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817" r:id="rId7"/>
    <p:sldMasterId id="2147483829" r:id="rId8"/>
    <p:sldMasterId id="2147483841" r:id="rId9"/>
    <p:sldMasterId id="2147483853" r:id="rId10"/>
    <p:sldMasterId id="2147483865" r:id="rId11"/>
    <p:sldMasterId id="2147483877" r:id="rId12"/>
    <p:sldMasterId id="2147483889" r:id="rId13"/>
    <p:sldMasterId id="2147483901" r:id="rId14"/>
  </p:sldMasterIdLst>
  <p:notesMasterIdLst>
    <p:notesMasterId r:id="rId34"/>
  </p:notesMasterIdLst>
  <p:sldIdLst>
    <p:sldId id="256" r:id="rId15"/>
    <p:sldId id="258" r:id="rId16"/>
    <p:sldId id="259" r:id="rId17"/>
    <p:sldId id="264" r:id="rId18"/>
    <p:sldId id="260" r:id="rId19"/>
    <p:sldId id="257" r:id="rId20"/>
    <p:sldId id="265" r:id="rId21"/>
    <p:sldId id="270" r:id="rId22"/>
    <p:sldId id="266" r:id="rId23"/>
    <p:sldId id="275" r:id="rId24"/>
    <p:sldId id="268" r:id="rId25"/>
    <p:sldId id="269" r:id="rId26"/>
    <p:sldId id="267" r:id="rId27"/>
    <p:sldId id="272" r:id="rId28"/>
    <p:sldId id="273" r:id="rId29"/>
    <p:sldId id="274" r:id="rId30"/>
    <p:sldId id="262" r:id="rId31"/>
    <p:sldId id="263" r:id="rId32"/>
    <p:sldId id="26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ACFF-3220-42FF-93C2-7798D3D0CDA9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B634-852B-4BE9-ACD8-F5376FE44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Мера стоимости </a:t>
            </a:r>
            <a:r>
              <a:rPr lang="ru-RU" dirty="0" smtClean="0"/>
              <a:t>формируется при образовании цены, она определяет стоимость товара, которая измеряется деньгами</a:t>
            </a:r>
          </a:p>
          <a:p>
            <a:r>
              <a:rPr lang="ru-RU" b="1" dirty="0" smtClean="0"/>
              <a:t>Средства платежа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время платежа не совпадает со временем оплаты, товары продают в кредит, с отсрочкой платежа</a:t>
            </a:r>
          </a:p>
          <a:p>
            <a:r>
              <a:rPr lang="ru-RU" b="1" dirty="0" smtClean="0"/>
              <a:t>Средства накопления</a:t>
            </a:r>
            <a:r>
              <a:rPr lang="ru-RU" dirty="0" smtClean="0"/>
              <a:t> — денежный резерв (остатки на счетах, золотовалютные резервы)</a:t>
            </a:r>
          </a:p>
          <a:p>
            <a:r>
              <a:rPr lang="ru-RU" b="1" dirty="0" smtClean="0"/>
              <a:t>Средства обращения</a:t>
            </a:r>
            <a:r>
              <a:rPr lang="ru-RU" dirty="0" smtClean="0"/>
              <a:t>. Денежное выражение стоимости товаров в процессе купли-продажи.</a:t>
            </a:r>
          </a:p>
          <a:p>
            <a:r>
              <a:rPr lang="ru-RU" b="1" dirty="0" smtClean="0"/>
              <a:t>Мировые деньги</a:t>
            </a:r>
            <a:r>
              <a:rPr lang="ru-RU" dirty="0" smtClean="0"/>
              <a:t> используются в международных расчетах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634-852B-4BE9-ACD8-F5376FE44D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347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44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842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946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9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39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5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79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08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995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145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9227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560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4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2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6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076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9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948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24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3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989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9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625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28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33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911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39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1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292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345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50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1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48598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309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3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1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2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9113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27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8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863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6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6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460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059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788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89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103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3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180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989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241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740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382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9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5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7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8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3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5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4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84837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7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74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4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725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088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3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135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4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0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06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71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6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04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72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5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87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8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9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62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06697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5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9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7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1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148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074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55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5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69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4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3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07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9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65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42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36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53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49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354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21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994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4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1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7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791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9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215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27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7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39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7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61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54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9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522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18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69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0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92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166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64" indent="-237738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1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170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7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57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0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2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94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2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57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1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9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6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7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7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6379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08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61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689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6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7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37460-C5BE-469E-940D-143B88E35DDA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5F07D-DE7E-4274-85E7-9FE57515B5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588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ts val="3000"/>
        </a:lnSpc>
        <a:spcBef>
          <a:spcPts val="551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err="1"/>
              <a:t>Блокчейн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5494" y="2312279"/>
            <a:ext cx="10492828" cy="1702676"/>
          </a:xfrm>
        </p:spPr>
        <p:txBody>
          <a:bodyPr>
            <a:normAutofit/>
          </a:bodyPr>
          <a:lstStyle/>
          <a:p>
            <a:r>
              <a:rPr lang="ru-RU" sz="2800" dirty="0"/>
              <a:t>Технологии, валюты, умные контракты, </a:t>
            </a:r>
            <a:r>
              <a:rPr lang="ru-RU" sz="2800" dirty="0" err="1"/>
              <a:t>цифровизация</a:t>
            </a:r>
            <a:r>
              <a:rPr lang="ru-RU" sz="2800" dirty="0"/>
              <a:t> экономики</a:t>
            </a:r>
          </a:p>
          <a:p>
            <a:r>
              <a:rPr lang="ru-RU" sz="2800" dirty="0"/>
              <a:t> и все… все… все…</a:t>
            </a:r>
          </a:p>
        </p:txBody>
      </p:sp>
    </p:spTree>
    <p:extLst>
      <p:ext uri="{BB962C8B-B14F-4D97-AF65-F5344CB8AC3E}">
        <p14:creationId xmlns:p14="http://schemas.microsoft.com/office/powerpoint/2010/main" val="41543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548908"/>
            <a:ext cx="9996488" cy="4598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БД блокчейна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1" y="3704265"/>
            <a:ext cx="4571998" cy="2050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2" y="1654222"/>
            <a:ext cx="4571997" cy="2050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89" y="1654222"/>
            <a:ext cx="4456616" cy="20500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89" y="3704265"/>
            <a:ext cx="4456616" cy="2050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08067" y="6135522"/>
            <a:ext cx="4015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Это – сетевая модель БД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85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935421"/>
            <a:ext cx="9997440" cy="5612524"/>
          </a:xfrm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</a:pPr>
            <a:r>
              <a:rPr lang="ru-RU" dirty="0"/>
              <a:t>Анонимность – другой участник транзакции будет знать только ваш </a:t>
            </a:r>
            <a:r>
              <a:rPr lang="ru-RU" dirty="0" err="1"/>
              <a:t>Bitcoin</a:t>
            </a:r>
            <a:r>
              <a:rPr lang="ru-RU" dirty="0"/>
              <a:t>-адрес или QR-код. Другие данные не разглашаются.</a:t>
            </a:r>
          </a:p>
          <a:p>
            <a:pPr>
              <a:lnSpc>
                <a:spcPts val="3400"/>
              </a:lnSpc>
            </a:pPr>
            <a:r>
              <a:rPr lang="ru-RU" dirty="0"/>
              <a:t>Децентрализованный характер системы – все участники сети равны и независимые.</a:t>
            </a:r>
          </a:p>
          <a:p>
            <a:pPr>
              <a:lnSpc>
                <a:spcPts val="3400"/>
              </a:lnSpc>
            </a:pPr>
            <a:r>
              <a:rPr lang="ru-RU" dirty="0"/>
              <a:t>Безопасность – взлом кошельков, подмена данных, перехват переводов невозможны.</a:t>
            </a:r>
          </a:p>
          <a:p>
            <a:pPr>
              <a:lnSpc>
                <a:spcPts val="3400"/>
              </a:lnSpc>
            </a:pPr>
            <a:r>
              <a:rPr lang="ru-RU" dirty="0"/>
              <a:t>Глобальность – </a:t>
            </a:r>
            <a:r>
              <a:rPr lang="ru-RU" dirty="0" smtClean="0"/>
              <a:t>биткойн </a:t>
            </a:r>
            <a:r>
              <a:rPr lang="ru-RU" dirty="0"/>
              <a:t>позволяет быстро проводить транзакции между людьми с разных стран, часовых поясов. </a:t>
            </a:r>
          </a:p>
          <a:p>
            <a:pPr>
              <a:lnSpc>
                <a:spcPts val="3400"/>
              </a:lnSpc>
            </a:pPr>
            <a:r>
              <a:rPr lang="ru-RU" dirty="0" err="1"/>
              <a:t>Майнинг</a:t>
            </a:r>
            <a:r>
              <a:rPr lang="ru-RU" dirty="0"/>
              <a:t> – существует самостоятельный способ добычи BTC, рассматриваемый многими в качестве заработка.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861848"/>
          </a:xfrm>
        </p:spPr>
        <p:txBody>
          <a:bodyPr>
            <a:normAutofit/>
          </a:bodyPr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576552"/>
            <a:ext cx="9997440" cy="46718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/>
              <a:t>При высокой загрузке сети переводы </a:t>
            </a:r>
            <a:r>
              <a:rPr lang="ru-RU" dirty="0" smtClean="0"/>
              <a:t>замедляются, иногда до нескольких часов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Регуляционная </a:t>
            </a:r>
            <a:r>
              <a:rPr lang="ru-RU" dirty="0"/>
              <a:t>деятельность властей разных стран </a:t>
            </a:r>
            <a:r>
              <a:rPr lang="ru-RU" dirty="0" smtClean="0"/>
              <a:t>по </a:t>
            </a:r>
            <a:r>
              <a:rPr lang="ru-RU" dirty="0"/>
              <a:t>отношению к </a:t>
            </a:r>
            <a:r>
              <a:rPr lang="ru-RU" dirty="0" err="1" smtClean="0"/>
              <a:t>криптовалютам</a:t>
            </a:r>
            <a:r>
              <a:rPr lang="ru-RU" dirty="0" smtClean="0"/>
              <a:t> неоднозначна</a:t>
            </a:r>
          </a:p>
          <a:p>
            <a:pPr>
              <a:spcBef>
                <a:spcPts val="1200"/>
              </a:spcBef>
            </a:pPr>
            <a:r>
              <a:rPr lang="ru-RU" dirty="0"/>
              <a:t>Нестабильный курс – из-за этого потенциал BTC как платежной опции </a:t>
            </a:r>
            <a:r>
              <a:rPr lang="ru-RU" dirty="0" smtClean="0"/>
              <a:t>уменьшается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/>
              <a:t>Мошенничество – сам Bitcoin очень надежен. Однако неопытные люди могут попадаться на схемы развода: </a:t>
            </a:r>
            <a:r>
              <a:rPr lang="ru-RU" dirty="0" err="1"/>
              <a:t>фейковые</a:t>
            </a:r>
            <a:r>
              <a:rPr lang="ru-RU" dirty="0"/>
              <a:t> </a:t>
            </a:r>
            <a:r>
              <a:rPr lang="ru-RU" dirty="0" err="1"/>
              <a:t>обменники</a:t>
            </a:r>
            <a:r>
              <a:rPr lang="ru-RU" dirty="0"/>
              <a:t>, мошеннические инвестиционные проекты, </a:t>
            </a:r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100145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MAX </a:t>
            </a:r>
            <a:r>
              <a:rPr lang="ru-RU" dirty="0" smtClean="0"/>
              <a:t>эмиссия </a:t>
            </a:r>
            <a:r>
              <a:rPr lang="ru-RU" dirty="0"/>
              <a:t>- 21 000 000 монет (20 999 999, 9769</a:t>
            </a:r>
            <a:r>
              <a:rPr lang="ru-RU" dirty="0" smtClean="0"/>
              <a:t>)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ru-RU" dirty="0" smtClean="0"/>
              <a:t>За </a:t>
            </a:r>
            <a:r>
              <a:rPr lang="ru-RU" dirty="0"/>
              <a:t>первые четыре года было выпущено ровно 10500000 </a:t>
            </a:r>
            <a:r>
              <a:rPr lang="ru-RU" dirty="0" err="1" smtClean="0"/>
              <a:t>токенов</a:t>
            </a:r>
            <a:endParaRPr lang="ru-RU" dirty="0" smtClean="0"/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ru-RU" dirty="0"/>
              <a:t>За </a:t>
            </a:r>
            <a:r>
              <a:rPr lang="ru-RU" dirty="0" smtClean="0"/>
              <a:t>следующие </a:t>
            </a:r>
            <a:r>
              <a:rPr lang="ru-RU" dirty="0"/>
              <a:t>четыре года было выпущено ровно </a:t>
            </a:r>
            <a:r>
              <a:rPr lang="ru-RU" dirty="0" smtClean="0"/>
              <a:t>5250000 </a:t>
            </a:r>
            <a:r>
              <a:rPr lang="ru-RU" dirty="0" err="1" smtClean="0"/>
              <a:t>токенов</a:t>
            </a:r>
            <a:endParaRPr lang="ru-RU" dirty="0" smtClean="0"/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ru-RU" dirty="0" smtClean="0"/>
              <a:t>Эмиссия закончится в </a:t>
            </a:r>
            <a:r>
              <a:rPr lang="ru-RU" dirty="0"/>
              <a:t>2140 </a:t>
            </a:r>
            <a:r>
              <a:rPr lang="ru-RU" dirty="0" smtClean="0"/>
              <a:t>году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ru-RU" dirty="0" smtClean="0"/>
              <a:t>Быстродействие – 1 блок за 10 минут</a:t>
            </a:r>
            <a:endParaRPr lang="en-US" dirty="0" smtClean="0"/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ru-RU" dirty="0" smtClean="0"/>
              <a:t>С 2036 года </a:t>
            </a:r>
            <a:r>
              <a:rPr lang="ru-RU" dirty="0" err="1" smtClean="0"/>
              <a:t>майнинг</a:t>
            </a:r>
            <a:r>
              <a:rPr lang="ru-RU" dirty="0" smtClean="0"/>
              <a:t> в современном понимании станет нерентабельным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157655"/>
            <a:ext cx="9997440" cy="882869"/>
          </a:xfrm>
        </p:spPr>
        <p:txBody>
          <a:bodyPr/>
          <a:lstStyle/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2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86062"/>
            <a:ext cx="9997440" cy="849854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Криптовалюты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4069" y="1323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91792"/>
              </p:ext>
            </p:extLst>
          </p:nvPr>
        </p:nvGraphicFramePr>
        <p:xfrm>
          <a:off x="2054710" y="935916"/>
          <a:ext cx="8875059" cy="579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086">
                  <a:extLst>
                    <a:ext uri="{9D8B030D-6E8A-4147-A177-3AD203B41FA5}">
                      <a16:colId xmlns:a16="http://schemas.microsoft.com/office/drawing/2014/main" val="3728019044"/>
                    </a:ext>
                  </a:extLst>
                </a:gridCol>
                <a:gridCol w="1999920">
                  <a:extLst>
                    <a:ext uri="{9D8B030D-6E8A-4147-A177-3AD203B41FA5}">
                      <a16:colId xmlns:a16="http://schemas.microsoft.com/office/drawing/2014/main" val="2069739826"/>
                    </a:ext>
                  </a:extLst>
                </a:gridCol>
                <a:gridCol w="1265931">
                  <a:extLst>
                    <a:ext uri="{9D8B030D-6E8A-4147-A177-3AD203B41FA5}">
                      <a16:colId xmlns:a16="http://schemas.microsoft.com/office/drawing/2014/main" val="1275769213"/>
                    </a:ext>
                  </a:extLst>
                </a:gridCol>
                <a:gridCol w="1257227">
                  <a:extLst>
                    <a:ext uri="{9D8B030D-6E8A-4147-A177-3AD203B41FA5}">
                      <a16:colId xmlns:a16="http://schemas.microsoft.com/office/drawing/2014/main" val="2039027699"/>
                    </a:ext>
                  </a:extLst>
                </a:gridCol>
                <a:gridCol w="1687208">
                  <a:extLst>
                    <a:ext uri="{9D8B030D-6E8A-4147-A177-3AD203B41FA5}">
                      <a16:colId xmlns:a16="http://schemas.microsoft.com/office/drawing/2014/main" val="1611017656"/>
                    </a:ext>
                  </a:extLst>
                </a:gridCol>
                <a:gridCol w="1799687">
                  <a:extLst>
                    <a:ext uri="{9D8B030D-6E8A-4147-A177-3AD203B41FA5}">
                      <a16:colId xmlns:a16="http://schemas.microsoft.com/office/drawing/2014/main" val="3224950781"/>
                    </a:ext>
                  </a:extLst>
                </a:gridCol>
              </a:tblGrid>
              <a:tr h="57777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#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Название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Тикер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Цена (USD)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Изм. (24ч)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Изм. (7 д.)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0461946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Биткойн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BTC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4.566,8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-1,79%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-24,08%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5303323"/>
                  </a:ext>
                </a:extLst>
              </a:tr>
              <a:tr h="34100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Рипл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XRP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0,44381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-2,33%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-6,88%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6565383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Эфириум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ETH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134,65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-3,57%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-28,52%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03558596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Bitcoin Cash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BCH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398,82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+5,14%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-48,75%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6103189"/>
                  </a:ext>
                </a:extLst>
              </a:tr>
              <a:tr h="5777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Stellar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Lumens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XLM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0,1994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+0,13%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-15,63%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5298202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EOS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EOS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3,7974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+0,16%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-21,02%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0429857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Лайткоин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LTC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34,59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-1,31%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-25,89%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8499204"/>
                  </a:ext>
                </a:extLst>
              </a:tr>
              <a:tr h="5777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Tether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USDT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0,9763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+1,12%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+0,43%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5203808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Cardano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ADA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0,0471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-3,47%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-30,82%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4045625"/>
                  </a:ext>
                </a:extLst>
              </a:tr>
              <a:tr h="5035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Monero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XMR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69,832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+0,55%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-27,24%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7449255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3068" y="1644463"/>
            <a:ext cx="18004997" cy="4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7572" y="1447800"/>
            <a:ext cx="10314012" cy="4800600"/>
          </a:xfrm>
        </p:spPr>
        <p:txBody>
          <a:bodyPr>
            <a:normAutofit/>
          </a:bodyPr>
          <a:lstStyle/>
          <a:p>
            <a:pPr marL="82294" indent="0">
              <a:lnSpc>
                <a:spcPts val="4600"/>
              </a:lnSpc>
              <a:spcBef>
                <a:spcPts val="1200"/>
              </a:spcBef>
              <a:buNone/>
            </a:pPr>
            <a:r>
              <a:rPr lang="ru-RU" sz="4000" b="1" dirty="0"/>
              <a:t>Ethereum </a:t>
            </a:r>
            <a:r>
              <a:rPr lang="ru-RU" sz="4000" b="1" dirty="0" smtClean="0"/>
              <a:t> - </a:t>
            </a:r>
            <a:r>
              <a:rPr lang="ru-RU" sz="4000" dirty="0" smtClean="0"/>
              <a:t>платформа </a:t>
            </a:r>
            <a:r>
              <a:rPr lang="ru-RU" sz="4000" dirty="0"/>
              <a:t>для создания децентрализованных онлайн-сервисов на базе </a:t>
            </a:r>
            <a:r>
              <a:rPr lang="ru-RU" sz="4000" dirty="0" smtClean="0"/>
              <a:t>блокчейна, </a:t>
            </a:r>
            <a:r>
              <a:rPr lang="ru-RU" sz="4000" dirty="0"/>
              <a:t>работающих на базе умных контрактов. Реализована как единая децентрализованная виртуальная машина. Был предложен основателем журнала Bitcoin </a:t>
            </a:r>
            <a:r>
              <a:rPr lang="ru-RU" sz="4000" dirty="0" err="1"/>
              <a:t>Magazine</a:t>
            </a:r>
            <a:r>
              <a:rPr lang="ru-RU" sz="4000" dirty="0"/>
              <a:t> Виталиком </a:t>
            </a:r>
            <a:r>
              <a:rPr lang="ru-RU" sz="4000" dirty="0" err="1"/>
              <a:t>Бутериным</a:t>
            </a:r>
            <a:r>
              <a:rPr lang="ru-RU" sz="4000" dirty="0"/>
              <a:t> в конце 2013 года, сеть была запущена 30 июля 2015 года.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Эфириум</a:t>
            </a:r>
            <a:r>
              <a:rPr lang="ru-RU" dirty="0" smtClean="0"/>
              <a:t> (</a:t>
            </a:r>
            <a:r>
              <a:rPr lang="ru-RU" b="1" dirty="0" smtClean="0"/>
              <a:t>Ethereum)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51" y="94593"/>
            <a:ext cx="1489233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2290" y="84084"/>
            <a:ext cx="8569294" cy="1030014"/>
          </a:xfrm>
        </p:spPr>
        <p:txBody>
          <a:bodyPr/>
          <a:lstStyle/>
          <a:p>
            <a:r>
              <a:rPr lang="ru-RU" b="1" dirty="0" err="1"/>
              <a:t>Хардфорк</a:t>
            </a:r>
            <a:r>
              <a:rPr lang="ru-RU" b="1" dirty="0"/>
              <a:t> и Ethereum </a:t>
            </a:r>
            <a:r>
              <a:rPr lang="ru-RU" b="1" dirty="0" err="1"/>
              <a:t>Classic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8769" y="1183847"/>
            <a:ext cx="1040353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Хардфорк</a:t>
            </a:r>
            <a:r>
              <a:rPr lang="ru-RU" sz="2800" b="1" dirty="0" smtClean="0"/>
              <a:t> </a:t>
            </a:r>
            <a:r>
              <a:rPr lang="ru-RU" sz="2800" dirty="0" smtClean="0"/>
              <a:t>— это радикальное изменение протокола, которое делает ранее недействительные блоки и транзакции действительными (или наоборот) и требует, чтобы все узлы и пользователи обновились до последней версии программного обеспечения протокола.</a:t>
            </a:r>
          </a:p>
          <a:p>
            <a:pPr>
              <a:spcBef>
                <a:spcPts val="1800"/>
              </a:spcBef>
            </a:pPr>
            <a:r>
              <a:rPr lang="ru-RU" sz="2800" dirty="0"/>
              <a:t>Спорное предложение вызвало раскол, который привёл к появлению двух ветвей </a:t>
            </a:r>
            <a:r>
              <a:rPr lang="ru-RU" sz="2800" dirty="0" err="1"/>
              <a:t>эфириума</a:t>
            </a:r>
            <a:r>
              <a:rPr lang="ru-RU" sz="2800" dirty="0"/>
              <a:t> — двух версий одной и той же исходной сети. Эфириум, который мы знаем сегодня, включает большинство пользователей и лидеров сферы (включая </a:t>
            </a:r>
            <a:r>
              <a:rPr lang="ru-RU" sz="2800" dirty="0" err="1"/>
              <a:t>Бутерина</a:t>
            </a:r>
            <a:r>
              <a:rPr lang="ru-RU" sz="2800" dirty="0"/>
              <a:t>): они приняли измененную историю транзакций. Меньшинство, которому идея не понравилась, создало Ethereum </a:t>
            </a:r>
            <a:r>
              <a:rPr lang="ru-RU" sz="2800" dirty="0" err="1"/>
              <a:t>Classic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16" y="84084"/>
            <a:ext cx="756087" cy="10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03" y="0"/>
            <a:ext cx="955954" cy="12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блокчейн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4633" b="8719"/>
          <a:stretch/>
        </p:blipFill>
        <p:spPr>
          <a:xfrm>
            <a:off x="1545021" y="1502980"/>
            <a:ext cx="10366563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84084"/>
            <a:ext cx="9997440" cy="924910"/>
          </a:xfrm>
        </p:spPr>
        <p:txBody>
          <a:bodyPr>
            <a:normAutofit/>
          </a:bodyPr>
          <a:lstStyle/>
          <a:p>
            <a:r>
              <a:rPr lang="ru-RU" dirty="0"/>
              <a:t>Применение технологии </a:t>
            </a:r>
            <a:r>
              <a:rPr lang="ru-RU" dirty="0" err="1"/>
              <a:t>блокчейн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63" y="1008994"/>
            <a:ext cx="8000593" cy="55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9897" y="0"/>
            <a:ext cx="10111687" cy="6516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Применение технологии </a:t>
            </a:r>
            <a:r>
              <a:rPr lang="ru-RU" sz="4000" dirty="0" err="1" smtClean="0"/>
              <a:t>блокчейн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97" y="769960"/>
            <a:ext cx="10392103" cy="60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82" y="933853"/>
            <a:ext cx="5884804" cy="5296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Функции денег</a:t>
            </a:r>
          </a:p>
        </p:txBody>
      </p:sp>
    </p:spTree>
    <p:extLst>
      <p:ext uri="{BB962C8B-B14F-4D97-AF65-F5344CB8AC3E}">
        <p14:creationId xmlns:p14="http://schemas.microsoft.com/office/powerpoint/2010/main" val="1973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135121"/>
            <a:ext cx="9997440" cy="5307724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dirty="0" smtClean="0"/>
              <a:t>В </a:t>
            </a:r>
            <a:r>
              <a:rPr lang="ru-RU" dirty="0"/>
              <a:t>разное время истории перья были деньгами. Раковины были деньгами. Доллары и евро — это деньги. Золото и серебро — это деньги. Биткоин и другие </a:t>
            </a:r>
            <a:r>
              <a:rPr lang="ru-RU" dirty="0" err="1"/>
              <a:t>криптовалюты</a:t>
            </a:r>
            <a:r>
              <a:rPr lang="ru-RU" dirty="0"/>
              <a:t> также могут быть деньгами</a:t>
            </a:r>
            <a:r>
              <a:rPr lang="ru-RU" dirty="0" smtClean="0"/>
              <a:t>.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dirty="0"/>
              <a:t>Люди говорят, что некоторые формы денег, такие как </a:t>
            </a:r>
            <a:r>
              <a:rPr lang="ru-RU" dirty="0" err="1"/>
              <a:t>биткоин</a:t>
            </a:r>
            <a:r>
              <a:rPr lang="ru-RU" dirty="0"/>
              <a:t> или доллары США, ничем не подкреплены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Их поддерживает одна вещь: </a:t>
            </a:r>
            <a:r>
              <a:rPr lang="ru-RU" b="1" dirty="0"/>
              <a:t>доверие</a:t>
            </a:r>
            <a:r>
              <a:rPr lang="ru-RU" dirty="0" smtClean="0"/>
              <a:t>.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dirty="0"/>
              <a:t>Неважно, биткойн — это деньги или нет. Важна его полезность, а не его определение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3"/>
            <a:ext cx="9997440" cy="945931"/>
          </a:xfrm>
        </p:spPr>
        <p:txBody>
          <a:bodyPr>
            <a:normAutofit/>
          </a:bodyPr>
          <a:lstStyle/>
          <a:p>
            <a:r>
              <a:rPr lang="ru-RU" dirty="0" smtClean="0"/>
              <a:t>Биткойн</a:t>
            </a:r>
            <a:r>
              <a:rPr lang="ru-RU" dirty="0"/>
              <a:t> — это деньги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15" y="3788983"/>
            <a:ext cx="2203669" cy="1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292772"/>
            <a:ext cx="9997440" cy="5171090"/>
          </a:xfrm>
        </p:spPr>
        <p:txBody>
          <a:bodyPr/>
          <a:lstStyle/>
          <a:p>
            <a:pPr marL="82294" indent="0">
              <a:lnSpc>
                <a:spcPts val="3600"/>
              </a:lnSpc>
              <a:buNone/>
            </a:pPr>
            <a:r>
              <a:rPr lang="ru-RU" b="1" dirty="0" smtClean="0"/>
              <a:t>Биткойн</a:t>
            </a:r>
            <a:r>
              <a:rPr lang="ru-RU" b="1" dirty="0"/>
              <a:t> — это способ передачи стоимости от одного лица к другому без участия третьей стороны, посредника (банка)</a:t>
            </a:r>
            <a:r>
              <a:rPr lang="ru-RU" dirty="0"/>
              <a:t>. Он сам по себе не имеет денежного эквивалента стоимости; он обладает не внутренней стоимостью, а </a:t>
            </a:r>
            <a:r>
              <a:rPr lang="ru-RU" i="1" dirty="0"/>
              <a:t>очень высокой полезностью</a:t>
            </a:r>
            <a:r>
              <a:rPr lang="ru-RU" dirty="0"/>
              <a:t>. По сути — это </a:t>
            </a:r>
            <a:r>
              <a:rPr lang="ru-RU" b="1" i="1" dirty="0"/>
              <a:t>инструмент </a:t>
            </a:r>
            <a:r>
              <a:rPr lang="ru-RU" i="1" dirty="0"/>
              <a:t>(метод</a:t>
            </a:r>
            <a:r>
              <a:rPr lang="ru-RU" dirty="0"/>
              <a:t>, </a:t>
            </a:r>
            <a:r>
              <a:rPr lang="ru-RU" i="1" dirty="0"/>
              <a:t>протокол) </a:t>
            </a:r>
            <a:r>
              <a:rPr lang="ru-RU" b="1" i="1" dirty="0"/>
              <a:t>для осуществления транзакций </a:t>
            </a:r>
            <a:r>
              <a:rPr lang="ru-RU" dirty="0"/>
              <a:t>— передачи некоторой стоимости от одного субъекта к другому. Это своего рода </a:t>
            </a:r>
            <a:r>
              <a:rPr lang="ru-RU" b="1" i="1" dirty="0"/>
              <a:t>финансовый интернет</a:t>
            </a:r>
            <a:r>
              <a:rPr lang="ru-RU" dirty="0"/>
              <a:t> — сеть, которая обеспечивает совершение безналичных платежей и расчетов.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56441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биткойн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83" y="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09143"/>
          </a:xfrm>
        </p:spPr>
        <p:txBody>
          <a:bodyPr>
            <a:normAutofit/>
          </a:bodyPr>
          <a:lstStyle/>
          <a:p>
            <a:r>
              <a:rPr lang="ru-RU" dirty="0" smtClean="0"/>
              <a:t>Биткойн. Прохождение транзакции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3755"/>
          <a:stretch/>
        </p:blipFill>
        <p:spPr>
          <a:xfrm>
            <a:off x="2286650" y="909143"/>
            <a:ext cx="9252427" cy="59488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5" y="909143"/>
            <a:ext cx="2053021" cy="15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5993" y="0"/>
            <a:ext cx="7513635" cy="767256"/>
          </a:xfrm>
        </p:spPr>
        <p:txBody>
          <a:bodyPr>
            <a:normAutofit/>
          </a:bodyPr>
          <a:lstStyle/>
          <a:p>
            <a:r>
              <a:rPr lang="ru-RU" dirty="0" smtClean="0"/>
              <a:t>Биткойн и криптозащита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92" y="924913"/>
            <a:ext cx="6821215" cy="5822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555" y="5255175"/>
            <a:ext cx="363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Схема перевода секретного ключа в соответствующий адрес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1" y="3325314"/>
            <a:ext cx="1937407" cy="14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транзакции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1250731"/>
            <a:ext cx="9745942" cy="49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702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транзакции. Формат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JSON.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4144" y="1225689"/>
            <a:ext cx="94173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 "</a:t>
            </a:r>
            <a:r>
              <a:rPr lang="en-US" dirty="0" err="1"/>
              <a:t>locktime</a:t>
            </a:r>
            <a:r>
              <a:rPr lang="en-US" dirty="0"/>
              <a:t>": 0,     </a:t>
            </a:r>
            <a:endParaRPr lang="ru-RU" dirty="0"/>
          </a:p>
          <a:p>
            <a:r>
              <a:rPr lang="en-US" dirty="0"/>
              <a:t>   "ins": [         </a:t>
            </a:r>
            <a:endParaRPr lang="ru-RU" dirty="0"/>
          </a:p>
          <a:p>
            <a:r>
              <a:rPr lang="en-US" dirty="0"/>
              <a:t>       {  "script": "",           </a:t>
            </a:r>
            <a:endParaRPr lang="ru-RU" dirty="0"/>
          </a:p>
          <a:p>
            <a:r>
              <a:rPr lang="en-US" dirty="0"/>
              <a:t>           "outpoint": { </a:t>
            </a:r>
            <a:endParaRPr lang="ru-RU" dirty="0"/>
          </a:p>
          <a:p>
            <a:r>
              <a:rPr lang="en-US" dirty="0"/>
              <a:t>               "index": 0, </a:t>
            </a:r>
            <a:endParaRPr lang="ru-RU" dirty="0"/>
          </a:p>
          <a:p>
            <a:r>
              <a:rPr lang="en-US" dirty="0"/>
              <a:t>               "hash": "319ba90f1645eed46a8fd48e9754ca979c3371f59099d32634a8b56549ce02aa"      </a:t>
            </a:r>
            <a:endParaRPr lang="ru-RU" dirty="0"/>
          </a:p>
          <a:p>
            <a:r>
              <a:rPr lang="en-US" dirty="0"/>
              <a:t>           },             </a:t>
            </a:r>
            <a:endParaRPr lang="ru-RU" dirty="0"/>
          </a:p>
          <a:p>
            <a:r>
              <a:rPr lang="en-US" dirty="0"/>
              <a:t>           "sequence": 4294967295      </a:t>
            </a:r>
            <a:endParaRPr lang="ru-RU" dirty="0"/>
          </a:p>
          <a:p>
            <a:r>
              <a:rPr lang="en-US" dirty="0"/>
              <a:t>        }     </a:t>
            </a:r>
            <a:endParaRPr lang="ru-RU" dirty="0"/>
          </a:p>
          <a:p>
            <a:r>
              <a:rPr lang="en-US" dirty="0"/>
              <a:t>     ],     </a:t>
            </a:r>
            <a:endParaRPr lang="ru-RU" dirty="0"/>
          </a:p>
          <a:p>
            <a:r>
              <a:rPr lang="en-US" dirty="0"/>
              <a:t>     "outs": [      </a:t>
            </a:r>
            <a:endParaRPr lang="ru-RU" dirty="0"/>
          </a:p>
          <a:p>
            <a:r>
              <a:rPr lang="en-US" dirty="0"/>
              <a:t>         {  "value": 1000000,  </a:t>
            </a:r>
            <a:endParaRPr lang="ru-RU" dirty="0"/>
          </a:p>
          <a:p>
            <a:r>
              <a:rPr lang="en-US" dirty="0"/>
              <a:t>             "script": "76a914a41d15ae657ad3bfd0846771a34d7584c37d54a288ac"       </a:t>
            </a:r>
            <a:endParaRPr lang="ru-RU" dirty="0"/>
          </a:p>
          <a:p>
            <a:r>
              <a:rPr lang="en-US" dirty="0"/>
              <a:t>         },     </a:t>
            </a:r>
            <a:endParaRPr lang="ru-RU" dirty="0"/>
          </a:p>
          <a:p>
            <a:r>
              <a:rPr lang="en-US" dirty="0"/>
              <a:t>         {  "value": 344164, </a:t>
            </a:r>
            <a:endParaRPr lang="ru-RU" dirty="0"/>
          </a:p>
          <a:p>
            <a:r>
              <a:rPr lang="en-US" dirty="0"/>
              <a:t>             "script": "76a914c4c5d791fcb4654a1ef5e03fe0ad3d9c598f982788ac" </a:t>
            </a:r>
            <a:endParaRPr lang="ru-RU" dirty="0"/>
          </a:p>
          <a:p>
            <a:r>
              <a:rPr lang="en-US" dirty="0"/>
              <a:t>          </a:t>
            </a:r>
            <a:r>
              <a:rPr lang="ru-RU" dirty="0"/>
              <a:t>}</a:t>
            </a:r>
          </a:p>
          <a:p>
            <a:r>
              <a:rPr lang="ru-RU" dirty="0"/>
              <a:t>      ],    </a:t>
            </a:r>
          </a:p>
          <a:p>
            <a:r>
              <a:rPr lang="ru-RU" dirty="0"/>
              <a:t>      "</a:t>
            </a:r>
            <a:r>
              <a:rPr lang="ru-RU" dirty="0" err="1"/>
              <a:t>version</a:t>
            </a:r>
            <a:r>
              <a:rPr lang="ru-RU" dirty="0"/>
              <a:t>": 1 </a:t>
            </a:r>
          </a:p>
          <a:p>
            <a:r>
              <a:rPr lang="ru-RU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Транзакции объединяются в блоки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04" y="1850035"/>
            <a:ext cx="8070152" cy="40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0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4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8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Базы данных</Template>
  <TotalTime>668</TotalTime>
  <Words>685</Words>
  <Application>Microsoft Office PowerPoint</Application>
  <PresentationFormat>Широкоэкранный</PresentationFormat>
  <Paragraphs>137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Corbel</vt:lpstr>
      <vt:lpstr>Gill Sans MT</vt:lpstr>
      <vt:lpstr>Times New Roman</vt:lpstr>
      <vt:lpstr>Verdana</vt:lpstr>
      <vt:lpstr>Wingdings</vt:lpstr>
      <vt:lpstr>Wingdings 2</vt:lpstr>
      <vt:lpstr>Базы данных</vt:lpstr>
      <vt:lpstr>Специальное оформление</vt:lpstr>
      <vt:lpstr>1_Базы данных</vt:lpstr>
      <vt:lpstr>1_Специальное оформление</vt:lpstr>
      <vt:lpstr>2_Базы данных</vt:lpstr>
      <vt:lpstr>2_Специальное оформление</vt:lpstr>
      <vt:lpstr>3_Базы данных</vt:lpstr>
      <vt:lpstr>3_Специальное оформление</vt:lpstr>
      <vt:lpstr>4_Базы данных</vt:lpstr>
      <vt:lpstr>4_Специальное оформление</vt:lpstr>
      <vt:lpstr>5_Базы данных</vt:lpstr>
      <vt:lpstr>5_Специальное оформление</vt:lpstr>
      <vt:lpstr>6_Базы данных</vt:lpstr>
      <vt:lpstr>6_Специальное оформление</vt:lpstr>
      <vt:lpstr>Блокчейн</vt:lpstr>
      <vt:lpstr>Функции денег</vt:lpstr>
      <vt:lpstr>Биткойн — это деньги?</vt:lpstr>
      <vt:lpstr>Что такое биткойн</vt:lpstr>
      <vt:lpstr>Биткойн. Прохождение транзакции</vt:lpstr>
      <vt:lpstr>Биткойн и криптозащита</vt:lpstr>
      <vt:lpstr>Формирование транзакции  </vt:lpstr>
      <vt:lpstr>Формирование транзакции. Формат  JSON.</vt:lpstr>
      <vt:lpstr>Транзакции объединяются в блоки</vt:lpstr>
      <vt:lpstr>Схема БД блокчейна</vt:lpstr>
      <vt:lpstr>Достоинства</vt:lpstr>
      <vt:lpstr>Недостатки</vt:lpstr>
      <vt:lpstr>Технические характеристики</vt:lpstr>
      <vt:lpstr>Криптовалюты</vt:lpstr>
      <vt:lpstr>Эфириум (Ethereum)</vt:lpstr>
      <vt:lpstr>Хардфорк и Ethereum Classic</vt:lpstr>
      <vt:lpstr>Технология блокчейн</vt:lpstr>
      <vt:lpstr>Применение технологии блокчейн</vt:lpstr>
      <vt:lpstr>Применение технологии блокчейн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</dc:title>
  <dc:creator>Михаил Фомин</dc:creator>
  <cp:lastModifiedBy>Михаил Фомин</cp:lastModifiedBy>
  <cp:revision>22</cp:revision>
  <dcterms:created xsi:type="dcterms:W3CDTF">2018-11-21T12:09:14Z</dcterms:created>
  <dcterms:modified xsi:type="dcterms:W3CDTF">2019-01-02T13:39:06Z</dcterms:modified>
</cp:coreProperties>
</file>