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458" r:id="rId3"/>
    <p:sldId id="447" r:id="rId4"/>
    <p:sldId id="450" r:id="rId5"/>
    <p:sldId id="449" r:id="rId6"/>
    <p:sldId id="448" r:id="rId7"/>
    <p:sldId id="453" r:id="rId8"/>
    <p:sldId id="454" r:id="rId9"/>
    <p:sldId id="456" r:id="rId10"/>
    <p:sldId id="455" r:id="rId11"/>
    <p:sldId id="459" r:id="rId12"/>
    <p:sldId id="463" r:id="rId13"/>
    <p:sldId id="461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52" r:id="rId26"/>
    <p:sldId id="476" r:id="rId27"/>
    <p:sldId id="477" r:id="rId28"/>
    <p:sldId id="478" r:id="rId29"/>
    <p:sldId id="475" r:id="rId30"/>
    <p:sldId id="480" r:id="rId31"/>
    <p:sldId id="481" r:id="rId32"/>
    <p:sldId id="479" r:id="rId33"/>
    <p:sldId id="483" r:id="rId34"/>
    <p:sldId id="482" r:id="rId35"/>
    <p:sldId id="486" r:id="rId36"/>
    <p:sldId id="487" r:id="rId37"/>
    <p:sldId id="488" r:id="rId38"/>
    <p:sldId id="489" r:id="rId39"/>
    <p:sldId id="490" r:id="rId40"/>
    <p:sldId id="485" r:id="rId41"/>
    <p:sldId id="493" r:id="rId42"/>
    <p:sldId id="494" r:id="rId43"/>
    <p:sldId id="495" r:id="rId44"/>
    <p:sldId id="496" r:id="rId45"/>
    <p:sldId id="497" r:id="rId46"/>
    <p:sldId id="498" r:id="rId47"/>
    <p:sldId id="492" r:id="rId48"/>
    <p:sldId id="383" r:id="rId49"/>
    <p:sldId id="484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A8810"/>
    <a:srgbClr val="0B8B29"/>
    <a:srgbClr val="230D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1022" autoAdjust="0"/>
  </p:normalViewPr>
  <p:slideViewPr>
    <p:cSldViewPr snapToGrid="0">
      <p:cViewPr>
        <p:scale>
          <a:sx n="75" d="100"/>
          <a:sy n="75" d="100"/>
        </p:scale>
        <p:origin x="-1116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0EC2F-AB0A-4EA6-B756-E6491EB0ACD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299B-44C4-48A3-9C85-45C8C0422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E%D0%B1%D1%80%D0%B0%D0%B7%D0%BE%D0%B2%D0%B0%D0%BD%D0%B8%D0%B5_%D0%B8_%D0%BD%D0%B0%D1%83%D0%BA%D0%B0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McCarthy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разрабатывает машины, которым присуще разумное поведение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Britannica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способность цифровых компьютеров решать задачи, которые обычно ассоциируются с высоко интеллектуальными возможностями человека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Файгенбаум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разрабатывает интеллектуальные компьютерные системы обладающие возможностями, которые мы традиционно связываем с человеческим разумом: понимание языка, обучение, способность рассуждать, решать проблемы и т. 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Elaine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Образование и наука"/>
              </a:rPr>
              <a:t>наука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 том, как научить компьютеры делать что-то, в чем на данный момент человек успешнее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299B-44C4-48A3-9C85-45C8C04224CE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143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593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E52E-5893-4FB9-8B20-876E2AEC1E19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4889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5640390" y="-4649790"/>
            <a:ext cx="85724" cy="1136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0011-79FB-42C0-9C6B-4BBE59964940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9B9-D13E-4406-A394-CE126FA96591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8BE-AD05-4953-A5CD-1341BB6B0295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DAE-7BC0-47F6-948F-22D580E0D59A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9175-C5A9-479C-B437-CF658A6F322B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9ECD-6559-4CCA-87DD-5936B1F00C09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28C-7427-4156-943E-CDA8FEFBBEAF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1A4-869F-4C80-8398-71D51508EDB9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69B2-8801-4F3F-B78B-E499232B261B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B1CF-9E62-41AB-888A-F59676091037}" type="datetime1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l-cheatsheet.readthedocs.io/en/latest/optimizer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1658"/>
            <a:ext cx="10515600" cy="2852737"/>
          </a:xfrm>
        </p:spPr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120" y="5496560"/>
            <a:ext cx="4856480" cy="12395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Мартынюк Полина Антоновна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telegram: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PAMartynyuk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email: 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pa-martynyuk@yandex.ru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Герб МГТУ им. Н. Э. Бау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01600"/>
            <a:ext cx="1603374" cy="1891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4720" y="3738880"/>
            <a:ext cx="810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Лекция 4</a:t>
            </a:r>
            <a:r>
              <a:rPr lang="en-US" b="1" u="sng" dirty="0" smtClean="0"/>
              <a:t>:</a:t>
            </a:r>
            <a:r>
              <a:rPr lang="en-US" dirty="0" smtClean="0"/>
              <a:t>     </a:t>
            </a:r>
            <a:r>
              <a:rPr lang="ru-RU" dirty="0" smtClean="0"/>
              <a:t>Классификация. </a:t>
            </a:r>
            <a:r>
              <a:rPr lang="ru-RU" dirty="0" err="1" smtClean="0"/>
              <a:t>Логистическая</a:t>
            </a:r>
            <a:r>
              <a:rPr lang="ru-RU" dirty="0" smtClean="0"/>
              <a:t> регрессия. </a:t>
            </a:r>
          </a:p>
          <a:p>
            <a:r>
              <a:rPr lang="ru-RU" dirty="0" smtClean="0"/>
              <a:t>	      Метрики качества классификации.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насчет классификации?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426720" y="1950720"/>
            <a:ext cx="3840480" cy="1192377"/>
          </a:xfrm>
          <a:prstGeom prst="rect">
            <a:avLst/>
          </a:prstGeom>
        </p:spPr>
      </p:pic>
      <p:pic>
        <p:nvPicPr>
          <p:cNvPr id="11" name="Рисунок 10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4323080" y="1950720"/>
            <a:ext cx="3840480" cy="1192377"/>
          </a:xfrm>
          <a:prstGeom prst="rect">
            <a:avLst/>
          </a:prstGeom>
        </p:spPr>
      </p:pic>
      <p:pic>
        <p:nvPicPr>
          <p:cNvPr id="12" name="Рисунок 11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8219440" y="1950720"/>
            <a:ext cx="3840480" cy="11923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6419" y="3332480"/>
            <a:ext cx="1189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Задача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Task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4190" y="3332480"/>
            <a:ext cx="2361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Функция потерь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Loss)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0758" y="3332480"/>
            <a:ext cx="19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Оптимизатор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Optimizer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080" y="4744720"/>
            <a:ext cx="2167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Классификация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предсказание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класса</a:t>
            </a:r>
            <a:r>
              <a:rPr lang="en-US" sz="2000" b="1" dirty="0" smtClean="0">
                <a:solidFill>
                  <a:schemeClr val="accent1"/>
                </a:solidFill>
              </a:rPr>
              <a:t>/</a:t>
            </a:r>
            <a:r>
              <a:rPr lang="ru-RU" sz="2000" b="1" dirty="0" smtClean="0">
                <a:solidFill>
                  <a:schemeClr val="accent1"/>
                </a:solidFill>
              </a:rPr>
              <a:t>категории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7757" y="4724400"/>
            <a:ext cx="369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?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4897" y="470408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?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37360" y="4216400"/>
            <a:ext cx="54864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712960" y="4236720"/>
            <a:ext cx="54864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781040" y="4206240"/>
            <a:ext cx="548640" cy="497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6812280" cy="5039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- предсказание</a:t>
            </a:r>
            <a:r>
              <a:rPr lang="ru-RU" dirty="0" smtClean="0"/>
              <a:t> </a:t>
            </a:r>
            <a:r>
              <a:rPr lang="ru-RU" b="1" dirty="0" smtClean="0"/>
              <a:t>категории или класса </a:t>
            </a:r>
            <a:r>
              <a:rPr lang="ru-RU" dirty="0" smtClean="0"/>
              <a:t>для входных данных.</a:t>
            </a:r>
            <a:endParaRPr lang="en-US" dirty="0" smtClean="0"/>
          </a:p>
          <a:p>
            <a:pPr marL="0" indent="0" fontAlgn="base">
              <a:buNone/>
            </a:pPr>
            <a:r>
              <a:rPr lang="ru-RU" dirty="0" smtClean="0"/>
              <a:t>Выходная величина принимает значение одного из заранее определённых классов.</a:t>
            </a:r>
          </a:p>
          <a:p>
            <a:pPr fontAlgn="base"/>
            <a:endParaRPr lang="ru-RU" dirty="0" smtClean="0"/>
          </a:p>
          <a:p>
            <a:pPr lvl="1" indent="-274638">
              <a:buFont typeface="Wingdings" pitchFamily="2" charset="2"/>
              <a:buChar char="§"/>
            </a:pPr>
            <a:r>
              <a:rPr lang="ru-RU" b="1" dirty="0" smtClean="0"/>
              <a:t>Бинарная классификация</a:t>
            </a:r>
            <a:r>
              <a:rPr lang="ru-RU" dirty="0" smtClean="0"/>
              <a:t>: В задачах бинарной классификации метка может принимать одно из двух значений</a:t>
            </a:r>
            <a:endParaRPr lang="en-US" dirty="0" smtClean="0"/>
          </a:p>
          <a:p>
            <a:pPr lvl="1" indent="-274638">
              <a:buFont typeface="Wingdings" pitchFamily="2" charset="2"/>
              <a:buChar char="§"/>
            </a:pPr>
            <a:endParaRPr lang="en-US" dirty="0" smtClean="0"/>
          </a:p>
          <a:p>
            <a:pPr lvl="1" indent="-274638">
              <a:buFont typeface="Wingdings" pitchFamily="2" charset="2"/>
              <a:buChar char="§"/>
            </a:pPr>
            <a:endParaRPr lang="ru-RU" dirty="0" smtClean="0"/>
          </a:p>
          <a:p>
            <a:pPr lvl="1" indent="-274638">
              <a:buFont typeface="Wingdings" pitchFamily="2" charset="2"/>
              <a:buChar char="§"/>
            </a:pPr>
            <a:r>
              <a:rPr lang="ru-RU" b="1" dirty="0" err="1" smtClean="0"/>
              <a:t>Многоклассовая</a:t>
            </a:r>
            <a:r>
              <a:rPr lang="ru-RU" b="1" dirty="0" smtClean="0"/>
              <a:t> классификация</a:t>
            </a:r>
            <a:r>
              <a:rPr lang="ru-RU" dirty="0" smtClean="0"/>
              <a:t>: В </a:t>
            </a:r>
            <a:r>
              <a:rPr lang="ru-RU" dirty="0" err="1" smtClean="0"/>
              <a:t>многоклассовой</a:t>
            </a:r>
            <a:r>
              <a:rPr lang="ru-RU" dirty="0" smtClean="0"/>
              <a:t> классификации метка может относиться к одному из нескольких классов или категорий. Например, при классификации изображений метка может указывать на тип объекта (кошка, собака, автомобиль и так далее)</a:t>
            </a:r>
          </a:p>
        </p:txBody>
      </p:sp>
      <p:pic>
        <p:nvPicPr>
          <p:cNvPr id="57346" name="Picture 2" descr="Системы искусственного интеллекта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 l="4063" t="38105" r="52916" b="11830"/>
          <a:stretch>
            <a:fillRect/>
          </a:stretch>
        </p:blipFill>
        <p:spPr bwMode="auto">
          <a:xfrm>
            <a:off x="7894320" y="763476"/>
            <a:ext cx="3495040" cy="3046524"/>
          </a:xfrm>
          <a:prstGeom prst="rect">
            <a:avLst/>
          </a:prstGeom>
          <a:noFill/>
        </p:spPr>
      </p:pic>
      <p:pic>
        <p:nvPicPr>
          <p:cNvPr id="7" name="Picture 2" descr="Системы искусственного интеллекта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 l="50209" t="38105" r="6979" b="11830"/>
          <a:stretch>
            <a:fillRect/>
          </a:stretch>
        </p:blipFill>
        <p:spPr bwMode="auto">
          <a:xfrm>
            <a:off x="7900838" y="3820160"/>
            <a:ext cx="3468201" cy="3037840"/>
          </a:xfrm>
          <a:prstGeom prst="rect">
            <a:avLst/>
          </a:prstGeom>
          <a:noFill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609" y="3484170"/>
            <a:ext cx="2002155" cy="74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7853" y="5887403"/>
            <a:ext cx="3943667" cy="63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327640" cy="544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Если в задаче регрессии мы пытаемся найти закон распределения данных, то в задаче классификации мы ищем </a:t>
            </a:r>
            <a:r>
              <a:rPr lang="ru-RU" b="1" dirty="0" smtClean="0"/>
              <a:t>закон, по которому мы можем корректно разделить данные</a:t>
            </a:r>
          </a:p>
        </p:txBody>
      </p:sp>
      <p:pic>
        <p:nvPicPr>
          <p:cNvPr id="60418" name="Picture 2" descr="Алгоритмы машинного обучения: Какой из них выбрать для решения вашей  проблемы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654" y="2377122"/>
            <a:ext cx="8876665" cy="4438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017679" y="2126933"/>
            <a:ext cx="61261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813810" y="5504815"/>
            <a:ext cx="45339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8923021" y="5188527"/>
            <a:ext cx="2321559" cy="1388041"/>
            <a:chOff x="8923021" y="5188527"/>
            <a:chExt cx="2321559" cy="138804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8923021" y="51969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903317" y="51885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9075421" y="53493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0055717" y="53409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227821" y="55017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0208117" y="54933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9380221" y="56541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0360517" y="56457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9532621" y="58065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0512917" y="57981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9685021" y="59589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0650077" y="5961195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</p:grp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  <a:defRPr/>
            </a:pPr>
            <a:r>
              <a:rPr lang="ru-RU" b="1" u="sng" dirty="0" smtClean="0"/>
              <a:t>Формальная постановка задачи</a:t>
            </a:r>
          </a:p>
          <a:p>
            <a:pPr lvl="0">
              <a:defRPr/>
            </a:pPr>
            <a:r>
              <a:rPr lang="ru-RU" dirty="0" smtClean="0"/>
              <a:t>Задана выборка значений признаков:</a:t>
            </a:r>
          </a:p>
          <a:p>
            <a:pPr lvl="0">
              <a:defRPr/>
            </a:pPr>
            <a:endParaRPr lang="ru-RU" dirty="0" smtClean="0"/>
          </a:p>
          <a:p>
            <a:pPr lvl="0">
              <a:buNone/>
              <a:defRPr/>
            </a:pPr>
            <a:r>
              <a:rPr lang="ru-RU" dirty="0" smtClean="0"/>
              <a:t>	Здесь </a:t>
            </a:r>
            <a:r>
              <a:rPr lang="ru-RU" dirty="0" err="1" smtClean="0"/>
              <a:t>n</a:t>
            </a:r>
            <a:r>
              <a:rPr lang="ru-RU" dirty="0" smtClean="0"/>
              <a:t> - количество элементов в выборке входных данных, </a:t>
            </a:r>
            <a:r>
              <a:rPr lang="ru-RU" dirty="0" err="1" smtClean="0"/>
              <a:t>p</a:t>
            </a:r>
            <a:r>
              <a:rPr lang="ru-RU" dirty="0" smtClean="0"/>
              <a:t> - размерность признакового пространства.</a:t>
            </a:r>
          </a:p>
          <a:p>
            <a:pPr lvl="0">
              <a:defRPr/>
            </a:pPr>
            <a:r>
              <a:rPr lang="ru-RU" dirty="0" smtClean="0"/>
              <a:t>Задана выборка соответствующих значений целевой переменной:</a:t>
            </a:r>
          </a:p>
          <a:p>
            <a:pPr lvl="0">
              <a:defRPr/>
            </a:pPr>
            <a:endParaRPr lang="ru-RU" b="1" u="sng" dirty="0" smtClean="0"/>
          </a:p>
          <a:p>
            <a:pPr lvl="0">
              <a:defRPr/>
            </a:pPr>
            <a:r>
              <a:rPr lang="ru-RU" dirty="0" smtClean="0"/>
              <a:t>Получаем множество исходных данных:</a:t>
            </a:r>
          </a:p>
          <a:p>
            <a:pPr lvl="0">
              <a:defRPr/>
            </a:pPr>
            <a:endParaRPr lang="ru-RU" b="1" u="sng" dirty="0" smtClean="0"/>
          </a:p>
          <a:p>
            <a:endParaRPr lang="ru-RU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283" y="4077654"/>
            <a:ext cx="7254557" cy="6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25440"/>
          </a:xfrm>
        </p:spPr>
        <p:txBody>
          <a:bodyPr>
            <a:normAutofit/>
          </a:bodyPr>
          <a:lstStyle/>
          <a:p>
            <a:r>
              <a:rPr lang="ru-RU" dirty="0" smtClean="0"/>
              <a:t>Нужно построить модель, предсказывающую по </a:t>
            </a:r>
            <a:r>
              <a:rPr lang="ru-RU" i="1" dirty="0" err="1" smtClean="0"/>
              <a:t>x</a:t>
            </a:r>
            <a:r>
              <a:rPr lang="ru-RU" sz="1800" i="1" dirty="0" err="1" smtClean="0"/>
              <a:t>i</a:t>
            </a:r>
            <a:r>
              <a:rPr lang="ru-RU" dirty="0" smtClean="0"/>
              <a:t> значение</a:t>
            </a:r>
            <a:r>
              <a:rPr lang="ru-RU" i="1" dirty="0" smtClean="0"/>
              <a:t> </a:t>
            </a:r>
            <a:r>
              <a:rPr lang="ru-RU" i="1" dirty="0" err="1" smtClean="0"/>
              <a:t>y</a:t>
            </a:r>
            <a:r>
              <a:rPr lang="ru-RU" sz="1800" i="1" dirty="0" err="1" smtClean="0"/>
              <a:t>i</a:t>
            </a:r>
            <a:r>
              <a:rPr lang="ru-RU" dirty="0" smtClean="0"/>
              <a:t>, соответствующее истинному значению </a:t>
            </a:r>
            <a:r>
              <a:rPr lang="ru-RU" i="1" dirty="0" err="1" smtClean="0"/>
              <a:t>y</a:t>
            </a:r>
            <a:r>
              <a:rPr lang="ru-RU" sz="1800" i="1" dirty="0" err="1" smtClean="0"/>
              <a:t>i</a:t>
            </a:r>
            <a:r>
              <a:rPr lang="ru-RU" sz="1800" i="1" dirty="0" smtClean="0"/>
              <a:t> 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ru-RU" b="1" dirty="0" smtClean="0"/>
              <a:t>Цель обучения – найти такие веса модели </a:t>
            </a:r>
            <a:r>
              <a:rPr lang="en-US" b="1" i="1" dirty="0" smtClean="0"/>
              <a:t>W</a:t>
            </a:r>
            <a:r>
              <a:rPr lang="ru-RU" b="1" dirty="0" smtClean="0"/>
              <a:t>, при которых достигается максимум корректных классификаций объектов</a:t>
            </a:r>
          </a:p>
          <a:p>
            <a:endParaRPr lang="ru-RU" b="1" dirty="0" smtClean="0"/>
          </a:p>
          <a:p>
            <a:r>
              <a:rPr lang="ru-RU" b="1" dirty="0" smtClean="0"/>
              <a:t>Как будет выглядеть функция потерь модели?</a:t>
            </a:r>
            <a:endParaRPr lang="ru-RU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998" y="2034223"/>
            <a:ext cx="2600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7815399" y="397585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^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78" y="2712720"/>
            <a:ext cx="3593781" cy="133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05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подбора функции потерь обратимся к статистике и введём </a:t>
            </a:r>
            <a:r>
              <a:rPr lang="ru-RU" b="1" dirty="0" smtClean="0"/>
              <a:t>вероятностную модель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ru-RU" b="1" dirty="0" smtClean="0"/>
              <a:t>Х – случайная величина </a:t>
            </a:r>
            <a:r>
              <a:rPr lang="ru-RU" dirty="0" smtClean="0"/>
              <a:t>(вектор признаков)</a:t>
            </a:r>
          </a:p>
          <a:p>
            <a:r>
              <a:rPr lang="en-US" b="1" dirty="0" smtClean="0"/>
              <a:t>Y </a:t>
            </a:r>
            <a:r>
              <a:rPr lang="ru-RU" b="1" dirty="0" smtClean="0"/>
              <a:t>– случайная величина </a:t>
            </a:r>
            <a:r>
              <a:rPr lang="ru-RU" dirty="0" smtClean="0"/>
              <a:t>(целевая переменная)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Пример случайной модели (клики на рекламу):</a:t>
            </a:r>
          </a:p>
          <a:p>
            <a:pPr marL="0" indent="0">
              <a:buNone/>
            </a:pPr>
            <a:r>
              <a:rPr lang="ru-RU" dirty="0" smtClean="0"/>
              <a:t>X = (количество кликов раньше, время активности, уровень доходов)</a:t>
            </a:r>
          </a:p>
          <a:p>
            <a:pPr marL="0" indent="0">
              <a:buNone/>
            </a:pPr>
            <a:r>
              <a:rPr lang="ru-RU" dirty="0" smtClean="0"/>
              <a:t>Y = 1 если клик будет, 0 если клика не будет.</a:t>
            </a:r>
          </a:p>
          <a:p>
            <a:pPr marL="0" indent="0">
              <a:buNone/>
            </a:pPr>
            <a:r>
              <a:rPr lang="ru-RU" dirty="0" smtClean="0"/>
              <a:t>Тогда можно задать распределение вероятностей: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Вероятность того, что пользователь с характеристиками Х совершит клик по рекламному баннеру</a:t>
            </a:r>
            <a:endParaRPr lang="ru-RU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699" y="5242560"/>
            <a:ext cx="8241981" cy="60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05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Пусть наша модель и будет определять вероятность принадлежности классу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Назовём </a:t>
            </a:r>
            <a:r>
              <a:rPr lang="ru-RU" b="1" dirty="0" smtClean="0"/>
              <a:t>правдоподобием</a:t>
            </a:r>
            <a:r>
              <a:rPr lang="ru-RU" dirty="0" smtClean="0"/>
              <a:t> следующее выражение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b="1" dirty="0" smtClean="0"/>
              <a:t>вероятность получения нашей исходной выборки </a:t>
            </a:r>
            <a:r>
              <a:rPr lang="ru-RU" dirty="0" smtClean="0"/>
              <a:t>согласно предсказаниям</a:t>
            </a:r>
            <a:r>
              <a:rPr lang="en-US" dirty="0" smtClean="0"/>
              <a:t> </a:t>
            </a:r>
            <a:r>
              <a:rPr lang="ru-RU" dirty="0" smtClean="0"/>
              <a:t>модели.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 t="6044"/>
          <a:stretch>
            <a:fillRect/>
          </a:stretch>
        </p:blipFill>
        <p:spPr bwMode="auto">
          <a:xfrm>
            <a:off x="1041083" y="2275840"/>
            <a:ext cx="4160837" cy="69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889" y="3729674"/>
            <a:ext cx="3323272" cy="1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16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Хорошая модель должна предсказать </a:t>
            </a:r>
            <a:r>
              <a:rPr lang="ru-RU" b="1" dirty="0" smtClean="0"/>
              <a:t>как можно больше истинных значений</a:t>
            </a:r>
            <a:r>
              <a:rPr lang="ru-RU" dirty="0" smtClean="0"/>
              <a:t> для целевой переменной.</a:t>
            </a:r>
          </a:p>
          <a:p>
            <a:pPr marL="0" indent="0">
              <a:buNone/>
            </a:pPr>
            <a:r>
              <a:rPr lang="ru-RU" dirty="0" smtClean="0"/>
              <a:t>Следовательно, задача оптимизации будет сводиться к задаче </a:t>
            </a:r>
            <a:r>
              <a:rPr lang="ru-RU" b="1" dirty="0" smtClean="0"/>
              <a:t>максимизации этой вероятности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Логарифм – выпуклая функция.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Максимум </a:t>
            </a:r>
            <a:r>
              <a:rPr lang="ru-RU" dirty="0" smtClean="0"/>
              <a:t>логарифма будет соответствовать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искомому </a:t>
            </a:r>
            <a:r>
              <a:rPr lang="ru-RU" dirty="0" smtClean="0"/>
              <a:t>максимуму.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1" y="2802573"/>
            <a:ext cx="5309869" cy="122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843" y="5464076"/>
            <a:ext cx="6192837" cy="13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ln график | график ln (x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103" y="3276600"/>
            <a:ext cx="3954372" cy="318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Логарифм умножения – это </a:t>
            </a:r>
            <a:r>
              <a:rPr lang="ru-RU" b="1" dirty="0" smtClean="0"/>
              <a:t>сумма</a:t>
            </a:r>
            <a:r>
              <a:rPr lang="ru-RU" dirty="0" smtClean="0"/>
              <a:t> логарифмов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Подставив минус перед суммой, преобразуем задачу максимизации в задачу </a:t>
            </a:r>
            <a:r>
              <a:rPr lang="ru-RU" b="1" dirty="0" smtClean="0"/>
              <a:t>минимизации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Минимизация полученного выражения - то же самое, что</a:t>
            </a:r>
          </a:p>
          <a:p>
            <a:pPr marL="0" indent="0">
              <a:buNone/>
            </a:pPr>
            <a:r>
              <a:rPr lang="ru-RU" b="1" dirty="0" smtClean="0"/>
              <a:t>минимизация эмпирического риска</a:t>
            </a:r>
            <a:r>
              <a:rPr lang="ru-RU" dirty="0" smtClean="0"/>
              <a:t>, где функция потерь - логарифм</a:t>
            </a:r>
          </a:p>
          <a:p>
            <a:pPr marL="0" indent="0">
              <a:buNone/>
            </a:pPr>
            <a:r>
              <a:rPr lang="ru-RU" dirty="0" smtClean="0"/>
              <a:t>вероятности правильного класса.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 l="1391"/>
          <a:stretch>
            <a:fillRect/>
          </a:stretch>
        </p:blipFill>
        <p:spPr bwMode="auto">
          <a:xfrm>
            <a:off x="975361" y="1615759"/>
            <a:ext cx="6095999" cy="123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3716973"/>
            <a:ext cx="8137926" cy="13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Оставшийся вопрос – как вычислять вероятность			? 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Итак, мы уже умеем предсказывать численное значение при помощи линейной регрессии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Что, если попробовать предсказываемое числовое значение преобразовывать в число, лежащее на отрезке </a:t>
            </a:r>
            <a:r>
              <a:rPr lang="en-US" dirty="0" smtClean="0"/>
              <a:t>[</a:t>
            </a:r>
            <a:r>
              <a:rPr lang="ru-RU" dirty="0" smtClean="0"/>
              <a:t>0, 1</a:t>
            </a:r>
            <a:r>
              <a:rPr lang="en-US" dirty="0" smtClean="0"/>
              <a:t>]</a:t>
            </a:r>
            <a:r>
              <a:rPr lang="ru-RU" dirty="0" smtClean="0"/>
              <a:t>?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22652" t="24063" b="29268"/>
          <a:stretch>
            <a:fillRect/>
          </a:stretch>
        </p:blipFill>
        <p:spPr bwMode="auto">
          <a:xfrm>
            <a:off x="8402320" y="1158240"/>
            <a:ext cx="2570481" cy="58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955993" y="3177064"/>
            <a:ext cx="2924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755" y="5714365"/>
            <a:ext cx="2554605" cy="7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3705" y="3058775"/>
            <a:ext cx="7442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предыдущих сериях…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Нам потребуется некоторая </a:t>
            </a:r>
            <a:r>
              <a:rPr lang="ru-RU" b="1" dirty="0" smtClean="0"/>
              <a:t>сглаживающая функция</a:t>
            </a:r>
            <a:r>
              <a:rPr lang="en-US" b="1" dirty="0" smtClean="0"/>
              <a:t> </a:t>
            </a:r>
            <a:r>
              <a:rPr lang="el-GR" b="1" dirty="0" smtClean="0"/>
              <a:t>σ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качестве </a:t>
            </a:r>
            <a:r>
              <a:rPr lang="ru-RU" b="1" dirty="0" smtClean="0"/>
              <a:t>сглаживающей функции</a:t>
            </a:r>
            <a:r>
              <a:rPr lang="en-US" b="1" dirty="0" smtClean="0"/>
              <a:t> </a:t>
            </a:r>
            <a:r>
              <a:rPr lang="ru-RU" dirty="0" smtClean="0"/>
              <a:t>используем</a:t>
            </a:r>
            <a:r>
              <a:rPr lang="ru-RU" b="1" dirty="0" smtClean="0"/>
              <a:t> функцию </a:t>
            </a:r>
            <a:r>
              <a:rPr lang="ru-RU" b="1" dirty="0" err="1" smtClean="0"/>
              <a:t>сигмоиды</a:t>
            </a:r>
            <a:r>
              <a:rPr lang="en-US" b="1" dirty="0" smtClean="0"/>
              <a:t>: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75" y="1751013"/>
            <a:ext cx="3926205" cy="134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4322445"/>
            <a:ext cx="319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 descr="Логистическая функ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294" y="3818571"/>
            <a:ext cx="3938905" cy="2621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Область значений функции </a:t>
            </a:r>
            <a:r>
              <a:rPr lang="ru-RU" dirty="0" err="1" smtClean="0"/>
              <a:t>сигмоиды</a:t>
            </a:r>
            <a:r>
              <a:rPr lang="ru-RU" dirty="0" smtClean="0"/>
              <a:t> (между 0 и 1) идеально подходит для </a:t>
            </a:r>
            <a:r>
              <a:rPr lang="ru-RU" b="1" dirty="0" smtClean="0"/>
              <a:t>предсказания</a:t>
            </a:r>
            <a:r>
              <a:rPr lang="ru-RU" dirty="0" smtClean="0"/>
              <a:t> </a:t>
            </a:r>
            <a:r>
              <a:rPr lang="ru-RU" b="1" dirty="0" smtClean="0"/>
              <a:t>вероятности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Будем считать, что наша модель предсказывает не класс, а именно вероятность принадлежности к классу. Именно поэтому это – </a:t>
            </a:r>
            <a:r>
              <a:rPr lang="ru-RU" dirty="0" err="1" smtClean="0"/>
              <a:t>логистическая</a:t>
            </a:r>
            <a:r>
              <a:rPr lang="ru-RU" dirty="0" smtClean="0"/>
              <a:t> </a:t>
            </a:r>
            <a:r>
              <a:rPr lang="ru-RU" b="1" dirty="0" smtClean="0"/>
              <a:t>регрессия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Вероятность для двух классов можно расписать следующим образом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3303589"/>
            <a:ext cx="4313237" cy="11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5358448"/>
            <a:ext cx="111648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Рассмотрим, как изменяются значения компонентов функции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03" y="1957705"/>
            <a:ext cx="57546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16000" y="2954866"/>
          <a:ext cx="9885680" cy="335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136"/>
                <a:gridCol w="1977136"/>
                <a:gridCol w="1977136"/>
                <a:gridCol w="2247392"/>
                <a:gridCol w="1706880"/>
              </a:tblGrid>
              <a:tr h="6708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y</a:t>
                      </a:r>
                      <a:r>
                        <a:rPr lang="en-US" sz="1800" dirty="0" err="1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ŷ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y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err="1" smtClean="0"/>
                        <a:t>ln</a:t>
                      </a:r>
                      <a:r>
                        <a:rPr lang="en-US" sz="2800" baseline="0" dirty="0" smtClean="0"/>
                        <a:t>(</a:t>
                      </a:r>
                      <a:r>
                        <a:rPr lang="cy-GB" sz="2800" baseline="0" dirty="0" smtClean="0"/>
                        <a:t>ŷ</a:t>
                      </a:r>
                      <a:r>
                        <a:rPr lang="cy-GB" sz="1800" baseline="0" dirty="0" smtClean="0"/>
                        <a:t>i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(1-y</a:t>
                      </a:r>
                      <a:r>
                        <a:rPr lang="en-US" sz="1800" dirty="0" smtClean="0"/>
                        <a:t>i</a:t>
                      </a:r>
                      <a:r>
                        <a:rPr lang="en-US" sz="2800" baseline="0" dirty="0" smtClean="0"/>
                        <a:t>) </a:t>
                      </a:r>
                      <a:r>
                        <a:rPr lang="en-US" sz="2800" baseline="0" dirty="0" err="1" smtClean="0"/>
                        <a:t>ln</a:t>
                      </a:r>
                      <a:r>
                        <a:rPr lang="en-US" sz="2800" baseline="0" dirty="0" smtClean="0"/>
                        <a:t>(1-</a:t>
                      </a:r>
                      <a:r>
                        <a:rPr lang="cy-GB" sz="2800" baseline="0" dirty="0" smtClean="0"/>
                        <a:t>ŷ</a:t>
                      </a:r>
                      <a:r>
                        <a:rPr lang="cy-GB" sz="1800" baseline="0" dirty="0" smtClean="0"/>
                        <a:t>i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Сумма</a:t>
                      </a:r>
                      <a:endParaRPr lang="ru-RU" sz="2800" dirty="0"/>
                    </a:p>
                  </a:txBody>
                  <a:tcPr anchor="ctr"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 ⋅ (-∞)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⋅ 0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 ⋅ 0</a:t>
                      </a:r>
                      <a:endParaRPr lang="ru-RU" sz="2800" dirty="0" smtClean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 ⋅ (-∞)</a:t>
                      </a:r>
                      <a:endParaRPr lang="ru-RU" sz="2800" dirty="0" smtClean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</a:t>
                      </a:r>
                      <a:r>
                        <a:rPr lang="en-US" sz="2800" b="1" dirty="0" smtClean="0"/>
                        <a:t> ⋅ (-∞)</a:t>
                      </a:r>
                      <a:endParaRPr lang="ru-RU" sz="2800" b="1" dirty="0" smtClean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0</a:t>
                      </a:r>
                      <a:r>
                        <a:rPr lang="en-US" sz="2800" dirty="0" smtClean="0"/>
                        <a:t> ⋅ 0</a:t>
                      </a:r>
                      <a:endParaRPr lang="ru-RU" sz="2800" dirty="0" smtClean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-∞</a:t>
                      </a:r>
                      <a:endParaRPr lang="ru-RU" sz="28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0</a:t>
                      </a:r>
                      <a:r>
                        <a:rPr lang="en-US" sz="2800" dirty="0" smtClean="0"/>
                        <a:t> ⋅ 0</a:t>
                      </a:r>
                      <a:endParaRPr lang="ru-RU" sz="2800" dirty="0" smtClean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</a:t>
                      </a:r>
                      <a:r>
                        <a:rPr lang="en-US" sz="2800" b="1" dirty="0" smtClean="0"/>
                        <a:t> ⋅ (-∞)</a:t>
                      </a:r>
                      <a:endParaRPr lang="ru-RU" sz="2800" b="1" dirty="0" smtClean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-∞</a:t>
                      </a:r>
                      <a:endParaRPr lang="ru-RU" sz="28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полученную ранее формулу функции потерь можно подставить вероятность, которую предсказывает </a:t>
            </a:r>
            <a:r>
              <a:rPr lang="ru-RU" dirty="0" err="1" smtClean="0"/>
              <a:t>логистическая</a:t>
            </a:r>
            <a:r>
              <a:rPr lang="ru-RU" dirty="0" smtClean="0"/>
              <a:t> регрессия.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Функция потерь для произвольного классификатора: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Функция потерь для </a:t>
            </a:r>
            <a:r>
              <a:rPr lang="ru-RU" dirty="0" err="1" smtClean="0"/>
              <a:t>логистической</a:t>
            </a:r>
            <a:r>
              <a:rPr lang="ru-RU" dirty="0" smtClean="0"/>
              <a:t> регрессии</a:t>
            </a:r>
            <a:r>
              <a:rPr lang="en-US" dirty="0" smtClean="0"/>
              <a:t> (</a:t>
            </a:r>
            <a:r>
              <a:rPr lang="en-US" b="1" dirty="0" err="1" smtClean="0"/>
              <a:t>LogLoss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l="76253"/>
          <a:stretch>
            <a:fillRect/>
          </a:stretch>
        </p:blipFill>
        <p:spPr bwMode="auto">
          <a:xfrm>
            <a:off x="9448800" y="5358765"/>
            <a:ext cx="1635308" cy="10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655" y="3198813"/>
            <a:ext cx="7827689" cy="128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665" y="5315585"/>
            <a:ext cx="84883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219200"/>
            <a:ext cx="4693920" cy="54559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Сценарий 1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b="1" dirty="0" smtClean="0"/>
              <a:t>y = 1</a:t>
            </a:r>
            <a:endParaRPr lang="ru-RU" b="1" dirty="0" smtClean="0"/>
          </a:p>
          <a:p>
            <a:pPr marL="182563" indent="0">
              <a:buNone/>
            </a:pPr>
            <a:r>
              <a:rPr lang="ru-RU" dirty="0" smtClean="0"/>
              <a:t>Предположим, что для конкретного значения в обучающем </a:t>
            </a:r>
            <a:r>
              <a:rPr lang="ru-RU" dirty="0" err="1" smtClean="0"/>
              <a:t>датасете</a:t>
            </a:r>
            <a:r>
              <a:rPr lang="ru-RU" dirty="0" smtClean="0"/>
              <a:t> истинное значение/ целевой класс записан как 1. Тогда «срабатывает» синяя ветвь графика и ошибка измеряется по ней. Соответственно, </a:t>
            </a:r>
            <a:r>
              <a:rPr lang="ru-RU" u="sng" dirty="0" smtClean="0"/>
              <a:t>чем ближе выдаваемая моделью вероятность к единице, тем меньше ошибка.</a:t>
            </a:r>
          </a:p>
          <a:p>
            <a:r>
              <a:rPr lang="ru-RU" b="1" dirty="0" smtClean="0"/>
              <a:t>Сценарий 2</a:t>
            </a:r>
            <a:r>
              <a:rPr lang="en-US" dirty="0" smtClean="0"/>
              <a:t>: </a:t>
            </a:r>
            <a:r>
              <a:rPr lang="en-US" b="1" dirty="0" smtClean="0"/>
              <a:t>y = 0</a:t>
            </a:r>
            <a:endParaRPr lang="ru-RU" b="1" dirty="0" smtClean="0"/>
          </a:p>
          <a:p>
            <a:pPr marL="182563" indent="0">
              <a:buNone/>
            </a:pPr>
            <a:r>
              <a:rPr lang="ru-RU" dirty="0" smtClean="0"/>
              <a:t>Предположим, что целевая переменная записана как 0. Тогда срабатывает оранжевая ветвь. </a:t>
            </a:r>
            <a:r>
              <a:rPr lang="ru-RU" u="sng" dirty="0" smtClean="0"/>
              <a:t>Ошибка модели будет минимальна при значениях, близких к нулю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4754" name="Picture 2" descr="функция логистической ошиб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201" y="1097280"/>
            <a:ext cx="6165439" cy="52142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80480" y="637690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Кросс-энтропия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Многоклассовая</a:t>
            </a:r>
            <a:r>
              <a:rPr lang="ru-RU" dirty="0" smtClean="0"/>
              <a:t> 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Пусть у нас есть </a:t>
            </a:r>
            <a:r>
              <a:rPr lang="ru-RU" dirty="0" err="1" smtClean="0"/>
              <a:t>m</a:t>
            </a:r>
            <a:r>
              <a:rPr lang="ru-RU" dirty="0" smtClean="0"/>
              <a:t> классов. Введем две новые функции:</a:t>
            </a:r>
            <a:endParaRPr lang="ru-RU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265" y="4913949"/>
            <a:ext cx="9429749" cy="12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82" y="1889760"/>
            <a:ext cx="9993515" cy="272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Многоклассовая</a:t>
            </a:r>
            <a:r>
              <a:rPr lang="ru-RU" dirty="0" smtClean="0"/>
              <a:t> 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 работы </a:t>
            </a:r>
            <a:r>
              <a:rPr lang="en-US" dirty="0" err="1" smtClean="0"/>
              <a:t>Softmax</a:t>
            </a:r>
            <a:endParaRPr lang="ru-RU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1" y="3831847"/>
            <a:ext cx="5257800" cy="30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 descr="https://miro.medium.com/v2/resize:fit:700/1*LrgeNELaRQxriLmBrGwe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081" y="1513840"/>
            <a:ext cx="6845519" cy="2043877"/>
          </a:xfrm>
          <a:prstGeom prst="rect">
            <a:avLst/>
          </a:prstGeom>
          <a:noFill/>
        </p:spPr>
      </p:pic>
      <p:pic>
        <p:nvPicPr>
          <p:cNvPr id="75782" name="Picture 6" descr="https://miro.medium.com/v2/resize:fit:700/1*WfERQXN_BtLi1eAh36_mv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800" y="4102100"/>
            <a:ext cx="4965065" cy="254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Многоклассовая</a:t>
            </a:r>
            <a:r>
              <a:rPr lang="ru-RU" dirty="0" smtClean="0"/>
              <a:t> классификация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случае </a:t>
            </a:r>
            <a:r>
              <a:rPr lang="ru-RU" dirty="0" err="1" smtClean="0"/>
              <a:t>многоклассовой</a:t>
            </a:r>
            <a:r>
              <a:rPr lang="ru-RU" dirty="0" smtClean="0"/>
              <a:t> классификации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Выпишем предсказанную вероятность для </a:t>
            </a:r>
            <a:r>
              <a:rPr lang="en-US" i="1" dirty="0" smtClean="0"/>
              <a:t>k</a:t>
            </a:r>
            <a:r>
              <a:rPr lang="ru-RU" dirty="0" smtClean="0"/>
              <a:t>-го класса. Ее можно подставить в функцию потерь для произвольного классификатора</a:t>
            </a:r>
            <a:r>
              <a:rPr lang="en-US" dirty="0" smtClean="0"/>
              <a:t>:</a:t>
            </a:r>
          </a:p>
          <a:p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35" y="1684338"/>
            <a:ext cx="57832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828" y="4102735"/>
            <a:ext cx="83264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Градиентный спуск для </a:t>
            </a:r>
            <a:r>
              <a:rPr lang="ru-RU" dirty="0" err="1" smtClean="0"/>
              <a:t>логистической</a:t>
            </a:r>
            <a:r>
              <a:rPr lang="ru-RU" dirty="0" smtClean="0"/>
              <a:t> регрессии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Функция потерь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Возьмем производную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Соединим</a:t>
            </a:r>
            <a:r>
              <a:rPr lang="en-US" dirty="0" smtClean="0"/>
              <a:t>:</a:t>
            </a:r>
          </a:p>
          <a:p>
            <a:endParaRPr lang="ru-RU" dirty="0"/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141" y="4139249"/>
            <a:ext cx="4452619" cy="9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985" y="1556385"/>
            <a:ext cx="84883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365" y="3041333"/>
            <a:ext cx="7005955" cy="112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649" y="5631180"/>
            <a:ext cx="7427912" cy="10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Поговорим о метриках</a:t>
            </a:r>
            <a:endParaRPr lang="ru-RU" dirty="0"/>
          </a:p>
        </p:txBody>
      </p:sp>
      <p:pic>
        <p:nvPicPr>
          <p:cNvPr id="6" name="Picture 2" descr="https://cs.sberuniversity.online/image/1000/auto/upsize/3d1f0a46-ac62-11ed-bae7-0242ac120006"/>
          <p:cNvPicPr>
            <a:picLocks noChangeAspect="1" noChangeArrowheads="1"/>
          </p:cNvPicPr>
          <p:nvPr/>
        </p:nvPicPr>
        <p:blipFill>
          <a:blip r:embed="rId2" cstate="print"/>
          <a:srcRect l="53763" b="42556"/>
          <a:stretch>
            <a:fillRect/>
          </a:stretch>
        </p:blipFill>
        <p:spPr bwMode="auto">
          <a:xfrm>
            <a:off x="660400" y="2191293"/>
            <a:ext cx="4856480" cy="4006307"/>
          </a:xfrm>
          <a:prstGeom prst="rect">
            <a:avLst/>
          </a:prstGeom>
          <a:noFill/>
        </p:spPr>
      </p:pic>
      <p:pic>
        <p:nvPicPr>
          <p:cNvPr id="8" name="Picture 2" descr="https://cs.sberuniversity.online/image/1000/auto/upsize/3d1f0a46-ac62-11ed-bae7-0242ac120006"/>
          <p:cNvPicPr>
            <a:picLocks noChangeAspect="1" noChangeArrowheads="1"/>
          </p:cNvPicPr>
          <p:nvPr/>
        </p:nvPicPr>
        <p:blipFill>
          <a:blip r:embed="rId2" cstate="print"/>
          <a:srcRect l="53763" t="56943"/>
          <a:stretch>
            <a:fillRect/>
          </a:stretch>
        </p:blipFill>
        <p:spPr bwMode="auto">
          <a:xfrm>
            <a:off x="6106159" y="2651760"/>
            <a:ext cx="4811825" cy="2975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для модели </a:t>
            </a:r>
            <a:r>
              <a:rPr lang="en-US" dirty="0" smtClean="0"/>
              <a:t>ML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426720" y="1950720"/>
            <a:ext cx="3840480" cy="1192377"/>
          </a:xfrm>
          <a:prstGeom prst="rect">
            <a:avLst/>
          </a:prstGeom>
        </p:spPr>
      </p:pic>
      <p:pic>
        <p:nvPicPr>
          <p:cNvPr id="11" name="Рисунок 10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4323080" y="1950720"/>
            <a:ext cx="3840480" cy="1192377"/>
          </a:xfrm>
          <a:prstGeom prst="rect">
            <a:avLst/>
          </a:prstGeom>
        </p:spPr>
      </p:pic>
      <p:pic>
        <p:nvPicPr>
          <p:cNvPr id="12" name="Рисунок 11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8219440" y="1950720"/>
            <a:ext cx="3840480" cy="11923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6419" y="3332480"/>
            <a:ext cx="1189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Задача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Task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4190" y="3332480"/>
            <a:ext cx="2361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Функция потерь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Loss)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0758" y="3332480"/>
            <a:ext cx="19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Оптимизатор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Optimizer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04080"/>
            <a:ext cx="4367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Определяет функцию модели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(или диапазон допустимых функций)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7757" y="5811520"/>
            <a:ext cx="3694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Определяет информационные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потери модели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1880" y="4704080"/>
            <a:ext cx="3090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Определяет способ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оптимизации параметров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модели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737360" y="4216400"/>
            <a:ext cx="54864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712960" y="4236720"/>
            <a:ext cx="54864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81040" y="4236720"/>
            <a:ext cx="54864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Наиболее интуитивно понятная метрика – </a:t>
            </a:r>
            <a:r>
              <a:rPr lang="ru-RU" b="1" dirty="0" smtClean="0"/>
              <a:t>доля верных ответов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Точность/ Доля верных ответов </a:t>
            </a:r>
          </a:p>
          <a:p>
            <a:r>
              <a:rPr lang="ru-RU" b="1" dirty="0" err="1" smtClean="0"/>
              <a:t>Accuracy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Какие могут быть проблемы?</a:t>
            </a:r>
            <a:endParaRPr lang="ru-RU" b="1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331" y="3648710"/>
            <a:ext cx="9444990" cy="12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16560" y="1219200"/>
            <a:ext cx="1093724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Пусть наша задача – определять </a:t>
            </a:r>
            <a:r>
              <a:rPr lang="ru-RU" dirty="0" err="1" smtClean="0"/>
              <a:t>спам-письма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спам</a:t>
            </a:r>
            <a:r>
              <a:rPr lang="en-US" dirty="0" smtClean="0"/>
              <a:t> / </a:t>
            </a:r>
            <a:r>
              <a:rPr lang="ru-RU" dirty="0" smtClean="0"/>
              <a:t>не спам 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Пусть в почтовом ящике 1000 писем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80898" name="Picture 2" descr="Спам: истоки, виды и законность » CRMC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880" y="4295416"/>
            <a:ext cx="4158614" cy="25625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95120" y="2926080"/>
            <a:ext cx="4206240" cy="5994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95120" y="3667760"/>
            <a:ext cx="61976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1200" y="301752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0" y="374904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спам</a:t>
            </a:r>
            <a:endParaRPr lang="ru-RU" dirty="0"/>
          </a:p>
        </p:txBody>
      </p:sp>
      <p:pic>
        <p:nvPicPr>
          <p:cNvPr id="80900" name="Picture 4" descr="Разговариваем про спам: история, классификация и конвер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10" y="2566353"/>
            <a:ext cx="2091790" cy="1477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66001" y="1849120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Тривиальная модель –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всегда выдаёт класс </a:t>
            </a:r>
            <a:r>
              <a:rPr lang="en-US" b="1" dirty="0" smtClean="0">
                <a:solidFill>
                  <a:schemeClr val="accent1"/>
                </a:solidFill>
              </a:rPr>
              <a:t>“</a:t>
            </a:r>
            <a:r>
              <a:rPr lang="ru-RU" b="1" dirty="0" smtClean="0">
                <a:solidFill>
                  <a:schemeClr val="accent1"/>
                </a:solidFill>
              </a:rPr>
              <a:t>Спам</a:t>
            </a:r>
            <a:r>
              <a:rPr lang="en-US" b="1" dirty="0" smtClean="0">
                <a:solidFill>
                  <a:schemeClr val="accent1"/>
                </a:solidFill>
              </a:rPr>
              <a:t>”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 cstate="print"/>
          <a:srcRect l="1789"/>
          <a:stretch>
            <a:fillRect/>
          </a:stretch>
        </p:blipFill>
        <p:spPr bwMode="auto">
          <a:xfrm>
            <a:off x="1097280" y="4610418"/>
            <a:ext cx="4967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2720" y="5963920"/>
            <a:ext cx="69604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accent1"/>
                </a:solidFill>
              </a:rPr>
              <a:t>Плохо работает на несбалансированных классах</a:t>
            </a:r>
            <a:endParaRPr lang="ru-RU" sz="2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Матрица ошибок</a:t>
            </a:r>
            <a:endParaRPr lang="ru-RU" dirty="0"/>
          </a:p>
        </p:txBody>
      </p:sp>
      <p:pic>
        <p:nvPicPr>
          <p:cNvPr id="81922" name="Picture 2" descr="рис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535" y="1755140"/>
            <a:ext cx="9353550" cy="437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Матрица ошибок</a:t>
            </a:r>
            <a:endParaRPr lang="ru-RU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708" y="1788161"/>
            <a:ext cx="5916562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рис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55" y="2893061"/>
            <a:ext cx="5229225" cy="244421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452880" y="4419600"/>
            <a:ext cx="1960880" cy="833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3120" y="3688080"/>
            <a:ext cx="1960880" cy="833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Матрица ошибок</a:t>
            </a:r>
            <a:endParaRPr lang="ru-RU" dirty="0"/>
          </a:p>
        </p:txBody>
      </p:sp>
      <p:pic>
        <p:nvPicPr>
          <p:cNvPr id="82946" name="Picture 2" descr="https://habrastorage.org/getpro/habr/upload_files/254/9ab/31d/2549ab31d72024942b1c257874d05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4" y="1923415"/>
            <a:ext cx="5137786" cy="4526891"/>
          </a:xfrm>
          <a:prstGeom prst="rect">
            <a:avLst/>
          </a:prstGeom>
          <a:noFill/>
        </p:spPr>
      </p:pic>
      <p:pic>
        <p:nvPicPr>
          <p:cNvPr id="82948" name="Picture 4" descr="https://habrastorage.org/getpro/habr/upload_files/722/27b/c82/72227bc82a51035a342c3cff2354f0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214" y="1892935"/>
            <a:ext cx="5127626" cy="4517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Матрица ошибок</a:t>
            </a:r>
            <a:endParaRPr lang="ru-RU" dirty="0"/>
          </a:p>
        </p:txBody>
      </p:sp>
      <p:pic>
        <p:nvPicPr>
          <p:cNvPr id="87042" name="Picture 2" descr="https://habrastorage.org/getpro/habr/upload_files/bfe/319/31d/bfe31931d37ec598c27247b45cc80d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610359"/>
            <a:ext cx="5760720" cy="5102810"/>
          </a:xfrm>
          <a:prstGeom prst="rect">
            <a:avLst/>
          </a:prstGeom>
          <a:noFill/>
        </p:spPr>
      </p:pic>
      <p:pic>
        <p:nvPicPr>
          <p:cNvPr id="87044" name="Picture 4" descr="https://habrastorage.org/getpro/habr/upload_files/10c/6cf/844/10c6cf8446bdcb84551e3bcc295c169b.jpg"/>
          <p:cNvPicPr>
            <a:picLocks noChangeAspect="1" noChangeArrowheads="1"/>
          </p:cNvPicPr>
          <p:nvPr/>
        </p:nvPicPr>
        <p:blipFill>
          <a:blip r:embed="rId3" cstate="print"/>
          <a:srcRect r="12798"/>
          <a:stretch>
            <a:fillRect/>
          </a:stretch>
        </p:blipFill>
        <p:spPr bwMode="auto">
          <a:xfrm>
            <a:off x="5405121" y="1611036"/>
            <a:ext cx="6024880" cy="50976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67120" y="2834640"/>
            <a:ext cx="758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FN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5600" y="1219200"/>
            <a:ext cx="2519680" cy="50593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Точность</a:t>
            </a:r>
            <a:endParaRPr lang="en-US" b="1" dirty="0" smtClean="0"/>
          </a:p>
          <a:p>
            <a:r>
              <a:rPr lang="en-US" b="1" dirty="0" smtClean="0"/>
              <a:t>Precision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Улучшая эту метрику, мы уменьшаем число </a:t>
            </a:r>
            <a:r>
              <a:rPr lang="en-US" dirty="0" smtClean="0"/>
              <a:t>“</a:t>
            </a:r>
            <a:r>
              <a:rPr lang="ru-RU" dirty="0" smtClean="0"/>
              <a:t>ложных срабатываний</a:t>
            </a:r>
            <a:r>
              <a:rPr lang="en-US" dirty="0" smtClean="0"/>
              <a:t>” FP</a:t>
            </a:r>
          </a:p>
          <a:p>
            <a:endParaRPr lang="en-US" dirty="0" smtClean="0"/>
          </a:p>
          <a:p>
            <a:r>
              <a:rPr lang="ru-RU" b="1" dirty="0" smtClean="0"/>
              <a:t>Пример: </a:t>
            </a:r>
            <a:r>
              <a:rPr lang="ru-RU" dirty="0" err="1" smtClean="0"/>
              <a:t>Спецагент</a:t>
            </a:r>
            <a:r>
              <a:rPr lang="ru-RU" dirty="0" smtClean="0"/>
              <a:t> и сканер отпечатка пальца</a:t>
            </a:r>
            <a:endParaRPr lang="ru-RU" dirty="0"/>
          </a:p>
        </p:txBody>
      </p:sp>
      <p:pic>
        <p:nvPicPr>
          <p:cNvPr id="88066" name="Picture 2" descr="https://habrastorage.org/getpro/habr/upload_files/cac/96c/3f6/cac96c3f60f838614626af334cf88205.jpg"/>
          <p:cNvPicPr>
            <a:picLocks noChangeAspect="1" noChangeArrowheads="1"/>
          </p:cNvPicPr>
          <p:nvPr/>
        </p:nvPicPr>
        <p:blipFill>
          <a:blip r:embed="rId2" cstate="print"/>
          <a:srcRect r="13474"/>
          <a:stretch>
            <a:fillRect/>
          </a:stretch>
        </p:blipFill>
        <p:spPr bwMode="auto">
          <a:xfrm>
            <a:off x="2878455" y="1576070"/>
            <a:ext cx="8175625" cy="5048250"/>
          </a:xfrm>
          <a:prstGeom prst="rect">
            <a:avLst/>
          </a:prstGeom>
          <a:noFill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23" y="1768475"/>
            <a:ext cx="2962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 r="45198"/>
          <a:stretch>
            <a:fillRect/>
          </a:stretch>
        </p:blipFill>
        <p:spPr bwMode="auto">
          <a:xfrm>
            <a:off x="2491423" y="4410075"/>
            <a:ext cx="162337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5600" y="1219200"/>
            <a:ext cx="2682240" cy="50593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Полнота/Охват</a:t>
            </a:r>
            <a:endParaRPr lang="en-US" b="1" dirty="0" smtClean="0"/>
          </a:p>
          <a:p>
            <a:r>
              <a:rPr lang="en-US" b="1" dirty="0" smtClean="0"/>
              <a:t>Recall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Улучшая эту метрику, мы уменьшаем число </a:t>
            </a:r>
            <a:r>
              <a:rPr lang="en-US" dirty="0" smtClean="0"/>
              <a:t>“</a:t>
            </a:r>
            <a:r>
              <a:rPr lang="ru-RU" dirty="0" err="1" smtClean="0"/>
              <a:t>недо</a:t>
            </a:r>
            <a:r>
              <a:rPr lang="en-US" dirty="0" smtClean="0"/>
              <a:t>-</a:t>
            </a:r>
            <a:r>
              <a:rPr lang="ru-RU" dirty="0" smtClean="0"/>
              <a:t>срабатываний</a:t>
            </a:r>
            <a:r>
              <a:rPr lang="en-US" dirty="0" smtClean="0"/>
              <a:t>” FN</a:t>
            </a:r>
          </a:p>
          <a:p>
            <a:endParaRPr lang="en-US" dirty="0" smtClean="0"/>
          </a:p>
          <a:p>
            <a:r>
              <a:rPr lang="ru-RU" b="1" dirty="0" smtClean="0"/>
              <a:t>Пример: </a:t>
            </a:r>
            <a:r>
              <a:rPr lang="ru-RU" dirty="0" smtClean="0"/>
              <a:t>Больные опасной болезнью </a:t>
            </a:r>
            <a:endParaRPr lang="ru-RU" dirty="0"/>
          </a:p>
        </p:txBody>
      </p:sp>
      <p:pic>
        <p:nvPicPr>
          <p:cNvPr id="88066" name="Picture 2" descr="https://habrastorage.org/getpro/habr/upload_files/cac/96c/3f6/cac96c3f60f838614626af334cf88205.jpg"/>
          <p:cNvPicPr>
            <a:picLocks noChangeAspect="1" noChangeArrowheads="1"/>
          </p:cNvPicPr>
          <p:nvPr/>
        </p:nvPicPr>
        <p:blipFill>
          <a:blip r:embed="rId2" cstate="print"/>
          <a:srcRect r="13474"/>
          <a:stretch>
            <a:fillRect/>
          </a:stretch>
        </p:blipFill>
        <p:spPr bwMode="auto">
          <a:xfrm>
            <a:off x="2878455" y="1576070"/>
            <a:ext cx="8175625" cy="5048250"/>
          </a:xfrm>
          <a:prstGeom prst="rect">
            <a:avLst/>
          </a:prstGeom>
          <a:noFill/>
        </p:spPr>
      </p:pic>
      <p:pic>
        <p:nvPicPr>
          <p:cNvPr id="89090" name="Picture 2" descr="https://habrastorage.org/getpro/habr/upload_files/b7a/f4c/0ba/b7af4c0ba9e9f52de4bbba703aa6284f.jpg"/>
          <p:cNvPicPr>
            <a:picLocks noChangeAspect="1" noChangeArrowheads="1"/>
          </p:cNvPicPr>
          <p:nvPr/>
        </p:nvPicPr>
        <p:blipFill>
          <a:blip r:embed="rId3" cstate="print"/>
          <a:srcRect r="10786"/>
          <a:stretch>
            <a:fillRect/>
          </a:stretch>
        </p:blipFill>
        <p:spPr bwMode="auto">
          <a:xfrm>
            <a:off x="2919095" y="1570355"/>
            <a:ext cx="8429625" cy="5048250"/>
          </a:xfrm>
          <a:prstGeom prst="rect">
            <a:avLst/>
          </a:prstGeom>
          <a:noFill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710" y="1764983"/>
            <a:ext cx="2476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 l="2729" r="50000"/>
          <a:stretch>
            <a:fillRect/>
          </a:stretch>
        </p:blipFill>
        <p:spPr bwMode="auto">
          <a:xfrm>
            <a:off x="2661920" y="3715703"/>
            <a:ext cx="1137920" cy="80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5600" y="1219200"/>
            <a:ext cx="10749280" cy="28955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F1-</a:t>
            </a:r>
            <a:r>
              <a:rPr lang="ru-RU" b="1" dirty="0" smtClean="0"/>
              <a:t>мера</a:t>
            </a:r>
            <a:r>
              <a:rPr lang="en-US" b="1" dirty="0" smtClean="0"/>
              <a:t> (F1</a:t>
            </a:r>
            <a:r>
              <a:rPr lang="ru-RU" b="1" dirty="0" smtClean="0"/>
              <a:t> </a:t>
            </a:r>
            <a:r>
              <a:rPr lang="en-US" b="1" dirty="0" smtClean="0"/>
              <a:t>score)</a:t>
            </a:r>
          </a:p>
          <a:p>
            <a:pPr marL="182563" indent="0">
              <a:buNone/>
            </a:pPr>
            <a:r>
              <a:rPr lang="ru-RU" dirty="0" smtClean="0"/>
              <a:t>Гармоническое среднее между точностью и полнотой. Оценивает баланс между точностью и полнотой.</a:t>
            </a:r>
            <a:br>
              <a:rPr lang="ru-RU" dirty="0" smtClean="0"/>
            </a:br>
            <a:endParaRPr lang="en-US" b="1" dirty="0" smtClean="0"/>
          </a:p>
          <a:p>
            <a:pPr marL="182563" indent="0">
              <a:buNone/>
            </a:pPr>
            <a:r>
              <a:rPr lang="ru-RU" dirty="0" smtClean="0"/>
              <a:t>Полезна в случаях, когда важен баланс между точностью и полнотой. Высокое значение F-меры указывает на хорошее сбалансированное предсказание.</a:t>
            </a:r>
            <a:endParaRPr lang="ru-RU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894" y="4225289"/>
            <a:ext cx="3872865" cy="85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823" y="5405755"/>
            <a:ext cx="2962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3030" y="5371783"/>
            <a:ext cx="2476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5600" y="1219200"/>
            <a:ext cx="10749280" cy="2895599"/>
          </a:xfrm>
        </p:spPr>
        <p:txBody>
          <a:bodyPr>
            <a:normAutofit/>
          </a:bodyPr>
          <a:lstStyle/>
          <a:p>
            <a:r>
              <a:rPr lang="ru-RU" i="1" dirty="0" smtClean="0"/>
              <a:t>F1-мера</a:t>
            </a:r>
            <a:r>
              <a:rPr lang="ru-RU" dirty="0" smtClean="0"/>
              <a:t> является довольно стабильной метрикой при равном балансе классов</a:t>
            </a:r>
            <a:r>
              <a:rPr lang="en-US" dirty="0" smtClean="0"/>
              <a:t>. </a:t>
            </a:r>
            <a:r>
              <a:rPr lang="ru-RU" dirty="0" smtClean="0"/>
              <a:t>На практике большинство задач имеют перекос в балансе классов. Посмотрим, что будет происходит с описанными понятиями в этом случае.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91138" name="Picture 2" descr="https://habrastorage.org/getpro/habr/upload_files/d32/863/159/d3286315924c2001ce48f9f32989a8d7.jpg"/>
          <p:cNvPicPr>
            <a:picLocks noChangeAspect="1" noChangeArrowheads="1"/>
          </p:cNvPicPr>
          <p:nvPr/>
        </p:nvPicPr>
        <p:blipFill>
          <a:blip r:embed="rId2" cstate="print"/>
          <a:srcRect l="30112" r="12605"/>
          <a:stretch>
            <a:fillRect/>
          </a:stretch>
        </p:blipFill>
        <p:spPr bwMode="auto">
          <a:xfrm>
            <a:off x="6786880" y="2498962"/>
            <a:ext cx="4673600" cy="4359038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83" y="3830955"/>
            <a:ext cx="2962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" y="2892743"/>
            <a:ext cx="2476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91280" y="3037840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Изменится 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пропорционально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9858" y="4064000"/>
            <a:ext cx="115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Возрастёт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440" y="4663440"/>
            <a:ext cx="576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Для нивелирования перекоса предполагается использование некоторого </a:t>
            </a:r>
            <a:r>
              <a:rPr lang="ru-RU" sz="2000" dirty="0" err="1" smtClean="0">
                <a:solidFill>
                  <a:schemeClr val="accent1"/>
                </a:solidFill>
              </a:rPr>
              <a:t>β </a:t>
            </a:r>
            <a:r>
              <a:rPr lang="ru-RU" sz="2000" dirty="0" smtClean="0">
                <a:solidFill>
                  <a:schemeClr val="accent1"/>
                </a:solidFill>
              </a:rPr>
              <a:t>коэффициента — это и будет среднегармоническая </a:t>
            </a:r>
            <a:r>
              <a:rPr lang="ru-RU" sz="2000" i="1" dirty="0" smtClean="0">
                <a:solidFill>
                  <a:schemeClr val="accent1"/>
                </a:solidFill>
              </a:rPr>
              <a:t>F-мера</a:t>
            </a:r>
            <a:r>
              <a:rPr lang="ru-RU" sz="2000" dirty="0" smtClean="0">
                <a:solidFill>
                  <a:schemeClr val="accent1"/>
                </a:solidFill>
              </a:rPr>
              <a:t>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1" y="5714682"/>
            <a:ext cx="5902960" cy="92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59363"/>
          </a:xfrm>
        </p:spPr>
        <p:txBody>
          <a:bodyPr/>
          <a:lstStyle/>
          <a:p>
            <a:r>
              <a:rPr lang="ru-RU" dirty="0" smtClean="0"/>
              <a:t>Линейная регрессия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для модели </a:t>
            </a:r>
            <a:r>
              <a:rPr lang="en-US" dirty="0" smtClean="0"/>
              <a:t>ML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426720" y="1950720"/>
            <a:ext cx="3840480" cy="1192377"/>
          </a:xfrm>
          <a:prstGeom prst="rect">
            <a:avLst/>
          </a:prstGeom>
        </p:spPr>
      </p:pic>
      <p:pic>
        <p:nvPicPr>
          <p:cNvPr id="11" name="Рисунок 10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4323080" y="1950720"/>
            <a:ext cx="3840480" cy="1192377"/>
          </a:xfrm>
          <a:prstGeom prst="rect">
            <a:avLst/>
          </a:prstGeom>
        </p:spPr>
      </p:pic>
      <p:pic>
        <p:nvPicPr>
          <p:cNvPr id="12" name="Рисунок 11" descr="vintage-whale-illustration.png"/>
          <p:cNvPicPr>
            <a:picLocks noChangeAspect="1"/>
          </p:cNvPicPr>
          <p:nvPr/>
        </p:nvPicPr>
        <p:blipFill>
          <a:blip r:embed="rId2" cstate="print"/>
          <a:srcRect t="27621" r="3910" b="27177"/>
          <a:stretch>
            <a:fillRect/>
          </a:stretch>
        </p:blipFill>
        <p:spPr>
          <a:xfrm>
            <a:off x="8219440" y="1950720"/>
            <a:ext cx="3840480" cy="11923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6419" y="3332480"/>
            <a:ext cx="1189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Задача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Task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4190" y="3332480"/>
            <a:ext cx="2361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Функция потерь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Loss)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0758" y="3332480"/>
            <a:ext cx="19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Оптимизатор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Optimizer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387" y="4744720"/>
            <a:ext cx="3145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Регрессия – предсказание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численного значения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7757" y="4724400"/>
            <a:ext cx="369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MSE – </a:t>
            </a:r>
            <a:r>
              <a:rPr lang="ru-RU" sz="2000" b="1" dirty="0" smtClean="0">
                <a:solidFill>
                  <a:schemeClr val="accent1"/>
                </a:solidFill>
              </a:rPr>
              <a:t>сумма квадратов разницы истинных и предсказанных значений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6271" y="4704080"/>
            <a:ext cx="4780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Градиентный спуск (</a:t>
            </a:r>
            <a:r>
              <a:rPr lang="en-US" sz="2000" b="1" dirty="0" smtClean="0">
                <a:solidFill>
                  <a:schemeClr val="accent1"/>
                </a:solidFill>
              </a:rPr>
              <a:t>GD</a:t>
            </a:r>
            <a:r>
              <a:rPr lang="ru-RU" sz="2000" b="1" dirty="0" smtClean="0">
                <a:solidFill>
                  <a:schemeClr val="accent1"/>
                </a:solidFill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или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Стохастический градиентный спуск</a:t>
            </a:r>
            <a:r>
              <a:rPr lang="en-US" sz="2000" b="1" dirty="0" smtClean="0">
                <a:solidFill>
                  <a:schemeClr val="accent1"/>
                </a:solidFill>
              </a:rPr>
              <a:t> (SGD)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737360" y="4216400"/>
            <a:ext cx="54864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712960" y="4236720"/>
            <a:ext cx="54864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81040" y="4206240"/>
            <a:ext cx="548640" cy="497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8" y="5552758"/>
            <a:ext cx="2791142" cy="112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 b="6667"/>
          <a:stretch>
            <a:fillRect/>
          </a:stretch>
        </p:blipFill>
        <p:spPr bwMode="auto">
          <a:xfrm>
            <a:off x="4276725" y="5770880"/>
            <a:ext cx="3490038" cy="95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880" y="5759768"/>
            <a:ext cx="2738120" cy="9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ROC-AUC</a:t>
            </a:r>
            <a:r>
              <a:rPr lang="ru-RU" dirty="0" smtClean="0"/>
              <a:t> - </a:t>
            </a:r>
            <a:r>
              <a:rPr lang="en-US" dirty="0" smtClean="0"/>
              <a:t>receiver operating characteristic, </a:t>
            </a:r>
            <a:r>
              <a:rPr lang="ru-RU" dirty="0" smtClean="0"/>
              <a:t>иногда говорят «кривая ошибок», и </a:t>
            </a:r>
            <a:r>
              <a:rPr lang="en-US" dirty="0" smtClean="0"/>
              <a:t>area under the curve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4994" name="Picture 2" descr="рис.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06" y="2251075"/>
            <a:ext cx="7385434" cy="32893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960" y="5801360"/>
            <a:ext cx="102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https://alexanderdyakonov.wordpress.com/2017/07/28/auc-roc-%D0%BF%D0%BB%D0%BE%D1%89%D0%B0%D0%B4%D1%8C-%D0%BF%D0%BE%D0%B4-%D0%BA%D1%80%D0%B8%D0%B2%D0%BE%D0%B9-%D0%BE%D1%88%D0%B8%D0%B1%D0%BE%D0%BA/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4996" name="AutoShape 4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7474" y="2189163"/>
            <a:ext cx="4053954" cy="34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662920" cy="204215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Пусть алгоритм выдал оценки, как показано в табл. 1. </a:t>
            </a:r>
          </a:p>
          <a:p>
            <a:r>
              <a:rPr lang="ru-RU" dirty="0" smtClean="0"/>
              <a:t>Упорядочим строки табл. 1 по убыванию ответов алгоритма – получим табл. 2. </a:t>
            </a:r>
          </a:p>
          <a:p>
            <a:r>
              <a:rPr lang="ru-RU" dirty="0" smtClean="0"/>
              <a:t>В идеале её столбец «класс» тоже станет упорядочен (сначала идут 1, потом 0); в самом худшем случае – порядок будет обратный (сначала 0, потом 1); в случае «слепого угадывания» будет случайное распределение 0 и 1.</a:t>
            </a:r>
            <a:endParaRPr lang="ru-RU" dirty="0"/>
          </a:p>
        </p:txBody>
      </p:sp>
      <p:sp>
        <p:nvSpPr>
          <p:cNvPr id="84996" name="AutoShape 4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078" y="3286760"/>
            <a:ext cx="7447281" cy="31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662920" cy="204215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Чтобы нарисовать ROC-кривую, надо взять единичный квадрат на координатной плоскости, разбить его на </a:t>
            </a:r>
            <a:r>
              <a:rPr lang="ru-RU" dirty="0" err="1" smtClean="0"/>
              <a:t>m</a:t>
            </a:r>
            <a:r>
              <a:rPr lang="ru-RU" dirty="0" smtClean="0"/>
              <a:t> равных частей горизонтальными линиями и на </a:t>
            </a:r>
            <a:r>
              <a:rPr lang="ru-RU" b="1" i="1" dirty="0" err="1" smtClean="0"/>
              <a:t>n</a:t>
            </a:r>
            <a:r>
              <a:rPr lang="ru-RU" dirty="0" smtClean="0"/>
              <a:t> – вертикальными, где </a:t>
            </a:r>
            <a:r>
              <a:rPr lang="ru-RU" b="1" i="1" dirty="0" err="1" smtClean="0"/>
              <a:t>m</a:t>
            </a:r>
            <a:r>
              <a:rPr lang="ru-RU" i="1" dirty="0" smtClean="0"/>
              <a:t> </a:t>
            </a:r>
            <a:r>
              <a:rPr lang="ru-RU" dirty="0" smtClean="0"/>
              <a:t>– число 1 среди правильных меток теста (в нашем примере </a:t>
            </a:r>
            <a:r>
              <a:rPr lang="ru-RU" b="1" i="1" dirty="0" smtClean="0"/>
              <a:t>m</a:t>
            </a:r>
            <a:r>
              <a:rPr lang="ru-RU" dirty="0" smtClean="0"/>
              <a:t>=3), </a:t>
            </a:r>
            <a:r>
              <a:rPr lang="ru-RU" b="1" i="1" dirty="0" err="1" smtClean="0"/>
              <a:t>n</a:t>
            </a:r>
            <a:r>
              <a:rPr lang="ru-RU" dirty="0" smtClean="0"/>
              <a:t> – число нулей (</a:t>
            </a:r>
            <a:r>
              <a:rPr lang="ru-RU" b="1" i="1" dirty="0" smtClean="0"/>
              <a:t>n</a:t>
            </a:r>
            <a:r>
              <a:rPr lang="ru-RU" dirty="0" smtClean="0"/>
              <a:t>=4). В результате квадрат разбивается сеткой на </a:t>
            </a:r>
            <a:r>
              <a:rPr lang="ru-RU" b="1" i="1" dirty="0" err="1" smtClean="0"/>
              <a:t>m</a:t>
            </a:r>
            <a:r>
              <a:rPr lang="ru-RU" dirty="0" err="1" smtClean="0"/>
              <a:t>×</a:t>
            </a:r>
            <a:r>
              <a:rPr lang="ru-RU" b="1" i="1" dirty="0" err="1" smtClean="0"/>
              <a:t>n</a:t>
            </a:r>
            <a:r>
              <a:rPr lang="ru-RU" dirty="0" smtClean="0"/>
              <a:t> блоков.</a:t>
            </a:r>
            <a:endParaRPr lang="ru-RU" dirty="0"/>
          </a:p>
        </p:txBody>
      </p:sp>
      <p:sp>
        <p:nvSpPr>
          <p:cNvPr id="84996" name="AutoShape 4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9795"/>
          <a:stretch>
            <a:fillRect/>
          </a:stretch>
        </p:blipFill>
        <p:spPr bwMode="auto">
          <a:xfrm>
            <a:off x="1960880" y="3520440"/>
            <a:ext cx="3738879" cy="31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664" y="3627438"/>
            <a:ext cx="2907750" cy="283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662920" cy="25907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Теперь будем просматривать строки табл. 2 сверху вниз и прорисовывать на сетке линии, переходя их одного узла в другой. Стартуем из точки (0, 0). Если значение метки класса в просматриваемой строке 1, то делаем шаг вверх; если 0, то делаем шаг вправо. Ясно, что в итоге мы попадём в точку (1, 1), т.к. сделаем в сумме </a:t>
            </a:r>
            <a:r>
              <a:rPr lang="ru-RU" b="1" i="1" dirty="0" err="1" smtClean="0"/>
              <a:t>m</a:t>
            </a:r>
            <a:r>
              <a:rPr lang="ru-RU" dirty="0" smtClean="0"/>
              <a:t> шагов вверх и </a:t>
            </a:r>
            <a:r>
              <a:rPr lang="ru-RU" b="1" i="1" dirty="0" err="1" smtClean="0"/>
              <a:t>n</a:t>
            </a:r>
            <a:r>
              <a:rPr lang="ru-RU" dirty="0" smtClean="0"/>
              <a:t> шагов вправо.</a:t>
            </a:r>
          </a:p>
          <a:p>
            <a:r>
              <a:rPr lang="ru-RU" b="1" dirty="0" smtClean="0"/>
              <a:t>Важный момент:</a:t>
            </a:r>
            <a:r>
              <a:rPr lang="ru-RU" dirty="0" smtClean="0"/>
              <a:t> если у нескольких объектов значения оценок равны, то мы делаем шаг в точку, которая на </a:t>
            </a:r>
            <a:r>
              <a:rPr lang="ru-RU" b="1" i="1" dirty="0" err="1" smtClean="0"/>
              <a:t>a</a:t>
            </a:r>
            <a:r>
              <a:rPr lang="ru-RU" dirty="0" smtClean="0"/>
              <a:t> блоков выше и </a:t>
            </a:r>
            <a:r>
              <a:rPr lang="ru-RU" b="1" i="1" dirty="0" err="1" smtClean="0"/>
              <a:t>b</a:t>
            </a:r>
            <a:r>
              <a:rPr lang="ru-RU" dirty="0" smtClean="0"/>
              <a:t> блоков правее, где </a:t>
            </a:r>
            <a:r>
              <a:rPr lang="ru-RU" b="1" i="1" dirty="0" err="1" smtClean="0"/>
              <a:t>a</a:t>
            </a:r>
            <a:r>
              <a:rPr lang="ru-RU" dirty="0" smtClean="0"/>
              <a:t> – число единиц в группе объектов с одним значением метки,</a:t>
            </a:r>
            <a:r>
              <a:rPr lang="ru-RU" b="1" i="1" dirty="0" smtClean="0"/>
              <a:t> </a:t>
            </a:r>
            <a:r>
              <a:rPr lang="ru-RU" b="1" i="1" dirty="0" err="1" smtClean="0"/>
              <a:t>b</a:t>
            </a:r>
            <a:r>
              <a:rPr lang="ru-RU" dirty="0" smtClean="0"/>
              <a:t> – число нулей в ней.</a:t>
            </a:r>
            <a:endParaRPr lang="ru-RU" dirty="0"/>
          </a:p>
        </p:txBody>
      </p:sp>
      <p:sp>
        <p:nvSpPr>
          <p:cNvPr id="84996" name="AutoShape 4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l="49795"/>
          <a:stretch>
            <a:fillRect/>
          </a:stretch>
        </p:blipFill>
        <p:spPr bwMode="auto">
          <a:xfrm>
            <a:off x="1960880" y="3520440"/>
            <a:ext cx="3738879" cy="31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664" y="3627438"/>
            <a:ext cx="2907750" cy="283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 l="2170"/>
          <a:stretch>
            <a:fillRect/>
          </a:stretch>
        </p:blipFill>
        <p:spPr bwMode="auto">
          <a:xfrm>
            <a:off x="6924040" y="3996054"/>
            <a:ext cx="2103120" cy="21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662920" cy="2590799"/>
          </a:xfrm>
        </p:spPr>
        <p:txBody>
          <a:bodyPr>
            <a:normAutofit/>
          </a:bodyPr>
          <a:lstStyle/>
          <a:p>
            <a:r>
              <a:rPr lang="ru-RU" b="1" dirty="0" smtClean="0"/>
              <a:t>AUC ROC</a:t>
            </a:r>
            <a:r>
              <a:rPr lang="ru-RU" dirty="0" smtClean="0"/>
              <a:t> – площадь под ROC-кривой – часто используют для оценивания качества упорядочивания алгоритмом объектов двух классов. Ясно, что это значение лежит на отрезке [0, 1]. </a:t>
            </a:r>
          </a:p>
          <a:p>
            <a:r>
              <a:rPr lang="ru-RU" dirty="0" smtClean="0"/>
              <a:t>В нашем примере AUC ROC = 9.5 / 12 ~ 0.79.</a:t>
            </a:r>
            <a:endParaRPr lang="ru-RU" dirty="0"/>
          </a:p>
        </p:txBody>
      </p:sp>
      <p:sp>
        <p:nvSpPr>
          <p:cNvPr id="84996" name="AutoShape 4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l="49795"/>
          <a:stretch>
            <a:fillRect/>
          </a:stretch>
        </p:blipFill>
        <p:spPr bwMode="auto">
          <a:xfrm>
            <a:off x="1960880" y="3520440"/>
            <a:ext cx="3738879" cy="31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664" y="3627438"/>
            <a:ext cx="2907750" cy="283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 l="2170"/>
          <a:stretch>
            <a:fillRect/>
          </a:stretch>
        </p:blipFill>
        <p:spPr bwMode="auto">
          <a:xfrm>
            <a:off x="6924040" y="3996054"/>
            <a:ext cx="2103120" cy="21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662920" cy="2590799"/>
          </a:xfrm>
        </p:spPr>
        <p:txBody>
          <a:bodyPr>
            <a:normAutofit/>
          </a:bodyPr>
          <a:lstStyle/>
          <a:p>
            <a:r>
              <a:rPr lang="ru-RU" dirty="0" smtClean="0"/>
              <a:t>Идеальному соответствует ROC-кривая, проходящая через точку (0, 1), площадь под ней равна 1. Наихудшему – ROC-кривая, проходящая через точку (1, 0), площадь под ней – 0. Случайному – что-то похожее на диагональ квадрата, площадь примерно равна 0.5.</a:t>
            </a:r>
            <a:endParaRPr lang="ru-RU" dirty="0"/>
          </a:p>
        </p:txBody>
      </p:sp>
      <p:sp>
        <p:nvSpPr>
          <p:cNvPr id="84996" name="AutoShape 4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7282" name="Picture 2" descr="p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095" y="3639820"/>
            <a:ext cx="6219405" cy="20396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61440" y="5862320"/>
            <a:ext cx="942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ROC-кривые для наилучшего (AUC=1), случайного (AUC=0.5) и наихудшего (AUC=0) алгоритма.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662920" cy="25907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Сетка разбила квадрат на </a:t>
            </a:r>
            <a:r>
              <a:rPr lang="ru-RU" b="1" i="1" dirty="0" err="1" smtClean="0"/>
              <a:t>m</a:t>
            </a:r>
            <a:r>
              <a:rPr lang="ru-RU" dirty="0" err="1" smtClean="0"/>
              <a:t>×</a:t>
            </a:r>
            <a:r>
              <a:rPr lang="ru-RU" b="1" i="1" dirty="0" err="1" smtClean="0"/>
              <a:t>n</a:t>
            </a:r>
            <a:r>
              <a:rPr lang="ru-RU" dirty="0" smtClean="0"/>
              <a:t> блоков. Ровно столько же пар вида (объект класса 1, объект класса 0), составленных из объектов тестовой выборки. </a:t>
            </a:r>
          </a:p>
          <a:p>
            <a:r>
              <a:rPr lang="ru-RU" dirty="0" smtClean="0"/>
              <a:t>Каждый закрашенный блок соответствует паре (объект класса 1, объект класса 0), для которой наш алгоритм правильно предсказал порядок (объект класса 1 получил оценку выше, чем объект класса 0), </a:t>
            </a:r>
            <a:r>
              <a:rPr lang="ru-RU" dirty="0" err="1" smtClean="0"/>
              <a:t>незакрашенный</a:t>
            </a:r>
            <a:r>
              <a:rPr lang="ru-RU" dirty="0" smtClean="0"/>
              <a:t> блок – паре, на которой ошибся.</a:t>
            </a:r>
            <a:endParaRPr lang="ru-RU" dirty="0"/>
          </a:p>
        </p:txBody>
      </p:sp>
      <p:sp>
        <p:nvSpPr>
          <p:cNvPr id="84996" name="AutoShape 4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9330" name="Picture 2" descr="pi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895" y="3891914"/>
            <a:ext cx="2668905" cy="243859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49795"/>
          <a:stretch>
            <a:fillRect/>
          </a:stretch>
        </p:blipFill>
        <p:spPr bwMode="auto">
          <a:xfrm>
            <a:off x="609601" y="3840480"/>
            <a:ext cx="3292560" cy="28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122160" y="3769360"/>
            <a:ext cx="4277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Таким образом, </a:t>
            </a:r>
            <a:r>
              <a:rPr lang="ru-RU" sz="2400" b="1" dirty="0" smtClean="0">
                <a:solidFill>
                  <a:schemeClr val="accent1"/>
                </a:solidFill>
              </a:rPr>
              <a:t>AUC ROC равен доле пар объектов вида (объект класса 1, объект класса 0), которые алгоритм верно упорядочил</a:t>
            </a:r>
            <a:r>
              <a:rPr lang="ru-RU" sz="2400" dirty="0" smtClean="0">
                <a:solidFill>
                  <a:schemeClr val="accent1"/>
                </a:solidFill>
              </a:rPr>
              <a:t>, т.е. первый объект идёт в упорядоченном списке раньше.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019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Многоклассовая</a:t>
            </a:r>
            <a:r>
              <a:rPr lang="ru-RU" b="1" dirty="0" smtClean="0"/>
              <a:t> классификация</a:t>
            </a:r>
          </a:p>
          <a:p>
            <a:r>
              <a:rPr lang="ru-RU" dirty="0" smtClean="0"/>
              <a:t>Если классов становится больше двух, расчёт метрик усложняется. Если задача классификации на </a:t>
            </a:r>
            <a:r>
              <a:rPr lang="ru-RU" i="1" dirty="0" smtClean="0"/>
              <a:t>K</a:t>
            </a:r>
            <a:r>
              <a:rPr lang="ru-RU" dirty="0" smtClean="0"/>
              <a:t> классов ставится как </a:t>
            </a:r>
            <a:r>
              <a:rPr lang="ru-RU" i="1" dirty="0" smtClean="0"/>
              <a:t>K</a:t>
            </a:r>
            <a:r>
              <a:rPr lang="ru-RU" dirty="0" smtClean="0"/>
              <a:t> задач об отделении класса </a:t>
            </a:r>
            <a:r>
              <a:rPr lang="ru-RU" i="1" dirty="0" err="1" smtClean="0"/>
              <a:t>i</a:t>
            </a:r>
            <a:r>
              <a:rPr lang="ru-RU" dirty="0" smtClean="0"/>
              <a:t> от остальных (</a:t>
            </a:r>
            <a:r>
              <a:rPr lang="ru-RU" i="1" dirty="0" smtClean="0"/>
              <a:t>i</a:t>
            </a:r>
            <a:r>
              <a:rPr lang="ru-RU" dirty="0" smtClean="0"/>
              <a:t>=1,…,</a:t>
            </a:r>
            <a:r>
              <a:rPr lang="ru-RU" i="1" dirty="0" smtClean="0"/>
              <a:t>K</a:t>
            </a:r>
            <a:r>
              <a:rPr lang="ru-RU" dirty="0" smtClean="0"/>
              <a:t>), то для каждой из них можно посчитать свою матрицу ошибок. Затем есть два варианта получения итогового значения метрики из </a:t>
            </a:r>
            <a:r>
              <a:rPr lang="ru-RU" i="1" dirty="0" smtClean="0"/>
              <a:t>K</a:t>
            </a:r>
            <a:r>
              <a:rPr lang="ru-RU" dirty="0" smtClean="0"/>
              <a:t> матриц ошибок:</a:t>
            </a:r>
          </a:p>
          <a:p>
            <a:r>
              <a:rPr lang="ru-RU" dirty="0" smtClean="0"/>
              <a:t>Усредняем элементы матрицы ошибок (TP, FP, TN, FN) между бинарными классификаторами​. Затем по одной усреднённой матрице ошибок считаем </a:t>
            </a:r>
            <a:r>
              <a:rPr lang="ru-RU" dirty="0" err="1" smtClean="0"/>
              <a:t>Precision</a:t>
            </a:r>
            <a:r>
              <a:rPr lang="ru-RU" dirty="0" smtClean="0"/>
              <a:t>, </a:t>
            </a:r>
            <a:r>
              <a:rPr lang="ru-RU" dirty="0" err="1" smtClean="0"/>
              <a:t>Recall</a:t>
            </a:r>
            <a:r>
              <a:rPr lang="ru-RU" dirty="0" smtClean="0"/>
              <a:t>, F-меру. Это называют </a:t>
            </a:r>
            <a:r>
              <a:rPr lang="ru-RU" b="1" dirty="0" err="1" smtClean="0"/>
              <a:t>микроусреднением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Считаем </a:t>
            </a:r>
            <a:r>
              <a:rPr lang="ru-RU" dirty="0" err="1" smtClean="0"/>
              <a:t>Precision</a:t>
            </a:r>
            <a:r>
              <a:rPr lang="ru-RU" dirty="0" smtClean="0"/>
              <a:t>, </a:t>
            </a:r>
            <a:r>
              <a:rPr lang="ru-RU" dirty="0" err="1" smtClean="0"/>
              <a:t>Recall</a:t>
            </a:r>
            <a:r>
              <a:rPr lang="ru-RU" dirty="0" smtClean="0"/>
              <a:t> для каждого классификатора отдельно, а потом усредняем. Это называют </a:t>
            </a:r>
            <a:r>
              <a:rPr lang="ru-RU" b="1" dirty="0" err="1" smtClean="0"/>
              <a:t>макроусреднением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4996" name="AutoShape 4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AUC ROC Curve in Machine Learning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4734560"/>
            <a:ext cx="2968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9"/>
          <p:cNvSpPr>
            <a:spLocks noGrp="1"/>
          </p:cNvSpPr>
          <p:nvPr>
            <p:ph idx="1"/>
          </p:nvPr>
        </p:nvSpPr>
        <p:spPr>
          <a:xfrm>
            <a:off x="375920" y="1927224"/>
            <a:ext cx="10251440" cy="45040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5570" y="3434694"/>
            <a:ext cx="696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Матрица ошибок</a:t>
            </a:r>
            <a:endParaRPr lang="ru-RU" dirty="0"/>
          </a:p>
        </p:txBody>
      </p:sp>
      <p:pic>
        <p:nvPicPr>
          <p:cNvPr id="83970" name="Picture 2" descr="Об ошибках первого и второго рода | alexunited |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5" y="2207577"/>
            <a:ext cx="8648700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Оптимизатор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https://ml-cheatsheet.readthedocs.io/en/latest/optimizers.html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28" y="1940560"/>
            <a:ext cx="6986830" cy="46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50160" y="4988560"/>
            <a:ext cx="1422400" cy="165608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537" y="2649854"/>
            <a:ext cx="3115427" cy="330390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962400" y="2641600"/>
            <a:ext cx="3616960" cy="2357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982720" y="5974080"/>
            <a:ext cx="3616960" cy="65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Популярные оптимизаторы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упоминаниям в </a:t>
            </a:r>
            <a:r>
              <a:rPr lang="en-US" dirty="0" err="1" smtClean="0"/>
              <a:t>ArXiv</a:t>
            </a:r>
            <a:endParaRPr lang="ru-RU" dirty="0"/>
          </a:p>
        </p:txBody>
      </p:sp>
      <p:pic>
        <p:nvPicPr>
          <p:cNvPr id="2050" name="Picture 2" descr="https://habrastorage.org/r/w1560/webt/m9/xl/we/m9xlwe2jc84k2kvyjit2rjedxm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54" y="2324100"/>
            <a:ext cx="9553707" cy="3985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Популярные оптимизаторы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4" descr="Due-to-initial-gradient-velocity-based-techniques-shoot-off-bounce-around-adagrad-almost-goes-unstable-same-reason-that-sca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95" y="1639528"/>
            <a:ext cx="5442585" cy="4213615"/>
          </a:xfrm>
          <a:prstGeom prst="rect">
            <a:avLst/>
          </a:prstGeom>
          <a:noFill/>
        </p:spPr>
      </p:pic>
      <p:pic>
        <p:nvPicPr>
          <p:cNvPr id="8" name="Picture 6" descr="Behavior-saddle-point-NAG-Momentum-again-to-explore-around-almost-taking-different-path-Adadelta-Adagrad-RMSProp-proceed-lik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1310783"/>
            <a:ext cx="6142355" cy="4755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520" y="2613066"/>
            <a:ext cx="8076248" cy="418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SGD много колебаний. Нужно двигаться вперед, а не вверх-вниз (</a:t>
            </a:r>
            <a:r>
              <a:rPr lang="ru-RU" i="1" dirty="0" smtClean="0"/>
              <a:t>сгладить осцилляцию</a:t>
            </a:r>
            <a:r>
              <a:rPr lang="ru-RU" dirty="0" smtClean="0"/>
              <a:t>). Необходимо увеличить скорость обучения модели в правильном направлении, способ решения проблемы - накопление импульса.</a:t>
            </a:r>
            <a:endParaRPr lang="ru-RU" dirty="0"/>
          </a:p>
        </p:txBody>
      </p:sp>
      <p:sp>
        <p:nvSpPr>
          <p:cNvPr id="53257" name="AutoShape 9" descr="SGD мо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9" name="AutoShape 11" descr="SGD мо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Значение </a:t>
            </a:r>
            <a:r>
              <a:rPr lang="ru-RU" b="1" dirty="0" err="1" smtClean="0"/>
              <a:t>β </a:t>
            </a:r>
            <a:r>
              <a:rPr lang="ru-RU" b="1" dirty="0" smtClean="0"/>
              <a:t>- около 0,9</a:t>
            </a:r>
          </a:p>
          <a:p>
            <a:r>
              <a:rPr lang="ru-RU" b="1" i="1" dirty="0" err="1" smtClean="0"/>
              <a:t>v</a:t>
            </a:r>
            <a:r>
              <a:rPr lang="ru-RU" sz="1800" b="1" i="1" dirty="0" err="1" smtClean="0"/>
              <a:t>d</a:t>
            </a:r>
            <a:r>
              <a:rPr lang="en-US" sz="1800" b="1" i="1" dirty="0" smtClean="0"/>
              <a:t>W</a:t>
            </a:r>
            <a:r>
              <a:rPr lang="ru-RU" dirty="0" smtClean="0"/>
              <a:t> больше зависит от предыдущего значения </a:t>
            </a:r>
            <a:r>
              <a:rPr lang="ru-RU" b="1" i="1" dirty="0" err="1" smtClean="0"/>
              <a:t>v</a:t>
            </a:r>
            <a:r>
              <a:rPr lang="ru-RU" sz="1600" b="1" i="1" dirty="0" err="1" smtClean="0"/>
              <a:t>d</a:t>
            </a:r>
            <a:r>
              <a:rPr lang="en-US" sz="1600" b="1" i="1" dirty="0" smtClean="0"/>
              <a:t>W</a:t>
            </a:r>
            <a:r>
              <a:rPr lang="ru-RU" dirty="0" smtClean="0"/>
              <a:t>, а не </a:t>
            </a:r>
            <a:r>
              <a:rPr lang="ru-RU" b="1" i="1" dirty="0" err="1" smtClean="0"/>
              <a:t>d</a:t>
            </a:r>
            <a:r>
              <a:rPr lang="en-US" b="1" i="1" dirty="0" smtClean="0"/>
              <a:t>W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  <a:endParaRPr lang="en-US" dirty="0" smtClean="0"/>
          </a:p>
          <a:p>
            <a:r>
              <a:rPr lang="ru-RU" dirty="0" smtClean="0"/>
              <a:t>Оптимизатор импульса учитывает прошлые градиенты, чтобы сгладить обновление. Вот почему возможно минимизировать колебания.</a:t>
            </a:r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18677" b="41817"/>
          <a:stretch>
            <a:fillRect/>
          </a:stretch>
        </p:blipFill>
        <p:spPr bwMode="auto">
          <a:xfrm>
            <a:off x="809943" y="3515360"/>
            <a:ext cx="63642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 l="5313" t="57055" r="6725"/>
          <a:stretch>
            <a:fillRect/>
          </a:stretch>
        </p:blipFill>
        <p:spPr bwMode="auto">
          <a:xfrm>
            <a:off x="731520" y="4236720"/>
            <a:ext cx="559816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 b="51709"/>
          <a:stretch>
            <a:fillRect/>
          </a:stretch>
        </p:blipFill>
        <p:spPr bwMode="auto">
          <a:xfrm>
            <a:off x="828358" y="5063490"/>
            <a:ext cx="39719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 l="9329" t="51026"/>
          <a:stretch>
            <a:fillRect/>
          </a:stretch>
        </p:blipFill>
        <p:spPr bwMode="auto">
          <a:xfrm>
            <a:off x="792480" y="5791200"/>
            <a:ext cx="3601403" cy="7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32588</TotalTime>
  <Words>1454</Words>
  <Application>Microsoft Office PowerPoint</Application>
  <PresentationFormat>Произвольный</PresentationFormat>
  <Paragraphs>408</Paragraphs>
  <Slides>49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Искусственный Интеллект</vt:lpstr>
      <vt:lpstr>Слайд 2</vt:lpstr>
      <vt:lpstr>Что нужно для модели ML?</vt:lpstr>
      <vt:lpstr>Что нужно для модели ML?</vt:lpstr>
      <vt:lpstr>Оптимизатор</vt:lpstr>
      <vt:lpstr>Популярные оптимизаторы</vt:lpstr>
      <vt:lpstr>Популярные оптимизаторы</vt:lpstr>
      <vt:lpstr>Momentum</vt:lpstr>
      <vt:lpstr>Momentum</vt:lpstr>
      <vt:lpstr>А что насчет классификации?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Многоклассовая классификация</vt:lpstr>
      <vt:lpstr>Многоклассовая классификация</vt:lpstr>
      <vt:lpstr>Многоклассовая классификация</vt:lpstr>
      <vt:lpstr>Градиентный спуск для логистической регрессии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Классификация: метрики качества</vt:lpstr>
      <vt:lpstr>Искусственный Интеллект</vt:lpstr>
      <vt:lpstr>Классификация: метрики качества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Полина Мартынюк</cp:lastModifiedBy>
  <cp:revision>426</cp:revision>
  <dcterms:created xsi:type="dcterms:W3CDTF">2021-05-04T06:37:33Z</dcterms:created>
  <dcterms:modified xsi:type="dcterms:W3CDTF">2025-10-23T11:51:33Z</dcterms:modified>
</cp:coreProperties>
</file>