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3"/>
  </p:notesMasterIdLst>
  <p:sldIdLst>
    <p:sldId id="315" r:id="rId2"/>
    <p:sldId id="257" r:id="rId3"/>
    <p:sldId id="318" r:id="rId4"/>
    <p:sldId id="319" r:id="rId5"/>
    <p:sldId id="320" r:id="rId6"/>
    <p:sldId id="321" r:id="rId7"/>
    <p:sldId id="358" r:id="rId8"/>
    <p:sldId id="322" r:id="rId9"/>
    <p:sldId id="313" r:id="rId10"/>
    <p:sldId id="323" r:id="rId11"/>
    <p:sldId id="261" r:id="rId12"/>
    <p:sldId id="262" r:id="rId13"/>
    <p:sldId id="263" r:id="rId14"/>
    <p:sldId id="264" r:id="rId15"/>
    <p:sldId id="339" r:id="rId16"/>
    <p:sldId id="265" r:id="rId17"/>
    <p:sldId id="307" r:id="rId18"/>
    <p:sldId id="324" r:id="rId19"/>
    <p:sldId id="325" r:id="rId20"/>
    <p:sldId id="326" r:id="rId21"/>
    <p:sldId id="327" r:id="rId22"/>
    <p:sldId id="337" r:id="rId23"/>
    <p:sldId id="338" r:id="rId24"/>
    <p:sldId id="333" r:id="rId25"/>
    <p:sldId id="334" r:id="rId26"/>
    <p:sldId id="335" r:id="rId27"/>
    <p:sldId id="331" r:id="rId28"/>
    <p:sldId id="310" r:id="rId29"/>
    <p:sldId id="341" r:id="rId30"/>
    <p:sldId id="283" r:id="rId31"/>
    <p:sldId id="284" r:id="rId32"/>
    <p:sldId id="309" r:id="rId33"/>
    <p:sldId id="340" r:id="rId34"/>
    <p:sldId id="353" r:id="rId35"/>
    <p:sldId id="354" r:id="rId36"/>
    <p:sldId id="355" r:id="rId37"/>
    <p:sldId id="356" r:id="rId38"/>
    <p:sldId id="357" r:id="rId39"/>
    <p:sldId id="347" r:id="rId40"/>
    <p:sldId id="348" r:id="rId41"/>
    <p:sldId id="349" r:id="rId42"/>
    <p:sldId id="350" r:id="rId43"/>
    <p:sldId id="351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352" r:id="rId52"/>
    <p:sldId id="311" r:id="rId53"/>
    <p:sldId id="314" r:id="rId54"/>
    <p:sldId id="292" r:id="rId55"/>
    <p:sldId id="293" r:id="rId56"/>
    <p:sldId id="294" r:id="rId57"/>
    <p:sldId id="296" r:id="rId58"/>
    <p:sldId id="295" r:id="rId59"/>
    <p:sldId id="298" r:id="rId60"/>
    <p:sldId id="299" r:id="rId61"/>
    <p:sldId id="300" r:id="rId6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D7E8"/>
    <a:srgbClr val="FCC0DB"/>
    <a:srgbClr val="FFFFCC"/>
    <a:srgbClr val="FFFF99"/>
    <a:srgbClr val="FAA4CB"/>
    <a:srgbClr val="FF0066"/>
    <a:srgbClr val="0080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8" autoAdjust="0"/>
    <p:restoredTop sz="97626" autoAdjust="0"/>
  </p:normalViewPr>
  <p:slideViewPr>
    <p:cSldViewPr>
      <p:cViewPr>
        <p:scale>
          <a:sx n="100" d="100"/>
          <a:sy n="100" d="100"/>
        </p:scale>
        <p:origin x="-90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0ADD61-A02D-4A0A-8666-0403EC1027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97549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65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8B896-B930-4480-B2CF-BFE8D8D7A255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856D5-5832-4D91-98F7-0DA8C1BD69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71A16-9178-4F84-9275-B64411903A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5F9D-BB47-4696-A537-6C353661E526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9BAAC-DFEC-4048-868C-7E0F573EB2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F56A-3460-45A6-AD6F-CCA8D15936EA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EF850-48FF-4FD1-B76B-F2ED6AFF33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B65D1-8A50-4CAF-8613-B985728ADFBF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E02E5-F14B-4FBC-82D5-41FD2090F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0AE12-7EB5-47A4-AC42-25FB21BE88FD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D73C-6D2E-4818-A2AC-06A40AA70F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30F6B-7161-4BB8-BFF2-B5DCAC8EFA8F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B615-1E60-4BE8-B01A-DB707B6ED4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364DC-571B-4E8D-919C-470650B02CC6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7D568-9BDA-43C3-9D0F-17BDD0EC2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9849C-5107-4A7C-B838-64B23F884BB0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217EB-91C2-4152-B72E-9F7E9E6E99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21551-91B5-4DA1-A727-5D9775C378A6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EDE27-6698-49C8-AD25-5AEB1F6FA1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C305B-BB99-4E88-9EE9-E328EB486093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4150F-DDB7-4FA0-BBF2-DF092671C1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62AFA-8183-4424-9094-A877690B178E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7ED1B-15C1-412D-AE37-B5196909FE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3CF07-371A-4881-B6DD-8088C4CCFBA8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390D3AE-54FB-45E5-9E13-81E9D1CBE4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638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39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696F071-ECB9-41F9-B396-E9A1D8B01913}" type="datetime1">
              <a:rPr lang="ru-RU"/>
              <a:pPr>
                <a:defRPr/>
              </a:pPr>
              <a:t>25.10.2023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3C0798-34AF-4D32-A21E-AD0A2395AE72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3800" b="1" dirty="0" smtClean="0"/>
              <a:t>Глава 4 Модульное программирование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240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МГТУ им. Н.Э. Баумана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Факультет Информатика и системы управления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Кафедра Компьютерные системы и сети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Лектор: д.т.н., проф.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	    Иванова Галина Сергеевна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419475" y="260350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dirty="0"/>
              <a:t>20</a:t>
            </a:r>
            <a:r>
              <a:rPr lang="en-US" altLang="ru-RU" dirty="0" smtClean="0"/>
              <a:t>2</a:t>
            </a:r>
            <a:r>
              <a:rPr lang="ru-RU" altLang="ru-RU" dirty="0" smtClean="0"/>
              <a:t>3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690DBD8-97A6-4DE2-82AD-472B40726F71}" type="slidenum">
              <a:rPr lang="ru-RU" altLang="ru-RU" smtClean="0"/>
              <a:pPr/>
              <a:t>10</a:t>
            </a:fld>
            <a:endParaRPr lang="ru-RU" alt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3603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Обозначения способов передачи параметров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836613"/>
            <a:ext cx="8964488" cy="576103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Параметры-значения</a:t>
            </a:r>
            <a:r>
              <a:rPr lang="ru-RU" altLang="ru-RU" sz="2000" dirty="0" smtClean="0"/>
              <a:t>  при описании подпрограммы никак не помечаются, например: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       	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Beta(float x</a:t>
            </a:r>
            <a:r>
              <a:rPr lang="ru-RU" altLang="ru-RU" sz="2000" b="1" dirty="0" smtClean="0">
                <a:latin typeface="Courier New" pitchFamily="49" charset="0"/>
              </a:rPr>
              <a:t>,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n){…}</a:t>
            </a:r>
            <a:r>
              <a:rPr lang="ru-RU" altLang="ru-RU" sz="2000" dirty="0" smtClean="0"/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		вызов:    </a:t>
            </a:r>
            <a:r>
              <a:rPr lang="en-US" altLang="ru-RU" sz="2000" b="1" dirty="0" smtClean="0">
                <a:latin typeface="Courier New" pitchFamily="49" charset="0"/>
              </a:rPr>
              <a:t>k = Beta(z1,i);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Параметры-адреса</a:t>
            </a:r>
            <a:r>
              <a:rPr lang="ru-RU" altLang="ru-RU" sz="2000" dirty="0" smtClean="0"/>
              <a:t>  при описании  подпрограммы помечаются в зависимости от типа (указатель или ссылка), например: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ru-RU" sz="2000" dirty="0" smtClean="0"/>
              <a:t>а)</a:t>
            </a:r>
            <a:r>
              <a:rPr lang="ru-RU" sz="2000" b="1" dirty="0" smtClean="0"/>
              <a:t> </a:t>
            </a:r>
            <a:r>
              <a:rPr lang="ru-RU" sz="2000" dirty="0" smtClean="0"/>
              <a:t>указатель</a:t>
            </a:r>
          </a:p>
          <a:p>
            <a:pPr eaLnBrk="1" hangingPunct="1">
              <a:buNone/>
            </a:pPr>
            <a:r>
              <a:rPr lang="ru-RU" sz="2000" b="1" dirty="0" smtClean="0"/>
              <a:t>		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a; }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sz="2000" dirty="0" smtClean="0"/>
              <a:t>		вызов:</a:t>
            </a:r>
            <a:r>
              <a:rPr lang="en-US" sz="2000" dirty="0" smtClean="0"/>
              <a:t>   </a:t>
            </a:r>
            <a:r>
              <a:rPr lang="ru-RU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c,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&amp;d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ru-RU" sz="2000" dirty="0" smtClean="0"/>
              <a:t>	</a:t>
            </a:r>
            <a:r>
              <a:rPr lang="en-US" sz="2000" dirty="0" smtClean="0"/>
              <a:t>   </a:t>
            </a:r>
            <a:r>
              <a:rPr lang="ru-RU" sz="2000" dirty="0" smtClean="0"/>
              <a:t>б) ссылка</a:t>
            </a:r>
          </a:p>
          <a:p>
            <a:pPr eaLnBrk="1" hangingPunct="1">
              <a:buNone/>
            </a:pPr>
            <a:r>
              <a:rPr lang="ru-RU" sz="2000" dirty="0" smtClean="0"/>
              <a:t> 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&amp;b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a; }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None/>
            </a:pPr>
            <a:r>
              <a:rPr lang="ru-RU" sz="2000" dirty="0" smtClean="0"/>
              <a:t>		вызов:</a:t>
            </a:r>
            <a:r>
              <a:rPr lang="en-US" sz="2000" dirty="0" smtClean="0"/>
              <a:t>   </a:t>
            </a:r>
            <a:r>
              <a:rPr lang="ru-RU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c,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alt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Параметры-константы</a:t>
            </a:r>
            <a:r>
              <a:rPr lang="ru-RU" altLang="ru-RU" sz="2000" dirty="0" smtClean="0"/>
              <a:t>  при описании подпрограммы помечаются служебным словом </a:t>
            </a:r>
            <a:r>
              <a:rPr lang="en-US" altLang="ru-RU" sz="2000" b="1" dirty="0" smtClean="0">
                <a:latin typeface="Courier New" pitchFamily="49" charset="0"/>
              </a:rPr>
              <a:t>const</a:t>
            </a:r>
            <a:r>
              <a:rPr lang="ru-RU" altLang="ru-RU" sz="2000" dirty="0" smtClean="0"/>
              <a:t>, например:</a:t>
            </a:r>
          </a:p>
          <a:p>
            <a:pPr eaLnBrk="1" hangingPunct="1">
              <a:buNone/>
              <a:defRPr/>
            </a:pPr>
            <a:r>
              <a:rPr lang="ru-RU" altLang="ru-RU" sz="2000" dirty="0" smtClean="0"/>
              <a:t> </a:t>
            </a:r>
            <a:r>
              <a:rPr lang="en-US" altLang="ru-RU" sz="2000" dirty="0" smtClean="0"/>
              <a:t>       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const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{…}</a:t>
            </a:r>
            <a:r>
              <a:rPr lang="ru-RU" altLang="ru-RU" sz="2000" b="1" dirty="0" smtClean="0">
                <a:latin typeface="Courier New" pitchFamily="49" charset="0"/>
              </a:rPr>
              <a:t>;</a:t>
            </a:r>
            <a:r>
              <a:rPr lang="ru-RU" altLang="ru-RU" sz="2000" dirty="0" smtClean="0"/>
              <a:t> </a:t>
            </a:r>
            <a:endParaRPr lang="en-US" altLang="ru-RU" sz="2000" dirty="0" smtClean="0"/>
          </a:p>
          <a:p>
            <a:pPr eaLnBrk="1" hangingPunct="1">
              <a:buNone/>
              <a:defRPr/>
            </a:pPr>
            <a:r>
              <a:rPr lang="en-US" altLang="ru-RU" sz="2000" dirty="0" smtClean="0"/>
              <a:t>             </a:t>
            </a:r>
            <a:r>
              <a:rPr lang="ru-RU" sz="2000" dirty="0" smtClean="0"/>
              <a:t>вызов:</a:t>
            </a:r>
            <a:r>
              <a:rPr lang="ru-RU" altLang="ru-RU" sz="2000" dirty="0" smtClean="0"/>
              <a:t> </a:t>
            </a:r>
            <a:r>
              <a:rPr lang="en-US" altLang="ru-RU" sz="2000" dirty="0" smtClean="0"/>
              <a:t>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k =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(&amp;c);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659D28-EF6E-4181-837B-2ACF3AEB67E9}" type="slidenum">
              <a:rPr lang="ru-RU" altLang="ru-RU" smtClean="0"/>
              <a:pPr/>
              <a:t>11</a:t>
            </a:fld>
            <a:endParaRPr lang="ru-RU" altLang="ru-R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Определение площади четырехугольника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9475" y="981075"/>
            <a:ext cx="5473700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Площадь четырехугольника определяем, как сумму площадей двух треугольников.</a:t>
            </a:r>
            <a:endParaRPr lang="en-US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Площадь треугольника со сторонами </a:t>
            </a:r>
            <a:r>
              <a:rPr lang="en-US" altLang="ru-RU" sz="2000" smtClean="0"/>
              <a:t>a, b, c</a:t>
            </a:r>
            <a:r>
              <a:rPr lang="ru-RU" altLang="ru-RU" sz="2000" smtClean="0"/>
              <a:t> определяем по формуле Герона: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В качестве подпрограммы реализуем вычисление площади треугольника, поскольку эта операция выполняется два раза с разными параметрами.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827088" y="1196975"/>
            <a:ext cx="15843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411413" y="1196975"/>
            <a:ext cx="3603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>
            <a:off x="1692275" y="2205038"/>
            <a:ext cx="10795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27088" y="1773238"/>
            <a:ext cx="8651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827088" y="1773238"/>
            <a:ext cx="19446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331913" y="1027113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a</a:t>
            </a:r>
            <a:endParaRPr lang="ru-RU" altLang="ru-RU" sz="2000" b="1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555875" y="148431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124075" y="23495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c</a:t>
            </a:r>
            <a:endParaRPr lang="ru-RU" altLang="ru-RU" sz="2000" b="1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71550" y="206057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d</a:t>
            </a:r>
            <a:endParaRPr lang="ru-RU" altLang="ru-RU" sz="2000" b="1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692275" y="16287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e</a:t>
            </a:r>
            <a:endParaRPr lang="ru-RU" altLang="ru-RU" sz="2000" b="1"/>
          </a:p>
        </p:txBody>
      </p:sp>
      <p:sp>
        <p:nvSpPr>
          <p:cNvPr id="23567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8" name="Rectangle 17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6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838" y="2420938"/>
            <a:ext cx="48641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7" grpId="0" autoUpdateAnimBg="0"/>
      <p:bldP spid="7178" grpId="0" autoUpdateAnimBg="0"/>
      <p:bldP spid="7179" grpId="0" autoUpdateAnimBg="0"/>
      <p:bldP spid="7180" grpId="0" autoUpdateAnimBg="0"/>
      <p:bldP spid="718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CA9693-6886-4820-858E-B2D2B92A94E3}" type="slidenum">
              <a:rPr lang="ru-RU" altLang="ru-RU" smtClean="0"/>
              <a:pPr/>
              <a:t>12</a:t>
            </a:fld>
            <a:endParaRPr lang="ru-RU" altLang="ru-RU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967662" cy="3603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Схемы алгоритмов подпрограмм</a:t>
            </a: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0" y="2439988"/>
          <a:ext cx="4000500" cy="4225925"/>
        </p:xfrm>
        <a:graphic>
          <a:graphicData uri="http://schemas.openxmlformats.org/presentationml/2006/ole">
            <p:oleObj spid="_x0000_s5138" name="Visio" r:id="rId3" imgW="1882827" imgH="1989900" progId="Visio.Drawing.11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208588" y="1890713"/>
          <a:ext cx="3613150" cy="4967287"/>
        </p:xfrm>
        <a:graphic>
          <a:graphicData uri="http://schemas.openxmlformats.org/presentationml/2006/ole">
            <p:oleObj spid="_x0000_s5139" name="Visio" r:id="rId4" imgW="1847169" imgH="2275830" progId="Visio.Drawing.11">
              <p:embed/>
            </p:oleObj>
          </a:graphicData>
        </a:graphic>
      </p:graphicFrame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759075" y="1674813"/>
            <a:ext cx="1728788" cy="574675"/>
          </a:xfrm>
          <a:prstGeom prst="wedgeRoundRectCallout">
            <a:avLst>
              <a:gd name="adj1" fmla="val -13727"/>
              <a:gd name="adj2" fmla="val 11988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Формальные параметры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042988" y="5876925"/>
            <a:ext cx="1800225" cy="865188"/>
          </a:xfrm>
          <a:prstGeom prst="wedgeRoundRectCallout">
            <a:avLst>
              <a:gd name="adj1" fmla="val -37306"/>
              <a:gd name="adj2" fmla="val -19138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Фактические параметры - аргументы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7019925" y="5516563"/>
            <a:ext cx="1692275" cy="1123950"/>
          </a:xfrm>
          <a:prstGeom prst="wedgeRoundRectCallout">
            <a:avLst>
              <a:gd name="adj1" fmla="val -90338"/>
              <a:gd name="adj2" fmla="val -16341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Фактическое значение параметра-переменной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4730750" y="1169988"/>
            <a:ext cx="4219575" cy="576262"/>
          </a:xfrm>
          <a:prstGeom prst="wedgeRoundRectCallout">
            <a:avLst>
              <a:gd name="adj1" fmla="val 41157"/>
              <a:gd name="adj2" fmla="val 4476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Формальный параметр-переменная </a:t>
            </a:r>
          </a:p>
          <a:p>
            <a:pPr algn="ctr" eaLnBrk="1" hangingPunct="1"/>
            <a:r>
              <a:rPr lang="ru-RU" altLang="ru-RU" sz="1600" b="1"/>
              <a:t>в заголовке на схеме не выделяется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39713" y="95408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CC3300"/>
                </a:solidFill>
              </a:rPr>
              <a:t>Подпрограмма-функция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239713" y="1530350"/>
            <a:ext cx="2232025" cy="576263"/>
          </a:xfrm>
          <a:prstGeom prst="wedgeRoundRectCallout">
            <a:avLst>
              <a:gd name="adj1" fmla="val 55833"/>
              <a:gd name="adj2" fmla="val 1538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Начало алгоритма подпрограммы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003800" y="765175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>
                <a:solidFill>
                  <a:srgbClr val="CC3300"/>
                </a:solidFill>
              </a:rPr>
              <a:t>Подпрограмма-процедура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2916238" y="6092825"/>
            <a:ext cx="1944687" cy="576263"/>
          </a:xfrm>
          <a:prstGeom prst="wedgeRoundRectCallout">
            <a:avLst>
              <a:gd name="adj1" fmla="val -30162"/>
              <a:gd name="adj2" fmla="val -15385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Завершение подпрограммы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200525" y="4049713"/>
            <a:ext cx="1008063" cy="863600"/>
          </a:xfrm>
          <a:prstGeom prst="wedgeRoundRectCallout">
            <a:avLst>
              <a:gd name="adj1" fmla="val 76144"/>
              <a:gd name="adj2" fmla="val -786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Вызов </a:t>
            </a:r>
          </a:p>
          <a:p>
            <a:pPr algn="ctr" eaLnBrk="1" hangingPunct="1"/>
            <a:r>
              <a:rPr lang="ru-RU" altLang="ru-RU" sz="1600" b="1"/>
              <a:t>проце-дуры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 animBg="1"/>
      <p:bldP spid="8203" grpId="0" animBg="1"/>
      <p:bldP spid="8204" grpId="0"/>
      <p:bldP spid="8205" grpId="0" animBg="1"/>
      <p:bldP spid="8206" grpId="0"/>
      <p:bldP spid="8208" grpId="0" animBg="1"/>
      <p:bldP spid="82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C5E8DD-736F-410A-8E8A-DC61F9DD99EB}" type="slidenum">
              <a:rPr lang="ru-RU" altLang="ru-RU" smtClean="0"/>
              <a:pPr/>
              <a:t>13</a:t>
            </a:fld>
            <a:endParaRPr lang="ru-RU" altLang="ru-RU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31577"/>
            <a:ext cx="8435975" cy="288131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Функция</a:t>
            </a:r>
            <a:endParaRPr lang="ru-RU" altLang="ru-RU" sz="28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8675687" cy="6021387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float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stf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(float x, float y, float z) {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float p = 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x+y+z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)/2;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return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sqrt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(p*(p-x)*(p-y)*(p-z));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float </a:t>
            </a:r>
            <a:r>
              <a:rPr lang="en-US" altLang="ru-RU" sz="2000" b="1" dirty="0" err="1" smtClean="0">
                <a:latin typeface="Courier New" pitchFamily="49" charset="0"/>
              </a:rPr>
              <a:t>a,b,c,d,e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</a:rPr>
              <a:t>a,b,c,d,e</a:t>
            </a:r>
            <a:r>
              <a:rPr lang="en-US" altLang="ru-RU" sz="2000" b="1" dirty="0" smtClean="0">
                <a:latin typeface="Courier New" pitchFamily="49" charset="0"/>
              </a:rPr>
              <a:t>:";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 &gt;&gt; b &gt;&gt; c &gt;&gt; d &gt;&gt; e;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</a:t>
            </a:r>
            <a:r>
              <a:rPr lang="en-US" altLang="ru-RU" sz="2000" b="1" dirty="0" err="1" smtClean="0">
                <a:latin typeface="Courier New" pitchFamily="49" charset="0"/>
              </a:rPr>
              <a:t>stf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a,b,e</a:t>
            </a:r>
            <a:r>
              <a:rPr lang="en-US" altLang="ru-RU" sz="2000" b="1" dirty="0" smtClean="0">
                <a:latin typeface="Courier New" pitchFamily="49" charset="0"/>
              </a:rPr>
              <a:t>)+</a:t>
            </a:r>
            <a:r>
              <a:rPr lang="en-US" altLang="ru-RU" sz="2000" b="1" dirty="0" err="1" smtClean="0">
                <a:latin typeface="Courier New" pitchFamily="49" charset="0"/>
              </a:rPr>
              <a:t>stf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c,d,e</a:t>
            </a:r>
            <a:r>
              <a:rPr lang="en-US" altLang="ru-RU" sz="2000" b="1" dirty="0" smtClean="0">
                <a:latin typeface="Courier New" pitchFamily="49" charset="0"/>
              </a:rPr>
              <a:t>)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6948264" y="2636912"/>
            <a:ext cx="2016373" cy="647700"/>
          </a:xfrm>
          <a:prstGeom prst="wedgeRoundRectCallout">
            <a:avLst>
              <a:gd name="adj1" fmla="val -180936"/>
              <a:gd name="adj2" fmla="val -23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Автоматическая </a:t>
            </a:r>
            <a:r>
              <a:rPr lang="ru-RU" altLang="ru-RU" sz="1600" b="1" dirty="0"/>
              <a:t>переменная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876256" y="4437112"/>
            <a:ext cx="2088232" cy="647700"/>
          </a:xfrm>
          <a:prstGeom prst="wedgeRoundRectCallout">
            <a:avLst>
              <a:gd name="adj1" fmla="val -191027"/>
              <a:gd name="adj2" fmla="val -4464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Автоматические переменные</a:t>
            </a:r>
            <a:endParaRPr lang="ru-RU" altLang="ru-RU" sz="1600" b="1" dirty="0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283968" y="1124744"/>
            <a:ext cx="1955800" cy="865187"/>
          </a:xfrm>
          <a:prstGeom prst="wedgeRoundRectCallout">
            <a:avLst>
              <a:gd name="adj1" fmla="val -203224"/>
              <a:gd name="adj2" fmla="val 10206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Тип возвращаемого значения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987675" y="5877272"/>
            <a:ext cx="1656333" cy="864096"/>
          </a:xfrm>
          <a:prstGeom prst="wedgeRoundRectCallout">
            <a:avLst>
              <a:gd name="adj1" fmla="val 15353"/>
              <a:gd name="adj2" fmla="val -6285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Вызов </a:t>
            </a:r>
          </a:p>
          <a:p>
            <a:pPr algn="ctr" eaLnBrk="1" hangingPunct="1"/>
            <a:r>
              <a:rPr lang="ru-RU" altLang="ru-RU" sz="1600" b="1" dirty="0"/>
              <a:t>функции из выражения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092280" y="3429000"/>
            <a:ext cx="1872208" cy="863600"/>
          </a:xfrm>
          <a:prstGeom prst="wedgeRoundRectCallout">
            <a:avLst>
              <a:gd name="adj1" fmla="val -96781"/>
              <a:gd name="adj2" fmla="val -58175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Вычисление</a:t>
            </a:r>
          </a:p>
          <a:p>
            <a:pPr algn="ctr" eaLnBrk="1" hangingPunct="1"/>
            <a:r>
              <a:rPr lang="ru-RU" altLang="ru-RU" sz="1600" b="1" dirty="0"/>
              <a:t>возвращаемого значения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876256" y="1772816"/>
            <a:ext cx="2016373" cy="647700"/>
          </a:xfrm>
          <a:prstGeom prst="wedgeRoundRectCallout">
            <a:avLst>
              <a:gd name="adj1" fmla="val -139589"/>
              <a:gd name="adj2" fmla="val 475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Формальные параметры</a:t>
            </a:r>
            <a:endParaRPr lang="ru-RU" altLang="ru-RU" sz="1600" b="1" dirty="0"/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6948264" y="5805264"/>
            <a:ext cx="1872357" cy="647700"/>
          </a:xfrm>
          <a:prstGeom prst="wedgeRoundRectCallout">
            <a:avLst>
              <a:gd name="adj1" fmla="val -155986"/>
              <a:gd name="adj2" fmla="val -6002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Фактические параметры</a:t>
            </a:r>
            <a:endParaRPr lang="ru-RU" alt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9122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Ex04_01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2" grpId="0" animBg="1"/>
      <p:bldP spid="9223" grpId="0" animBg="1"/>
      <p:bldP spid="9224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65F999-7FE2-477A-BF66-61CB9D72949E}" type="slidenum">
              <a:rPr lang="ru-RU" altLang="ru-RU" smtClean="0"/>
              <a:pPr/>
              <a:t>14</a:t>
            </a:fld>
            <a:endParaRPr lang="ru-RU" alt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Процедура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8424862" cy="576103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stp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(float x, float y, float z, float &amp;s)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float p = 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x+y+z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)/2;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s =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sqrt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(p*(p-x)*(p-y)*(p-z));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a,b,c,d,e,s1,s2;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</a:rPr>
              <a:t>a,b,c,d,e</a:t>
            </a:r>
            <a:r>
              <a:rPr lang="en-US" altLang="ru-RU" sz="2000" b="1" dirty="0" smtClean="0">
                <a:latin typeface="Courier New" pitchFamily="49" charset="0"/>
              </a:rPr>
              <a:t>:";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 &gt;&gt; b &gt;&gt; c &gt;&gt; d &gt;&gt; e;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stp</a:t>
            </a:r>
            <a:r>
              <a:rPr lang="en-US" altLang="ru-RU" sz="2000" b="1" dirty="0" smtClean="0">
                <a:latin typeface="Courier New" pitchFamily="49" charset="0"/>
              </a:rPr>
              <a:t>(a,b,e,s1);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stp</a:t>
            </a:r>
            <a:r>
              <a:rPr lang="en-US" altLang="ru-RU" sz="2000" b="1" dirty="0" smtClean="0">
                <a:latin typeface="Courier New" pitchFamily="49" charset="0"/>
              </a:rPr>
              <a:t>(c,d,e,s2);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"S = " &lt;&lt; s1+s2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948264" y="1124744"/>
            <a:ext cx="1943100" cy="647700"/>
          </a:xfrm>
          <a:prstGeom prst="wedgeRoundRectCallout">
            <a:avLst>
              <a:gd name="adj1" fmla="val -51684"/>
              <a:gd name="adj2" fmla="val 9489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Возвращаемое</a:t>
            </a:r>
          </a:p>
          <a:p>
            <a:pPr algn="ctr" eaLnBrk="1" hangingPunct="1"/>
            <a:r>
              <a:rPr lang="ru-RU" altLang="ru-RU" sz="1600" b="1" dirty="0"/>
              <a:t>значение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732240" y="2636912"/>
            <a:ext cx="1943100" cy="647700"/>
          </a:xfrm>
          <a:prstGeom prst="wedgeRoundRectCallout">
            <a:avLst>
              <a:gd name="adj1" fmla="val -173593"/>
              <a:gd name="adj2" fmla="val -6362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Локальная переменная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877050" y="4941888"/>
            <a:ext cx="1943100" cy="647700"/>
          </a:xfrm>
          <a:prstGeom prst="wedgeRoundRectCallout">
            <a:avLst>
              <a:gd name="adj1" fmla="val -226880"/>
              <a:gd name="adj2" fmla="val -34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Вызов</a:t>
            </a:r>
          </a:p>
          <a:p>
            <a:pPr algn="ctr" eaLnBrk="1" hangingPunct="1"/>
            <a:r>
              <a:rPr lang="ru-RU" altLang="ru-RU" sz="1600" b="1" dirty="0"/>
              <a:t>процедуры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876256" y="3861048"/>
            <a:ext cx="1943100" cy="647700"/>
          </a:xfrm>
          <a:prstGeom prst="wedgeRoundRectCallout">
            <a:avLst>
              <a:gd name="adj1" fmla="val -142036"/>
              <a:gd name="adj2" fmla="val -3345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Автоматические</a:t>
            </a:r>
            <a:endParaRPr lang="ru-RU" altLang="ru-RU" sz="1600" b="1" dirty="0"/>
          </a:p>
          <a:p>
            <a:pPr algn="ctr" eaLnBrk="1" hangingPunct="1"/>
            <a:r>
              <a:rPr lang="ru-RU" altLang="ru-RU" sz="1600" b="1" dirty="0"/>
              <a:t>переменные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78242" y="6644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Ex04_02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307504"/>
          </a:xfrm>
        </p:spPr>
        <p:txBody>
          <a:bodyPr/>
          <a:lstStyle/>
          <a:p>
            <a:r>
              <a:rPr lang="ru-RU" sz="2800" b="1" dirty="0" smtClean="0"/>
              <a:t>Способы возврата значений из подпрограмм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/>
          <a:lstStyle/>
          <a:p>
            <a:pPr>
              <a:spcBef>
                <a:spcPts val="200"/>
              </a:spcBef>
              <a:buFont typeface="Wingdings" pitchFamily="2" charset="2"/>
              <a:buChar char="Ø"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как возвращаемое значение функции </a:t>
            </a:r>
            <a:r>
              <a:rPr lang="ru-RU" sz="2000" dirty="0" smtClean="0"/>
              <a:t>– так может вернуть значение только функция и только скалярное значение (в том числе адрес), например:</a:t>
            </a:r>
          </a:p>
          <a:p>
            <a:pPr>
              <a:spcBef>
                <a:spcPts val="20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b){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return a + b;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возвращаемое значение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y = z(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k,t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возвращаемое значение заносим в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y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Ø"/>
            </a:pP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через параметры-переменные </a:t>
            </a:r>
            <a:r>
              <a:rPr lang="ru-RU" sz="2000" dirty="0" smtClean="0"/>
              <a:t>– и функция, и процедура без ограни</a:t>
            </a:r>
            <a:r>
              <a:rPr lang="en-US" sz="2000" dirty="0" smtClean="0"/>
              <a:t>-</a:t>
            </a:r>
            <a:r>
              <a:rPr lang="ru-RU" sz="2000" dirty="0" err="1" smtClean="0"/>
              <a:t>чений</a:t>
            </a:r>
            <a:r>
              <a:rPr lang="ru-RU" sz="2000" dirty="0" smtClean="0"/>
              <a:t> могут вернуть необходимое количество параметров, например: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1)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c) {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*с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+ b;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c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вернется через параметр-указатель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/>
              <a:t>	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n,p,&amp;s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s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будет содержать сумму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200"/>
              </a:spcBef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2)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z(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&amp;k){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k = a + b;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k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вернется через параметр-ссылку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return a * b;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возвращаемое значение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y = z(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k,t,</a:t>
            </a:r>
            <a:r>
              <a:rPr lang="en-US" sz="2000" b="1" i="1" dirty="0" err="1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изменятся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y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и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r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E02E5-F14B-4FBC-82D5-41FD2090F9C4}" type="slidenum">
              <a:rPr lang="ru-RU" altLang="ru-RU" smtClean="0"/>
              <a:pPr>
                <a:defRPr/>
              </a:pPr>
              <a:t>15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E33578-F6BC-41B5-B173-F8B8BC1E2CF9}" type="slidenum">
              <a:rPr lang="ru-RU" altLang="ru-RU" smtClean="0"/>
              <a:pPr/>
              <a:t>16</a:t>
            </a:fld>
            <a:endParaRPr lang="ru-RU" altLang="ru-RU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362950" cy="864096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4.4 Параметры структурных типов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А Параметры-массивы</a:t>
            </a:r>
            <a:r>
              <a:rPr lang="en-US" altLang="ru-RU" sz="2800" b="1" dirty="0" smtClean="0"/>
              <a:t> </a:t>
            </a:r>
            <a:endParaRPr lang="ru-RU" altLang="ru-RU" sz="28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40768"/>
            <a:ext cx="8893175" cy="525688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С++ отсутствует контроль размера массива по первому индексу!</a:t>
            </a:r>
          </a:p>
          <a:p>
            <a:pPr eaLnBrk="1" hangingPunct="1">
              <a:buNone/>
            </a:pPr>
            <a:r>
              <a:rPr lang="ru-RU" sz="2000" dirty="0" smtClean="0"/>
              <a:t>	а)  </a:t>
            </a:r>
            <a:r>
              <a:rPr lang="ru-RU" sz="2000" b="1" dirty="0" smtClean="0"/>
              <a:t>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x[5]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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int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*x 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int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x[ ]</a:t>
            </a:r>
          </a:p>
          <a:p>
            <a:pPr eaLnBrk="1" hangingPunct="1">
              <a:buNone/>
            </a:pPr>
            <a:r>
              <a:rPr lang="ru-RU" sz="2000" dirty="0" smtClean="0"/>
              <a:t>	б)</a:t>
            </a:r>
            <a:r>
              <a:rPr lang="ru-RU" sz="2000" b="1" dirty="0" smtClean="0"/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y[ ][8]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 </a:t>
            </a:r>
            <a:r>
              <a:rPr lang="en-US" sz="2000" b="1" dirty="0" err="1" smtClean="0">
                <a:latin typeface="Courier New" pitchFamily="49" charset="0"/>
                <a:sym typeface="Symbol" pitchFamily="18" charset="2"/>
              </a:rPr>
              <a:t>int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y[4][8]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/>
              <a:t>Пример.</a:t>
            </a:r>
            <a:r>
              <a:rPr lang="ru-RU" altLang="ru-RU" sz="2000" dirty="0" smtClean="0"/>
              <a:t> Функция вычисления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dirty="0" smtClean="0"/>
              <a:t>суммы элементов массива.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ru-RU" sz="800" b="1" dirty="0" smtClean="0">
              <a:latin typeface="Courier New" pitchFamily="49" charset="0"/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292080" y="2348880"/>
          <a:ext cx="3312368" cy="4208214"/>
        </p:xfrm>
        <a:graphic>
          <a:graphicData uri="http://schemas.openxmlformats.org/presentationml/2006/ole">
            <p:oleObj spid="_x0000_s6164" name="Visio" r:id="rId3" imgW="2003306" imgH="2664090" progId="Visio.Drawing.11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691680" y="3501008"/>
          <a:ext cx="1800225" cy="2881313"/>
        </p:xfrm>
        <a:graphic>
          <a:graphicData uri="http://schemas.openxmlformats.org/presentationml/2006/ole">
            <p:oleObj spid="_x0000_s6165" name="Visio" r:id="rId4" imgW="894893" imgH="165323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CA4C70-5901-4497-9755-3B77DC4714E3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351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Программа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sum(float a[],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 s = 0.0;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0;i&lt;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n;i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 +=a[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s;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altLang="ru-RU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"Enter n: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r>
              <a:rPr lang="ru-RU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float m[n];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"Enter array:" &lt;&lt;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&lt;n;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m[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"s = " &lt;&lt; sum(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m,n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&lt;&lt; </a:t>
            </a:r>
            <a:r>
              <a:rPr lang="en-US" alt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altLang="ru-RU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6696075" y="1628800"/>
            <a:ext cx="1769848" cy="863600"/>
          </a:xfrm>
          <a:prstGeom prst="wedgeRoundRectCallout">
            <a:avLst>
              <a:gd name="adj1" fmla="val -182624"/>
              <a:gd name="adj2" fmla="val -2945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 smtClean="0"/>
              <a:t>Количество элементов массива</a:t>
            </a:r>
            <a:endParaRPr lang="ru-RU" altLang="ru-RU" sz="1600" b="1" dirty="0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372225" y="332656"/>
            <a:ext cx="1800176" cy="863600"/>
          </a:xfrm>
          <a:prstGeom prst="wedgeRoundRectCallout">
            <a:avLst>
              <a:gd name="adj1" fmla="val -223561"/>
              <a:gd name="adj2" fmla="val 9028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Объявление</a:t>
            </a:r>
          </a:p>
          <a:p>
            <a:pPr algn="ctr" eaLnBrk="1" hangingPunct="1"/>
            <a:r>
              <a:rPr lang="ru-RU" altLang="ru-RU" sz="1600" b="1" dirty="0" smtClean="0"/>
              <a:t>параметра- массива</a:t>
            </a:r>
            <a:endParaRPr lang="ru-RU" altLang="ru-RU" sz="1600" b="1" dirty="0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696075" y="4797425"/>
            <a:ext cx="2268538" cy="863600"/>
          </a:xfrm>
          <a:prstGeom prst="wedgeRoundRectCallout">
            <a:avLst>
              <a:gd name="adj1" fmla="val -135180"/>
              <a:gd name="adj2" fmla="val 770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/>
              <a:t>Фактический</a:t>
            </a:r>
          </a:p>
          <a:p>
            <a:pPr algn="ctr" eaLnBrk="1" hangingPunct="1"/>
            <a:r>
              <a:rPr lang="ru-RU" altLang="ru-RU" sz="1600" b="1"/>
              <a:t>параметр структурного типа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86416" y="58813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Ex04_03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8476AD-AEAB-4438-A6ED-5FF86719E985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Б Параметры</a:t>
            </a:r>
            <a:r>
              <a:rPr lang="en-US" sz="2800" b="1" dirty="0" smtClean="0"/>
              <a:t>-</a:t>
            </a:r>
            <a:r>
              <a:rPr lang="ru-RU" sz="2800" b="1" dirty="0" smtClean="0"/>
              <a:t>строки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Функции с возвращаемым значением типа «строка» целесообразно писать как процедуры-функции</a:t>
            </a:r>
            <a:r>
              <a:rPr lang="ru-RU" sz="2400" b="1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800" b="1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/>
              <a:t>Пример. </a:t>
            </a:r>
            <a:r>
              <a:rPr lang="ru-RU" sz="2000" dirty="0" smtClean="0"/>
              <a:t>Функция удаления «лишних» пробелов между словами.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char *</a:t>
            </a:r>
            <a:r>
              <a:rPr lang="en-US" sz="2000" b="1" dirty="0" err="1" smtClean="0">
                <a:latin typeface="Courier New" pitchFamily="49" charset="0"/>
              </a:rPr>
              <a:t>strdel</a:t>
            </a:r>
            <a:r>
              <a:rPr lang="en-US" sz="2000" b="1" dirty="0" smtClean="0">
                <a:latin typeface="Courier New" pitchFamily="49" charset="0"/>
              </a:rPr>
              <a:t>(const char *</a:t>
            </a:r>
            <a:r>
              <a:rPr lang="en-US" sz="2000" b="1" dirty="0" err="1" smtClean="0">
                <a:latin typeface="Courier New" pitchFamily="49" charset="0"/>
              </a:rPr>
              <a:t>source,char</a:t>
            </a:r>
            <a:r>
              <a:rPr lang="en-US" sz="2000" b="1" dirty="0" smtClean="0">
                <a:latin typeface="Courier New" pitchFamily="49" charset="0"/>
              </a:rPr>
              <a:t> *result)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 char *</a:t>
            </a:r>
            <a:r>
              <a:rPr lang="en-US" sz="2000" b="1" dirty="0" err="1" smtClean="0">
                <a:latin typeface="Courier New" pitchFamily="49" charset="0"/>
              </a:rPr>
              <a:t>ptr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 (result, source);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while ((</a:t>
            </a:r>
            <a:r>
              <a:rPr lang="en-US" sz="2000" b="1" dirty="0" err="1" smtClean="0">
                <a:latin typeface="Courier New" pitchFamily="49" charset="0"/>
              </a:rPr>
              <a:t>ptr</a:t>
            </a:r>
            <a:r>
              <a:rPr lang="en-US" sz="2000" b="1" dirty="0" smtClean="0">
                <a:latin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</a:rPr>
              <a:t>strstr</a:t>
            </a:r>
            <a:r>
              <a:rPr lang="en-US" sz="2000" b="1" dirty="0" smtClean="0">
                <a:latin typeface="Courier New" pitchFamily="49" charset="0"/>
              </a:rPr>
              <a:t>(result,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</a:rPr>
              <a:t>))!=</a:t>
            </a:r>
            <a:r>
              <a:rPr lang="en-US" sz="2000" b="1" dirty="0" err="1" smtClean="0">
                <a:latin typeface="Courier New" pitchFamily="49" charset="0"/>
              </a:rPr>
              <a:t>nullptr</a:t>
            </a:r>
            <a:r>
              <a:rPr lang="en-US" sz="2000" b="1" dirty="0" smtClean="0">
                <a:latin typeface="Courier New" pitchFamily="49" charset="0"/>
              </a:rPr>
              <a:t>)    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</a:t>
            </a:r>
            <a:r>
              <a:rPr lang="en-US" sz="2000" b="1" dirty="0" err="1" smtClean="0">
                <a:latin typeface="Courier New" pitchFamily="49" charset="0"/>
              </a:rPr>
              <a:t>strcpy</a:t>
            </a:r>
            <a:r>
              <a:rPr lang="en-US" sz="2000" b="1" dirty="0" smtClean="0">
                <a:latin typeface="Courier New" pitchFamily="49" charset="0"/>
              </a:rPr>
              <a:t>(ptr,ptr+1);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return result;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dirty="0" smtClean="0"/>
              <a:t>Вызовы: </a:t>
            </a:r>
            <a:r>
              <a:rPr lang="en-US" sz="2000" b="1" dirty="0" smtClean="0">
                <a:latin typeface="Courier New" pitchFamily="49" charset="0"/>
              </a:rPr>
              <a:t>puts(</a:t>
            </a:r>
            <a:r>
              <a:rPr lang="en-US" sz="2000" b="1" dirty="0" err="1" smtClean="0">
                <a:latin typeface="Courier New" pitchFamily="49" charset="0"/>
              </a:rPr>
              <a:t>strdel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str,strres</a:t>
            </a:r>
            <a:r>
              <a:rPr lang="en-US" sz="2000" b="1" dirty="0" smtClean="0">
                <a:latin typeface="Courier New" pitchFamily="49" charset="0"/>
              </a:rPr>
              <a:t>));</a:t>
            </a:r>
            <a:r>
              <a:rPr lang="en-US" sz="2000" dirty="0" smtClean="0"/>
              <a:t>  </a:t>
            </a:r>
            <a:r>
              <a:rPr lang="ru-RU" sz="2000" dirty="0" smtClean="0"/>
              <a:t>или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dirty="0" smtClean="0"/>
              <a:t>              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</a:rPr>
              <a:t>strdel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str,strres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66002" y="213285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Ex04_04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03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A22DD7-10F7-44AD-9622-544F0FAEF5B1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В Параметры-структуры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686800" cy="5616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Имя структуры не является указателем на нее.</a:t>
            </a:r>
          </a:p>
          <a:p>
            <a:pPr eaLnBrk="1" hangingPunct="1">
              <a:buFont typeface="Wingdings" pitchFamily="2" charset="2"/>
              <a:buNone/>
            </a:pPr>
            <a:endParaRPr lang="ru-RU" sz="9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</a:t>
            </a:r>
            <a:r>
              <a:rPr lang="en-US" sz="2000" b="1" dirty="0" smtClean="0"/>
              <a:t> 1</a:t>
            </a:r>
            <a:r>
              <a:rPr lang="ru-RU" sz="2000" b="1" dirty="0" smtClean="0"/>
              <a:t>. </a:t>
            </a:r>
            <a:r>
              <a:rPr lang="ru-RU" sz="2000" dirty="0" smtClean="0"/>
              <a:t>Сумма элементов массива</a:t>
            </a:r>
            <a:r>
              <a:rPr lang="en-US" sz="2000" dirty="0" smtClean="0"/>
              <a:t> (</a:t>
            </a:r>
            <a:r>
              <a:rPr lang="ru-RU" sz="2000" dirty="0" smtClean="0"/>
              <a:t>указатель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mas{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n;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a[10];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s;} 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summa(</a:t>
            </a: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 *x)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i,s</a:t>
            </a:r>
            <a:r>
              <a:rPr lang="en-US" sz="24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for(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=0;i&lt;x-&gt;</a:t>
            </a:r>
            <a:r>
              <a:rPr lang="en-US" sz="2400" b="1" dirty="0" err="1" smtClean="0">
                <a:latin typeface="Courier New" pitchFamily="49" charset="0"/>
              </a:rPr>
              <a:t>n;i</a:t>
            </a:r>
            <a:r>
              <a:rPr lang="en-US" sz="2400" b="1" dirty="0" smtClean="0">
                <a:latin typeface="Courier New" pitchFamily="49" charset="0"/>
              </a:rPr>
              <a:t>++) s+=x-&gt;a[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x-&gt;s=s;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return 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Вызов: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summa(&amp;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);</a:t>
            </a:r>
            <a:endParaRPr lang="ru-RU" sz="2400" b="1" dirty="0" smtClean="0">
              <a:latin typeface="Courier New" pitchFamily="49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508500"/>
            <a:ext cx="511333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236296" y="162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Ex04_05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1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5F8050-E48A-4727-B1BA-82D6423FDD26}" type="slidenum">
              <a:rPr lang="ru-RU" altLang="ru-RU" smtClean="0"/>
              <a:pPr/>
              <a:t>2</a:t>
            </a:fld>
            <a:endParaRPr lang="ru-RU" altLang="ru-RU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431899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4.1 Функции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720"/>
            <a:ext cx="8964612" cy="5949280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Font typeface="Wingdings" pitchFamily="2" charset="2"/>
              <a:buNone/>
              <a:tabLst>
                <a:tab pos="6105525" algn="l"/>
              </a:tabLst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Функция</a:t>
            </a:r>
            <a:r>
              <a:rPr lang="ru-RU" altLang="ru-RU" sz="2000" dirty="0" smtClean="0"/>
              <a:t> – самостоятельный фрагмент программы, соответствующим образом оформленный и вызываемый по имени. Функция вычисляет и возвращает в точку вызова скалярное значение или адрес, поэтому вызывается в выражениях соответствующего типа.</a:t>
            </a:r>
            <a:endParaRPr lang="ru-RU" sz="800" b="1" dirty="0" smtClean="0"/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/>
              <a:t>Тип</a:t>
            </a:r>
            <a:r>
              <a:rPr lang="en-US" sz="2000" b="1" dirty="0" smtClean="0"/>
              <a:t>_</a:t>
            </a:r>
            <a:r>
              <a:rPr lang="ru-RU" sz="2000" b="1" dirty="0" smtClean="0"/>
              <a:t>результата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Имя (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/>
              <a:t>Список</a:t>
            </a:r>
            <a:r>
              <a:rPr lang="en-US" sz="2000" b="1" dirty="0" smtClean="0"/>
              <a:t>_</a:t>
            </a:r>
            <a:r>
              <a:rPr lang="ru-RU" sz="2000" b="1" dirty="0" smtClean="0"/>
              <a:t>параметров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/>
              <a:t>)</a:t>
            </a:r>
            <a:r>
              <a:rPr lang="en-US" sz="2000" b="1" dirty="0" smtClean="0"/>
              <a:t> {</a:t>
            </a:r>
            <a:endParaRPr lang="ru-RU" sz="2000" b="1" dirty="0" smtClean="0"/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/>
              <a:t>	 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en-US" sz="2000" b="1" dirty="0" smtClean="0"/>
              <a:t>&lt; </a:t>
            </a:r>
            <a:r>
              <a:rPr lang="ru-RU" sz="2000" b="1" dirty="0" smtClean="0"/>
              <a:t>Объявление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переменных 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констант </a:t>
            </a:r>
            <a:r>
              <a:rPr lang="en-US" sz="2000" b="1" dirty="0" smtClean="0"/>
              <a:t>&gt;</a:t>
            </a:r>
            <a:r>
              <a:rPr lang="en-US" sz="2000" b="1" dirty="0" smtClean="0">
                <a:solidFill>
                  <a:srgbClr val="FF0000"/>
                </a:solidFill>
              </a:rPr>
              <a:t>]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/>
              <a:t>   	 </a:t>
            </a:r>
            <a:r>
              <a:rPr lang="en-US" sz="2000" b="1" dirty="0" smtClean="0">
                <a:solidFill>
                  <a:srgbClr val="FF0000"/>
                </a:solidFill>
              </a:rPr>
              <a:t>{</a:t>
            </a:r>
            <a:r>
              <a:rPr lang="ru-RU" sz="2000" b="1" dirty="0" smtClean="0"/>
              <a:t>Оператор</a:t>
            </a:r>
            <a:r>
              <a:rPr lang="en-US" sz="2000" b="1" dirty="0" smtClean="0">
                <a:solidFill>
                  <a:srgbClr val="FF0000"/>
                </a:solidFill>
              </a:rPr>
              <a:t>}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sz="2000" b="1" dirty="0" smtClean="0"/>
              <a:t>}</a:t>
            </a:r>
            <a:endParaRPr lang="ru-RU" sz="2000" b="1" dirty="0" smtClean="0"/>
          </a:p>
          <a:p>
            <a:pPr eaLnBrk="1" hangingPunct="1">
              <a:spcBef>
                <a:spcPts val="300"/>
              </a:spcBef>
              <a:buNone/>
            </a:pPr>
            <a:r>
              <a:rPr lang="ru-RU" altLang="ru-RU" sz="2000" dirty="0" smtClean="0"/>
              <a:t>Функция, не возвращающая </a:t>
            </a:r>
            <a:r>
              <a:rPr lang="ru-RU" altLang="ru-RU" sz="2000" dirty="0" smtClean="0"/>
              <a:t>значения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в точку </a:t>
            </a:r>
            <a:r>
              <a:rPr lang="ru-RU" altLang="ru-RU" sz="2000" dirty="0" smtClean="0"/>
              <a:t>вызова</a:t>
            </a:r>
            <a:r>
              <a:rPr lang="ru-RU" altLang="ru-RU" sz="2000" dirty="0" smtClean="0"/>
              <a:t>, </a:t>
            </a:r>
            <a:r>
              <a:rPr lang="ru-RU" altLang="ru-RU" sz="2000" dirty="0" smtClean="0"/>
              <a:t>описывается  с результатом типа </a:t>
            </a:r>
            <a:r>
              <a:rPr lang="en-US" altLang="ru-RU" sz="2000" dirty="0" smtClean="0"/>
              <a:t>void</a:t>
            </a:r>
            <a:r>
              <a:rPr lang="ru-RU" altLang="ru-RU" sz="2000" dirty="0" smtClean="0"/>
              <a:t>, называется </a:t>
            </a: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процедурой</a:t>
            </a:r>
            <a:r>
              <a:rPr lang="ru-RU" altLang="ru-RU" sz="2000" dirty="0" smtClean="0"/>
              <a:t> и вызывается отдельным оператором.</a:t>
            </a:r>
          </a:p>
          <a:p>
            <a:pPr eaLnBrk="1" hangingPunct="1">
              <a:spcBef>
                <a:spcPts val="300"/>
              </a:spcBef>
              <a:buNone/>
            </a:pPr>
            <a:endParaRPr lang="en-US" sz="800" b="1" dirty="0" smtClean="0"/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/>
              <a:t>Пример:</a:t>
            </a:r>
            <a:r>
              <a:rPr lang="en-US" sz="2000" b="1" dirty="0" smtClean="0"/>
              <a:t> 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max(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a,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b);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max(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a,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b) {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if (a&gt;b) return a;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else return b;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k = max(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)+5;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altLang="ru-RU" sz="2000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499992" y="4293096"/>
            <a:ext cx="4464496" cy="1080120"/>
          </a:xfrm>
          <a:prstGeom prst="wedgeRoundRectCallout">
            <a:avLst>
              <a:gd name="adj1" fmla="val -67046"/>
              <a:gd name="adj2" fmla="val -472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Объявление </a:t>
            </a:r>
            <a:r>
              <a:rPr lang="ru-RU" sz="2000" dirty="0" smtClean="0"/>
              <a:t>функции </a:t>
            </a:r>
            <a:r>
              <a:rPr lang="en-US" sz="2000" dirty="0" smtClean="0"/>
              <a:t> – </a:t>
            </a:r>
            <a:r>
              <a:rPr lang="ru-RU" sz="2000" dirty="0" smtClean="0"/>
              <a:t> </a:t>
            </a:r>
            <a:endParaRPr lang="ru-RU" sz="2000" dirty="0"/>
          </a:p>
          <a:p>
            <a:pPr algn="ctr"/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прототип</a:t>
            </a:r>
            <a:r>
              <a:rPr lang="en-US" sz="2000" dirty="0" smtClean="0"/>
              <a:t> – </a:t>
            </a:r>
            <a:r>
              <a:rPr lang="ru-RU" sz="2000" dirty="0" smtClean="0"/>
              <a:t>позволяет описывать функции  в любом порядке</a:t>
            </a:r>
            <a:endParaRPr lang="ru-RU" sz="20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499992" y="5517232"/>
            <a:ext cx="2952328" cy="531440"/>
          </a:xfrm>
          <a:prstGeom prst="wedgeRoundRectCallout">
            <a:avLst>
              <a:gd name="adj1" fmla="val -73459"/>
              <a:gd name="adj2" fmla="val -7872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Описание функции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572000" y="6165304"/>
            <a:ext cx="3888432" cy="531440"/>
          </a:xfrm>
          <a:prstGeom prst="wedgeRoundRectCallout">
            <a:avLst>
              <a:gd name="adj1" fmla="val -97354"/>
              <a:gd name="adj2" fmla="val 3261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Вызов функции в выражении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D4C5CF-39AB-4CEE-974A-B0F7C306BAE1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eaLnBrk="1" hangingPunct="1"/>
            <a:r>
              <a:rPr lang="ru-RU" sz="2800" b="1" smtClean="0"/>
              <a:t>Параметры-структуры (2)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836613"/>
            <a:ext cx="8678862" cy="5289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</a:t>
            </a:r>
            <a:r>
              <a:rPr lang="en-US" sz="2000" b="1" dirty="0" smtClean="0"/>
              <a:t> </a:t>
            </a:r>
            <a:r>
              <a:rPr lang="ru-RU" sz="2000" b="1" dirty="0" smtClean="0"/>
              <a:t>2. </a:t>
            </a:r>
            <a:r>
              <a:rPr lang="ru-RU" sz="2000" dirty="0" smtClean="0"/>
              <a:t>Сумма элементов массива</a:t>
            </a:r>
            <a:r>
              <a:rPr lang="en-US" sz="2000" dirty="0" smtClean="0"/>
              <a:t> (</a:t>
            </a:r>
            <a:r>
              <a:rPr lang="ru-RU" sz="2000" dirty="0" smtClean="0"/>
              <a:t>ссылка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mas{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n;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a[10];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sum;} 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summa(</a:t>
            </a: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 &amp;x)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i,s</a:t>
            </a:r>
            <a:r>
              <a:rPr lang="en-US" sz="24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for(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=0;i&lt;x</a:t>
            </a:r>
            <a:r>
              <a:rPr lang="ru-RU" sz="2400" b="1" dirty="0" smtClean="0">
                <a:latin typeface="Courier New" pitchFamily="49" charset="0"/>
              </a:rPr>
              <a:t>.</a:t>
            </a:r>
            <a:r>
              <a:rPr lang="en-US" sz="2400" b="1" dirty="0" err="1" smtClean="0">
                <a:latin typeface="Courier New" pitchFamily="49" charset="0"/>
              </a:rPr>
              <a:t>n;i</a:t>
            </a:r>
            <a:r>
              <a:rPr lang="en-US" sz="2400" b="1" dirty="0" smtClean="0">
                <a:latin typeface="Courier New" pitchFamily="49" charset="0"/>
              </a:rPr>
              <a:t>++) s+=</a:t>
            </a:r>
            <a:r>
              <a:rPr lang="en-US" sz="2400" b="1" dirty="0" err="1" smtClean="0">
                <a:latin typeface="Courier New" pitchFamily="49" charset="0"/>
              </a:rPr>
              <a:t>x.a</a:t>
            </a:r>
            <a:r>
              <a:rPr lang="en-US" sz="2400" b="1" dirty="0" smtClean="0">
                <a:latin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</a:rPr>
              <a:t>x.s</a:t>
            </a:r>
            <a:r>
              <a:rPr lang="en-US" sz="2400" b="1" dirty="0" smtClean="0">
                <a:latin typeface="Courier New" pitchFamily="49" charset="0"/>
              </a:rPr>
              <a:t>=s;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return 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Вызов: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summa(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);</a:t>
            </a:r>
            <a:endParaRPr lang="ru-RU" sz="2400" b="1" dirty="0" smtClean="0">
              <a:latin typeface="Courier New" pitchFamily="49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49725"/>
            <a:ext cx="561657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372200" y="912297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Ex04_05b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830262F-7EBB-4D02-9973-D70EAEC71FCC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360362"/>
          </a:xfrm>
        </p:spPr>
        <p:txBody>
          <a:bodyPr/>
          <a:lstStyle/>
          <a:p>
            <a:pPr eaLnBrk="1" hangingPunct="1"/>
            <a:r>
              <a:rPr lang="ru-RU" sz="2800" b="1" smtClean="0"/>
              <a:t>Параметры-структуры (</a:t>
            </a:r>
            <a:r>
              <a:rPr lang="en-US" sz="2800" b="1" smtClean="0"/>
              <a:t>3</a:t>
            </a:r>
            <a:r>
              <a:rPr lang="ru-RU" sz="2800" b="1" smtClean="0"/>
              <a:t>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08050"/>
            <a:ext cx="8929687" cy="594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b="1" dirty="0" smtClean="0"/>
              <a:t>Пример</a:t>
            </a:r>
            <a:r>
              <a:rPr lang="en-US" sz="2000" b="1" dirty="0" smtClean="0"/>
              <a:t> 3</a:t>
            </a:r>
            <a:r>
              <a:rPr lang="ru-RU" sz="2000" b="1" dirty="0" smtClean="0"/>
              <a:t>. </a:t>
            </a:r>
            <a:r>
              <a:rPr lang="ru-RU" sz="2000" dirty="0" smtClean="0"/>
              <a:t>Сумма элементов массива</a:t>
            </a:r>
            <a:r>
              <a:rPr lang="en-US" sz="2000" dirty="0" smtClean="0"/>
              <a:t> (</a:t>
            </a:r>
            <a:r>
              <a:rPr lang="ru-RU" sz="2000" dirty="0" smtClean="0"/>
              <a:t>массив структур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z="9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mas{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n;int</a:t>
            </a:r>
            <a:r>
              <a:rPr lang="en-US" sz="2400" b="1" dirty="0" smtClean="0">
                <a:latin typeface="Courier New" pitchFamily="49" charset="0"/>
              </a:rPr>
              <a:t> a[10];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sum;} 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[3];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summa(</a:t>
            </a:r>
            <a:r>
              <a:rPr lang="en-US" sz="2400" b="1" dirty="0" err="1" smtClean="0">
                <a:latin typeface="Courier New" pitchFamily="49" charset="0"/>
              </a:rPr>
              <a:t>struct</a:t>
            </a:r>
            <a:r>
              <a:rPr lang="en-US" sz="2400" b="1" dirty="0" smtClean="0">
                <a:latin typeface="Courier New" pitchFamily="49" charset="0"/>
              </a:rPr>
              <a:t> mas *x)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{ 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i,k,s,ss</a:t>
            </a:r>
            <a:r>
              <a:rPr lang="en-US" sz="2400" b="1" dirty="0" smtClean="0">
                <a:latin typeface="Courier New" pitchFamily="49" charset="0"/>
              </a:rPr>
              <a:t>=0;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for(k=0;k&lt;3;k++,</a:t>
            </a:r>
            <a:r>
              <a:rPr lang="en-US" sz="2400" b="1" dirty="0" smtClean="0">
                <a:solidFill>
                  <a:srgbClr val="0033CC"/>
                </a:solidFill>
                <a:latin typeface="Courier New" pitchFamily="49" charset="0"/>
              </a:rPr>
              <a:t>x++</a:t>
            </a:r>
            <a:r>
              <a:rPr lang="en-US" sz="24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{ for(s=0,i=0;i&lt;x-&gt;</a:t>
            </a:r>
            <a:r>
              <a:rPr lang="en-US" sz="2400" b="1" dirty="0" err="1" smtClean="0">
                <a:latin typeface="Courier New" pitchFamily="49" charset="0"/>
              </a:rPr>
              <a:t>n;i</a:t>
            </a:r>
            <a:r>
              <a:rPr lang="en-US" sz="2400" b="1" dirty="0" smtClean="0">
                <a:latin typeface="Courier New" pitchFamily="49" charset="0"/>
              </a:rPr>
              <a:t>++) s+=x-&gt;a[</a:t>
            </a:r>
            <a:r>
              <a:rPr lang="en-US" sz="2400" b="1" dirty="0" err="1" smtClean="0">
                <a:latin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  x-&gt;s=s;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</a:rPr>
              <a:t>+=s;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return </a:t>
            </a:r>
            <a:r>
              <a:rPr lang="en-US" sz="2400" b="1" dirty="0" err="1" smtClean="0">
                <a:latin typeface="Courier New" pitchFamily="49" charset="0"/>
              </a:rPr>
              <a:t>ss</a:t>
            </a:r>
            <a:r>
              <a:rPr lang="en-US" sz="24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Вызов:</a:t>
            </a:r>
            <a:r>
              <a:rPr lang="en-US" sz="2000" dirty="0" smtClean="0"/>
              <a:t> </a:t>
            </a:r>
            <a:r>
              <a:rPr lang="en-US" sz="2400" b="1" dirty="0" smtClean="0">
                <a:latin typeface="Courier New" pitchFamily="49" charset="0"/>
              </a:rPr>
              <a:t>summa(</a:t>
            </a:r>
            <a:r>
              <a:rPr lang="en-US" sz="2400" b="1" dirty="0" err="1" smtClean="0">
                <a:latin typeface="Courier New" pitchFamily="49" charset="0"/>
              </a:rPr>
              <a:t>massiv</a:t>
            </a:r>
            <a:r>
              <a:rPr lang="en-US" sz="2400" b="1" dirty="0" smtClean="0">
                <a:latin typeface="Courier New" pitchFamily="49" charset="0"/>
              </a:rPr>
              <a:t>);</a:t>
            </a:r>
            <a:endParaRPr lang="ru-RU" sz="2400" b="1" dirty="0" smtClean="0">
              <a:latin typeface="Courier New" pitchFamily="49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4292600"/>
            <a:ext cx="56165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066002" y="580509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Ex04_05c</a:t>
            </a:r>
            <a:endParaRPr lang="ru-RU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8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4.5 </a:t>
            </a:r>
            <a:r>
              <a:rPr lang="ru-RU" sz="2800" b="1" dirty="0" err="1" smtClean="0"/>
              <a:t>Многофайловые</a:t>
            </a:r>
            <a:r>
              <a:rPr lang="ru-RU" sz="2800" b="1" dirty="0" smtClean="0"/>
              <a:t> программы </a:t>
            </a:r>
            <a:r>
              <a:rPr lang="en-US" sz="2800" b="1" dirty="0" smtClean="0"/>
              <a:t>C++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892480" cy="5877272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Модуль</a:t>
            </a:r>
            <a:r>
              <a:rPr lang="ru-RU" sz="2000" dirty="0" smtClean="0"/>
              <a:t> в современных языках программирования – это автономно компилируемая коллекция программных ресурсов (подпрограмм, переменных, констант, типов и др.).</a:t>
            </a:r>
          </a:p>
          <a:p>
            <a:pPr>
              <a:buNone/>
            </a:pPr>
            <a:r>
              <a:rPr lang="ru-RU" sz="2000" dirty="0" smtClean="0"/>
              <a:t>В С++ до версии С++20 не существовало модулей. Вместо них использовалась </a:t>
            </a:r>
            <a:r>
              <a:rPr lang="ru-RU" sz="20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многофайловая</a:t>
            </a: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структура программы</a:t>
            </a:r>
            <a:r>
              <a:rPr lang="ru-RU" sz="2000" dirty="0" smtClean="0"/>
              <a:t>, что в сочетании с пространствами имен, заголовочными файлами и внешними статическими переменными позволяло имитировать модульную организацию программы.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ru-RU" sz="2000" dirty="0" smtClean="0"/>
              <a:t>Согласно рекомендациям разработчиков языка </a:t>
            </a: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заголовочные файлы</a:t>
            </a:r>
            <a:r>
              <a:rPr lang="ru-RU" sz="2000" b="1" dirty="0" smtClean="0"/>
              <a:t> </a:t>
            </a:r>
            <a:r>
              <a:rPr lang="ru-RU" sz="2000" dirty="0" smtClean="0"/>
              <a:t>с расширением </a:t>
            </a:r>
            <a:r>
              <a:rPr lang="en-US" sz="2000" dirty="0" smtClean="0"/>
              <a:t>.h </a:t>
            </a:r>
            <a:r>
              <a:rPr lang="ru-RU" sz="2000" dirty="0" smtClean="0"/>
              <a:t>должны включать объявления ресурсов псевдомодуля, используемых в других частях программы, а соответствующие файлы с расширением </a:t>
            </a:r>
            <a:r>
              <a:rPr lang="en-US" sz="2000" dirty="0" smtClean="0"/>
              <a:t>.</a:t>
            </a:r>
            <a:r>
              <a:rPr lang="en-US" sz="2000" dirty="0" err="1" smtClean="0"/>
              <a:t>cpp</a:t>
            </a:r>
            <a:r>
              <a:rPr lang="en-US" sz="2000" dirty="0" smtClean="0"/>
              <a:t> - </a:t>
            </a:r>
            <a:r>
              <a:rPr lang="ru-RU" sz="2000" dirty="0" smtClean="0"/>
              <a:t>содержать реализацию объявленных в заголовке подпрограмм.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E02E5-F14B-4FBC-82D5-41FD2090F9C4}" type="slidenum">
              <a:rPr lang="ru-RU" altLang="ru-RU" smtClean="0"/>
              <a:pPr>
                <a:defRPr/>
              </a:pPr>
              <a:t>22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333375"/>
            <a:ext cx="8675687" cy="57626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</a:t>
            </a:r>
            <a:r>
              <a:rPr lang="ru-RU" sz="2800" b="1" dirty="0" err="1" smtClean="0"/>
              <a:t>многофайловой</a:t>
            </a:r>
            <a:r>
              <a:rPr lang="ru-RU" sz="2800" b="1" dirty="0" smtClean="0"/>
              <a:t> программы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187450" y="1700213"/>
            <a:ext cx="1079500" cy="12239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Ex1.cpp</a:t>
            </a:r>
            <a:endParaRPr lang="ru-RU"/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995738" y="1700213"/>
            <a:ext cx="1079500" cy="12239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Mod.h</a:t>
            </a:r>
            <a:endParaRPr lang="ru-RU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6875463" y="1700213"/>
            <a:ext cx="1079500" cy="12239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Mod.cpp</a:t>
            </a:r>
            <a:endParaRPr lang="ru-RU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68538" y="23495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 flipH="1">
            <a:off x="5291138" y="23495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5219700" y="22066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5219700" y="2349500"/>
            <a:ext cx="714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5075238" y="2206625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075238" y="2351088"/>
            <a:ext cx="14287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2411413" y="1052513"/>
            <a:ext cx="1655762" cy="503237"/>
          </a:xfrm>
          <a:prstGeom prst="wedgeRoundRectCallout">
            <a:avLst>
              <a:gd name="adj1" fmla="val -1005"/>
              <a:gd name="adj2" fmla="val 20173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CC3300"/>
                </a:solidFill>
              </a:rPr>
              <a:t>Зависит</a:t>
            </a:r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5219700" y="1052513"/>
            <a:ext cx="1655763" cy="503237"/>
          </a:xfrm>
          <a:prstGeom prst="wedgeRoundRectCallout">
            <a:avLst>
              <a:gd name="adj1" fmla="val -1005"/>
              <a:gd name="adj2" fmla="val 20173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CC3300"/>
                </a:solidFill>
              </a:rPr>
              <a:t>Реализует</a:t>
            </a:r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3203575" y="3213099"/>
            <a:ext cx="3168650" cy="1055521"/>
          </a:xfrm>
          <a:prstGeom prst="wedgeRoundRectCallout">
            <a:avLst>
              <a:gd name="adj1" fmla="val -8138"/>
              <a:gd name="adj2" fmla="val -8225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#</a:t>
            </a:r>
            <a:r>
              <a:rPr lang="en-US" b="1" dirty="0" err="1" smtClean="0">
                <a:latin typeface="Courier New" pitchFamily="49" charset="0"/>
              </a:rPr>
              <a:t>ifndef</a:t>
            </a:r>
            <a:r>
              <a:rPr lang="en-US" b="1" dirty="0" smtClean="0">
                <a:latin typeface="Courier New" pitchFamily="49" charset="0"/>
              </a:rPr>
              <a:t> MOD_H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#define MOD_H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nod(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a,int</a:t>
            </a:r>
            <a:r>
              <a:rPr lang="en-US" b="1" dirty="0">
                <a:latin typeface="Courier New" pitchFamily="49" charset="0"/>
              </a:rPr>
              <a:t> b</a:t>
            </a:r>
            <a:r>
              <a:rPr lang="en-US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</a:rPr>
              <a:t>#</a:t>
            </a:r>
            <a:r>
              <a:rPr lang="en-US" b="1" dirty="0" err="1" smtClean="0">
                <a:latin typeface="Courier New" pitchFamily="49" charset="0"/>
              </a:rPr>
              <a:t>endif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71016" y="4268622"/>
            <a:ext cx="3312368" cy="2400738"/>
          </a:xfrm>
          <a:prstGeom prst="wedgeRoundRectCallout">
            <a:avLst>
              <a:gd name="adj1" fmla="val -8245"/>
              <a:gd name="adj2" fmla="val -10448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#include "</a:t>
            </a:r>
            <a:r>
              <a:rPr lang="en-US" b="1" dirty="0" err="1">
                <a:latin typeface="Courier New" pitchFamily="49" charset="0"/>
              </a:rPr>
              <a:t>Mod.h</a:t>
            </a:r>
            <a:r>
              <a:rPr lang="en-US" b="1" dirty="0">
                <a:latin typeface="Courier New" pitchFamily="49" charset="0"/>
              </a:rPr>
              <a:t>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main()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a=18,b=24,c;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c=nod(</a:t>
            </a:r>
            <a:r>
              <a:rPr lang="en-US" b="1" dirty="0" err="1">
                <a:latin typeface="Courier New" pitchFamily="49" charset="0"/>
              </a:rPr>
              <a:t>a,b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</a:rPr>
              <a:t>("nod=%d\</a:t>
            </a:r>
            <a:r>
              <a:rPr lang="en-US" b="1" dirty="0" err="1">
                <a:latin typeface="Courier New" pitchFamily="49" charset="0"/>
              </a:rPr>
              <a:t>n",c</a:t>
            </a:r>
            <a:r>
              <a:rPr lang="en-US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ru-RU" b="1" dirty="0" err="1">
                <a:latin typeface="Courier New" pitchFamily="49" charset="0"/>
              </a:rPr>
              <a:t>return</a:t>
            </a:r>
            <a:r>
              <a:rPr lang="ru-RU" b="1" dirty="0">
                <a:latin typeface="Courier New" pitchFamily="49" charset="0"/>
              </a:rPr>
              <a:t> 0;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>
                <a:latin typeface="Courier New" pitchFamily="49" charset="0"/>
              </a:rPr>
              <a:t>}</a:t>
            </a:r>
            <a:endParaRPr lang="ru-RU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6012159" y="4412018"/>
            <a:ext cx="3131840" cy="2041318"/>
          </a:xfrm>
          <a:prstGeom prst="wedgeRoundRectCallout">
            <a:avLst>
              <a:gd name="adj1" fmla="val 2181"/>
              <a:gd name="adj2" fmla="val -11661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#include "</a:t>
            </a:r>
            <a:r>
              <a:rPr lang="en-US" b="1" dirty="0" err="1">
                <a:latin typeface="Courier New" pitchFamily="49" charset="0"/>
              </a:rPr>
              <a:t>Mod.h</a:t>
            </a:r>
            <a:r>
              <a:rPr lang="en-US" b="1" dirty="0">
                <a:latin typeface="Courier New" pitchFamily="49" charset="0"/>
              </a:rPr>
              <a:t>"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nod(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a,int</a:t>
            </a:r>
            <a:r>
              <a:rPr lang="en-US" b="1" dirty="0">
                <a:latin typeface="Courier New" pitchFamily="49" charset="0"/>
              </a:rPr>
              <a:t> b)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while (a!=b)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if (a&gt;b) a=a-b;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else b=b-a;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 return a;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}</a:t>
            </a:r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308304" y="82065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Ex04_06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6B451B-CA55-4707-AD6E-6BE31185D067}" type="slidenum">
              <a:rPr lang="ru-RU" altLang="ru-RU" smtClean="0"/>
              <a:pPr/>
              <a:t>24</a:t>
            </a:fld>
            <a:endParaRPr lang="ru-RU" altLang="ru-RU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588"/>
            <a:ext cx="8435975" cy="1301204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4.6 Создание универсальных подпрограмм </a:t>
            </a:r>
            <a:r>
              <a:rPr lang="ru-RU" sz="2400" b="1" dirty="0" smtClean="0"/>
              <a:t>4.6.1 </a:t>
            </a:r>
            <a:r>
              <a:rPr lang="ru-RU" altLang="ru-RU" sz="2400" b="1" dirty="0" smtClean="0"/>
              <a:t>Универсальные подпрограммы с многомерными массивами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6237312"/>
            <a:ext cx="8820150" cy="43204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ru-RU" sz="2800" b="1" dirty="0" smtClean="0">
                <a:latin typeface="Courier New" pitchFamily="49" charset="0"/>
              </a:rPr>
              <a:t>B[</a:t>
            </a:r>
            <a:r>
              <a:rPr lang="en-US" altLang="ru-RU" sz="2800" b="1" dirty="0" err="1" smtClean="0">
                <a:latin typeface="Courier New" pitchFamily="49" charset="0"/>
              </a:rPr>
              <a:t>i,j</a:t>
            </a:r>
            <a:r>
              <a:rPr lang="en-US" altLang="ru-RU" sz="2800" b="1" dirty="0" smtClean="0">
                <a:latin typeface="Courier New" pitchFamily="49" charset="0"/>
              </a:rPr>
              <a:t>]     </a:t>
            </a:r>
            <a:r>
              <a:rPr lang="en-US" altLang="ru-RU" sz="2800" b="1" dirty="0" smtClean="0">
                <a:latin typeface="Courier New" pitchFamily="49" charset="0"/>
                <a:sym typeface="Symbol" pitchFamily="18" charset="2"/>
              </a:rPr>
              <a:t>    </a:t>
            </a:r>
            <a:r>
              <a:rPr lang="en-US" altLang="ru-RU" sz="2800" b="1" dirty="0" smtClean="0">
                <a:latin typeface="Courier New" pitchFamily="49" charset="0"/>
              </a:rPr>
              <a:t>A[</a:t>
            </a:r>
            <a:r>
              <a:rPr lang="en-US" altLang="ru-RU" sz="2800" b="1" dirty="0" err="1" smtClean="0">
                <a:solidFill>
                  <a:srgbClr val="CC3300"/>
                </a:solidFill>
                <a:latin typeface="Courier New" pitchFamily="49" charset="0"/>
              </a:rPr>
              <a:t>i</a:t>
            </a:r>
            <a:r>
              <a:rPr lang="en-US" altLang="ru-RU" sz="2800" b="1" dirty="0" smtClean="0">
                <a:latin typeface="Courier New" pitchFamily="49" charset="0"/>
              </a:rPr>
              <a:t>*</a:t>
            </a:r>
            <a:r>
              <a:rPr lang="en-US" altLang="ru-RU" sz="2800" b="1" dirty="0" err="1" smtClean="0">
                <a:latin typeface="Courier New" pitchFamily="49" charset="0"/>
              </a:rPr>
              <a:t>q+</a:t>
            </a:r>
            <a:r>
              <a:rPr lang="en-US" altLang="ru-RU" sz="2800" b="1" dirty="0" err="1" smtClean="0">
                <a:solidFill>
                  <a:srgbClr val="CC3300"/>
                </a:solidFill>
                <a:latin typeface="Courier New" pitchFamily="49" charset="0"/>
              </a:rPr>
              <a:t>j</a:t>
            </a:r>
            <a:r>
              <a:rPr lang="en-US" altLang="ru-RU" sz="2800" b="1" dirty="0" smtClean="0">
                <a:latin typeface="Courier New" pitchFamily="49" charset="0"/>
              </a:rPr>
              <a:t>]</a:t>
            </a:r>
            <a:endParaRPr lang="ru-RU" altLang="ru-RU" sz="2800" b="1" dirty="0" smtClean="0">
              <a:latin typeface="Courier New" pitchFamily="49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827534" y="4291831"/>
            <a:ext cx="2232025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827534" y="4291831"/>
            <a:ext cx="1439862" cy="10810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3492946" y="5012556"/>
            <a:ext cx="543560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3492946" y="5012556"/>
            <a:ext cx="1223963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5436046" y="5012556"/>
            <a:ext cx="1223963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1332359" y="4291831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m</a:t>
            </a:r>
            <a:endParaRPr lang="ru-RU" altLang="ru-RU" sz="2000" b="1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827534" y="4652193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n</a:t>
            </a:r>
            <a:endParaRPr lang="ru-RU" altLang="ru-RU" sz="2000" b="1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16346" y="4796656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p</a:t>
            </a:r>
            <a:endParaRPr lang="ru-RU" altLang="ru-RU" sz="2000" b="1"/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1908621" y="3644131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38926" name="AutoShape 14"/>
          <p:cNvSpPr>
            <a:spLocks/>
          </p:cNvSpPr>
          <p:nvPr/>
        </p:nvSpPr>
        <p:spPr bwMode="auto">
          <a:xfrm>
            <a:off x="540196" y="4291831"/>
            <a:ext cx="431800" cy="1655762"/>
          </a:xfrm>
          <a:prstGeom prst="leftBrace">
            <a:avLst>
              <a:gd name="adj1" fmla="val 319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27" name="AutoShape 15"/>
          <p:cNvSpPr>
            <a:spLocks/>
          </p:cNvSpPr>
          <p:nvPr/>
        </p:nvSpPr>
        <p:spPr bwMode="auto">
          <a:xfrm rot="5400000">
            <a:off x="1727646" y="3031356"/>
            <a:ext cx="360363" cy="2160587"/>
          </a:xfrm>
          <a:prstGeom prst="leftBrace">
            <a:avLst>
              <a:gd name="adj1" fmla="val 499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572446" y="4364856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 dirty="0"/>
              <a:t>q</a:t>
            </a:r>
            <a:endParaRPr lang="ru-RU" altLang="ru-RU" sz="2000" b="1" dirty="0"/>
          </a:p>
        </p:txBody>
      </p:sp>
      <p:sp>
        <p:nvSpPr>
          <p:cNvPr id="38929" name="AutoShape 17"/>
          <p:cNvSpPr>
            <a:spLocks/>
          </p:cNvSpPr>
          <p:nvPr/>
        </p:nvSpPr>
        <p:spPr bwMode="auto">
          <a:xfrm rot="5400000">
            <a:off x="4283521" y="3860031"/>
            <a:ext cx="360363" cy="1944687"/>
          </a:xfrm>
          <a:prstGeom prst="leftBrace">
            <a:avLst>
              <a:gd name="adj1" fmla="val 449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30" name="AutoShape 18"/>
          <p:cNvSpPr>
            <a:spLocks/>
          </p:cNvSpPr>
          <p:nvPr/>
        </p:nvSpPr>
        <p:spPr bwMode="auto">
          <a:xfrm rot="16200000" flipV="1">
            <a:off x="3961259" y="5120505"/>
            <a:ext cx="215900" cy="1152525"/>
          </a:xfrm>
          <a:prstGeom prst="leftBrace">
            <a:avLst>
              <a:gd name="adj1" fmla="val 44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780284" y="5876156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m</a:t>
            </a:r>
            <a:endParaRPr lang="ru-RU" altLang="ru-RU" sz="2000" b="1"/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588571" y="4364856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q</a:t>
            </a:r>
            <a:endParaRPr lang="ru-RU" altLang="ru-RU" sz="2000" b="1"/>
          </a:p>
        </p:txBody>
      </p:sp>
      <p:sp>
        <p:nvSpPr>
          <p:cNvPr id="38933" name="AutoShape 21"/>
          <p:cNvSpPr>
            <a:spLocks/>
          </p:cNvSpPr>
          <p:nvPr/>
        </p:nvSpPr>
        <p:spPr bwMode="auto">
          <a:xfrm rot="5400000">
            <a:off x="6299646" y="3860031"/>
            <a:ext cx="360363" cy="1944687"/>
          </a:xfrm>
          <a:prstGeom prst="leftBrace">
            <a:avLst>
              <a:gd name="adj1" fmla="val 4497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34" name="AutoShape 22"/>
          <p:cNvSpPr>
            <a:spLocks/>
          </p:cNvSpPr>
          <p:nvPr/>
        </p:nvSpPr>
        <p:spPr bwMode="auto">
          <a:xfrm rot="16200000" flipV="1">
            <a:off x="5905947" y="5120505"/>
            <a:ext cx="215900" cy="1152525"/>
          </a:xfrm>
          <a:prstGeom prst="leftBrace">
            <a:avLst>
              <a:gd name="adj1" fmla="val 44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5724971" y="5876156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m</a:t>
            </a:r>
            <a:endParaRPr lang="ru-RU" altLang="ru-RU" sz="2000" b="1"/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40196" y="3715568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132584" y="4507731"/>
            <a:ext cx="36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A</a:t>
            </a:r>
            <a:endParaRPr lang="ru-RU" altLang="ru-RU" sz="2000" b="1"/>
          </a:p>
        </p:txBody>
      </p:sp>
      <p:sp>
        <p:nvSpPr>
          <p:cNvPr id="38938" name="TextBox 25"/>
          <p:cNvSpPr txBox="1">
            <a:spLocks noChangeArrowheads="1"/>
          </p:cNvSpPr>
          <p:nvPr/>
        </p:nvSpPr>
        <p:spPr bwMode="auto">
          <a:xfrm>
            <a:off x="4427984" y="3933056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/>
              <a:t>Развертка матрицы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1520" y="1556792"/>
            <a:ext cx="8892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Существует две проблемы создания универсальных подпрограмм с параметрами – многомерными массивами: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компилятор С++ контролирует вторую и последующие размерности многомерных массивов;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при использовании "развертки" многомерного массива  необходимо учитывать (если оно есть) несоответствие максимальной и реальной размерностей массива: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/>
      <p:bldP spid="38923" grpId="0"/>
      <p:bldP spid="38924" grpId="0"/>
      <p:bldP spid="38925" grpId="0"/>
      <p:bldP spid="38926" grpId="0" animBg="1"/>
      <p:bldP spid="38927" grpId="0" animBg="1"/>
      <p:bldP spid="38928" grpId="0"/>
      <p:bldP spid="38929" grpId="0" animBg="1"/>
      <p:bldP spid="38930" grpId="0" animBg="1"/>
      <p:bldP spid="38931" grpId="0"/>
      <p:bldP spid="38932" grpId="0"/>
      <p:bldP spid="38933" grpId="0" animBg="1"/>
      <p:bldP spid="38934" grpId="0" animBg="1"/>
      <p:bldP spid="38935" grpId="0"/>
      <p:bldP spid="38936" grpId="0"/>
      <p:bldP spid="38937" grpId="0"/>
      <p:bldP spid="389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AE5B72-5A07-4FA3-8724-6DBDA433DF3F}" type="slidenum">
              <a:rPr lang="ru-RU" altLang="ru-RU" smtClean="0"/>
              <a:pPr/>
              <a:t>25</a:t>
            </a:fld>
            <a:endParaRPr lang="ru-RU" altLang="ru-RU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Транспонирование матрицы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507412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В транспонированной матрице</a:t>
            </a:r>
            <a:r>
              <a:rPr lang="en-US" altLang="ru-RU" sz="2000" dirty="0" smtClean="0"/>
              <a:t> b:       </a:t>
            </a:r>
            <a:r>
              <a:rPr lang="en-US" altLang="ru-RU" sz="2400" b="1" dirty="0" smtClean="0">
                <a:latin typeface="Courier New" pitchFamily="49" charset="0"/>
              </a:rPr>
              <a:t>b[</a:t>
            </a:r>
            <a:r>
              <a:rPr lang="en-US" altLang="ru-RU" sz="2400" b="1" dirty="0" err="1" smtClean="0">
                <a:latin typeface="Courier New" pitchFamily="49" charset="0"/>
              </a:rPr>
              <a:t>i,j</a:t>
            </a:r>
            <a:r>
              <a:rPr lang="en-US" altLang="ru-RU" sz="2400" b="1" dirty="0" smtClean="0">
                <a:latin typeface="Courier New" pitchFamily="49" charset="0"/>
              </a:rPr>
              <a:t>] = a[</a:t>
            </a:r>
            <a:r>
              <a:rPr lang="en-US" altLang="ru-RU" sz="2400" b="1" dirty="0" err="1" smtClean="0">
                <a:latin typeface="Courier New" pitchFamily="49" charset="0"/>
              </a:rPr>
              <a:t>j,i</a:t>
            </a:r>
            <a:r>
              <a:rPr lang="en-US" altLang="ru-RU" sz="2400" b="1" dirty="0" smtClean="0">
                <a:latin typeface="Courier New" pitchFamily="49" charset="0"/>
              </a:rPr>
              <a:t>]</a:t>
            </a:r>
          </a:p>
          <a:p>
            <a:pPr eaLnBrk="1" hangingPunct="1">
              <a:buFont typeface="Wingdings" pitchFamily="2" charset="2"/>
              <a:buNone/>
            </a:pPr>
            <a:endParaRPr lang="en-US" altLang="ru-RU" sz="24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en-US" alt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Если </a:t>
            </a:r>
            <a:r>
              <a:rPr lang="en-US" altLang="ru-RU" sz="2000" dirty="0" err="1" smtClean="0"/>
              <a:t>i</a:t>
            </a:r>
            <a:r>
              <a:rPr lang="en-US" altLang="ru-RU" sz="2000" dirty="0" smtClean="0"/>
              <a:t>=</a:t>
            </a:r>
            <a:r>
              <a:rPr lang="ru-RU" altLang="ru-RU" sz="2000" dirty="0" smtClean="0"/>
              <a:t>0, то первый номер столбца</a:t>
            </a:r>
            <a:r>
              <a:rPr lang="en-US" altLang="ru-RU" sz="2000" dirty="0" smtClean="0">
                <a:sym typeface="Symbol" pitchFamily="18" charset="2"/>
              </a:rPr>
              <a:t> j=</a:t>
            </a:r>
            <a:r>
              <a:rPr lang="ru-RU" altLang="ru-RU" sz="2000" dirty="0" smtClean="0">
                <a:sym typeface="Symbol" pitchFamily="18" charset="2"/>
              </a:rPr>
              <a:t>1</a:t>
            </a:r>
            <a:endParaRPr lang="en-US" altLang="ru-RU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ym typeface="Symbol" pitchFamily="18" charset="2"/>
              </a:rPr>
              <a:t>         </a:t>
            </a:r>
            <a:r>
              <a:rPr lang="en-US" altLang="ru-RU" sz="2000" dirty="0" err="1" smtClean="0">
                <a:sym typeface="Symbol" pitchFamily="18" charset="2"/>
              </a:rPr>
              <a:t>i</a:t>
            </a:r>
            <a:r>
              <a:rPr lang="en-US" altLang="ru-RU" sz="2000" dirty="0" smtClean="0">
                <a:sym typeface="Symbol" pitchFamily="18" charset="2"/>
              </a:rPr>
              <a:t>=</a:t>
            </a:r>
            <a:r>
              <a:rPr lang="ru-RU" altLang="ru-RU" sz="2000" dirty="0" smtClean="0">
                <a:sym typeface="Symbol" pitchFamily="18" charset="2"/>
              </a:rPr>
              <a:t>1</a:t>
            </a:r>
            <a:r>
              <a:rPr lang="en-US" altLang="ru-RU" sz="2000" dirty="0" smtClean="0">
                <a:sym typeface="Symbol" pitchFamily="18" charset="2"/>
              </a:rPr>
              <a:t> </a:t>
            </a:r>
            <a:r>
              <a:rPr lang="ru-RU" altLang="ru-RU" sz="2000" dirty="0" smtClean="0">
                <a:sym typeface="Symbol" pitchFamily="18" charset="2"/>
              </a:rPr>
              <a:t>                    </a:t>
            </a:r>
            <a:r>
              <a:rPr lang="en-US" altLang="ru-RU" sz="2000" dirty="0" smtClean="0">
                <a:sym typeface="Symbol" pitchFamily="18" charset="2"/>
              </a:rPr>
              <a:t></a:t>
            </a:r>
            <a:r>
              <a:rPr lang="ru-RU" altLang="ru-RU" sz="2000" dirty="0" smtClean="0">
                <a:sym typeface="Symbol" pitchFamily="18" charset="2"/>
              </a:rPr>
              <a:t>                      </a:t>
            </a:r>
            <a:r>
              <a:rPr lang="en-US" altLang="ru-RU" sz="2000" dirty="0" smtClean="0">
                <a:sym typeface="Symbol" pitchFamily="18" charset="2"/>
              </a:rPr>
              <a:t> j=</a:t>
            </a:r>
            <a:r>
              <a:rPr lang="ru-RU" altLang="ru-RU" sz="2000" dirty="0" smtClean="0">
                <a:sym typeface="Symbol" pitchFamily="18" charset="2"/>
              </a:rPr>
              <a:t>2</a:t>
            </a:r>
            <a:endParaRPr lang="en-US" altLang="ru-RU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         </a:t>
            </a:r>
            <a:r>
              <a:rPr lang="en-US" altLang="ru-RU" sz="2000" dirty="0" err="1" smtClean="0"/>
              <a:t>i</a:t>
            </a:r>
            <a:r>
              <a:rPr lang="en-US" altLang="ru-RU" sz="2000" dirty="0" smtClean="0"/>
              <a:t>=</a:t>
            </a:r>
            <a:r>
              <a:rPr lang="ru-RU" altLang="ru-RU" sz="2000" dirty="0" smtClean="0"/>
              <a:t>2                    </a:t>
            </a:r>
            <a:r>
              <a:rPr lang="en-US" altLang="ru-RU" sz="2000" dirty="0" smtClean="0"/>
              <a:t> </a:t>
            </a:r>
            <a:r>
              <a:rPr lang="en-US" altLang="ru-RU" sz="2000" dirty="0" smtClean="0">
                <a:sym typeface="Symbol" pitchFamily="18" charset="2"/>
              </a:rPr>
              <a:t></a:t>
            </a:r>
            <a:r>
              <a:rPr lang="ru-RU" altLang="ru-RU" sz="2000" dirty="0" smtClean="0">
                <a:sym typeface="Symbol" pitchFamily="18" charset="2"/>
              </a:rPr>
              <a:t>                      </a:t>
            </a:r>
            <a:r>
              <a:rPr lang="en-US" altLang="ru-RU" sz="2000" dirty="0" smtClean="0">
                <a:sym typeface="Symbol" pitchFamily="18" charset="2"/>
              </a:rPr>
              <a:t> j=</a:t>
            </a:r>
            <a:r>
              <a:rPr lang="ru-RU" altLang="ru-RU" sz="2000" dirty="0" smtClean="0">
                <a:sym typeface="Symbol" pitchFamily="18" charset="2"/>
              </a:rPr>
              <a:t>3</a:t>
            </a:r>
            <a:endParaRPr lang="en-US" altLang="ru-RU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>
                <a:sym typeface="Symbol" pitchFamily="18" charset="2"/>
              </a:rPr>
              <a:t>         </a:t>
            </a:r>
            <a:r>
              <a:rPr lang="en-US" altLang="ru-RU" sz="2000" dirty="0" err="1" smtClean="0">
                <a:sym typeface="Symbol" pitchFamily="18" charset="2"/>
              </a:rPr>
              <a:t>i</a:t>
            </a:r>
            <a:r>
              <a:rPr lang="en-US" altLang="ru-RU" sz="2000" dirty="0" smtClean="0">
                <a:sym typeface="Symbol" pitchFamily="18" charset="2"/>
              </a:rPr>
              <a:t>=</a:t>
            </a:r>
            <a:r>
              <a:rPr lang="ru-RU" altLang="ru-RU" sz="2000" dirty="0" smtClean="0">
                <a:sym typeface="Symbol" pitchFamily="18" charset="2"/>
              </a:rPr>
              <a:t>3</a:t>
            </a:r>
            <a:r>
              <a:rPr lang="en-US" altLang="ru-RU" sz="2000" dirty="0" smtClean="0">
                <a:sym typeface="Symbol" pitchFamily="18" charset="2"/>
              </a:rPr>
              <a:t> </a:t>
            </a:r>
            <a:r>
              <a:rPr lang="ru-RU" altLang="ru-RU" sz="2000" dirty="0" smtClean="0">
                <a:sym typeface="Symbol" pitchFamily="18" charset="2"/>
              </a:rPr>
              <a:t>                    </a:t>
            </a:r>
            <a:r>
              <a:rPr lang="en-US" altLang="ru-RU" sz="2000" dirty="0" smtClean="0">
                <a:sym typeface="Symbol" pitchFamily="18" charset="2"/>
              </a:rPr>
              <a:t></a:t>
            </a:r>
            <a:r>
              <a:rPr lang="ru-RU" altLang="ru-RU" sz="2000" dirty="0" smtClean="0">
                <a:sym typeface="Symbol" pitchFamily="18" charset="2"/>
              </a:rPr>
              <a:t>                      </a:t>
            </a:r>
            <a:r>
              <a:rPr lang="en-US" altLang="ru-RU" sz="2000" dirty="0" smtClean="0">
                <a:sym typeface="Symbol" pitchFamily="18" charset="2"/>
              </a:rPr>
              <a:t> j=</a:t>
            </a:r>
            <a:r>
              <a:rPr lang="ru-RU" altLang="ru-RU" sz="2000" dirty="0" smtClean="0">
                <a:sym typeface="Symbol" pitchFamily="18" charset="2"/>
              </a:rPr>
              <a:t>4</a:t>
            </a:r>
            <a:endParaRPr lang="en-US" altLang="ru-RU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ru-RU" sz="2000" dirty="0" smtClean="0">
              <a:sym typeface="Symbol" pitchFamily="18" charset="2"/>
            </a:endParaRPr>
          </a:p>
        </p:txBody>
      </p:sp>
      <p:graphicFrame>
        <p:nvGraphicFramePr>
          <p:cNvPr id="57692" name="Group 348"/>
          <p:cNvGraphicFramePr>
            <a:graphicFrameLocks noGrp="1"/>
          </p:cNvGraphicFramePr>
          <p:nvPr/>
        </p:nvGraphicFramePr>
        <p:xfrm>
          <a:off x="179388" y="1773238"/>
          <a:ext cx="5329237" cy="2232027"/>
        </p:xfrm>
        <a:graphic>
          <a:graphicData uri="http://schemas.openxmlformats.org/drawingml/2006/table">
            <a:tbl>
              <a:tblPr/>
              <a:tblGrid>
                <a:gridCol w="4238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2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9053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905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89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258" name="Rectangle 349"/>
          <p:cNvSpPr>
            <a:spLocks noChangeArrowheads="1"/>
          </p:cNvSpPr>
          <p:nvPr/>
        </p:nvSpPr>
        <p:spPr bwMode="auto">
          <a:xfrm>
            <a:off x="2582863" y="1484313"/>
            <a:ext cx="449262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graphicFrame>
        <p:nvGraphicFramePr>
          <p:cNvPr id="57694" name="Object 350"/>
          <p:cNvGraphicFramePr>
            <a:graphicFrameLocks noChangeAspect="1"/>
          </p:cNvGraphicFramePr>
          <p:nvPr/>
        </p:nvGraphicFramePr>
        <p:xfrm>
          <a:off x="5783263" y="1412875"/>
          <a:ext cx="3316287" cy="5256213"/>
        </p:xfrm>
        <a:graphic>
          <a:graphicData uri="http://schemas.openxmlformats.org/presentationml/2006/ole">
            <p:oleObj spid="_x0000_s76808" name="Visio" r:id="rId3" imgW="1631063" imgH="266895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2E1C83-E7A2-4482-80B8-A69B7D77315A}" type="slidenum">
              <a:rPr lang="ru-RU" altLang="ru-RU" smtClean="0"/>
              <a:pPr/>
              <a:t>26</a:t>
            </a:fld>
            <a:endParaRPr lang="ru-RU" altLang="ru-RU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3603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Универсальная подпрограмма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836613"/>
            <a:ext cx="8892480" cy="6021387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None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Array.h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latin typeface="Courier New" pitchFamily="49" charset="0"/>
              </a:rPr>
              <a:t>ifndef</a:t>
            </a:r>
            <a:r>
              <a:rPr lang="en-US" altLang="ru-RU" sz="2000" b="1" dirty="0" smtClean="0">
                <a:latin typeface="Courier New" pitchFamily="49" charset="0"/>
              </a:rPr>
              <a:t> ARRAY_H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#define ARRAY_H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trans(float *</a:t>
            </a:r>
            <a:r>
              <a:rPr lang="en-US" altLang="ru-RU" sz="2000" b="1" dirty="0" err="1" smtClean="0">
                <a:latin typeface="Courier New" pitchFamily="49" charset="0"/>
              </a:rPr>
              <a:t>r,int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n,int</a:t>
            </a:r>
            <a:r>
              <a:rPr lang="en-US" altLang="ru-RU" sz="2000" b="1" dirty="0" smtClean="0">
                <a:latin typeface="Courier New" pitchFamily="49" charset="0"/>
              </a:rPr>
              <a:t> q);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</a:t>
            </a:r>
            <a:r>
              <a:rPr lang="en-US" altLang="ru-RU" sz="2000" b="1" dirty="0" err="1" smtClean="0">
                <a:latin typeface="Courier New" pitchFamily="49" charset="0"/>
              </a:rPr>
              <a:t>endif</a:t>
            </a: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None/>
            </a:pP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Array.cpp: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Array.h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trans(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float *</a:t>
            </a:r>
            <a:r>
              <a:rPr lang="en-US" alt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r</a:t>
            </a:r>
            <a:r>
              <a:rPr lang="en-US" altLang="ru-RU" sz="2000" b="1" dirty="0" err="1" smtClean="0">
                <a:latin typeface="Courier New" pitchFamily="49" charset="0"/>
              </a:rPr>
              <a:t>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n,int</a:t>
            </a:r>
            <a:r>
              <a:rPr lang="en-US" altLang="ru-RU" sz="2000" b="1" dirty="0" smtClean="0">
                <a:latin typeface="Courier New" pitchFamily="49" charset="0"/>
              </a:rPr>
              <a:t> q) {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=0;i&lt;n-1;i++)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j=i+1;j&lt;</a:t>
            </a:r>
            <a:r>
              <a:rPr lang="en-US" altLang="ru-RU" sz="2000" b="1" dirty="0" err="1" smtClean="0">
                <a:latin typeface="Courier New" pitchFamily="49" charset="0"/>
              </a:rPr>
              <a:t>n;j</a:t>
            </a:r>
            <a:r>
              <a:rPr lang="en-US" altLang="ru-RU" sz="2000" b="1" dirty="0" smtClean="0">
                <a:latin typeface="Courier New" pitchFamily="49" charset="0"/>
              </a:rPr>
              <a:t>++){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float t = r[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*</a:t>
            </a:r>
            <a:r>
              <a:rPr lang="en-US" altLang="ru-RU" sz="2000" b="1" dirty="0" err="1" smtClean="0">
                <a:latin typeface="Courier New" pitchFamily="49" charset="0"/>
              </a:rPr>
              <a:t>q+j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r[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*</a:t>
            </a:r>
            <a:r>
              <a:rPr lang="en-US" altLang="ru-RU" sz="2000" b="1" dirty="0" err="1" smtClean="0">
                <a:latin typeface="Courier New" pitchFamily="49" charset="0"/>
              </a:rPr>
              <a:t>q+j</a:t>
            </a:r>
            <a:r>
              <a:rPr lang="en-US" altLang="ru-RU" sz="2000" b="1" dirty="0" smtClean="0">
                <a:latin typeface="Courier New" pitchFamily="49" charset="0"/>
              </a:rPr>
              <a:t>] = r[j*</a:t>
            </a:r>
            <a:r>
              <a:rPr lang="en-US" altLang="ru-RU" sz="2000" b="1" dirty="0" err="1" smtClean="0">
                <a:latin typeface="Courier New" pitchFamily="49" charset="0"/>
              </a:rPr>
              <a:t>q+i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r[j*</a:t>
            </a:r>
            <a:r>
              <a:rPr lang="en-US" altLang="ru-RU" sz="2000" b="1" dirty="0" err="1" smtClean="0">
                <a:latin typeface="Courier New" pitchFamily="49" charset="0"/>
              </a:rPr>
              <a:t>q+i</a:t>
            </a:r>
            <a:r>
              <a:rPr lang="en-US" altLang="ru-RU" sz="2000" b="1" dirty="0" smtClean="0">
                <a:latin typeface="Courier New" pitchFamily="49" charset="0"/>
              </a:rPr>
              <a:t>] = t;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ru-RU" altLang="ru-RU" sz="2000" dirty="0" smtClean="0"/>
              <a:t>Матрица: </a:t>
            </a:r>
            <a:r>
              <a:rPr lang="en-US" altLang="ru-RU" sz="2000" b="1" dirty="0" smtClean="0">
                <a:latin typeface="Courier New" pitchFamily="49" charset="0"/>
              </a:rPr>
              <a:t>float </a:t>
            </a:r>
            <a:r>
              <a:rPr lang="en-US" altLang="ru-RU" sz="2000" b="1" dirty="0">
                <a:latin typeface="Courier New" pitchFamily="49" charset="0"/>
              </a:rPr>
              <a:t>a[10][10];</a:t>
            </a:r>
            <a:endParaRPr lang="ru-RU" altLang="ru-RU" sz="2000" b="1" dirty="0">
              <a:latin typeface="Courier New" pitchFamily="49" charset="0"/>
            </a:endParaRPr>
          </a:p>
          <a:p>
            <a:pPr eaLnBrk="1" hangingPunct="1">
              <a:spcBef>
                <a:spcPts val="300"/>
              </a:spcBef>
              <a:buNone/>
            </a:pPr>
            <a:r>
              <a:rPr lang="ru-RU" altLang="ru-RU" sz="2000" dirty="0" smtClean="0"/>
              <a:t>Вызов: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trans(</a:t>
            </a:r>
            <a:r>
              <a:rPr lang="en-US" altLang="ru-RU" sz="2000" b="1" dirty="0" smtClean="0">
                <a:solidFill>
                  <a:srgbClr val="FF0000"/>
                </a:solidFill>
                <a:latin typeface="Courier New" pitchFamily="49" charset="0"/>
              </a:rPr>
              <a:t>(float *)</a:t>
            </a:r>
            <a:r>
              <a:rPr lang="en-US" altLang="ru-RU" sz="2000" b="1" dirty="0" err="1" smtClean="0">
                <a:latin typeface="Courier New" pitchFamily="49" charset="0"/>
              </a:rPr>
              <a:t>a,n</a:t>
            </a:r>
            <a:r>
              <a:rPr lang="en-US" altLang="ru-RU" sz="2000" b="1" dirty="0" smtClean="0">
                <a:latin typeface="Courier New" pitchFamily="49" charset="0"/>
              </a:rPr>
              <a:t>,</a:t>
            </a:r>
            <a:r>
              <a:rPr lang="ru-RU" altLang="ru-RU" sz="2000" b="1" dirty="0" smtClean="0">
                <a:latin typeface="Courier New" pitchFamily="49" charset="0"/>
              </a:rPr>
              <a:t>10</a:t>
            </a:r>
            <a:r>
              <a:rPr lang="en-US" altLang="ru-RU" sz="2000" b="1" dirty="0" smtClean="0">
                <a:latin typeface="Courier New" pitchFamily="49" charset="0"/>
              </a:rPr>
              <a:t>);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5508104" y="2420888"/>
            <a:ext cx="2665040" cy="431184"/>
          </a:xfrm>
          <a:prstGeom prst="wedgeRoundRectCallout">
            <a:avLst>
              <a:gd name="adj1" fmla="val -145778"/>
              <a:gd name="adj2" fmla="val -9240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Courier New" pitchFamily="49" charset="0"/>
              </a:rPr>
              <a:t>Развертка матрицы</a:t>
            </a:r>
            <a:endParaRPr lang="en-US" b="1" dirty="0">
              <a:latin typeface="Courier New" pitchFamily="49" charset="0"/>
            </a:endParaRPr>
          </a:p>
          <a:p>
            <a:endParaRPr lang="ru-RU" dirty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292080" y="908720"/>
            <a:ext cx="3312368" cy="432048"/>
          </a:xfrm>
          <a:prstGeom prst="wedgeRoundRectCallout">
            <a:avLst>
              <a:gd name="adj1" fmla="val -90564"/>
              <a:gd name="adj2" fmla="val 19806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Courier New" pitchFamily="49" charset="0"/>
              </a:rPr>
              <a:t>Реальный размер строки</a:t>
            </a:r>
            <a:endParaRPr lang="en-US" b="1" dirty="0">
              <a:latin typeface="Courier New" pitchFamily="49" charset="0"/>
            </a:endParaRPr>
          </a:p>
          <a:p>
            <a:endParaRPr lang="ru-RU" dirty="0"/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6300192" y="1628800"/>
            <a:ext cx="2843808" cy="504056"/>
          </a:xfrm>
          <a:prstGeom prst="wedgeRoundRectCallout">
            <a:avLst>
              <a:gd name="adj1" fmla="val -92257"/>
              <a:gd name="adj2" fmla="val 1649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Courier New" pitchFamily="49" charset="0"/>
              </a:rPr>
              <a:t>Зарезервированный размер строки</a:t>
            </a:r>
            <a:endParaRPr lang="en-US" b="1" dirty="0">
              <a:latin typeface="Courier New" pitchFamily="49" charset="0"/>
            </a:endParaRPr>
          </a:p>
          <a:p>
            <a:endParaRPr lang="ru-RU" dirty="0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5292080" y="5996657"/>
            <a:ext cx="3779912" cy="432048"/>
          </a:xfrm>
          <a:prstGeom prst="wedgeRoundRectCallout">
            <a:avLst>
              <a:gd name="adj1" fmla="val -100909"/>
              <a:gd name="adj2" fmla="val 4142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atin typeface="Courier New" pitchFamily="49" charset="0"/>
              </a:rPr>
              <a:t>Явное переопределение типа</a:t>
            </a:r>
            <a:endParaRPr lang="en-US" b="1" dirty="0">
              <a:latin typeface="Courier New" pitchFamily="49" charset="0"/>
            </a:endParaRP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14195" y="2852936"/>
            <a:ext cx="2104762" cy="314285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869296" y="46728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Ex04_07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560"/>
          </a:xfrm>
        </p:spPr>
        <p:txBody>
          <a:bodyPr/>
          <a:lstStyle/>
          <a:p>
            <a:r>
              <a:rPr lang="ru-RU" sz="2800" b="1" dirty="0" smtClean="0"/>
              <a:t>4.6.2 </a:t>
            </a:r>
            <a:r>
              <a:rPr lang="ru-RU" altLang="ru-RU" sz="2800" b="1" dirty="0" smtClean="0"/>
              <a:t>Универсальные подпрограммы с указателями на функции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445224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Указатель на функцию </a:t>
            </a:r>
            <a:r>
              <a:rPr lang="ru-RU" sz="2000" dirty="0" smtClean="0"/>
              <a:t>позволяет работать с адресами функций. </a:t>
            </a:r>
          </a:p>
          <a:p>
            <a:pPr>
              <a:buNone/>
            </a:pPr>
            <a:r>
              <a:rPr lang="ru-RU" sz="2000" dirty="0" smtClean="0"/>
              <a:t>Формат объявления указателя:</a:t>
            </a:r>
          </a:p>
          <a:p>
            <a:pPr>
              <a:buNone/>
            </a:pPr>
            <a:r>
              <a:rPr lang="ru-RU" sz="2000" b="1" dirty="0" err="1" smtClean="0"/>
              <a:t>Тип_результата</a:t>
            </a:r>
            <a:r>
              <a:rPr lang="ru-RU" sz="2000" b="1" dirty="0" smtClean="0"/>
              <a:t> (*Имя)(</a:t>
            </a:r>
            <a:r>
              <a:rPr lang="ru-RU" sz="2000" b="1" dirty="0" err="1" smtClean="0"/>
              <a:t>Список_параметров</a:t>
            </a:r>
            <a:r>
              <a:rPr lang="ru-RU" sz="2000" b="1" dirty="0" smtClean="0"/>
              <a:t>)</a:t>
            </a:r>
            <a:r>
              <a:rPr lang="en-US" sz="2000" b="1" dirty="0" smtClean="0"/>
              <a:t>;</a:t>
            </a:r>
            <a:endParaRPr lang="ru-RU" sz="2000" b="1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ru-RU" sz="2000" dirty="0" smtClean="0"/>
              <a:t>Для того, чтобы указателю можно было присвоить адрес функции, должны совпадать </a:t>
            </a:r>
            <a:r>
              <a:rPr 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сигнатуры</a:t>
            </a:r>
            <a:r>
              <a:rPr lang="ru-RU" sz="2000" dirty="0" smtClean="0"/>
              <a:t> указателя и функции (типы параметров и типы возвращаемых значений).</a:t>
            </a:r>
          </a:p>
          <a:p>
            <a:pPr>
              <a:buNone/>
            </a:pPr>
            <a:endParaRPr lang="ru-RU" sz="800" b="1" dirty="0" smtClean="0"/>
          </a:p>
          <a:p>
            <a:pPr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add(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n,int</a:t>
            </a:r>
            <a:r>
              <a:rPr lang="en-US" sz="2000" b="1" dirty="0" smtClean="0">
                <a:latin typeface="Courier New" pitchFamily="49" charset="0"/>
              </a:rPr>
              <a:t> m) {return </a:t>
            </a:r>
            <a:r>
              <a:rPr lang="en-US" sz="2000" b="1" dirty="0" err="1" smtClean="0">
                <a:latin typeface="Courier New" pitchFamily="49" charset="0"/>
              </a:rPr>
              <a:t>n+m</a:t>
            </a:r>
            <a:r>
              <a:rPr lang="en-US" sz="2000" b="1" dirty="0" smtClean="0">
                <a:latin typeface="Courier New" pitchFamily="49" charset="0"/>
              </a:rPr>
              <a:t>;}</a:t>
            </a:r>
          </a:p>
          <a:p>
            <a:pPr eaLnBrk="1" hangingPunct="1"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sub(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n,int</a:t>
            </a:r>
            <a:r>
              <a:rPr lang="en-US" sz="2000" b="1" dirty="0" smtClean="0">
                <a:latin typeface="Courier New" pitchFamily="49" charset="0"/>
              </a:rPr>
              <a:t> m) {return n-m;}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(*</a:t>
            </a:r>
            <a:r>
              <a:rPr 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ptr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)(</a:t>
            </a:r>
            <a:r>
              <a:rPr 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int,int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объявление указателя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ptr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= add;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присваивание значения указателю</a:t>
            </a:r>
            <a:endParaRPr lang="en-US" sz="2000" b="1" dirty="0" smtClean="0">
              <a:solidFill>
                <a:schemeClr val="bg2">
                  <a:lumMod val="60000"/>
                  <a:lumOff val="40000"/>
                </a:schemeClr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	a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=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ptr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;  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вызов функции через указатель</a:t>
            </a:r>
            <a:endParaRPr lang="ru-RU" sz="2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E02E5-F14B-4FBC-82D5-41FD2090F9C4}" type="slidenum">
              <a:rPr lang="ru-RU" altLang="ru-RU" smtClean="0"/>
              <a:pPr>
                <a:defRPr/>
              </a:pPr>
              <a:t>27</a:t>
            </a:fld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51376" y="4936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Ex04_08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8E1470-A98F-4E8A-9130-4183AB0990FC}" type="slidenum">
              <a:rPr lang="ru-RU" altLang="ru-RU" smtClean="0"/>
              <a:pPr/>
              <a:t>28</a:t>
            </a:fld>
            <a:endParaRPr lang="ru-RU" altLang="ru-RU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4318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Пример. Табулирование функций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98550"/>
            <a:ext cx="8229600" cy="5759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Табулирование – построение таблицы значений: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  </a:t>
            </a:r>
            <a:r>
              <a:rPr lang="en-US" altLang="ru-RU" sz="2000" smtClean="0"/>
              <a:t>x     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smtClean="0"/>
              <a:t>0.01  5.56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smtClean="0"/>
              <a:t>0.02  6.34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smtClean="0"/>
              <a:t>0.03  7.56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ru-RU" sz="2000" smtClean="0"/>
              <a:t>...</a:t>
            </a:r>
            <a:endParaRPr lang="ru-RU" altLang="ru-RU" sz="2000" smtClean="0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124075" y="1412875"/>
          <a:ext cx="2087563" cy="3600450"/>
        </p:xfrm>
        <a:graphic>
          <a:graphicData uri="http://schemas.openxmlformats.org/presentationml/2006/ole">
            <p:oleObj spid="_x0000_s8218" name="Visio" r:id="rId3" imgW="1204874" imgH="1912010" progId="Visio.Drawing.11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4427538" y="1412875"/>
          <a:ext cx="2159000" cy="4464050"/>
        </p:xfrm>
        <a:graphic>
          <a:graphicData uri="http://schemas.openxmlformats.org/presentationml/2006/ole">
            <p:oleObj spid="_x0000_s8219" name="Visio" r:id="rId4" imgW="1204874" imgH="2413406" progId="Visio.Drawing.11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6804025" y="2565400"/>
          <a:ext cx="2160588" cy="2665413"/>
        </p:xfrm>
        <a:graphic>
          <a:graphicData uri="http://schemas.openxmlformats.org/presentationml/2006/ole">
            <p:oleObj spid="_x0000_s8220" name="Visio" r:id="rId5" imgW="1222858" imgH="1479194" progId="Visio.Drawing.11">
              <p:embed/>
            </p:oleObj>
          </a:graphicData>
        </a:graphic>
      </p:graphicFrame>
      <p:sp>
        <p:nvSpPr>
          <p:cNvPr id="59401" name="AutoShape 9"/>
          <p:cNvSpPr>
            <a:spLocks noChangeArrowheads="1"/>
          </p:cNvSpPr>
          <p:nvPr/>
        </p:nvSpPr>
        <p:spPr bwMode="auto">
          <a:xfrm>
            <a:off x="179388" y="3500438"/>
            <a:ext cx="1800225" cy="936625"/>
          </a:xfrm>
          <a:prstGeom prst="wedgeRoundRectCallout">
            <a:avLst>
              <a:gd name="adj1" fmla="val 81042"/>
              <a:gd name="adj2" fmla="val 4474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Рассчитыва-ется лишний </a:t>
            </a:r>
            <a:r>
              <a:rPr lang="en-US" altLang="ru-RU" b="1"/>
              <a:t>N+1 </a:t>
            </a:r>
            <a:r>
              <a:rPr lang="ru-RU" altLang="ru-RU" b="1"/>
              <a:t>элемент</a:t>
            </a:r>
          </a:p>
        </p:txBody>
      </p:sp>
      <p:sp>
        <p:nvSpPr>
          <p:cNvPr id="59402" name="AutoShape 10"/>
          <p:cNvSpPr>
            <a:spLocks noChangeArrowheads="1"/>
          </p:cNvSpPr>
          <p:nvPr/>
        </p:nvSpPr>
        <p:spPr bwMode="auto">
          <a:xfrm>
            <a:off x="1187450" y="5157788"/>
            <a:ext cx="2592388" cy="1484312"/>
          </a:xfrm>
          <a:prstGeom prst="wedgeRoundRectCallout">
            <a:avLst>
              <a:gd name="adj1" fmla="val 95560"/>
              <a:gd name="adj2" fmla="val -9352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Исключение расчета лишнего</a:t>
            </a:r>
            <a:r>
              <a:rPr lang="en-US" altLang="ru-RU" b="1"/>
              <a:t> </a:t>
            </a:r>
            <a:r>
              <a:rPr lang="ru-RU" altLang="ru-RU" b="1"/>
              <a:t>элемента за счет</a:t>
            </a:r>
          </a:p>
          <a:p>
            <a:pPr algn="ctr" eaLnBrk="1" hangingPunct="1"/>
            <a:r>
              <a:rPr lang="ru-RU" altLang="ru-RU" b="1"/>
              <a:t>дополнительной проверки</a:t>
            </a: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6551613" y="1412875"/>
            <a:ext cx="2592387" cy="936625"/>
          </a:xfrm>
          <a:prstGeom prst="wedgeRoundRectCallout">
            <a:avLst>
              <a:gd name="adj1" fmla="val -21097"/>
              <a:gd name="adj2" fmla="val 1915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Расчет значения аргумента требует больше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  <p:bldP spid="59402" grpId="0" animBg="1"/>
      <p:bldP spid="5940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CABB08-DF75-41F7-87F0-0F6177ED2284}" type="slidenum">
              <a:rPr lang="ru-RU" altLang="ru-RU" smtClean="0"/>
              <a:pPr/>
              <a:t>29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719931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Прототип функции с параметром-указателем на функцию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268760"/>
            <a:ext cx="8892480" cy="55892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 </a:t>
            </a:r>
            <a:r>
              <a:rPr lang="en-US" altLang="ru-RU" sz="2000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fun.h</a:t>
            </a:r>
            <a:r>
              <a:rPr lang="en-US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ifndef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FUN_H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#define FUN_H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void table(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float(*)(float)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float,float,int,float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*,float*);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763688" y="4365104"/>
            <a:ext cx="3096344" cy="431800"/>
          </a:xfrm>
          <a:prstGeom prst="wedgeRoundRectCallout">
            <a:avLst>
              <a:gd name="adj1" fmla="val -14651"/>
              <a:gd name="adj2" fmla="val -28129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/>
              <a:t>Указатель на функцию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283968" y="3789040"/>
            <a:ext cx="2304256" cy="504056"/>
          </a:xfrm>
          <a:prstGeom prst="wedgeRoundRectCallout">
            <a:avLst>
              <a:gd name="adj1" fmla="val -45746"/>
              <a:gd name="adj2" fmla="val -131104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283968" y="3789040"/>
            <a:ext cx="2304256" cy="504056"/>
          </a:xfrm>
          <a:prstGeom prst="wedgeRoundRectCallout">
            <a:avLst>
              <a:gd name="adj1" fmla="val -8437"/>
              <a:gd name="adj2" fmla="val -12672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Границы отрезка</a:t>
            </a:r>
            <a:endParaRPr lang="ru-RU" b="1" dirty="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364088" y="2204864"/>
            <a:ext cx="2592288" cy="504056"/>
          </a:xfrm>
          <a:prstGeom prst="wedgeRoundRectCallout">
            <a:avLst>
              <a:gd name="adj1" fmla="val -25718"/>
              <a:gd name="adj2" fmla="val 12782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Количество точек</a:t>
            </a:r>
            <a:endParaRPr lang="ru-RU" b="1" dirty="0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839744" y="3789040"/>
            <a:ext cx="2052736" cy="504056"/>
          </a:xfrm>
          <a:prstGeom prst="wedgeRoundRectCallout">
            <a:avLst>
              <a:gd name="adj1" fmla="val -49606"/>
              <a:gd name="adj2" fmla="val -13263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39744" y="3789040"/>
            <a:ext cx="2052736" cy="504056"/>
          </a:xfrm>
          <a:prstGeom prst="wedgeRoundRectCallout">
            <a:avLst>
              <a:gd name="adj1" fmla="val -6517"/>
              <a:gd name="adj2" fmla="val -12672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Массивы </a:t>
            </a:r>
            <a:r>
              <a:rPr lang="en-US" b="1" dirty="0" smtClean="0"/>
              <a:t>x </a:t>
            </a:r>
            <a:r>
              <a:rPr lang="ru-RU" b="1" dirty="0" smtClean="0"/>
              <a:t>и</a:t>
            </a:r>
            <a:r>
              <a:rPr lang="en-US" b="1" dirty="0" smtClean="0"/>
              <a:t> y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435975" cy="504478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Передача данных в подпрограмму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25538"/>
            <a:ext cx="3960813" cy="54721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2000" dirty="0" smtClean="0"/>
              <a:t>Подпрограммы (процедуры и функции) могут получать данные из основной </a:t>
            </a:r>
            <a:r>
              <a:rPr lang="ru-RU" altLang="ru-RU" sz="2000" dirty="0" err="1" smtClean="0"/>
              <a:t>про-граммы</a:t>
            </a:r>
            <a:r>
              <a:rPr lang="ru-RU" altLang="ru-RU" sz="2000" dirty="0" smtClean="0"/>
              <a:t> и возвращать </a:t>
            </a:r>
            <a:r>
              <a:rPr lang="ru-RU" altLang="ru-RU" sz="2000" dirty="0" err="1" smtClean="0"/>
              <a:t>ре-зультаты</a:t>
            </a:r>
            <a:r>
              <a:rPr lang="ru-RU" altLang="ru-RU" sz="2000" dirty="0" smtClean="0"/>
              <a:t>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dirty="0" smtClean="0"/>
              <a:t>Способы передачи: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а)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неявно</a:t>
            </a:r>
            <a:r>
              <a:rPr lang="ru-RU" altLang="ru-RU" sz="2000" dirty="0" smtClean="0"/>
              <a:t> – с использованием свойства доступности некоторых видов </a:t>
            </a:r>
            <a:r>
              <a:rPr lang="ru-RU" altLang="ru-RU" sz="2000" dirty="0" err="1" smtClean="0"/>
              <a:t>перемен-ных</a:t>
            </a:r>
            <a:r>
              <a:rPr lang="ru-RU" altLang="ru-RU" sz="2000" dirty="0" smtClean="0"/>
              <a:t> из подпрограмм (жесткая связь);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8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б) </a:t>
            </a:r>
            <a:r>
              <a:rPr lang="ru-RU" altLang="ru-RU" sz="2000" b="1" dirty="0" smtClean="0">
                <a:solidFill>
                  <a:srgbClr val="C00000"/>
                </a:solidFill>
              </a:rPr>
              <a:t>явно</a:t>
            </a:r>
            <a:r>
              <a:rPr lang="ru-RU" altLang="ru-RU" sz="2000" dirty="0" smtClean="0"/>
              <a:t> – через параметры (гибкая связь).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7538" y="1196975"/>
            <a:ext cx="1728787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Вызывающая программа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19925" y="1196975"/>
            <a:ext cx="18002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Подпрограмма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227763" y="1412875"/>
            <a:ext cx="720725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6227763" y="1916113"/>
            <a:ext cx="720725" cy="288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27538" y="2924175"/>
            <a:ext cx="1728787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Вызывающая программа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19925" y="2924175"/>
            <a:ext cx="18002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Подпрограмма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940425" y="3716338"/>
            <a:ext cx="1295400" cy="730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940425" y="3141663"/>
            <a:ext cx="1295400" cy="71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427538" y="4508500"/>
            <a:ext cx="1728787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Вызывающая программа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19925" y="4508500"/>
            <a:ext cx="18002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Подпрограмма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6804025" y="5300663"/>
            <a:ext cx="1296988" cy="730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804025" y="4724400"/>
            <a:ext cx="1296988" cy="730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372225" y="4076700"/>
            <a:ext cx="431800" cy="14398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Параметры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651500" y="4797425"/>
            <a:ext cx="720725" cy="3603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651500" y="4652963"/>
            <a:ext cx="792163" cy="714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84888" y="1125538"/>
            <a:ext cx="1008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Данные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867400" y="2205038"/>
            <a:ext cx="1441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Результаты</a:t>
            </a:r>
          </a:p>
        </p:txBody>
      </p:sp>
      <p:sp>
        <p:nvSpPr>
          <p:cNvPr id="43" name="Овал 42"/>
          <p:cNvSpPr/>
          <p:nvPr/>
        </p:nvSpPr>
        <p:spPr>
          <a:xfrm>
            <a:off x="6156325" y="5418138"/>
            <a:ext cx="431800" cy="143986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Параметры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64163" y="5445125"/>
            <a:ext cx="936625" cy="3603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859338" y="5516563"/>
            <a:ext cx="1296987" cy="936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6588125" y="5516563"/>
            <a:ext cx="1439863" cy="3603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6588125" y="5516563"/>
            <a:ext cx="1800225" cy="936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ая прямоугольная выноска 52"/>
          <p:cNvSpPr/>
          <p:nvPr/>
        </p:nvSpPr>
        <p:spPr>
          <a:xfrm>
            <a:off x="683568" y="5733256"/>
            <a:ext cx="2663825" cy="936625"/>
          </a:xfrm>
          <a:prstGeom prst="wedgeRoundRectCallout">
            <a:avLst>
              <a:gd name="adj1" fmla="val 145051"/>
              <a:gd name="adj2" fmla="val 15694"/>
              <a:gd name="adj3" fmla="val 16667"/>
            </a:avLst>
          </a:prstGeom>
          <a:solidFill>
            <a:srgbClr val="FAA4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Универсальность - возможен вызов подпрограмм с другими параметрами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9" grpId="0" animBg="1"/>
      <p:bldP spid="20" grpId="0" animBg="1"/>
      <p:bldP spid="26" grpId="0" animBg="1"/>
      <p:bldP spid="34" grpId="0"/>
      <p:bldP spid="35" grpId="0"/>
      <p:bldP spid="43" grpId="0" animBg="1"/>
      <p:bldP spid="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CABB08-DF75-41F7-87F0-0F6177ED2284}" type="slidenum">
              <a:rPr lang="ru-RU" altLang="ru-RU" smtClean="0"/>
              <a:pPr/>
              <a:t>30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435975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Подпрограмма табулирования функции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836713"/>
            <a:ext cx="8892480" cy="602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 </a:t>
            </a:r>
            <a:r>
              <a:rPr lang="en-US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fun.cpp: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ru-RU" sz="800" b="1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Fun.h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ru-RU" sz="8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void table(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float(*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)(float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),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указатель на функцию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float a, float b, 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границы отрезка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n,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количество точек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float *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masX,float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masY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// 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Courier New" pitchFamily="49" charset="0"/>
              </a:rPr>
              <a:t>массивы результатов</a:t>
            </a:r>
            <a:endParaRPr lang="en-US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{    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float h = (b-a)/(n-1);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float x = a;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masX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 = x;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masY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(x);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x += h;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9122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Ex04_09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7BC198E-CAF8-49CA-BDA0-341FAABAC7B8}" type="slidenum">
              <a:rPr lang="ru-RU" altLang="ru-RU" smtClean="0"/>
              <a:pPr/>
              <a:t>31</a:t>
            </a:fld>
            <a:endParaRPr lang="ru-RU" altLang="ru-RU" dirty="0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435975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Тестирующая программа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052735"/>
            <a:ext cx="8892480" cy="580526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iomanip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fun.h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endParaRPr lang="en-US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float f1(float x)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x*x-1;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float f2(float x)</a:t>
            </a:r>
            <a:endParaRPr lang="ru-RU" altLang="ru-RU" sz="2000" b="1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log(x)-5;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067944" y="3212976"/>
            <a:ext cx="3600450" cy="431800"/>
          </a:xfrm>
          <a:prstGeom prst="wedgeRoundRectCallout">
            <a:avLst>
              <a:gd name="adj1" fmla="val -68653"/>
              <a:gd name="adj2" fmla="val -5148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Функция 1</a:t>
            </a:r>
            <a:endParaRPr lang="ru-RU" b="1" dirty="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067944" y="4725144"/>
            <a:ext cx="3600450" cy="431800"/>
          </a:xfrm>
          <a:prstGeom prst="wedgeRoundRectCallout">
            <a:avLst>
              <a:gd name="adj1" fmla="val -71930"/>
              <a:gd name="adj2" fmla="val -1881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 smtClean="0"/>
              <a:t>Функция 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0F39B8-4360-4509-AD75-250F0CE757C7}" type="slidenum">
              <a:rPr lang="ru-RU" altLang="ru-RU" smtClean="0"/>
              <a:pPr/>
              <a:t>32</a:t>
            </a:fld>
            <a:endParaRPr lang="ru-RU" altLang="ru-RU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675687" cy="7207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Тестирующая программа </a:t>
            </a:r>
            <a:r>
              <a:rPr lang="en-US" altLang="ru-RU" sz="2800" b="1" dirty="0" smtClean="0"/>
              <a:t>main</a:t>
            </a:r>
            <a:endParaRPr lang="ru-RU" altLang="ru-RU" sz="2800" b="1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892480" cy="5949280"/>
          </a:xfrm>
        </p:spPr>
        <p:txBody>
          <a:bodyPr/>
          <a:lstStyle/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"Enter n1: ";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float my1[n],mx1[n];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table(f1,1,2,n,mx1,my1);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"Table f1"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(10)&lt;&lt;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(2)&lt;&lt; mx1[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 &lt;&lt; 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(10)&lt;&lt;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(2)&lt;&lt; my1[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"Enter n2: ";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&gt;&gt; n;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float my2[n],mx2[n];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table(f2,2,3,n,mx2,my2);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"Table f2"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n;i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(10)&lt;&lt;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(2)&lt;&lt;mx2[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]&lt;&lt;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(10)&lt;&lt;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(2)&lt;&lt; my2[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]&lt;&lt;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lvl="1" indent="0" eaLnBrk="1" hangingPunct="1">
              <a:lnSpc>
                <a:spcPct val="90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1520"/>
          </a:xfrm>
        </p:spPr>
        <p:txBody>
          <a:bodyPr/>
          <a:lstStyle/>
          <a:p>
            <a:r>
              <a:rPr lang="ru-RU" sz="2800" b="1" dirty="0" smtClean="0"/>
              <a:t>Результат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E02E5-F14B-4FBC-82D5-41FD2090F9C4}" type="slidenum">
              <a:rPr lang="ru-RU" altLang="ru-RU" smtClean="0"/>
              <a:pPr>
                <a:defRPr/>
              </a:pPr>
              <a:t>33</a:t>
            </a:fld>
            <a:endParaRPr lang="ru-RU" altLang="ru-RU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56084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CB9EBF-41F2-44E9-9130-E7AECEFCCC5E}" type="slidenum">
              <a:rPr lang="ru-RU" smtClean="0"/>
              <a:pPr/>
              <a:t>34</a:t>
            </a:fld>
            <a:endParaRPr lang="ru-RU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503238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4</a:t>
            </a:r>
            <a:r>
              <a:rPr lang="ru-RU" sz="2800" b="1" dirty="0" smtClean="0"/>
              <a:t>.</a:t>
            </a:r>
            <a:r>
              <a:rPr lang="en-US" sz="2800" b="1" dirty="0" smtClean="0"/>
              <a:t>7</a:t>
            </a:r>
            <a:r>
              <a:rPr lang="ru-RU" sz="2800" b="1" dirty="0" smtClean="0"/>
              <a:t> Пространство имен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94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Большинство приложений состоит более чем из одного исходного файла. При этом возникает вероятность дублирования имен, что препятствует сборке программы из частей. Для снятия проблемы в C++ был введен механизм логического разделения области глобальных имен программы, который получил название </a:t>
            </a:r>
            <a:r>
              <a:rPr lang="ru-RU" sz="1800" i="1" dirty="0" smtClean="0"/>
              <a:t>пространства имен</a:t>
            </a:r>
            <a:r>
              <a:rPr lang="ru-RU" sz="1800" dirty="0" smtClean="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 smtClean="0"/>
              <a:t>Имена, определенные в пространстве имен, становятся локальными внутри него и могут использоваться независимо от имен, определенных в других пространствах. </a:t>
            </a:r>
            <a:endParaRPr lang="ru-RU" sz="18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namespaсe</a:t>
            </a:r>
            <a:r>
              <a:rPr lang="ru-RU" sz="1800" b="1" dirty="0" smtClean="0"/>
              <a:t> </a:t>
            </a:r>
            <a:r>
              <a:rPr lang="ru-RU" sz="1800" dirty="0" smtClean="0">
                <a:solidFill>
                  <a:srgbClr val="FF0000"/>
                </a:solidFill>
              </a:rPr>
              <a:t>[</a:t>
            </a:r>
            <a:r>
              <a:rPr lang="ru-RU" sz="1800" dirty="0" smtClean="0"/>
              <a:t>Имя</a:t>
            </a:r>
            <a:r>
              <a:rPr lang="ru-RU" sz="1800" dirty="0" smtClean="0">
                <a:solidFill>
                  <a:srgbClr val="FF0000"/>
                </a:solidFill>
              </a:rPr>
              <a:t>]</a:t>
            </a:r>
            <a:r>
              <a:rPr lang="ru-RU" sz="1800" dirty="0" smtClean="0"/>
              <a:t> { </a:t>
            </a:r>
            <a:r>
              <a:rPr lang="ru-RU" sz="1800" dirty="0" err="1" smtClean="0"/>
              <a:t>Объявления_и_определения</a:t>
            </a:r>
            <a:r>
              <a:rPr lang="ru-RU" sz="1800" dirty="0" smtClean="0"/>
              <a:t>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Пример</a:t>
            </a:r>
            <a:r>
              <a:rPr lang="ru-RU" sz="1800" dirty="0" smtClean="0"/>
              <a:t>:</a:t>
            </a:r>
            <a:endParaRPr lang="ru-RU" sz="1800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	</a:t>
            </a:r>
            <a:r>
              <a:rPr lang="ru-RU" sz="1800" b="1" dirty="0" err="1" smtClean="0">
                <a:latin typeface="Courier New" pitchFamily="49" charset="0"/>
              </a:rPr>
              <a:t>namespace</a:t>
            </a:r>
            <a:r>
              <a:rPr lang="ru-RU" sz="1800" b="1" dirty="0" smtClean="0">
                <a:latin typeface="Courier New" pitchFamily="49" charset="0"/>
              </a:rPr>
              <a:t> ALPHA {          </a:t>
            </a:r>
            <a:r>
              <a:rPr lang="ru-RU" sz="1800" b="1" dirty="0" smtClean="0">
                <a:solidFill>
                  <a:schemeClr val="hlink"/>
                </a:solidFill>
                <a:latin typeface="Courier New" pitchFamily="49" charset="0"/>
              </a:rPr>
              <a:t>// ALPHA – имя пространства имен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      </a:t>
            </a:r>
            <a:r>
              <a:rPr lang="ru-RU" sz="1800" b="1" dirty="0" err="1" smtClean="0">
                <a:latin typeface="Courier New" pitchFamily="49" charset="0"/>
              </a:rPr>
              <a:t>long</a:t>
            </a:r>
            <a:r>
              <a:rPr lang="ru-RU" sz="1800" b="1" dirty="0" smtClean="0">
                <a:latin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</a:rPr>
              <a:t>double</a:t>
            </a:r>
            <a:r>
              <a:rPr lang="ru-RU" sz="1800" b="1" dirty="0" smtClean="0">
                <a:latin typeface="Courier New" pitchFamily="49" charset="0"/>
              </a:rPr>
              <a:t> LD;      </a:t>
            </a:r>
            <a:r>
              <a:rPr lang="ru-RU" sz="1800" b="1" dirty="0" smtClean="0">
                <a:solidFill>
                  <a:schemeClr val="hlink"/>
                </a:solidFill>
                <a:latin typeface="Courier New" pitchFamily="49" charset="0"/>
              </a:rPr>
              <a:t>// объявление переменной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</a:rPr>
              <a:t>float f</a:t>
            </a:r>
            <a:r>
              <a:rPr lang="ru-RU" sz="1800" b="1" dirty="0" smtClean="0">
                <a:latin typeface="Courier New" pitchFamily="49" charset="0"/>
              </a:rPr>
              <a:t>(</a:t>
            </a:r>
            <a:r>
              <a:rPr lang="en-US" sz="1800" b="1" dirty="0" smtClean="0">
                <a:latin typeface="Courier New" pitchFamily="49" charset="0"/>
              </a:rPr>
              <a:t>float y</a:t>
            </a:r>
            <a:r>
              <a:rPr lang="ru-RU" sz="1800" b="1" dirty="0" smtClean="0">
                <a:latin typeface="Courier New" pitchFamily="49" charset="0"/>
              </a:rPr>
              <a:t>) { </a:t>
            </a:r>
            <a:r>
              <a:rPr lang="en-US" sz="1800" b="1" dirty="0" smtClean="0">
                <a:latin typeface="Courier New" pitchFamily="49" charset="0"/>
              </a:rPr>
              <a:t>return y</a:t>
            </a:r>
            <a:r>
              <a:rPr lang="ru-RU" sz="1800" b="1" dirty="0" smtClean="0">
                <a:latin typeface="Courier New" pitchFamily="49" charset="0"/>
              </a:rPr>
              <a:t>*</a:t>
            </a:r>
            <a:r>
              <a:rPr lang="en-US" sz="1800" b="1" dirty="0" smtClean="0">
                <a:latin typeface="Courier New" pitchFamily="49" charset="0"/>
              </a:rPr>
              <a:t>LD</a:t>
            </a:r>
            <a:r>
              <a:rPr lang="ru-RU" sz="1800" b="1" dirty="0" smtClean="0">
                <a:latin typeface="Courier New" pitchFamily="49" charset="0"/>
              </a:rPr>
              <a:t>; }    </a:t>
            </a:r>
            <a:r>
              <a:rPr lang="ru-RU" sz="1800" b="1" dirty="0" smtClean="0">
                <a:solidFill>
                  <a:schemeClr val="hlink"/>
                </a:solidFill>
                <a:latin typeface="Courier New" pitchFamily="49" charset="0"/>
              </a:rPr>
              <a:t>// описание функции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     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1800" dirty="0" smtClean="0">
                <a:solidFill>
                  <a:srgbClr val="0033CC"/>
                </a:solidFill>
              </a:rPr>
              <a:t>Пространство имен определяет область видимости, следовательно, функции, определенные в пространстве имен, могут без ограничений использовать другие ресурсы, объявленные там же (переменные, типы и т.д.).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1800" dirty="0" smtClean="0"/>
              <a:t>Если имя пространства опущено, то считается, что определено пространство имен </a:t>
            </a:r>
            <a:r>
              <a:rPr lang="en-US" sz="1800" dirty="0" smtClean="0"/>
              <a:t>c </a:t>
            </a:r>
            <a:r>
              <a:rPr lang="ru-RU" sz="1800" dirty="0" smtClean="0"/>
              <a:t>именем </a:t>
            </a:r>
            <a:r>
              <a:rPr lang="en-US" sz="1800" dirty="0" smtClean="0"/>
              <a:t>unique</a:t>
            </a:r>
            <a:r>
              <a:rPr lang="ru-RU" sz="1800" dirty="0" smtClean="0"/>
              <a:t>, которое не упоминается в программе.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/>
              <a:t>Пример</a:t>
            </a:r>
            <a:r>
              <a:rPr lang="ru-RU" sz="1800" dirty="0" smtClean="0"/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1800" b="1" dirty="0" smtClean="0">
                <a:latin typeface="Courier New" pitchFamily="49" charset="0"/>
              </a:rPr>
              <a:t>	</a:t>
            </a:r>
            <a:r>
              <a:rPr lang="ru-RU" sz="1800" b="1" dirty="0" err="1" smtClean="0">
                <a:latin typeface="Courier New" pitchFamily="49" charset="0"/>
              </a:rPr>
              <a:t>namespace</a:t>
            </a:r>
            <a:r>
              <a:rPr lang="en-US" sz="1800" b="1" dirty="0" smtClean="0">
                <a:latin typeface="Courier New" pitchFamily="49" charset="0"/>
              </a:rPr>
              <a:t> { </a:t>
            </a:r>
            <a:r>
              <a:rPr lang="en-US" sz="1800" b="1" dirty="0" err="1" smtClean="0">
                <a:latin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</a:rPr>
              <a:t>asd</a:t>
            </a:r>
            <a:r>
              <a:rPr lang="en-US" sz="1800" b="1" dirty="0" smtClean="0">
                <a:latin typeface="Courier New" pitchFamily="49" charset="0"/>
              </a:rPr>
              <a:t>;}</a:t>
            </a:r>
            <a:endParaRPr lang="ru-RU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Courier New" pitchFamily="49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7BD6608-EBB9-4A38-A771-3CE99BBE9C42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69937"/>
          </a:xfrm>
        </p:spPr>
        <p:txBody>
          <a:bodyPr/>
          <a:lstStyle/>
          <a:p>
            <a:pPr eaLnBrk="1" hangingPunct="1"/>
            <a:r>
              <a:rPr lang="ru-RU" sz="2800" b="1" smtClean="0"/>
              <a:t>Доступ к элементам пространства имен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720"/>
            <a:ext cx="8785225" cy="576036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Доступ к элементам </a:t>
            </a:r>
            <a:r>
              <a:rPr lang="ru-RU" sz="2000" b="1" dirty="0" smtClean="0">
                <a:solidFill>
                  <a:srgbClr val="0033CC"/>
                </a:solidFill>
              </a:rPr>
              <a:t>других</a:t>
            </a:r>
            <a:r>
              <a:rPr lang="ru-RU" sz="2000" dirty="0" smtClean="0"/>
              <a:t> пространств имен может осуществляться:</a:t>
            </a:r>
          </a:p>
          <a:p>
            <a:pPr eaLnBrk="1" hangingPunct="1"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1) с использованием </a:t>
            </a:r>
            <a:r>
              <a:rPr lang="ru-RU" sz="2000" dirty="0" smtClean="0">
                <a:solidFill>
                  <a:srgbClr val="0033CC"/>
                </a:solidFill>
              </a:rPr>
              <a:t>квалификатора доступа</a:t>
            </a:r>
            <a:r>
              <a:rPr lang="ru-RU" sz="2000" dirty="0" smtClean="0"/>
              <a:t>, например:         </a:t>
            </a:r>
            <a:endParaRPr lang="ru-RU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000" i="1" dirty="0" smtClean="0"/>
              <a:t>                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ALPHA::</a:t>
            </a:r>
            <a:r>
              <a:rPr lang="en-US" sz="2000" b="1" dirty="0" smtClean="0">
                <a:latin typeface="Courier New" pitchFamily="49" charset="0"/>
              </a:rPr>
              <a:t>LD</a:t>
            </a:r>
            <a:r>
              <a:rPr lang="ru-RU" sz="2000" b="1" dirty="0" smtClean="0">
                <a:latin typeface="Courier New" pitchFamily="49" charset="0"/>
              </a:rPr>
              <a:t> или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ALPHA::</a:t>
            </a:r>
            <a:r>
              <a:rPr lang="en-US" sz="2000" b="1" dirty="0" smtClean="0">
                <a:latin typeface="Courier New" pitchFamily="49" charset="0"/>
              </a:rPr>
              <a:t>f()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2) с использованием </a:t>
            </a:r>
            <a:r>
              <a:rPr lang="ru-RU" sz="2000" dirty="0" smtClean="0">
                <a:solidFill>
                  <a:srgbClr val="0033CC"/>
                </a:solidFill>
              </a:rPr>
              <a:t>объявления </a:t>
            </a:r>
            <a:r>
              <a:rPr lang="ru-RU" sz="2000" dirty="0" err="1" smtClean="0">
                <a:solidFill>
                  <a:srgbClr val="0033CC"/>
                </a:solidFill>
              </a:rPr>
              <a:t>using</a:t>
            </a:r>
            <a:r>
              <a:rPr lang="ru-RU" sz="2000" dirty="0" smtClean="0"/>
              <a:t>, которое указывает, что некоторое имя доступно в другом пространстве имен:</a:t>
            </a: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namespace BETA {      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using ALPHA::</a:t>
            </a:r>
            <a:r>
              <a:rPr lang="en-US" sz="2000" b="1" dirty="0" smtClean="0">
                <a:latin typeface="Courier New" pitchFamily="49" charset="0"/>
              </a:rPr>
              <a:t>LD;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/* 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имя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ALPHA::LD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доступно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в BETA*/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dirty="0" smtClean="0"/>
              <a:t>3) с использованием </a:t>
            </a:r>
            <a:r>
              <a:rPr lang="ru-RU" sz="2000" dirty="0" smtClean="0">
                <a:solidFill>
                  <a:srgbClr val="0033CC"/>
                </a:solidFill>
              </a:rPr>
              <a:t>директивы </a:t>
            </a:r>
            <a:r>
              <a:rPr lang="ru-RU" sz="2000" dirty="0" err="1" smtClean="0">
                <a:solidFill>
                  <a:srgbClr val="0033CC"/>
                </a:solidFill>
              </a:rPr>
              <a:t>using</a:t>
            </a:r>
            <a:r>
              <a:rPr lang="ru-RU" sz="2000" dirty="0" smtClean="0"/>
              <a:t>, которая объявляет все имена одного пространства имен доступными в другом пространстве: </a:t>
            </a:r>
            <a:endParaRPr lang="en-US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namespace BETA</a:t>
            </a:r>
            <a:r>
              <a:rPr lang="ru-RU" sz="2000" b="1" dirty="0" smtClean="0">
                <a:latin typeface="Courier New" pitchFamily="49" charset="0"/>
              </a:rPr>
              <a:t> {      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using ALPHA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; </a:t>
            </a:r>
            <a:r>
              <a:rPr lang="ru-RU" sz="2000" b="1" dirty="0" smtClean="0">
                <a:latin typeface="Courier New" pitchFamily="49" charset="0"/>
              </a:rPr>
              <a:t> 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/* все имена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ALPHA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 доступны в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BETA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*/</a:t>
            </a:r>
            <a:r>
              <a:rPr lang="ru-RU" sz="2000" b="1" dirty="0" smtClean="0">
                <a:latin typeface="Courier New" pitchFamily="49" charset="0"/>
              </a:rPr>
              <a:t>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323528" y="4509120"/>
            <a:ext cx="8208912" cy="222386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35896" y="4509120"/>
            <a:ext cx="201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ourier New" pitchFamily="49" charset="0"/>
                <a:cs typeface="Courier New" pitchFamily="49" charset="0"/>
              </a:rPr>
              <a:t>глобальное</a:t>
            </a:r>
          </a:p>
        </p:txBody>
      </p:sp>
      <p:sp>
        <p:nvSpPr>
          <p:cNvPr id="18434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457200"/>
          </a:xfrm>
          <a:noFill/>
        </p:spPr>
        <p:txBody>
          <a:bodyPr/>
          <a:lstStyle/>
          <a:p>
            <a:fld id="{3255A08F-0473-4608-ABFB-802F31FEB63C}" type="slidenum">
              <a:rPr lang="ru-RU" smtClean="0"/>
              <a:pPr/>
              <a:t>36</a:t>
            </a:fld>
            <a:endParaRPr lang="ru-RU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8788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Пространства имен приложения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4704"/>
            <a:ext cx="8964612" cy="3600399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None/>
            </a:pPr>
            <a:r>
              <a:rPr lang="ru-RU" sz="2000" dirty="0" smtClean="0"/>
              <a:t>Приложение включает одно непоименованное  </a:t>
            </a:r>
            <a:r>
              <a:rPr lang="ru-RU" sz="2000" i="1" dirty="0" smtClean="0">
                <a:solidFill>
                  <a:srgbClr val="0033CC"/>
                </a:solidFill>
              </a:rPr>
              <a:t>глобальное </a:t>
            </a:r>
            <a:r>
              <a:rPr lang="ru-RU" sz="2000" i="1" dirty="0" err="1" smtClean="0">
                <a:solidFill>
                  <a:srgbClr val="0033CC"/>
                </a:solidFill>
              </a:rPr>
              <a:t>простран-ство</a:t>
            </a:r>
            <a:r>
              <a:rPr lang="ru-RU" sz="2000" i="1" dirty="0" smtClean="0">
                <a:solidFill>
                  <a:srgbClr val="0033CC"/>
                </a:solidFill>
              </a:rPr>
              <a:t> имен</a:t>
            </a:r>
            <a:r>
              <a:rPr lang="ru-RU" sz="2000" dirty="0" smtClean="0"/>
              <a:t>. Имена, входящие в это пространство, объявляются без указания</a:t>
            </a:r>
            <a:r>
              <a:rPr lang="en-US" sz="2000" dirty="0" smtClean="0"/>
              <a:t> </a:t>
            </a:r>
            <a:r>
              <a:rPr lang="ru-RU" sz="2000" dirty="0" smtClean="0"/>
              <a:t>пространства имен. Их видимость определяется классом памяти переменной. При необходимости уточнить ссылку на такое имя указывают "::".</a:t>
            </a:r>
            <a:endParaRPr lang="en-US" sz="2000" dirty="0" smtClean="0"/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/>
              <a:t>Пространство имен, объявленное без имени, </a:t>
            </a:r>
            <a:r>
              <a:rPr lang="ru-RU" sz="2000" dirty="0" smtClean="0">
                <a:solidFill>
                  <a:srgbClr val="0033CC"/>
                </a:solidFill>
              </a:rPr>
              <a:t>невидимо в других файлах</a:t>
            </a:r>
            <a:r>
              <a:rPr lang="ru-RU" sz="2000" dirty="0" smtClean="0"/>
              <a:t>: 			</a:t>
            </a: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{ </a:t>
            </a:r>
            <a:r>
              <a:rPr lang="ru-RU" sz="2000" b="1" dirty="0" err="1" smtClean="0">
                <a:latin typeface="Courier New" pitchFamily="49" charset="0"/>
              </a:rPr>
              <a:t>namespace-body</a:t>
            </a:r>
            <a:r>
              <a:rPr lang="ru-RU" sz="2000" b="1" dirty="0" smtClean="0">
                <a:latin typeface="Courier New" pitchFamily="49" charset="0"/>
              </a:rPr>
              <a:t> 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sz="2000" dirty="0" smtClean="0"/>
              <a:t>По умолчанию оно именуется </a:t>
            </a:r>
            <a:r>
              <a:rPr lang="en-US" sz="2000" dirty="0" smtClean="0"/>
              <a:t>“unique”</a:t>
            </a:r>
            <a:r>
              <a:rPr lang="ru-RU" sz="2000" dirty="0" smtClean="0"/>
              <a:t> и доступно в своем файле:</a:t>
            </a:r>
            <a:r>
              <a:rPr lang="ru-RU" sz="2000" b="1" dirty="0" smtClean="0"/>
              <a:t> 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		</a:t>
            </a: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unique</a:t>
            </a:r>
            <a:r>
              <a:rPr lang="ru-RU" sz="2000" b="1" dirty="0" smtClean="0">
                <a:latin typeface="Courier New" pitchFamily="49" charset="0"/>
              </a:rPr>
              <a:t> { </a:t>
            </a:r>
            <a:r>
              <a:rPr lang="ru-RU" sz="2000" b="1" dirty="0" err="1" smtClean="0">
                <a:latin typeface="Courier New" pitchFamily="49" charset="0"/>
              </a:rPr>
              <a:t>namespace-body</a:t>
            </a:r>
            <a:r>
              <a:rPr lang="ru-RU" sz="2000" b="1" dirty="0" smtClean="0">
                <a:latin typeface="Courier New" pitchFamily="49" charset="0"/>
              </a:rPr>
              <a:t> }</a:t>
            </a:r>
          </a:p>
          <a:p>
            <a:pPr eaLnBrk="1" hangingPunct="1">
              <a:spcBef>
                <a:spcPts val="300"/>
              </a:spcBef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			</a:t>
            </a:r>
            <a:r>
              <a:rPr lang="ru-RU" sz="2000" b="1" dirty="0" err="1" smtClean="0">
                <a:latin typeface="Courier New" pitchFamily="49" charset="0"/>
              </a:rPr>
              <a:t>using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unique</a:t>
            </a:r>
            <a:r>
              <a:rPr lang="ru-RU" sz="2000" b="1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5" name="Блок-схема: магнитный диск 4"/>
          <p:cNvSpPr/>
          <p:nvPr/>
        </p:nvSpPr>
        <p:spPr>
          <a:xfrm>
            <a:off x="611560" y="4653136"/>
            <a:ext cx="3097212" cy="2016224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5219700" y="4581128"/>
            <a:ext cx="3097213" cy="2088208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1331640" y="4797152"/>
            <a:ext cx="1944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File1.cpp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5940152" y="4725144"/>
            <a:ext cx="194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File2.cpp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27584" y="5517232"/>
            <a:ext cx="2592387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namespace unique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508104" y="5445224"/>
            <a:ext cx="2592388" cy="1008112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namespace unique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5" grpId="0" animBg="1"/>
      <p:bldP spid="6" grpId="0" animBg="1"/>
      <p:bldP spid="18439" grpId="0"/>
      <p:bldP spid="18440" grpId="0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713"/>
            <a:ext cx="8964612" cy="403244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j;</a:t>
            </a: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// ::j</a:t>
            </a:r>
            <a:endParaRPr lang="ru-RU" sz="20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{ 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</a:rPr>
              <a:t>; }      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// </a:t>
            </a:r>
            <a:r>
              <a:rPr lang="ru-RU" sz="2000" b="1" dirty="0" err="1" smtClean="0">
                <a:solidFill>
                  <a:schemeClr val="hlink"/>
                </a:solidFill>
                <a:latin typeface="Courier New" pitchFamily="49" charset="0"/>
              </a:rPr>
              <a:t>unique::i</a:t>
            </a:r>
            <a:endParaRPr lang="ru-RU" sz="20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f</a:t>
            </a:r>
            <a:r>
              <a:rPr lang="ru-RU" sz="2000" b="1" dirty="0" smtClean="0">
                <a:latin typeface="Courier New" pitchFamily="49" charset="0"/>
              </a:rPr>
              <a:t>() { </a:t>
            </a:r>
            <a:r>
              <a:rPr lang="ru-RU" sz="2000" b="1" dirty="0" err="1" smtClean="0">
                <a:latin typeface="Courier New" pitchFamily="49" charset="0"/>
              </a:rPr>
              <a:t>i++</a:t>
            </a:r>
            <a:r>
              <a:rPr lang="ru-RU" sz="2000" b="1" dirty="0" smtClean="0">
                <a:latin typeface="Courier New" pitchFamily="49" charset="0"/>
              </a:rPr>
              <a:t>; }       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::f   </a:t>
            </a:r>
            <a:r>
              <a:rPr lang="ru-RU" sz="2000" b="1" dirty="0" err="1" smtClean="0">
                <a:solidFill>
                  <a:schemeClr val="hlink"/>
                </a:solidFill>
                <a:latin typeface="Courier New" pitchFamily="49" charset="0"/>
              </a:rPr>
              <a:t>unique::i++</a:t>
            </a:r>
            <a:endParaRPr lang="ru-RU" sz="20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A 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{</a:t>
            </a:r>
            <a:r>
              <a:rPr lang="ru-RU" sz="2000" b="1" dirty="0" err="1" smtClean="0">
                <a:latin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i</a:t>
            </a:r>
            <a:r>
              <a:rPr lang="ru-RU" sz="2000" b="1" dirty="0" smtClean="0">
                <a:latin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</a:rPr>
              <a:t>j</a:t>
            </a:r>
            <a:r>
              <a:rPr lang="ru-RU" sz="2000" b="1" dirty="0" smtClean="0">
                <a:latin typeface="Courier New" pitchFamily="49" charset="0"/>
              </a:rPr>
              <a:t>;}}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// A::unique::i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A::unique::j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 	</a:t>
            </a:r>
            <a:r>
              <a:rPr lang="ru-RU" sz="2000" b="1" dirty="0" err="1" smtClean="0">
                <a:latin typeface="Courier New" pitchFamily="49" charset="0"/>
              </a:rPr>
              <a:t>using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namespace</a:t>
            </a:r>
            <a:r>
              <a:rPr lang="ru-RU" sz="2000" b="1" dirty="0" smtClean="0">
                <a:latin typeface="Courier New" pitchFamily="49" charset="0"/>
              </a:rPr>
              <a:t> A;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</a:t>
            </a:r>
            <a:r>
              <a:rPr lang="ru-RU" sz="2000" b="1" dirty="0" err="1" smtClean="0">
                <a:latin typeface="Courier New" pitchFamily="49" charset="0"/>
              </a:rPr>
              <a:t>void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</a:rPr>
              <a:t>h</a:t>
            </a:r>
            <a:r>
              <a:rPr lang="ru-RU" sz="2000" b="1" dirty="0" smtClean="0">
                <a:latin typeface="Courier New" pitchFamily="49" charset="0"/>
              </a:rPr>
              <a:t>()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{   </a:t>
            </a:r>
            <a:r>
              <a:rPr lang="ru-RU" sz="2000" b="1" dirty="0" err="1" smtClean="0">
                <a:latin typeface="Courier New" pitchFamily="49" charset="0"/>
              </a:rPr>
              <a:t>i++</a:t>
            </a:r>
            <a:r>
              <a:rPr lang="ru-RU" sz="2000" b="1" dirty="0" smtClean="0">
                <a:latin typeface="Courier New" pitchFamily="49" charset="0"/>
              </a:rPr>
              <a:t>;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unique::i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или A::unique::i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???????</a:t>
            </a:r>
            <a:endParaRPr lang="ru-RU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    A::i++;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solidFill>
                  <a:schemeClr val="accent5">
                    <a:lumMod val="25000"/>
                  </a:schemeClr>
                </a:solidFill>
                <a:latin typeface="Courier New" pitchFamily="49" charset="0"/>
              </a:rPr>
              <a:t>// A::unique::i </a:t>
            </a:r>
          </a:p>
          <a:p>
            <a:pPr eaLnBrk="1" hangingPunct="1"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    </a:t>
            </a:r>
            <a:r>
              <a:rPr lang="ru-RU" sz="2000" b="1" dirty="0" err="1" smtClean="0">
                <a:latin typeface="Courier New" pitchFamily="49" charset="0"/>
              </a:rPr>
              <a:t>j++</a:t>
            </a:r>
            <a:r>
              <a:rPr lang="ru-RU" sz="2000" b="1" dirty="0" smtClean="0">
                <a:latin typeface="Courier New" pitchFamily="49" charset="0"/>
              </a:rPr>
              <a:t>;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// A::unique::j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или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::j  ???????</a:t>
            </a:r>
            <a:endParaRPr lang="ru-RU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</a:rPr>
              <a:t>	}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2051720" y="4725144"/>
            <a:ext cx="6912768" cy="194646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051720" y="4725144"/>
            <a:ext cx="201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ourier New" pitchFamily="49" charset="0"/>
                <a:cs typeface="Courier New" pitchFamily="49" charset="0"/>
              </a:rPr>
              <a:t>глобальное</a:t>
            </a:r>
          </a:p>
        </p:txBody>
      </p:sp>
      <p:sp>
        <p:nvSpPr>
          <p:cNvPr id="1945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64262C-11F5-49F6-BAB5-959EBF686B83}" type="slidenum">
              <a:rPr lang="ru-RU" smtClean="0"/>
              <a:pPr/>
              <a:t>37</a:t>
            </a:fld>
            <a:endParaRPr lang="ru-RU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28788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 определения пространства имен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924399" y="5733033"/>
            <a:ext cx="1223963" cy="7207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4762" y="6021958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140299" y="5733033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i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4399" y="5372671"/>
            <a:ext cx="172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unique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724624" y="5445696"/>
            <a:ext cx="2376488" cy="1150937"/>
          </a:xfrm>
          <a:prstGeom prst="flowChartAlternateProcess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35699" y="5301233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867499" y="5948933"/>
            <a:ext cx="2016125" cy="5762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7862" y="6237858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83399" y="5948933"/>
            <a:ext cx="217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i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867499" y="5588571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unique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0024" y="6237858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75562" y="5948933"/>
            <a:ext cx="217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Блок-схема: магнитный диск 19"/>
          <p:cNvSpPr/>
          <p:nvPr/>
        </p:nvSpPr>
        <p:spPr>
          <a:xfrm>
            <a:off x="3707904" y="4797152"/>
            <a:ext cx="4967288" cy="1916559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4283968" y="2708920"/>
            <a:ext cx="4535487" cy="720725"/>
          </a:xfrm>
          <a:prstGeom prst="wedgeRoundRectCallout">
            <a:avLst>
              <a:gd name="adj1" fmla="val -71495"/>
              <a:gd name="adj2" fmla="val 296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  <a:latin typeface="Courier New" pitchFamily="49" charset="0"/>
              </a:rPr>
              <a:t>using</a:t>
            </a: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ourier New" pitchFamily="49" charset="0"/>
              </a:rPr>
              <a:t>namespace</a:t>
            </a: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ru-RU" b="1" dirty="0" err="1">
                <a:solidFill>
                  <a:schemeClr val="hlink"/>
                </a:solidFill>
                <a:latin typeface="Courier New" pitchFamily="49" charset="0"/>
              </a:rPr>
              <a:t>unique</a:t>
            </a: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подразумевается по умолчанию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5776" y="5373216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267744" y="5157192"/>
            <a:ext cx="36150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j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55776" y="6093296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67744" y="5877272"/>
            <a:ext cx="36150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72200" y="9122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Ex04_10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5" grpId="0" animBg="1"/>
      <p:bldP spid="6" grpId="0" animBg="1"/>
      <p:bldP spid="7" grpId="0"/>
      <p:bldP spid="8" grpId="0"/>
      <p:bldP spid="10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4" grpId="0" animBg="1"/>
      <p:bldP spid="25" grpId="0"/>
      <p:bldP spid="26" grpId="0" animBg="1"/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054FFE-27A3-4B2C-A580-44E8F1445D98}" type="slidenum">
              <a:rPr lang="ru-RU" smtClean="0"/>
              <a:pPr/>
              <a:t>38</a:t>
            </a:fld>
            <a:endParaRPr lang="ru-RU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Использование квалификаторов доступа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713"/>
            <a:ext cx="8964612" cy="5760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/>
              <a:t>Пример: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namespace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a, b, c;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namespace B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, j, k;}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A::a++;</a:t>
            </a:r>
            <a:r>
              <a:rPr lang="ru-RU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обратиться без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A::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нельзя, т.к.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       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// 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отсутствует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using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A::B::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++;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::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++;   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// </a:t>
            </a:r>
            <a:r>
              <a:rPr lang="ru-RU" sz="2000" b="1" dirty="0" smtClean="0">
                <a:solidFill>
                  <a:schemeClr val="hlink"/>
                </a:solidFill>
                <a:latin typeface="Courier New" pitchFamily="49" charset="0"/>
              </a:rPr>
              <a:t>глобальное</a:t>
            </a: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635896" y="908720"/>
            <a:ext cx="5508104" cy="2304256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8391" y="2132162"/>
            <a:ext cx="4318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23928" y="1844824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23928" y="980728"/>
            <a:ext cx="1728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ourier New" pitchFamily="49" charset="0"/>
                <a:cs typeface="Courier New" pitchFamily="49" charset="0"/>
              </a:rPr>
              <a:t>глобальное</a:t>
            </a: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580063" y="2132856"/>
            <a:ext cx="2736850" cy="935980"/>
          </a:xfrm>
          <a:prstGeom prst="flowChartAlternateProcess">
            <a:avLst/>
          </a:prstGeom>
          <a:solidFill>
            <a:srgbClr val="92D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80112" y="1916832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875463" y="2421136"/>
            <a:ext cx="1296987" cy="5762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19925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75463" y="2421136"/>
            <a:ext cx="217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i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75463" y="2132211"/>
            <a:ext cx="288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12088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67625" y="2421136"/>
            <a:ext cx="217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k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Блок-схема: магнитный диск 16"/>
          <p:cNvSpPr/>
          <p:nvPr/>
        </p:nvSpPr>
        <p:spPr>
          <a:xfrm>
            <a:off x="5076056" y="1124149"/>
            <a:ext cx="3817119" cy="2062162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451725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08850" y="2421136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j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51500" y="2421136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a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88125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443663" y="2421136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27763" y="2708474"/>
            <a:ext cx="215900" cy="2159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84888" y="2421136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09906" y="1970564"/>
            <a:ext cx="1095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Ex04_11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52990A0-A458-4897-8AC5-73FEB6D97D73}" type="slidenum">
              <a:rPr lang="ru-RU" smtClean="0"/>
              <a:pPr/>
              <a:t>39</a:t>
            </a:fld>
            <a:endParaRPr lang="ru-RU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98500"/>
          </a:xfrm>
        </p:spPr>
        <p:txBody>
          <a:bodyPr/>
          <a:lstStyle/>
          <a:p>
            <a:pPr eaLnBrk="1" hangingPunct="1"/>
            <a:r>
              <a:rPr lang="ru-RU" sz="2800" b="1" smtClean="0"/>
              <a:t>Имена стандартных библиотек С++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Согласно стандарту ANSI/ISO в C++</a:t>
            </a:r>
            <a:r>
              <a:rPr lang="ru-RU" sz="2000" b="1" dirty="0" smtClean="0"/>
              <a:t> </a:t>
            </a:r>
            <a:r>
              <a:rPr lang="ru-RU" sz="2000" dirty="0" smtClean="0"/>
              <a:t>все имена ресурсов стандартных библиотек определены в пространстве </a:t>
            </a:r>
            <a:r>
              <a:rPr lang="en-US" sz="2000" dirty="0" smtClean="0"/>
              <a:t>std</a:t>
            </a:r>
            <a:r>
              <a:rPr lang="ru-RU" sz="2000" dirty="0" smtClean="0"/>
              <a:t>. При использовании этого пространства автоматически подключаются библиотеки </a:t>
            </a:r>
            <a:r>
              <a:rPr lang="en-US" sz="2000" dirty="0" smtClean="0"/>
              <a:t>&lt;</a:t>
            </a:r>
            <a:r>
              <a:rPr lang="en-US" sz="2000" dirty="0" err="1" smtClean="0"/>
              <a:t>cstdio</a:t>
            </a:r>
            <a:r>
              <a:rPr lang="en-US" sz="2000" dirty="0" smtClean="0"/>
              <a:t>&gt;</a:t>
            </a:r>
            <a:r>
              <a:rPr lang="ru-RU" sz="2000" dirty="0" smtClean="0"/>
              <a:t>,</a:t>
            </a:r>
            <a:r>
              <a:rPr lang="en-US" sz="2000" dirty="0" smtClean="0"/>
              <a:t> &lt;</a:t>
            </a:r>
            <a:r>
              <a:rPr lang="en-US" sz="2000" dirty="0" err="1" smtClean="0"/>
              <a:t>cmath</a:t>
            </a:r>
            <a:r>
              <a:rPr lang="en-US" sz="2000" dirty="0" smtClean="0"/>
              <a:t>&gt; </a:t>
            </a:r>
            <a:r>
              <a:rPr lang="ru-RU" sz="2000" dirty="0" smtClean="0"/>
              <a:t>и т.д.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Пример: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1-</a:t>
            </a:r>
            <a:r>
              <a:rPr lang="ru-RU" sz="2000" b="1" dirty="0" err="1" smtClean="0">
                <a:solidFill>
                  <a:srgbClr val="FF0000"/>
                </a:solidFill>
                <a:latin typeface="Courier New" pitchFamily="49" charset="0"/>
              </a:rPr>
              <a:t>й</a:t>
            </a:r>
            <a:r>
              <a:rPr lang="ru-RU" sz="2000" b="1" dirty="0" smtClean="0">
                <a:solidFill>
                  <a:srgbClr val="FF0000"/>
                </a:solidFill>
                <a:latin typeface="Courier New" pitchFamily="49" charset="0"/>
              </a:rPr>
              <a:t> вариант</a:t>
            </a:r>
            <a:endParaRPr lang="ru-RU" sz="2000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iostream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marL="360000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{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cout</a:t>
            </a:r>
            <a:r>
              <a:rPr lang="en-US" sz="2000" b="1" dirty="0" smtClean="0">
                <a:latin typeface="Courier New" pitchFamily="49" charset="0"/>
              </a:rPr>
              <a:t> &lt;&lt; "Hello ";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Однако можно по-прежнему использовать определение ресурсов стандартных библиотек в глобальном пространстве. Для этого необходимо подключать </a:t>
            </a:r>
            <a:r>
              <a:rPr lang="en-US" sz="2000" dirty="0" smtClean="0"/>
              <a:t>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&gt;, &lt;</a:t>
            </a:r>
            <a:r>
              <a:rPr lang="en-US" sz="2000" dirty="0" err="1" smtClean="0"/>
              <a:t>conio.h</a:t>
            </a:r>
            <a:r>
              <a:rPr lang="en-US" sz="2000" dirty="0" smtClean="0"/>
              <a:t>&gt;</a:t>
            </a:r>
            <a:r>
              <a:rPr lang="ru-RU" sz="2000" dirty="0" smtClean="0"/>
              <a:t>, </a:t>
            </a:r>
            <a:r>
              <a:rPr lang="en-US" sz="2000" dirty="0" smtClean="0"/>
              <a:t>&lt;</a:t>
            </a:r>
            <a:r>
              <a:rPr lang="en-US" sz="2000" dirty="0" err="1" smtClean="0"/>
              <a:t>math.h</a:t>
            </a:r>
            <a:r>
              <a:rPr lang="en-US" sz="2000" dirty="0" smtClean="0"/>
              <a:t>&gt; </a:t>
            </a:r>
            <a:r>
              <a:rPr lang="ru-RU" sz="2000" dirty="0" smtClean="0"/>
              <a:t>и т.д. (кроме </a:t>
            </a:r>
            <a:r>
              <a:rPr lang="en-US" sz="2000" dirty="0" smtClean="0"/>
              <a:t>&lt;</a:t>
            </a:r>
            <a:r>
              <a:rPr lang="en-US" sz="2000" dirty="0" err="1" smtClean="0"/>
              <a:t>iostream.h</a:t>
            </a:r>
            <a:r>
              <a:rPr lang="en-US" sz="2000" dirty="0" smtClean="0"/>
              <a:t>&gt;</a:t>
            </a:r>
            <a:r>
              <a:rPr lang="ru-RU" sz="2000" dirty="0" smtClean="0"/>
              <a:t>, которая больше не существует)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Список доступных стандартных библиотек в старой и новой формах можно посмотреть в среде.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356100" y="2349500"/>
            <a:ext cx="453707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FF0000"/>
                </a:solidFill>
                <a:latin typeface="Courier New" pitchFamily="49" charset="0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ru-RU" sz="2000" b="1" dirty="0" err="1">
                <a:solidFill>
                  <a:srgbClr val="FF0000"/>
                </a:solidFill>
                <a:latin typeface="Courier New" pitchFamily="49" charset="0"/>
              </a:rPr>
              <a:t>й</a:t>
            </a:r>
            <a:r>
              <a:rPr lang="ru-RU" sz="2000" b="1" dirty="0">
                <a:solidFill>
                  <a:srgbClr val="FF0000"/>
                </a:solidFill>
                <a:latin typeface="Courier New" pitchFamily="49" charset="0"/>
              </a:rPr>
              <a:t> вариант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iostream</a:t>
            </a:r>
            <a:r>
              <a:rPr lang="en-US" sz="2000" b="1" dirty="0">
                <a:latin typeface="Courier New" pitchFamily="49" charset="0"/>
              </a:rPr>
              <a:t>&gt;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main()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using namespace std;</a:t>
            </a:r>
            <a: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</a:rPr>
              <a:t> &lt;&lt; "World."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txBody>
          <a:bodyPr/>
          <a:lstStyle/>
          <a:p>
            <a:r>
              <a:rPr lang="ru-RU" sz="2800" b="1" dirty="0" smtClean="0"/>
              <a:t>4.2 Классы памяти переменных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CE02E5-F14B-4FBC-82D5-41FD2090F9C4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3" y="908720"/>
          <a:ext cx="8964487" cy="5534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16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371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Класс памяти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Время жизни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Доступность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Место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2471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Автоматические </a:t>
                      </a:r>
                      <a:r>
                        <a:rPr lang="ru-RU" dirty="0" smtClean="0"/>
                        <a:t>(</a:t>
                      </a:r>
                      <a:r>
                        <a:rPr lang="ru-RU" dirty="0" err="1" smtClean="0"/>
                        <a:t>локаль-ные</a:t>
                      </a:r>
                      <a:r>
                        <a:rPr lang="ru-RU" dirty="0" smtClean="0"/>
                        <a:t>), объявляются внутри блоков (подпрограмм, программных блоков </a:t>
                      </a:r>
                      <a:r>
                        <a:rPr lang="en-US" dirty="0" smtClean="0"/>
                        <a:t>{…}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момента вызова блока до его завершения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пределах блока, в котором она объявлена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Стек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0771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Внешние</a:t>
                      </a:r>
                      <a:r>
                        <a:rPr lang="ru-RU" dirty="0" smtClean="0"/>
                        <a:t> (глобальные), объявляются вне подпрограмм и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или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со</a:t>
                      </a:r>
                      <a:r>
                        <a:rPr lang="ru-RU" baseline="0" dirty="0" smtClean="0"/>
                        <a:t> спецификатором </a:t>
                      </a:r>
                      <a:r>
                        <a:rPr lang="en-US" b="1" i="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extern</a:t>
                      </a:r>
                      <a:r>
                        <a:rPr lang="ru-RU" b="1" i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endParaRPr lang="ru-RU" b="1" i="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момента вызова программы до ее завершения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Вся программа, </a:t>
                      </a:r>
                      <a:r>
                        <a:rPr lang="ru-RU" dirty="0" err="1" smtClean="0"/>
                        <a:t>кро-ме</a:t>
                      </a:r>
                      <a:r>
                        <a:rPr lang="ru-RU" dirty="0" smtClean="0"/>
                        <a:t> подпрограмм, в которых</a:t>
                      </a:r>
                      <a:r>
                        <a:rPr lang="ru-RU" baseline="0" dirty="0" smtClean="0"/>
                        <a:t> переменная перекрыта локальной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данных программы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Статические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 объявляются внутри подпрограмм со спецификатором 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static</a:t>
                      </a:r>
                      <a:endParaRPr lang="ru-RU" sz="1800" b="1" i="0" kern="1200" baseline="0" dirty="0" smtClean="0">
                        <a:solidFill>
                          <a:schemeClr val="tx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то же самое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пределах подпрограммы, в которой она объявлена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Область внутри области данных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6142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Внешние статические</a:t>
                      </a:r>
                      <a:r>
                        <a:rPr lang="ru-RU" dirty="0" smtClean="0"/>
                        <a:t>, объявляются </a:t>
                      </a:r>
                      <a:r>
                        <a:rPr lang="en-US" sz="1800" b="1" i="1" kern="120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r>
                        <a:rPr lang="ru-RU" b="1" i="1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 подпрограмм 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lang="ru-RU" dirty="0" smtClean="0"/>
                        <a:t>со спецификаторами 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extern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8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static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–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подпрограмме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то же самое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пределах файла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Область данных</a:t>
                      </a:r>
                    </a:p>
                    <a:p>
                      <a:r>
                        <a:rPr lang="ru-RU" dirty="0" smtClean="0"/>
                        <a:t>файла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BE0C5D-13DA-49FD-AC3F-DAF5137C461E}" type="slidenum">
              <a:rPr lang="ru-RU" smtClean="0"/>
              <a:pPr/>
              <a:t>40</a:t>
            </a:fld>
            <a:endParaRPr lang="ru-RU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3495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4.8 Аргументы командной строки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762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Командная строка – </a:t>
            </a:r>
            <a:r>
              <a:rPr lang="ru-RU" sz="2000" dirty="0" smtClean="0"/>
              <a:t>текстовый интерфейс, обеспечивающий связь между пользователем компьютера и операционной системой </a:t>
            </a:r>
            <a:r>
              <a:rPr lang="ru-RU" sz="2000" dirty="0" err="1" smtClean="0"/>
              <a:t>Windows</a:t>
            </a:r>
            <a:r>
              <a:rPr lang="ru-RU" sz="2000" dirty="0" smtClean="0"/>
              <a:t>, например</a:t>
            </a:r>
            <a:r>
              <a:rPr lang="en-US" sz="2000" dirty="0" smtClean="0"/>
              <a:t> </a:t>
            </a:r>
            <a:r>
              <a:rPr lang="ru-RU" sz="2000" dirty="0" smtClean="0"/>
              <a:t>вызов программы записывается как: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 С:\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E:\ivv\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proq.exe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а1.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</a:t>
            </a:r>
            <a:r>
              <a:rPr lang="ru-RU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36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vvv.txt</a:t>
            </a:r>
            <a:endParaRPr lang="ru-RU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Описание основной программы (функции) С или С++: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argc,char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[]) { ...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smtClean="0"/>
              <a:t>Применительно к примеру командной строки параметры содержат:</a:t>
            </a:r>
            <a:endParaRPr lang="en-US" sz="2000" b="1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argc</a:t>
            </a:r>
            <a:r>
              <a:rPr lang="ru-RU" sz="2000" dirty="0" smtClean="0"/>
              <a:t> - количество параметров командной строки +1</a:t>
            </a:r>
            <a:r>
              <a:rPr lang="en-US" sz="2000" dirty="0" smtClean="0"/>
              <a:t> = 4;</a:t>
            </a:r>
            <a:endParaRPr lang="ru-RU" sz="2000" b="1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argv</a:t>
            </a:r>
            <a:r>
              <a:rPr lang="ru-RU" sz="2000" b="1" dirty="0" smtClean="0"/>
              <a:t>[0]</a:t>
            </a:r>
            <a:r>
              <a:rPr lang="ru-RU" sz="2000" dirty="0" smtClean="0"/>
              <a:t> – полное имя файла программы: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E:\ivv\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proq.exe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ru-RU" sz="2000" b="1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argv</a:t>
            </a:r>
            <a:r>
              <a:rPr lang="ru-RU" sz="2000" b="1" dirty="0" smtClean="0"/>
              <a:t>[1] </a:t>
            </a:r>
            <a:r>
              <a:rPr lang="ru-RU" sz="2000" dirty="0" smtClean="0"/>
              <a:t>- первый параметр из командной строки –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a1.dat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ru-RU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argv</a:t>
            </a:r>
            <a:r>
              <a:rPr lang="ru-RU" sz="2000" b="1" dirty="0" smtClean="0"/>
              <a:t>[2] </a:t>
            </a:r>
            <a:r>
              <a:rPr lang="ru-RU" sz="2000" dirty="0" smtClean="0"/>
              <a:t>- второй параметр из командной строки</a:t>
            </a:r>
            <a:r>
              <a:rPr lang="en-US" sz="2000" dirty="0" smtClean="0"/>
              <a:t> –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36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en-US" sz="2000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argv</a:t>
            </a:r>
            <a:r>
              <a:rPr lang="ru-RU" sz="2000" b="1" dirty="0" smtClean="0"/>
              <a:t>[</a:t>
            </a:r>
            <a:r>
              <a:rPr lang="en-US" sz="2000" b="1" dirty="0" smtClean="0"/>
              <a:t>3</a:t>
            </a:r>
            <a:r>
              <a:rPr lang="ru-RU" sz="2000" b="1" dirty="0" smtClean="0"/>
              <a:t>] </a:t>
            </a:r>
            <a:r>
              <a:rPr lang="ru-RU" sz="2000" dirty="0" smtClean="0"/>
              <a:t>- </a:t>
            </a:r>
            <a:r>
              <a:rPr lang="ru-RU" sz="2000" dirty="0" err="1" smtClean="0"/>
              <a:t>третийпараметр</a:t>
            </a:r>
            <a:r>
              <a:rPr lang="ru-RU" sz="2000" dirty="0" smtClean="0"/>
              <a:t> из командной строки</a:t>
            </a:r>
            <a:r>
              <a:rPr lang="en-US" sz="2000" dirty="0" smtClean="0"/>
              <a:t> –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vvv.txt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";</a:t>
            </a:r>
            <a:endParaRPr lang="en-US" sz="2000" dirty="0" smtClean="0"/>
          </a:p>
          <a:p>
            <a:pPr marL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b="1" dirty="0" err="1" smtClean="0"/>
              <a:t>argv</a:t>
            </a:r>
            <a:r>
              <a:rPr lang="ru-RU" sz="2000" b="1" dirty="0" smtClean="0"/>
              <a:t>[</a:t>
            </a:r>
            <a:r>
              <a:rPr lang="en-US" sz="2000" b="1" dirty="0" smtClean="0"/>
              <a:t>4</a:t>
            </a:r>
            <a:r>
              <a:rPr lang="ru-RU" sz="2000" b="1" dirty="0" smtClean="0"/>
              <a:t>]</a:t>
            </a:r>
            <a:r>
              <a:rPr lang="en-US" sz="2000" b="1" dirty="0" smtClean="0"/>
              <a:t> - </a:t>
            </a:r>
            <a:r>
              <a:rPr lang="ru-RU" sz="2000" dirty="0" smtClean="0"/>
              <a:t>содержит </a:t>
            </a:r>
            <a:r>
              <a:rPr lang="ru-RU" sz="2000" b="1" dirty="0" smtClean="0"/>
              <a:t>NULL</a:t>
            </a:r>
            <a:r>
              <a:rPr lang="ru-RU" sz="2000" dirty="0" smtClean="0"/>
              <a:t>. </a:t>
            </a: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50825" y="2349500"/>
            <a:ext cx="1152525" cy="574675"/>
          </a:xfrm>
          <a:prstGeom prst="wedgeRoundRectCallout">
            <a:avLst>
              <a:gd name="adj1" fmla="val 32469"/>
              <a:gd name="adj2" fmla="val -96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Текущий каталог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476375" y="2349500"/>
            <a:ext cx="1439863" cy="574675"/>
          </a:xfrm>
          <a:prstGeom prst="wedgeRoundRectCallout">
            <a:avLst>
              <a:gd name="adj1" fmla="val -170"/>
              <a:gd name="adj2" fmla="val -912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Каталог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программы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987675" y="2349500"/>
            <a:ext cx="1439863" cy="574675"/>
          </a:xfrm>
          <a:prstGeom prst="wedgeRoundRectCallout">
            <a:avLst>
              <a:gd name="adj1" fmla="val -21573"/>
              <a:gd name="adj2" fmla="val -894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Имя</a:t>
            </a:r>
          </a:p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программы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787900" y="2349500"/>
            <a:ext cx="3168650" cy="574675"/>
          </a:xfrm>
          <a:prstGeom prst="wedgeRoundRectCallout">
            <a:avLst>
              <a:gd name="adj1" fmla="val -41703"/>
              <a:gd name="adj2" fmla="val -876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7030A0"/>
                </a:solidFill>
              </a:rPr>
              <a:t>Три параметра, записанных через пробел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411413" y="3933825"/>
            <a:ext cx="4321175" cy="576263"/>
          </a:xfrm>
          <a:prstGeom prst="wedgeRoundRectCallout">
            <a:avLst>
              <a:gd name="adj1" fmla="val -8796"/>
              <a:gd name="adj2" fmla="val -689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Массив текстовых строк, через который передаются параметры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FCF873-326F-4251-9E02-EC612BEAFB20}" type="slidenum">
              <a:rPr lang="ru-RU" smtClean="0"/>
              <a:pPr/>
              <a:t>41</a:t>
            </a:fld>
            <a:endParaRPr lang="ru-RU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250"/>
            <a:ext cx="9073455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4.9 Подставляемые функции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52513"/>
            <a:ext cx="8732837" cy="580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err="1" smtClean="0">
                <a:solidFill>
                  <a:srgbClr val="FF0000"/>
                </a:solidFill>
                <a:latin typeface="Courier New" pitchFamily="49" charset="0"/>
              </a:rPr>
              <a:t>inline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</a:rPr>
              <a:t>int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</a:rPr>
              <a:t>abs</a:t>
            </a:r>
            <a:r>
              <a:rPr lang="ru-RU" sz="2400" b="1" dirty="0" smtClean="0">
                <a:latin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</a:rPr>
              <a:t>int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</a:rPr>
              <a:t>a</a:t>
            </a:r>
            <a:r>
              <a:rPr lang="ru-RU" sz="2400" b="1" dirty="0" smtClean="0">
                <a:latin typeface="Courier New" pitchFamily="49" charset="0"/>
              </a:rPr>
              <a:t>) {</a:t>
            </a:r>
            <a:r>
              <a:rPr lang="ru-RU" sz="2400" b="1" dirty="0" err="1" smtClean="0">
                <a:latin typeface="Courier New" pitchFamily="49" charset="0"/>
              </a:rPr>
              <a:t>return</a:t>
            </a:r>
            <a:r>
              <a:rPr lang="ru-RU" sz="2400" b="1" dirty="0" smtClean="0">
                <a:latin typeface="Courier New" pitchFamily="49" charset="0"/>
              </a:rPr>
              <a:t> </a:t>
            </a:r>
            <a:r>
              <a:rPr lang="ru-RU" sz="2400" b="1" dirty="0" err="1" smtClean="0">
                <a:latin typeface="Courier New" pitchFamily="49" charset="0"/>
              </a:rPr>
              <a:t>a</a:t>
            </a:r>
            <a:r>
              <a:rPr lang="ru-RU" sz="2400" b="1" dirty="0" smtClean="0">
                <a:latin typeface="Courier New" pitchFamily="49" charset="0"/>
              </a:rPr>
              <a:t>&gt;0?a:-a;}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Текст подставляемой функции при компиляции вставляется в текст программы в точку вызова столько раз, сколько функция вызывается.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Нельзя "подставлять" функции, содержащие: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циклы и ассемблерные вставки, а также виртуальные методы.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Достоинство:     уменьшается время вызова подпрограммы.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Недостаток:       увеличивается объем программы;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0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55452" y="2996580"/>
            <a:ext cx="1368425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27115" y="3788742"/>
            <a:ext cx="936625" cy="2889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476177" y="3428380"/>
            <a:ext cx="1150938" cy="3603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476177" y="3572842"/>
            <a:ext cx="1150938" cy="504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476177" y="3788742"/>
            <a:ext cx="1079500" cy="288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476177" y="4077667"/>
            <a:ext cx="1150938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19"/>
          <p:cNvSpPr txBox="1">
            <a:spLocks noChangeArrowheads="1"/>
          </p:cNvSpPr>
          <p:nvPr/>
        </p:nvSpPr>
        <p:spPr bwMode="auto">
          <a:xfrm>
            <a:off x="539552" y="2348880"/>
            <a:ext cx="1619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Основная программа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2483768" y="3068960"/>
            <a:ext cx="1619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Обычная</a:t>
            </a:r>
          </a:p>
          <a:p>
            <a:r>
              <a:rPr lang="ru-RU" dirty="0"/>
              <a:t>функция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99087" y="2708548"/>
            <a:ext cx="1368425" cy="223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399087" y="2997473"/>
            <a:ext cx="1368425" cy="342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7" name="TextBox 27"/>
          <p:cNvSpPr txBox="1">
            <a:spLocks noChangeArrowheads="1"/>
          </p:cNvSpPr>
          <p:nvPr/>
        </p:nvSpPr>
        <p:spPr bwMode="auto">
          <a:xfrm>
            <a:off x="5183187" y="2060848"/>
            <a:ext cx="1619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Основная программа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399087" y="3932510"/>
            <a:ext cx="1368425" cy="3444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569" name="TextBox 33"/>
          <p:cNvSpPr txBox="1">
            <a:spLocks noChangeArrowheads="1"/>
          </p:cNvSpPr>
          <p:nvPr/>
        </p:nvSpPr>
        <p:spPr bwMode="auto">
          <a:xfrm>
            <a:off x="7199312" y="3284810"/>
            <a:ext cx="1944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Подставляемая функция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 flipH="1" flipV="1">
            <a:off x="6407150" y="3213373"/>
            <a:ext cx="720725" cy="184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6480175" y="3573735"/>
            <a:ext cx="647700" cy="5032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3563" grpId="0"/>
      <p:bldP spid="23564" grpId="0"/>
      <p:bldP spid="22" grpId="0" animBg="1"/>
      <p:bldP spid="23" grpId="0" animBg="1"/>
      <p:bldP spid="23567" grpId="0"/>
      <p:bldP spid="33" grpId="0" animBg="1"/>
      <p:bldP spid="2356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0191B2-2C10-45A1-820B-82AFD19B3597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4.10 Параметрическая перегрузка функций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7"/>
            <a:ext cx="8929687" cy="587727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/>
              <a:t>Параметрическая перегрузка функций – </a:t>
            </a:r>
            <a:r>
              <a:rPr lang="ru-RU" sz="2000" dirty="0" smtClean="0"/>
              <a:t>механизм, позволяющий описывать несколько функций с одинаковыми именами, но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разными списками параметров</a:t>
            </a:r>
            <a:r>
              <a:rPr lang="ru-RU" sz="2000" dirty="0" smtClean="0"/>
              <a:t>, например: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lenght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x,int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y</a:t>
            </a:r>
            <a:r>
              <a:rPr lang="en-US" sz="2400" b="1" dirty="0" smtClean="0">
                <a:latin typeface="Courier New" pitchFamily="49" charset="0"/>
              </a:rPr>
              <a:t>){return </a:t>
            </a:r>
            <a:r>
              <a:rPr lang="en-US" sz="2400" b="1" dirty="0" err="1" smtClean="0">
                <a:latin typeface="Courier New" pitchFamily="49" charset="0"/>
              </a:rPr>
              <a:t>sqrt</a:t>
            </a:r>
            <a:r>
              <a:rPr lang="en-US" sz="2400" b="1" dirty="0" smtClean="0">
                <a:latin typeface="Courier New" pitchFamily="49" charset="0"/>
              </a:rPr>
              <a:t>(x*</a:t>
            </a:r>
            <a:r>
              <a:rPr lang="en-US" sz="2400" b="1" dirty="0" err="1" smtClean="0">
                <a:latin typeface="Courier New" pitchFamily="49" charset="0"/>
              </a:rPr>
              <a:t>x+y</a:t>
            </a:r>
            <a:r>
              <a:rPr lang="en-US" sz="2400" b="1" dirty="0" smtClean="0">
                <a:latin typeface="Courier New" pitchFamily="49" charset="0"/>
              </a:rPr>
              <a:t>*y);}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lenght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x,int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y,int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z</a:t>
            </a:r>
            <a:r>
              <a:rPr lang="en-US" sz="2400" b="1" dirty="0" smtClean="0">
                <a:latin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Courier New" pitchFamily="49" charset="0"/>
              </a:rPr>
              <a:t>             </a:t>
            </a:r>
            <a:r>
              <a:rPr lang="en-US" sz="2400" b="1" dirty="0" smtClean="0">
                <a:latin typeface="Courier New" pitchFamily="49" charset="0"/>
              </a:rPr>
              <a:t>{return </a:t>
            </a:r>
            <a:r>
              <a:rPr lang="en-US" sz="2400" b="1" dirty="0" err="1" smtClean="0">
                <a:latin typeface="Courier New" pitchFamily="49" charset="0"/>
              </a:rPr>
              <a:t>sqrt</a:t>
            </a:r>
            <a:r>
              <a:rPr lang="en-US" sz="2400" b="1" dirty="0" smtClean="0">
                <a:latin typeface="Courier New" pitchFamily="49" charset="0"/>
              </a:rPr>
              <a:t>(x*</a:t>
            </a:r>
            <a:r>
              <a:rPr lang="en-US" sz="2400" b="1" dirty="0" err="1" smtClean="0">
                <a:latin typeface="Courier New" pitchFamily="49" charset="0"/>
              </a:rPr>
              <a:t>x+y</a:t>
            </a:r>
            <a:r>
              <a:rPr lang="en-US" sz="2400" b="1" dirty="0" smtClean="0">
                <a:latin typeface="Courier New" pitchFamily="49" charset="0"/>
              </a:rPr>
              <a:t>*</a:t>
            </a:r>
            <a:r>
              <a:rPr lang="en-US" sz="2400" b="1" dirty="0" err="1" smtClean="0">
                <a:latin typeface="Courier New" pitchFamily="49" charset="0"/>
              </a:rPr>
              <a:t>y+z</a:t>
            </a:r>
            <a:r>
              <a:rPr lang="en-US" sz="2400" b="1" dirty="0" smtClean="0">
                <a:latin typeface="Courier New" pitchFamily="49" charset="0"/>
              </a:rPr>
              <a:t>*z);}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lenght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char *s</a:t>
            </a:r>
            <a:r>
              <a:rPr lang="en-US" sz="2400" b="1" dirty="0" smtClean="0">
                <a:latin typeface="Courier New" pitchFamily="49" charset="0"/>
              </a:rPr>
              <a:t>) 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 smtClean="0">
                <a:latin typeface="Courier New" pitchFamily="49" charset="0"/>
              </a:rPr>
              <a:t>             </a:t>
            </a:r>
            <a:r>
              <a:rPr lang="en-US" sz="2400" b="1" dirty="0" smtClean="0">
                <a:latin typeface="Courier New" pitchFamily="49" charset="0"/>
              </a:rPr>
              <a:t>{return </a:t>
            </a:r>
            <a:r>
              <a:rPr lang="en-US" sz="2400" b="1" dirty="0" err="1" smtClean="0">
                <a:latin typeface="Courier New" pitchFamily="49" charset="0"/>
              </a:rPr>
              <a:t>charwidth</a:t>
            </a:r>
            <a:r>
              <a:rPr lang="en-US" sz="2400" b="1" dirty="0" smtClean="0">
                <a:latin typeface="Courier New" pitchFamily="49" charset="0"/>
              </a:rPr>
              <a:t>*</a:t>
            </a:r>
            <a:r>
              <a:rPr lang="en-US" sz="2400" b="1" dirty="0" err="1" smtClean="0">
                <a:latin typeface="Courier New" pitchFamily="49" charset="0"/>
              </a:rPr>
              <a:t>strlen</a:t>
            </a:r>
            <a:r>
              <a:rPr lang="en-US" sz="2400" b="1" dirty="0" smtClean="0">
                <a:latin typeface="Courier New" pitchFamily="49" charset="0"/>
              </a:rPr>
              <a:t>(s);}</a:t>
            </a: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Какую функцию вызвать компилятор определяет по типам и количеству аргументов, например: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a=5,b=3;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k=length(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будет вызвана функция с двумя целочисленными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                       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параметрами, т.е. первая из перечисленных выше</a:t>
            </a: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67544" y="3933056"/>
            <a:ext cx="7416800" cy="503238"/>
          </a:xfrm>
          <a:prstGeom prst="wedgeRoundRectCallout">
            <a:avLst>
              <a:gd name="adj1" fmla="val -25349"/>
              <a:gd name="adj2" fmla="val -18758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Разными могут быть количество параметров и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/</a:t>
            </a:r>
            <a:r>
              <a:rPr lang="ru-RU" b="1" dirty="0">
                <a:solidFill>
                  <a:schemeClr val="tx1"/>
                </a:solidFill>
                <a:latin typeface="Courier New" pitchFamily="49" charset="0"/>
              </a:rPr>
              <a:t>или их типы, тип возвращаемого значения не учитывается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BA639C-1194-42B1-9C26-E4CA93623530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7941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4.11 Параметры функций по умолчанию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52513"/>
            <a:ext cx="8732837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Параметры функции, принимаемые по умолчанию </a:t>
            </a:r>
            <a:r>
              <a:rPr lang="ru-RU" sz="2000" dirty="0" smtClean="0"/>
              <a:t>– механизм, позволяющий описать параметры функции с наиболее часто встречающимися значениями аргументов, например: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void </a:t>
            </a:r>
            <a:r>
              <a:rPr lang="en-US" sz="2000" b="1" dirty="0" err="1" smtClean="0">
                <a:latin typeface="Courier New" pitchFamily="49" charset="0"/>
              </a:rPr>
              <a:t>InitWindow</a:t>
            </a:r>
            <a:r>
              <a:rPr lang="en-US" sz="2000" b="1" dirty="0" smtClean="0">
                <a:latin typeface="Courier New" pitchFamily="49" charset="0"/>
              </a:rPr>
              <a:t>(char *</a:t>
            </a:r>
            <a:r>
              <a:rPr lang="en-US" sz="2000" b="1" dirty="0" err="1" smtClean="0">
                <a:latin typeface="Courier New" pitchFamily="49" charset="0"/>
              </a:rPr>
              <a:t>windowname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     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xSize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=80</a:t>
            </a:r>
            <a:r>
              <a:rPr lang="en-US" sz="2000" b="1" dirty="0" smtClean="0">
                <a:latin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ySize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=25</a:t>
            </a:r>
            <a:r>
              <a:rPr lang="en-US" sz="2000" b="1" dirty="0" smtClean="0">
                <a:latin typeface="Courier New" pitchFamily="49" charset="0"/>
              </a:rPr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      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barColor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=BLUE</a:t>
            </a:r>
            <a:r>
              <a:rPr lang="en-US" sz="2000" b="1" dirty="0" smtClean="0">
                <a:latin typeface="Courier New" pitchFamily="49" charset="0"/>
              </a:rPr>
              <a:t>,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         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frameColor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=CYAN</a:t>
            </a:r>
            <a:r>
              <a:rPr lang="en-US" sz="2000" b="1" dirty="0" smtClean="0">
                <a:latin typeface="Courier New" pitchFamily="49" charset="0"/>
              </a:rPr>
              <a:t>){...}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При вызове функции параметры со значениями по умолчанию можно не указывать, например: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InitWindow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(pname,20,10);</a:t>
            </a:r>
            <a:r>
              <a:rPr lang="ru-RU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//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barColor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=BLUE,</a:t>
            </a:r>
            <a:r>
              <a:rPr lang="en-US" sz="2000" b="1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                  </a:t>
            </a:r>
            <a:r>
              <a:rPr lang="en-US" sz="2000" dirty="0" smtClean="0"/>
              <a:t>//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frameColor</a:t>
            </a: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</a:rPr>
              <a:t>=CYAN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cs typeface="Courier New" pitchFamily="49" charset="0"/>
              </a:rPr>
              <a:t>// </a:t>
            </a:r>
            <a:r>
              <a:rPr lang="ru-RU" sz="2000" dirty="0" smtClean="0">
                <a:cs typeface="Courier New" pitchFamily="49" charset="0"/>
              </a:rPr>
              <a:t>  по умолчанию</a:t>
            </a:r>
            <a:r>
              <a:rPr lang="en-US" sz="2000" dirty="0" smtClean="0">
                <a:cs typeface="Courier New" pitchFamily="49" charset="0"/>
              </a:rPr>
              <a:t> </a:t>
            </a:r>
            <a:endParaRPr lang="ru-RU" sz="2000" dirty="0" smtClean="0"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cs typeface="Courier New" pitchFamily="49" charset="0"/>
              </a:rPr>
              <a:t>Пропускать аргументы при вызове нельзя, поэтому часто изменяемые параметры при объявлении функции указывают в начале списка параметров.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E4D6846-D1CE-4E63-8CCD-76871B041FE0}" type="slidenum">
              <a:rPr lang="ru-RU" altLang="ru-RU" smtClean="0"/>
              <a:pPr/>
              <a:t>44</a:t>
            </a:fld>
            <a:endParaRPr lang="ru-RU" altLang="ru-R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4.12 Рекурсия</a:t>
            </a:r>
            <a:r>
              <a:rPr lang="en-US" altLang="ru-RU" sz="2800" b="1" dirty="0" smtClean="0"/>
              <a:t/>
            </a:r>
            <a:br>
              <a:rPr lang="en-US" altLang="ru-RU" sz="2800" b="1" dirty="0" smtClean="0"/>
            </a:br>
            <a:r>
              <a:rPr lang="ru-RU" altLang="ru-RU" sz="2800" b="1" dirty="0" smtClean="0"/>
              <a:t>4.12.1 Основные понятия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12863"/>
            <a:ext cx="8820150" cy="5545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Рекурсия</a:t>
            </a:r>
            <a:r>
              <a:rPr lang="ru-RU" altLang="ru-RU" sz="2000" dirty="0" smtClean="0"/>
              <a:t> – организация вычислений, при которой процедура или функция обращаются к самим себе.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Различают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явную</a:t>
            </a:r>
            <a:r>
              <a:rPr lang="ru-RU" altLang="ru-RU" sz="2000" dirty="0" smtClean="0"/>
              <a:t> и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косвенную</a:t>
            </a:r>
            <a:r>
              <a:rPr lang="ru-RU" altLang="ru-RU" sz="2000" dirty="0" smtClean="0"/>
              <a:t> рекурсии. При явной – в теле подпрограммы существует вызов самой себя, при косвенной – вызов осуществляется в подпрограммах, вызываемых из рассматриваемой.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Косвенная рекурсия требует обязательного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использования</a:t>
            </a: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altLang="ru-RU" sz="2000" dirty="0" smtClean="0"/>
              <a:t>прототипа: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dirty="0" smtClean="0"/>
              <a:t>												</a:t>
            </a:r>
            <a:r>
              <a:rPr lang="en-US" altLang="ru-RU" sz="2000" dirty="0" smtClean="0"/>
              <a:t>                                       </a:t>
            </a:r>
            <a:r>
              <a:rPr lang="en-US" altLang="ru-RU" sz="2000" b="1" dirty="0" smtClean="0">
                <a:latin typeface="Courier New" pitchFamily="49" charset="0"/>
              </a:rPr>
              <a:t>void B(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j); </a:t>
            </a:r>
            <a:r>
              <a:rPr lang="ru-RU" altLang="ru-RU" sz="2000" b="1" dirty="0" smtClean="0">
                <a:latin typeface="Courier New" pitchFamily="49" charset="0"/>
              </a:rPr>
              <a:t>								</a:t>
            </a:r>
            <a:endParaRPr lang="en-US" altLang="ru-RU" sz="2000" b="1" dirty="0" smtClean="0">
              <a:solidFill>
                <a:srgbClr val="CC3300"/>
              </a:solidFill>
              <a:latin typeface="Courier New" pitchFamily="49" charset="0"/>
            </a:endParaRPr>
          </a:p>
          <a:p>
            <a:pPr eaLnBrk="1" hangingPunct="1"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						</a:t>
            </a:r>
            <a:r>
              <a:rPr lang="en-US" altLang="ru-RU" sz="2000" b="1" dirty="0" smtClean="0">
                <a:latin typeface="Courier New" pitchFamily="49" charset="0"/>
              </a:rPr>
              <a:t>void A(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j){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ru-RU" altLang="ru-RU" sz="2000" b="1" dirty="0" smtClean="0">
                <a:latin typeface="Courier New" pitchFamily="49" charset="0"/>
              </a:rPr>
              <a:t>				</a:t>
            </a:r>
            <a:r>
              <a:rPr lang="en-US" altLang="ru-RU" sz="2000" b="1" dirty="0" smtClean="0">
                <a:latin typeface="Courier New" pitchFamily="49" charset="0"/>
              </a:rPr>
              <a:t>...</a:t>
            </a:r>
            <a:r>
              <a:rPr lang="en-US" altLang="ru-RU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B(</a:t>
            </a:r>
            <a:r>
              <a:rPr lang="en-US" alt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;...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          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000" b="1" dirty="0" smtClean="0">
                <a:latin typeface="Courier New" pitchFamily="49" charset="0"/>
              </a:rPr>
              <a:t>						</a:t>
            </a:r>
            <a:r>
              <a:rPr lang="en-US" altLang="ru-RU" sz="2000" b="1" dirty="0" smtClean="0">
                <a:latin typeface="Courier New" pitchFamily="49" charset="0"/>
              </a:rPr>
              <a:t>void B(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){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ru-RU" altLang="ru-RU" sz="2000" b="1" dirty="0" smtClean="0">
                <a:latin typeface="Courier New" pitchFamily="49" charset="0"/>
              </a:rPr>
              <a:t>				</a:t>
            </a:r>
            <a:r>
              <a:rPr lang="en-US" altLang="ru-RU" sz="2000" b="1" dirty="0" smtClean="0">
                <a:latin typeface="Courier New" pitchFamily="49" charset="0"/>
              </a:rPr>
              <a:t>... </a:t>
            </a:r>
            <a:r>
              <a:rPr lang="en-US" altLang="ru-RU" sz="2000" b="1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</a:rPr>
              <a:t>A(j)</a:t>
            </a:r>
            <a:r>
              <a:rPr lang="en-US" altLang="ru-RU" sz="2000" b="1" dirty="0" smtClean="0">
                <a:latin typeface="Courier New" pitchFamily="49" charset="0"/>
              </a:rPr>
              <a:t>;...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2000" b="1" dirty="0" smtClean="0">
                <a:latin typeface="Courier New" pitchFamily="49" charset="0"/>
              </a:rPr>
              <a:t>                              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23850" y="3500438"/>
          <a:ext cx="4392613" cy="3168650"/>
        </p:xfrm>
        <a:graphic>
          <a:graphicData uri="http://schemas.openxmlformats.org/presentationml/2006/ole">
            <p:oleObj spid="_x0000_s9226" name="Visio" r:id="rId3" imgW="1866424" imgH="103322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AF27623-1E6A-46BF-A5AA-45558E08CE98}" type="slidenum">
              <a:rPr lang="ru-RU" altLang="ru-RU" smtClean="0"/>
              <a:pPr/>
              <a:t>45</a:t>
            </a:fld>
            <a:endParaRPr lang="ru-RU" altLang="ru-RU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76672"/>
            <a:ext cx="9001000" cy="28803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Вычисление </a:t>
            </a:r>
            <a:r>
              <a:rPr lang="en-US" altLang="ru-RU" sz="2800" b="1" dirty="0" smtClean="0"/>
              <a:t>NOD</a:t>
            </a:r>
            <a:r>
              <a:rPr lang="ru-RU" altLang="ru-RU" sz="2800" b="1" dirty="0" smtClean="0"/>
              <a:t>. </a:t>
            </a:r>
            <a:r>
              <a:rPr lang="ru-RU" altLang="ru-RU" sz="2800" b="1" dirty="0" err="1" smtClean="0"/>
              <a:t>Рекурсив</a:t>
            </a:r>
            <a:r>
              <a:rPr lang="ru-RU" altLang="ru-RU" sz="2800" b="1" dirty="0" smtClean="0"/>
              <a:t>. процедура (схема)</a:t>
            </a:r>
            <a:endParaRPr lang="ru-RU" altLang="ru-RU" sz="4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403225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i="1" dirty="0" smtClean="0"/>
              <a:t>Базисное утверждение:</a:t>
            </a:r>
            <a:r>
              <a:rPr lang="ru-RU" altLang="ru-RU" sz="2000" dirty="0" smtClean="0"/>
              <a:t> если два числа равны, то их наибольший общий делитель равен этим числам.</a:t>
            </a:r>
            <a:endParaRPr lang="ru-RU" altLang="ru-RU" sz="20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i="1" dirty="0" smtClean="0"/>
              <a:t>Рекурсивное утверждение:</a:t>
            </a:r>
            <a:r>
              <a:rPr lang="ru-RU" altLang="ru-RU" sz="2000" dirty="0" smtClean="0"/>
              <a:t> наибольший общий делитель двух чисел равен наибольшему общему делителю их разности и меньшего из чисел.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284663" y="908720"/>
          <a:ext cx="4859337" cy="3743325"/>
        </p:xfrm>
        <a:graphic>
          <a:graphicData uri="http://schemas.openxmlformats.org/presentationml/2006/ole">
            <p:oleObj spid="_x0000_s10250" name="Visio" r:id="rId3" imgW="2266474" imgH="1752124" progId="Visio.Drawing.11">
              <p:embed/>
            </p:oleObj>
          </a:graphicData>
        </a:graphic>
      </p:graphicFrame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5650" y="4652963"/>
            <a:ext cx="5762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18</a:t>
            </a:r>
            <a:endParaRPr lang="ru-RU" altLang="ru-RU" sz="2000" b="1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55650" y="5229225"/>
            <a:ext cx="5762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755650" y="5876925"/>
            <a:ext cx="576263" cy="4323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68313" y="43640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a</a:t>
            </a:r>
            <a:endParaRPr lang="ru-RU" altLang="ru-RU" sz="2000" b="1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68313" y="49403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68313" y="5516563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r</a:t>
            </a:r>
            <a:endParaRPr lang="ru-RU" altLang="ru-RU" sz="2000" b="1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3635375" y="6524625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18</a:t>
            </a:r>
            <a:endParaRPr lang="ru-RU" altLang="ru-RU" sz="2000" b="1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635375" y="6308725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635375" y="6092825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@r</a:t>
            </a:r>
            <a:endParaRPr lang="ru-RU" altLang="ru-RU" sz="2000" b="1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635375" y="5805488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635375" y="5589588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3635375" y="5373688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@r</a:t>
            </a:r>
            <a:endParaRPr lang="ru-RU" altLang="ru-RU" sz="2000" b="1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3635375" y="5084763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3635375" y="4868863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635375" y="4652963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@r</a:t>
            </a:r>
            <a:endParaRPr lang="ru-RU" altLang="ru-RU" sz="2000" b="1"/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899592" y="5877271"/>
            <a:ext cx="288032" cy="399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2000" b="1" dirty="0"/>
              <a:t>6</a:t>
            </a:r>
            <a:endParaRPr lang="ru-RU" altLang="ru-RU" sz="2000" b="1" dirty="0"/>
          </a:p>
        </p:txBody>
      </p:sp>
      <p:sp>
        <p:nvSpPr>
          <p:cNvPr id="32792" name="AutoShape 24"/>
          <p:cNvSpPr>
            <a:spLocks/>
          </p:cNvSpPr>
          <p:nvPr/>
        </p:nvSpPr>
        <p:spPr bwMode="auto">
          <a:xfrm>
            <a:off x="4932363" y="6099175"/>
            <a:ext cx="144462" cy="647700"/>
          </a:xfrm>
          <a:prstGeom prst="rightBrace">
            <a:avLst>
              <a:gd name="adj1" fmla="val 373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314950" y="616585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2794" name="AutoShape 26"/>
          <p:cNvSpPr>
            <a:spLocks/>
          </p:cNvSpPr>
          <p:nvPr/>
        </p:nvSpPr>
        <p:spPr bwMode="auto">
          <a:xfrm>
            <a:off x="4889500" y="5373688"/>
            <a:ext cx="144463" cy="647700"/>
          </a:xfrm>
          <a:prstGeom prst="rightBrace">
            <a:avLst>
              <a:gd name="adj1" fmla="val 373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5300663" y="5440363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2796" name="AutoShape 28"/>
          <p:cNvSpPr>
            <a:spLocks/>
          </p:cNvSpPr>
          <p:nvPr/>
        </p:nvSpPr>
        <p:spPr bwMode="auto">
          <a:xfrm>
            <a:off x="4875213" y="4676775"/>
            <a:ext cx="144462" cy="647700"/>
          </a:xfrm>
          <a:prstGeom prst="rightBrace">
            <a:avLst>
              <a:gd name="adj1" fmla="val 3736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5286375" y="474345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 flipV="1">
            <a:off x="3348038" y="479742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4" grpId="0" animBg="1"/>
      <p:bldP spid="32775" grpId="0" animBg="1"/>
      <p:bldP spid="32776" grpId="0"/>
      <p:bldP spid="32777" grpId="0"/>
      <p:bldP spid="32778" grpId="0"/>
      <p:bldP spid="32779" grpId="0" animBg="1"/>
      <p:bldP spid="32780" grpId="0" animBg="1"/>
      <p:bldP spid="32781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 animBg="1"/>
      <p:bldP spid="32792" grpId="0" animBg="1"/>
      <p:bldP spid="32793" grpId="0"/>
      <p:bldP spid="32794" grpId="0" animBg="1"/>
      <p:bldP spid="32795" grpId="0"/>
      <p:bldP spid="32796" grpId="0" animBg="1"/>
      <p:bldP spid="32797" grpId="0"/>
      <p:bldP spid="3279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BD51FF-D87C-48F6-9E10-090F3D47956E}" type="slidenum">
              <a:rPr lang="ru-RU" altLang="ru-RU" smtClean="0"/>
              <a:pPr/>
              <a:t>46</a:t>
            </a:fld>
            <a:endParaRPr lang="ru-RU" altLang="ru-RU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7" y="255588"/>
            <a:ext cx="8569647" cy="65313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Вычисление </a:t>
            </a:r>
            <a:r>
              <a:rPr lang="en-US" altLang="ru-RU" sz="2800" b="1" dirty="0" smtClean="0"/>
              <a:t>NOD</a:t>
            </a:r>
            <a:r>
              <a:rPr lang="ru-RU" altLang="ru-RU" sz="2800" b="1" dirty="0" smtClean="0"/>
              <a:t>. Рекурсивная процедура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2" y="980728"/>
            <a:ext cx="8675687" cy="587727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b,int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*r){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if (a==b) *r = a;</a:t>
            </a:r>
            <a:r>
              <a:rPr lang="ru-RU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ru-RU" altLang="ru-RU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нерекурсивная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ветвь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else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if (a&gt;b) nod(a-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b,b,r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else 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a,b-a,r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a,b,r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</a:rPr>
              <a:t>a,b</a:t>
            </a:r>
            <a:r>
              <a:rPr lang="en-US" altLang="ru-RU" sz="2000" b="1" dirty="0" smtClean="0">
                <a:latin typeface="Courier New" pitchFamily="49" charset="0"/>
              </a:rPr>
              <a:t>: ";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 &gt;&gt; b;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a,b,&amp;r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"nod = " &lt;&lt; r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84903" y="980728"/>
            <a:ext cx="154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Ex04_12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0F1891-4319-41C5-98C7-8FB4638BEA37}" type="slidenum">
              <a:rPr lang="ru-RU" altLang="ru-RU" smtClean="0"/>
              <a:pPr/>
              <a:t>47</a:t>
            </a:fld>
            <a:endParaRPr lang="ru-RU" altLang="ru-RU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9000678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Вычисление </a:t>
            </a:r>
            <a:r>
              <a:rPr lang="en-US" altLang="ru-RU" sz="2800" b="1" dirty="0" smtClean="0"/>
              <a:t>NOD</a:t>
            </a:r>
            <a:r>
              <a:rPr lang="ru-RU" altLang="ru-RU" sz="2800" b="1" dirty="0" smtClean="0"/>
              <a:t>. Рекурсивная функция</a:t>
            </a:r>
            <a:r>
              <a:rPr lang="en-US" altLang="ru-RU" sz="2800" b="1" dirty="0" smtClean="0"/>
              <a:t> (</a:t>
            </a:r>
            <a:r>
              <a:rPr lang="ru-RU" altLang="ru-RU" sz="2800" b="1" dirty="0" smtClean="0"/>
              <a:t>схема</a:t>
            </a:r>
            <a:r>
              <a:rPr lang="en-US" altLang="ru-RU" sz="2800" b="1" dirty="0" smtClean="0"/>
              <a:t>)</a:t>
            </a:r>
            <a:endParaRPr lang="ru-RU" altLang="ru-RU" sz="2800" b="1" dirty="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50825" y="836613"/>
          <a:ext cx="4968875" cy="3744912"/>
        </p:xfrm>
        <a:graphic>
          <a:graphicData uri="http://schemas.openxmlformats.org/presentationml/2006/ole">
            <p:oleObj spid="_x0000_s11274" name="Visio" r:id="rId3" imgW="2275761" imgH="1761411" progId="Visio.Drawing.11">
              <p:embed/>
            </p:oleObj>
          </a:graphicData>
        </a:graphic>
      </p:graphicFrame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827088" y="4941888"/>
            <a:ext cx="5762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18</a:t>
            </a:r>
            <a:endParaRPr lang="ru-RU" altLang="ru-RU" sz="2000" b="1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27088" y="5518150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27088" y="6165850"/>
            <a:ext cx="5762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39750" y="4652963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a</a:t>
            </a:r>
            <a:endParaRPr lang="ru-RU" altLang="ru-RU" sz="2000" b="1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39750" y="52292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b</a:t>
            </a:r>
            <a:endParaRPr lang="ru-RU" altLang="ru-RU" sz="2000" b="1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539750" y="5805488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000" b="1"/>
              <a:t>r</a:t>
            </a:r>
            <a:endParaRPr lang="ru-RU" altLang="ru-RU" sz="2000" b="1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635375" y="6524625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18</a:t>
            </a:r>
            <a:endParaRPr lang="ru-RU" altLang="ru-RU" sz="2000" b="1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635375" y="6308725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3635375" y="5805488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3635375" y="5589588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12</a:t>
            </a:r>
            <a:endParaRPr lang="ru-RU" altLang="ru-RU" sz="2000" b="1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635375" y="5084763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3635375" y="4868863"/>
            <a:ext cx="11525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971550" y="6165850"/>
            <a:ext cx="287338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ru-RU" sz="2000" b="1"/>
              <a:t>6</a:t>
            </a:r>
            <a:endParaRPr lang="ru-RU" altLang="ru-RU" sz="2000" b="1"/>
          </a:p>
        </p:txBody>
      </p:sp>
      <p:sp>
        <p:nvSpPr>
          <p:cNvPr id="34837" name="AutoShape 21"/>
          <p:cNvSpPr>
            <a:spLocks/>
          </p:cNvSpPr>
          <p:nvPr/>
        </p:nvSpPr>
        <p:spPr bwMode="auto">
          <a:xfrm>
            <a:off x="4932363" y="6308725"/>
            <a:ext cx="144462" cy="438150"/>
          </a:xfrm>
          <a:prstGeom prst="rightBrace">
            <a:avLst>
              <a:gd name="adj1" fmla="val 252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314950" y="616585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4839" name="AutoShape 23"/>
          <p:cNvSpPr>
            <a:spLocks/>
          </p:cNvSpPr>
          <p:nvPr/>
        </p:nvSpPr>
        <p:spPr bwMode="auto">
          <a:xfrm>
            <a:off x="4859338" y="5516563"/>
            <a:ext cx="174625" cy="504825"/>
          </a:xfrm>
          <a:prstGeom prst="rightBrace">
            <a:avLst>
              <a:gd name="adj1" fmla="val 2409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300663" y="5440363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4841" name="AutoShape 25"/>
          <p:cNvSpPr>
            <a:spLocks/>
          </p:cNvSpPr>
          <p:nvPr/>
        </p:nvSpPr>
        <p:spPr bwMode="auto">
          <a:xfrm>
            <a:off x="4932363" y="4797425"/>
            <a:ext cx="87312" cy="527050"/>
          </a:xfrm>
          <a:prstGeom prst="rightBrace">
            <a:avLst>
              <a:gd name="adj1" fmla="val 503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5286375" y="4743450"/>
            <a:ext cx="226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/>
              <a:t>Фрейм активации</a:t>
            </a: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V="1">
            <a:off x="3276600" y="486886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/>
      <p:bldP spid="34825" grpId="0"/>
      <p:bldP spid="34826" grpId="0"/>
      <p:bldP spid="34827" grpId="0" animBg="1"/>
      <p:bldP spid="34828" grpId="0" animBg="1"/>
      <p:bldP spid="34830" grpId="0" animBg="1"/>
      <p:bldP spid="34831" grpId="0" animBg="1"/>
      <p:bldP spid="34833" grpId="0" animBg="1"/>
      <p:bldP spid="34834" grpId="0" animBg="1"/>
      <p:bldP spid="34836" grpId="0" animBg="1"/>
      <p:bldP spid="34837" grpId="0" animBg="1"/>
      <p:bldP spid="34838" grpId="0"/>
      <p:bldP spid="34839" grpId="0" animBg="1"/>
      <p:bldP spid="34840" grpId="0"/>
      <p:bldP spid="34841" grpId="0" animBg="1"/>
      <p:bldP spid="34842" grpId="0"/>
      <p:bldP spid="3484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AA37BE5-5246-4BE6-9412-64EEE911B57D}" type="slidenum">
              <a:rPr lang="ru-RU" altLang="ru-RU" smtClean="0"/>
              <a:pPr/>
              <a:t>48</a:t>
            </a:fld>
            <a:endParaRPr lang="ru-RU" altLang="ru-RU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604250" cy="287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Вычисление </a:t>
            </a:r>
            <a:r>
              <a:rPr lang="en-US" altLang="ru-RU" sz="2800" b="1" dirty="0" smtClean="0"/>
              <a:t>NOD</a:t>
            </a:r>
            <a:r>
              <a:rPr lang="ru-RU" altLang="ru-RU" sz="2800" b="1" dirty="0" smtClean="0"/>
              <a:t>. Рекурсивная функция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720"/>
            <a:ext cx="8424862" cy="594928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b){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if (a==b) return a;  </a:t>
            </a:r>
            <a:r>
              <a:rPr lang="en-US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altLang="ru-RU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нерекурсивная</a:t>
            </a:r>
            <a:r>
              <a:rPr lang="ru-RU" alt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ветвь</a:t>
            </a:r>
            <a:endParaRPr lang="en-US" altLang="ru-RU" sz="2000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else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if (a&gt;b)return nod(a-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b,b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       else return 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-a);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ru-RU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a,b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</a:rPr>
              <a:t>a,b</a:t>
            </a:r>
            <a:r>
              <a:rPr lang="en-US" altLang="ru-RU" sz="2000" b="1" dirty="0" smtClean="0">
                <a:latin typeface="Courier New" pitchFamily="49" charset="0"/>
              </a:rPr>
              <a:t>: ";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 &gt;&gt; b;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"nod = " &lt;&lt;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nod(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</a:t>
            </a:r>
            <a:r>
              <a:rPr lang="en-US" altLang="ru-RU" sz="2000" b="1" dirty="0" smtClean="0">
                <a:latin typeface="Courier New" pitchFamily="49" charset="0"/>
              </a:rPr>
              <a:t>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48264" y="90872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Ex04_13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99B743-0A02-42E3-A1FF-6AF073226235}" type="slidenum">
              <a:rPr lang="ru-RU" altLang="ru-RU" smtClean="0"/>
              <a:pPr/>
              <a:t>49</a:t>
            </a:fld>
            <a:endParaRPr lang="ru-RU" altLang="ru-RU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68680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4.12.2 Фрейм активации. </a:t>
            </a:r>
            <a:br>
              <a:rPr lang="ru-RU" altLang="ru-RU" sz="2800" b="1" dirty="0" smtClean="0"/>
            </a:br>
            <a:r>
              <a:rPr lang="ru-RU" altLang="ru-RU" sz="2800" b="1" dirty="0" smtClean="0"/>
              <a:t>Структура рекурсивной подпрограммы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424862" cy="54006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Каждое обращение к рекурсивной подпрограмме  вызывает независимую </a:t>
            </a:r>
            <a:r>
              <a:rPr lang="ru-RU" altLang="ru-RU" sz="2000" i="1" dirty="0" smtClean="0"/>
              <a:t>активацию</a:t>
            </a:r>
            <a:r>
              <a:rPr lang="ru-RU" altLang="ru-RU" sz="2000" dirty="0" smtClean="0"/>
              <a:t> этой подпрограммы. 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/>
              <a:t>Совокупность данных, необходимых для </a:t>
            </a:r>
            <a:r>
              <a:rPr lang="ru-RU" altLang="ru-RU" sz="2000" i="1" dirty="0" smtClean="0"/>
              <a:t>одной</a:t>
            </a:r>
            <a:r>
              <a:rPr lang="ru-RU" altLang="ru-RU" sz="2000" dirty="0" smtClean="0"/>
              <a:t> активации рекурсивной подпрограммы, называется </a:t>
            </a:r>
            <a:r>
              <a:rPr lang="ru-RU" altLang="ru-RU" sz="2000" i="1" dirty="0" smtClean="0"/>
              <a:t>фреймом активации.</a:t>
            </a:r>
            <a:endParaRPr lang="ru-RU" altLang="ru-RU" sz="2000" dirty="0" smtClean="0"/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ru-RU" alt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Фрейм активации </a:t>
            </a:r>
            <a:r>
              <a:rPr lang="ru-RU" altLang="ru-RU" sz="2000" dirty="0" smtClean="0"/>
              <a:t>включает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ru-RU" altLang="ru-RU" sz="2000" dirty="0" smtClean="0"/>
              <a:t>локальные переменные подпрограммы;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ru-RU" altLang="ru-RU" sz="2000" dirty="0" smtClean="0"/>
              <a:t>копии параметров-значений;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ru-RU" altLang="ru-RU" sz="2000" dirty="0" smtClean="0"/>
              <a:t>адреса параметров-переменных и параметров-констант (4 байта);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ru-RU" altLang="ru-RU" sz="2000" dirty="0" smtClean="0"/>
              <a:t>копию строки результата (для функций типа </a:t>
            </a:r>
            <a:r>
              <a:rPr lang="en-US" altLang="ru-RU" sz="2000" dirty="0" smtClean="0"/>
              <a:t>string</a:t>
            </a:r>
            <a:r>
              <a:rPr lang="ru-RU" altLang="ru-RU" sz="2000" dirty="0" smtClean="0"/>
              <a:t>);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ru-RU" altLang="ru-RU" sz="2000" dirty="0" smtClean="0"/>
              <a:t>служебную информацию (</a:t>
            </a:r>
            <a:r>
              <a:rPr lang="ru-RU" altLang="ru-RU" sz="2000" dirty="0" smtClean="0">
                <a:sym typeface="Symbol" pitchFamily="18" charset="2"/>
              </a:rPr>
              <a:t></a:t>
            </a:r>
            <a:r>
              <a:rPr lang="ru-RU" altLang="ru-RU" sz="2000" dirty="0" smtClean="0"/>
              <a:t>12 байт, точный размер этой области зависит от способа передачи параметров).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CB754B-0248-4759-9C05-5E4AE71A3C6C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234950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Примеры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1. Автоматические (локальные) переменные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2. Внешние переменные</a:t>
            </a:r>
            <a:r>
              <a:rPr lang="ru-RU" sz="2400" b="1" dirty="0" smtClean="0"/>
              <a:t> </a:t>
            </a:r>
            <a:r>
              <a:rPr lang="ru-RU" sz="2400" dirty="0" smtClean="0"/>
              <a:t>(</a:t>
            </a:r>
            <a:r>
              <a:rPr lang="en-US" sz="2400" b="1" dirty="0" smtClean="0"/>
              <a:t>extern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{extern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{extern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a;…}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bcd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a;…}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427539" y="1556793"/>
            <a:ext cx="4248917" cy="1440408"/>
          </a:xfrm>
          <a:prstGeom prst="wedgeRoundRectCallout">
            <a:avLst>
              <a:gd name="adj1" fmla="val -47856"/>
              <a:gd name="adj2" fmla="val 1415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Автоматические (</a:t>
            </a:r>
            <a:r>
              <a:rPr lang="ru-RU" sz="2000" dirty="0"/>
              <a:t>локальные)</a:t>
            </a:r>
          </a:p>
          <a:p>
            <a:pPr algn="ctr"/>
            <a:r>
              <a:rPr lang="ru-RU" sz="2000" dirty="0" smtClean="0"/>
              <a:t>переменные – две разные переменные, которые </a:t>
            </a:r>
            <a:r>
              <a:rPr lang="ru-RU" sz="2000" dirty="0" smtClean="0">
                <a:solidFill>
                  <a:srgbClr val="FF0000"/>
                </a:solidFill>
              </a:rPr>
              <a:t>временно</a:t>
            </a:r>
            <a:r>
              <a:rPr lang="ru-RU" sz="2000" dirty="0" smtClean="0"/>
              <a:t> размещаются в стеке</a:t>
            </a:r>
            <a:endParaRPr lang="ru-RU" sz="2000" dirty="0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427538" y="4077072"/>
            <a:ext cx="4176910" cy="1008111"/>
          </a:xfrm>
          <a:prstGeom prst="wedgeRoundRectCallout">
            <a:avLst>
              <a:gd name="adj1" fmla="val -50537"/>
              <a:gd name="adj2" fmla="val 38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Одна и та же </a:t>
            </a:r>
            <a:r>
              <a:rPr lang="ru-RU" sz="2000" dirty="0" smtClean="0"/>
              <a:t>переменная – размещается в сегменте данных программы</a:t>
            </a:r>
            <a:endParaRPr lang="ru-RU" sz="2000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 flipV="1">
            <a:off x="1908175" y="1989138"/>
            <a:ext cx="23764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1979613" y="2492375"/>
            <a:ext cx="230505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2195513" y="3933825"/>
            <a:ext cx="208915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3131839" y="4652963"/>
            <a:ext cx="1079798" cy="721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2411759" y="4797425"/>
            <a:ext cx="1872903" cy="5037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4427538" y="5300663"/>
            <a:ext cx="3960812" cy="1368697"/>
          </a:xfrm>
          <a:prstGeom prst="wedgeRoundRectCallout">
            <a:avLst>
              <a:gd name="adj1" fmla="val -50361"/>
              <a:gd name="adj2" fmla="val 2050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Автоматическая переменная, которая внутри функции  </a:t>
            </a:r>
            <a:r>
              <a:rPr lang="ru-RU" sz="2000" dirty="0" smtClean="0"/>
              <a:t>"перекрывает" вызова внешней</a:t>
            </a:r>
            <a:endParaRPr lang="ru-RU" sz="2000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691679" y="5805488"/>
            <a:ext cx="2592983" cy="359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B226FE7-91EA-4EA2-AC6C-CF5F2B690313}" type="slidenum">
              <a:rPr lang="ru-RU" altLang="ru-RU" smtClean="0"/>
              <a:pPr/>
              <a:t>50</a:t>
            </a:fld>
            <a:endParaRPr lang="ru-RU" altLang="ru-RU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4"/>
            <a:ext cx="8435975" cy="187149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Переворот строки последовательным отсечением начального элемента и добавлением его в конец результирующей строки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703958" y="3408685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638995" y="3840485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2215258" y="4200848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3367783" y="4921573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51520" y="3068960"/>
            <a:ext cx="104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S=‘ABC’</a:t>
            </a:r>
            <a:endParaRPr lang="ru-RU" altLang="ru-RU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30933" y="3480123"/>
            <a:ext cx="104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S=‘ABC’</a:t>
            </a:r>
            <a:endParaRPr lang="ru-RU" altLang="ru-RU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062733" y="3840485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S=‘BC’</a:t>
            </a:r>
            <a:endParaRPr lang="ru-RU" altLang="ru-RU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783458" y="420084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S=‘</a:t>
            </a:r>
            <a:r>
              <a:rPr lang="ru-RU" altLang="ru-RU"/>
              <a:t>С</a:t>
            </a:r>
            <a:r>
              <a:rPr lang="en-US" altLang="ru-RU"/>
              <a:t>’</a:t>
            </a:r>
            <a:endParaRPr lang="ru-RU" alt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2791520" y="4561210"/>
            <a:ext cx="5762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2359720" y="463264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S=‘’</a:t>
            </a:r>
            <a:endParaRPr lang="ru-RU" altLang="ru-RU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4591745" y="456121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5239445" y="420084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536433" y="3408685"/>
            <a:ext cx="1368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5312470" y="4200848"/>
            <a:ext cx="1797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Result:= ‘’ +S[1]</a:t>
            </a:r>
            <a:endParaRPr lang="ru-RU" altLang="ru-RU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6679308" y="3480123"/>
            <a:ext cx="198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Result:=‘CB’+S[1]</a:t>
            </a:r>
            <a:endParaRPr lang="ru-RU" altLang="ru-RU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6031608" y="3913510"/>
            <a:ext cx="1835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Result:=‘C’+S[1]</a:t>
            </a:r>
            <a:endParaRPr lang="ru-RU" altLang="ru-RU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4591745" y="463264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Result:=‘’</a:t>
            </a:r>
            <a:endParaRPr lang="ru-RU" altLang="ru-RU"/>
          </a:p>
        </p:txBody>
      </p:sp>
      <p:cxnSp>
        <p:nvCxnSpPr>
          <p:cNvPr id="24" name="Прямая со стрелкой 23"/>
          <p:cNvCxnSpPr>
            <a:stCxn id="37892" idx="1"/>
          </p:cNvCxnSpPr>
          <p:nvPr/>
        </p:nvCxnSpPr>
        <p:spPr>
          <a:xfrm>
            <a:off x="1638995" y="3408685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37894" idx="0"/>
          </p:cNvCxnSpPr>
          <p:nvPr/>
        </p:nvCxnSpPr>
        <p:spPr>
          <a:xfrm flipH="1">
            <a:off x="2215258" y="384048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791520" y="4200848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367783" y="4561210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37906" idx="0"/>
          </p:cNvCxnSpPr>
          <p:nvPr/>
        </p:nvCxnSpPr>
        <p:spPr>
          <a:xfrm flipV="1">
            <a:off x="4591745" y="4561210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5239445" y="4200848"/>
            <a:ext cx="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5887145" y="3840485"/>
            <a:ext cx="6492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5887145" y="384048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536433" y="3408685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 animBg="1"/>
      <p:bldP spid="37894" grpId="0" animBg="1"/>
      <p:bldP spid="37895" grpId="0" animBg="1"/>
      <p:bldP spid="37899" grpId="0"/>
      <p:bldP spid="37900" grpId="0"/>
      <p:bldP spid="37901" grpId="0"/>
      <p:bldP spid="37902" grpId="0"/>
      <p:bldP spid="37904" grpId="0" animBg="1"/>
      <p:bldP spid="37905" grpId="0"/>
      <p:bldP spid="37906" grpId="0" animBg="1"/>
      <p:bldP spid="37907" grpId="0" animBg="1"/>
      <p:bldP spid="37909" grpId="0" animBg="1"/>
      <p:bldP spid="37910" grpId="0"/>
      <p:bldP spid="37911" grpId="0"/>
      <p:bldP spid="37912" grpId="0"/>
      <p:bldP spid="37913" grpId="0"/>
      <p:bldP spid="3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21A797E-16C7-4617-A088-3D77693D32E7}" type="slidenum">
              <a:rPr lang="ru-RU" smtClean="0"/>
              <a:pPr/>
              <a:t>51</a:t>
            </a:fld>
            <a:endParaRPr lang="ru-RU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939336" cy="36036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Переворот строки отсечением первого символа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</a:rPr>
              <a:t>string.h</a:t>
            </a:r>
            <a:r>
              <a:rPr lang="en-US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void reverser(const char s[],char 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[])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if (!</a:t>
            </a:r>
            <a:r>
              <a:rPr lang="en-US" sz="2000" b="1" dirty="0" err="1" smtClean="0">
                <a:latin typeface="Courier New" pitchFamily="49" charset="0"/>
              </a:rPr>
              <a:t>strlen</a:t>
            </a:r>
            <a:r>
              <a:rPr lang="en-US" sz="2000" b="1" dirty="0" smtClean="0">
                <a:latin typeface="Courier New" pitchFamily="49" charset="0"/>
              </a:rPr>
              <a:t>(s))  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[0]='\0';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else { 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    </a:t>
            </a:r>
            <a:r>
              <a:rPr lang="en-US" sz="2000" b="1" dirty="0" smtClean="0">
                <a:latin typeface="Courier New" pitchFamily="49" charset="0"/>
              </a:rPr>
              <a:t>reverser(s+1,sr);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  </a:t>
            </a: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k=</a:t>
            </a:r>
            <a:r>
              <a:rPr lang="en-US" sz="2000" b="1" dirty="0" err="1" smtClean="0">
                <a:latin typeface="Courier New" pitchFamily="49" charset="0"/>
              </a:rPr>
              <a:t>strlen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    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[k]=s[0]; 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[k+1]='\0';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char s[</a:t>
            </a:r>
            <a:r>
              <a:rPr lang="ru-RU" sz="2000" b="1" dirty="0" smtClean="0">
                <a:latin typeface="Courier New" pitchFamily="49" charset="0"/>
              </a:rPr>
              <a:t>256</a:t>
            </a:r>
            <a:r>
              <a:rPr lang="en-US" sz="2000" b="1" dirty="0" smtClean="0">
                <a:latin typeface="Courier New" pitchFamily="49" charset="0"/>
              </a:rPr>
              <a:t>],</a:t>
            </a:r>
            <a:r>
              <a:rPr lang="en-US" sz="2000" b="1" dirty="0" err="1" smtClean="0">
                <a:latin typeface="Courier New" pitchFamily="49" charset="0"/>
              </a:rPr>
              <a:t>sr</a:t>
            </a:r>
            <a:r>
              <a:rPr lang="en-US" sz="2000" b="1" dirty="0" smtClean="0">
                <a:latin typeface="Courier New" pitchFamily="49" charset="0"/>
              </a:rPr>
              <a:t>[</a:t>
            </a:r>
            <a:r>
              <a:rPr lang="ru-RU" sz="2000" b="1" dirty="0" smtClean="0">
                <a:latin typeface="Courier New" pitchFamily="49" charset="0"/>
              </a:rPr>
              <a:t>256</a:t>
            </a:r>
            <a:r>
              <a:rPr lang="en-US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("Enter string: ");    </a:t>
            </a:r>
            <a:r>
              <a:rPr lang="en-US" sz="2000" b="1" dirty="0" err="1" smtClean="0">
                <a:latin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</a:rPr>
              <a:t>("%</a:t>
            </a:r>
            <a:r>
              <a:rPr lang="en-US" sz="2000" b="1" dirty="0" err="1" smtClean="0">
                <a:latin typeface="Courier New" pitchFamily="49" charset="0"/>
              </a:rPr>
              <a:t>s",s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reverser(</a:t>
            </a:r>
            <a:r>
              <a:rPr lang="en-US" sz="2000" b="1" dirty="0" err="1" smtClean="0">
                <a:latin typeface="Courier New" pitchFamily="49" charset="0"/>
              </a:rPr>
              <a:t>s,sr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</a:rPr>
              <a:t>("Output string: %s\</a:t>
            </a:r>
            <a:r>
              <a:rPr lang="en-US" sz="2000" b="1" dirty="0" err="1" smtClean="0">
                <a:latin typeface="Courier New" pitchFamily="49" charset="0"/>
              </a:rPr>
              <a:t>n",sr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ru-RU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    </a:t>
            </a:r>
            <a:r>
              <a:rPr lang="ru-RU" sz="2000" b="1" dirty="0" err="1" smtClean="0">
                <a:latin typeface="Courier New" pitchFamily="49" charset="0"/>
              </a:rPr>
              <a:t>return</a:t>
            </a:r>
            <a:r>
              <a:rPr lang="ru-RU" sz="2000" b="1" dirty="0" smtClean="0">
                <a:latin typeface="Courier New" pitchFamily="49" charset="0"/>
              </a:rPr>
              <a:t>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000" dirty="0" smtClean="0"/>
              <a:t>Фрейм активации: </a:t>
            </a:r>
            <a:r>
              <a:rPr lang="en-US" altLang="ru-RU" sz="2000" dirty="0" smtClean="0"/>
              <a:t>V</a:t>
            </a:r>
            <a:r>
              <a:rPr lang="ru-RU" altLang="ru-RU" sz="2000" dirty="0" smtClean="0"/>
              <a:t>=4 + </a:t>
            </a:r>
            <a:r>
              <a:rPr lang="en-US" altLang="ru-RU" sz="2000" dirty="0" smtClean="0"/>
              <a:t>4 + 4</a:t>
            </a:r>
            <a:r>
              <a:rPr lang="ru-RU" altLang="ru-RU" sz="2000" dirty="0" smtClean="0"/>
              <a:t> + &lt;служебная область&gt; </a:t>
            </a:r>
            <a:r>
              <a:rPr lang="ru-RU" altLang="ru-RU" sz="2000" dirty="0" smtClean="0">
                <a:sym typeface="Symbol" pitchFamily="18" charset="2"/>
              </a:rPr>
              <a:t></a:t>
            </a:r>
            <a:r>
              <a:rPr lang="en-US" altLang="ru-RU" sz="2000" dirty="0" smtClean="0"/>
              <a:t>24</a:t>
            </a:r>
            <a:r>
              <a:rPr lang="ru-RU" altLang="ru-RU" sz="2000" dirty="0" smtClean="0"/>
              <a:t>.</a:t>
            </a:r>
            <a:r>
              <a:rPr lang="en-US" altLang="ru-RU" sz="2000" dirty="0" smtClean="0"/>
              <a:t>  </a:t>
            </a:r>
            <a:endParaRPr lang="ru-RU" altLang="ru-RU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ru-RU" sz="2000" dirty="0" smtClean="0">
                <a:solidFill>
                  <a:srgbClr val="FF0000"/>
                </a:solidFill>
              </a:rPr>
              <a:t>+</a:t>
            </a:r>
            <a:r>
              <a:rPr lang="ru-RU" altLang="ru-RU" sz="2000" dirty="0" smtClean="0">
                <a:solidFill>
                  <a:srgbClr val="FF0000"/>
                </a:solidFill>
              </a:rPr>
              <a:t> нужна дополнительная строка 256 байт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latin typeface="Courier New" pitchFamily="49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380436" y="90872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596336" y="90872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812236" y="90872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8028136" y="90872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8244036" y="90872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7380436" y="177390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7380436" y="21342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7596336" y="1773908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7380436" y="1413545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7596336" y="21342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ru-RU"/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7812236" y="21342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7380436" y="25660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7596336" y="25660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ru-RU"/>
          </a:p>
        </p:txBody>
      </p:sp>
      <p:sp>
        <p:nvSpPr>
          <p:cNvPr id="14369" name="Rectangle 33"/>
          <p:cNvSpPr>
            <a:spLocks noChangeArrowheads="1"/>
          </p:cNvSpPr>
          <p:nvPr/>
        </p:nvSpPr>
        <p:spPr bwMode="auto">
          <a:xfrm>
            <a:off x="8028136" y="25660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7812236" y="25660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7380436" y="29978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  <a:endParaRPr lang="ru-RU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7596336" y="29978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  <a:endParaRPr lang="ru-RU"/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8244036" y="29978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\0</a:t>
            </a:r>
            <a:endParaRPr lang="ru-RU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7812236" y="29978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  <a:endParaRPr lang="ru-RU"/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8028136" y="2997870"/>
            <a:ext cx="21590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164490" y="8685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Ex04_14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0" grpId="1" animBg="1"/>
      <p:bldP spid="14340" grpId="2" animBg="1"/>
      <p:bldP spid="14341" grpId="0" animBg="1"/>
      <p:bldP spid="14341" grpId="1" animBg="1"/>
      <p:bldP spid="14341" grpId="2" animBg="1"/>
      <p:bldP spid="14342" grpId="0" animBg="1"/>
      <p:bldP spid="14342" grpId="1" animBg="1"/>
      <p:bldP spid="14342" grpId="2" animBg="1"/>
      <p:bldP spid="14343" grpId="0" animBg="1"/>
      <p:bldP spid="14343" grpId="1" animBg="1"/>
      <p:bldP spid="14343" grpId="2" animBg="1"/>
      <p:bldP spid="14346" grpId="0" animBg="1"/>
      <p:bldP spid="14351" grpId="0" animBg="1"/>
      <p:bldP spid="14352" grpId="0" animBg="1"/>
      <p:bldP spid="14362" grpId="0" animBg="1"/>
      <p:bldP spid="14363" grpId="0" animBg="1"/>
      <p:bldP spid="14364" grpId="0" animBg="1"/>
      <p:bldP spid="14365" grpId="0" animBg="1"/>
      <p:bldP spid="14366" grpId="0" animBg="1"/>
      <p:bldP spid="14367" grpId="0" animBg="1"/>
      <p:bldP spid="14369" grpId="0" animBg="1"/>
      <p:bldP spid="14370" grpId="0" animBg="1"/>
      <p:bldP spid="14371" grpId="0" animBg="1"/>
      <p:bldP spid="14372" grpId="0" animBg="1"/>
      <p:bldP spid="14373" grpId="0" animBg="1"/>
      <p:bldP spid="14374" grpId="0" animBg="1"/>
      <p:bldP spid="1437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186CB6-0A2D-4542-90A9-F40DC9E738D2}" type="slidenum">
              <a:rPr lang="ru-RU" altLang="ru-RU" smtClean="0"/>
              <a:pPr/>
              <a:t>52</a:t>
            </a:fld>
            <a:endParaRPr lang="ru-RU" altLang="ru-RU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432519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Переворот строки перестановкой элементов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68801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ru-RU" sz="2000" dirty="0" smtClean="0"/>
              <a:t>ABCDE  </a:t>
            </a:r>
            <a:r>
              <a:rPr lang="en-US" altLang="ru-RU" sz="2000" dirty="0" smtClean="0">
                <a:sym typeface="Symbol" pitchFamily="18" charset="2"/>
              </a:rPr>
              <a:t> </a:t>
            </a:r>
            <a:r>
              <a:rPr lang="en-US" altLang="ru-RU" sz="2000" dirty="0" smtClean="0"/>
              <a:t>EBCDA  </a:t>
            </a:r>
            <a:r>
              <a:rPr lang="en-US" altLang="ru-RU" sz="2000" dirty="0" smtClean="0">
                <a:sym typeface="Symbol" pitchFamily="18" charset="2"/>
              </a:rPr>
              <a:t> </a:t>
            </a:r>
            <a:r>
              <a:rPr lang="en-US" altLang="ru-RU" sz="2000" dirty="0" smtClean="0"/>
              <a:t>EDCBA</a:t>
            </a:r>
            <a:r>
              <a:rPr lang="en-US" altLang="ru-RU" sz="2000" dirty="0" smtClean="0">
                <a:sym typeface="Symbol" pitchFamily="18" charset="2"/>
              </a:rPr>
              <a:t> </a:t>
            </a:r>
            <a:endParaRPr lang="ru-RU" altLang="ru-RU" sz="2000" dirty="0" smtClean="0"/>
          </a:p>
          <a:p>
            <a:pPr eaLnBrk="1" hangingPunct="1">
              <a:lnSpc>
                <a:spcPct val="85000"/>
              </a:lnSpc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void reverser2(char s[],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if (n&lt;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(s)/2) {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char temp = s[n];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s[n] = s[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(s)-n-1];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s[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(s)-n-1] = temp;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    reverser2(s,n+1);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char s[20];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("Enter string: ");</a:t>
            </a:r>
            <a:r>
              <a:rPr lang="ru-RU" alt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s",s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reverser2(s,0);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("Output string: %s\</a:t>
            </a:r>
            <a:r>
              <a:rPr lang="en-US" altLang="ru-RU" sz="2000" b="1" dirty="0" err="1" smtClean="0">
                <a:latin typeface="Courier New" pitchFamily="49" charset="0"/>
                <a:cs typeface="Courier New" pitchFamily="49" charset="0"/>
              </a:rPr>
              <a:t>n",s</a:t>
            </a: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eaLnBrk="1" hangingPunct="1">
              <a:lnSpc>
                <a:spcPct val="85000"/>
              </a:lnSpc>
              <a:spcBef>
                <a:spcPts val="4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ru-RU" altLang="ru-RU" sz="2000" dirty="0" smtClean="0"/>
              <a:t>Фрейм активации: </a:t>
            </a:r>
            <a:r>
              <a:rPr lang="en-US" altLang="ru-RU" sz="2000" dirty="0" smtClean="0"/>
              <a:t>V</a:t>
            </a:r>
            <a:r>
              <a:rPr lang="ru-RU" altLang="ru-RU" sz="2000" dirty="0" smtClean="0"/>
              <a:t>=4+4+1+&lt;служебная область&gt;</a:t>
            </a:r>
            <a:r>
              <a:rPr lang="ru-RU" altLang="ru-RU" sz="2000" dirty="0" smtClean="0">
                <a:sym typeface="Symbol" pitchFamily="18" charset="2"/>
              </a:rPr>
              <a:t></a:t>
            </a:r>
            <a:r>
              <a:rPr lang="ru-RU" altLang="ru-RU" sz="2000" dirty="0" smtClean="0"/>
              <a:t>21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64490" y="8685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Ex04_15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2C9F14-B471-4FF0-B5CF-B7296E815555}" type="slidenum">
              <a:rPr lang="ru-RU" altLang="ru-RU" smtClean="0"/>
              <a:pPr/>
              <a:t>53</a:t>
            </a:fld>
            <a:endParaRPr lang="ru-RU" altLang="ru-RU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9144000" cy="576486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Определение корней уравнения на заданном отрезке</a:t>
            </a:r>
            <a:r>
              <a:rPr lang="en-US" altLang="ru-RU" sz="2400" b="1" dirty="0" smtClean="0"/>
              <a:t>.</a:t>
            </a:r>
            <a:br>
              <a:rPr lang="en-US" altLang="ru-RU" sz="2400" b="1" dirty="0" smtClean="0"/>
            </a:br>
            <a:r>
              <a:rPr lang="ru-RU" altLang="ru-RU" sz="2400" b="1" dirty="0" smtClean="0"/>
              <a:t>Метод деления пополам</a:t>
            </a:r>
            <a:r>
              <a:rPr lang="ru-RU" altLang="ru-RU" sz="2400" dirty="0" smtClean="0"/>
              <a:t> 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900113" y="335597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V="1">
            <a:off x="3995738" y="1412875"/>
            <a:ext cx="0" cy="302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708400" y="33559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0</a:t>
            </a:r>
            <a:endParaRPr lang="ru-RU" altLang="ru-RU"/>
          </a:p>
        </p:txBody>
      </p:sp>
      <p:sp>
        <p:nvSpPr>
          <p:cNvPr id="63495" name="Freeform 7"/>
          <p:cNvSpPr>
            <a:spLocks/>
          </p:cNvSpPr>
          <p:nvPr/>
        </p:nvSpPr>
        <p:spPr bwMode="auto">
          <a:xfrm>
            <a:off x="2051050" y="1844675"/>
            <a:ext cx="5880100" cy="2447925"/>
          </a:xfrm>
          <a:custGeom>
            <a:avLst/>
            <a:gdLst>
              <a:gd name="T0" fmla="*/ 0 w 3704"/>
              <a:gd name="T1" fmla="*/ 2147483647 h 1542"/>
              <a:gd name="T2" fmla="*/ 2147483647 w 3704"/>
              <a:gd name="T3" fmla="*/ 2147483647 h 1542"/>
              <a:gd name="T4" fmla="*/ 2147483647 w 3704"/>
              <a:gd name="T5" fmla="*/ 2147483647 h 1542"/>
              <a:gd name="T6" fmla="*/ 2147483647 w 3704"/>
              <a:gd name="T7" fmla="*/ 0 h 1542"/>
              <a:gd name="T8" fmla="*/ 0 60000 65536"/>
              <a:gd name="T9" fmla="*/ 0 60000 65536"/>
              <a:gd name="T10" fmla="*/ 0 60000 65536"/>
              <a:gd name="T11" fmla="*/ 0 60000 65536"/>
              <a:gd name="T12" fmla="*/ 0 w 3704"/>
              <a:gd name="T13" fmla="*/ 0 h 1542"/>
              <a:gd name="T14" fmla="*/ 3704 w 3704"/>
              <a:gd name="T15" fmla="*/ 1542 h 15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04" h="1542">
                <a:moveTo>
                  <a:pt x="0" y="1542"/>
                </a:moveTo>
                <a:cubicBezTo>
                  <a:pt x="227" y="1141"/>
                  <a:pt x="454" y="741"/>
                  <a:pt x="998" y="499"/>
                </a:cubicBezTo>
                <a:cubicBezTo>
                  <a:pt x="1542" y="257"/>
                  <a:pt x="2828" y="174"/>
                  <a:pt x="3266" y="91"/>
                </a:cubicBezTo>
                <a:cubicBezTo>
                  <a:pt x="3704" y="8"/>
                  <a:pt x="3666" y="4"/>
                  <a:pt x="3629" y="0"/>
                </a:cubicBezTo>
              </a:path>
            </a:pathLst>
          </a:cu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>
            <a:off x="2051050" y="31400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7596188" y="17732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1763713" y="3429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a</a:t>
            </a:r>
            <a:endParaRPr lang="ru-RU" altLang="ru-RU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7524750" y="3573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b</a:t>
            </a:r>
            <a:endParaRPr lang="ru-RU" altLang="ru-RU"/>
          </a:p>
        </p:txBody>
      </p:sp>
      <p:sp>
        <p:nvSpPr>
          <p:cNvPr id="63500" name="Line 12"/>
          <p:cNvSpPr>
            <a:spLocks noChangeShapeType="1"/>
          </p:cNvSpPr>
          <p:nvPr/>
        </p:nvSpPr>
        <p:spPr bwMode="auto">
          <a:xfrm>
            <a:off x="4932363" y="2347913"/>
            <a:ext cx="0" cy="100806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4787900" y="3500438"/>
            <a:ext cx="2984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x</a:t>
            </a:r>
            <a:endParaRPr lang="ru-RU" altLang="ru-RU"/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5076825" y="25638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f(x)&gt;</a:t>
            </a:r>
            <a:r>
              <a:rPr lang="en-US" altLang="ru-RU">
                <a:sym typeface="Symbol" pitchFamily="18" charset="2"/>
              </a:rPr>
              <a:t>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63503" name="Line 15"/>
          <p:cNvSpPr>
            <a:spLocks noChangeShapeType="1"/>
          </p:cNvSpPr>
          <p:nvPr/>
        </p:nvSpPr>
        <p:spPr bwMode="auto">
          <a:xfrm>
            <a:off x="3492500" y="2708275"/>
            <a:ext cx="0" cy="647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276600" y="3429000"/>
            <a:ext cx="369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x’</a:t>
            </a:r>
            <a:endParaRPr lang="ru-RU" altLang="ru-RU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492500" y="27813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f(x’)&gt;</a:t>
            </a:r>
            <a:r>
              <a:rPr lang="en-US" altLang="ru-RU">
                <a:sym typeface="Symbol" pitchFamily="18" charset="2"/>
              </a:rPr>
              <a:t></a:t>
            </a:r>
            <a:endParaRPr lang="ru-RU" altLang="ru-RU">
              <a:sym typeface="Symbol" pitchFamily="18" charset="2"/>
            </a:endParaRPr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2771775" y="3213100"/>
            <a:ext cx="0" cy="1428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627313" y="34290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x’’</a:t>
            </a:r>
            <a:endParaRPr lang="ru-RU" altLang="ru-RU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124075" y="26368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/>
              <a:t>f(x’’)&lt;</a:t>
            </a:r>
            <a:r>
              <a:rPr lang="en-US" altLang="ru-RU">
                <a:sym typeface="Symbol" pitchFamily="18" charset="2"/>
              </a:rPr>
              <a:t></a:t>
            </a: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755650" y="5373688"/>
            <a:ext cx="1231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x = (b-a)/2</a:t>
            </a:r>
            <a:endParaRPr lang="ru-RU" altLang="ru-RU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4787900" y="38608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b’</a:t>
            </a:r>
            <a:endParaRPr lang="ru-RU" altLang="ru-RU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3276600" y="378936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/>
              <a:t>b’’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493" grpId="0" animBg="1"/>
      <p:bldP spid="63494" grpId="0"/>
      <p:bldP spid="63495" grpId="0" animBg="1"/>
      <p:bldP spid="63496" grpId="0" animBg="1"/>
      <p:bldP spid="63497" grpId="0" animBg="1"/>
      <p:bldP spid="63498" grpId="0"/>
      <p:bldP spid="63499" grpId="0"/>
      <p:bldP spid="63500" grpId="0" animBg="1"/>
      <p:bldP spid="63501" grpId="0"/>
      <p:bldP spid="63502" grpId="0"/>
      <p:bldP spid="63503" grpId="0" animBg="1"/>
      <p:bldP spid="63504" grpId="0"/>
      <p:bldP spid="63505" grpId="0"/>
      <p:bldP spid="63506" grpId="0" animBg="1"/>
      <p:bldP spid="63507" grpId="0"/>
      <p:bldP spid="63508" grpId="0"/>
      <p:bldP spid="63509" grpId="0"/>
      <p:bldP spid="63510" grpId="0"/>
      <p:bldP spid="6351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B3043B-0DC4-44D5-B376-CE74DCD524D1}" type="slidenum">
              <a:rPr lang="ru-RU" altLang="ru-RU" smtClean="0"/>
              <a:pPr/>
              <a:t>54</a:t>
            </a:fld>
            <a:endParaRPr lang="ru-RU" altLang="ru-RU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9036050" cy="436562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Определение корней уравнения на отрезке. Схема</a:t>
            </a:r>
            <a:r>
              <a:rPr lang="ru-RU" altLang="ru-RU" sz="2400" dirty="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381635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i="1" smtClean="0"/>
              <a:t>Базисное утверждение:</a:t>
            </a:r>
            <a:r>
              <a:rPr lang="ru-RU" altLang="ru-RU" sz="2000" smtClean="0"/>
              <a:t> Если абсолютная величина функции в середине отрезка не превышает заданного значения погрешности, то координата середины отрезка и есть корень.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 </a:t>
            </a:r>
            <a:r>
              <a:rPr lang="ru-RU" altLang="ru-RU" sz="2000" i="1" smtClean="0"/>
              <a:t>Рекурсивное утверждение:</a:t>
            </a:r>
            <a:r>
              <a:rPr lang="ru-RU" altLang="ru-RU" sz="2000" smtClean="0"/>
              <a:t> Корень расположен  между серединой отрезка и тем концом, значение функции в котором по знаку не совпадает со значением функции в середине отрезка. 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233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140200" y="1125538"/>
          <a:ext cx="5003800" cy="4751387"/>
        </p:xfrm>
        <a:graphic>
          <a:graphicData uri="http://schemas.openxmlformats.org/presentationml/2006/ole">
            <p:oleObj spid="_x0000_s12298" name="Visio" r:id="rId3" imgW="2694063" imgH="217963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129371-E7C2-435E-91A1-D9B34D4DEF2F}" type="slidenum">
              <a:rPr lang="ru-RU" altLang="ru-RU" smtClean="0"/>
              <a:pPr/>
              <a:t>55</a:t>
            </a:fld>
            <a:endParaRPr lang="ru-RU" altLang="ru-RU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893175" cy="436562"/>
          </a:xfrm>
        </p:spPr>
        <p:txBody>
          <a:bodyPr/>
          <a:lstStyle/>
          <a:p>
            <a:pPr eaLnBrk="1" hangingPunct="1"/>
            <a:r>
              <a:rPr lang="ru-RU" altLang="ru-RU" sz="2400" b="1" smtClean="0"/>
              <a:t>Определение корней уравнения на заданном отрезке (</a:t>
            </a:r>
            <a:r>
              <a:rPr lang="en-US" altLang="ru-RU" sz="2400" b="1" smtClean="0"/>
              <a:t>3</a:t>
            </a:r>
            <a:r>
              <a:rPr lang="ru-RU" altLang="ru-RU" sz="2400" b="1" smtClean="0"/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8424862" cy="5761037"/>
          </a:xfrm>
        </p:spPr>
        <p:txBody>
          <a:bodyPr/>
          <a:lstStyle/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root(float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a,float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b,float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eps,float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&amp;r)</a:t>
            </a:r>
            <a:r>
              <a:rPr lang="en-US" altLang="ru-RU" sz="2000" b="1" dirty="0" smtClean="0">
                <a:latin typeface="Courier New" pitchFamily="49" charset="0"/>
              </a:rPr>
              <a:t> {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x = (</a:t>
            </a:r>
            <a:r>
              <a:rPr lang="en-US" altLang="ru-RU" sz="2000" b="1" dirty="0" err="1" smtClean="0">
                <a:latin typeface="Courier New" pitchFamily="49" charset="0"/>
              </a:rPr>
              <a:t>a+b</a:t>
            </a:r>
            <a:r>
              <a:rPr lang="en-US" altLang="ru-RU" sz="2000" b="1" dirty="0" smtClean="0">
                <a:latin typeface="Courier New" pitchFamily="49" charset="0"/>
              </a:rPr>
              <a:t>)/2;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  float f = x*x-1;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</a:t>
            </a:r>
            <a:r>
              <a:rPr lang="en-US" altLang="ru-RU" sz="2000" b="1" dirty="0" err="1" smtClean="0">
                <a:latin typeface="Courier New" pitchFamily="49" charset="0"/>
              </a:rPr>
              <a:t>fabs</a:t>
            </a:r>
            <a:r>
              <a:rPr lang="en-US" altLang="ru-RU" sz="2000" b="1" dirty="0" smtClean="0">
                <a:latin typeface="Courier New" pitchFamily="49" charset="0"/>
              </a:rPr>
              <a:t>(f)&gt;= 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((a*a-1)*f&gt;0)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root(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x,b,eps,r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else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root(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a,x,eps,r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 r = x;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</a:t>
            </a:r>
            <a:r>
              <a:rPr lang="en-US" altLang="ru-RU" sz="2000" b="1" dirty="0" err="1" smtClean="0">
                <a:latin typeface="Courier New" pitchFamily="49" charset="0"/>
              </a:rPr>
              <a:t>a,b,r,eps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"Enter </a:t>
            </a:r>
            <a:r>
              <a:rPr lang="en-US" altLang="ru-RU" sz="2000" b="1" dirty="0" err="1" smtClean="0">
                <a:latin typeface="Courier New" pitchFamily="49" charset="0"/>
              </a:rPr>
              <a:t>a,b,eps</a:t>
            </a:r>
            <a:r>
              <a:rPr lang="en-US" altLang="ru-RU" sz="2000" b="1" dirty="0" smtClean="0">
                <a:latin typeface="Courier New" pitchFamily="49" charset="0"/>
              </a:rPr>
              <a:t>";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a &gt;&gt; b &gt;&gt; </a:t>
            </a:r>
            <a:r>
              <a:rPr lang="en-US" altLang="ru-RU" sz="2000" b="1" dirty="0" err="1" smtClean="0">
                <a:latin typeface="Courier New" pitchFamily="49" charset="0"/>
              </a:rPr>
              <a:t>eps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root(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a,b,eps,r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"r = " &lt;&lt; r &lt;&lt; 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30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407150" y="3429000"/>
            <a:ext cx="2736850" cy="132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 eaLnBrk="1" hangingPunct="1"/>
            <a:r>
              <a:rPr lang="ru-RU" altLang="ru-RU" sz="2000" dirty="0"/>
              <a:t>Если корней на заданном отрезке нет, то произойдет зацикливание!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64490" y="8685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Ex04_16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08DC42-1DC8-4E48-BBC8-95E12DAD119C}" type="slidenum">
              <a:rPr lang="ru-RU" altLang="ru-RU" smtClean="0"/>
              <a:pPr/>
              <a:t>56</a:t>
            </a:fld>
            <a:endParaRPr lang="ru-RU" altLang="ru-RU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820150" cy="287337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Структура рекурсивной подпрограммы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08625" y="836613"/>
            <a:ext cx="3384550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dirty="0" smtClean="0"/>
              <a:t>«Операторы после вызова», выполняются </a:t>
            </a:r>
            <a:r>
              <a:rPr lang="ru-RU" altLang="ru-RU" sz="20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после возврата управления</a:t>
            </a:r>
            <a:r>
              <a:rPr lang="ru-RU" alt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000" dirty="0" smtClean="0"/>
              <a:t>из рекурсивно вызванной подпрограммы.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b="1" dirty="0" smtClean="0"/>
              <a:t>Пример.</a:t>
            </a:r>
            <a:r>
              <a:rPr lang="ru-RU" altLang="ru-RU" sz="2000" dirty="0" smtClean="0"/>
              <a:t> Распечатать положительные элементы массива в порядке следования, а отрицательные элементы – в обратном порядке. Признак конца массива – 0. 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95288" y="981075"/>
          <a:ext cx="4321175" cy="5256213"/>
        </p:xfrm>
        <a:graphic>
          <a:graphicData uri="http://schemas.openxmlformats.org/presentationml/2006/ole">
            <p:oleObj spid="_x0000_s13322" name="Visio" r:id="rId3" imgW="2008632" imgH="249326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79EF1C-CDAD-4301-8906-EC74E7920DEB}" type="slidenum">
              <a:rPr lang="ru-RU" altLang="ru-RU" smtClean="0"/>
              <a:pPr/>
              <a:t>57</a:t>
            </a:fld>
            <a:endParaRPr lang="ru-RU" alt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36588" y="333375"/>
            <a:ext cx="8507412" cy="436563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Просмотр массива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79388" y="2924175"/>
          <a:ext cx="8642350" cy="3933825"/>
        </p:xfrm>
        <a:graphic>
          <a:graphicData uri="http://schemas.openxmlformats.org/presentationml/2006/ole">
            <p:oleObj spid="_x0000_s14346" name="Visio" r:id="rId3" imgW="4191000" imgH="1664208" progId="Visio.Drawing.11">
              <p:embed/>
            </p:oleObj>
          </a:graphicData>
        </a:graphic>
      </p:graphicFrame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187450" y="4005263"/>
            <a:ext cx="49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dirty="0" err="1" smtClean="0"/>
              <a:t>i</a:t>
            </a:r>
            <a:r>
              <a:rPr lang="en-US" altLang="ru-RU" dirty="0" smtClean="0"/>
              <a:t>=</a:t>
            </a:r>
            <a:r>
              <a:rPr lang="ru-RU" altLang="ru-RU" dirty="0" smtClean="0"/>
              <a:t>0</a:t>
            </a:r>
            <a:endParaRPr lang="ru-RU" altLang="ru-RU" dirty="0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195513" y="4508500"/>
            <a:ext cx="49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dirty="0" err="1" smtClean="0"/>
              <a:t>i</a:t>
            </a:r>
            <a:r>
              <a:rPr lang="en-US" altLang="ru-RU" dirty="0" smtClean="0"/>
              <a:t>=</a:t>
            </a:r>
            <a:r>
              <a:rPr lang="ru-RU" altLang="ru-RU" dirty="0" smtClean="0"/>
              <a:t>1</a:t>
            </a:r>
            <a:endParaRPr lang="ru-RU" altLang="ru-RU" dirty="0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348038" y="5013325"/>
            <a:ext cx="49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dirty="0" err="1" smtClean="0"/>
              <a:t>i</a:t>
            </a:r>
            <a:r>
              <a:rPr lang="en-US" altLang="ru-RU" dirty="0" smtClean="0"/>
              <a:t>=</a:t>
            </a:r>
            <a:r>
              <a:rPr lang="ru-RU" altLang="ru-RU" dirty="0" smtClean="0"/>
              <a:t>2</a:t>
            </a:r>
            <a:endParaRPr lang="ru-RU" altLang="ru-RU" dirty="0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23850" y="831850"/>
            <a:ext cx="8320088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000"/>
              <a:t>    Дан массив, завершающийся нулем и не содержащий нулей </a:t>
            </a:r>
          </a:p>
          <a:p>
            <a:pPr eaLnBrk="1" hangingPunct="1"/>
            <a:r>
              <a:rPr lang="ru-RU" altLang="ru-RU" sz="2000"/>
              <a:t>в середине, например:</a:t>
            </a:r>
            <a:r>
              <a:rPr lang="ru-RU" altLang="ru-RU" sz="2000" b="1"/>
              <a:t> </a:t>
            </a:r>
          </a:p>
          <a:p>
            <a:pPr eaLnBrk="1" hangingPunct="1"/>
            <a:r>
              <a:rPr lang="ru-RU" altLang="ru-RU" sz="2000" b="1"/>
              <a:t>                   4  -5  8  9  -3  0. </a:t>
            </a:r>
          </a:p>
          <a:p>
            <a:pPr eaLnBrk="1" hangingPunct="1"/>
            <a:r>
              <a:rPr lang="ru-RU" altLang="ru-RU" sz="2000"/>
              <a:t>Необходимо напечатать положительные элементы в том порядке, как они встречаются в массиве и отрицательные элементы в обратном порядке: </a:t>
            </a:r>
          </a:p>
          <a:p>
            <a:pPr eaLnBrk="1" hangingPunct="1"/>
            <a:r>
              <a:rPr lang="ru-RU" altLang="ru-RU" sz="2000" b="1"/>
              <a:t>                    4   8   9   -3   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6" grpId="0"/>
      <p:bldP spid="4301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1DE72A-117E-4C09-8E0F-57B916C83FED}" type="slidenum">
              <a:rPr lang="ru-RU" altLang="ru-RU" smtClean="0"/>
              <a:pPr/>
              <a:t>58</a:t>
            </a:fld>
            <a:endParaRPr lang="ru-RU" altLang="ru-RU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820150" cy="436562"/>
          </a:xfrm>
        </p:spPr>
        <p:txBody>
          <a:bodyPr/>
          <a:lstStyle/>
          <a:p>
            <a:pPr eaLnBrk="1" hangingPunct="1"/>
            <a:r>
              <a:rPr lang="ru-RU" altLang="ru-RU" sz="2800" b="1" smtClean="0"/>
              <a:t>Просмотр массива. Программа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836613"/>
            <a:ext cx="8424862" cy="5761037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void print(const float *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x,int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 </a:t>
            </a:r>
            <a:r>
              <a:rPr lang="en-US" altLang="ru-RU" sz="20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 == 0)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"***";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]&gt;0)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print(x,++</a:t>
            </a:r>
            <a:r>
              <a:rPr lang="en-US" altLang="ru-RU" sz="20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i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if (x[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]&lt;0)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float x[20];</a:t>
            </a:r>
            <a:r>
              <a:rPr lang="ru-RU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 =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do {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cin</a:t>
            </a:r>
            <a:r>
              <a:rPr lang="en-US" altLang="ru-RU" sz="2000" b="1" dirty="0" smtClean="0">
                <a:latin typeface="Courier New" pitchFamily="49" charset="0"/>
              </a:rPr>
              <a:t> &gt;&gt; x[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++];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 while (x[i-1] != 0);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urier New" pitchFamily="49" charset="0"/>
              </a:rPr>
              <a:t>print(x,0);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64490" y="86851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Ex04_17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A77A3F-BA0C-4475-A2F5-B18C571965B0}" type="slidenum">
              <a:rPr lang="ru-RU" altLang="ru-RU" smtClean="0"/>
              <a:pPr/>
              <a:t>59</a:t>
            </a:fld>
            <a:endParaRPr lang="ru-RU" altLang="ru-RU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4.12.3 Древовидная рекурсия. Перестановки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836613"/>
            <a:ext cx="8497887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А,</a:t>
            </a:r>
            <a:r>
              <a:rPr lang="en-US" altLang="ru-RU" sz="2000" smtClean="0"/>
              <a:t>B</a:t>
            </a:r>
            <a:r>
              <a:rPr lang="ru-RU" altLang="ru-RU" sz="2000" smtClean="0"/>
              <a:t>,</a:t>
            </a:r>
            <a:r>
              <a:rPr lang="en-US" altLang="ru-RU" sz="2000" smtClean="0"/>
              <a:t>C</a:t>
            </a:r>
            <a:r>
              <a:rPr lang="ru-RU" altLang="ru-RU" sz="2000" smtClean="0"/>
              <a:t> </a:t>
            </a:r>
            <a:r>
              <a:rPr lang="ru-RU" altLang="ru-RU" sz="2000" smtClean="0">
                <a:sym typeface="Symbol" pitchFamily="18" charset="2"/>
              </a:rPr>
              <a:t> </a:t>
            </a:r>
            <a:r>
              <a:rPr lang="en-US" altLang="ru-RU" sz="2000" smtClean="0"/>
              <a:t>ABC</a:t>
            </a:r>
            <a:r>
              <a:rPr lang="ru-RU" altLang="ru-RU" sz="2000" smtClean="0"/>
              <a:t>, </a:t>
            </a:r>
            <a:r>
              <a:rPr lang="en-US" altLang="ru-RU" sz="2000" smtClean="0"/>
              <a:t>ACB</a:t>
            </a:r>
            <a:r>
              <a:rPr lang="ru-RU" altLang="ru-RU" sz="2000" smtClean="0"/>
              <a:t>, </a:t>
            </a:r>
            <a:r>
              <a:rPr lang="en-US" altLang="ru-RU" sz="2000" smtClean="0"/>
              <a:t>BAC</a:t>
            </a:r>
            <a:r>
              <a:rPr lang="ru-RU" altLang="ru-RU" sz="2000" smtClean="0"/>
              <a:t>, </a:t>
            </a:r>
            <a:r>
              <a:rPr lang="en-US" altLang="ru-RU" sz="2000" smtClean="0"/>
              <a:t>BCA</a:t>
            </a:r>
            <a:r>
              <a:rPr lang="ru-RU" altLang="ru-RU" sz="2000" smtClean="0"/>
              <a:t>, </a:t>
            </a:r>
            <a:r>
              <a:rPr lang="en-US" altLang="ru-RU" sz="2000" smtClean="0"/>
              <a:t>CAB</a:t>
            </a:r>
            <a:r>
              <a:rPr lang="ru-RU" altLang="ru-RU" sz="2000" smtClean="0"/>
              <a:t>, </a:t>
            </a:r>
            <a:r>
              <a:rPr lang="en-US" altLang="ru-RU" sz="2000" smtClean="0"/>
              <a:t>CBA</a:t>
            </a:r>
            <a:r>
              <a:rPr lang="ru-RU" altLang="ru-RU" sz="200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smtClean="0"/>
              <a:t>Схема формирования перестановок: </a:t>
            </a: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0" y="1989138"/>
          <a:ext cx="4643438" cy="3384550"/>
        </p:xfrm>
        <a:graphic>
          <a:graphicData uri="http://schemas.openxmlformats.org/presentationml/2006/ole">
            <p:oleObj spid="_x0000_s15378" name="Visio" r:id="rId3" imgW="2808446" imgH="1595914" progId="Visio.Drawing.11">
              <p:embed/>
            </p:oleObj>
          </a:graphicData>
        </a:graphic>
      </p:graphicFrame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4572000" y="1125538"/>
          <a:ext cx="4572000" cy="4895850"/>
        </p:xfrm>
        <a:graphic>
          <a:graphicData uri="http://schemas.openxmlformats.org/presentationml/2006/ole">
            <p:oleObj spid="_x0000_s15379" name="Visio" r:id="rId4" imgW="2322603" imgH="2722680" progId="Visio.Drawing.11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9388" y="5661025"/>
            <a:ext cx="6480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Пусть:</a:t>
            </a:r>
          </a:p>
          <a:p>
            <a:r>
              <a:rPr lang="en-US"/>
              <a:t>m – </a:t>
            </a:r>
            <a:r>
              <a:rPr lang="ru-RU"/>
              <a:t>количество символов в перестановке;</a:t>
            </a:r>
          </a:p>
          <a:p>
            <a:r>
              <a:rPr lang="en-US"/>
              <a:t>n </a:t>
            </a:r>
            <a:r>
              <a:rPr lang="ru-RU"/>
              <a:t>– номер уровня дерева формирования перестановок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43213" y="1773238"/>
            <a:ext cx="720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n=0</a:t>
            </a: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24300" y="2565400"/>
            <a:ext cx="7191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n=1</a:t>
            </a: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0" y="4005263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n=2</a:t>
            </a: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4868863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n=3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9552" y="4941168"/>
            <a:ext cx="2951163" cy="7921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147050" cy="5949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3. Статические переменные</a:t>
            </a:r>
            <a:r>
              <a:rPr lang="en-US" sz="2400" dirty="0" smtClean="0"/>
              <a:t> (</a:t>
            </a:r>
            <a:r>
              <a:rPr lang="en-US" sz="2400" b="1" dirty="0" smtClean="0"/>
              <a:t>static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eaLnBrk="1" hangingPunct="1">
              <a:buNone/>
            </a:pPr>
            <a:r>
              <a:rPr lang="en-US" sz="2400" b="1" dirty="0" err="1" smtClean="0"/>
              <a:t>abc</a:t>
            </a:r>
            <a:r>
              <a:rPr lang="en-US" sz="2400" b="1" dirty="0" smtClean="0"/>
              <a:t>()</a:t>
            </a:r>
            <a:r>
              <a:rPr lang="ru-RU" sz="2400" b="1" dirty="0" smtClean="0"/>
              <a:t> </a:t>
            </a:r>
            <a:r>
              <a:rPr lang="en-US" sz="2400" b="1" dirty="0" smtClean="0"/>
              <a:t> </a:t>
            </a:r>
            <a:r>
              <a:rPr lang="en-US" sz="2400" b="1" dirty="0" smtClean="0"/>
              <a:t>{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smtClean="0"/>
              <a:t>a=1;   </a:t>
            </a:r>
            <a:endParaRPr lang="ru-RU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</a:t>
            </a:r>
            <a:r>
              <a:rPr lang="en-US" sz="2400" b="1" dirty="0" smtClean="0"/>
              <a:t>static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b=1;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 …  a++;  b++; </a:t>
            </a:r>
            <a:r>
              <a:rPr lang="en-US" sz="2400" b="1" dirty="0" smtClean="0"/>
              <a:t>…</a:t>
            </a:r>
            <a:endParaRPr lang="ru-RU" sz="2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}</a:t>
            </a:r>
            <a:endParaRPr lang="ru-RU" sz="24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4. Внешние статические переменные</a:t>
            </a:r>
            <a:r>
              <a:rPr lang="en-US" sz="2400" dirty="0" smtClean="0"/>
              <a:t> (</a:t>
            </a:r>
            <a:r>
              <a:rPr lang="en-US" sz="2400" b="1" dirty="0" smtClean="0"/>
              <a:t>extern static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err="1" smtClean="0"/>
              <a:t>int</a:t>
            </a:r>
            <a:r>
              <a:rPr lang="en-US" sz="2400" b="1" dirty="0" smtClean="0"/>
              <a:t> a;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[</a:t>
            </a:r>
            <a:r>
              <a:rPr lang="en-US" sz="2400" b="1" dirty="0" smtClean="0"/>
              <a:t>extern</a:t>
            </a:r>
            <a:r>
              <a:rPr lang="en-US" sz="2400" b="1" dirty="0" smtClean="0">
                <a:solidFill>
                  <a:srgbClr val="FF0000"/>
                </a:solidFill>
              </a:rPr>
              <a:t>]</a:t>
            </a:r>
            <a:r>
              <a:rPr lang="en-US" sz="2400" b="1" dirty="0" smtClean="0"/>
              <a:t> static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b;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    </a:t>
            </a:r>
            <a:r>
              <a:rPr lang="ru-RU" sz="2400" b="1" dirty="0" smtClean="0"/>
              <a:t>Файл</a:t>
            </a:r>
            <a:endParaRPr lang="en-US" sz="24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1000" b="1" dirty="0" smtClean="0"/>
          </a:p>
        </p:txBody>
      </p:sp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25262F-760D-457E-A4CB-2C469C670CB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smtClean="0"/>
              <a:t>Классы памяти (2)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4427984" y="1412776"/>
            <a:ext cx="4392612" cy="2304256"/>
          </a:xfrm>
          <a:prstGeom prst="wedgeRoundRectCallout">
            <a:avLst>
              <a:gd name="adj1" fmla="val -2694"/>
              <a:gd name="adj2" fmla="val 5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В отличие от автоматической статическая переменная хранит предыдущее значение, которое при каждом запуске увеличивается на </a:t>
            </a:r>
            <a:r>
              <a:rPr lang="ru-RU" sz="2000" dirty="0" smtClean="0"/>
              <a:t>1. Размещается в специальной области сегмента данных</a:t>
            </a:r>
            <a:endParaRPr lang="ru-RU" sz="2000" dirty="0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427984" y="5013176"/>
            <a:ext cx="4392612" cy="1368425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/>
              <a:t>Внешняя переменная доступна во всех файлах программы, а внешняя статическая</a:t>
            </a:r>
            <a:r>
              <a:rPr lang="en-US" sz="2000" dirty="0"/>
              <a:t> -</a:t>
            </a:r>
            <a:r>
              <a:rPr lang="ru-RU" sz="2000" dirty="0"/>
              <a:t> только в том файле, где описана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2" grpId="0" animBg="1"/>
      <p:bldP spid="717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3F6FFF-25DB-4A96-B943-39A93221C644}" type="slidenum">
              <a:rPr lang="ru-RU" altLang="ru-RU" smtClean="0"/>
              <a:pPr/>
              <a:t>60</a:t>
            </a:fld>
            <a:endParaRPr lang="ru-RU" altLang="ru-RU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436562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Программа Перестановки (начало)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96963"/>
            <a:ext cx="8424862" cy="576103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iostream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using namespace std;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#include &lt;</a:t>
            </a:r>
            <a:r>
              <a:rPr lang="en-US" altLang="ru-RU" sz="2000" b="1" dirty="0" err="1" smtClean="0">
                <a:latin typeface="Courier New" pitchFamily="49" charset="0"/>
              </a:rPr>
              <a:t>math.h</a:t>
            </a:r>
            <a:r>
              <a:rPr lang="en-US" altLang="ru-RU" sz="2000" b="1" dirty="0" smtClean="0">
                <a:latin typeface="Courier New" pitchFamily="49" charset="0"/>
              </a:rPr>
              <a:t>&gt;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void </a:t>
            </a:r>
            <a:r>
              <a:rPr lang="en-US" altLang="ru-RU" sz="2000" b="1" dirty="0" err="1" smtClean="0">
                <a:latin typeface="Courier New" pitchFamily="49" charset="0"/>
              </a:rPr>
              <a:t>perest</a:t>
            </a:r>
            <a:r>
              <a:rPr lang="en-US" altLang="ru-RU" sz="2000" b="1" dirty="0" smtClean="0">
                <a:latin typeface="Courier New" pitchFamily="49" charset="0"/>
              </a:rPr>
              <a:t>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n,int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m,const</a:t>
            </a:r>
            <a:r>
              <a:rPr lang="en-US" altLang="ru-RU" sz="2000" b="1" dirty="0" smtClean="0">
                <a:latin typeface="Courier New" pitchFamily="49" charset="0"/>
              </a:rPr>
              <a:t> char *</a:t>
            </a:r>
            <a:r>
              <a:rPr lang="en-US" altLang="ru-RU" sz="2000" b="1" dirty="0" err="1" smtClean="0">
                <a:latin typeface="Courier New" pitchFamily="49" charset="0"/>
              </a:rPr>
              <a:t>r,char</a:t>
            </a:r>
            <a:r>
              <a:rPr lang="en-US" altLang="ru-RU" sz="2000" b="1" dirty="0" smtClean="0">
                <a:latin typeface="Courier New" pitchFamily="49" charset="0"/>
              </a:rPr>
              <a:t> *pole)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if (n&gt;m)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=0;i&lt;</a:t>
            </a:r>
            <a:r>
              <a:rPr lang="en-US" altLang="ru-RU" sz="2000" b="1" dirty="0" err="1" smtClean="0">
                <a:latin typeface="Courier New" pitchFamily="49" charset="0"/>
              </a:rPr>
              <a:t>m;i</a:t>
            </a:r>
            <a:r>
              <a:rPr lang="en-US" altLang="ru-RU" sz="2000" b="1" dirty="0" smtClean="0">
                <a:latin typeface="Courier New" pitchFamily="49" charset="0"/>
              </a:rPr>
              <a:t>++)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 pole[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</a:t>
            </a:r>
            <a:r>
              <a:rPr lang="en-US" altLang="ru-RU" sz="2000" b="1" dirty="0" err="1" smtClean="0">
                <a:latin typeface="Courier New" pitchFamily="49" charset="0"/>
              </a:rPr>
              <a:t>cout</a:t>
            </a:r>
            <a:r>
              <a:rPr lang="en-US" altLang="ru-RU" sz="2000" b="1" dirty="0" smtClean="0">
                <a:latin typeface="Courier New" pitchFamily="49" charset="0"/>
              </a:rPr>
              <a:t> &lt;&lt;</a:t>
            </a:r>
            <a:r>
              <a:rPr lang="en-US" altLang="ru-RU" sz="2000" b="1" dirty="0" err="1" smtClean="0">
                <a:latin typeface="Courier New" pitchFamily="49" charset="0"/>
              </a:rPr>
              <a:t>endl</a:t>
            </a:r>
            <a:r>
              <a:rPr lang="en-US" altLang="ru-RU" sz="20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else</a:t>
            </a:r>
            <a:endParaRPr lang="ru-RU" altLang="ru-RU" sz="2000" b="1" dirty="0" smtClean="0">
              <a:latin typeface="Courier New" pitchFamily="49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91229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66"/>
                </a:solidFill>
              </a:rPr>
              <a:t>Ex04_18</a:t>
            </a:r>
            <a:endParaRPr lang="ru-RU" b="1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31EE37-80D5-4683-A259-9A96C6E357A7}" type="slidenum">
              <a:rPr lang="ru-RU" altLang="ru-RU" smtClean="0"/>
              <a:pPr/>
              <a:t>61</a:t>
            </a:fld>
            <a:endParaRPr lang="ru-RU" altLang="ru-RU" smtClean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686800" cy="287337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Программа Перестановки (конец)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2" y="908719"/>
            <a:ext cx="8675687" cy="5949281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ru-RU" altLang="ru-RU" sz="2000" b="1" dirty="0" smtClean="0">
                <a:latin typeface="Courier New" pitchFamily="49" charset="0"/>
              </a:rPr>
              <a:t>			</a:t>
            </a:r>
            <a:r>
              <a:rPr lang="en-US" altLang="ru-RU" sz="2000" b="1" dirty="0" smtClean="0">
                <a:latin typeface="Courier New" pitchFamily="49" charset="0"/>
              </a:rPr>
              <a:t>for(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 = 0;i&lt;m-n+1;i++){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pole[n-1] = r[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k =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char r1[m];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for (</a:t>
            </a: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j = 0;j&lt;m-n+1;j++)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if (j != </a:t>
            </a:r>
            <a:r>
              <a:rPr lang="en-US" altLang="ru-RU" sz="2000" b="1" dirty="0" err="1" smtClean="0">
                <a:latin typeface="Courier New" pitchFamily="49" charset="0"/>
              </a:rPr>
              <a:t>i</a:t>
            </a:r>
            <a:r>
              <a:rPr lang="en-US" altLang="ru-RU" sz="2000" b="1" dirty="0" smtClean="0">
                <a:latin typeface="Courier New" pitchFamily="49" charset="0"/>
              </a:rPr>
              <a:t>){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    r1[k++] = r[j];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    </a:t>
            </a:r>
            <a:r>
              <a:rPr lang="en-US" altLang="ru-RU" sz="2000" b="1" dirty="0" err="1" smtClean="0">
                <a:latin typeface="Courier New" pitchFamily="49" charset="0"/>
              </a:rPr>
              <a:t>perest</a:t>
            </a:r>
            <a:r>
              <a:rPr lang="en-US" altLang="ru-RU" sz="2000" b="1" dirty="0" smtClean="0">
                <a:latin typeface="Courier New" pitchFamily="49" charset="0"/>
              </a:rPr>
              <a:t>(n+1,m,r1,pole);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    }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buNone/>
            </a:pPr>
            <a:r>
              <a:rPr lang="en-US" altLang="ru-RU" sz="2000" b="1" dirty="0" err="1" smtClean="0">
                <a:latin typeface="Courier New" pitchFamily="49" charset="0"/>
              </a:rPr>
              <a:t>int</a:t>
            </a:r>
            <a:r>
              <a:rPr lang="en-US" altLang="ru-RU" sz="2000" b="1" dirty="0" smtClean="0">
                <a:latin typeface="Courier New" pitchFamily="49" charset="0"/>
              </a:rPr>
              <a:t> main() {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char a[] = "</a:t>
            </a:r>
            <a:r>
              <a:rPr lang="en-US" altLang="ru-RU" sz="2000" b="1" dirty="0" err="1" smtClean="0">
                <a:latin typeface="Courier New" pitchFamily="49" charset="0"/>
              </a:rPr>
              <a:t>ABC",pole</a:t>
            </a:r>
            <a:r>
              <a:rPr lang="en-US" altLang="ru-RU" sz="2000" b="1" dirty="0" smtClean="0">
                <a:latin typeface="Courier New" pitchFamily="49" charset="0"/>
              </a:rPr>
              <a:t>[3];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</a:t>
            </a:r>
            <a:r>
              <a:rPr lang="en-US" altLang="ru-RU" sz="2000" b="1" dirty="0" err="1" smtClean="0">
                <a:latin typeface="Courier New" pitchFamily="49" charset="0"/>
              </a:rPr>
              <a:t>perest</a:t>
            </a:r>
            <a:r>
              <a:rPr lang="en-US" altLang="ru-RU" sz="2000" b="1" dirty="0" smtClean="0">
                <a:latin typeface="Courier New" pitchFamily="49" charset="0"/>
              </a:rPr>
              <a:t>(1,3,a,pole);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    return 0;</a:t>
            </a:r>
          </a:p>
          <a:p>
            <a:pPr eaLnBrk="1" hangingPunct="1">
              <a:buNone/>
            </a:pPr>
            <a:r>
              <a:rPr lang="en-US" altLang="ru-RU" sz="2000" b="1" dirty="0" smtClean="0">
                <a:latin typeface="Courier New" pitchFamily="49" charset="0"/>
              </a:rPr>
              <a:t>}</a:t>
            </a:r>
            <a:endParaRPr lang="ru-RU" alt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25262F-760D-457E-A4CB-2C469C670CB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3079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Расположение переменных разных классов</a:t>
            </a:r>
            <a:endParaRPr lang="ru-RU" sz="2800" b="1" dirty="0" smtClean="0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323528" y="1196752"/>
            <a:ext cx="4392612" cy="5400600"/>
          </a:xfrm>
          <a:prstGeom prst="wedgeRoundRectCallout">
            <a:avLst>
              <a:gd name="adj1" fmla="val -2694"/>
              <a:gd name="adj2" fmla="val 59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Сегмент кода</a:t>
            </a:r>
            <a:endParaRPr lang="ru-RU" sz="2000" dirty="0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932040" y="1268760"/>
            <a:ext cx="4032448" cy="1296145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Стек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39552" y="1916832"/>
            <a:ext cx="3960440" cy="1872208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Файл 1</a:t>
            </a:r>
            <a:endParaRPr lang="ru-RU" sz="2000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539552" y="4149080"/>
            <a:ext cx="3960440" cy="2088232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Файл 2</a:t>
            </a:r>
            <a:endParaRPr lang="ru-RU" sz="2000" dirty="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860032" y="2708920"/>
            <a:ext cx="4104456" cy="414908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AA4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Сегмент данных</a:t>
            </a:r>
          </a:p>
          <a:p>
            <a:pPr algn="ctr"/>
            <a:endParaRPr lang="ru-RU" sz="1000" dirty="0" smtClean="0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83568" y="2492896"/>
            <a:ext cx="1800200" cy="108012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Функция 1</a:t>
            </a:r>
            <a:endParaRPr lang="ru-RU" sz="2000" dirty="0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555776" y="2492896"/>
            <a:ext cx="1800200" cy="108012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Функция 2</a:t>
            </a:r>
            <a:endParaRPr lang="ru-RU" sz="2000" dirty="0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83568" y="4725144"/>
            <a:ext cx="1800200" cy="108012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Функция 3</a:t>
            </a:r>
            <a:endParaRPr lang="ru-RU" sz="2000" dirty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2555776" y="4725144"/>
            <a:ext cx="1800200" cy="108012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 smtClean="0"/>
              <a:t>Функция 4</a:t>
            </a:r>
            <a:endParaRPr lang="ru-RU" sz="20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2267744" y="2132856"/>
            <a:ext cx="3312368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67744" y="2996952"/>
            <a:ext cx="2736304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004048" y="3933056"/>
            <a:ext cx="3816424" cy="1296144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CC0DB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 smtClean="0"/>
              <a:t>Внешние статические переменные</a:t>
            </a:r>
          </a:p>
          <a:p>
            <a:pPr algn="ctr"/>
            <a:r>
              <a:rPr lang="ru-RU" sz="1600" dirty="0" smtClean="0"/>
              <a:t>файла 1</a:t>
            </a:r>
            <a:endParaRPr lang="ru-RU" sz="1600" dirty="0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5004048" y="5445224"/>
            <a:ext cx="3816424" cy="1296144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CC0DB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600" dirty="0" smtClean="0"/>
              <a:t>Внешние статические переменные</a:t>
            </a:r>
          </a:p>
          <a:p>
            <a:pPr algn="ctr"/>
            <a:r>
              <a:rPr lang="ru-RU" sz="1600" dirty="0" smtClean="0"/>
              <a:t>файла 2</a:t>
            </a:r>
            <a:endParaRPr lang="ru-RU" sz="1600" dirty="0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5580112" y="1772816"/>
            <a:ext cx="2808312" cy="720080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Автоматические переменные</a:t>
            </a:r>
            <a:endParaRPr lang="ru-RU" dirty="0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5580112" y="3356992"/>
            <a:ext cx="2808312" cy="432048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DD7E8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 smtClean="0"/>
              <a:t>Внешние переменные</a:t>
            </a:r>
            <a:endParaRPr lang="ru-RU" dirty="0"/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5220072" y="4653136"/>
            <a:ext cx="1728192" cy="504056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DD7E8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/>
              <a:t>Статические переменные фн1</a:t>
            </a:r>
            <a:endParaRPr lang="ru-RU" sz="1400" dirty="0"/>
          </a:p>
        </p:txBody>
      </p:sp>
      <p:cxnSp>
        <p:nvCxnSpPr>
          <p:cNvPr id="29" name="Прямая со стрелкой 28"/>
          <p:cNvCxnSpPr>
            <a:endCxn id="24" idx="1"/>
          </p:cNvCxnSpPr>
          <p:nvPr/>
        </p:nvCxnSpPr>
        <p:spPr>
          <a:xfrm>
            <a:off x="2267744" y="2924944"/>
            <a:ext cx="3312368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2267744" y="3068960"/>
            <a:ext cx="3096344" cy="1584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8"/>
          <p:cNvSpPr>
            <a:spLocks noChangeArrowheads="1"/>
          </p:cNvSpPr>
          <p:nvPr/>
        </p:nvSpPr>
        <p:spPr bwMode="auto">
          <a:xfrm>
            <a:off x="7020272" y="4653136"/>
            <a:ext cx="1728192" cy="504056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DD7E8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/>
              <a:t>Статические переменные фн2</a:t>
            </a:r>
            <a:endParaRPr lang="ru-RU" sz="1400" dirty="0"/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5148064" y="6093296"/>
            <a:ext cx="1728192" cy="504056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DD7E8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/>
              <a:t>Статические переменные фн1</a:t>
            </a:r>
            <a:endParaRPr lang="ru-RU" sz="1400" dirty="0"/>
          </a:p>
        </p:txBody>
      </p:sp>
      <p:sp>
        <p:nvSpPr>
          <p:cNvPr id="36" name="AutoShape 8"/>
          <p:cNvSpPr>
            <a:spLocks noChangeArrowheads="1"/>
          </p:cNvSpPr>
          <p:nvPr/>
        </p:nvSpPr>
        <p:spPr bwMode="auto">
          <a:xfrm>
            <a:off x="6948264" y="6093296"/>
            <a:ext cx="1728192" cy="504056"/>
          </a:xfrm>
          <a:prstGeom prst="wedgeRoundRectCallout">
            <a:avLst>
              <a:gd name="adj1" fmla="val 4681"/>
              <a:gd name="adj2" fmla="val 5917"/>
              <a:gd name="adj3" fmla="val 16667"/>
            </a:avLst>
          </a:prstGeom>
          <a:solidFill>
            <a:srgbClr val="FDD7E8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/>
              <a:t>Статические переменные фн2</a:t>
            </a:r>
            <a:endParaRPr lang="ru-RU" sz="1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2267744" y="3140968"/>
            <a:ext cx="4752528" cy="18722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267744" y="3212976"/>
            <a:ext cx="2880320" cy="22322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17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2" grpId="0" animBg="1"/>
      <p:bldP spid="23" grpId="0" animBg="1"/>
      <p:bldP spid="24" grpId="0" animBg="1"/>
      <p:bldP spid="27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E37DE3-DA14-4128-9409-7BA73D23897C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9512" y="836613"/>
            <a:ext cx="8784975" cy="86419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76263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4.3 Параметры подпрограмм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964488" cy="561590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 smtClean="0"/>
              <a:t>Все параметры при вызове подпрограммы копируются в стек!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dirty="0" smtClean="0"/>
              <a:t>Различают следующие варианты передачи параметров:</a:t>
            </a:r>
          </a:p>
          <a:p>
            <a:pPr eaLnBrk="1" hangingPunct="1"/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передача значения </a:t>
            </a:r>
            <a:r>
              <a:rPr lang="ru-RU" sz="2400" b="1" dirty="0" smtClean="0"/>
              <a:t>– </a:t>
            </a:r>
            <a:r>
              <a:rPr lang="ru-RU" sz="2400" dirty="0" smtClean="0"/>
              <a:t>в стек копируется значение и все операции подпрограмма выполняет с копией, в вызывающую программу </a:t>
            </a:r>
            <a:r>
              <a:rPr 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изменения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 возвращается</a:t>
            </a:r>
            <a:r>
              <a:rPr lang="ru-RU" sz="2400" dirty="0" smtClean="0"/>
              <a:t>;</a:t>
            </a:r>
          </a:p>
          <a:p>
            <a:pPr eaLnBrk="1" hangingPunct="1"/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передача адреса (указателя или ссылки) </a:t>
            </a:r>
            <a:r>
              <a:rPr lang="ru-RU" sz="2400" b="1" dirty="0" smtClean="0"/>
              <a:t>– </a:t>
            </a:r>
            <a:r>
              <a:rPr lang="ru-RU" sz="2400" dirty="0" smtClean="0"/>
              <a:t>в стек копируется адрес параметра, все операции подпрограмма выполняет по указанному адресу, т.е. с самим значением в вызывающей программе, соответственно это </a:t>
            </a:r>
            <a:r>
              <a:rPr lang="ru-RU" sz="2400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значение изменяется</a:t>
            </a:r>
            <a:r>
              <a:rPr lang="ru-RU" sz="2400" dirty="0" smtClean="0"/>
              <a:t>;</a:t>
            </a:r>
            <a:endParaRPr lang="ru-RU" sz="2400" b="1" dirty="0" smtClean="0"/>
          </a:p>
          <a:p>
            <a:pPr eaLnBrk="1" hangingPunct="1"/>
            <a:r>
              <a:rPr lang="ru-RU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константная передача </a:t>
            </a:r>
            <a:r>
              <a:rPr lang="ru-RU" sz="2400" b="1" dirty="0" smtClean="0"/>
              <a:t>– </a:t>
            </a:r>
            <a:r>
              <a:rPr lang="ru-RU" sz="2400" dirty="0" smtClean="0"/>
              <a:t>в стек копируется адрес параметра, но подпрограмме </a:t>
            </a:r>
            <a:r>
              <a:rPr lang="ru-RU" sz="2400" i="1" dirty="0" smtClean="0">
                <a:solidFill>
                  <a:srgbClr val="FF0000"/>
                </a:solidFill>
              </a:rPr>
              <a:t>запрещено изменять </a:t>
            </a:r>
            <a:r>
              <a:rPr lang="ru-RU" sz="2400" dirty="0" smtClean="0"/>
              <a:t>значение параметра по переданному адресу.</a:t>
            </a:r>
            <a:endParaRPr lang="ru-RU" sz="2400" b="1" dirty="0" smtClean="0"/>
          </a:p>
          <a:p>
            <a:pPr eaLnBrk="1" hangingPunct="1"/>
            <a:endParaRPr lang="ru-RU" sz="20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5A5F67-AB4C-4137-9C55-6021E3822AC5}" type="slidenum">
              <a:rPr lang="ru-RU" altLang="ru-RU" smtClean="0"/>
              <a:pPr/>
              <a:t>9</a:t>
            </a:fld>
            <a:endParaRPr lang="ru-RU" altLang="ru-RU" smtClean="0"/>
          </a:p>
        </p:txBody>
      </p:sp>
      <p:sp>
        <p:nvSpPr>
          <p:cNvPr id="62485" name="Rectangle 21"/>
          <p:cNvSpPr>
            <a:spLocks noChangeArrowheads="1"/>
          </p:cNvSpPr>
          <p:nvPr/>
        </p:nvSpPr>
        <p:spPr bwMode="auto">
          <a:xfrm>
            <a:off x="1619250" y="1700213"/>
            <a:ext cx="865188" cy="1223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b="1"/>
              <a:t>Стек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215900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Способы передачи параметров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79388" y="1196975"/>
            <a:ext cx="1223962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sz="1600" b="1"/>
              <a:t>Основная</a:t>
            </a:r>
          </a:p>
          <a:p>
            <a:pPr algn="ctr" eaLnBrk="1" hangingPunct="1"/>
            <a:r>
              <a:rPr lang="ru-RU" altLang="ru-RU" sz="1600" b="1"/>
              <a:t>программа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59113" y="1196975"/>
            <a:ext cx="107950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b="1"/>
              <a:t>Подпро-</a:t>
            </a:r>
          </a:p>
          <a:p>
            <a:pPr algn="ctr" eaLnBrk="1" hangingPunct="1"/>
            <a:r>
              <a:rPr lang="ru-RU" altLang="ru-RU" b="1"/>
              <a:t>грамма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V="1">
            <a:off x="1116013" y="1268413"/>
            <a:ext cx="1943100" cy="50323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 flipV="1">
            <a:off x="1042988" y="1844675"/>
            <a:ext cx="2016125" cy="79216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95288" y="2276475"/>
            <a:ext cx="287337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95288" y="2492375"/>
            <a:ext cx="287337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1763713" y="2276475"/>
            <a:ext cx="287337" cy="142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763713" y="2492375"/>
            <a:ext cx="287337" cy="14287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2051050" y="18446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V="1">
            <a:off x="2051050" y="1989138"/>
            <a:ext cx="1225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2051050" y="20605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V="1">
            <a:off x="2051050" y="2205038"/>
            <a:ext cx="1225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827088" y="692150"/>
            <a:ext cx="30972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CC3300"/>
                </a:solidFill>
              </a:rPr>
              <a:t>Передача </a:t>
            </a:r>
            <a:r>
              <a:rPr lang="ru-RU" altLang="ru-RU" b="1" dirty="0" smtClean="0">
                <a:solidFill>
                  <a:srgbClr val="CC3300"/>
                </a:solidFill>
              </a:rPr>
              <a:t>значения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>
            <a:off x="539750" y="256381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>
            <a:off x="539750" y="2347913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179388" y="3140075"/>
            <a:ext cx="1800225" cy="1081088"/>
          </a:xfrm>
          <a:prstGeom prst="wedgeRoundRectCallout">
            <a:avLst>
              <a:gd name="adj1" fmla="val 40829"/>
              <a:gd name="adj2" fmla="val -99671"/>
              <a:gd name="adj3" fmla="val 16667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Копии</a:t>
            </a:r>
          </a:p>
          <a:p>
            <a:pPr algn="ctr" eaLnBrk="1" hangingPunct="1"/>
            <a:r>
              <a:rPr lang="ru-RU" altLang="ru-RU" b="1"/>
              <a:t>данных - аргументов</a:t>
            </a:r>
          </a:p>
        </p:txBody>
      </p:sp>
      <p:sp>
        <p:nvSpPr>
          <p:cNvPr id="62484" name="AutoShape 20"/>
          <p:cNvSpPr>
            <a:spLocks noChangeArrowheads="1"/>
          </p:cNvSpPr>
          <p:nvPr/>
        </p:nvSpPr>
        <p:spPr bwMode="auto">
          <a:xfrm>
            <a:off x="2268538" y="2997200"/>
            <a:ext cx="1871662" cy="1368425"/>
          </a:xfrm>
          <a:prstGeom prst="wedgeRoundRectCallout">
            <a:avLst>
              <a:gd name="adj1" fmla="val -39819"/>
              <a:gd name="adj2" fmla="val -8952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Работа с копиями данных основной программы</a:t>
            </a:r>
          </a:p>
        </p:txBody>
      </p:sp>
      <p:sp>
        <p:nvSpPr>
          <p:cNvPr id="62486" name="Rectangle 22"/>
          <p:cNvSpPr>
            <a:spLocks noChangeArrowheads="1"/>
          </p:cNvSpPr>
          <p:nvPr/>
        </p:nvSpPr>
        <p:spPr bwMode="auto">
          <a:xfrm>
            <a:off x="6084888" y="1700213"/>
            <a:ext cx="865187" cy="1223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b="1"/>
              <a:t>Стек</a:t>
            </a:r>
          </a:p>
        </p:txBody>
      </p:sp>
      <p:sp>
        <p:nvSpPr>
          <p:cNvPr id="62487" name="Rectangle 23"/>
          <p:cNvSpPr>
            <a:spLocks noChangeArrowheads="1"/>
          </p:cNvSpPr>
          <p:nvPr/>
        </p:nvSpPr>
        <p:spPr bwMode="auto">
          <a:xfrm>
            <a:off x="4645025" y="1196975"/>
            <a:ext cx="1223963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sz="1600" b="1"/>
              <a:t>Основная</a:t>
            </a:r>
          </a:p>
          <a:p>
            <a:pPr algn="ctr" eaLnBrk="1" hangingPunct="1"/>
            <a:r>
              <a:rPr lang="ru-RU" altLang="ru-RU" sz="1600" b="1"/>
              <a:t>программа</a:t>
            </a:r>
          </a:p>
        </p:txBody>
      </p:sp>
      <p:sp>
        <p:nvSpPr>
          <p:cNvPr id="62488" name="Rectangle 24"/>
          <p:cNvSpPr>
            <a:spLocks noChangeArrowheads="1"/>
          </p:cNvSpPr>
          <p:nvPr/>
        </p:nvSpPr>
        <p:spPr bwMode="auto">
          <a:xfrm>
            <a:off x="7524750" y="1196975"/>
            <a:ext cx="1079500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ru-RU" altLang="ru-RU" b="1"/>
              <a:t>Подпро-</a:t>
            </a:r>
          </a:p>
          <a:p>
            <a:pPr algn="ctr" eaLnBrk="1" hangingPunct="1"/>
            <a:r>
              <a:rPr lang="ru-RU" altLang="ru-RU" b="1"/>
              <a:t>грамма</a:t>
            </a:r>
          </a:p>
        </p:txBody>
      </p:sp>
      <p:sp>
        <p:nvSpPr>
          <p:cNvPr id="62489" name="Line 25"/>
          <p:cNvSpPr>
            <a:spLocks noChangeShapeType="1"/>
          </p:cNvSpPr>
          <p:nvPr/>
        </p:nvSpPr>
        <p:spPr bwMode="auto">
          <a:xfrm flipV="1">
            <a:off x="5581650" y="1268413"/>
            <a:ext cx="1943100" cy="503237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 flipH="1" flipV="1">
            <a:off x="5508625" y="1844675"/>
            <a:ext cx="2016125" cy="79216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1" name="Rectangle 27"/>
          <p:cNvSpPr>
            <a:spLocks noChangeArrowheads="1"/>
          </p:cNvSpPr>
          <p:nvPr/>
        </p:nvSpPr>
        <p:spPr bwMode="auto">
          <a:xfrm>
            <a:off x="4860925" y="2276475"/>
            <a:ext cx="287338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92" name="Rectangle 28"/>
          <p:cNvSpPr>
            <a:spLocks noChangeArrowheads="1"/>
          </p:cNvSpPr>
          <p:nvPr/>
        </p:nvSpPr>
        <p:spPr bwMode="auto">
          <a:xfrm>
            <a:off x="4860925" y="2492375"/>
            <a:ext cx="287338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93" name="Rectangle 29" descr="Широкий диагональный 2"/>
          <p:cNvSpPr>
            <a:spLocks noChangeArrowheads="1"/>
          </p:cNvSpPr>
          <p:nvPr/>
        </p:nvSpPr>
        <p:spPr bwMode="auto">
          <a:xfrm>
            <a:off x="6229350" y="2276475"/>
            <a:ext cx="287338" cy="142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94" name="Rectangle 30" descr="Широкий диагональный 2"/>
          <p:cNvSpPr>
            <a:spLocks noChangeArrowheads="1"/>
          </p:cNvSpPr>
          <p:nvPr/>
        </p:nvSpPr>
        <p:spPr bwMode="auto">
          <a:xfrm>
            <a:off x="6229350" y="2492375"/>
            <a:ext cx="287338" cy="1428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 flipH="1">
            <a:off x="6516688" y="18446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6" name="Line 32"/>
          <p:cNvSpPr>
            <a:spLocks noChangeShapeType="1"/>
          </p:cNvSpPr>
          <p:nvPr/>
        </p:nvSpPr>
        <p:spPr bwMode="auto">
          <a:xfrm flipV="1">
            <a:off x="6516688" y="1989138"/>
            <a:ext cx="1225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7" name="Line 33"/>
          <p:cNvSpPr>
            <a:spLocks noChangeShapeType="1"/>
          </p:cNvSpPr>
          <p:nvPr/>
        </p:nvSpPr>
        <p:spPr bwMode="auto">
          <a:xfrm flipH="1">
            <a:off x="6516688" y="206057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8" name="Line 34"/>
          <p:cNvSpPr>
            <a:spLocks noChangeShapeType="1"/>
          </p:cNvSpPr>
          <p:nvPr/>
        </p:nvSpPr>
        <p:spPr bwMode="auto">
          <a:xfrm flipV="1">
            <a:off x="6516688" y="2205038"/>
            <a:ext cx="122555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292725" y="692150"/>
            <a:ext cx="3097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CC3300"/>
                </a:solidFill>
              </a:rPr>
              <a:t>Передача </a:t>
            </a:r>
            <a:r>
              <a:rPr lang="ru-RU" altLang="ru-RU" b="1" dirty="0" smtClean="0">
                <a:solidFill>
                  <a:srgbClr val="CC3300"/>
                </a:solidFill>
              </a:rPr>
              <a:t>адреса</a:t>
            </a:r>
            <a:endParaRPr lang="ru-RU" altLang="ru-RU" b="1" dirty="0">
              <a:solidFill>
                <a:srgbClr val="CC3300"/>
              </a:solidFill>
            </a:endParaRPr>
          </a:p>
        </p:txBody>
      </p:sp>
      <p:sp>
        <p:nvSpPr>
          <p:cNvPr id="62503" name="AutoShape 39"/>
          <p:cNvSpPr>
            <a:spLocks noChangeArrowheads="1"/>
          </p:cNvSpPr>
          <p:nvPr/>
        </p:nvSpPr>
        <p:spPr bwMode="auto">
          <a:xfrm>
            <a:off x="6732588" y="2997200"/>
            <a:ext cx="1871662" cy="1368425"/>
          </a:xfrm>
          <a:prstGeom prst="wedgeRoundRectCallout">
            <a:avLst>
              <a:gd name="adj1" fmla="val -41773"/>
              <a:gd name="adj2" fmla="val -82102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600" b="1" dirty="0"/>
              <a:t>Работа с  данными основной программы через адреса</a:t>
            </a:r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 flipH="1">
            <a:off x="5148263" y="256381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05" name="Line 41"/>
          <p:cNvSpPr>
            <a:spLocks noChangeShapeType="1"/>
          </p:cNvSpPr>
          <p:nvPr/>
        </p:nvSpPr>
        <p:spPr bwMode="auto">
          <a:xfrm flipH="1">
            <a:off x="5148263" y="234791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2506" name="AutoShape 42" descr="Широкий диагональный 2"/>
          <p:cNvSpPr>
            <a:spLocks noChangeArrowheads="1"/>
          </p:cNvSpPr>
          <p:nvPr/>
        </p:nvSpPr>
        <p:spPr bwMode="auto">
          <a:xfrm>
            <a:off x="4716463" y="3213100"/>
            <a:ext cx="1871662" cy="936625"/>
          </a:xfrm>
          <a:prstGeom prst="wedgeRoundRectCallout">
            <a:avLst>
              <a:gd name="adj1" fmla="val 34903"/>
              <a:gd name="adj2" fmla="val -117481"/>
              <a:gd name="adj3" fmla="val 16667"/>
            </a:avLst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b="1"/>
              <a:t>Адреса данных - аргументов</a:t>
            </a:r>
          </a:p>
        </p:txBody>
      </p:sp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179388" y="4365625"/>
            <a:ext cx="44640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3525" indent="-263525" eaLnBrk="1" hangingPunct="1">
              <a:defRPr/>
            </a:pPr>
            <a:r>
              <a:rPr lang="ru-RU" altLang="ru-RU" sz="2000" dirty="0"/>
              <a:t>Параметры -</a:t>
            </a:r>
            <a:r>
              <a:rPr lang="ru-RU" altLang="ru-RU" sz="2000" b="1" i="1" dirty="0">
                <a:solidFill>
                  <a:srgbClr val="CC3300"/>
                </a:solidFill>
              </a:rPr>
              <a:t> значения</a:t>
            </a:r>
            <a:r>
              <a:rPr lang="ru-RU" altLang="ru-RU" sz="2000" dirty="0"/>
              <a:t> – в подпрограмму передаются </a:t>
            </a:r>
            <a:r>
              <a:rPr lang="ru-RU" alt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ко-пии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</a:rPr>
              <a:t> фактических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парамет-ров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</a:rPr>
              <a:t> (аргументов)</a:t>
            </a:r>
            <a:r>
              <a:rPr lang="ru-RU" altLang="ru-RU" sz="2000" dirty="0"/>
              <a:t>, и никакие изменения этих копий не передаются в вызывающую программу.</a:t>
            </a:r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4500563" y="4365625"/>
            <a:ext cx="4643437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altLang="ru-RU" sz="2000" dirty="0"/>
              <a:t>Параметры - </a:t>
            </a:r>
            <a:r>
              <a:rPr lang="ru-RU" altLang="ru-RU" sz="2000" b="1" i="1" dirty="0">
                <a:solidFill>
                  <a:srgbClr val="CC3300"/>
                </a:solidFill>
              </a:rPr>
              <a:t>переменные</a:t>
            </a:r>
            <a:r>
              <a:rPr lang="ru-RU" altLang="ru-RU" sz="2000" dirty="0"/>
              <a:t> – в </a:t>
            </a:r>
            <a:r>
              <a:rPr lang="ru-RU" altLang="ru-RU" sz="2000" dirty="0" err="1"/>
              <a:t>под-программу</a:t>
            </a:r>
            <a:r>
              <a:rPr lang="ru-RU" altLang="ru-RU" sz="2000" dirty="0"/>
              <a:t> передаются 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</a:rPr>
              <a:t>адреса </a:t>
            </a:r>
            <a:r>
              <a:rPr lang="ru-RU" alt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фак-тических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</a:rPr>
              <a:t> параметров (</a:t>
            </a:r>
            <a:r>
              <a:rPr lang="ru-RU" altLang="ru-RU" sz="2000" b="1" i="1" dirty="0" err="1">
                <a:solidFill>
                  <a:schemeClr val="accent1">
                    <a:lumMod val="50000"/>
                  </a:schemeClr>
                </a:solidFill>
              </a:rPr>
              <a:t>аргумен-тов</a:t>
            </a:r>
            <a:r>
              <a:rPr lang="ru-RU" altLang="ru-RU" sz="2000" b="1" i="1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altLang="ru-RU" sz="2000" dirty="0"/>
              <a:t>, соответственно все изменения этих параметров в подпрограмме происходят с переменными основной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5" grpId="0" animBg="1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 animBg="1"/>
      <p:bldP spid="62475" grpId="0" animBg="1"/>
      <p:bldP spid="62476" grpId="0" animBg="1"/>
      <p:bldP spid="62477" grpId="0" animBg="1"/>
      <p:bldP spid="62478" grpId="0" animBg="1"/>
      <p:bldP spid="62479" grpId="0" animBg="1"/>
      <p:bldP spid="62480" grpId="0"/>
      <p:bldP spid="62481" grpId="0" animBg="1"/>
      <p:bldP spid="62482" grpId="0" animBg="1"/>
      <p:bldP spid="62483" grpId="0" animBg="1"/>
      <p:bldP spid="62484" grpId="0" animBg="1"/>
      <p:bldP spid="62486" grpId="0" animBg="1"/>
      <p:bldP spid="62487" grpId="0" animBg="1"/>
      <p:bldP spid="62488" grpId="0" animBg="1"/>
      <p:bldP spid="62489" grpId="0" animBg="1"/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62496" grpId="0" animBg="1"/>
      <p:bldP spid="62497" grpId="0" animBg="1"/>
      <p:bldP spid="62498" grpId="0" animBg="1"/>
      <p:bldP spid="62499" grpId="0"/>
      <p:bldP spid="62503" grpId="0" animBg="1"/>
      <p:bldP spid="62504" grpId="0" animBg="1"/>
      <p:bldP spid="62505" grpId="0" animBg="1"/>
      <p:bldP spid="62506" grpId="0" animBg="1"/>
      <p:bldP spid="62507" grpId="0"/>
      <p:bldP spid="62508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5418</TotalTime>
  <Words>4470</Words>
  <Application>Microsoft Office PowerPoint</Application>
  <PresentationFormat>Экран (4:3)</PresentationFormat>
  <Paragraphs>1098</Paragraphs>
  <Slides>61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61</vt:i4>
      </vt:variant>
    </vt:vector>
  </HeadingPairs>
  <TitlesOfParts>
    <vt:vector size="64" baseType="lpstr">
      <vt:lpstr>Пиксел</vt:lpstr>
      <vt:lpstr>Документ Microsoft Office Visio</vt:lpstr>
      <vt:lpstr>Visio</vt:lpstr>
      <vt:lpstr>Глава 4 Модульное программирование</vt:lpstr>
      <vt:lpstr>4.1 Функции</vt:lpstr>
      <vt:lpstr>Передача данных в подпрограмму </vt:lpstr>
      <vt:lpstr>4.2 Классы памяти переменных</vt:lpstr>
      <vt:lpstr>Примеры</vt:lpstr>
      <vt:lpstr>Классы памяти (2)</vt:lpstr>
      <vt:lpstr>Расположение переменных разных классов</vt:lpstr>
      <vt:lpstr>4.3 Параметры подпрограмм</vt:lpstr>
      <vt:lpstr>Способы передачи параметров</vt:lpstr>
      <vt:lpstr>Обозначения способов передачи параметров</vt:lpstr>
      <vt:lpstr>Определение площади четырехугольника</vt:lpstr>
      <vt:lpstr>Схемы алгоритмов подпрограмм</vt:lpstr>
      <vt:lpstr>Функция</vt:lpstr>
      <vt:lpstr>Процедура</vt:lpstr>
      <vt:lpstr>Способы возврата значений из подпрограмм</vt:lpstr>
      <vt:lpstr>4.4 Параметры структурных типов А Параметры-массивы </vt:lpstr>
      <vt:lpstr>Программа</vt:lpstr>
      <vt:lpstr>Б Параметры-строки</vt:lpstr>
      <vt:lpstr>В Параметры-структуры</vt:lpstr>
      <vt:lpstr>Параметры-структуры (2)</vt:lpstr>
      <vt:lpstr>Параметры-структуры (3)</vt:lpstr>
      <vt:lpstr>4.5 Многофайловые программы C++</vt:lpstr>
      <vt:lpstr>Пример многофайловой программы</vt:lpstr>
      <vt:lpstr>4.6 Создание универсальных подпрограмм 4.6.1 Универсальные подпрограммы с многомерными массивами</vt:lpstr>
      <vt:lpstr>Транспонирование матрицы</vt:lpstr>
      <vt:lpstr>Универсальная подпрограмма</vt:lpstr>
      <vt:lpstr>4.6.2 Универсальные подпрограммы с указателями на функции</vt:lpstr>
      <vt:lpstr>Пример. Табулирование функций</vt:lpstr>
      <vt:lpstr>Прототип функции с параметром-указателем на функцию </vt:lpstr>
      <vt:lpstr>Подпрограмма табулирования функции</vt:lpstr>
      <vt:lpstr>Тестирующая программа</vt:lpstr>
      <vt:lpstr>Тестирующая программа main</vt:lpstr>
      <vt:lpstr>Результат</vt:lpstr>
      <vt:lpstr>4.7 Пространство имен</vt:lpstr>
      <vt:lpstr>Доступ к элементам пространства имен</vt:lpstr>
      <vt:lpstr>Пространства имен приложения</vt:lpstr>
      <vt:lpstr>Пример определения пространства имен</vt:lpstr>
      <vt:lpstr>Использование квалификаторов доступа</vt:lpstr>
      <vt:lpstr>Имена стандартных библиотек С++</vt:lpstr>
      <vt:lpstr>4.8 Аргументы командной строки</vt:lpstr>
      <vt:lpstr>4.9 Подставляемые функции</vt:lpstr>
      <vt:lpstr>4.10 Параметрическая перегрузка функций</vt:lpstr>
      <vt:lpstr>4.11 Параметры функций по умолчанию</vt:lpstr>
      <vt:lpstr>4.12 Рекурсия 4.12.1 Основные понятия</vt:lpstr>
      <vt:lpstr>Вычисление NOD. Рекурсив. процедура (схема)</vt:lpstr>
      <vt:lpstr>Вычисление NOD. Рекурсивная процедура</vt:lpstr>
      <vt:lpstr>Вычисление NOD. Рекурсивная функция (схема)</vt:lpstr>
      <vt:lpstr>Вычисление NOD. Рекурсивная функция</vt:lpstr>
      <vt:lpstr>4.12.2 Фрейм активации.  Структура рекурсивной подпрограммы</vt:lpstr>
      <vt:lpstr>Переворот строки последовательным отсечением начального элемента и добавлением его в конец результирующей строки</vt:lpstr>
      <vt:lpstr>Переворот строки отсечением первого символа</vt:lpstr>
      <vt:lpstr>Переворот строки перестановкой элементов</vt:lpstr>
      <vt:lpstr>Определение корней уравнения на заданном отрезке. Метод деления пополам </vt:lpstr>
      <vt:lpstr>Определение корней уравнения на отрезке. Схема </vt:lpstr>
      <vt:lpstr>Определение корней уравнения на заданном отрезке (3)</vt:lpstr>
      <vt:lpstr>Структура рекурсивной подпрограммы</vt:lpstr>
      <vt:lpstr>Просмотр массива</vt:lpstr>
      <vt:lpstr>Просмотр массива. Программа</vt:lpstr>
      <vt:lpstr>4.12.3 Древовидная рекурсия. Перестановки</vt:lpstr>
      <vt:lpstr>Программа Перестановки (начало)</vt:lpstr>
      <vt:lpstr>Программа Перестановки (конец)</vt:lpstr>
    </vt:vector>
  </TitlesOfParts>
  <Company>MGTU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Иванова Галина Сергеевна</cp:lastModifiedBy>
  <cp:revision>324</cp:revision>
  <dcterms:created xsi:type="dcterms:W3CDTF">2006-06-07T17:04:51Z</dcterms:created>
  <dcterms:modified xsi:type="dcterms:W3CDTF">2023-10-25T10:38:33Z</dcterms:modified>
</cp:coreProperties>
</file>