
<file path=[Content_Types].xml><?xml version="1.0" encoding="utf-8"?>
<Types xmlns="http://schemas.openxmlformats.org/package/2006/content-types">
  <Default ContentType="image/jpeg" Extension="jpg"/>
  <Default ContentType="application/vnd.openxmlformats-officedocument.vmlDrawing" Extension="vml"/>
  <Default ContentType="application/x-fontdata" Extension="fntdata"/>
  <Default ContentType="application/vnd.openxmlformats-officedocument.oleObject" Extension="bin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oleObject" PartName="/ppt/embeddings/oleObject3.bin"/>
  <Override ContentType="application/vnd.openxmlformats-officedocument.oleObject" PartName="/ppt/embeddings/oleObject5.bin"/>
  <Override ContentType="application/vnd.openxmlformats-officedocument.oleObject" PartName="/ppt/embeddings/oleObject4.bin"/>
  <Override ContentType="application/vnd.openxmlformats-officedocument.oleObject" PartName="/ppt/embeddings/oleObject2.bin"/>
  <Override ContentType="application/vnd.openxmlformats-officedocument.oleObject" PartName="/ppt/embeddings/oleObject1.bin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  <p:sldMasterId id="2147483650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</p:sldIdLst>
  <p:sldSz cy="6858000" cx="9144000"/>
  <p:notesSz cx="6858000" cy="9117000"/>
  <p:embeddedFontLst>
    <p:embeddedFont>
      <p:font typeface="Arial Black"/>
      <p:regular r:id="rId3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37" roundtripDataSignature="AMtx7mjtH24nRw1o+3J+j73BbIckTBPB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0346385-9A28-4E76-BB7B-C1F0C9361B0B}">
  <a:tblStyle styleId="{30346385-9A28-4E76-BB7B-C1F0C9361B0B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8" Type="http://schemas.openxmlformats.org/officeDocument/2006/relationships/slide" Target="slides/slide21.xml"/><Relationship Id="rId27" Type="http://schemas.openxmlformats.org/officeDocument/2006/relationships/slide" Target="slides/slide20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1" Type="http://schemas.openxmlformats.org/officeDocument/2006/relationships/slide" Target="slides/slide24.xml"/><Relationship Id="rId30" Type="http://schemas.openxmlformats.org/officeDocument/2006/relationships/slide" Target="slides/slide23.xml"/><Relationship Id="rId11" Type="http://schemas.openxmlformats.org/officeDocument/2006/relationships/slide" Target="slides/slide4.xml"/><Relationship Id="rId33" Type="http://schemas.openxmlformats.org/officeDocument/2006/relationships/slide" Target="slides/slide26.xml"/><Relationship Id="rId10" Type="http://schemas.openxmlformats.org/officeDocument/2006/relationships/slide" Target="slides/slide3.xml"/><Relationship Id="rId32" Type="http://schemas.openxmlformats.org/officeDocument/2006/relationships/slide" Target="slides/slide25.xml"/><Relationship Id="rId13" Type="http://schemas.openxmlformats.org/officeDocument/2006/relationships/slide" Target="slides/slide6.xml"/><Relationship Id="rId35" Type="http://schemas.openxmlformats.org/officeDocument/2006/relationships/slide" Target="slides/slide28.xml"/><Relationship Id="rId12" Type="http://schemas.openxmlformats.org/officeDocument/2006/relationships/slide" Target="slides/slide5.xml"/><Relationship Id="rId34" Type="http://schemas.openxmlformats.org/officeDocument/2006/relationships/slide" Target="slides/slide27.xml"/><Relationship Id="rId15" Type="http://schemas.openxmlformats.org/officeDocument/2006/relationships/slide" Target="slides/slide8.xml"/><Relationship Id="rId37" Type="http://customschemas.google.com/relationships/presentationmetadata" Target="metadata"/><Relationship Id="rId14" Type="http://schemas.openxmlformats.org/officeDocument/2006/relationships/slide" Target="slides/slide7.xml"/><Relationship Id="rId36" Type="http://schemas.openxmlformats.org/officeDocument/2006/relationships/font" Target="fonts/ArialBlack-regular.fntdata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drawings/_rels/vmlDrawing1.v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2.vml.rels><?xml version="1.0" encoding="UTF-8" standalone="yes"?>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3.vml.rels><?xml version="1.0" encoding="UTF-8" standalone="yes"?>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4.vml.rels><?xml version="1.0" encoding="UTF-8" standalone="yes"?>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5.vml.rels><?xml version="1.0" encoding="UTF-8" standalone="yes"?><Relationships xmlns="http://schemas.openxmlformats.org/package/2006/relationships"><Relationship Id="rId1" Type="http://schemas.openxmlformats.org/officeDocument/2006/relationships/image" Target="../media/image9.png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56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56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59812"/>
            <a:ext cx="2971800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59812"/>
            <a:ext cx="2971800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0:notes"/>
          <p:cNvSpPr txBox="1"/>
          <p:nvPr/>
        </p:nvSpPr>
        <p:spPr>
          <a:xfrm>
            <a:off x="3884612" y="8659812"/>
            <a:ext cx="2971800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 Black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/>
          </a:p>
        </p:txBody>
      </p:sp>
      <p:sp>
        <p:nvSpPr>
          <p:cNvPr id="166" name="Google Shape;166;p10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7" name="Google Shape;167;p10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lang="en-US" sz="800"/>
              <a:t>Когда Вы призываете CLIST, он выпускает команды TSO/E в последовательности. CLIST-ы используются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lang="en-US" sz="800"/>
              <a:t>для того, чтобы выполнить обычные задачи; они позволяют пользователям работать более эффективно с TSO.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t/>
            </a:r>
            <a:endParaRPr sz="8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lang="en-US" sz="800"/>
              <a:t>Например, предположите что команды, показанные в этом примере: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t/>
            </a:r>
            <a:endParaRPr sz="8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READY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ALLOCATE DATASET(AREA.CODES) FILE(SORTIN) SHR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READY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ALLOCATE DATASET(*) FILE(SORTOUT) SHR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READY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ALLOCATE DATASET(*) FILE(SYSOUT) SHR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READY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ALLOCATE DATASET(*) FILE(SYSPRINT) SHR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READY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ALLOCATE DATASET(SORT.CNTL) FILE(SYSIN) SHR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READY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CALL ‘SYS1.SICELINK(SORT)’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t/>
            </a:r>
            <a:endParaRPr sz="8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lang="en-US" sz="800"/>
              <a:t>были сгруппированы в файле под названием AREA.CODES. Пользователь мог тогда достигнуть тех же самых результатов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lang="en-US" sz="800"/>
              <a:t>использование просто единственной команды, чтобы выполнить CLIST, следующим образом: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EXECUTE ‘CLIST AREA.CODES’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t/>
            </a:r>
            <a:endParaRPr b="1" sz="8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lang="en-US" sz="800"/>
              <a:t>(Вот вывод):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t/>
            </a:r>
            <a:endParaRPr sz="8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ICE143I 0 BLOCKSET SORT TECHNIQUE SELECTED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ICE000I 1 - CONTROL STATEMENTS FOR Z/OS DFSORT V1R6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SORT FIELDS=(1,3,CH,A)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201 NJ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202 DC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203 CT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204 Manitoba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205 AL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206 WA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207 ME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208 ID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lang="en-US" sz="800"/>
              <a:t>***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t/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1e592a1ca7_0_0:notes"/>
          <p:cNvSpPr txBox="1"/>
          <p:nvPr/>
        </p:nvSpPr>
        <p:spPr>
          <a:xfrm>
            <a:off x="3884612" y="8659812"/>
            <a:ext cx="2971800" cy="4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 Black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/>
          </a:p>
        </p:txBody>
      </p:sp>
      <p:sp>
        <p:nvSpPr>
          <p:cNvPr id="173" name="Google Shape;173;g11e592a1ca7_0_0:notes"/>
          <p:cNvSpPr/>
          <p:nvPr>
            <p:ph idx="2" type="sldImg"/>
          </p:nvPr>
        </p:nvSpPr>
        <p:spPr>
          <a:xfrm>
            <a:off x="1150937" y="684212"/>
            <a:ext cx="4557600" cy="34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4" name="Google Shape;174;g11e592a1ca7_0_0:notes"/>
          <p:cNvSpPr txBox="1"/>
          <p:nvPr>
            <p:ph idx="1" type="body"/>
          </p:nvPr>
        </p:nvSpPr>
        <p:spPr>
          <a:xfrm>
            <a:off x="685800" y="4330700"/>
            <a:ext cx="5486400" cy="410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lang="en-US" sz="800"/>
              <a:t>Когда Вы призываете CLIST, он выпускает команды TSO/E в последовательности. CLIST-ы используются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lang="en-US" sz="800"/>
              <a:t>для того, чтобы выполнить обычные задачи; они позволяют пользователям работать более эффективно с TSO.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t/>
            </a:r>
            <a:endParaRPr sz="8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lang="en-US" sz="800"/>
              <a:t>Например, предположите что команды, показанные в этом примере: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t/>
            </a:r>
            <a:endParaRPr sz="8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READY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ALLOCATE DATASET(AREA.CODES) FILE(SORTIN) SHR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READY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ALLOCATE DATASET(*) FILE(SORTOUT) SHR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READY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ALLOCATE DATASET(*) FILE(SYSOUT) SHR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READY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ALLOCATE DATASET(*) FILE(SYSPRINT) SHR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READY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ALLOCATE DATASET(SORT.CNTL) FILE(SYSIN) SHR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READY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CALL ‘SYS1.SICELINK(SORT)’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t/>
            </a:r>
            <a:endParaRPr sz="8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lang="en-US" sz="800"/>
              <a:t>были сгруппированы в файле под названием AREA.CODES. Пользователь мог тогда достигнуть тех же самых результатов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lang="en-US" sz="800"/>
              <a:t>использование просто единственной команды, чтобы выполнить CLIST, следующим образом: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EXECUTE ‘CLIST AREA.CODES’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t/>
            </a:r>
            <a:endParaRPr b="1" sz="8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lang="en-US" sz="800"/>
              <a:t>(Вот вывод):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t/>
            </a:r>
            <a:endParaRPr sz="8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ICE143I 0 BLOCKSET SORT TECHNIQUE SELECTED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ICE000I 1 - CONTROL STATEMENTS FOR Z/OS DFSORT V1R6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SORT FIELDS=(1,3,CH,A)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201 NJ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202 DC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203 CT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204 Manitoba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205 AL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206 WA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207 ME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b="1" lang="en-US" sz="800"/>
              <a:t>208 ID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lang="en-US" sz="800"/>
              <a:t>***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t/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1:notes"/>
          <p:cNvSpPr txBox="1"/>
          <p:nvPr/>
        </p:nvSpPr>
        <p:spPr>
          <a:xfrm>
            <a:off x="3884612" y="8659812"/>
            <a:ext cx="2971800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 Black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/>
          </a:p>
        </p:txBody>
      </p:sp>
      <p:sp>
        <p:nvSpPr>
          <p:cNvPr id="181" name="Google Shape;181;p11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2" name="Google Shape;182;p11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Пользователи TSO создают CLIST-ы с языком команды CLIST. Язык другой команды, используемый с TSO, называют Реструктурированным Расширенным Исполнителем или REXX. Оба CLIST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и REXX предлагают обработку типа скрипта оболочки. Это интерпретирующие языки, как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настроенный против компилируемых языков (хотя REXX может быть скомпилирован также). Учебник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обсуждает CLIST и REXX более подробно в Главе 8, “Используя языки программирования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на z/OS”.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2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2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3:notes"/>
          <p:cNvSpPr txBox="1"/>
          <p:nvPr/>
        </p:nvSpPr>
        <p:spPr>
          <a:xfrm>
            <a:off x="3884612" y="8659812"/>
            <a:ext cx="2971800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 Black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/>
          </a:p>
        </p:txBody>
      </p:sp>
      <p:sp>
        <p:nvSpPr>
          <p:cNvPr id="194" name="Google Shape;194;p13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5" name="Google Shape;195;p13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Это - подобный набор данных, ассигнованный с экранами ISPF.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Вы можете демонстрационный пример оба из них, чтобы показать различия (интерфейс) и общие черты (результат).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4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4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5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9" name="Google Shape;209;p15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5:notes"/>
          <p:cNvSpPr txBox="1"/>
          <p:nvPr/>
        </p:nvSpPr>
        <p:spPr>
          <a:xfrm>
            <a:off x="3884612" y="8659812"/>
            <a:ext cx="2971800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 Black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6:notes"/>
          <p:cNvSpPr txBox="1"/>
          <p:nvPr/>
        </p:nvSpPr>
        <p:spPr>
          <a:xfrm>
            <a:off x="3884612" y="8659812"/>
            <a:ext cx="2971800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 Black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/>
          </a:p>
        </p:txBody>
      </p:sp>
      <p:sp>
        <p:nvSpPr>
          <p:cNvPr id="216" name="Google Shape;216;p16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7" name="Google Shape;217;p16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Some UNIX users call this menu structure a “captive” interface</a:t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7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3" name="Google Shape;223;p17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7:notes"/>
          <p:cNvSpPr txBox="1"/>
          <p:nvPr/>
        </p:nvSpPr>
        <p:spPr>
          <a:xfrm>
            <a:off x="3884612" y="8659812"/>
            <a:ext cx="2971800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 Black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8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8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2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9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9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0:notes"/>
          <p:cNvSpPr txBox="1"/>
          <p:nvPr/>
        </p:nvSpPr>
        <p:spPr>
          <a:xfrm>
            <a:off x="3884612" y="8659812"/>
            <a:ext cx="2971800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 Black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/>
          </a:p>
        </p:txBody>
      </p:sp>
      <p:sp>
        <p:nvSpPr>
          <p:cNvPr id="249" name="Google Shape;249;p20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0" name="Google Shape;250;p20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Вы можете выполнить следующие задачи: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Чтобы рассмотреть содержание набора данных, войдите в v (представление) как команда линии в колонке.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Чтобы отредактировать содержание набора данных, вступите, e (редактируют) как команда линии в колонке.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Чтобы отредактировать содержание набора данных, переместите курсор в область отчета, чтобы быть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измененный и тип по существующему тексту.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Чтобы найти и изменить текст, Вы можете войти в команды в командную строку редактора.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Чтобы вставить, скопируйте, удалите, или текст движения, поместите эти команды непосредственно в линию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числа, где действие должно произойти.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Чтобы передать Ваши изменения, используйте PF3 или спасите. Выходить из набора данных, не экономя Ваш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изменения, вступите, Отменяют на отредактировать командной строке.</a:t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1:notes"/>
          <p:cNvSpPr txBox="1"/>
          <p:nvPr/>
        </p:nvSpPr>
        <p:spPr>
          <a:xfrm>
            <a:off x="3884612" y="8659812"/>
            <a:ext cx="2971800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 Black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/>
          </a:p>
        </p:txBody>
      </p:sp>
      <p:sp>
        <p:nvSpPr>
          <p:cNvPr id="256" name="Google Shape;256;p21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7" name="Google Shape;257;p21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2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22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23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23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24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24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5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25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6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26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7:notes"/>
          <p:cNvSpPr txBox="1"/>
          <p:nvPr/>
        </p:nvSpPr>
        <p:spPr>
          <a:xfrm>
            <a:off x="3884612" y="8659812"/>
            <a:ext cx="2971800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 Black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/>
          </a:p>
        </p:txBody>
      </p:sp>
      <p:sp>
        <p:nvSpPr>
          <p:cNvPr id="293" name="Google Shape;293;p27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4" name="Google Shape;294;p27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3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4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:notes"/>
          <p:cNvSpPr txBox="1"/>
          <p:nvPr/>
        </p:nvSpPr>
        <p:spPr>
          <a:xfrm>
            <a:off x="3884612" y="8659812"/>
            <a:ext cx="2971800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 Black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/>
          </a:p>
        </p:txBody>
      </p:sp>
      <p:sp>
        <p:nvSpPr>
          <p:cNvPr id="134" name="Google Shape;134;p5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5" name="Google Shape;135;p5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i="1" lang="en-US" sz="1000"/>
              <a:t>Выбор/Расширения Режима разделения времени (TSO/E) позволяет пользователям создавать интерактивную сессию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i="1" lang="en-US" sz="1000"/>
              <a:t>с z/OS системой. TSO1 обеспечивает однопользовательскую способность входа в систему и основное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i="1" lang="en-US" sz="1000"/>
              <a:t>интерфейс командной строки к z/OS.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t/>
            </a:r>
            <a:endParaRPr i="1" sz="10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i="1" lang="en-US" sz="1000"/>
              <a:t>Большинство пользователей работает с TSO через ее управляемый с помощью меню интерфейс, Интерактивную Систему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i="1" lang="en-US" sz="1000"/>
              <a:t>Средство производительности (ISPF). Эта коллекция меню и групп предлагает широкий диапазон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i="1" lang="en-US" sz="1000"/>
              <a:t>функции, чтобы помочь пользователям в работе с файлами с данными на системе. Пользователи ISPF включают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i="1" lang="en-US" sz="1000"/>
              <a:t>системные программисты, прикладные программисты, администраторы и другие, которые получают доступ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i="1" lang="en-US" sz="1000"/>
              <a:t>z/OS. Вообще, TSO и ISPF облегчают для людей с переменными уровнями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i="1" lang="en-US" sz="1000"/>
              <a:t>опыт взаимодействовать с z/OS системой.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t/>
            </a:r>
            <a:endParaRPr i="1" sz="10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i="1" lang="en-US" sz="1000"/>
              <a:t>В z/OS системе каждому пользователю предоставляют пользовательское удостоверение личности и пароль, разрешенный для TSO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i="1" lang="en-US" sz="1000"/>
              <a:t>вход в систему. Вхождение в систему к TSO требует 3270 устройств отображения или, более обычно, TN3270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i="1" lang="en-US" sz="1000"/>
              <a:t>эмулятор, бегущий на PC.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t/>
            </a:r>
            <a:endParaRPr i="1" sz="10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i="1" lang="en-US" sz="1000"/>
              <a:t>Во время входа в систему TSO система показывает экран входа в систему TSO на 3270 дисплеях пользователя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i="1" lang="en-US" sz="1000"/>
              <a:t>устройство или эмулятор TN3270. Экран входа в систему служит той же самой цели как Windows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i="1" lang="en-US" sz="1000"/>
              <a:t>группа входа в систему.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t/>
            </a:r>
            <a:endParaRPr i="1" sz="10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i="1" lang="en-US" sz="1000"/>
              <a:t>системные программисты z/OS часто изменяют особое текстовое расположение и информацию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i="1" lang="en-US" sz="1000"/>
              <a:t>Группа входа в систему TSO, чтобы лучше удовлетворить потребностям пользователей системы. Поэтому, экран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i="1" lang="en-US" sz="1000"/>
              <a:t>захваты, показанные на этих слайдах, могли бы отличаться от того, что Вы будете видеть на действительности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i="1" lang="en-US" sz="1000"/>
              <a:t>производственная система.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6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7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8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8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:notes"/>
          <p:cNvSpPr txBox="1"/>
          <p:nvPr/>
        </p:nvSpPr>
        <p:spPr>
          <a:xfrm>
            <a:off x="3884612" y="8659812"/>
            <a:ext cx="2971800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 Black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/>
          </a:p>
        </p:txBody>
      </p:sp>
      <p:sp>
        <p:nvSpPr>
          <p:cNvPr id="159" name="Google Shape;159;p9:notes"/>
          <p:cNvSpPr/>
          <p:nvPr>
            <p:ph idx="2" type="sldImg"/>
          </p:nvPr>
        </p:nvSpPr>
        <p:spPr>
          <a:xfrm>
            <a:off x="1150937" y="684212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0" name="Google Shape;160;p9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Команда READY принимает простые линейные команды, как HELP, RENAME,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ALLOCATE, and CALL. 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39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3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39"/>
          <p:cNvSpPr txBox="1"/>
          <p:nvPr>
            <p:ph idx="11" type="ftr"/>
          </p:nvPr>
        </p:nvSpPr>
        <p:spPr>
          <a:xfrm>
            <a:off x="3124200" y="6245225"/>
            <a:ext cx="1143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39"/>
          <p:cNvSpPr txBox="1"/>
          <p:nvPr>
            <p:ph idx="12" type="sldNum"/>
          </p:nvPr>
        </p:nvSpPr>
        <p:spPr>
          <a:xfrm>
            <a:off x="7391400" y="6480175"/>
            <a:ext cx="1690687" cy="404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Page </a:t>
            </a:r>
            <a:fld id="{00000000-1234-1234-1234-123412341234}" type="slidenum">
              <a:rPr lang="en-US"/>
              <a:t>‹#›</a:t>
            </a:fld>
            <a:r>
              <a:rPr lang="en-US"/>
              <a:t> of 29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4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94" name="Google Shape;94;p4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1400"/>
              <a:buNone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95" name="Google Shape;95;p4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96" name="Google Shape;96;p4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1400"/>
              <a:buNone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97" name="Google Shape;97;p4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40"/>
          <p:cNvSpPr txBox="1"/>
          <p:nvPr>
            <p:ph idx="11" type="ftr"/>
          </p:nvPr>
        </p:nvSpPr>
        <p:spPr>
          <a:xfrm>
            <a:off x="3124200" y="6245225"/>
            <a:ext cx="1143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40"/>
          <p:cNvSpPr txBox="1"/>
          <p:nvPr>
            <p:ph idx="12" type="sldNum"/>
          </p:nvPr>
        </p:nvSpPr>
        <p:spPr>
          <a:xfrm>
            <a:off x="7391400" y="6480175"/>
            <a:ext cx="1690687" cy="404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Page </a:t>
            </a:r>
            <a:fld id="{00000000-1234-1234-1234-123412341234}" type="slidenum">
              <a:rPr lang="en-US"/>
              <a:t>‹#›</a:t>
            </a:fld>
            <a:r>
              <a:rPr lang="en-US"/>
              <a:t> of 29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4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333333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292929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292929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292929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292929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292929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103" name="Google Shape;103;p4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41"/>
          <p:cNvSpPr txBox="1"/>
          <p:nvPr>
            <p:ph idx="11" type="ftr"/>
          </p:nvPr>
        </p:nvSpPr>
        <p:spPr>
          <a:xfrm>
            <a:off x="3124200" y="6245225"/>
            <a:ext cx="1143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41"/>
          <p:cNvSpPr txBox="1"/>
          <p:nvPr>
            <p:ph idx="12" type="sldNum"/>
          </p:nvPr>
        </p:nvSpPr>
        <p:spPr>
          <a:xfrm>
            <a:off x="7391400" y="6480175"/>
            <a:ext cx="1690687" cy="404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Page </a:t>
            </a:r>
            <a:fld id="{00000000-1234-1234-1234-123412341234}" type="slidenum">
              <a:rPr lang="en-US"/>
              <a:t>‹#›</a:t>
            </a:fld>
            <a:r>
              <a:rPr lang="en-US"/>
              <a:t> of 29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Text, and Content" type="txAndObj">
  <p:cSld name="TEXT_AND_OBJEC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1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1"/>
          <p:cNvSpPr txBox="1"/>
          <p:nvPr>
            <p:ph idx="1" type="body"/>
          </p:nvPr>
        </p:nvSpPr>
        <p:spPr>
          <a:xfrm>
            <a:off x="163513" y="1524000"/>
            <a:ext cx="433705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9" name="Google Shape;39;p31"/>
          <p:cNvSpPr txBox="1"/>
          <p:nvPr>
            <p:ph idx="2" type="body"/>
          </p:nvPr>
        </p:nvSpPr>
        <p:spPr>
          <a:xfrm>
            <a:off x="4652963" y="1524000"/>
            <a:ext cx="4338637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0" name="Google Shape;40;p3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1" type="ftr"/>
          </p:nvPr>
        </p:nvSpPr>
        <p:spPr>
          <a:xfrm>
            <a:off x="3124200" y="6245225"/>
            <a:ext cx="1143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2" type="sldNum"/>
          </p:nvPr>
        </p:nvSpPr>
        <p:spPr>
          <a:xfrm>
            <a:off x="7391400" y="6480175"/>
            <a:ext cx="1690687" cy="404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Page </a:t>
            </a:r>
            <a:fld id="{00000000-1234-1234-1234-123412341234}" type="slidenum">
              <a:rPr lang="en-US"/>
              <a:t>‹#›</a:t>
            </a:fld>
            <a:r>
              <a:rPr lang="en-US"/>
              <a:t> of 29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2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32"/>
          <p:cNvSpPr txBox="1"/>
          <p:nvPr>
            <p:ph idx="1" type="body"/>
          </p:nvPr>
        </p:nvSpPr>
        <p:spPr>
          <a:xfrm>
            <a:off x="163513" y="1524000"/>
            <a:ext cx="433705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560"/>
              </a:spcBef>
              <a:spcAft>
                <a:spcPts val="0"/>
              </a:spcAft>
              <a:buSzPts val="1400"/>
              <a:buNone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46" name="Google Shape;46;p32"/>
          <p:cNvSpPr txBox="1"/>
          <p:nvPr>
            <p:ph idx="2" type="body"/>
          </p:nvPr>
        </p:nvSpPr>
        <p:spPr>
          <a:xfrm>
            <a:off x="4652963" y="1524000"/>
            <a:ext cx="4338637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560"/>
              </a:spcBef>
              <a:spcAft>
                <a:spcPts val="0"/>
              </a:spcAft>
              <a:buSzPts val="1400"/>
              <a:buNone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47" name="Google Shape;47;p3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2"/>
          <p:cNvSpPr txBox="1"/>
          <p:nvPr>
            <p:ph idx="11" type="ftr"/>
          </p:nvPr>
        </p:nvSpPr>
        <p:spPr>
          <a:xfrm>
            <a:off x="3124200" y="6245225"/>
            <a:ext cx="1143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2"/>
          <p:cNvSpPr txBox="1"/>
          <p:nvPr>
            <p:ph idx="12" type="sldNum"/>
          </p:nvPr>
        </p:nvSpPr>
        <p:spPr>
          <a:xfrm>
            <a:off x="7391400" y="6480175"/>
            <a:ext cx="1690687" cy="404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Page </a:t>
            </a:r>
            <a:fld id="{00000000-1234-1234-1234-123412341234}" type="slidenum">
              <a:rPr lang="en-US"/>
              <a:t>‹#›</a:t>
            </a:fld>
            <a:r>
              <a:rPr lang="en-US"/>
              <a:t> of 29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3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3"/>
          <p:cNvSpPr txBox="1"/>
          <p:nvPr>
            <p:ph idx="1" type="body"/>
          </p:nvPr>
        </p:nvSpPr>
        <p:spPr>
          <a:xfrm>
            <a:off x="163512" y="1524000"/>
            <a:ext cx="8828087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3" name="Google Shape;53;p3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33"/>
          <p:cNvSpPr txBox="1"/>
          <p:nvPr>
            <p:ph idx="11" type="ftr"/>
          </p:nvPr>
        </p:nvSpPr>
        <p:spPr>
          <a:xfrm>
            <a:off x="3124200" y="6245225"/>
            <a:ext cx="1143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33"/>
          <p:cNvSpPr txBox="1"/>
          <p:nvPr>
            <p:ph idx="12" type="sldNum"/>
          </p:nvPr>
        </p:nvSpPr>
        <p:spPr>
          <a:xfrm>
            <a:off x="7391400" y="6480175"/>
            <a:ext cx="1690687" cy="404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Page </a:t>
            </a:r>
            <a:fld id="{00000000-1234-1234-1234-123412341234}" type="slidenum">
              <a:rPr lang="en-US"/>
              <a:t>‹#›</a:t>
            </a:fld>
            <a:r>
              <a:rPr lang="en-US"/>
              <a:t> of 29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4"/>
          <p:cNvSpPr txBox="1"/>
          <p:nvPr>
            <p:ph type="title"/>
          </p:nvPr>
        </p:nvSpPr>
        <p:spPr>
          <a:xfrm rot="5400000">
            <a:off x="5310188" y="2566988"/>
            <a:ext cx="5156200" cy="22066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34"/>
          <p:cNvSpPr txBox="1"/>
          <p:nvPr>
            <p:ph idx="1" type="body"/>
          </p:nvPr>
        </p:nvSpPr>
        <p:spPr>
          <a:xfrm rot="5400000">
            <a:off x="819944" y="435769"/>
            <a:ext cx="5156200" cy="6469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3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4"/>
          <p:cNvSpPr txBox="1"/>
          <p:nvPr>
            <p:ph idx="11" type="ftr"/>
          </p:nvPr>
        </p:nvSpPr>
        <p:spPr>
          <a:xfrm>
            <a:off x="3124200" y="6245225"/>
            <a:ext cx="1143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34"/>
          <p:cNvSpPr txBox="1"/>
          <p:nvPr>
            <p:ph idx="12" type="sldNum"/>
          </p:nvPr>
        </p:nvSpPr>
        <p:spPr>
          <a:xfrm>
            <a:off x="7391400" y="6480175"/>
            <a:ext cx="1690687" cy="404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Page </a:t>
            </a:r>
            <a:fld id="{00000000-1234-1234-1234-123412341234}" type="slidenum">
              <a:rPr lang="en-US"/>
              <a:t>‹#›</a:t>
            </a:fld>
            <a:r>
              <a:rPr lang="en-US"/>
              <a:t> of 29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5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5"/>
          <p:cNvSpPr txBox="1"/>
          <p:nvPr>
            <p:ph idx="1" type="body"/>
          </p:nvPr>
        </p:nvSpPr>
        <p:spPr>
          <a:xfrm rot="5400000">
            <a:off x="2215355" y="-527843"/>
            <a:ext cx="4724400" cy="8828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65" name="Google Shape;65;p3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5"/>
          <p:cNvSpPr txBox="1"/>
          <p:nvPr>
            <p:ph idx="11" type="ftr"/>
          </p:nvPr>
        </p:nvSpPr>
        <p:spPr>
          <a:xfrm>
            <a:off x="3124200" y="6245225"/>
            <a:ext cx="1143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5"/>
          <p:cNvSpPr txBox="1"/>
          <p:nvPr>
            <p:ph idx="12" type="sldNum"/>
          </p:nvPr>
        </p:nvSpPr>
        <p:spPr>
          <a:xfrm>
            <a:off x="7391400" y="6480175"/>
            <a:ext cx="1690687" cy="404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Page </a:t>
            </a:r>
            <a:fld id="{00000000-1234-1234-1234-123412341234}" type="slidenum">
              <a:rPr lang="en-US"/>
              <a:t>‹#›</a:t>
            </a:fld>
            <a:r>
              <a:rPr lang="en-US"/>
              <a:t> of 29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36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rgbClr val="292929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rgbClr val="333333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rgbClr val="333333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rgbClr val="292929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rgbClr val="292929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rgbClr val="292929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rgbClr val="292929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rgbClr val="292929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72" name="Google Shape;72;p3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6"/>
          <p:cNvSpPr txBox="1"/>
          <p:nvPr>
            <p:ph idx="11" type="ftr"/>
          </p:nvPr>
        </p:nvSpPr>
        <p:spPr>
          <a:xfrm>
            <a:off x="3124200" y="6245225"/>
            <a:ext cx="1143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6"/>
          <p:cNvSpPr txBox="1"/>
          <p:nvPr>
            <p:ph idx="12" type="sldNum"/>
          </p:nvPr>
        </p:nvSpPr>
        <p:spPr>
          <a:xfrm>
            <a:off x="7391400" y="6480175"/>
            <a:ext cx="1690687" cy="404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Page </a:t>
            </a:r>
            <a:fld id="{00000000-1234-1234-1234-123412341234}" type="slidenum">
              <a:rPr lang="en-US"/>
              <a:t>‹#›</a:t>
            </a:fld>
            <a:r>
              <a:rPr lang="en-US"/>
              <a:t> of 29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640"/>
              </a:spcBef>
              <a:spcAft>
                <a:spcPts val="0"/>
              </a:spcAft>
              <a:buSzPts val="1400"/>
              <a:buNone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SzPts val="2800"/>
              <a:buChar char="•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78" name="Google Shape;78;p3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rgbClr val="292929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rgbClr val="333333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rgbClr val="333333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rgbClr val="292929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rgbClr val="292929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rgbClr val="292929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rgbClr val="292929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rgbClr val="292929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79" name="Google Shape;79;p3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7"/>
          <p:cNvSpPr txBox="1"/>
          <p:nvPr>
            <p:ph idx="11" type="ftr"/>
          </p:nvPr>
        </p:nvSpPr>
        <p:spPr>
          <a:xfrm>
            <a:off x="3124200" y="6245225"/>
            <a:ext cx="1143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37"/>
          <p:cNvSpPr txBox="1"/>
          <p:nvPr>
            <p:ph idx="12" type="sldNum"/>
          </p:nvPr>
        </p:nvSpPr>
        <p:spPr>
          <a:xfrm>
            <a:off x="7391400" y="6480175"/>
            <a:ext cx="1690687" cy="404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Page </a:t>
            </a:r>
            <a:fld id="{00000000-1234-1234-1234-123412341234}" type="slidenum">
              <a:rPr lang="en-US"/>
              <a:t>‹#›</a:t>
            </a:fld>
            <a:r>
              <a:rPr lang="en-US"/>
              <a:t> of 29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38"/>
          <p:cNvSpPr txBox="1"/>
          <p:nvPr>
            <p:ph idx="11" type="ftr"/>
          </p:nvPr>
        </p:nvSpPr>
        <p:spPr>
          <a:xfrm>
            <a:off x="3124200" y="6245225"/>
            <a:ext cx="1143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38"/>
          <p:cNvSpPr txBox="1"/>
          <p:nvPr>
            <p:ph idx="12" type="sldNum"/>
          </p:nvPr>
        </p:nvSpPr>
        <p:spPr>
          <a:xfrm>
            <a:off x="7391400" y="6480175"/>
            <a:ext cx="1690687" cy="404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Page </a:t>
            </a:r>
            <a:fld id="{00000000-1234-1234-1234-123412341234}" type="slidenum">
              <a:rPr lang="en-US"/>
              <a:t>‹#›</a:t>
            </a:fld>
            <a:r>
              <a:rPr lang="en-US"/>
              <a:t> of 29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8"/>
          <p:cNvSpPr txBox="1"/>
          <p:nvPr/>
        </p:nvSpPr>
        <p:spPr>
          <a:xfrm>
            <a:off x="1739900" y="4432300"/>
            <a:ext cx="5702300" cy="469900"/>
          </a:xfrm>
          <a:prstGeom prst="rect">
            <a:avLst/>
          </a:prstGeom>
          <a:solidFill>
            <a:schemeClr val="lt1">
              <a:alpha val="81568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pic>
        <p:nvPicPr>
          <p:cNvPr descr="ibm" id="11" name="Google Shape;11;p2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903287" y="889000"/>
            <a:ext cx="676275" cy="325437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28"/>
          <p:cNvSpPr txBox="1"/>
          <p:nvPr/>
        </p:nvSpPr>
        <p:spPr>
          <a:xfrm>
            <a:off x="914400" y="1905000"/>
            <a:ext cx="49418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669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336699"/>
                </a:solidFill>
                <a:latin typeface="Arial"/>
                <a:ea typeface="Arial"/>
                <a:cs typeface="Arial"/>
                <a:sym typeface="Arial"/>
              </a:rPr>
              <a:t>Introduction to the new mainfame</a:t>
            </a:r>
            <a:r>
              <a:rPr b="0" i="0" lang="en-US" sz="2000" u="none">
                <a:solidFill>
                  <a:srgbClr val="3366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3" name="Google Shape;13;p28"/>
          <p:cNvSpPr txBox="1"/>
          <p:nvPr/>
        </p:nvSpPr>
        <p:spPr>
          <a:xfrm>
            <a:off x="0" y="1549400"/>
            <a:ext cx="101600" cy="1016000"/>
          </a:xfrm>
          <a:prstGeom prst="rect">
            <a:avLst/>
          </a:prstGeom>
          <a:solidFill>
            <a:srgbClr val="0099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pic>
        <p:nvPicPr>
          <p:cNvPr descr="splashimage" id="14" name="Google Shape;14;p2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3857625"/>
            <a:ext cx="9144000" cy="154463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" name="Google Shape;15;p28"/>
          <p:cNvCxnSpPr/>
          <p:nvPr/>
        </p:nvCxnSpPr>
        <p:spPr>
          <a:xfrm>
            <a:off x="152400" y="6481762"/>
            <a:ext cx="8839200" cy="0"/>
          </a:xfrm>
          <a:prstGeom prst="straightConnector1">
            <a:avLst/>
          </a:prstGeom>
          <a:noFill/>
          <a:ln cap="flat" cmpd="sng" w="9525">
            <a:solidFill>
              <a:srgbClr val="B2B2B2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6" name="Google Shape;16;p28"/>
          <p:cNvSpPr txBox="1"/>
          <p:nvPr/>
        </p:nvSpPr>
        <p:spPr>
          <a:xfrm>
            <a:off x="928687" y="5842000"/>
            <a:ext cx="3300412" cy="214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5F5F"/>
              </a:buClr>
              <a:buSzPts val="800"/>
              <a:buFont typeface="Arial"/>
              <a:buNone/>
            </a:pPr>
            <a:r>
              <a:rPr b="0" i="0" lang="en-US" sz="800" u="none">
                <a:solidFill>
                  <a:srgbClr val="5F5F5F"/>
                </a:solidFill>
                <a:latin typeface="Arial"/>
                <a:ea typeface="Arial"/>
                <a:cs typeface="Arial"/>
                <a:sym typeface="Arial"/>
              </a:rPr>
              <a:t>© Copyright IBM Corp., 2005. All rights reserved. </a:t>
            </a:r>
            <a:endParaRPr/>
          </a:p>
        </p:txBody>
      </p:sp>
      <p:sp>
        <p:nvSpPr>
          <p:cNvPr id="17" name="Google Shape;17;p28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8"/>
          <p:cNvSpPr txBox="1"/>
          <p:nvPr>
            <p:ph idx="1" type="body"/>
          </p:nvPr>
        </p:nvSpPr>
        <p:spPr>
          <a:xfrm>
            <a:off x="163512" y="1524000"/>
            <a:ext cx="8828087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0066CC"/>
              </a:buClr>
              <a:buSzPts val="2000"/>
              <a:buFont typeface="Verdana"/>
              <a:buChar char="•"/>
              <a:defRPr b="1" i="0" sz="2000" u="none" cap="none" strike="noStrik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spcBef>
                <a:spcPts val="280"/>
              </a:spcBef>
              <a:spcAft>
                <a:spcPts val="0"/>
              </a:spcAft>
              <a:buClr>
                <a:srgbClr val="333333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4800" lvl="3" marL="1828800" marR="0" rtl="0" algn="l">
              <a:spcBef>
                <a:spcPts val="24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Arial"/>
              <a:buChar char="–"/>
              <a:defRPr b="0" i="0" sz="1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Char char="»"/>
              <a:defRPr b="1" i="0" sz="2000" u="none" cap="none" strike="noStrik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Char char="»"/>
              <a:defRPr b="1" i="0" sz="2000" u="none" cap="none" strike="noStrik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Char char="»"/>
              <a:defRPr b="1" i="0" sz="2000" u="none" cap="none" strike="noStrik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Char char="»"/>
              <a:defRPr b="1" i="0" sz="2000" u="none" cap="none" strike="noStrik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Char char="»"/>
              <a:defRPr b="1" i="0" sz="2000" u="none" cap="none" strike="noStrik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22" name="Google Shape;22;p30"/>
          <p:cNvSpPr txBox="1"/>
          <p:nvPr>
            <p:ph idx="11" type="ftr"/>
          </p:nvPr>
        </p:nvSpPr>
        <p:spPr>
          <a:xfrm>
            <a:off x="3124200" y="6245225"/>
            <a:ext cx="1143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cxnSp>
        <p:nvCxnSpPr>
          <p:cNvPr id="23" name="Google Shape;23;p30"/>
          <p:cNvCxnSpPr/>
          <p:nvPr/>
        </p:nvCxnSpPr>
        <p:spPr>
          <a:xfrm rot="10800000">
            <a:off x="708025" y="101600"/>
            <a:ext cx="0" cy="3175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4" name="Google Shape;24;p30"/>
          <p:cNvCxnSpPr/>
          <p:nvPr/>
        </p:nvCxnSpPr>
        <p:spPr>
          <a:xfrm>
            <a:off x="292100" y="6481762"/>
            <a:ext cx="8547100" cy="0"/>
          </a:xfrm>
          <a:prstGeom prst="straightConnector1">
            <a:avLst/>
          </a:prstGeom>
          <a:noFill/>
          <a:ln cap="flat" cmpd="sng" w="9525">
            <a:solidFill>
              <a:srgbClr val="86D9FA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5" name="Google Shape;25;p30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0"/>
          <p:cNvSpPr txBox="1"/>
          <p:nvPr>
            <p:ph idx="1" type="body"/>
          </p:nvPr>
        </p:nvSpPr>
        <p:spPr>
          <a:xfrm>
            <a:off x="163512" y="1524000"/>
            <a:ext cx="8828087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0066CC"/>
              </a:buClr>
              <a:buSzPts val="2000"/>
              <a:buFont typeface="Verdana"/>
              <a:buChar char="•"/>
              <a:defRPr b="1" i="0" sz="2000" u="none" cap="none" strike="noStrik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spcBef>
                <a:spcPts val="280"/>
              </a:spcBef>
              <a:spcAft>
                <a:spcPts val="0"/>
              </a:spcAft>
              <a:buClr>
                <a:srgbClr val="333333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4800" lvl="3" marL="1828800" marR="0" rtl="0" algn="l">
              <a:spcBef>
                <a:spcPts val="24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Arial"/>
              <a:buChar char="–"/>
              <a:defRPr b="0" i="0" sz="1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Char char="»"/>
              <a:defRPr b="1" i="0" sz="2000" u="none" cap="none" strike="noStrik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Char char="»"/>
              <a:defRPr b="1" i="0" sz="2000" u="none" cap="none" strike="noStrik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Char char="»"/>
              <a:defRPr b="1" i="0" sz="2000" u="none" cap="none" strike="noStrik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Char char="»"/>
              <a:defRPr b="1" i="0" sz="2000" u="none" cap="none" strike="noStrik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Char char="»"/>
              <a:defRPr b="1" i="0" sz="2000" u="none" cap="none" strike="noStrik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cxnSp>
        <p:nvCxnSpPr>
          <p:cNvPr id="27" name="Google Shape;27;p30"/>
          <p:cNvCxnSpPr/>
          <p:nvPr/>
        </p:nvCxnSpPr>
        <p:spPr>
          <a:xfrm>
            <a:off x="152400" y="6481762"/>
            <a:ext cx="8839200" cy="0"/>
          </a:xfrm>
          <a:prstGeom prst="straightConnector1">
            <a:avLst/>
          </a:prstGeom>
          <a:noFill/>
          <a:ln cap="flat" cmpd="sng" w="9525">
            <a:solidFill>
              <a:srgbClr val="B2B2B2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8" name="Google Shape;28;p30"/>
          <p:cNvSpPr txBox="1"/>
          <p:nvPr/>
        </p:nvSpPr>
        <p:spPr>
          <a:xfrm>
            <a:off x="0" y="1117600"/>
            <a:ext cx="101600" cy="271462"/>
          </a:xfrm>
          <a:prstGeom prst="rect">
            <a:avLst/>
          </a:prstGeom>
          <a:solidFill>
            <a:srgbClr val="0099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29" name="Google Shape;29;p30"/>
          <p:cNvSpPr txBox="1"/>
          <p:nvPr/>
        </p:nvSpPr>
        <p:spPr>
          <a:xfrm>
            <a:off x="152400" y="152400"/>
            <a:ext cx="8839200" cy="381000"/>
          </a:xfrm>
          <a:prstGeom prst="rect">
            <a:avLst/>
          </a:prstGeom>
          <a:solidFill>
            <a:srgbClr val="0099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30" name="Google Shape;30;p30"/>
          <p:cNvSpPr txBox="1"/>
          <p:nvPr/>
        </p:nvSpPr>
        <p:spPr>
          <a:xfrm>
            <a:off x="180975" y="166687"/>
            <a:ext cx="3457575" cy="350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Arial"/>
              <a:buNone/>
            </a:pPr>
            <a:r>
              <a:rPr b="0" i="0" lang="en-US" sz="17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Introduction to the new mainframe</a:t>
            </a:r>
            <a:endParaRPr/>
          </a:p>
        </p:txBody>
      </p:sp>
      <p:cxnSp>
        <p:nvCxnSpPr>
          <p:cNvPr id="31" name="Google Shape;31;p30"/>
          <p:cNvCxnSpPr/>
          <p:nvPr/>
        </p:nvCxnSpPr>
        <p:spPr>
          <a:xfrm>
            <a:off x="152400" y="952500"/>
            <a:ext cx="8839200" cy="0"/>
          </a:xfrm>
          <a:prstGeom prst="straightConnector1">
            <a:avLst/>
          </a:prstGeom>
          <a:noFill/>
          <a:ln cap="flat" cmpd="sng" w="9525">
            <a:solidFill>
              <a:srgbClr val="B2B2B2"/>
            </a:solidFill>
            <a:prstDash val="solid"/>
            <a:miter lim="800000"/>
            <a:headEnd len="med" w="med" type="none"/>
            <a:tailEnd len="med" w="med" type="none"/>
          </a:ln>
        </p:spPr>
      </p:cxnSp>
      <p:pic>
        <p:nvPicPr>
          <p:cNvPr descr="ibm" id="32" name="Google Shape;32;p3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8229600" y="168275"/>
            <a:ext cx="685800" cy="352425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30"/>
          <p:cNvSpPr txBox="1"/>
          <p:nvPr/>
        </p:nvSpPr>
        <p:spPr>
          <a:xfrm>
            <a:off x="4899025" y="6523037"/>
            <a:ext cx="3300412" cy="214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5F5F"/>
              </a:buClr>
              <a:buSzPts val="800"/>
              <a:buFont typeface="Arial"/>
              <a:buNone/>
            </a:pPr>
            <a:r>
              <a:rPr b="0" i="0" lang="en-US" sz="800" u="none">
                <a:solidFill>
                  <a:srgbClr val="5F5F5F"/>
                </a:solidFill>
                <a:latin typeface="Arial"/>
                <a:ea typeface="Arial"/>
                <a:cs typeface="Arial"/>
                <a:sym typeface="Arial"/>
              </a:rPr>
              <a:t>© Copyright IBM Corp., 2005. All rights reserved. </a:t>
            </a:r>
            <a:endParaRPr/>
          </a:p>
        </p:txBody>
      </p:sp>
      <p:cxnSp>
        <p:nvCxnSpPr>
          <p:cNvPr id="34" name="Google Shape;34;p30"/>
          <p:cNvCxnSpPr/>
          <p:nvPr/>
        </p:nvCxnSpPr>
        <p:spPr>
          <a:xfrm>
            <a:off x="7661275" y="6480175"/>
            <a:ext cx="0" cy="225425"/>
          </a:xfrm>
          <a:prstGeom prst="straightConnector1">
            <a:avLst/>
          </a:prstGeom>
          <a:noFill/>
          <a:ln cap="flat" cmpd="sng" w="12700">
            <a:solidFill>
              <a:srgbClr val="969696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5" name="Google Shape;35;p30"/>
          <p:cNvSpPr txBox="1"/>
          <p:nvPr>
            <p:ph idx="12" type="sldNum"/>
          </p:nvPr>
        </p:nvSpPr>
        <p:spPr>
          <a:xfrm>
            <a:off x="7391400" y="6480175"/>
            <a:ext cx="1690687" cy="404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Page </a:t>
            </a:r>
            <a:fld id="{00000000-1234-1234-1234-123412341234}" type="slidenum">
              <a:rPr lang="en-US"/>
              <a:t>‹#›</a:t>
            </a:fld>
            <a:r>
              <a:rPr lang="en-US"/>
              <a:t> of 29</a:t>
            </a:r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Relationship Id="rId3" Type="http://schemas.openxmlformats.org/officeDocument/2006/relationships/vmlDrawing" Target="../drawings/vmlDrawing2.vml"/><Relationship Id="rId4" Type="http://schemas.openxmlformats.org/officeDocument/2006/relationships/oleObject" Target="../embeddings/oleObject2.bin"/><Relationship Id="rId5" Type="http://schemas.openxmlformats.org/officeDocument/2006/relationships/oleObject" Target="../embeddings/oleObject2.bin"/><Relationship Id="rId6" Type="http://schemas.openxmlformats.org/officeDocument/2006/relationships/image" Target="../media/image5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Relationship Id="rId3" Type="http://schemas.openxmlformats.org/officeDocument/2006/relationships/vmlDrawing" Target="../drawings/vmlDrawing3.vml"/><Relationship Id="rId4" Type="http://schemas.openxmlformats.org/officeDocument/2006/relationships/oleObject" Target="../embeddings/oleObject3.bin"/><Relationship Id="rId5" Type="http://schemas.openxmlformats.org/officeDocument/2006/relationships/oleObject" Target="../embeddings/oleObject3.bin"/><Relationship Id="rId6" Type="http://schemas.openxmlformats.org/officeDocument/2006/relationships/image" Target="../media/image10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Relationship Id="rId3" Type="http://schemas.openxmlformats.org/officeDocument/2006/relationships/vmlDrawing" Target="../drawings/vmlDrawing4.vml"/><Relationship Id="rId4" Type="http://schemas.openxmlformats.org/officeDocument/2006/relationships/oleObject" Target="../embeddings/oleObject4.bin"/><Relationship Id="rId5" Type="http://schemas.openxmlformats.org/officeDocument/2006/relationships/oleObject" Target="../embeddings/oleObject4.bin"/><Relationship Id="rId6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Relationship Id="rId3" Type="http://schemas.openxmlformats.org/officeDocument/2006/relationships/vmlDrawing" Target="../drawings/vmlDrawing5.vml"/><Relationship Id="rId4" Type="http://schemas.openxmlformats.org/officeDocument/2006/relationships/oleObject" Target="../embeddings/oleObject5.bin"/><Relationship Id="rId5" Type="http://schemas.openxmlformats.org/officeDocument/2006/relationships/oleObject" Target="../embeddings/oleObject5.bin"/><Relationship Id="rId6" Type="http://schemas.openxmlformats.org/officeDocument/2006/relationships/image" Target="../media/image9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8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vmlDrawing" Target="../drawings/vmlDrawing1.vml"/><Relationship Id="rId4" Type="http://schemas.openxmlformats.org/officeDocument/2006/relationships/oleObject" Target="../embeddings/oleObject1.bin"/><Relationship Id="rId5" Type="http://schemas.openxmlformats.org/officeDocument/2006/relationships/oleObject" Target="../embeddings/oleObject1.bin"/><Relationship Id="rId6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"/>
          <p:cNvSpPr txBox="1"/>
          <p:nvPr>
            <p:ph idx="4294967295" type="ctrTitle"/>
          </p:nvPr>
        </p:nvSpPr>
        <p:spPr>
          <a:xfrm>
            <a:off x="1447800" y="2743200"/>
            <a:ext cx="6553200" cy="765175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Глава 3: Интерактивные средства z/OS</a:t>
            </a:r>
            <a:endParaRPr/>
          </a:p>
        </p:txBody>
      </p:sp>
      <p:sp>
        <p:nvSpPr>
          <p:cNvPr id="111" name="Google Shape;111;p1"/>
          <p:cNvSpPr txBox="1"/>
          <p:nvPr>
            <p:ph idx="4294967295" type="subTitle"/>
          </p:nvPr>
        </p:nvSpPr>
        <p:spPr>
          <a:xfrm>
            <a:off x="1371600" y="5562600"/>
            <a:ext cx="6400800" cy="7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0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Использование CLIST-ов </a:t>
            </a:r>
            <a:r>
              <a:rPr lang="en-US" sz="2000"/>
              <a:t>в стандартном режиме работы </a:t>
            </a:r>
            <a:r>
              <a:rPr b="1" i="0" lang="en-US" sz="20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 TSO</a:t>
            </a:r>
            <a:endParaRPr/>
          </a:p>
        </p:txBody>
      </p:sp>
      <p:sp>
        <p:nvSpPr>
          <p:cNvPr id="170" name="Google Shape;170;p10"/>
          <p:cNvSpPr txBox="1"/>
          <p:nvPr>
            <p:ph idx="1" type="body"/>
          </p:nvPr>
        </p:nvSpPr>
        <p:spPr>
          <a:xfrm>
            <a:off x="685800" y="15240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rPr lang="en-US"/>
              <a:t>Вы можете п</a:t>
            </a: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оместить командую строку или несколько ст</a:t>
            </a:r>
            <a:r>
              <a:rPr lang="en-US"/>
              <a:t>рок на языке </a:t>
            </a: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CLIST (“смотрите список”) в файле, и выполните список, как будто это была одиночная команда.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CLIST выпускает команды</a:t>
            </a:r>
            <a:r>
              <a:rPr lang="en-US"/>
              <a:t> </a:t>
            </a: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последовательно.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CLIST</a:t>
            </a:r>
            <a:r>
              <a:rPr lang="en-US"/>
              <a:t>-команды </a:t>
            </a: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используются для того, чтобы выполнить обычные задачи и работать более эффективно с TSO.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Пользователи TSO создают CLIST-ы </a:t>
            </a:r>
            <a:r>
              <a:rPr lang="en-US"/>
              <a:t>на</a:t>
            </a: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язык</a:t>
            </a:r>
            <a:r>
              <a:rPr lang="en-US"/>
              <a:t>е</a:t>
            </a: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команд CLIST. 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1e592a1ca7_0_0"/>
          <p:cNvSpPr txBox="1"/>
          <p:nvPr>
            <p:ph type="title"/>
          </p:nvPr>
        </p:nvSpPr>
        <p:spPr>
          <a:xfrm>
            <a:off x="165100" y="1092200"/>
            <a:ext cx="88266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Использование CLIST-ов </a:t>
            </a:r>
            <a:r>
              <a:rPr lang="en-US" sz="2000"/>
              <a:t>в стандартном режиме работы </a:t>
            </a:r>
            <a:r>
              <a:rPr b="1" i="0" lang="en-US" sz="20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 TSO</a:t>
            </a:r>
            <a:endParaRPr/>
          </a:p>
        </p:txBody>
      </p:sp>
      <p:sp>
        <p:nvSpPr>
          <p:cNvPr id="177" name="Google Shape;177;g11e592a1ca7_0_0"/>
          <p:cNvSpPr txBox="1"/>
          <p:nvPr>
            <p:ph idx="1" type="body"/>
          </p:nvPr>
        </p:nvSpPr>
        <p:spPr>
          <a:xfrm>
            <a:off x="685800" y="1524000"/>
            <a:ext cx="40800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READY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ALLOCATE DATASET(AREA.CODES) FILE(SORTIN) SHR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READY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ALLOCATE DATASET(*) FILE(SORTOUT) SHR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READY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ALLOCATE DATASET(*) FILE(SYSOUT) SHR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READY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ALLOCATE DATASET(*) FILE(SYSPRINT) SHR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READY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ALLOCATE DATASET(SORT.CNTL) FILE(SYSIN) SHR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READY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CALL ‘SYS1.SICELINK(SORT)’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b="0" lang="en-US" sz="1800">
                <a:solidFill>
                  <a:schemeClr val="dk1"/>
                </a:solidFill>
              </a:rPr>
              <a:t>***</a:t>
            </a:r>
            <a:endParaRPr b="0" sz="180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g11e592a1ca7_0_0"/>
          <p:cNvSpPr txBox="1"/>
          <p:nvPr>
            <p:ph idx="1" type="body"/>
          </p:nvPr>
        </p:nvSpPr>
        <p:spPr>
          <a:xfrm>
            <a:off x="4572000" y="1722875"/>
            <a:ext cx="40800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b="0" lang="en-US" sz="1800">
                <a:solidFill>
                  <a:schemeClr val="dk1"/>
                </a:solidFill>
              </a:rPr>
              <a:t>(Вот вывод):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ICE143I 0 BLOCKSET SORT TECHNIQUE SELECTED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ICE000I 1 - CONTROL STATEMENTS FOR Z/OS DFSORT V1R6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SORT FIELDS=(1,3,CH,A)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201 NJ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202 DC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203 CT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204 Manitoba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205 AL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206 WA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207 ME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208 ID</a:t>
            </a:r>
            <a:endParaRPr b="0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b="0" lang="en-US" sz="1800">
                <a:solidFill>
                  <a:schemeClr val="dk1"/>
                </a:solidFill>
              </a:rPr>
              <a:t>***</a:t>
            </a:r>
            <a:endParaRPr b="0" sz="180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t/>
            </a:r>
            <a:endParaRPr sz="18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CLIST-ы против REXX </a:t>
            </a:r>
            <a:br>
              <a:rPr b="1" i="0" lang="en-US" sz="20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185" name="Google Shape;185;p11"/>
          <p:cNvSpPr txBox="1"/>
          <p:nvPr>
            <p:ph idx="1" type="body"/>
          </p:nvPr>
        </p:nvSpPr>
        <p:spPr>
          <a:xfrm>
            <a:off x="163512" y="1524000"/>
            <a:ext cx="8828087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None/>
            </a:pPr>
            <a:r>
              <a:rPr b="0" i="0" lang="en-US" u="none">
                <a:solidFill>
                  <a:srgbClr val="292929"/>
                </a:solidFill>
              </a:rPr>
              <a:t>REXX Реструктурированный, Расширенный язык Исполнителя, язык команды, используемый с TSO</a:t>
            </a:r>
            <a:endParaRPr b="0"/>
          </a:p>
          <a:p>
            <a:pPr indent="-342900" lvl="0" marL="34290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None/>
            </a:pPr>
            <a:r>
              <a:t/>
            </a:r>
            <a:endParaRPr b="0" i="0" u="none">
              <a:solidFill>
                <a:srgbClr val="292929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None/>
            </a:pPr>
            <a:r>
              <a:rPr b="0" i="0" lang="en-US" u="none">
                <a:solidFill>
                  <a:srgbClr val="292929"/>
                </a:solidFill>
              </a:rPr>
              <a:t>И CLIST-ы и REXX предлагают оболочно скриптотипную обработку.</a:t>
            </a:r>
            <a:endParaRPr b="0"/>
          </a:p>
          <a:p>
            <a:pPr indent="-342900" lvl="0" marL="34290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None/>
            </a:pPr>
            <a:r>
              <a:t/>
            </a:r>
            <a:endParaRPr b="0" i="0" u="none">
              <a:solidFill>
                <a:srgbClr val="292929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None/>
            </a:pPr>
            <a:r>
              <a:rPr b="0" i="0" lang="en-US" u="none">
                <a:solidFill>
                  <a:srgbClr val="292929"/>
                </a:solidFill>
              </a:rPr>
              <a:t>Оба - интерпретирующие языки, некомпилирующие языки (хотя REXX может быть скомпилирован также). Некоторые z/OS пользователи пишут функции непосредственно как CLIST-ы или программы REXX</a:t>
            </a:r>
            <a:endParaRPr b="0"/>
          </a:p>
          <a:p>
            <a:pPr indent="-342900" lvl="0" marL="34290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None/>
            </a:pPr>
            <a:r>
              <a:t/>
            </a:r>
            <a:endParaRPr b="0" i="0" u="none">
              <a:solidFill>
                <a:srgbClr val="292929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None/>
            </a:pPr>
            <a:r>
              <a:rPr b="0" i="0" lang="en-US" u="none">
                <a:solidFill>
                  <a:srgbClr val="292929"/>
                </a:solidFill>
              </a:rPr>
              <a:t>Программирование CLIST уникально для z/OS, в то время как язык REXX используется на многих платформах.</a:t>
            </a:r>
            <a:endParaRPr b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ISPF обзор</a:t>
            </a:r>
            <a:br>
              <a:rPr b="0" i="0" lang="en-US" sz="20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191" name="Google Shape;191;p12"/>
          <p:cNvSpPr txBox="1"/>
          <p:nvPr>
            <p:ph idx="1" type="body"/>
          </p:nvPr>
        </p:nvSpPr>
        <p:spPr>
          <a:xfrm>
            <a:off x="163512" y="1524000"/>
            <a:ext cx="8828087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Акроним для </a:t>
            </a:r>
            <a:r>
              <a:rPr b="1" i="0" lang="en-US" sz="20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интерактивного системного средства производительности</a:t>
            </a:r>
            <a:endParaRPr>
              <a:solidFill>
                <a:srgbClr val="FF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t/>
            </a:r>
            <a:endParaRPr b="1" i="0" sz="20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ISPF - управляемый с помощью меню интерфейс для пользовательского взаимодействия с z/OS системой. Окружающая среда ISPF выполнена от стандартного TSO.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t/>
            </a:r>
            <a:endParaRPr b="1" i="0" sz="20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ISPF обеспечивает утилиты, редактора и заявления ISPF пользователю. До степени, разрешенной различными средствами управления за безопасностью, у пользователя ISPF есть полный доступ к большинству z/OS системных функций.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3"/>
          <p:cNvSpPr txBox="1"/>
          <p:nvPr/>
        </p:nvSpPr>
        <p:spPr>
          <a:xfrm>
            <a:off x="457200" y="1524000"/>
            <a:ext cx="8001000" cy="4953000"/>
          </a:xfrm>
          <a:prstGeom prst="rect">
            <a:avLst/>
          </a:prstGeom>
          <a:solidFill>
            <a:srgbClr val="CCFFCC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98" name="Google Shape;198;p13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Arial"/>
              <a:buNone/>
            </a:pPr>
            <a:r>
              <a:rPr lang="en-US"/>
              <a:t>Э</a:t>
            </a:r>
            <a:r>
              <a:rPr b="1" i="0" lang="en-US" sz="24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кран ISPF</a:t>
            </a:r>
            <a:endParaRPr/>
          </a:p>
        </p:txBody>
      </p:sp>
      <p:sp>
        <p:nvSpPr>
          <p:cNvPr id="199" name="Google Shape;199;p13"/>
          <p:cNvSpPr txBox="1"/>
          <p:nvPr>
            <p:ph idx="1" type="body"/>
          </p:nvPr>
        </p:nvSpPr>
        <p:spPr>
          <a:xfrm>
            <a:off x="609600" y="1676400"/>
            <a:ext cx="76962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 Menu  RefList  Utilities  Help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(Меню)(Список)  (Утилиты) (Пом        Allocate New Data Set(Ассигнуйте новый набор данных)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Command ===&gt;    (Команда)                         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                        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Data Set Name  . . . : ZSCHOL.TEST.CNTL  (Название набора данных)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                        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Management class . . .             (Blank for default management class)(Бланк для                           управленческого класса по умолчанию)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Storage class  . . . .             (Blank for default storage class)(Бланк для класса хранения              по умолчанию)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 Volume serial . . . . EBBER1      (Blank for system default volume) ** (Бланк для системного объема по умолчанию)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 Device type . . . . .             (Generic unit or device address) ** (Родовая единица или адрес устройства)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Data class . . . . . .             (Blank for default data class) </a:t>
            </a:r>
            <a:r>
              <a:rPr b="0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(Бланк для класса данных по умолчанию)</a:t>
            </a: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 Space units . . . . . TRACK       (BLKS, TRKS, CYLS, KB, MB, BYTES or RECORDS) (Единицы измерения)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 Average record unit               (M, K, or U) (Средняя записная единица)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 Primary quantity  . . 2           (In above units) (Основное количество)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 Secondary quantity    1           (In above units) (Вторичное количество)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 Directory blocks  . . 0           (Zero for sequential data set) * (Директивные блоки-0)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 Record format . . . . FB          (Формат записи)     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 Record length . . . . 80          (Длина записи)     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 Block size  . . . . . 27920       (Размер блока)      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 Data set name type  :             (LIBRARY, HFS, PDS, or blank)  * (Тип названия набора данных)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                  (YY/MM/DD, YYYY/MM/DD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   F1=Help (Помощь) F2=Split (Разделитель) F3=Exit(Выход) F7=Backward(Действие назад) F8=Forward(Действие вперёд) F9=Swap(Обмен)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Courier New"/>
              <a:buNone/>
            </a:pPr>
            <a:r>
              <a:rPr b="1" i="0" lang="en-US" sz="1000" u="none">
                <a:solidFill>
                  <a:srgbClr val="292929"/>
                </a:solidFill>
                <a:latin typeface="Courier New"/>
                <a:ea typeface="Courier New"/>
                <a:cs typeface="Courier New"/>
                <a:sym typeface="Courier New"/>
              </a:rPr>
              <a:t> F10=Actions(Жействия)  F12=Cancel(Отмена) </a:t>
            </a:r>
            <a:endParaRPr/>
          </a:p>
        </p:txBody>
      </p:sp>
      <p:sp>
        <p:nvSpPr>
          <p:cNvPr id="200" name="Google Shape;200;p13"/>
          <p:cNvSpPr txBox="1"/>
          <p:nvPr/>
        </p:nvSpPr>
        <p:spPr>
          <a:xfrm>
            <a:off x="676275" y="3200400"/>
            <a:ext cx="2603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4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ISPF Обзор (продолжение)</a:t>
            </a:r>
            <a:endParaRPr/>
          </a:p>
        </p:txBody>
      </p:sp>
      <p:sp>
        <p:nvSpPr>
          <p:cNvPr id="206" name="Google Shape;206;p14"/>
          <p:cNvSpPr txBox="1"/>
          <p:nvPr>
            <p:ph idx="1" type="body"/>
          </p:nvPr>
        </p:nvSpPr>
        <p:spPr>
          <a:xfrm>
            <a:off x="163512" y="1524000"/>
            <a:ext cx="8828087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После вхождения в систему TSO пользователи как правило сразу получают доступ к меню ISPF.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Многие используют ISPF исключительно для работы над z/OS.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ISPF может выполнить все </a:t>
            </a:r>
            <a:r>
              <a:rPr lang="en-US">
                <a:solidFill>
                  <a:srgbClr val="FF0000"/>
                </a:solidFill>
              </a:rPr>
              <a:t>действия с </a:t>
            </a: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файлами, все  требования программы и выполн</a:t>
            </a:r>
            <a:r>
              <a:rPr lang="en-US"/>
              <a:t>ить</a:t>
            </a: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интерпретирующи</a:t>
            </a:r>
            <a:r>
              <a:rPr lang="en-US"/>
              <a:t>е</a:t>
            </a: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solidFill>
                  <a:srgbClr val="FF0000"/>
                </a:solidFill>
              </a:rPr>
              <a:t>процедуры</a:t>
            </a: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Меню ISPF перечисляют функции, наиболее часто необходимые z/OS пользователям.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5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Пройдём через меню ISPF</a:t>
            </a:r>
            <a:endParaRPr/>
          </a:p>
        </p:txBody>
      </p:sp>
      <p:sp>
        <p:nvSpPr>
          <p:cNvPr id="213" name="Google Shape;213;p15"/>
          <p:cNvSpPr txBox="1"/>
          <p:nvPr>
            <p:ph idx="1" type="body"/>
          </p:nvPr>
        </p:nvSpPr>
        <p:spPr>
          <a:xfrm>
            <a:off x="163512" y="1524000"/>
            <a:ext cx="8828087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292929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Чтобы иметь доступ к ISPF пользователь TSO выводит команду READY, чтобы показать Основное Меню Выбора ISPF.</a:t>
            </a:r>
            <a:endParaRPr>
              <a:highlight>
                <a:srgbClr val="FFFF00"/>
              </a:highlight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Вы можете</a:t>
            </a:r>
            <a:r>
              <a:rPr lang="en-US"/>
              <a:t> получить доступ к справочной системе помощи (Help) </a:t>
            </a: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онлайн любой из групп ISPF</a:t>
            </a:r>
            <a:r>
              <a:rPr lang="en-US"/>
              <a:t> - </a:t>
            </a: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нажмите ключ PF1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ISPF включает редактор текст</a:t>
            </a:r>
            <a:r>
              <a:rPr lang="en-US"/>
              <a:t>ов</a:t>
            </a: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и браузер, и функционирует для того, чтобы определить местонахождение файлов и выполнить другие сервисные функции.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6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Структура Меню ISPF</a:t>
            </a:r>
            <a:endParaRPr/>
          </a:p>
        </p:txBody>
      </p:sp>
      <p:graphicFrame>
        <p:nvGraphicFramePr>
          <p:cNvPr id="220" name="Google Shape;220;p16"/>
          <p:cNvGraphicFramePr/>
          <p:nvPr/>
        </p:nvGraphicFramePr>
        <p:xfrm>
          <a:off x="914400" y="1143000"/>
          <a:ext cx="6629400" cy="5246687"/>
        </p:xfrm>
        <a:graphic>
          <a:graphicData uri="http://schemas.openxmlformats.org/presentationml/2006/ole">
            <mc:AlternateContent>
              <mc:Choice Requires="v">
                <p:oleObj r:id="rId4" imgH="5246687" imgW="6629400" progId="FLW3Drawing" spid="_x0000_s1">
                  <p:embed/>
                </p:oleObj>
              </mc:Choice>
              <mc:Fallback>
                <p:oleObj r:id="rId5" imgH="5246687" imgW="6629400" progId="FLW3Drawing">
                  <p:embed/>
                  <p:pic>
                    <p:nvPicPr>
                      <p:cNvPr id="220" name="Google Shape;220;p16"/>
                      <p:cNvPicPr preferRelativeResize="0"/>
                      <p:nvPr>
                        <p:ph idx="1" type="body"/>
                      </p:nvPr>
                    </p:nvPicPr>
                    <p:blipFill rotWithShape="1">
                      <a:blip r:embed="rId6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914400" y="1143000"/>
                        <a:ext cx="6629400" cy="5246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7"/>
          <p:cNvSpPr txBox="1"/>
          <p:nvPr>
            <p:ph type="title"/>
          </p:nvPr>
        </p:nvSpPr>
        <p:spPr>
          <a:xfrm>
            <a:off x="152400" y="6096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Управление в ISPF </a:t>
            </a:r>
            <a:endParaRPr/>
          </a:p>
        </p:txBody>
      </p:sp>
      <p:graphicFrame>
        <p:nvGraphicFramePr>
          <p:cNvPr id="227" name="Google Shape;227;p17"/>
          <p:cNvGraphicFramePr/>
          <p:nvPr/>
        </p:nvGraphicFramePr>
        <p:xfrm>
          <a:off x="19050" y="1752600"/>
          <a:ext cx="4343400" cy="3413125"/>
        </p:xfrm>
        <a:graphic>
          <a:graphicData uri="http://schemas.openxmlformats.org/presentationml/2006/ole">
            <mc:AlternateContent>
              <mc:Choice Requires="v">
                <p:oleObj r:id="rId4" imgH="3413125" imgW="4343400" progId="FLW3Drawing" spid="_x0000_s1">
                  <p:embed/>
                </p:oleObj>
              </mc:Choice>
              <mc:Fallback>
                <p:oleObj r:id="rId5" imgH="3413125" imgW="4343400" progId="FLW3Drawing">
                  <p:embed/>
                  <p:pic>
                    <p:nvPicPr>
                      <p:cNvPr id="227" name="Google Shape;227;p17"/>
                      <p:cNvPicPr preferRelativeResize="0"/>
                      <p:nvPr>
                        <p:ph idx="1" type="body"/>
                      </p:nvPr>
                    </p:nvPicPr>
                    <p:blipFill rotWithShape="1">
                      <a:blip r:embed="rId6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19050" y="1752600"/>
                        <a:ext cx="4343400" cy="341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8" name="Google Shape;228;p17"/>
          <p:cNvGraphicFramePr/>
          <p:nvPr/>
        </p:nvGraphicFramePr>
        <p:xfrm>
          <a:off x="4483100" y="1752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{30346385-9A28-4E76-BB7B-C1F0C9361B0B}</a:tableStyleId>
              </a:tblPr>
              <a:tblGrid>
                <a:gridCol w="4303700"/>
              </a:tblGrid>
              <a:tr h="3505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Строка меню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b="1" i="0" lang="en-US" sz="9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Меню Утилиты Компиляторы Опции Статус Помощь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b="1" i="0" sz="9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b="1" i="0" sz="9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Пункт-и-Функции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i="0" lang="en-US" sz="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 Настройки             Терминальные и пользовательские параметры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i="0" lang="en-US" sz="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 Вид                          Дисплей существующей даты или списки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i="0" lang="en-US" sz="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 Редактирование   Создать или изменить существующую дату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i="0" lang="en-US" sz="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 Утилиты                  Выполнение сервисных функций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i="0" sz="8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i="0" sz="8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i="0" sz="8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Номер Опции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i="0" lang="en-US" sz="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 Настройки             Терминальные и пользовательские параметры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i="0" lang="en-US" sz="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 Вид                          Дисплей существующей даты или списки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i="0" lang="en-US" sz="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 Редактирование   Создать или изменить существующую дату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i="0" lang="en-US" sz="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 Утилиты                  Выполнение сервисных функций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i="0" sz="8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i="0" sz="8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i="0" lang="en-US" sz="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Опции                 3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i="0" sz="8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i="0" sz="8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Функциональные кнопки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i="0" lang="en-US" sz="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F1 =Помощь       F3=Выход    F7=Назад(действие)    F8=Вперёд(действие)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i="0" lang="en-US" sz="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F10=Действия    F11=Восстановление                         F12=Отмена</a:t>
                      </a:r>
                      <a:endParaRPr/>
                    </a:p>
                  </a:txBody>
                  <a:tcPr marT="45725" marB="45725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229" name="Google Shape;229;p17"/>
          <p:cNvCxnSpPr/>
          <p:nvPr/>
        </p:nvCxnSpPr>
        <p:spPr>
          <a:xfrm>
            <a:off x="4953000" y="4419600"/>
            <a:ext cx="381000" cy="0"/>
          </a:xfrm>
          <a:prstGeom prst="straightConnector1">
            <a:avLst/>
          </a:prstGeom>
          <a:noFill/>
          <a:ln cap="flat" cmpd="sng" w="28575">
            <a:solidFill>
              <a:srgbClr val="000000"/>
            </a:solidFill>
            <a:prstDash val="solid"/>
            <a:miter lim="800000"/>
            <a:headEnd len="med" w="med" type="none"/>
            <a:tailEnd len="med" w="med" type="stealth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8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Общая структура панелей ISPF</a:t>
            </a:r>
            <a:endParaRPr/>
          </a:p>
        </p:txBody>
      </p:sp>
      <p:graphicFrame>
        <p:nvGraphicFramePr>
          <p:cNvPr id="235" name="Google Shape;235;p18"/>
          <p:cNvGraphicFramePr/>
          <p:nvPr/>
        </p:nvGraphicFramePr>
        <p:xfrm>
          <a:off x="685800" y="1557337"/>
          <a:ext cx="7315200" cy="4978400"/>
        </p:xfrm>
        <a:graphic>
          <a:graphicData uri="http://schemas.openxmlformats.org/presentationml/2006/ole">
            <mc:AlternateContent>
              <mc:Choice Requires="v">
                <p:oleObj r:id="rId4" imgH="4978400" imgW="7315200" progId="FLW3Drawing" spid="_x0000_s1">
                  <p:embed/>
                </p:oleObj>
              </mc:Choice>
              <mc:Fallback>
                <p:oleObj r:id="rId5" imgH="4978400" imgW="7315200" progId="FLW3Drawing">
                  <p:embed/>
                  <p:pic>
                    <p:nvPicPr>
                      <p:cNvPr id="235" name="Google Shape;235;p18"/>
                      <p:cNvPicPr preferRelativeResize="0"/>
                      <p:nvPr>
                        <p:ph idx="1" type="body"/>
                      </p:nvPr>
                    </p:nvPicPr>
                    <p:blipFill rotWithShape="1">
                      <a:blip r:embed="rId6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685800" y="1557337"/>
                        <a:ext cx="7315200" cy="497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Глава 3 Цели</a:t>
            </a:r>
            <a:endParaRPr/>
          </a:p>
        </p:txBody>
      </p:sp>
      <p:sp>
        <p:nvSpPr>
          <p:cNvPr id="117" name="Google Shape;117;p2"/>
          <p:cNvSpPr txBox="1"/>
          <p:nvPr>
            <p:ph idx="1" type="body"/>
          </p:nvPr>
        </p:nvSpPr>
        <p:spPr>
          <a:xfrm>
            <a:off x="228600" y="1752600"/>
            <a:ext cx="4327525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1500"/>
              <a:buFont typeface="Arial"/>
              <a:buNone/>
            </a:pPr>
            <a:r>
              <a:rPr b="0" lang="en-US"/>
              <a:t>Вы с</a:t>
            </a:r>
            <a:r>
              <a:rPr b="0" i="0" lang="en-US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можете: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292929"/>
              </a:buClr>
              <a:buSzPts val="1500"/>
              <a:buFont typeface="Arial"/>
              <a:buNone/>
            </a:pPr>
            <a:r>
              <a:t/>
            </a:r>
            <a:endParaRPr b="0" i="0" sz="15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4300" lvl="0" marL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Char char="•"/>
            </a:pPr>
            <a:r>
              <a:rPr b="1" i="0" lang="en-US" sz="18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Войти в систему z/OS</a:t>
            </a:r>
            <a:endParaRPr/>
          </a:p>
          <a:p>
            <a:pPr indent="-114300" lvl="0" marL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Char char="•"/>
            </a:pPr>
            <a:r>
              <a:rPr b="1" i="0" lang="en-US" sz="18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Запустить программу с TSO READY prompt</a:t>
            </a:r>
            <a:endParaRPr/>
          </a:p>
          <a:p>
            <a:pPr indent="-114300" lvl="0" marL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Char char="•"/>
            </a:pPr>
            <a:r>
              <a:rPr b="1" i="0" lang="en-US" sz="18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Пройти через опции меню ISPF</a:t>
            </a:r>
            <a:endParaRPr/>
          </a:p>
          <a:p>
            <a:pPr indent="-114300" lvl="0" marL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Char char="•"/>
            </a:pPr>
            <a:r>
              <a:rPr b="1" i="0" lang="en-US" sz="18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Пользоваться ISPF редактором для изменении в файлах</a:t>
            </a:r>
            <a:endParaRPr/>
          </a:p>
          <a:p>
            <a:pPr indent="-114300" lvl="0" marL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Char char="•"/>
            </a:pPr>
            <a:r>
              <a:rPr b="1" i="0" lang="en-US" sz="18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Пользоваться UNIX интерфейсом, предусмотренным в z/OS, включая командную оболочку z/OS UNIX.</a:t>
            </a:r>
            <a:endParaRPr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1" i="0" sz="18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z990" id="118" name="Google Shape;118;p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30787" y="1785937"/>
            <a:ext cx="2994025" cy="35004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9"/>
          <p:cNvSpPr txBox="1"/>
          <p:nvPr>
            <p:ph type="title"/>
          </p:nvPr>
        </p:nvSpPr>
        <p:spPr>
          <a:xfrm>
            <a:off x="152400" y="7620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ISPF Редактирование панели - некоторые команды линии</a:t>
            </a:r>
            <a:endParaRPr/>
          </a:p>
        </p:txBody>
      </p:sp>
      <p:graphicFrame>
        <p:nvGraphicFramePr>
          <p:cNvPr id="241" name="Google Shape;241;p19"/>
          <p:cNvGraphicFramePr/>
          <p:nvPr/>
        </p:nvGraphicFramePr>
        <p:xfrm>
          <a:off x="22225" y="1981200"/>
          <a:ext cx="3940175" cy="3429000"/>
        </p:xfrm>
        <a:graphic>
          <a:graphicData uri="http://schemas.openxmlformats.org/presentationml/2006/ole">
            <mc:AlternateContent>
              <mc:Choice Requires="v">
                <p:oleObj r:id="rId4" imgH="3429000" imgW="3940175" progId="FLW3Drawing" spid="_x0000_s1">
                  <p:embed/>
                </p:oleObj>
              </mc:Choice>
              <mc:Fallback>
                <p:oleObj r:id="rId5" imgH="3429000" imgW="3940175" progId="FLW3Drawing">
                  <p:embed/>
                  <p:pic>
                    <p:nvPicPr>
                      <p:cNvPr id="241" name="Google Shape;241;p19"/>
                      <p:cNvPicPr preferRelativeResize="0"/>
                      <p:nvPr>
                        <p:ph idx="1" type="body"/>
                      </p:nvPr>
                    </p:nvPicPr>
                    <p:blipFill rotWithShape="1">
                      <a:blip r:embed="rId6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22225" y="1981200"/>
                        <a:ext cx="3940175" cy="342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2" name="Google Shape;242;p19"/>
          <p:cNvGraphicFramePr/>
          <p:nvPr/>
        </p:nvGraphicFramePr>
        <p:xfrm>
          <a:off x="4038600" y="114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{30346385-9A28-4E76-BB7B-C1F0C9361B0B}</a:tableStyleId>
              </a:tblPr>
              <a:tblGrid>
                <a:gridCol w="1479550"/>
                <a:gridCol w="3549650"/>
              </a:tblGrid>
              <a:tr h="365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Команда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Описание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Вставить строки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Удалить строки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Повторить строки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Копировать строки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Передвигать строки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После строки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До строки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Перемещать правые столбцы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&lt;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Перемещать правые данные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7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)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Перемещать правые столбцы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&gt;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Перемещать правые данные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Исключать линии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243" name="Google Shape;243;p19"/>
          <p:cNvCxnSpPr/>
          <p:nvPr/>
        </p:nvCxnSpPr>
        <p:spPr>
          <a:xfrm flipH="1" rot="-5400000">
            <a:off x="7886700" y="2857500"/>
            <a:ext cx="762000" cy="685800"/>
          </a:xfrm>
          <a:prstGeom prst="curvedConnector3">
            <a:avLst>
              <a:gd fmla="val 10800" name="adj1"/>
            </a:avLst>
          </a:prstGeom>
          <a:noFill/>
          <a:ln cap="flat" cmpd="sng" w="28575">
            <a:solidFill>
              <a:srgbClr val="000000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244" name="Google Shape;244;p19"/>
          <p:cNvCxnSpPr/>
          <p:nvPr/>
        </p:nvCxnSpPr>
        <p:spPr>
          <a:xfrm flipH="1" rot="-5400000">
            <a:off x="7658100" y="3086100"/>
            <a:ext cx="1143000" cy="609600"/>
          </a:xfrm>
          <a:prstGeom prst="curvedConnector3">
            <a:avLst>
              <a:gd fmla="val 10800" name="adj1"/>
            </a:avLst>
          </a:prstGeom>
          <a:noFill/>
          <a:ln cap="flat" cmpd="sng" w="28575">
            <a:solidFill>
              <a:srgbClr val="000000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245" name="Google Shape;245;p19"/>
          <p:cNvCxnSpPr/>
          <p:nvPr/>
        </p:nvCxnSpPr>
        <p:spPr>
          <a:xfrm flipH="1" rot="-5400000">
            <a:off x="7581900" y="3467100"/>
            <a:ext cx="762000" cy="228600"/>
          </a:xfrm>
          <a:prstGeom prst="curvedConnector3">
            <a:avLst>
              <a:gd fmla="val 10800" name="adj1"/>
            </a:avLst>
          </a:prstGeom>
          <a:noFill/>
          <a:ln cap="flat" cmpd="sng" w="28575">
            <a:solidFill>
              <a:srgbClr val="000000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246" name="Google Shape;246;p19"/>
          <p:cNvCxnSpPr/>
          <p:nvPr/>
        </p:nvCxnSpPr>
        <p:spPr>
          <a:xfrm rot="5400000">
            <a:off x="7543800" y="3276600"/>
            <a:ext cx="381000" cy="228600"/>
          </a:xfrm>
          <a:prstGeom prst="curvedConnector3">
            <a:avLst>
              <a:gd fmla="val 10800" name="adj1"/>
            </a:avLst>
          </a:prstGeom>
          <a:noFill/>
          <a:ln cap="flat" cmpd="sng" w="28575">
            <a:solidFill>
              <a:srgbClr val="000000"/>
            </a:solidFill>
            <a:prstDash val="solid"/>
            <a:miter lim="800000"/>
            <a:headEnd len="med" w="med" type="none"/>
            <a:tailEnd len="med" w="med" type="stealth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20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ISPF Редактирование панелей - Вставка линий</a:t>
            </a:r>
            <a:endParaRPr/>
          </a:p>
        </p:txBody>
      </p:sp>
      <p:pic>
        <p:nvPicPr>
          <p:cNvPr id="253" name="Google Shape;253;p2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1465262"/>
            <a:ext cx="7467600" cy="4821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1"/>
          <p:cNvSpPr txBox="1"/>
          <p:nvPr>
            <p:ph type="title"/>
          </p:nvPr>
        </p:nvSpPr>
        <p:spPr>
          <a:xfrm>
            <a:off x="0" y="1219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 UNIX z/OS интерактивные интерфейсы</a:t>
            </a:r>
            <a:br>
              <a:rPr b="1" i="0" lang="en-US" sz="24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260" name="Google Shape;260;p21"/>
          <p:cNvSpPr txBox="1"/>
          <p:nvPr>
            <p:ph idx="1" type="body"/>
          </p:nvPr>
        </p:nvSpPr>
        <p:spPr>
          <a:xfrm>
            <a:off x="163512" y="1828800"/>
            <a:ext cx="8599487" cy="44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Так же как и TSO и ISPF, оболочка z/OS UNIX и утилиты обеспечивают интерактивный интерфейс z/OS.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Используйте оболочку UNIX для: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Char char="•"/>
            </a:pPr>
            <a:r>
              <a:rPr lang="en-US"/>
              <a:t>Вы</a:t>
            </a: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зовите скрипты оболочки и утилиты Shell </a:t>
            </a:r>
            <a:r>
              <a:rPr lang="en-US"/>
              <a:t>- OMVS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Напишите скрипты оболочки (список оболочных команд, созданных с языком оболочного программирования)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Запускайте оболочные скрипты и программы на языке C в интерактивном режиме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2"/>
          <p:cNvSpPr txBox="1"/>
          <p:nvPr>
            <p:ph type="title"/>
          </p:nvPr>
        </p:nvSpPr>
        <p:spPr>
          <a:xfrm>
            <a:off x="88900" y="1092200"/>
            <a:ext cx="88266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Arial"/>
              <a:buNone/>
            </a:pPr>
            <a:r>
              <a:rPr lang="en-US"/>
              <a:t>Вы</a:t>
            </a:r>
            <a:r>
              <a:rPr b="1" i="0" lang="en-US" sz="24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з</a:t>
            </a:r>
            <a:r>
              <a:rPr lang="en-US"/>
              <a:t>о</a:t>
            </a:r>
            <a:r>
              <a:rPr b="1" i="0" lang="en-US" sz="24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в оболочки UNIX</a:t>
            </a:r>
            <a:endParaRPr/>
          </a:p>
        </p:txBody>
      </p:sp>
      <p:sp>
        <p:nvSpPr>
          <p:cNvPr id="266" name="Google Shape;266;p22"/>
          <p:cNvSpPr txBox="1"/>
          <p:nvPr>
            <p:ph idx="1" type="body"/>
          </p:nvPr>
        </p:nvSpPr>
        <p:spPr>
          <a:xfrm>
            <a:off x="616000" y="1629925"/>
            <a:ext cx="7772400" cy="44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Вы можете </a:t>
            </a:r>
            <a:r>
              <a:rPr lang="en-US"/>
              <a:t>вызв</a:t>
            </a: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ать оболочку UNIX любым из этих способов : 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66CC"/>
              </a:buClr>
              <a:buSzPts val="2000"/>
              <a:buFont typeface="Verdana"/>
              <a:buChar char="•"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От 3270 дисплейа или автоматизированной рабочей станции, управляющего 3270 эмуляторами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66CC"/>
              </a:buClr>
              <a:buSzPts val="2000"/>
              <a:buFont typeface="Verdana"/>
              <a:buChar char="•"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От терминала TCP/IP-attached, используя rlogin и команды TELNET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66CC"/>
              </a:buClr>
              <a:buSzPts val="2000"/>
              <a:buFont typeface="Verdana"/>
              <a:buChar char="•"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От TSO, входя в OMVS команду или команда ISHELL.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23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Команды TSO используюемые с z/OS UNIX</a:t>
            </a:r>
            <a:endParaRPr/>
          </a:p>
        </p:txBody>
      </p:sp>
      <p:sp>
        <p:nvSpPr>
          <p:cNvPr id="272" name="Google Shape;272;p23"/>
          <p:cNvSpPr txBox="1"/>
          <p:nvPr>
            <p:ph idx="1" type="body"/>
          </p:nvPr>
        </p:nvSpPr>
        <p:spPr>
          <a:xfrm>
            <a:off x="163512" y="1524000"/>
            <a:ext cx="8828087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ISHELL 	- Эта команда призывает оболочку ISPF.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None/>
            </a:pPr>
            <a:r>
              <a:t/>
            </a:r>
            <a:endParaRPr b="1" i="0" sz="16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rtl="0" algn="l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  <a:buClr>
                <a:srgbClr val="0066CC"/>
              </a:buClr>
              <a:buSzPts val="1700"/>
              <a:buFont typeface="Verdana"/>
              <a:buChar char="•"/>
            </a:pPr>
            <a:r>
              <a:rPr b="1" i="0" lang="en-US" sz="17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Предназначен</a:t>
            </a:r>
            <a:r>
              <a:rPr lang="en-US" sz="1700"/>
              <a:t>а</a:t>
            </a:r>
            <a:r>
              <a:rPr b="1" i="0" lang="en-US" sz="17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для пользователей, более знакомых с TSO/ISPF, чем UNIX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  <a:buClr>
                <a:srgbClr val="0066CC"/>
              </a:buClr>
              <a:buSzPts val="1700"/>
              <a:buFont typeface="Verdana"/>
              <a:buChar char="•"/>
            </a:pPr>
            <a:r>
              <a:rPr b="1" i="0" lang="en-US" sz="17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Обеспечивает панели для того, чтобы они работали с файлами UNIX, </a:t>
            </a:r>
            <a:endParaRPr sz="1700"/>
          </a:p>
          <a:p>
            <a:pPr indent="0" lvl="0" marL="742950" rtl="0" algn="l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  <a:buNone/>
            </a:pPr>
            <a:r>
              <a:rPr b="1" i="0" lang="en-US" sz="17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не устанавливая административные файловые системы z/OS UNIX.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  <a:buClr>
                <a:srgbClr val="0066CC"/>
              </a:buClr>
              <a:buSzPts val="1700"/>
              <a:buFont typeface="Verdana"/>
              <a:buChar char="•"/>
            </a:pPr>
            <a:r>
              <a:rPr b="1" i="0" lang="en-US" sz="17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программисты z/OS могут сделать большую часть своей работы под ISHELL.</a:t>
            </a:r>
            <a:r>
              <a:rPr b="1" i="0" lang="en-US" sz="13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rgbClr val="292929"/>
              </a:buClr>
              <a:buSzPts val="1400"/>
              <a:buFont typeface="Arial"/>
              <a:buNone/>
            </a:pPr>
            <a:r>
              <a:t/>
            </a:r>
            <a:endParaRPr b="1" i="0" sz="14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OMVS 	-- Эта команда призывает оболочку z/OS UNIX.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rgbClr val="292929"/>
              </a:buClr>
              <a:buSzPts val="1600"/>
              <a:buFont typeface="Arial"/>
              <a:buNone/>
            </a:pPr>
            <a:r>
              <a:t/>
            </a:r>
            <a:endParaRPr b="0" i="0" sz="16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rtl="0" algn="l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  <a:buClr>
                <a:srgbClr val="0066CC"/>
              </a:buClr>
              <a:buSzPts val="1700"/>
              <a:buFont typeface="Verdana"/>
              <a:buChar char="•"/>
            </a:pPr>
            <a:r>
              <a:rPr b="1" i="0" lang="en-US" sz="17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Предназначен</a:t>
            </a:r>
            <a:r>
              <a:rPr lang="en-US" sz="1700"/>
              <a:t>а</a:t>
            </a:r>
            <a:r>
              <a:rPr b="1" i="0" lang="en-US" sz="17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для пользователей, более знакомых с TSO/ISPF, чем UNIX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  <a:buClr>
                <a:srgbClr val="0066CC"/>
              </a:buClr>
              <a:buSzPts val="1700"/>
              <a:buFont typeface="Verdana"/>
              <a:buChar char="•"/>
            </a:pPr>
            <a:r>
              <a:rPr b="1" i="0" lang="en-US" sz="17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Позволяет пользователю чередовать между оболочкой и TSO 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  <a:buClr>
                <a:srgbClr val="0066CC"/>
              </a:buClr>
              <a:buSzPts val="1700"/>
              <a:buFont typeface="Verdana"/>
              <a:buChar char="•"/>
            </a:pPr>
            <a:r>
              <a:rPr b="1" i="0" lang="en-US" sz="17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UNIX</a:t>
            </a:r>
            <a:r>
              <a:rPr lang="en-US" sz="1700"/>
              <a:t>-</a:t>
            </a:r>
            <a:r>
              <a:rPr b="1" i="0" lang="en-US" sz="17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программисты </a:t>
            </a:r>
            <a:r>
              <a:rPr lang="en-US" sz="1700"/>
              <a:t>увидят, что </a:t>
            </a:r>
            <a:r>
              <a:rPr b="1" i="0" lang="en-US" sz="17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z/OS UNIX им знаком.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4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Команда ISHELL (ish)</a:t>
            </a:r>
            <a:br>
              <a:rPr b="0" i="0" lang="en-US" sz="20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278" name="Google Shape;278;p24"/>
          <p:cNvSpPr txBox="1"/>
          <p:nvPr>
            <p:ph idx="1" type="body"/>
          </p:nvPr>
        </p:nvSpPr>
        <p:spPr>
          <a:xfrm>
            <a:off x="163512" y="1524000"/>
            <a:ext cx="8828087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Хороший стартовый вариант для пользователей TSO/ISPF, которые хотят использовать z/OS UNIX.</a:t>
            </a:r>
            <a:endParaRPr b="1" i="0" sz="20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t/>
            </a:r>
            <a:endParaRPr sz="2000"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Под ISHELL Вы можете использовать кодексы действия для :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66CC"/>
              </a:buClr>
              <a:buSzPts val="1800"/>
              <a:buFont typeface="Verdana"/>
              <a:buChar char="•"/>
            </a:pPr>
            <a:r>
              <a:rPr b="0" i="0" lang="en-US" sz="18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b="1" i="0" lang="en-US" sz="18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		Просмотреть файл или папку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66CC"/>
              </a:buClr>
              <a:buSzPts val="1800"/>
              <a:buFont typeface="Verdana"/>
              <a:buChar char="•"/>
            </a:pPr>
            <a:r>
              <a:rPr b="0" i="0" lang="en-US" sz="18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b="1" i="0" lang="en-US" sz="18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	 	Отредактировать файл или папку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66CC"/>
              </a:buClr>
              <a:buSzPts val="1800"/>
              <a:buFont typeface="Verdana"/>
              <a:buChar char="•"/>
            </a:pPr>
            <a:r>
              <a:rPr b="0" i="0" lang="en-US" sz="18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d		</a:t>
            </a:r>
            <a:r>
              <a:rPr b="1" i="0" lang="en-US" sz="18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Удалить файл или папку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66CC"/>
              </a:buClr>
              <a:buSzPts val="1800"/>
              <a:buFont typeface="Verdana"/>
              <a:buChar char="•"/>
            </a:pPr>
            <a:r>
              <a:rPr b="0" i="0" lang="en-US" sz="18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r	</a:t>
            </a:r>
            <a:r>
              <a:rPr b="1" i="0" lang="en-US" sz="18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	Переименовать файл или папку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66CC"/>
              </a:buClr>
              <a:buSzPts val="1800"/>
              <a:buFont typeface="Verdana"/>
              <a:buChar char="•"/>
            </a:pPr>
            <a:r>
              <a:rPr b="0" i="0" lang="en-US" sz="18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a	</a:t>
            </a:r>
            <a:r>
              <a:rPr b="1" i="0" lang="en-US" sz="18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	Показать свойства файла или папки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66CC"/>
              </a:buClr>
              <a:buSzPts val="1800"/>
              <a:buFont typeface="Verdana"/>
              <a:buChar char="•"/>
            </a:pPr>
            <a:r>
              <a:rPr b="0" i="0" lang="en-US" sz="18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c	</a:t>
            </a:r>
            <a:r>
              <a:rPr b="1" i="0" lang="en-US" sz="18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	Копировать файл или папку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25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OMVS команд</a:t>
            </a:r>
            <a:r>
              <a:rPr lang="en-US"/>
              <a:t>а начала  </a:t>
            </a:r>
            <a:r>
              <a:rPr b="1" i="0" lang="en-US" sz="24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сессии USS</a:t>
            </a:r>
            <a:endParaRPr/>
          </a:p>
        </p:txBody>
      </p:sp>
      <p:sp>
        <p:nvSpPr>
          <p:cNvPr id="284" name="Google Shape;284;p25"/>
          <p:cNvSpPr txBox="1"/>
          <p:nvPr>
            <p:ph idx="1" type="body"/>
          </p:nvPr>
        </p:nvSpPr>
        <p:spPr>
          <a:xfrm>
            <a:off x="163512" y="1524000"/>
            <a:ext cx="8828087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Вы используете команду OMVS, чтобы призвать оболочку z/OS UNIX.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Под ISHELL пользователи могут использовать кодексы действия для: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Char char="•"/>
            </a:pPr>
            <a:r>
              <a:rPr b="1" i="0" lang="en-US" sz="18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   Призовите команды оболочки или утилиты, которые просят услуги от системы.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Char char="•"/>
            </a:pPr>
            <a:r>
              <a:rPr b="1" i="0" lang="en-US" sz="18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   Напишите скрипты оболочки, используя язык программирования оболочки.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292929"/>
              </a:buClr>
              <a:buSzPts val="1800"/>
              <a:buFont typeface="Arial"/>
              <a:buChar char="•"/>
            </a:pPr>
            <a:r>
              <a:rPr b="1" i="0" lang="en-US" sz="18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   Запускайте скрипты оболочки и программы языка C в интерактивном режиме (на переднем плане), на заднем плане, или на партии.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6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Прямой логин к оболочке</a:t>
            </a:r>
            <a:endParaRPr/>
          </a:p>
        </p:txBody>
      </p:sp>
      <p:sp>
        <p:nvSpPr>
          <p:cNvPr id="290" name="Google Shape;290;p26"/>
          <p:cNvSpPr txBox="1"/>
          <p:nvPr>
            <p:ph idx="1" type="body"/>
          </p:nvPr>
        </p:nvSpPr>
        <p:spPr>
          <a:xfrm>
            <a:off x="163512" y="1524000"/>
            <a:ext cx="8828087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   rlogin	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66CC"/>
              </a:buClr>
              <a:buSzPts val="2000"/>
              <a:buFont typeface="Verdana"/>
              <a:buChar char="•"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Когда inetd daemon активен, Вы можете rlogin к оболочке из автоматизированного рабочего места. Чтобы загрузиться, используйте rlogin (отдаленная регистрация в) синтаксис команды, поддержанный на Вашем сайте.                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telnet	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66CC"/>
              </a:buClr>
              <a:buSzPts val="2000"/>
              <a:buFont typeface="Verdana"/>
              <a:buChar char="•"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Тоже использует inetd daemon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66CC"/>
              </a:buClr>
              <a:buSzPts val="2000"/>
              <a:buFont typeface="Verdana"/>
              <a:buChar char="•"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inetd должен быть активным и настроен, чтобы признать и получить поступающие запросы TELNET.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27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Краткий обзор</a:t>
            </a:r>
            <a:br>
              <a:rPr b="0" i="0" lang="en-US" sz="20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297" name="Google Shape;297;p27"/>
          <p:cNvSpPr txBox="1"/>
          <p:nvPr>
            <p:ph idx="1" type="body"/>
          </p:nvPr>
        </p:nvSpPr>
        <p:spPr>
          <a:xfrm>
            <a:off x="732300" y="1693200"/>
            <a:ext cx="71691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1500"/>
              <a:buFont typeface="Arial"/>
              <a:buNone/>
            </a:pPr>
            <a:r>
              <a:rPr b="1" i="0" lang="en-US" sz="15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TSO позволяет пользователям входить в систему к z/OS, и использовать ограниченный набор основных команд в стандартном способе.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92929"/>
              </a:buClr>
              <a:buSzPts val="1500"/>
              <a:buFont typeface="Arial"/>
              <a:buNone/>
            </a:pPr>
            <a:r>
              <a:rPr b="1" i="0" lang="en-US" sz="15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ISPF - управляемый с помощью меню интерфейс для пользовательского взаимодействия с z/OS.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92929"/>
              </a:buClr>
              <a:buSzPts val="1500"/>
              <a:buFont typeface="Arial"/>
              <a:buNone/>
            </a:pPr>
            <a:r>
              <a:rPr b="1" i="0" lang="en-US" sz="15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ISPF обеспечивает пользователю утилиты, редактора и заявления ISPF. До степени, разрешенной различными средствами управления за безопасностью, у пользователя ISPF есть полный доступ к большинству системных функций z/OS.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92929"/>
              </a:buClr>
              <a:buSzPts val="1500"/>
              <a:buFont typeface="Arial"/>
              <a:buNone/>
            </a:pPr>
            <a:r>
              <a:rPr b="1" i="0" lang="en-US" sz="15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TSO/ISPF должен быть рассмотрен как системный управленческий интерфейс и интерфейс развития для традиционного программирования z/OS.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92929"/>
              </a:buClr>
              <a:buSzPts val="1500"/>
              <a:buFont typeface="Arial"/>
              <a:buNone/>
            </a:pPr>
            <a:r>
              <a:rPr b="1" i="0" lang="en-US" sz="15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Оболочка z/OS UNIX и утилиты обеспечивают интерфейс команды z/OS окружающей среде UNIX. Вы можете получить доступ к оболочке либо входя в TSO/E или при помощи отдаленных средств логина TCP/IP (rlogin).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92929"/>
              </a:buClr>
              <a:buSzPts val="1500"/>
              <a:buFont typeface="Arial"/>
              <a:buNone/>
            </a:pPr>
            <a:r>
              <a:rPr b="1" i="0" lang="en-US" sz="15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Если Вы используете TSO/E, команду OMVS создает оболочку для Вас. Вы можете работать в окружающей среде оболочки до перехода или временно переключая назад на окружающую среду TSO/E. 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 b="1" i="0" sz="15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Ключевые слова в этой главе</a:t>
            </a:r>
            <a:endParaRPr/>
          </a:p>
        </p:txBody>
      </p:sp>
      <p:sp>
        <p:nvSpPr>
          <p:cNvPr id="124" name="Google Shape;124;p3"/>
          <p:cNvSpPr txBox="1"/>
          <p:nvPr>
            <p:ph idx="1" type="body"/>
          </p:nvPr>
        </p:nvSpPr>
        <p:spPr>
          <a:xfrm>
            <a:off x="1146175" y="1676400"/>
            <a:ext cx="3219450" cy="3954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3270 emulator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CLIST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ISHELL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ISPF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logon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native mode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OMVS command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path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password</a:t>
            </a:r>
            <a:endParaRPr/>
          </a:p>
        </p:txBody>
      </p:sp>
      <p:sp>
        <p:nvSpPr>
          <p:cNvPr id="125" name="Google Shape;125;p3"/>
          <p:cNvSpPr txBox="1"/>
          <p:nvPr>
            <p:ph idx="1" type="body"/>
          </p:nvPr>
        </p:nvSpPr>
        <p:spPr>
          <a:xfrm>
            <a:off x="4876800" y="1524000"/>
            <a:ext cx="3744912" cy="391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READY prompt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record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Restructured Extended         	Executor (REXX)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root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SDSF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shell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Time Sharing Option /   	Extensions (TSO/E)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user ID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i="0" sz="20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4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Как мы взаимодействуем с z/OS?</a:t>
            </a:r>
            <a:br>
              <a:rPr b="0" i="0" lang="en-US" sz="20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131" name="Google Shape;131;p4"/>
          <p:cNvSpPr txBox="1"/>
          <p:nvPr>
            <p:ph idx="1" type="body"/>
          </p:nvPr>
        </p:nvSpPr>
        <p:spPr>
          <a:xfrm>
            <a:off x="163512" y="1524000"/>
            <a:ext cx="8828087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TSO	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Позволяет пользователям входить в систему z/OS и пользоваться ограниченным набором команд. Иногда это называют пользование TSO в его </a:t>
            </a:r>
            <a:r>
              <a:rPr b="1" i="1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стандартном режиме</a:t>
            </a: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t/>
            </a:r>
            <a:endParaRPr b="1" i="0" sz="20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ISPF	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Обеспечивает систему меню доступом к часто изпользуемым функциям z/OS .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t/>
            </a:r>
            <a:endParaRPr b="1" i="0" sz="20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z/OS UNIX оболочка и утилиты	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Позволяет пользователям писать и ссылаться на сценарии оболочки и утилиты, и пользоваться языком программирования оболочки.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5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TSO обзор</a:t>
            </a:r>
            <a:br>
              <a:rPr b="0" i="0" lang="en-US" sz="20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138" name="Google Shape;138;p5"/>
          <p:cNvSpPr txBox="1"/>
          <p:nvPr>
            <p:ph idx="1" type="body"/>
          </p:nvPr>
        </p:nvSpPr>
        <p:spPr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TSO/E 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66CC"/>
              </a:buClr>
              <a:buSzPts val="2000"/>
              <a:buFont typeface="Verdana"/>
              <a:buChar char="•"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Акроним для выбора/Расширений режима разделения времени (TSO/E) 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66CC"/>
              </a:buClr>
              <a:buSzPts val="2000"/>
              <a:buFont typeface="Verdana"/>
              <a:buChar char="•"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Позволяет пользователям создавать интерактивную сессию с z/OS.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66CC"/>
              </a:buClr>
              <a:buSzPts val="2000"/>
              <a:buFont typeface="Verdana"/>
              <a:buChar char="•"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Обеспечивает однопользовательск</a:t>
            </a:r>
            <a:r>
              <a:rPr lang="en-US"/>
              <a:t>ий </a:t>
            </a: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вход в систему и предоставляет основной интерфейс командной строки к z/OS. 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66CC"/>
              </a:buClr>
              <a:buSzPts val="2000"/>
              <a:buFont typeface="Verdana"/>
              <a:buChar char="•"/>
            </a:pPr>
            <a:r>
              <a:rPr lang="en-US"/>
              <a:t>Однако б</a:t>
            </a: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ольшинство пользователей работает с </a:t>
            </a:r>
            <a:r>
              <a:rPr lang="en-US"/>
              <a:t>z/OS </a:t>
            </a: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с помощью меню интерфейс</a:t>
            </a:r>
            <a:r>
              <a:rPr lang="en-US"/>
              <a:t>а </a:t>
            </a: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ISP</a:t>
            </a: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6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TSO обзор (продолжение)</a:t>
            </a:r>
            <a:endParaRPr/>
          </a:p>
        </p:txBody>
      </p:sp>
      <p:sp>
        <p:nvSpPr>
          <p:cNvPr id="144" name="Google Shape;144;p6"/>
          <p:cNvSpPr txBox="1"/>
          <p:nvPr>
            <p:ph idx="1" type="body"/>
          </p:nvPr>
        </p:nvSpPr>
        <p:spPr>
          <a:xfrm>
            <a:off x="163512" y="1524000"/>
            <a:ext cx="8828087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В системе z/OS каждый пользователь получает пользовательский ID и пароль, разреш</a:t>
            </a:r>
            <a:r>
              <a:rPr lang="en-US"/>
              <a:t>ающий</a:t>
            </a: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вход в систему TSO.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Во время входа в систему TSO система показывает экран входа в систему TSO на пользовательском 3270 дисплее или TN3270 эмуляторе.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29292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Системные программисты z/OS изменяют расположение и текст группы входа в системе TSO, чтобы лучше удовлетвор</a:t>
            </a:r>
            <a:r>
              <a:rPr lang="en-US"/>
              <a:t>я</a:t>
            </a:r>
            <a:r>
              <a:rPr b="1" i="0" lang="en-US" sz="24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ть потребностям пользователей системы.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7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TSO/E экран входа в систему</a:t>
            </a:r>
            <a:endParaRPr/>
          </a:p>
        </p:txBody>
      </p:sp>
      <p:sp>
        <p:nvSpPr>
          <p:cNvPr id="150" name="Google Shape;150;p7"/>
          <p:cNvSpPr txBox="1"/>
          <p:nvPr>
            <p:ph idx="1" type="body"/>
          </p:nvPr>
        </p:nvSpPr>
        <p:spPr>
          <a:xfrm>
            <a:off x="685800" y="1219200"/>
            <a:ext cx="7772400" cy="49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t/>
            </a:r>
            <a:endParaRPr b="1" i="0" sz="10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------------------------------- TSO/E LOGON -----------------------------------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Войдите в параметры ВХОДА В СИСТЕМУ ниже :                   Параметры входа RACF: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Пользовательский ID    ===&gt; ZPROF                 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Пароль  ===&gt;                                  Новый пароль ===&gt;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Процедура ===&gt; IKJACCNT                         Group Ident  ===&gt;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Acct Nmbr ===&gt; ACCNT#   (номер аккаунта)                 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Size      ===&gt; 860000            (размер)    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Perform   ===&gt;                     (выполнять)      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Command   ===&gt;                  (команда)   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Enter an 'S' before each option desired below:      (вводите ‘S’ перед каждой опцией приведённой ниже)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        -Nomail         -Nonotice        -Reconnect        -OIDcard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PF1/PF13 ==&gt; Help    PF3/PF15 ==&gt; Logoff    PA1 ==&gt; Attention    PA2 ==&gt; Reshow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292929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Вы можете просить определенную информацию о помощи, вводя '? ' в любой области входа.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8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Использование команд TSO в стандартном режиме</a:t>
            </a:r>
            <a:br>
              <a:rPr b="0" i="0" lang="en-US" sz="20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156" name="Google Shape;156;p8"/>
          <p:cNvSpPr txBox="1"/>
          <p:nvPr>
            <p:ph idx="1" type="body"/>
          </p:nvPr>
        </p:nvSpPr>
        <p:spPr>
          <a:xfrm>
            <a:off x="163512" y="1524000"/>
            <a:ext cx="8828087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Обычно, ISPF обеспечивает интерфейс для TSO.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t/>
            </a:r>
            <a:endParaRPr b="1" i="0" sz="20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Однако, TSO включает также ограниченный набор основных команд, независимых от ISPF и других программ.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t/>
            </a:r>
            <a:endParaRPr b="1" i="0" sz="20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Использование TSO называется использованием TSO в его стандартном режиме</a:t>
            </a:r>
            <a:r>
              <a:rPr b="1" i="1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t/>
            </a:r>
            <a:endParaRPr b="1" i="0" sz="2000" u="non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9292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При входе в систему TSO систем</a:t>
            </a:r>
            <a:r>
              <a:rPr lang="en-US" sz="2000"/>
              <a:t>а</a:t>
            </a:r>
            <a:r>
              <a:rPr b="1" i="0" lang="en-US" sz="2000" u="non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z/OS реагирует на отображение в состоянии готовности, и ожидает вход (как командной строки DOS)</a:t>
            </a:r>
            <a:r>
              <a:rPr lang="en-US" sz="2000"/>
              <a:t> - вид экрана показан на следующем слайде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9"/>
          <p:cNvSpPr txBox="1"/>
          <p:nvPr>
            <p:ph type="title"/>
          </p:nvPr>
        </p:nvSpPr>
        <p:spPr>
          <a:xfrm>
            <a:off x="165100" y="1092200"/>
            <a:ext cx="8826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TSO Ready Prompt</a:t>
            </a:r>
            <a:endParaRPr/>
          </a:p>
        </p:txBody>
      </p:sp>
      <p:graphicFrame>
        <p:nvGraphicFramePr>
          <p:cNvPr id="163" name="Google Shape;163;p9"/>
          <p:cNvGraphicFramePr/>
          <p:nvPr/>
        </p:nvGraphicFramePr>
        <p:xfrm>
          <a:off x="733425" y="1524000"/>
          <a:ext cx="7483475" cy="4495800"/>
        </p:xfrm>
        <a:graphic>
          <a:graphicData uri="http://schemas.openxmlformats.org/presentationml/2006/ole">
            <mc:AlternateContent>
              <mc:Choice Requires="v">
                <p:oleObj r:id="rId4" imgH="4495800" imgW="7483475" progId="FLW3Drawing" spid="_x0000_s1">
                  <p:embed/>
                </p:oleObj>
              </mc:Choice>
              <mc:Fallback>
                <p:oleObj r:id="rId5" imgH="4495800" imgW="7483475" progId="FLW3Drawing">
                  <p:embed/>
                  <p:pic>
                    <p:nvPicPr>
                      <p:cNvPr id="163" name="Google Shape;163;p9"/>
                      <p:cNvPicPr preferRelativeResize="0"/>
                      <p:nvPr>
                        <p:ph idx="1" type="body"/>
                      </p:nvPr>
                    </p:nvPicPr>
                    <p:blipFill rotWithShape="1">
                      <a:blip r:embed="rId6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733425" y="1524000"/>
                        <a:ext cx="7483475" cy="449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ScholIndBig2">
  <a:themeElements>
    <a:clrScheme name="ScholIndBig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cholIndBig2">
  <a:themeElements>
    <a:clrScheme name="ScholIndBig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2004-07-20T18:45:36Z</dcterms:created>
  <dc:creator>TOT184</dc:creator>
</cp:coreProperties>
</file>