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Arim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5" roundtripDataSignature="AMtx7mgnkPsWjCfuAp5Xiy+M+pdBvRb2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794174-F7E9-4D83-A65C-065F0BAFFFC9}">
  <a:tblStyle styleId="{13794174-F7E9-4D83-A65C-065F0BAFFFC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mo-regular.fntdata"/><Relationship Id="rId50" Type="http://schemas.openxmlformats.org/officeDocument/2006/relationships/slide" Target="slides/slide44.xml"/><Relationship Id="rId53" Type="http://schemas.openxmlformats.org/officeDocument/2006/relationships/font" Target="fonts/Arimo-italic.fntdata"/><Relationship Id="rId52" Type="http://schemas.openxmlformats.org/officeDocument/2006/relationships/font" Target="fonts/Arimo-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Arim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Since a virtual address now consists of six parts (region-first, region-second, region-third, segment, page, base), a fivelevel table lookup would be required:</a:t>
            </a:r>
            <a:endParaRPr/>
          </a:p>
          <a:p>
            <a:pPr indent="0" lvl="0" marL="0" rtl="0" algn="l">
              <a:spcBef>
                <a:spcPts val="0"/>
              </a:spcBef>
              <a:spcAft>
                <a:spcPts val="0"/>
              </a:spcAft>
              <a:buSzPts val="1800"/>
              <a:buNone/>
            </a:pPr>
            <a:r>
              <a:rPr lang="en-US"/>
              <a:t>– Costly in terms of performance</a:t>
            </a:r>
            <a:endParaRPr/>
          </a:p>
          <a:p>
            <a:pPr indent="0" lvl="0" marL="0" rtl="0" algn="l">
              <a:spcBef>
                <a:spcPts val="0"/>
              </a:spcBef>
              <a:spcAft>
                <a:spcPts val="0"/>
              </a:spcAft>
              <a:buSzPts val="1800"/>
              <a:buNone/>
            </a:pPr>
            <a:r>
              <a:rPr lang="en-US"/>
              <a:t>– Currently unnecessary, because even a huge 4T address space can be handled with a region-third index (region-first and region-second will always be zero)</a:t>
            </a:r>
            <a:endParaRPr/>
          </a:p>
          <a:p>
            <a:pPr indent="0" lvl="0" marL="0" rtl="0" algn="l">
              <a:spcBef>
                <a:spcPts val="0"/>
              </a:spcBef>
              <a:spcAft>
                <a:spcPts val="0"/>
              </a:spcAft>
              <a:buSzPts val="1800"/>
              <a:buNone/>
            </a:pPr>
            <a:r>
              <a:rPr lang="en-US"/>
              <a:t> </a:t>
            </a:r>
            <a:r>
              <a:rPr b="1" lang="en-US"/>
              <a:t>Therefore, z/Architecture DAT allows to specify at which level translation is to start (region-first, region-second, regionthird, or segment)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225" name="Google Shape;2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Смена адресных пространств в процессоре выполняется путем загрузки ASN в соответствующие управляющие регистры привилегированными и полупривилегированными командами или загрузки кодов ALET (Access List Entry Token), в регистры доступа непривилегированными командами. Далее код ASN или ALET транслируется в код управления адресным пространством ASCE (Address Space Control Element), определяющий параметры процесса динамического преобразования адреса в данном адресном пространстве. Принцип трансляции ASN и ALET в коды ASCE пояснен на  следующем слайде</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233" name="Google Shape;23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Запуск трансляции ASN осуществляется при смене адресных пространств, задаваемой в некоторых командах (PROGRAM TRANSFER, SET SECONDARY ASN и др.). Полученный код ASCE размещается в одном из управляющих регистров в зависимости от типа адресного пространства:</a:t>
            </a:r>
            <a:endParaRPr/>
          </a:p>
          <a:p>
            <a:pPr indent="0" lvl="0" marL="0" rtl="0" algn="l">
              <a:spcBef>
                <a:spcPts val="0"/>
              </a:spcBef>
              <a:spcAft>
                <a:spcPts val="0"/>
              </a:spcAft>
              <a:buSzPts val="1800"/>
              <a:buNone/>
            </a:pPr>
            <a:r>
              <a:rPr lang="en-US"/>
              <a:t>для Primary Virtual Address в CR1; </a:t>
            </a:r>
            <a:endParaRPr/>
          </a:p>
          <a:p>
            <a:pPr indent="0" lvl="0" marL="0" rtl="0" algn="l">
              <a:spcBef>
                <a:spcPts val="0"/>
              </a:spcBef>
              <a:spcAft>
                <a:spcPts val="0"/>
              </a:spcAft>
              <a:buSzPts val="1800"/>
              <a:buNone/>
            </a:pPr>
            <a:r>
              <a:rPr lang="en-US"/>
              <a:t>для Secondary Virtual Address в CR7; </a:t>
            </a:r>
            <a:endParaRPr/>
          </a:p>
          <a:p>
            <a:pPr indent="0" lvl="0" marL="0" rtl="0" algn="l">
              <a:spcBef>
                <a:spcPts val="0"/>
              </a:spcBef>
              <a:spcAft>
                <a:spcPts val="0"/>
              </a:spcAft>
              <a:buSzPts val="1800"/>
              <a:buNone/>
            </a:pPr>
            <a:r>
              <a:rPr lang="en-US"/>
              <a:t>для Home Virtual Address в CR13. </a:t>
            </a:r>
            <a:endParaRPr/>
          </a:p>
          <a:p>
            <a:pPr indent="0" lvl="0" marL="0" rtl="0" algn="l">
              <a:spcBef>
                <a:spcPts val="0"/>
              </a:spcBef>
              <a:spcAft>
                <a:spcPts val="0"/>
              </a:spcAft>
              <a:buSzPts val="1800"/>
              <a:buNone/>
            </a:pPr>
            <a:r>
              <a:rPr lang="en-US"/>
              <a:t>Преобразование ASN в код ASCE, необходимый для активизации адресного пространства в процессоре, выполняется с использованием двух таблиц: </a:t>
            </a:r>
            <a:endParaRPr/>
          </a:p>
          <a:p>
            <a:pPr indent="0" lvl="0" marL="0" rtl="0" algn="l">
              <a:spcBef>
                <a:spcPts val="0"/>
              </a:spcBef>
              <a:spcAft>
                <a:spcPts val="0"/>
              </a:spcAft>
              <a:buSzPts val="1800"/>
              <a:buNone/>
            </a:pPr>
            <a:r>
              <a:rPr lang="en-US"/>
              <a:t>первичная ASN-таблица (ASN-first-table - AFT); </a:t>
            </a:r>
            <a:endParaRPr/>
          </a:p>
          <a:p>
            <a:pPr indent="0" lvl="0" marL="0" rtl="0" algn="l">
              <a:spcBef>
                <a:spcPts val="0"/>
              </a:spcBef>
              <a:spcAft>
                <a:spcPts val="0"/>
              </a:spcAft>
              <a:buSzPts val="1800"/>
              <a:buNone/>
            </a:pPr>
            <a:r>
              <a:rPr lang="en-US"/>
              <a:t>вторичная ASN-таблица (ASN-second-table - AST). </a:t>
            </a:r>
            <a:endParaRPr/>
          </a:p>
          <a:p>
            <a:pPr indent="0" lvl="0" marL="0" rtl="0" algn="l">
              <a:spcBef>
                <a:spcPts val="0"/>
              </a:spcBef>
              <a:spcAft>
                <a:spcPts val="0"/>
              </a:spcAft>
              <a:buSzPts val="1800"/>
              <a:buNone/>
            </a:pPr>
            <a:r>
              <a:rPr lang="en-US"/>
              <a:t>Первым выполняется обращение в строку таблицы AFT по адресу, формируемому путем сложения базового адреса AFTO (AFT origin) из управляющего регистра CR14 и первого индекса AFX из кода ASN. В строке AFT задан базовый адрес ASTO (AST origin), который суммируется со вторым индексом ASX из кода ASN для формирования адреса строки ASTE (AST entry), содержащей код ASCE.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Что такое ES и MS?! </a:t>
            </a:r>
            <a:endParaRPr/>
          </a:p>
          <a:p>
            <a:pPr indent="0" lvl="0" marL="0" rtl="0" algn="l">
              <a:spcBef>
                <a:spcPts val="0"/>
              </a:spcBef>
              <a:spcAft>
                <a:spcPts val="0"/>
              </a:spcAft>
              <a:buSzPts val="1800"/>
              <a:buNone/>
            </a:pPr>
            <a:r>
              <a:rPr lang="en-US"/>
              <a:t>MS – main storage</a:t>
            </a:r>
            <a:endParaRPr/>
          </a:p>
          <a:p>
            <a:pPr indent="0" lvl="0" marL="0" rtl="0" algn="l">
              <a:spcBef>
                <a:spcPts val="0"/>
              </a:spcBef>
              <a:spcAft>
                <a:spcPts val="0"/>
              </a:spcAft>
              <a:buSzPts val="1800"/>
              <a:buNone/>
            </a:pPr>
            <a:r>
              <a:rPr lang="en-US"/>
              <a:t>ES – extended stirage</a:t>
            </a:r>
            <a:endParaRPr/>
          </a:p>
          <a:p>
            <a:pPr indent="0" lvl="0" marL="0" rtl="0" algn="l">
              <a:spcBef>
                <a:spcPts val="0"/>
              </a:spcBef>
              <a:spcAft>
                <a:spcPts val="0"/>
              </a:spcAft>
              <a:buSzPts val="1800"/>
              <a:buNone/>
            </a:pPr>
            <a:r>
              <a:rPr lang="en-US"/>
              <a:t>Расширенная память размещается в физическом адресном пространстве за границей 231 байт и в последних моделях z/Architecture может не использоваться. </a:t>
            </a:r>
            <a:endParaRPr/>
          </a:p>
          <a:p>
            <a:pPr indent="0" lvl="0" marL="0" rtl="0" algn="l">
              <a:spcBef>
                <a:spcPts val="0"/>
              </a:spcBef>
              <a:spcAft>
                <a:spcPts val="0"/>
              </a:spcAft>
              <a:buSzPts val="1800"/>
              <a:buNone/>
            </a:pPr>
            <a:r>
              <a:rPr lang="en-US"/>
              <a:t>При этом очередность доступа определяется системой в зависимости от приоритетов абонентов</a:t>
            </a:r>
            <a:endParaRPr/>
          </a:p>
          <a:p>
            <a:pPr indent="0" lvl="0" marL="0" rtl="0" algn="l">
              <a:lnSpc>
                <a:spcPct val="90000"/>
              </a:lnSpc>
              <a:spcBef>
                <a:spcPts val="0"/>
              </a:spcBef>
              <a:spcAft>
                <a:spcPts val="0"/>
              </a:spcAft>
              <a:buSzPts val="900"/>
              <a:buNone/>
            </a:pPr>
            <a:r>
              <a:rPr lang="en-US" sz="900"/>
              <a:t>Внутренняя или процессорная память имеет многоуровневую структуру, включающую:</a:t>
            </a:r>
            <a:endParaRPr/>
          </a:p>
          <a:p>
            <a:pPr indent="0" lvl="0" marL="0" rtl="0" algn="l">
              <a:lnSpc>
                <a:spcPct val="90000"/>
              </a:lnSpc>
              <a:spcBef>
                <a:spcPts val="0"/>
              </a:spcBef>
              <a:spcAft>
                <a:spcPts val="0"/>
              </a:spcAft>
              <a:buSzPts val="900"/>
              <a:buNone/>
            </a:pPr>
            <a:r>
              <a:rPr lang="en-US" sz="900"/>
              <a:t> до трех уровней буферной памяти, называемой КЭШ-памятью (Cache), </a:t>
            </a:r>
            <a:endParaRPr/>
          </a:p>
          <a:p>
            <a:pPr indent="0" lvl="3" marL="0" rtl="0" algn="l">
              <a:lnSpc>
                <a:spcPct val="90000"/>
              </a:lnSpc>
              <a:spcBef>
                <a:spcPts val="0"/>
              </a:spcBef>
              <a:spcAft>
                <a:spcPts val="0"/>
              </a:spcAft>
              <a:buSzPts val="900"/>
              <a:buNone/>
            </a:pPr>
            <a:r>
              <a:rPr lang="en-US" sz="900"/>
              <a:t>Уровни КЭШ-памяти предназначены для увеличения быстродействия основной памяти и "прозрачны" для процессора, то есть программно недоступны. </a:t>
            </a:r>
            <a:endParaRPr/>
          </a:p>
          <a:p>
            <a:pPr indent="0" lvl="0" marL="0" rtl="0" algn="l">
              <a:lnSpc>
                <a:spcPct val="90000"/>
              </a:lnSpc>
              <a:spcBef>
                <a:spcPts val="0"/>
              </a:spcBef>
              <a:spcAft>
                <a:spcPts val="0"/>
              </a:spcAft>
              <a:buSzPts val="900"/>
              <a:buNone/>
            </a:pPr>
            <a:r>
              <a:rPr lang="en-US" sz="900"/>
              <a:t>основную память MS </a:t>
            </a:r>
            <a:endParaRPr/>
          </a:p>
          <a:p>
            <a:pPr indent="0" lvl="3" marL="0" rtl="0" algn="l">
              <a:lnSpc>
                <a:spcPct val="90000"/>
              </a:lnSpc>
              <a:spcBef>
                <a:spcPts val="0"/>
              </a:spcBef>
              <a:spcAft>
                <a:spcPts val="0"/>
              </a:spcAft>
              <a:buSzPts val="900"/>
              <a:buNone/>
            </a:pPr>
            <a:r>
              <a:rPr lang="en-US" sz="900"/>
              <a:t>Основная память является многоабонентной и допускает одновременные обращения как всех центральных процессоров, так и процессоров канальной подсистемы  </a:t>
            </a:r>
            <a:endParaRPr/>
          </a:p>
          <a:p>
            <a:pPr indent="0" lvl="0" marL="0" rtl="0" algn="l">
              <a:lnSpc>
                <a:spcPct val="90000"/>
              </a:lnSpc>
              <a:spcBef>
                <a:spcPts val="0"/>
              </a:spcBef>
              <a:spcAft>
                <a:spcPts val="0"/>
              </a:spcAft>
              <a:buSzPts val="900"/>
              <a:buNone/>
            </a:pPr>
            <a:r>
              <a:rPr lang="en-US" sz="900"/>
              <a:t>дополнительный уровень расширенной памяти ES</a:t>
            </a:r>
            <a:endParaRPr/>
          </a:p>
          <a:p>
            <a:pPr indent="0" lvl="3" marL="0" rtl="0" algn="l">
              <a:lnSpc>
                <a:spcPct val="90000"/>
              </a:lnSpc>
              <a:spcBef>
                <a:spcPts val="0"/>
              </a:spcBef>
              <a:spcAft>
                <a:spcPts val="0"/>
              </a:spcAft>
              <a:buSzPts val="900"/>
              <a:buNone/>
            </a:pPr>
            <a:r>
              <a:rPr lang="en-US" sz="900"/>
              <a:t>Расширенная память программно доступна и допускает операции чтения-записи страниц с использованием специальных процессорных команд управления PAGE IN, PAGE OUT.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248" name="Google Shape;24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Трансляция кодов ALET из регистров доступа AR в коды ASCE выполняется разными способами в зависимости от значений полей ALET. Номер регистра доступа, из которого берется ALET, определяется кодом B или R в командах, исполняемых в режиме адресации с AR-определяемым AS (рис. 2.7). Если в команде задан нулевой номер AR, это соответствует не AR0, а нулевому содержимому AR, то есть трансляция не выполняется, и ASCE находится по умолчанию в CR1 (Primary Virtual Address). </a:t>
            </a:r>
            <a:endParaRPr/>
          </a:p>
          <a:p>
            <a:pPr indent="0" lvl="0" marL="0" rtl="0" algn="l">
              <a:spcBef>
                <a:spcPts val="0"/>
              </a:spcBef>
              <a:spcAft>
                <a:spcPts val="0"/>
              </a:spcAft>
              <a:buSzPts val="1800"/>
              <a:buNone/>
            </a:pPr>
            <a:r>
              <a:rPr lang="en-US"/>
              <a:t>Systems and Technology Group</a:t>
            </a:r>
            <a:endParaRPr/>
          </a:p>
          <a:p>
            <a:pPr indent="0" lvl="0" marL="0" rtl="0" algn="l">
              <a:spcBef>
                <a:spcPts val="0"/>
              </a:spcBef>
              <a:spcAft>
                <a:spcPts val="0"/>
              </a:spcAft>
              <a:buSzPts val="1800"/>
              <a:buNone/>
            </a:pPr>
            <a:r>
              <a:rPr lang="en-US"/>
              <a:t>Access-Register Mode</a:t>
            </a:r>
            <a:endParaRPr/>
          </a:p>
          <a:p>
            <a:pPr indent="0" lvl="0" marL="0" rtl="0" algn="l">
              <a:spcBef>
                <a:spcPts val="0"/>
              </a:spcBef>
              <a:spcAft>
                <a:spcPts val="0"/>
              </a:spcAft>
              <a:buSzPts val="1800"/>
              <a:buNone/>
            </a:pPr>
            <a:r>
              <a:rPr lang="en-US"/>
              <a:t> Purpose: access multiple address spaces at a time  Enabled when PSW.5 = 1 (DAT) and bits 16-17 are set 01</a:t>
            </a:r>
            <a:endParaRPr/>
          </a:p>
          <a:p>
            <a:pPr indent="0" lvl="0" marL="0" rtl="0" algn="l">
              <a:spcBef>
                <a:spcPts val="0"/>
              </a:spcBef>
              <a:spcAft>
                <a:spcPts val="0"/>
              </a:spcAft>
              <a:buSzPts val="1800"/>
              <a:buNone/>
            </a:pPr>
            <a:r>
              <a:rPr lang="en-US"/>
              <a:t> Access register is implicitly the same as the base register (NOT index register):</a:t>
            </a:r>
            <a:endParaRPr/>
          </a:p>
          <a:p>
            <a:pPr indent="0" lvl="0" marL="0" rtl="0" algn="l">
              <a:spcBef>
                <a:spcPts val="0"/>
              </a:spcBef>
              <a:spcAft>
                <a:spcPts val="0"/>
              </a:spcAft>
              <a:buSzPts val="1800"/>
              <a:buNone/>
            </a:pPr>
            <a:r>
              <a:rPr lang="en-US"/>
              <a:t>LG R1,8(R3,R4)</a:t>
            </a:r>
            <a:endParaRPr/>
          </a:p>
          <a:p>
            <a:pPr indent="0" lvl="0" marL="0" rtl="0" algn="l">
              <a:spcBef>
                <a:spcPts val="0"/>
              </a:spcBef>
              <a:spcAft>
                <a:spcPts val="0"/>
              </a:spcAft>
              <a:buSzPts val="1800"/>
              <a:buNone/>
            </a:pPr>
            <a:r>
              <a:rPr lang="en-US"/>
              <a:t>AR4 is used to translate the logical address 8(R3,R4) to a real address  If the contents of the access register is 0, then primary-space address  translation is used (via CR1)</a:t>
            </a:r>
            <a:endParaRPr/>
          </a:p>
          <a:p>
            <a:pPr indent="0" lvl="0" marL="0" rtl="0" algn="l">
              <a:spcBef>
                <a:spcPts val="0"/>
              </a:spcBef>
              <a:spcAft>
                <a:spcPts val="0"/>
              </a:spcAft>
              <a:buSzPts val="1800"/>
              <a:buNone/>
            </a:pPr>
            <a:r>
              <a:rPr lang="en-US"/>
              <a:t> If the contents of the access register is 1, then secondary-space address translation is used (via CR7)</a:t>
            </a:r>
            <a:endParaRPr/>
          </a:p>
          <a:p>
            <a:pPr indent="0" lvl="0" marL="0" rtl="0" algn="l">
              <a:spcBef>
                <a:spcPts val="0"/>
              </a:spcBef>
              <a:spcAft>
                <a:spcPts val="0"/>
              </a:spcAft>
              <a:buSzPts val="1800"/>
              <a:buNone/>
            </a:pPr>
            <a:r>
              <a:rPr lang="en-US"/>
              <a:t> Base register 0 means no access register is to be used (not the contents of AR0)</a:t>
            </a:r>
            <a:endParaRPr/>
          </a:p>
          <a:p>
            <a:pPr indent="0" lvl="0" marL="0" rtl="0" algn="l">
              <a:spcBef>
                <a:spcPts val="0"/>
              </a:spcBef>
              <a:spcAft>
                <a:spcPts val="0"/>
              </a:spcAft>
              <a:buSzPts val="1800"/>
              <a:buNone/>
            </a:pPr>
            <a:r>
              <a:rPr lang="en-US"/>
              <a:t> For further details, check the Principles of Operation</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255" name="Google Shape;2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 Р=1 преобразование выполняется с использованием таблицы доступа Primary-space access list. Текущее значение адреса строки для Primary Virtual Address (PASTEO) из регистра CR5 используется для чтения строки AST (Primary ASTE), в которой задан код ALD, содержащий базовый адрес и длину таблицы доступа Primary-space access list. Базовый адрес суммируется с индексом ALEN из регистра доступа для обращения к строке таблицы доступа Primary-space access list, откуда читается адрес строки AST, содержащей ASCE для AR-specified Virtual Address.</a:t>
            </a:r>
            <a:endParaRPr/>
          </a:p>
          <a:p>
            <a:pPr indent="0" lvl="0" marL="0" rtl="0" algn="l">
              <a:spcBef>
                <a:spcPts val="0"/>
              </a:spcBef>
              <a:spcAft>
                <a:spcPts val="0"/>
              </a:spcAft>
              <a:buSzPts val="1800"/>
              <a:buNone/>
            </a:pPr>
            <a:r>
              <a:rPr lang="en-US"/>
              <a:t>При Р=0 преобразование выполняется с использованием таблицы доступа Dispatchable-unit-access list. В этом случае по коду DUCTO из управляющего регистра CR2 осуществляется обращение в таблицу доступа Dispatchable-unit-control-table, откуда считывается базовый адрес таблицы доступа DUALD, используемый с индексом ALEN для чтения ASCE из таблицы AST.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271" name="Google Shape;27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Под авторизацией понимается процесс проверки разрешения на открытие конкретного адресного пространства программой с текущим индексом авторизации. </a:t>
            </a:r>
            <a:endParaRPr/>
          </a:p>
          <a:p>
            <a:pPr indent="0" lvl="0" marL="0" rtl="0" algn="l">
              <a:spcBef>
                <a:spcPts val="0"/>
              </a:spcBef>
              <a:spcAft>
                <a:spcPts val="0"/>
              </a:spcAft>
              <a:buSzPts val="1800"/>
              <a:buNone/>
            </a:pPr>
            <a:r>
              <a:rPr lang="en-US"/>
              <a:t>Авторизация или санкционирование адресных пространств выполняется после трансляции задающего его кода ASN или ALET с целью проверки допустимости открытия адресного пространства программой, запустившей трансляцию.</a:t>
            </a:r>
            <a:endParaRPr/>
          </a:p>
          <a:p>
            <a:pPr indent="0" lvl="0" marL="0" rtl="0" algn="l">
              <a:spcBef>
                <a:spcPts val="0"/>
              </a:spcBef>
              <a:spcAft>
                <a:spcPts val="0"/>
              </a:spcAft>
              <a:buSzPts val="1800"/>
              <a:buNone/>
            </a:pPr>
            <a:r>
              <a:rPr lang="en-US"/>
              <a:t> Для этого используется специальная таблица авторизации (Authority Table), каждая строка которой содержит два бита разрешения открытия главного (бит P) или вторичного (бит S) адресных пространств. </a:t>
            </a:r>
            <a:endParaRPr/>
          </a:p>
          <a:p>
            <a:pPr indent="0" lvl="0" marL="0" rtl="0" algn="l">
              <a:spcBef>
                <a:spcPts val="0"/>
              </a:spcBef>
              <a:spcAft>
                <a:spcPts val="0"/>
              </a:spcAft>
              <a:buSzPts val="1800"/>
              <a:buNone/>
            </a:pPr>
            <a:r>
              <a:rPr lang="en-US"/>
              <a:t>Выбор строки определяется индексом авторизации (Authorization Index - AX) или индексом расширенной авторизации (Extended Authorization Index - EAX), находящимися при исполнении текущей программы в управляющих регистрах CR4 и CR8 соответственно. </a:t>
            </a:r>
            <a:br>
              <a:rPr lang="en-US"/>
            </a:br>
            <a:r>
              <a:rPr lang="en-US"/>
              <a:t>Общая схема процесса авторизации показана на рис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278" name="Google Shape;27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Индекс AX из управляющего регистра CR4 суммируется с базовым адресом ATO для формирования адреса строки таблицы авторизации с контролем границы таблицы по полю ее длины ATL. При единичном значении бита разрешения открытия, считанного из адресуемой строки, допускается открытие соответствующего типа адресного пространства.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285" name="Google Shape;28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The “Invalid” Bit</a:t>
            </a:r>
            <a:endParaRPr/>
          </a:p>
          <a:p>
            <a:pPr indent="0" lvl="0" marL="0" rtl="0" algn="l">
              <a:spcBef>
                <a:spcPts val="0"/>
              </a:spcBef>
              <a:spcAft>
                <a:spcPts val="0"/>
              </a:spcAft>
              <a:buSzPts val="1800"/>
              <a:buNone/>
            </a:pPr>
            <a:r>
              <a:rPr lang="en-US"/>
              <a:t> Address translation is prevented when the I (invalid) bit is set in a region-, segment- or page table entry</a:t>
            </a:r>
            <a:endParaRPr/>
          </a:p>
          <a:p>
            <a:pPr indent="0" lvl="0" marL="0" rtl="0" algn="l">
              <a:spcBef>
                <a:spcPts val="0"/>
              </a:spcBef>
              <a:spcAft>
                <a:spcPts val="0"/>
              </a:spcAft>
              <a:buSzPts val="1800"/>
              <a:buNone/>
            </a:pPr>
            <a:r>
              <a:rPr lang="en-US"/>
              <a:t> Access to such an address results in a page-, segment-, or region-translation exception (program interrupt)</a:t>
            </a:r>
            <a:endParaRPr/>
          </a:p>
          <a:p>
            <a:pPr indent="0" lvl="0" marL="0" rtl="0" algn="l">
              <a:spcBef>
                <a:spcPts val="0"/>
              </a:spcBef>
              <a:spcAft>
                <a:spcPts val="0"/>
              </a:spcAft>
              <a:buSzPts val="1800"/>
              <a:buNone/>
            </a:pPr>
            <a:r>
              <a:rPr lang="en-US"/>
              <a:t> The instruction or, in case of an interruptible instruction, the unit of operation is nullified, i.e., the program old PSW points </a:t>
            </a:r>
            <a:r>
              <a:rPr i="1" lang="en-US"/>
              <a:t>to </a:t>
            </a:r>
            <a:r>
              <a:rPr lang="en-US"/>
              <a:t>the instruction, not after it</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291" name="Google Shape;2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Полученный в результате трансляции кодов ASN или ALET код ASCE используется для динамического преобразования DAT виртуального адреса в реальный (см. рис. 2.4). Формат виртуального адреса z/Architecture приведен на табл. 2.9. Разрядность адреса равна 64, а при реализации архитектур с 24- или 31-разрядным адресом старшие биты соответственно 0÷39 или 0÷32 обнуляются. Формат в общем случае включает четыре типа индексов, используемых при обращении в таблицы DAT. Индексы сегмента SX, страницы PX и байта BX находятся в младших 24 или 31 разрядах виртуального адреса и соответствуют сегментно-страничной организации памяти. Эти индексы задают, соответственно, номера строк в сегментной и страничной таблицах, а также адрес байта внутри страницы. Расширенный 64-разрядный формат адреса помимо страниц и сегментов предполагает использование дополнительных уровней представления адресного пространства - регионов памяти. Емкости регионов, сегментов и страниц кратны соответственно 2 GB, 1 MB, 4 KB. Максимально возможное число регионов - 8 GB. Номер региона, занимающий старшие 33 бита адреса 0÷32, в свою очередь состоит из трех полей - первого (RFX), второго (RSX) и третьего (RTX) индексов региона. Использование всех трех индексов допускает объем памяти до 16 EB (Exa Byte = 260 байт), без RFX - до 8 PB (Peta Byte = 250 байт), а без RFX и RSX - до 4 TB (Tera Byte = 240 байт).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299" name="Google Shape;29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Формат виртуального адреса z/Architecture приведен на этом слайде. Разрядность адреса равна 64, а при реализации архитектур с 24- или 31-разрядным адресом старшие биты соответственно 0÷39 или 0÷32 обнуляются. Формат в общем случае включает четыре типа индексов, используемых при обращении в таблицы DAT. Индексы сегмента SX, страницы PX и байта BX находятся в младших 24 или 31 разрядах виртуального адреса и соответствуют сегментно-страничной организации памяти. Эти индексы задают, соответственно, номера строк в сегментной и страничной таблицах, а также адрес байта внутри страницы. Расширенный 64-разрядный формат адреса помимо страниц и сегментов предполагает использование дополнительных уровней представления адресного пространства - регионов памяти. Емкости регионов, сегментов и страниц кратны соответственно 2 GB, 1 MB, 4 KB. Максимально возможное число регионов - 8 GB. Номер региона, занимающий старшие 33 бита адреса 0÷32, в свою очередь, состоит из трех полей - первого (RFX), второго (RSX) и третьего (RTX) индексов региона. Использование всех трех индексов допускает объем памяти до 16 EB (Exa Byte = 2</a:t>
            </a:r>
            <a:r>
              <a:rPr baseline="30000" lang="en-US"/>
              <a:t>60</a:t>
            </a:r>
            <a:r>
              <a:rPr lang="en-US"/>
              <a:t> байт), без RFX - до 8 PB (Peta Byte = 2</a:t>
            </a:r>
            <a:r>
              <a:rPr baseline="30000" lang="en-US"/>
              <a:t>50</a:t>
            </a:r>
            <a:r>
              <a:rPr lang="en-US"/>
              <a:t> байт), а без RFX и RSX - до 4 TB (Tera Byte = 2</a:t>
            </a:r>
            <a:r>
              <a:rPr baseline="30000" lang="en-US"/>
              <a:t>40</a:t>
            </a:r>
            <a:r>
              <a:rPr lang="en-US"/>
              <a:t> байт).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07" name="Google Shape;30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Процесс динамического преобразования адреса определяется управляющими битами 5, 16, 17 PSW (таблица 2.10). Бит 5 определяет тип адресного пространства - реальное или виртуальное. DAT выполняется в режиме виртуального пространства, причем источник кода ASCE определяется управляющими битами 16, 17 PSW. </a:t>
            </a:r>
            <a:endParaRPr/>
          </a:p>
          <a:p>
            <a:pPr indent="0" lvl="0" marL="0" rtl="0" algn="l">
              <a:spcBef>
                <a:spcPts val="0"/>
              </a:spcBef>
              <a:spcAft>
                <a:spcPts val="0"/>
              </a:spcAft>
              <a:buSzPts val="1800"/>
              <a:buNone/>
            </a:pPr>
            <a:r>
              <a:rPr lang="en-US"/>
              <a:t>Общая схема DAT представлена на рис. 2.9. В соответствии с таблицей 2.10 определяется источник ASCE, задающий базовый адрес первой из таблиц, используемых в преобразовании. При реализации DAT может быть использовано до пяти уровней преобразования, каждый из которых определяется отдельной таблицей: </a:t>
            </a:r>
            <a:endParaRPr/>
          </a:p>
          <a:p>
            <a:pPr indent="0" lvl="0" marL="0" rtl="0" algn="l">
              <a:spcBef>
                <a:spcPts val="0"/>
              </a:spcBef>
              <a:spcAft>
                <a:spcPts val="0"/>
              </a:spcAft>
              <a:buSzPts val="1800"/>
              <a:buNone/>
            </a:pPr>
            <a:r>
              <a:rPr lang="en-US"/>
              <a:t>первая региональная таблица (Region First Table); </a:t>
            </a:r>
            <a:endParaRPr/>
          </a:p>
          <a:p>
            <a:pPr indent="0" lvl="0" marL="0" rtl="0" algn="l">
              <a:spcBef>
                <a:spcPts val="0"/>
              </a:spcBef>
              <a:spcAft>
                <a:spcPts val="0"/>
              </a:spcAft>
              <a:buSzPts val="1800"/>
              <a:buNone/>
            </a:pPr>
            <a:r>
              <a:rPr lang="en-US"/>
              <a:t>вторая региональная таблица (Region Second Table); </a:t>
            </a:r>
            <a:endParaRPr/>
          </a:p>
          <a:p>
            <a:pPr indent="0" lvl="0" marL="0" rtl="0" algn="l">
              <a:spcBef>
                <a:spcPts val="0"/>
              </a:spcBef>
              <a:spcAft>
                <a:spcPts val="0"/>
              </a:spcAft>
              <a:buSzPts val="1800"/>
              <a:buNone/>
            </a:pPr>
            <a:r>
              <a:rPr lang="en-US"/>
              <a:t>третья региональная таблица (Region Third Table); </a:t>
            </a:r>
            <a:endParaRPr/>
          </a:p>
          <a:p>
            <a:pPr indent="0" lvl="0" marL="0" rtl="0" algn="l">
              <a:spcBef>
                <a:spcPts val="0"/>
              </a:spcBef>
              <a:spcAft>
                <a:spcPts val="0"/>
              </a:spcAft>
              <a:buSzPts val="1800"/>
              <a:buNone/>
            </a:pPr>
            <a:r>
              <a:rPr lang="en-US"/>
              <a:t>сегментная таблица (Segment Table); </a:t>
            </a:r>
            <a:endParaRPr/>
          </a:p>
          <a:p>
            <a:pPr indent="0" lvl="0" marL="0" rtl="0" algn="l">
              <a:spcBef>
                <a:spcPts val="0"/>
              </a:spcBef>
              <a:spcAft>
                <a:spcPts val="0"/>
              </a:spcAft>
              <a:buSzPts val="1800"/>
              <a:buNone/>
            </a:pPr>
            <a:r>
              <a:rPr lang="en-US"/>
              <a:t>страничная таблица (Page Table).</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129" name="Google Shape;12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Storage First of all: this is a BIG ENDIAN machine (like System p, unlike Intel)</a:t>
            </a:r>
            <a:endParaRPr/>
          </a:p>
          <a:p>
            <a:pPr indent="0" lvl="0" marL="0" rtl="0" algn="l">
              <a:spcBef>
                <a:spcPts val="0"/>
              </a:spcBef>
              <a:spcAft>
                <a:spcPts val="0"/>
              </a:spcAft>
              <a:buSzPts val="1800"/>
              <a:buNone/>
            </a:pPr>
            <a:r>
              <a:rPr lang="en-US"/>
              <a:t> Storage addresses are byte addresses </a:t>
            </a:r>
            <a:endParaRPr/>
          </a:p>
          <a:p>
            <a:pPr indent="0" lvl="0" marL="0" rtl="0" algn="l">
              <a:spcBef>
                <a:spcPts val="0"/>
              </a:spcBef>
              <a:spcAft>
                <a:spcPts val="0"/>
              </a:spcAft>
              <a:buSzPts val="1800"/>
              <a:buNone/>
            </a:pPr>
            <a:r>
              <a:rPr lang="en-US"/>
              <a:t> </a:t>
            </a:r>
            <a:r>
              <a:rPr b="1" lang="en-US"/>
              <a:t>Types of address:</a:t>
            </a:r>
            <a:endParaRPr/>
          </a:p>
          <a:p>
            <a:pPr indent="0" lvl="0" marL="0" rtl="0" algn="l">
              <a:spcBef>
                <a:spcPts val="0"/>
              </a:spcBef>
              <a:spcAft>
                <a:spcPts val="0"/>
              </a:spcAft>
              <a:buSzPts val="1800"/>
              <a:buNone/>
            </a:pPr>
            <a:r>
              <a:rPr lang="en-US"/>
              <a:t>– </a:t>
            </a:r>
            <a:r>
              <a:rPr b="1" lang="en-US"/>
              <a:t>Virtual: </a:t>
            </a:r>
            <a:r>
              <a:rPr lang="en-US"/>
              <a:t>translated by dynamic address translation (DAT) to real addresses</a:t>
            </a:r>
            <a:endParaRPr/>
          </a:p>
          <a:p>
            <a:pPr indent="0" lvl="0" marL="0" rtl="0" algn="l">
              <a:spcBef>
                <a:spcPts val="0"/>
              </a:spcBef>
              <a:spcAft>
                <a:spcPts val="0"/>
              </a:spcAft>
              <a:buSzPts val="1800"/>
              <a:buNone/>
            </a:pPr>
            <a:r>
              <a:rPr lang="en-US"/>
              <a:t>– </a:t>
            </a:r>
            <a:r>
              <a:rPr b="1" lang="en-US"/>
              <a:t>Real: </a:t>
            </a:r>
            <a:r>
              <a:rPr lang="en-US"/>
              <a:t>translated to absolute addresses using the prefix register</a:t>
            </a:r>
            <a:endParaRPr/>
          </a:p>
          <a:p>
            <a:pPr indent="0" lvl="0" marL="0" rtl="0" algn="l">
              <a:spcBef>
                <a:spcPts val="0"/>
              </a:spcBef>
              <a:spcAft>
                <a:spcPts val="0"/>
              </a:spcAft>
              <a:buSzPts val="1800"/>
              <a:buNone/>
            </a:pPr>
            <a:r>
              <a:rPr lang="en-US"/>
              <a:t>– </a:t>
            </a:r>
            <a:r>
              <a:rPr b="1" lang="en-US"/>
              <a:t>Absolute: </a:t>
            </a:r>
            <a:r>
              <a:rPr lang="en-US"/>
              <a:t>after applying the prefix register </a:t>
            </a:r>
            <a:endParaRPr/>
          </a:p>
          <a:p>
            <a:pPr indent="0" lvl="0" marL="0" rtl="0" algn="l">
              <a:spcBef>
                <a:spcPts val="0"/>
              </a:spcBef>
              <a:spcAft>
                <a:spcPts val="0"/>
              </a:spcAft>
              <a:buSzPts val="1800"/>
              <a:buNone/>
            </a:pPr>
            <a:r>
              <a:rPr lang="en-US"/>
              <a:t>– </a:t>
            </a:r>
            <a:r>
              <a:rPr b="1" lang="en-US"/>
              <a:t>Logical: </a:t>
            </a:r>
            <a:r>
              <a:rPr lang="en-US"/>
              <a:t>the address seen by the program (this can either be a virtual or a real address)</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Абсолютный (absolute)</a:t>
            </a:r>
            <a:r>
              <a:rPr lang="en-US"/>
              <a:t> адрес непосредственно без каких-либо преобразований определяет ячейку физической памяти. Каждой ячейке физической памяти соответствует не более чем один абсолютный адрес. </a:t>
            </a:r>
            <a:endParaRPr/>
          </a:p>
          <a:p>
            <a:pPr indent="0" lvl="0" marL="0" rtl="0" algn="l">
              <a:spcBef>
                <a:spcPts val="0"/>
              </a:spcBef>
              <a:spcAft>
                <a:spcPts val="0"/>
              </a:spcAft>
              <a:buSzPts val="1800"/>
              <a:buNone/>
            </a:pPr>
            <a:r>
              <a:rPr b="1" lang="en-US"/>
              <a:t>Реальный (real)</a:t>
            </a:r>
            <a:r>
              <a:rPr lang="en-US"/>
              <a:t> адрес используется в многопроцессорных конфигурациях и определяет адрес ячейки реальной памяти, преобразуемый в абсолютный путем префиксации. Основная цель префиксации - отображение начальной области реальной памяти  каждого процессора на одну из областей физической памяти с различными абсолютными адресами. Это необходимо для уменьшения числа конфликтов при обращении различных процессоров в процессе обработки прерываний. </a:t>
            </a:r>
            <a:endParaRPr/>
          </a:p>
          <a:p>
            <a:pPr indent="0" lvl="0" marL="0" rtl="0" algn="l">
              <a:spcBef>
                <a:spcPts val="0"/>
              </a:spcBef>
              <a:spcAft>
                <a:spcPts val="0"/>
              </a:spcAft>
              <a:buSzPts val="1800"/>
              <a:buNone/>
            </a:pPr>
            <a:r>
              <a:rPr b="1" lang="en-US"/>
              <a:t>Виртуальные (virtual)</a:t>
            </a:r>
            <a:r>
              <a:rPr lang="en-US"/>
              <a:t> адреса формируются процессором при исполнении программ и транслируются в реальные посредством динамического преобразования адресов (Dynamic Address Translation - DAT). Адресное пространство, образуемое виртуальными адресами, называется виртуальным адресным пространством.</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14" name="Google Shape;31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Формат ASCE включает базовый адрес первой таблицы (TO), используемой в преобразовании. Тип этой таблицы, а, следовательно, и число уровней преобразования, определяется полем DT ( следующий слайд - таблица 2.11). При DT=11 используются все пять уровней преобразования, и TO в ASCE задает базовый адрес первой региональной таблицы. При DT=00 региональные таблицы не используются, и ASCE задает базовый адрес сегментной таблицы. Кроме того, формат ASCE включает бит R, определяющий тип адресного пространства (реальное или виртуальное), и двухразрядное поле TL, указывающее длину таблицы (в блоках по 4 KB).</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21" name="Google Shape;32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Поле DT из выбранного ASCE в соответствии с таблицей 2.11 определяет число уровней преобразования и таблицу, в которую осуществляется первое обращение. Для этого базовый адрес таблицы из ASCE суммируется с соответствующим индексом из виртуального адреса. При обращении в первую региональную таблицу используется индекс RFX, во вторую региональную таблицу - индекс RSX, в третью региональную таблицу - индекс RTX и в сегментную таблицу - индекс SX. При DT=11 последовательно выполняются обращения в первую, вторую и третью региональные таблицы и в сегментную таблицу, при DT=10 - во вторую и третью региональные таблицы и в сегментную таблицу, при DT=01 - в третью региональную таблицу и в сегментную таблицу, а при DT=00 обращение осуществляется сразу в сегментную таблицу с пропуском всех региональных таблиц. Все старшие неиспользуемые индексы, соответствующие пропущенным таблицам, должны быть нулевыми, в противном случае преобразование прерывается. Контроль обращений осуществляется с учетом длины таблиц и пропусков между ними, заданных кодом ASCE и в строках таблиц, для исключения обращений за их пределы.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28" name="Google Shape;32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Поле DT из выбранного ASCE в соответствии с таблицей 2.11 определяет число уровней преобразования и таблицу, в которую осуществляется первое обращение. Для этого базовый адрес таблицы из ASCE суммируется с соответствующим индексом из виртуального адреса. При обращении в первую региональную таблицу используется индекс RFX, во вторую региональную таблицу - индекс RSX, в третью региональную таблицу - индекс RTX и в сегментную таблицу - индекс SX. При DT=11 последовательно выполняются обращения в первую, вторую и третью региональные таблицы и в сегментную таблицу, при DT=10 - во вторую и третью региональные таблицы и в сегментную таблицу, при DT=01 - в третью региональную таблицу и в сегментную таблицу, а при DT=00 обращение осуществляется сразу в сегментную таблицу с пропуском всех региональных таблиц. Все старшие неиспользуемые индексы, соответствующие пропущенным таблицам, должны быть нулевыми, в противном случае преобразование прерывается. Контроль обращений осуществляется с учетом длины таблиц и пропусков между ними, заданных кодом ASCE и в строках таблиц, для исключения обращений за их пределы.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35" name="Google Shape;33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Поскольку все таблицы находятся в реальной памяти, и в процессе DAT может потребоваться до пяти обращений в таблицы, время преобразования может быть недопустимо большим. Для его уменьшения в состав устройства DAT вводится буфер быстрой переадресации TLB (Translation-Lookaside Buffer). В литературе такой буфер иногда называют кэш-памятью адресов. В мультипроцессорных реализациях каждый процессор имеет собственный буфер TLB. Процессор обращается в таблицы DAT только при первом преобразовании виртуального адреса. Полученные из таблиц строки вместе с исходными атрибутами преобразования (базовые адреса, индексы, параметры) запоминаются в строках TLB. При последующих обращениях с теми же атрибутами выполняется обращение в TLB без обращений в память.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42" name="Google Shape;34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000"/>
              <a:buNone/>
            </a:pPr>
            <a:r>
              <a:rPr lang="en-US" sz="1000"/>
              <a:t>Поскольку строки таблиц DAT, размещенных в памяти, и соответствующие им строки TLB должны в процессе трансляции формировать одни и те же ссылки, содержимое этих строк должно выравниваться. С этой целью для строк таблиц DAT, хранящихся в памяти, вводятся два типа состояний: присоединенное (attached) и доступное (valid). Строка считается присоединенной к конкретному процессору, если он может использовать ее для DAT. Одновременно строка может быть присоединенной для нескольких процессоров. Строка является доступной, если регион, сегмент или страница, связанные с этой строкой, имеются в памяти (установлен бит доступности этих блоков в соответствующих строках). </a:t>
            </a:r>
            <a:endParaRPr/>
          </a:p>
          <a:p>
            <a:pPr indent="0" lvl="0" marL="0" rtl="0" algn="l">
              <a:lnSpc>
                <a:spcPct val="80000"/>
              </a:lnSpc>
              <a:spcBef>
                <a:spcPts val="0"/>
              </a:spcBef>
              <a:spcAft>
                <a:spcPts val="0"/>
              </a:spcAft>
              <a:buSzPts val="1000"/>
              <a:buNone/>
            </a:pPr>
            <a:r>
              <a:rPr lang="en-US" sz="1000"/>
              <a:t>Каждая строка TLB состоит из двух частей: поле атрибутов для поиска строки, соответствующей текущим атрибутам DAT (ассоциативное поле) и поле результата преобразования (информационное поле).</a:t>
            </a:r>
            <a:endParaRPr/>
          </a:p>
          <a:p>
            <a:pPr indent="0" lvl="0" marL="0" rtl="0" algn="l">
              <a:lnSpc>
                <a:spcPct val="80000"/>
              </a:lnSpc>
              <a:spcBef>
                <a:spcPts val="0"/>
              </a:spcBef>
              <a:spcAft>
                <a:spcPts val="0"/>
              </a:spcAft>
              <a:buSzPts val="1000"/>
              <a:buNone/>
            </a:pPr>
            <a:r>
              <a:rPr lang="en-US" sz="1000"/>
              <a:t>В TLB предусмотрено использование трех типов строк:</a:t>
            </a:r>
            <a:endParaRPr/>
          </a:p>
          <a:p>
            <a:pPr indent="0" lvl="0" marL="0" rtl="0" algn="l">
              <a:lnSpc>
                <a:spcPct val="80000"/>
              </a:lnSpc>
              <a:spcBef>
                <a:spcPts val="0"/>
              </a:spcBef>
              <a:spcAft>
                <a:spcPts val="0"/>
              </a:spcAft>
              <a:buSzPts val="1000"/>
              <a:buNone/>
            </a:pPr>
            <a:r>
              <a:rPr b="1" lang="en-US" sz="1000"/>
              <a:t>Комбинированные регионально-сегментные строки</a:t>
            </a:r>
            <a:r>
              <a:rPr lang="en-US" sz="1000"/>
              <a:t> в ассоциативном поле содержат базовые адреса региональных (если регионы используются) и сегментной таблиц, использовавшихся при выполнении DAT; цепочка таких адресов называется трассой трансляции. Начало трассы задается в ASCE. Трасса может быть размещена в строке TLB, если все строки таблиц DAT, содержащие элементы трассы, присоединены и доступны. Помимо трассы, ассоциативное поле включает индексы регионов (RFX, RSX, RTX) и сегмента (SX) виртуального адреса. Информационное поле строки содержит базовый адрес страничной таблицы, полученный в результате преобразования. </a:t>
            </a:r>
            <a:endParaRPr/>
          </a:p>
          <a:p>
            <a:pPr indent="0" lvl="0" marL="0" rtl="0" algn="l">
              <a:lnSpc>
                <a:spcPct val="80000"/>
              </a:lnSpc>
              <a:spcBef>
                <a:spcPts val="0"/>
              </a:spcBef>
              <a:spcAft>
                <a:spcPts val="0"/>
              </a:spcAft>
              <a:buSzPts val="1000"/>
              <a:buNone/>
            </a:pPr>
            <a:r>
              <a:rPr b="1" lang="en-US" sz="1000"/>
              <a:t>Страничные строки</a:t>
            </a:r>
            <a:r>
              <a:rPr lang="en-US" sz="1000"/>
              <a:t> в ассоциативном поле содержат базовый адрес страничной таблицы, который получен из присоединенной и доступной строки таблицы DAT, и индекс страницы (PX) из виртуального адреса. В информационном поле строки содержится реальный адрес страницы PFRA, который и является конечным результатом динамического преобразования адреса. </a:t>
            </a:r>
            <a:endParaRPr/>
          </a:p>
          <a:p>
            <a:pPr indent="0" lvl="0" marL="0" rtl="0" algn="l">
              <a:lnSpc>
                <a:spcPct val="80000"/>
              </a:lnSpc>
              <a:spcBef>
                <a:spcPts val="0"/>
              </a:spcBef>
              <a:spcAft>
                <a:spcPts val="0"/>
              </a:spcAft>
              <a:buSzPts val="1000"/>
              <a:buNone/>
            </a:pPr>
            <a:r>
              <a:rPr b="1" lang="en-US" sz="1000"/>
              <a:t>Строки реальных адресных пространств</a:t>
            </a:r>
            <a:r>
              <a:rPr lang="en-US" sz="1000"/>
              <a:t> включают ассоциативное поле, состоящее из указателя реального адресного пространства Real-space Token Origin (входит в соответствующее ASCE при установленном бите R, задающем реальное адресное пространство), и индексы RFX, RSX, RTX, SX, PX, входящие в виртуальный адрес. Такие строки используются не для DAT, а для контроля допустимости обращения в реальное адресное пространство. </a:t>
            </a:r>
            <a:endParaRPr/>
          </a:p>
          <a:p>
            <a:pPr indent="0" lvl="0" marL="0" rtl="0" algn="l">
              <a:spcBef>
                <a:spcPts val="0"/>
              </a:spcBef>
              <a:spcAft>
                <a:spcPts val="0"/>
              </a:spcAft>
              <a:buNone/>
            </a:pPr>
            <a:r>
              <a:t/>
            </a:r>
            <a:endParaRPr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49" name="Google Shape;34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Динамическое преобразование адреса начинается с обращения в регионально-сегментные строки TLB по базовому адресу из ASCE и индексам регионов и сегмента. При наличии совпадения из найденной строки считывается базовый адрес страничной таблицы, в противном случае осуществляется обращение в одну из региональных или сегментную таблицу в зависимости от числа совпавших элементов трассы трансляции. По считанному из строки этой таблицы базовому адресу и соответствующим индексам виртуального адреса выполняется повторное обращение в регионально-сегментные строки TLB. Такие обращения выполняются до получения базового адреса страничной таблицы, который вместе с индексом страницы из виртуального адреса используется для обращения в страничную строку TLB. При наличии совпадения из информационного поля страничной строки считывается реальный адрес страницы (PFRA).</a:t>
            </a:r>
            <a:endParaRPr/>
          </a:p>
          <a:p>
            <a:pPr indent="0" lvl="0" marL="0" rtl="0" algn="l">
              <a:spcBef>
                <a:spcPts val="0"/>
              </a:spcBef>
              <a:spcAft>
                <a:spcPts val="0"/>
              </a:spcAft>
              <a:buSzPts val="1800"/>
              <a:buNone/>
            </a:pPr>
            <a:r>
              <a:rPr lang="en-US"/>
              <a:t>Если в ASCE указан режим реальной адресации, то виртуальный адрес используется как реальный. При этом по указателю реального адресного пространства из ASCE и виртуальному адресу страницы (индексы RFX, RSX, RTX, SX, PX) осуществляется обращение в строки реальных адресных пространств TLB, используемые для контроля допустимости обращения в реальное адресное пространство.</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56" name="Google Shape;35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Storage Protection Mechanisms</a:t>
            </a:r>
            <a:endParaRPr/>
          </a:p>
          <a:p>
            <a:pPr indent="0" lvl="0" marL="0" rtl="0" algn="l">
              <a:spcBef>
                <a:spcPts val="0"/>
              </a:spcBef>
              <a:spcAft>
                <a:spcPts val="0"/>
              </a:spcAft>
              <a:buSzPts val="1800"/>
              <a:buNone/>
            </a:pPr>
            <a:r>
              <a:rPr lang="en-US"/>
              <a:t> </a:t>
            </a:r>
            <a:endParaRPr b="1"/>
          </a:p>
          <a:p>
            <a:pPr indent="0" lvl="0" marL="0" rtl="0" algn="l">
              <a:spcBef>
                <a:spcPts val="0"/>
              </a:spcBef>
              <a:spcAft>
                <a:spcPts val="0"/>
              </a:spcAft>
              <a:buSzPts val="1800"/>
              <a:buNone/>
            </a:pPr>
            <a:r>
              <a:rPr lang="en-US"/>
              <a:t> </a:t>
            </a:r>
            <a:endParaRPr b="1"/>
          </a:p>
          <a:p>
            <a:pPr indent="0" lvl="0" marL="0" rtl="0" algn="l">
              <a:spcBef>
                <a:spcPts val="0"/>
              </a:spcBef>
              <a:spcAft>
                <a:spcPts val="0"/>
              </a:spcAft>
              <a:buSzPts val="1800"/>
              <a:buNone/>
            </a:pPr>
            <a:r>
              <a:rPr lang="en-US"/>
              <a:t> </a:t>
            </a:r>
            <a:endParaRPr b="1"/>
          </a:p>
          <a:p>
            <a:pPr indent="0" lvl="0" marL="0" rtl="0" algn="l">
              <a:spcBef>
                <a:spcPts val="0"/>
              </a:spcBef>
              <a:spcAft>
                <a:spcPts val="0"/>
              </a:spcAft>
              <a:buSzPts val="1800"/>
              <a:buNone/>
            </a:pPr>
            <a:r>
              <a:rPr lang="en-US"/>
              <a:t>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63" name="Google Shape;36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 name="Google Shape;364;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Каждому блоку памяти емкостью 4 KB, используемому в конфигурации, соответствует семиразрядный ключ в формате, представленном в  таблице а). </a:t>
            </a:r>
            <a:endParaRPr b="1"/>
          </a:p>
          <a:p>
            <a:pPr indent="0" lvl="0" marL="0" rtl="0" algn="l">
              <a:spcBef>
                <a:spcPts val="0"/>
              </a:spcBef>
              <a:spcAft>
                <a:spcPts val="0"/>
              </a:spcAft>
              <a:buSzPts val="1800"/>
              <a:buNone/>
            </a:pPr>
            <a:r>
              <a:rPr lang="en-US"/>
              <a:t>ACC - поле контроля доступа; сравнивается с ключом доступа, формируемым при обращении в ОП.</a:t>
            </a:r>
            <a:endParaRPr/>
          </a:p>
          <a:p>
            <a:pPr indent="0" lvl="0" marL="0" rtl="0" algn="l">
              <a:spcBef>
                <a:spcPts val="0"/>
              </a:spcBef>
              <a:spcAft>
                <a:spcPts val="0"/>
              </a:spcAft>
              <a:buSzPts val="1800"/>
              <a:buNone/>
            </a:pPr>
            <a:r>
              <a:rPr lang="en-US"/>
              <a:t>F - бит защиты от чтения; при F=0 контролируется только запись, а при F=1 - и запись, и чтение.</a:t>
            </a:r>
            <a:endParaRPr/>
          </a:p>
          <a:p>
            <a:pPr indent="0" lvl="0" marL="0" rtl="0" algn="l">
              <a:spcBef>
                <a:spcPts val="0"/>
              </a:spcBef>
              <a:spcAft>
                <a:spcPts val="0"/>
              </a:spcAft>
              <a:buSzPts val="1800"/>
              <a:buNone/>
            </a:pPr>
            <a:r>
              <a:rPr lang="en-US"/>
              <a:t>R - бит обращения; устанавливается в единицу при каждом обращении в блок для чтения или записи (бит активности).</a:t>
            </a:r>
            <a:endParaRPr/>
          </a:p>
          <a:p>
            <a:pPr indent="0" lvl="0" marL="0" rtl="0" algn="l">
              <a:spcBef>
                <a:spcPts val="0"/>
              </a:spcBef>
              <a:spcAft>
                <a:spcPts val="0"/>
              </a:spcAft>
              <a:buSzPts val="1800"/>
              <a:buNone/>
            </a:pPr>
            <a:r>
              <a:rPr lang="en-US"/>
              <a:t>C - бит изменения блока; устанавливается в 1 при выполнении записи в блок (бит модификации).</a:t>
            </a:r>
            <a:endParaRPr/>
          </a:p>
          <a:p>
            <a:pPr indent="0" lvl="0" marL="0" rtl="0" algn="l">
              <a:spcBef>
                <a:spcPts val="0"/>
              </a:spcBef>
              <a:spcAft>
                <a:spcPts val="0"/>
              </a:spcAft>
              <a:buSzPts val="1800"/>
              <a:buNone/>
            </a:pPr>
            <a:r>
              <a:rPr lang="en-US"/>
              <a:t>Биты R и C могут применяться для учета свободных и модифицированных блоков памяти.</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71" name="Google Shape;37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Принцип защиты по ключу иллюстрируется таблицей б). При каждом обращении в память с включенной защитой номер блока, в который осуществляется обращение, используется для чтения ключа из памяти ключей. Поле контроля доступа ACC из считанного ключа сравнивается с ключом доступа, находящимся в PSW, управляющем регистре или в канальной системе. При совпадении ключей или нулевом ключе доступа разрешается обращение любого типа, а при несовпадении - запрещается либо только запись (при F=0), либо и запись, и чтение (при F=1). При запрете обращения реализуется прерывание.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80" name="Google Shape;38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Такая защита применяется для запрета записи в области памяти с адресами 0÷511 и 4096÷4607, то есть в начальные 512 байт первой и второй страниц, используемых в процессах прерываний. Защита осуществляется по эффективным адресам, формируемым командами процессоров, до их преобразований при использовании DAT и префиксации. Разрешение защиты задается специальным битом в управляющем регистре CR0. Если эффективный адрес преобразуется с применением DAT, защита может быть отключена управляющим битом в коде ASCE, который используется в процессе преобразования.</a:t>
            </a:r>
            <a:endParaRPr/>
          </a:p>
          <a:p>
            <a:pPr indent="0" lvl="0" marL="0" rtl="0" algn="l">
              <a:spcBef>
                <a:spcPts val="0"/>
              </a:spcBef>
              <a:spcAft>
                <a:spcPts val="0"/>
              </a:spcAft>
              <a:buSzPts val="1800"/>
              <a:buNone/>
            </a:pPr>
            <a:r>
              <a:rPr lang="en-US"/>
              <a:t>Prevents storing into address 0 – 511 and 4096 – 4607</a:t>
            </a:r>
            <a:endParaRPr/>
          </a:p>
          <a:p>
            <a:pPr indent="0" lvl="0" marL="0" rtl="0" algn="l">
              <a:spcBef>
                <a:spcPts val="0"/>
              </a:spcBef>
              <a:spcAft>
                <a:spcPts val="0"/>
              </a:spcAft>
              <a:buSzPts val="1800"/>
              <a:buNone/>
            </a:pPr>
            <a:r>
              <a:rPr lang="en-US"/>
              <a:t> Used as additional safety net to prevent corruption of vital system information in the assigned storage</a:t>
            </a:r>
            <a:endParaRPr/>
          </a:p>
          <a:p>
            <a:pPr indent="0" lvl="0" marL="0" rtl="0" algn="l">
              <a:spcBef>
                <a:spcPts val="0"/>
              </a:spcBef>
              <a:spcAft>
                <a:spcPts val="0"/>
              </a:spcAft>
              <a:buSzPts val="1800"/>
              <a:buNone/>
            </a:pPr>
            <a:r>
              <a:rPr lang="en-US"/>
              <a:t>locations, such as the new and old PSWs  Controlled by CR0.35</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
        <p:nvSpPr>
          <p:cNvPr id="136" name="Google Shape;13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 режимах главного или базового AS процессору доступны, соответственно, только главное или базовое виртуальные адресные пространства. В режиме вторичного AS процессор может транслировать адреса и главного, и вторичного AS. В режиме с AR-определяемым AS процессор оперирует в главном и пятнадцати пространствах, определяемых регистрами доступа AR1÷AR15.</a:t>
            </a:r>
            <a:endParaRPr/>
          </a:p>
          <a:p>
            <a:pPr indent="0" lvl="0" marL="0" rtl="0" algn="l">
              <a:spcBef>
                <a:spcPts val="0"/>
              </a:spcBef>
              <a:spcAft>
                <a:spcPts val="0"/>
              </a:spcAft>
              <a:buSzPts val="1800"/>
              <a:buNone/>
            </a:pPr>
            <a:r>
              <a:rPr lang="en-US"/>
              <a:t>Virtual storage is created by multi-level lookup tables in storage that describe the virtual-to-real address translation. This process is called dynamic address translation (DAT).  The base pointers to these tables are kept in control registers (CR1, CR7, and CR13) or are described by access registers.  Multiple address spaces may be accessed at the same time.</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87" name="Google Shape;38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8" name="Google Shape;388;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Для обеспечения обращения одной программы со своим ключом в область памяти другой программы предусмотрена возможность отключения защиты для отдельных блоков памяти. Такой способ разрешается битом управления отключением защиты в CR0. При его установке и ACC=9 защита не используется. Помимо этого предусмотрена возможность отключения защиты обращения для чтения по эффективным адресам 0÷2047. Такая отмена разрешается другим управляющим битом в CR0. Исключение составляет ситуация, когда эффективный адрес является виртуальным, и установлен бит запрета отключения защиты от чтения в ASCE.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396" name="Google Shape;39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 name="Google Shape;397;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Данный тип защиты реализуется в режиме AR-specified Virtual Address и относится к адресному пространству, задаваемому в регистре доступа. С этой целью в строке таблицы доступа Access List (см. рис. 2.8), используемой в процессе трансляции кода ALET из регистра доступа, указывается бит запрета записи FO, нулевое значение которого разрешает и запись, и чтение, а единичное - только чтение.</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403" name="Google Shape;40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4" name="Google Shape;404;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В строке таблицы доступа Access List (см слайд), используемой в процессе трансляции кода ALET из регистра доступа, указывается бит запрета записи FO, нулевое значение которого разрешает и запись, и чтение, а единичное - только чтение.</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
        <p:nvSpPr>
          <p:cNvPr id="410" name="Google Shape;41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Страничная защита предназначена для исключения несанкционированной записи в страницах виртуальной памяти. С этой целью в строках сегментных и страничных таблиц, используемых в процессе динамического преобразования адреса, задаются биты страничной защиты от записи. При нулевом значении этого бита в строке страничной таблицы разрешается и запись, и чтение, а при единичном - только чтение из соответствующей страницы. Бит страничной защиты в строке сегментной таблицы относится ко всем страницам, входящим в сегмент, и используется совместно с битами в строках страничной таблицы путем объединения по "ИЛИ". Таким образом, при единичном значении этого бита защищены от записи все страницы сегмента, а при нулевом - защита определяется битами в строках страничной таблицы.</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4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Times New Roman"/>
              <a:buNone/>
            </a:pPr>
            <a:fld id="{00000000-1234-1234-1234-123412341234}" type="slidenum">
              <a:rPr b="0" i="0" lang="en-US" sz="20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18" name="Google Shape;18;p4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1" name="Shape 71"/>
        <p:cNvGrpSpPr/>
        <p:nvPr/>
      </p:nvGrpSpPr>
      <p:grpSpPr>
        <a:xfrm>
          <a:off x="0" y="0"/>
          <a:ext cx="0" cy="0"/>
          <a:chOff x="0" y="0"/>
          <a:chExt cx="0" cy="0"/>
        </a:xfrm>
      </p:grpSpPr>
      <p:sp>
        <p:nvSpPr>
          <p:cNvPr id="72" name="Google Shape;72;p55"/>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55"/>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5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7" name="Shape 77"/>
        <p:cNvGrpSpPr/>
        <p:nvPr/>
      </p:nvGrpSpPr>
      <p:grpSpPr>
        <a:xfrm>
          <a:off x="0" y="0"/>
          <a:ext cx="0" cy="0"/>
          <a:chOff x="0" y="0"/>
          <a:chExt cx="0" cy="0"/>
        </a:xfrm>
      </p:grpSpPr>
      <p:sp>
        <p:nvSpPr>
          <p:cNvPr id="78" name="Google Shape;78;p5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56"/>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5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83" name="Shape 83"/>
        <p:cNvGrpSpPr/>
        <p:nvPr/>
      </p:nvGrpSpPr>
      <p:grpSpPr>
        <a:xfrm>
          <a:off x="0" y="0"/>
          <a:ext cx="0" cy="0"/>
          <a:chOff x="0" y="0"/>
          <a:chExt cx="0" cy="0"/>
        </a:xfrm>
      </p:grpSpPr>
      <p:sp>
        <p:nvSpPr>
          <p:cNvPr id="84" name="Google Shape;84;p5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57"/>
          <p:cNvSpPr/>
          <p:nvPr>
            <p:ph idx="2" type="pic"/>
          </p:nvPr>
        </p:nvSpPr>
        <p:spPr>
          <a:xfrm>
            <a:off x="1792288" y="612775"/>
            <a:ext cx="5486400" cy="4114800"/>
          </a:xfrm>
          <a:prstGeom prst="rect">
            <a:avLst/>
          </a:prstGeom>
          <a:noFill/>
          <a:ln>
            <a:noFill/>
          </a:ln>
        </p:spPr>
      </p:sp>
      <p:sp>
        <p:nvSpPr>
          <p:cNvPr id="86" name="Google Shape;86;p5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87" name="Google Shape;87;p5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90" name="Shape 90"/>
        <p:cNvGrpSpPr/>
        <p:nvPr/>
      </p:nvGrpSpPr>
      <p:grpSpPr>
        <a:xfrm>
          <a:off x="0" y="0"/>
          <a:ext cx="0" cy="0"/>
          <a:chOff x="0" y="0"/>
          <a:chExt cx="0" cy="0"/>
        </a:xfrm>
      </p:grpSpPr>
      <p:sp>
        <p:nvSpPr>
          <p:cNvPr id="91" name="Google Shape;91;p5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5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93" name="Google Shape;93;p5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94" name="Google Shape;94;p5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97" name="Shape 97"/>
        <p:cNvGrpSpPr/>
        <p:nvPr/>
      </p:nvGrpSpPr>
      <p:grpSpPr>
        <a:xfrm>
          <a:off x="0" y="0"/>
          <a:ext cx="0" cy="0"/>
          <a:chOff x="0" y="0"/>
          <a:chExt cx="0" cy="0"/>
        </a:xfrm>
      </p:grpSpPr>
      <p:sp>
        <p:nvSpPr>
          <p:cNvPr id="98" name="Google Shape;98;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5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100" name="Google Shape;100;p5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101" name="Google Shape;101;p5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102" name="Google Shape;102;p5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103" name="Google Shape;103;p5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06" name="Shape 106"/>
        <p:cNvGrpSpPr/>
        <p:nvPr/>
      </p:nvGrpSpPr>
      <p:grpSpPr>
        <a:xfrm>
          <a:off x="0" y="0"/>
          <a:ext cx="0" cy="0"/>
          <a:chOff x="0" y="0"/>
          <a:chExt cx="0" cy="0"/>
        </a:xfrm>
      </p:grpSpPr>
      <p:sp>
        <p:nvSpPr>
          <p:cNvPr id="107" name="Google Shape;107;p6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6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109" name="Google Shape;109;p6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21" name="Shape 21"/>
        <p:cNvGrpSpPr/>
        <p:nvPr/>
      </p:nvGrpSpPr>
      <p:grpSpPr>
        <a:xfrm>
          <a:off x="0" y="0"/>
          <a:ext cx="0" cy="0"/>
          <a:chOff x="0" y="0"/>
          <a:chExt cx="0" cy="0"/>
        </a:xfrm>
      </p:grpSpPr>
      <p:sp>
        <p:nvSpPr>
          <p:cNvPr id="22" name="Google Shape;22;p4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4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6" name="Shape 26"/>
        <p:cNvGrpSpPr/>
        <p:nvPr/>
      </p:nvGrpSpPr>
      <p:grpSpPr>
        <a:xfrm>
          <a:off x="0" y="0"/>
          <a:ext cx="0" cy="0"/>
          <a:chOff x="0" y="0"/>
          <a:chExt cx="0" cy="0"/>
        </a:xfrm>
      </p:grpSpPr>
      <p:sp>
        <p:nvSpPr>
          <p:cNvPr id="27" name="Google Shape;27;p4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4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4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2" name="Shape 32"/>
        <p:cNvGrpSpPr/>
        <p:nvPr/>
      </p:nvGrpSpPr>
      <p:grpSpPr>
        <a:xfrm>
          <a:off x="0" y="0"/>
          <a:ext cx="0" cy="0"/>
          <a:chOff x="0" y="0"/>
          <a:chExt cx="0" cy="0"/>
        </a:xfrm>
      </p:grpSpPr>
      <p:sp>
        <p:nvSpPr>
          <p:cNvPr id="33" name="Google Shape;33;p4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4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35" name="Google Shape;35;p49"/>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36" name="Google Shape;36;p4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39" name="Shape 39"/>
        <p:cNvGrpSpPr/>
        <p:nvPr/>
      </p:nvGrpSpPr>
      <p:grpSpPr>
        <a:xfrm>
          <a:off x="0" y="0"/>
          <a:ext cx="0" cy="0"/>
          <a:chOff x="0" y="0"/>
          <a:chExt cx="0" cy="0"/>
        </a:xfrm>
      </p:grpSpPr>
      <p:sp>
        <p:nvSpPr>
          <p:cNvPr id="40" name="Google Shape;40;p5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текст и объект" type="txAndObj">
  <p:cSld name="TEXT_AND_OBJECT">
    <p:spTree>
      <p:nvGrpSpPr>
        <p:cNvPr id="43" name="Shape 43"/>
        <p:cNvGrpSpPr/>
        <p:nvPr/>
      </p:nvGrpSpPr>
      <p:grpSpPr>
        <a:xfrm>
          <a:off x="0" y="0"/>
          <a:ext cx="0" cy="0"/>
          <a:chOff x="0" y="0"/>
          <a:chExt cx="0" cy="0"/>
        </a:xfrm>
      </p:grpSpPr>
      <p:sp>
        <p:nvSpPr>
          <p:cNvPr id="44" name="Google Shape;44;p5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5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51"/>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5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таблица" type="tbl">
  <p:cSld name="TABLE">
    <p:spTree>
      <p:nvGrpSpPr>
        <p:cNvPr id="50" name="Shape 50"/>
        <p:cNvGrpSpPr/>
        <p:nvPr/>
      </p:nvGrpSpPr>
      <p:grpSpPr>
        <a:xfrm>
          <a:off x="0" y="0"/>
          <a:ext cx="0" cy="0"/>
          <a:chOff x="0" y="0"/>
          <a:chExt cx="0" cy="0"/>
        </a:xfrm>
      </p:grpSpPr>
      <p:sp>
        <p:nvSpPr>
          <p:cNvPr id="51" name="Google Shape;51;p5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5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текст и два объекта" type="txAndTwoObj">
  <p:cSld name="TEXT_AND_TWO_OBJECTS">
    <p:spTree>
      <p:nvGrpSpPr>
        <p:cNvPr id="55" name="Shape 55"/>
        <p:cNvGrpSpPr/>
        <p:nvPr/>
      </p:nvGrpSpPr>
      <p:grpSpPr>
        <a:xfrm>
          <a:off x="0" y="0"/>
          <a:ext cx="0" cy="0"/>
          <a:chOff x="0" y="0"/>
          <a:chExt cx="0" cy="0"/>
        </a:xfrm>
      </p:grpSpPr>
      <p:sp>
        <p:nvSpPr>
          <p:cNvPr id="56" name="Google Shape;56;p5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5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53"/>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53"/>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5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1 большой объект и 2 маленьких объекта" type="objAndTwoObj">
  <p:cSld name="OBJECT_AND_TWO_OBJECTS">
    <p:spTree>
      <p:nvGrpSpPr>
        <p:cNvPr id="63" name="Shape 63"/>
        <p:cNvGrpSpPr/>
        <p:nvPr/>
      </p:nvGrpSpPr>
      <p:grpSpPr>
        <a:xfrm>
          <a:off x="0" y="0"/>
          <a:ext cx="0" cy="0"/>
          <a:chOff x="0" y="0"/>
          <a:chExt cx="0" cy="0"/>
        </a:xfrm>
      </p:grpSpPr>
      <p:sp>
        <p:nvSpPr>
          <p:cNvPr id="64" name="Google Shape;64;p5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54"/>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54"/>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54"/>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5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4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9pPr>
          </a:lstStyle>
          <a:p/>
        </p:txBody>
      </p:sp>
      <p:sp>
        <p:nvSpPr>
          <p:cNvPr id="13" name="Google Shape;13;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000" u="none" cap="none" strike="noStrike">
                <a:solidFill>
                  <a:schemeClr val="dk1"/>
                </a:solidFill>
                <a:latin typeface="Times New Roman"/>
                <a:ea typeface="Times New Roman"/>
                <a:cs typeface="Times New Roman"/>
                <a:sym typeface="Times New Roman"/>
              </a:defRPr>
            </a:lvl9pPr>
          </a:lstStyle>
          <a:p/>
        </p:txBody>
      </p:sp>
      <p:sp>
        <p:nvSpPr>
          <p:cNvPr id="14" name="Google Shape;14;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type="ctrTitle"/>
          </p:nvPr>
        </p:nvSpPr>
        <p:spPr>
          <a:xfrm>
            <a:off x="685800" y="1392225"/>
            <a:ext cx="7772400" cy="220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Общая память мейнфрейма, </a:t>
            </a:r>
            <a:r>
              <a:rPr lang="en-US"/>
              <a:t>динамическая адресная трансляция, защита памяти</a:t>
            </a:r>
            <a:endParaRPr/>
          </a:p>
        </p:txBody>
      </p:sp>
      <p:sp>
        <p:nvSpPr>
          <p:cNvPr id="118" name="Google Shape;118;p1"/>
          <p:cNvSpPr txBox="1"/>
          <p:nvPr>
            <p:ph idx="1" type="subTitle"/>
          </p:nvPr>
        </p:nvSpPr>
        <p:spPr>
          <a:xfrm>
            <a:off x="1403350" y="4149725"/>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0" lvl="0" marL="0" rtl="0" algn="ctr">
              <a:lnSpc>
                <a:spcPct val="100000"/>
              </a:lnSpc>
              <a:spcBef>
                <a:spcPts val="56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Лекци</a:t>
            </a:r>
            <a:r>
              <a:rPr lang="en-US" sz="2800"/>
              <a:t>и</a:t>
            </a:r>
            <a:r>
              <a:rPr b="0" i="0" lang="en-US" sz="2800" u="none">
                <a:solidFill>
                  <a:schemeClr val="dk1"/>
                </a:solidFill>
                <a:latin typeface="Times New Roman"/>
                <a:ea typeface="Times New Roman"/>
                <a:cs typeface="Times New Roman"/>
                <a:sym typeface="Times New Roman"/>
              </a:rPr>
              <a:t> № </a:t>
            </a:r>
            <a:r>
              <a:rPr lang="en-US" sz="2800"/>
              <a:t>7, 8, 9</a:t>
            </a:r>
            <a:endParaRPr sz="2800"/>
          </a:p>
          <a:p>
            <a:pPr indent="0" lvl="0" marL="0" rtl="0" algn="ctr">
              <a:lnSpc>
                <a:spcPct val="100000"/>
              </a:lnSpc>
              <a:spcBef>
                <a:spcPts val="560"/>
              </a:spcBef>
              <a:spcAft>
                <a:spcPts val="0"/>
              </a:spcAft>
              <a:buClr>
                <a:schemeClr val="dk1"/>
              </a:buClr>
              <a:buSzPts val="2800"/>
              <a:buFont typeface="Times New Roman"/>
              <a:buNone/>
            </a:pPr>
            <a:r>
              <a:rPr lang="en-US" sz="2800"/>
              <a:t>2021-2022 уч год, весенний семестр</a:t>
            </a:r>
            <a:r>
              <a:rPr b="0" i="0" lang="en-US" sz="2800" u="none">
                <a:solidFill>
                  <a:schemeClr val="dk1"/>
                </a:solidFill>
                <a:latin typeface="Times New Roman"/>
                <a:ea typeface="Times New Roman"/>
                <a:cs typeface="Times New Roman"/>
                <a:sym typeface="Times New Roman"/>
              </a:rPr>
              <a:t> </a:t>
            </a:r>
            <a:endParaRPr/>
          </a:p>
          <a:p>
            <a:pPr indent="0" lvl="0" marL="0" rtl="0" algn="ctr">
              <a:lnSpc>
                <a:spcPct val="100000"/>
              </a:lnSpc>
              <a:spcBef>
                <a:spcPts val="560"/>
              </a:spcBef>
              <a:spcAft>
                <a:spcPts val="0"/>
              </a:spcAft>
              <a:buClr>
                <a:schemeClr val="dk1"/>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0" lvl="0" marL="0" rtl="0" algn="ctr">
              <a:spcBef>
                <a:spcPts val="560"/>
              </a:spcBef>
              <a:spcAft>
                <a:spcPts val="0"/>
              </a:spcAft>
              <a:buClr>
                <a:schemeClr val="dk1"/>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0"/>
          <p:cNvPicPr preferRelativeResize="0"/>
          <p:nvPr/>
        </p:nvPicPr>
        <p:blipFill rotWithShape="1">
          <a:blip r:embed="rId3">
            <a:alphaModFix/>
          </a:blip>
          <a:srcRect b="0" l="0" r="0" t="0"/>
          <a:stretch/>
        </p:blipFill>
        <p:spPr>
          <a:xfrm>
            <a:off x="728662" y="1214437"/>
            <a:ext cx="7686675" cy="442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1"/>
          <p:cNvPicPr preferRelativeResize="0"/>
          <p:nvPr/>
        </p:nvPicPr>
        <p:blipFill rotWithShape="1">
          <a:blip r:embed="rId3">
            <a:alphaModFix/>
          </a:blip>
          <a:srcRect b="0" l="0" r="0" t="0"/>
          <a:stretch/>
        </p:blipFill>
        <p:spPr>
          <a:xfrm>
            <a:off x="800100" y="1390650"/>
            <a:ext cx="7543800" cy="407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611187" y="333375"/>
            <a:ext cx="7772400" cy="7318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Режимы адресации памяти</a:t>
            </a:r>
            <a:endParaRPr/>
          </a:p>
        </p:txBody>
      </p:sp>
      <p:pic>
        <p:nvPicPr>
          <p:cNvPr id="190" name="Google Shape;190;p12"/>
          <p:cNvPicPr preferRelativeResize="0"/>
          <p:nvPr>
            <p:ph idx="1" type="body"/>
          </p:nvPr>
        </p:nvPicPr>
        <p:blipFill rotWithShape="1">
          <a:blip r:embed="rId3">
            <a:alphaModFix/>
          </a:blip>
          <a:srcRect b="0" l="0" r="0" t="0"/>
          <a:stretch/>
        </p:blipFill>
        <p:spPr>
          <a:xfrm>
            <a:off x="827087" y="1412875"/>
            <a:ext cx="7694612" cy="4794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3"/>
          <p:cNvPicPr preferRelativeResize="0"/>
          <p:nvPr/>
        </p:nvPicPr>
        <p:blipFill rotWithShape="1">
          <a:blip r:embed="rId3">
            <a:alphaModFix/>
          </a:blip>
          <a:srcRect b="0" l="0" r="0" t="0"/>
          <a:stretch/>
        </p:blipFill>
        <p:spPr>
          <a:xfrm>
            <a:off x="385762" y="581025"/>
            <a:ext cx="8372475" cy="569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4"/>
          <p:cNvPicPr preferRelativeResize="0"/>
          <p:nvPr/>
        </p:nvPicPr>
        <p:blipFill rotWithShape="1">
          <a:blip r:embed="rId3">
            <a:alphaModFix/>
          </a:blip>
          <a:srcRect b="0" l="0" r="0" t="0"/>
          <a:stretch/>
        </p:blipFill>
        <p:spPr>
          <a:xfrm>
            <a:off x="819150" y="971550"/>
            <a:ext cx="7505700" cy="491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5"/>
          <p:cNvPicPr preferRelativeResize="0"/>
          <p:nvPr/>
        </p:nvPicPr>
        <p:blipFill rotWithShape="1">
          <a:blip r:embed="rId3">
            <a:alphaModFix/>
          </a:blip>
          <a:srcRect b="0" l="0" r="0" t="0"/>
          <a:stretch/>
        </p:blipFill>
        <p:spPr>
          <a:xfrm>
            <a:off x="695325" y="1166812"/>
            <a:ext cx="7753350" cy="452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611187" y="188912"/>
            <a:ext cx="77724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Эффективный адрес</a:t>
            </a:r>
            <a:endParaRPr/>
          </a:p>
        </p:txBody>
      </p:sp>
      <p:sp>
        <p:nvSpPr>
          <p:cNvPr id="215" name="Google Shape;215;p16"/>
          <p:cNvSpPr txBox="1"/>
          <p:nvPr>
            <p:ph idx="1" type="body"/>
          </p:nvPr>
        </p:nvSpPr>
        <p:spPr>
          <a:xfrm>
            <a:off x="685800" y="1052512"/>
            <a:ext cx="7772400" cy="504348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Times New Roman"/>
              <a:buNone/>
            </a:pPr>
            <a:r>
              <a:t/>
            </a:r>
            <a:endParaRPr b="0" i="0" sz="2000" u="none">
              <a:solidFill>
                <a:schemeClr val="dk1"/>
              </a:solidFill>
              <a:latin typeface="Times New Roman"/>
              <a:ea typeface="Times New Roman"/>
              <a:cs typeface="Times New Roman"/>
              <a:sym typeface="Times New Roman"/>
            </a:endParaRPr>
          </a:p>
          <a:p>
            <a:pPr indent="-342900" lvl="0" marL="342900" rtl="0" algn="l">
              <a:lnSpc>
                <a:spcPct val="80000"/>
              </a:lnSpc>
              <a:spcBef>
                <a:spcPts val="40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Адрес, формируемый процессором до выполнения процессов DAT или префиксации, принято называть эффективным. </a:t>
            </a:r>
            <a:endParaRPr/>
          </a:p>
          <a:p>
            <a:pPr indent="-342900" lvl="0" marL="342900" rtl="0" algn="l">
              <a:lnSpc>
                <a:spcPct val="80000"/>
              </a:lnSpc>
              <a:spcBef>
                <a:spcPts val="400"/>
              </a:spcBef>
              <a:spcAft>
                <a:spcPts val="0"/>
              </a:spcAft>
              <a:buClr>
                <a:schemeClr val="dk1"/>
              </a:buClr>
              <a:buSzPts val="2000"/>
              <a:buFont typeface="Times New Roman"/>
              <a:buNone/>
            </a:pPr>
            <a:r>
              <a:t/>
            </a:r>
            <a:endParaRPr b="0" i="0" sz="2000" u="none">
              <a:solidFill>
                <a:schemeClr val="dk1"/>
              </a:solidFill>
              <a:latin typeface="Times New Roman"/>
              <a:ea typeface="Times New Roman"/>
              <a:cs typeface="Times New Roman"/>
              <a:sym typeface="Times New Roman"/>
            </a:endParaRPr>
          </a:p>
          <a:p>
            <a:pPr indent="-342900" lvl="0" marL="3429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Эффективный адрес либо задается </a:t>
            </a:r>
            <a:r>
              <a:rPr b="1" i="0" lang="en-US" sz="2000" u="none">
                <a:solidFill>
                  <a:schemeClr val="dk1"/>
                </a:solidFill>
                <a:latin typeface="Times New Roman"/>
                <a:ea typeface="Times New Roman"/>
                <a:cs typeface="Times New Roman"/>
                <a:sym typeface="Times New Roman"/>
              </a:rPr>
              <a:t>ссылкой на регистр</a:t>
            </a:r>
            <a:r>
              <a:rPr b="0" i="0" lang="en-US" sz="2000" u="none">
                <a:solidFill>
                  <a:schemeClr val="dk1"/>
                </a:solidFill>
                <a:latin typeface="Times New Roman"/>
                <a:ea typeface="Times New Roman"/>
                <a:cs typeface="Times New Roman"/>
                <a:sym typeface="Times New Roman"/>
              </a:rPr>
              <a:t>, в котором он был сформирован ранее, либо </a:t>
            </a:r>
            <a:r>
              <a:rPr b="1" i="0" lang="en-US" sz="2000" u="none">
                <a:solidFill>
                  <a:schemeClr val="dk1"/>
                </a:solidFill>
                <a:latin typeface="Times New Roman"/>
                <a:ea typeface="Times New Roman"/>
                <a:cs typeface="Times New Roman"/>
                <a:sym typeface="Times New Roman"/>
              </a:rPr>
              <a:t>вычисляется</a:t>
            </a:r>
            <a:r>
              <a:rPr b="0" i="0" lang="en-US" sz="2000" u="none">
                <a:solidFill>
                  <a:schemeClr val="dk1"/>
                </a:solidFill>
                <a:latin typeface="Times New Roman"/>
                <a:ea typeface="Times New Roman"/>
                <a:cs typeface="Times New Roman"/>
                <a:sym typeface="Times New Roman"/>
              </a:rPr>
              <a:t> с использованием адресной арифметики.</a:t>
            </a:r>
            <a:endParaRPr/>
          </a:p>
          <a:p>
            <a:pPr indent="-342900" lvl="0" marL="3429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 Различают следующие </a:t>
            </a:r>
            <a:r>
              <a:rPr b="1" i="0" lang="en-US" sz="2000" u="none">
                <a:solidFill>
                  <a:schemeClr val="dk1"/>
                </a:solidFill>
                <a:latin typeface="Times New Roman"/>
                <a:ea typeface="Times New Roman"/>
                <a:cs typeface="Times New Roman"/>
                <a:sym typeface="Times New Roman"/>
              </a:rPr>
              <a:t>типы эффективных адресов</a:t>
            </a:r>
            <a:r>
              <a:rPr b="0" i="0" lang="en-US" sz="2000" u="none">
                <a:solidFill>
                  <a:schemeClr val="dk1"/>
                </a:solidFill>
                <a:latin typeface="Times New Roman"/>
                <a:ea typeface="Times New Roman"/>
                <a:cs typeface="Times New Roman"/>
                <a:sym typeface="Times New Roman"/>
              </a:rPr>
              <a:t>, трансляция которых зависит от режима работы процессора и типа исполняемых команд:</a:t>
            </a:r>
            <a:endParaRPr/>
          </a:p>
          <a:p>
            <a:pPr indent="-285750" lvl="1" marL="742950" rtl="0" algn="l">
              <a:lnSpc>
                <a:spcPct val="80000"/>
              </a:lnSpc>
              <a:spcBef>
                <a:spcPts val="360"/>
              </a:spcBef>
              <a:spcAft>
                <a:spcPts val="0"/>
              </a:spcAft>
              <a:buClr>
                <a:schemeClr val="dk1"/>
              </a:buClr>
              <a:buSzPts val="1800"/>
              <a:buFont typeface="Times New Roman"/>
              <a:buChar char="–"/>
            </a:pPr>
            <a:r>
              <a:rPr b="1" i="0" lang="en-US" sz="1800" u="none">
                <a:solidFill>
                  <a:schemeClr val="dk1"/>
                </a:solidFill>
                <a:latin typeface="Times New Roman"/>
                <a:ea typeface="Times New Roman"/>
                <a:cs typeface="Times New Roman"/>
                <a:sym typeface="Times New Roman"/>
              </a:rPr>
              <a:t>Логический адрес</a:t>
            </a:r>
            <a:r>
              <a:rPr b="0" i="0" lang="en-US" sz="1800" u="none">
                <a:solidFill>
                  <a:schemeClr val="dk1"/>
                </a:solidFill>
                <a:latin typeface="Times New Roman"/>
                <a:ea typeface="Times New Roman"/>
                <a:cs typeface="Times New Roman"/>
                <a:sym typeface="Times New Roman"/>
              </a:rPr>
              <a:t> (Logical Address - L) является адресом операнда для большинства команд и может быть реальным в реальном режиме или виртуальным четырех типов в зависимости от режима адресации. </a:t>
            </a:r>
            <a:endParaRPr/>
          </a:p>
          <a:p>
            <a:pPr indent="-285750" lvl="1" marL="742950" rtl="0" algn="l">
              <a:lnSpc>
                <a:spcPct val="80000"/>
              </a:lnSpc>
              <a:spcBef>
                <a:spcPts val="360"/>
              </a:spcBef>
              <a:spcAft>
                <a:spcPts val="0"/>
              </a:spcAft>
              <a:buClr>
                <a:schemeClr val="dk1"/>
              </a:buClr>
              <a:buSzPts val="1800"/>
              <a:buFont typeface="Times New Roman"/>
              <a:buChar char="–"/>
            </a:pPr>
            <a:r>
              <a:rPr b="1" i="0" lang="en-US" sz="1800" u="none">
                <a:solidFill>
                  <a:schemeClr val="dk1"/>
                </a:solidFill>
                <a:latin typeface="Times New Roman"/>
                <a:ea typeface="Times New Roman"/>
                <a:cs typeface="Times New Roman"/>
                <a:sym typeface="Times New Roman"/>
              </a:rPr>
              <a:t>Адрес команды</a:t>
            </a:r>
            <a:r>
              <a:rPr b="0" i="0" lang="en-US" sz="1800" u="none">
                <a:solidFill>
                  <a:schemeClr val="dk1"/>
                </a:solidFill>
                <a:latin typeface="Times New Roman"/>
                <a:ea typeface="Times New Roman"/>
                <a:cs typeface="Times New Roman"/>
                <a:sym typeface="Times New Roman"/>
              </a:rPr>
              <a:t> (Instruction Address - I) используется для выборки команд и может быть реальным в реальном режиме, главным виртуальным адресом в режимах главного, вторичного и AR-определяемого AS, а также базовым в режиме базового AS. </a:t>
            </a:r>
            <a:endParaRPr/>
          </a:p>
          <a:p>
            <a:pPr indent="-228600" lvl="0" marL="342900" rtl="0" algn="l">
              <a:spcBef>
                <a:spcPts val="360"/>
              </a:spcBef>
              <a:spcAft>
                <a:spcPts val="0"/>
              </a:spcAft>
              <a:buClr>
                <a:schemeClr val="dk1"/>
              </a:buClr>
              <a:buSzPts val="1800"/>
              <a:buFont typeface="Times New Roman"/>
              <a:buNone/>
            </a:pPr>
            <a:r>
              <a:t/>
            </a:r>
            <a:endParaRPr b="0" i="0" sz="18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755650" y="260350"/>
            <a:ext cx="7772400" cy="720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Виртуальные адресные пространства в различных режимах адресации:</a:t>
            </a:r>
            <a:endParaRPr/>
          </a:p>
        </p:txBody>
      </p:sp>
      <p:pic>
        <p:nvPicPr>
          <p:cNvPr descr="2_5" id="222" name="Google Shape;222;p17"/>
          <p:cNvPicPr preferRelativeResize="0"/>
          <p:nvPr>
            <p:ph idx="1" type="body"/>
          </p:nvPr>
        </p:nvPicPr>
        <p:blipFill rotWithShape="1">
          <a:blip r:embed="rId3">
            <a:alphaModFix/>
          </a:blip>
          <a:srcRect b="0" l="0" r="0" t="0"/>
          <a:stretch/>
        </p:blipFill>
        <p:spPr>
          <a:xfrm>
            <a:off x="755650" y="1125537"/>
            <a:ext cx="7704137" cy="53990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684212" y="333375"/>
            <a:ext cx="7773987" cy="11509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Times New Roman"/>
              <a:buNone/>
            </a:pPr>
            <a:r>
              <a:rPr b="0" i="0" lang="en-US" sz="3600" u="none">
                <a:solidFill>
                  <a:schemeClr val="dk2"/>
                </a:solidFill>
                <a:latin typeface="Times New Roman"/>
                <a:ea typeface="Times New Roman"/>
                <a:cs typeface="Times New Roman"/>
                <a:sym typeface="Times New Roman"/>
              </a:rPr>
              <a:t>Задание  адресных пространств -     Два  варианта:</a:t>
            </a:r>
            <a:endParaRPr/>
          </a:p>
        </p:txBody>
      </p:sp>
      <p:sp>
        <p:nvSpPr>
          <p:cNvPr id="229" name="Google Shape;229;p18"/>
          <p:cNvSpPr txBox="1"/>
          <p:nvPr>
            <p:ph idx="1" type="body"/>
          </p:nvPr>
        </p:nvSpPr>
        <p:spPr>
          <a:xfrm>
            <a:off x="685800" y="1700212"/>
            <a:ext cx="3525837" cy="4395787"/>
          </a:xfrm>
          <a:prstGeom prst="rect">
            <a:avLst/>
          </a:prstGeom>
          <a:noFill/>
          <a:ln cap="flat" cmpd="sng" w="9525">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Первый вариант предусматривает использование до 216 адресных пространств, задаваемых уникальным 16-разрядным номером адресного пространства (Address Space Number - ASN). Формат ASN включает два индекса, необходимые для его трансляции: первый индекс AFX и второй индекс ASX . </a:t>
            </a:r>
            <a:endParaRPr/>
          </a:p>
        </p:txBody>
      </p:sp>
      <p:sp>
        <p:nvSpPr>
          <p:cNvPr id="230" name="Google Shape;230;p18"/>
          <p:cNvSpPr txBox="1"/>
          <p:nvPr>
            <p:ph idx="1" type="body"/>
          </p:nvPr>
        </p:nvSpPr>
        <p:spPr>
          <a:xfrm>
            <a:off x="4648200" y="1700212"/>
            <a:ext cx="3810000" cy="4395787"/>
          </a:xfrm>
          <a:prstGeom prst="rect">
            <a:avLst/>
          </a:prstGeom>
          <a:noFill/>
          <a:ln cap="flat" cmpd="sng" w="9525">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Второй вариант задания адресного пространства предполагает использование регистров доступа, в каждый из которых может быть загружен код, определяющий адресное пространство. </a:t>
            </a:r>
            <a:endParaRPr/>
          </a:p>
          <a:p>
            <a:pPr indent="-342900" lvl="0" marL="342900" rtl="0" algn="l">
              <a:lnSpc>
                <a:spcPct val="9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Код управления адресным пространством (ASCE- Address Space Control Element) определяет параметры процесса DAT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2_6" id="236" name="Google Shape;236;p19"/>
          <p:cNvPicPr preferRelativeResize="0"/>
          <p:nvPr>
            <p:ph idx="1" type="body"/>
          </p:nvPr>
        </p:nvPicPr>
        <p:blipFill rotWithShape="1">
          <a:blip r:embed="rId3">
            <a:alphaModFix/>
          </a:blip>
          <a:srcRect b="0" l="0" r="0" t="0"/>
          <a:stretch/>
        </p:blipFill>
        <p:spPr>
          <a:xfrm>
            <a:off x="468312" y="1052512"/>
            <a:ext cx="8207375" cy="5400675"/>
          </a:xfrm>
          <a:prstGeom prst="rect">
            <a:avLst/>
          </a:prstGeom>
          <a:noFill/>
          <a:ln>
            <a:noFill/>
          </a:ln>
        </p:spPr>
      </p:pic>
      <p:sp>
        <p:nvSpPr>
          <p:cNvPr id="237" name="Google Shape;237;p19"/>
          <p:cNvSpPr txBox="1"/>
          <p:nvPr>
            <p:ph type="title"/>
          </p:nvPr>
        </p:nvSpPr>
        <p:spPr>
          <a:xfrm>
            <a:off x="684212" y="333375"/>
            <a:ext cx="7772400" cy="442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400"/>
              <a:buFont typeface="Times New Roman"/>
              <a:buNone/>
            </a:pPr>
            <a:r>
              <a:rPr b="0" i="0" lang="en-US" sz="2400" u="none">
                <a:solidFill>
                  <a:schemeClr val="dk2"/>
                </a:solidFill>
                <a:latin typeface="Times New Roman"/>
                <a:ea typeface="Times New Roman"/>
                <a:cs typeface="Times New Roman"/>
                <a:sym typeface="Times New Roman"/>
              </a:rPr>
              <a:t>Трансляция ASN и ALET из регистров доступа</a:t>
            </a:r>
            <a:r>
              <a:rPr b="0" i="0" lang="en-US" sz="4000" u="none">
                <a:solidFill>
                  <a:schemeClr val="dk2"/>
                </a:solidFill>
                <a:latin typeface="Times New Roman"/>
                <a:ea typeface="Times New Roman"/>
                <a:cs typeface="Times New Roman"/>
                <a:sym typeface="Times New Roman"/>
              </a:rPr>
              <a:t> </a:t>
            </a:r>
            <a:endParaRPr/>
          </a:p>
        </p:txBody>
      </p:sp>
      <p:sp>
        <p:nvSpPr>
          <p:cNvPr id="238" name="Google Shape;238;p19"/>
          <p:cNvSpPr txBox="1"/>
          <p:nvPr/>
        </p:nvSpPr>
        <p:spPr>
          <a:xfrm>
            <a:off x="5219700" y="6021387"/>
            <a:ext cx="3673475" cy="6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000"/>
              <a:buFont typeface="Times New Roman"/>
              <a:buNone/>
            </a:pPr>
            <a:r>
              <a:rPr b="0" i="0" lang="en-US" sz="2000" u="none" cap="none" strike="noStrike">
                <a:solidFill>
                  <a:schemeClr val="dk2"/>
                </a:solidFill>
                <a:latin typeface="Times New Roman"/>
                <a:ea typeface="Times New Roman"/>
                <a:cs typeface="Times New Roman"/>
                <a:sym typeface="Times New Roman"/>
              </a:rPr>
              <a:t>ASN -Address Space Number</a:t>
            </a:r>
            <a:br>
              <a:rPr b="0" i="0" lang="en-US" sz="2000" u="none" cap="none" strike="noStrike">
                <a:solidFill>
                  <a:schemeClr val="dk2"/>
                </a:solidFill>
                <a:latin typeface="Times New Roman"/>
                <a:ea typeface="Times New Roman"/>
                <a:cs typeface="Times New Roman"/>
                <a:sym typeface="Times New Roman"/>
              </a:rPr>
            </a:br>
            <a:r>
              <a:rPr b="0" i="0" lang="en-US" sz="2000" u="none" cap="none" strike="noStrike">
                <a:solidFill>
                  <a:schemeClr val="dk2"/>
                </a:solidFill>
                <a:latin typeface="Times New Roman"/>
                <a:ea typeface="Times New Roman"/>
                <a:cs typeface="Times New Roman"/>
                <a:sym typeface="Times New Roman"/>
              </a:rPr>
              <a:t> ALET - Access List Entry Token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type="title"/>
          </p:nvPr>
        </p:nvSpPr>
        <p:spPr>
          <a:xfrm>
            <a:off x="685800" y="609600"/>
            <a:ext cx="7772400" cy="561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Базовая архитектура zSeries </a:t>
            </a:r>
            <a:endParaRPr/>
          </a:p>
        </p:txBody>
      </p:sp>
      <p:pic>
        <p:nvPicPr>
          <p:cNvPr descr="2_1" id="125" name="Google Shape;125;p2"/>
          <p:cNvPicPr preferRelativeResize="0"/>
          <p:nvPr/>
        </p:nvPicPr>
        <p:blipFill rotWithShape="1">
          <a:blip r:embed="rId3">
            <a:alphaModFix/>
          </a:blip>
          <a:srcRect b="0" l="0" r="0" t="0"/>
          <a:stretch/>
        </p:blipFill>
        <p:spPr>
          <a:xfrm>
            <a:off x="1524000" y="1114425"/>
            <a:ext cx="6096000" cy="4629150"/>
          </a:xfrm>
          <a:prstGeom prst="rect">
            <a:avLst/>
          </a:prstGeom>
          <a:noFill/>
          <a:ln>
            <a:noFill/>
          </a:ln>
        </p:spPr>
      </p:pic>
      <p:sp>
        <p:nvSpPr>
          <p:cNvPr id="126" name="Google Shape;126;p2"/>
          <p:cNvSpPr txBox="1"/>
          <p:nvPr/>
        </p:nvSpPr>
        <p:spPr>
          <a:xfrm>
            <a:off x="395287" y="5805487"/>
            <a:ext cx="8229600" cy="5619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800"/>
              <a:buFont typeface="Times New Roman"/>
              <a:buNone/>
            </a:pPr>
            <a:r>
              <a:rPr b="0" i="0" lang="en-US" sz="1800" u="none" cap="none" strike="noStrike">
                <a:solidFill>
                  <a:schemeClr val="dk2"/>
                </a:solidFill>
                <a:latin typeface="Times New Roman"/>
                <a:ea typeface="Times New Roman"/>
                <a:cs typeface="Times New Roman"/>
                <a:sym typeface="Times New Roman"/>
              </a:rPr>
              <a:t>SMP архитектура – </a:t>
            </a:r>
            <a:br>
              <a:rPr b="0" i="0" lang="en-US" sz="1800" u="none" cap="none" strike="noStrike">
                <a:solidFill>
                  <a:schemeClr val="dk2"/>
                </a:solidFill>
                <a:latin typeface="Times New Roman"/>
                <a:ea typeface="Times New Roman"/>
                <a:cs typeface="Times New Roman"/>
                <a:sym typeface="Times New Roman"/>
              </a:rPr>
            </a:br>
            <a:r>
              <a:rPr b="0" i="0" lang="en-US" sz="1800" u="none" cap="none" strike="noStrike">
                <a:solidFill>
                  <a:schemeClr val="dk2"/>
                </a:solidFill>
                <a:latin typeface="Times New Roman"/>
                <a:ea typeface="Times New Roman"/>
                <a:cs typeface="Times New Roman"/>
                <a:sym typeface="Times New Roman"/>
              </a:rPr>
              <a:t> симметричная мультипроцессорная обработка данных</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2000"/>
                                        <p:tgtEl>
                                          <p:spTgt spid="1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684212" y="333375"/>
            <a:ext cx="7772400" cy="442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Расширенная ASN - авторизация</a:t>
            </a:r>
            <a:endParaRPr/>
          </a:p>
        </p:txBody>
      </p:sp>
      <p:sp>
        <p:nvSpPr>
          <p:cNvPr id="245" name="Google Shape;245;p20"/>
          <p:cNvSpPr txBox="1"/>
          <p:nvPr>
            <p:ph idx="1" type="body"/>
          </p:nvPr>
        </p:nvSpPr>
        <p:spPr>
          <a:xfrm>
            <a:off x="685800" y="908050"/>
            <a:ext cx="7772400" cy="5689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Расширенная ASN - авторизация выполняется в режиме Access-register mode, использующем регистры доступа для задания адресных пространств. </a:t>
            </a:r>
            <a:endParaRPr/>
          </a:p>
          <a:p>
            <a:pPr indent="-342900" lvl="0" marL="3429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Базовый адрес и длина таблицы авторизации берется из строки таблицы доступа (Access List), в которой задается также адрес строки таблицы ASN-second-table с используемым кодом управления адресным пространством ASCE. </a:t>
            </a:r>
            <a:endParaRPr/>
          </a:p>
          <a:p>
            <a:pPr indent="-342900" lvl="0" marL="3429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Авторизация при этом выполняется в несколько этапов: </a:t>
            </a:r>
            <a:endParaRPr/>
          </a:p>
          <a:p>
            <a:pPr indent="-285750" lvl="1" marL="742950" rtl="0" algn="l">
              <a:lnSpc>
                <a:spcPct val="80000"/>
              </a:lnSpc>
              <a:spcBef>
                <a:spcPts val="36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Вначале в выбранной строке таблицы Access List проверяется бит защиты памяти FO, единичное значение которого разрешает только чтение из памяти. </a:t>
            </a:r>
            <a:endParaRPr/>
          </a:p>
          <a:p>
            <a:pPr indent="-285750" lvl="1" marL="742950" rtl="0" algn="l">
              <a:lnSpc>
                <a:spcPct val="80000"/>
              </a:lnSpc>
              <a:spcBef>
                <a:spcPts val="36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Затем проверяется бит P, управляющий процессом авторизации. При P=0 адресное пространство считается авторизированным независимо от индекса авторизации. При P=1 авторизация выполняется путем сравнения индекса расширенной авторизации EAX из управляющего регистра CR8 и поля индекса ALEAX из строки таблицы доступа. При совпадении использование адресного пространства допустимо, в противном случае выполняется дополнительное обращение в таблицу авторизации с использованием базового адреса и длины этой таблицы из строки таблицы доступа и индекса EAX из CR8. </a:t>
            </a:r>
            <a:endParaRPr/>
          </a:p>
          <a:p>
            <a:pPr indent="-285750" lvl="1" marL="742950" rtl="0" algn="l">
              <a:lnSpc>
                <a:spcPct val="80000"/>
              </a:lnSpc>
              <a:spcBef>
                <a:spcPts val="36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Авторизация завершается успешно при разрешающем значении бита S, считанного из таблицы авторизации.</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Использование регистров доступа в режиме с AR-определяемым AS AR-specified Virtual Address </a:t>
            </a:r>
            <a:endParaRPr/>
          </a:p>
        </p:txBody>
      </p:sp>
      <p:pic>
        <p:nvPicPr>
          <p:cNvPr descr="2_7" id="252" name="Google Shape;252;p21"/>
          <p:cNvPicPr preferRelativeResize="0"/>
          <p:nvPr>
            <p:ph idx="1" type="body"/>
          </p:nvPr>
        </p:nvPicPr>
        <p:blipFill rotWithShape="1">
          <a:blip r:embed="rId3">
            <a:alphaModFix/>
          </a:blip>
          <a:srcRect b="0" l="0" r="0" t="0"/>
          <a:stretch/>
        </p:blipFill>
        <p:spPr>
          <a:xfrm>
            <a:off x="1524000" y="2076450"/>
            <a:ext cx="6096000" cy="3924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type="title"/>
          </p:nvPr>
        </p:nvSpPr>
        <p:spPr>
          <a:xfrm>
            <a:off x="684212" y="333375"/>
            <a:ext cx="7772400" cy="442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Формат ALET:</a:t>
            </a:r>
            <a:endParaRPr/>
          </a:p>
        </p:txBody>
      </p:sp>
      <p:sp>
        <p:nvSpPr>
          <p:cNvPr id="259" name="Google Shape;259;p22"/>
          <p:cNvSpPr txBox="1"/>
          <p:nvPr/>
        </p:nvSpPr>
        <p:spPr>
          <a:xfrm>
            <a:off x="5219700" y="6021387"/>
            <a:ext cx="3673475" cy="6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000"/>
              <a:buFont typeface="Times New Roman"/>
              <a:buNone/>
            </a:pPr>
            <a:r>
              <a:rPr b="0" i="0" lang="en-US" sz="2000" u="none" cap="none" strike="noStrike">
                <a:solidFill>
                  <a:schemeClr val="dk2"/>
                </a:solidFill>
                <a:latin typeface="Times New Roman"/>
                <a:ea typeface="Times New Roman"/>
                <a:cs typeface="Times New Roman"/>
                <a:sym typeface="Times New Roman"/>
              </a:rPr>
              <a:t>ASN -Address Space Number</a:t>
            </a:r>
            <a:br>
              <a:rPr b="0" i="0" lang="en-US" sz="2000" u="none" cap="none" strike="noStrike">
                <a:solidFill>
                  <a:schemeClr val="dk2"/>
                </a:solidFill>
                <a:latin typeface="Times New Roman"/>
                <a:ea typeface="Times New Roman"/>
                <a:cs typeface="Times New Roman"/>
                <a:sym typeface="Times New Roman"/>
              </a:rPr>
            </a:br>
            <a:r>
              <a:rPr b="0" i="0" lang="en-US" sz="2000" u="none" cap="none" strike="noStrike">
                <a:solidFill>
                  <a:schemeClr val="dk2"/>
                </a:solidFill>
                <a:latin typeface="Times New Roman"/>
                <a:ea typeface="Times New Roman"/>
                <a:cs typeface="Times New Roman"/>
                <a:sym typeface="Times New Roman"/>
              </a:rPr>
              <a:t> ALET - Access List Entry Token</a:t>
            </a:r>
            <a:endParaRPr/>
          </a:p>
        </p:txBody>
      </p:sp>
      <p:pic>
        <p:nvPicPr>
          <p:cNvPr descr="2_6" id="260" name="Google Shape;260;p22"/>
          <p:cNvPicPr preferRelativeResize="0"/>
          <p:nvPr>
            <p:ph idx="1" type="body"/>
          </p:nvPr>
        </p:nvPicPr>
        <p:blipFill rotWithShape="1">
          <a:blip r:embed="rId3">
            <a:alphaModFix/>
          </a:blip>
          <a:srcRect b="0" l="0" r="0" t="0"/>
          <a:stretch/>
        </p:blipFill>
        <p:spPr>
          <a:xfrm>
            <a:off x="-684212" y="1341437"/>
            <a:ext cx="11088687" cy="7632700"/>
          </a:xfrm>
          <a:prstGeom prst="rect">
            <a:avLst/>
          </a:prstGeom>
          <a:noFill/>
          <a:ln>
            <a:noFill/>
          </a:ln>
        </p:spPr>
      </p:pic>
      <p:sp>
        <p:nvSpPr>
          <p:cNvPr id="261" name="Google Shape;261;p22"/>
          <p:cNvSpPr txBox="1"/>
          <p:nvPr/>
        </p:nvSpPr>
        <p:spPr>
          <a:xfrm>
            <a:off x="250825" y="1268412"/>
            <a:ext cx="4535487" cy="5040312"/>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Бит Р определяет один из двух способов интерпретации ALET. При Р=1 используется таблица доступа Primary-space access list, а при Р=0 - таблица доступа Dispatchable-unit-access list. </a:t>
            </a:r>
            <a:endParaRPr/>
          </a:p>
          <a:p>
            <a:pPr indent="-342900" lvl="0" marL="342900" marR="0" rtl="0" algn="l">
              <a:lnSpc>
                <a:spcPct val="100000"/>
              </a:lnSpc>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Поле ALESN используется для контроля допустимости обращения к таблице доступа. </a:t>
            </a:r>
            <a:endParaRPr/>
          </a:p>
          <a:p>
            <a:pPr indent="-342900" lvl="0" marL="342900" marR="0" rtl="0" algn="l">
              <a:lnSpc>
                <a:spcPct val="100000"/>
              </a:lnSpc>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Поле ALEN задает индекс для обращения в AST. </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txBox="1"/>
          <p:nvPr>
            <p:ph type="title"/>
          </p:nvPr>
        </p:nvSpPr>
        <p:spPr>
          <a:xfrm>
            <a:off x="685800" y="609600"/>
            <a:ext cx="7772400" cy="5873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Буфер ALB</a:t>
            </a:r>
            <a:endParaRPr/>
          </a:p>
        </p:txBody>
      </p:sp>
      <p:sp>
        <p:nvSpPr>
          <p:cNvPr id="268" name="Google Shape;268;p2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Поскольку в режиме адресации с AR-определяемым AS трансляция ALET выполняется при каждом обращении за операндом, для ускорения этого процесса используется буфер ALB, в котором запоминаются значения параметров, полученных в процессе трансляции. </a:t>
            </a:r>
            <a:endParaRPr/>
          </a:p>
          <a:p>
            <a:pPr indent="-342900" lvl="0" marL="342900" rtl="0" algn="l">
              <a:lnSpc>
                <a:spcPct val="90000"/>
              </a:lnSpc>
              <a:spcBef>
                <a:spcPts val="56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При последующих обращениях с теми же параметрами код ASCE считывается из ALB без обращений в другие таблицы.</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4"/>
          <p:cNvSpPr txBox="1"/>
          <p:nvPr>
            <p:ph type="title"/>
          </p:nvPr>
        </p:nvSpPr>
        <p:spPr>
          <a:xfrm>
            <a:off x="611187" y="333375"/>
            <a:ext cx="7772400" cy="5032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Times New Roman"/>
              <a:buNone/>
            </a:pPr>
            <a:r>
              <a:rPr b="0" i="0" lang="en-US" sz="3200" u="none">
                <a:solidFill>
                  <a:schemeClr val="dk2"/>
                </a:solidFill>
                <a:latin typeface="Times New Roman"/>
                <a:ea typeface="Times New Roman"/>
                <a:cs typeface="Times New Roman"/>
                <a:sym typeface="Times New Roman"/>
              </a:rPr>
              <a:t>Авторизация адресных пространств </a:t>
            </a:r>
            <a:endParaRPr/>
          </a:p>
        </p:txBody>
      </p:sp>
      <p:pic>
        <p:nvPicPr>
          <p:cNvPr descr="2_8" id="275" name="Google Shape;275;p24"/>
          <p:cNvPicPr preferRelativeResize="0"/>
          <p:nvPr>
            <p:ph idx="1" type="body"/>
          </p:nvPr>
        </p:nvPicPr>
        <p:blipFill rotWithShape="1">
          <a:blip r:embed="rId3">
            <a:alphaModFix/>
          </a:blip>
          <a:srcRect b="0" l="0" r="0" t="0"/>
          <a:stretch/>
        </p:blipFill>
        <p:spPr>
          <a:xfrm>
            <a:off x="468312" y="1125537"/>
            <a:ext cx="8351837" cy="5543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ASN - авторизация</a:t>
            </a:r>
            <a:endParaRPr/>
          </a:p>
        </p:txBody>
      </p:sp>
      <p:sp>
        <p:nvSpPr>
          <p:cNvPr id="282" name="Google Shape;282;p2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ASN - авторизация выполняется после трансляции кода адресного пространства ASN. На завершающем этапе трансляции после выборки строки таблицы ASN-second-table, содержащей код управления адресным пространством ASCE, из нее одновременно считываются два поля, определяющие местоположение таблицы авторизации в памяти:</a:t>
            </a:r>
            <a:endParaRPr/>
          </a:p>
          <a:p>
            <a:pPr indent="-342900" lvl="0" marL="342900" rtl="0" algn="l">
              <a:lnSpc>
                <a:spcPct val="9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поле базового адреса таблицы авторизации (Authority Table Origin - ATO); </a:t>
            </a:r>
            <a:endParaRPr/>
          </a:p>
          <a:p>
            <a:pPr indent="-342900" lvl="0" marL="342900" rtl="0" algn="l">
              <a:lnSpc>
                <a:spcPct val="9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поле длины таблицы (Authority Table Length - ATL).</a:t>
            </a:r>
            <a:endParaRPr/>
          </a:p>
          <a:p>
            <a:pPr indent="-190500" lvl="0" marL="342900" rtl="0" algn="l">
              <a:spcBef>
                <a:spcPts val="48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6"/>
          <p:cNvPicPr preferRelativeResize="0"/>
          <p:nvPr/>
        </p:nvPicPr>
        <p:blipFill rotWithShape="1">
          <a:blip r:embed="rId3">
            <a:alphaModFix/>
          </a:blip>
          <a:srcRect b="0" l="0" r="0" t="0"/>
          <a:stretch/>
        </p:blipFill>
        <p:spPr>
          <a:xfrm>
            <a:off x="242887" y="647700"/>
            <a:ext cx="8658225" cy="556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611187" y="333375"/>
            <a:ext cx="8281987" cy="658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Динамическое преобразование адреса (DAT)</a:t>
            </a:r>
            <a:r>
              <a:rPr b="0" i="0" lang="en-US" sz="3600" u="none">
                <a:solidFill>
                  <a:schemeClr val="dk2"/>
                </a:solidFill>
                <a:latin typeface="Times New Roman"/>
                <a:ea typeface="Times New Roman"/>
                <a:cs typeface="Times New Roman"/>
                <a:sym typeface="Times New Roman"/>
              </a:rPr>
              <a:t> </a:t>
            </a:r>
            <a:endParaRPr/>
          </a:p>
        </p:txBody>
      </p:sp>
      <p:sp>
        <p:nvSpPr>
          <p:cNvPr id="295" name="Google Shape;295;p27"/>
          <p:cNvSpPr txBox="1"/>
          <p:nvPr>
            <p:ph idx="1" type="body"/>
          </p:nvPr>
        </p:nvSpPr>
        <p:spPr>
          <a:xfrm>
            <a:off x="685800" y="1981200"/>
            <a:ext cx="2949575"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Полученный в результате трансляции кодов ASN или ALET код ASCE используется для динамического преобразования DAT виртуального адреса в реальный </a:t>
            </a:r>
            <a:endParaRPr/>
          </a:p>
        </p:txBody>
      </p:sp>
      <p:pic>
        <p:nvPicPr>
          <p:cNvPr descr="2_4" id="296" name="Google Shape;296;p27"/>
          <p:cNvPicPr preferRelativeResize="0"/>
          <p:nvPr>
            <p:ph idx="1" type="body"/>
          </p:nvPr>
        </p:nvPicPr>
        <p:blipFill rotWithShape="1">
          <a:blip r:embed="rId3">
            <a:alphaModFix/>
          </a:blip>
          <a:srcRect b="0" l="0" r="0" t="0"/>
          <a:stretch/>
        </p:blipFill>
        <p:spPr>
          <a:xfrm>
            <a:off x="3779837" y="1341437"/>
            <a:ext cx="4746625" cy="4895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8"/>
          <p:cNvSpPr txBox="1"/>
          <p:nvPr>
            <p:ph type="title"/>
          </p:nvPr>
        </p:nvSpPr>
        <p:spPr>
          <a:xfrm>
            <a:off x="685800" y="188912"/>
            <a:ext cx="7772400" cy="5873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Формат виртуального адреса</a:t>
            </a:r>
            <a:endParaRPr/>
          </a:p>
        </p:txBody>
      </p:sp>
      <p:graphicFrame>
        <p:nvGraphicFramePr>
          <p:cNvPr id="303" name="Google Shape;303;p28"/>
          <p:cNvGraphicFramePr/>
          <p:nvPr/>
        </p:nvGraphicFramePr>
        <p:xfrm>
          <a:off x="722312" y="4746625"/>
          <a:ext cx="3000000" cy="3000000"/>
        </p:xfrm>
        <a:graphic>
          <a:graphicData uri="http://schemas.openxmlformats.org/drawingml/2006/table">
            <a:tbl>
              <a:tblPr>
                <a:noFill/>
                <a:tableStyleId>{13794174-F7E9-4D83-A65C-065F0BAFFFC9}</a:tableStyleId>
              </a:tblPr>
              <a:tblGrid>
                <a:gridCol w="1296975"/>
                <a:gridCol w="1341425"/>
                <a:gridCol w="1316025"/>
                <a:gridCol w="1076325"/>
                <a:gridCol w="1039800"/>
                <a:gridCol w="1701800"/>
              </a:tblGrid>
              <a:tr h="457200">
                <a:tc gridSpan="6">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700" marB="457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hMerge="1"/>
                <a:tc hMerge="1"/>
                <a:tc hMerge="1"/>
                <a:tc hMerge="1"/>
                <a:tc hMerge="1"/>
              </a:tr>
              <a:tr h="719125">
                <a:tc>
                  <a:txBody>
                    <a:bodyPr/>
                    <a:lstStyle/>
                    <a:p>
                      <a:pPr indent="-342900" lvl="0" marL="342900" marR="0" rtl="0" algn="l">
                        <a:lnSpc>
                          <a:spcPct val="100000"/>
                        </a:lnSpc>
                        <a:spcBef>
                          <a:spcPts val="0"/>
                        </a:spcBef>
                        <a:spcAft>
                          <a:spcPts val="0"/>
                        </a:spcAft>
                        <a:buClr>
                          <a:srgbClr val="8B0000"/>
                        </a:buClr>
                        <a:buSzPts val="2800"/>
                        <a:buFont typeface="Courier New"/>
                        <a:buNone/>
                      </a:pPr>
                      <a:r>
                        <a:rPr b="0" i="0" lang="en-US" sz="2800" u="none">
                          <a:solidFill>
                            <a:srgbClr val="8B0000"/>
                          </a:solidFill>
                          <a:latin typeface="Courier New"/>
                          <a:ea typeface="Courier New"/>
                          <a:cs typeface="Courier New"/>
                          <a:sym typeface="Courier New"/>
                        </a:rPr>
                        <a:t>0</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8B0000"/>
                        </a:buClr>
                        <a:buSzPts val="2800"/>
                        <a:buFont typeface="Courier New"/>
                        <a:buNone/>
                      </a:pPr>
                      <a:r>
                        <a:rPr b="0" i="0" lang="en-US" sz="2800" u="none">
                          <a:solidFill>
                            <a:srgbClr val="8B0000"/>
                          </a:solidFill>
                          <a:latin typeface="Courier New"/>
                          <a:ea typeface="Courier New"/>
                          <a:cs typeface="Courier New"/>
                          <a:sym typeface="Courier New"/>
                        </a:rPr>
                        <a:t>11</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8B0000"/>
                        </a:buClr>
                        <a:buSzPts val="2800"/>
                        <a:buFont typeface="Courier New"/>
                        <a:buNone/>
                      </a:pPr>
                      <a:r>
                        <a:rPr b="0" i="0" lang="en-US" sz="2800" u="none">
                          <a:solidFill>
                            <a:srgbClr val="8B0000"/>
                          </a:solidFill>
                          <a:latin typeface="Courier New"/>
                          <a:ea typeface="Courier New"/>
                          <a:cs typeface="Courier New"/>
                          <a:sym typeface="Courier New"/>
                        </a:rPr>
                        <a:t>22</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8B0000"/>
                        </a:buClr>
                        <a:buSzPts val="2800"/>
                        <a:buFont typeface="Courier New"/>
                        <a:buNone/>
                      </a:pPr>
                      <a:r>
                        <a:rPr b="0" i="0" lang="en-US" sz="2800" u="none">
                          <a:solidFill>
                            <a:srgbClr val="8B0000"/>
                          </a:solidFill>
                          <a:latin typeface="Courier New"/>
                          <a:ea typeface="Courier New"/>
                          <a:cs typeface="Courier New"/>
                          <a:sym typeface="Courier New"/>
                        </a:rPr>
                        <a:t>33</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8B0000"/>
                        </a:buClr>
                        <a:buSzPts val="2800"/>
                        <a:buFont typeface="Courier New"/>
                        <a:buNone/>
                      </a:pPr>
                      <a:r>
                        <a:rPr b="0" i="0" lang="en-US" sz="2800" u="none">
                          <a:solidFill>
                            <a:srgbClr val="8B0000"/>
                          </a:solidFill>
                          <a:latin typeface="Courier New"/>
                          <a:ea typeface="Courier New"/>
                          <a:cs typeface="Courier New"/>
                          <a:sym typeface="Courier New"/>
                        </a:rPr>
                        <a:t>44</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8B0000"/>
                        </a:buClr>
                        <a:buSzPts val="2800"/>
                        <a:buFont typeface="Arimo"/>
                        <a:buNone/>
                      </a:pPr>
                      <a:r>
                        <a:rPr b="0" i="0" lang="en-US" sz="2800" u="none">
                          <a:solidFill>
                            <a:srgbClr val="8B0000"/>
                          </a:solidFill>
                          <a:latin typeface="Arimo"/>
                          <a:ea typeface="Arimo"/>
                          <a:cs typeface="Arimo"/>
                          <a:sym typeface="Arimo"/>
                        </a:rPr>
                        <a:t>52 </a:t>
                      </a:r>
                      <a:r>
                        <a:rPr b="0" i="0" lang="en-US" sz="2800" u="none">
                          <a:solidFill>
                            <a:srgbClr val="8B0000"/>
                          </a:solidFill>
                          <a:latin typeface="Arial"/>
                          <a:ea typeface="Arial"/>
                          <a:cs typeface="Arial"/>
                          <a:sym typeface="Arial"/>
                        </a:rPr>
                        <a:t>…</a:t>
                      </a:r>
                      <a:r>
                        <a:rPr b="0" i="0" lang="en-US" sz="2800" u="none">
                          <a:solidFill>
                            <a:srgbClr val="8B0000"/>
                          </a:solidFill>
                          <a:latin typeface="Arimo"/>
                          <a:ea typeface="Arimo"/>
                          <a:cs typeface="Arimo"/>
                          <a:sym typeface="Arimo"/>
                        </a:rPr>
                        <a:t>  63</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592125">
                <a:tc>
                  <a:txBody>
                    <a:bodyPr/>
                    <a:lstStyle/>
                    <a:p>
                      <a:pPr indent="-342900" lvl="0" marL="34290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RFX</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RSX</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RTX</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SX</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PX</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BX</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bl>
          </a:graphicData>
        </a:graphic>
      </p:graphicFrame>
      <p:pic>
        <p:nvPicPr>
          <p:cNvPr id="304" name="Google Shape;304;p28"/>
          <p:cNvPicPr preferRelativeResize="0"/>
          <p:nvPr/>
        </p:nvPicPr>
        <p:blipFill rotWithShape="1">
          <a:blip r:embed="rId3">
            <a:alphaModFix/>
          </a:blip>
          <a:srcRect b="0" l="0" r="0" t="0"/>
          <a:stretch/>
        </p:blipFill>
        <p:spPr>
          <a:xfrm>
            <a:off x="323850" y="919162"/>
            <a:ext cx="8134350" cy="38274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DAT- схема</a:t>
            </a:r>
            <a:endParaRPr/>
          </a:p>
        </p:txBody>
      </p:sp>
      <p:pic>
        <p:nvPicPr>
          <p:cNvPr descr="2_9" id="311" name="Google Shape;311;p29"/>
          <p:cNvPicPr preferRelativeResize="0"/>
          <p:nvPr>
            <p:ph idx="1" type="body"/>
          </p:nvPr>
        </p:nvPicPr>
        <p:blipFill rotWithShape="1">
          <a:blip r:embed="rId3">
            <a:alphaModFix/>
          </a:blip>
          <a:srcRect b="0" l="0" r="0" t="0"/>
          <a:stretch/>
        </p:blipFill>
        <p:spPr>
          <a:xfrm>
            <a:off x="1187450" y="404812"/>
            <a:ext cx="7200900" cy="61198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ph type="title"/>
          </p:nvPr>
        </p:nvSpPr>
        <p:spPr>
          <a:xfrm>
            <a:off x="468312" y="333375"/>
            <a:ext cx="7843837" cy="9350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Типы адресных пространств основной памяти и их взаимосвязь</a:t>
            </a:r>
            <a:r>
              <a:rPr b="0" i="0" lang="en-US" sz="4000" u="none">
                <a:solidFill>
                  <a:schemeClr val="dk2"/>
                </a:solidFill>
                <a:latin typeface="Times New Roman"/>
                <a:ea typeface="Times New Roman"/>
                <a:cs typeface="Times New Roman"/>
                <a:sym typeface="Times New Roman"/>
              </a:rPr>
              <a:t> </a:t>
            </a:r>
            <a:endParaRPr/>
          </a:p>
        </p:txBody>
      </p:sp>
      <p:pic>
        <p:nvPicPr>
          <p:cNvPr descr="2_4" id="133" name="Google Shape;133;p3"/>
          <p:cNvPicPr preferRelativeResize="0"/>
          <p:nvPr>
            <p:ph idx="1" type="body"/>
          </p:nvPr>
        </p:nvPicPr>
        <p:blipFill rotWithShape="1">
          <a:blip r:embed="rId3">
            <a:alphaModFix/>
          </a:blip>
          <a:srcRect b="0" l="0" r="0" t="0"/>
          <a:stretch/>
        </p:blipFill>
        <p:spPr>
          <a:xfrm>
            <a:off x="827087" y="1341437"/>
            <a:ext cx="7489825" cy="50403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0"/>
          <p:cNvSpPr txBox="1"/>
          <p:nvPr>
            <p:ph type="title"/>
          </p:nvPr>
        </p:nvSpPr>
        <p:spPr>
          <a:xfrm>
            <a:off x="684212" y="333375"/>
            <a:ext cx="7772400" cy="360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Управление выбором ASCE для DAT</a:t>
            </a:r>
            <a:endParaRPr/>
          </a:p>
        </p:txBody>
      </p:sp>
      <p:graphicFrame>
        <p:nvGraphicFramePr>
          <p:cNvPr id="318" name="Google Shape;318;p30"/>
          <p:cNvGraphicFramePr/>
          <p:nvPr/>
        </p:nvGraphicFramePr>
        <p:xfrm>
          <a:off x="685800" y="1125537"/>
          <a:ext cx="3000000" cy="3000000"/>
        </p:xfrm>
        <a:graphic>
          <a:graphicData uri="http://schemas.openxmlformats.org/drawingml/2006/table">
            <a:tbl>
              <a:tblPr>
                <a:noFill/>
                <a:tableStyleId>{13794174-F7E9-4D83-A65C-065F0BAFFFC9}</a:tableStyleId>
              </a:tblPr>
              <a:tblGrid>
                <a:gridCol w="373050"/>
                <a:gridCol w="485775"/>
                <a:gridCol w="485775"/>
                <a:gridCol w="768350"/>
                <a:gridCol w="2562225"/>
                <a:gridCol w="1428750"/>
                <a:gridCol w="1668450"/>
              </a:tblGrid>
              <a:tr h="517525">
                <a:tc gridSpan="7">
                  <a:txBody>
                    <a:bodyPr/>
                    <a:lstStyle/>
                    <a:p>
                      <a:pPr indent="-342900" lvl="0" marL="342900" marR="0" rtl="0" algn="ctr">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Таблица 2.10</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hMerge="1"/>
                <a:tc hMerge="1"/>
                <a:tc hMerge="1"/>
                <a:tc hMerge="1"/>
                <a:tc hMerge="1"/>
                <a:tc hMerge="1"/>
              </a:tr>
              <a:tr h="579425">
                <a:tc gridSpan="3">
                  <a:txBody>
                    <a:bodyPr/>
                    <a:lstStyle/>
                    <a:p>
                      <a:pPr indent="-342900" lvl="0" marL="342900" marR="0" rtl="0" algn="ctr">
                        <a:lnSpc>
                          <a:spcPct val="100000"/>
                        </a:lnSpc>
                        <a:spcBef>
                          <a:spcPts val="0"/>
                        </a:spcBef>
                        <a:spcAft>
                          <a:spcPts val="0"/>
                        </a:spcAft>
                        <a:buClr>
                          <a:srgbClr val="000000"/>
                        </a:buClr>
                        <a:buSzPts val="1600"/>
                        <a:buFont typeface="Verdana"/>
                        <a:buNone/>
                      </a:pPr>
                      <a:r>
                        <a:rPr b="1" i="0" lang="en-US" sz="1600" u="none">
                          <a:solidFill>
                            <a:srgbClr val="000000"/>
                          </a:solidFill>
                          <a:latin typeface="Verdana"/>
                          <a:ea typeface="Verdana"/>
                          <a:cs typeface="Verdana"/>
                          <a:sym typeface="Verdana"/>
                        </a:rPr>
                        <a:t>Биты PSW</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hMerge="1"/>
                <a:tc hMerge="1"/>
                <a:tc>
                  <a:txBody>
                    <a:bodyPr/>
                    <a:lstStyle/>
                    <a:p>
                      <a:pPr indent="-342900" lvl="0" marL="342900" marR="0" rtl="0" algn="ctr">
                        <a:lnSpc>
                          <a:spcPct val="100000"/>
                        </a:lnSpc>
                        <a:spcBef>
                          <a:spcPts val="0"/>
                        </a:spcBef>
                        <a:spcAft>
                          <a:spcPts val="0"/>
                        </a:spcAft>
                        <a:buClr>
                          <a:srgbClr val="000000"/>
                        </a:buClr>
                        <a:buSzPts val="1600"/>
                        <a:buFont typeface="Verdana"/>
                        <a:buNone/>
                      </a:pPr>
                      <a:r>
                        <a:rPr b="1" i="0" lang="en-US" sz="1600" u="none">
                          <a:solidFill>
                            <a:srgbClr val="000000"/>
                          </a:solidFill>
                          <a:latin typeface="Verdana"/>
                          <a:ea typeface="Verdana"/>
                          <a:cs typeface="Verdana"/>
                          <a:sym typeface="Verdana"/>
                        </a:rPr>
                        <a:t>DAT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342900" lvl="0" marL="342900" marR="0" rtl="0" algn="ctr">
                        <a:lnSpc>
                          <a:spcPct val="100000"/>
                        </a:lnSpc>
                        <a:spcBef>
                          <a:spcPts val="0"/>
                        </a:spcBef>
                        <a:spcAft>
                          <a:spcPts val="0"/>
                        </a:spcAft>
                        <a:buClr>
                          <a:srgbClr val="000000"/>
                        </a:buClr>
                        <a:buSzPts val="1600"/>
                        <a:buFont typeface="Verdana"/>
                        <a:buNone/>
                      </a:pPr>
                      <a:r>
                        <a:rPr b="1" i="0" lang="en-US" sz="1600" u="none">
                          <a:solidFill>
                            <a:srgbClr val="000000"/>
                          </a:solidFill>
                          <a:latin typeface="Verdana"/>
                          <a:ea typeface="Verdana"/>
                          <a:cs typeface="Verdana"/>
                          <a:sym typeface="Verdana"/>
                        </a:rPr>
                        <a:t>Режим адресации</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gridSpan="2">
                  <a:txBody>
                    <a:bodyPr/>
                    <a:lstStyle/>
                    <a:p>
                      <a:pPr indent="-342900" lvl="0" marL="342900" marR="0" rtl="0" algn="ctr">
                        <a:lnSpc>
                          <a:spcPct val="100000"/>
                        </a:lnSpc>
                        <a:spcBef>
                          <a:spcPts val="0"/>
                        </a:spcBef>
                        <a:spcAft>
                          <a:spcPts val="0"/>
                        </a:spcAft>
                        <a:buClr>
                          <a:srgbClr val="000000"/>
                        </a:buClr>
                        <a:buSzPts val="1600"/>
                        <a:buFont typeface="Verdana"/>
                        <a:buNone/>
                      </a:pPr>
                      <a:r>
                        <a:rPr b="1" i="0" lang="en-US" sz="1600" u="none">
                          <a:solidFill>
                            <a:srgbClr val="000000"/>
                          </a:solidFill>
                          <a:latin typeface="Verdana"/>
                          <a:ea typeface="Verdana"/>
                          <a:cs typeface="Verdana"/>
                          <a:sym typeface="Verdana"/>
                        </a:rPr>
                        <a:t>Источник ASCE</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hMerge="1"/>
              </a:tr>
              <a:tr h="579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Адреса команд</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Адреса операндов</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452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Откл.</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450850">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Откл.</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452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Откл.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450850">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Откл.</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Real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452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Вкл.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Primary Virtual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579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Вкл.</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Secondary Virtual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579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Вкл.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AR-specified Virtual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AST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452425">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Вкл.</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Home Virtual Mode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CR13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CR13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685800" y="609600"/>
            <a:ext cx="7772400" cy="5159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800"/>
              <a:buFont typeface="Verdana"/>
              <a:buNone/>
            </a:pPr>
            <a:r>
              <a:rPr b="1" i="0" lang="en-US" sz="1800" u="none">
                <a:solidFill>
                  <a:srgbClr val="000000"/>
                </a:solidFill>
                <a:latin typeface="Verdana"/>
                <a:ea typeface="Verdana"/>
                <a:cs typeface="Verdana"/>
                <a:sym typeface="Verdana"/>
              </a:rPr>
              <a:t>Управление числом уровней DAT</a:t>
            </a:r>
            <a:endParaRPr/>
          </a:p>
        </p:txBody>
      </p:sp>
      <p:graphicFrame>
        <p:nvGraphicFramePr>
          <p:cNvPr id="325" name="Google Shape;325;p31"/>
          <p:cNvGraphicFramePr/>
          <p:nvPr/>
        </p:nvGraphicFramePr>
        <p:xfrm>
          <a:off x="685800" y="1268412"/>
          <a:ext cx="3000000" cy="3000000"/>
        </p:xfrm>
        <a:graphic>
          <a:graphicData uri="http://schemas.openxmlformats.org/drawingml/2006/table">
            <a:tbl>
              <a:tblPr>
                <a:noFill/>
                <a:tableStyleId>{13794174-F7E9-4D83-A65C-065F0BAFFFC9}</a:tableStyleId>
              </a:tblPr>
              <a:tblGrid>
                <a:gridCol w="600075"/>
                <a:gridCol w="5299075"/>
                <a:gridCol w="1873250"/>
              </a:tblGrid>
              <a:tr h="804850">
                <a:tc gridSpan="3">
                  <a:txBody>
                    <a:bodyPr/>
                    <a:lstStyle/>
                    <a:p>
                      <a:pPr indent="-342900" lvl="0" marL="342900" marR="0" rtl="0" algn="ctr">
                        <a:lnSpc>
                          <a:spcPct val="10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Таблица 2.11. </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hMerge="1"/>
                <a:tc hMerge="1"/>
              </a:tr>
              <a:tr h="804850">
                <a:tc>
                  <a:txBody>
                    <a:bodyPr/>
                    <a:lstStyle/>
                    <a:p>
                      <a:pPr indent="-342900" lvl="0" marL="342900" marR="0" rtl="0" algn="ctr">
                        <a:lnSpc>
                          <a:spcPct val="10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DT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342900" lvl="0" marL="342900" marR="0" rtl="0" algn="ctr">
                        <a:lnSpc>
                          <a:spcPct val="10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Первая таблица DAT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342900" lvl="0" marL="342900" marR="0" rtl="0" algn="ctr">
                        <a:lnSpc>
                          <a:spcPct val="10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Тип TO в ASCE</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804850">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11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Первая региональная таблица</a:t>
                      </a:r>
                      <a:endParaRPr/>
                    </a:p>
                    <a:p>
                      <a:pPr indent="-342900" lvl="0" marL="342900" marR="0" rtl="0" algn="r">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 (Region First Table)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RSTO</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803275">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10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Вторая региональная таблица </a:t>
                      </a:r>
                      <a:endParaRPr/>
                    </a:p>
                    <a:p>
                      <a:pPr indent="-342900" lvl="0" marL="342900" marR="0" rtl="0" algn="r">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(Region Second Table)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RTTO</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804850">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01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Третья региональная таблица </a:t>
                      </a:r>
                      <a:endParaRPr/>
                    </a:p>
                    <a:p>
                      <a:pPr indent="-342900" lvl="0" marL="342900" marR="0" rtl="0" algn="r">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(Region Third Table)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STO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804850">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00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Сегментная таблица </a:t>
                      </a:r>
                      <a:endParaRPr/>
                    </a:p>
                    <a:p>
                      <a:pPr indent="-342900" lvl="0" marL="342900" marR="0" rtl="0" algn="r">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(Segment Table)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PTO</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DAT- схема</a:t>
            </a:r>
            <a:endParaRPr/>
          </a:p>
        </p:txBody>
      </p:sp>
      <p:pic>
        <p:nvPicPr>
          <p:cNvPr descr="2_9" id="332" name="Google Shape;332;p32"/>
          <p:cNvPicPr preferRelativeResize="0"/>
          <p:nvPr>
            <p:ph idx="1" type="body"/>
          </p:nvPr>
        </p:nvPicPr>
        <p:blipFill rotWithShape="1">
          <a:blip r:embed="rId3">
            <a:alphaModFix/>
          </a:blip>
          <a:srcRect b="0" l="0" r="0" t="0"/>
          <a:stretch/>
        </p:blipFill>
        <p:spPr>
          <a:xfrm>
            <a:off x="1187450" y="404812"/>
            <a:ext cx="7200900" cy="61198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685800" y="609600"/>
            <a:ext cx="7772400" cy="5873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Verdana"/>
              <a:buNone/>
            </a:pPr>
            <a:r>
              <a:rPr b="0" i="0" lang="en-US" sz="3600" u="none">
                <a:solidFill>
                  <a:srgbClr val="000000"/>
                </a:solidFill>
                <a:latin typeface="Verdana"/>
                <a:ea typeface="Verdana"/>
                <a:cs typeface="Verdana"/>
                <a:sym typeface="Verdana"/>
              </a:rPr>
              <a:t>Буфер быстрой переадресации TLB</a:t>
            </a:r>
            <a:endParaRPr/>
          </a:p>
        </p:txBody>
      </p:sp>
      <p:sp>
        <p:nvSpPr>
          <p:cNvPr id="339" name="Google Shape;339;p33"/>
          <p:cNvSpPr txBox="1"/>
          <p:nvPr>
            <p:ph idx="1" type="body"/>
          </p:nvPr>
        </p:nvSpPr>
        <p:spPr>
          <a:xfrm>
            <a:off x="685800" y="1484312"/>
            <a:ext cx="7772400" cy="461168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Цель- уменьшение времени преобразования</a:t>
            </a:r>
            <a:endParaRPr/>
          </a:p>
          <a:p>
            <a:pPr indent="-342900" lvl="0" marL="342900" rtl="0" algn="l">
              <a:lnSpc>
                <a:spcPct val="100000"/>
              </a:lnSpc>
              <a:spcBef>
                <a:spcPts val="56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В литературе такой буфер иногда называют кэш-памятью адресов</a:t>
            </a:r>
            <a:endParaRPr/>
          </a:p>
          <a:p>
            <a:pPr indent="-342900" lvl="0" marL="342900" rtl="0" algn="l">
              <a:lnSpc>
                <a:spcPct val="100000"/>
              </a:lnSpc>
              <a:spcBef>
                <a:spcPts val="56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В мультипроцессорных реализациях каждый процессор имеет собственный буфер TLB</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4"/>
          <p:cNvSpPr txBox="1"/>
          <p:nvPr>
            <p:ph type="title"/>
          </p:nvPr>
        </p:nvSpPr>
        <p:spPr>
          <a:xfrm>
            <a:off x="684212" y="404812"/>
            <a:ext cx="7772400" cy="658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Строки TLB</a:t>
            </a:r>
            <a:endParaRPr/>
          </a:p>
        </p:txBody>
      </p:sp>
      <p:sp>
        <p:nvSpPr>
          <p:cNvPr id="346" name="Google Shape;346;p34"/>
          <p:cNvSpPr txBox="1"/>
          <p:nvPr>
            <p:ph idx="1" type="body"/>
          </p:nvPr>
        </p:nvSpPr>
        <p:spPr>
          <a:xfrm>
            <a:off x="1763712" y="1989137"/>
            <a:ext cx="6694487" cy="41068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Times New Roman"/>
              <a:buChar char="•"/>
            </a:pPr>
            <a:r>
              <a:rPr b="1" i="0" lang="en-US" sz="3200" u="none">
                <a:solidFill>
                  <a:schemeClr val="dk1"/>
                </a:solidFill>
                <a:latin typeface="Times New Roman"/>
                <a:ea typeface="Times New Roman"/>
                <a:cs typeface="Times New Roman"/>
                <a:sym typeface="Times New Roman"/>
              </a:rPr>
              <a:t>Комбинированные регионально-сегментные строки</a:t>
            </a:r>
            <a:endParaRPr/>
          </a:p>
          <a:p>
            <a:pPr indent="-342900" lvl="0" marL="342900" rtl="0" algn="l">
              <a:lnSpc>
                <a:spcPct val="100000"/>
              </a:lnSpc>
              <a:spcBef>
                <a:spcPts val="640"/>
              </a:spcBef>
              <a:spcAft>
                <a:spcPts val="0"/>
              </a:spcAft>
              <a:buClr>
                <a:schemeClr val="dk1"/>
              </a:buClr>
              <a:buSzPts val="3200"/>
              <a:buFont typeface="Times New Roman"/>
              <a:buChar char="•"/>
            </a:pPr>
            <a:r>
              <a:rPr b="1" i="0" lang="en-US" sz="3200" u="none">
                <a:solidFill>
                  <a:schemeClr val="dk1"/>
                </a:solidFill>
                <a:latin typeface="Times New Roman"/>
                <a:ea typeface="Times New Roman"/>
                <a:cs typeface="Times New Roman"/>
                <a:sym typeface="Times New Roman"/>
              </a:rPr>
              <a:t>Страничные строки</a:t>
            </a:r>
            <a:r>
              <a:rPr b="0" i="0" lang="en-US" sz="3200" u="none">
                <a:solidFill>
                  <a:schemeClr val="dk1"/>
                </a:solidFill>
                <a:latin typeface="Times New Roman"/>
                <a:ea typeface="Times New Roman"/>
                <a:cs typeface="Times New Roman"/>
                <a:sym typeface="Times New Roman"/>
              </a:rPr>
              <a:t> </a:t>
            </a:r>
            <a:endParaRPr/>
          </a:p>
          <a:p>
            <a:pPr indent="-342900" lvl="0" marL="342900" rtl="0" algn="l">
              <a:lnSpc>
                <a:spcPct val="100000"/>
              </a:lnSpc>
              <a:spcBef>
                <a:spcPts val="640"/>
              </a:spcBef>
              <a:spcAft>
                <a:spcPts val="0"/>
              </a:spcAft>
              <a:buClr>
                <a:schemeClr val="dk1"/>
              </a:buClr>
              <a:buSzPts val="3200"/>
              <a:buFont typeface="Times New Roman"/>
              <a:buChar char="•"/>
            </a:pPr>
            <a:r>
              <a:rPr b="1" i="0" lang="en-US" sz="3200" u="none">
                <a:solidFill>
                  <a:schemeClr val="dk1"/>
                </a:solidFill>
                <a:latin typeface="Times New Roman"/>
                <a:ea typeface="Times New Roman"/>
                <a:cs typeface="Times New Roman"/>
                <a:sym typeface="Times New Roman"/>
              </a:rPr>
              <a:t>Строки реальных адресных пространств</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2_9" id="352" name="Google Shape;352;p35"/>
          <p:cNvPicPr preferRelativeResize="0"/>
          <p:nvPr>
            <p:ph idx="1" type="body"/>
          </p:nvPr>
        </p:nvPicPr>
        <p:blipFill rotWithShape="1">
          <a:blip r:embed="rId3">
            <a:alphaModFix/>
          </a:blip>
          <a:srcRect b="0" l="0" r="0" t="0"/>
          <a:stretch/>
        </p:blipFill>
        <p:spPr>
          <a:xfrm>
            <a:off x="1116012" y="549275"/>
            <a:ext cx="7343775" cy="5975350"/>
          </a:xfrm>
          <a:prstGeom prst="rect">
            <a:avLst/>
          </a:prstGeom>
          <a:noFill/>
          <a:ln>
            <a:noFill/>
          </a:ln>
        </p:spPr>
      </p:pic>
      <p:sp>
        <p:nvSpPr>
          <p:cNvPr id="353" name="Google Shape;353;p35"/>
          <p:cNvSpPr txBox="1"/>
          <p:nvPr>
            <p:ph type="title"/>
          </p:nvPr>
        </p:nvSpPr>
        <p:spPr>
          <a:xfrm>
            <a:off x="684212" y="5373687"/>
            <a:ext cx="2301875"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Times New Roman"/>
              <a:buNone/>
            </a:pPr>
            <a:r>
              <a:rPr b="0" i="0" lang="en-US" sz="3600" u="none">
                <a:solidFill>
                  <a:schemeClr val="dk2"/>
                </a:solidFill>
                <a:latin typeface="Times New Roman"/>
                <a:ea typeface="Times New Roman"/>
                <a:cs typeface="Times New Roman"/>
                <a:sym typeface="Times New Roman"/>
              </a:rPr>
              <a:t>Механизм DAT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6"/>
          <p:cNvSpPr txBox="1"/>
          <p:nvPr>
            <p:ph type="title"/>
          </p:nvPr>
        </p:nvSpPr>
        <p:spPr>
          <a:xfrm>
            <a:off x="684212" y="333375"/>
            <a:ext cx="7772400" cy="658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Механизмы защиты памяти </a:t>
            </a:r>
            <a:endParaRPr/>
          </a:p>
        </p:txBody>
      </p:sp>
      <p:sp>
        <p:nvSpPr>
          <p:cNvPr id="360" name="Google Shape;360;p36"/>
          <p:cNvSpPr txBox="1"/>
          <p:nvPr>
            <p:ph idx="1" type="body"/>
          </p:nvPr>
        </p:nvSpPr>
        <p:spPr>
          <a:xfrm>
            <a:off x="685800" y="1196975"/>
            <a:ext cx="7772400" cy="4899025"/>
          </a:xfrm>
          <a:prstGeom prst="rect">
            <a:avLst/>
          </a:prstGeom>
          <a:noFill/>
          <a:ln>
            <a:noFill/>
          </a:ln>
        </p:spPr>
        <p:txBody>
          <a:bodyPr anchorCtr="0" anchor="t" bIns="45700" lIns="91425" spcFirstLastPara="1" rIns="91425" wrap="square" tIns="45700">
            <a:noAutofit/>
          </a:bodyPr>
          <a:lstStyle/>
          <a:p>
            <a:pPr indent="-800100" lvl="0" marL="1028700" rtl="0" algn="l">
              <a:lnSpc>
                <a:spcPct val="8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Защита содержимого основной памяти необходима для исключения разрушения информации или неправильного использования программами, которые содержат ошибки или не имеют санкций доступа. </a:t>
            </a:r>
            <a:endParaRPr/>
          </a:p>
          <a:p>
            <a:pPr indent="-800100" lvl="0" marL="1028700" rtl="0" algn="l">
              <a:lnSpc>
                <a:spcPct val="80000"/>
              </a:lnSpc>
              <a:spcBef>
                <a:spcPts val="40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В z/Architecture предусмотрены следующие виды защиты памяти:</a:t>
            </a:r>
            <a:endParaRPr/>
          </a:p>
          <a:p>
            <a:pPr indent="-800100" lvl="0" marL="10287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защита по ключу (</a:t>
            </a:r>
            <a:r>
              <a:rPr b="1" i="0" lang="en-US" sz="2000" u="none">
                <a:solidFill>
                  <a:schemeClr val="dk1"/>
                </a:solidFill>
                <a:latin typeface="Times New Roman"/>
                <a:ea typeface="Times New Roman"/>
                <a:cs typeface="Times New Roman"/>
                <a:sym typeface="Times New Roman"/>
              </a:rPr>
              <a:t>Key-controlled protection)</a:t>
            </a:r>
            <a:r>
              <a:rPr b="0" i="0" lang="en-US" sz="2000" u="none">
                <a:solidFill>
                  <a:schemeClr val="dk1"/>
                </a:solidFill>
                <a:latin typeface="Times New Roman"/>
                <a:ea typeface="Times New Roman"/>
                <a:cs typeface="Times New Roman"/>
                <a:sym typeface="Times New Roman"/>
              </a:rPr>
              <a:t>; </a:t>
            </a:r>
            <a:endParaRPr/>
          </a:p>
          <a:p>
            <a:pPr indent="-800100" lvl="0" marL="10287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защита с использованием таблицы доступа (</a:t>
            </a:r>
            <a:r>
              <a:rPr b="1" i="0" lang="en-US" sz="2000" u="none">
                <a:solidFill>
                  <a:schemeClr val="dk1"/>
                </a:solidFill>
                <a:latin typeface="Times New Roman"/>
                <a:ea typeface="Times New Roman"/>
                <a:cs typeface="Times New Roman"/>
                <a:sym typeface="Times New Roman"/>
              </a:rPr>
              <a:t>Access-list-controlled protection)</a:t>
            </a:r>
            <a:r>
              <a:rPr b="0" i="0" lang="en-US" sz="2000" u="none">
                <a:solidFill>
                  <a:schemeClr val="dk1"/>
                </a:solidFill>
                <a:latin typeface="Times New Roman"/>
                <a:ea typeface="Times New Roman"/>
                <a:cs typeface="Times New Roman"/>
                <a:sym typeface="Times New Roman"/>
              </a:rPr>
              <a:t>; </a:t>
            </a:r>
            <a:endParaRPr/>
          </a:p>
          <a:p>
            <a:pPr indent="-800100" lvl="0" marL="10287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страничная защита (</a:t>
            </a:r>
            <a:r>
              <a:rPr b="1" i="0" lang="en-US" sz="2000" u="none">
                <a:solidFill>
                  <a:schemeClr val="dk1"/>
                </a:solidFill>
                <a:latin typeface="Times New Roman"/>
                <a:ea typeface="Times New Roman"/>
                <a:cs typeface="Times New Roman"/>
                <a:sym typeface="Times New Roman"/>
              </a:rPr>
              <a:t>Page protection)</a:t>
            </a:r>
            <a:r>
              <a:rPr b="0" i="0" lang="en-US" sz="2000" u="none">
                <a:solidFill>
                  <a:schemeClr val="dk1"/>
                </a:solidFill>
                <a:latin typeface="Times New Roman"/>
                <a:ea typeface="Times New Roman"/>
                <a:cs typeface="Times New Roman"/>
                <a:sym typeface="Times New Roman"/>
              </a:rPr>
              <a:t>; </a:t>
            </a:r>
            <a:endParaRPr/>
          </a:p>
          <a:p>
            <a:pPr indent="-800100" lvl="0" marL="1028700" rtl="0" algn="l">
              <a:lnSpc>
                <a:spcPct val="80000"/>
              </a:lnSpc>
              <a:spcBef>
                <a:spcPts val="400"/>
              </a:spcBef>
              <a:spcAft>
                <a:spcPts val="0"/>
              </a:spcAft>
              <a:buClr>
                <a:schemeClr val="dk1"/>
              </a:buClr>
              <a:buSzPts val="2000"/>
              <a:buFont typeface="Times New Roman"/>
              <a:buChar char="•"/>
            </a:pPr>
            <a:r>
              <a:rPr b="0" i="0" lang="en-US" sz="2000" u="none">
                <a:solidFill>
                  <a:schemeClr val="dk1"/>
                </a:solidFill>
                <a:latin typeface="Times New Roman"/>
                <a:ea typeface="Times New Roman"/>
                <a:cs typeface="Times New Roman"/>
                <a:sym typeface="Times New Roman"/>
              </a:rPr>
              <a:t>защита по младшим адресам (</a:t>
            </a:r>
            <a:r>
              <a:rPr b="1" i="0" lang="en-US" sz="2000" u="none">
                <a:solidFill>
                  <a:schemeClr val="dk1"/>
                </a:solidFill>
                <a:latin typeface="Times New Roman"/>
                <a:ea typeface="Times New Roman"/>
                <a:cs typeface="Times New Roman"/>
                <a:sym typeface="Times New Roman"/>
              </a:rPr>
              <a:t>Low-address protection)</a:t>
            </a:r>
            <a:r>
              <a:rPr b="0" i="0" lang="en-US" sz="2000" u="none">
                <a:solidFill>
                  <a:schemeClr val="dk1"/>
                </a:solidFill>
                <a:latin typeface="Times New Roman"/>
                <a:ea typeface="Times New Roman"/>
                <a:cs typeface="Times New Roman"/>
                <a:sym typeface="Times New Roman"/>
              </a:rPr>
              <a:t>.</a:t>
            </a:r>
            <a:endParaRPr/>
          </a:p>
          <a:p>
            <a:pPr indent="-800100" lvl="0" marL="1028700" rtl="0" algn="l">
              <a:lnSpc>
                <a:spcPct val="80000"/>
              </a:lnSpc>
              <a:spcBef>
                <a:spcPts val="400"/>
              </a:spcBef>
              <a:spcAft>
                <a:spcPts val="0"/>
              </a:spcAft>
              <a:buClr>
                <a:schemeClr val="dk1"/>
              </a:buClr>
              <a:buSzPts val="2000"/>
              <a:buFont typeface="Times New Roman"/>
              <a:buNone/>
            </a:pPr>
            <a:r>
              <a:t/>
            </a:r>
            <a:endParaRPr b="0" i="0" sz="2000" u="none">
              <a:solidFill>
                <a:schemeClr val="dk1"/>
              </a:solidFill>
              <a:latin typeface="Times New Roman"/>
              <a:ea typeface="Times New Roman"/>
              <a:cs typeface="Times New Roman"/>
              <a:sym typeface="Times New Roman"/>
            </a:endParaRPr>
          </a:p>
          <a:p>
            <a:pPr indent="-800100" lvl="0" marL="1028700" rtl="0" algn="l">
              <a:lnSpc>
                <a:spcPct val="80000"/>
              </a:lnSpc>
              <a:spcBef>
                <a:spcPts val="40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Все виды защиты применяются независимо, и доступ к памяти разрешается при отсутствии запрета от любой из защит.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7"/>
          <p:cNvSpPr txBox="1"/>
          <p:nvPr>
            <p:ph type="title"/>
          </p:nvPr>
        </p:nvSpPr>
        <p:spPr>
          <a:xfrm>
            <a:off x="395287" y="333375"/>
            <a:ext cx="7772400" cy="658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Защита по ключу </a:t>
            </a:r>
            <a:endParaRPr/>
          </a:p>
        </p:txBody>
      </p:sp>
      <p:graphicFrame>
        <p:nvGraphicFramePr>
          <p:cNvPr id="367" name="Google Shape;367;p37"/>
          <p:cNvGraphicFramePr/>
          <p:nvPr/>
        </p:nvGraphicFramePr>
        <p:xfrm>
          <a:off x="4395787" y="5661025"/>
          <a:ext cx="3000000" cy="3000000"/>
        </p:xfrm>
        <a:graphic>
          <a:graphicData uri="http://schemas.openxmlformats.org/drawingml/2006/table">
            <a:tbl>
              <a:tblPr>
                <a:noFill/>
                <a:tableStyleId>{13794174-F7E9-4D83-A65C-065F0BAFFFC9}</a:tableStyleId>
              </a:tblPr>
              <a:tblGrid>
                <a:gridCol w="3224200"/>
                <a:gridCol w="487350"/>
                <a:gridCol w="517525"/>
                <a:gridCol w="519100"/>
              </a:tblGrid>
              <a:tr h="822325">
                <a:tc>
                  <a:txBody>
                    <a:bodyPr/>
                    <a:lstStyle/>
                    <a:p>
                      <a:pPr indent="-342900" lvl="0" marL="342900" marR="0" rtl="0" algn="ctr">
                        <a:lnSpc>
                          <a:spcPct val="10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 Формат ключа памяти</a:t>
                      </a:r>
                      <a:endParaRPr/>
                    </a:p>
                  </a:txBody>
                  <a:tcPr marT="45625" marB="456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625" marB="45625" marR="91450" marL="91450">
                    <a:lnL cap="flat" cmpd="sng" w="12700">
                      <a:solidFill>
                        <a:srgbClr val="000000"/>
                      </a:solidFill>
                      <a:prstDash val="solid"/>
                      <a:round/>
                      <a:headEnd len="sm" w="sm" type="none"/>
                      <a:tailEnd len="sm" w="sm" type="none"/>
                    </a:lnL>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625" marB="45625" marR="91450" marL="91450">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625" marB="45625" marR="91450" marL="91450">
                    <a:lnB cap="flat" cmpd="sng" w="12700">
                      <a:solidFill>
                        <a:srgbClr val="000000"/>
                      </a:solidFill>
                      <a:prstDash val="solid"/>
                      <a:round/>
                      <a:headEnd len="sm" w="sm" type="none"/>
                      <a:tailEnd len="sm" w="sm" type="none"/>
                    </a:lnB>
                  </a:tcPr>
                </a:tc>
              </a:tr>
            </a:tbl>
          </a:graphicData>
        </a:graphic>
      </p:graphicFrame>
      <p:pic>
        <p:nvPicPr>
          <p:cNvPr id="368" name="Google Shape;368;p37"/>
          <p:cNvPicPr preferRelativeResize="0"/>
          <p:nvPr>
            <p:ph idx="1" type="body"/>
          </p:nvPr>
        </p:nvPicPr>
        <p:blipFill rotWithShape="1">
          <a:blip r:embed="rId3">
            <a:alphaModFix/>
          </a:blip>
          <a:srcRect b="0" l="0" r="0" t="0"/>
          <a:stretch/>
        </p:blipFill>
        <p:spPr>
          <a:xfrm>
            <a:off x="1547812" y="1268412"/>
            <a:ext cx="5903912" cy="40338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ph type="title"/>
          </p:nvPr>
        </p:nvSpPr>
        <p:spPr>
          <a:xfrm>
            <a:off x="0" y="404812"/>
            <a:ext cx="5973762" cy="442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Защита по ключу </a:t>
            </a:r>
            <a:endParaRPr/>
          </a:p>
        </p:txBody>
      </p:sp>
      <p:graphicFrame>
        <p:nvGraphicFramePr>
          <p:cNvPr id="375" name="Google Shape;375;p38"/>
          <p:cNvGraphicFramePr/>
          <p:nvPr/>
        </p:nvGraphicFramePr>
        <p:xfrm>
          <a:off x="685800" y="2924175"/>
          <a:ext cx="3000000" cy="3000000"/>
        </p:xfrm>
        <a:graphic>
          <a:graphicData uri="http://schemas.openxmlformats.org/drawingml/2006/table">
            <a:tbl>
              <a:tblPr>
                <a:noFill/>
                <a:tableStyleId>{13794174-F7E9-4D83-A65C-065F0BAFFFC9}</a:tableStyleId>
              </a:tblPr>
              <a:tblGrid>
                <a:gridCol w="4421175"/>
                <a:gridCol w="431800"/>
                <a:gridCol w="1076325"/>
                <a:gridCol w="1052500"/>
              </a:tblGrid>
              <a:tr h="812800">
                <a:tc>
                  <a:txBody>
                    <a:bodyPr/>
                    <a:lstStyle/>
                    <a:p>
                      <a:pPr indent="-342900" lvl="0" marL="342900" marR="0" rtl="0" algn="ctr">
                        <a:lnSpc>
                          <a:spcPct val="100000"/>
                        </a:lnSpc>
                        <a:spcBef>
                          <a:spcPts val="0"/>
                        </a:spcBef>
                        <a:spcAft>
                          <a:spcPts val="0"/>
                        </a:spcAft>
                        <a:buClr>
                          <a:srgbClr val="000000"/>
                        </a:buClr>
                        <a:buSzPts val="1800"/>
                        <a:buFont typeface="Verdana"/>
                        <a:buNone/>
                      </a:pPr>
                      <a:r>
                        <a:rPr b="1" i="0" lang="en-US" sz="1800" u="none">
                          <a:solidFill>
                            <a:srgbClr val="000000"/>
                          </a:solidFill>
                          <a:latin typeface="Verdana"/>
                          <a:ea typeface="Verdana"/>
                          <a:cs typeface="Verdana"/>
                          <a:sym typeface="Verdana"/>
                        </a:rPr>
                        <a:t>б) Таблица управления защитой по ключу</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725" marB="45725" marR="91450" marL="91450">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txBody>
                  <a:tcPr marT="45725" marB="45725" marR="91450" marL="91450">
                    <a:lnB cap="flat" cmpd="sng" w="12700">
                      <a:solidFill>
                        <a:srgbClr val="000000"/>
                      </a:solidFill>
                      <a:prstDash val="solid"/>
                      <a:round/>
                      <a:headEnd len="sm" w="sm" type="none"/>
                      <a:tailEnd len="sm" w="sm" type="none"/>
                    </a:lnB>
                  </a:tcPr>
                </a:tc>
              </a:tr>
              <a:tr h="639750">
                <a:tc rowSpan="2">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Совпадение ключа доступа и АСС</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rowSpan="2">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F</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gridSpan="2">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Разрешение доступа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hMerge="1"/>
              </a:tr>
              <a:tr h="388925">
                <a:tc vMerge="1"/>
                <a:tc vMerge="1"/>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чтение</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запись</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390525">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390525">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Нет</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Нет</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390525">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Да</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r h="390525">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Нет</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Нет</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342900" lvl="0" marL="342900" marR="0" rtl="0" algn="l">
                        <a:lnSpc>
                          <a:spcPct val="100000"/>
                        </a:lnSpc>
                        <a:spcBef>
                          <a:spcPts val="0"/>
                        </a:spcBef>
                        <a:spcAft>
                          <a:spcPts val="0"/>
                        </a:spcAft>
                        <a:buClr>
                          <a:srgbClr val="000000"/>
                        </a:buClr>
                        <a:buSzPts val="1800"/>
                        <a:buFont typeface="Verdana"/>
                        <a:buNone/>
                      </a:pPr>
                      <a:r>
                        <a:rPr b="0" i="0" lang="en-US" sz="1800" u="none">
                          <a:solidFill>
                            <a:srgbClr val="000000"/>
                          </a:solidFill>
                          <a:latin typeface="Verdana"/>
                          <a:ea typeface="Verdana"/>
                          <a:cs typeface="Verdana"/>
                          <a:sym typeface="Verdana"/>
                        </a:rPr>
                        <a:t>Нет</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bl>
          </a:graphicData>
        </a:graphic>
      </p:graphicFrame>
      <p:graphicFrame>
        <p:nvGraphicFramePr>
          <p:cNvPr id="376" name="Google Shape;376;p38"/>
          <p:cNvGraphicFramePr/>
          <p:nvPr/>
        </p:nvGraphicFramePr>
        <p:xfrm>
          <a:off x="971550" y="1268412"/>
          <a:ext cx="3000000" cy="3000000"/>
        </p:xfrm>
        <a:graphic>
          <a:graphicData uri="http://schemas.openxmlformats.org/drawingml/2006/table">
            <a:tbl>
              <a:tblPr>
                <a:noFill/>
                <a:tableStyleId>{13794174-F7E9-4D83-A65C-065F0BAFFFC9}</a:tableStyleId>
              </a:tblPr>
              <a:tblGrid>
                <a:gridCol w="2587625"/>
                <a:gridCol w="390525"/>
                <a:gridCol w="415925"/>
                <a:gridCol w="415925"/>
              </a:tblGrid>
              <a:tr h="544500">
                <a:tc>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ACC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F</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R</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C</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AEAEA"/>
                    </a:solidFill>
                  </a:tcPr>
                </a:tc>
              </a:tr>
              <a:tr h="542925">
                <a:tc>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gridSpan="2">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c hMerge="1"/>
                <a:tc>
                  <a:txBody>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EAEA"/>
                    </a:solidFill>
                  </a:tcPr>
                </a:tc>
              </a:tr>
            </a:tbl>
          </a:graphicData>
        </a:graphic>
      </p:graphicFrame>
      <p:pic>
        <p:nvPicPr>
          <p:cNvPr id="377" name="Google Shape;377;p38"/>
          <p:cNvPicPr preferRelativeResize="0"/>
          <p:nvPr>
            <p:ph idx="1" type="body"/>
          </p:nvPr>
        </p:nvPicPr>
        <p:blipFill rotWithShape="1">
          <a:blip r:embed="rId3">
            <a:alphaModFix/>
          </a:blip>
          <a:srcRect b="0" l="0" r="0" t="0"/>
          <a:stretch/>
        </p:blipFill>
        <p:spPr>
          <a:xfrm>
            <a:off x="5651500" y="260350"/>
            <a:ext cx="3154362" cy="3384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9"/>
          <p:cNvSpPr txBox="1"/>
          <p:nvPr>
            <p:ph type="title"/>
          </p:nvPr>
        </p:nvSpPr>
        <p:spPr>
          <a:xfrm>
            <a:off x="685800" y="609600"/>
            <a:ext cx="7772400" cy="658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Times New Roman"/>
              <a:buNone/>
            </a:pPr>
            <a:r>
              <a:rPr b="1" i="0" lang="en-US" sz="3200" u="none">
                <a:solidFill>
                  <a:schemeClr val="dk2"/>
                </a:solidFill>
                <a:latin typeface="Times New Roman"/>
                <a:ea typeface="Times New Roman"/>
                <a:cs typeface="Times New Roman"/>
                <a:sym typeface="Times New Roman"/>
              </a:rPr>
              <a:t>Защита зоны начальных адресов памяти</a:t>
            </a:r>
            <a:r>
              <a:rPr b="0" i="0" lang="en-US" sz="3200" u="none">
                <a:solidFill>
                  <a:schemeClr val="dk2"/>
                </a:solidFill>
                <a:latin typeface="Times New Roman"/>
                <a:ea typeface="Times New Roman"/>
                <a:cs typeface="Times New Roman"/>
                <a:sym typeface="Times New Roman"/>
              </a:rPr>
              <a:t> </a:t>
            </a:r>
            <a:endParaRPr/>
          </a:p>
        </p:txBody>
      </p:sp>
      <p:sp>
        <p:nvSpPr>
          <p:cNvPr id="384" name="Google Shape;384;p39"/>
          <p:cNvSpPr txBox="1"/>
          <p:nvPr>
            <p:ph idx="1" type="body"/>
          </p:nvPr>
        </p:nvSpPr>
        <p:spPr>
          <a:xfrm>
            <a:off x="685800" y="2060575"/>
            <a:ext cx="7772400" cy="33845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Цель - для запрета записи в области памяти с адресами 0÷511 и 4096÷4607</a:t>
            </a:r>
            <a:endParaRPr/>
          </a:p>
          <a:p>
            <a:pPr indent="-342900" lvl="0" marL="342900" rtl="0" algn="l">
              <a:lnSpc>
                <a:spcPct val="100000"/>
              </a:lnSpc>
              <a:spcBef>
                <a:spcPts val="64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Защита осуществляется по эффективным адресам до DAT и префиксации</a:t>
            </a:r>
            <a:endParaRPr/>
          </a:p>
          <a:p>
            <a:pPr indent="-342900" lvl="0" marL="342900" rtl="0" algn="l">
              <a:lnSpc>
                <a:spcPct val="100000"/>
              </a:lnSpc>
              <a:spcBef>
                <a:spcPts val="64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Специальный бит в CR0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611187" y="404812"/>
            <a:ext cx="7847012" cy="21605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Times New Roman"/>
              <a:buNone/>
            </a:pPr>
            <a:r>
              <a:rPr b="0" i="0" lang="en-US" sz="2400" u="none">
                <a:solidFill>
                  <a:schemeClr val="dk2"/>
                </a:solidFill>
                <a:latin typeface="Times New Roman"/>
                <a:ea typeface="Times New Roman"/>
                <a:cs typeface="Times New Roman"/>
                <a:sym typeface="Times New Roman"/>
              </a:rPr>
              <a:t>	Тип виртуального адреса определяется </a:t>
            </a:r>
            <a:r>
              <a:rPr b="1" i="0" lang="en-US" sz="2400" u="none">
                <a:solidFill>
                  <a:schemeClr val="dk2"/>
                </a:solidFill>
                <a:latin typeface="Times New Roman"/>
                <a:ea typeface="Times New Roman"/>
                <a:cs typeface="Times New Roman"/>
                <a:sym typeface="Times New Roman"/>
              </a:rPr>
              <a:t>режимом </a:t>
            </a:r>
            <a:r>
              <a:rPr b="0" i="0" lang="en-US" sz="2400" u="none">
                <a:solidFill>
                  <a:schemeClr val="dk2"/>
                </a:solidFill>
                <a:latin typeface="Times New Roman"/>
                <a:ea typeface="Times New Roman"/>
                <a:cs typeface="Times New Roman"/>
                <a:sym typeface="Times New Roman"/>
              </a:rPr>
              <a:t>виртуальной адресации, используемым в процессоре. 	Процессор может находиться в одном из </a:t>
            </a:r>
            <a:r>
              <a:rPr b="1" i="0" lang="en-US" sz="2400" u="none">
                <a:solidFill>
                  <a:schemeClr val="dk2"/>
                </a:solidFill>
                <a:latin typeface="Times New Roman"/>
                <a:ea typeface="Times New Roman"/>
                <a:cs typeface="Times New Roman"/>
                <a:sym typeface="Times New Roman"/>
              </a:rPr>
              <a:t>четырех режимов адресации</a:t>
            </a:r>
            <a:r>
              <a:rPr b="0" i="0" lang="en-US" sz="2400" u="none">
                <a:solidFill>
                  <a:schemeClr val="dk2"/>
                </a:solidFill>
                <a:latin typeface="Times New Roman"/>
                <a:ea typeface="Times New Roman"/>
                <a:cs typeface="Times New Roman"/>
                <a:sym typeface="Times New Roman"/>
              </a:rPr>
              <a:t>, соответствующих перечисленным типам виртуальных адресов:</a:t>
            </a:r>
            <a:endParaRPr/>
          </a:p>
        </p:txBody>
      </p:sp>
      <p:sp>
        <p:nvSpPr>
          <p:cNvPr id="140" name="Google Shape;140;p4"/>
          <p:cNvSpPr txBox="1"/>
          <p:nvPr>
            <p:ph idx="1" type="body"/>
          </p:nvPr>
        </p:nvSpPr>
        <p:spPr>
          <a:xfrm>
            <a:off x="685800" y="2781300"/>
            <a:ext cx="3810000" cy="3314700"/>
          </a:xfrm>
          <a:prstGeom prst="rect">
            <a:avLst/>
          </a:prstGeom>
          <a:noFill/>
          <a:ln>
            <a:noFill/>
          </a:ln>
        </p:spPr>
        <p:txBody>
          <a:bodyPr anchorCtr="0" anchor="t" bIns="45700" lIns="91425" spcFirstLastPara="1" rIns="91425" wrap="square" tIns="45700">
            <a:noAutofit/>
          </a:bodyPr>
          <a:lstStyle/>
          <a:p>
            <a:pPr indent="-533400" lvl="0" marL="533400" rtl="0" algn="l">
              <a:lnSpc>
                <a:spcPct val="80000"/>
              </a:lnSpc>
              <a:spcBef>
                <a:spcPts val="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главный (Primary Virtual Address); </a:t>
            </a:r>
            <a:endParaRPr/>
          </a:p>
          <a:p>
            <a:pPr indent="-533400" lvl="0" marL="533400" rtl="0" algn="l">
              <a:lnSpc>
                <a:spcPct val="80000"/>
              </a:lnSpc>
              <a:spcBef>
                <a:spcPts val="48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вторичный (Secondary Virtual Address); </a:t>
            </a:r>
            <a:endParaRPr/>
          </a:p>
          <a:p>
            <a:pPr indent="-533400" lvl="0" marL="533400" rtl="0" algn="l">
              <a:lnSpc>
                <a:spcPct val="80000"/>
              </a:lnSpc>
              <a:spcBef>
                <a:spcPts val="48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AR-определяемый (AR-specified Virtual Address); </a:t>
            </a:r>
            <a:endParaRPr/>
          </a:p>
          <a:p>
            <a:pPr indent="-533400" lvl="0" marL="533400" rtl="0" algn="l">
              <a:lnSpc>
                <a:spcPct val="80000"/>
              </a:lnSpc>
              <a:spcBef>
                <a:spcPts val="48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базовый (Home Virtual Address).</a:t>
            </a:r>
            <a:endParaRPr/>
          </a:p>
        </p:txBody>
      </p:sp>
      <p:sp>
        <p:nvSpPr>
          <p:cNvPr id="141" name="Google Shape;141;p4"/>
          <p:cNvSpPr txBox="1"/>
          <p:nvPr>
            <p:ph idx="1" type="body"/>
          </p:nvPr>
        </p:nvSpPr>
        <p:spPr>
          <a:xfrm>
            <a:off x="4648200" y="2781300"/>
            <a:ext cx="3810000" cy="3314700"/>
          </a:xfrm>
          <a:prstGeom prst="rect">
            <a:avLst/>
          </a:prstGeom>
          <a:noFill/>
          <a:ln>
            <a:noFill/>
          </a:ln>
        </p:spPr>
        <p:txBody>
          <a:bodyPr anchorCtr="0" anchor="t" bIns="45700" lIns="91425" spcFirstLastPara="1" rIns="91425" wrap="square" tIns="45700">
            <a:noAutofit/>
          </a:bodyPr>
          <a:lstStyle/>
          <a:p>
            <a:pPr indent="-533400" lvl="0" marL="533400" rtl="0" algn="l">
              <a:lnSpc>
                <a:spcPct val="80000"/>
              </a:lnSpc>
              <a:spcBef>
                <a:spcPts val="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режим главного AS (Primary-space mode); </a:t>
            </a:r>
            <a:endParaRPr/>
          </a:p>
          <a:p>
            <a:pPr indent="-533400" lvl="0" marL="533400" rtl="0" algn="l">
              <a:lnSpc>
                <a:spcPct val="80000"/>
              </a:lnSpc>
              <a:spcBef>
                <a:spcPts val="48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режим вторичного AS (Secondary-space mode); </a:t>
            </a:r>
            <a:endParaRPr/>
          </a:p>
          <a:p>
            <a:pPr indent="-533400" lvl="0" marL="533400" rtl="0" algn="l">
              <a:lnSpc>
                <a:spcPct val="80000"/>
              </a:lnSpc>
              <a:spcBef>
                <a:spcPts val="48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режим с AR-определяемым AS (Access-register mode); </a:t>
            </a:r>
            <a:endParaRPr/>
          </a:p>
          <a:p>
            <a:pPr indent="-533400" lvl="0" marL="533400" rtl="0" algn="l">
              <a:lnSpc>
                <a:spcPct val="80000"/>
              </a:lnSpc>
              <a:spcBef>
                <a:spcPts val="480"/>
              </a:spcBef>
              <a:spcAft>
                <a:spcPts val="0"/>
              </a:spcAft>
              <a:buClr>
                <a:schemeClr val="dk1"/>
              </a:buClr>
              <a:buSzPts val="2400"/>
              <a:buFont typeface="Times New Roman"/>
              <a:buAutoNum type="arabicPeriod"/>
            </a:pPr>
            <a:r>
              <a:rPr b="0" i="0" lang="en-US" sz="2400" u="none">
                <a:solidFill>
                  <a:schemeClr val="dk1"/>
                </a:solidFill>
                <a:latin typeface="Times New Roman"/>
                <a:ea typeface="Times New Roman"/>
                <a:cs typeface="Times New Roman"/>
                <a:sym typeface="Times New Roman"/>
              </a:rPr>
              <a:t>режим базового AS (Home-space mode).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0"/>
          <p:cNvSpPr txBox="1"/>
          <p:nvPr>
            <p:ph type="title"/>
          </p:nvPr>
        </p:nvSpPr>
        <p:spPr>
          <a:xfrm>
            <a:off x="827087" y="609600"/>
            <a:ext cx="7631112" cy="1450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Times New Roman"/>
              <a:buNone/>
            </a:pPr>
            <a:r>
              <a:rPr b="0" i="0" lang="en-US" sz="3200" u="none">
                <a:solidFill>
                  <a:schemeClr val="dk2"/>
                </a:solidFill>
                <a:latin typeface="Times New Roman"/>
                <a:ea typeface="Times New Roman"/>
                <a:cs typeface="Times New Roman"/>
                <a:sym typeface="Times New Roman"/>
              </a:rPr>
              <a:t>Случай, когда одна программа со своим ключом  обращается в область памяти другой программы:</a:t>
            </a:r>
            <a:endParaRPr/>
          </a:p>
        </p:txBody>
      </p:sp>
      <p:sp>
        <p:nvSpPr>
          <p:cNvPr id="391" name="Google Shape;391;p40"/>
          <p:cNvSpPr txBox="1"/>
          <p:nvPr>
            <p:ph idx="1" type="body"/>
          </p:nvPr>
        </p:nvSpPr>
        <p:spPr>
          <a:xfrm>
            <a:off x="539750" y="2349500"/>
            <a:ext cx="3810000" cy="266541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Такой способ разрешается битом управления отключением защиты в CR0.</a:t>
            </a:r>
            <a:endParaRPr/>
          </a:p>
          <a:p>
            <a:pPr indent="-342900" lvl="0" marL="342900" rtl="0" algn="l">
              <a:lnSpc>
                <a:spcPct val="10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и ACC=9</a:t>
            </a:r>
            <a:endParaRPr/>
          </a:p>
        </p:txBody>
      </p:sp>
      <p:sp>
        <p:nvSpPr>
          <p:cNvPr id="392" name="Google Shape;392;p40"/>
          <p:cNvSpPr txBox="1"/>
          <p:nvPr>
            <p:ph idx="1" type="body"/>
          </p:nvPr>
        </p:nvSpPr>
        <p:spPr>
          <a:xfrm>
            <a:off x="4643437" y="2276475"/>
            <a:ext cx="3810000" cy="2520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Предусмотрена возможность отключения защиты обращения для чтения по эффективным адресам 0÷2047 (CR0)</a:t>
            </a:r>
            <a:endParaRPr/>
          </a:p>
        </p:txBody>
      </p:sp>
      <p:sp>
        <p:nvSpPr>
          <p:cNvPr id="393" name="Google Shape;393;p40"/>
          <p:cNvSpPr txBox="1"/>
          <p:nvPr/>
        </p:nvSpPr>
        <p:spPr>
          <a:xfrm>
            <a:off x="900112" y="4868862"/>
            <a:ext cx="7631112" cy="14509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Times New Roman"/>
              <a:buNone/>
            </a:pPr>
            <a:r>
              <a:rPr b="0" i="0" lang="en-US" sz="2400" u="none">
                <a:solidFill>
                  <a:schemeClr val="dk2"/>
                </a:solidFill>
                <a:latin typeface="Times New Roman"/>
                <a:ea typeface="Times New Roman"/>
                <a:cs typeface="Times New Roman"/>
                <a:sym typeface="Times New Roman"/>
              </a:rPr>
              <a:t>Исключение - случай, когда эффективный адрес является виртуальным, и установлен бит запрета отключения защиты от чтения в ASCE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Защита адресных пространств с использованием таблицы доступа </a:t>
            </a:r>
            <a:endParaRPr/>
          </a:p>
        </p:txBody>
      </p:sp>
      <p:sp>
        <p:nvSpPr>
          <p:cNvPr id="400" name="Google Shape;400;p41"/>
          <p:cNvSpPr txBox="1"/>
          <p:nvPr>
            <p:ph idx="1" type="body"/>
          </p:nvPr>
        </p:nvSpPr>
        <p:spPr>
          <a:xfrm>
            <a:off x="685800" y="2708275"/>
            <a:ext cx="7772400" cy="216058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Режим AR-specified Virtual Address и </a:t>
            </a:r>
            <a:endParaRPr/>
          </a:p>
          <a:p>
            <a:pPr indent="-342900" lvl="0" marL="342900" rtl="0" algn="l">
              <a:lnSpc>
                <a:spcPct val="100000"/>
              </a:lnSpc>
              <a:spcBef>
                <a:spcPts val="64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Адресное пространство задается  в регистре доступа.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2"/>
          <p:cNvSpPr txBox="1"/>
          <p:nvPr>
            <p:ph type="title"/>
          </p:nvPr>
        </p:nvSpPr>
        <p:spPr>
          <a:xfrm>
            <a:off x="755650" y="0"/>
            <a:ext cx="7772400" cy="431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000"/>
              <a:buFont typeface="Times New Roman"/>
              <a:buNone/>
            </a:pPr>
            <a:r>
              <a:rPr b="0" i="0" lang="en-US" sz="2000" u="none">
                <a:solidFill>
                  <a:schemeClr val="dk2"/>
                </a:solidFill>
                <a:latin typeface="Times New Roman"/>
                <a:ea typeface="Times New Roman"/>
                <a:cs typeface="Times New Roman"/>
                <a:sym typeface="Times New Roman"/>
              </a:rPr>
              <a:t>Защита адресных пространств с использованием таблицы доступа</a:t>
            </a:r>
            <a:r>
              <a:rPr b="0" i="0" lang="en-US" sz="4000" u="none">
                <a:solidFill>
                  <a:schemeClr val="dk2"/>
                </a:solidFill>
                <a:latin typeface="Times New Roman"/>
                <a:ea typeface="Times New Roman"/>
                <a:cs typeface="Times New Roman"/>
                <a:sym typeface="Times New Roman"/>
              </a:rPr>
              <a:t> </a:t>
            </a:r>
            <a:endParaRPr/>
          </a:p>
        </p:txBody>
      </p:sp>
      <p:pic>
        <p:nvPicPr>
          <p:cNvPr descr="2_8" id="407" name="Google Shape;407;p42"/>
          <p:cNvPicPr preferRelativeResize="0"/>
          <p:nvPr>
            <p:ph idx="1" type="body"/>
          </p:nvPr>
        </p:nvPicPr>
        <p:blipFill rotWithShape="1">
          <a:blip r:embed="rId3">
            <a:alphaModFix/>
          </a:blip>
          <a:srcRect b="0" l="0" r="0" t="0"/>
          <a:stretch/>
        </p:blipFill>
        <p:spPr>
          <a:xfrm>
            <a:off x="827087" y="836612"/>
            <a:ext cx="7848600" cy="55451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3"/>
          <p:cNvSpPr txBox="1"/>
          <p:nvPr>
            <p:ph type="title"/>
          </p:nvPr>
        </p:nvSpPr>
        <p:spPr>
          <a:xfrm>
            <a:off x="685800" y="609600"/>
            <a:ext cx="7772400" cy="7318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0" i="0" lang="en-US" sz="4000" u="none">
                <a:solidFill>
                  <a:schemeClr val="dk2"/>
                </a:solidFill>
                <a:latin typeface="Times New Roman"/>
                <a:ea typeface="Times New Roman"/>
                <a:cs typeface="Times New Roman"/>
                <a:sym typeface="Times New Roman"/>
              </a:rPr>
              <a:t>Страничная защита </a:t>
            </a:r>
            <a:endParaRPr/>
          </a:p>
        </p:txBody>
      </p:sp>
      <p:sp>
        <p:nvSpPr>
          <p:cNvPr id="414" name="Google Shape;414;p43"/>
          <p:cNvSpPr txBox="1"/>
          <p:nvPr>
            <p:ph idx="1" type="body"/>
          </p:nvPr>
        </p:nvSpPr>
        <p:spPr>
          <a:xfrm>
            <a:off x="685800" y="1484312"/>
            <a:ext cx="7772400" cy="461168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Цель – исключение несанкционированной записи в страницах виртуальной памяти</a:t>
            </a:r>
            <a:endParaRPr/>
          </a:p>
          <a:p>
            <a:pPr indent="-342900" lvl="0" marL="342900" rtl="0" algn="l">
              <a:lnSpc>
                <a:spcPct val="90000"/>
              </a:lnSpc>
              <a:spcBef>
                <a:spcPts val="56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В строках страничных таблиц биты страничной защиты от записи </a:t>
            </a:r>
            <a:endParaRPr/>
          </a:p>
          <a:p>
            <a:pPr indent="-285750" lvl="1" marL="742950" rtl="0" algn="l">
              <a:lnSpc>
                <a:spcPct val="9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«0» - разрешается и запись, и чтение; «1» - только чтение из соответствующей страницы</a:t>
            </a:r>
            <a:endParaRPr/>
          </a:p>
          <a:p>
            <a:pPr indent="-342900" lvl="0" marL="342900" rtl="0" algn="l">
              <a:lnSpc>
                <a:spcPct val="90000"/>
              </a:lnSpc>
              <a:spcBef>
                <a:spcPts val="56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В строках сегментных таблиц биты страничной защиты от записи</a:t>
            </a:r>
            <a:endParaRPr/>
          </a:p>
          <a:p>
            <a:pPr indent="-285750" lvl="1" marL="742950" rtl="0" algn="l">
              <a:lnSpc>
                <a:spcPct val="9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«1» - защищены от записи все страницы сегмента; «0» - защита определяется битами в строках страничной таблицы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44"/>
          <p:cNvPicPr preferRelativeResize="0"/>
          <p:nvPr/>
        </p:nvPicPr>
        <p:blipFill rotWithShape="1">
          <a:blip r:embed="rId3">
            <a:alphaModFix/>
          </a:blip>
          <a:srcRect b="0" l="0" r="0" t="0"/>
          <a:stretch/>
        </p:blipFill>
        <p:spPr>
          <a:xfrm>
            <a:off x="533400" y="900112"/>
            <a:ext cx="8077200" cy="5057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5"/>
          <p:cNvPicPr preferRelativeResize="0"/>
          <p:nvPr/>
        </p:nvPicPr>
        <p:blipFill rotWithShape="1">
          <a:blip r:embed="rId3">
            <a:alphaModFix/>
          </a:blip>
          <a:srcRect b="0" l="0" r="0" t="0"/>
          <a:stretch/>
        </p:blipFill>
        <p:spPr>
          <a:xfrm>
            <a:off x="539750" y="517525"/>
            <a:ext cx="8135937" cy="577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6"/>
          <p:cNvPicPr preferRelativeResize="0"/>
          <p:nvPr/>
        </p:nvPicPr>
        <p:blipFill rotWithShape="1">
          <a:blip r:embed="rId3">
            <a:alphaModFix/>
          </a:blip>
          <a:srcRect b="0" l="0" r="0" t="0"/>
          <a:stretch/>
        </p:blipFill>
        <p:spPr>
          <a:xfrm>
            <a:off x="347662" y="566737"/>
            <a:ext cx="8448675" cy="572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561975" y="1019175"/>
            <a:ext cx="8020050" cy="481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8"/>
          <p:cNvPicPr preferRelativeResize="0"/>
          <p:nvPr/>
        </p:nvPicPr>
        <p:blipFill rotWithShape="1">
          <a:blip r:embed="rId3">
            <a:alphaModFix/>
          </a:blip>
          <a:srcRect b="0" l="0" r="0" t="0"/>
          <a:stretch/>
        </p:blipFill>
        <p:spPr>
          <a:xfrm>
            <a:off x="614362" y="852487"/>
            <a:ext cx="7915275" cy="5153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b="0" l="0" r="0" t="0"/>
          <a:stretch/>
        </p:blipFill>
        <p:spPr>
          <a:xfrm>
            <a:off x="504825" y="1009650"/>
            <a:ext cx="813435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Елена</dc:creator>
</cp:coreProperties>
</file>