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commentAuthors.xml" ContentType="application/vnd.openxmlformats-officedocument.presentationml.commentAuthors+xml"/>
  <Override PartName="/ppt/comments/comment3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comments/comment6.xml" ContentType="application/vnd.openxmlformats-officedocument.presentationml.comments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comments/comment4.xml" ContentType="application/vnd.openxmlformats-officedocument.presentationml.comments+xml"/>
  <Override PartName="/ppt/diagrams/data1.xml" ContentType="application/vnd.openxmlformats-officedocument.drawingml.diagramData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3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ршова Екатерина Игоревна" initials="ШЕИ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22" d="100"/>
          <a:sy n="22" d="100"/>
        </p:scale>
        <p:origin x="2458" y="19"/>
      </p:cViewPr>
      <p:guideLst>
        <p:guide pos="3840"/>
        <p:guide pos="2160" orient="horz"/>
      </p:guideLst>
    </p:cSldViewPr>
  </p:slideViewPr>
  <p:gridSpacing cx="216001" cy="216001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 /><Relationship Id="rId45" Type="http://schemas.openxmlformats.org/officeDocument/2006/relationships/tableStyles" Target="tableStyles.xml" /><Relationship Id="rId46" Type="http://schemas.openxmlformats.org/officeDocument/2006/relationships/viewProps" Target="viewProps.xml" /><Relationship Id="rId47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5-07-17T16:17:20Z" idx="1">
    <p:pos x="1674" y="846"/>
    <p:text>–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7:20Z;4;38;{000500A9-005A-4A35-9721-002C005800D2};" providerId="AD"/>
      </p:ext>
    </p:extLst>
  </p:cm>
  <p:cm authorId="1" dt="2025-07-17T16:17:26Z" idx="2">
    <p:pos x="2723" y="834"/>
    <p:text>–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7:26Z;4;38;{00EB0067-0017-479B-ACFE-0056002A00AB};" providerId="AD"/>
      </p:ext>
    </p:extLst>
  </p:cm>
  <p:cm authorId="1" dt="2025-07-17T16:17:33Z" idx="3">
    <p:pos x="1024" y="3109"/>
    <p:text>Чёткость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7:33Z;4;38;{00DC0085-0075-4A3D-BED2-00BE00570041};" providerId="AD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5-07-17T16:18:00Z" idx="4">
    <p:pos x="1018" y="908"/>
    <p:text>отчёт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8:00Z;4;38;{00400096-0072-4562-B002-000500510090};" providerId="AD"/>
      </p:ext>
    </p:extLst>
  </p:cm>
  <p:cm authorId="1" dt="2025-07-17T16:18:12Z" idx="5">
    <p:pos x="1473" y="1081"/>
    <p:text>отчёта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8:12Z;4;38;{005E0053-001F-4BF9-B2BE-004600D3001D};" providerId="AD"/>
      </p:ext>
    </p:extLst>
  </p:cm>
  <p:cm authorId="1" dt="2025-07-17T16:18:17Z" idx="6">
    <p:pos x="667" y="1744"/>
    <p:text>Неясно (слитно)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8:17Z;4;38;{00C90019-006A-488B-92D5-001800A30073};" providerId="AD"/>
      </p:ext>
    </p:extLst>
  </p:cm>
  <p:cm authorId="1" dt="2025-07-17T16:18:29Z" idx="7">
    <p:pos x="998" y="2779"/>
    <p:text>объём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8:29Z;4;38;{00CA00F5-00B4-463A-9CE2-00D2000000D0};" providerId="AD"/>
      </p:ext>
    </p:extLst>
  </p:cm>
  <p:cm authorId="1" dt="2025-07-17T16:18:38Z" idx="8">
    <p:pos x="4681" y="361"/>
    <p:text>Заменить все кавычки на слайде на «»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8:38Z;4;38;{008B00A7-009C-476D-BE0E-000600FB0005};" providerId="AD"/>
      </p:ext>
    </p:extLst>
  </p:cm>
  <p:cm authorId="1" dt="2025-07-17T16:18:59Z" idx="9">
    <p:pos x="3121" y="855"/>
    <p:text>Отчёт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18:59Z;4;38;{007F00C7-008D-4C0C-8D89-003A00ED0070};" providerId="AD"/>
      </p:ext>
    </p:extLst>
  </p:cm>
  <p:cm authorId="1" dt="2025-07-17T16:20:13Z" idx="10">
    <p:pos x="3270" y="1911"/>
    <p:text>Чёткие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0:13Z;4;38;{001A0084-0042-444A-9E79-002900E00030};" providerId="AD"/>
      </p:ext>
    </p:extLst>
  </p:cm>
  <p:cm authorId="1" dt="2025-07-17T16:20:28Z" idx="11">
    <p:pos x="3364" y="2993"/>
    <p:text>Чёткие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0:28Z;4;38;{00100048-00DF-4F0A-B69C-00EA00560043};" providerId="AD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5-07-17T16:21:40Z" idx="12">
    <p:pos x="5785" y="500"/>
    <p:text>Заменить все кавычки на слайде на «»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1:40Z;4;38;{00970098-00E2-4A56-AAFB-007B003E0011};" providerId="AD"/>
      </p:ext>
    </p:extLst>
  </p:cm>
  <p:cm authorId="1" dt="2025-07-17T16:21:52Z" idx="13">
    <p:pos x="1163" y="511"/>
    <p:text>Неопределённость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1:52Z;4;38;{00D90053-009A-4ECB-A0D0-001400560039};" providerId="AD"/>
      </p:ext>
    </p:extLst>
  </p:cm>
  <p:cm authorId="1" dt="2025-07-17T16:22:11Z" idx="14">
    <p:pos x="3885" y="2715"/>
    <p:text>отчётом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2:11Z;4;38;{005A006D-0010-47AC-B285-006F00560025};" providerId="AD"/>
      </p:ext>
    </p:extLst>
  </p:cm>
  <p:cm authorId="1" dt="2025-07-17T16:22:21Z" idx="15">
    <p:pos x="3385" y="3623"/>
    <p:text>утверждённому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2:21Z;4;38;{00A300D9-0026-4992-BB7D-003D00AB00DE};" providerId="AD"/>
      </p:ext>
    </p:extLst>
  </p:cm>
  <p:cm authorId="1" dt="2025-07-18T08:13:31Z" idx="16">
    <p:pos x="1918" y="3207"/>
    <p:text>объёмом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8T05:13:31Z;4;38;{00700051-00E8-4A36-82D4-005000540064};" providerId="AD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5-07-17T16:22:50Z" idx="17">
    <p:pos x="4608" y="3568"/>
    <p:text>Чёткие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2:50Z;4;38;{002500E2-003A-4800-8C2A-00E70066003E};" providerId="AD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5-07-17T16:23:09Z" idx="18">
    <p:pos x="6524" y="630"/>
    <p:text>Заменить все кавычки на слайде на «»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3:09Z;4;38;{008D00A1-0056-43BA-85FA-0003008B000E};" providerId="AD"/>
      </p:ext>
    </p:extLst>
  </p:cm>
  <p:cm authorId="1" dt="2025-07-17T16:23:25Z" idx="19">
    <p:pos x="1509" y="1663"/>
    <p:text>Убрать запятую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3:25Z;4;38;{00D300E8-00E7-4128-8CAF-003E00CD00AE};" providerId="AD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m authorId="1" dt="2025-07-17T16:23:41Z" idx="20">
    <p:pos x="5222" y="1665"/>
    <p:text>объёма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3:41Z;4;38;{005B00D3-001F-4DEB-82D6-0077004E00DA};" providerId="AD"/>
      </p:ext>
    </p:extLst>
  </p:cm>
  <p:cm authorId="1" dt="2025-07-17T16:23:48Z" idx="21">
    <p:pos x="4518" y="2314"/>
    <p:text>Чёткая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7T13:23:48Z;4;38;{00CB0098-008C-419B-A2DE-00C4000D000C};" providerId="AD"/>
      </p:ext>
    </p:extLst>
  </p:cm>
  <p:cm authorId="1" dt="2025-07-18T08:15:17Z" idx="22">
    <p:pos x="12053" y="456"/>
    <p:text>Убрать точки в ячейках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8T05:15:17Z;4;38;{004700D0-000B-4204-B67A-008700C1006C};" providerId="AD"/>
      </p:ext>
    </p:extLst>
  </p:cm>
  <p:cm authorId="1" dt="2025-07-18T08:15:31Z" idx="23">
    <p:pos x="10098" y="562"/>
    <p:text>Все слова на латинице написать с большой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8T05:15:31Z;4;38;{0074007C-000C-4399-8D5C-00C400BA0062};" providerId="AD"/>
      </p:ext>
    </p:extLst>
  </p:cm>
  <p:cm authorId="1" dt="2025-07-18T08:15:45Z" idx="24">
    <p:pos x="12393" y="1625"/>
    <p:text>Скрам, Канбан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8T05:15:45Z;4;38;{001F00A1-008F-4F13-8FA5-00BC00F4005B};" providerId="AD"/>
      </p:ext>
    </p:extLst>
  </p:cm>
  <p:cm authorId="1" dt="2025-07-18T08:15:53Z" idx="25">
    <p:pos x="10026" y="3081"/>
    <p:text>объёма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8T05:15:53Z;4;38;{005D0003-00D1-4EF1-B3E0-00380065009C};" providerId="AD"/>
      </p:ext>
    </p:extLst>
  </p:cm>
  <p:cm authorId="1" dt="2025-07-18T08:16:19Z" idx="26">
    <p:pos x="12537" y="3081"/>
    <p:text>Перенести «с» на след. строку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8T05:16:19Z;4;38;{00F700DD-00E3-4095-9440-0013008A0092};" providerId="AD"/>
      </p:ext>
    </p:extLst>
  </p:cm>
  <p:cm authorId="1" dt="2025-07-18T08:16:30Z" idx="27">
    <p:pos x="11230" y="3301"/>
    <p:text>учётом (через Ё)</p:text>
    <p:extLst>
      <p:ext uri="{C676402C-5697-4E1C-873F-D02D1690AC5C}">
        <p15:threadingInfo xmlns:p15="http://schemas.microsoft.com/office/powerpoint/2012/main" timeZoneBias="-180"/>
      </p:ext>
      <p:ext uri="{19B8F6BF-5375-455C-9EA6-DF929625EA0E}">
        <p15:presenceInfo xmlns:p15="http://schemas.microsoft.com/office/powerpoint/2012/main" userId="teamlab_data:0;1;1;1;26;Ширшова Екатерина Игоревна;2;1;0;3;20;2025-07-18T05:16:30Z;4;38;{000900AB-00E0-49AE-B50B-006400A2009D};" providerId="AD"/>
      </p:ext>
    </p:extLst>
  </p:cm>
</p:cmLst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72ADD77-CCDC-46CB-B569-641C8E1E637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34E17E2-130E-4B6D-86E3-9642F1587B3B}">
      <dgm:prSet phldrT=""/>
      <dgm:spPr bwMode="auto"/>
      <dgm:t>
        <a:bodyPr/>
        <a:lstStyle/>
        <a:p>
          <a:pPr algn="ctr">
            <a:defRPr/>
          </a:pPr>
          <a:r>
            <a:rPr lang="ru-RU" b="1"/>
            <a:t>WBS</a:t>
          </a:r>
          <a:endParaRPr lang="ru-RU"/>
        </a:p>
      </dgm:t>
    </dgm:pt>
    <dgm:pt modelId="{2B5D94BD-F38E-41E3-BCF8-63AF865BCBE1}" type="parTrans" cxnId="{753A2C31-BAAE-41F1-A3E3-DF6D5773DA3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00BF8A4-8A21-43B3-B86B-FF07D94BDFA8}" type="sibTrans" cxnId="{753A2C31-BAAE-41F1-A3E3-DF6D5773DA3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1510874-8266-4D76-B029-0C80DF01800A}">
      <dgm:prSet phldrT=""/>
      <dgm:spPr bwMode="auto"/>
      <dgm:t>
        <a:bodyPr/>
        <a:lstStyle/>
        <a:p>
          <a:pPr algn="l">
            <a:defRPr/>
          </a:pPr>
          <a:r>
            <a:rPr lang="ru-RU"/>
            <a:t>Фокусируется на результатах</a:t>
          </a:r>
          <a:endParaRPr/>
        </a:p>
      </dgm:t>
    </dgm:pt>
    <dgm:pt modelId="{8CD01772-1354-4D1A-AFF9-F3D5BE49E334}" type="parTrans" cxnId="{F25E1768-7AB5-4265-8A22-05BEC0C339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3C50512-4750-4B43-BA14-AA0C3F74130A}" type="sibTrans" cxnId="{F25E1768-7AB5-4265-8A22-05BEC0C3396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864D89C-C518-4670-ACD5-E8757D82F4A1}">
      <dgm:prSet phldrT=""/>
      <dgm:spPr bwMode="auto"/>
      <dgm:t>
        <a:bodyPr/>
        <a:lstStyle/>
        <a:p>
          <a:pPr algn="l">
            <a:defRPr/>
          </a:pPr>
          <a:r>
            <a:rPr lang="ru-RU"/>
            <a:t>Обеспечивает прозрачность и удобство управления</a:t>
          </a:r>
          <a:endParaRPr/>
        </a:p>
      </dgm:t>
    </dgm:pt>
    <dgm:pt modelId="{81FFD8BB-0CE1-4A16-9659-57E943B3F9DF}" type="parTrans" cxnId="{3055EEAF-04AE-4A9F-A8EC-69460CA5A8B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403911-A672-4AAC-A2D1-10A334415729}" type="sibTrans" cxnId="{3055EEAF-04AE-4A9F-A8EC-69460CA5A8B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D305FB4-2972-43E2-99E0-0B509583C62A}">
      <dgm:prSet phldrT=""/>
      <dgm:spPr bwMode="auto"/>
      <dgm:t>
        <a:bodyPr/>
        <a:lstStyle/>
        <a:p>
          <a:pPr algn="l">
            <a:defRPr/>
          </a:pPr>
          <a:r>
            <a:rPr lang="ru-RU"/>
            <a:t>Лежит в основе планирования сроков, стоимости и ресурсов</a:t>
          </a:r>
          <a:endParaRPr/>
        </a:p>
      </dgm:t>
    </dgm:pt>
    <dgm:pt modelId="{4FB775D6-5609-4385-9D46-6D93A562E698}" type="parTrans" cxnId="{2917F34E-156B-4B8A-B764-6F5F429C755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7774E9-5A11-4EAD-9ABC-167C0C94E4FE}" type="sibTrans" cxnId="{2917F34E-156B-4B8A-B764-6F5F429C755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864D7A-AD1F-4CB8-8001-30BDB5B03E9F}" type="pres">
      <dgm:prSet presAssocID="{372ADD77-CCDC-46CB-B569-641C8E1E6376}" presName="Name0" presStyleCnt="0">
        <dgm:presLayoutVars>
          <dgm:dir val="norm"/>
          <dgm:resizeHandles val="exact"/>
        </dgm:presLayoutVars>
      </dgm:prSet>
      <dgm:spPr bwMode="auto"/>
    </dgm:pt>
    <dgm:pt modelId="{AB0725A1-028B-4808-93F9-CD156848B364}" type="pres">
      <dgm:prSet custLinFactNeighborX="4763" custLinFactNeighborY="49601" presAssocID="{A34E17E2-130E-4B6D-86E3-9642F1587B3B}" presName="node" presStyleLbl="node1" presStyleIdx="0" presStyleCnt="1">
        <dgm:presLayoutVars>
          <dgm:bulletEnabled val="1"/>
        </dgm:presLayoutVars>
      </dgm:prSet>
      <dgm:spPr bwMode="auto"/>
    </dgm:pt>
  </dgm:ptLst>
  <dgm:cxnLst>
    <dgm:cxn modelId="{1C96CD0D-DA3A-4F26-95F5-BDD61ED41DE2}" type="presOf" srcId="{372ADD77-CCDC-46CB-B569-641C8E1E6376}" destId="{D6864D7A-AD1F-4CB8-8001-30BDB5B03E9F}" srcOrd="0" destOrd="0" presId="urn:microsoft.com/office/officeart/2005/8/layout/process1"/>
    <dgm:cxn modelId="{753A2C31-BAAE-41F1-A3E3-DF6D5773DA38}" srcId="{372ADD77-CCDC-46CB-B569-641C8E1E6376}" destId="{A34E17E2-130E-4B6D-86E3-9642F1587B3B}" srcOrd="0" destOrd="0" parTransId="{2B5D94BD-F38E-41E3-BCF8-63AF865BCBE1}" sibTransId="{A00BF8A4-8A21-43B3-B86B-FF07D94BDFA8}"/>
    <dgm:cxn modelId="{DA620F40-F370-4B82-B5B9-38CE3C26A3CB}" type="presOf" srcId="{E864D89C-C518-4670-ACD5-E8757D82F4A1}" destId="{AB0725A1-028B-4808-93F9-CD156848B364}" srcOrd="0" destOrd="2" presId="urn:microsoft.com/office/officeart/2005/8/layout/process1"/>
    <dgm:cxn modelId="{F25E1768-7AB5-4265-8A22-05BEC0C33963}" srcId="{A34E17E2-130E-4B6D-86E3-9642F1587B3B}" destId="{51510874-8266-4D76-B029-0C80DF01800A}" srcOrd="0" destOrd="0" parTransId="{8CD01772-1354-4D1A-AFF9-F3D5BE49E334}" sibTransId="{23C50512-4750-4B43-BA14-AA0C3F74130A}"/>
    <dgm:cxn modelId="{2917F34E-156B-4B8A-B764-6F5F429C7558}" srcId="{A34E17E2-130E-4B6D-86E3-9642F1587B3B}" destId="{FD305FB4-2972-43E2-99E0-0B509583C62A}" srcOrd="2" destOrd="0" parTransId="{4FB775D6-5609-4385-9D46-6D93A562E698}" sibTransId="{1E7774E9-5A11-4EAD-9ABC-167C0C94E4FE}"/>
    <dgm:cxn modelId="{CD9ED69E-1DE0-4980-BEB4-86474316D2F9}" type="presOf" srcId="{FD305FB4-2972-43E2-99E0-0B509583C62A}" destId="{AB0725A1-028B-4808-93F9-CD156848B364}" srcOrd="0" destOrd="3" presId="urn:microsoft.com/office/officeart/2005/8/layout/process1"/>
    <dgm:cxn modelId="{3055EEAF-04AE-4A9F-A8EC-69460CA5A8B5}" srcId="{A34E17E2-130E-4B6D-86E3-9642F1587B3B}" destId="{E864D89C-C518-4670-ACD5-E8757D82F4A1}" srcOrd="1" destOrd="0" parTransId="{81FFD8BB-0CE1-4A16-9659-57E943B3F9DF}" sibTransId="{DD403911-A672-4AAC-A2D1-10A334415729}"/>
    <dgm:cxn modelId="{F33482C2-C10C-45BF-A945-90C95A44422B}" type="presOf" srcId="{51510874-8266-4D76-B029-0C80DF01800A}" destId="{AB0725A1-028B-4808-93F9-CD156848B364}" srcOrd="0" destOrd="1" presId="urn:microsoft.com/office/officeart/2005/8/layout/process1"/>
    <dgm:cxn modelId="{0BE4B0F8-252F-4EFE-9AAE-DA844A7BF01E}" type="presOf" srcId="{A34E17E2-130E-4B6D-86E3-9642F1587B3B}" destId="{AB0725A1-028B-4808-93F9-CD156848B364}" srcOrd="0" destOrd="0" presId="urn:microsoft.com/office/officeart/2005/8/layout/process1"/>
    <dgm:cxn modelId="{568C075E-9BDA-4154-B1B4-CA249EF237F3}" type="presParOf" srcId="{D6864D7A-AD1F-4CB8-8001-30BDB5B03E9F}" destId="{AB0725A1-028B-4808-93F9-CD156848B36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84199587" name=""/>
      <dsp:cNvGrpSpPr/>
    </dsp:nvGrpSpPr>
    <dsp:grpSpPr bwMode="auto">
      <a:xfrm>
        <a:off x="0" y="0"/>
        <a:ext cx="6096000" cy="1754326"/>
        <a:chOff x="0" y="0"/>
        <a:chExt cx="6096000" cy="1754326"/>
      </a:xfrm>
    </dsp:grpSpPr>
    <dsp:sp modelId="{AB0725A1-028B-4808-93F9-CD156848B364}">
      <dsp:nvSpPr>
        <dsp:cNvPr id="0" name=""/>
        <dsp:cNvSpPr/>
      </dsp:nvSpPr>
      <dsp:spPr bwMode="auto">
        <a:xfrm>
          <a:off x="5952" y="0"/>
          <a:ext cx="6090046" cy="17543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300" b="1"/>
            <a:t>WBS</a:t>
          </a:r>
          <a:endParaRPr lang="ru-RU" sz="23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1800"/>
            <a:t>Фокусируется на результатах</a:t>
          </a:r>
          <a:endParaRPr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1800"/>
            <a:t>Обеспечивает прозрачность и удобство управления</a:t>
          </a:r>
          <a:endParaRPr sz="1800"/>
        </a:p>
        <a:p>
          <a:pPr marL="171450" lvl="1" indent="-17145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1800"/>
            <a:t>Лежит в основе планирования сроков, стоимости и ресурсов</a:t>
          </a:r>
          <a:endParaRPr sz="1800"/>
        </a:p>
      </dsp:txBody>
      <dsp:txXfrm>
        <a:off x="57335" y="51382"/>
        <a:ext cx="5987282" cy="1651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PtType="node" refType="w" refFor="ch" op="equ" fact="0.400000"/>
      <dgm:constr type="h" for="ch" ptType="sibTrans" op="equ"/>
      <dgm:constr type="primFontSz" for="des" forName="connectorText" op="equ" val="55"/>
      <dgm:constr type="primFontSz" for="des" forName="connectorText" refPtType="node" refType="primFontSz" refFor="ch" op="lte" fact="0.800000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00000"/>
          </dgm:adjLst>
        </dgm:shape>
        <dgm:presOf axis="desOrSelf" ptType="node"/>
        <dgm:constrLst>
          <dgm:constr type="h" refType="w" fact="0.600000"/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ectorText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Прописываем план — из каких разделов состоит занятие.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Неверно сформулированная цель = 50% риска провала проекта (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PMI, 2023).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Последствия</a:t>
            </a:r>
            <a:endParaRPr b="1"/>
          </a:p>
          <a:p>
            <a:pPr algn="l">
              <a:buFont typeface="Arial"/>
              <a:buChar char="•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 Расплывчатые требования → конфликты с заказчиком.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 Невозможность измерить успех.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 Перерасход ресурсов и сроков.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>
              <a:defRPr/>
            </a:pPr>
            <a:endParaRPr lang="ru-RU"/>
          </a:p>
          <a:p>
            <a:pPr algn="l"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«Цель — </a:t>
            </a:r>
            <a:r>
              <a:rPr lang="ru-RU" b="1" i="1">
                <a:solidFill>
                  <a:srgbClr val="404040"/>
                </a:solidFill>
                <a:latin typeface="quote-cjk-patch"/>
              </a:rPr>
              <a:t>чего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 мы хотим достичь. Задача — </a:t>
            </a:r>
            <a:r>
              <a:rPr lang="ru-RU" b="1" i="1">
                <a:solidFill>
                  <a:srgbClr val="404040"/>
                </a:solidFill>
                <a:latin typeface="quote-cjk-patch"/>
              </a:rPr>
              <a:t>как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 мы это сделаем».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1" i="0">
                <a:solidFill>
                  <a:srgbClr val="404040"/>
                </a:solidFill>
                <a:latin typeface="quote-cjk-patch"/>
              </a:rPr>
              <a:t>Пример для ИТ-проекта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Цель: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 увеличить конверсию личного кабинета на 20% за 6 месяцев.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Задача: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 редизайн формы оплаты (до 1 марта) + 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A/B-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тестирование (до 1 мая).</a:t>
            </a:r>
            <a:endParaRPr/>
          </a:p>
          <a:p>
            <a:pPr>
              <a:defRPr/>
            </a:pPr>
            <a:br>
              <a:rPr lang="ru-RU"/>
            </a:br>
            <a:r>
              <a:rPr lang="en-GB" b="0" i="0">
                <a:solidFill>
                  <a:srgbClr val="333333"/>
                </a:solidFill>
                <a:latin typeface="Ubuntu"/>
              </a:rPr>
              <a:t>SMART — </a:t>
            </a:r>
            <a:r>
              <a:rPr lang="ru-RU" b="0" i="0">
                <a:solidFill>
                  <a:srgbClr val="333333"/>
                </a:solidFill>
                <a:latin typeface="Ubuntu"/>
              </a:rPr>
              <a:t>это методика постановки целей, которую придумал Джордж Т. </a:t>
            </a:r>
            <a:r>
              <a:rPr lang="ru-RU" b="0" i="0">
                <a:solidFill>
                  <a:srgbClr val="333333"/>
                </a:solidFill>
                <a:latin typeface="Ubuntu"/>
              </a:rPr>
              <a:t>Доран</a:t>
            </a:r>
            <a:r>
              <a:rPr lang="ru-RU" b="0" i="0">
                <a:solidFill>
                  <a:srgbClr val="333333"/>
                </a:solidFill>
                <a:latin typeface="Ubuntu"/>
              </a:rPr>
              <a:t> более 40 лет назад. Забавно, как в самой формулировке зашифровано, что использовать такую методику умно (от англ. </a:t>
            </a:r>
            <a:r>
              <a:rPr lang="en-GB" b="0" i="0">
                <a:solidFill>
                  <a:srgbClr val="333333"/>
                </a:solidFill>
                <a:latin typeface="Ubuntu"/>
              </a:rPr>
              <a:t>smart — </a:t>
            </a:r>
            <a:r>
              <a:rPr lang="en-US" b="0" i="0">
                <a:solidFill>
                  <a:srgbClr val="333333"/>
                </a:solidFill>
                <a:latin typeface="Ubuntu"/>
              </a:rPr>
              <a:t>‘</a:t>
            </a:r>
            <a:r>
              <a:rPr lang="ru-RU" b="0" i="0">
                <a:solidFill>
                  <a:srgbClr val="333333"/>
                </a:solidFill>
                <a:latin typeface="Ubuntu"/>
              </a:rPr>
              <a:t>умный</a:t>
            </a:r>
            <a:r>
              <a:rPr lang="en-US" b="0" i="0">
                <a:solidFill>
                  <a:srgbClr val="333333"/>
                </a:solidFill>
                <a:latin typeface="Ubuntu"/>
              </a:rPr>
              <a:t>’</a:t>
            </a:r>
            <a:r>
              <a:rPr lang="ru-RU" b="0" i="0">
                <a:solidFill>
                  <a:srgbClr val="333333"/>
                </a:solidFill>
                <a:latin typeface="Ubuntu"/>
              </a:rPr>
              <a:t>). Название образовано по первым буквам критериев эффективных целей. Уже больше 40 лет эта методика применяется повсеместно и подтверждает свою эффективность. Разберём, каким критериям должна соответствовать </a:t>
            </a:r>
            <a:r>
              <a:rPr lang="en-GB" b="0" i="0">
                <a:solidFill>
                  <a:srgbClr val="333333"/>
                </a:solidFill>
                <a:latin typeface="Ubuntu"/>
              </a:rPr>
              <a:t>SMART-</a:t>
            </a:r>
            <a:r>
              <a:rPr lang="ru-RU" b="0" i="0">
                <a:solidFill>
                  <a:srgbClr val="333333"/>
                </a:solidFill>
                <a:latin typeface="Ubuntu"/>
              </a:rPr>
              <a:t>цель.</a:t>
            </a:r>
            <a:endParaRPr lang="en-US" b="0" i="0">
              <a:solidFill>
                <a:srgbClr val="333333"/>
              </a:solidFill>
              <a:latin typeface="Ubuntu"/>
            </a:endParaRPr>
          </a:p>
          <a:p>
            <a:pPr>
              <a:defRPr/>
            </a:pPr>
            <a:endParaRPr lang="en-US" b="0" i="0">
              <a:solidFill>
                <a:srgbClr val="333333"/>
              </a:solidFill>
              <a:latin typeface="Ubuntu"/>
            </a:endParaRPr>
          </a:p>
          <a:p>
            <a:pPr marL="171450" indent="-171450" algn="l">
              <a:buFont typeface="Arial"/>
              <a:buChar char="•"/>
              <a:defRPr/>
            </a:pPr>
            <a:r>
              <a:rPr lang="en-GB" b="1" i="0">
                <a:solidFill>
                  <a:srgbClr val="404040"/>
                </a:solidFill>
                <a:latin typeface="quote-cjk-patch"/>
              </a:rPr>
              <a:t>S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pecific (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конкретная) — не «улучшить интерфейс», а «сократить количество шагов оформления заказа с 5 до 2».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en-GB" b="1" i="0">
                <a:solidFill>
                  <a:srgbClr val="404040"/>
                </a:solidFill>
                <a:latin typeface="quote-cjk-patch"/>
              </a:rPr>
              <a:t>M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easurable (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измеримая) — метрики: время, %, количество ошибок.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en-GB" b="1" i="0">
                <a:solidFill>
                  <a:srgbClr val="404040"/>
                </a:solidFill>
                <a:latin typeface="quote-cjk-patch"/>
              </a:rPr>
              <a:t>A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chievable (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достижимая) — учёт ресурсов и рисков.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en-GB" b="1" i="0">
                <a:solidFill>
                  <a:srgbClr val="404040"/>
                </a:solidFill>
                <a:latin typeface="quote-cjk-patch"/>
              </a:rPr>
              <a:t>R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elevant (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релевантная) — вклад в бизнес-показатели.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en-GB" b="1" i="0">
                <a:solidFill>
                  <a:srgbClr val="404040"/>
                </a:solidFill>
                <a:latin typeface="quote-cjk-patch"/>
              </a:rPr>
              <a:t>T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ime-Bound (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ограниченная по времени) — дедлайн или этапы.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Переформулируйте цели в </a:t>
            </a:r>
            <a:r>
              <a:rPr lang="en-GB" b="0" i="1">
                <a:solidFill>
                  <a:srgbClr val="404040"/>
                </a:solidFill>
                <a:latin typeface="quote-cjk-patch"/>
              </a:rPr>
              <a:t>SMART-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формате: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 «Повысить безопасность системы».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 «Сделать новый функционал для клиентов».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 «Ускорить работу программы».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Что такое декомпозиция задач в проектном управлении?</a:t>
            </a:r>
            <a:endParaRPr/>
          </a:p>
          <a:p>
            <a:pPr>
              <a:defRPr/>
            </a:pPr>
            <a:r>
              <a:rPr lang="ru-RU" b="1"/>
              <a:t>Декомпозиция</a:t>
            </a:r>
            <a:r>
              <a:rPr lang="ru-RU"/>
              <a:t> — это процесс разделения крупных элементов проекта (например, целей, этапов или работ) на более мелкие, управляемые компоненты. Этот метод используется для создания </a:t>
            </a:r>
            <a:r>
              <a:rPr lang="ru-RU" b="1"/>
              <a:t>Структуры декомпозиции работ (WBS, </a:t>
            </a:r>
            <a:r>
              <a:rPr lang="ru-RU" b="1"/>
              <a:t>Work</a:t>
            </a:r>
            <a:r>
              <a:rPr lang="ru-RU" b="1"/>
              <a:t> </a:t>
            </a:r>
            <a:r>
              <a:rPr lang="ru-RU" b="1"/>
              <a:t>Breakdown</a:t>
            </a:r>
            <a:r>
              <a:rPr lang="ru-RU" b="1"/>
              <a:t> </a:t>
            </a:r>
            <a:r>
              <a:rPr lang="ru-RU" b="1"/>
              <a:t>Structure</a:t>
            </a:r>
            <a:r>
              <a:rPr lang="ru-RU" b="1"/>
              <a:t>)</a:t>
            </a:r>
            <a:r>
              <a:rPr lang="ru-RU"/>
              <a:t>, которая является основой планирования, контроля и управления проектом.</a:t>
            </a:r>
            <a:endParaRPr/>
          </a:p>
          <a:p>
            <a:pPr>
              <a:defRPr/>
            </a:pPr>
            <a:r>
              <a:rPr lang="ru-RU"/>
              <a:t>Согласно PMB</a:t>
            </a:r>
            <a:r>
              <a:rPr lang="en-US"/>
              <a:t>o</a:t>
            </a:r>
            <a:r>
              <a:rPr lang="ru-RU"/>
              <a:t>K (</a:t>
            </a:r>
            <a:r>
              <a:rPr lang="ru-RU"/>
              <a:t>Project</a:t>
            </a:r>
            <a:r>
              <a:rPr lang="ru-RU"/>
              <a:t> </a:t>
            </a:r>
            <a:r>
              <a:rPr lang="ru-RU"/>
              <a:t>Management</a:t>
            </a:r>
            <a:r>
              <a:rPr lang="ru-RU"/>
              <a:t> </a:t>
            </a:r>
            <a:r>
              <a:rPr lang="ru-RU"/>
              <a:t>Body</a:t>
            </a:r>
            <a:r>
              <a:rPr lang="ru-RU"/>
              <a:t> </a:t>
            </a:r>
            <a:r>
              <a:rPr lang="ru-RU"/>
              <a:t>of</a:t>
            </a:r>
            <a:r>
              <a:rPr lang="ru-RU"/>
              <a:t> </a:t>
            </a:r>
            <a:r>
              <a:rPr lang="ru-RU"/>
              <a:t>Knowledge</a:t>
            </a:r>
            <a:r>
              <a:rPr lang="ru-RU"/>
              <a:t>), декомпозиция помогает обеспечить полный охват всех работ, необходимых для достижения целей проекта.</a:t>
            </a:r>
            <a:endParaRPr/>
          </a:p>
          <a:p>
            <a:pPr>
              <a:defRPr/>
            </a:pPr>
            <a:r>
              <a:rPr lang="ru-RU"/>
              <a:t>Основной принцип декомпозиции — </a:t>
            </a:r>
            <a:r>
              <a:rPr lang="ru-RU" b="1"/>
              <a:t>100% </a:t>
            </a:r>
            <a:r>
              <a:rPr lang="ru-RU" b="1"/>
              <a:t>Rule</a:t>
            </a:r>
            <a:r>
              <a:rPr lang="ru-RU"/>
              <a:t>: каждая задача в структуре должна полностью отражать объём работ верхнего уровня без пропусков или дублирования.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Что такое задача в проектном управлении?</a:t>
            </a:r>
            <a:endParaRPr/>
          </a:p>
          <a:p>
            <a:pPr>
              <a:defRPr/>
            </a:pPr>
            <a:r>
              <a:rPr lang="ru-RU"/>
              <a:t>В контексте PMB</a:t>
            </a:r>
            <a:r>
              <a:rPr lang="en-US"/>
              <a:t>o</a:t>
            </a:r>
            <a:r>
              <a:rPr lang="ru-RU"/>
              <a:t>K задача — это минимальный управляемый элемент работы, который: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/>
              <a:t>имеет чёткий результат (</a:t>
            </a:r>
            <a:r>
              <a:rPr lang="en-US" b="1"/>
              <a:t>D</a:t>
            </a:r>
            <a:r>
              <a:rPr lang="ru-RU" b="1"/>
              <a:t>eliverable</a:t>
            </a:r>
            <a:r>
              <a:rPr lang="ru-RU"/>
              <a:t>);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/>
              <a:t>может быть выполнен за определённое время и с известными ресурсами;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/>
              <a:t>привязывается к конкретным ролям или членам команды;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/>
              <a:t>отражается в планах и структурах проекта (например, в WBS).</a:t>
            </a:r>
            <a:endParaRPr/>
          </a:p>
          <a:p>
            <a:pPr>
              <a:defRPr/>
            </a:pPr>
            <a:r>
              <a:rPr lang="ru-RU"/>
              <a:t>Задачи создаются на основании крупных работ (</a:t>
            </a:r>
            <a:r>
              <a:rPr lang="en-US"/>
              <a:t>W</a:t>
            </a:r>
            <a:r>
              <a:rPr lang="ru-RU"/>
              <a:t>ork</a:t>
            </a:r>
            <a:r>
              <a:rPr lang="ru-RU"/>
              <a:t> </a:t>
            </a:r>
            <a:r>
              <a:rPr lang="en-US"/>
              <a:t>P</a:t>
            </a:r>
            <a:r>
              <a:rPr lang="ru-RU"/>
              <a:t>ackages</a:t>
            </a:r>
            <a:r>
              <a:rPr lang="ru-RU"/>
              <a:t>) в процессе декомпозиции.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WBS (</a:t>
            </a:r>
            <a:r>
              <a:rPr lang="ru-RU" b="1"/>
              <a:t>Work</a:t>
            </a:r>
            <a:r>
              <a:rPr lang="ru-RU" b="1"/>
              <a:t> </a:t>
            </a:r>
            <a:r>
              <a:rPr lang="ru-RU" b="1"/>
              <a:t>Breakdown</a:t>
            </a:r>
            <a:r>
              <a:rPr lang="ru-RU" b="1"/>
              <a:t> </a:t>
            </a:r>
            <a:r>
              <a:rPr lang="ru-RU" b="1"/>
              <a:t>Structure</a:t>
            </a:r>
            <a:r>
              <a:rPr lang="ru-RU" b="1"/>
              <a:t>) — структура декомпозиции работ</a:t>
            </a:r>
            <a:endParaRPr/>
          </a:p>
          <a:p>
            <a:pPr>
              <a:defRPr/>
            </a:pPr>
            <a:r>
              <a:rPr lang="ru-RU"/>
              <a:t>WBS — это иерархическая структура, которая декомпозирует весь объём работ проекта на логически связанные уровни до мельчайших компонентов, называемых </a:t>
            </a:r>
            <a:r>
              <a:rPr lang="ru-RU" b="1"/>
              <a:t>рабочими пакетами (</a:t>
            </a:r>
            <a:r>
              <a:rPr lang="en-US" b="1"/>
              <a:t>W</a:t>
            </a:r>
            <a:r>
              <a:rPr lang="ru-RU" b="1"/>
              <a:t>ork</a:t>
            </a:r>
            <a:r>
              <a:rPr lang="ru-RU" b="1"/>
              <a:t> </a:t>
            </a:r>
            <a:r>
              <a:rPr lang="en-US" b="1"/>
              <a:t>P</a:t>
            </a:r>
            <a:r>
              <a:rPr lang="ru-RU" b="1"/>
              <a:t>ackages</a:t>
            </a:r>
            <a:r>
              <a:rPr lang="ru-RU" b="1"/>
              <a:t>)</a:t>
            </a:r>
            <a:r>
              <a:rPr lang="ru-RU"/>
              <a:t>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Бэклог</a:t>
            </a:r>
            <a:r>
              <a:rPr lang="ru-RU"/>
              <a:t> — это динамичный список задач и требований, используемый в проектах, работающих по гибким методологиям (</a:t>
            </a:r>
            <a:r>
              <a:rPr lang="ru-RU"/>
              <a:t>Agile</a:t>
            </a:r>
            <a:r>
              <a:rPr lang="ru-RU"/>
              <a:t>).</a:t>
            </a:r>
            <a:br>
              <a:rPr lang="ru-RU"/>
            </a:br>
            <a:r>
              <a:rPr lang="ru-RU"/>
              <a:t>Цель бэклога — обеспечить гибкость планирования и управления задачами с учётом изменяющихся приоритетов.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Согласно PMB</a:t>
            </a:r>
            <a:r>
              <a:rPr lang="en-US"/>
              <a:t>o</a:t>
            </a:r>
            <a:r>
              <a:rPr lang="ru-RU"/>
              <a:t>K (</a:t>
            </a:r>
            <a:r>
              <a:rPr lang="ru-RU"/>
              <a:t>Project</a:t>
            </a:r>
            <a:r>
              <a:rPr lang="ru-RU"/>
              <a:t> </a:t>
            </a:r>
            <a:r>
              <a:rPr lang="ru-RU"/>
              <a:t>Management</a:t>
            </a:r>
            <a:r>
              <a:rPr lang="ru-RU"/>
              <a:t> </a:t>
            </a:r>
            <a:r>
              <a:rPr lang="ru-RU"/>
              <a:t>Body</a:t>
            </a:r>
            <a:r>
              <a:rPr lang="ru-RU"/>
              <a:t> </a:t>
            </a:r>
            <a:r>
              <a:rPr lang="ru-RU"/>
              <a:t>of</a:t>
            </a:r>
            <a:r>
              <a:rPr lang="ru-RU"/>
              <a:t> </a:t>
            </a:r>
            <a:r>
              <a:rPr lang="ru-RU"/>
              <a:t>Knowledge</a:t>
            </a:r>
            <a:r>
              <a:rPr lang="ru-RU"/>
              <a:t>), декомпозиция помогает обеспечить полный охват всех работ, необходимых для достижения целей проекта.</a:t>
            </a:r>
            <a:endParaRPr/>
          </a:p>
          <a:p>
            <a:pPr>
              <a:defRPr/>
            </a:pPr>
            <a:r>
              <a:rPr lang="ru-RU"/>
              <a:t>Основной принцип декомпозиции — </a:t>
            </a:r>
            <a:r>
              <a:rPr lang="ru-RU" b="1"/>
              <a:t>100% </a:t>
            </a:r>
            <a:r>
              <a:rPr lang="ru-RU" b="1"/>
              <a:t>Rule</a:t>
            </a:r>
            <a:r>
              <a:rPr lang="ru-RU"/>
              <a:t>: каждая задача в структуре должна полностью отражать объём работ верхнего уровня без пропусков или дублирования.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Цели декомпозиции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b="1"/>
              <a:t>Повышение управляемости:</a:t>
            </a:r>
            <a:r>
              <a:rPr lang="ru-RU"/>
              <a:t> крупные элементы проекта разбиваются на более мелкие задачи, которыми легче управлять.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b="1"/>
              <a:t>Простота оценки:</a:t>
            </a:r>
            <a:r>
              <a:rPr lang="ru-RU"/>
              <a:t> мелкие задачи позволяют точнее оценить сроки, стоимость и ресурсы.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b="1"/>
              <a:t>Контроль и отчётность:</a:t>
            </a:r>
            <a:r>
              <a:rPr lang="ru-RU"/>
              <a:t> декомпозиция обеспечивает чёткую связь между работами и целями проекта.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 b="1"/>
              <a:t>Обеспечение понимания:</a:t>
            </a:r>
            <a:r>
              <a:rPr lang="ru-RU"/>
              <a:t> разделение работ помогает участникам проекта ясно понимать свои роли и задачи.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Определение крупных элементов</a:t>
            </a:r>
            <a:endParaRPr lang="ru-RU"/>
          </a:p>
          <a:p>
            <a:pPr lvl="1">
              <a:defRPr/>
            </a:pPr>
            <a:r>
              <a:rPr lang="ru-RU"/>
              <a:t>На верхнем уровне декомпозиции выделяются основные фазы, этапы или крупные результаты проекта.</a:t>
            </a:r>
            <a:endParaRPr/>
          </a:p>
          <a:p>
            <a:pPr lvl="1">
              <a:defRPr/>
            </a:pPr>
            <a:r>
              <a:rPr lang="ru-RU"/>
              <a:t>Например, для проекта строительства дома это могут быть этапы: проектирование, закупка материалов, строительство, сдача объекта.</a:t>
            </a:r>
            <a:endParaRPr/>
          </a:p>
          <a:p>
            <a:pPr>
              <a:defRPr/>
            </a:pPr>
            <a:r>
              <a:rPr lang="ru-RU" b="1"/>
              <a:t>Разделение на компоненты</a:t>
            </a:r>
            <a:endParaRPr lang="ru-RU"/>
          </a:p>
          <a:p>
            <a:pPr lvl="1">
              <a:defRPr/>
            </a:pPr>
            <a:r>
              <a:rPr lang="ru-RU"/>
              <a:t>Каждый элемент верхнего уровня делится на более мелкие части.</a:t>
            </a:r>
            <a:endParaRPr/>
          </a:p>
          <a:p>
            <a:pPr lvl="1">
              <a:defRPr/>
            </a:pPr>
            <a:r>
              <a:rPr lang="ru-RU"/>
              <a:t>Например, этап «строительство» можно разделить на задачи: возведение фундамента, установка стен, монтаж крыши.</a:t>
            </a:r>
            <a:endParaRPr/>
          </a:p>
          <a:p>
            <a:pPr>
              <a:defRPr/>
            </a:pPr>
            <a:r>
              <a:rPr lang="ru-RU" b="1"/>
              <a:t>Детализация до уровня задач</a:t>
            </a:r>
            <a:endParaRPr lang="ru-RU"/>
          </a:p>
          <a:p>
            <a:pPr lvl="1">
              <a:defRPr/>
            </a:pPr>
            <a:r>
              <a:rPr lang="ru-RU"/>
              <a:t>Декомпозиция продолжается до тех пор, пока работы не станут достаточно понятными для планирования и контроля.</a:t>
            </a:r>
            <a:endParaRPr/>
          </a:p>
          <a:p>
            <a:pPr lvl="1">
              <a:defRPr/>
            </a:pPr>
            <a:r>
              <a:rPr lang="ru-RU"/>
              <a:t>Минимальный уровень зависит от сложности проекта и требований заказчика.</a:t>
            </a:r>
            <a:endParaRPr/>
          </a:p>
          <a:p>
            <a:pPr>
              <a:defRPr/>
            </a:pPr>
            <a:r>
              <a:rPr lang="ru-RU" b="1"/>
              <a:t>Назначение ответственности</a:t>
            </a:r>
            <a:endParaRPr lang="ru-RU"/>
          </a:p>
          <a:p>
            <a:pPr lvl="1">
              <a:defRPr/>
            </a:pPr>
            <a:r>
              <a:rPr lang="ru-RU"/>
              <a:t>Каждая задача должна быть закреплена за конкретным исполнителем или группой.</a:t>
            </a:r>
            <a:endParaRPr/>
          </a:p>
          <a:p>
            <a:pPr>
              <a:defRPr/>
            </a:pPr>
            <a:r>
              <a:rPr lang="ru-RU" b="1"/>
              <a:t>Проверка полноты</a:t>
            </a:r>
            <a:endParaRPr lang="ru-RU"/>
          </a:p>
          <a:p>
            <a:pPr lvl="1">
              <a:defRPr/>
            </a:pPr>
            <a:r>
              <a:rPr lang="ru-RU"/>
              <a:t>Убедитесь, что декомпозиция охватывает весь объём работ проекта, а элементы структуры не пересекаются.</a:t>
            </a:r>
            <a:endParaRPr/>
          </a:p>
          <a:p>
            <a:pPr lvl="1">
              <a:defRPr/>
            </a:pPr>
            <a:endParaRPr lang="ru-RU"/>
          </a:p>
          <a:p>
            <a:pPr>
              <a:defRPr/>
            </a:pPr>
            <a:r>
              <a:rPr lang="ru-RU" b="1"/>
              <a:t>Связь с WBS</a:t>
            </a:r>
            <a:endParaRPr/>
          </a:p>
          <a:p>
            <a:pPr>
              <a:defRPr/>
            </a:pPr>
            <a:r>
              <a:rPr lang="ru-RU"/>
              <a:t>Результатом декомпозиции является WBS — иерархическая структура, которая: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/>
              <a:t>фокусируется на результатах;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/>
              <a:t>обеспечивает прозрачность и удобство управления;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/>
              <a:t>лежит в основе планирования сроков, стоимости и ресурсов.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1. Длительность задачи</a:t>
            </a:r>
            <a:endParaRPr/>
          </a:p>
          <a:p>
            <a:pPr>
              <a:defRPr/>
            </a:pPr>
            <a:r>
              <a:rPr lang="ru-RU" b="1"/>
              <a:t>Оптимальная длительность:</a:t>
            </a:r>
            <a:r>
              <a:rPr lang="ru-RU"/>
              <a:t> от 8 до 80 человеко-часов (1–10 рабочих дней).</a:t>
            </a:r>
            <a:endParaRPr/>
          </a:p>
          <a:p>
            <a:pPr lvl="1">
              <a:defRPr/>
            </a:pPr>
            <a:r>
              <a:rPr lang="ru-RU"/>
              <a:t>Задачи меньше одного дня лучше объединить в более крупные.</a:t>
            </a:r>
            <a:endParaRPr/>
          </a:p>
          <a:p>
            <a:pPr lvl="1">
              <a:defRPr/>
            </a:pPr>
            <a:r>
              <a:rPr lang="ru-RU"/>
              <a:t>Задачи более 10 дней разбить на подзадачи для упрощения контроля.</a:t>
            </a:r>
            <a:endParaRPr/>
          </a:p>
          <a:p>
            <a:pPr>
              <a:defRPr/>
            </a:pPr>
            <a:r>
              <a:rPr lang="ru-RU" b="1"/>
              <a:t>2. Ресурсы</a:t>
            </a:r>
            <a:endParaRPr/>
          </a:p>
          <a:p>
            <a:pPr>
              <a:defRPr/>
            </a:pPr>
            <a:r>
              <a:rPr lang="ru-RU"/>
              <a:t>Каждая задача должна быть назначена на конкретного исполнителя или группу с чётко определённой зоной ответственности.</a:t>
            </a:r>
            <a:endParaRPr/>
          </a:p>
          <a:p>
            <a:pPr>
              <a:defRPr/>
            </a:pPr>
            <a:r>
              <a:rPr lang="ru-RU"/>
              <a:t>Необходимо указать требуемые ресурсы: материалы, оборудование, программные инструменты и т. д.</a:t>
            </a:r>
            <a:endParaRPr/>
          </a:p>
          <a:p>
            <a:pPr>
              <a:defRPr/>
            </a:pPr>
            <a:r>
              <a:rPr lang="ru-RU" b="1"/>
              <a:t>3. Содержание задачи</a:t>
            </a:r>
            <a:endParaRPr/>
          </a:p>
          <a:p>
            <a:pPr>
              <a:defRPr/>
            </a:pPr>
            <a:r>
              <a:rPr lang="ru-RU" b="1"/>
              <a:t>Чёткость и конкретика:</a:t>
            </a:r>
            <a:r>
              <a:rPr lang="ru-RU"/>
              <a:t> задача должна быть описана так, чтобы исполнитель точно понимал, что нужно сделать.</a:t>
            </a:r>
            <a:endParaRPr/>
          </a:p>
          <a:p>
            <a:pPr>
              <a:defRPr/>
            </a:pPr>
            <a:r>
              <a:rPr lang="ru-RU" b="1"/>
              <a:t>Ориентация на результат:</a:t>
            </a:r>
            <a:r>
              <a:rPr lang="ru-RU"/>
              <a:t> описание задачи должно фокусироваться на итогах, а не на процессе.</a:t>
            </a:r>
            <a:endParaRPr/>
          </a:p>
          <a:p>
            <a:pPr>
              <a:defRPr/>
            </a:pPr>
            <a:r>
              <a:rPr lang="ru-RU" b="1"/>
              <a:t>Мера выполнения:</a:t>
            </a:r>
            <a:r>
              <a:rPr lang="ru-RU"/>
              <a:t> у задачи должен быть измеримый результат (например, готовый документ, работающий модуль, смонтированная система).</a:t>
            </a:r>
            <a:endParaRPr/>
          </a:p>
          <a:p>
            <a:pPr>
              <a:defRPr/>
            </a:pPr>
            <a:r>
              <a:rPr lang="ru-RU" b="1"/>
              <a:t>Сроки:</a:t>
            </a:r>
            <a:r>
              <a:rPr lang="ru-RU"/>
              <a:t> определить начало и конец выполнения.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Что</a:t>
            </a:r>
            <a:r>
              <a:rPr/>
              <a:t> </a:t>
            </a:r>
            <a:r>
              <a:rPr/>
              <a:t>узнаем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занятии</a:t>
            </a:r>
            <a:r>
              <a:rPr lang="ru-RU"/>
              <a:t>.</a:t>
            </a:r>
            <a:endParaRPr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Пример плохо сформулированных задач</a:t>
            </a:r>
            <a:endParaRPr/>
          </a:p>
          <a:p>
            <a:pPr>
              <a:defRPr/>
            </a:pPr>
            <a:r>
              <a:rPr lang="ru-RU" b="1"/>
              <a:t>«Подготовить отчёт»</a:t>
            </a:r>
            <a:endParaRPr lang="ru-RU"/>
          </a:p>
          <a:p>
            <a:pPr lvl="1">
              <a:defRPr/>
            </a:pPr>
            <a:r>
              <a:rPr lang="ru-RU"/>
              <a:t>Что за отчёт? Для кого? Какие данные должны быть включены?</a:t>
            </a:r>
            <a:endParaRPr/>
          </a:p>
          <a:p>
            <a:pPr>
              <a:defRPr/>
            </a:pPr>
            <a:r>
              <a:rPr lang="ru-RU" b="1"/>
              <a:t>«Настроить систему»</a:t>
            </a:r>
            <a:endParaRPr lang="ru-RU"/>
          </a:p>
          <a:p>
            <a:pPr lvl="1">
              <a:defRPr/>
            </a:pPr>
            <a:r>
              <a:rPr lang="ru-RU"/>
              <a:t>О какой системе идёт речь? Какие параметры должны быть настроены?</a:t>
            </a:r>
            <a:endParaRPr/>
          </a:p>
          <a:p>
            <a:pPr>
              <a:defRPr/>
            </a:pPr>
            <a:r>
              <a:rPr lang="ru-RU" b="1"/>
              <a:t>«Сделать задачу до пятницы»</a:t>
            </a:r>
            <a:endParaRPr lang="ru-RU"/>
          </a:p>
          <a:p>
            <a:pPr lvl="1">
              <a:defRPr/>
            </a:pPr>
            <a:r>
              <a:rPr lang="ru-RU"/>
              <a:t>Неясно, что именно нужно сделать и как понять, выполнена ли задача.</a:t>
            </a:r>
            <a:endParaRPr/>
          </a:p>
          <a:p>
            <a:pPr>
              <a:defRPr/>
            </a:pPr>
            <a:r>
              <a:rPr lang="ru-RU" b="1"/>
              <a:t>«Проверить проект»</a:t>
            </a:r>
            <a:endParaRPr lang="ru-RU"/>
          </a:p>
          <a:p>
            <a:pPr lvl="1">
              <a:defRPr/>
            </a:pPr>
            <a:r>
              <a:rPr lang="ru-RU"/>
              <a:t>Какая часть проекта? Каковы критерии проверки?</a:t>
            </a:r>
            <a:endParaRPr/>
          </a:p>
          <a:p>
            <a:pPr>
              <a:defRPr/>
            </a:pPr>
            <a:r>
              <a:rPr lang="ru-RU" b="1"/>
              <a:t>Пример хорошо сформулированных задач</a:t>
            </a:r>
            <a:endParaRPr/>
          </a:p>
          <a:p>
            <a:pPr>
              <a:defRPr/>
            </a:pPr>
            <a:r>
              <a:rPr lang="ru-RU" b="1"/>
              <a:t>«Подготовить отчёт по результатам маркетинговой кампании за октябрь (10 страниц) с анализом ROI, SMM-метрик и рекомендациями по улучшению. Срок: до 15 декабря 2024 года. Ответственный: Иванов И. И.»</a:t>
            </a:r>
            <a:endParaRPr lang="ru-RU"/>
          </a:p>
          <a:p>
            <a:pPr lvl="1">
              <a:defRPr/>
            </a:pPr>
            <a:r>
              <a:rPr lang="ru-RU"/>
              <a:t>Конкретный результат: отчёт с указанием содержания.</a:t>
            </a:r>
            <a:endParaRPr/>
          </a:p>
          <a:p>
            <a:pPr lvl="1">
              <a:defRPr/>
            </a:pPr>
            <a:r>
              <a:rPr lang="ru-RU"/>
              <a:t>Указаны сроки и ответственный.</a:t>
            </a:r>
            <a:endParaRPr/>
          </a:p>
          <a:p>
            <a:pPr>
              <a:defRPr/>
            </a:pPr>
            <a:r>
              <a:rPr lang="ru-RU" b="1"/>
              <a:t>«Настроить сервер баз данных для тестовой среды: установить </a:t>
            </a:r>
            <a:r>
              <a:rPr lang="ru-RU" b="1"/>
              <a:t>MySQL</a:t>
            </a:r>
            <a:r>
              <a:rPr lang="ru-RU" b="1"/>
              <a:t>, создать тестовую базу данных, настроить права доступа для разработчиков. Срок: 2 рабочих дня (до 10 ноября 2024 года). Ответственный: Петров П. П.»</a:t>
            </a:r>
            <a:endParaRPr lang="ru-RU"/>
          </a:p>
          <a:p>
            <a:pPr lvl="1">
              <a:defRPr/>
            </a:pPr>
            <a:r>
              <a:rPr lang="ru-RU"/>
              <a:t>Ясно, что именно нужно сделать и как понять, что задача выполнена.</a:t>
            </a:r>
            <a:endParaRPr/>
          </a:p>
          <a:p>
            <a:pPr>
              <a:defRPr/>
            </a:pPr>
            <a:r>
              <a:rPr lang="ru-RU" b="1"/>
              <a:t>«Провести юзабилити-тестирование мобильного приложения с участием 10 пользователей. Подготовить отчёт с выявленными проблемами и предложениями по улучшению до 5 декабря 2024 года. Ответственный: Сидоров С. С.»</a:t>
            </a:r>
            <a:endParaRPr lang="ru-RU"/>
          </a:p>
          <a:p>
            <a:pPr lvl="1">
              <a:defRPr/>
            </a:pPr>
            <a:r>
              <a:rPr lang="ru-RU"/>
              <a:t>Указаны конкретные действия и результат (отчёт).</a:t>
            </a:r>
            <a:endParaRPr/>
          </a:p>
          <a:p>
            <a:pPr>
              <a:defRPr/>
            </a:pPr>
            <a:r>
              <a:rPr lang="ru-RU" b="1"/>
              <a:t>«Разработать модуль аутентификации пользователей: регистрация через e-</a:t>
            </a:r>
            <a:r>
              <a:rPr lang="ru-RU" b="1"/>
              <a:t>mail</a:t>
            </a:r>
            <a:r>
              <a:rPr lang="ru-RU" b="1"/>
              <a:t>, вход через </a:t>
            </a:r>
            <a:r>
              <a:rPr lang="ru-RU" b="1"/>
              <a:t>Google</a:t>
            </a:r>
            <a:r>
              <a:rPr lang="ru-RU" b="1"/>
              <a:t> </a:t>
            </a:r>
            <a:r>
              <a:rPr lang="ru-RU" b="1"/>
              <a:t>OAuth</a:t>
            </a:r>
            <a:r>
              <a:rPr lang="ru-RU" b="1"/>
              <a:t>. Написать юнит-тесты с покрытием не менее 90%. Срок: 5 дней (до 12 декабря 2024 года). Ответственный: Смирнова А. А.»</a:t>
            </a:r>
            <a:endParaRPr lang="ru-RU"/>
          </a:p>
          <a:p>
            <a:pPr lvl="1">
              <a:defRPr/>
            </a:pPr>
            <a:r>
              <a:rPr lang="ru-RU"/>
              <a:t>Чёткие параметры результата: функциональность и тесты.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Ошибки </a:t>
            </a:r>
            <a:r>
              <a:rPr lang="ru-RU" b="1"/>
              <a:t>при формулировании </a:t>
            </a:r>
            <a:r>
              <a:rPr lang="ru-RU" b="1"/>
              <a:t>задач</a:t>
            </a:r>
            <a:endParaRPr/>
          </a:p>
          <a:p>
            <a:pPr>
              <a:defRPr/>
            </a:pPr>
            <a:r>
              <a:rPr lang="ru-RU" b="1"/>
              <a:t>Неопределённость результата</a:t>
            </a:r>
            <a:endParaRPr lang="ru-RU"/>
          </a:p>
          <a:p>
            <a:pPr lvl="1">
              <a:defRPr/>
            </a:pPr>
            <a:r>
              <a:rPr lang="ru-RU"/>
              <a:t>Задача должна описывать, что именно нужно получить на выходе.</a:t>
            </a:r>
            <a:endParaRPr/>
          </a:p>
          <a:p>
            <a:pPr>
              <a:defRPr/>
            </a:pPr>
            <a:r>
              <a:rPr lang="ru-RU" b="1"/>
              <a:t>Отсутствие сроков</a:t>
            </a:r>
            <a:endParaRPr lang="ru-RU"/>
          </a:p>
          <a:p>
            <a:pPr lvl="1">
              <a:defRPr/>
            </a:pPr>
            <a:r>
              <a:rPr lang="ru-RU"/>
              <a:t>Без срока задача теряет приоритет и контроль выполнения.</a:t>
            </a:r>
            <a:endParaRPr/>
          </a:p>
          <a:p>
            <a:pPr>
              <a:defRPr/>
            </a:pPr>
            <a:r>
              <a:rPr lang="ru-RU" b="1"/>
              <a:t>Размытые критерии выполнения</a:t>
            </a:r>
            <a:endParaRPr lang="ru-RU"/>
          </a:p>
          <a:p>
            <a:pPr lvl="1">
              <a:defRPr/>
            </a:pPr>
            <a:r>
              <a:rPr lang="ru-RU"/>
              <a:t>Неясно, как определить, что задача выполнена успешно.</a:t>
            </a:r>
            <a:endParaRPr/>
          </a:p>
          <a:p>
            <a:pPr>
              <a:defRPr/>
            </a:pPr>
            <a:r>
              <a:rPr lang="ru-RU" b="1"/>
              <a:t>Слишком общий или избыточно детализированный объём</a:t>
            </a:r>
            <a:endParaRPr lang="ru-RU"/>
          </a:p>
          <a:p>
            <a:pPr lvl="1">
              <a:defRPr/>
            </a:pPr>
            <a:r>
              <a:rPr lang="ru-RU"/>
              <a:t>Задачи не должны быть ни слишком крупными, ни чрезмерно раздробленными.</a:t>
            </a:r>
            <a:endParaRPr/>
          </a:p>
          <a:p>
            <a:pPr>
              <a:defRPr/>
            </a:pPr>
            <a:r>
              <a:rPr lang="ru-RU"/>
              <a:t>Придерживаясь рекомендаций, вы обеспечите высокую управляемость задач и их выполнение в срок.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</a:t>
            </a:r>
            <a:endParaRPr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0567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99714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/>
          </a:p>
        </p:txBody>
      </p:sp>
      <p:sp>
        <p:nvSpPr>
          <p:cNvPr id="16965256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Бэклог (</a:t>
            </a:r>
            <a:r>
              <a:rPr lang="ru-RU" b="1"/>
              <a:t>Backlog</a:t>
            </a:r>
            <a:r>
              <a:rPr lang="ru-RU" b="1"/>
              <a:t>)</a:t>
            </a:r>
            <a:endParaRPr/>
          </a:p>
          <a:p>
            <a:pPr>
              <a:defRPr/>
            </a:pPr>
            <a:r>
              <a:rPr lang="ru-RU"/>
              <a:t>Бэклог — это динамичный список задач и требований, используемый в проектах, работающих по гибким методологиям (</a:t>
            </a:r>
            <a:r>
              <a:rPr lang="ru-RU"/>
              <a:t>Agile</a:t>
            </a:r>
            <a:r>
              <a:rPr lang="ru-RU"/>
              <a:t>).</a:t>
            </a:r>
            <a:br>
              <a:rPr lang="ru-RU"/>
            </a:br>
            <a:r>
              <a:rPr lang="ru-RU"/>
              <a:t>Цель бэклога — обеспечить гибкость планирования и управления задачами с учётом изменяющихся приоритетов.</a:t>
            </a:r>
            <a:endParaRPr/>
          </a:p>
          <a:p>
            <a:pPr>
              <a:defRPr/>
            </a:pPr>
            <a:r>
              <a:rPr lang="ru-RU" b="1"/>
              <a:t>Типы </a:t>
            </a:r>
            <a:r>
              <a:rPr lang="ru-RU" b="1"/>
              <a:t>бэклогов</a:t>
            </a:r>
            <a:endParaRPr lang="ru-RU"/>
          </a:p>
          <a:p>
            <a:pPr>
              <a:defRPr/>
            </a:pPr>
            <a:r>
              <a:rPr lang="ru-RU" b="1"/>
              <a:t>Product</a:t>
            </a:r>
            <a:r>
              <a:rPr lang="ru-RU" b="1"/>
              <a:t> </a:t>
            </a:r>
            <a:r>
              <a:rPr lang="en-US" b="1"/>
              <a:t>B</a:t>
            </a:r>
            <a:r>
              <a:rPr lang="ru-RU" b="1"/>
              <a:t>acklog</a:t>
            </a:r>
            <a:endParaRPr lang="ru-RU"/>
          </a:p>
          <a:p>
            <a:pPr lvl="1">
              <a:defRPr/>
            </a:pPr>
            <a:r>
              <a:rPr lang="ru-RU"/>
              <a:t>Список всех задач, требований и пользовательских историй, необходимых для разработки продукта.</a:t>
            </a:r>
            <a:endParaRPr/>
          </a:p>
          <a:p>
            <a:pPr lvl="1">
              <a:defRPr/>
            </a:pPr>
            <a:r>
              <a:rPr lang="ru-RU"/>
              <a:t>Приоритизируется</a:t>
            </a:r>
            <a:r>
              <a:rPr lang="ru-RU"/>
              <a:t> владельцем продукта (</a:t>
            </a:r>
            <a:r>
              <a:rPr lang="ru-RU"/>
              <a:t>Product</a:t>
            </a:r>
            <a:r>
              <a:rPr lang="ru-RU"/>
              <a:t> </a:t>
            </a:r>
            <a:r>
              <a:rPr lang="ru-RU"/>
              <a:t>Owner</a:t>
            </a:r>
            <a:r>
              <a:rPr lang="ru-RU"/>
              <a:t>).</a:t>
            </a:r>
            <a:endParaRPr/>
          </a:p>
          <a:p>
            <a:pPr>
              <a:defRPr/>
            </a:pPr>
            <a:r>
              <a:rPr lang="ru-RU" b="1"/>
              <a:t>Sprint</a:t>
            </a:r>
            <a:r>
              <a:rPr lang="ru-RU" b="1"/>
              <a:t> </a:t>
            </a:r>
            <a:r>
              <a:rPr lang="en-US" b="1"/>
              <a:t>B</a:t>
            </a:r>
            <a:r>
              <a:rPr lang="ru-RU" b="1"/>
              <a:t>acklog</a:t>
            </a:r>
            <a:endParaRPr lang="ru-RU"/>
          </a:p>
          <a:p>
            <a:pPr lvl="1">
              <a:defRPr/>
            </a:pPr>
            <a:r>
              <a:rPr lang="ru-RU"/>
              <a:t>Подмножество </a:t>
            </a:r>
            <a:r>
              <a:rPr lang="ru-RU"/>
              <a:t>Product</a:t>
            </a:r>
            <a:r>
              <a:rPr lang="ru-RU"/>
              <a:t> </a:t>
            </a:r>
            <a:r>
              <a:rPr lang="en-US"/>
              <a:t>B</a:t>
            </a:r>
            <a:r>
              <a:rPr lang="ru-RU"/>
              <a:t>acklog</a:t>
            </a:r>
            <a:r>
              <a:rPr lang="ru-RU"/>
              <a:t>, выбранное для реализации в рамках одной итерации (спринта).</a:t>
            </a:r>
            <a:endParaRPr/>
          </a:p>
          <a:p>
            <a:pPr lvl="1">
              <a:defRPr/>
            </a:pPr>
            <a:r>
              <a:rPr lang="ru-RU"/>
              <a:t>Включает задачи с чёткими критериями выполнения.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Элементы бэклога</a:t>
            </a:r>
            <a:endParaRPr lang="ru-RU"/>
          </a:p>
          <a:p>
            <a:pPr>
              <a:defRPr/>
            </a:pPr>
            <a:r>
              <a:rPr lang="ru-RU" b="1"/>
              <a:t>User</a:t>
            </a:r>
            <a:r>
              <a:rPr lang="ru-RU" b="1"/>
              <a:t> </a:t>
            </a:r>
            <a:r>
              <a:rPr lang="en-US" b="1"/>
              <a:t>S</a:t>
            </a:r>
            <a:r>
              <a:rPr lang="ru-RU" b="1"/>
              <a:t>tories</a:t>
            </a:r>
            <a:r>
              <a:rPr lang="ru-RU" b="1"/>
              <a:t> —</a:t>
            </a:r>
            <a:r>
              <a:rPr lang="ru-RU"/>
              <a:t> описания функций с точки зрения пользователя (например, «Как пользователь я хочу восстановить пароль, чтобы получить доступ к своему аккаунту»).</a:t>
            </a:r>
            <a:endParaRPr/>
          </a:p>
          <a:p>
            <a:pPr>
              <a:defRPr/>
            </a:pPr>
            <a:r>
              <a:rPr lang="ru-RU" b="1"/>
              <a:t>Технические задачи —</a:t>
            </a:r>
            <a:r>
              <a:rPr lang="ru-RU"/>
              <a:t> задачи, необходимые для поддержки или улучшения продукта (например, оптимизация базы данных).</a:t>
            </a:r>
            <a:endParaRPr/>
          </a:p>
          <a:p>
            <a:pPr>
              <a:defRPr/>
            </a:pPr>
            <a:r>
              <a:rPr lang="ru-RU" b="1"/>
              <a:t>Исправления ошибок —</a:t>
            </a:r>
            <a:r>
              <a:rPr lang="ru-RU"/>
              <a:t> задачи по устранению багов.</a:t>
            </a:r>
            <a:endParaRPr/>
          </a:p>
          <a:p>
            <a:pPr>
              <a:defRPr/>
            </a:pPr>
            <a:r>
              <a:rPr lang="ru-RU" b="1"/>
              <a:t>Исследовательские задачи —</a:t>
            </a:r>
            <a:r>
              <a:rPr lang="ru-RU"/>
              <a:t> исследования или прототипы для изучения новых решений.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0567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99714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/>
          </a:p>
        </p:txBody>
      </p:sp>
      <p:sp>
        <p:nvSpPr>
          <p:cNvPr id="16965256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/>
              <a:t>Методы приоритизации задач проекта</a:t>
            </a:r>
            <a:endParaRPr/>
          </a:p>
          <a:p>
            <a:pPr>
              <a:defRPr/>
            </a:pPr>
            <a:r>
              <a:rPr lang="ru-RU"/>
              <a:t>Приоритизация задач — это процесс определения порядка выполнения задач проекта на основе их важности, срочности и других факторов. Она помогает эффективно распределять ресурсы, минимизировать риски и обеспечивать выполнение ключевых целей проекта.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b="1"/>
              <a:t>Основные факторы для приоритизации</a:t>
            </a:r>
            <a:endParaRPr/>
          </a:p>
          <a:p>
            <a:pPr lvl="1">
              <a:defRPr/>
            </a:pPr>
            <a:r>
              <a:rPr lang="ru-RU" b="1"/>
              <a:t>Влияние на цели проекта</a:t>
            </a:r>
            <a:endParaRPr/>
          </a:p>
          <a:p>
            <a:pPr lvl="1">
              <a:defRPr/>
            </a:pPr>
            <a:r>
              <a:rPr lang="ru-RU"/>
              <a:t>	Насколько задача приближает проект к успешному завершению.</a:t>
            </a:r>
            <a:endParaRPr/>
          </a:p>
          <a:p>
            <a:pPr lvl="1">
              <a:defRPr/>
            </a:pPr>
            <a:r>
              <a:rPr lang="ru-RU" b="1"/>
              <a:t>Срочность</a:t>
            </a:r>
            <a:endParaRPr/>
          </a:p>
          <a:p>
            <a:pPr lvl="1">
              <a:defRPr/>
            </a:pPr>
            <a:r>
              <a:rPr lang="ru-RU"/>
              <a:t>	Зависит от сроков и ограничений по времени.</a:t>
            </a:r>
            <a:endParaRPr/>
          </a:p>
          <a:p>
            <a:pPr lvl="1">
              <a:defRPr/>
            </a:pPr>
            <a:r>
              <a:rPr lang="ru-RU" b="1"/>
              <a:t>Зависимости</a:t>
            </a:r>
            <a:endParaRPr/>
          </a:p>
          <a:p>
            <a:pPr lvl="1">
              <a:defRPr/>
            </a:pPr>
            <a:r>
              <a:rPr lang="ru-RU"/>
              <a:t>	Есть ли другие задачи, которые зависят от завершения текущей.</a:t>
            </a:r>
            <a:endParaRPr/>
          </a:p>
          <a:p>
            <a:pPr lvl="1">
              <a:defRPr/>
            </a:pPr>
            <a:r>
              <a:rPr lang="ru-RU" b="1"/>
              <a:t>Риски</a:t>
            </a:r>
            <a:endParaRPr/>
          </a:p>
          <a:p>
            <a:pPr lvl="1">
              <a:defRPr/>
            </a:pPr>
            <a:r>
              <a:rPr lang="ru-RU"/>
              <a:t>	Уровень риска при выполнении или невыполнении задачи.</a:t>
            </a:r>
            <a:endParaRPr/>
          </a:p>
          <a:p>
            <a:pPr lvl="1">
              <a:defRPr/>
            </a:pPr>
            <a:r>
              <a:rPr lang="ru-RU" b="1"/>
              <a:t>Стоимость и ресурсы</a:t>
            </a:r>
            <a:endParaRPr/>
          </a:p>
          <a:p>
            <a:pPr lvl="1">
              <a:defRPr/>
            </a:pPr>
            <a:r>
              <a:rPr lang="ru-RU"/>
              <a:t>	Сколько ресурсов потребуется для выполнения задачи.</a:t>
            </a:r>
            <a:endParaRPr/>
          </a:p>
          <a:p>
            <a:pPr lvl="1">
              <a:defRPr/>
            </a:pPr>
            <a:r>
              <a:rPr lang="ru-RU" b="1"/>
              <a:t>Ценность для стейкхолдеров</a:t>
            </a:r>
            <a:endParaRPr/>
          </a:p>
          <a:p>
            <a:pPr lvl="1">
              <a:defRPr/>
            </a:pPr>
            <a:r>
              <a:rPr lang="ru-RU"/>
              <a:t>	Задачи с высоким значением для заинтересованных сторон получают больший приоритет.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Что</a:t>
            </a:r>
            <a:r>
              <a:rPr/>
              <a:t> </a:t>
            </a:r>
            <a:r>
              <a:rPr/>
              <a:t>узнаем</a:t>
            </a:r>
            <a:r>
              <a:rPr/>
              <a:t> </a:t>
            </a:r>
            <a:r>
              <a:rPr/>
              <a:t>на</a:t>
            </a:r>
            <a:r>
              <a:rPr/>
              <a:t> </a:t>
            </a:r>
            <a:r>
              <a:rPr/>
              <a:t>занятии</a:t>
            </a:r>
            <a:r>
              <a:rPr lang="ru-RU"/>
              <a:t>.</a:t>
            </a:r>
            <a:endParaRPr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Проектная заявка и ТЗ — это: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171450" indent="-171450" algn="l">
              <a:buFont typeface="Arial"/>
              <a:buChar char="•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 договор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 между заказчиком и исполнителем;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 инструмент управления рисками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 (избегаем «Я думал, ты хотел…»);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 основа для планирования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 ресурсов и сроков.</a:t>
            </a:r>
            <a:endParaRPr/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Дополнительно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0">
                <a:solidFill>
                  <a:srgbClr val="404040"/>
                </a:solidFill>
                <a:latin typeface="quote-cjk-patch"/>
              </a:rPr>
              <a:t>«48% проектов терпят неудачу из-за плохо описанных требований» (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PMI, 2023).</a:t>
            </a:r>
            <a:endParaRPr/>
          </a:p>
          <a:p>
            <a:pPr algn="l">
              <a:defRPr/>
            </a:pPr>
            <a:br>
              <a:rPr lang="en-GB"/>
            </a:br>
            <a:r>
              <a:rPr lang="ru-RU" b="1" i="0">
                <a:solidFill>
                  <a:srgbClr val="404040"/>
                </a:solidFill>
                <a:latin typeface="quote-cjk-patch"/>
              </a:rPr>
              <a:t>Пример для ИТ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171450" indent="-171450" algn="l">
              <a:buFont typeface="Arial"/>
              <a:buChar char="•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Заявка: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 «Разработать мобильное приложение для увеличения продаж на 15%».</a:t>
            </a:r>
            <a:endParaRPr/>
          </a:p>
          <a:p>
            <a:pPr marL="171450" indent="-171450" algn="l">
              <a:buFont typeface="Arial"/>
              <a:buChar char="•"/>
              <a:defRPr/>
            </a:pPr>
            <a:r>
              <a:rPr lang="ru-RU" b="0" i="1">
                <a:solidFill>
                  <a:srgbClr val="404040"/>
                </a:solidFill>
                <a:latin typeface="quote-cjk-patch"/>
              </a:rPr>
              <a:t>ТЗ: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 «Приложение должно поддерживать онлайн-оплату (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API Stripe)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и 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push-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уведомления».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1. «Бот должен отвечать быстро» (нет метрики)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Проблема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Требование </a:t>
            </a:r>
            <a:r>
              <a:rPr lang="ru-RU" b="1" i="0">
                <a:solidFill>
                  <a:srgbClr val="404040"/>
                </a:solidFill>
                <a:latin typeface="quote-cjk-patch"/>
              </a:rPr>
              <a:t>неизмеримо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. Слово «быстро» субъективно: для кого-то это 1 секунда, для других — 5 секунд.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1" i="0">
                <a:solidFill>
                  <a:srgbClr val="404040"/>
                </a:solidFill>
                <a:latin typeface="quote-cjk-patch"/>
              </a:rPr>
              <a:t>Как исправить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Указать конкретные метрики: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1">
                <a:solidFill>
                  <a:srgbClr val="404040"/>
                </a:solidFill>
                <a:latin typeface="quote-cjk-patch"/>
              </a:rPr>
              <a:t>«Бот должен обрабатывать 95% запросов пользователей в течение 2 секунд (</a:t>
            </a:r>
            <a:r>
              <a:rPr lang="en-GB" b="0" i="1">
                <a:solidFill>
                  <a:srgbClr val="404040"/>
                </a:solidFill>
                <a:latin typeface="quote-cjk-patch"/>
              </a:rPr>
              <a:t>p95 ≤ 2 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сек.)».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Почему важно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0">
                <a:solidFill>
                  <a:srgbClr val="404040"/>
                </a:solidFill>
                <a:latin typeface="quote-cjk-patch"/>
              </a:rPr>
              <a:t>Без метрик невозможно провести тестирование или приёмку.</a:t>
            </a:r>
            <a:endParaRPr/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2. «Использовать </a:t>
            </a:r>
            <a:r>
              <a:rPr lang="en-GB" b="1" i="0">
                <a:solidFill>
                  <a:srgbClr val="404040"/>
                </a:solidFill>
                <a:latin typeface="quote-cjk-patch"/>
              </a:rPr>
              <a:t>NLP-</a:t>
            </a:r>
            <a:r>
              <a:rPr lang="ru-RU" b="1" i="0">
                <a:solidFill>
                  <a:srgbClr val="404040"/>
                </a:solidFill>
                <a:latin typeface="quote-cjk-patch"/>
              </a:rPr>
              <a:t>библиотеку </a:t>
            </a:r>
            <a:r>
              <a:rPr lang="en-GB" b="1" i="0">
                <a:solidFill>
                  <a:srgbClr val="404040"/>
                </a:solidFill>
                <a:latin typeface="quote-cjk-patch"/>
              </a:rPr>
              <a:t>Y» (</a:t>
            </a:r>
            <a:r>
              <a:rPr lang="ru-RU" b="1" i="0">
                <a:solidFill>
                  <a:srgbClr val="404040"/>
                </a:solidFill>
                <a:latin typeface="quote-cjk-patch"/>
              </a:rPr>
              <a:t>технология вместо цели)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Проблема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ТЗ предписывает </a:t>
            </a:r>
            <a:r>
              <a:rPr lang="ru-RU" b="1" i="0">
                <a:solidFill>
                  <a:srgbClr val="404040"/>
                </a:solidFill>
                <a:latin typeface="quote-cjk-patch"/>
              </a:rPr>
              <a:t>решение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, а не </a:t>
            </a:r>
            <a:r>
              <a:rPr lang="ru-RU" b="1" i="0">
                <a:solidFill>
                  <a:srgbClr val="404040"/>
                </a:solidFill>
                <a:latin typeface="quote-cjk-patch"/>
              </a:rPr>
              <a:t>требование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. Это ограничивает разработчиков и может быть неоптимальным.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1" i="0">
                <a:solidFill>
                  <a:srgbClr val="404040"/>
                </a:solidFill>
                <a:latin typeface="quote-cjk-patch"/>
              </a:rPr>
              <a:t>Как исправить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Описать </a:t>
            </a:r>
            <a:r>
              <a:rPr lang="ru-RU" b="1" i="0">
                <a:solidFill>
                  <a:srgbClr val="404040"/>
                </a:solidFill>
                <a:latin typeface="quote-cjk-patch"/>
              </a:rPr>
              <a:t>функциональность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, а не инструмент: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1">
                <a:solidFill>
                  <a:srgbClr val="404040"/>
                </a:solidFill>
                <a:latin typeface="quote-cjk-patch"/>
              </a:rPr>
              <a:t>«Бот должен понимать 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интенты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 пользователей на естественном языке (например, распознавать запросы: „забронировать столик“, „отменить заказ“)».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Допустимо добавить: 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«Рекомендуется использовать </a:t>
            </a:r>
            <a:r>
              <a:rPr lang="en-GB" b="0" i="1">
                <a:solidFill>
                  <a:srgbClr val="404040"/>
                </a:solidFill>
                <a:latin typeface="quote-cjk-patch"/>
              </a:rPr>
              <a:t>NLP-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библиотеки (например, </a:t>
            </a:r>
            <a:r>
              <a:rPr lang="en-GB" b="0" i="1">
                <a:solidFill>
                  <a:srgbClr val="404040"/>
                </a:solidFill>
                <a:latin typeface="quote-cjk-patch"/>
              </a:rPr>
              <a:t>Y 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или аналог)»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, но не как строгое требование.</a:t>
            </a:r>
            <a:endParaRPr/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Почему важно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0">
                <a:solidFill>
                  <a:srgbClr val="404040"/>
                </a:solidFill>
                <a:latin typeface="quote-cjk-patch"/>
              </a:rPr>
              <a:t>Заказчик должен получать результат, а не контроль над технологическим стеком.</a:t>
            </a:r>
            <a:endParaRPr/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3. Нет списка поддерживаемых команд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Проблема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None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Не определены </a:t>
            </a:r>
            <a:r>
              <a:rPr lang="ru-RU" b="1" i="0">
                <a:solidFill>
                  <a:srgbClr val="404040"/>
                </a:solidFill>
                <a:latin typeface="quote-cjk-patch"/>
              </a:rPr>
              <a:t>границы функциональности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. Бот может «всё», но на практике это невозможно.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1" i="0">
                <a:solidFill>
                  <a:srgbClr val="404040"/>
                </a:solidFill>
                <a:latin typeface="quote-cjk-patch"/>
              </a:rPr>
              <a:t>Как исправить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Arial"/>
              <a:buNone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Добавить явный перечень команд или сценариев: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0">
                <a:solidFill>
                  <a:srgbClr val="404040"/>
                </a:solidFill>
                <a:latin typeface="quote-cjk-patch"/>
              </a:rPr>
              <a:t>«Бот поддерживает следующие команды:</a:t>
            </a:r>
            <a:endParaRPr/>
          </a:p>
          <a:p>
            <a:pPr marL="742950" lvl="1" indent="-285750"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/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start —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приветствие и инструкция;</a:t>
            </a:r>
            <a:endParaRPr/>
          </a:p>
          <a:p>
            <a:pPr marL="742950" lvl="1" indent="-285750"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/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book —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бронирование столика;</a:t>
            </a:r>
            <a:endParaRPr/>
          </a:p>
          <a:p>
            <a:pPr marL="742950" lvl="1" indent="-285750"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/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cancel —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отмена заказа;</a:t>
            </a:r>
            <a:endParaRPr/>
          </a:p>
          <a:p>
            <a:pPr marL="742950" lvl="1" indent="-285750" algn="l"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/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help —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справка по командам».</a:t>
            </a:r>
            <a:endParaRPr/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Почему важно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0">
                <a:solidFill>
                  <a:srgbClr val="404040"/>
                </a:solidFill>
                <a:latin typeface="quote-cjk-patch"/>
              </a:rPr>
              <a:t>Это исключает конфликты на этапе приёмки («Мы думали, бот сможет ещё и оплачивать заказы!»).</a:t>
            </a:r>
            <a:endParaRPr/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Дополнительные рекомендации для ТЗ чат-бота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 Нефункциональные требования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742950" lvl="1" indent="-285750" algn="l">
              <a:buFont typeface="+mj-lt"/>
              <a:buAutoNum type="arabicPeriod"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«Бот должен работать 24/7 с 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uptime 99,9%».</a:t>
            </a:r>
            <a:endParaRPr/>
          </a:p>
          <a:p>
            <a:pPr marL="742950" lvl="1" indent="-285750" algn="l">
              <a:buFont typeface="+mj-lt"/>
              <a:buAutoNum type="arabicPeriod"/>
              <a:defRPr/>
            </a:pPr>
            <a:r>
              <a:rPr lang="en-GB" b="0" i="0">
                <a:solidFill>
                  <a:srgbClr val="404040"/>
                </a:solidFill>
                <a:latin typeface="quote-cjk-patch"/>
              </a:rPr>
              <a:t>«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Конфиденциальные данные (номера телефонов) должны шифроваться (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TLS 1.2+)».</a:t>
            </a:r>
            <a:endParaRPr/>
          </a:p>
          <a:p>
            <a:pPr algn="l"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 Критерии приёмки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457200" lvl="1" indent="0" algn="l">
              <a:buFont typeface="Arial"/>
              <a:buNone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«Успешное прохождение 50 тест-кейсов на распознавание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интентов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».</a:t>
            </a:r>
            <a:endParaRPr lang="ru-RU"/>
          </a:p>
          <a:p>
            <a:pPr algn="l"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 Примеры диалогов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457200" lvl="1" indent="0" algn="l">
              <a:buFont typeface="+mj-lt"/>
              <a:buNone/>
              <a:defRPr/>
            </a:pPr>
            <a:r>
              <a:rPr lang="ru-RU" b="0" i="0">
                <a:solidFill>
                  <a:srgbClr val="404040"/>
                </a:solidFill>
                <a:latin typeface="quote-cjk-patch"/>
              </a:rPr>
              <a:t>Показать корректные и ошибочные сценарии взаимодействия.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Статистика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1">
                <a:solidFill>
                  <a:srgbClr val="404040"/>
                </a:solidFill>
                <a:latin typeface="quote-cjk-patch"/>
              </a:rPr>
              <a:t>«67% компаний используют </a:t>
            </a:r>
            <a:r>
              <a:rPr lang="en-GB" b="0" i="1">
                <a:solidFill>
                  <a:srgbClr val="404040"/>
                </a:solidFill>
                <a:latin typeface="quote-cjk-patch"/>
              </a:rPr>
              <a:t>BPMN </a:t>
            </a:r>
            <a:r>
              <a:rPr lang="ru-RU" b="0" i="1">
                <a:solidFill>
                  <a:srgbClr val="404040"/>
                </a:solidFill>
                <a:latin typeface="quote-cjk-patch"/>
              </a:rPr>
              <a:t>для документирования процессов» (</a:t>
            </a:r>
            <a:r>
              <a:rPr lang="en-GB" b="0" i="1">
                <a:solidFill>
                  <a:srgbClr val="404040"/>
                </a:solidFill>
                <a:latin typeface="quote-cjk-patch"/>
              </a:rPr>
              <a:t>Gartner, 2023).</a:t>
            </a:r>
            <a:endParaRPr lang="en-GB" b="0" i="0">
              <a:solidFill>
                <a:srgbClr val="404040"/>
              </a:solidFill>
              <a:latin typeface="quote-cjk-patch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rgbClr val="404040"/>
                </a:solidFill>
              </a:rPr>
              <a:t>1. </a:t>
            </a:r>
            <a:r>
              <a:rPr lang="ru-RU" b="1">
                <a:solidFill>
                  <a:srgbClr val="404040"/>
                </a:solidFill>
              </a:rPr>
              <a:t>Действия (</a:t>
            </a:r>
            <a:r>
              <a:rPr lang="en-GB" b="1">
                <a:solidFill>
                  <a:srgbClr val="404040"/>
                </a:solidFill>
              </a:rPr>
              <a:t>Activities)</a:t>
            </a:r>
            <a:endParaRPr lang="en-GB">
              <a:solidFill>
                <a:srgbClr val="40404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>
                <a:solidFill>
                  <a:srgbClr val="404040"/>
                </a:solidFill>
              </a:rPr>
              <a:t> Задача (</a:t>
            </a:r>
            <a:r>
              <a:rPr lang="en-GB">
                <a:solidFill>
                  <a:srgbClr val="404040"/>
                </a:solidFill>
              </a:rPr>
              <a:t>Task) — «</a:t>
            </a:r>
            <a:r>
              <a:rPr lang="ru-RU">
                <a:solidFill>
                  <a:srgbClr val="404040"/>
                </a:solidFill>
              </a:rPr>
              <a:t>Проверить кредитный рейтинг».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ru-RU">
                <a:solidFill>
                  <a:srgbClr val="404040"/>
                </a:solidFill>
              </a:rPr>
              <a:t> Подпроцесс (</a:t>
            </a:r>
            <a:r>
              <a:rPr lang="en-GB">
                <a:solidFill>
                  <a:srgbClr val="404040"/>
                </a:solidFill>
              </a:rPr>
              <a:t>Sub-Process) — «</a:t>
            </a:r>
            <a:r>
              <a:rPr lang="ru-RU">
                <a:solidFill>
                  <a:srgbClr val="404040"/>
                </a:solidFill>
              </a:rPr>
              <a:t>Согласование заявки».</a:t>
            </a:r>
            <a:endParaRPr/>
          </a:p>
          <a:p>
            <a:pPr>
              <a:buFont typeface="+mj-lt"/>
              <a:buAutoNum type="arabicPeriod" startAt="2"/>
              <a:defRPr/>
            </a:pPr>
            <a:r>
              <a:rPr lang="ru-RU" b="1">
                <a:solidFill>
                  <a:srgbClr val="404040"/>
                </a:solidFill>
              </a:rPr>
              <a:t> События (</a:t>
            </a:r>
            <a:r>
              <a:rPr lang="en-GB" b="1">
                <a:solidFill>
                  <a:srgbClr val="404040"/>
                </a:solidFill>
              </a:rPr>
              <a:t>Events)</a:t>
            </a:r>
            <a:endParaRPr lang="en-GB">
              <a:solidFill>
                <a:srgbClr val="404040"/>
              </a:solidFill>
            </a:endParaRP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Старт («Поступила заявка»).</a:t>
            </a:r>
            <a:endParaRPr/>
          </a:p>
          <a:p>
            <a:pPr marL="685800" lvl="1" indent="-228600"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Финиш («Заказ завершён»).</a:t>
            </a:r>
            <a:endParaRPr/>
          </a:p>
          <a:p>
            <a:pPr marL="685800" lvl="1" indent="-228600"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Промежуточные («Одобрение получено»).</a:t>
            </a:r>
            <a:endParaRPr/>
          </a:p>
          <a:p>
            <a:pPr>
              <a:buFont typeface="+mj-lt"/>
              <a:buAutoNum type="arabicPeriod" startAt="2"/>
              <a:defRPr/>
            </a:pPr>
            <a:r>
              <a:rPr lang="ru-RU" b="1">
                <a:solidFill>
                  <a:srgbClr val="404040"/>
                </a:solidFill>
              </a:rPr>
              <a:t> Шлюзы (</a:t>
            </a:r>
            <a:r>
              <a:rPr lang="en-GB" b="1">
                <a:solidFill>
                  <a:srgbClr val="404040"/>
                </a:solidFill>
              </a:rPr>
              <a:t>Gateways)</a:t>
            </a:r>
            <a:endParaRPr lang="en-GB">
              <a:solidFill>
                <a:srgbClr val="404040"/>
              </a:solidFill>
            </a:endParaRP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GB">
                <a:solidFill>
                  <a:srgbClr val="404040"/>
                </a:solidFill>
              </a:rPr>
              <a:t>XOR («</a:t>
            </a:r>
            <a:r>
              <a:rPr lang="ru-RU">
                <a:solidFill>
                  <a:srgbClr val="404040"/>
                </a:solidFill>
              </a:rPr>
              <a:t>Или» — только один путь).</a:t>
            </a:r>
            <a:endParaRPr/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GB">
                <a:solidFill>
                  <a:srgbClr val="404040"/>
                </a:solidFill>
              </a:rPr>
              <a:t>AND («</a:t>
            </a:r>
            <a:r>
              <a:rPr lang="ru-RU">
                <a:solidFill>
                  <a:srgbClr val="404040"/>
                </a:solidFill>
              </a:rPr>
              <a:t>И» — параллельные потоки).</a:t>
            </a:r>
            <a:endParaRPr/>
          </a:p>
          <a:p>
            <a:pPr>
              <a:buFont typeface="+mj-lt"/>
              <a:buAutoNum type="arabicPeriod" startAt="2"/>
              <a:defRPr/>
            </a:pPr>
            <a:r>
              <a:rPr lang="ru-RU" b="1">
                <a:solidFill>
                  <a:srgbClr val="404040"/>
                </a:solidFill>
              </a:rPr>
              <a:t> Потоки (</a:t>
            </a:r>
            <a:r>
              <a:rPr lang="en-GB" b="1">
                <a:solidFill>
                  <a:srgbClr val="404040"/>
                </a:solidFill>
              </a:rPr>
              <a:t>Flows)</a:t>
            </a:r>
            <a:endParaRPr lang="en-GB">
              <a:solidFill>
                <a:srgbClr val="404040"/>
              </a:solidFill>
            </a:endParaRP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Сплошная линия — последовательность.</a:t>
            </a:r>
            <a:endParaRPr/>
          </a:p>
          <a:p>
            <a:pPr marL="685800" lvl="1" indent="-228600"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Пунктирная — сообщения.</a:t>
            </a:r>
            <a:endParaRPr/>
          </a:p>
          <a:p>
            <a:pPr>
              <a:defRPr/>
            </a:pPr>
            <a:r>
              <a:rPr lang="ru-RU" b="1">
                <a:solidFill>
                  <a:srgbClr val="404040"/>
                </a:solidFill>
              </a:rPr>
              <a:t>Пояснение</a:t>
            </a:r>
            <a:br>
              <a:rPr lang="ru-RU">
                <a:solidFill>
                  <a:srgbClr val="404040"/>
                </a:solidFill>
              </a:rPr>
            </a:br>
            <a:r>
              <a:rPr lang="ru-RU">
                <a:solidFill>
                  <a:srgbClr val="404040"/>
                </a:solidFill>
              </a:rPr>
              <a:t>Использовать цветовую схему: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solidFill>
                  <a:srgbClr val="404040"/>
                </a:solidFill>
              </a:rPr>
              <a:t> зелёный = события;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solidFill>
                  <a:srgbClr val="404040"/>
                </a:solidFill>
              </a:rPr>
              <a:t> синий = действия;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solidFill>
                  <a:srgbClr val="404040"/>
                </a:solidFill>
              </a:rPr>
              <a:t> красный = шлюзы.</a:t>
            </a:r>
            <a:endParaRPr/>
          </a:p>
          <a:p>
            <a:pPr>
              <a:defRPr/>
            </a:pPr>
            <a:endParaRPr lang="en-US" b="1">
              <a:solidFill>
                <a:srgbClr val="404040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404040"/>
                </a:solidFill>
              </a:rPr>
              <a:t>Пример диаграммы</a:t>
            </a:r>
            <a:endParaRPr lang="ru-RU" b="0">
              <a:solidFill>
                <a:srgbClr val="404040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404040"/>
                </a:solidFill>
              </a:rPr>
              <a:t>Текст</a:t>
            </a:r>
            <a:br>
              <a:rPr lang="ru-RU">
                <a:solidFill>
                  <a:srgbClr val="404040"/>
                </a:solidFill>
              </a:rPr>
            </a:br>
            <a:r>
              <a:rPr lang="ru-RU" i="1">
                <a:solidFill>
                  <a:srgbClr val="404040"/>
                </a:solidFill>
              </a:rPr>
              <a:t>Процесс «Обработка заказа»:</a:t>
            </a:r>
            <a:endParaRPr lang="ru-RU">
              <a:solidFill>
                <a:srgbClr val="404040"/>
              </a:solidFill>
            </a:endParaRPr>
          </a:p>
          <a:p>
            <a:pPr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 Старт: «Заказ создан».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 Задача: «Проверить наличие товара».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 Шлюз </a:t>
            </a:r>
            <a:r>
              <a:rPr lang="en-GB">
                <a:solidFill>
                  <a:srgbClr val="404040"/>
                </a:solidFill>
              </a:rPr>
              <a:t>XOR:</a:t>
            </a:r>
            <a:endParaRPr/>
          </a:p>
          <a:p>
            <a:pPr marL="742950" lvl="1" indent="-285750"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Да → «Согласовать доставку».</a:t>
            </a:r>
            <a:endParaRPr/>
          </a:p>
          <a:p>
            <a:pPr marL="742950" lvl="1" indent="-285750"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Нет → «Уведомить клиента».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>
                <a:solidFill>
                  <a:srgbClr val="404040"/>
                </a:solidFill>
              </a:rPr>
              <a:t> Финиш: «Заказ закрыт».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Типичные ошибки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«Спагетти-диаграмма»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: слишком много пересекающихся линий.</a:t>
            </a:r>
            <a:endParaRPr/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Отсутствие исключений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: не описаны ошибки (например, «Оплата отклонена»).</a:t>
            </a:r>
            <a:endParaRPr/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Смешение ролей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: неясно, кто выполняет задачу (человек 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vs 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система).</a:t>
            </a:r>
            <a:endParaRPr/>
          </a:p>
          <a:p>
            <a:pPr marL="228600" indent="-228600" algn="l"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Игнорирование стандарта</a:t>
            </a:r>
            <a:r>
              <a:rPr lang="ru-RU" b="0" i="0">
                <a:solidFill>
                  <a:srgbClr val="404040"/>
                </a:solidFill>
                <a:latin typeface="quote-cjk-patch"/>
              </a:rPr>
              <a:t>: самодельные элементы вместо </a:t>
            </a:r>
            <a:r>
              <a:rPr lang="en-GB" b="0" i="0">
                <a:solidFill>
                  <a:srgbClr val="404040"/>
                </a:solidFill>
                <a:latin typeface="quote-cjk-patch"/>
              </a:rPr>
              <a:t>BPMN.</a:t>
            </a:r>
            <a:endParaRPr lang="ru-RU" b="0" i="0">
              <a:solidFill>
                <a:srgbClr val="404040"/>
              </a:solidFill>
              <a:latin typeface="quote-cjk-patch"/>
            </a:endParaRPr>
          </a:p>
          <a:p>
            <a:pPr algn="l">
              <a:defRPr/>
            </a:pPr>
            <a:endParaRPr lang="en-GB" b="0" i="0">
              <a:solidFill>
                <a:srgbClr val="404040"/>
              </a:solidFill>
              <a:latin typeface="quote-cjk-patch"/>
            </a:endParaRPr>
          </a:p>
          <a:p>
            <a:pPr algn="l">
              <a:defRPr/>
            </a:pPr>
            <a:r>
              <a:rPr lang="ru-RU" b="1" i="0">
                <a:solidFill>
                  <a:srgbClr val="404040"/>
                </a:solidFill>
                <a:latin typeface="quote-cjk-patch"/>
              </a:rPr>
              <a:t>Антипример</a:t>
            </a:r>
            <a:br>
              <a:rPr lang="ru-RU" b="0" i="0">
                <a:solidFill>
                  <a:srgbClr val="404040"/>
                </a:solidFill>
                <a:latin typeface="quote-cjk-patch"/>
              </a:rPr>
            </a:br>
            <a:r>
              <a:rPr lang="ru-RU" b="0" i="0">
                <a:solidFill>
                  <a:srgbClr val="404040"/>
                </a:solidFill>
                <a:latin typeface="quote-cjk-patch"/>
              </a:rPr>
              <a:t>Диаграмма, где все решения ведут к одному финишу (реальная история: процесс «одобрения» без варианта отказа).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Титульный слайд 1">
    <p:bg>
      <p:bgPr shadeToTitle="0">
        <a:solidFill>
          <a:srgbClr val="F1F8FB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l="0" t="2251" r="0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l="0" t="-2336" r="0" b="0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Контент + голубой фон">
    <p:bg>
      <p:bgPr shadeToTitle="0">
        <a:solidFill>
          <a:schemeClr val="bg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Контент + темный фон">
    <p:bg>
      <p:bgPr shadeToTitle="0">
        <a:solidFill>
          <a:srgbClr val="15151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Спасибо за внимание">
    <p:bg>
      <p:bgPr shadeToTitle="0">
        <a:solidFill>
          <a:srgbClr val="F1F9FC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l="0" t="-2336" r="0" b="0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l="0" t="2251" r="0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Разделитель голубой">
    <p:bg>
      <p:bgPr shadeToTitle="0">
        <a:solidFill>
          <a:schemeClr val="bg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Содержание">
    <p:bg>
      <p:bgPr shadeToTitle="0">
        <a:solidFill>
          <a:schemeClr val="bg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Разделитель темный">
    <p:bg>
      <p:bgPr shadeToTitle="0">
        <a:solidFill>
          <a:srgbClr val="15151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fill="norm" stroke="1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1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comments" Target="../comments/comment1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comments" Target="../comments/commen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comments" Target="../comments/comment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comments" Target="../comments/comment4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comments" Target="../comments/comment5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comments" Target="../comments/comment6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61082" y="3264098"/>
            <a:ext cx="422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>
                <a:latin typeface="Arial"/>
              </a:rPr>
              <a:t>Проектная документация</a:t>
            </a:r>
            <a:endParaRPr/>
          </a:p>
        </p:txBody>
      </p:sp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16977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/>
              <a:t>Основы управления проектами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en-US"/>
              <a:t>BPMN:</a:t>
            </a:r>
            <a:r>
              <a:rPr lang="ru-RU"/>
              <a:t> визуализация бизнес-процессов в ИТ-проектах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B</a:t>
            </a:r>
            <a:r>
              <a:rPr lang="en-US"/>
              <a:t>PMN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432618" y="1351687"/>
            <a:ext cx="1055446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GB" b="0" i="1">
                <a:solidFill>
                  <a:srgbClr val="404040"/>
                </a:solidFill>
              </a:rPr>
              <a:t>BPMN (Business Process Model and Notation) — </a:t>
            </a:r>
            <a:r>
              <a:rPr lang="ru-RU" b="0" i="1">
                <a:solidFill>
                  <a:srgbClr val="404040"/>
                </a:solidFill>
              </a:rPr>
              <a:t>это:</a:t>
            </a:r>
            <a:endParaRPr lang="ru-RU" b="0" i="0">
              <a:solidFill>
                <a:srgbClr val="404040"/>
              </a:solidFill>
            </a:endParaRPr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b="1" i="0">
                <a:solidFill>
                  <a:srgbClr val="404040"/>
                </a:solidFill>
              </a:rPr>
              <a:t>графический стандарт</a:t>
            </a:r>
            <a:r>
              <a:rPr lang="ru-RU" b="0" i="0">
                <a:solidFill>
                  <a:srgbClr val="404040"/>
                </a:solidFill>
              </a:rPr>
              <a:t> для моделирования бизнес-процессов (</a:t>
            </a:r>
            <a:r>
              <a:rPr lang="en-GB" b="0" i="0">
                <a:solidFill>
                  <a:srgbClr val="404040"/>
                </a:solidFill>
              </a:rPr>
              <a:t>OMG, </a:t>
            </a:r>
            <a:r>
              <a:rPr lang="ru-RU" b="0" i="0">
                <a:solidFill>
                  <a:srgbClr val="404040"/>
                </a:solidFill>
              </a:rPr>
              <a:t>с 2004 г.)</a:t>
            </a:r>
            <a:endParaRPr/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b="1" i="0">
                <a:solidFill>
                  <a:srgbClr val="404040"/>
                </a:solidFill>
              </a:rPr>
              <a:t>«язык» для всех участников</a:t>
            </a:r>
            <a:r>
              <a:rPr lang="ru-RU" b="0" i="0">
                <a:solidFill>
                  <a:srgbClr val="404040"/>
                </a:solidFill>
              </a:rPr>
              <a:t>: бизнес-аналитиков, разработчиков, заказчиков</a:t>
            </a:r>
            <a:endParaRPr/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b="1" i="0">
                <a:solidFill>
                  <a:srgbClr val="404040"/>
                </a:solidFill>
              </a:rPr>
              <a:t>основа для автоматизации</a:t>
            </a:r>
            <a:r>
              <a:rPr lang="ru-RU" b="0" i="0">
                <a:solidFill>
                  <a:srgbClr val="404040"/>
                </a:solidFill>
              </a:rPr>
              <a:t> (например, в </a:t>
            </a:r>
            <a:r>
              <a:rPr lang="en-GB" b="0" i="0">
                <a:solidFill>
                  <a:srgbClr val="404040"/>
                </a:solidFill>
              </a:rPr>
              <a:t>Camunda</a:t>
            </a:r>
            <a:r>
              <a:rPr lang="en-GB" b="0" i="0">
                <a:solidFill>
                  <a:srgbClr val="404040"/>
                </a:solidFill>
              </a:rPr>
              <a:t>, Activiti)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32619" y="3212277"/>
            <a:ext cx="105544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ru-RU" b="0" i="1">
                <a:solidFill>
                  <a:srgbClr val="404040"/>
                </a:solidFill>
              </a:rPr>
              <a:t>Проблемы, решаемые </a:t>
            </a:r>
            <a:r>
              <a:rPr lang="en-GB" b="0" i="1">
                <a:solidFill>
                  <a:srgbClr val="404040"/>
                </a:solidFill>
              </a:rPr>
              <a:t>BPMN</a:t>
            </a:r>
            <a:endParaRPr lang="en-GB" b="0" i="0">
              <a:solidFill>
                <a:srgbClr val="404040"/>
              </a:solidFill>
            </a:endParaRPr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b="1" i="0">
                <a:solidFill>
                  <a:srgbClr val="404040"/>
                </a:solidFill>
              </a:rPr>
              <a:t>Разрыв между бизнесом и ИТ</a:t>
            </a:r>
            <a:r>
              <a:rPr lang="ru-RU" b="0" i="0">
                <a:solidFill>
                  <a:srgbClr val="404040"/>
                </a:solidFill>
              </a:rPr>
              <a:t> — наглядные диаграммы вместо текстовых ТЗ</a:t>
            </a:r>
            <a:endParaRPr/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b="1" i="0">
                <a:solidFill>
                  <a:srgbClr val="404040"/>
                </a:solidFill>
              </a:rPr>
              <a:t>Сложные процессы</a:t>
            </a:r>
            <a:r>
              <a:rPr lang="ru-RU" b="0" i="0">
                <a:solidFill>
                  <a:srgbClr val="404040"/>
                </a:solidFill>
              </a:rPr>
              <a:t> — декомпозиция на подпроцессы</a:t>
            </a:r>
            <a:endParaRPr/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b="1" i="0">
                <a:solidFill>
                  <a:srgbClr val="404040"/>
                </a:solidFill>
              </a:rPr>
              <a:t>Автоматизация</a:t>
            </a:r>
            <a:r>
              <a:rPr lang="ru-RU" b="0" i="0">
                <a:solidFill>
                  <a:srgbClr val="404040"/>
                </a:solidFill>
              </a:rPr>
              <a:t> — исполняемые диаграммы (</a:t>
            </a:r>
            <a:r>
              <a:rPr lang="en-GB" b="0" i="0">
                <a:solidFill>
                  <a:srgbClr val="404040"/>
                </a:solidFill>
              </a:rPr>
              <a:t>BPMN 2.0)</a:t>
            </a:r>
            <a:endParaRPr/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b="1" i="0">
                <a:solidFill>
                  <a:srgbClr val="404040"/>
                </a:solidFill>
              </a:rPr>
              <a:t>Снижение ошибок</a:t>
            </a:r>
            <a:r>
              <a:rPr lang="ru-RU" b="0" i="0">
                <a:solidFill>
                  <a:srgbClr val="404040"/>
                </a:solidFill>
              </a:rPr>
              <a:t> — явные правила (например, «Если заказ &gt; </a:t>
            </a:r>
            <a:r>
              <a:rPr lang="ru-RU">
                <a:solidFill>
                  <a:srgbClr val="404040"/>
                </a:solidFill>
              </a:rPr>
              <a:t>$1 000, </a:t>
            </a:r>
            <a:r>
              <a:rPr lang="ru-RU" b="0" i="0">
                <a:solidFill>
                  <a:srgbClr val="404040"/>
                </a:solidFill>
              </a:rPr>
              <a:t>требуется одобрение менеджера»)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7015163" y="2343150"/>
            <a:ext cx="4744217" cy="214312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О</a:t>
            </a:r>
            <a:r>
              <a:rPr lang="ru-RU"/>
              <a:t>сновные</a:t>
            </a:r>
            <a:r>
              <a:rPr lang="ru-RU"/>
              <a:t> элементы B</a:t>
            </a:r>
            <a:r>
              <a:rPr lang="en-US"/>
              <a:t>PMN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432619" y="1264669"/>
            <a:ext cx="1058304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>
                <a:solidFill>
                  <a:srgbClr val="404040"/>
                </a:solidFill>
              </a:rPr>
              <a:t>1.</a:t>
            </a:r>
            <a:r>
              <a:rPr lang="ru-RU" b="1">
                <a:solidFill>
                  <a:srgbClr val="404040"/>
                </a:solidFill>
              </a:rPr>
              <a:t> Действия (</a:t>
            </a:r>
            <a:r>
              <a:rPr lang="en-GB" b="1">
                <a:solidFill>
                  <a:srgbClr val="404040"/>
                </a:solidFill>
              </a:rPr>
              <a:t>Activities)</a:t>
            </a:r>
            <a:endParaRPr lang="en-GB">
              <a:solidFill>
                <a:srgbClr val="404040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>
                <a:solidFill>
                  <a:srgbClr val="404040"/>
                </a:solidFill>
              </a:rPr>
              <a:t>Задача (</a:t>
            </a:r>
            <a:r>
              <a:rPr lang="en-GB">
                <a:solidFill>
                  <a:srgbClr val="404040"/>
                </a:solidFill>
              </a:rPr>
              <a:t>Task) — «</a:t>
            </a:r>
            <a:r>
              <a:rPr lang="ru-RU">
                <a:solidFill>
                  <a:srgbClr val="404040"/>
                </a:solidFill>
              </a:rPr>
              <a:t>Проверить кредитный рейтинг»</a:t>
            </a:r>
            <a:endParaRPr/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>
                <a:solidFill>
                  <a:srgbClr val="404040"/>
                </a:solidFill>
              </a:rPr>
              <a:t>Подпроцесс (</a:t>
            </a:r>
            <a:r>
              <a:rPr lang="en-GB">
                <a:solidFill>
                  <a:srgbClr val="404040"/>
                </a:solidFill>
              </a:rPr>
              <a:t>Sub-Process) — «</a:t>
            </a:r>
            <a:r>
              <a:rPr lang="ru-RU">
                <a:solidFill>
                  <a:srgbClr val="404040"/>
                </a:solidFill>
              </a:rPr>
              <a:t>Согласование заявки»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ru-RU" b="1">
                <a:solidFill>
                  <a:srgbClr val="404040"/>
                </a:solidFill>
              </a:rPr>
              <a:t>2. События (</a:t>
            </a:r>
            <a:r>
              <a:rPr lang="en-GB" b="1">
                <a:solidFill>
                  <a:srgbClr val="404040"/>
                </a:solidFill>
              </a:rPr>
              <a:t>Events)</a:t>
            </a:r>
            <a:endParaRPr lang="ru-RU" b="1">
              <a:solidFill>
                <a:srgbClr val="404040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>
                <a:solidFill>
                  <a:srgbClr val="404040"/>
                </a:solidFill>
              </a:rPr>
              <a:t>Старт («Поступила заявка»)</a:t>
            </a:r>
            <a:endParaRPr/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>
                <a:solidFill>
                  <a:srgbClr val="404040"/>
                </a:solidFill>
              </a:rPr>
              <a:t>Финиш («Заказ завершён»)</a:t>
            </a:r>
            <a:endParaRPr/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>
                <a:solidFill>
                  <a:srgbClr val="404040"/>
                </a:solidFill>
              </a:rPr>
              <a:t>Промежуточные («Одобрение получено»)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ru-RU" b="1">
                <a:solidFill>
                  <a:srgbClr val="404040"/>
                </a:solidFill>
              </a:rPr>
              <a:t>3. Шлюзы (</a:t>
            </a:r>
            <a:r>
              <a:rPr lang="en-GB" b="1">
                <a:solidFill>
                  <a:srgbClr val="404040"/>
                </a:solidFill>
              </a:rPr>
              <a:t>Gateways)</a:t>
            </a:r>
            <a:endParaRPr lang="ru-RU" b="1">
              <a:solidFill>
                <a:srgbClr val="404040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>
                <a:solidFill>
                  <a:srgbClr val="404040"/>
                </a:solidFill>
              </a:rPr>
              <a:t>XOR («</a:t>
            </a:r>
            <a:r>
              <a:rPr lang="ru-RU">
                <a:solidFill>
                  <a:srgbClr val="404040"/>
                </a:solidFill>
              </a:rPr>
              <a:t>или» — только один путь)</a:t>
            </a:r>
            <a:endParaRPr/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>
                <a:solidFill>
                  <a:srgbClr val="404040"/>
                </a:solidFill>
              </a:rPr>
              <a:t>AND («</a:t>
            </a:r>
            <a:r>
              <a:rPr lang="ru-RU">
                <a:solidFill>
                  <a:srgbClr val="404040"/>
                </a:solidFill>
              </a:rPr>
              <a:t>и» — параллельные потоки)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ru-RU" b="1">
                <a:solidFill>
                  <a:srgbClr val="404040"/>
                </a:solidFill>
              </a:rPr>
              <a:t>4. Потоки (</a:t>
            </a:r>
            <a:r>
              <a:rPr lang="en-GB" b="1">
                <a:solidFill>
                  <a:srgbClr val="404040"/>
                </a:solidFill>
              </a:rPr>
              <a:t>Flows)</a:t>
            </a:r>
            <a:endParaRPr lang="ru-RU" b="1">
              <a:solidFill>
                <a:srgbClr val="404040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>
                <a:solidFill>
                  <a:srgbClr val="404040"/>
                </a:solidFill>
              </a:rPr>
              <a:t>Сплошная линия — последовательность</a:t>
            </a:r>
            <a:endParaRPr/>
          </a:p>
          <a:p>
            <a:pPr marL="285750" indent="-285750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>
                <a:solidFill>
                  <a:srgbClr val="404040"/>
                </a:solidFill>
              </a:rPr>
              <a:t>Пунктирная — сообщения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7186613" y="2511164"/>
            <a:ext cx="45727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404040"/>
                </a:solidFill>
              </a:rPr>
              <a:t>Пояснение</a:t>
            </a:r>
            <a:br>
              <a:rPr lang="ru-RU">
                <a:solidFill>
                  <a:srgbClr val="404040"/>
                </a:solidFill>
              </a:rPr>
            </a:br>
            <a:r>
              <a:rPr lang="ru-RU">
                <a:solidFill>
                  <a:srgbClr val="404040"/>
                </a:solidFill>
              </a:rPr>
              <a:t>Рекомендуем использовать следующую </a:t>
            </a:r>
            <a:endParaRPr/>
          </a:p>
          <a:p>
            <a:pPr>
              <a:defRPr/>
            </a:pPr>
            <a:r>
              <a:rPr lang="ru-RU">
                <a:solidFill>
                  <a:srgbClr val="404040"/>
                </a:solidFill>
              </a:rPr>
              <a:t>цветовую схему: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solidFill>
                  <a:srgbClr val="00B050"/>
                </a:solidFill>
              </a:rPr>
              <a:t> зеленый</a:t>
            </a:r>
            <a:r>
              <a:rPr lang="ru-RU">
                <a:solidFill>
                  <a:srgbClr val="404040"/>
                </a:solidFill>
              </a:rPr>
              <a:t> = события;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solidFill>
                  <a:schemeClr val="bg2"/>
                </a:solidFill>
              </a:rPr>
              <a:t> синий</a:t>
            </a:r>
            <a:r>
              <a:rPr lang="ru-RU">
                <a:solidFill>
                  <a:srgbClr val="404040"/>
                </a:solidFill>
              </a:rPr>
              <a:t> = действия;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solidFill>
                  <a:srgbClr val="FF0000"/>
                </a:solidFill>
              </a:rPr>
              <a:t> красный</a:t>
            </a:r>
            <a:r>
              <a:rPr lang="ru-RU">
                <a:solidFill>
                  <a:srgbClr val="404040"/>
                </a:solidFill>
              </a:rPr>
              <a:t> = шлюзы.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Пример </a:t>
            </a:r>
            <a:r>
              <a:rPr lang="en-US"/>
              <a:t>BPMN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1390650"/>
            <a:ext cx="7772400" cy="3621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ru-RU"/>
              <a:t>Формулировка целей и задач проекта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/>
              <a:t>Вопрос </a:t>
            </a:r>
            <a:endParaRPr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>
                <a:solidFill>
                  <a:schemeClr val="accent4"/>
                </a:solidFill>
                <a:latin typeface="Arial"/>
                <a:ea typeface="Inter"/>
              </a:rPr>
              <a:t>В чём, по-вашему, состоит разница между целью и задачей?</a:t>
            </a:r>
            <a:endParaRPr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0" t="14141" r="0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Критерии</a:t>
            </a:r>
            <a:r>
              <a:rPr lang="en-US"/>
              <a:t> п</a:t>
            </a:r>
            <a:r>
              <a:rPr lang="ru-RU"/>
              <a:t>остановки цели по S</a:t>
            </a:r>
            <a:r>
              <a:rPr lang="en-US"/>
              <a:t>MART</a:t>
            </a:r>
            <a:endParaRPr lang="ru-RU"/>
          </a:p>
        </p:txBody>
      </p:sp>
      <p:sp>
        <p:nvSpPr>
          <p:cNvPr id="4" name="Прямоугольник: скругленные углы 2"/>
          <p:cNvSpPr/>
          <p:nvPr/>
        </p:nvSpPr>
        <p:spPr bwMode="auto">
          <a:xfrm>
            <a:off x="431799" y="1376363"/>
            <a:ext cx="11326813" cy="1181099"/>
          </a:xfrm>
          <a:prstGeom prst="roundRect">
            <a:avLst>
              <a:gd name="adj" fmla="val 1063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144000" rIns="144000" bIns="144000" rtlCol="0" anchor="ctr"/>
          <a:lstStyle/>
          <a:p>
            <a:pPr>
              <a:spcAft>
                <a:spcPts val="300"/>
              </a:spcAft>
              <a:defRPr/>
            </a:pPr>
            <a:r>
              <a:rPr lang="ru-RU" b="1">
                <a:latin typeface="Arial"/>
              </a:rPr>
              <a:t>Цель — чего мы хотим достичь. Задача — как мы это сделаем.</a:t>
            </a:r>
            <a:endParaRPr lang="ru-RU" sz="1600" b="1"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7811" y="1732912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79827" y="2200912"/>
            <a:ext cx="4424362" cy="4424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587811" y="2914011"/>
            <a:ext cx="61007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b="1" i="0">
                <a:solidFill>
                  <a:schemeClr val="bg2"/>
                </a:solidFill>
              </a:rPr>
              <a:t>S</a:t>
            </a:r>
            <a:r>
              <a:rPr lang="en-GB" b="0" i="0">
                <a:solidFill>
                  <a:srgbClr val="404040"/>
                </a:solidFill>
              </a:rPr>
              <a:t>pecific (</a:t>
            </a:r>
            <a:r>
              <a:rPr lang="ru-RU" b="0" i="0">
                <a:solidFill>
                  <a:srgbClr val="404040"/>
                </a:solidFill>
              </a:rPr>
              <a:t>конкретная)</a:t>
            </a:r>
            <a:endParaRPr/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b="1" i="0">
                <a:solidFill>
                  <a:schemeClr val="bg2"/>
                </a:solidFill>
              </a:rPr>
              <a:t>M</a:t>
            </a:r>
            <a:r>
              <a:rPr lang="en-GB" b="0" i="0">
                <a:solidFill>
                  <a:srgbClr val="404040"/>
                </a:solidFill>
              </a:rPr>
              <a:t>easurable (</a:t>
            </a:r>
            <a:r>
              <a:rPr lang="ru-RU" b="0" i="0">
                <a:solidFill>
                  <a:srgbClr val="404040"/>
                </a:solidFill>
              </a:rPr>
              <a:t>измеримая)</a:t>
            </a:r>
            <a:endParaRPr/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b="1" i="0">
                <a:solidFill>
                  <a:schemeClr val="bg2"/>
                </a:solidFill>
              </a:rPr>
              <a:t>A</a:t>
            </a:r>
            <a:r>
              <a:rPr lang="en-GB" b="0" i="0">
                <a:solidFill>
                  <a:srgbClr val="404040"/>
                </a:solidFill>
              </a:rPr>
              <a:t>chievable (</a:t>
            </a:r>
            <a:r>
              <a:rPr lang="ru-RU" b="0" i="0">
                <a:solidFill>
                  <a:srgbClr val="404040"/>
                </a:solidFill>
              </a:rPr>
              <a:t>достижимая) </a:t>
            </a:r>
            <a:endParaRPr lang="en-US" b="0" i="0">
              <a:solidFill>
                <a:srgbClr val="404040"/>
              </a:solidFill>
            </a:endParaRPr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b="1" i="0">
                <a:solidFill>
                  <a:schemeClr val="bg2"/>
                </a:solidFill>
              </a:rPr>
              <a:t>R</a:t>
            </a:r>
            <a:r>
              <a:rPr lang="en-GB" b="0" i="0">
                <a:solidFill>
                  <a:srgbClr val="404040"/>
                </a:solidFill>
              </a:rPr>
              <a:t>elevant (</a:t>
            </a:r>
            <a:r>
              <a:rPr lang="ru-RU">
                <a:solidFill>
                  <a:srgbClr val="404040"/>
                </a:solidFill>
              </a:rPr>
              <a:t>р</a:t>
            </a:r>
            <a:r>
              <a:rPr lang="ru-RU" b="0" i="0">
                <a:solidFill>
                  <a:srgbClr val="404040"/>
                </a:solidFill>
              </a:rPr>
              <a:t>елевантная) </a:t>
            </a:r>
            <a:endParaRPr lang="en-US" b="0" i="0">
              <a:solidFill>
                <a:srgbClr val="404040"/>
              </a:solidFill>
            </a:endParaRPr>
          </a:p>
          <a:p>
            <a:pPr marL="285750" indent="-285750" algn="l">
              <a:spcAft>
                <a:spcPts val="600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en-GB" b="1" i="0">
                <a:solidFill>
                  <a:schemeClr val="bg2"/>
                </a:solidFill>
              </a:rPr>
              <a:t>T</a:t>
            </a:r>
            <a:r>
              <a:rPr lang="en-GB" b="0" i="0">
                <a:solidFill>
                  <a:srgbClr val="404040"/>
                </a:solidFill>
              </a:rPr>
              <a:t>ime-Bound (</a:t>
            </a:r>
            <a:r>
              <a:rPr lang="ru-RU" b="0" i="0">
                <a:solidFill>
                  <a:srgbClr val="404040"/>
                </a:solidFill>
              </a:rPr>
              <a:t>ограниченная по времени)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Источники целей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425196" y="1161373"/>
            <a:ext cx="610076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b="0" i="1">
                <a:solidFill>
                  <a:srgbClr val="404040"/>
                </a:solidFill>
              </a:rPr>
              <a:t>Откуда берутся цели проекта?</a:t>
            </a:r>
            <a:endParaRPr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endParaRPr lang="ru-RU" b="0">
              <a:solidFill>
                <a:srgbClr val="404040"/>
              </a:solidFill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0">
                <a:solidFill>
                  <a:srgbClr val="404040"/>
                </a:solidFill>
              </a:rPr>
              <a:t>Требования стейкхолдеров (бриф, опросы</a:t>
            </a:r>
            <a:r>
              <a:rPr lang="en-GB" b="0">
                <a:solidFill>
                  <a:srgbClr val="404040"/>
                </a:solidFill>
              </a:rPr>
              <a:t>)</a:t>
            </a:r>
            <a:endParaRPr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0">
                <a:solidFill>
                  <a:srgbClr val="404040"/>
                </a:solidFill>
              </a:rPr>
              <a:t>Бизнес-стратегия (</a:t>
            </a:r>
            <a:r>
              <a:rPr lang="en-GB" b="0">
                <a:solidFill>
                  <a:srgbClr val="404040"/>
                </a:solidFill>
              </a:rPr>
              <a:t>KPI </a:t>
            </a:r>
            <a:r>
              <a:rPr lang="ru-RU" b="0">
                <a:solidFill>
                  <a:srgbClr val="404040"/>
                </a:solidFill>
              </a:rPr>
              <a:t>компании)</a:t>
            </a:r>
            <a:endParaRPr lang="en-US"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0">
                <a:solidFill>
                  <a:srgbClr val="404040"/>
                </a:solidFill>
              </a:rPr>
              <a:t>Анализ проблем (например, </a:t>
            </a:r>
            <a:r>
              <a:rPr lang="en-US" b="0">
                <a:solidFill>
                  <a:srgbClr val="404040"/>
                </a:solidFill>
              </a:rPr>
              <a:t>«</a:t>
            </a:r>
            <a:r>
              <a:rPr lang="ru-RU" b="0">
                <a:solidFill>
                  <a:srgbClr val="404040"/>
                </a:solidFill>
              </a:rPr>
              <a:t>30% пользователей теряются в интерфейсе</a:t>
            </a:r>
            <a:r>
              <a:rPr lang="en-US" b="0">
                <a:solidFill>
                  <a:srgbClr val="404040"/>
                </a:solidFill>
              </a:rPr>
              <a:t>»</a:t>
            </a:r>
            <a:r>
              <a:rPr lang="ru-RU" b="0">
                <a:solidFill>
                  <a:srgbClr val="404040"/>
                </a:solidFill>
              </a:rPr>
              <a:t>)</a:t>
            </a:r>
            <a:endParaRPr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0">
                <a:solidFill>
                  <a:srgbClr val="404040"/>
                </a:solidFill>
              </a:rPr>
              <a:t>Рынок и конкуренты (тренды и бенчмаркинг</a:t>
            </a:r>
            <a:r>
              <a:rPr lang="en-GB" b="0">
                <a:solidFill>
                  <a:srgbClr val="404040"/>
                </a:solidFill>
              </a:rPr>
              <a:t>)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03022" y="2330924"/>
            <a:ext cx="2196151" cy="2196151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1197489" name="Прямоугольник: скругленные углы 12"/>
          <p:cNvSpPr/>
          <p:nvPr/>
        </p:nvSpPr>
        <p:spPr bwMode="auto">
          <a:xfrm>
            <a:off x="432196" y="2171700"/>
            <a:ext cx="5374877" cy="3479799"/>
          </a:xfrm>
          <a:prstGeom prst="roundRect">
            <a:avLst>
              <a:gd name="adj" fmla="val 2780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48000" rIns="144000" bIns="144000" numCol="1" spcCol="0" rtlCol="0" fromWordArt="0" anchor="t" anchorCtr="0" forceAA="0" compatLnSpc="1">
            <a:prstTxWarp prst="textNoShape"/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599"/>
              </a:spcAft>
              <a:buFont typeface="+mj-lt"/>
              <a:buAutoNum type="arabicPeriod"/>
              <a:defRPr/>
            </a:pPr>
            <a:r>
              <a:rPr lang="en-US">
                <a:solidFill>
                  <a:schemeClr val="tx1"/>
                </a:solidFill>
                <a:latin typeface="Arial"/>
              </a:rPr>
              <a:t>«</a:t>
            </a:r>
            <a:r>
              <a:rPr lang="ru-RU">
                <a:solidFill>
                  <a:schemeClr val="tx1"/>
                </a:solidFill>
                <a:latin typeface="Arial"/>
              </a:rPr>
              <a:t>Повысить безопасность системы</a:t>
            </a:r>
            <a:r>
              <a:rPr lang="en-US">
                <a:solidFill>
                  <a:schemeClr val="tx1"/>
                </a:solidFill>
                <a:latin typeface="Arial"/>
              </a:rPr>
              <a:t>»</a:t>
            </a:r>
            <a:endParaRPr/>
          </a:p>
          <a:p>
            <a:pPr marL="342900" indent="-342900">
              <a:spcAft>
                <a:spcPts val="599"/>
              </a:spcAft>
              <a:buFont typeface="+mj-lt"/>
              <a:buAutoNum type="arabicPeriod"/>
              <a:defRPr/>
            </a:pPr>
            <a:r>
              <a:rPr lang="en-US">
                <a:solidFill>
                  <a:schemeClr val="tx1"/>
                </a:solidFill>
                <a:latin typeface="Arial"/>
              </a:rPr>
              <a:t>«</a:t>
            </a:r>
            <a:r>
              <a:rPr lang="ru-RU">
                <a:solidFill>
                  <a:schemeClr val="tx1"/>
                </a:solidFill>
                <a:latin typeface="Arial"/>
              </a:rPr>
              <a:t>Сделать новый функционал                    для клиентов</a:t>
            </a:r>
            <a:r>
              <a:rPr lang="en-US">
                <a:solidFill>
                  <a:schemeClr val="tx1"/>
                </a:solidFill>
                <a:latin typeface="Arial"/>
              </a:rPr>
              <a:t>»</a:t>
            </a:r>
            <a:endParaRPr/>
          </a:p>
          <a:p>
            <a:pPr marL="342900" indent="-342900">
              <a:spcAft>
                <a:spcPts val="599"/>
              </a:spcAft>
              <a:buFont typeface="+mj-lt"/>
              <a:buAutoNum type="arabicPeriod"/>
              <a:defRPr/>
            </a:pPr>
            <a:r>
              <a:rPr lang="en-US">
                <a:solidFill>
                  <a:schemeClr val="tx1"/>
                </a:solidFill>
                <a:latin typeface="Arial"/>
              </a:rPr>
              <a:t>«</a:t>
            </a:r>
            <a:r>
              <a:rPr lang="ru-RU">
                <a:solidFill>
                  <a:schemeClr val="tx1"/>
                </a:solidFill>
                <a:latin typeface="Arial"/>
              </a:rPr>
              <a:t>Ускорить работу программы</a:t>
            </a:r>
            <a:r>
              <a:rPr lang="en-US">
                <a:solidFill>
                  <a:schemeClr val="tx1"/>
                </a:solidFill>
                <a:latin typeface="Arial"/>
              </a:rPr>
              <a:t>»</a:t>
            </a:r>
            <a:endParaRPr/>
          </a:p>
          <a:p>
            <a:pPr marL="342900" marR="0" lvl="0" indent="-342900" algn="l" defTabSz="914400">
              <a:lnSpc>
                <a:spcPct val="110000"/>
              </a:lnSpc>
              <a:spcBef>
                <a:spcPts val="0"/>
              </a:spcBef>
              <a:spcAft>
                <a:spcPts val="899"/>
              </a:spcAft>
              <a:buClrTx/>
              <a:buSzTx/>
              <a:buFont typeface="+mj-lt"/>
              <a:buAutoNum type="arabicPeriod"/>
              <a:defRPr/>
            </a:pPr>
            <a:endParaRPr lang="ru-RU" sz="200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 Black"/>
            </a:endParaRPr>
          </a:p>
        </p:txBody>
      </p:sp>
      <p:sp>
        <p:nvSpPr>
          <p:cNvPr id="19112046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5888" cy="366120"/>
          </a:xfrm>
        </p:spPr>
        <p:txBody>
          <a:bodyPr/>
          <a:lstStyle/>
          <a:p>
            <a:pPr>
              <a:defRPr/>
            </a:pPr>
            <a:r>
              <a:rPr lang="ru-RU"/>
              <a:t>Практическое задание</a:t>
            </a:r>
            <a:endParaRPr/>
          </a:p>
        </p:txBody>
      </p:sp>
      <p:sp>
        <p:nvSpPr>
          <p:cNvPr id="754098013" name="Текст 4"/>
          <p:cNvSpPr txBox="1"/>
          <p:nvPr/>
        </p:nvSpPr>
        <p:spPr bwMode="auto">
          <a:xfrm>
            <a:off x="342000" y="1284514"/>
            <a:ext cx="6617599" cy="693509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bg2"/>
                </a:solidFill>
                <a:latin typeface="Arial"/>
              </a:rPr>
              <a:t>Переформулируйте цели в </a:t>
            </a:r>
            <a:r>
              <a:rPr lang="en-GB" sz="2000" b="1">
                <a:solidFill>
                  <a:schemeClr val="bg2"/>
                </a:solidFill>
                <a:latin typeface="Arial"/>
              </a:rPr>
              <a:t>SMART-</a:t>
            </a:r>
            <a:r>
              <a:rPr lang="ru-RU" sz="2000" b="1">
                <a:solidFill>
                  <a:schemeClr val="bg2"/>
                </a:solidFill>
                <a:latin typeface="Arial"/>
              </a:rPr>
              <a:t>формате: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/>
          </a:p>
        </p:txBody>
      </p:sp>
      <p:pic>
        <p:nvPicPr>
          <p:cNvPr id="953057871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4069" y="2213644"/>
            <a:ext cx="648000" cy="648000"/>
          </a:xfrm>
          <a:prstGeom prst="rect">
            <a:avLst/>
          </a:prstGeom>
        </p:spPr>
      </p:pic>
      <p:pic>
        <p:nvPicPr>
          <p:cNvPr id="1756017353" name="Рисунок 6" descr="Изображение выглядит как Графика, логотип, круг, символ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3051" y="1789445"/>
            <a:ext cx="5476750" cy="4287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/>
              <a:t>Вопрос </a:t>
            </a:r>
            <a:endParaRPr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>
                <a:solidFill>
                  <a:schemeClr val="accent4"/>
                </a:solidFill>
                <a:latin typeface="Arial"/>
                <a:ea typeface="Inter"/>
              </a:rPr>
              <a:t>Знакомы ли вы с таким термином, как </a:t>
            </a:r>
            <a:r>
              <a:rPr lang="en-GB" b="1">
                <a:solidFill>
                  <a:schemeClr val="accent4"/>
                </a:solidFill>
                <a:latin typeface="Arial"/>
                <a:ea typeface="Inter"/>
              </a:rPr>
              <a:t>WBS</a:t>
            </a:r>
            <a:r>
              <a:rPr lang="ru-RU" b="1">
                <a:solidFill>
                  <a:schemeClr val="accent4"/>
                </a:solidFill>
                <a:latin typeface="Arial"/>
                <a:ea typeface="Inter"/>
              </a:rPr>
              <a:t>?</a:t>
            </a:r>
            <a:endParaRPr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0" t="14141" r="0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265240" name="Прямоугольник: скругленные углы 5"/>
          <p:cNvSpPr/>
          <p:nvPr/>
        </p:nvSpPr>
        <p:spPr bwMode="auto">
          <a:xfrm>
            <a:off x="246854" y="1419223"/>
            <a:ext cx="11326018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/>
          </a:p>
          <a:p>
            <a:pPr marL="261850" indent="-261850">
              <a:spcAft>
                <a:spcPts val="599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Проектная заявка и техзадание</a:t>
            </a:r>
            <a:endParaRPr/>
          </a:p>
          <a:p>
            <a:pPr marL="261849" indent="-261849">
              <a:spcAft>
                <a:spcPts val="598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en-GB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BPMN</a:t>
            </a:r>
            <a:endParaRPr/>
          </a:p>
          <a:p>
            <a:pPr marL="261850" indent="-261850">
              <a:spcAft>
                <a:spcPts val="599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Формулировка целей и задач проекта</a:t>
            </a:r>
            <a:endParaRPr lang="ru-RU"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61849" indent="-261849">
              <a:spcAft>
                <a:spcPts val="598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Структурная декомпозиция работ (</a:t>
            </a:r>
            <a:r>
              <a:rPr lang="en-GB" sz="1600">
                <a:solidFill>
                  <a:schemeClr val="tx1"/>
                </a:solidFill>
                <a:latin typeface="Arial"/>
              </a:rPr>
              <a:t>WBS)</a:t>
            </a:r>
            <a:endParaRPr/>
          </a:p>
          <a:p>
            <a:pPr marL="261850" indent="-261850">
              <a:spcAft>
                <a:spcPts val="599"/>
              </a:spcAft>
              <a:buClr>
                <a:schemeClr val="bg2"/>
              </a:buClr>
              <a:buFont typeface="Arial"/>
              <a:buAutoNum type="arabicPeriod"/>
              <a:defRPr/>
            </a:pPr>
            <a:endParaRPr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569" cy="366120"/>
          </a:xfrm>
        </p:spPr>
        <p:txBody>
          <a:bodyPr/>
          <a:lstStyle/>
          <a:p>
            <a:pPr>
              <a:defRPr/>
            </a:pPr>
            <a:r>
              <a:rPr lang="ru-RU"/>
              <a:t>План занятия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772793"/>
          </a:xfrm>
        </p:spPr>
        <p:txBody>
          <a:bodyPr/>
          <a:lstStyle/>
          <a:p>
            <a:pPr>
              <a:defRPr/>
            </a:pPr>
            <a:r>
              <a:rPr lang="ru-RU"/>
              <a:t>Принципы декомпозиции задач проекта: создание </a:t>
            </a:r>
            <a:r>
              <a:rPr lang="en-GB"/>
              <a:t>WBS (Work Breakdown Structure</a:t>
            </a:r>
            <a:r>
              <a:rPr lang="ru-RU"/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Основные понятия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1806677"/>
            <a:ext cx="11043178" cy="324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Цели декомпозиции задач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506059" y="2105067"/>
            <a:ext cx="2765779" cy="1176829"/>
            <a:chOff x="2047" y="1308653"/>
            <a:chExt cx="2388127" cy="1176829"/>
          </a:xfrm>
          <a:solidFill>
            <a:schemeClr val="tx2"/>
          </a:solidFill>
        </p:grpSpPr>
        <p:sp>
          <p:nvSpPr>
            <p:cNvPr id="28" name="Скругленный прямоугольник 27"/>
            <p:cNvSpPr/>
            <p:nvPr/>
          </p:nvSpPr>
          <p:spPr bwMode="auto">
            <a:xfrm>
              <a:off x="2047" y="1308653"/>
              <a:ext cx="2353659" cy="117682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 bwMode="auto">
            <a:xfrm>
              <a:off x="36515" y="1343121"/>
              <a:ext cx="2353659" cy="110789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chemeClr val="bg1"/>
                  </a:solidFill>
                </a:rPr>
                <a:t>Повышение управляемости</a:t>
              </a:r>
              <a:r>
                <a:rPr lang="ru-RU" sz="2400">
                  <a:solidFill>
                    <a:schemeClr val="bg1"/>
                  </a:solidFill>
                </a:rPr>
                <a:t> 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616084" y="3610572"/>
            <a:ext cx="2505810" cy="1681696"/>
            <a:chOff x="472779" y="2779690"/>
            <a:chExt cx="1882927" cy="1176829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472779" y="2779690"/>
              <a:ext cx="1882927" cy="1176829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6"/>
            <p:cNvSpPr txBox="1"/>
            <p:nvPr/>
          </p:nvSpPr>
          <p:spPr bwMode="auto">
            <a:xfrm>
              <a:off x="507247" y="2814158"/>
              <a:ext cx="1813991" cy="11078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Крупные элементы проекта разбиваются на более мелкие задачи, которыми легче управлять</a:t>
              </a:r>
              <a:endParaRPr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3448133" y="2105067"/>
            <a:ext cx="2353659" cy="1176829"/>
            <a:chOff x="2944121" y="1308653"/>
            <a:chExt cx="2353659" cy="1176829"/>
          </a:xfrm>
          <a:solidFill>
            <a:schemeClr val="tx2"/>
          </a:solidFill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2944121" y="1308653"/>
              <a:ext cx="2353659" cy="117682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8"/>
            <p:cNvSpPr txBox="1"/>
            <p:nvPr/>
          </p:nvSpPr>
          <p:spPr bwMode="auto">
            <a:xfrm>
              <a:off x="2978589" y="1343121"/>
              <a:ext cx="2284723" cy="110789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/>
                <a:t>Простота оценки</a:t>
              </a:r>
              <a:endParaRPr lang="ru-RU" sz="2400"/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3448133" y="3610572"/>
            <a:ext cx="2353659" cy="1666909"/>
            <a:chOff x="3414853" y="2779690"/>
            <a:chExt cx="1882927" cy="1176829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3414853" y="2779690"/>
              <a:ext cx="1882927" cy="1176829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hueOff val="903533"/>
                <a:satOff val="33333"/>
                <a:lumOff val="-490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10"/>
            <p:cNvSpPr txBox="1"/>
            <p:nvPr/>
          </p:nvSpPr>
          <p:spPr bwMode="auto">
            <a:xfrm>
              <a:off x="3449321" y="2814158"/>
              <a:ext cx="1813991" cy="11078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Мелкие задачи позволяют точнее оценить сроки, стоимость и ресурсы</a:t>
              </a:r>
              <a:endParaRPr/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6390207" y="2105067"/>
            <a:ext cx="2353659" cy="1176829"/>
            <a:chOff x="5886195" y="1308653"/>
            <a:chExt cx="2353659" cy="1176829"/>
          </a:xfrm>
          <a:solidFill>
            <a:schemeClr val="tx2"/>
          </a:solidFill>
        </p:grpSpPr>
        <p:sp>
          <p:nvSpPr>
            <p:cNvPr id="20" name="Скругленный прямоугольник 19"/>
            <p:cNvSpPr/>
            <p:nvPr/>
          </p:nvSpPr>
          <p:spPr bwMode="auto">
            <a:xfrm>
              <a:off x="5886195" y="1308653"/>
              <a:ext cx="2353659" cy="117682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12"/>
            <p:cNvSpPr txBox="1"/>
            <p:nvPr/>
          </p:nvSpPr>
          <p:spPr bwMode="auto">
            <a:xfrm>
              <a:off x="5920663" y="1343121"/>
              <a:ext cx="2284723" cy="110789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/>
                <a:t>Контроль       и отчётность</a:t>
              </a:r>
              <a:endParaRPr lang="ru-RU" sz="2400"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6314131" y="3617748"/>
            <a:ext cx="2505810" cy="1652555"/>
            <a:chOff x="6356927" y="2779690"/>
            <a:chExt cx="1882927" cy="1176829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6356927" y="2779690"/>
              <a:ext cx="1882927" cy="1176829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hueOff val="1807066"/>
                <a:satOff val="66667"/>
                <a:lumOff val="-980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4"/>
            <p:cNvSpPr txBox="1"/>
            <p:nvPr/>
          </p:nvSpPr>
          <p:spPr bwMode="auto">
            <a:xfrm>
              <a:off x="6391395" y="2814158"/>
              <a:ext cx="1813991" cy="11078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Декомпозиция обеспечивает чёткую связь между работами и целями проекта</a:t>
              </a:r>
              <a:endParaRPr/>
            </a:p>
          </p:txBody>
        </p:sp>
      </p:grpSp>
      <p:grpSp>
        <p:nvGrpSpPr>
          <p:cNvPr id="12" name="Группа 11"/>
          <p:cNvGrpSpPr/>
          <p:nvPr/>
        </p:nvGrpSpPr>
        <p:grpSpPr bwMode="auto">
          <a:xfrm>
            <a:off x="9332281" y="2105067"/>
            <a:ext cx="2353659" cy="1176829"/>
            <a:chOff x="8828269" y="1308653"/>
            <a:chExt cx="2353659" cy="1176829"/>
          </a:xfrm>
          <a:solidFill>
            <a:schemeClr val="tx2"/>
          </a:solidFill>
        </p:grpSpPr>
        <p:sp>
          <p:nvSpPr>
            <p:cNvPr id="16" name="Скругленный прямоугольник 15"/>
            <p:cNvSpPr/>
            <p:nvPr/>
          </p:nvSpPr>
          <p:spPr bwMode="auto">
            <a:xfrm>
              <a:off x="8828269" y="1308653"/>
              <a:ext cx="2353659" cy="117682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16"/>
            <p:cNvSpPr txBox="1"/>
            <p:nvPr/>
          </p:nvSpPr>
          <p:spPr bwMode="auto">
            <a:xfrm>
              <a:off x="8862737" y="1343121"/>
              <a:ext cx="2284723" cy="110789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/>
                <a:t>Обеспечение понимания</a:t>
              </a:r>
              <a:r>
                <a:rPr lang="ru-RU" sz="2400"/>
                <a:t> </a:t>
              </a:r>
              <a:endParaRPr/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9332281" y="3576104"/>
            <a:ext cx="2353660" cy="1645797"/>
            <a:chOff x="9299001" y="2779690"/>
            <a:chExt cx="1882927" cy="1176829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9299001" y="2779690"/>
              <a:ext cx="1882927" cy="1176829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18"/>
            <p:cNvSpPr txBox="1"/>
            <p:nvPr/>
          </p:nvSpPr>
          <p:spPr bwMode="auto">
            <a:xfrm>
              <a:off x="9333469" y="2814158"/>
              <a:ext cx="1813991" cy="11078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Разделение работ помогает участникам проекта ясно понимать свои роли и задачи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Этапы декомпозиции задач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432619" y="1533897"/>
            <a:ext cx="1697384" cy="1018430"/>
            <a:chOff x="5474" y="361595"/>
            <a:chExt cx="1697384" cy="1018430"/>
          </a:xfrm>
          <a:solidFill>
            <a:schemeClr val="tx2"/>
          </a:solidFill>
        </p:grpSpPr>
        <p:sp>
          <p:nvSpPr>
            <p:cNvPr id="16" name="Скругленный прямоугольник 15"/>
            <p:cNvSpPr/>
            <p:nvPr/>
          </p:nvSpPr>
          <p:spPr bwMode="auto">
            <a:xfrm>
              <a:off x="5474" y="361595"/>
              <a:ext cx="1697384" cy="10184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 bwMode="auto">
            <a:xfrm>
              <a:off x="35304" y="391424"/>
              <a:ext cx="1637726" cy="958772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b="1"/>
                <a:t>Определение крупных элементов</a:t>
              </a:r>
              <a:endParaRPr lang="ru-RU" sz="1600"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2808958" y="1533897"/>
            <a:ext cx="1697384" cy="1018430"/>
            <a:chOff x="2381814" y="361595"/>
            <a:chExt cx="1697384" cy="1018430"/>
          </a:xfrm>
          <a:solidFill>
            <a:schemeClr val="tx2"/>
          </a:solidFill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2381814" y="361595"/>
              <a:ext cx="1697384" cy="10184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7650"/>
                <a:satOff val="25000"/>
                <a:lumOff val="-3676"/>
                <a:alphaOff val="0"/>
              </a:schemeClr>
            </a:fillRef>
            <a:effectRef idx="0">
              <a:schemeClr val="accent3">
                <a:hueOff val="677650"/>
                <a:satOff val="25000"/>
                <a:lumOff val="-36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6"/>
            <p:cNvSpPr txBox="1"/>
            <p:nvPr/>
          </p:nvSpPr>
          <p:spPr bwMode="auto">
            <a:xfrm>
              <a:off x="2411643" y="391424"/>
              <a:ext cx="1637726" cy="958772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b="1"/>
                <a:t>Разделение </a:t>
              </a:r>
              <a:endParaRPr/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b="1"/>
                <a:t>на компоненты</a:t>
              </a:r>
              <a:endParaRPr lang="ru-RU" sz="1600"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5185296" y="1533897"/>
            <a:ext cx="1697384" cy="1018430"/>
            <a:chOff x="4758152" y="361595"/>
            <a:chExt cx="1697384" cy="1018430"/>
          </a:xfrm>
          <a:solidFill>
            <a:schemeClr val="tx2"/>
          </a:solidFill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4758152" y="361595"/>
              <a:ext cx="1697384" cy="10184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8"/>
            <p:cNvSpPr txBox="1"/>
            <p:nvPr/>
          </p:nvSpPr>
          <p:spPr bwMode="auto">
            <a:xfrm>
              <a:off x="4787981" y="391424"/>
              <a:ext cx="1637726" cy="958772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b="1"/>
                <a:t>Детализация до уровня задач</a:t>
              </a:r>
              <a:endParaRPr lang="ru-RU" sz="1600"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7561635" y="1533897"/>
            <a:ext cx="2010990" cy="1018430"/>
            <a:chOff x="7134491" y="361595"/>
            <a:chExt cx="1697384" cy="1018430"/>
          </a:xfrm>
          <a:solidFill>
            <a:schemeClr val="tx2"/>
          </a:solidFill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7134491" y="361595"/>
              <a:ext cx="1697384" cy="10184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032949"/>
                <a:satOff val="75000"/>
                <a:lumOff val="-11029"/>
                <a:alphaOff val="0"/>
              </a:schemeClr>
            </a:fillRef>
            <a:effectRef idx="0">
              <a:schemeClr val="accent3">
                <a:hueOff val="2032949"/>
                <a:satOff val="75000"/>
                <a:lumOff val="-1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0"/>
            <p:cNvSpPr txBox="1"/>
            <p:nvPr/>
          </p:nvSpPr>
          <p:spPr bwMode="auto">
            <a:xfrm>
              <a:off x="7164320" y="391424"/>
              <a:ext cx="1637726" cy="958772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b="1"/>
                <a:t>Назначение ответственности</a:t>
              </a:r>
              <a:endParaRPr lang="ru-RU" sz="1600"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9937973" y="1533897"/>
            <a:ext cx="1697384" cy="1018430"/>
            <a:chOff x="9510829" y="361595"/>
            <a:chExt cx="1697384" cy="1018430"/>
          </a:xfrm>
          <a:solidFill>
            <a:schemeClr val="tx2"/>
          </a:solidFill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9510829" y="361595"/>
              <a:ext cx="1697384" cy="10184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12"/>
            <p:cNvSpPr txBox="1"/>
            <p:nvPr/>
          </p:nvSpPr>
          <p:spPr bwMode="auto">
            <a:xfrm>
              <a:off x="9540658" y="391424"/>
              <a:ext cx="1637726" cy="958772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b="1"/>
                <a:t>Проверка </a:t>
              </a:r>
              <a:endParaRPr/>
            </a:p>
          </p:txBody>
        </p:sp>
      </p:grpSp>
      <p:graphicFrame>
        <p:nvGraphicFramePr>
          <p:cNvPr id="18" name="Схема 17"/>
          <p:cNvGraphicFramePr>
            <a:graphicFrameLocks xmlns:a="http://schemas.openxmlformats.org/drawingml/2006/main"/>
          </p:cNvGraphicFramePr>
          <p:nvPr/>
        </p:nvGraphicFramePr>
        <p:xfrm>
          <a:off x="3070124" y="4669840"/>
          <a:ext cx="6096000" cy="1754326"/>
          <a:chOff x="0" y="0"/>
          <a:chExt cx="60960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grpSp>
        <p:nvGrpSpPr>
          <p:cNvPr id="19" name="Группа 18"/>
          <p:cNvGrpSpPr/>
          <p:nvPr/>
        </p:nvGrpSpPr>
        <p:grpSpPr bwMode="auto">
          <a:xfrm rot="5400000">
            <a:off x="5554982" y="1145219"/>
            <a:ext cx="1308177" cy="5515896"/>
            <a:chOff x="9001614" y="787912"/>
            <a:chExt cx="359845" cy="420951"/>
          </a:xfrm>
          <a:solidFill>
            <a:schemeClr val="accent6"/>
          </a:solidFill>
        </p:grpSpPr>
        <p:sp>
          <p:nvSpPr>
            <p:cNvPr id="20" name="Стрелка вправо 19"/>
            <p:cNvSpPr/>
            <p:nvPr/>
          </p:nvSpPr>
          <p:spPr bwMode="auto">
            <a:xfrm>
              <a:off x="9001614" y="787912"/>
              <a:ext cx="359845" cy="42095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 txBox="1"/>
            <p:nvPr/>
          </p:nvSpPr>
          <p:spPr bwMode="auto">
            <a:xfrm>
              <a:off x="9001614" y="872102"/>
              <a:ext cx="251892" cy="252571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Принципы декомпозиции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658869" y="1085400"/>
            <a:ext cx="10874261" cy="767520"/>
            <a:chOff x="0" y="60386"/>
            <a:chExt cx="10874261" cy="767520"/>
          </a:xfrm>
          <a:solidFill>
            <a:schemeClr val="bg2"/>
          </a:solidFill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0" y="60386"/>
              <a:ext cx="10874261" cy="767520"/>
            </a:xfrm>
            <a:prstGeom prst="roundRect">
              <a:avLst>
                <a:gd name="adj" fmla="val 16667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 bwMode="auto">
            <a:xfrm>
              <a:off x="37467" y="97854"/>
              <a:ext cx="10799327" cy="69258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/>
                <a:t>Декомпозиция — не слишком мелко!</a:t>
              </a:r>
              <a:r>
                <a:rPr lang="ru-RU" sz="2400"/>
                <a:t> </a:t>
              </a: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658869" y="1852920"/>
            <a:ext cx="10874261" cy="794879"/>
            <a:chOff x="0" y="827907"/>
            <a:chExt cx="10874261" cy="794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827907"/>
              <a:ext cx="10874261" cy="7948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 bwMode="auto">
            <a:xfrm>
              <a:off x="0" y="827907"/>
              <a:ext cx="10874261" cy="79487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5258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Уровень детализации должен быть достаточным для управления, но не перегружать проект</a:t>
              </a:r>
              <a:endParaRPr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658869" y="2647800"/>
            <a:ext cx="10874261" cy="767520"/>
            <a:chOff x="0" y="1622787"/>
            <a:chExt cx="10874261" cy="767520"/>
          </a:xfrm>
          <a:solidFill>
            <a:schemeClr val="bg2"/>
          </a:solidFill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0" y="1622787"/>
              <a:ext cx="10874261" cy="767520"/>
            </a:xfrm>
            <a:prstGeom prst="roundRect">
              <a:avLst>
                <a:gd name="adj" fmla="val 16667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8"/>
            <p:cNvSpPr txBox="1"/>
            <p:nvPr/>
          </p:nvSpPr>
          <p:spPr bwMode="auto">
            <a:xfrm>
              <a:off x="37467" y="1660254"/>
              <a:ext cx="10799327" cy="69258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/>
                <a:t>Гибкость подхода</a:t>
              </a:r>
              <a:endParaRPr lang="ru-RU" sz="2400"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658869" y="3415320"/>
            <a:ext cx="10874261" cy="794879"/>
            <a:chOff x="0" y="2390307"/>
            <a:chExt cx="10874261" cy="794879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0" y="2390307"/>
              <a:ext cx="10874261" cy="7948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 bwMode="auto">
            <a:xfrm>
              <a:off x="0" y="2390307"/>
              <a:ext cx="10874261" cy="79487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5258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Для проектов в </a:t>
              </a:r>
              <a:r>
                <a:rPr lang="ru-RU" sz="2000"/>
                <a:t>Agile</a:t>
              </a:r>
              <a:r>
                <a:rPr lang="ru-RU" sz="2000"/>
                <a:t> вместо WBS может использоваться бэклог, где задачи также декомпозируются, но с акцентом на добавление ценности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658869" y="4210200"/>
            <a:ext cx="10874261" cy="767520"/>
            <a:chOff x="0" y="3185187"/>
            <a:chExt cx="10874261" cy="767520"/>
          </a:xfrm>
          <a:solidFill>
            <a:schemeClr val="bg2"/>
          </a:solidFill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0" y="3185187"/>
              <a:ext cx="10874261" cy="767520"/>
            </a:xfrm>
            <a:prstGeom prst="roundRect">
              <a:avLst>
                <a:gd name="adj" fmla="val 16667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12"/>
            <p:cNvSpPr txBox="1"/>
            <p:nvPr/>
          </p:nvSpPr>
          <p:spPr bwMode="auto">
            <a:xfrm>
              <a:off x="37467" y="3222654"/>
              <a:ext cx="10799327" cy="692585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/>
                <a:t>Итеративный процесс</a:t>
              </a:r>
              <a:endParaRPr lang="ru-RU" sz="2400"/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658869" y="4977720"/>
            <a:ext cx="10874261" cy="794879"/>
            <a:chOff x="0" y="3952707"/>
            <a:chExt cx="10874261" cy="794879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0" y="3952707"/>
              <a:ext cx="10874261" cy="7948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 bwMode="auto">
            <a:xfrm>
              <a:off x="0" y="3952707"/>
              <a:ext cx="10874261" cy="794879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5258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Декомпозиция может выполняться поэтапно, особенно если проект развивается по адаптивной методологии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Рекомендации по созданию задач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895026"/>
            <a:ext cx="8434367" cy="5773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Примеры: хорошо/плохо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4809" y="952176"/>
            <a:ext cx="7887801" cy="56776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8276717" y="1105037"/>
            <a:ext cx="3524864" cy="1200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Подготовить отчёт по результатам маркетинговой кампании за октябрь (10 страниц) с анализом ROI, SMM-метрик и рекомендациями по улучшению. Срок: до 15 декабря 2024 года. Ответственный: Иванов И. И.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276717" y="2487636"/>
            <a:ext cx="3524864" cy="1200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Настроить сервер баз данных для тестовой среды: установить </a:t>
            </a:r>
            <a:r>
              <a:rPr lang="ru-RU" sz="1200"/>
              <a:t>MySQL</a:t>
            </a:r>
            <a:r>
              <a:rPr lang="ru-RU" sz="1200"/>
              <a:t>, создать тестовую базу данных, настроить права доступа для разработчиков. Срок: 2 рабочих дня (до 10 ноября 2024 года). Ответственный: Петров П. П.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276717" y="3791022"/>
            <a:ext cx="3524864" cy="1200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Провести юзабилити-тестирование мобильного приложения с участием 10 пользователей. Подготовить отчёт с выявленными проблемами и предложениями по улучшению до 5 декабря 2024 года. Ответственный: Сидоров С. С.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276717" y="5136416"/>
            <a:ext cx="3524864" cy="12003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200"/>
              <a:t>Разработать модуль аутентификации пользователей: регистрация через e-</a:t>
            </a:r>
            <a:r>
              <a:rPr lang="ru-RU" sz="1200"/>
              <a:t>mail</a:t>
            </a:r>
            <a:r>
              <a:rPr lang="ru-RU" sz="1200"/>
              <a:t>, вход через </a:t>
            </a:r>
            <a:r>
              <a:rPr lang="ru-RU" sz="1200"/>
              <a:t>Google</a:t>
            </a:r>
            <a:r>
              <a:rPr lang="ru-RU" sz="1200"/>
              <a:t> </a:t>
            </a:r>
            <a:r>
              <a:rPr lang="ru-RU" sz="1200"/>
              <a:t>OAuth</a:t>
            </a:r>
            <a:r>
              <a:rPr lang="ru-RU" sz="1200"/>
              <a:t>. Написать юнит-тесты с покрытием не менее 90%. Срок: 5 дней (до 12 декабря 2024 года). Ответственный: Смирнова А. 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Ошибки при формулировании задач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794099"/>
            <a:ext cx="8750451" cy="5844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/>
              <a:t>Вопрос </a:t>
            </a:r>
            <a:endParaRPr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>
                <a:solidFill>
                  <a:schemeClr val="accent4"/>
                </a:solidFill>
                <a:latin typeface="Arial"/>
                <a:ea typeface="Inter"/>
              </a:rPr>
              <a:t>Зачем, по вашему мнению, нужен бэклог задач?</a:t>
            </a:r>
            <a:endParaRPr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0" t="14141" r="0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456150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7" y="442992"/>
            <a:ext cx="9428153" cy="585575"/>
          </a:xfrm>
        </p:spPr>
        <p:txBody>
          <a:bodyPr/>
          <a:lstStyle/>
          <a:p>
            <a:pPr>
              <a:defRPr/>
            </a:pPr>
            <a:r>
              <a:rPr lang="ru-RU"/>
              <a:t>Бэклог (</a:t>
            </a:r>
            <a:r>
              <a:rPr lang="en-US"/>
              <a:t>Backlog)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sz="1600" b="1">
              <a:solidFill>
                <a:schemeClr val="tx1"/>
              </a:solidFill>
              <a:latin typeface="Arial"/>
            </a:endParaRPr>
          </a:p>
          <a:p>
            <a:pPr marL="180000" lvl="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Научить формулировать цели проекта</a:t>
            </a:r>
            <a:endParaRPr/>
          </a:p>
          <a:p>
            <a:pPr marL="180000" lvl="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Изучить принципы разработки структуры декомпозиции работ (</a:t>
            </a:r>
            <a:r>
              <a:rPr lang="en-GB" sz="1600">
                <a:solidFill>
                  <a:schemeClr val="tx1"/>
                </a:solidFill>
                <a:latin typeface="Arial"/>
              </a:rPr>
              <a:t>WBS) </a:t>
            </a:r>
            <a:r>
              <a:rPr lang="ru-RU" sz="1600">
                <a:solidFill>
                  <a:schemeClr val="tx1"/>
                </a:solidFill>
                <a:latin typeface="Arial"/>
              </a:rPr>
              <a:t>и бэклога проекта</a:t>
            </a:r>
            <a:endParaRPr/>
          </a:p>
          <a:p>
            <a:pPr marL="180000" lvl="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Познакомиться с BPMN</a:t>
            </a:r>
            <a:endParaRPr/>
          </a:p>
          <a:p>
            <a:pPr marL="180000" lvl="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>
                <a:solidFill>
                  <a:schemeClr val="tx1"/>
                </a:solidFill>
                <a:latin typeface="Arial"/>
              </a:rPr>
              <a:t>Разобраться, в чём разница между проектной заявкой и техническим заданием</a:t>
            </a:r>
            <a:endParaRPr/>
          </a:p>
          <a:p>
            <a:pPr marL="180000" lvl="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endParaRPr lang="ru-RU" sz="1600">
              <a:solidFill>
                <a:schemeClr val="tx1"/>
              </a:solidFill>
              <a:latin typeface="Arial"/>
            </a:endParaRPr>
          </a:p>
          <a:p>
            <a:pPr marL="180000" lvl="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endParaRPr lang="ru-RU" sz="1600">
              <a:solidFill>
                <a:schemeClr val="tx1"/>
              </a:solidFill>
              <a:latin typeface="Arial"/>
            </a:endParaRPr>
          </a:p>
          <a:p>
            <a:pPr marL="180000" lvl="0" indent="-180000">
              <a:spcAft>
                <a:spcPts val="599"/>
              </a:spcAft>
              <a:buClr>
                <a:schemeClr val="bg2"/>
              </a:buClr>
              <a:buFont typeface="Arial"/>
              <a:buChar char="+"/>
              <a:defRPr/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/>
              <a:t>Цели занятия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Бэклог (</a:t>
            </a:r>
            <a:r>
              <a:rPr lang="en-GB"/>
              <a:t>Backlog)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996477"/>
            <a:ext cx="10249937" cy="543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Элементы бэклога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619" y="1001382"/>
            <a:ext cx="9914695" cy="5066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Различия между WBS и бэклогом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8519" y="999529"/>
            <a:ext cx="9954729" cy="5186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786797" y="952176"/>
            <a:ext cx="7846196" cy="4858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Когда использовать WBS и бэклог?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280651" y="1374525"/>
            <a:ext cx="9630697" cy="1992375"/>
            <a:chOff x="0" y="364260"/>
            <a:chExt cx="9630697" cy="1992375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0" y="364260"/>
              <a:ext cx="9630697" cy="1992375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 bwMode="auto">
            <a:xfrm>
              <a:off x="0" y="364260"/>
              <a:ext cx="9630697" cy="199237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7449" tIns="479044" rIns="747449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Когда проект имеет фиксированный объём работ, сроки и бюджет</a:t>
              </a:r>
              <a:endParaRPr/>
            </a:p>
            <a:p>
              <a:pPr marL="228600" lvl="1" indent="-228600" algn="l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Для сложных, многокомпонентных проектов (например, строительство, внедрение ERP-системы)</a:t>
              </a: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1762185" y="1035045"/>
            <a:ext cx="6741487" cy="678960"/>
            <a:chOff x="481534" y="24780"/>
            <a:chExt cx="6741487" cy="678960"/>
          </a:xfrm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481534" y="24780"/>
              <a:ext cx="6741487" cy="678960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6"/>
            <p:cNvSpPr txBox="1"/>
            <p:nvPr/>
          </p:nvSpPr>
          <p:spPr bwMode="auto">
            <a:xfrm>
              <a:off x="514678" y="57924"/>
              <a:ext cx="6675199" cy="61267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54812" tIns="0" rIns="254812" bIns="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/>
                <a:t>WBS</a:t>
              </a:r>
              <a:endParaRPr lang="ru-RU" sz="2000"/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1280651" y="3830580"/>
            <a:ext cx="9630697" cy="1992375"/>
            <a:chOff x="0" y="2820315"/>
            <a:chExt cx="9630697" cy="1992375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0" y="2820315"/>
              <a:ext cx="9630697" cy="1992375"/>
            </a:xfrm>
            <a:prstGeom prst="rect">
              <a:avLst/>
            </a:prstGeom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 bwMode="auto">
            <a:xfrm>
              <a:off x="0" y="2820315"/>
              <a:ext cx="9630697" cy="199237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7449" tIns="479044" rIns="747449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Когда проект работает по </a:t>
              </a:r>
              <a:r>
                <a:rPr lang="ru-RU" sz="2000"/>
                <a:t>Agile</a:t>
              </a:r>
              <a:r>
                <a:rPr lang="ru-RU" sz="2000"/>
                <a:t> и требования часто изменяются</a:t>
              </a:r>
              <a:endParaRPr/>
            </a:p>
            <a:p>
              <a:pPr marL="228600" lvl="1" indent="-228600" algn="l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Для проектов, где важно быстро адаптироваться к новым задачам (например, разработка ПО)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1762185" y="3491100"/>
            <a:ext cx="6741487" cy="678960"/>
            <a:chOff x="481534" y="2480835"/>
            <a:chExt cx="6741487" cy="678960"/>
          </a:xfrm>
          <a:solidFill>
            <a:schemeClr val="bg2"/>
          </a:solidFill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481534" y="2480835"/>
              <a:ext cx="6741487" cy="678960"/>
            </a:xfrm>
            <a:prstGeom prst="roundRect">
              <a:avLst>
                <a:gd name="adj" fmla="val 16667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10"/>
            <p:cNvSpPr txBox="1"/>
            <p:nvPr/>
          </p:nvSpPr>
          <p:spPr bwMode="auto">
            <a:xfrm>
              <a:off x="514678" y="2513979"/>
              <a:ext cx="6675199" cy="612672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54812" tIns="0" rIns="254812" bIns="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/>
                <a:t>Бэклог</a:t>
              </a:r>
              <a:endParaRPr lang="ru-RU" sz="2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456150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7" y="442992"/>
            <a:ext cx="9428153" cy="2363724"/>
          </a:xfrm>
        </p:spPr>
        <p:txBody>
          <a:bodyPr/>
          <a:lstStyle/>
          <a:p>
            <a:pPr>
              <a:defRPr/>
            </a:pPr>
            <a:r>
              <a:rPr lang="ru-RU" sz="4800" b="1">
                <a:solidFill>
                  <a:schemeClr val="bg1"/>
                </a:solidFill>
              </a:rPr>
              <a:t>Методы и инструменты       для приоритизации                   и управления задачами проекта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Приоритизация задач</a:t>
            </a:r>
            <a:endParaRPr/>
          </a:p>
        </p:txBody>
      </p:sp>
      <p:grpSp>
        <p:nvGrpSpPr>
          <p:cNvPr id="81" name="Группа 80"/>
          <p:cNvGrpSpPr/>
          <p:nvPr/>
        </p:nvGrpSpPr>
        <p:grpSpPr bwMode="auto">
          <a:xfrm>
            <a:off x="4310241" y="1010493"/>
            <a:ext cx="3571518" cy="784574"/>
            <a:chOff x="4751488" y="259149"/>
            <a:chExt cx="1569149" cy="784574"/>
          </a:xfrm>
        </p:grpSpPr>
        <p:sp>
          <p:nvSpPr>
            <p:cNvPr id="118" name="Прямоугольник 117"/>
            <p:cNvSpPr/>
            <p:nvPr/>
          </p:nvSpPr>
          <p:spPr bwMode="auto">
            <a:xfrm>
              <a:off x="4751488" y="259149"/>
              <a:ext cx="1569149" cy="7845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TextBox 118"/>
            <p:cNvSpPr txBox="1"/>
            <p:nvPr/>
          </p:nvSpPr>
          <p:spPr bwMode="auto">
            <a:xfrm>
              <a:off x="4751488" y="259149"/>
              <a:ext cx="1569149" cy="784574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Основные факторы                         для приоритизации</a:t>
              </a:r>
              <a:endParaRPr lang="ru-RU" sz="1500"/>
            </a:p>
          </p:txBody>
        </p:sp>
      </p:grpSp>
      <p:grpSp>
        <p:nvGrpSpPr>
          <p:cNvPr id="82" name="Группа 81"/>
          <p:cNvGrpSpPr/>
          <p:nvPr/>
        </p:nvGrpSpPr>
        <p:grpSpPr bwMode="auto">
          <a:xfrm>
            <a:off x="368604" y="2124589"/>
            <a:ext cx="1569149" cy="1505136"/>
            <a:chOff x="4810" y="1373245"/>
            <a:chExt cx="1569149" cy="1505136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4810" y="1373245"/>
              <a:ext cx="1569149" cy="15051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TextBox 116"/>
            <p:cNvSpPr txBox="1"/>
            <p:nvPr/>
          </p:nvSpPr>
          <p:spPr bwMode="auto">
            <a:xfrm>
              <a:off x="4810" y="1373245"/>
              <a:ext cx="1569149" cy="15051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1"/>
                <a:t>Влияние             на цели проекта</a:t>
              </a:r>
              <a:endParaRPr lang="ru-RU" sz="1400"/>
            </a:p>
          </p:txBody>
        </p:sp>
      </p:grpSp>
      <p:grpSp>
        <p:nvGrpSpPr>
          <p:cNvPr id="83" name="Группа 82"/>
          <p:cNvGrpSpPr/>
          <p:nvPr/>
        </p:nvGrpSpPr>
        <p:grpSpPr bwMode="auto">
          <a:xfrm>
            <a:off x="368603" y="3816372"/>
            <a:ext cx="1569149" cy="1888259"/>
            <a:chOff x="397098" y="3207903"/>
            <a:chExt cx="1569149" cy="1888259"/>
          </a:xfrm>
          <a:solidFill>
            <a:schemeClr val="accent6"/>
          </a:solidFill>
        </p:grpSpPr>
        <p:sp>
          <p:nvSpPr>
            <p:cNvPr id="114" name="Прямоугольник 113"/>
            <p:cNvSpPr/>
            <p:nvPr/>
          </p:nvSpPr>
          <p:spPr bwMode="auto">
            <a:xfrm>
              <a:off x="397098" y="3207903"/>
              <a:ext cx="1569149" cy="188825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TextBox 114"/>
            <p:cNvSpPr txBox="1"/>
            <p:nvPr/>
          </p:nvSpPr>
          <p:spPr bwMode="auto">
            <a:xfrm>
              <a:off x="397098" y="3207903"/>
              <a:ext cx="1569149" cy="1888259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>
                  <a:solidFill>
                    <a:schemeClr val="tx1"/>
                  </a:solidFill>
                </a:rPr>
                <a:t>Насколько задача приближает проект к успешному завершению</a:t>
              </a:r>
              <a:endParaRPr/>
            </a:p>
          </p:txBody>
        </p:sp>
      </p:grpSp>
      <p:grpSp>
        <p:nvGrpSpPr>
          <p:cNvPr id="84" name="Группа 83"/>
          <p:cNvGrpSpPr/>
          <p:nvPr/>
        </p:nvGrpSpPr>
        <p:grpSpPr bwMode="auto">
          <a:xfrm>
            <a:off x="2267275" y="2124589"/>
            <a:ext cx="1569149" cy="1505136"/>
            <a:chOff x="1903481" y="1373245"/>
            <a:chExt cx="1569149" cy="1505136"/>
          </a:xfrm>
        </p:grpSpPr>
        <p:sp>
          <p:nvSpPr>
            <p:cNvPr id="112" name="Прямоугольник 111"/>
            <p:cNvSpPr/>
            <p:nvPr/>
          </p:nvSpPr>
          <p:spPr bwMode="auto">
            <a:xfrm>
              <a:off x="1903481" y="1373245"/>
              <a:ext cx="1569149" cy="15051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TextBox 112"/>
            <p:cNvSpPr txBox="1"/>
            <p:nvPr/>
          </p:nvSpPr>
          <p:spPr bwMode="auto">
            <a:xfrm>
              <a:off x="1903481" y="1373245"/>
              <a:ext cx="1569149" cy="15051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Срочность</a:t>
              </a:r>
              <a:endParaRPr lang="ru-RU" sz="1500"/>
            </a:p>
          </p:txBody>
        </p:sp>
      </p:grpSp>
      <p:grpSp>
        <p:nvGrpSpPr>
          <p:cNvPr id="85" name="Группа 84"/>
          <p:cNvGrpSpPr/>
          <p:nvPr/>
        </p:nvGrpSpPr>
        <p:grpSpPr bwMode="auto">
          <a:xfrm>
            <a:off x="2267274" y="3816371"/>
            <a:ext cx="1569149" cy="1888259"/>
            <a:chOff x="2295768" y="3207903"/>
            <a:chExt cx="1569149" cy="1888259"/>
          </a:xfrm>
          <a:solidFill>
            <a:schemeClr val="accent6"/>
          </a:solidFill>
        </p:grpSpPr>
        <p:sp>
          <p:nvSpPr>
            <p:cNvPr id="110" name="Прямоугольник 109"/>
            <p:cNvSpPr/>
            <p:nvPr/>
          </p:nvSpPr>
          <p:spPr bwMode="auto">
            <a:xfrm>
              <a:off x="2295768" y="3207903"/>
              <a:ext cx="1569149" cy="188825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TextBox 110"/>
            <p:cNvSpPr txBox="1"/>
            <p:nvPr/>
          </p:nvSpPr>
          <p:spPr bwMode="auto">
            <a:xfrm>
              <a:off x="2295768" y="3207903"/>
              <a:ext cx="1569149" cy="1888259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>
                  <a:solidFill>
                    <a:schemeClr val="tx1"/>
                  </a:solidFill>
                </a:rPr>
                <a:t>Зависит от сроков и ограничений по времени</a:t>
              </a:r>
              <a:endParaRPr/>
            </a:p>
          </p:txBody>
        </p:sp>
      </p:grpSp>
      <p:grpSp>
        <p:nvGrpSpPr>
          <p:cNvPr id="86" name="Группа 85"/>
          <p:cNvGrpSpPr/>
          <p:nvPr/>
        </p:nvGrpSpPr>
        <p:grpSpPr bwMode="auto">
          <a:xfrm>
            <a:off x="4165946" y="2124589"/>
            <a:ext cx="1569149" cy="1505136"/>
            <a:chOff x="3802152" y="1373245"/>
            <a:chExt cx="1569149" cy="1505136"/>
          </a:xfrm>
        </p:grpSpPr>
        <p:sp>
          <p:nvSpPr>
            <p:cNvPr id="108" name="Прямоугольник 107"/>
            <p:cNvSpPr/>
            <p:nvPr/>
          </p:nvSpPr>
          <p:spPr bwMode="auto">
            <a:xfrm>
              <a:off x="3802152" y="1373245"/>
              <a:ext cx="1569149" cy="15051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TextBox 108"/>
            <p:cNvSpPr txBox="1"/>
            <p:nvPr/>
          </p:nvSpPr>
          <p:spPr bwMode="auto">
            <a:xfrm>
              <a:off x="3802152" y="1373245"/>
              <a:ext cx="1569149" cy="15051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Зависимости</a:t>
              </a:r>
              <a:endParaRPr lang="ru-RU" sz="1500"/>
            </a:p>
          </p:txBody>
        </p:sp>
      </p:grpSp>
      <p:grpSp>
        <p:nvGrpSpPr>
          <p:cNvPr id="87" name="Группа 86"/>
          <p:cNvGrpSpPr/>
          <p:nvPr/>
        </p:nvGrpSpPr>
        <p:grpSpPr bwMode="auto">
          <a:xfrm>
            <a:off x="4165945" y="3816371"/>
            <a:ext cx="1569149" cy="1888259"/>
            <a:chOff x="4194439" y="3207903"/>
            <a:chExt cx="1569149" cy="1888259"/>
          </a:xfrm>
          <a:solidFill>
            <a:schemeClr val="accent6"/>
          </a:solidFill>
        </p:grpSpPr>
        <p:sp>
          <p:nvSpPr>
            <p:cNvPr id="106" name="Прямоугольник 105"/>
            <p:cNvSpPr/>
            <p:nvPr/>
          </p:nvSpPr>
          <p:spPr bwMode="auto">
            <a:xfrm>
              <a:off x="4194439" y="3207903"/>
              <a:ext cx="1569149" cy="188825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TextBox 106"/>
            <p:cNvSpPr txBox="1"/>
            <p:nvPr/>
          </p:nvSpPr>
          <p:spPr bwMode="auto">
            <a:xfrm>
              <a:off x="4194439" y="3207903"/>
              <a:ext cx="1569149" cy="1888259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>
                  <a:solidFill>
                    <a:schemeClr val="tx1"/>
                  </a:solidFill>
                </a:rPr>
                <a:t>Есть ли другие задачи, которые зависят от завершения текущей</a:t>
              </a:r>
              <a:endParaRPr/>
            </a:p>
          </p:txBody>
        </p:sp>
      </p:grpSp>
      <p:grpSp>
        <p:nvGrpSpPr>
          <p:cNvPr id="88" name="Группа 87"/>
          <p:cNvGrpSpPr/>
          <p:nvPr/>
        </p:nvGrpSpPr>
        <p:grpSpPr bwMode="auto">
          <a:xfrm>
            <a:off x="6064617" y="2124589"/>
            <a:ext cx="1569149" cy="1505136"/>
            <a:chOff x="5700823" y="1373245"/>
            <a:chExt cx="1569149" cy="1505136"/>
          </a:xfrm>
        </p:grpSpPr>
        <p:sp>
          <p:nvSpPr>
            <p:cNvPr id="104" name="Прямоугольник 103"/>
            <p:cNvSpPr/>
            <p:nvPr/>
          </p:nvSpPr>
          <p:spPr bwMode="auto">
            <a:xfrm>
              <a:off x="5700823" y="1373245"/>
              <a:ext cx="1569149" cy="15051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TextBox 104"/>
            <p:cNvSpPr txBox="1"/>
            <p:nvPr/>
          </p:nvSpPr>
          <p:spPr bwMode="auto">
            <a:xfrm>
              <a:off x="5700823" y="1373245"/>
              <a:ext cx="1569149" cy="15051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Риски</a:t>
              </a:r>
              <a:endParaRPr lang="ru-RU" sz="1500"/>
            </a:p>
          </p:txBody>
        </p:sp>
      </p:grpSp>
      <p:grpSp>
        <p:nvGrpSpPr>
          <p:cNvPr id="89" name="Группа 88"/>
          <p:cNvGrpSpPr/>
          <p:nvPr/>
        </p:nvGrpSpPr>
        <p:grpSpPr bwMode="auto">
          <a:xfrm>
            <a:off x="6064617" y="3816371"/>
            <a:ext cx="1569149" cy="1888259"/>
            <a:chOff x="6093110" y="3207903"/>
            <a:chExt cx="1569149" cy="1888259"/>
          </a:xfrm>
          <a:solidFill>
            <a:schemeClr val="accent6"/>
          </a:solidFill>
        </p:grpSpPr>
        <p:sp>
          <p:nvSpPr>
            <p:cNvPr id="102" name="Прямоугольник 101"/>
            <p:cNvSpPr/>
            <p:nvPr/>
          </p:nvSpPr>
          <p:spPr bwMode="auto">
            <a:xfrm>
              <a:off x="6093110" y="3207903"/>
              <a:ext cx="1569149" cy="188825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TextBox 102"/>
            <p:cNvSpPr txBox="1"/>
            <p:nvPr/>
          </p:nvSpPr>
          <p:spPr bwMode="auto">
            <a:xfrm>
              <a:off x="6093110" y="3207903"/>
              <a:ext cx="1569149" cy="1888259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>
                  <a:solidFill>
                    <a:schemeClr val="tx1"/>
                  </a:solidFill>
                </a:rPr>
                <a:t>Уровень риска при выполнении или невыполнении задачи</a:t>
              </a:r>
              <a:endParaRPr/>
            </a:p>
          </p:txBody>
        </p:sp>
      </p:grpSp>
      <p:grpSp>
        <p:nvGrpSpPr>
          <p:cNvPr id="90" name="Группа 89"/>
          <p:cNvGrpSpPr/>
          <p:nvPr/>
        </p:nvGrpSpPr>
        <p:grpSpPr bwMode="auto">
          <a:xfrm>
            <a:off x="7963288" y="2124589"/>
            <a:ext cx="1569149" cy="1505136"/>
            <a:chOff x="7599494" y="1373245"/>
            <a:chExt cx="1569149" cy="1505136"/>
          </a:xfrm>
        </p:grpSpPr>
        <p:sp>
          <p:nvSpPr>
            <p:cNvPr id="100" name="Прямоугольник 99"/>
            <p:cNvSpPr/>
            <p:nvPr/>
          </p:nvSpPr>
          <p:spPr bwMode="auto">
            <a:xfrm>
              <a:off x="7599494" y="1373245"/>
              <a:ext cx="1569149" cy="15051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TextBox 100"/>
            <p:cNvSpPr txBox="1"/>
            <p:nvPr/>
          </p:nvSpPr>
          <p:spPr bwMode="auto">
            <a:xfrm>
              <a:off x="7599494" y="1373245"/>
              <a:ext cx="1569149" cy="15051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Стоимость        и ресурсы</a:t>
              </a:r>
              <a:endParaRPr lang="ru-RU" sz="1500"/>
            </a:p>
          </p:txBody>
        </p:sp>
      </p:grpSp>
      <p:grpSp>
        <p:nvGrpSpPr>
          <p:cNvPr id="91" name="Группа 90"/>
          <p:cNvGrpSpPr/>
          <p:nvPr/>
        </p:nvGrpSpPr>
        <p:grpSpPr bwMode="auto">
          <a:xfrm>
            <a:off x="7963288" y="3816371"/>
            <a:ext cx="1569149" cy="1888259"/>
            <a:chOff x="7991781" y="3207903"/>
            <a:chExt cx="1569149" cy="1888259"/>
          </a:xfrm>
          <a:solidFill>
            <a:schemeClr val="accent6"/>
          </a:solidFill>
        </p:grpSpPr>
        <p:sp>
          <p:nvSpPr>
            <p:cNvPr id="98" name="Прямоугольник 97"/>
            <p:cNvSpPr/>
            <p:nvPr/>
          </p:nvSpPr>
          <p:spPr bwMode="auto">
            <a:xfrm>
              <a:off x="7991781" y="3207903"/>
              <a:ext cx="1569149" cy="188825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TextBox 98"/>
            <p:cNvSpPr txBox="1"/>
            <p:nvPr/>
          </p:nvSpPr>
          <p:spPr bwMode="auto">
            <a:xfrm>
              <a:off x="7991781" y="3207903"/>
              <a:ext cx="1569149" cy="1888259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>
                  <a:solidFill>
                    <a:schemeClr val="tx1"/>
                  </a:solidFill>
                </a:rPr>
                <a:t>Сколько ресурсов потребуется для выполнения задачи</a:t>
              </a:r>
              <a:endParaRPr/>
            </a:p>
          </p:txBody>
        </p:sp>
      </p:grpSp>
      <p:grpSp>
        <p:nvGrpSpPr>
          <p:cNvPr id="92" name="Группа 91"/>
          <p:cNvGrpSpPr/>
          <p:nvPr/>
        </p:nvGrpSpPr>
        <p:grpSpPr bwMode="auto">
          <a:xfrm>
            <a:off x="9861959" y="2124589"/>
            <a:ext cx="1569149" cy="1505136"/>
            <a:chOff x="9498165" y="1373245"/>
            <a:chExt cx="1569149" cy="1505136"/>
          </a:xfrm>
        </p:grpSpPr>
        <p:sp>
          <p:nvSpPr>
            <p:cNvPr id="96" name="Прямоугольник 95"/>
            <p:cNvSpPr/>
            <p:nvPr/>
          </p:nvSpPr>
          <p:spPr bwMode="auto">
            <a:xfrm>
              <a:off x="9498165" y="1373245"/>
              <a:ext cx="1569149" cy="150513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TextBox 96"/>
            <p:cNvSpPr txBox="1"/>
            <p:nvPr/>
          </p:nvSpPr>
          <p:spPr bwMode="auto">
            <a:xfrm>
              <a:off x="9498165" y="1373245"/>
              <a:ext cx="1569149" cy="150513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b="1"/>
                <a:t>Ценность      для стейкхолдеров</a:t>
              </a:r>
              <a:endParaRPr lang="ru-RU" sz="1500"/>
            </a:p>
          </p:txBody>
        </p:sp>
      </p:grpSp>
      <p:grpSp>
        <p:nvGrpSpPr>
          <p:cNvPr id="93" name="Группа 92"/>
          <p:cNvGrpSpPr/>
          <p:nvPr/>
        </p:nvGrpSpPr>
        <p:grpSpPr bwMode="auto">
          <a:xfrm>
            <a:off x="9861958" y="3860842"/>
            <a:ext cx="1569149" cy="1888259"/>
            <a:chOff x="9890452" y="3207903"/>
            <a:chExt cx="1569149" cy="1888259"/>
          </a:xfrm>
          <a:solidFill>
            <a:schemeClr val="accent6"/>
          </a:solidFill>
        </p:grpSpPr>
        <p:sp>
          <p:nvSpPr>
            <p:cNvPr id="94" name="Прямоугольник 93"/>
            <p:cNvSpPr/>
            <p:nvPr/>
          </p:nvSpPr>
          <p:spPr bwMode="auto">
            <a:xfrm>
              <a:off x="9890452" y="3207903"/>
              <a:ext cx="1569149" cy="188825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TextBox 94"/>
            <p:cNvSpPr txBox="1"/>
            <p:nvPr/>
          </p:nvSpPr>
          <p:spPr bwMode="auto">
            <a:xfrm>
              <a:off x="9890452" y="3207903"/>
              <a:ext cx="1569149" cy="1888259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>
                  <a:solidFill>
                    <a:schemeClr val="tx1"/>
                  </a:solidFill>
                </a:rPr>
                <a:t>Задачи                с высоким значением для заинтересованных сторон получают больший приоритет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Методы приоритизации задач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432619" y="2946397"/>
            <a:ext cx="2965529" cy="1365256"/>
            <a:chOff x="374274" y="1983595"/>
            <a:chExt cx="2965529" cy="1365256"/>
          </a:xfrm>
          <a:solidFill>
            <a:schemeClr val="bg2"/>
          </a:solidFill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374274" y="1983595"/>
              <a:ext cx="2965529" cy="13652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 bwMode="auto">
            <a:xfrm>
              <a:off x="414261" y="2023582"/>
              <a:ext cx="2885555" cy="1285282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 b="1"/>
                <a:t>Методы приоритизации задач</a:t>
              </a:r>
              <a:endParaRPr lang="ru-RU" sz="2800"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3937642" y="965275"/>
            <a:ext cx="4408647" cy="674367"/>
            <a:chOff x="3879297" y="2473"/>
            <a:chExt cx="4408647" cy="674367"/>
          </a:xfrm>
          <a:solidFill>
            <a:schemeClr val="accent6"/>
          </a:solidFill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3879297" y="2473"/>
              <a:ext cx="4408647" cy="674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6"/>
            <p:cNvSpPr txBox="1"/>
            <p:nvPr/>
          </p:nvSpPr>
          <p:spPr bwMode="auto">
            <a:xfrm>
              <a:off x="3899049" y="22225"/>
              <a:ext cx="4369143" cy="63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tx1"/>
                  </a:solidFill>
                </a:rPr>
                <a:t>1. Метод </a:t>
              </a:r>
              <a:r>
                <a:rPr lang="ru-RU" sz="1800">
                  <a:solidFill>
                    <a:schemeClr val="tx1"/>
                  </a:solidFill>
                </a:rPr>
                <a:t>MoSCoW</a:t>
              </a:r>
              <a:endParaRPr lang="ru-RU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3937642" y="1740797"/>
            <a:ext cx="4408647" cy="674367"/>
            <a:chOff x="3879297" y="777995"/>
            <a:chExt cx="4408647" cy="674367"/>
          </a:xfrm>
          <a:solidFill>
            <a:schemeClr val="accent6"/>
          </a:solidFill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3879297" y="777995"/>
              <a:ext cx="4408647" cy="674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8"/>
            <p:cNvSpPr txBox="1"/>
            <p:nvPr/>
          </p:nvSpPr>
          <p:spPr bwMode="auto">
            <a:xfrm>
              <a:off x="3899049" y="797747"/>
              <a:ext cx="4369143" cy="63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tx1"/>
                  </a:solidFill>
                </a:rPr>
                <a:t>2. Метод </a:t>
              </a:r>
              <a:r>
                <a:rPr lang="ru-RU" sz="1800">
                  <a:solidFill>
                    <a:schemeClr val="tx1"/>
                  </a:solidFill>
                </a:rPr>
                <a:t>Weighted</a:t>
              </a:r>
              <a:r>
                <a:rPr lang="ru-RU" sz="1800">
                  <a:solidFill>
                    <a:schemeClr val="tx1"/>
                  </a:solidFill>
                </a:rPr>
                <a:t> </a:t>
              </a:r>
              <a:r>
                <a:rPr lang="ru-RU" sz="1800">
                  <a:solidFill>
                    <a:schemeClr val="tx1"/>
                  </a:solidFill>
                </a:rPr>
                <a:t>Scoring</a:t>
              </a:r>
              <a:r>
                <a:rPr lang="ru-RU" sz="1800">
                  <a:solidFill>
                    <a:schemeClr val="tx1"/>
                  </a:solidFill>
                </a:rPr>
                <a:t> (взвешенное ранжирование)</a:t>
              </a:r>
              <a:endParaRPr/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3937642" y="2516319"/>
            <a:ext cx="4408647" cy="674367"/>
            <a:chOff x="3879297" y="1553517"/>
            <a:chExt cx="4408647" cy="674367"/>
          </a:xfrm>
          <a:solidFill>
            <a:schemeClr val="accent6"/>
          </a:solidFill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3879297" y="1553517"/>
              <a:ext cx="4408647" cy="674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0"/>
            <p:cNvSpPr txBox="1"/>
            <p:nvPr/>
          </p:nvSpPr>
          <p:spPr bwMode="auto">
            <a:xfrm>
              <a:off x="3899049" y="1573269"/>
              <a:ext cx="4369143" cy="63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tx1"/>
                  </a:solidFill>
                </a:rPr>
                <a:t>3. Метод </a:t>
              </a:r>
              <a:r>
                <a:rPr lang="en-US" sz="1800">
                  <a:solidFill>
                    <a:schemeClr val="tx1"/>
                  </a:solidFill>
                </a:rPr>
                <a:t>Eisenhower Matrix (</a:t>
              </a:r>
              <a:r>
                <a:rPr lang="ru-RU" sz="1800">
                  <a:solidFill>
                    <a:schemeClr val="tx1"/>
                  </a:solidFill>
                </a:rPr>
                <a:t>матрица Эйзенхауэра)</a:t>
              </a:r>
              <a:endParaRPr/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3937642" y="3291841"/>
            <a:ext cx="4408647" cy="674367"/>
            <a:chOff x="3879297" y="2329039"/>
            <a:chExt cx="4408647" cy="674367"/>
          </a:xfrm>
          <a:solidFill>
            <a:schemeClr val="accent6"/>
          </a:solidFill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3879297" y="2329039"/>
              <a:ext cx="4408647" cy="674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2"/>
            <p:cNvSpPr txBox="1"/>
            <p:nvPr/>
          </p:nvSpPr>
          <p:spPr bwMode="auto">
            <a:xfrm>
              <a:off x="3899049" y="2348791"/>
              <a:ext cx="4369143" cy="63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tx1"/>
                  </a:solidFill>
                </a:rPr>
                <a:t>4. Метод </a:t>
              </a:r>
              <a:r>
                <a:rPr lang="en-US" sz="1800">
                  <a:solidFill>
                    <a:schemeClr val="tx1"/>
                  </a:solidFill>
                </a:rPr>
                <a:t>Kano</a:t>
              </a:r>
              <a:endParaRPr lang="ru-RU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3937642" y="4067364"/>
            <a:ext cx="4408647" cy="674367"/>
            <a:chOff x="3879297" y="3104562"/>
            <a:chExt cx="4408647" cy="674367"/>
          </a:xfrm>
          <a:solidFill>
            <a:schemeClr val="accent6"/>
          </a:solidFill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3879297" y="3104562"/>
              <a:ext cx="4408647" cy="674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4"/>
            <p:cNvSpPr txBox="1"/>
            <p:nvPr/>
          </p:nvSpPr>
          <p:spPr bwMode="auto">
            <a:xfrm>
              <a:off x="3899049" y="3124314"/>
              <a:ext cx="4369143" cy="63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600">
                  <a:solidFill>
                    <a:schemeClr val="tx1"/>
                  </a:solidFill>
                </a:rPr>
                <a:t>5. </a:t>
              </a:r>
              <a:r>
                <a:rPr lang="en-US" sz="1600">
                  <a:solidFill>
                    <a:schemeClr val="tx1"/>
                  </a:solidFill>
                </a:rPr>
                <a:t>Метод</a:t>
              </a:r>
              <a:r>
                <a:rPr lang="en-US" sz="1600">
                  <a:solidFill>
                    <a:schemeClr val="tx1"/>
                  </a:solidFill>
                </a:rPr>
                <a:t> WSJF (Weighted Shortest Job First)</a:t>
              </a:r>
              <a:endParaRPr lang="ru-RU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3937642" y="4842886"/>
            <a:ext cx="4408647" cy="674367"/>
            <a:chOff x="3879297" y="3880084"/>
            <a:chExt cx="4408647" cy="674367"/>
          </a:xfrm>
          <a:solidFill>
            <a:schemeClr val="accent6"/>
          </a:solidFill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3879297" y="3880084"/>
              <a:ext cx="4408647" cy="674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16"/>
            <p:cNvSpPr txBox="1"/>
            <p:nvPr/>
          </p:nvSpPr>
          <p:spPr bwMode="auto">
            <a:xfrm>
              <a:off x="3899049" y="3899836"/>
              <a:ext cx="4369143" cy="63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600">
                  <a:solidFill>
                    <a:schemeClr val="tx1"/>
                  </a:solidFill>
                </a:rPr>
                <a:t>6. </a:t>
              </a:r>
              <a:r>
                <a:rPr lang="en-US" sz="1600">
                  <a:solidFill>
                    <a:schemeClr val="tx1"/>
                  </a:solidFill>
                </a:rPr>
                <a:t>Метод</a:t>
              </a:r>
              <a:r>
                <a:rPr lang="en-US" sz="1600">
                  <a:solidFill>
                    <a:schemeClr val="tx1"/>
                  </a:solidFill>
                </a:rPr>
                <a:t> RICE (Reach, Impact, Confidence, Effort)</a:t>
              </a:r>
              <a:endParaRPr lang="ru-RU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3937642" y="5618408"/>
            <a:ext cx="4408647" cy="674367"/>
            <a:chOff x="3879297" y="4655606"/>
            <a:chExt cx="4408647" cy="674367"/>
          </a:xfrm>
          <a:solidFill>
            <a:schemeClr val="accent6"/>
          </a:solidFill>
        </p:grpSpPr>
        <p:sp>
          <p:nvSpPr>
            <p:cNvPr id="11" name="Скругленный прямоугольник 10"/>
            <p:cNvSpPr/>
            <p:nvPr/>
          </p:nvSpPr>
          <p:spPr bwMode="auto">
            <a:xfrm>
              <a:off x="3879297" y="4655606"/>
              <a:ext cx="4408647" cy="6743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18"/>
            <p:cNvSpPr txBox="1"/>
            <p:nvPr/>
          </p:nvSpPr>
          <p:spPr bwMode="auto">
            <a:xfrm>
              <a:off x="3899049" y="4675358"/>
              <a:ext cx="4369143" cy="634863"/>
            </a:xfrm>
            <a:prstGeom prst="rect">
              <a:avLst/>
            </a:prstGeom>
            <a:grp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/>
                  </a:solidFill>
                </a:rPr>
                <a:t>7. Метод ABCDE (метод Брайана Трейси)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>
                <a:solidFill>
                  <a:schemeClr val="bg2"/>
                </a:solidFill>
                <a:latin typeface="Arial"/>
              </a:rPr>
              <a:t>Сегодня</a:t>
            </a:r>
            <a:r>
              <a:rPr sz="1600" b="1">
                <a:solidFill>
                  <a:schemeClr val="bg2"/>
                </a:solidFill>
                <a:latin typeface="Arial"/>
              </a:rPr>
              <a:t> </a:t>
            </a:r>
            <a:r>
              <a:rPr sz="1600" b="1">
                <a:solidFill>
                  <a:schemeClr val="bg2"/>
                </a:solidFill>
                <a:latin typeface="Arial"/>
              </a:rPr>
              <a:t>мы</a:t>
            </a:r>
            <a:r>
              <a:rPr lang="ru-RU" sz="1600" b="1">
                <a:solidFill>
                  <a:schemeClr val="bg2"/>
                </a:solidFill>
                <a:latin typeface="Arial"/>
              </a:rPr>
              <a:t>:</a:t>
            </a:r>
            <a:endParaRPr/>
          </a:p>
          <a:p>
            <a:pPr marL="180000" lvl="0" indent="-180000">
              <a:spcAft>
                <a:spcPts val="598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научились формулировать цели</a:t>
            </a:r>
            <a:endParaRPr sz="1600"/>
          </a:p>
          <a:p>
            <a:pPr marL="180000" lvl="0" indent="-180000">
              <a:spcAft>
                <a:spcPts val="598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изучили принципы разработки структуры декомпозиции работ (</a:t>
            </a:r>
            <a:r>
              <a:rPr lang="en-GB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WBS)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 бэклог проекта</a:t>
            </a:r>
            <a:endParaRPr sz="1600"/>
          </a:p>
          <a:p>
            <a:pPr marL="180000" lvl="0" indent="-180000">
              <a:spcAft>
                <a:spcPts val="598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познакомились с BPMN</a:t>
            </a:r>
            <a:endParaRPr sz="1600"/>
          </a:p>
          <a:p>
            <a:pPr marL="180000" lvl="0" indent="-180000">
              <a:spcAft>
                <a:spcPts val="598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разобрались, в чём разница между проектной заявкой и техническим заданием</a:t>
            </a:r>
            <a:endParaRPr sz="1600"/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/>
              <a:t>Итоги занятия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/>
              <a:t>Рефлексия </a:t>
            </a:r>
            <a:endParaRPr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узнали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endParaRPr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изменилось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Раньше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я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думал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(а),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ru-RU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А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теперь</a:t>
            </a:r>
            <a:r>
              <a:rPr lang="ru-RU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endParaRPr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вопросы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остались</a:t>
            </a:r>
            <a:r>
              <a:rPr lang="en-US" sz="18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?</a:t>
            </a:r>
            <a:endParaRPr sz="1800" b="0" i="0" u="none" strike="noStrike" cap="none" spc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Aft>
                <a:spcPts val="599"/>
              </a:spcAft>
              <a:defRPr/>
            </a:pPr>
            <a:endParaRPr sz="1400" b="1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0" t="14141" r="0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ru-RU"/>
              <a:t>Проектная заявка                      и техническое задание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Проектная заявка </a:t>
            </a:r>
            <a:r>
              <a:rPr lang="en-US"/>
              <a:t>vs</a:t>
            </a:r>
            <a:r>
              <a:rPr lang="ru-RU"/>
              <a:t> </a:t>
            </a:r>
            <a:r>
              <a:rPr lang="en-US"/>
              <a:t>т</a:t>
            </a:r>
            <a:r>
              <a:rPr lang="ru-RU"/>
              <a:t>ехзадание</a:t>
            </a:r>
            <a:endParaRPr lang="ru-RU"/>
          </a:p>
        </p:txBody>
      </p:sp>
      <p:sp>
        <p:nvSpPr>
          <p:cNvPr id="3" name="TextBox 4"/>
          <p:cNvSpPr txBox="1"/>
          <p:nvPr/>
        </p:nvSpPr>
        <p:spPr bwMode="auto">
          <a:xfrm>
            <a:off x="5230813" y="2017441"/>
            <a:ext cx="5953125" cy="113877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marL="342900" indent="-342900">
              <a:buClr>
                <a:srgbClr val="00B1F0"/>
              </a:buClr>
              <a:buSzPct val="100000"/>
              <a:buFont typeface="ALS Hauss Regular"/>
              <a:buChar char="-"/>
              <a:defRPr sz="2200">
                <a:solidFill>
                  <a:schemeClr val="accent4">
                    <a:lumOff val="-4156"/>
                  </a:schemeClr>
                </a:solidFill>
              </a:defRPr>
            </a:lvl1pPr>
          </a:lstStyle>
          <a:p>
            <a:pPr marL="252000" indent="-252000">
              <a:spcAft>
                <a:spcPts val="12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800">
                <a:solidFill>
                  <a:schemeClr val="tx1"/>
                </a:solidFill>
              </a:rPr>
              <a:t>Создаётся на этапе инициации</a:t>
            </a:r>
            <a:endParaRPr sz="1800"/>
          </a:p>
          <a:p>
            <a:pPr marL="252000" indent="-252000">
              <a:spcAft>
                <a:spcPts val="12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800">
                <a:solidFill>
                  <a:schemeClr val="tx1"/>
                </a:solidFill>
              </a:rPr>
              <a:t>Цель: обосновать проект</a:t>
            </a:r>
            <a:endParaRPr sz="1800"/>
          </a:p>
          <a:p>
            <a:pPr marL="252000" indent="-252000">
              <a:spcAft>
                <a:spcPts val="12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800">
                <a:solidFill>
                  <a:schemeClr val="tx1"/>
                </a:solidFill>
              </a:rPr>
              <a:t>Содержание: бизнес-цели, </a:t>
            </a:r>
            <a:r>
              <a:rPr lang="en-GB" sz="1800">
                <a:solidFill>
                  <a:schemeClr val="tx1"/>
                </a:solidFill>
              </a:rPr>
              <a:t>ROI, </a:t>
            </a:r>
            <a:r>
              <a:rPr lang="ru-RU" sz="1800">
                <a:solidFill>
                  <a:schemeClr val="tx1"/>
                </a:solidFill>
              </a:rPr>
              <a:t>риски</a:t>
            </a:r>
            <a:endParaRPr sz="1800"/>
          </a:p>
        </p:txBody>
      </p:sp>
      <p:sp>
        <p:nvSpPr>
          <p:cNvPr id="4" name="Левая фигурная скобка 7"/>
          <p:cNvSpPr/>
          <p:nvPr/>
        </p:nvSpPr>
        <p:spPr bwMode="auto">
          <a:xfrm>
            <a:off x="4519446" y="1405854"/>
            <a:ext cx="270207" cy="2312072"/>
          </a:xfrm>
          <a:prstGeom prst="leftBrace">
            <a:avLst>
              <a:gd name="adj1" fmla="val 81596"/>
              <a:gd name="adj2" fmla="val 50000"/>
            </a:avLst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Левая фигурная скобка 8"/>
          <p:cNvSpPr/>
          <p:nvPr/>
        </p:nvSpPr>
        <p:spPr bwMode="auto">
          <a:xfrm>
            <a:off x="4519446" y="4112982"/>
            <a:ext cx="270207" cy="2303693"/>
          </a:xfrm>
          <a:prstGeom prst="leftBrace">
            <a:avLst>
              <a:gd name="adj1" fmla="val 81596"/>
              <a:gd name="adj2" fmla="val 50000"/>
            </a:avLst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6" name="Shape 11"/>
          <p:cNvSpPr/>
          <p:nvPr/>
        </p:nvSpPr>
        <p:spPr bwMode="auto">
          <a:xfrm>
            <a:off x="1210469" y="1885197"/>
            <a:ext cx="2681648" cy="1353385"/>
          </a:xfrm>
          <a:prstGeom prst="roundRect">
            <a:avLst>
              <a:gd name="adj" fmla="val 6720"/>
            </a:avLst>
          </a:prstGeom>
          <a:solidFill>
            <a:schemeClr val="accent2"/>
          </a:solidFill>
          <a:ln/>
        </p:spPr>
        <p:txBody>
          <a:bodyPr lIns="144000" tIns="576000" rIns="144000" bIns="144000" anchor="t"/>
          <a:lstStyle/>
          <a:p>
            <a:pPr>
              <a:spcAft>
                <a:spcPts val="600"/>
              </a:spcAft>
              <a:buNone/>
              <a:defRPr/>
            </a:pPr>
            <a:r>
              <a:rPr lang="ru-RU" sz="2000" b="1">
                <a:solidFill>
                  <a:schemeClr val="bg1"/>
                </a:solidFill>
                <a:latin typeface="Arial"/>
              </a:rPr>
              <a:t>Проектная заявка</a:t>
            </a:r>
            <a:endParaRPr/>
          </a:p>
        </p:txBody>
      </p:sp>
      <p:sp>
        <p:nvSpPr>
          <p:cNvPr id="7" name="Shape 11"/>
          <p:cNvSpPr/>
          <p:nvPr/>
        </p:nvSpPr>
        <p:spPr bwMode="auto">
          <a:xfrm>
            <a:off x="1203326" y="4487032"/>
            <a:ext cx="2688791" cy="1353384"/>
          </a:xfrm>
          <a:prstGeom prst="roundRect">
            <a:avLst>
              <a:gd name="adj" fmla="val 6720"/>
            </a:avLst>
          </a:prstGeom>
          <a:solidFill>
            <a:schemeClr val="accent6"/>
          </a:solidFill>
          <a:ln/>
        </p:spPr>
        <p:txBody>
          <a:bodyPr lIns="144000" tIns="576000" rIns="144000" bIns="144000" anchor="t"/>
          <a:lstStyle/>
          <a:p>
            <a:pPr>
              <a:spcAft>
                <a:spcPts val="600"/>
              </a:spcAft>
              <a:buNone/>
              <a:defRPr/>
            </a:pPr>
            <a:r>
              <a:rPr lang="ru-RU" sz="2000" b="1">
                <a:solidFill>
                  <a:schemeClr val="bg2"/>
                </a:solidFill>
                <a:latin typeface="Arial"/>
              </a:rPr>
              <a:t>Техническое задание</a:t>
            </a:r>
            <a:endParaRPr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230813" y="4712395"/>
            <a:ext cx="5953125" cy="113877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marL="342900" indent="-342900">
              <a:buClr>
                <a:srgbClr val="00B1F0"/>
              </a:buClr>
              <a:buSzPct val="100000"/>
              <a:buFont typeface="ALS Hauss Regular"/>
              <a:buChar char="-"/>
              <a:defRPr sz="2200">
                <a:solidFill>
                  <a:schemeClr val="accent4">
                    <a:lumOff val="-4156"/>
                  </a:schemeClr>
                </a:solidFill>
              </a:defRPr>
            </a:lvl1pPr>
          </a:lstStyle>
          <a:p>
            <a:pPr marL="252000" indent="-252000">
              <a:spcAft>
                <a:spcPts val="12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800">
                <a:solidFill>
                  <a:schemeClr val="tx1"/>
                </a:solidFill>
              </a:rPr>
              <a:t>Создаётся на этапе планирования</a:t>
            </a:r>
            <a:endParaRPr lang="ru-RU" sz="1800"/>
          </a:p>
          <a:p>
            <a:pPr marL="252000" indent="-252000">
              <a:spcAft>
                <a:spcPts val="12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800">
                <a:solidFill>
                  <a:schemeClr val="tx1"/>
                </a:solidFill>
              </a:rPr>
              <a:t>Цель: детализировать исполнение</a:t>
            </a:r>
            <a:endParaRPr sz="1800"/>
          </a:p>
          <a:p>
            <a:pPr marL="252000" indent="-252000">
              <a:spcAft>
                <a:spcPts val="12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800">
                <a:solidFill>
                  <a:schemeClr val="tx1"/>
                </a:solidFill>
              </a:rPr>
              <a:t>Содержание: требования, сроки, критерии приёмки</a:t>
            </a:r>
            <a:endParaRPr sz="18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86638" y="1961828"/>
            <a:ext cx="491712" cy="491712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78699" y="4571796"/>
            <a:ext cx="487457" cy="4874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69332"/>
          </a:xfrm>
        </p:spPr>
        <p:txBody>
          <a:bodyPr/>
          <a:lstStyle/>
          <a:p>
            <a:pPr>
              <a:defRPr/>
            </a:pPr>
            <a:r>
              <a:rPr lang="ru-RU"/>
              <a:t>Структура проектной заявки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432618" y="1479114"/>
            <a:ext cx="96065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ru-RU" b="0" i="0">
                <a:solidFill>
                  <a:srgbClr val="404040"/>
                </a:solidFill>
              </a:rPr>
              <a:t>1. </a:t>
            </a:r>
            <a:r>
              <a:rPr lang="ru-RU" b="1" i="0">
                <a:solidFill>
                  <a:srgbClr val="404040"/>
                </a:solidFill>
              </a:rPr>
              <a:t>Название проекта</a:t>
            </a:r>
            <a:r>
              <a:rPr lang="ru-RU" b="0" i="0">
                <a:solidFill>
                  <a:srgbClr val="404040"/>
                </a:solidFill>
              </a:rPr>
              <a:t> (например, «Разработка </a:t>
            </a:r>
            <a:r>
              <a:rPr lang="en-GB" b="0" i="0">
                <a:solidFill>
                  <a:srgbClr val="404040"/>
                </a:solidFill>
              </a:rPr>
              <a:t>CRM </a:t>
            </a:r>
            <a:r>
              <a:rPr lang="ru-RU" b="0" i="0">
                <a:solidFill>
                  <a:srgbClr val="404040"/>
                </a:solidFill>
              </a:rPr>
              <a:t>для малого бизнеса»)</a:t>
            </a:r>
            <a:br>
              <a:rPr lang="ru-RU" b="0" i="0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2. </a:t>
            </a:r>
            <a:r>
              <a:rPr lang="ru-RU" b="1" i="0">
                <a:solidFill>
                  <a:srgbClr val="404040"/>
                </a:solidFill>
              </a:rPr>
              <a:t>Заказчик и исполнитель</a:t>
            </a:r>
            <a:r>
              <a:rPr lang="ru-RU" b="0" i="0">
                <a:solidFill>
                  <a:srgbClr val="404040"/>
                </a:solidFill>
              </a:rPr>
              <a:t> (роли и контакты)</a:t>
            </a:r>
            <a:br>
              <a:rPr lang="ru-RU" b="0" i="0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3. </a:t>
            </a:r>
            <a:r>
              <a:rPr lang="ru-RU" b="1" i="0">
                <a:solidFill>
                  <a:srgbClr val="404040"/>
                </a:solidFill>
              </a:rPr>
              <a:t>Бизнес-цель</a:t>
            </a:r>
            <a:r>
              <a:rPr lang="ru-RU" b="0" i="0">
                <a:solidFill>
                  <a:srgbClr val="404040"/>
                </a:solidFill>
              </a:rPr>
              <a:t> (</a:t>
            </a:r>
            <a:r>
              <a:rPr lang="en-GB" b="0" i="0">
                <a:solidFill>
                  <a:srgbClr val="404040"/>
                </a:solidFill>
              </a:rPr>
              <a:t>SMART-</a:t>
            </a:r>
            <a:r>
              <a:rPr lang="ru-RU" b="0" i="0">
                <a:solidFill>
                  <a:srgbClr val="404040"/>
                </a:solidFill>
              </a:rPr>
              <a:t>формат)</a:t>
            </a:r>
            <a:br>
              <a:rPr lang="ru-RU" b="0" i="0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4. </a:t>
            </a:r>
            <a:r>
              <a:rPr lang="ru-RU" b="1" i="0">
                <a:solidFill>
                  <a:srgbClr val="404040"/>
                </a:solidFill>
              </a:rPr>
              <a:t>Ожидаемые результаты</a:t>
            </a:r>
            <a:r>
              <a:rPr lang="ru-RU" b="0" i="0">
                <a:solidFill>
                  <a:srgbClr val="404040"/>
                </a:solidFill>
              </a:rPr>
              <a:t> (</a:t>
            </a:r>
            <a:r>
              <a:rPr lang="en-GB" b="0" i="0">
                <a:solidFill>
                  <a:srgbClr val="404040"/>
                </a:solidFill>
              </a:rPr>
              <a:t>MVP, </a:t>
            </a:r>
            <a:r>
              <a:rPr lang="ru-RU" b="0" i="0">
                <a:solidFill>
                  <a:srgbClr val="404040"/>
                </a:solidFill>
              </a:rPr>
              <a:t>метрики успеха)</a:t>
            </a:r>
            <a:br>
              <a:rPr lang="ru-RU" b="0" i="0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5. </a:t>
            </a:r>
            <a:r>
              <a:rPr lang="ru-RU" b="1" i="0">
                <a:solidFill>
                  <a:srgbClr val="404040"/>
                </a:solidFill>
              </a:rPr>
              <a:t>Ограничения</a:t>
            </a:r>
            <a:r>
              <a:rPr lang="ru-RU" b="0" i="0">
                <a:solidFill>
                  <a:srgbClr val="404040"/>
                </a:solidFill>
              </a:rPr>
              <a:t> (бюджет, сроки, технологии)</a:t>
            </a:r>
            <a:br>
              <a:rPr lang="ru-RU" b="0" i="0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6. </a:t>
            </a:r>
            <a:r>
              <a:rPr lang="ru-RU" b="1" i="0">
                <a:solidFill>
                  <a:srgbClr val="404040"/>
                </a:solidFill>
              </a:rPr>
              <a:t>Риски</a:t>
            </a:r>
            <a:r>
              <a:rPr lang="ru-RU" b="0" i="0">
                <a:solidFill>
                  <a:srgbClr val="404040"/>
                </a:solidFill>
              </a:rPr>
              <a:t> (например, «Нет доступа к </a:t>
            </a:r>
            <a:r>
              <a:rPr lang="en-GB" b="0" i="0">
                <a:solidFill>
                  <a:srgbClr val="404040"/>
                </a:solidFill>
              </a:rPr>
              <a:t>API </a:t>
            </a:r>
            <a:r>
              <a:rPr lang="ru-RU" b="0" i="0">
                <a:solidFill>
                  <a:srgbClr val="404040"/>
                </a:solidFill>
              </a:rPr>
              <a:t>банка»)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Структура технического задания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432618" y="1383476"/>
            <a:ext cx="1021156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</a:rPr>
              <a:t>Общие сведения</a:t>
            </a:r>
            <a:r>
              <a:rPr lang="ru-RU" b="0" i="0">
                <a:solidFill>
                  <a:srgbClr val="404040"/>
                </a:solidFill>
              </a:rPr>
              <a:t> (название, заказчик, сроки)</a:t>
            </a:r>
            <a:endParaRPr lang="ru-RU">
              <a:solidFill>
                <a:srgbClr val="404040"/>
              </a:solidFill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</a:rPr>
              <a:t>Цель и назначение</a:t>
            </a:r>
            <a:r>
              <a:rPr lang="ru-RU" b="0" i="0">
                <a:solidFill>
                  <a:srgbClr val="404040"/>
                </a:solidFill>
              </a:rPr>
              <a:t> (связь с бизнес-процессами)</a:t>
            </a:r>
            <a:endParaRPr lang="ru-RU">
              <a:solidFill>
                <a:srgbClr val="404040"/>
              </a:solidFill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b="1" i="0">
                <a:solidFill>
                  <a:srgbClr val="404040"/>
                </a:solidFill>
              </a:rPr>
              <a:t>Требования к системе</a:t>
            </a:r>
            <a:endParaRPr/>
          </a:p>
          <a:p>
            <a:pPr marL="285750" indent="-285750" algn="l">
              <a:spcAft>
                <a:spcPts val="600"/>
              </a:spcAft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</a:rPr>
              <a:t>Функциональные (например, «Интеграция с 1С»)</a:t>
            </a:r>
            <a:endParaRPr/>
          </a:p>
          <a:p>
            <a:pPr marL="285750" indent="-285750" algn="l">
              <a:spcAft>
                <a:spcPts val="600"/>
              </a:spcAft>
              <a:buFont typeface="Arial"/>
              <a:buChar char="•"/>
              <a:defRPr/>
            </a:pPr>
            <a:r>
              <a:rPr lang="ru-RU" b="0" i="0">
                <a:solidFill>
                  <a:srgbClr val="404040"/>
                </a:solidFill>
              </a:rPr>
              <a:t>Нефункциональные (производительность, безопасность)</a:t>
            </a:r>
            <a:endParaRPr/>
          </a:p>
          <a:p>
            <a:pPr marL="342900" indent="-342900" algn="l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ru-RU" b="1" i="0">
                <a:solidFill>
                  <a:srgbClr val="404040"/>
                </a:solidFill>
              </a:rPr>
              <a:t>Критерии приёмки</a:t>
            </a:r>
            <a:r>
              <a:rPr lang="ru-RU" b="0" i="0">
                <a:solidFill>
                  <a:srgbClr val="404040"/>
                </a:solidFill>
              </a:rPr>
              <a:t> (тест-кейсы, например, «Одновременная работа 1 000 пользователей»)</a:t>
            </a:r>
            <a:endParaRPr/>
          </a:p>
          <a:p>
            <a:pPr marL="342900" indent="-342900" algn="l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ru-RU" b="1" i="0">
                <a:solidFill>
                  <a:srgbClr val="404040"/>
                </a:solidFill>
              </a:rPr>
              <a:t>Этапы реализации</a:t>
            </a:r>
            <a:r>
              <a:rPr lang="ru-RU" b="0" i="0">
                <a:solidFill>
                  <a:srgbClr val="404040"/>
                </a:solidFill>
              </a:rPr>
              <a:t> (сроки и ответственные)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Типичные ошибки в ТЗ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432618" y="1264802"/>
            <a:ext cx="108485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/>
              <a:buChar char="•"/>
              <a:defRPr/>
            </a:pPr>
            <a:r>
              <a:rPr lang="ru-RU" b="1" i="0">
                <a:solidFill>
                  <a:srgbClr val="404040"/>
                </a:solidFill>
              </a:rPr>
              <a:t>«Как сделать» вместо «Что сделать»</a:t>
            </a:r>
            <a:br>
              <a:rPr lang="ru-RU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❌ «Использовать </a:t>
            </a:r>
            <a:r>
              <a:rPr lang="en-GB" b="0" i="0">
                <a:solidFill>
                  <a:srgbClr val="404040"/>
                </a:solidFill>
              </a:rPr>
              <a:t>React </a:t>
            </a:r>
            <a:r>
              <a:rPr lang="ru-RU" b="0" i="0">
                <a:solidFill>
                  <a:srgbClr val="404040"/>
                </a:solidFill>
              </a:rPr>
              <a:t>для </a:t>
            </a:r>
            <a:r>
              <a:rPr lang="ru-RU" b="0" i="0">
                <a:solidFill>
                  <a:srgbClr val="404040"/>
                </a:solidFill>
              </a:rPr>
              <a:t>фронтенда</a:t>
            </a:r>
            <a:r>
              <a:rPr lang="ru-RU" b="0" i="0">
                <a:solidFill>
                  <a:srgbClr val="404040"/>
                </a:solidFill>
              </a:rPr>
              <a:t>» → ✅ «Интерфейс должен поддерживать 4</a:t>
            </a:r>
            <a:r>
              <a:rPr lang="en-GB" b="0" i="0">
                <a:solidFill>
                  <a:srgbClr val="404040"/>
                </a:solidFill>
              </a:rPr>
              <a:t>K-</a:t>
            </a:r>
            <a:r>
              <a:rPr lang="ru-RU" b="0" i="0">
                <a:solidFill>
                  <a:srgbClr val="404040"/>
                </a:solidFill>
              </a:rPr>
              <a:t>экраны».</a:t>
            </a:r>
            <a:endParaRPr/>
          </a:p>
          <a:p>
            <a:pPr algn="l">
              <a:defRPr/>
            </a:pPr>
            <a:endParaRPr lang="ru-RU">
              <a:solidFill>
                <a:srgbClr val="40404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 b="1" i="0">
                <a:solidFill>
                  <a:srgbClr val="404040"/>
                </a:solidFill>
              </a:rPr>
              <a:t>Нет критериев приёмки</a:t>
            </a:r>
            <a:br>
              <a:rPr lang="ru-RU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❌ «Система должна быть быстрой» → ✅ «Отклик </a:t>
            </a:r>
            <a:r>
              <a:rPr lang="en-GB" b="0" i="0">
                <a:solidFill>
                  <a:srgbClr val="404040"/>
                </a:solidFill>
              </a:rPr>
              <a:t>UI ≤ 0</a:t>
            </a:r>
            <a:r>
              <a:rPr lang="ru-RU" b="0" i="0">
                <a:solidFill>
                  <a:srgbClr val="404040"/>
                </a:solidFill>
              </a:rPr>
              <a:t>,</a:t>
            </a:r>
            <a:r>
              <a:rPr lang="en-GB" b="0" i="0">
                <a:solidFill>
                  <a:srgbClr val="404040"/>
                </a:solidFill>
              </a:rPr>
              <a:t>5 </a:t>
            </a:r>
            <a:r>
              <a:rPr lang="ru-RU" b="0" i="0">
                <a:solidFill>
                  <a:srgbClr val="404040"/>
                </a:solidFill>
              </a:rPr>
              <a:t>сек. при 500 </a:t>
            </a:r>
            <a:r>
              <a:rPr lang="en-GB" b="0" i="0">
                <a:solidFill>
                  <a:srgbClr val="404040"/>
                </a:solidFill>
              </a:rPr>
              <a:t>RPS».</a:t>
            </a:r>
            <a:endParaRPr lang="ru-RU" b="0" i="0">
              <a:solidFill>
                <a:srgbClr val="404040"/>
              </a:solidFill>
            </a:endParaRPr>
          </a:p>
          <a:p>
            <a:pPr algn="l">
              <a:defRPr/>
            </a:pPr>
            <a:endParaRPr lang="en-GB" b="0" i="0">
              <a:solidFill>
                <a:srgbClr val="404040"/>
              </a:solidFill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ru-RU" b="1" i="0">
                <a:solidFill>
                  <a:srgbClr val="404040"/>
                </a:solidFill>
              </a:rPr>
              <a:t>Игнорирование нефункциональных требований</a:t>
            </a:r>
            <a:br>
              <a:rPr lang="ru-RU">
                <a:solidFill>
                  <a:srgbClr val="404040"/>
                </a:solidFill>
              </a:rPr>
            </a:br>
            <a:r>
              <a:rPr lang="ru-RU" b="0" i="0">
                <a:solidFill>
                  <a:srgbClr val="404040"/>
                </a:solidFill>
              </a:rPr>
              <a:t>Безопасность, масштабируемость, </a:t>
            </a:r>
            <a:r>
              <a:rPr lang="en-GB" b="0" i="0">
                <a:solidFill>
                  <a:srgbClr val="404040"/>
                </a:solidFill>
              </a:rPr>
              <a:t>Legacy-</a:t>
            </a:r>
            <a:r>
              <a:rPr lang="ru-RU" b="0" i="0">
                <a:solidFill>
                  <a:srgbClr val="404040"/>
                </a:solidFill>
              </a:rPr>
              <a:t>совместимость.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1197489" name="Прямоугольник: скругленные углы 12"/>
          <p:cNvSpPr/>
          <p:nvPr/>
        </p:nvSpPr>
        <p:spPr bwMode="auto">
          <a:xfrm>
            <a:off x="432196" y="2171700"/>
            <a:ext cx="5374877" cy="3479799"/>
          </a:xfrm>
          <a:prstGeom prst="roundRect">
            <a:avLst>
              <a:gd name="adj" fmla="val 2780"/>
            </a:avLst>
          </a:prstGeom>
          <a:solidFill>
            <a:srgbClr val="EBF2F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48000" rIns="144000" bIns="144000" numCol="1" spcCol="0" rtlCol="0" fromWordArt="0" anchor="t" anchorCtr="0" forceAA="0" compatLnSpc="1">
            <a:prstTxWarp prst="textNoShape"/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99"/>
              </a:spcAft>
              <a:defRPr/>
            </a:pPr>
            <a:endParaRPr lang="ru-RU">
              <a:solidFill>
                <a:schemeClr val="tx1"/>
              </a:solidFill>
              <a:latin typeface="Arial"/>
            </a:endParaRPr>
          </a:p>
          <a:p>
            <a:pPr marL="342900" indent="-342900">
              <a:spcAft>
                <a:spcPts val="599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tx1"/>
                </a:solidFill>
                <a:latin typeface="Arial"/>
              </a:rPr>
              <a:t>Бот должен отвечать быстро </a:t>
            </a:r>
            <a:endParaRPr/>
          </a:p>
          <a:p>
            <a:pPr marL="342900" indent="-342900">
              <a:spcAft>
                <a:spcPts val="599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tx1"/>
                </a:solidFill>
                <a:latin typeface="Arial"/>
              </a:rPr>
              <a:t>Использовать </a:t>
            </a:r>
            <a:r>
              <a:rPr lang="en-GB">
                <a:solidFill>
                  <a:schemeClr val="tx1"/>
                </a:solidFill>
                <a:latin typeface="Arial"/>
              </a:rPr>
              <a:t>NLP-</a:t>
            </a:r>
            <a:r>
              <a:rPr lang="ru-RU">
                <a:solidFill>
                  <a:schemeClr val="tx1"/>
                </a:solidFill>
                <a:latin typeface="Arial"/>
              </a:rPr>
              <a:t>библиотеку </a:t>
            </a:r>
            <a:r>
              <a:rPr lang="en-GB">
                <a:solidFill>
                  <a:schemeClr val="tx1"/>
                </a:solidFill>
                <a:latin typeface="Arial"/>
              </a:rPr>
              <a:t>Y</a:t>
            </a:r>
            <a:endParaRPr lang="ru-RU">
              <a:solidFill>
                <a:schemeClr val="tx1"/>
              </a:solidFill>
              <a:latin typeface="Arial"/>
            </a:endParaRPr>
          </a:p>
          <a:p>
            <a:pPr marL="342900" indent="-342900">
              <a:spcAft>
                <a:spcPts val="599"/>
              </a:spcAft>
              <a:buFont typeface="+mj-lt"/>
              <a:buAutoNum type="arabicPeriod"/>
              <a:defRPr/>
            </a:pPr>
            <a:r>
              <a:rPr lang="ru-RU">
                <a:solidFill>
                  <a:schemeClr val="tx1"/>
                </a:solidFill>
                <a:latin typeface="Arial"/>
              </a:rPr>
              <a:t>Нет списка поддерживаемых команд</a:t>
            </a:r>
            <a:endParaRPr/>
          </a:p>
          <a:p>
            <a:pPr>
              <a:spcAft>
                <a:spcPts val="599"/>
              </a:spcAft>
              <a:defRPr/>
            </a:pPr>
            <a:br>
              <a:rPr lang="ru-RU">
                <a:solidFill>
                  <a:schemeClr val="tx1"/>
                </a:solidFill>
                <a:latin typeface="Arial"/>
              </a:rPr>
            </a:br>
            <a:endParaRPr lang="ru-RU" sz="200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 Black"/>
            </a:endParaRPr>
          </a:p>
        </p:txBody>
      </p:sp>
      <p:sp>
        <p:nvSpPr>
          <p:cNvPr id="19112046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5888" cy="366120"/>
          </a:xfrm>
        </p:spPr>
        <p:txBody>
          <a:bodyPr/>
          <a:lstStyle/>
          <a:p>
            <a:pPr>
              <a:defRPr/>
            </a:pPr>
            <a:r>
              <a:rPr lang="ru-RU"/>
              <a:t>Практическое задание</a:t>
            </a:r>
            <a:endParaRPr/>
          </a:p>
        </p:txBody>
      </p:sp>
      <p:sp>
        <p:nvSpPr>
          <p:cNvPr id="754098013" name="Текст 4"/>
          <p:cNvSpPr txBox="1"/>
          <p:nvPr/>
        </p:nvSpPr>
        <p:spPr bwMode="auto">
          <a:xfrm>
            <a:off x="342000" y="1284514"/>
            <a:ext cx="6617599" cy="693509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bg2"/>
                </a:solidFill>
                <a:latin typeface="Arial"/>
              </a:rPr>
              <a:t>Перед вами ТЗ для чат-бота. 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bg2"/>
                </a:solidFill>
                <a:latin typeface="Arial"/>
              </a:rPr>
              <a:t>Найдите 3 ошибки: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/>
          </a:p>
        </p:txBody>
      </p:sp>
      <p:pic>
        <p:nvPicPr>
          <p:cNvPr id="953057871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4069" y="2213644"/>
            <a:ext cx="648000" cy="648000"/>
          </a:xfrm>
          <a:prstGeom prst="rect">
            <a:avLst/>
          </a:prstGeom>
        </p:spPr>
      </p:pic>
      <p:pic>
        <p:nvPicPr>
          <p:cNvPr id="1756017353" name="Рисунок 6" descr="Изображение выглядит как Графика, логотип, круг, символ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83051" y="1789445"/>
            <a:ext cx="5476750" cy="4287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onlyoffice/7.4.1.2</Application>
  <DocSecurity>0</DocSecurity>
  <PresentationFormat>Широкоэкранный</PresentationFormat>
  <Paragraphs>0</Paragraphs>
  <Slides>39</Slides>
  <Notes>39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dc:identifier/>
  <dc:language/>
  <cp:lastModifiedBy>Блинова Анастасия Сергеевна</cp:lastModifiedBy>
  <cp:revision>206</cp:revision>
  <dcterms:created xsi:type="dcterms:W3CDTF">2023-02-20T15:32:58Z</dcterms:created>
  <dcterms:modified xsi:type="dcterms:W3CDTF">2025-09-18T13:09:10Z</dcterms:modified>
  <cp:category/>
  <cp:contentStatus/>
  <cp:version/>
</cp:coreProperties>
</file>