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55"/>
  </p:notesMasterIdLst>
  <p:sldIdLst>
    <p:sldId id="256" r:id="rId2"/>
    <p:sldId id="266" r:id="rId3"/>
    <p:sldId id="308" r:id="rId4"/>
    <p:sldId id="384" r:id="rId5"/>
    <p:sldId id="267" r:id="rId6"/>
    <p:sldId id="388" r:id="rId7"/>
    <p:sldId id="389" r:id="rId8"/>
    <p:sldId id="390" r:id="rId9"/>
    <p:sldId id="391" r:id="rId10"/>
    <p:sldId id="392" r:id="rId11"/>
    <p:sldId id="393" r:id="rId12"/>
    <p:sldId id="394" r:id="rId13"/>
    <p:sldId id="395" r:id="rId14"/>
    <p:sldId id="418" r:id="rId15"/>
    <p:sldId id="419" r:id="rId16"/>
    <p:sldId id="396" r:id="rId17"/>
    <p:sldId id="397" r:id="rId18"/>
    <p:sldId id="398" r:id="rId19"/>
    <p:sldId id="399" r:id="rId20"/>
    <p:sldId id="400" r:id="rId21"/>
    <p:sldId id="401" r:id="rId22"/>
    <p:sldId id="402" r:id="rId23"/>
    <p:sldId id="403" r:id="rId24"/>
    <p:sldId id="404" r:id="rId25"/>
    <p:sldId id="405" r:id="rId26"/>
    <p:sldId id="406" r:id="rId27"/>
    <p:sldId id="407" r:id="rId28"/>
    <p:sldId id="408" r:id="rId29"/>
    <p:sldId id="409" r:id="rId30"/>
    <p:sldId id="420" r:id="rId31"/>
    <p:sldId id="421" r:id="rId32"/>
    <p:sldId id="422" r:id="rId33"/>
    <p:sldId id="410" r:id="rId34"/>
    <p:sldId id="411" r:id="rId35"/>
    <p:sldId id="412" r:id="rId36"/>
    <p:sldId id="413" r:id="rId37"/>
    <p:sldId id="414" r:id="rId38"/>
    <p:sldId id="415" r:id="rId39"/>
    <p:sldId id="416" r:id="rId40"/>
    <p:sldId id="380" r:id="rId41"/>
    <p:sldId id="378" r:id="rId42"/>
    <p:sldId id="426" r:id="rId43"/>
    <p:sldId id="425" r:id="rId44"/>
    <p:sldId id="379" r:id="rId45"/>
    <p:sldId id="424" r:id="rId46"/>
    <p:sldId id="423" r:id="rId47"/>
    <p:sldId id="428" r:id="rId48"/>
    <p:sldId id="427" r:id="rId49"/>
    <p:sldId id="381" r:id="rId50"/>
    <p:sldId id="382" r:id="rId51"/>
    <p:sldId id="386" r:id="rId52"/>
    <p:sldId id="417" r:id="rId53"/>
    <p:sldId id="383" r:id="rId5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F3E1"/>
    <a:srgbClr val="C8F0D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81022" autoAdjust="0"/>
  </p:normalViewPr>
  <p:slideViewPr>
    <p:cSldViewPr snapToGrid="0">
      <p:cViewPr>
        <p:scale>
          <a:sx n="66" d="100"/>
          <a:sy n="66" d="100"/>
        </p:scale>
        <p:origin x="-730" y="-39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0EC2F-AB0A-4EA6-B756-E6491EB0ACD2}" type="datetimeFigureOut">
              <a:rPr lang="ru-RU" smtClean="0"/>
              <a:pPr/>
              <a:t>12.10.2025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5299B-44C4-48A3-9C85-45C8C04224C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dviser.ru/index.php/%D0%9E%D0%B1%D1%80%D0%B0%D0%B7%D0%BE%D0%B2%D0%B0%D0%BD%D0%B8%D0%B5_%D0%B8_%D0%BD%D0%B0%D1%83%D0%BA%D0%B0" TargetMode="External"/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E6FB5-F890-304F-A36B-54AA81FB8B09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04582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(J. </a:t>
            </a:r>
            <a:r>
              <a:rPr lang="ru-RU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McCarthy</a:t>
            </a:r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ИИ разрабатывает машины, которым присуще разумное поведение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ru-RU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Britannica</a:t>
            </a:r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ИИ - способность цифровых компьютеров решать задачи, которые обычно ассоциируются с высоко интеллектуальными возможностями человека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ru-RU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Файгенбаум</a:t>
            </a:r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ИИ - разрабатывает интеллектуальные компьютерные системы обладающие возможностями, которые мы традиционно связываем с человеческим разумом: понимание языка, обучение, способность рассуждать, решать проблемы и т. д.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ru-RU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Elaine</a:t>
            </a:r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Rich</a:t>
            </a:r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ИИ - 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 tooltip="Образование и наука"/>
              </a:rPr>
              <a:t>наука</a:t>
            </a:r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о том, как научить компьютеры делать что-то, в чем на данный момент человек успешнее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5299B-44C4-48A3-9C85-45C8C04224CE}" type="slidenum">
              <a:rPr lang="ru-RU" smtClean="0"/>
              <a:pPr/>
              <a:t>53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Основно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DE337EE-1DDC-4612-9D24-EEE03BC7F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301"/>
            <a:ext cx="10515600" cy="914399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8C441D7-3C7C-447A-BBE1-5FA9C7B50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9200"/>
            <a:ext cx="10515600" cy="5059363"/>
          </a:xfrm>
        </p:spPr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  <a:lvl2pPr>
              <a:defRPr b="0">
                <a:solidFill>
                  <a:schemeClr val="accent1"/>
                </a:solidFill>
              </a:defRPr>
            </a:lvl2pPr>
            <a:lvl3pPr>
              <a:defRPr b="0">
                <a:solidFill>
                  <a:schemeClr val="accent1"/>
                </a:solidFill>
              </a:defRPr>
            </a:lvl3pPr>
            <a:lvl4pPr>
              <a:defRPr b="0">
                <a:solidFill>
                  <a:schemeClr val="accent1"/>
                </a:solidFill>
              </a:defRPr>
            </a:lvl4pPr>
            <a:lvl5pPr>
              <a:defRPr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D4DD3DF-47D2-4244-9792-12CE4D372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BE52E-5893-4FB9-8B20-876E2AEC1E19}" type="datetime1">
              <a:rPr lang="ru-RU" smtClean="0"/>
              <a:pPr/>
              <a:t>12.10.2025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45E88ED-267A-406F-8814-D64DEA1F9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949CBE03-2ADF-450F-9675-03EC256F65AF}"/>
              </a:ext>
            </a:extLst>
          </p:cNvPr>
          <p:cNvSpPr/>
          <p:nvPr/>
        </p:nvSpPr>
        <p:spPr>
          <a:xfrm>
            <a:off x="11488994" y="-707923"/>
            <a:ext cx="1710812" cy="85540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45FEC3FF-D2E9-481A-ACBC-53AC48521444}"/>
              </a:ext>
            </a:extLst>
          </p:cNvPr>
          <p:cNvSpPr/>
          <p:nvPr/>
        </p:nvSpPr>
        <p:spPr>
          <a:xfrm rot="16200000">
            <a:off x="5640390" y="-4649790"/>
            <a:ext cx="85724" cy="113665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95C3D36-61B4-4111-AC83-C3795B4BA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4500" y="6356350"/>
            <a:ext cx="2743200" cy="365125"/>
          </a:xfrm>
        </p:spPr>
        <p:txBody>
          <a:bodyPr/>
          <a:lstStyle/>
          <a:p>
            <a:fld id="{E58A1B2D-D15D-440D-8A9B-646BA581E9F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949CBE03-2ADF-450F-9675-03EC256F65AF}"/>
              </a:ext>
            </a:extLst>
          </p:cNvPr>
          <p:cNvSpPr/>
          <p:nvPr userDrawn="1"/>
        </p:nvSpPr>
        <p:spPr>
          <a:xfrm>
            <a:off x="11488994" y="-707923"/>
            <a:ext cx="1710812" cy="85540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45FEC3FF-D2E9-481A-ACBC-53AC48521444}"/>
              </a:ext>
            </a:extLst>
          </p:cNvPr>
          <p:cNvSpPr/>
          <p:nvPr userDrawn="1"/>
        </p:nvSpPr>
        <p:spPr>
          <a:xfrm rot="16200000">
            <a:off x="5640390" y="-4649790"/>
            <a:ext cx="85724" cy="113665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314866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1344DC8E-DBB1-4521-B17B-AD7A7C576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CBF991ED-D009-4F33-823F-3A146B799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F4A8B54-1575-4378-A084-65830E2A9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00011-79FB-42C0-9C6B-4BBE59964940}" type="datetime1">
              <a:rPr lang="ru-RU" smtClean="0"/>
              <a:pPr/>
              <a:t>12.10.2025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EA3AF89-A79E-4632-89EC-9A4B35359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842F16A-CC16-411F-AB10-DD5D1159C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76544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3379BA0-411E-A65B-876A-7611F71E37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A7E0D2E3-37C1-D763-45E1-5611DCB12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BA40A64-28A0-00A1-D917-2A896022B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E4A8F-D894-394B-8106-7DD72FD6EB1F}" type="datetimeFigureOut">
              <a:rPr lang="ru-RU" smtClean="0"/>
              <a:pPr/>
              <a:t>12.10.2025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1DA8E28-A781-8F75-66B2-59F3125B8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F558D9E-7590-D7A8-4C58-D3A2D81C1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E1C1-A028-4D4E-A8C8-9214D2A1B6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88682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AA7987F-C5EA-438F-BD7E-8D303911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0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55F1006-7188-498C-ABBF-80587A3CC3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7CAAA22-0748-44B2-95C1-E3606572E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BB9B9-D13E-4406-A394-CE126FA96591}" type="datetime1">
              <a:rPr lang="ru-RU" smtClean="0"/>
              <a:pPr/>
              <a:t>12.10.2025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0774E4D-3F92-4FAA-8349-F6D45C081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46F7DFC-34D2-47BD-A449-1F12C2DF5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541A6785-23BF-4FE0-B9C7-4E3C5F7F6B19}"/>
              </a:ext>
            </a:extLst>
          </p:cNvPr>
          <p:cNvSpPr/>
          <p:nvPr/>
        </p:nvSpPr>
        <p:spPr>
          <a:xfrm>
            <a:off x="8966200" y="-707923"/>
            <a:ext cx="3225800" cy="85540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="" xmlns:a16="http://schemas.microsoft.com/office/drawing/2014/main" id="{B394F0B6-9856-44D2-9805-66B694DE2C26}"/>
              </a:ext>
            </a:extLst>
          </p:cNvPr>
          <p:cNvSpPr/>
          <p:nvPr/>
        </p:nvSpPr>
        <p:spPr>
          <a:xfrm>
            <a:off x="-368300" y="4686300"/>
            <a:ext cx="2578100" cy="25781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="" xmlns:a16="http://schemas.microsoft.com/office/drawing/2014/main" id="{70D0A806-BB3B-4E85-8C57-B9B390906F6A}"/>
              </a:ext>
            </a:extLst>
          </p:cNvPr>
          <p:cNvSpPr/>
          <p:nvPr/>
        </p:nvSpPr>
        <p:spPr>
          <a:xfrm>
            <a:off x="-187326" y="5659437"/>
            <a:ext cx="1381125" cy="138112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FE49146E-E334-4E17-96BB-AEB6B0141397}"/>
              </a:ext>
            </a:extLst>
          </p:cNvPr>
          <p:cNvSpPr/>
          <p:nvPr/>
        </p:nvSpPr>
        <p:spPr>
          <a:xfrm>
            <a:off x="9118600" y="-555523"/>
            <a:ext cx="3225800" cy="85540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541A6785-23BF-4FE0-B9C7-4E3C5F7F6B19}"/>
              </a:ext>
            </a:extLst>
          </p:cNvPr>
          <p:cNvSpPr/>
          <p:nvPr userDrawn="1"/>
        </p:nvSpPr>
        <p:spPr>
          <a:xfrm>
            <a:off x="8966200" y="-707923"/>
            <a:ext cx="3225800" cy="85540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xmlns="" id="{B394F0B6-9856-44D2-9805-66B694DE2C26}"/>
              </a:ext>
            </a:extLst>
          </p:cNvPr>
          <p:cNvSpPr/>
          <p:nvPr userDrawn="1"/>
        </p:nvSpPr>
        <p:spPr>
          <a:xfrm>
            <a:off x="-368300" y="4686300"/>
            <a:ext cx="2578100" cy="25781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xmlns="" id="{70D0A806-BB3B-4E85-8C57-B9B390906F6A}"/>
              </a:ext>
            </a:extLst>
          </p:cNvPr>
          <p:cNvSpPr/>
          <p:nvPr userDrawn="1"/>
        </p:nvSpPr>
        <p:spPr>
          <a:xfrm>
            <a:off x="-187326" y="5659437"/>
            <a:ext cx="1381125" cy="138112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FE49146E-E334-4E17-96BB-AEB6B0141397}"/>
              </a:ext>
            </a:extLst>
          </p:cNvPr>
          <p:cNvSpPr/>
          <p:nvPr userDrawn="1"/>
        </p:nvSpPr>
        <p:spPr>
          <a:xfrm>
            <a:off x="9118600" y="-555523"/>
            <a:ext cx="3225800" cy="85540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959356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34A3671-D70D-4846-A00D-D451CC45D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978F876-D852-4E29-A439-4A96013AA3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0F3E4988-A050-44F9-8CDD-B99FEE1FCB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DB29F515-61FC-4696-9DBE-C3EE88BBE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D58BE-AD05-4953-A5CD-1341BB6B0295}" type="datetime1">
              <a:rPr lang="ru-RU" smtClean="0"/>
              <a:pPr/>
              <a:t>12.10.2025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523E599-4964-4661-B895-F15D49D3C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444141B-6E20-42C1-A083-D0371C7F9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753271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835B16F-47D8-43EB-9F03-B3ACD863D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3D8F048-D987-4AFF-A795-6F700E92B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CBA324EF-75CB-4183-A85B-AD7BDD2D72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600D5C6B-EB08-465F-984C-82BB286441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2F6BF5B3-E575-4778-951F-B85DDAFB1B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EF580A43-90A9-4F74-9CEA-78DC09149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91DAE-7BC0-47F6-948F-22D580E0D59A}" type="datetime1">
              <a:rPr lang="ru-RU" smtClean="0"/>
              <a:pPr/>
              <a:t>12.10.2025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7082B72D-A421-4731-A1B3-4B3F7B150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1E7E0AB1-8C34-4787-A417-D80244859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756566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4638900-AEB2-4230-9726-FC3E1A82B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55A991F4-A55E-4763-85B2-BCF817E0F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69175-C5A9-479C-B437-CF658A6F322B}" type="datetime1">
              <a:rPr lang="ru-RU" smtClean="0"/>
              <a:pPr/>
              <a:t>12.10.2025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62418399-BB26-4B5F-AE06-073556FF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C600C12F-25DD-409F-A773-01449550B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82015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48D4BDE5-0371-459D-9B04-EC35D0797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79ECD-6559-4CCA-87DD-5936B1F00C09}" type="datetime1">
              <a:rPr lang="ru-RU" smtClean="0"/>
              <a:pPr/>
              <a:t>12.10.2025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82AD7312-632A-48EA-9CD9-4C1F9B3E5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1B9392F6-5A18-4C8F-94AC-EE4481D76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117518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86902DB-6786-4EC8-841C-442CE7C53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2D0E0AD-9CDE-4B68-B397-28CF6A3BB4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82FB86FE-73E5-4676-9540-C4530EC066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29BF0736-3C77-4656-9517-532D8B4FA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2228C-7427-4156-943E-CDA8FEFBBEAF}" type="datetime1">
              <a:rPr lang="ru-RU" smtClean="0"/>
              <a:pPr/>
              <a:t>12.10.2025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C669D685-6A52-4572-A0D6-C0059AC9E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3A8EB1A-AC6D-428E-B0D1-CF9A76227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838414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FAB2F2F-88ED-4374-94A7-62F66BCDF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8E968185-D0D5-4204-98C8-EE5D53385A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41E72D50-BFF9-4173-ABD2-4EC13B94B4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93727AD-9A27-4C72-9887-E950A1F38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431A4-869F-4C80-8398-71D51508EDB9}" type="datetime1">
              <a:rPr lang="ru-RU" smtClean="0"/>
              <a:pPr/>
              <a:t>12.10.2025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0EC7B91B-1762-407F-A127-DE1DCC62F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F9B9FBD-B522-4123-A0F9-BFF6E77F9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84012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CE666AC-8030-4AC8-BD2D-177E2E600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774D5522-45B7-4992-826F-6AF937AAF4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F30567A-7DA1-430D-84F6-D7275133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D69B2-8801-4F3F-B78B-E499232B261B}" type="datetime1">
              <a:rPr lang="ru-RU" smtClean="0"/>
              <a:pPr/>
              <a:t>12.10.2025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318EBEF-8A21-4561-832D-24C58134F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00DEFF5-DC16-4E1D-99A4-EA87D703B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338693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presentation-creation.ru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B38E9D2-AC3C-4712-9A37-752F16DB0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23DA045-D354-445D-BE18-3E16A1484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C148A85-0285-419E-9BCD-D8E30563A3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6B1CF-9E62-41AB-888A-F59676091037}" type="datetime1">
              <a:rPr lang="ru-RU" smtClean="0"/>
              <a:pPr/>
              <a:t>12.10.2025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9AA4832-14D7-456F-8D8A-08F55C337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265C6DE-1236-408E-A547-97410DDD6D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A1B2D-D15D-440D-8A9B-646BA581E9FF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3"/>
            <a:extLst>
              <a:ext uri="{FF2B5EF4-FFF2-40B4-BE49-F238E27FC236}">
                <a16:creationId xmlns="" xmlns:a16="http://schemas.microsoft.com/office/drawing/2014/main" id="{A3D3FC47-1965-4ADE-8DCB-5A97BFA1FA8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  <p:pic>
        <p:nvPicPr>
          <p:cNvPr id="8" name="Рисунок 7">
            <a:hlinkClick r:id="rId13"/>
            <a:extLst>
              <a:ext uri="{FF2B5EF4-FFF2-40B4-BE49-F238E27FC236}">
                <a16:creationId xmlns:a16="http://schemas.microsoft.com/office/drawing/2014/main" xmlns="" id="{A3D3FC47-1965-4ADE-8DCB-5A97BFA1FA8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63131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polin\Downloads\&#1041;&#1077;&#1079;%20&#1085;&#1072;&#1079;&#1074;&#1072;&#1085;&#1080;&#1103;.mp4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gif"/><Relationship Id="rId4" Type="http://schemas.openxmlformats.org/officeDocument/2006/relationships/image" Target="../media/image52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polin\Downloads\Download.mp4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5A342B6-92C8-4F2C-9F6D-B8ACADD08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61658"/>
            <a:ext cx="10515600" cy="2852737"/>
          </a:xfrm>
        </p:spPr>
        <p:txBody>
          <a:bodyPr/>
          <a:lstStyle/>
          <a:p>
            <a:r>
              <a:rPr lang="ru-RU" dirty="0" smtClean="0"/>
              <a:t>Искусственный Интеллект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501D56D-9332-4767-8E7D-C86E8677B3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81120" y="5496560"/>
            <a:ext cx="4856480" cy="1239520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Мартынюк Полина Антоновна</a:t>
            </a: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telegram:                    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@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PAMartynyuk</a:t>
            </a: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email: 	   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pa-martynyuk@yandex.ru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1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42" name="Picture 2" descr="Герб МГТУ им. Н. Э. Баума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55200" y="101600"/>
            <a:ext cx="1603374" cy="189198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34720" y="3738880"/>
            <a:ext cx="8107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/>
              <a:t>Лекция 1</a:t>
            </a:r>
            <a:r>
              <a:rPr lang="en-US" b="1" u="sng" dirty="0" smtClean="0"/>
              <a:t>: </a:t>
            </a:r>
            <a:r>
              <a:rPr lang="ru-RU" dirty="0" smtClean="0"/>
              <a:t>   Понятия Искусственного интеллекта и Машинного обучения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38065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polin\Downloads\opened-ai-chat-lapto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600" y="1640266"/>
            <a:ext cx="5306233" cy="3541334"/>
          </a:xfrm>
          <a:prstGeom prst="rect">
            <a:avLst/>
          </a:prstGeom>
          <a:noFill/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xmlns="" id="{7D800EA3-AD10-3526-389F-FFEA59ACC863}"/>
              </a:ext>
            </a:extLst>
          </p:cNvPr>
          <p:cNvSpPr txBox="1">
            <a:spLocks/>
          </p:cNvSpPr>
          <p:nvPr/>
        </p:nvSpPr>
        <p:spPr>
          <a:xfrm>
            <a:off x="219173" y="996475"/>
            <a:ext cx="10517407" cy="5453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ru-RU" sz="1800" dirty="0" err="1" smtClean="0">
                <a:latin typeface="ALS Sector Bold" pitchFamily="50" charset="0"/>
                <a:ea typeface="Roboto Medium"/>
                <a:cs typeface="ALS Sector Regular" pitchFamily="2" charset="0"/>
                <a:sym typeface="Roboto Medium"/>
              </a:rPr>
              <a:t>Чат-боты</a:t>
            </a:r>
            <a:r>
              <a:rPr lang="ru-RU" sz="1800" dirty="0" smtClean="0">
                <a:latin typeface="ALS Sector Bold" pitchFamily="50" charset="0"/>
                <a:ea typeface="Roboto Medium"/>
                <a:cs typeface="ALS Sector Regular" pitchFamily="2" charset="0"/>
                <a:sym typeface="Roboto Medium"/>
              </a:rPr>
              <a:t> и голосовые помощники</a:t>
            </a:r>
            <a:endParaRPr lang="ru-RU" sz="1800" dirty="0">
              <a:latin typeface="ALS Sector Bold" pitchFamily="50" charset="0"/>
              <a:ea typeface="Roboto Medium"/>
              <a:cs typeface="ALS Sector Regular" pitchFamily="2" charset="0"/>
              <a:sym typeface="Roboto Medium"/>
            </a:endParaRPr>
          </a:p>
        </p:txBody>
      </p:sp>
      <p:pic>
        <p:nvPicPr>
          <p:cNvPr id="48132" name="Picture 4" descr="https://avigroup.pro/wp-content/uploads/2021/07/golos2-min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500" t="34444" r="13063" b="21667"/>
          <a:stretch>
            <a:fillRect/>
          </a:stretch>
        </p:blipFill>
        <p:spPr bwMode="auto">
          <a:xfrm>
            <a:off x="6154985" y="1937098"/>
            <a:ext cx="5262315" cy="179345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40534" y="5288280"/>
            <a:ext cx="5946531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 err="1" smtClean="0">
                <a:latin typeface="ALS Sector Regular" pitchFamily="50" charset="0"/>
                <a:cs typeface="ALS Sector Regular" pitchFamily="50" charset="0"/>
              </a:rPr>
              <a:t>ChatGPT</a:t>
            </a:r>
            <a:r>
              <a:rPr lang="en-US" dirty="0" smtClean="0">
                <a:latin typeface="ALS Sector Regular" pitchFamily="50" charset="0"/>
                <a:cs typeface="ALS Sector Regular" pitchFamily="50" charset="0"/>
              </a:rPr>
              <a:t> (</a:t>
            </a:r>
            <a:r>
              <a:rPr lang="ru-RU" dirty="0" smtClean="0">
                <a:latin typeface="ALS Sector Regular" pitchFamily="50" charset="0"/>
                <a:cs typeface="ALS Sector Regular" pitchFamily="50" charset="0"/>
              </a:rPr>
              <a:t>от </a:t>
            </a:r>
            <a:r>
              <a:rPr lang="en-US" dirty="0" err="1" smtClean="0">
                <a:latin typeface="ALS Sector Regular" pitchFamily="50" charset="0"/>
                <a:cs typeface="ALS Sector Regular" pitchFamily="50" charset="0"/>
              </a:rPr>
              <a:t>OpenAI</a:t>
            </a:r>
            <a:r>
              <a:rPr lang="en-US" dirty="0" smtClean="0">
                <a:latin typeface="ALS Sector Regular" pitchFamily="50" charset="0"/>
                <a:cs typeface="ALS Sector Regular" pitchFamily="50" charset="0"/>
              </a:rPr>
              <a:t>)</a:t>
            </a:r>
            <a:endParaRPr lang="ru-RU" dirty="0" smtClean="0">
              <a:latin typeface="ALS Sector Regular" pitchFamily="50" charset="0"/>
              <a:cs typeface="ALS Sector Regular" pitchFamily="50" charset="0"/>
            </a:endParaRPr>
          </a:p>
          <a:p>
            <a:pPr marL="182563" indent="-182563">
              <a:spcAft>
                <a:spcPts val="600"/>
              </a:spcAft>
              <a:buFont typeface="Wingdings" pitchFamily="2" charset="2"/>
              <a:buChar char="§"/>
            </a:pPr>
            <a:r>
              <a:rPr lang="nl-NL" dirty="0" smtClean="0">
                <a:latin typeface="ALS Sector Regular" pitchFamily="50" charset="0"/>
                <a:cs typeface="ALS Sector Regular" pitchFamily="50" charset="0"/>
              </a:rPr>
              <a:t>Gemini (ранее Bard, от Google)</a:t>
            </a:r>
            <a:endParaRPr lang="ru-RU" dirty="0" smtClean="0">
              <a:latin typeface="ALS Sector Regular" pitchFamily="50" charset="0"/>
              <a:cs typeface="ALS Sector Regular" pitchFamily="50" charset="0"/>
            </a:endParaRPr>
          </a:p>
          <a:p>
            <a:pPr marL="182563" indent="-182563"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 smtClean="0">
                <a:latin typeface="ALS Sector Regular" pitchFamily="50" charset="0"/>
                <a:cs typeface="ALS Sector Regular" pitchFamily="50" charset="0"/>
              </a:rPr>
              <a:t>Claude (</a:t>
            </a:r>
            <a:r>
              <a:rPr lang="ru-RU" dirty="0" smtClean="0">
                <a:latin typeface="ALS Sector Regular" pitchFamily="50" charset="0"/>
                <a:cs typeface="ALS Sector Regular" pitchFamily="50" charset="0"/>
              </a:rPr>
              <a:t>от </a:t>
            </a:r>
            <a:r>
              <a:rPr lang="en-US" dirty="0" err="1" smtClean="0">
                <a:latin typeface="ALS Sector Regular" pitchFamily="50" charset="0"/>
                <a:cs typeface="ALS Sector Regular" pitchFamily="50" charset="0"/>
              </a:rPr>
              <a:t>Anthropic</a:t>
            </a:r>
            <a:r>
              <a:rPr lang="en-US" dirty="0" smtClean="0">
                <a:latin typeface="ALS Sector Regular" pitchFamily="50" charset="0"/>
                <a:cs typeface="ALS Sector Regular" pitchFamily="50" charset="0"/>
              </a:rPr>
              <a:t>)</a:t>
            </a:r>
            <a:endParaRPr lang="ru-RU" dirty="0" smtClean="0">
              <a:latin typeface="ALS Sector Regular" pitchFamily="50" charset="0"/>
              <a:cs typeface="ALS Sector Regular" pitchFamily="50" charset="0"/>
            </a:endParaRPr>
          </a:p>
          <a:p>
            <a:pPr marL="182563" indent="-182563"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 err="1" smtClean="0">
                <a:latin typeface="ALS Sector Regular" pitchFamily="50" charset="0"/>
                <a:cs typeface="ALS Sector Regular" pitchFamily="50" charset="0"/>
              </a:rPr>
              <a:t>DeepSeek</a:t>
            </a:r>
            <a:r>
              <a:rPr lang="en-US" dirty="0" smtClean="0">
                <a:latin typeface="ALS Sector Regular" pitchFamily="50" charset="0"/>
                <a:cs typeface="ALS Sector Regular" pitchFamily="50" charset="0"/>
              </a:rPr>
              <a:t> (</a:t>
            </a:r>
            <a:r>
              <a:rPr lang="ru-RU" dirty="0" smtClean="0">
                <a:latin typeface="ALS Sector Regular" pitchFamily="50" charset="0"/>
                <a:cs typeface="ALS Sector Regular" pitchFamily="50" charset="0"/>
              </a:rPr>
              <a:t>от </a:t>
            </a:r>
            <a:r>
              <a:rPr lang="en-US" dirty="0" err="1" smtClean="0">
                <a:latin typeface="ALS Sector Regular" pitchFamily="50" charset="0"/>
                <a:cs typeface="ALS Sector Regular" pitchFamily="50" charset="0"/>
              </a:rPr>
              <a:t>DeepSeek</a:t>
            </a:r>
            <a:r>
              <a:rPr lang="en-US" dirty="0" smtClean="0">
                <a:latin typeface="ALS Sector Regular" pitchFamily="50" charset="0"/>
                <a:cs typeface="ALS Sector Regular" pitchFamily="50" charset="0"/>
              </a:rPr>
              <a:t>-Vision/</a:t>
            </a:r>
            <a:r>
              <a:rPr lang="en-US" dirty="0" err="1" smtClean="0">
                <a:latin typeface="ALS Sector Regular" pitchFamily="50" charset="0"/>
                <a:cs typeface="ALS Sector Regular" pitchFamily="50" charset="0"/>
              </a:rPr>
              <a:t>DeepSeek</a:t>
            </a:r>
            <a:r>
              <a:rPr lang="en-US" dirty="0" smtClean="0">
                <a:latin typeface="ALS Sector Regular" pitchFamily="50" charset="0"/>
                <a:cs typeface="ALS Sector Regular" pitchFamily="50" charset="0"/>
              </a:rPr>
              <a:t>-Coder)</a:t>
            </a:r>
            <a:endParaRPr lang="ru-RU" dirty="0"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87065" y="3870960"/>
            <a:ext cx="5725886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 err="1" smtClean="0">
                <a:latin typeface="ALS Sector Regular" pitchFamily="50" charset="0"/>
                <a:cs typeface="ALS Sector Regular" pitchFamily="50" charset="0"/>
              </a:rPr>
              <a:t>Siri</a:t>
            </a:r>
            <a:r>
              <a:rPr lang="en-US" dirty="0" smtClean="0">
                <a:latin typeface="ALS Sector Regular" pitchFamily="50" charset="0"/>
                <a:cs typeface="ALS Sector Regular" pitchFamily="50" charset="0"/>
              </a:rPr>
              <a:t> (</a:t>
            </a:r>
            <a:r>
              <a:rPr lang="ru-RU" dirty="0" smtClean="0">
                <a:latin typeface="ALS Sector Regular" pitchFamily="50" charset="0"/>
                <a:cs typeface="ALS Sector Regular" pitchFamily="50" charset="0"/>
              </a:rPr>
              <a:t>от </a:t>
            </a:r>
            <a:r>
              <a:rPr lang="en-US" dirty="0" smtClean="0">
                <a:latin typeface="ALS Sector Regular" pitchFamily="50" charset="0"/>
                <a:cs typeface="ALS Sector Regular" pitchFamily="50" charset="0"/>
              </a:rPr>
              <a:t>Apple)</a:t>
            </a:r>
            <a:endParaRPr lang="ru-RU" dirty="0" smtClean="0">
              <a:latin typeface="ALS Sector Regular" pitchFamily="50" charset="0"/>
              <a:cs typeface="ALS Sector Regular" pitchFamily="50" charset="0"/>
            </a:endParaRPr>
          </a:p>
          <a:p>
            <a:pPr marL="182563" indent="-182563">
              <a:spcAft>
                <a:spcPts val="600"/>
              </a:spcAft>
              <a:buFont typeface="Wingdings" pitchFamily="2" charset="2"/>
              <a:buChar char="§"/>
            </a:pPr>
            <a:r>
              <a:rPr lang="ru-RU" dirty="0" smtClean="0">
                <a:latin typeface="ALS Sector Regular" pitchFamily="50" charset="0"/>
                <a:cs typeface="ALS Sector Regular" pitchFamily="50" charset="0"/>
              </a:rPr>
              <a:t>Алиса (от </a:t>
            </a:r>
            <a:r>
              <a:rPr lang="ru-RU" dirty="0" err="1" smtClean="0">
                <a:latin typeface="ALS Sector Regular" pitchFamily="50" charset="0"/>
                <a:cs typeface="ALS Sector Regular" pitchFamily="50" charset="0"/>
              </a:rPr>
              <a:t>Яндекса</a:t>
            </a:r>
            <a:r>
              <a:rPr lang="ru-RU" dirty="0" smtClean="0">
                <a:latin typeface="ALS Sector Regular" pitchFamily="50" charset="0"/>
                <a:cs typeface="ALS Sector Regular" pitchFamily="50" charset="0"/>
              </a:rPr>
              <a:t>)</a:t>
            </a:r>
          </a:p>
          <a:p>
            <a:pPr marL="182563" indent="-182563"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 smtClean="0">
                <a:latin typeface="ALS Sector Regular" pitchFamily="50" charset="0"/>
                <a:cs typeface="ALS Sector Regular" pitchFamily="50" charset="0"/>
              </a:rPr>
              <a:t>Google Assistant</a:t>
            </a:r>
            <a:r>
              <a:rPr lang="ru-RU" dirty="0" smtClean="0">
                <a:latin typeface="ALS Sector Regular" pitchFamily="50" charset="0"/>
                <a:cs typeface="ALS Sector Regular" pitchFamily="50" charset="0"/>
              </a:rPr>
              <a:t> (от </a:t>
            </a:r>
            <a:r>
              <a:rPr lang="en-US" dirty="0" smtClean="0">
                <a:latin typeface="ALS Sector Regular" pitchFamily="50" charset="0"/>
                <a:cs typeface="ALS Sector Regular" pitchFamily="50" charset="0"/>
              </a:rPr>
              <a:t>Google</a:t>
            </a:r>
            <a:r>
              <a:rPr lang="ru-RU" dirty="0" smtClean="0">
                <a:latin typeface="ALS Sector Regular" pitchFamily="50" charset="0"/>
                <a:cs typeface="ALS Sector Regular" pitchFamily="50" charset="0"/>
              </a:rPr>
              <a:t>)</a:t>
            </a:r>
          </a:p>
          <a:p>
            <a:pPr marL="182563" indent="-182563">
              <a:spcAft>
                <a:spcPts val="600"/>
              </a:spcAft>
              <a:buFont typeface="Wingdings" pitchFamily="2" charset="2"/>
              <a:buChar char="§"/>
            </a:pPr>
            <a:r>
              <a:rPr lang="ru-RU" dirty="0" smtClean="0">
                <a:latin typeface="ALS Sector Regular" pitchFamily="50" charset="0"/>
                <a:cs typeface="ALS Sector Regular" pitchFamily="50" charset="0"/>
              </a:rPr>
              <a:t>Салют (от </a:t>
            </a:r>
            <a:r>
              <a:rPr lang="ru-RU" dirty="0" err="1" smtClean="0">
                <a:latin typeface="ALS Sector Regular" pitchFamily="50" charset="0"/>
                <a:cs typeface="ALS Sector Regular" pitchFamily="50" charset="0"/>
              </a:rPr>
              <a:t>Сбера</a:t>
            </a:r>
            <a:r>
              <a:rPr lang="ru-RU" dirty="0" smtClean="0">
                <a:latin typeface="ALS Sector Regular" pitchFamily="50" charset="0"/>
                <a:cs typeface="ALS Sector Regular" pitchFamily="50" charset="0"/>
              </a:rPr>
              <a:t>)</a:t>
            </a:r>
          </a:p>
          <a:p>
            <a:pPr marL="182563" indent="-182563">
              <a:spcAft>
                <a:spcPts val="600"/>
              </a:spcAft>
              <a:buFont typeface="Wingdings" pitchFamily="2" charset="2"/>
              <a:buChar char="§"/>
            </a:pPr>
            <a:r>
              <a:rPr lang="ru-RU" dirty="0" smtClean="0">
                <a:latin typeface="ALS Sector Regular" pitchFamily="50" charset="0"/>
                <a:cs typeface="ALS Sector Regular" pitchFamily="50" charset="0"/>
              </a:rPr>
              <a:t>Маруся (от </a:t>
            </a:r>
            <a:r>
              <a:rPr lang="en-US" dirty="0" smtClean="0">
                <a:latin typeface="ALS Sector Regular" pitchFamily="50" charset="0"/>
                <a:cs typeface="ALS Sector Regular" pitchFamily="50" charset="0"/>
              </a:rPr>
              <a:t>VK / Mail.ru Group)</a:t>
            </a:r>
            <a:endParaRPr lang="ru-RU" dirty="0" smtClean="0">
              <a:latin typeface="ALS Sector Regular" pitchFamily="50" charset="0"/>
              <a:cs typeface="ALS Sector Regular" pitchFamily="50" charset="0"/>
            </a:endParaRPr>
          </a:p>
          <a:p>
            <a:pPr marL="182563" indent="-182563">
              <a:spcAft>
                <a:spcPts val="600"/>
              </a:spcAft>
              <a:buFont typeface="Wingdings" pitchFamily="2" charset="2"/>
              <a:buChar char="§"/>
            </a:pPr>
            <a:endParaRPr lang="ru-RU" dirty="0"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pc="300" dirty="0" smtClean="0">
                <a:solidFill>
                  <a:srgbClr val="176DEA"/>
                </a:solidFill>
                <a:latin typeface="ALS Sector Bold" pitchFamily="50" charset="0"/>
                <a:cs typeface="ALS Sector Regular" pitchFamily="2" charset="0"/>
              </a:rPr>
              <a:t>ИИ в повседневной жизни</a:t>
            </a:r>
            <a:endParaRPr lang="ru-RU" dirty="0"/>
          </a:p>
        </p:txBody>
      </p:sp>
      <p:sp>
        <p:nvSpPr>
          <p:cNvPr id="10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10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64818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xmlns="" id="{7D800EA3-AD10-3526-389F-FFEA59ACC863}"/>
              </a:ext>
            </a:extLst>
          </p:cNvPr>
          <p:cNvSpPr txBox="1">
            <a:spLocks/>
          </p:cNvSpPr>
          <p:nvPr/>
        </p:nvSpPr>
        <p:spPr>
          <a:xfrm>
            <a:off x="219173" y="996475"/>
            <a:ext cx="10517407" cy="5453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ru-RU" sz="1800" dirty="0" smtClean="0">
                <a:latin typeface="ALS Sector Bold" pitchFamily="50" charset="0"/>
                <a:ea typeface="Roboto Medium"/>
                <a:cs typeface="ALS Sector Regular" pitchFamily="2" charset="0"/>
                <a:sym typeface="Roboto Medium"/>
              </a:rPr>
              <a:t>Распознавание образов и анализ изображений</a:t>
            </a:r>
            <a:endParaRPr lang="ru-RU" sz="1800" dirty="0">
              <a:latin typeface="ALS Sector Bold" pitchFamily="50" charset="0"/>
              <a:ea typeface="Roboto Medium"/>
              <a:cs typeface="ALS Sector Regular" pitchFamily="2" charset="0"/>
              <a:sym typeface="Roboto Medium"/>
            </a:endParaRPr>
          </a:p>
        </p:txBody>
      </p:sp>
      <p:pic>
        <p:nvPicPr>
          <p:cNvPr id="54274" name="Picture 2" descr="Custom Object detection using ImageAi with few steps | by Bernardo Caldas |  Analytics Vidhya | Medium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71042"/>
            <a:ext cx="5443318" cy="3066403"/>
          </a:xfrm>
          <a:prstGeom prst="rect">
            <a:avLst/>
          </a:prstGeom>
          <a:noFill/>
        </p:spPr>
      </p:pic>
      <p:sp>
        <p:nvSpPr>
          <p:cNvPr id="54276" name="AutoShape 4" descr="GitHub - clementreiffers/facial-emotion-recognition-ai: AI deep learning  app to recognize facial emotions from a picture.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4278" name="Picture 6" descr="GitHub - clementreiffers/facial-emotion-recognition-ai: AI deep learning  app to recognize facial emotions from a picture.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3800" y="1472292"/>
            <a:ext cx="5625925" cy="2725059"/>
          </a:xfrm>
          <a:prstGeom prst="rect">
            <a:avLst/>
          </a:prstGeom>
          <a:noFill/>
        </p:spPr>
      </p:pic>
      <p:pic>
        <p:nvPicPr>
          <p:cNvPr id="54280" name="Picture 8" descr="Picture background"/>
          <p:cNvPicPr>
            <a:picLocks noChangeAspect="1" noChangeArrowheads="1"/>
          </p:cNvPicPr>
          <p:nvPr/>
        </p:nvPicPr>
        <p:blipFill>
          <a:blip r:embed="rId4" cstate="print"/>
          <a:srcRect t="22220" b="19127"/>
          <a:stretch>
            <a:fillRect/>
          </a:stretch>
        </p:blipFill>
        <p:spPr bwMode="auto">
          <a:xfrm>
            <a:off x="6803326" y="4304031"/>
            <a:ext cx="4543028" cy="2131689"/>
          </a:xfrm>
          <a:prstGeom prst="rect">
            <a:avLst/>
          </a:prstGeom>
          <a:noFill/>
        </p:spPr>
      </p:pic>
      <p:pic>
        <p:nvPicPr>
          <p:cNvPr id="54282" name="Picture 10" descr="Picture background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4764" b="20463"/>
          <a:stretch>
            <a:fillRect/>
          </a:stretch>
        </p:blipFill>
        <p:spPr bwMode="auto">
          <a:xfrm>
            <a:off x="838200" y="4540226"/>
            <a:ext cx="4749800" cy="1922863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63500" y="6442502"/>
            <a:ext cx="67492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ALS Sector Regular" pitchFamily="50" charset="0"/>
                <a:cs typeface="ALS Sector Regular" pitchFamily="50" charset="0"/>
              </a:rPr>
              <a:t>Распознавание объектов на видео – беспилотный транспорт</a:t>
            </a:r>
            <a:endParaRPr lang="ru-RU" sz="1600" dirty="0"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469380" y="6425625"/>
            <a:ext cx="55321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ALS Sector Regular" pitchFamily="50" charset="0"/>
                <a:cs typeface="ALS Sector Regular" pitchFamily="50" charset="0"/>
              </a:rPr>
              <a:t>Распознавание эмоций – оплата улыбкой</a:t>
            </a:r>
            <a:endParaRPr lang="ru-RU" sz="1600" dirty="0"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pc="300" dirty="0" smtClean="0">
                <a:solidFill>
                  <a:srgbClr val="176DEA"/>
                </a:solidFill>
                <a:latin typeface="ALS Sector Bold" pitchFamily="50" charset="0"/>
                <a:cs typeface="ALS Sector Regular" pitchFamily="2" charset="0"/>
              </a:rPr>
              <a:t>ИИ в повседневной жизни</a:t>
            </a:r>
            <a:endParaRPr lang="ru-RU" dirty="0"/>
          </a:p>
        </p:txBody>
      </p:sp>
      <p:sp>
        <p:nvSpPr>
          <p:cNvPr id="1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11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64818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4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xmlns="" id="{7D800EA3-AD10-3526-389F-FFEA59ACC863}"/>
              </a:ext>
            </a:extLst>
          </p:cNvPr>
          <p:cNvSpPr txBox="1">
            <a:spLocks/>
          </p:cNvSpPr>
          <p:nvPr/>
        </p:nvSpPr>
        <p:spPr>
          <a:xfrm>
            <a:off x="219173" y="996475"/>
            <a:ext cx="10517407" cy="5453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ru-RU" sz="1800" dirty="0" smtClean="0">
                <a:latin typeface="ALS Sector Bold" pitchFamily="50" charset="0"/>
                <a:ea typeface="Roboto Medium"/>
                <a:cs typeface="ALS Sector Regular" pitchFamily="2" charset="0"/>
                <a:sym typeface="Roboto Medium"/>
              </a:rPr>
              <a:t>Перенос стиля для видео</a:t>
            </a:r>
            <a:r>
              <a:rPr lang="en-US" sz="1800" dirty="0" smtClean="0">
                <a:latin typeface="ALS Sector Bold" pitchFamily="50" charset="0"/>
                <a:ea typeface="Roboto Medium"/>
                <a:cs typeface="ALS Sector Regular" pitchFamily="2" charset="0"/>
                <a:sym typeface="Roboto Medium"/>
              </a:rPr>
              <a:t>/</a:t>
            </a:r>
            <a:r>
              <a:rPr lang="ru-RU" sz="1800" dirty="0" smtClean="0">
                <a:latin typeface="ALS Sector Bold" pitchFamily="50" charset="0"/>
                <a:ea typeface="Roboto Medium"/>
                <a:cs typeface="ALS Sector Regular" pitchFamily="2" charset="0"/>
                <a:sym typeface="Roboto Medium"/>
              </a:rPr>
              <a:t>фото</a:t>
            </a:r>
            <a:endParaRPr lang="ru-RU" sz="1800" dirty="0">
              <a:latin typeface="ALS Sector Bold" pitchFamily="50" charset="0"/>
              <a:ea typeface="Roboto Medium"/>
              <a:cs typeface="ALS Sector Regular" pitchFamily="2" charset="0"/>
              <a:sym typeface="Roboto Medium"/>
            </a:endParaRPr>
          </a:p>
        </p:txBody>
      </p:sp>
      <p:pic>
        <p:nvPicPr>
          <p:cNvPr id="52226" name="Picture 2" descr="Experiments with style transfer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693" y="1705042"/>
            <a:ext cx="6067886" cy="4269038"/>
          </a:xfrm>
          <a:prstGeom prst="rect">
            <a:avLst/>
          </a:prstGeom>
          <a:noFill/>
        </p:spPr>
      </p:pic>
      <p:pic>
        <p:nvPicPr>
          <p:cNvPr id="52228" name="Picture 4" descr="AI Video Style Transfer. Would you like to make your video into… | by  Saketh Kotamraju | Medium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67941" y="1032035"/>
            <a:ext cx="2779032" cy="4942045"/>
          </a:xfrm>
          <a:prstGeom prst="rect">
            <a:avLst/>
          </a:prstGeom>
          <a:noFill/>
        </p:spPr>
      </p:pic>
      <p:pic>
        <p:nvPicPr>
          <p:cNvPr id="52230" name="Picture 6" descr="AI Video Style Transfer. Would you like to make your video into… | by  Saketh Kotamraju | Medium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78484" y="1032035"/>
            <a:ext cx="2779032" cy="494204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19173" y="6114067"/>
            <a:ext cx="118383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ALS Sector Regular" pitchFamily="50" charset="0"/>
                <a:cs typeface="ALS Sector Regular" pitchFamily="50" charset="0"/>
              </a:rPr>
              <a:t>Изменение стиля фото</a:t>
            </a:r>
            <a:r>
              <a:rPr lang="en-US" sz="1600" dirty="0" smtClean="0">
                <a:latin typeface="ALS Sector Regular" pitchFamily="50" charset="0"/>
                <a:cs typeface="ALS Sector Regular" pitchFamily="50" charset="0"/>
              </a:rPr>
              <a:t>/</a:t>
            </a:r>
            <a:r>
              <a:rPr lang="ru-RU" sz="1600" dirty="0" smtClean="0">
                <a:latin typeface="ALS Sector Regular" pitchFamily="50" charset="0"/>
                <a:cs typeface="ALS Sector Regular" pitchFamily="50" charset="0"/>
              </a:rPr>
              <a:t>видео согласно стилю заданного изображения</a:t>
            </a:r>
            <a:endParaRPr lang="ru-RU" sz="1600" dirty="0"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pc="300" dirty="0" smtClean="0">
                <a:solidFill>
                  <a:srgbClr val="176DEA"/>
                </a:solidFill>
                <a:latin typeface="ALS Sector Bold" pitchFamily="50" charset="0"/>
                <a:cs typeface="ALS Sector Regular" pitchFamily="2" charset="0"/>
              </a:rPr>
              <a:t>ИИ в повседневной жизни</a:t>
            </a:r>
            <a:endParaRPr lang="ru-RU" dirty="0"/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12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64818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xmlns="" id="{7D800EA3-AD10-3526-389F-FFEA59ACC863}"/>
              </a:ext>
            </a:extLst>
          </p:cNvPr>
          <p:cNvSpPr txBox="1">
            <a:spLocks/>
          </p:cNvSpPr>
          <p:nvPr/>
        </p:nvSpPr>
        <p:spPr>
          <a:xfrm>
            <a:off x="219173" y="983775"/>
            <a:ext cx="10517407" cy="5453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ru-RU" sz="1800" dirty="0" smtClean="0">
                <a:latin typeface="ALS Sector Bold" pitchFamily="50" charset="0"/>
                <a:ea typeface="Roboto Medium"/>
                <a:cs typeface="ALS Sector Regular" pitchFamily="2" charset="0"/>
                <a:sym typeface="Roboto Medium"/>
              </a:rPr>
              <a:t>Перенос стиля в собственную модель</a:t>
            </a:r>
            <a:endParaRPr lang="ru-RU" sz="1800" dirty="0">
              <a:latin typeface="ALS Sector Bold" pitchFamily="50" charset="0"/>
              <a:ea typeface="Roboto Medium"/>
              <a:cs typeface="ALS Sector Regular" pitchFamily="2" charset="0"/>
              <a:sym typeface="Roboto Medium"/>
            </a:endParaRPr>
          </a:p>
        </p:txBody>
      </p:sp>
      <p:pic>
        <p:nvPicPr>
          <p:cNvPr id="55298" name="Picture 2" descr="Motion Style Transfer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7333" y="1554480"/>
            <a:ext cx="4589047" cy="4272856"/>
          </a:xfrm>
          <a:prstGeom prst="rect">
            <a:avLst/>
          </a:prstGeom>
          <a:noFill/>
        </p:spPr>
      </p:pic>
      <p:pic>
        <p:nvPicPr>
          <p:cNvPr id="55304" name="Picture 8" descr="静止画を踊らせることができるMusepose - Genspark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4800" y="1132494"/>
            <a:ext cx="4211482" cy="2370079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5854526" y="5953760"/>
            <a:ext cx="5638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 smtClean="0">
                <a:latin typeface="ALS Sector Regular" pitchFamily="50" charset="0"/>
                <a:cs typeface="ALS Sector Regular" pitchFamily="50" charset="0"/>
              </a:rPr>
              <a:t>MusePose</a:t>
            </a:r>
            <a:r>
              <a:rPr lang="ru-RU" sz="1600" dirty="0" smtClean="0">
                <a:latin typeface="ALS Sector Regular" pitchFamily="50" charset="0"/>
                <a:cs typeface="ALS Sector Regular" pitchFamily="50" charset="0"/>
              </a:rPr>
              <a:t> способен создавать танцевальные видео </a:t>
            </a:r>
            <a:endParaRPr lang="en-US" sz="1600" dirty="0" smtClean="0">
              <a:latin typeface="ALS Sector Regular" pitchFamily="50" charset="0"/>
              <a:cs typeface="ALS Sector Regular" pitchFamily="50" charset="0"/>
            </a:endParaRPr>
          </a:p>
          <a:p>
            <a:pPr algn="ctr"/>
            <a:r>
              <a:rPr lang="ru-RU" sz="1600" dirty="0" smtClean="0">
                <a:latin typeface="ALS Sector Regular" pitchFamily="50" charset="0"/>
                <a:cs typeface="ALS Sector Regular" pitchFamily="50" charset="0"/>
              </a:rPr>
              <a:t>с</a:t>
            </a:r>
            <a:r>
              <a:rPr lang="en-US" sz="1600" dirty="0" smtClean="0">
                <a:latin typeface="ALS Sector Regular" pitchFamily="50" charset="0"/>
                <a:cs typeface="ALS Sector Regular" pitchFamily="50" charset="0"/>
              </a:rPr>
              <a:t> </a:t>
            </a:r>
            <a:r>
              <a:rPr lang="ru-RU" sz="1600" dirty="0" smtClean="0">
                <a:latin typeface="ALS Sector Regular" pitchFamily="50" charset="0"/>
                <a:cs typeface="ALS Sector Regular" pitchFamily="50" charset="0"/>
              </a:rPr>
              <a:t>виртуальными персонажами, используя только одно изображение и заданную последовательность поз</a:t>
            </a:r>
            <a:endParaRPr lang="ru-RU" sz="1600" dirty="0">
              <a:latin typeface="ALS Sector Regular" pitchFamily="50" charset="0"/>
              <a:cs typeface="ALS Sector Regular" pitchFamily="50" charset="0"/>
            </a:endParaRPr>
          </a:p>
        </p:txBody>
      </p:sp>
      <p:pic>
        <p:nvPicPr>
          <p:cNvPr id="55306" name="Picture 10" descr="MusePose: Transform an Image into a Dancing Video | by 0517 jhj | Medium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9206" y="3573693"/>
            <a:ext cx="5409440" cy="2263951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340534" y="6035040"/>
            <a:ext cx="5638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err="1" smtClean="0">
                <a:latin typeface="ALS Sector Regular" pitchFamily="50" charset="0"/>
                <a:cs typeface="ALS Sector Regular" pitchFamily="50" charset="0"/>
              </a:rPr>
              <a:t>Нейросеть</a:t>
            </a:r>
            <a:r>
              <a:rPr lang="ru-RU" sz="1600" dirty="0" smtClean="0">
                <a:latin typeface="ALS Sector Regular" pitchFamily="50" charset="0"/>
                <a:cs typeface="ALS Sector Regular" pitchFamily="50" charset="0"/>
              </a:rPr>
              <a:t> для переноса стилей движений из видео для анимированного персонажа</a:t>
            </a:r>
            <a:endParaRPr lang="ru-RU" sz="1600" dirty="0"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pc="300" dirty="0" smtClean="0">
                <a:solidFill>
                  <a:srgbClr val="176DEA"/>
                </a:solidFill>
                <a:latin typeface="ALS Sector Bold" pitchFamily="50" charset="0"/>
                <a:cs typeface="ALS Sector Regular" pitchFamily="2" charset="0"/>
              </a:rPr>
              <a:t>ИИ в повседневной жизни</a:t>
            </a:r>
            <a:endParaRPr lang="ru-RU" dirty="0"/>
          </a:p>
        </p:txBody>
      </p:sp>
      <p:sp>
        <p:nvSpPr>
          <p:cNvPr id="1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13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64818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5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xmlns="" id="{7D800EA3-AD10-3526-389F-FFEA59ACC863}"/>
              </a:ext>
            </a:extLst>
          </p:cNvPr>
          <p:cNvSpPr txBox="1">
            <a:spLocks/>
          </p:cNvSpPr>
          <p:nvPr/>
        </p:nvSpPr>
        <p:spPr>
          <a:xfrm>
            <a:off x="219173" y="983775"/>
            <a:ext cx="10517407" cy="5453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ru-RU" sz="1800" dirty="0" smtClean="0">
                <a:latin typeface="ALS Sector Bold" pitchFamily="50" charset="0"/>
                <a:ea typeface="Roboto Medium"/>
                <a:cs typeface="ALS Sector Regular" pitchFamily="2" charset="0"/>
                <a:sym typeface="Roboto Medium"/>
              </a:rPr>
              <a:t>Мультипликация</a:t>
            </a:r>
            <a:endParaRPr lang="ru-RU" sz="1800" dirty="0">
              <a:latin typeface="ALS Sector Bold" pitchFamily="50" charset="0"/>
              <a:ea typeface="Roboto Medium"/>
              <a:cs typeface="ALS Sector Regular" pitchFamily="2" charset="0"/>
              <a:sym typeface="Roboto Medium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64334" y="1483360"/>
            <a:ext cx="533636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 smtClean="0"/>
              <a:t>OpenAI</a:t>
            </a:r>
            <a:r>
              <a:rPr lang="ru-RU" dirty="0" smtClean="0"/>
              <a:t> поддержит создание полнометражного ИИ-мультфильма “</a:t>
            </a:r>
            <a:r>
              <a:rPr lang="ru-RU" dirty="0" err="1" smtClean="0"/>
              <a:t>Critterz</a:t>
            </a:r>
            <a:r>
              <a:rPr lang="ru-RU" dirty="0" smtClean="0"/>
              <a:t>”, придуманного её сотрудником </a:t>
            </a:r>
          </a:p>
          <a:p>
            <a:pPr fontAlgn="base"/>
            <a:r>
              <a:rPr lang="ru-RU" dirty="0" smtClean="0"/>
              <a:t>Фильм планируют показать на Каннском кинофестивале в 2026 году.</a:t>
            </a:r>
          </a:p>
          <a:p>
            <a:pPr fontAlgn="base"/>
            <a:endParaRPr lang="ru-RU" dirty="0" smtClean="0"/>
          </a:p>
          <a:p>
            <a:pPr fontAlgn="base"/>
            <a:r>
              <a:rPr lang="ru-RU" dirty="0" err="1" smtClean="0"/>
              <a:t>Креативный</a:t>
            </a:r>
            <a:r>
              <a:rPr lang="ru-RU" dirty="0" smtClean="0"/>
              <a:t> специалист </a:t>
            </a:r>
            <a:r>
              <a:rPr lang="ru-RU" dirty="0" err="1" smtClean="0"/>
              <a:t>OpenAI</a:t>
            </a:r>
            <a:r>
              <a:rPr lang="ru-RU" dirty="0" smtClean="0"/>
              <a:t> Чад Нельсон начал работу над полнометражным </a:t>
            </a:r>
            <a:r>
              <a:rPr lang="ru-RU" dirty="0" err="1" smtClean="0"/>
              <a:t>ИИ-мультфильмом</a:t>
            </a:r>
            <a:r>
              <a:rPr lang="ru-RU" dirty="0" smtClean="0"/>
              <a:t> “</a:t>
            </a:r>
            <a:r>
              <a:rPr lang="ru-RU" dirty="0" err="1" smtClean="0"/>
              <a:t>Critterz</a:t>
            </a:r>
            <a:r>
              <a:rPr lang="ru-RU" dirty="0" smtClean="0"/>
              <a:t>”, сообщает WSJ. В его основу легла одноимённая короткометражка, которую Нельсон выпустил в 2023 году, — о «необычных существах, обитающих в неизведанном лесу». Все изображения в фильме он создал с помощью DALL-E.</a:t>
            </a:r>
            <a:endParaRPr lang="ru-RU" dirty="0"/>
          </a:p>
        </p:txBody>
      </p:sp>
      <p:sp>
        <p:nvSpPr>
          <p:cNvPr id="56322" name="AutoShape 2" descr="https://trashbox.ru/ifiles/1868963_2917c8_octobersge_magoo_04_final/ii-na-podhvate-v-poisk-google-teper-vstroen-generator-kartinok-i-tekstov-2.gif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pc="300" dirty="0" smtClean="0">
                <a:solidFill>
                  <a:srgbClr val="176DEA"/>
                </a:solidFill>
                <a:latin typeface="ALS Sector Bold" pitchFamily="50" charset="0"/>
                <a:cs typeface="ALS Sector Regular" pitchFamily="2" charset="0"/>
              </a:rPr>
              <a:t>ИИ в повседневной жизни</a:t>
            </a:r>
            <a:endParaRPr lang="ru-RU" dirty="0"/>
          </a:p>
        </p:txBody>
      </p:sp>
      <p:sp>
        <p:nvSpPr>
          <p:cNvPr id="11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14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4" name="Picture 2" descr="Critterz, la película creada con herramientas de OpenAI que participará en  el Festival de Cannes | TN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80100" y="1808163"/>
            <a:ext cx="5400674" cy="40430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964818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xmlns="" id="{7D800EA3-AD10-3526-389F-FFEA59ACC863}"/>
              </a:ext>
            </a:extLst>
          </p:cNvPr>
          <p:cNvSpPr txBox="1">
            <a:spLocks/>
          </p:cNvSpPr>
          <p:nvPr/>
        </p:nvSpPr>
        <p:spPr>
          <a:xfrm>
            <a:off x="219173" y="983775"/>
            <a:ext cx="10517407" cy="5453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ru-RU" sz="1800" dirty="0" smtClean="0">
                <a:latin typeface="ALS Sector Bold" pitchFamily="50" charset="0"/>
                <a:ea typeface="Roboto Medium"/>
                <a:cs typeface="ALS Sector Regular" pitchFamily="2" charset="0"/>
                <a:sym typeface="Roboto Medium"/>
              </a:rPr>
              <a:t>Мультипликация</a:t>
            </a:r>
            <a:endParaRPr lang="ru-RU" sz="1800" dirty="0">
              <a:latin typeface="ALS Sector Bold" pitchFamily="50" charset="0"/>
              <a:ea typeface="Roboto Medium"/>
              <a:cs typeface="ALS Sector Regular" pitchFamily="2" charset="0"/>
              <a:sym typeface="Roboto Medium"/>
            </a:endParaRPr>
          </a:p>
        </p:txBody>
      </p:sp>
      <p:sp>
        <p:nvSpPr>
          <p:cNvPr id="56322" name="AutoShape 2" descr="https://trashbox.ru/ifiles/1868963_2917c8_octobersge_magoo_04_final/ii-na-podhvate-v-poisk-google-teper-vstroen-generator-kartinok-i-tekstov-2.gif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pc="300" dirty="0" smtClean="0">
                <a:solidFill>
                  <a:srgbClr val="176DEA"/>
                </a:solidFill>
                <a:latin typeface="ALS Sector Bold" pitchFamily="50" charset="0"/>
                <a:cs typeface="ALS Sector Regular" pitchFamily="2" charset="0"/>
              </a:rPr>
              <a:t>ИИ в повседневной жизни</a:t>
            </a:r>
            <a:endParaRPr lang="ru-RU" dirty="0"/>
          </a:p>
        </p:txBody>
      </p:sp>
      <p:sp>
        <p:nvSpPr>
          <p:cNvPr id="11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15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Без названия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64818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9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xmlns="" id="{7D800EA3-AD10-3526-389F-FFEA59ACC863}"/>
              </a:ext>
            </a:extLst>
          </p:cNvPr>
          <p:cNvSpPr txBox="1">
            <a:spLocks/>
          </p:cNvSpPr>
          <p:nvPr/>
        </p:nvSpPr>
        <p:spPr>
          <a:xfrm>
            <a:off x="219173" y="983775"/>
            <a:ext cx="10517407" cy="5453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ru-RU" sz="1800" dirty="0" err="1" smtClean="0">
                <a:latin typeface="ALS Sector Bold" pitchFamily="50" charset="0"/>
                <a:ea typeface="Roboto Medium"/>
                <a:cs typeface="ALS Sector Regular" pitchFamily="2" charset="0"/>
                <a:sym typeface="Roboto Medium"/>
              </a:rPr>
              <a:t>Мультимодальные</a:t>
            </a:r>
            <a:r>
              <a:rPr lang="ru-RU" sz="1800" dirty="0" smtClean="0">
                <a:latin typeface="ALS Sector Bold" pitchFamily="50" charset="0"/>
                <a:ea typeface="Roboto Medium"/>
                <a:cs typeface="ALS Sector Regular" pitchFamily="2" charset="0"/>
                <a:sym typeface="Roboto Medium"/>
              </a:rPr>
              <a:t> ИИ-модели</a:t>
            </a:r>
            <a:endParaRPr lang="ru-RU" sz="1800" dirty="0">
              <a:latin typeface="ALS Sector Bold" pitchFamily="50" charset="0"/>
              <a:ea typeface="Roboto Medium"/>
              <a:cs typeface="ALS Sector Regular" pitchFamily="2" charset="0"/>
              <a:sym typeface="Roboto Medium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40534" y="6271260"/>
            <a:ext cx="105332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ALS Sector Regular" pitchFamily="50" charset="0"/>
                <a:cs typeface="ALS Sector Regular" pitchFamily="50" charset="0"/>
              </a:rPr>
              <a:t>Генерация изображения по тексту</a:t>
            </a:r>
            <a:endParaRPr lang="ru-RU" sz="1600" dirty="0"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56322" name="AutoShape 2" descr="https://trashbox.ru/ifiles/1868963_2917c8_octobersge_magoo_04_final/ii-na-podhvate-v-poisk-google-teper-vstroen-generator-kartinok-i-tekstov-2.gif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6324" name="Picture 4" descr="https://trashbox.ru/ifiles/1868963_2917c8_octobersge_magoo_04_final/ii-na-podhvate-v-poisk-google-teper-vstroen-generator-kartinok-i-tekstov-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7100" y="1353895"/>
            <a:ext cx="7099300" cy="4856118"/>
          </a:xfrm>
          <a:prstGeom prst="rect">
            <a:avLst/>
          </a:prstGeom>
          <a:noFill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pc="300" dirty="0" smtClean="0">
                <a:solidFill>
                  <a:srgbClr val="176DEA"/>
                </a:solidFill>
                <a:latin typeface="ALS Sector Bold" pitchFamily="50" charset="0"/>
                <a:cs typeface="ALS Sector Regular" pitchFamily="2" charset="0"/>
              </a:rPr>
              <a:t>ИИ в повседневной жизни</a:t>
            </a:r>
            <a:endParaRPr lang="ru-RU" dirty="0"/>
          </a:p>
        </p:txBody>
      </p:sp>
      <p:sp>
        <p:nvSpPr>
          <p:cNvPr id="11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16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64818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xmlns="" id="{7D800EA3-AD10-3526-389F-FFEA59ACC863}"/>
              </a:ext>
            </a:extLst>
          </p:cNvPr>
          <p:cNvSpPr txBox="1">
            <a:spLocks/>
          </p:cNvSpPr>
          <p:nvPr/>
        </p:nvSpPr>
        <p:spPr>
          <a:xfrm>
            <a:off x="219173" y="1433355"/>
            <a:ext cx="10517407" cy="52316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ru-RU" sz="1600" dirty="0" smtClean="0">
                <a:latin typeface="ALS Sector Bold" pitchFamily="50" charset="0"/>
                <a:ea typeface="Roboto Medium"/>
                <a:cs typeface="ALS Sector Regular" pitchFamily="50" charset="0"/>
                <a:sym typeface="Roboto Medium"/>
              </a:rPr>
              <a:t>Задачи, требующие интеллекта:</a:t>
            </a:r>
          </a:p>
          <a:p>
            <a:pPr marL="358775" indent="-176213" algn="l">
              <a:lnSpc>
                <a:spcPct val="114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1600" u="sng" dirty="0" smtClean="0">
                <a:latin typeface="ALS Sector Regular" pitchFamily="50" charset="0"/>
                <a:ea typeface="Roboto Medium"/>
                <a:cs typeface="ALS Sector Regular" pitchFamily="50" charset="0"/>
                <a:sym typeface="Roboto Medium"/>
              </a:rPr>
              <a:t>Восприятие информации</a:t>
            </a:r>
          </a:p>
          <a:p>
            <a:pPr marL="815975" lvl="1" indent="-176213" algn="l">
              <a:lnSpc>
                <a:spcPct val="114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sz="1600" dirty="0" smtClean="0">
                <a:latin typeface="ALS Sector Regular" pitchFamily="50" charset="0"/>
                <a:ea typeface="Roboto Medium"/>
                <a:cs typeface="ALS Sector Regular" pitchFamily="50" charset="0"/>
                <a:sym typeface="Roboto Medium"/>
              </a:rPr>
              <a:t>Понимание текста (например, прочитать и пересказать статью)</a:t>
            </a:r>
          </a:p>
          <a:p>
            <a:pPr marL="815975" lvl="1" indent="-176213" algn="l">
              <a:lnSpc>
                <a:spcPct val="114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sz="1600" dirty="0" smtClean="0">
                <a:latin typeface="ALS Sector Regular" pitchFamily="50" charset="0"/>
                <a:ea typeface="Roboto Medium"/>
                <a:cs typeface="ALS Sector Regular" pitchFamily="50" charset="0"/>
                <a:sym typeface="Roboto Medium"/>
              </a:rPr>
              <a:t>Распознавание речи (например, понять, что говорит человек)</a:t>
            </a:r>
          </a:p>
          <a:p>
            <a:pPr marL="815975" lvl="1" indent="-176213" algn="l">
              <a:lnSpc>
                <a:spcPct val="114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sz="1600" dirty="0" smtClean="0">
                <a:latin typeface="ALS Sector Regular" pitchFamily="50" charset="0"/>
                <a:ea typeface="Roboto Medium"/>
                <a:cs typeface="ALS Sector Regular" pitchFamily="50" charset="0"/>
                <a:sym typeface="Roboto Medium"/>
              </a:rPr>
              <a:t>Анализ изображений и видео (например, найти лицо на фото)</a:t>
            </a:r>
          </a:p>
          <a:p>
            <a:pPr marL="358775" indent="-176213" algn="l">
              <a:lnSpc>
                <a:spcPct val="114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1600" u="sng" dirty="0" smtClean="0">
                <a:latin typeface="ALS Sector Regular" pitchFamily="50" charset="0"/>
                <a:ea typeface="Roboto Medium"/>
                <a:cs typeface="ALS Sector Regular" pitchFamily="50" charset="0"/>
                <a:sym typeface="Roboto Medium"/>
              </a:rPr>
              <a:t>Обработка и анализ</a:t>
            </a:r>
          </a:p>
          <a:p>
            <a:pPr marL="815975" lvl="1" indent="-176213" algn="l">
              <a:lnSpc>
                <a:spcPct val="114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sz="1600" dirty="0" smtClean="0">
                <a:latin typeface="ALS Sector Regular" pitchFamily="50" charset="0"/>
                <a:ea typeface="Roboto Medium"/>
                <a:cs typeface="ALS Sector Regular" pitchFamily="50" charset="0"/>
                <a:sym typeface="Roboto Medium"/>
              </a:rPr>
              <a:t>Выявление закономерностей в данных (например, найти тенденции в продажах)</a:t>
            </a:r>
          </a:p>
          <a:p>
            <a:pPr marL="815975" lvl="1" indent="-176213" algn="l">
              <a:lnSpc>
                <a:spcPct val="114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sz="1600" dirty="0" smtClean="0">
                <a:latin typeface="ALS Sector Regular" pitchFamily="50" charset="0"/>
                <a:ea typeface="Roboto Medium"/>
                <a:cs typeface="ALS Sector Regular" pitchFamily="50" charset="0"/>
                <a:sym typeface="Roboto Medium"/>
              </a:rPr>
              <a:t>Принятие решений на основе входной информации (например, одобрить кредит)</a:t>
            </a:r>
          </a:p>
          <a:p>
            <a:pPr marL="358775" indent="-176213" algn="l">
              <a:lnSpc>
                <a:spcPct val="114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1600" u="sng" dirty="0" smtClean="0">
                <a:latin typeface="ALS Sector Regular" pitchFamily="50" charset="0"/>
                <a:ea typeface="Roboto Medium"/>
                <a:cs typeface="ALS Sector Regular" pitchFamily="50" charset="0"/>
                <a:sym typeface="Roboto Medium"/>
              </a:rPr>
              <a:t>Обучение на опыте</a:t>
            </a:r>
          </a:p>
          <a:p>
            <a:pPr marL="815975" lvl="1" indent="-176213" algn="l">
              <a:lnSpc>
                <a:spcPct val="114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sz="1600" dirty="0" smtClean="0">
                <a:latin typeface="ALS Sector Regular" pitchFamily="50" charset="0"/>
                <a:ea typeface="Roboto Medium"/>
                <a:cs typeface="ALS Sector Regular" pitchFamily="50" charset="0"/>
                <a:sym typeface="Roboto Medium"/>
              </a:rPr>
              <a:t>Извлечение знаний из примеров (машинное обучение)</a:t>
            </a:r>
          </a:p>
          <a:p>
            <a:pPr marL="815975" lvl="1" indent="-176213" algn="l">
              <a:lnSpc>
                <a:spcPct val="114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sz="1600" dirty="0" smtClean="0">
                <a:latin typeface="ALS Sector Regular" pitchFamily="50" charset="0"/>
                <a:ea typeface="Roboto Medium"/>
                <a:cs typeface="ALS Sector Regular" pitchFamily="50" charset="0"/>
                <a:sym typeface="Roboto Medium"/>
              </a:rPr>
              <a:t>Построение прогнозов (например, предсказать погоду или спрос на продукт)</a:t>
            </a:r>
          </a:p>
          <a:p>
            <a:pPr marL="358775" indent="-176213" algn="l">
              <a:lnSpc>
                <a:spcPct val="114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1600" u="sng" dirty="0" smtClean="0">
                <a:latin typeface="ALS Sector Regular" pitchFamily="50" charset="0"/>
                <a:ea typeface="Roboto Medium"/>
                <a:cs typeface="ALS Sector Regular" pitchFamily="50" charset="0"/>
                <a:sym typeface="Roboto Medium"/>
              </a:rPr>
              <a:t>Планирование и целенаправленные действия</a:t>
            </a:r>
          </a:p>
          <a:p>
            <a:pPr marL="815975" lvl="1" indent="-176213" algn="l">
              <a:lnSpc>
                <a:spcPct val="114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sz="1600" dirty="0" smtClean="0">
                <a:latin typeface="ALS Sector Regular" pitchFamily="50" charset="0"/>
                <a:ea typeface="Roboto Medium"/>
                <a:cs typeface="ALS Sector Regular" pitchFamily="50" charset="0"/>
                <a:sym typeface="Roboto Medium"/>
              </a:rPr>
              <a:t>Пошаговое выполнение задач (например, прокладка маршрута)</a:t>
            </a:r>
          </a:p>
          <a:p>
            <a:pPr marL="815975" lvl="1" indent="-176213" algn="l">
              <a:lnSpc>
                <a:spcPct val="114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sz="1600" dirty="0" smtClean="0">
                <a:latin typeface="ALS Sector Regular" pitchFamily="50" charset="0"/>
                <a:ea typeface="Roboto Medium"/>
                <a:cs typeface="ALS Sector Regular" pitchFamily="50" charset="0"/>
                <a:sym typeface="Roboto Medium"/>
              </a:rPr>
              <a:t>Оптимизация решений (например, логистика доставки)</a:t>
            </a:r>
          </a:p>
          <a:p>
            <a:pPr marL="358775" indent="-176213" algn="l">
              <a:lnSpc>
                <a:spcPct val="114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1600" u="sng" dirty="0" smtClean="0">
                <a:latin typeface="ALS Sector Regular" pitchFamily="50" charset="0"/>
                <a:ea typeface="Roboto Medium"/>
                <a:cs typeface="ALS Sector Regular" pitchFamily="50" charset="0"/>
                <a:sym typeface="Roboto Medium"/>
              </a:rPr>
              <a:t>Коммуникация</a:t>
            </a:r>
          </a:p>
          <a:p>
            <a:pPr marL="815975" lvl="1" indent="-176213" algn="l">
              <a:lnSpc>
                <a:spcPct val="114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sz="1600" dirty="0" smtClean="0">
                <a:latin typeface="ALS Sector Regular" pitchFamily="50" charset="0"/>
                <a:ea typeface="Roboto Medium"/>
                <a:cs typeface="ALS Sector Regular" pitchFamily="50" charset="0"/>
                <a:sym typeface="Roboto Medium"/>
              </a:rPr>
              <a:t>Ведение диалога (</a:t>
            </a:r>
            <a:r>
              <a:rPr lang="ru-RU" sz="1600" dirty="0" err="1" smtClean="0">
                <a:latin typeface="ALS Sector Regular" pitchFamily="50" charset="0"/>
                <a:ea typeface="Roboto Medium"/>
                <a:cs typeface="ALS Sector Regular" pitchFamily="50" charset="0"/>
                <a:sym typeface="Roboto Medium"/>
              </a:rPr>
              <a:t>чат-боты</a:t>
            </a:r>
            <a:r>
              <a:rPr lang="ru-RU" sz="1600" dirty="0" smtClean="0">
                <a:latin typeface="ALS Sector Regular" pitchFamily="50" charset="0"/>
                <a:ea typeface="Roboto Medium"/>
                <a:cs typeface="ALS Sector Regular" pitchFamily="50" charset="0"/>
                <a:sym typeface="Roboto Medium"/>
              </a:rPr>
              <a:t>, голосовые ассистенты)</a:t>
            </a:r>
          </a:p>
          <a:p>
            <a:pPr marL="815975" lvl="1" indent="-176213" algn="l">
              <a:lnSpc>
                <a:spcPct val="114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sz="1600" dirty="0" smtClean="0">
                <a:latin typeface="ALS Sector Regular" pitchFamily="50" charset="0"/>
                <a:ea typeface="Roboto Medium"/>
                <a:cs typeface="ALS Sector Regular" pitchFamily="50" charset="0"/>
                <a:sym typeface="Roboto Medium"/>
              </a:rPr>
              <a:t>Перевод с одного языка на другой</a:t>
            </a:r>
          </a:p>
          <a:p>
            <a:pPr marL="358775" indent="-176213" algn="l">
              <a:lnSpc>
                <a:spcPct val="114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1600" u="sng" dirty="0" smtClean="0">
                <a:latin typeface="ALS Sector Regular" pitchFamily="50" charset="0"/>
                <a:ea typeface="Roboto Medium"/>
                <a:cs typeface="ALS Sector Regular" pitchFamily="50" charset="0"/>
                <a:sym typeface="Roboto Medium"/>
              </a:rPr>
              <a:t>Творческие задачи</a:t>
            </a:r>
          </a:p>
          <a:p>
            <a:pPr marL="815975" lvl="1" indent="-176213" algn="l">
              <a:lnSpc>
                <a:spcPct val="114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sz="1600" dirty="0" smtClean="0">
                <a:latin typeface="ALS Sector Regular" pitchFamily="50" charset="0"/>
                <a:ea typeface="Roboto Medium"/>
                <a:cs typeface="ALS Sector Regular" pitchFamily="50" charset="0"/>
                <a:sym typeface="Roboto Medium"/>
              </a:rPr>
              <a:t>Генерация текста, музыки, изображений (например, создать стихи, музыку, иллюстрации)</a:t>
            </a:r>
          </a:p>
          <a:p>
            <a:pPr marL="815975" lvl="1" indent="-176213" algn="l">
              <a:lnSpc>
                <a:spcPct val="114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sz="1600" dirty="0" smtClean="0">
                <a:latin typeface="ALS Sector Regular" pitchFamily="50" charset="0"/>
                <a:ea typeface="Roboto Medium"/>
                <a:cs typeface="ALS Sector Regular" pitchFamily="50" charset="0"/>
                <a:sym typeface="Roboto Medium"/>
              </a:rPr>
              <a:t>Поддержка </a:t>
            </a:r>
            <a:r>
              <a:rPr lang="ru-RU" sz="1600" dirty="0" err="1" smtClean="0">
                <a:latin typeface="ALS Sector Regular" pitchFamily="50" charset="0"/>
                <a:ea typeface="Roboto Medium"/>
                <a:cs typeface="ALS Sector Regular" pitchFamily="50" charset="0"/>
                <a:sym typeface="Roboto Medium"/>
              </a:rPr>
              <a:t>креативного</a:t>
            </a:r>
            <a:r>
              <a:rPr lang="ru-RU" sz="1600" dirty="0" smtClean="0">
                <a:latin typeface="ALS Sector Regular" pitchFamily="50" charset="0"/>
                <a:ea typeface="Roboto Medium"/>
                <a:cs typeface="ALS Sector Regular" pitchFamily="50" charset="0"/>
                <a:sym typeface="Roboto Medium"/>
              </a:rPr>
              <a:t> процесса (мозговой штурм, помощь в дизайне)</a:t>
            </a:r>
          </a:p>
          <a:p>
            <a:pPr algn="l">
              <a:lnSpc>
                <a:spcPct val="114000"/>
              </a:lnSpc>
              <a:spcBef>
                <a:spcPts val="0"/>
              </a:spcBef>
              <a:buFont typeface="Wingdings" pitchFamily="2" charset="2"/>
              <a:buChar char="Ø"/>
            </a:pPr>
            <a:endParaRPr lang="ru-RU" sz="1400" dirty="0">
              <a:latin typeface="ALS Sector Regular" pitchFamily="50" charset="0"/>
              <a:ea typeface="Roboto Medium"/>
              <a:cs typeface="ALS Sector Regular" pitchFamily="50" charset="0"/>
              <a:sym typeface="Roboto Medium"/>
            </a:endParaRPr>
          </a:p>
        </p:txBody>
      </p:sp>
      <p:sp>
        <p:nvSpPr>
          <p:cNvPr id="56322" name="AutoShape 2" descr="https://trashbox.ru/ifiles/1868963_2917c8_octobersge_magoo_04_final/ii-na-podhvate-v-poisk-google-teper-vstroen-generator-kartinok-i-tekstov-2.gif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pc="300" dirty="0" smtClean="0">
                <a:solidFill>
                  <a:srgbClr val="176DEA"/>
                </a:solidFill>
                <a:latin typeface="ALS Sector Bold" pitchFamily="50" charset="0"/>
                <a:cs typeface="ALS Sector Regular" pitchFamily="2" charset="0"/>
              </a:rPr>
              <a:t>Задачи Искусственного интеллекта</a:t>
            </a:r>
            <a:endParaRPr lang="ru-RU" dirty="0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17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64818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одержимое 11"/>
          <p:cNvSpPr txBox="1">
            <a:spLocks/>
          </p:cNvSpPr>
          <p:nvPr/>
        </p:nvSpPr>
        <p:spPr>
          <a:xfrm>
            <a:off x="838200" y="1219200"/>
            <a:ext cx="10515600" cy="5059363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2800" b="1" dirty="0" smtClean="0">
                <a:latin typeface="ALS Sector Regular" pitchFamily="50" charset="0"/>
                <a:cs typeface="ALS Sector Regular" pitchFamily="50" charset="0"/>
              </a:rPr>
              <a:t>Очень широкий спектр задач – что между ними общего?</a:t>
            </a:r>
          </a:p>
          <a:p>
            <a:r>
              <a:rPr lang="ru-RU" sz="2800" dirty="0" smtClean="0">
                <a:latin typeface="ALS Sector Regular" pitchFamily="50" charset="0"/>
                <a:cs typeface="ALS Sector Regular" pitchFamily="50" charset="0"/>
              </a:rPr>
              <a:t>Все задачи требуют наличия некоторого объема информации или </a:t>
            </a:r>
            <a:r>
              <a:rPr lang="ru-RU" sz="2800" b="1" dirty="0" smtClean="0">
                <a:latin typeface="ALS Sector Regular" pitchFamily="50" charset="0"/>
                <a:cs typeface="ALS Sector Regular" pitchFamily="50" charset="0"/>
              </a:rPr>
              <a:t>примеров</a:t>
            </a:r>
            <a:r>
              <a:rPr lang="ru-RU" sz="2800" dirty="0" smtClean="0">
                <a:latin typeface="ALS Sector Regular" pitchFamily="50" charset="0"/>
                <a:cs typeface="ALS Sector Regular" pitchFamily="50" charset="0"/>
              </a:rPr>
              <a:t>, на которых можно </a:t>
            </a:r>
            <a:r>
              <a:rPr lang="ru-RU" sz="2800" b="1" dirty="0" smtClean="0">
                <a:latin typeface="ALS Sector Regular" pitchFamily="50" charset="0"/>
                <a:cs typeface="ALS Sector Regular" pitchFamily="50" charset="0"/>
              </a:rPr>
              <a:t>«обучить» алгоритм</a:t>
            </a:r>
            <a:r>
              <a:rPr lang="ru-RU" sz="2800" dirty="0" smtClean="0">
                <a:latin typeface="ALS Sector Regular" pitchFamily="50" charset="0"/>
                <a:cs typeface="ALS Sector Regular" pitchFamily="50" charset="0"/>
              </a:rPr>
              <a:t>.</a:t>
            </a:r>
          </a:p>
          <a:p>
            <a:endParaRPr lang="ru-RU" sz="2800" dirty="0" smtClean="0">
              <a:latin typeface="ALS Sector Regular" pitchFamily="50" charset="0"/>
              <a:cs typeface="ALS Sector Regular" pitchFamily="50" charset="0"/>
            </a:endParaRPr>
          </a:p>
          <a:p>
            <a:r>
              <a:rPr lang="ru-RU" sz="2800" b="1" dirty="0" smtClean="0">
                <a:latin typeface="ALS Sector Regular" pitchFamily="50" charset="0"/>
                <a:cs typeface="ALS Sector Regular" pitchFamily="50" charset="0"/>
              </a:rPr>
              <a:t>Кредитный </a:t>
            </a:r>
            <a:r>
              <a:rPr lang="ru-RU" sz="2800" b="1" dirty="0" err="1" smtClean="0">
                <a:latin typeface="ALS Sector Regular" pitchFamily="50" charset="0"/>
                <a:cs typeface="ALS Sector Regular" pitchFamily="50" charset="0"/>
              </a:rPr>
              <a:t>скоринг</a:t>
            </a:r>
            <a:r>
              <a:rPr lang="en-US" sz="2800" b="1" dirty="0" smtClean="0">
                <a:latin typeface="ALS Sector Regular" pitchFamily="50" charset="0"/>
                <a:cs typeface="ALS Sector Regular" pitchFamily="50" charset="0"/>
              </a:rPr>
              <a:t>: </a:t>
            </a:r>
            <a:r>
              <a:rPr lang="ru-RU" sz="2800" dirty="0" smtClean="0">
                <a:latin typeface="ALS Sector Regular" pitchFamily="50" charset="0"/>
                <a:cs typeface="ALS Sector Regular" pitchFamily="50" charset="0"/>
              </a:rPr>
              <a:t>исторические данные клиентов. </a:t>
            </a:r>
          </a:p>
          <a:p>
            <a:r>
              <a:rPr lang="ru-RU" sz="2800" b="1" dirty="0" smtClean="0">
                <a:latin typeface="ALS Sector Regular" pitchFamily="50" charset="0"/>
                <a:cs typeface="ALS Sector Regular" pitchFamily="50" charset="0"/>
              </a:rPr>
              <a:t>Распознавание лиц</a:t>
            </a:r>
            <a:r>
              <a:rPr lang="en-US" sz="2800" dirty="0" smtClean="0">
                <a:latin typeface="ALS Sector Regular" pitchFamily="50" charset="0"/>
                <a:cs typeface="ALS Sector Regular" pitchFamily="50" charset="0"/>
              </a:rPr>
              <a:t>: </a:t>
            </a:r>
            <a:r>
              <a:rPr lang="ru-RU" sz="2800" dirty="0" smtClean="0">
                <a:latin typeface="ALS Sector Regular" pitchFamily="50" charset="0"/>
                <a:cs typeface="ALS Sector Regular" pitchFamily="50" charset="0"/>
              </a:rPr>
              <a:t>«размеченные» изображения, на которых вручную выделены и идентифицированы лица. Разметкой занимается человек, а алгоритм пытается подстроиться под поведение человека.</a:t>
            </a:r>
          </a:p>
          <a:p>
            <a:pPr>
              <a:buNone/>
            </a:pPr>
            <a:endParaRPr lang="ru-RU" sz="2800" dirty="0"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pc="300" dirty="0" smtClean="0">
                <a:solidFill>
                  <a:srgbClr val="176DEA"/>
                </a:solidFill>
                <a:latin typeface="ALS Sector Bold" pitchFamily="50" charset="0"/>
                <a:cs typeface="ALS Sector Regular" pitchFamily="2" charset="0"/>
              </a:rPr>
              <a:t>Задачи Искусственного интеллекта</a:t>
            </a:r>
            <a:endParaRPr lang="ru-RU" dirty="0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18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64818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Что нужно дли ИИ_ - visual selection (1).png"/>
          <p:cNvPicPr>
            <a:picLocks noChangeAspect="1"/>
          </p:cNvPicPr>
          <p:nvPr/>
        </p:nvPicPr>
        <p:blipFill>
          <a:blip r:embed="rId2" cstate="print"/>
          <a:srcRect l="22510" t="33676" r="25195" b="8735"/>
          <a:stretch>
            <a:fillRect/>
          </a:stretch>
        </p:blipFill>
        <p:spPr>
          <a:xfrm>
            <a:off x="3802380" y="1546860"/>
            <a:ext cx="4655820" cy="29641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8164280-E574-9BB8-FB3E-5C710496EF19}"/>
              </a:ext>
            </a:extLst>
          </p:cNvPr>
          <p:cNvSpPr txBox="1"/>
          <p:nvPr/>
        </p:nvSpPr>
        <p:spPr>
          <a:xfrm>
            <a:off x="561039" y="1770443"/>
            <a:ext cx="3421244" cy="12273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2400" dirty="0" smtClean="0">
                <a:solidFill>
                  <a:srgbClr val="176DEA"/>
                </a:solidFill>
                <a:latin typeface="ALS Sector Bold" pitchFamily="50" charset="0"/>
                <a:ea typeface="Roboto Medium"/>
                <a:cs typeface="ALS Sector Regular" pitchFamily="2" charset="0"/>
                <a:sym typeface="Roboto Medium"/>
              </a:rPr>
              <a:t>Естественный интеллект</a:t>
            </a:r>
            <a:endParaRPr lang="ru-RU" sz="2400" u="sng" dirty="0" smtClean="0">
              <a:solidFill>
                <a:srgbClr val="176DEA"/>
              </a:solidFill>
              <a:latin typeface="ALS Sector Bold" pitchFamily="50" charset="0"/>
              <a:ea typeface="Roboto Medium"/>
              <a:cs typeface="ALS Sector Regular" pitchFamily="2" charset="0"/>
              <a:sym typeface="Roboto Medium"/>
            </a:endParaRPr>
          </a:p>
          <a:p>
            <a:pPr algn="ctr">
              <a:lnSpc>
                <a:spcPct val="114000"/>
              </a:lnSpc>
            </a:pPr>
            <a:endParaRPr lang="ru-RU" sz="2400" dirty="0" smtClean="0">
              <a:solidFill>
                <a:srgbClr val="176DEA"/>
              </a:solidFill>
              <a:latin typeface="ALS Sector Bold" pitchFamily="50" charset="0"/>
              <a:ea typeface="Roboto Medium"/>
              <a:cs typeface="ALS Sector Regular" pitchFamily="2" charset="0"/>
              <a:sym typeface="Roboto Medium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8164280-E574-9BB8-FB3E-5C710496EF19}"/>
              </a:ext>
            </a:extLst>
          </p:cNvPr>
          <p:cNvSpPr txBox="1"/>
          <p:nvPr/>
        </p:nvSpPr>
        <p:spPr>
          <a:xfrm>
            <a:off x="8191500" y="1770443"/>
            <a:ext cx="3421244" cy="12273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2400" dirty="0" smtClean="0">
                <a:solidFill>
                  <a:srgbClr val="176DEA"/>
                </a:solidFill>
                <a:latin typeface="ALS Sector Bold" pitchFamily="50" charset="0"/>
                <a:ea typeface="Roboto Medium"/>
                <a:cs typeface="ALS Sector Regular" pitchFamily="2" charset="0"/>
                <a:sym typeface="Roboto Medium"/>
              </a:rPr>
              <a:t>Искусственный интеллект</a:t>
            </a:r>
            <a:endParaRPr lang="ru-RU" sz="2400" u="sng" dirty="0" smtClean="0">
              <a:solidFill>
                <a:srgbClr val="176DEA"/>
              </a:solidFill>
              <a:latin typeface="ALS Sector Bold" pitchFamily="50" charset="0"/>
              <a:ea typeface="Roboto Medium"/>
              <a:cs typeface="ALS Sector Regular" pitchFamily="2" charset="0"/>
              <a:sym typeface="Roboto Medium"/>
            </a:endParaRPr>
          </a:p>
          <a:p>
            <a:pPr algn="ctr">
              <a:lnSpc>
                <a:spcPct val="114000"/>
              </a:lnSpc>
            </a:pPr>
            <a:endParaRPr lang="ru-RU" sz="2400" dirty="0" smtClean="0">
              <a:solidFill>
                <a:srgbClr val="176DEA"/>
              </a:solidFill>
              <a:latin typeface="ALS Sector Bold" pitchFamily="50" charset="0"/>
              <a:ea typeface="Roboto Medium"/>
              <a:cs typeface="ALS Sector Regular" pitchFamily="2" charset="0"/>
              <a:sym typeface="Roboto Medium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85360" y="4876800"/>
            <a:ext cx="277368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spcAft>
                <a:spcPts val="600"/>
              </a:spcAft>
              <a:buFont typeface="Wingdings" pitchFamily="2" charset="2"/>
              <a:buChar char="§"/>
            </a:pPr>
            <a:r>
              <a:rPr lang="ru-RU" dirty="0" smtClean="0">
                <a:latin typeface="ALS Sector Regular" pitchFamily="50" charset="0"/>
                <a:cs typeface="ALS Sector Regular" pitchFamily="50" charset="0"/>
              </a:rPr>
              <a:t>Учится на примерах</a:t>
            </a:r>
          </a:p>
          <a:p>
            <a:pPr marL="182563" indent="-182563">
              <a:spcAft>
                <a:spcPts val="600"/>
              </a:spcAft>
              <a:buFont typeface="Wingdings" pitchFamily="2" charset="2"/>
              <a:buChar char="§"/>
            </a:pPr>
            <a:r>
              <a:rPr lang="ru-RU" dirty="0" smtClean="0">
                <a:latin typeface="ALS Sector Regular" pitchFamily="50" charset="0"/>
                <a:cs typeface="ALS Sector Regular" pitchFamily="50" charset="0"/>
              </a:rPr>
              <a:t>Делает выводы</a:t>
            </a:r>
          </a:p>
          <a:p>
            <a:pPr marL="182563" indent="-182563">
              <a:spcAft>
                <a:spcPts val="600"/>
              </a:spcAft>
              <a:buFont typeface="Wingdings" pitchFamily="2" charset="2"/>
              <a:buChar char="§"/>
            </a:pPr>
            <a:r>
              <a:rPr lang="ru-RU" dirty="0" smtClean="0">
                <a:latin typeface="ALS Sector Regular" pitchFamily="50" charset="0"/>
                <a:cs typeface="ALS Sector Regular" pitchFamily="50" charset="0"/>
              </a:rPr>
              <a:t>Адаптируется к новым условиям</a:t>
            </a:r>
            <a:endParaRPr lang="ru-RU" dirty="0"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2997830"/>
            <a:ext cx="2773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spcAft>
                <a:spcPts val="600"/>
              </a:spcAft>
              <a:buFont typeface="Wingdings" pitchFamily="2" charset="2"/>
              <a:buChar char="§"/>
            </a:pPr>
            <a:r>
              <a:rPr lang="ru-RU" dirty="0" smtClean="0"/>
              <a:t>Обладает сознанием, эмоциями, интуицией</a:t>
            </a:r>
            <a:endParaRPr lang="ru-RU" dirty="0"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41080" y="2997830"/>
            <a:ext cx="27736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spcAft>
                <a:spcPts val="600"/>
              </a:spcAft>
              <a:buFont typeface="Wingdings" pitchFamily="2" charset="2"/>
              <a:buChar char="§"/>
            </a:pPr>
            <a:r>
              <a:rPr lang="ru-RU" dirty="0" smtClean="0"/>
              <a:t>Не понимает смысла происходящего, а просто обрабатывает данные по заданным алгоритмам</a:t>
            </a:r>
            <a:endParaRPr lang="ru-RU" dirty="0"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838200" y="114301"/>
            <a:ext cx="11734800" cy="914399"/>
          </a:xfrm>
        </p:spPr>
        <p:txBody>
          <a:bodyPr>
            <a:normAutofit/>
          </a:bodyPr>
          <a:lstStyle/>
          <a:p>
            <a:r>
              <a:rPr lang="ru-RU" sz="2800" spc="300" dirty="0" smtClean="0">
                <a:solidFill>
                  <a:srgbClr val="176DEA"/>
                </a:solidFill>
                <a:latin typeface="ALS Sector Bold" pitchFamily="50" charset="0"/>
                <a:cs typeface="ALS Sector Regular" pitchFamily="2" charset="0"/>
              </a:rPr>
              <a:t>Естественный интеллект </a:t>
            </a:r>
            <a:r>
              <a:rPr lang="en-US" sz="2800" spc="300" dirty="0" smtClean="0">
                <a:solidFill>
                  <a:srgbClr val="176DEA"/>
                </a:solidFill>
                <a:latin typeface="ALS Sector Bold" pitchFamily="50" charset="0"/>
                <a:cs typeface="ALS Sector Regular" pitchFamily="2" charset="0"/>
              </a:rPr>
              <a:t>VS </a:t>
            </a:r>
            <a:r>
              <a:rPr lang="ru-RU" sz="2800" spc="300" dirty="0" smtClean="0">
                <a:solidFill>
                  <a:srgbClr val="176DEA"/>
                </a:solidFill>
                <a:latin typeface="ALS Sector Bold" pitchFamily="50" charset="0"/>
                <a:cs typeface="ALS Sector Regular" pitchFamily="2" charset="0"/>
              </a:rPr>
              <a:t>Искусственный интеллект</a:t>
            </a:r>
            <a:endParaRPr lang="ru-RU" sz="2800" dirty="0"/>
          </a:p>
        </p:txBody>
      </p:sp>
      <p:sp>
        <p:nvSpPr>
          <p:cNvPr id="10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19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64818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9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7CC7DC2-12CF-4928-A4E4-8D979EAE3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Дисциплина ИИ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7E72134-208E-4A25-B10D-1D5493B35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2700"/>
            <a:ext cx="6210300" cy="5453379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b="1" dirty="0" smtClean="0"/>
              <a:t>3 Модуля</a:t>
            </a:r>
            <a:r>
              <a:rPr lang="en-US" b="1" dirty="0" smtClean="0"/>
              <a:t>:</a:t>
            </a:r>
          </a:p>
          <a:p>
            <a:pPr marL="1028700" lvl="1" indent="-571500">
              <a:spcBef>
                <a:spcPts val="1200"/>
              </a:spcBef>
              <a:buFont typeface="+mj-lt"/>
              <a:buAutoNum type="romanUcPeriod"/>
            </a:pPr>
            <a:r>
              <a:rPr lang="ru-RU" dirty="0" smtClean="0"/>
              <a:t>Основы машинного обучения</a:t>
            </a:r>
          </a:p>
          <a:p>
            <a:pPr marL="1028700" lvl="1" indent="-571500">
              <a:buNone/>
            </a:pPr>
            <a:r>
              <a:rPr lang="ru-RU" dirty="0" smtClean="0"/>
              <a:t>	</a:t>
            </a:r>
            <a:r>
              <a:rPr lang="ru-RU" u="sng" dirty="0" smtClean="0"/>
              <a:t>РК 1</a:t>
            </a:r>
            <a:r>
              <a:rPr lang="en-US" dirty="0" smtClean="0"/>
              <a:t>:   </a:t>
            </a:r>
            <a:r>
              <a:rPr lang="en-US" b="1" dirty="0" smtClean="0"/>
              <a:t>18</a:t>
            </a:r>
            <a:r>
              <a:rPr lang="en-US" dirty="0" smtClean="0"/>
              <a:t>…30 </a:t>
            </a:r>
            <a:r>
              <a:rPr lang="ru-RU" dirty="0" smtClean="0"/>
              <a:t>баллов</a:t>
            </a:r>
          </a:p>
          <a:p>
            <a:pPr marL="1028700" lvl="1" indent="-571500">
              <a:spcBef>
                <a:spcPts val="1200"/>
              </a:spcBef>
              <a:buFont typeface="+mj-lt"/>
              <a:buAutoNum type="romanUcPeriod" startAt="2"/>
            </a:pPr>
            <a:r>
              <a:rPr lang="ru-RU" dirty="0" smtClean="0"/>
              <a:t>Методы подготовки данных и оценки качества моделей машинного обучения</a:t>
            </a:r>
            <a:endParaRPr lang="en-US" dirty="0" smtClean="0"/>
          </a:p>
          <a:p>
            <a:pPr marL="1028700" lvl="1" indent="-571500">
              <a:spcBef>
                <a:spcPts val="1200"/>
              </a:spcBef>
              <a:buNone/>
            </a:pPr>
            <a:r>
              <a:rPr lang="ru-RU" dirty="0" smtClean="0"/>
              <a:t>	</a:t>
            </a:r>
            <a:r>
              <a:rPr lang="ru-RU" u="sng" dirty="0" smtClean="0"/>
              <a:t>РК2</a:t>
            </a:r>
            <a:r>
              <a:rPr lang="en-US" dirty="0" smtClean="0"/>
              <a:t>:	</a:t>
            </a:r>
            <a:r>
              <a:rPr lang="en-US" b="1" dirty="0" smtClean="0"/>
              <a:t>21</a:t>
            </a:r>
            <a:r>
              <a:rPr lang="en-US" dirty="0" smtClean="0"/>
              <a:t>…35 </a:t>
            </a:r>
            <a:r>
              <a:rPr lang="ru-RU" dirty="0" smtClean="0"/>
              <a:t>баллов</a:t>
            </a:r>
          </a:p>
          <a:p>
            <a:pPr marL="1028700" lvl="1" indent="-571500">
              <a:buNone/>
            </a:pPr>
            <a:r>
              <a:rPr lang="ru-RU" dirty="0" smtClean="0"/>
              <a:t>	</a:t>
            </a:r>
            <a:r>
              <a:rPr lang="ru-RU" b="1" dirty="0" smtClean="0"/>
              <a:t>ЛР1</a:t>
            </a:r>
            <a:r>
              <a:rPr lang="ru-RU" dirty="0" smtClean="0"/>
              <a:t>, </a:t>
            </a:r>
            <a:r>
              <a:rPr lang="ru-RU" b="1" dirty="0" smtClean="0"/>
              <a:t>ЛР2</a:t>
            </a:r>
          </a:p>
          <a:p>
            <a:pPr marL="1028700" lvl="1" indent="-571500">
              <a:spcBef>
                <a:spcPts val="1200"/>
              </a:spcBef>
              <a:buFont typeface="+mj-lt"/>
              <a:buAutoNum type="romanUcPeriod" startAt="3"/>
            </a:pPr>
            <a:r>
              <a:rPr lang="ru-RU" dirty="0" smtClean="0"/>
              <a:t>Продвинутые подходы в использовании алгоритмов машинного обучения</a:t>
            </a:r>
            <a:endParaRPr lang="en-US" dirty="0" smtClean="0"/>
          </a:p>
          <a:p>
            <a:pPr marL="1028700" lvl="1" indent="-571500">
              <a:spcBef>
                <a:spcPts val="1200"/>
              </a:spcBef>
              <a:buNone/>
            </a:pPr>
            <a:r>
              <a:rPr lang="ru-RU" dirty="0" smtClean="0"/>
              <a:t>	</a:t>
            </a:r>
            <a:r>
              <a:rPr lang="ru-RU" u="sng" dirty="0" smtClean="0"/>
              <a:t>РК3</a:t>
            </a:r>
            <a:r>
              <a:rPr lang="en-US" dirty="0" smtClean="0"/>
              <a:t>:	</a:t>
            </a:r>
            <a:r>
              <a:rPr lang="en-US" b="1" dirty="0" smtClean="0"/>
              <a:t>21</a:t>
            </a:r>
            <a:r>
              <a:rPr lang="en-US" dirty="0" smtClean="0"/>
              <a:t>…35</a:t>
            </a:r>
            <a:r>
              <a:rPr lang="ru-RU" dirty="0" smtClean="0"/>
              <a:t> баллов</a:t>
            </a:r>
          </a:p>
          <a:p>
            <a:pPr marL="1028700" lvl="1" indent="-571500">
              <a:buNone/>
            </a:pPr>
            <a:r>
              <a:rPr lang="ru-RU" dirty="0" smtClean="0"/>
              <a:t>	</a:t>
            </a:r>
            <a:r>
              <a:rPr lang="ru-RU" b="1" dirty="0" smtClean="0"/>
              <a:t>ЛР3</a:t>
            </a:r>
            <a:r>
              <a:rPr lang="ru-RU" dirty="0" smtClean="0"/>
              <a:t>, </a:t>
            </a:r>
            <a:r>
              <a:rPr lang="ru-RU" b="1" dirty="0" smtClean="0"/>
              <a:t>ЛР4</a:t>
            </a:r>
          </a:p>
          <a:p>
            <a:pPr marL="1028700" lvl="1" indent="-571500">
              <a:buNone/>
            </a:pPr>
            <a:r>
              <a:rPr lang="ru-RU" dirty="0" smtClean="0"/>
              <a:t>________________________</a:t>
            </a:r>
          </a:p>
          <a:p>
            <a:pPr marL="1028700" lvl="1" indent="-571500">
              <a:buNone/>
            </a:pPr>
            <a:r>
              <a:rPr lang="ru-RU" dirty="0" smtClean="0">
                <a:latin typeface="ГОСТ тип В"/>
              </a:rPr>
              <a:t>  </a:t>
            </a:r>
            <a:r>
              <a:rPr lang="en-US" dirty="0" smtClean="0">
                <a:latin typeface="ГОСТ тип В"/>
              </a:rPr>
              <a:t>	</a:t>
            </a:r>
            <a:r>
              <a:rPr lang="el-GR" dirty="0" smtClean="0"/>
              <a:t>Σ</a:t>
            </a:r>
            <a:r>
              <a:rPr lang="en-US" dirty="0" smtClean="0"/>
              <a:t>:	</a:t>
            </a:r>
            <a:r>
              <a:rPr lang="en-US" b="1" dirty="0" smtClean="0"/>
              <a:t>60</a:t>
            </a:r>
            <a:r>
              <a:rPr lang="en-US" dirty="0" smtClean="0"/>
              <a:t>…100 </a:t>
            </a:r>
            <a:r>
              <a:rPr lang="ru-RU" dirty="0" smtClean="0"/>
              <a:t>баллов</a:t>
            </a:r>
          </a:p>
          <a:p>
            <a:pPr marL="1028700" lvl="1" indent="-571500">
              <a:buNone/>
            </a:pPr>
            <a:r>
              <a:rPr lang="ru-RU" dirty="0" smtClean="0"/>
              <a:t>	Зачет</a:t>
            </a:r>
            <a:r>
              <a:rPr lang="en-US" dirty="0" smtClean="0"/>
              <a:t>: </a:t>
            </a:r>
            <a:r>
              <a:rPr lang="ru-RU" b="1" dirty="0" smtClean="0"/>
              <a:t>≥ 60 баллов + сданы ЛР</a:t>
            </a:r>
            <a:endParaRPr lang="en-US" b="1" dirty="0" smtClean="0"/>
          </a:p>
          <a:p>
            <a:pPr marL="1028700" lvl="1" indent="-571500">
              <a:buNone/>
            </a:pPr>
            <a:endParaRPr lang="en-US" b="1" dirty="0" smtClean="0"/>
          </a:p>
          <a:p>
            <a:pPr>
              <a:buNone/>
            </a:pPr>
            <a:r>
              <a:rPr lang="ru-RU" b="1" dirty="0" smtClean="0"/>
              <a:t>Время и место занятий</a:t>
            </a:r>
            <a:r>
              <a:rPr lang="en-US" b="1" dirty="0" smtClean="0"/>
              <a:t>:</a:t>
            </a:r>
          </a:p>
          <a:p>
            <a:pPr>
              <a:buNone/>
            </a:pPr>
            <a:r>
              <a:rPr lang="en-US" sz="2400" dirty="0" smtClean="0"/>
              <a:t>	</a:t>
            </a:r>
            <a:r>
              <a:rPr lang="ru-RU" sz="2400" dirty="0" smtClean="0"/>
              <a:t>ЧС и ЗН четверг, 17:35 – 19:05, ауд. 306ю</a:t>
            </a:r>
          </a:p>
          <a:p>
            <a:pPr marL="1028700" lvl="1" indent="-571500">
              <a:buNone/>
            </a:pPr>
            <a:endParaRPr lang="ru-RU" dirty="0" smtClean="0"/>
          </a:p>
          <a:p>
            <a:pPr marL="1028700" lvl="1" indent="-571500">
              <a:buNone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2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3504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497" y="2212340"/>
            <a:ext cx="5702129" cy="421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228600" y="2819400"/>
            <a:ext cx="30861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spcAft>
                <a:spcPts val="1200"/>
              </a:spcAft>
              <a:buFont typeface="Arial" pitchFamily="34" charset="0"/>
              <a:buChar char="•"/>
            </a:pPr>
            <a:r>
              <a:rPr lang="ru-RU" dirty="0" smtClean="0">
                <a:latin typeface="ALS Sector Regular" pitchFamily="50" charset="0"/>
                <a:cs typeface="ALS Sector Regular" pitchFamily="50" charset="0"/>
              </a:rPr>
              <a:t>Одна конкретная задача </a:t>
            </a:r>
            <a:endParaRPr lang="en-US" dirty="0" smtClean="0">
              <a:latin typeface="ALS Sector Regular" pitchFamily="50" charset="0"/>
              <a:cs typeface="ALS Sector Regular" pitchFamily="50" charset="0"/>
            </a:endParaRPr>
          </a:p>
          <a:p>
            <a:pPr marL="177800" indent="-177800">
              <a:spcAft>
                <a:spcPts val="1200"/>
              </a:spcAft>
              <a:buFont typeface="Arial" pitchFamily="34" charset="0"/>
              <a:buChar char="•"/>
            </a:pPr>
            <a:r>
              <a:rPr lang="ru-RU" dirty="0" smtClean="0">
                <a:latin typeface="ALS Sector Regular" pitchFamily="50" charset="0"/>
                <a:cs typeface="ALS Sector Regular" pitchFamily="50" charset="0"/>
              </a:rPr>
              <a:t>Обучен этой задаче</a:t>
            </a:r>
            <a:endParaRPr lang="en-US" dirty="0" smtClean="0">
              <a:latin typeface="ALS Sector Regular" pitchFamily="50" charset="0"/>
              <a:cs typeface="ALS Sector Regular" pitchFamily="50" charset="0"/>
            </a:endParaRPr>
          </a:p>
          <a:p>
            <a:pPr marL="177800" indent="-177800">
              <a:spcAft>
                <a:spcPts val="1200"/>
              </a:spcAft>
              <a:buFont typeface="Arial" pitchFamily="34" charset="0"/>
              <a:buChar char="•"/>
            </a:pPr>
            <a:r>
              <a:rPr lang="ru-RU" dirty="0" smtClean="0">
                <a:latin typeface="ALS Sector Regular" pitchFamily="50" charset="0"/>
                <a:cs typeface="ALS Sector Regular" pitchFamily="50" charset="0"/>
              </a:rPr>
              <a:t>Не осознает самого себя </a:t>
            </a:r>
            <a:endParaRPr lang="en-US" dirty="0" smtClean="0">
              <a:latin typeface="ALS Sector Regular" pitchFamily="50" charset="0"/>
              <a:cs typeface="ALS Sector Regular" pitchFamily="50" charset="0"/>
            </a:endParaRPr>
          </a:p>
          <a:p>
            <a:pPr marL="177800" indent="-177800">
              <a:spcAft>
                <a:spcPts val="1200"/>
              </a:spcAft>
              <a:buFont typeface="Arial" pitchFamily="34" charset="0"/>
              <a:buChar char="•"/>
            </a:pPr>
            <a:r>
              <a:rPr lang="ru-RU" dirty="0" smtClean="0">
                <a:latin typeface="ALS Sector Regular" pitchFamily="50" charset="0"/>
                <a:cs typeface="ALS Sector Regular" pitchFamily="50" charset="0"/>
              </a:rPr>
              <a:t>Не может мыслить независимо</a:t>
            </a:r>
            <a:endParaRPr lang="ru-RU" dirty="0"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48526" y="2667000"/>
            <a:ext cx="28194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spcAft>
                <a:spcPts val="1200"/>
              </a:spcAft>
              <a:buFont typeface="Arial" pitchFamily="34" charset="0"/>
              <a:buChar char="•"/>
            </a:pPr>
            <a:r>
              <a:rPr lang="ru-RU" dirty="0" smtClean="0">
                <a:latin typeface="ALS Sector Regular" pitchFamily="50" charset="0"/>
                <a:cs typeface="ALS Sector Regular" pitchFamily="50" charset="0"/>
              </a:rPr>
              <a:t>Множество задач </a:t>
            </a:r>
            <a:endParaRPr lang="en-US" dirty="0" smtClean="0">
              <a:latin typeface="ALS Sector Regular" pitchFamily="50" charset="0"/>
              <a:cs typeface="ALS Sector Regular" pitchFamily="50" charset="0"/>
            </a:endParaRPr>
          </a:p>
          <a:p>
            <a:pPr marL="177800" indent="-177800">
              <a:spcAft>
                <a:spcPts val="1200"/>
              </a:spcAft>
              <a:buFont typeface="Arial" pitchFamily="34" charset="0"/>
              <a:buChar char="•"/>
            </a:pPr>
            <a:r>
              <a:rPr lang="ru-RU" dirty="0" smtClean="0">
                <a:latin typeface="ALS Sector Regular" pitchFamily="50" charset="0"/>
                <a:cs typeface="ALS Sector Regular" pitchFamily="50" charset="0"/>
              </a:rPr>
              <a:t>Легко адаптируется, ищет новые знания, планирует будущее </a:t>
            </a:r>
            <a:endParaRPr lang="en-US" dirty="0" smtClean="0">
              <a:latin typeface="ALS Sector Regular" pitchFamily="50" charset="0"/>
              <a:cs typeface="ALS Sector Regular" pitchFamily="50" charset="0"/>
            </a:endParaRPr>
          </a:p>
          <a:p>
            <a:pPr marL="177800" indent="-177800">
              <a:spcAft>
                <a:spcPts val="1200"/>
              </a:spcAft>
              <a:buFont typeface="Arial" pitchFamily="34" charset="0"/>
              <a:buChar char="•"/>
            </a:pPr>
            <a:r>
              <a:rPr lang="ru-RU" dirty="0" smtClean="0">
                <a:latin typeface="ALS Sector Regular" pitchFamily="50" charset="0"/>
                <a:cs typeface="ALS Sector Regular" pitchFamily="50" charset="0"/>
              </a:rPr>
              <a:t>Самосознание </a:t>
            </a:r>
            <a:endParaRPr lang="en-US" dirty="0" smtClean="0">
              <a:latin typeface="ALS Sector Regular" pitchFamily="50" charset="0"/>
              <a:cs typeface="ALS Sector Regular" pitchFamily="50" charset="0"/>
            </a:endParaRPr>
          </a:p>
          <a:p>
            <a:pPr marL="177800" indent="-177800">
              <a:spcAft>
                <a:spcPts val="1200"/>
              </a:spcAft>
              <a:buFont typeface="Arial" pitchFamily="34" charset="0"/>
              <a:buChar char="•"/>
            </a:pPr>
            <a:r>
              <a:rPr lang="ru-RU" dirty="0" err="1" smtClean="0">
                <a:latin typeface="ALS Sector Regular" pitchFamily="50" charset="0"/>
                <a:cs typeface="ALS Sector Regular" pitchFamily="50" charset="0"/>
              </a:rPr>
              <a:t>Саморефлексия</a:t>
            </a:r>
            <a:r>
              <a:rPr lang="ru-RU" dirty="0" smtClean="0">
                <a:latin typeface="ALS Sector Regular" pitchFamily="50" charset="0"/>
                <a:cs typeface="ALS Sector Regular" pitchFamily="50" charset="0"/>
              </a:rPr>
              <a:t> </a:t>
            </a:r>
            <a:endParaRPr lang="en-US" dirty="0" smtClean="0">
              <a:latin typeface="ALS Sector Regular" pitchFamily="50" charset="0"/>
              <a:cs typeface="ALS Sector Regular" pitchFamily="50" charset="0"/>
            </a:endParaRPr>
          </a:p>
          <a:p>
            <a:pPr marL="177800" indent="-177800">
              <a:spcAft>
                <a:spcPts val="1200"/>
              </a:spcAft>
              <a:buFont typeface="Arial" pitchFamily="34" charset="0"/>
              <a:buChar char="•"/>
            </a:pPr>
            <a:r>
              <a:rPr lang="ru-RU" dirty="0" smtClean="0">
                <a:latin typeface="ALS Sector Regular" pitchFamily="50" charset="0"/>
                <a:cs typeface="ALS Sector Regular" pitchFamily="50" charset="0"/>
              </a:rPr>
              <a:t>Способность мыслить</a:t>
            </a:r>
            <a:endParaRPr lang="ru-RU" dirty="0"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8600" y="1248479"/>
            <a:ext cx="38507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ALS Sector Regular" pitchFamily="50" charset="0"/>
                <a:cs typeface="ALS Sector Regular" pitchFamily="50" charset="0"/>
              </a:rPr>
              <a:t>Слабый</a:t>
            </a:r>
            <a:r>
              <a:rPr lang="en-US" b="1" dirty="0" smtClean="0">
                <a:latin typeface="ALS Sector Regular" pitchFamily="50" charset="0"/>
                <a:cs typeface="ALS Sector Regular" pitchFamily="50" charset="0"/>
              </a:rPr>
              <a:t>/</a:t>
            </a:r>
            <a:r>
              <a:rPr lang="ru-RU" b="1" dirty="0" smtClean="0">
                <a:latin typeface="ALS Sector Regular" pitchFamily="50" charset="0"/>
                <a:cs typeface="ALS Sector Regular" pitchFamily="50" charset="0"/>
              </a:rPr>
              <a:t>узкий ИИ </a:t>
            </a:r>
          </a:p>
          <a:p>
            <a:pPr algn="ctr"/>
            <a:r>
              <a:rPr lang="ru-RU" dirty="0" smtClean="0">
                <a:latin typeface="ALS Sector Regular" pitchFamily="50" charset="0"/>
                <a:cs typeface="ALS Sector Regular" pitchFamily="50" charset="0"/>
              </a:rPr>
              <a:t>(</a:t>
            </a:r>
            <a:r>
              <a:rPr lang="ru-RU" dirty="0" err="1" smtClean="0">
                <a:latin typeface="ALS Sector Regular" pitchFamily="50" charset="0"/>
                <a:cs typeface="ALS Sector Regular" pitchFamily="50" charset="0"/>
              </a:rPr>
              <a:t>Artificial</a:t>
            </a:r>
            <a:r>
              <a:rPr lang="ru-RU" dirty="0" smtClean="0">
                <a:latin typeface="ALS Sector Regular" pitchFamily="50" charset="0"/>
                <a:cs typeface="ALS Sector Regular" pitchFamily="50" charset="0"/>
              </a:rPr>
              <a:t> </a:t>
            </a:r>
            <a:r>
              <a:rPr lang="ru-RU" dirty="0" err="1" smtClean="0">
                <a:latin typeface="ALS Sector Regular" pitchFamily="50" charset="0"/>
                <a:cs typeface="ALS Sector Regular" pitchFamily="50" charset="0"/>
              </a:rPr>
              <a:t>Narrow</a:t>
            </a:r>
            <a:r>
              <a:rPr lang="ru-RU" dirty="0" smtClean="0">
                <a:latin typeface="ALS Sector Regular" pitchFamily="50" charset="0"/>
                <a:cs typeface="ALS Sector Regular" pitchFamily="50" charset="0"/>
              </a:rPr>
              <a:t> </a:t>
            </a:r>
            <a:r>
              <a:rPr lang="ru-RU" dirty="0" err="1" smtClean="0">
                <a:latin typeface="ALS Sector Regular" pitchFamily="50" charset="0"/>
                <a:cs typeface="ALS Sector Regular" pitchFamily="50" charset="0"/>
              </a:rPr>
              <a:t>Intelligence</a:t>
            </a:r>
            <a:r>
              <a:rPr lang="ru-RU" dirty="0" smtClean="0">
                <a:latin typeface="ALS Sector Regular" pitchFamily="50" charset="0"/>
                <a:cs typeface="ALS Sector Regular" pitchFamily="50" charset="0"/>
              </a:rPr>
              <a:t>, ANI)</a:t>
            </a:r>
            <a:endParaRPr lang="ru-RU" dirty="0"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410161" y="1248479"/>
            <a:ext cx="38839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ALS Sector Regular" pitchFamily="50" charset="0"/>
                <a:cs typeface="ALS Sector Regular" pitchFamily="50" charset="0"/>
              </a:rPr>
              <a:t>Сильный</a:t>
            </a:r>
            <a:r>
              <a:rPr lang="en-US" b="1" dirty="0" smtClean="0">
                <a:latin typeface="ALS Sector Regular" pitchFamily="50" charset="0"/>
                <a:cs typeface="ALS Sector Regular" pitchFamily="50" charset="0"/>
              </a:rPr>
              <a:t>/</a:t>
            </a:r>
            <a:r>
              <a:rPr lang="ru-RU" b="1" dirty="0" smtClean="0">
                <a:latin typeface="ALS Sector Regular" pitchFamily="50" charset="0"/>
                <a:cs typeface="ALS Sector Regular" pitchFamily="50" charset="0"/>
              </a:rPr>
              <a:t>общий ИИ</a:t>
            </a:r>
            <a:r>
              <a:rPr lang="ru-RU" dirty="0" smtClean="0">
                <a:latin typeface="ALS Sector Regular" pitchFamily="50" charset="0"/>
                <a:cs typeface="ALS Sector Regular" pitchFamily="50" charset="0"/>
              </a:rPr>
              <a:t> </a:t>
            </a:r>
          </a:p>
          <a:p>
            <a:pPr algn="ctr"/>
            <a:r>
              <a:rPr lang="ru-RU" dirty="0" smtClean="0">
                <a:latin typeface="ALS Sector Regular" pitchFamily="50" charset="0"/>
                <a:cs typeface="ALS Sector Regular" pitchFamily="50" charset="0"/>
              </a:rPr>
              <a:t>(</a:t>
            </a:r>
            <a:r>
              <a:rPr lang="ru-RU" dirty="0" err="1" smtClean="0">
                <a:latin typeface="ALS Sector Regular" pitchFamily="50" charset="0"/>
                <a:cs typeface="ALS Sector Regular" pitchFamily="50" charset="0"/>
              </a:rPr>
              <a:t>Artificial</a:t>
            </a:r>
            <a:r>
              <a:rPr lang="ru-RU" dirty="0" smtClean="0">
                <a:latin typeface="ALS Sector Regular" pitchFamily="50" charset="0"/>
                <a:cs typeface="ALS Sector Regular" pitchFamily="50" charset="0"/>
              </a:rPr>
              <a:t> </a:t>
            </a:r>
            <a:r>
              <a:rPr lang="ru-RU" dirty="0" err="1" smtClean="0">
                <a:latin typeface="ALS Sector Regular" pitchFamily="50" charset="0"/>
                <a:cs typeface="ALS Sector Regular" pitchFamily="50" charset="0"/>
              </a:rPr>
              <a:t>General</a:t>
            </a:r>
            <a:r>
              <a:rPr lang="ru-RU" dirty="0" smtClean="0">
                <a:latin typeface="ALS Sector Regular" pitchFamily="50" charset="0"/>
                <a:cs typeface="ALS Sector Regular" pitchFamily="50" charset="0"/>
              </a:rPr>
              <a:t> </a:t>
            </a:r>
            <a:r>
              <a:rPr lang="ru-RU" dirty="0" err="1" smtClean="0">
                <a:latin typeface="ALS Sector Regular" pitchFamily="50" charset="0"/>
                <a:cs typeface="ALS Sector Regular" pitchFamily="50" charset="0"/>
              </a:rPr>
              <a:t>Intelligence</a:t>
            </a:r>
            <a:r>
              <a:rPr lang="ru-RU" dirty="0" smtClean="0">
                <a:latin typeface="ALS Sector Regular" pitchFamily="50" charset="0"/>
                <a:cs typeface="ALS Sector Regular" pitchFamily="50" charset="0"/>
              </a:rPr>
              <a:t>, AGI)</a:t>
            </a:r>
            <a:endParaRPr lang="ru-RU" dirty="0"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Виды ИИ</a:t>
            </a:r>
            <a:endParaRPr lang="ru-RU" dirty="0"/>
          </a:p>
        </p:txBody>
      </p:sp>
      <p:sp>
        <p:nvSpPr>
          <p:cNvPr id="1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20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64818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55600" y="1211581"/>
            <a:ext cx="1080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ALS Sector Regular" pitchFamily="50" charset="0"/>
                <a:cs typeface="ALS Sector Regular" pitchFamily="50" charset="0"/>
              </a:rPr>
              <a:t>Слабому ИИ не хватает человеческого </a:t>
            </a:r>
            <a:r>
              <a:rPr lang="ru-RU" b="1" dirty="0" smtClean="0">
                <a:latin typeface="ALS Sector Regular" pitchFamily="50" charset="0"/>
                <a:cs typeface="ALS Sector Regular" pitchFamily="50" charset="0"/>
              </a:rPr>
              <a:t>сознания</a:t>
            </a:r>
            <a:r>
              <a:rPr lang="ru-RU" dirty="0" smtClean="0">
                <a:latin typeface="ALS Sector Regular" pitchFamily="50" charset="0"/>
                <a:cs typeface="ALS Sector Regular" pitchFamily="50" charset="0"/>
              </a:rPr>
              <a:t>, хотя временами он может это имитировать. </a:t>
            </a:r>
          </a:p>
          <a:p>
            <a:pPr algn="just"/>
            <a:r>
              <a:rPr lang="ru-RU" dirty="0" smtClean="0">
                <a:latin typeface="ALS Sector Regular" pitchFamily="50" charset="0"/>
                <a:cs typeface="ALS Sector Regular" pitchFamily="50" charset="0"/>
              </a:rPr>
              <a:t>Классической иллюстрацией слабого ИИ является мысленный эксперимент Джона </a:t>
            </a:r>
            <a:r>
              <a:rPr lang="ru-RU" dirty="0" err="1" smtClean="0">
                <a:latin typeface="ALS Sector Regular" pitchFamily="50" charset="0"/>
                <a:cs typeface="ALS Sector Regular" pitchFamily="50" charset="0"/>
              </a:rPr>
              <a:t>Сирла</a:t>
            </a:r>
            <a:r>
              <a:rPr lang="ru-RU" dirty="0" smtClean="0">
                <a:latin typeface="ALS Sector Regular" pitchFamily="50" charset="0"/>
                <a:cs typeface="ALS Sector Regular" pitchFamily="50" charset="0"/>
              </a:rPr>
              <a:t> </a:t>
            </a:r>
            <a:r>
              <a:rPr lang="ru-RU" b="1" dirty="0" smtClean="0">
                <a:latin typeface="ALS Sector Regular" pitchFamily="50" charset="0"/>
                <a:cs typeface="ALS Sector Regular" pitchFamily="50" charset="0"/>
              </a:rPr>
              <a:t>«Китайская комната»</a:t>
            </a:r>
            <a:r>
              <a:rPr lang="ru-RU" dirty="0" smtClean="0">
                <a:latin typeface="ALS Sector Regular" pitchFamily="50" charset="0"/>
                <a:cs typeface="ALS Sector Regular" pitchFamily="50" charset="0"/>
              </a:rPr>
              <a:t>.</a:t>
            </a:r>
          </a:p>
        </p:txBody>
      </p:sp>
      <p:pic>
        <p:nvPicPr>
          <p:cNvPr id="57346" name="Picture 2" descr="Китайская комната по-русски: «думать» по шаблону / Хабр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86442" y="1939331"/>
            <a:ext cx="6124575" cy="351472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55600" y="5654040"/>
            <a:ext cx="109143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dirty="0" smtClean="0">
                <a:latin typeface="ALS Sector Regular" pitchFamily="50" charset="0"/>
                <a:cs typeface="ALS Sector Regular" pitchFamily="50" charset="0"/>
              </a:rPr>
              <a:t>Наблюдатель может задать любой вопрос и получить на него осмысленный ответ, но испытуемый при этом не имеет никаких знаний об иероглифах и не может научиться ими пользоваться, потому что не может узнать значение ни одного из иероглифов</a:t>
            </a:r>
            <a:endParaRPr lang="ru-RU" dirty="0"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Слабый ИИ наглядно</a:t>
            </a:r>
            <a:endParaRPr lang="ru-RU" dirty="0"/>
          </a:p>
        </p:txBody>
      </p:sp>
      <p:sp>
        <p:nvSpPr>
          <p:cNvPr id="14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21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64818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5D3F1592-B999-090E-CC12-830D8C046F89}"/>
              </a:ext>
            </a:extLst>
          </p:cNvPr>
          <p:cNvSpPr/>
          <p:nvPr/>
        </p:nvSpPr>
        <p:spPr>
          <a:xfrm>
            <a:off x="0" y="0"/>
            <a:ext cx="3754409" cy="6858000"/>
          </a:xfrm>
          <a:prstGeom prst="rect">
            <a:avLst/>
          </a:prstGeom>
          <a:solidFill>
            <a:srgbClr val="D4E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0D6B226-5CF2-C6D3-2EA7-19321638F3AE}"/>
              </a:ext>
            </a:extLst>
          </p:cNvPr>
          <p:cNvSpPr txBox="1"/>
          <p:nvPr/>
        </p:nvSpPr>
        <p:spPr>
          <a:xfrm>
            <a:off x="6469380" y="-1257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xmlns="" id="{DE897D65-ADB8-1DD7-B439-92359D75E5E2}"/>
              </a:ext>
            </a:extLst>
          </p:cNvPr>
          <p:cNvSpPr txBox="1">
            <a:spLocks/>
          </p:cNvSpPr>
          <p:nvPr/>
        </p:nvSpPr>
        <p:spPr>
          <a:xfrm>
            <a:off x="187659" y="1003762"/>
            <a:ext cx="3246781" cy="18960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4000"/>
              </a:lnSpc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LS Sector Regular" pitchFamily="2" charset="0"/>
                <a:ea typeface="Roboto Medium"/>
                <a:cs typeface="ALS Sector Regular" pitchFamily="2" charset="0"/>
                <a:sym typeface="Roboto Medium"/>
              </a:rPr>
              <a:t>ИИ – область компьютерных наук о </a:t>
            </a:r>
            <a:r>
              <a:rPr lang="ru-RU" sz="1600" u="sng" dirty="0" smtClean="0">
                <a:solidFill>
                  <a:schemeClr val="accent1">
                    <a:lumMod val="50000"/>
                  </a:schemeClr>
                </a:solidFill>
                <a:latin typeface="ALS Sector Regular" pitchFamily="2" charset="0"/>
                <a:ea typeface="Roboto Medium"/>
                <a:cs typeface="ALS Sector Regular" pitchFamily="2" charset="0"/>
                <a:sym typeface="Roboto Medium"/>
              </a:rPr>
              <a:t>поиске неизвестных зависимостей </a:t>
            </a:r>
          </a:p>
          <a:p>
            <a:pPr algn="l">
              <a:lnSpc>
                <a:spcPct val="114000"/>
              </a:lnSpc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LS Sector Regular" pitchFamily="2" charset="0"/>
                <a:ea typeface="Roboto Medium"/>
                <a:cs typeface="ALS Sector Regular" pitchFamily="2" charset="0"/>
                <a:sym typeface="Roboto Medium"/>
              </a:rPr>
              <a:t>(в мире = в данных)</a:t>
            </a:r>
          </a:p>
        </p:txBody>
      </p:sp>
      <p:cxnSp>
        <p:nvCxnSpPr>
          <p:cNvPr id="12" name="Google Shape;422;g14739c8fea3_0_168">
            <a:extLst>
              <a:ext uri="{FF2B5EF4-FFF2-40B4-BE49-F238E27FC236}">
                <a16:creationId xmlns:a16="http://schemas.microsoft.com/office/drawing/2014/main" xmlns="" id="{2E80F501-054F-1D0A-390B-5008D1033619}"/>
              </a:ext>
            </a:extLst>
          </p:cNvPr>
          <p:cNvCxnSpPr>
            <a:cxnSpLocks/>
          </p:cNvCxnSpPr>
          <p:nvPr/>
        </p:nvCxnSpPr>
        <p:spPr>
          <a:xfrm flipH="1">
            <a:off x="-132522" y="2917471"/>
            <a:ext cx="3900183" cy="0"/>
          </a:xfrm>
          <a:prstGeom prst="straightConnector1">
            <a:avLst/>
          </a:prstGeom>
          <a:noFill/>
          <a:ln w="19050" cap="flat" cmpd="sng">
            <a:solidFill>
              <a:srgbClr val="F8F8F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" name="Google Shape;69;p3">
            <a:extLst>
              <a:ext uri="{FF2B5EF4-FFF2-40B4-BE49-F238E27FC236}">
                <a16:creationId xmlns:a16="http://schemas.microsoft.com/office/drawing/2014/main" xmlns="" id="{888C8BD2-0685-F9B5-636F-FB9FE977F664}"/>
              </a:ext>
            </a:extLst>
          </p:cNvPr>
          <p:cNvSpPr txBox="1"/>
          <p:nvPr/>
        </p:nvSpPr>
        <p:spPr>
          <a:xfrm>
            <a:off x="200857" y="3250313"/>
            <a:ext cx="373966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115000"/>
              </a:lnSpc>
              <a:defRPr sz="2000" spc="30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400" dirty="0" smtClean="0">
                <a:solidFill>
                  <a:srgbClr val="176DEA"/>
                </a:solidFill>
              </a:rPr>
              <a:t>Другие названия</a:t>
            </a:r>
            <a:endParaRPr sz="2400" dirty="0">
              <a:solidFill>
                <a:srgbClr val="176DEA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8164280-E574-9BB8-FB3E-5C710496EF19}"/>
              </a:ext>
            </a:extLst>
          </p:cNvPr>
          <p:cNvSpPr txBox="1"/>
          <p:nvPr/>
        </p:nvSpPr>
        <p:spPr>
          <a:xfrm>
            <a:off x="187659" y="3945282"/>
            <a:ext cx="3421244" cy="218983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LS Sector Regular" pitchFamily="2" charset="0"/>
                <a:ea typeface="Roboto Medium"/>
                <a:cs typeface="ALS Sector Regular" pitchFamily="2" charset="0"/>
                <a:sym typeface="Roboto Medium"/>
              </a:rPr>
              <a:t>ИИ – термин скорее из сферы маркетинга</a:t>
            </a:r>
          </a:p>
          <a:p>
            <a:pPr>
              <a:lnSpc>
                <a:spcPct val="114000"/>
              </a:lnSpc>
            </a:pP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ALS Sector Regular" pitchFamily="2" charset="0"/>
              <a:ea typeface="Roboto Medium"/>
              <a:cs typeface="ALS Sector Regular" pitchFamily="2" charset="0"/>
              <a:sym typeface="Roboto Medium"/>
            </a:endParaRP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LS Sector Regular" pitchFamily="2" charset="0"/>
                <a:ea typeface="Roboto Medium"/>
                <a:cs typeface="ALS Sector Regular" pitchFamily="2" charset="0"/>
                <a:sym typeface="Roboto Medium"/>
              </a:rPr>
              <a:t>Часто предпочтение отдаётся другому термину, более корректно отражающему сферу – </a:t>
            </a:r>
            <a:r>
              <a:rPr lang="ru-RU" sz="1600" u="sng" dirty="0" smtClean="0">
                <a:solidFill>
                  <a:schemeClr val="accent1">
                    <a:lumMod val="50000"/>
                  </a:schemeClr>
                </a:solidFill>
                <a:latin typeface="ALS Sector Regular" pitchFamily="2" charset="0"/>
                <a:ea typeface="Roboto Medium"/>
                <a:cs typeface="ALS Sector Regular" pitchFamily="2" charset="0"/>
                <a:sym typeface="Roboto Medium"/>
              </a:rPr>
              <a:t>Наука о данных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LS Sector Regular" pitchFamily="2" charset="0"/>
                <a:ea typeface="Roboto Medium"/>
                <a:cs typeface="ALS Sector Regular" pitchFamily="2" charset="0"/>
                <a:sym typeface="Roboto Medium"/>
              </a:rPr>
              <a:t>, </a:t>
            </a:r>
            <a:r>
              <a:rPr lang="ru-RU" sz="1600" u="sng" dirty="0" err="1" smtClean="0">
                <a:solidFill>
                  <a:schemeClr val="accent1">
                    <a:lumMod val="50000"/>
                  </a:schemeClr>
                </a:solidFill>
                <a:latin typeface="ALS Sector Regular" pitchFamily="2" charset="0"/>
                <a:ea typeface="Roboto Medium"/>
                <a:cs typeface="ALS Sector Regular" pitchFamily="2" charset="0"/>
                <a:sym typeface="Roboto Medium"/>
              </a:rPr>
              <a:t>Data</a:t>
            </a:r>
            <a:r>
              <a:rPr lang="ru-RU" sz="1600" u="sng" dirty="0" smtClean="0">
                <a:solidFill>
                  <a:schemeClr val="accent1">
                    <a:lumMod val="50000"/>
                  </a:schemeClr>
                </a:solidFill>
                <a:latin typeface="ALS Sector Regular" pitchFamily="2" charset="0"/>
                <a:ea typeface="Roboto Medium"/>
                <a:cs typeface="ALS Sector Regular" pitchFamily="2" charset="0"/>
                <a:sym typeface="Roboto Medium"/>
              </a:rPr>
              <a:t> </a:t>
            </a:r>
            <a:r>
              <a:rPr lang="ru-RU" sz="1600" u="sng" dirty="0" err="1" smtClean="0">
                <a:solidFill>
                  <a:schemeClr val="accent1">
                    <a:lumMod val="50000"/>
                  </a:schemeClr>
                </a:solidFill>
                <a:latin typeface="ALS Sector Regular" pitchFamily="2" charset="0"/>
                <a:ea typeface="Roboto Medium"/>
                <a:cs typeface="ALS Sector Regular" pitchFamily="2" charset="0"/>
                <a:sym typeface="Roboto Medium"/>
              </a:rPr>
              <a:t>Science</a:t>
            </a:r>
            <a:endParaRPr lang="ru-RU" sz="1600" u="sng" dirty="0" smtClean="0">
              <a:solidFill>
                <a:schemeClr val="accent1">
                  <a:lumMod val="50000"/>
                </a:schemeClr>
              </a:solidFill>
              <a:latin typeface="ALS Sector Regular" pitchFamily="2" charset="0"/>
              <a:ea typeface="Roboto Medium"/>
              <a:cs typeface="ALS Sector Regular" pitchFamily="2" charset="0"/>
              <a:sym typeface="Roboto Medium"/>
            </a:endParaRPr>
          </a:p>
          <a:p>
            <a:pPr>
              <a:lnSpc>
                <a:spcPct val="114000"/>
              </a:lnSpc>
            </a:pPr>
            <a:endParaRPr lang="ru-RU" sz="1400" dirty="0" smtClean="0">
              <a:solidFill>
                <a:srgbClr val="434343"/>
              </a:solidFill>
              <a:latin typeface="ALS Sector Regular" pitchFamily="2" charset="0"/>
              <a:ea typeface="Roboto Medium"/>
              <a:cs typeface="ALS Sector Regular" pitchFamily="2" charset="0"/>
              <a:sym typeface="Roboto Medium"/>
            </a:endParaRPr>
          </a:p>
        </p:txBody>
      </p:sp>
      <p:grpSp>
        <p:nvGrpSpPr>
          <p:cNvPr id="2" name="Group 14">
            <a:extLst>
              <a:ext uri="{FF2B5EF4-FFF2-40B4-BE49-F238E27FC236}">
                <a16:creationId xmlns:a16="http://schemas.microsoft.com/office/drawing/2014/main" xmlns="" id="{6B74EF3F-571A-1CAD-3102-5BD842426950}"/>
              </a:ext>
            </a:extLst>
          </p:cNvPr>
          <p:cNvGrpSpPr/>
          <p:nvPr/>
        </p:nvGrpSpPr>
        <p:grpSpPr>
          <a:xfrm>
            <a:off x="4302997" y="133350"/>
            <a:ext cx="7458762" cy="6591300"/>
            <a:chOff x="5474881" y="152400"/>
            <a:chExt cx="7458762" cy="6591300"/>
          </a:xfrm>
        </p:grpSpPr>
        <p:sp>
          <p:nvSpPr>
            <p:cNvPr id="29" name="Rectangle 12">
              <a:extLst>
                <a:ext uri="{FF2B5EF4-FFF2-40B4-BE49-F238E27FC236}">
                  <a16:creationId xmlns:a16="http://schemas.microsoft.com/office/drawing/2014/main" xmlns="" id="{37EB84F1-8644-D397-3C7C-D19E8FC13801}"/>
                </a:ext>
              </a:extLst>
            </p:cNvPr>
            <p:cNvSpPr/>
            <p:nvPr/>
          </p:nvSpPr>
          <p:spPr>
            <a:xfrm>
              <a:off x="5474881" y="152400"/>
              <a:ext cx="7458762" cy="6591300"/>
            </a:xfrm>
            <a:prstGeom prst="rect">
              <a:avLst/>
            </a:prstGeom>
            <a:pattFill prst="pct5">
              <a:fgClr>
                <a:schemeClr val="accent1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12700" cap="flat">
              <a:solidFill>
                <a:srgbClr val="176DE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sp>
          <p:nvSpPr>
            <p:cNvPr id="30" name="Подзаголовок 2">
              <a:extLst>
                <a:ext uri="{FF2B5EF4-FFF2-40B4-BE49-F238E27FC236}">
                  <a16:creationId xmlns:a16="http://schemas.microsoft.com/office/drawing/2014/main" xmlns="" id="{9C078266-904C-C80A-5599-E31FF93ABCFF}"/>
                </a:ext>
              </a:extLst>
            </p:cNvPr>
            <p:cNvSpPr txBox="1">
              <a:spLocks/>
            </p:cNvSpPr>
            <p:nvPr/>
          </p:nvSpPr>
          <p:spPr>
            <a:xfrm>
              <a:off x="6505120" y="3014680"/>
              <a:ext cx="5390784" cy="150321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2200" dirty="0" err="1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LS Sector Regular" pitchFamily="2" charset="0"/>
                  <a:cs typeface="ALS Sector Regular" pitchFamily="2" charset="0"/>
                </a:rPr>
                <a:t>вв</a:t>
              </a:r>
              <a:endParaRPr lang="en-US" sz="2200" dirty="0">
                <a:solidFill>
                  <a:schemeClr val="accent1">
                    <a:lumMod val="60000"/>
                    <a:lumOff val="40000"/>
                  </a:schemeClr>
                </a:solidFill>
                <a:latin typeface="ALS Sector Regular" pitchFamily="2" charset="0"/>
                <a:cs typeface="ALS Sector Regular" pitchFamily="2" charset="0"/>
              </a:endParaRPr>
            </a:p>
          </p:txBody>
        </p:sp>
      </p:grp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9201" y="3081421"/>
            <a:ext cx="4775200" cy="2417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7711" y="178897"/>
            <a:ext cx="3099429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TextBox 30"/>
          <p:cNvSpPr txBox="1"/>
          <p:nvPr/>
        </p:nvSpPr>
        <p:spPr>
          <a:xfrm>
            <a:off x="6979920" y="2359108"/>
            <a:ext cx="30235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176DEA"/>
                </a:solidFill>
                <a:latin typeface="ALS Sector Regular" pitchFamily="50" charset="0"/>
                <a:cs typeface="ALS Sector Regular" pitchFamily="50" charset="0"/>
              </a:rPr>
              <a:t>Исходные данные</a:t>
            </a:r>
            <a:endParaRPr lang="ru-RU" sz="2400" b="1" dirty="0">
              <a:solidFill>
                <a:srgbClr val="176DEA"/>
              </a:solidFill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802120" y="5775408"/>
            <a:ext cx="34002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176DEA"/>
                </a:solidFill>
                <a:latin typeface="ALS Sector Regular" pitchFamily="50" charset="0"/>
                <a:cs typeface="ALS Sector Regular" pitchFamily="50" charset="0"/>
              </a:rPr>
              <a:t>Поиск зависимости, </a:t>
            </a:r>
          </a:p>
          <a:p>
            <a:pPr algn="ctr"/>
            <a:r>
              <a:rPr lang="ru-RU" sz="2400" b="1" dirty="0" smtClean="0">
                <a:solidFill>
                  <a:srgbClr val="176DEA"/>
                </a:solidFill>
                <a:latin typeface="ALS Sector Regular" pitchFamily="50" charset="0"/>
                <a:cs typeface="ALS Sector Regular" pitchFamily="50" charset="0"/>
              </a:rPr>
              <a:t>аппроксимация</a:t>
            </a:r>
            <a:endParaRPr lang="ru-RU" sz="2400" b="1" dirty="0">
              <a:solidFill>
                <a:srgbClr val="176DEA"/>
              </a:solidFill>
              <a:latin typeface="ALS Sector Regular" pitchFamily="50" charset="0"/>
              <a:cs typeface="ALS Sector Regular" pitchFamily="50" charset="0"/>
            </a:endParaRPr>
          </a:p>
        </p:txBody>
      </p:sp>
      <p:cxnSp>
        <p:nvCxnSpPr>
          <p:cNvPr id="33" name="Прямая со стрелкой 32"/>
          <p:cNvCxnSpPr/>
          <p:nvPr/>
        </p:nvCxnSpPr>
        <p:spPr>
          <a:xfrm flipH="1">
            <a:off x="6756400" y="2829008"/>
            <a:ext cx="749300" cy="1181100"/>
          </a:xfrm>
          <a:prstGeom prst="straightConnector1">
            <a:avLst/>
          </a:prstGeom>
          <a:ln w="38100">
            <a:solidFill>
              <a:srgbClr val="176DE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9474200" y="2803608"/>
            <a:ext cx="736600" cy="1193800"/>
          </a:xfrm>
          <a:prstGeom prst="straightConnector1">
            <a:avLst/>
          </a:prstGeom>
          <a:ln w="38100">
            <a:solidFill>
              <a:srgbClr val="176DE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Стрелка вверх 34"/>
          <p:cNvSpPr/>
          <p:nvPr/>
        </p:nvSpPr>
        <p:spPr>
          <a:xfrm>
            <a:off x="8026400" y="5203908"/>
            <a:ext cx="736600" cy="495300"/>
          </a:xfrm>
          <a:prstGeom prst="upArrow">
            <a:avLst/>
          </a:prstGeom>
          <a:solidFill>
            <a:srgbClr val="176DEA"/>
          </a:solidFill>
          <a:ln>
            <a:solidFill>
              <a:srgbClr val="176D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76DEA"/>
              </a:solidFill>
            </a:endParaRPr>
          </a:p>
        </p:txBody>
      </p:sp>
      <p:sp>
        <p:nvSpPr>
          <p:cNvPr id="38" name="Google Shape;69;p3">
            <a:extLst>
              <a:ext uri="{FF2B5EF4-FFF2-40B4-BE49-F238E27FC236}">
                <a16:creationId xmlns:a16="http://schemas.microsoft.com/office/drawing/2014/main" xmlns="" id="{888C8BD2-0685-F9B5-636F-FB9FE977F664}"/>
              </a:ext>
            </a:extLst>
          </p:cNvPr>
          <p:cNvSpPr txBox="1"/>
          <p:nvPr/>
        </p:nvSpPr>
        <p:spPr>
          <a:xfrm>
            <a:off x="200857" y="373380"/>
            <a:ext cx="373966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115000"/>
              </a:lnSpc>
              <a:defRPr sz="2000" spc="30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400" dirty="0" smtClean="0">
                <a:solidFill>
                  <a:srgbClr val="176DEA"/>
                </a:solidFill>
              </a:rPr>
              <a:t>Терминология</a:t>
            </a:r>
            <a:endParaRPr sz="2400" dirty="0">
              <a:solidFill>
                <a:srgbClr val="176DEA"/>
              </a:solidFill>
            </a:endParaRPr>
          </a:p>
        </p:txBody>
      </p:sp>
      <p:sp>
        <p:nvSpPr>
          <p:cNvPr id="3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22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25323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9;p3">
            <a:extLst>
              <a:ext uri="{FF2B5EF4-FFF2-40B4-BE49-F238E27FC236}">
                <a16:creationId xmlns:a16="http://schemas.microsoft.com/office/drawing/2014/main" xmlns="" id="{FB7721B3-9A7B-E718-ACD8-013893BBF8AC}"/>
              </a:ext>
            </a:extLst>
          </p:cNvPr>
          <p:cNvSpPr txBox="1"/>
          <p:nvPr/>
        </p:nvSpPr>
        <p:spPr>
          <a:xfrm>
            <a:off x="340534" y="256710"/>
            <a:ext cx="8676292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400" spc="300" dirty="0" smtClean="0">
                <a:solidFill>
                  <a:srgbClr val="176DEA"/>
                </a:solidFill>
                <a:latin typeface="ALS Sector Bold" pitchFamily="50" charset="0"/>
                <a:cs typeface="ALS Sector Regular" pitchFamily="2" charset="0"/>
              </a:rPr>
              <a:t>Что нужно для создания модели ИИ?</a:t>
            </a:r>
            <a:endParaRPr lang="ru-RU" sz="2400" spc="300" dirty="0">
              <a:solidFill>
                <a:srgbClr val="176DEA"/>
              </a:solidFill>
              <a:latin typeface="ALS Sector Bold" pitchFamily="50" charset="0"/>
              <a:cs typeface="ALS Sector Regular" pitchFamily="2" charset="0"/>
            </a:endParaRPr>
          </a:p>
        </p:txBody>
      </p:sp>
      <p:pic>
        <p:nvPicPr>
          <p:cNvPr id="17" name="Рисунок 16" descr="Что нужно дли ИИ_ - visual selection.png"/>
          <p:cNvPicPr>
            <a:picLocks noChangeAspect="1"/>
          </p:cNvPicPr>
          <p:nvPr/>
        </p:nvPicPr>
        <p:blipFill>
          <a:blip r:embed="rId2" cstate="print">
            <a:lum bright="-20000" contrast="30000"/>
          </a:blip>
          <a:srcRect t="19778" r="65053" b="6111"/>
          <a:stretch>
            <a:fillRect/>
          </a:stretch>
        </p:blipFill>
        <p:spPr>
          <a:xfrm>
            <a:off x="-236221" y="2804744"/>
            <a:ext cx="2529841" cy="3739175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53761" y="898747"/>
            <a:ext cx="3625960" cy="1835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 descr="undefin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3964" y="2717970"/>
            <a:ext cx="5417272" cy="3825949"/>
          </a:xfrm>
          <a:prstGeom prst="rect">
            <a:avLst/>
          </a:prstGeom>
          <a:noFill/>
        </p:spPr>
      </p:pic>
      <p:sp>
        <p:nvSpPr>
          <p:cNvPr id="29" name="Скругленный прямоугольник 28"/>
          <p:cNvSpPr/>
          <p:nvPr/>
        </p:nvSpPr>
        <p:spPr>
          <a:xfrm>
            <a:off x="2697480" y="1889760"/>
            <a:ext cx="1440180" cy="693420"/>
          </a:xfrm>
          <a:prstGeom prst="roundRect">
            <a:avLst/>
          </a:prstGeom>
          <a:noFill/>
          <a:ln w="28575">
            <a:solidFill>
              <a:srgbClr val="176D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31"/>
          <p:cNvGrpSpPr/>
          <p:nvPr/>
        </p:nvGrpSpPr>
        <p:grpSpPr>
          <a:xfrm>
            <a:off x="1828800" y="1607820"/>
            <a:ext cx="3314700" cy="525780"/>
            <a:chOff x="1828800" y="1607820"/>
            <a:chExt cx="3314700" cy="525780"/>
          </a:xfrm>
        </p:grpSpPr>
        <p:sp>
          <p:nvSpPr>
            <p:cNvPr id="30" name="Скругленный прямоугольник 29"/>
            <p:cNvSpPr/>
            <p:nvPr/>
          </p:nvSpPr>
          <p:spPr>
            <a:xfrm>
              <a:off x="1828800" y="1607820"/>
              <a:ext cx="464820" cy="525780"/>
            </a:xfrm>
            <a:prstGeom prst="round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Скругленный прямоугольник 30"/>
            <p:cNvSpPr/>
            <p:nvPr/>
          </p:nvSpPr>
          <p:spPr>
            <a:xfrm>
              <a:off x="4678680" y="1607820"/>
              <a:ext cx="464820" cy="525780"/>
            </a:xfrm>
            <a:prstGeom prst="round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3" name="Рисунок 32" descr="Что нужно дли ИИ_ - visual selection.png"/>
          <p:cNvPicPr>
            <a:picLocks noChangeAspect="1"/>
          </p:cNvPicPr>
          <p:nvPr/>
        </p:nvPicPr>
        <p:blipFill>
          <a:blip r:embed="rId2" cstate="print">
            <a:lum bright="-20000" contrast="30000"/>
          </a:blip>
          <a:srcRect l="34947" t="19778" r="34632" b="6111"/>
          <a:stretch>
            <a:fillRect/>
          </a:stretch>
        </p:blipFill>
        <p:spPr>
          <a:xfrm>
            <a:off x="2293620" y="2804744"/>
            <a:ext cx="2202180" cy="3739175"/>
          </a:xfrm>
          <a:prstGeom prst="rect">
            <a:avLst/>
          </a:prstGeom>
        </p:spPr>
      </p:pic>
      <p:pic>
        <p:nvPicPr>
          <p:cNvPr id="34" name="Рисунок 33" descr="Что нужно дли ИИ_ - visual selection.png"/>
          <p:cNvPicPr>
            <a:picLocks noChangeAspect="1"/>
          </p:cNvPicPr>
          <p:nvPr/>
        </p:nvPicPr>
        <p:blipFill>
          <a:blip r:embed="rId2" cstate="print">
            <a:lum bright="-20000" contrast="30000"/>
          </a:blip>
          <a:srcRect l="65368" t="19778" b="6111"/>
          <a:stretch>
            <a:fillRect/>
          </a:stretch>
        </p:blipFill>
        <p:spPr>
          <a:xfrm>
            <a:off x="4495800" y="2804744"/>
            <a:ext cx="2506980" cy="3739175"/>
          </a:xfrm>
          <a:prstGeom prst="rect">
            <a:avLst/>
          </a:prstGeom>
        </p:spPr>
      </p:pic>
      <p:pic>
        <p:nvPicPr>
          <p:cNvPr id="10244" name="Picture 4" descr="Вычисления на GPU – зачем, когда и как. Плюс немного тестов / Хабр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44748" y="256710"/>
            <a:ext cx="5447252" cy="2354580"/>
          </a:xfrm>
          <a:prstGeom prst="rect">
            <a:avLst/>
          </a:prstGeom>
          <a:noFill/>
        </p:spPr>
      </p:pic>
      <p:sp>
        <p:nvSpPr>
          <p:cNvPr id="35" name="Скругленный прямоугольник 34"/>
          <p:cNvSpPr/>
          <p:nvPr/>
        </p:nvSpPr>
        <p:spPr>
          <a:xfrm>
            <a:off x="1417320" y="1021079"/>
            <a:ext cx="4107180" cy="1713487"/>
          </a:xfrm>
          <a:prstGeom prst="roundRect">
            <a:avLst>
              <a:gd name="adj" fmla="val 9196"/>
            </a:avLst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23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64818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одержимое 11"/>
          <p:cNvSpPr txBox="1">
            <a:spLocks/>
          </p:cNvSpPr>
          <p:nvPr/>
        </p:nvSpPr>
        <p:spPr>
          <a:xfrm>
            <a:off x="838200" y="1219200"/>
            <a:ext cx="10515600" cy="5059363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8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Пример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: анализ отзывов в интернете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S Sector Regular" pitchFamily="50" charset="0"/>
              <a:cs typeface="ALS Sector Regular" pitchFamily="50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0080" y="1700189"/>
            <a:ext cx="10993438" cy="4976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38200" y="114301"/>
            <a:ext cx="11125200" cy="914399"/>
          </a:xfrm>
        </p:spPr>
        <p:txBody>
          <a:bodyPr>
            <a:normAutofit/>
          </a:bodyPr>
          <a:lstStyle/>
          <a:p>
            <a:r>
              <a:rPr lang="ru-RU" sz="3600" spc="300" dirty="0" smtClean="0">
                <a:solidFill>
                  <a:srgbClr val="176DEA"/>
                </a:solidFill>
                <a:latin typeface="ALS Sector Bold" pitchFamily="50" charset="0"/>
                <a:cs typeface="ALS Sector Regular" pitchFamily="2" charset="0"/>
              </a:rPr>
              <a:t>Что нужно для создания модели ИИ?</a:t>
            </a:r>
            <a:endParaRPr lang="ru-RU" sz="3600" dirty="0"/>
          </a:p>
        </p:txBody>
      </p:sp>
      <p:sp>
        <p:nvSpPr>
          <p:cNvPr id="1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24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64818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одержимое 11"/>
          <p:cNvSpPr txBox="1">
            <a:spLocks/>
          </p:cNvSpPr>
          <p:nvPr/>
        </p:nvSpPr>
        <p:spPr>
          <a:xfrm>
            <a:off x="838200" y="1219200"/>
            <a:ext cx="10515600" cy="5059363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8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Пример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: формирование стратегии победы в игре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S Sector Regular" pitchFamily="50" charset="0"/>
              <a:cs typeface="ALS Sector Regular" pitchFamily="50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7380" y="1700189"/>
            <a:ext cx="10993438" cy="4976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2618" y="1719499"/>
            <a:ext cx="10998200" cy="4957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838200" y="114301"/>
            <a:ext cx="11188700" cy="914399"/>
          </a:xfrm>
        </p:spPr>
        <p:txBody>
          <a:bodyPr>
            <a:normAutofit/>
          </a:bodyPr>
          <a:lstStyle/>
          <a:p>
            <a:r>
              <a:rPr lang="ru-RU" sz="3600" spc="300" dirty="0" smtClean="0">
                <a:solidFill>
                  <a:srgbClr val="176DEA"/>
                </a:solidFill>
                <a:latin typeface="ALS Sector Bold" pitchFamily="50" charset="0"/>
                <a:cs typeface="ALS Sector Regular" pitchFamily="2" charset="0"/>
              </a:rPr>
              <a:t>Что нужно для создания модели ИИ?</a:t>
            </a:r>
            <a:endParaRPr lang="ru-RU" sz="3600" dirty="0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25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64818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11"/>
          <p:cNvSpPr txBox="1">
            <a:spLocks/>
          </p:cNvSpPr>
          <p:nvPr/>
        </p:nvSpPr>
        <p:spPr>
          <a:xfrm>
            <a:off x="368300" y="1320800"/>
            <a:ext cx="7924800" cy="5257800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Машинное обучение (МО)</a:t>
            </a: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 – это подмножество ИИ, фокусирующееся на создании </a:t>
            </a:r>
            <a:r>
              <a:rPr kumimoji="0" lang="ru-RU" sz="36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алгоритмов</a:t>
            </a: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, которые могут обучаться и улучшаться на основе данных.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S Sector Regular" pitchFamily="50" charset="0"/>
              <a:cs typeface="ALS Sector Regular" pitchFamily="50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6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Традиционное программирование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:</a:t>
            </a: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 все действия прописаны вручную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S Sector Regular" pitchFamily="50" charset="0"/>
              <a:cs typeface="ALS Sector Regular" pitchFamily="50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6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Системы машинного обучения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: </a:t>
            </a: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модель МО анализирует данные, выявляет закономерности и строит предсказания или принимает решения на основе новых данных.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S Sector Regular" pitchFamily="50" charset="0"/>
              <a:cs typeface="ALS Sector Regular" pitchFamily="50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	МО – это один из основных инструментов,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	с помощью которого реализуется ИИ.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68300" y="4933950"/>
            <a:ext cx="7327900" cy="977900"/>
          </a:xfrm>
          <a:prstGeom prst="round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 descr="Искусственный интеллект, машинное обучение, нейросети, глубокое обучение:  Разбор | Droider.ru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38819" y="2837179"/>
            <a:ext cx="3853181" cy="3853181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88931" y="759629"/>
            <a:ext cx="4003069" cy="202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Скругленный прямоугольник 11"/>
          <p:cNvSpPr/>
          <p:nvPr/>
        </p:nvSpPr>
        <p:spPr>
          <a:xfrm>
            <a:off x="9283673" y="1925320"/>
            <a:ext cx="1440180" cy="693420"/>
          </a:xfrm>
          <a:prstGeom prst="roundRect">
            <a:avLst/>
          </a:prstGeom>
          <a:noFill/>
          <a:ln w="28575">
            <a:solidFill>
              <a:srgbClr val="176D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pc="300" dirty="0" smtClean="0">
                <a:solidFill>
                  <a:srgbClr val="176DEA"/>
                </a:solidFill>
                <a:latin typeface="ALS Sector Bold" pitchFamily="50" charset="0"/>
                <a:cs typeface="ALS Sector Regular" pitchFamily="2" charset="0"/>
              </a:rPr>
              <a:t>Машинное обучение</a:t>
            </a:r>
            <a:endParaRPr lang="ru-RU" dirty="0"/>
          </a:p>
        </p:txBody>
      </p:sp>
      <p:sp>
        <p:nvSpPr>
          <p:cNvPr id="13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26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64818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16381" y="2292419"/>
            <a:ext cx="3373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LS Sector Bold" pitchFamily="50" charset="0"/>
              </a:rPr>
              <a:t>Старый подход</a:t>
            </a:r>
            <a:endParaRPr lang="ru-RU" sz="2400" b="1" dirty="0">
              <a:latin typeface="ALS Sector Bold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03441" y="2307615"/>
            <a:ext cx="3373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LS Sector Bold" pitchFamily="50" charset="0"/>
              </a:rPr>
              <a:t>Новый подход</a:t>
            </a:r>
            <a:endParaRPr lang="ru-RU" sz="2400" b="1" dirty="0">
              <a:latin typeface="ALS Sector Bold" pitchFamily="50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21361" y="5824974"/>
            <a:ext cx="48768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LS Sector Regular" pitchFamily="50" charset="0"/>
                <a:cs typeface="ALS Sector Regular" pitchFamily="50" charset="0"/>
              </a:rPr>
              <a:t>«Используем миллион правил, которые учитывают все особенности задачи»</a:t>
            </a:r>
            <a:endParaRPr lang="ru-RU" dirty="0">
              <a:latin typeface="ALS Sector Regular" pitchFamily="50" charset="0"/>
              <a:cs typeface="ALS Sector Regular" pitchFamily="50" charset="0"/>
            </a:endParaRPr>
          </a:p>
        </p:txBody>
      </p:sp>
      <p:pic>
        <p:nvPicPr>
          <p:cNvPr id="13" name="Picture 4" descr="machine-learning.jpg – фото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99860" y="2769280"/>
            <a:ext cx="4749800" cy="3053444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6178376" y="5822724"/>
            <a:ext cx="5295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LS Sector Regular" pitchFamily="50" charset="0"/>
                <a:cs typeface="ALS Sector Regular" pitchFamily="50" charset="0"/>
              </a:rPr>
              <a:t>«Зальём обучающийся алгоритм данными </a:t>
            </a:r>
          </a:p>
          <a:p>
            <a:pPr algn="ctr"/>
            <a:r>
              <a:rPr lang="ru-RU" dirty="0" smtClean="0">
                <a:latin typeface="ALS Sector Regular" pitchFamily="50" charset="0"/>
                <a:cs typeface="ALS Sector Regular" pitchFamily="50" charset="0"/>
              </a:rPr>
              <a:t>и он сам найдёт в них закономерности»</a:t>
            </a:r>
            <a:endParaRPr lang="ru-RU" dirty="0">
              <a:latin typeface="ALS Sector Regular" pitchFamily="50" charset="0"/>
              <a:cs typeface="ALS Sector Regular" pitchFamily="50" charset="0"/>
            </a:endParaRPr>
          </a:p>
        </p:txBody>
      </p:sp>
      <p:pic>
        <p:nvPicPr>
          <p:cNvPr id="64514" name="Picture 2" descr="Что такое Код?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0361" y="2787424"/>
            <a:ext cx="5620925" cy="3035300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340534" y="1181100"/>
            <a:ext cx="112418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LS Sector Regular" pitchFamily="50" charset="0"/>
                <a:cs typeface="ALS Sector Regular" pitchFamily="50" charset="0"/>
              </a:rPr>
              <a:t>В МО используются различные методы, </a:t>
            </a:r>
            <a:r>
              <a:rPr lang="ru-RU" u="sng" dirty="0" smtClean="0">
                <a:latin typeface="ALS Sector Regular" pitchFamily="50" charset="0"/>
                <a:cs typeface="ALS Sector Regular" pitchFamily="50" charset="0"/>
              </a:rPr>
              <a:t>включая нейронные сети и другие статистические и математические техники</a:t>
            </a:r>
            <a:r>
              <a:rPr lang="ru-RU" dirty="0" smtClean="0">
                <a:latin typeface="ALS Sector Regular" pitchFamily="50" charset="0"/>
                <a:cs typeface="ALS Sector Regular" pitchFamily="50" charset="0"/>
              </a:rPr>
              <a:t>, чтобы научить компьютеры решать конкретные задачи, например, классификацию изображений или прогнозирование.</a:t>
            </a:r>
            <a:endParaRPr lang="ru-RU" dirty="0"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pc="300" dirty="0" smtClean="0">
                <a:solidFill>
                  <a:srgbClr val="176DEA"/>
                </a:solidFill>
                <a:latin typeface="ALS Sector Bold" pitchFamily="50" charset="0"/>
                <a:cs typeface="ALS Sector Regular" pitchFamily="2" charset="0"/>
              </a:rPr>
              <a:t>Машинное обучение</a:t>
            </a:r>
            <a:endParaRPr lang="ru-RU" dirty="0"/>
          </a:p>
        </p:txBody>
      </p:sp>
      <p:sp>
        <p:nvSpPr>
          <p:cNvPr id="1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27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64818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Классическая схема нейросет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89321" y="2822079"/>
            <a:ext cx="5657820" cy="3642222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340534" y="967740"/>
            <a:ext cx="583928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0">
              <a:buNone/>
            </a:pPr>
            <a:endParaRPr lang="ru-RU" sz="2000" dirty="0" smtClean="0">
              <a:latin typeface="ALS Sector Regular" pitchFamily="50" charset="0"/>
              <a:cs typeface="ALS Sector Regular" pitchFamily="50" charset="0"/>
            </a:endParaRPr>
          </a:p>
          <a:p>
            <a:pPr marL="177800" indent="0">
              <a:buNone/>
            </a:pPr>
            <a:r>
              <a:rPr lang="ru-RU" sz="2000" dirty="0" smtClean="0">
                <a:latin typeface="ALS Sector Regular" pitchFamily="50" charset="0"/>
                <a:cs typeface="ALS Sector Regular" pitchFamily="50" charset="0"/>
              </a:rPr>
              <a:t>Нейронные сети - это класс моделей машинного обучения, </a:t>
            </a:r>
            <a:r>
              <a:rPr lang="ru-RU" sz="2000" u="sng" dirty="0" smtClean="0">
                <a:latin typeface="ALS Sector Regular" pitchFamily="50" charset="0"/>
                <a:cs typeface="ALS Sector Regular" pitchFamily="50" charset="0"/>
              </a:rPr>
              <a:t>вдохновленных структурой и функцией нейронов в человеческом мозге</a:t>
            </a:r>
            <a:r>
              <a:rPr lang="ru-RU" sz="2000" dirty="0" smtClean="0">
                <a:latin typeface="ALS Sector Regular" pitchFamily="50" charset="0"/>
                <a:cs typeface="ALS Sector Regular" pitchFamily="50" charset="0"/>
              </a:rPr>
              <a:t>. </a:t>
            </a:r>
          </a:p>
          <a:p>
            <a:pPr marL="177800" indent="0">
              <a:buNone/>
            </a:pPr>
            <a:endParaRPr lang="ru-RU" sz="2000" dirty="0" smtClean="0">
              <a:latin typeface="ALS Sector Regular" pitchFamily="50" charset="0"/>
              <a:cs typeface="ALS Sector Regular" pitchFamily="50" charset="0"/>
            </a:endParaRPr>
          </a:p>
          <a:p>
            <a:pPr marL="177800" indent="0">
              <a:buNone/>
            </a:pPr>
            <a:r>
              <a:rPr lang="ru-RU" sz="2000" dirty="0" smtClean="0">
                <a:latin typeface="ALS Sector Regular" pitchFamily="50" charset="0"/>
                <a:cs typeface="ALS Sector Regular" pitchFamily="50" charset="0"/>
              </a:rPr>
              <a:t>Они состоят из искусственных нейронов, объединенных в слои, и используются для обработки данных и извлечения признаков. </a:t>
            </a:r>
          </a:p>
          <a:p>
            <a:pPr marL="177800" indent="0">
              <a:buNone/>
            </a:pPr>
            <a:endParaRPr lang="ru-RU" sz="2000" dirty="0" smtClean="0">
              <a:latin typeface="ALS Sector Regular" pitchFamily="50" charset="0"/>
              <a:cs typeface="ALS Sector Regular" pitchFamily="50" charset="0"/>
            </a:endParaRPr>
          </a:p>
          <a:p>
            <a:pPr marL="177800" indent="0">
              <a:buNone/>
            </a:pPr>
            <a:r>
              <a:rPr lang="ru-RU" sz="2000" dirty="0" smtClean="0">
                <a:latin typeface="ALS Sector Regular" pitchFamily="50" charset="0"/>
                <a:cs typeface="ALS Sector Regular" pitchFamily="50" charset="0"/>
              </a:rPr>
              <a:t>Нейронные сети могут быть использованы в различных задачах, от распознавания образов до обработки текста и много чего еще.</a:t>
            </a:r>
            <a:endParaRPr lang="ru-RU" sz="2000" dirty="0">
              <a:latin typeface="ALS Sector Regular" pitchFamily="50" charset="0"/>
              <a:cs typeface="ALS Sector Regular" pitchFamily="50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31658" y="1089829"/>
            <a:ext cx="4003069" cy="202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Скругленный прямоугольник 17"/>
          <p:cNvSpPr/>
          <p:nvPr/>
        </p:nvSpPr>
        <p:spPr>
          <a:xfrm>
            <a:off x="8026400" y="2255520"/>
            <a:ext cx="1440180" cy="693420"/>
          </a:xfrm>
          <a:prstGeom prst="roundRect">
            <a:avLst/>
          </a:prstGeom>
          <a:noFill/>
          <a:ln w="28575">
            <a:solidFill>
              <a:srgbClr val="176D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pc="300" dirty="0" smtClean="0">
                <a:solidFill>
                  <a:srgbClr val="176DEA"/>
                </a:solidFill>
                <a:latin typeface="ALS Sector Bold" pitchFamily="50" charset="0"/>
                <a:cs typeface="ALS Sector Regular" pitchFamily="2" charset="0"/>
              </a:rPr>
              <a:t>Нейронные сети</a:t>
            </a:r>
            <a:endParaRPr lang="ru-RU" dirty="0"/>
          </a:p>
        </p:txBody>
      </p:sp>
      <p:sp>
        <p:nvSpPr>
          <p:cNvPr id="1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28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64818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3575627"/>
            <a:ext cx="7002884" cy="186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93040" y="5539740"/>
            <a:ext cx="460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LS Sector Regular" pitchFamily="50" charset="0"/>
                <a:cs typeface="ALS Sector Regular" pitchFamily="50" charset="0"/>
              </a:rPr>
              <a:t>Данные, содержащие только признаки</a:t>
            </a:r>
            <a:endParaRPr lang="ru-RU" dirty="0"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12080" y="5519420"/>
            <a:ext cx="6621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LS Sector Regular" pitchFamily="50" charset="0"/>
                <a:cs typeface="ALS Sector Regular" pitchFamily="50" charset="0"/>
              </a:rPr>
              <a:t>Данные, содержащие признаки и целевую переменную</a:t>
            </a:r>
            <a:endParaRPr lang="ru-RU" dirty="0">
              <a:latin typeface="ALS Sector Regular" pitchFamily="50" charset="0"/>
              <a:cs typeface="ALS Sector Regular" pitchFamily="50" charset="0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040" y="3589656"/>
            <a:ext cx="4470400" cy="1843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Содержимое 13"/>
          <p:cNvSpPr txBox="1">
            <a:spLocks/>
          </p:cNvSpPr>
          <p:nvPr/>
        </p:nvSpPr>
        <p:spPr>
          <a:xfrm>
            <a:off x="279400" y="1219200"/>
            <a:ext cx="8590280" cy="544829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Данные - информация, используемая </a:t>
            </a:r>
            <a:r>
              <a:rPr kumimoji="0" lang="ru-RU" sz="2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для обучения модели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Она может включать в себя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:</a:t>
            </a:r>
          </a:p>
          <a:p>
            <a:pPr marL="228600" marR="0" lvl="0" indent="304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 -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Признаки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 (характеристики,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фичи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,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features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, обозначение -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X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)</a:t>
            </a:r>
          </a:p>
          <a:p>
            <a:pPr marL="723900" marR="0" lvl="0" indent="-190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 - Целевую переменную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(целевое значение,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target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, обозначение -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Y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).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S Sector Regular" pitchFamily="50" charset="0"/>
              <a:cs typeface="ALS Sector Regular" pitchFamily="50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88931" y="378629"/>
            <a:ext cx="4003069" cy="202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Группа 13"/>
          <p:cNvGrpSpPr/>
          <p:nvPr/>
        </p:nvGrpSpPr>
        <p:grpSpPr>
          <a:xfrm>
            <a:off x="8308313" y="1209040"/>
            <a:ext cx="3581400" cy="525780"/>
            <a:chOff x="1828800" y="1607820"/>
            <a:chExt cx="3314700" cy="525780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1828800" y="1607820"/>
              <a:ext cx="464820" cy="525780"/>
            </a:xfrm>
            <a:prstGeom prst="round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Скругленный прямоугольник 16"/>
            <p:cNvSpPr/>
            <p:nvPr/>
          </p:nvSpPr>
          <p:spPr>
            <a:xfrm>
              <a:off x="4678680" y="1607820"/>
              <a:ext cx="464820" cy="525780"/>
            </a:xfrm>
            <a:prstGeom prst="round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pc="300" dirty="0" smtClean="0">
                <a:solidFill>
                  <a:srgbClr val="176DEA"/>
                </a:solidFill>
                <a:latin typeface="ALS Sector Bold" pitchFamily="50" charset="0"/>
                <a:cs typeface="ALS Sector Regular" pitchFamily="2" charset="0"/>
              </a:rPr>
              <a:t>Данные</a:t>
            </a:r>
            <a:endParaRPr lang="ru-RU" dirty="0"/>
          </a:p>
        </p:txBody>
      </p:sp>
      <p:sp>
        <p:nvSpPr>
          <p:cNvPr id="1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29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64818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7CC7DC2-12CF-4928-A4E4-8D979EAE3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Дисциплина ИИ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7E72134-208E-4A25-B10D-1D5493B35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2700"/>
            <a:ext cx="10388600" cy="5453379"/>
          </a:xfrm>
        </p:spPr>
        <p:txBody>
          <a:bodyPr>
            <a:normAutofit fontScale="62500" lnSpcReduction="20000"/>
          </a:bodyPr>
          <a:lstStyle/>
          <a:p>
            <a:pPr lvl="0">
              <a:spcAft>
                <a:spcPts val="1200"/>
              </a:spcAft>
              <a:buNone/>
            </a:pPr>
            <a:r>
              <a:rPr lang="ru-RU" b="1" dirty="0" smtClean="0"/>
              <a:t>Темы дисциплины</a:t>
            </a:r>
            <a:r>
              <a:rPr lang="en-US" b="1" dirty="0" smtClean="0"/>
              <a:t>:</a:t>
            </a:r>
          </a:p>
          <a:p>
            <a:pPr lvl="0">
              <a:lnSpc>
                <a:spcPct val="120000"/>
              </a:lnSpc>
            </a:pPr>
            <a:r>
              <a:rPr lang="ru-RU" dirty="0" smtClean="0"/>
              <a:t>Понятие искусственного интеллекта (ИИ). Основы машинного обучения (МО).</a:t>
            </a:r>
          </a:p>
          <a:p>
            <a:pPr lvl="0">
              <a:lnSpc>
                <a:spcPct val="120000"/>
              </a:lnSpc>
            </a:pPr>
            <a:r>
              <a:rPr lang="ru-RU" dirty="0" smtClean="0"/>
              <a:t>Простейшие алгоритмы машинного обучения. Метод </a:t>
            </a:r>
            <a:r>
              <a:rPr lang="ru-RU" dirty="0" err="1" smtClean="0"/>
              <a:t>kNN</a:t>
            </a:r>
            <a:r>
              <a:rPr lang="ru-RU" dirty="0" smtClean="0"/>
              <a:t>.</a:t>
            </a:r>
          </a:p>
          <a:p>
            <a:pPr lvl="0">
              <a:lnSpc>
                <a:spcPct val="120000"/>
              </a:lnSpc>
            </a:pPr>
            <a:r>
              <a:rPr lang="ru-RU" dirty="0" smtClean="0"/>
              <a:t>Обучение с учителем. Решение задачи регрессии. Линейная регрессия.</a:t>
            </a:r>
          </a:p>
          <a:p>
            <a:pPr lvl="0">
              <a:lnSpc>
                <a:spcPct val="120000"/>
              </a:lnSpc>
            </a:pPr>
            <a:r>
              <a:rPr lang="ru-RU" dirty="0" smtClean="0"/>
              <a:t>Градиентный спуск. Функция потерь.</a:t>
            </a:r>
          </a:p>
          <a:p>
            <a:pPr lvl="0">
              <a:lnSpc>
                <a:spcPct val="120000"/>
              </a:lnSpc>
            </a:pPr>
            <a:r>
              <a:rPr lang="ru-RU" dirty="0" smtClean="0"/>
              <a:t>Обучение с учителем. Решение задачи классификации. </a:t>
            </a:r>
            <a:r>
              <a:rPr lang="ru-RU" dirty="0" err="1" smtClean="0"/>
              <a:t>Логистическая</a:t>
            </a:r>
            <a:r>
              <a:rPr lang="ru-RU" dirty="0" smtClean="0"/>
              <a:t> регрессия.</a:t>
            </a:r>
          </a:p>
          <a:p>
            <a:pPr lvl="0">
              <a:lnSpc>
                <a:spcPct val="120000"/>
              </a:lnSpc>
            </a:pPr>
            <a:r>
              <a:rPr lang="ru-RU" dirty="0" smtClean="0"/>
              <a:t>Обучение без учителя. Кластеризация, сжатие данных.</a:t>
            </a:r>
          </a:p>
          <a:p>
            <a:pPr lvl="0">
              <a:lnSpc>
                <a:spcPct val="120000"/>
              </a:lnSpc>
            </a:pPr>
            <a:r>
              <a:rPr lang="ru-RU" dirty="0" smtClean="0"/>
              <a:t>Способы предобработки исходных данных.</a:t>
            </a:r>
          </a:p>
          <a:p>
            <a:pPr lvl="0">
              <a:lnSpc>
                <a:spcPct val="120000"/>
              </a:lnSpc>
            </a:pPr>
            <a:r>
              <a:rPr lang="ru-RU" dirty="0" smtClean="0"/>
              <a:t>Оценка модели МО. Переобучение моделей МО. Регуляризация.</a:t>
            </a:r>
          </a:p>
          <a:p>
            <a:pPr lvl="0">
              <a:lnSpc>
                <a:spcPct val="120000"/>
              </a:lnSpc>
            </a:pPr>
            <a:r>
              <a:rPr lang="ru-RU" dirty="0" smtClean="0"/>
              <a:t>Ансамбли моделей МО. Деревья решений. </a:t>
            </a:r>
          </a:p>
          <a:p>
            <a:pPr lvl="0">
              <a:lnSpc>
                <a:spcPct val="120000"/>
              </a:lnSpc>
            </a:pPr>
            <a:r>
              <a:rPr lang="ru-RU" dirty="0" smtClean="0"/>
              <a:t>Рекомендательные системы.</a:t>
            </a:r>
          </a:p>
          <a:p>
            <a:pPr lvl="0">
              <a:lnSpc>
                <a:spcPct val="120000"/>
              </a:lnSpc>
            </a:pPr>
            <a:r>
              <a:rPr lang="ru-RU" i="1" dirty="0" smtClean="0"/>
              <a:t>Основы </a:t>
            </a:r>
            <a:r>
              <a:rPr lang="ru-RU" i="1" dirty="0" err="1" smtClean="0"/>
              <a:t>нейросетевых</a:t>
            </a:r>
            <a:r>
              <a:rPr lang="ru-RU" i="1" dirty="0" smtClean="0"/>
              <a:t> архитектур.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3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3504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одержимое 13"/>
          <p:cNvSpPr txBox="1">
            <a:spLocks/>
          </p:cNvSpPr>
          <p:nvPr/>
        </p:nvSpPr>
        <p:spPr>
          <a:xfrm>
            <a:off x="279400" y="1219200"/>
            <a:ext cx="8590280" cy="544829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000" dirty="0" smtClean="0">
                <a:latin typeface="ALS Sector Regular" pitchFamily="50" charset="0"/>
                <a:cs typeface="ALS Sector Regular" pitchFamily="50" charset="0"/>
              </a:rPr>
              <a:t>Изображения – ЧБ и цветные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S Sector Regular" pitchFamily="50" charset="0"/>
              <a:cs typeface="ALS Sector Regular" pitchFamily="50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73731" y="1331129"/>
            <a:ext cx="4003069" cy="202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Группа 13"/>
          <p:cNvGrpSpPr/>
          <p:nvPr/>
        </p:nvGrpSpPr>
        <p:grpSpPr>
          <a:xfrm>
            <a:off x="993113" y="2161540"/>
            <a:ext cx="3581400" cy="525780"/>
            <a:chOff x="1828800" y="1607820"/>
            <a:chExt cx="3314700" cy="525780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1828800" y="1607820"/>
              <a:ext cx="464820" cy="525780"/>
            </a:xfrm>
            <a:prstGeom prst="round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Скругленный прямоугольник 16"/>
            <p:cNvSpPr/>
            <p:nvPr/>
          </p:nvSpPr>
          <p:spPr>
            <a:xfrm>
              <a:off x="4678680" y="1607820"/>
              <a:ext cx="464820" cy="525780"/>
            </a:xfrm>
            <a:prstGeom prst="round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pc="300" dirty="0" smtClean="0">
                <a:solidFill>
                  <a:srgbClr val="176DEA"/>
                </a:solidFill>
                <a:latin typeface="ALS Sector Bold" pitchFamily="50" charset="0"/>
                <a:cs typeface="ALS Sector Regular" pitchFamily="2" charset="0"/>
              </a:rPr>
              <a:t>Данные</a:t>
            </a:r>
            <a:endParaRPr lang="ru-RU" dirty="0"/>
          </a:p>
        </p:txBody>
      </p:sp>
      <p:sp>
        <p:nvSpPr>
          <p:cNvPr id="1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30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2466" name="Picture 2" descr="Tutorial 1: Image Filter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" y="3390900"/>
            <a:ext cx="4106604" cy="3086100"/>
          </a:xfrm>
          <a:prstGeom prst="rect">
            <a:avLst/>
          </a:prstGeom>
          <a:noFill/>
        </p:spPr>
      </p:pic>
      <p:pic>
        <p:nvPicPr>
          <p:cNvPr id="62468" name="Picture 4" descr="Tutorial 1: Image Filteri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74073" y="3902075"/>
            <a:ext cx="4791415" cy="2727325"/>
          </a:xfrm>
          <a:prstGeom prst="rect">
            <a:avLst/>
          </a:prstGeom>
          <a:noFill/>
        </p:spPr>
      </p:pic>
      <p:pic>
        <p:nvPicPr>
          <p:cNvPr id="62470" name="Picture 6" descr="How to Convert an RGB Image to Graysca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0600" y="314304"/>
            <a:ext cx="3638170" cy="3490934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 rot="20378890">
            <a:off x="7112000" y="279400"/>
            <a:ext cx="11288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Колонка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 rot="20378890">
            <a:off x="6010250" y="2006599"/>
            <a:ext cx="97013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Строка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 rot="1068615">
            <a:off x="7328760" y="3179879"/>
            <a:ext cx="11909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Канал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964818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pc="300" dirty="0" smtClean="0">
                <a:solidFill>
                  <a:srgbClr val="176DEA"/>
                </a:solidFill>
                <a:latin typeface="ALS Sector Bold" pitchFamily="50" charset="0"/>
                <a:cs typeface="ALS Sector Regular" pitchFamily="2" charset="0"/>
              </a:rPr>
              <a:t>Данные - структура</a:t>
            </a:r>
            <a:endParaRPr lang="ru-RU" dirty="0"/>
          </a:p>
        </p:txBody>
      </p:sp>
      <p:sp>
        <p:nvSpPr>
          <p:cNvPr id="1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31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3492" name="Picture 4" descr="What are Tensors in Machine Learning? | Data Basecamp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EF0ED"/>
              </a:clrFrom>
              <a:clrTo>
                <a:srgbClr val="EEF0ED">
                  <a:alpha val="0"/>
                </a:srgbClr>
              </a:clrTo>
            </a:clrChange>
          </a:blip>
          <a:srcRect t="32079"/>
          <a:stretch>
            <a:fillRect/>
          </a:stretch>
        </p:blipFill>
        <p:spPr bwMode="auto">
          <a:xfrm>
            <a:off x="841375" y="2921000"/>
            <a:ext cx="9753600" cy="2665413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879450" y="1993899"/>
            <a:ext cx="129225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Скаляр</a:t>
            </a:r>
            <a:endParaRPr lang="ru-RU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2936850" y="1993899"/>
            <a:ext cx="129225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Вектор</a:t>
            </a:r>
            <a:endParaRPr lang="ru-RU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4892650" y="1993899"/>
            <a:ext cx="163515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Матрица</a:t>
            </a:r>
            <a:endParaRPr lang="ru-RU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8042250" y="1993899"/>
            <a:ext cx="139385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Тензор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5964818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pc="300" dirty="0" smtClean="0">
                <a:solidFill>
                  <a:srgbClr val="176DEA"/>
                </a:solidFill>
                <a:latin typeface="ALS Sector Bold" pitchFamily="50" charset="0"/>
                <a:cs typeface="ALS Sector Regular" pitchFamily="2" charset="0"/>
              </a:rPr>
              <a:t>Данные - типы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470400" y="1177636"/>
            <a:ext cx="2120900" cy="482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Данные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019300" y="2032000"/>
            <a:ext cx="2808000" cy="1332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Числовые</a:t>
            </a:r>
          </a:p>
          <a:p>
            <a:pPr algn="ctr"/>
            <a:r>
              <a:rPr lang="ru-RU" sz="1600" u="sng" dirty="0" smtClean="0">
                <a:solidFill>
                  <a:schemeClr val="tx1"/>
                </a:solidFill>
              </a:rPr>
              <a:t>Выражены числами</a:t>
            </a:r>
          </a:p>
          <a:p>
            <a:pPr algn="ctr"/>
            <a:endParaRPr lang="ru-RU" sz="1600" u="sng" dirty="0" smtClean="0">
              <a:solidFill>
                <a:schemeClr val="tx1"/>
              </a:solidFill>
            </a:endParaRP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Возраст, вес, количество детей, размер обуви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463145" y="2022764"/>
            <a:ext cx="2808000" cy="1332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Категориальные</a:t>
            </a:r>
          </a:p>
          <a:p>
            <a:pPr algn="ctr"/>
            <a:r>
              <a:rPr lang="ru-RU" sz="1600" u="sng" dirty="0" smtClean="0">
                <a:solidFill>
                  <a:schemeClr val="tx1"/>
                </a:solidFill>
              </a:rPr>
              <a:t>Выражены словами</a:t>
            </a:r>
          </a:p>
          <a:p>
            <a:pPr algn="ctr"/>
            <a:endParaRPr lang="ru-RU" sz="1600" u="sng" dirty="0" smtClean="0">
              <a:solidFill>
                <a:schemeClr val="tx1"/>
              </a:solidFill>
            </a:endParaRP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Цвет глаз, пол, группа крови, город проживания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84200" y="3822700"/>
            <a:ext cx="2304000" cy="1512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Непрерывные</a:t>
            </a:r>
          </a:p>
          <a:p>
            <a:pPr algn="ctr"/>
            <a:r>
              <a:rPr lang="ru-RU" sz="1600" u="sng" dirty="0" smtClean="0"/>
              <a:t>Неограниченное число вариантов</a:t>
            </a:r>
          </a:p>
          <a:p>
            <a:pPr algn="ctr"/>
            <a:endParaRPr lang="ru-RU" sz="1600" u="sng" dirty="0" smtClean="0"/>
          </a:p>
          <a:p>
            <a:pPr algn="ctr"/>
            <a:r>
              <a:rPr lang="ru-RU" sz="1600" dirty="0" smtClean="0"/>
              <a:t>Возраст, вес, давление</a:t>
            </a:r>
            <a:endParaRPr lang="ru-RU" sz="16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327400" y="3822700"/>
            <a:ext cx="2304000" cy="1512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Дискретные</a:t>
            </a:r>
          </a:p>
          <a:p>
            <a:pPr algn="ctr"/>
            <a:r>
              <a:rPr lang="ru-RU" sz="1600" u="sng" dirty="0" smtClean="0"/>
              <a:t>Ограниченное число вариантов</a:t>
            </a:r>
          </a:p>
          <a:p>
            <a:pPr algn="ctr"/>
            <a:endParaRPr lang="ru-RU" sz="1600" u="sng" dirty="0" smtClean="0"/>
          </a:p>
          <a:p>
            <a:pPr algn="ctr"/>
            <a:r>
              <a:rPr lang="ru-RU" sz="1600" dirty="0" smtClean="0"/>
              <a:t>Размер обуви, количество детей</a:t>
            </a:r>
            <a:endParaRPr lang="ru-RU" sz="16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210300" y="3822700"/>
            <a:ext cx="2304000" cy="1512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Порядковые</a:t>
            </a:r>
          </a:p>
          <a:p>
            <a:pPr algn="ctr"/>
            <a:r>
              <a:rPr lang="ru-RU" sz="1600" u="sng" dirty="0" smtClean="0"/>
              <a:t>Имеют иерархию</a:t>
            </a:r>
          </a:p>
          <a:p>
            <a:pPr algn="ctr"/>
            <a:r>
              <a:rPr lang="ru-RU" sz="1600" dirty="0" smtClean="0"/>
              <a:t>Выраженность боли, уровень настроения</a:t>
            </a:r>
            <a:endParaRPr lang="ru-RU" sz="16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8801100" y="3822700"/>
            <a:ext cx="2304000" cy="1512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Номинальные</a:t>
            </a:r>
          </a:p>
          <a:p>
            <a:pPr algn="ctr"/>
            <a:r>
              <a:rPr lang="ru-RU" sz="1600" u="sng" dirty="0" smtClean="0"/>
              <a:t>Не имеют иерархии</a:t>
            </a:r>
          </a:p>
          <a:p>
            <a:pPr algn="ctr"/>
            <a:r>
              <a:rPr lang="ru-RU" sz="1600" dirty="0" smtClean="0"/>
              <a:t>Цвет глаз, группа крови</a:t>
            </a:r>
            <a:endParaRPr lang="ru-RU" sz="16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7594600" y="5807075"/>
            <a:ext cx="2120900" cy="800100"/>
          </a:xfrm>
          <a:prstGeom prst="rect">
            <a:avLst/>
          </a:prstGeom>
          <a:solidFill>
            <a:srgbClr val="D5F3E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Бинарные</a:t>
            </a:r>
          </a:p>
          <a:p>
            <a:pPr algn="ctr"/>
            <a:r>
              <a:rPr lang="ru-RU" sz="1600" dirty="0" smtClean="0"/>
              <a:t>Два варианта значений</a:t>
            </a:r>
            <a:endParaRPr lang="ru-RU" sz="16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9829800" y="5810250"/>
            <a:ext cx="2540000" cy="800100"/>
          </a:xfrm>
          <a:prstGeom prst="rect">
            <a:avLst/>
          </a:prstGeom>
          <a:solidFill>
            <a:srgbClr val="D5F3E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/>
              <a:t>Мультиномиальные</a:t>
            </a:r>
            <a:endParaRPr lang="ru-RU" sz="1600" b="1" dirty="0" smtClean="0"/>
          </a:p>
          <a:p>
            <a:pPr algn="ctr"/>
            <a:r>
              <a:rPr lang="ru-RU" sz="1600" dirty="0" smtClean="0"/>
              <a:t>Много вариантов значений</a:t>
            </a:r>
            <a:endParaRPr lang="ru-RU" sz="1600" dirty="0"/>
          </a:p>
        </p:txBody>
      </p:sp>
      <p:cxnSp>
        <p:nvCxnSpPr>
          <p:cNvPr id="26" name="Прямая со стрелкой 25"/>
          <p:cNvCxnSpPr/>
          <p:nvPr/>
        </p:nvCxnSpPr>
        <p:spPr>
          <a:xfrm flipH="1">
            <a:off x="4546600" y="1706880"/>
            <a:ext cx="208280" cy="24892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6454602" y="1706880"/>
            <a:ext cx="182880" cy="24892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>
            <a:off x="2451100" y="3435350"/>
            <a:ext cx="247650" cy="34925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>
            <a:off x="4069080" y="3429000"/>
            <a:ext cx="198120" cy="36576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flipH="1">
            <a:off x="6985000" y="3429000"/>
            <a:ext cx="206375" cy="30941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>
            <a:off x="8866909" y="3445164"/>
            <a:ext cx="205509" cy="29325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 flipH="1">
            <a:off x="9070975" y="5391150"/>
            <a:ext cx="206375" cy="30941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>
            <a:off x="10589491" y="5407891"/>
            <a:ext cx="205509" cy="29325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32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64818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2621280" y="1320800"/>
            <a:ext cx="6078220" cy="1743441"/>
            <a:chOff x="1442720" y="3484880"/>
            <a:chExt cx="8300720" cy="2407920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1442720" y="3982720"/>
              <a:ext cx="2468880" cy="1910080"/>
            </a:xfrm>
            <a:prstGeom prst="roundRect">
              <a:avLst/>
            </a:prstGeom>
            <a:solidFill>
              <a:srgbClr val="176DE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latin typeface="ALS Sector Regular" pitchFamily="50" charset="0"/>
                  <a:cs typeface="ALS Sector Regular" pitchFamily="50" charset="0"/>
                </a:rPr>
                <a:t>Входные данные</a:t>
              </a:r>
              <a:endParaRPr lang="ru-RU" b="1" dirty="0">
                <a:latin typeface="ALS Sector Regular" pitchFamily="50" charset="0"/>
                <a:cs typeface="ALS Sector Regular" pitchFamily="50" charset="0"/>
              </a:endParaRPr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7274560" y="3972560"/>
              <a:ext cx="2468880" cy="1910080"/>
            </a:xfrm>
            <a:prstGeom prst="roundRect">
              <a:avLst/>
            </a:prstGeom>
            <a:solidFill>
              <a:srgbClr val="13ABEF"/>
            </a:solidFill>
            <a:ln>
              <a:solidFill>
                <a:srgbClr val="176DEA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latin typeface="ALS Sector Regular" pitchFamily="50" charset="0"/>
                  <a:cs typeface="ALS Sector Regular" pitchFamily="50" charset="0"/>
                </a:rPr>
                <a:t>Выходные данные</a:t>
              </a:r>
              <a:endParaRPr lang="ru-RU" b="1" dirty="0">
                <a:latin typeface="ALS Sector Regular" pitchFamily="50" charset="0"/>
                <a:cs typeface="ALS Sector Regular" pitchFamily="50" charset="0"/>
              </a:endParaRPr>
            </a:p>
          </p:txBody>
        </p:sp>
        <p:sp>
          <p:nvSpPr>
            <p:cNvPr id="14" name="Скругленный прямоугольник 13"/>
            <p:cNvSpPr/>
            <p:nvPr/>
          </p:nvSpPr>
          <p:spPr>
            <a:xfrm>
              <a:off x="4368800" y="3982720"/>
              <a:ext cx="2468880" cy="1910080"/>
            </a:xfrm>
            <a:prstGeom prst="roundRect">
              <a:avLst/>
            </a:prstGeom>
            <a:solidFill>
              <a:srgbClr val="27F7DE"/>
            </a:solidFill>
            <a:ln>
              <a:solidFill>
                <a:srgbClr val="176DEA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 smtClean="0">
                <a:solidFill>
                  <a:srgbClr val="002060"/>
                </a:solidFill>
                <a:latin typeface="ALS Sector Regular" pitchFamily="50" charset="0"/>
                <a:cs typeface="ALS Sector Regular" pitchFamily="50" charset="0"/>
              </a:endParaRPr>
            </a:p>
            <a:p>
              <a:pPr algn="ctr"/>
              <a:endParaRPr lang="ru-RU" b="1" dirty="0" smtClean="0">
                <a:solidFill>
                  <a:srgbClr val="002060"/>
                </a:solidFill>
                <a:latin typeface="ALS Sector Regular" pitchFamily="50" charset="0"/>
                <a:cs typeface="ALS Sector Regular" pitchFamily="50" charset="0"/>
              </a:endParaRPr>
            </a:p>
            <a:p>
              <a:pPr algn="ctr"/>
              <a:endParaRPr lang="ru-RU" b="1" dirty="0" smtClean="0">
                <a:solidFill>
                  <a:srgbClr val="002060"/>
                </a:solidFill>
                <a:latin typeface="ALS Sector Regular" pitchFamily="50" charset="0"/>
                <a:cs typeface="ALS Sector Regular" pitchFamily="50" charset="0"/>
              </a:endParaRPr>
            </a:p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ALS Sector Regular" pitchFamily="50" charset="0"/>
                  <a:cs typeface="ALS Sector Regular" pitchFamily="50" charset="0"/>
                </a:rPr>
                <a:t>Модель ИИ</a:t>
              </a:r>
              <a:endParaRPr lang="ru-RU" b="1" dirty="0">
                <a:solidFill>
                  <a:srgbClr val="002060"/>
                </a:solidFill>
                <a:latin typeface="ALS Sector Regular" pitchFamily="50" charset="0"/>
                <a:cs typeface="ALS Sector Regular" pitchFamily="50" charset="0"/>
              </a:endParaRPr>
            </a:p>
          </p:txBody>
        </p:sp>
        <p:sp>
          <p:nvSpPr>
            <p:cNvPr id="15" name="Стрелка вправо 14"/>
            <p:cNvSpPr/>
            <p:nvPr/>
          </p:nvSpPr>
          <p:spPr>
            <a:xfrm>
              <a:off x="3677920" y="4693920"/>
              <a:ext cx="924560" cy="629920"/>
            </a:xfrm>
            <a:prstGeom prst="right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LS Sector Regular" pitchFamily="50" charset="0"/>
                <a:cs typeface="ALS Sector Regular" pitchFamily="50" charset="0"/>
              </a:endParaRPr>
            </a:p>
          </p:txBody>
        </p:sp>
        <p:sp>
          <p:nvSpPr>
            <p:cNvPr id="16" name="Стрелка вправо 15"/>
            <p:cNvSpPr/>
            <p:nvPr/>
          </p:nvSpPr>
          <p:spPr>
            <a:xfrm>
              <a:off x="6583680" y="4693920"/>
              <a:ext cx="924560" cy="629920"/>
            </a:xfrm>
            <a:prstGeom prst="rightArrow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LS Sector Regular" pitchFamily="50" charset="0"/>
                <a:cs typeface="ALS Sector Regular" pitchFamily="50" charset="0"/>
              </a:endParaRPr>
            </a:p>
          </p:txBody>
        </p:sp>
        <p:pic>
          <p:nvPicPr>
            <p:cNvPr id="17" name="Picture 2" descr="Бесплатное векторное изображение Мозг анатомия человека биология орган система тела здравоохранение и медицина рисованной иллюстрации шаржа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4728738" y="3484880"/>
              <a:ext cx="1731649" cy="1696718"/>
            </a:xfrm>
            <a:prstGeom prst="ellipse">
              <a:avLst/>
            </a:prstGeom>
            <a:ln w="63500" cap="rnd">
              <a:solidFill>
                <a:srgbClr val="176DEA"/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3" name="Группа 6"/>
          <p:cNvGrpSpPr/>
          <p:nvPr/>
        </p:nvGrpSpPr>
        <p:grpSpPr>
          <a:xfrm>
            <a:off x="2608580" y="4318000"/>
            <a:ext cx="6078220" cy="1743441"/>
            <a:chOff x="1442720" y="3484880"/>
            <a:chExt cx="8300720" cy="2407920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1442720" y="3982720"/>
              <a:ext cx="2468880" cy="1910080"/>
            </a:xfrm>
            <a:prstGeom prst="roundRect">
              <a:avLst/>
            </a:prstGeom>
            <a:solidFill>
              <a:srgbClr val="176DE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latin typeface="ALS Sector Regular" pitchFamily="50" charset="0"/>
                  <a:cs typeface="ALS Sector Regular" pitchFamily="50" charset="0"/>
                </a:rPr>
                <a:t>Признаки</a:t>
              </a:r>
              <a:br>
                <a:rPr lang="ru-RU" b="1" dirty="0" smtClean="0">
                  <a:latin typeface="ALS Sector Regular" pitchFamily="50" charset="0"/>
                  <a:cs typeface="ALS Sector Regular" pitchFamily="50" charset="0"/>
                </a:rPr>
              </a:br>
              <a:r>
                <a:rPr lang="ru-RU" b="1" dirty="0" smtClean="0">
                  <a:latin typeface="ALS Sector Regular" pitchFamily="50" charset="0"/>
                  <a:cs typeface="ALS Sector Regular" pitchFamily="50" charset="0"/>
                </a:rPr>
                <a:t>Х</a:t>
              </a:r>
              <a:endParaRPr lang="ru-RU" b="1" dirty="0">
                <a:latin typeface="ALS Sector Regular" pitchFamily="50" charset="0"/>
                <a:cs typeface="ALS Sector Regular" pitchFamily="50" charset="0"/>
              </a:endParaRPr>
            </a:p>
          </p:txBody>
        </p:sp>
        <p:sp>
          <p:nvSpPr>
            <p:cNvPr id="20" name="Скругленный прямоугольник 19"/>
            <p:cNvSpPr/>
            <p:nvPr/>
          </p:nvSpPr>
          <p:spPr>
            <a:xfrm>
              <a:off x="7274560" y="3972560"/>
              <a:ext cx="2468880" cy="1910080"/>
            </a:xfrm>
            <a:prstGeom prst="roundRect">
              <a:avLst/>
            </a:prstGeom>
            <a:solidFill>
              <a:srgbClr val="13ABEF"/>
            </a:solidFill>
            <a:ln>
              <a:solidFill>
                <a:srgbClr val="176DEA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latin typeface="ALS Sector Regular" pitchFamily="50" charset="0"/>
                  <a:cs typeface="ALS Sector Regular" pitchFamily="50" charset="0"/>
                </a:rPr>
                <a:t>Целевое значение</a:t>
              </a:r>
            </a:p>
            <a:p>
              <a:pPr algn="ctr"/>
              <a:r>
                <a:rPr lang="en-US" b="1" dirty="0" smtClean="0">
                  <a:latin typeface="ALS Sector Regular" pitchFamily="50" charset="0"/>
                  <a:cs typeface="ALS Sector Regular" pitchFamily="50" charset="0"/>
                </a:rPr>
                <a:t>Y</a:t>
              </a:r>
              <a:endParaRPr lang="ru-RU" b="1" dirty="0">
                <a:latin typeface="ALS Sector Regular" pitchFamily="50" charset="0"/>
                <a:cs typeface="ALS Sector Regular" pitchFamily="50" charset="0"/>
              </a:endParaRPr>
            </a:p>
          </p:txBody>
        </p:sp>
        <p:sp>
          <p:nvSpPr>
            <p:cNvPr id="21" name="Скругленный прямоугольник 20"/>
            <p:cNvSpPr/>
            <p:nvPr/>
          </p:nvSpPr>
          <p:spPr>
            <a:xfrm>
              <a:off x="4368800" y="3982720"/>
              <a:ext cx="2468880" cy="1910080"/>
            </a:xfrm>
            <a:prstGeom prst="roundRect">
              <a:avLst/>
            </a:prstGeom>
            <a:solidFill>
              <a:srgbClr val="27F7DE"/>
            </a:solidFill>
            <a:ln>
              <a:solidFill>
                <a:srgbClr val="176DEA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 smtClean="0">
                <a:latin typeface="ALS Sector Regular" pitchFamily="50" charset="0"/>
                <a:cs typeface="ALS Sector Regular" pitchFamily="50" charset="0"/>
              </a:endParaRPr>
            </a:p>
            <a:p>
              <a:pPr algn="ctr"/>
              <a:endParaRPr lang="ru-RU" b="1" dirty="0" smtClean="0">
                <a:latin typeface="ALS Sector Regular" pitchFamily="50" charset="0"/>
                <a:cs typeface="ALS Sector Regular" pitchFamily="50" charset="0"/>
              </a:endParaRPr>
            </a:p>
            <a:p>
              <a:pPr algn="ctr"/>
              <a:endParaRPr lang="ru-RU" b="1" dirty="0" smtClean="0">
                <a:latin typeface="ALS Sector Regular" pitchFamily="50" charset="0"/>
                <a:cs typeface="ALS Sector Regular" pitchFamily="50" charset="0"/>
              </a:endParaRPr>
            </a:p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ALS Sector Regular" pitchFamily="50" charset="0"/>
                  <a:cs typeface="ALS Sector Regular" pitchFamily="50" charset="0"/>
                </a:rPr>
                <a:t>Модель ИИ</a:t>
              </a:r>
              <a:endParaRPr lang="ru-RU" b="1" dirty="0">
                <a:solidFill>
                  <a:srgbClr val="002060"/>
                </a:solidFill>
                <a:latin typeface="ALS Sector Regular" pitchFamily="50" charset="0"/>
                <a:cs typeface="ALS Sector Regular" pitchFamily="50" charset="0"/>
              </a:endParaRPr>
            </a:p>
          </p:txBody>
        </p:sp>
        <p:sp>
          <p:nvSpPr>
            <p:cNvPr id="22" name="Стрелка вправо 21"/>
            <p:cNvSpPr/>
            <p:nvPr/>
          </p:nvSpPr>
          <p:spPr>
            <a:xfrm>
              <a:off x="3677920" y="4693920"/>
              <a:ext cx="924560" cy="629920"/>
            </a:xfrm>
            <a:prstGeom prst="right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LS Sector Regular" pitchFamily="50" charset="0"/>
                <a:cs typeface="ALS Sector Regular" pitchFamily="50" charset="0"/>
              </a:endParaRPr>
            </a:p>
          </p:txBody>
        </p:sp>
        <p:sp>
          <p:nvSpPr>
            <p:cNvPr id="23" name="Стрелка вправо 22"/>
            <p:cNvSpPr/>
            <p:nvPr/>
          </p:nvSpPr>
          <p:spPr>
            <a:xfrm>
              <a:off x="6583680" y="4693920"/>
              <a:ext cx="924560" cy="629920"/>
            </a:xfrm>
            <a:prstGeom prst="rightArrow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LS Sector Regular" pitchFamily="50" charset="0"/>
                <a:cs typeface="ALS Sector Regular" pitchFamily="50" charset="0"/>
              </a:endParaRPr>
            </a:p>
          </p:txBody>
        </p:sp>
        <p:pic>
          <p:nvPicPr>
            <p:cNvPr id="24" name="Picture 2" descr="Бесплатное векторное изображение Мозг анатомия человека биология орган система тела здравоохранение и медицина рисованной иллюстрации шаржа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4728738" y="3484880"/>
              <a:ext cx="1731649" cy="1696718"/>
            </a:xfrm>
            <a:prstGeom prst="ellipse">
              <a:avLst/>
            </a:prstGeom>
            <a:ln w="63500" cap="rnd">
              <a:solidFill>
                <a:srgbClr val="176DEA"/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25" name="Стрелка вниз 24"/>
          <p:cNvSpPr/>
          <p:nvPr/>
        </p:nvSpPr>
        <p:spPr>
          <a:xfrm>
            <a:off x="5219700" y="3352800"/>
            <a:ext cx="787400" cy="6985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27" name="Заголовок 2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pc="300" dirty="0" smtClean="0">
                <a:solidFill>
                  <a:srgbClr val="176DEA"/>
                </a:solidFill>
                <a:latin typeface="ALS Sector Bold" pitchFamily="50" charset="0"/>
                <a:cs typeface="ALS Sector Regular" pitchFamily="2" charset="0"/>
              </a:rPr>
              <a:t>Модель ИИ</a:t>
            </a:r>
            <a:endParaRPr lang="ru-RU" dirty="0"/>
          </a:p>
        </p:txBody>
      </p:sp>
      <p:sp>
        <p:nvSpPr>
          <p:cNvPr id="2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33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64818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2938606" y="1367242"/>
            <a:ext cx="6078220" cy="1743441"/>
            <a:chOff x="1442720" y="3484880"/>
            <a:chExt cx="8300720" cy="2407920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1442720" y="3982720"/>
              <a:ext cx="2468880" cy="1910080"/>
            </a:xfrm>
            <a:prstGeom prst="roundRect">
              <a:avLst/>
            </a:prstGeom>
            <a:solidFill>
              <a:srgbClr val="176DE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latin typeface="ALS Sector Regular" pitchFamily="50" charset="0"/>
                  <a:cs typeface="ALS Sector Regular" pitchFamily="50" charset="0"/>
                </a:rPr>
                <a:t>Признаки</a:t>
              </a:r>
              <a:br>
                <a:rPr lang="ru-RU" b="1" dirty="0" smtClean="0">
                  <a:latin typeface="ALS Sector Regular" pitchFamily="50" charset="0"/>
                  <a:cs typeface="ALS Sector Regular" pitchFamily="50" charset="0"/>
                </a:rPr>
              </a:br>
              <a:r>
                <a:rPr lang="ru-RU" b="1" dirty="0" smtClean="0">
                  <a:latin typeface="ALS Sector Regular" pitchFamily="50" charset="0"/>
                  <a:cs typeface="ALS Sector Regular" pitchFamily="50" charset="0"/>
                </a:rPr>
                <a:t>Х</a:t>
              </a:r>
              <a:endParaRPr lang="ru-RU" b="1" dirty="0">
                <a:latin typeface="ALS Sector Regular" pitchFamily="50" charset="0"/>
                <a:cs typeface="ALS Sector Regular" pitchFamily="50" charset="0"/>
              </a:endParaRPr>
            </a:p>
          </p:txBody>
        </p:sp>
        <p:sp>
          <p:nvSpPr>
            <p:cNvPr id="20" name="Скругленный прямоугольник 19"/>
            <p:cNvSpPr/>
            <p:nvPr/>
          </p:nvSpPr>
          <p:spPr>
            <a:xfrm>
              <a:off x="7274560" y="3972560"/>
              <a:ext cx="2468880" cy="1910080"/>
            </a:xfrm>
            <a:prstGeom prst="roundRect">
              <a:avLst/>
            </a:prstGeom>
            <a:solidFill>
              <a:srgbClr val="13ABEF"/>
            </a:solidFill>
            <a:ln>
              <a:solidFill>
                <a:srgbClr val="176DEA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latin typeface="ALS Sector Regular" pitchFamily="50" charset="0"/>
                  <a:cs typeface="ALS Sector Regular" pitchFamily="50" charset="0"/>
                </a:rPr>
                <a:t>Целевое значение</a:t>
              </a:r>
            </a:p>
            <a:p>
              <a:pPr algn="ctr"/>
              <a:r>
                <a:rPr lang="en-US" b="1" dirty="0" smtClean="0">
                  <a:latin typeface="ALS Sector Regular" pitchFamily="50" charset="0"/>
                  <a:cs typeface="ALS Sector Regular" pitchFamily="50" charset="0"/>
                </a:rPr>
                <a:t>Y</a:t>
              </a:r>
              <a:endParaRPr lang="ru-RU" b="1" dirty="0">
                <a:latin typeface="ALS Sector Regular" pitchFamily="50" charset="0"/>
                <a:cs typeface="ALS Sector Regular" pitchFamily="50" charset="0"/>
              </a:endParaRPr>
            </a:p>
          </p:txBody>
        </p:sp>
        <p:sp>
          <p:nvSpPr>
            <p:cNvPr id="21" name="Скругленный прямоугольник 20"/>
            <p:cNvSpPr/>
            <p:nvPr/>
          </p:nvSpPr>
          <p:spPr>
            <a:xfrm>
              <a:off x="4368800" y="3982720"/>
              <a:ext cx="2468880" cy="1910080"/>
            </a:xfrm>
            <a:prstGeom prst="roundRect">
              <a:avLst/>
            </a:prstGeom>
            <a:solidFill>
              <a:srgbClr val="27F7DE"/>
            </a:solidFill>
            <a:ln>
              <a:solidFill>
                <a:srgbClr val="176DEA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 smtClean="0">
                <a:latin typeface="ALS Sector Regular" pitchFamily="50" charset="0"/>
                <a:cs typeface="ALS Sector Regular" pitchFamily="50" charset="0"/>
              </a:endParaRPr>
            </a:p>
            <a:p>
              <a:pPr algn="ctr"/>
              <a:endParaRPr lang="ru-RU" b="1" dirty="0" smtClean="0">
                <a:latin typeface="ALS Sector Regular" pitchFamily="50" charset="0"/>
                <a:cs typeface="ALS Sector Regular" pitchFamily="50" charset="0"/>
              </a:endParaRPr>
            </a:p>
            <a:p>
              <a:pPr algn="ctr"/>
              <a:endParaRPr lang="ru-RU" b="1" dirty="0" smtClean="0">
                <a:latin typeface="ALS Sector Regular" pitchFamily="50" charset="0"/>
                <a:cs typeface="ALS Sector Regular" pitchFamily="50" charset="0"/>
              </a:endParaRPr>
            </a:p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ALS Sector Regular" pitchFamily="50" charset="0"/>
                  <a:cs typeface="ALS Sector Regular" pitchFamily="50" charset="0"/>
                </a:rPr>
                <a:t>Модель ИИ</a:t>
              </a:r>
              <a:endParaRPr lang="ru-RU" b="1" dirty="0">
                <a:solidFill>
                  <a:srgbClr val="002060"/>
                </a:solidFill>
                <a:latin typeface="ALS Sector Regular" pitchFamily="50" charset="0"/>
                <a:cs typeface="ALS Sector Regular" pitchFamily="50" charset="0"/>
              </a:endParaRPr>
            </a:p>
          </p:txBody>
        </p:sp>
        <p:sp>
          <p:nvSpPr>
            <p:cNvPr id="22" name="Стрелка вправо 21"/>
            <p:cNvSpPr/>
            <p:nvPr/>
          </p:nvSpPr>
          <p:spPr>
            <a:xfrm>
              <a:off x="3677920" y="4693920"/>
              <a:ext cx="924560" cy="629920"/>
            </a:xfrm>
            <a:prstGeom prst="right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LS Sector Regular" pitchFamily="50" charset="0"/>
                <a:cs typeface="ALS Sector Regular" pitchFamily="50" charset="0"/>
              </a:endParaRPr>
            </a:p>
          </p:txBody>
        </p:sp>
        <p:sp>
          <p:nvSpPr>
            <p:cNvPr id="23" name="Стрелка вправо 22"/>
            <p:cNvSpPr/>
            <p:nvPr/>
          </p:nvSpPr>
          <p:spPr>
            <a:xfrm>
              <a:off x="6583680" y="4693920"/>
              <a:ext cx="924560" cy="629920"/>
            </a:xfrm>
            <a:prstGeom prst="rightArrow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LS Sector Regular" pitchFamily="50" charset="0"/>
                <a:cs typeface="ALS Sector Regular" pitchFamily="50" charset="0"/>
              </a:endParaRPr>
            </a:p>
          </p:txBody>
        </p:sp>
        <p:pic>
          <p:nvPicPr>
            <p:cNvPr id="24" name="Picture 2" descr="Бесплатное векторное изображение Мозг анатомия человека биология орган система тела здравоохранение и медицина рисованной иллюстрации шаржа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4728738" y="3484880"/>
              <a:ext cx="1731649" cy="1696718"/>
            </a:xfrm>
            <a:prstGeom prst="ellipse">
              <a:avLst/>
            </a:prstGeom>
            <a:ln w="63500" cap="rnd">
              <a:solidFill>
                <a:srgbClr val="176DEA"/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18" name="Содержимое 13"/>
          <p:cNvSpPr txBox="1">
            <a:spLocks/>
          </p:cNvSpPr>
          <p:nvPr/>
        </p:nvSpPr>
        <p:spPr>
          <a:xfrm>
            <a:off x="228600" y="1219200"/>
            <a:ext cx="11719560" cy="544829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S Sector Regular" pitchFamily="50" charset="0"/>
              <a:cs typeface="ALS Sector Regular" pitchFamily="50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S Sector Regular" pitchFamily="50" charset="0"/>
              <a:cs typeface="ALS Sector Regular" pitchFamily="50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По степени привлечения учителя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: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S Sector Regular" pitchFamily="50" charset="0"/>
              <a:cs typeface="ALS Sector Regular" pitchFamily="50" charset="0"/>
            </a:endParaRPr>
          </a:p>
          <a:p>
            <a:pPr marL="720725" marR="0" lvl="1" indent="-263525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Обучение 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с учителем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 (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supervised learning)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Классификация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 (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classification)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Регрессия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 (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regression)</a:t>
            </a:r>
          </a:p>
          <a:p>
            <a:pPr marL="720725" marR="0" lvl="1" indent="-263525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Обучение 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без учителя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 (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unsupervised learning)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S Sector Regular" pitchFamily="50" charset="0"/>
              <a:cs typeface="ALS Sector Regular" pitchFamily="50" charset="0"/>
            </a:endParaRP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Кластеризация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clustering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)</a:t>
            </a:r>
          </a:p>
          <a:p>
            <a:pPr marL="720725" marR="0" lvl="1" indent="-263525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Обучение с частичным привлечением учителя (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semi-supervised learning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)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pc="300" dirty="0" smtClean="0">
                <a:solidFill>
                  <a:srgbClr val="176DEA"/>
                </a:solidFill>
                <a:latin typeface="ALS Sector Bold" pitchFamily="50" charset="0"/>
                <a:cs typeface="ALS Sector Regular" pitchFamily="2" charset="0"/>
              </a:rPr>
              <a:t>Виды обучения</a:t>
            </a:r>
            <a:endParaRPr lang="ru-RU" dirty="0"/>
          </a:p>
        </p:txBody>
      </p:sp>
      <p:sp>
        <p:nvSpPr>
          <p:cNvPr id="33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34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64818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одержимое 13"/>
          <p:cNvSpPr txBox="1">
            <a:spLocks/>
          </p:cNvSpPr>
          <p:nvPr/>
        </p:nvSpPr>
        <p:spPr>
          <a:xfrm>
            <a:off x="228600" y="1219200"/>
            <a:ext cx="11719560" cy="544829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S Sector Regular" pitchFamily="50" charset="0"/>
              <a:cs typeface="ALS Sector Regular" pitchFamily="50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S Sector Regular" pitchFamily="50" charset="0"/>
              <a:cs typeface="ALS Sector Regular" pitchFamily="50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S Sector Regular" pitchFamily="50" charset="0"/>
              <a:cs typeface="ALS Sector Regular" pitchFamily="50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40534" y="4842457"/>
            <a:ext cx="1036320" cy="596798"/>
          </a:xfrm>
          <a:prstGeom prst="roundRect">
            <a:avLst/>
          </a:prstGeom>
          <a:solidFill>
            <a:srgbClr val="176D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LS Sector Regular" pitchFamily="50" charset="0"/>
                <a:cs typeface="ALS Sector Regular" pitchFamily="50" charset="0"/>
              </a:rPr>
              <a:t>X</a:t>
            </a:r>
            <a:endParaRPr lang="ru-RU" b="1" dirty="0"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685694" y="4598616"/>
            <a:ext cx="1864503" cy="1582317"/>
          </a:xfrm>
          <a:prstGeom prst="roundRect">
            <a:avLst/>
          </a:prstGeom>
          <a:solidFill>
            <a:srgbClr val="27F7DE"/>
          </a:solidFill>
          <a:ln>
            <a:solidFill>
              <a:srgbClr val="176DEA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latin typeface="ALS Sector Regular" pitchFamily="50" charset="0"/>
              <a:cs typeface="ALS Sector Regular" pitchFamily="50" charset="0"/>
            </a:endParaRPr>
          </a:p>
          <a:p>
            <a:pPr algn="ctr"/>
            <a:endParaRPr lang="ru-RU" dirty="0" smtClean="0">
              <a:latin typeface="ALS Sector Regular" pitchFamily="50" charset="0"/>
              <a:cs typeface="ALS Sector Regular" pitchFamily="50" charset="0"/>
            </a:endParaRPr>
          </a:p>
          <a:p>
            <a:pPr algn="ctr"/>
            <a:endParaRPr lang="ru-RU" dirty="0" smtClean="0">
              <a:latin typeface="ALS Sector Regular" pitchFamily="50" charset="0"/>
              <a:cs typeface="ALS Sector Regular" pitchFamily="50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LS Sector Regular" pitchFamily="50" charset="0"/>
                <a:cs typeface="ALS Sector Regular" pitchFamily="50" charset="0"/>
              </a:rPr>
              <a:t>Модель ИИ</a:t>
            </a:r>
            <a:endParaRPr lang="ru-RU" b="1" dirty="0">
              <a:solidFill>
                <a:srgbClr val="002060"/>
              </a:solidFill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1835520" y="5431617"/>
            <a:ext cx="698229" cy="521828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LS Sector Regular" pitchFamily="50" charset="0"/>
              <a:cs typeface="ALS Sector Regular" pitchFamily="50" charset="0"/>
            </a:endParaRPr>
          </a:p>
        </p:txBody>
      </p:sp>
      <p:pic>
        <p:nvPicPr>
          <p:cNvPr id="14" name="Picture 2" descr="Бесплатное векторное изображение Мозг анатомия человека биология орган система тела здравоохранение и медицина рисованной иллюстрации шаржа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908607" y="4186204"/>
            <a:ext cx="1405568" cy="1405568"/>
          </a:xfrm>
          <a:prstGeom prst="ellipse">
            <a:avLst/>
          </a:prstGeom>
          <a:ln w="63500" cap="rnd">
            <a:solidFill>
              <a:srgbClr val="176DEA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Скругленный прямоугольник 14"/>
          <p:cNvSpPr/>
          <p:nvPr/>
        </p:nvSpPr>
        <p:spPr>
          <a:xfrm>
            <a:off x="1320830" y="4834041"/>
            <a:ext cx="594503" cy="615373"/>
          </a:xfrm>
          <a:prstGeom prst="roundRect">
            <a:avLst/>
          </a:prstGeom>
          <a:solidFill>
            <a:srgbClr val="13ABEF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LS Sector Regular" pitchFamily="50" charset="0"/>
                <a:cs typeface="ALS Sector Regular" pitchFamily="50" charset="0"/>
              </a:rPr>
              <a:t>Y</a:t>
            </a:r>
            <a:endParaRPr lang="ru-RU" b="1" dirty="0"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92934" y="4994857"/>
            <a:ext cx="1036320" cy="596798"/>
          </a:xfrm>
          <a:prstGeom prst="roundRect">
            <a:avLst/>
          </a:prstGeom>
          <a:solidFill>
            <a:srgbClr val="176D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LS Sector Regular" pitchFamily="50" charset="0"/>
                <a:cs typeface="ALS Sector Regular" pitchFamily="50" charset="0"/>
              </a:rPr>
              <a:t>X</a:t>
            </a:r>
            <a:endParaRPr lang="ru-RU" b="1" dirty="0"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473230" y="4986441"/>
            <a:ext cx="594503" cy="615373"/>
          </a:xfrm>
          <a:prstGeom prst="roundRect">
            <a:avLst/>
          </a:prstGeom>
          <a:solidFill>
            <a:srgbClr val="13ABEF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LS Sector Regular" pitchFamily="50" charset="0"/>
                <a:cs typeface="ALS Sector Regular" pitchFamily="50" charset="0"/>
              </a:rPr>
              <a:t>Y</a:t>
            </a:r>
            <a:endParaRPr lang="ru-RU" b="1" dirty="0"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45334" y="5147257"/>
            <a:ext cx="1036320" cy="596798"/>
          </a:xfrm>
          <a:prstGeom prst="roundRect">
            <a:avLst/>
          </a:prstGeom>
          <a:solidFill>
            <a:srgbClr val="176D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LS Sector Regular" pitchFamily="50" charset="0"/>
                <a:cs typeface="ALS Sector Regular" pitchFamily="50" charset="0"/>
              </a:rPr>
              <a:t>X</a:t>
            </a:r>
            <a:endParaRPr lang="ru-RU" b="1" dirty="0"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625630" y="5138841"/>
            <a:ext cx="594503" cy="615373"/>
          </a:xfrm>
          <a:prstGeom prst="roundRect">
            <a:avLst/>
          </a:prstGeom>
          <a:solidFill>
            <a:srgbClr val="13ABEF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LS Sector Regular" pitchFamily="50" charset="0"/>
                <a:cs typeface="ALS Sector Regular" pitchFamily="50" charset="0"/>
              </a:rPr>
              <a:t>Y</a:t>
            </a:r>
            <a:endParaRPr lang="ru-RU" b="1" dirty="0"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797734" y="5299657"/>
            <a:ext cx="1036320" cy="596798"/>
          </a:xfrm>
          <a:prstGeom prst="roundRect">
            <a:avLst/>
          </a:prstGeom>
          <a:solidFill>
            <a:srgbClr val="176D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LS Sector Regular" pitchFamily="50" charset="0"/>
                <a:cs typeface="ALS Sector Regular" pitchFamily="50" charset="0"/>
              </a:rPr>
              <a:t>X</a:t>
            </a:r>
            <a:endParaRPr lang="ru-RU" b="1" dirty="0"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778030" y="5291241"/>
            <a:ext cx="594503" cy="615373"/>
          </a:xfrm>
          <a:prstGeom prst="roundRect">
            <a:avLst/>
          </a:prstGeom>
          <a:solidFill>
            <a:srgbClr val="13ABEF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LS Sector Regular" pitchFamily="50" charset="0"/>
                <a:cs typeface="ALS Sector Regular" pitchFamily="50" charset="0"/>
              </a:rPr>
              <a:t>Y</a:t>
            </a:r>
            <a:endParaRPr lang="ru-RU" b="1" dirty="0"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950134" y="5452057"/>
            <a:ext cx="1036320" cy="596798"/>
          </a:xfrm>
          <a:prstGeom prst="roundRect">
            <a:avLst/>
          </a:prstGeom>
          <a:solidFill>
            <a:srgbClr val="176D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LS Sector Regular" pitchFamily="50" charset="0"/>
                <a:cs typeface="ALS Sector Regular" pitchFamily="50" charset="0"/>
              </a:rPr>
              <a:t>X</a:t>
            </a:r>
            <a:endParaRPr lang="ru-RU" b="1" dirty="0"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1930430" y="5443641"/>
            <a:ext cx="594503" cy="615373"/>
          </a:xfrm>
          <a:prstGeom prst="roundRect">
            <a:avLst/>
          </a:prstGeom>
          <a:solidFill>
            <a:srgbClr val="13ABEF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LS Sector Regular" pitchFamily="50" charset="0"/>
                <a:cs typeface="ALS Sector Regular" pitchFamily="50" charset="0"/>
              </a:rPr>
              <a:t>Y</a:t>
            </a:r>
            <a:endParaRPr lang="ru-RU" b="1" dirty="0"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31" name="Стрелка вправо 30"/>
          <p:cNvSpPr/>
          <p:nvPr/>
        </p:nvSpPr>
        <p:spPr>
          <a:xfrm>
            <a:off x="2877993" y="5032854"/>
            <a:ext cx="548640" cy="802640"/>
          </a:xfrm>
          <a:prstGeom prst="rightArrow">
            <a:avLst/>
          </a:prstGeom>
          <a:ln w="38100">
            <a:solidFill>
              <a:srgbClr val="176DE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32" name="Содержимое 13"/>
          <p:cNvSpPr txBox="1">
            <a:spLocks/>
          </p:cNvSpPr>
          <p:nvPr/>
        </p:nvSpPr>
        <p:spPr>
          <a:xfrm>
            <a:off x="279400" y="1219200"/>
            <a:ext cx="10972800" cy="544829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“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Вот примеры, как нужно решить задачу. Научись на них ее решать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”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S Sector Regular" pitchFamily="50" charset="0"/>
              <a:cs typeface="ALS Sector Regular" pitchFamily="50" charset="0"/>
            </a:endParaRPr>
          </a:p>
          <a:p>
            <a:pPr marL="17780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S Sector Regular" pitchFamily="50" charset="0"/>
              <a:cs typeface="ALS Sector Regular" pitchFamily="50" charset="0"/>
            </a:endParaRPr>
          </a:p>
          <a:p>
            <a:pPr marL="17780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Модель обучается на основе 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размеченных данных (наборе данных, содержащих явно заданное значение целевой переменной)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. </a:t>
            </a:r>
          </a:p>
          <a:p>
            <a:pPr marL="17780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В этом типе задачи каждый обучающий пример представляет собой пару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: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 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входные данные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(признаки) и соответствующее этим данным 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значение выходной метки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(целевая переменная). </a:t>
            </a:r>
          </a:p>
          <a:p>
            <a:pPr marL="17780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Задача модели состоит в том, чтобы научиться предсказывать выходные метки на основе входных данных.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77800" y="1168400"/>
            <a:ext cx="11074400" cy="622300"/>
          </a:xfrm>
          <a:prstGeom prst="roundRect">
            <a:avLst/>
          </a:prstGeom>
          <a:noFill/>
          <a:ln w="38100">
            <a:solidFill>
              <a:srgbClr val="176D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LS Sector Regular" pitchFamily="50" charset="0"/>
              <a:cs typeface="ALS Sector Regular" pitchFamily="50" charset="0"/>
            </a:endParaRPr>
          </a:p>
        </p:txBody>
      </p:sp>
      <p:grpSp>
        <p:nvGrpSpPr>
          <p:cNvPr id="2" name="Группа 6"/>
          <p:cNvGrpSpPr/>
          <p:nvPr/>
        </p:nvGrpSpPr>
        <p:grpSpPr>
          <a:xfrm>
            <a:off x="7544770" y="4305414"/>
            <a:ext cx="2804760" cy="1743441"/>
            <a:chOff x="3677920" y="3484880"/>
            <a:chExt cx="3830320" cy="2407920"/>
          </a:xfrm>
        </p:grpSpPr>
        <p:sp>
          <p:nvSpPr>
            <p:cNvPr id="37" name="Скругленный прямоугольник 36"/>
            <p:cNvSpPr/>
            <p:nvPr/>
          </p:nvSpPr>
          <p:spPr>
            <a:xfrm>
              <a:off x="4368800" y="3982720"/>
              <a:ext cx="2468880" cy="1910080"/>
            </a:xfrm>
            <a:prstGeom prst="roundRect">
              <a:avLst/>
            </a:prstGeom>
            <a:solidFill>
              <a:srgbClr val="27F7DE"/>
            </a:solidFill>
            <a:ln>
              <a:solidFill>
                <a:srgbClr val="176DEA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 smtClean="0">
                <a:latin typeface="ALS Sector Regular" pitchFamily="50" charset="0"/>
                <a:cs typeface="ALS Sector Regular" pitchFamily="50" charset="0"/>
              </a:endParaRPr>
            </a:p>
            <a:p>
              <a:pPr algn="ctr"/>
              <a:endParaRPr lang="ru-RU" b="1" dirty="0" smtClean="0">
                <a:latin typeface="ALS Sector Regular" pitchFamily="50" charset="0"/>
                <a:cs typeface="ALS Sector Regular" pitchFamily="50" charset="0"/>
              </a:endParaRPr>
            </a:p>
            <a:p>
              <a:pPr algn="ctr"/>
              <a:endParaRPr lang="ru-RU" b="1" dirty="0" smtClean="0">
                <a:latin typeface="ALS Sector Regular" pitchFamily="50" charset="0"/>
                <a:cs typeface="ALS Sector Regular" pitchFamily="50" charset="0"/>
              </a:endParaRPr>
            </a:p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ALS Sector Regular" pitchFamily="50" charset="0"/>
                  <a:cs typeface="ALS Sector Regular" pitchFamily="50" charset="0"/>
                </a:rPr>
                <a:t>Модель ИИ</a:t>
              </a:r>
              <a:endParaRPr lang="ru-RU" b="1" dirty="0">
                <a:solidFill>
                  <a:srgbClr val="002060"/>
                </a:solidFill>
                <a:latin typeface="ALS Sector Regular" pitchFamily="50" charset="0"/>
                <a:cs typeface="ALS Sector Regular" pitchFamily="50" charset="0"/>
              </a:endParaRPr>
            </a:p>
          </p:txBody>
        </p:sp>
        <p:sp>
          <p:nvSpPr>
            <p:cNvPr id="38" name="Стрелка вправо 37"/>
            <p:cNvSpPr/>
            <p:nvPr/>
          </p:nvSpPr>
          <p:spPr>
            <a:xfrm>
              <a:off x="3677920" y="4693920"/>
              <a:ext cx="924560" cy="629920"/>
            </a:xfrm>
            <a:prstGeom prst="right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LS Sector Regular" pitchFamily="50" charset="0"/>
                <a:cs typeface="ALS Sector Regular" pitchFamily="50" charset="0"/>
              </a:endParaRPr>
            </a:p>
          </p:txBody>
        </p:sp>
        <p:sp>
          <p:nvSpPr>
            <p:cNvPr id="39" name="Стрелка вправо 38"/>
            <p:cNvSpPr/>
            <p:nvPr/>
          </p:nvSpPr>
          <p:spPr>
            <a:xfrm>
              <a:off x="6583680" y="4693920"/>
              <a:ext cx="924560" cy="629920"/>
            </a:xfrm>
            <a:prstGeom prst="rightArrow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LS Sector Regular" pitchFamily="50" charset="0"/>
                <a:cs typeface="ALS Sector Regular" pitchFamily="50" charset="0"/>
              </a:endParaRPr>
            </a:p>
          </p:txBody>
        </p:sp>
        <p:pic>
          <p:nvPicPr>
            <p:cNvPr id="40" name="Picture 2" descr="Бесплатное векторное изображение Мозг анатомия человека биология орган система тела здравоохранение и медицина рисованной иллюстрации шаржа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4728738" y="3484880"/>
              <a:ext cx="1731649" cy="1696718"/>
            </a:xfrm>
            <a:prstGeom prst="ellipse">
              <a:avLst/>
            </a:prstGeom>
            <a:ln w="63500" cap="rnd">
              <a:solidFill>
                <a:srgbClr val="176DEA"/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41" name="Скругленный прямоугольник 40"/>
          <p:cNvSpPr/>
          <p:nvPr/>
        </p:nvSpPr>
        <p:spPr>
          <a:xfrm>
            <a:off x="6380624" y="5133218"/>
            <a:ext cx="1036320" cy="596798"/>
          </a:xfrm>
          <a:prstGeom prst="roundRect">
            <a:avLst/>
          </a:prstGeom>
          <a:solidFill>
            <a:srgbClr val="176D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LS Sector Regular" pitchFamily="50" charset="0"/>
                <a:cs typeface="ALS Sector Regular" pitchFamily="50" charset="0"/>
              </a:rPr>
              <a:t>X</a:t>
            </a:r>
            <a:endParaRPr lang="ru-RU" b="1" dirty="0"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10552361" y="5114643"/>
            <a:ext cx="594503" cy="615373"/>
          </a:xfrm>
          <a:prstGeom prst="roundRect">
            <a:avLst/>
          </a:prstGeom>
          <a:solidFill>
            <a:srgbClr val="13ABEF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LS Sector Regular" pitchFamily="50" charset="0"/>
                <a:cs typeface="ALS Sector Regular" pitchFamily="50" charset="0"/>
              </a:rPr>
              <a:t>Y</a:t>
            </a:r>
            <a:endParaRPr lang="ru-RU" b="1" dirty="0"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336800" y="6273800"/>
            <a:ext cx="1329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LS Sector Regular" pitchFamily="50" charset="0"/>
                <a:cs typeface="ALS Sector Regular" pitchFamily="50" charset="0"/>
              </a:rPr>
              <a:t>Обучение</a:t>
            </a:r>
            <a:endParaRPr lang="ru-RU" b="1" dirty="0"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102600" y="6299200"/>
            <a:ext cx="1989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LS Sector Regular" pitchFamily="50" charset="0"/>
                <a:cs typeface="ALS Sector Regular" pitchFamily="50" charset="0"/>
              </a:rPr>
              <a:t>Использование</a:t>
            </a:r>
            <a:endParaRPr lang="ru-RU" b="1" dirty="0"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34" name="Заголовок 3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pc="300" dirty="0" smtClean="0">
                <a:solidFill>
                  <a:srgbClr val="176DEA"/>
                </a:solidFill>
                <a:latin typeface="ALS Sector Bold" pitchFamily="50" charset="0"/>
                <a:cs typeface="ALS Sector Regular" pitchFamily="2" charset="0"/>
              </a:rPr>
              <a:t>Обучение с учителем</a:t>
            </a:r>
            <a:endParaRPr lang="ru-RU" dirty="0"/>
          </a:p>
        </p:txBody>
      </p:sp>
      <p:sp>
        <p:nvSpPr>
          <p:cNvPr id="4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35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64818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одержимое 13"/>
          <p:cNvSpPr txBox="1">
            <a:spLocks/>
          </p:cNvSpPr>
          <p:nvPr/>
        </p:nvSpPr>
        <p:spPr>
          <a:xfrm>
            <a:off x="228600" y="1219200"/>
            <a:ext cx="11719560" cy="544829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S Sector Regular" pitchFamily="50" charset="0"/>
              <a:cs typeface="ALS Sector Regular" pitchFamily="50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S Sector Regular" pitchFamily="50" charset="0"/>
              <a:cs typeface="ALS Sector Regular" pitchFamily="50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S Sector Regular" pitchFamily="50" charset="0"/>
              <a:cs typeface="ALS Sector Regular" pitchFamily="50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34" name="Содержимое 11"/>
          <p:cNvSpPr txBox="1">
            <a:spLocks/>
          </p:cNvSpPr>
          <p:nvPr/>
        </p:nvSpPr>
        <p:spPr>
          <a:xfrm>
            <a:off x="177800" y="1130300"/>
            <a:ext cx="5567680" cy="57023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82563" marR="0" lvl="0" indent="-18256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Классификация</a:t>
            </a:r>
          </a:p>
          <a:p>
            <a:pPr marL="182563" lvl="0">
              <a:lnSpc>
                <a:spcPct val="90000"/>
              </a:lnSpc>
              <a:spcBef>
                <a:spcPts val="1000"/>
              </a:spcBef>
            </a:pPr>
            <a:r>
              <a:rPr lang="ru-RU" u="sng" dirty="0" smtClean="0">
                <a:latin typeface="ALS Sector Regular" pitchFamily="50" charset="0"/>
                <a:cs typeface="ALS Sector Regular" pitchFamily="50" charset="0"/>
              </a:rPr>
              <a:t>Классификация</a:t>
            </a:r>
            <a:r>
              <a:rPr lang="ru-RU" dirty="0" smtClean="0">
                <a:latin typeface="ALS Sector Regular" pitchFamily="50" charset="0"/>
                <a:cs typeface="ALS Sector Regular" pitchFamily="50" charset="0"/>
              </a:rPr>
              <a:t> – предсказание категории или класса для входных данных.</a:t>
            </a:r>
          </a:p>
          <a:p>
            <a:pPr marL="182563" lvl="0">
              <a:lnSpc>
                <a:spcPct val="90000"/>
              </a:lnSpc>
              <a:spcBef>
                <a:spcPts val="1000"/>
              </a:spcBef>
            </a:pPr>
            <a:r>
              <a:rPr lang="ru-RU" dirty="0" smtClean="0">
                <a:latin typeface="ALS Sector Regular" pitchFamily="50" charset="0"/>
                <a:cs typeface="ALS Sector Regular" pitchFamily="50" charset="0"/>
              </a:rPr>
              <a:t>Целевое значение Y принимает значение одного из заранее определённых классов.</a:t>
            </a:r>
          </a:p>
          <a:p>
            <a:pPr marL="182563" lvl="0">
              <a:lnSpc>
                <a:spcPct val="90000"/>
              </a:lnSpc>
              <a:spcBef>
                <a:spcPts val="1000"/>
              </a:spcBef>
            </a:pPr>
            <a:r>
              <a:rPr lang="ru-RU" u="sng" dirty="0" smtClean="0">
                <a:latin typeface="ALS Sector Regular" pitchFamily="50" charset="0"/>
                <a:cs typeface="ALS Sector Regular" pitchFamily="50" charset="0"/>
              </a:rPr>
              <a:t>Цель</a:t>
            </a:r>
            <a:r>
              <a:rPr lang="ru-RU" dirty="0" smtClean="0">
                <a:latin typeface="ALS Sector Regular" pitchFamily="50" charset="0"/>
                <a:cs typeface="ALS Sector Regular" pitchFamily="50" charset="0"/>
              </a:rPr>
              <a:t> – формирования правила разделения данных между разными классами.</a:t>
            </a:r>
          </a:p>
          <a:p>
            <a:pPr marL="182563" marR="0" lvl="0" indent="-18256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35" name="Содержимое 11"/>
          <p:cNvSpPr txBox="1">
            <a:spLocks/>
          </p:cNvSpPr>
          <p:nvPr/>
        </p:nvSpPr>
        <p:spPr>
          <a:xfrm>
            <a:off x="6289040" y="1130300"/>
            <a:ext cx="5567680" cy="57023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82563" marR="0" lvl="0" indent="-18256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>
                <a:tab pos="182563" algn="l"/>
              </a:tabLst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Регрессия</a:t>
            </a:r>
          </a:p>
          <a:p>
            <a:pPr marL="182563">
              <a:lnSpc>
                <a:spcPct val="90000"/>
              </a:lnSpc>
              <a:spcBef>
                <a:spcPts val="1000"/>
              </a:spcBef>
              <a:tabLst>
                <a:tab pos="182563" algn="l"/>
              </a:tabLst>
            </a:pPr>
            <a:r>
              <a:rPr lang="ru-RU" u="sng" dirty="0" smtClean="0">
                <a:latin typeface="ALS Sector Regular" pitchFamily="50" charset="0"/>
                <a:cs typeface="ALS Sector Regular" pitchFamily="50" charset="0"/>
              </a:rPr>
              <a:t>Регрессия</a:t>
            </a:r>
            <a:r>
              <a:rPr lang="ru-RU" dirty="0" smtClean="0">
                <a:latin typeface="ALS Sector Regular" pitchFamily="50" charset="0"/>
                <a:cs typeface="ALS Sector Regular" pitchFamily="50" charset="0"/>
              </a:rPr>
              <a:t> – предсказание числового значения по входным данным. </a:t>
            </a:r>
          </a:p>
          <a:p>
            <a:pPr marL="182563">
              <a:lnSpc>
                <a:spcPct val="90000"/>
              </a:lnSpc>
              <a:spcBef>
                <a:spcPts val="1000"/>
              </a:spcBef>
              <a:tabLst>
                <a:tab pos="182563" algn="l"/>
              </a:tabLst>
            </a:pPr>
            <a:r>
              <a:rPr lang="ru-RU" dirty="0" smtClean="0">
                <a:latin typeface="ALS Sector Regular" pitchFamily="50" charset="0"/>
                <a:cs typeface="ALS Sector Regular" pitchFamily="50" charset="0"/>
              </a:rPr>
              <a:t>Целевое значение Y представляет собой числовое значение, которое модель пытается предсказать.</a:t>
            </a:r>
          </a:p>
          <a:p>
            <a:pPr marL="182563">
              <a:lnSpc>
                <a:spcPct val="90000"/>
              </a:lnSpc>
              <a:spcBef>
                <a:spcPts val="1000"/>
              </a:spcBef>
              <a:tabLst>
                <a:tab pos="182563" algn="l"/>
              </a:tabLst>
            </a:pPr>
            <a:r>
              <a:rPr kumimoji="0" lang="ru-RU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Цель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 – восстановление</a:t>
            </a:r>
            <a:r>
              <a:rPr kumimoji="0" lang="ru-RU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 обобщающей прогнозной функции.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S Sector Regular" pitchFamily="50" charset="0"/>
              <a:cs typeface="ALS Sector Regular" pitchFamily="50" charset="0"/>
            </a:endParaRPr>
          </a:p>
        </p:txBody>
      </p:sp>
      <p:pic>
        <p:nvPicPr>
          <p:cNvPr id="66562" name="Picture 2" descr="Animated Machine Learning Classifiers – paulvanderlaken.com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" y="3600290"/>
            <a:ext cx="2438400" cy="2438400"/>
          </a:xfrm>
          <a:prstGeom prst="rect">
            <a:avLst/>
          </a:prstGeom>
          <a:noFill/>
        </p:spPr>
      </p:pic>
      <p:pic>
        <p:nvPicPr>
          <p:cNvPr id="66564" name="Picture 4" descr="What is Linear Regression in Machine Learning | by 7at | Medium"/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2501" y="3789680"/>
            <a:ext cx="3627119" cy="2720340"/>
          </a:xfrm>
          <a:prstGeom prst="rect">
            <a:avLst/>
          </a:prstGeom>
          <a:noFill/>
        </p:spPr>
      </p:pic>
      <p:pic>
        <p:nvPicPr>
          <p:cNvPr id="66566" name="Picture 6" descr="Animated Machine Learning Classifiers – paulvanderlaken.com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9546" y="3587589"/>
            <a:ext cx="2451101" cy="2451101"/>
          </a:xfrm>
          <a:prstGeom prst="rect">
            <a:avLst/>
          </a:prstGeom>
          <a:noFill/>
        </p:spPr>
      </p:pic>
      <p:pic>
        <p:nvPicPr>
          <p:cNvPr id="66568" name="Picture 8" descr="Linear Regression - PRIMO.ai"/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81015" y="3943190"/>
            <a:ext cx="3303905" cy="2477929"/>
          </a:xfrm>
          <a:prstGeom prst="rect">
            <a:avLst/>
          </a:prstGeom>
          <a:noFill/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pc="300" dirty="0" smtClean="0">
                <a:solidFill>
                  <a:srgbClr val="176DEA"/>
                </a:solidFill>
                <a:latin typeface="ALS Sector Bold" pitchFamily="50" charset="0"/>
                <a:cs typeface="ALS Sector Regular" pitchFamily="2" charset="0"/>
              </a:rPr>
              <a:t>Обучение с учителем</a:t>
            </a:r>
            <a:endParaRPr lang="ru-RU" dirty="0"/>
          </a:p>
        </p:txBody>
      </p:sp>
      <p:sp>
        <p:nvSpPr>
          <p:cNvPr id="3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36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64818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одержимое 13"/>
          <p:cNvSpPr txBox="1">
            <a:spLocks/>
          </p:cNvSpPr>
          <p:nvPr/>
        </p:nvSpPr>
        <p:spPr>
          <a:xfrm>
            <a:off x="228600" y="1219200"/>
            <a:ext cx="11719560" cy="544829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S Sector Regular" pitchFamily="50" charset="0"/>
              <a:cs typeface="ALS Sector Regular" pitchFamily="50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S Sector Regular" pitchFamily="50" charset="0"/>
              <a:cs typeface="ALS Sector Regular" pitchFamily="50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S Sector Regular" pitchFamily="50" charset="0"/>
              <a:cs typeface="ALS Sector Regular" pitchFamily="50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34" name="Содержимое 11"/>
          <p:cNvSpPr txBox="1">
            <a:spLocks/>
          </p:cNvSpPr>
          <p:nvPr/>
        </p:nvSpPr>
        <p:spPr>
          <a:xfrm>
            <a:off x="279400" y="1130300"/>
            <a:ext cx="5567680" cy="57023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82563" marR="0" lvl="0" indent="-18256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Классификация</a:t>
            </a:r>
          </a:p>
          <a:p>
            <a:pPr marL="182563" marR="0" lvl="0" indent="-18256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35" name="Содержимое 11"/>
          <p:cNvSpPr txBox="1">
            <a:spLocks/>
          </p:cNvSpPr>
          <p:nvPr/>
        </p:nvSpPr>
        <p:spPr>
          <a:xfrm>
            <a:off x="6390640" y="1130300"/>
            <a:ext cx="5567680" cy="57023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82563" marR="0" lvl="0" indent="-18256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>
                <a:tab pos="182563" algn="l"/>
              </a:tabLst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Регрессия</a:t>
            </a:r>
          </a:p>
        </p:txBody>
      </p:sp>
      <p:pic>
        <p:nvPicPr>
          <p:cNvPr id="75778" name="Picture 2" descr="Basics of Image Recognition: A beginner's approach | by Prerak Khandelwal |  Becoming Human: Artificial Intelligence Magazine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634" y="1710055"/>
            <a:ext cx="5475605" cy="2294079"/>
          </a:xfrm>
          <a:prstGeom prst="rect">
            <a:avLst/>
          </a:prstGeom>
          <a:noFill/>
        </p:spPr>
      </p:pic>
      <p:pic>
        <p:nvPicPr>
          <p:cNvPr id="75780" name="Picture 4" descr="AI And ML For Networks: Time Series Forecasting And Regression"/>
          <p:cNvPicPr>
            <a:picLocks noChangeAspect="1" noChangeArrowheads="1"/>
          </p:cNvPicPr>
          <p:nvPr/>
        </p:nvPicPr>
        <p:blipFill>
          <a:blip r:embed="rId3" cstate="print"/>
          <a:srcRect b="8875"/>
          <a:stretch>
            <a:fillRect/>
          </a:stretch>
        </p:blipFill>
        <p:spPr bwMode="auto">
          <a:xfrm>
            <a:off x="5990633" y="1710055"/>
            <a:ext cx="5874585" cy="4068445"/>
          </a:xfrm>
          <a:prstGeom prst="rect">
            <a:avLst/>
          </a:prstGeom>
          <a:noFill/>
        </p:spPr>
      </p:pic>
      <p:pic>
        <p:nvPicPr>
          <p:cNvPr id="75782" name="Picture 6" descr="machine learning - How do stacked CNN layers work? - Data Science Stack  Exchan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030" y="4170680"/>
            <a:ext cx="5734050" cy="2381250"/>
          </a:xfrm>
          <a:prstGeom prst="rect">
            <a:avLst/>
          </a:prstGeom>
          <a:noFill/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pc="300" dirty="0" smtClean="0">
                <a:solidFill>
                  <a:srgbClr val="176DEA"/>
                </a:solidFill>
                <a:latin typeface="ALS Sector Bold" pitchFamily="50" charset="0"/>
                <a:cs typeface="ALS Sector Regular" pitchFamily="2" charset="0"/>
              </a:rPr>
              <a:t>Обучение с учителем</a:t>
            </a:r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749300" y="1473200"/>
            <a:ext cx="10515600" cy="5059363"/>
          </a:xfrm>
        </p:spPr>
        <p:txBody>
          <a:bodyPr/>
          <a:lstStyle/>
          <a:p>
            <a:endParaRPr lang="ru-RU"/>
          </a:p>
        </p:txBody>
      </p:sp>
      <p:sp>
        <p:nvSpPr>
          <p:cNvPr id="13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37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64818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Скругленный прямоугольник 33"/>
          <p:cNvSpPr/>
          <p:nvPr/>
        </p:nvSpPr>
        <p:spPr>
          <a:xfrm>
            <a:off x="330199" y="1168400"/>
            <a:ext cx="11282681" cy="629920"/>
          </a:xfrm>
          <a:prstGeom prst="roundRect">
            <a:avLst/>
          </a:prstGeom>
          <a:noFill/>
          <a:ln w="38100">
            <a:solidFill>
              <a:srgbClr val="176D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35" name="Содержимое 13"/>
          <p:cNvSpPr txBox="1">
            <a:spLocks/>
          </p:cNvSpPr>
          <p:nvPr/>
        </p:nvSpPr>
        <p:spPr>
          <a:xfrm>
            <a:off x="279400" y="1308101"/>
            <a:ext cx="11638280" cy="362584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“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Вот данные, в которых нужно найти зависимости. Попробуй их найти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”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S Sector Regular" pitchFamily="50" charset="0"/>
              <a:cs typeface="ALS Sector Regular" pitchFamily="50" charset="0"/>
            </a:endParaRPr>
          </a:p>
          <a:p>
            <a:pPr marL="17462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S Sector Regular" pitchFamily="50" charset="0"/>
              <a:cs typeface="ALS Sector Regular" pitchFamily="50" charset="0"/>
            </a:endParaRPr>
          </a:p>
          <a:p>
            <a:pPr marL="17462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Модель обучается на основе 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неразмеченных данных (в наборе данных отсутствует значение целевой переменной)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. </a:t>
            </a:r>
          </a:p>
          <a:p>
            <a:pPr marL="17462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Модель пытается извлечь скрытую структуру или закономерности из входных данных 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без предварительной информации о правильных ответах.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 </a:t>
            </a:r>
          </a:p>
          <a:p>
            <a:pPr marL="17462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Этот тип задач машинного обучения позволяет модели самостоятельно выявлять закономерности, группировать данные и создавать представления о данных.</a:t>
            </a:r>
          </a:p>
          <a:p>
            <a:pPr marL="263525" marR="0" lvl="0" indent="-26352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S Sector Regular" pitchFamily="50" charset="0"/>
              <a:cs typeface="ALS Sector Regular" pitchFamily="50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S Sector Regular" pitchFamily="50" charset="0"/>
              <a:cs typeface="ALS Sector Regular" pitchFamily="50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957754" y="4842457"/>
            <a:ext cx="1036320" cy="596798"/>
          </a:xfrm>
          <a:prstGeom prst="roundRect">
            <a:avLst/>
          </a:prstGeom>
          <a:solidFill>
            <a:srgbClr val="176D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LS Sector Regular" pitchFamily="50" charset="0"/>
                <a:cs typeface="ALS Sector Regular" pitchFamily="50" charset="0"/>
              </a:rPr>
              <a:t>X</a:t>
            </a:r>
            <a:endParaRPr lang="ru-RU" b="1" dirty="0"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3685694" y="4598616"/>
            <a:ext cx="1864503" cy="1582317"/>
          </a:xfrm>
          <a:prstGeom prst="roundRect">
            <a:avLst/>
          </a:prstGeom>
          <a:solidFill>
            <a:srgbClr val="27F7DE"/>
          </a:solidFill>
          <a:ln>
            <a:solidFill>
              <a:srgbClr val="176DEA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latin typeface="ALS Sector Regular" pitchFamily="50" charset="0"/>
              <a:cs typeface="ALS Sector Regular" pitchFamily="50" charset="0"/>
            </a:endParaRPr>
          </a:p>
          <a:p>
            <a:pPr algn="ctr"/>
            <a:endParaRPr lang="ru-RU" dirty="0" smtClean="0">
              <a:latin typeface="ALS Sector Regular" pitchFamily="50" charset="0"/>
              <a:cs typeface="ALS Sector Regular" pitchFamily="50" charset="0"/>
            </a:endParaRPr>
          </a:p>
          <a:p>
            <a:pPr algn="ctr"/>
            <a:endParaRPr lang="ru-RU" dirty="0" smtClean="0">
              <a:latin typeface="ALS Sector Regular" pitchFamily="50" charset="0"/>
              <a:cs typeface="ALS Sector Regular" pitchFamily="50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LS Sector Regular" pitchFamily="50" charset="0"/>
                <a:cs typeface="ALS Sector Regular" pitchFamily="50" charset="0"/>
              </a:rPr>
              <a:t>Модель ИИ</a:t>
            </a:r>
            <a:endParaRPr lang="ru-RU" b="1" dirty="0">
              <a:solidFill>
                <a:srgbClr val="002060"/>
              </a:solidFill>
              <a:latin typeface="ALS Sector Regular" pitchFamily="50" charset="0"/>
              <a:cs typeface="ALS Sector Regular" pitchFamily="50" charset="0"/>
            </a:endParaRPr>
          </a:p>
        </p:txBody>
      </p:sp>
      <p:pic>
        <p:nvPicPr>
          <p:cNvPr id="55" name="Picture 2" descr="Бесплатное векторное изображение Мозг анатомия человека биология орган система тела здравоохранение и медицина рисованной иллюстрации шаржа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908607" y="4186204"/>
            <a:ext cx="1405568" cy="1405568"/>
          </a:xfrm>
          <a:prstGeom prst="ellipse">
            <a:avLst/>
          </a:prstGeom>
          <a:ln w="63500" cap="rnd">
            <a:solidFill>
              <a:srgbClr val="176DEA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7" name="Скругленный прямоугольник 56"/>
          <p:cNvSpPr/>
          <p:nvPr/>
        </p:nvSpPr>
        <p:spPr>
          <a:xfrm>
            <a:off x="1110154" y="4994857"/>
            <a:ext cx="1036320" cy="596798"/>
          </a:xfrm>
          <a:prstGeom prst="roundRect">
            <a:avLst/>
          </a:prstGeom>
          <a:solidFill>
            <a:srgbClr val="176D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LS Sector Regular" pitchFamily="50" charset="0"/>
                <a:cs typeface="ALS Sector Regular" pitchFamily="50" charset="0"/>
              </a:rPr>
              <a:t>X</a:t>
            </a:r>
            <a:endParaRPr lang="ru-RU" b="1" dirty="0"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1262554" y="5147257"/>
            <a:ext cx="1036320" cy="596798"/>
          </a:xfrm>
          <a:prstGeom prst="roundRect">
            <a:avLst/>
          </a:prstGeom>
          <a:solidFill>
            <a:srgbClr val="176D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LS Sector Regular" pitchFamily="50" charset="0"/>
                <a:cs typeface="ALS Sector Regular" pitchFamily="50" charset="0"/>
              </a:rPr>
              <a:t>X</a:t>
            </a:r>
            <a:endParaRPr lang="ru-RU" b="1" dirty="0"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1414954" y="5299657"/>
            <a:ext cx="1036320" cy="596798"/>
          </a:xfrm>
          <a:prstGeom prst="roundRect">
            <a:avLst/>
          </a:prstGeom>
          <a:solidFill>
            <a:srgbClr val="176D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LS Sector Regular" pitchFamily="50" charset="0"/>
                <a:cs typeface="ALS Sector Regular" pitchFamily="50" charset="0"/>
              </a:rPr>
              <a:t>X</a:t>
            </a:r>
            <a:endParaRPr lang="ru-RU" b="1" dirty="0"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1567354" y="5452057"/>
            <a:ext cx="1036320" cy="596798"/>
          </a:xfrm>
          <a:prstGeom prst="roundRect">
            <a:avLst/>
          </a:prstGeom>
          <a:solidFill>
            <a:srgbClr val="176D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LS Sector Regular" pitchFamily="50" charset="0"/>
                <a:cs typeface="ALS Sector Regular" pitchFamily="50" charset="0"/>
              </a:rPr>
              <a:t>X</a:t>
            </a:r>
            <a:endParaRPr lang="ru-RU" b="1" dirty="0"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65" name="Стрелка вправо 64"/>
          <p:cNvSpPr/>
          <p:nvPr/>
        </p:nvSpPr>
        <p:spPr>
          <a:xfrm>
            <a:off x="2877993" y="5032854"/>
            <a:ext cx="548640" cy="802640"/>
          </a:xfrm>
          <a:prstGeom prst="rightArrow">
            <a:avLst/>
          </a:prstGeom>
          <a:ln w="38100">
            <a:solidFill>
              <a:srgbClr val="176DE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ALS Sector Regular" pitchFamily="50" charset="0"/>
              <a:cs typeface="ALS Sector Regular" pitchFamily="50" charset="0"/>
            </a:endParaRPr>
          </a:p>
        </p:txBody>
      </p:sp>
      <p:grpSp>
        <p:nvGrpSpPr>
          <p:cNvPr id="2" name="Группа 6"/>
          <p:cNvGrpSpPr/>
          <p:nvPr/>
        </p:nvGrpSpPr>
        <p:grpSpPr>
          <a:xfrm>
            <a:off x="7544770" y="4305414"/>
            <a:ext cx="2804760" cy="1743441"/>
            <a:chOff x="3677920" y="3484880"/>
            <a:chExt cx="3830320" cy="2407920"/>
          </a:xfrm>
        </p:grpSpPr>
        <p:sp>
          <p:nvSpPr>
            <p:cNvPr id="67" name="Скругленный прямоугольник 66"/>
            <p:cNvSpPr/>
            <p:nvPr/>
          </p:nvSpPr>
          <p:spPr>
            <a:xfrm>
              <a:off x="4368800" y="3982720"/>
              <a:ext cx="2468880" cy="1910080"/>
            </a:xfrm>
            <a:prstGeom prst="roundRect">
              <a:avLst/>
            </a:prstGeom>
            <a:solidFill>
              <a:srgbClr val="27F7DE"/>
            </a:solidFill>
            <a:ln>
              <a:solidFill>
                <a:srgbClr val="176DEA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 smtClean="0">
                <a:latin typeface="ALS Sector Regular" pitchFamily="50" charset="0"/>
                <a:cs typeface="ALS Sector Regular" pitchFamily="50" charset="0"/>
              </a:endParaRPr>
            </a:p>
            <a:p>
              <a:pPr algn="ctr"/>
              <a:endParaRPr lang="ru-RU" b="1" dirty="0" smtClean="0">
                <a:latin typeface="ALS Sector Regular" pitchFamily="50" charset="0"/>
                <a:cs typeface="ALS Sector Regular" pitchFamily="50" charset="0"/>
              </a:endParaRPr>
            </a:p>
            <a:p>
              <a:pPr algn="ctr"/>
              <a:endParaRPr lang="ru-RU" b="1" dirty="0" smtClean="0">
                <a:latin typeface="ALS Sector Regular" pitchFamily="50" charset="0"/>
                <a:cs typeface="ALS Sector Regular" pitchFamily="50" charset="0"/>
              </a:endParaRPr>
            </a:p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ALS Sector Regular" pitchFamily="50" charset="0"/>
                  <a:cs typeface="ALS Sector Regular" pitchFamily="50" charset="0"/>
                </a:rPr>
                <a:t>Модель ИИ</a:t>
              </a:r>
              <a:endParaRPr lang="ru-RU" b="1" dirty="0">
                <a:solidFill>
                  <a:srgbClr val="002060"/>
                </a:solidFill>
                <a:latin typeface="ALS Sector Regular" pitchFamily="50" charset="0"/>
                <a:cs typeface="ALS Sector Regular" pitchFamily="50" charset="0"/>
              </a:endParaRPr>
            </a:p>
          </p:txBody>
        </p:sp>
        <p:sp>
          <p:nvSpPr>
            <p:cNvPr id="68" name="Стрелка вправо 67"/>
            <p:cNvSpPr/>
            <p:nvPr/>
          </p:nvSpPr>
          <p:spPr>
            <a:xfrm>
              <a:off x="3677920" y="4693920"/>
              <a:ext cx="924560" cy="629920"/>
            </a:xfrm>
            <a:prstGeom prst="right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LS Sector Regular" pitchFamily="50" charset="0"/>
                <a:cs typeface="ALS Sector Regular" pitchFamily="50" charset="0"/>
              </a:endParaRPr>
            </a:p>
          </p:txBody>
        </p:sp>
        <p:sp>
          <p:nvSpPr>
            <p:cNvPr id="69" name="Стрелка вправо 68"/>
            <p:cNvSpPr/>
            <p:nvPr/>
          </p:nvSpPr>
          <p:spPr>
            <a:xfrm>
              <a:off x="6583680" y="4693920"/>
              <a:ext cx="924560" cy="629920"/>
            </a:xfrm>
            <a:prstGeom prst="rightArrow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LS Sector Regular" pitchFamily="50" charset="0"/>
                <a:cs typeface="ALS Sector Regular" pitchFamily="50" charset="0"/>
              </a:endParaRPr>
            </a:p>
          </p:txBody>
        </p:sp>
        <p:pic>
          <p:nvPicPr>
            <p:cNvPr id="70" name="Picture 2" descr="Бесплатное векторное изображение Мозг анатомия человека биология орган система тела здравоохранение и медицина рисованной иллюстрации шаржа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4728738" y="3484880"/>
              <a:ext cx="1731649" cy="1696718"/>
            </a:xfrm>
            <a:prstGeom prst="ellipse">
              <a:avLst/>
            </a:prstGeom>
            <a:ln w="63500" cap="rnd">
              <a:solidFill>
                <a:srgbClr val="176DEA"/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71" name="Скругленный прямоугольник 70"/>
          <p:cNvSpPr/>
          <p:nvPr/>
        </p:nvSpPr>
        <p:spPr>
          <a:xfrm>
            <a:off x="6380624" y="5133218"/>
            <a:ext cx="1036320" cy="596798"/>
          </a:xfrm>
          <a:prstGeom prst="roundRect">
            <a:avLst/>
          </a:prstGeom>
          <a:solidFill>
            <a:srgbClr val="176D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LS Sector Regular" pitchFamily="50" charset="0"/>
                <a:cs typeface="ALS Sector Regular" pitchFamily="50" charset="0"/>
              </a:rPr>
              <a:t>X</a:t>
            </a:r>
            <a:endParaRPr lang="ru-RU" b="1" dirty="0"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10552361" y="5114643"/>
            <a:ext cx="594503" cy="615373"/>
          </a:xfrm>
          <a:prstGeom prst="roundRect">
            <a:avLst/>
          </a:prstGeom>
          <a:solidFill>
            <a:srgbClr val="13ABEF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LS Sector Regular" pitchFamily="50" charset="0"/>
                <a:cs typeface="ALS Sector Regular" pitchFamily="50" charset="0"/>
              </a:rPr>
              <a:t>Y</a:t>
            </a:r>
            <a:endParaRPr lang="ru-RU" b="1" dirty="0"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336800" y="6273800"/>
            <a:ext cx="1329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LS Sector Regular" pitchFamily="50" charset="0"/>
                <a:cs typeface="ALS Sector Regular" pitchFamily="50" charset="0"/>
              </a:rPr>
              <a:t>Обучение</a:t>
            </a:r>
            <a:endParaRPr lang="ru-RU" b="1" dirty="0"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102600" y="6299200"/>
            <a:ext cx="1989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LS Sector Regular" pitchFamily="50" charset="0"/>
                <a:cs typeface="ALS Sector Regular" pitchFamily="50" charset="0"/>
              </a:rPr>
              <a:t>Использование</a:t>
            </a:r>
            <a:endParaRPr lang="ru-RU" b="1" dirty="0"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pc="300" dirty="0" smtClean="0">
                <a:solidFill>
                  <a:srgbClr val="176DEA"/>
                </a:solidFill>
                <a:latin typeface="ALS Sector Bold" pitchFamily="50" charset="0"/>
                <a:cs typeface="ALS Sector Regular" pitchFamily="2" charset="0"/>
              </a:rPr>
              <a:t>Обучение без учителя</a:t>
            </a:r>
            <a:endParaRPr lang="ru-RU" dirty="0"/>
          </a:p>
        </p:txBody>
      </p:sp>
      <p:sp>
        <p:nvSpPr>
          <p:cNvPr id="7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38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64818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одержимое 13"/>
          <p:cNvSpPr txBox="1">
            <a:spLocks/>
          </p:cNvSpPr>
          <p:nvPr/>
        </p:nvSpPr>
        <p:spPr>
          <a:xfrm>
            <a:off x="0" y="1397000"/>
            <a:ext cx="11719560" cy="544829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S Sector Regular" pitchFamily="50" charset="0"/>
              <a:cs typeface="ALS Sector Regular" pitchFamily="50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S Sector Regular" pitchFamily="50" charset="0"/>
              <a:cs typeface="ALS Sector Regular" pitchFamily="50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S Sector Regular" pitchFamily="50" charset="0"/>
              <a:cs typeface="ALS Sector Regular" pitchFamily="50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34" name="Содержимое 11"/>
          <p:cNvSpPr txBox="1">
            <a:spLocks/>
          </p:cNvSpPr>
          <p:nvPr/>
        </p:nvSpPr>
        <p:spPr>
          <a:xfrm>
            <a:off x="381000" y="1054100"/>
            <a:ext cx="5567680" cy="57023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82563" marR="0" lvl="0" indent="-18256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Сжатие данных</a:t>
            </a:r>
          </a:p>
          <a:p>
            <a:pPr marL="182563" lvl="0">
              <a:lnSpc>
                <a:spcPct val="90000"/>
              </a:lnSpc>
              <a:spcBef>
                <a:spcPts val="1000"/>
              </a:spcBef>
            </a:pPr>
            <a:r>
              <a:rPr lang="ru-RU" u="sng" dirty="0" smtClean="0">
                <a:latin typeface="ALS Sector Regular" pitchFamily="50" charset="0"/>
                <a:cs typeface="ALS Sector Regular" pitchFamily="50" charset="0"/>
              </a:rPr>
              <a:t>Снижение размерности</a:t>
            </a:r>
            <a:r>
              <a:rPr lang="ru-RU" dirty="0" smtClean="0">
                <a:latin typeface="ALS Sector Regular" pitchFamily="50" charset="0"/>
                <a:cs typeface="ALS Sector Regular" pitchFamily="50" charset="0"/>
              </a:rPr>
              <a:t> – это уменьшение размерности данных путем проекции на более </a:t>
            </a:r>
            <a:r>
              <a:rPr lang="ru-RU" dirty="0" err="1" smtClean="0">
                <a:latin typeface="ALS Sector Regular" pitchFamily="50" charset="0"/>
                <a:cs typeface="ALS Sector Regular" pitchFamily="50" charset="0"/>
              </a:rPr>
              <a:t>низкоразмерное</a:t>
            </a:r>
            <a:r>
              <a:rPr lang="ru-RU" dirty="0" smtClean="0">
                <a:latin typeface="ALS Sector Regular" pitchFamily="50" charset="0"/>
                <a:cs typeface="ALS Sector Regular" pitchFamily="50" charset="0"/>
              </a:rPr>
              <a:t> пространство. При этом стремятся сохранить максимальное количество информации. </a:t>
            </a:r>
          </a:p>
          <a:p>
            <a:pPr marL="182563" lvl="0">
              <a:lnSpc>
                <a:spcPct val="90000"/>
              </a:lnSpc>
              <a:spcBef>
                <a:spcPts val="1000"/>
              </a:spcBef>
            </a:pPr>
            <a:r>
              <a:rPr lang="ru-RU" u="sng" dirty="0" smtClean="0">
                <a:latin typeface="ALS Sector Regular" pitchFamily="50" charset="0"/>
                <a:cs typeface="ALS Sector Regular" pitchFamily="50" charset="0"/>
              </a:rPr>
              <a:t>Цель</a:t>
            </a:r>
            <a:r>
              <a:rPr lang="ru-RU" dirty="0" smtClean="0">
                <a:latin typeface="ALS Sector Regular" pitchFamily="50" charset="0"/>
                <a:cs typeface="ALS Sector Regular" pitchFamily="50" charset="0"/>
              </a:rPr>
              <a:t> – снижение размерности данных с сохранением максимальной информативности.</a:t>
            </a:r>
          </a:p>
          <a:p>
            <a:pPr marL="182563" marR="0" lvl="0" indent="-18256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35" name="Содержимое 11"/>
          <p:cNvSpPr txBox="1">
            <a:spLocks/>
          </p:cNvSpPr>
          <p:nvPr/>
        </p:nvSpPr>
        <p:spPr>
          <a:xfrm>
            <a:off x="5996940" y="1054100"/>
            <a:ext cx="5567680" cy="57023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82563" marR="0" lvl="0" indent="-18256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>
                <a:tab pos="182563" algn="l"/>
              </a:tabLst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S Sector Regular" pitchFamily="50" charset="0"/>
                <a:cs typeface="ALS Sector Regular" pitchFamily="50" charset="0"/>
              </a:rPr>
              <a:t>Кластеризация</a:t>
            </a:r>
          </a:p>
          <a:p>
            <a:pPr marL="182563">
              <a:lnSpc>
                <a:spcPct val="90000"/>
              </a:lnSpc>
              <a:spcBef>
                <a:spcPts val="1000"/>
              </a:spcBef>
              <a:tabLst>
                <a:tab pos="182563" algn="l"/>
              </a:tabLst>
            </a:pPr>
            <a:r>
              <a:rPr lang="ru-RU" u="sng" dirty="0" smtClean="0">
                <a:latin typeface="ALS Sector Regular" pitchFamily="50" charset="0"/>
                <a:cs typeface="ALS Sector Regular" pitchFamily="50" charset="0"/>
              </a:rPr>
              <a:t>Кластеризация</a:t>
            </a:r>
            <a:r>
              <a:rPr lang="ru-RU" dirty="0" smtClean="0">
                <a:latin typeface="ALS Sector Regular" pitchFamily="50" charset="0"/>
                <a:cs typeface="ALS Sector Regular" pitchFamily="50" charset="0"/>
              </a:rPr>
              <a:t> – это группировка объектов в кластеры (группы схожих объектов) на основе их сходства. </a:t>
            </a:r>
          </a:p>
          <a:p>
            <a:pPr marL="182563">
              <a:lnSpc>
                <a:spcPct val="90000"/>
              </a:lnSpc>
              <a:spcBef>
                <a:spcPts val="1000"/>
              </a:spcBef>
              <a:tabLst>
                <a:tab pos="182563" algn="l"/>
              </a:tabLst>
            </a:pPr>
            <a:r>
              <a:rPr lang="ru-RU" u="sng" dirty="0" smtClean="0">
                <a:latin typeface="ALS Sector Regular" pitchFamily="50" charset="0"/>
                <a:cs typeface="ALS Sector Regular" pitchFamily="50" charset="0"/>
              </a:rPr>
              <a:t>Цель</a:t>
            </a:r>
            <a:r>
              <a:rPr lang="ru-RU" dirty="0" smtClean="0">
                <a:latin typeface="ALS Sector Regular" pitchFamily="50" charset="0"/>
                <a:cs typeface="ALS Sector Regular" pitchFamily="50" charset="0"/>
              </a:rPr>
              <a:t> – выявить внутренние структуры в данных и определить, какие объекты близки по своим характеристикам.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S Sector Regular" pitchFamily="50" charset="0"/>
              <a:cs typeface="ALS Sector Regular" pitchFamily="50" charset="0"/>
            </a:endParaRPr>
          </a:p>
        </p:txBody>
      </p:sp>
      <p:pic>
        <p:nvPicPr>
          <p:cNvPr id="72706" name="Picture 2" descr="Dimensionality reduction and visualization using PCA(Principal Component  Analysis) | by Ashwin Singh | Medium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877" y="3711652"/>
            <a:ext cx="3086100" cy="3059264"/>
          </a:xfrm>
          <a:prstGeom prst="rect">
            <a:avLst/>
          </a:prstGeom>
          <a:noFill/>
        </p:spPr>
      </p:pic>
      <p:pic>
        <p:nvPicPr>
          <p:cNvPr id="72708" name="Picture 4" descr="K-Means Clustering. K-Means Clustering is an unsupervised… | by harish  reddy | Analytics Vidhya | Medium"/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69761" y="3275966"/>
            <a:ext cx="3759834" cy="3759834"/>
          </a:xfrm>
          <a:prstGeom prst="rect">
            <a:avLst/>
          </a:prstGeom>
          <a:noFill/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pc="300" dirty="0" smtClean="0">
                <a:solidFill>
                  <a:srgbClr val="176DEA"/>
                </a:solidFill>
                <a:latin typeface="ALS Sector Bold" pitchFamily="50" charset="0"/>
                <a:cs typeface="ALS Sector Regular" pitchFamily="2" charset="0"/>
              </a:rPr>
              <a:t>Обучение без учителя</a:t>
            </a:r>
            <a:endParaRPr lang="ru-RU" dirty="0"/>
          </a:p>
        </p:txBody>
      </p:sp>
      <p:sp>
        <p:nvSpPr>
          <p:cNvPr id="12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39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7410" name="Picture 2" descr="Схематическое представление типов задач машинного обучения"/>
          <p:cNvPicPr>
            <a:picLocks noChangeAspect="1" noChangeArrowheads="1"/>
          </p:cNvPicPr>
          <p:nvPr/>
        </p:nvPicPr>
        <p:blipFill>
          <a:blip r:embed="rId4" cstate="print"/>
          <a:srcRect t="51988" r="66769" b="26273"/>
          <a:stretch>
            <a:fillRect/>
          </a:stretch>
        </p:blipFill>
        <p:spPr bwMode="auto">
          <a:xfrm>
            <a:off x="3234873" y="4194629"/>
            <a:ext cx="3195832" cy="23803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964818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7CC7DC2-12CF-4928-A4E4-8D979EAE3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ru-RU" dirty="0" smtClean="0"/>
              <a:t>Инструменты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4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2076" y="2158683"/>
            <a:ext cx="3973310" cy="3337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 cstate="print"/>
          <a:srcRect l="11684" t="8650"/>
          <a:stretch>
            <a:fillRect/>
          </a:stretch>
        </p:blipFill>
        <p:spPr bwMode="auto">
          <a:xfrm>
            <a:off x="3946525" y="2021840"/>
            <a:ext cx="3032444" cy="354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-170815" y="5659120"/>
            <a:ext cx="386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2800" b="1" dirty="0" smtClean="0"/>
              <a:t>Python</a:t>
            </a:r>
            <a:endParaRPr lang="en-US" sz="28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3540125" y="5659120"/>
            <a:ext cx="386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2800" b="1" dirty="0" err="1" smtClean="0"/>
              <a:t>Jupyter</a:t>
            </a:r>
            <a:r>
              <a:rPr lang="en-US" sz="2800" b="1" dirty="0" smtClean="0"/>
              <a:t> Notebook</a:t>
            </a:r>
          </a:p>
        </p:txBody>
      </p:sp>
      <p:pic>
        <p:nvPicPr>
          <p:cNvPr id="162820" name="Picture 4" descr="Google Colab - Easily accessible Python workspace | Mikael Ahon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2938" y="1616076"/>
            <a:ext cx="6346561" cy="390842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359650" y="5659120"/>
            <a:ext cx="386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2800" b="1" dirty="0" smtClean="0"/>
              <a:t>Google </a:t>
            </a:r>
            <a:r>
              <a:rPr lang="en-US" sz="2800" b="1" dirty="0" err="1" smtClean="0"/>
              <a:t>Colab</a:t>
            </a:r>
            <a:endParaRPr lang="en-US" sz="2800" b="1" dirty="0" smtClean="0"/>
          </a:p>
        </p:txBody>
      </p:sp>
    </p:spTree>
    <p:extLst>
      <p:ext uri="{BB962C8B-B14F-4D97-AF65-F5344CB8AC3E}">
        <p14:creationId xmlns="" xmlns:p14="http://schemas.microsoft.com/office/powerpoint/2010/main" val="36935049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7CC7DC2-12CF-4928-A4E4-8D979EAE3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301"/>
            <a:ext cx="11074400" cy="914399"/>
          </a:xfrm>
        </p:spPr>
        <p:txBody>
          <a:bodyPr>
            <a:noAutofit/>
          </a:bodyPr>
          <a:lstStyle/>
          <a:p>
            <a:pPr fontAlgn="base"/>
            <a:r>
              <a:rPr lang="ru-RU" sz="3600" dirty="0" smtClean="0"/>
              <a:t>Обучение с частичным привлечением учителя</a:t>
            </a:r>
            <a:endParaRPr lang="en-US" sz="3600" dirty="0" smtClean="0"/>
          </a:p>
        </p:txBody>
      </p:sp>
      <p:sp>
        <p:nvSpPr>
          <p:cNvPr id="6" name="Содержимое 13"/>
          <p:cNvSpPr>
            <a:spLocks noGrp="1"/>
          </p:cNvSpPr>
          <p:nvPr>
            <p:ph idx="1"/>
          </p:nvPr>
        </p:nvSpPr>
        <p:spPr>
          <a:xfrm>
            <a:off x="279400" y="1219201"/>
            <a:ext cx="10972800" cy="3035299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ru-RU" sz="2400" b="1" dirty="0" smtClean="0"/>
              <a:t>Использование размеченных данных</a:t>
            </a:r>
            <a:r>
              <a:rPr lang="ru-RU" sz="2400" dirty="0" smtClean="0"/>
              <a:t>: Модель использует размеченные данные для обучения, чтобы научиться предсказывать целевую переменную. 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ru-RU" sz="2400" b="1" dirty="0" smtClean="0"/>
              <a:t>Использование неразмеченных данных</a:t>
            </a:r>
            <a:r>
              <a:rPr lang="ru-RU" sz="2400" dirty="0" smtClean="0"/>
              <a:t>: Дополнительно к размеченным данным, модель также использует немаркированные данные для извлечения структуры данных или для улучшения обобщения. Это помогает модели учить более общие закономерности и снижать риск переобучения.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ru-RU" sz="2400" b="1" dirty="0" smtClean="0"/>
              <a:t>Воссоздание разметки неразмеченных данных</a:t>
            </a:r>
            <a:r>
              <a:rPr lang="ru-RU" sz="2400" dirty="0" smtClean="0"/>
              <a:t>: Существует ряд алгоритмов и методов, разработанных специально для обучения с частичным привлечением учителя. Некоторые из них используют методы активного обучения, которые позволяют модели запрашивать разметку для наиболее неопределенных или важных примеров.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ru-RU" sz="2400" b="1" dirty="0" smtClean="0"/>
              <a:t>Снижение нагрузки на разметку данных</a:t>
            </a:r>
            <a:r>
              <a:rPr lang="ru-RU" sz="2400" dirty="0" smtClean="0"/>
              <a:t>: Этот метод позволяет снизить </a:t>
            </a:r>
            <a:r>
              <a:rPr lang="ru-RU" sz="2400" dirty="0" err="1" smtClean="0"/>
              <a:t>трудозатратность</a:t>
            </a:r>
            <a:r>
              <a:rPr lang="ru-RU" sz="2400" dirty="0" smtClean="0"/>
              <a:t> на разметку данных, поскольку требуется разметить только часть данных, а не всю выборку.</a:t>
            </a:r>
            <a:endParaRPr lang="ru-RU" sz="24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40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3" name="Группа 6"/>
          <p:cNvGrpSpPr/>
          <p:nvPr/>
        </p:nvGrpSpPr>
        <p:grpSpPr>
          <a:xfrm>
            <a:off x="5542280" y="4419600"/>
            <a:ext cx="6078220" cy="1743441"/>
            <a:chOff x="1442720" y="3484880"/>
            <a:chExt cx="8300720" cy="2407920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1442720" y="3982720"/>
              <a:ext cx="2468880" cy="191008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Признаки</a:t>
              </a:r>
              <a:br>
                <a:rPr lang="ru-RU" b="1" dirty="0" smtClean="0"/>
              </a:br>
              <a:r>
                <a:rPr lang="ru-RU" b="1" dirty="0" smtClean="0"/>
                <a:t>Х</a:t>
              </a:r>
              <a:endParaRPr lang="ru-RU" b="1" dirty="0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7274560" y="3972560"/>
              <a:ext cx="2468880" cy="1910080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Целевое значение</a:t>
              </a:r>
            </a:p>
            <a:p>
              <a:pPr algn="ctr"/>
              <a:r>
                <a:rPr lang="en-US" b="1" dirty="0" smtClean="0"/>
                <a:t>Y</a:t>
              </a:r>
              <a:endParaRPr lang="ru-RU" b="1" dirty="0"/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4368800" y="3982720"/>
              <a:ext cx="2468880" cy="1910080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 smtClean="0"/>
            </a:p>
            <a:p>
              <a:pPr algn="ctr"/>
              <a:endParaRPr lang="ru-RU" b="1" dirty="0" smtClean="0"/>
            </a:p>
            <a:p>
              <a:pPr algn="ctr"/>
              <a:endParaRPr lang="ru-RU" b="1" dirty="0" smtClean="0"/>
            </a:p>
            <a:p>
              <a:pPr algn="ctr"/>
              <a:r>
                <a:rPr lang="ru-RU" b="1" dirty="0" smtClean="0"/>
                <a:t>Модель МО</a:t>
              </a:r>
              <a:endParaRPr lang="ru-RU" b="1" dirty="0"/>
            </a:p>
          </p:txBody>
        </p:sp>
        <p:sp>
          <p:nvSpPr>
            <p:cNvPr id="11" name="Стрелка вправо 10"/>
            <p:cNvSpPr/>
            <p:nvPr/>
          </p:nvSpPr>
          <p:spPr>
            <a:xfrm>
              <a:off x="3677920" y="4693920"/>
              <a:ext cx="924560" cy="629920"/>
            </a:xfrm>
            <a:prstGeom prst="right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Стрелка вправо 12"/>
            <p:cNvSpPr/>
            <p:nvPr/>
          </p:nvSpPr>
          <p:spPr>
            <a:xfrm>
              <a:off x="6583680" y="4693920"/>
              <a:ext cx="924560" cy="629920"/>
            </a:xfrm>
            <a:prstGeom prst="rightArrow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Picture 2" descr="Бесплатное векторное изображение Мозг анатомия человека биология орган система тела здравоохранение и медицина рисованной иллюстрации шаржа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4728738" y="3484880"/>
              <a:ext cx="1731649" cy="1696718"/>
            </a:xfrm>
            <a:prstGeom prst="ellipse">
              <a:avLst/>
            </a:prstGeom>
            <a:ln w="63500" cap="rnd">
              <a:solidFill>
                <a:schemeClr val="accent2">
                  <a:lumMod val="60000"/>
                  <a:lumOff val="40000"/>
                </a:schemeClr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16" name="Скругленный прямоугольник 15"/>
          <p:cNvSpPr/>
          <p:nvPr/>
        </p:nvSpPr>
        <p:spPr>
          <a:xfrm>
            <a:off x="3141961" y="4627982"/>
            <a:ext cx="1864503" cy="158231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/>
          </a:p>
          <a:p>
            <a:pPr algn="ctr"/>
            <a:endParaRPr lang="ru-RU" b="1" dirty="0" smtClean="0"/>
          </a:p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Модель МО</a:t>
            </a:r>
            <a:endParaRPr lang="ru-RU" b="1" dirty="0"/>
          </a:p>
        </p:txBody>
      </p:sp>
      <p:pic>
        <p:nvPicPr>
          <p:cNvPr id="18" name="Picture 2" descr="Бесплатное векторное изображение Мозг анатомия человека биология орган система тела здравоохранение и медицина рисованной иллюстрации шаржа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364874" y="4215570"/>
            <a:ext cx="1405568" cy="1405568"/>
          </a:xfrm>
          <a:prstGeom prst="ellipse">
            <a:avLst/>
          </a:prstGeom>
          <a:ln w="63500" cap="rnd">
            <a:solidFill>
              <a:schemeClr val="accent2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2" name="Скругленный прямоугольник 21"/>
          <p:cNvSpPr/>
          <p:nvPr/>
        </p:nvSpPr>
        <p:spPr>
          <a:xfrm>
            <a:off x="609601" y="5354423"/>
            <a:ext cx="1036320" cy="5967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X</a:t>
            </a:r>
            <a:endParaRPr lang="ru-RU" b="1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62001" y="5506823"/>
            <a:ext cx="1036320" cy="5967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X</a:t>
            </a:r>
            <a:endParaRPr lang="ru-RU" b="1" dirty="0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914401" y="5659223"/>
            <a:ext cx="1036320" cy="5967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X</a:t>
            </a:r>
            <a:endParaRPr lang="ru-RU" b="1" dirty="0"/>
          </a:p>
        </p:txBody>
      </p:sp>
      <p:sp>
        <p:nvSpPr>
          <p:cNvPr id="29" name="Стрелка вправо 28"/>
          <p:cNvSpPr/>
          <p:nvPr/>
        </p:nvSpPr>
        <p:spPr>
          <a:xfrm>
            <a:off x="2334260" y="5062220"/>
            <a:ext cx="548640" cy="802640"/>
          </a:xfrm>
          <a:prstGeom prst="rightArrow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1968500" y="6273800"/>
            <a:ext cx="116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Обучение</a:t>
            </a:r>
            <a:endParaRPr lang="ru-RU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7734300" y="6299200"/>
            <a:ext cx="1729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Использование</a:t>
            </a:r>
            <a:endParaRPr lang="ru-RU" b="1" dirty="0"/>
          </a:p>
        </p:txBody>
      </p:sp>
      <p:sp>
        <p:nvSpPr>
          <p:cNvPr id="23" name="Стрелка вправо 22"/>
          <p:cNvSpPr/>
          <p:nvPr/>
        </p:nvSpPr>
        <p:spPr>
          <a:xfrm>
            <a:off x="1342587" y="4686283"/>
            <a:ext cx="698229" cy="521828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04801" y="4554323"/>
            <a:ext cx="1036320" cy="5967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X</a:t>
            </a:r>
            <a:endParaRPr lang="ru-RU" b="1" dirty="0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285097" y="4545907"/>
            <a:ext cx="594503" cy="615373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Y</a:t>
            </a:r>
            <a:endParaRPr lang="ru-RU" b="1" dirty="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57201" y="4706723"/>
            <a:ext cx="1036320" cy="5967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X</a:t>
            </a:r>
            <a:endParaRPr lang="ru-RU" b="1" dirty="0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437497" y="4698307"/>
            <a:ext cx="594503" cy="615373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Y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3693504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7CC7DC2-12CF-4928-A4E4-8D979EAE3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base"/>
            <a:r>
              <a:rPr lang="ru-RU" sz="3600" dirty="0" smtClean="0"/>
              <a:t>Другие виды машинного обучения</a:t>
            </a:r>
            <a:r>
              <a:rPr lang="en-US" sz="3600" dirty="0" smtClean="0"/>
              <a:t>:</a:t>
            </a:r>
            <a:br>
              <a:rPr lang="en-US" sz="3600" dirty="0" smtClean="0"/>
            </a:br>
            <a:r>
              <a:rPr lang="ru-RU" sz="3600" dirty="0" smtClean="0"/>
              <a:t> Рекомендательные системы</a:t>
            </a:r>
          </a:p>
        </p:txBody>
      </p:sp>
      <p:sp>
        <p:nvSpPr>
          <p:cNvPr id="7" name="Содержимое 13"/>
          <p:cNvSpPr>
            <a:spLocks noGrp="1"/>
          </p:cNvSpPr>
          <p:nvPr>
            <p:ph idx="1"/>
          </p:nvPr>
        </p:nvSpPr>
        <p:spPr>
          <a:xfrm>
            <a:off x="279399" y="1308101"/>
            <a:ext cx="6498771" cy="5232399"/>
          </a:xfrm>
        </p:spPr>
        <p:txBody>
          <a:bodyPr>
            <a:normAutofit fontScale="92500"/>
          </a:bodyPr>
          <a:lstStyle/>
          <a:p>
            <a:pPr marL="177800" indent="0">
              <a:spcAft>
                <a:spcPts val="600"/>
              </a:spcAft>
              <a:buNone/>
            </a:pPr>
            <a:r>
              <a:rPr lang="ru-RU" dirty="0" smtClean="0"/>
              <a:t>Класс программных и алгоритмических инструментов, которые анализируют данные о </a:t>
            </a:r>
            <a:r>
              <a:rPr lang="ru-RU" b="1" dirty="0" smtClean="0"/>
              <a:t>предпочтениях или поведении пользователей</a:t>
            </a:r>
            <a:r>
              <a:rPr lang="ru-RU" dirty="0" smtClean="0"/>
              <a:t>, чтобы предложить им </a:t>
            </a:r>
            <a:r>
              <a:rPr lang="ru-RU" b="1" dirty="0" smtClean="0"/>
              <a:t>релевантные и персонализированные рекомендации</a:t>
            </a:r>
            <a:r>
              <a:rPr lang="ru-RU" dirty="0" smtClean="0"/>
              <a:t>. </a:t>
            </a:r>
          </a:p>
          <a:p>
            <a:pPr marL="177800" indent="0">
              <a:spcAft>
                <a:spcPts val="600"/>
              </a:spcAft>
              <a:buNone/>
            </a:pPr>
            <a:endParaRPr lang="ru-RU" dirty="0" smtClean="0"/>
          </a:p>
          <a:p>
            <a:pPr marL="177800" indent="0">
              <a:spcAft>
                <a:spcPts val="600"/>
              </a:spcAft>
              <a:buNone/>
            </a:pPr>
            <a:r>
              <a:rPr lang="ru-RU" dirty="0" smtClean="0"/>
              <a:t>Они используются для предсказания, какие товары, услуги, </a:t>
            </a:r>
            <a:r>
              <a:rPr lang="ru-RU" dirty="0" err="1" smtClean="0"/>
              <a:t>контент</a:t>
            </a:r>
            <a:r>
              <a:rPr lang="ru-RU" dirty="0" smtClean="0"/>
              <a:t> или информация </a:t>
            </a:r>
            <a:r>
              <a:rPr lang="ru-RU" b="1" dirty="0" smtClean="0"/>
              <a:t>могут быть интересны</a:t>
            </a:r>
            <a:r>
              <a:rPr lang="ru-RU" dirty="0" smtClean="0"/>
              <a:t> конкретному пользователю.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41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7155543" y="2437491"/>
            <a:ext cx="4304727" cy="3789138"/>
            <a:chOff x="7155543" y="2437491"/>
            <a:chExt cx="4304727" cy="3789138"/>
          </a:xfrm>
        </p:grpSpPr>
        <p:pic>
          <p:nvPicPr>
            <p:cNvPr id="6" name="Picture 2" descr="Recommendation Systems at Scale — Making Grab's everyday app super | by  Justin B | TDS Archive | Medium"/>
            <p:cNvPicPr>
              <a:picLocks noChangeAspect="1" noChangeArrowheads="1" noCrop="1"/>
            </p:cNvPicPr>
            <p:nvPr/>
          </p:nvPicPr>
          <p:blipFill>
            <a:blip r:embed="rId2" cstate="print">
              <a:clrChange>
                <a:clrFrom>
                  <a:srgbClr val="FEFCFE"/>
                </a:clrFrom>
                <a:clrTo>
                  <a:srgbClr val="FEFC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242629" y="2437491"/>
              <a:ext cx="4217641" cy="3331937"/>
            </a:xfrm>
            <a:prstGeom prst="rect">
              <a:avLst/>
            </a:prstGeom>
            <a:noFill/>
          </p:spPr>
        </p:pic>
        <p:sp>
          <p:nvSpPr>
            <p:cNvPr id="8" name="Прямоугольник 7"/>
            <p:cNvSpPr/>
            <p:nvPr/>
          </p:nvSpPr>
          <p:spPr>
            <a:xfrm>
              <a:off x="7155543" y="5617029"/>
              <a:ext cx="4296228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="" xmlns:p14="http://schemas.microsoft.com/office/powerpoint/2010/main" val="3693504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7CC7DC2-12CF-4928-A4E4-8D979EAE3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base"/>
            <a:r>
              <a:rPr lang="ru-RU" sz="3600" dirty="0" smtClean="0"/>
              <a:t>Другие виды машинного обучения</a:t>
            </a:r>
            <a:r>
              <a:rPr lang="en-US" sz="3600" dirty="0" smtClean="0"/>
              <a:t>:</a:t>
            </a:r>
            <a:br>
              <a:rPr lang="en-US" sz="3600" dirty="0" smtClean="0"/>
            </a:br>
            <a:r>
              <a:rPr lang="ru-RU" sz="3600" dirty="0" smtClean="0"/>
              <a:t> Рекомендательные системы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42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1257" y="1275808"/>
            <a:ext cx="687977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Подходы</a:t>
            </a:r>
            <a:r>
              <a:rPr lang="en-US" b="1" dirty="0" smtClean="0"/>
              <a:t>:</a:t>
            </a:r>
          </a:p>
          <a:p>
            <a:endParaRPr lang="en-US" dirty="0" smtClean="0"/>
          </a:p>
          <a:p>
            <a:pPr marL="342900" indent="-342900">
              <a:buAutoNum type="arabicPeriod"/>
            </a:pPr>
            <a:r>
              <a:rPr lang="ru-RU" b="1" dirty="0" err="1" smtClean="0"/>
              <a:t>Контентно-ориентированные</a:t>
            </a:r>
            <a:r>
              <a:rPr lang="ru-RU" b="1" dirty="0" smtClean="0"/>
              <a:t> (</a:t>
            </a:r>
            <a:r>
              <a:rPr lang="ru-RU" b="1" dirty="0" err="1" smtClean="0"/>
              <a:t>Content-based</a:t>
            </a:r>
            <a:r>
              <a:rPr lang="ru-RU" b="1" dirty="0" smtClean="0"/>
              <a:t> </a:t>
            </a:r>
            <a:r>
              <a:rPr lang="ru-RU" b="1" dirty="0" err="1" smtClean="0"/>
              <a:t>filtering</a:t>
            </a:r>
            <a:r>
              <a:rPr lang="ru-RU" b="1" dirty="0" smtClean="0"/>
              <a:t>)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Рекомендации строятся на основе сходства характеристик объектов с теми, которые пользователь уже оценил.</a:t>
            </a:r>
            <a:endParaRPr lang="en-US" dirty="0" smtClean="0"/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ru-RU" b="1" dirty="0" err="1" smtClean="0"/>
              <a:t>Коллаборативная</a:t>
            </a:r>
            <a:r>
              <a:rPr lang="ru-RU" b="1" dirty="0" smtClean="0"/>
              <a:t> фильтрация (</a:t>
            </a:r>
            <a:r>
              <a:rPr lang="ru-RU" b="1" dirty="0" err="1" smtClean="0"/>
              <a:t>Collaborative</a:t>
            </a:r>
            <a:r>
              <a:rPr lang="ru-RU" b="1" dirty="0" smtClean="0"/>
              <a:t> </a:t>
            </a:r>
            <a:r>
              <a:rPr lang="ru-RU" b="1" dirty="0" err="1" smtClean="0"/>
              <a:t>filtering</a:t>
            </a:r>
            <a:r>
              <a:rPr lang="ru-RU" b="1" dirty="0" smtClean="0"/>
              <a:t>)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Опирается на поведение похожих пользователей или похожие объекты.</a:t>
            </a:r>
          </a:p>
          <a:p>
            <a:pPr marL="800100" lvl="1" indent="-342900"/>
            <a:r>
              <a:rPr lang="ru-RU" b="1" dirty="0" err="1" smtClean="0"/>
              <a:t>User-based</a:t>
            </a:r>
            <a:r>
              <a:rPr lang="ru-RU" dirty="0" smtClean="0"/>
              <a:t>: находим «соседей» по пользователям.</a:t>
            </a:r>
          </a:p>
          <a:p>
            <a:pPr marL="800100" lvl="1" indent="-342900"/>
            <a:r>
              <a:rPr lang="ru-RU" b="1" dirty="0" err="1" smtClean="0"/>
              <a:t>Item-based</a:t>
            </a:r>
            <a:r>
              <a:rPr lang="ru-RU" dirty="0" smtClean="0"/>
              <a:t>: находим «соседние» объекты.</a:t>
            </a:r>
            <a:endParaRPr lang="en-US" dirty="0" smtClean="0"/>
          </a:p>
          <a:p>
            <a:pPr marL="800100" lvl="1" indent="-342900"/>
            <a:endParaRPr lang="ru-RU" dirty="0" smtClean="0"/>
          </a:p>
          <a:p>
            <a:pPr marL="342900" indent="-342900">
              <a:buFont typeface="+mj-lt"/>
              <a:buAutoNum type="arabicPeriod"/>
            </a:pPr>
            <a:r>
              <a:rPr lang="ru-RU" b="1" dirty="0" smtClean="0"/>
              <a:t>Матричная факторизация (</a:t>
            </a:r>
            <a:r>
              <a:rPr lang="ru-RU" b="1" dirty="0" err="1" smtClean="0"/>
              <a:t>Matrix</a:t>
            </a:r>
            <a:r>
              <a:rPr lang="ru-RU" b="1" dirty="0" smtClean="0"/>
              <a:t> </a:t>
            </a:r>
            <a:r>
              <a:rPr lang="ru-RU" b="1" dirty="0" err="1" smtClean="0"/>
              <a:t>Factorization</a:t>
            </a:r>
            <a:r>
              <a:rPr lang="ru-RU" b="1" dirty="0" smtClean="0"/>
              <a:t>, </a:t>
            </a:r>
            <a:r>
              <a:rPr lang="ru-RU" b="1" dirty="0" err="1" smtClean="0"/>
              <a:t>Latent</a:t>
            </a:r>
            <a:r>
              <a:rPr lang="ru-RU" b="1" dirty="0" smtClean="0"/>
              <a:t> </a:t>
            </a:r>
            <a:r>
              <a:rPr lang="ru-RU" b="1" dirty="0" err="1" smtClean="0"/>
              <a:t>factor</a:t>
            </a:r>
            <a:r>
              <a:rPr lang="ru-RU" b="1" dirty="0" smtClean="0"/>
              <a:t> </a:t>
            </a:r>
            <a:r>
              <a:rPr lang="ru-RU" b="1" dirty="0" err="1" smtClean="0"/>
              <a:t>models</a:t>
            </a:r>
            <a:r>
              <a:rPr lang="ru-RU" b="1" dirty="0" smtClean="0"/>
              <a:t>)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Представляем пользователей и объекты в общем латентном пространстве</a:t>
            </a:r>
            <a:endParaRPr lang="ru-RU" dirty="0"/>
          </a:p>
        </p:txBody>
      </p:sp>
      <p:sp>
        <p:nvSpPr>
          <p:cNvPr id="68610" name="AutoShape 2" descr="Как улучшенные товарные рекомендации увеличивают конверсию на 71%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8612" name="AutoShape 4" descr="Как улучшенные товарные рекомендации увеличивают конверсию на 71%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8614" name="AutoShape 6" descr="Как улучшенные товарные рекомендации увеличивают конверсию на 71%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8616" name="AutoShape 8" descr="Как улучшенные товарные рекомендации увеличивают конверсию на 71%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8618" name="AutoShape 10" descr="https://cdn.esputnik.com/photos/shares/Blog/kak-sovremennaya-arhitektura-mashinnogo-obucheniya-mozhet-uvelichit-konversiyu-tovarnyh-rekomendacij-na-71/npr-4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8620" name="AutoShape 12" descr="https://cdn.esputnik.com/photos/shares/Blog/kak-sovremennaya-arhitektura-mashinnogo-obucheniya-mozhet-uvelichit-konversiyu-tovarnyh-rekomendacij-na-71/npr-4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8622" name="Picture 14" descr="Что такое рекомендательные системы?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08910" y="2452914"/>
            <a:ext cx="5133584" cy="31332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93504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7CC7DC2-12CF-4928-A4E4-8D979EAE3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base"/>
            <a:r>
              <a:rPr lang="ru-RU" sz="3600" dirty="0" smtClean="0"/>
              <a:t>Другие виды машинного обучения</a:t>
            </a:r>
            <a:r>
              <a:rPr lang="en-US" sz="3600" dirty="0" smtClean="0"/>
              <a:t>:</a:t>
            </a:r>
            <a:br>
              <a:rPr lang="en-US" sz="3600" dirty="0" smtClean="0"/>
            </a:br>
            <a:r>
              <a:rPr lang="ru-RU" sz="3600" dirty="0" smtClean="0"/>
              <a:t> Рекомендательные системы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43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3200" y="1246779"/>
            <a:ext cx="6763657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Проблема «длинного хвоста» (</a:t>
            </a:r>
            <a:r>
              <a:rPr lang="en-US" dirty="0" smtClean="0"/>
              <a:t>long-tail problem</a:t>
            </a:r>
            <a:r>
              <a:rPr lang="ru-RU" b="1" dirty="0" smtClean="0"/>
              <a:t>)</a:t>
            </a:r>
            <a:r>
              <a:rPr lang="ru-RU" dirty="0" smtClean="0"/>
              <a:t>. </a:t>
            </a:r>
          </a:p>
          <a:p>
            <a:r>
              <a:rPr lang="ru-RU" dirty="0" smtClean="0"/>
              <a:t>В большинстве доменов (фильмы, книги, товары, музыка) популярность объектов распределена неравномерно. </a:t>
            </a:r>
          </a:p>
          <a:p>
            <a:endParaRPr lang="ru-RU" dirty="0" smtClean="0"/>
          </a:p>
          <a:p>
            <a:r>
              <a:rPr lang="ru-RU" dirty="0" smtClean="0"/>
              <a:t>Небольшое число хитов («голова» распределения) собирает огромное количество взаимодействий, а подавляющее большинство объектов («длинный хвост») встречается редко.</a:t>
            </a:r>
          </a:p>
          <a:p>
            <a:endParaRPr lang="ru-RU" dirty="0" smtClean="0"/>
          </a:p>
          <a:p>
            <a:r>
              <a:rPr lang="ru-RU" dirty="0" smtClean="0">
                <a:solidFill>
                  <a:srgbClr val="C00000"/>
                </a:solidFill>
              </a:rPr>
              <a:t>Классические алгоритмы (особенно </a:t>
            </a:r>
            <a:r>
              <a:rPr lang="ru-RU" dirty="0" err="1" smtClean="0">
                <a:solidFill>
                  <a:srgbClr val="C00000"/>
                </a:solidFill>
              </a:rPr>
              <a:t>коллаборативная</a:t>
            </a:r>
            <a:r>
              <a:rPr lang="ru-RU" dirty="0" smtClean="0">
                <a:solidFill>
                  <a:srgbClr val="C00000"/>
                </a:solidFill>
              </a:rPr>
              <a:t> фильтрация) склонны рекомендовать только «голову» — популярные объекты. </a:t>
            </a:r>
            <a:r>
              <a:rPr lang="ru-RU" dirty="0" smtClean="0"/>
              <a:t>В результате рекомендации становятся однообразными.</a:t>
            </a:r>
          </a:p>
          <a:p>
            <a:endParaRPr lang="ru-RU" dirty="0" smtClean="0"/>
          </a:p>
          <a:p>
            <a:r>
              <a:rPr lang="ru-RU" dirty="0" smtClean="0"/>
              <a:t>При этом монетизация хвоста (</a:t>
            </a:r>
            <a:r>
              <a:rPr lang="ru-RU" dirty="0" err="1" smtClean="0"/>
              <a:t>Amazon</a:t>
            </a:r>
            <a:r>
              <a:rPr lang="ru-RU" dirty="0" smtClean="0"/>
              <a:t>, </a:t>
            </a:r>
            <a:r>
              <a:rPr lang="ru-RU" dirty="0" err="1" smtClean="0"/>
              <a:t>Netflix</a:t>
            </a:r>
            <a:r>
              <a:rPr lang="ru-RU" dirty="0" smtClean="0"/>
              <a:t>) приносит значительную часть дохода, так </a:t>
            </a:r>
            <a:r>
              <a:rPr lang="ru-RU" b="1" dirty="0" smtClean="0"/>
              <a:t>как «суммарный хвост» сопоставим или даже превышает продажи хитов</a:t>
            </a:r>
            <a:r>
              <a:rPr lang="ru-RU" dirty="0" smtClean="0"/>
              <a:t>.</a:t>
            </a:r>
          </a:p>
          <a:p>
            <a:r>
              <a:rPr lang="ru-RU" dirty="0" smtClean="0"/>
              <a:t>Поэтому современные рекомендательные системы внедряют методы </a:t>
            </a:r>
            <a:r>
              <a:rPr lang="ru-RU" b="1" dirty="0" smtClean="0"/>
              <a:t>балансировки</a:t>
            </a:r>
            <a:endParaRPr lang="ru-RU" dirty="0"/>
          </a:p>
        </p:txBody>
      </p:sp>
      <p:pic>
        <p:nvPicPr>
          <p:cNvPr id="66566" name="Picture 6" descr="Теория «длинного хвоста» в маркетинге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77003" y="1905001"/>
            <a:ext cx="5294084" cy="39495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93504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99563" y="1040447"/>
            <a:ext cx="4465003" cy="2874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7CC7DC2-12CF-4928-A4E4-8D979EAE3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base"/>
            <a:r>
              <a:rPr lang="ru-RU" sz="3600" dirty="0" smtClean="0"/>
              <a:t>Другие виды машинного обучения</a:t>
            </a:r>
            <a:r>
              <a:rPr lang="en-US" sz="3600" dirty="0" smtClean="0"/>
              <a:t>:</a:t>
            </a:r>
            <a:br>
              <a:rPr lang="en-US" sz="3600" dirty="0" smtClean="0"/>
            </a:br>
            <a:r>
              <a:rPr lang="ru-RU" sz="3600" dirty="0" smtClean="0"/>
              <a:t>Обучение с подкреплением </a:t>
            </a:r>
          </a:p>
        </p:txBody>
      </p:sp>
      <p:sp>
        <p:nvSpPr>
          <p:cNvPr id="9" name="Содержимое 13"/>
          <p:cNvSpPr>
            <a:spLocks noGrp="1"/>
          </p:cNvSpPr>
          <p:nvPr>
            <p:ph idx="1"/>
          </p:nvPr>
        </p:nvSpPr>
        <p:spPr>
          <a:xfrm>
            <a:off x="279400" y="1308101"/>
            <a:ext cx="5702300" cy="5232399"/>
          </a:xfrm>
        </p:spPr>
        <p:txBody>
          <a:bodyPr>
            <a:normAutofit fontScale="92500" lnSpcReduction="20000"/>
          </a:bodyPr>
          <a:lstStyle/>
          <a:p>
            <a:pPr marL="177800" indent="0">
              <a:spcAft>
                <a:spcPts val="600"/>
              </a:spcAft>
              <a:buNone/>
            </a:pPr>
            <a:r>
              <a:rPr lang="ru-RU" dirty="0" smtClean="0"/>
              <a:t>Подход в машинном обучении, в котором агент (или программа) </a:t>
            </a:r>
            <a:r>
              <a:rPr lang="ru-RU" b="1" dirty="0" smtClean="0"/>
              <a:t>учится принимать последовательность решений, чтобы максимизировать некоторую численную награду </a:t>
            </a:r>
            <a:r>
              <a:rPr lang="ru-RU" dirty="0" smtClean="0"/>
              <a:t>(или минимизировать некоторый штраф) в определенной среде. </a:t>
            </a:r>
          </a:p>
          <a:p>
            <a:pPr marL="177800" indent="0">
              <a:buNone/>
            </a:pPr>
            <a:r>
              <a:rPr lang="ru-RU" dirty="0" smtClean="0"/>
              <a:t>Этот подход аналогичен обучению, которое происходит у человека или животного, когда они взаимодействуют с окружающей средой, принимают решения и адаптируются на основе получаемого опыта.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44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Picture 2" descr="Обучение с подкреплением - ИНТЕЛЛЕКТУАЛЬНЫЕ СИСТЕМЫ И ТЕХНОЛОГИ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40203" y="4405856"/>
            <a:ext cx="4683760" cy="19101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93504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45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Download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rcRect t="13913" b="21140"/>
          <a:stretch>
            <a:fillRect/>
          </a:stretch>
        </p:blipFill>
        <p:spPr>
          <a:xfrm>
            <a:off x="2921091" y="0"/>
            <a:ext cx="5990680" cy="69168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93504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7CC7DC2-12CF-4928-A4E4-8D979EAE3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base"/>
            <a:r>
              <a:rPr lang="ru-RU" sz="3600" dirty="0" smtClean="0"/>
              <a:t>Другие виды машинного обучения</a:t>
            </a:r>
            <a:r>
              <a:rPr lang="en-US" sz="3600" dirty="0" smtClean="0"/>
              <a:t>:</a:t>
            </a:r>
            <a:br>
              <a:rPr lang="en-US" sz="3600" dirty="0" smtClean="0"/>
            </a:br>
            <a:r>
              <a:rPr lang="ru-RU" sz="3600" dirty="0" smtClean="0"/>
              <a:t>Обучение с подкреплением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46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5538" name="Picture 2" descr="AI Learns to Walk (deep reinforcement learning) on Make a 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1885" y="2583770"/>
            <a:ext cx="5297715" cy="2979966"/>
          </a:xfrm>
          <a:prstGeom prst="rect">
            <a:avLst/>
          </a:prstGeom>
          <a:noFill/>
        </p:spPr>
      </p:pic>
      <p:pic>
        <p:nvPicPr>
          <p:cNvPr id="65540" name="Picture 4" descr="AI Learns to Walk (deep reinforcement learning) on Make a 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346" y="2590315"/>
            <a:ext cx="5316312" cy="29904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93504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7CC7DC2-12CF-4928-A4E4-8D979EAE3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base"/>
            <a:r>
              <a:rPr lang="ru-RU" sz="3600" dirty="0" smtClean="0"/>
              <a:t>Другие виды машинного обучения</a:t>
            </a:r>
            <a:r>
              <a:rPr lang="en-US" sz="3600" dirty="0" smtClean="0"/>
              <a:t>:</a:t>
            </a:r>
            <a:br>
              <a:rPr lang="en-US" sz="3600" dirty="0" smtClean="0"/>
            </a:br>
            <a:r>
              <a:rPr lang="ru-RU" sz="3600" dirty="0" smtClean="0"/>
              <a:t>Обучение с подкреплением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47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8343" y="1247285"/>
            <a:ext cx="1075508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 обучении с подкреплением мы хотим, чтобы агент умел выбирать такие действия, которые в долгосрочной перспективе приносят наибольшую награду. Для этого вводят специальные </a:t>
            </a:r>
            <a:r>
              <a:rPr lang="ru-RU" b="1" dirty="0" smtClean="0"/>
              <a:t>«оценочные функции»</a:t>
            </a:r>
            <a:r>
              <a:rPr lang="ru-RU" dirty="0" smtClean="0"/>
              <a:t>:</a:t>
            </a:r>
          </a:p>
          <a:p>
            <a:pPr marL="711200" lvl="1" indent="-254000">
              <a:buFont typeface="Wingdings" pitchFamily="2" charset="2"/>
              <a:buChar char="Ø"/>
            </a:pPr>
            <a:r>
              <a:rPr lang="ru-RU" b="1" dirty="0" smtClean="0"/>
              <a:t>V(</a:t>
            </a:r>
            <a:r>
              <a:rPr lang="ru-RU" b="1" dirty="0" err="1" smtClean="0"/>
              <a:t>s</a:t>
            </a:r>
            <a:r>
              <a:rPr lang="ru-RU" b="1" dirty="0" smtClean="0"/>
              <a:t>)</a:t>
            </a:r>
            <a:r>
              <a:rPr lang="ru-RU" dirty="0" smtClean="0"/>
              <a:t>— отвечает на вопрос: «насколько хорошее это состояние, если я дальше буду действовать по своей стратегии?»</a:t>
            </a:r>
          </a:p>
          <a:p>
            <a:pPr marL="711200" lvl="1" indent="-254000">
              <a:buFont typeface="Wingdings" pitchFamily="2" charset="2"/>
              <a:buChar char="Ø"/>
            </a:pPr>
            <a:r>
              <a:rPr lang="ru-RU" b="1" dirty="0" smtClean="0"/>
              <a:t>Q(</a:t>
            </a:r>
            <a:r>
              <a:rPr lang="ru-RU" b="1" dirty="0" err="1" smtClean="0"/>
              <a:t>s,a</a:t>
            </a:r>
            <a:r>
              <a:rPr lang="ru-RU" b="1" dirty="0" smtClean="0"/>
              <a:t>)</a:t>
            </a:r>
            <a:r>
              <a:rPr lang="ru-RU" dirty="0" smtClean="0"/>
              <a:t>— уточняет: «а насколько хорошо совершить именно это действие в данном состоянии?»</a:t>
            </a:r>
          </a:p>
          <a:p>
            <a:r>
              <a:rPr lang="ru-RU" dirty="0" smtClean="0"/>
              <a:t>То есть V оценивает ценность ситуации, а Q — ценность конкретного выбора в ней. На этих функциях строятся почти все современные алгоритмы обучения с подкреплением.</a:t>
            </a:r>
          </a:p>
          <a:p>
            <a:endParaRPr lang="ru-RU" dirty="0" smtClean="0"/>
          </a:p>
          <a:p>
            <a:r>
              <a:rPr lang="ru-RU" dirty="0" smtClean="0"/>
              <a:t>Представьте, что агент — это </a:t>
            </a:r>
            <a:r>
              <a:rPr lang="ru-RU" b="1" dirty="0" smtClean="0"/>
              <a:t>путешественник</a:t>
            </a:r>
            <a:r>
              <a:rPr lang="ru-RU" dirty="0" smtClean="0"/>
              <a:t>, и он идёт по карте.</a:t>
            </a:r>
          </a:p>
          <a:p>
            <a:pPr marL="711200" lvl="1" indent="-254000">
              <a:buFont typeface="Wingdings" pitchFamily="2" charset="2"/>
              <a:buChar char="Ø"/>
            </a:pPr>
            <a:r>
              <a:rPr lang="ru-RU" b="1" dirty="0" smtClean="0"/>
              <a:t>Функция V(</a:t>
            </a:r>
            <a:r>
              <a:rPr lang="ru-RU" b="1" dirty="0" err="1" smtClean="0"/>
              <a:t>s</a:t>
            </a:r>
            <a:r>
              <a:rPr lang="ru-RU" b="1" dirty="0" smtClean="0"/>
              <a:t>)</a:t>
            </a:r>
            <a:r>
              <a:rPr lang="ru-RU" dirty="0" smtClean="0"/>
              <a:t> — это как оценка города на карте: «насколько хороший этот город для будущей жизни и приключений, если я останусь в нём и дальше буду двигаться по своему маршруту».</a:t>
            </a:r>
          </a:p>
          <a:p>
            <a:pPr marL="711200" lvl="1" indent="-254000">
              <a:buFont typeface="Wingdings" pitchFamily="2" charset="2"/>
              <a:buChar char="Ø"/>
            </a:pPr>
            <a:r>
              <a:rPr lang="ru-RU" b="1" dirty="0" smtClean="0"/>
              <a:t>Функция Q(</a:t>
            </a:r>
            <a:r>
              <a:rPr lang="ru-RU" b="1" dirty="0" err="1" smtClean="0"/>
              <a:t>s,a</a:t>
            </a:r>
            <a:r>
              <a:rPr lang="ru-RU" b="1" dirty="0" smtClean="0"/>
              <a:t>)</a:t>
            </a:r>
            <a:r>
              <a:rPr lang="ru-RU" dirty="0" smtClean="0"/>
              <a:t> — это как оценка дороги, ведущей из города: «если я из этого города выберу именно эту дорогу, насколько хорошим будет путешествие дальше».</a:t>
            </a:r>
          </a:p>
          <a:p>
            <a:r>
              <a:rPr lang="ru-RU" dirty="0" smtClean="0"/>
              <a:t>Таким образом, V описывает </a:t>
            </a:r>
            <a:r>
              <a:rPr lang="ru-RU" b="1" dirty="0" smtClean="0"/>
              <a:t>качество места</a:t>
            </a:r>
            <a:r>
              <a:rPr lang="ru-RU" dirty="0" smtClean="0"/>
              <a:t>, а Q — </a:t>
            </a:r>
            <a:r>
              <a:rPr lang="ru-RU" b="1" dirty="0" smtClean="0"/>
              <a:t>качество выбора пути</a:t>
            </a:r>
            <a:r>
              <a:rPr lang="ru-RU" dirty="0" smtClean="0"/>
              <a:t>. И вся задача обучения с подкреплением — научиться строить карту так, чтобы всегда выбирать дороги, ведущие к самым ценным городам.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93504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7CC7DC2-12CF-4928-A4E4-8D979EAE3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base"/>
            <a:r>
              <a:rPr lang="ru-RU" sz="3600" dirty="0" smtClean="0"/>
              <a:t>Другие виды машинного обучения</a:t>
            </a:r>
            <a:r>
              <a:rPr lang="en-US" sz="3600" dirty="0" smtClean="0"/>
              <a:t>:</a:t>
            </a:r>
            <a:br>
              <a:rPr lang="en-US" sz="3600" dirty="0" smtClean="0"/>
            </a:br>
            <a:r>
              <a:rPr lang="ru-RU" sz="3600" dirty="0" smtClean="0"/>
              <a:t>Обучение с подкреплением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48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711200" y="1302042"/>
          <a:ext cx="10421256" cy="5082050"/>
        </p:xfrm>
        <a:graphic>
          <a:graphicData uri="http://schemas.openxmlformats.org/drawingml/2006/table">
            <a:tbl>
              <a:tblPr/>
              <a:tblGrid>
                <a:gridCol w="3033486"/>
                <a:gridCol w="2888343"/>
                <a:gridCol w="4499427"/>
              </a:tblGrid>
              <a:tr h="176705">
                <a:tc>
                  <a:txBody>
                    <a:bodyPr/>
                    <a:lstStyle/>
                    <a:p>
                      <a:r>
                        <a:rPr lang="ru-RU" sz="1600" b="1" dirty="0"/>
                        <a:t>Подход</a:t>
                      </a:r>
                    </a:p>
                  </a:txBody>
                  <a:tcPr marL="41051" marR="41051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/>
                        <a:t>Основная идея</a:t>
                      </a:r>
                    </a:p>
                  </a:txBody>
                  <a:tcPr marL="41051" marR="41051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/>
                        <a:t>Формула / пример</a:t>
                      </a:r>
                    </a:p>
                  </a:txBody>
                  <a:tcPr marL="41051" marR="41051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2162">
                <a:tc>
                  <a:txBody>
                    <a:bodyPr/>
                    <a:lstStyle/>
                    <a:p>
                      <a:r>
                        <a:rPr lang="ru-RU" sz="1600" b="1"/>
                        <a:t>Динамическое программирование (</a:t>
                      </a:r>
                      <a:r>
                        <a:rPr lang="en-US" sz="1600" b="1"/>
                        <a:t>DP)</a:t>
                      </a:r>
                      <a:endParaRPr lang="en-US" sz="1600"/>
                    </a:p>
                  </a:txBody>
                  <a:tcPr marL="41051" marR="41051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Использует полное знание модели </a:t>
                      </a:r>
                      <a:r>
                        <a:rPr lang="ru-RU" sz="1600" dirty="0" smtClean="0"/>
                        <a:t>среды (динамика переходов и вознаграждений), </a:t>
                      </a:r>
                      <a:r>
                        <a:rPr lang="ru-RU" sz="1600" dirty="0"/>
                        <a:t>решает уравнения </a:t>
                      </a:r>
                      <a:r>
                        <a:rPr lang="ru-RU" sz="1600" dirty="0" smtClean="0"/>
                        <a:t>Беллмана</a:t>
                      </a:r>
                    </a:p>
                    <a:p>
                      <a:endParaRPr lang="ru-RU" sz="1600" dirty="0"/>
                    </a:p>
                  </a:txBody>
                  <a:tcPr marL="41051" marR="41051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41051" marR="41051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14637">
                <a:tc>
                  <a:txBody>
                    <a:bodyPr/>
                    <a:lstStyle/>
                    <a:p>
                      <a:r>
                        <a:rPr lang="en-US" sz="1600" b="1"/>
                        <a:t>Monte Carlo</a:t>
                      </a:r>
                      <a:endParaRPr lang="en-US" sz="1600"/>
                    </a:p>
                  </a:txBody>
                  <a:tcPr marL="41051" marR="41051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Оценка ценностей через усреднение наград по множеству </a:t>
                      </a:r>
                      <a:r>
                        <a:rPr lang="ru-RU" sz="1600" dirty="0" smtClean="0"/>
                        <a:t>эпизодов</a:t>
                      </a:r>
                    </a:p>
                    <a:p>
                      <a:endParaRPr lang="ru-RU" sz="1600" dirty="0"/>
                    </a:p>
                  </a:txBody>
                  <a:tcPr marL="41051" marR="41051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 marL="41051" marR="41051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2162">
                <a:tc>
                  <a:txBody>
                    <a:bodyPr/>
                    <a:lstStyle/>
                    <a:p>
                      <a:r>
                        <a:rPr lang="en-US" sz="1600" b="1"/>
                        <a:t>Temporal Difference (TD)</a:t>
                      </a:r>
                      <a:endParaRPr lang="en-US" sz="1600"/>
                    </a:p>
                  </a:txBody>
                  <a:tcPr marL="41051" marR="41051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Обновление ценностей на каждом шаге, не дожидаясь конца </a:t>
                      </a:r>
                      <a:r>
                        <a:rPr lang="ru-RU" sz="1600" dirty="0" smtClean="0"/>
                        <a:t>эпизода</a:t>
                      </a:r>
                    </a:p>
                    <a:p>
                      <a:endParaRPr lang="ru-RU" sz="1600" dirty="0"/>
                    </a:p>
                  </a:txBody>
                  <a:tcPr marL="41051" marR="41051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41051" marR="41051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2162">
                <a:tc>
                  <a:txBody>
                    <a:bodyPr/>
                    <a:lstStyle/>
                    <a:p>
                      <a:r>
                        <a:rPr lang="en-US" sz="1600" b="1"/>
                        <a:t>Q-Learning (off-policy)</a:t>
                      </a:r>
                      <a:endParaRPr lang="en-US" sz="1600"/>
                    </a:p>
                  </a:txBody>
                  <a:tcPr marL="41051" marR="41051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Обучение </a:t>
                      </a:r>
                      <a:r>
                        <a:rPr lang="ru-RU" sz="1600" dirty="0" smtClean="0"/>
                        <a:t>оптимальной функции ценности действий Q </a:t>
                      </a:r>
                      <a:r>
                        <a:rPr lang="ru-RU" sz="1600" dirty="0"/>
                        <a:t>через </a:t>
                      </a:r>
                      <a:r>
                        <a:rPr lang="ru-RU" sz="1600" dirty="0" smtClean="0"/>
                        <a:t>«жадное» обновление</a:t>
                      </a:r>
                    </a:p>
                    <a:p>
                      <a:endParaRPr lang="ru-RU" sz="1600" dirty="0"/>
                    </a:p>
                  </a:txBody>
                  <a:tcPr marL="41051" marR="41051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 marL="41051" marR="41051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69633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9672" y="1828801"/>
            <a:ext cx="4393811" cy="580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07102" y="2583542"/>
            <a:ext cx="2479058" cy="1059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9672" y="3978224"/>
            <a:ext cx="4809672" cy="550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9673" y="5077994"/>
            <a:ext cx="5412328" cy="43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693504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7CC7DC2-12CF-4928-A4E4-8D979EAE3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base"/>
            <a:r>
              <a:rPr lang="ru-RU" sz="3600" dirty="0" smtClean="0"/>
              <a:t>Алгоритм </a:t>
            </a:r>
            <a:r>
              <a:rPr lang="en-US" sz="3600" dirty="0" err="1" smtClean="0"/>
              <a:t>kNN</a:t>
            </a:r>
            <a:endParaRPr lang="ru-RU" sz="3600" dirty="0" smtClean="0"/>
          </a:p>
        </p:txBody>
      </p:sp>
      <p:sp>
        <p:nvSpPr>
          <p:cNvPr id="9" name="Содержимое 13"/>
          <p:cNvSpPr>
            <a:spLocks noGrp="1"/>
          </p:cNvSpPr>
          <p:nvPr>
            <p:ph idx="1"/>
          </p:nvPr>
        </p:nvSpPr>
        <p:spPr>
          <a:xfrm>
            <a:off x="279400" y="1308101"/>
            <a:ext cx="10782300" cy="5232399"/>
          </a:xfrm>
        </p:spPr>
        <p:txBody>
          <a:bodyPr>
            <a:normAutofit/>
          </a:bodyPr>
          <a:lstStyle/>
          <a:p>
            <a:pPr marL="177800" indent="0">
              <a:spcAft>
                <a:spcPts val="600"/>
              </a:spcAft>
              <a:buNone/>
            </a:pPr>
            <a:r>
              <a:rPr lang="ru-RU" b="1" dirty="0" err="1" smtClean="0"/>
              <a:t>К-ближайших</a:t>
            </a:r>
            <a:r>
              <a:rPr lang="ru-RU" b="1" dirty="0" smtClean="0"/>
              <a:t> соседей </a:t>
            </a:r>
            <a:r>
              <a:rPr lang="ru-RU" dirty="0" smtClean="0"/>
              <a:t>(</a:t>
            </a:r>
            <a:r>
              <a:rPr lang="ru-RU" dirty="0" err="1" smtClean="0"/>
              <a:t>K-Nearest</a:t>
            </a:r>
            <a:r>
              <a:rPr lang="ru-RU" dirty="0" smtClean="0"/>
              <a:t> </a:t>
            </a:r>
            <a:r>
              <a:rPr lang="ru-RU" dirty="0" err="1" smtClean="0"/>
              <a:t>Neighbors</a:t>
            </a:r>
            <a:r>
              <a:rPr lang="ru-RU" dirty="0" smtClean="0"/>
              <a:t> или просто </a:t>
            </a:r>
            <a:r>
              <a:rPr lang="en-US" dirty="0" smtClean="0"/>
              <a:t>k</a:t>
            </a:r>
            <a:r>
              <a:rPr lang="ru-RU" dirty="0" smtClean="0"/>
              <a:t>NN) — алгоритм классификации и регрессии, основанный на гипотезе компактности, которая предполагает, что расположенные близко друг к другу объекты в пространстве признаков имеют схожие значения целевой переменной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49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9026" name="Picture 2" descr="Why Does Increasing k Decrease Variance in kNN? | by Yousef Nami | Towards  Data Scien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7763" y="3391950"/>
            <a:ext cx="7213061" cy="33078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93504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Разговор между чат-ботом на экране телефона и клиентом. крошечный человек разговаривает с симпатичным роботом в онлайн-мессенджере с плоской векторной иллюстрацией. чат-бот, ии, виртуальная поддержка в концепции социальных сете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7365" y="2685161"/>
            <a:ext cx="5629735" cy="4172839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7CC7DC2-12CF-4928-A4E4-8D979EAE3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Понятие ИИ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7E72134-208E-4A25-B10D-1D5493B35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1900"/>
            <a:ext cx="9464040" cy="1587499"/>
          </a:xfrm>
        </p:spPr>
        <p:txBody>
          <a:bodyPr>
            <a:normAutofit lnSpcReduction="10000"/>
          </a:bodyPr>
          <a:lstStyle/>
          <a:p>
            <a:pPr marL="447675" lvl="1" indent="9525" algn="ctr">
              <a:buNone/>
            </a:pPr>
            <a:r>
              <a:rPr lang="ru-RU" sz="3600" dirty="0" smtClean="0"/>
              <a:t>Что понимается под термином «Искусственный Интеллект»?</a:t>
            </a:r>
          </a:p>
          <a:p>
            <a:pPr marL="1028700" lvl="1" indent="-571500" algn="ctr">
              <a:buNone/>
            </a:pPr>
            <a:r>
              <a:rPr lang="ru-RU" sz="3600" dirty="0" smtClean="0"/>
              <a:t>(ИИ, </a:t>
            </a:r>
            <a:r>
              <a:rPr lang="en-US" sz="3600" dirty="0" smtClean="0"/>
              <a:t>Artificial intelligence</a:t>
            </a:r>
            <a:r>
              <a:rPr lang="ru-RU" sz="3600" dirty="0" smtClean="0"/>
              <a:t>, </a:t>
            </a:r>
            <a:r>
              <a:rPr lang="en-US" sz="3600" dirty="0" smtClean="0"/>
              <a:t>AI</a:t>
            </a:r>
            <a:r>
              <a:rPr lang="ru-RU" sz="3600" dirty="0" smtClean="0"/>
              <a:t>)</a:t>
            </a:r>
            <a:endParaRPr lang="ru-RU" sz="36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5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48220" y="1104900"/>
            <a:ext cx="73336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8000">
                  <a:solidFill>
                    <a:schemeClr val="accent1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?</a:t>
            </a:r>
            <a:endParaRPr lang="ru-RU" sz="9600" b="1" dirty="0">
              <a:ln w="18000">
                <a:solidFill>
                  <a:schemeClr val="accent1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35049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8168705" y="546100"/>
            <a:ext cx="3197795" cy="3197225"/>
            <a:chOff x="8051800" y="-423863"/>
            <a:chExt cx="3556000" cy="3743325"/>
          </a:xfrm>
        </p:grpSpPr>
        <p:pic>
          <p:nvPicPr>
            <p:cNvPr id="6" name="Picture 2" descr="K-Nearest Neighbor(KNN) Algorithm - GeeksforGeeks"/>
            <p:cNvPicPr>
              <a:picLocks noChangeAspect="1" noChangeArrowheads="1"/>
            </p:cNvPicPr>
            <p:nvPr/>
          </p:nvPicPr>
          <p:blipFill>
            <a:blip r:embed="rId2" cstate="print"/>
            <a:srcRect r="62667"/>
            <a:stretch>
              <a:fillRect/>
            </a:stretch>
          </p:blipFill>
          <p:spPr bwMode="auto">
            <a:xfrm>
              <a:off x="8051800" y="-423863"/>
              <a:ext cx="3556000" cy="3743325"/>
            </a:xfrm>
            <a:prstGeom prst="rect">
              <a:avLst/>
            </a:prstGeom>
            <a:noFill/>
          </p:spPr>
        </p:pic>
        <p:sp>
          <p:nvSpPr>
            <p:cNvPr id="10" name="Прямоугольник 9"/>
            <p:cNvSpPr/>
            <p:nvPr/>
          </p:nvSpPr>
          <p:spPr>
            <a:xfrm>
              <a:off x="10836477" y="-349250"/>
              <a:ext cx="762000" cy="698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7CC7DC2-12CF-4928-A4E4-8D979EAE3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base"/>
            <a:r>
              <a:rPr lang="ru-RU" sz="3600" dirty="0" smtClean="0"/>
              <a:t>Алгоритм </a:t>
            </a:r>
            <a:r>
              <a:rPr lang="en-US" sz="3600" dirty="0" err="1" smtClean="0"/>
              <a:t>kNN</a:t>
            </a:r>
            <a:endParaRPr lang="ru-RU" sz="3600" dirty="0" smtClean="0"/>
          </a:p>
        </p:txBody>
      </p:sp>
      <p:sp>
        <p:nvSpPr>
          <p:cNvPr id="9" name="Содержимое 13"/>
          <p:cNvSpPr>
            <a:spLocks noGrp="1"/>
          </p:cNvSpPr>
          <p:nvPr>
            <p:ph idx="1"/>
          </p:nvPr>
        </p:nvSpPr>
        <p:spPr>
          <a:xfrm>
            <a:off x="0" y="1308101"/>
            <a:ext cx="4699000" cy="5232399"/>
          </a:xfrm>
        </p:spPr>
        <p:txBody>
          <a:bodyPr>
            <a:normAutofit fontScale="92500" lnSpcReduction="20000"/>
          </a:bodyPr>
          <a:lstStyle/>
          <a:p>
            <a:pPr marL="177800" indent="0">
              <a:buNone/>
            </a:pPr>
            <a:r>
              <a:rPr lang="ru-RU" dirty="0" smtClean="0"/>
              <a:t>Принцип работы KNN:</a:t>
            </a:r>
          </a:p>
          <a:p>
            <a:pPr marL="635000" lvl="1" indent="0">
              <a:buNone/>
            </a:pPr>
            <a:r>
              <a:rPr lang="ru-RU" dirty="0" smtClean="0"/>
              <a:t>1) сначала вычисляется расстояние между тестовым и всеми обучающими образцами;</a:t>
            </a:r>
          </a:p>
          <a:p>
            <a:pPr marL="635000" lvl="1" indent="0">
              <a:buNone/>
            </a:pPr>
            <a:r>
              <a:rPr lang="ru-RU" dirty="0" smtClean="0"/>
              <a:t>2) далее из них выбирается k-ближайших образцов (соседей), где число </a:t>
            </a:r>
            <a:r>
              <a:rPr lang="ru-RU" dirty="0" err="1" smtClean="0"/>
              <a:t>k</a:t>
            </a:r>
            <a:r>
              <a:rPr lang="ru-RU" dirty="0" smtClean="0"/>
              <a:t> задаётся заранее;</a:t>
            </a:r>
          </a:p>
          <a:p>
            <a:pPr marL="635000" lvl="1" indent="0">
              <a:buNone/>
            </a:pPr>
            <a:r>
              <a:rPr lang="ru-RU" dirty="0" smtClean="0"/>
              <a:t>3) итоговым прогнозом среди выбранных k-ближайших образцов будет мода в случае классификации и среднее арифметическое в случае регрессии;</a:t>
            </a:r>
          </a:p>
          <a:p>
            <a:pPr marL="635000" lvl="1" indent="0">
              <a:buNone/>
            </a:pPr>
            <a:r>
              <a:rPr lang="ru-RU" dirty="0" smtClean="0"/>
              <a:t>4) предыдущие шаги повторяются для всех тестовых образцов.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50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5410200" y="3635375"/>
            <a:ext cx="5984875" cy="3222625"/>
            <a:chOff x="4737100" y="2781300"/>
            <a:chExt cx="6746875" cy="3743325"/>
          </a:xfrm>
        </p:grpSpPr>
        <p:pic>
          <p:nvPicPr>
            <p:cNvPr id="128002" name="Picture 2" descr="K-Nearest Neighbor(KNN) Algorithm - GeeksforGeeks"/>
            <p:cNvPicPr>
              <a:picLocks noChangeAspect="1" noChangeArrowheads="1"/>
            </p:cNvPicPr>
            <p:nvPr/>
          </p:nvPicPr>
          <p:blipFill>
            <a:blip r:embed="rId2" cstate="print"/>
            <a:srcRect l="31300"/>
            <a:stretch>
              <a:fillRect/>
            </a:stretch>
          </p:blipFill>
          <p:spPr bwMode="auto">
            <a:xfrm>
              <a:off x="4940300" y="2781300"/>
              <a:ext cx="6543675" cy="3743325"/>
            </a:xfrm>
            <a:prstGeom prst="rect">
              <a:avLst/>
            </a:prstGeom>
            <a:noFill/>
          </p:spPr>
        </p:pic>
        <p:sp>
          <p:nvSpPr>
            <p:cNvPr id="7" name="Прямоугольник 6"/>
            <p:cNvSpPr/>
            <p:nvPr/>
          </p:nvSpPr>
          <p:spPr>
            <a:xfrm>
              <a:off x="4737100" y="4140200"/>
              <a:ext cx="762000" cy="2108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5130800" y="546100"/>
            <a:ext cx="3197795" cy="3197225"/>
            <a:chOff x="8051800" y="-423863"/>
            <a:chExt cx="3556000" cy="3743325"/>
          </a:xfrm>
        </p:grpSpPr>
        <p:pic>
          <p:nvPicPr>
            <p:cNvPr id="13" name="Picture 2" descr="K-Nearest Neighbor(KNN) Algorithm - GeeksforGeeks"/>
            <p:cNvPicPr>
              <a:picLocks noChangeAspect="1" noChangeArrowheads="1"/>
            </p:cNvPicPr>
            <p:nvPr/>
          </p:nvPicPr>
          <p:blipFill>
            <a:blip r:embed="rId2" cstate="print"/>
            <a:srcRect r="62667"/>
            <a:stretch>
              <a:fillRect/>
            </a:stretch>
          </p:blipFill>
          <p:spPr bwMode="auto">
            <a:xfrm>
              <a:off x="8051800" y="-423863"/>
              <a:ext cx="3556000" cy="3743325"/>
            </a:xfrm>
            <a:prstGeom prst="rect">
              <a:avLst/>
            </a:prstGeom>
            <a:noFill/>
          </p:spPr>
        </p:pic>
        <p:sp>
          <p:nvSpPr>
            <p:cNvPr id="14" name="Прямоугольник 13"/>
            <p:cNvSpPr/>
            <p:nvPr/>
          </p:nvSpPr>
          <p:spPr>
            <a:xfrm>
              <a:off x="10807700" y="-349250"/>
              <a:ext cx="762000" cy="698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" name="Прямоугольник 15"/>
          <p:cNvSpPr/>
          <p:nvPr/>
        </p:nvSpPr>
        <p:spPr>
          <a:xfrm>
            <a:off x="7110165" y="894500"/>
            <a:ext cx="757125" cy="5965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808242" y="1613140"/>
            <a:ext cx="325803" cy="431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058408" y="1015268"/>
            <a:ext cx="685242" cy="5965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9344407" y="2999345"/>
            <a:ext cx="1283336" cy="5965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6609832" y="6018590"/>
            <a:ext cx="1162567" cy="5965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137374" y="6061723"/>
            <a:ext cx="1128060" cy="5965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80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32090" y="3808742"/>
            <a:ext cx="14859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3" name="Прямая со стрелкой 22"/>
          <p:cNvCxnSpPr/>
          <p:nvPr/>
        </p:nvCxnSpPr>
        <p:spPr>
          <a:xfrm flipH="1">
            <a:off x="9644332" y="4106174"/>
            <a:ext cx="431321" cy="80225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316529" y="6098875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 = 3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93504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7CC7DC2-12CF-4928-A4E4-8D979EAE3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Преимущества и недостатки KNN</a:t>
            </a:r>
          </a:p>
        </p:txBody>
      </p:sp>
      <p:sp>
        <p:nvSpPr>
          <p:cNvPr id="9" name="Содержимое 13"/>
          <p:cNvSpPr>
            <a:spLocks noGrp="1"/>
          </p:cNvSpPr>
          <p:nvPr>
            <p:ph idx="1"/>
          </p:nvPr>
        </p:nvSpPr>
        <p:spPr>
          <a:xfrm>
            <a:off x="342900" y="1308101"/>
            <a:ext cx="10639424" cy="5232399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b="1" dirty="0" smtClean="0"/>
              <a:t>Преимущества</a:t>
            </a:r>
            <a:r>
              <a:rPr lang="ru-RU" dirty="0" smtClean="0"/>
              <a:t>:</a:t>
            </a:r>
          </a:p>
          <a:p>
            <a:r>
              <a:rPr lang="ru-RU" dirty="0" smtClean="0"/>
              <a:t>простота в реализации и интерпретации;</a:t>
            </a:r>
          </a:p>
          <a:p>
            <a:r>
              <a:rPr lang="ru-RU" dirty="0" smtClean="0"/>
              <a:t>применяется во многих задачах, особенно в рекомендательных системах;</a:t>
            </a:r>
          </a:p>
          <a:p>
            <a:r>
              <a:rPr lang="ru-RU" dirty="0" smtClean="0"/>
              <a:t>высокая точность прогнозов при правильном подборе </a:t>
            </a:r>
            <a:r>
              <a:rPr lang="ru-RU" dirty="0" err="1" smtClean="0"/>
              <a:t>k</a:t>
            </a:r>
            <a:r>
              <a:rPr lang="ru-RU" dirty="0" smtClean="0"/>
              <a:t> и метрики расстояния.</a:t>
            </a:r>
          </a:p>
          <a:p>
            <a:pPr>
              <a:buNone/>
            </a:pPr>
            <a:r>
              <a:rPr lang="ru-RU" b="1" dirty="0" smtClean="0"/>
              <a:t>Недостатки</a:t>
            </a:r>
            <a:r>
              <a:rPr lang="ru-RU" dirty="0" smtClean="0"/>
              <a:t>:</a:t>
            </a:r>
          </a:p>
          <a:p>
            <a:r>
              <a:rPr lang="ru-RU" dirty="0" smtClean="0"/>
              <a:t>большое потребление памяти и низкая скорость работы из-за хранения и вычисления расстояний между всеми обучающими и тестовыми образцами;</a:t>
            </a:r>
          </a:p>
          <a:p>
            <a:r>
              <a:rPr lang="ru-RU" dirty="0" smtClean="0"/>
              <a:t>чувствительность к выбросам и шуму, а также к несбалансированным классам в данных;</a:t>
            </a:r>
          </a:p>
          <a:p>
            <a:r>
              <a:rPr lang="ru-RU" dirty="0" smtClean="0"/>
              <a:t>при большом количестве признаков может возникнуть проблема совпадения метрической и смысловой близости объектов.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51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3504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9;p3">
            <a:extLst>
              <a:ext uri="{FF2B5EF4-FFF2-40B4-BE49-F238E27FC236}">
                <a16:creationId xmlns:a16="http://schemas.microsoft.com/office/drawing/2014/main" xmlns="" id="{FB7721B3-9A7B-E718-ACD8-013893BBF8AC}"/>
              </a:ext>
            </a:extLst>
          </p:cNvPr>
          <p:cNvSpPr txBox="1"/>
          <p:nvPr/>
        </p:nvSpPr>
        <p:spPr>
          <a:xfrm>
            <a:off x="340534" y="256710"/>
            <a:ext cx="8676292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400" spc="300" dirty="0" smtClean="0">
                <a:solidFill>
                  <a:srgbClr val="176DEA"/>
                </a:solidFill>
                <a:latin typeface="ALS Sector Bold" pitchFamily="50" charset="0"/>
                <a:cs typeface="ALS Sector Regular" pitchFamily="2" charset="0"/>
              </a:rPr>
              <a:t>Особенности использования ИИ</a:t>
            </a:r>
            <a:endParaRPr lang="ru-RU" sz="2400" spc="300" dirty="0">
              <a:solidFill>
                <a:srgbClr val="176DEA"/>
              </a:solidFill>
              <a:latin typeface="ALS Sector Bold" pitchFamily="50" charset="0"/>
              <a:cs typeface="ALS Sector Regular" pitchFamily="2" charset="0"/>
            </a:endParaRPr>
          </a:p>
        </p:txBody>
      </p:sp>
      <p:sp>
        <p:nvSpPr>
          <p:cNvPr id="18" name="Содержимое 13"/>
          <p:cNvSpPr txBox="1">
            <a:spLocks/>
          </p:cNvSpPr>
          <p:nvPr/>
        </p:nvSpPr>
        <p:spPr>
          <a:xfrm>
            <a:off x="228600" y="1219200"/>
            <a:ext cx="11719560" cy="544829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S Sector Regular" pitchFamily="50" charset="0"/>
              <a:cs typeface="ALS Sector Regular" pitchFamily="50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S Sector Regular" pitchFamily="50" charset="0"/>
              <a:cs typeface="ALS Sector Regular" pitchFamily="50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S Sector Regular" pitchFamily="50" charset="0"/>
              <a:cs typeface="ALS Sector Regular" pitchFamily="50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34" name="Содержимое 11"/>
          <p:cNvSpPr txBox="1">
            <a:spLocks/>
          </p:cNvSpPr>
          <p:nvPr/>
        </p:nvSpPr>
        <p:spPr>
          <a:xfrm>
            <a:off x="368300" y="876300"/>
            <a:ext cx="5186680" cy="57023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82563" lvl="0" indent="-182563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ru-RU" sz="2000" dirty="0" smtClean="0">
                <a:latin typeface="ALS Sector Regular" pitchFamily="50" charset="0"/>
                <a:cs typeface="ALS Sector Regular" pitchFamily="50" charset="0"/>
              </a:rPr>
              <a:t>ИИ не обладает сознанием и эмоциями. Он решает </a:t>
            </a:r>
            <a:r>
              <a:rPr lang="ru-RU" sz="2000" u="sng" dirty="0" smtClean="0">
                <a:latin typeface="ALS Sector Regular" pitchFamily="50" charset="0"/>
                <a:cs typeface="ALS Sector Regular" pitchFamily="50" charset="0"/>
              </a:rPr>
              <a:t>узкие задачи, не понимая смысла происходящего</a:t>
            </a:r>
            <a:r>
              <a:rPr lang="ru-RU" sz="2000" dirty="0" smtClean="0">
                <a:latin typeface="ALS Sector Regular" pitchFamily="50" charset="0"/>
                <a:cs typeface="ALS Sector Regular" pitchFamily="50" charset="0"/>
              </a:rPr>
              <a:t>. Зачастую люди подспудно ожидают от него более «сознательное» поведение, однако текущий слабый ИИ способен решать лишь некоторый ограниченный спектр задач.</a:t>
            </a:r>
          </a:p>
          <a:p>
            <a:pPr marL="182563" indent="-182563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ru-RU" sz="2000" dirty="0" smtClean="0">
                <a:latin typeface="ALS Sector Regular" pitchFamily="50" charset="0"/>
                <a:cs typeface="ALS Sector Regular" pitchFamily="50" charset="0"/>
              </a:rPr>
              <a:t>Некоторые боятся, что ИИ заменит человека. Возможно, какие-то виды рутинной работы ИИ и способен взять на себя, это всего лишь </a:t>
            </a:r>
            <a:r>
              <a:rPr lang="ru-RU" sz="2000" u="sng" dirty="0" smtClean="0">
                <a:latin typeface="ALS Sector Regular" pitchFamily="50" charset="0"/>
                <a:cs typeface="ALS Sector Regular" pitchFamily="50" charset="0"/>
              </a:rPr>
              <a:t>инструмент, который работает под нашим контролем</a:t>
            </a:r>
            <a:r>
              <a:rPr lang="ru-RU" sz="2000" dirty="0" smtClean="0">
                <a:latin typeface="ALS Sector Regular" pitchFamily="50" charset="0"/>
                <a:cs typeface="ALS Sector Regular" pitchFamily="50" charset="0"/>
              </a:rPr>
              <a:t>.</a:t>
            </a:r>
          </a:p>
          <a:p>
            <a:pPr marL="182563" indent="-182563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ru-RU" sz="2000" dirty="0" smtClean="0">
                <a:latin typeface="ALS Sector Regular" pitchFamily="50" charset="0"/>
                <a:cs typeface="ALS Sector Regular" pitchFamily="50" charset="0"/>
              </a:rPr>
              <a:t>ИИ </a:t>
            </a:r>
            <a:r>
              <a:rPr lang="ru-RU" sz="2000" u="sng" dirty="0" smtClean="0">
                <a:latin typeface="ALS Sector Regular" pitchFamily="50" charset="0"/>
                <a:cs typeface="ALS Sector Regular" pitchFamily="50" charset="0"/>
              </a:rPr>
              <a:t>должен быть справедливым и безопасным</a:t>
            </a:r>
            <a:r>
              <a:rPr lang="ru-RU" sz="2000" dirty="0" smtClean="0">
                <a:latin typeface="ALS Sector Regular" pitchFamily="50" charset="0"/>
                <a:cs typeface="ALS Sector Regular" pitchFamily="50" charset="0"/>
              </a:rPr>
              <a:t>. Всё больше внимания уделяется этике и ответственности разработчиков.</a:t>
            </a:r>
          </a:p>
          <a:p>
            <a:pPr marL="182563" lvl="0" indent="-182563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74754" name="AutoShape 2" descr="Artificial Intelligence For Businesses In 2019 The Next Big Chapt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4756" name="AutoShape 4" descr="Artificial Intelligence For Businesses In 2019 The Next Big Chapt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4758" name="AutoShape 6" descr="Artificial Intelligence For Businesses In 2019 The Next Big Chapt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4760" name="Picture 8" descr="GIF siêu dễ thương cute robot gif Cho mọi người yêu thích công nghệ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4980" y="1219200"/>
            <a:ext cx="6268296" cy="4701222"/>
          </a:xfrm>
          <a:prstGeom prst="ellipse">
            <a:avLst/>
          </a:prstGeom>
          <a:noFill/>
        </p:spPr>
      </p:pic>
      <p:sp>
        <p:nvSpPr>
          <p:cNvPr id="12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334500" y="6356350"/>
            <a:ext cx="2743200" cy="365125"/>
          </a:xfrm>
        </p:spPr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52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64818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7CC7DC2-12CF-4928-A4E4-8D979EAE3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Искусственный Интеллект</a:t>
            </a:r>
            <a:endParaRPr lang="ru-RU" dirty="0"/>
          </a:p>
        </p:txBody>
      </p:sp>
      <p:sp>
        <p:nvSpPr>
          <p:cNvPr id="11" name="Содержимое 9"/>
          <p:cNvSpPr>
            <a:spLocks noGrp="1"/>
          </p:cNvSpPr>
          <p:nvPr>
            <p:ph idx="1"/>
          </p:nvPr>
        </p:nvSpPr>
        <p:spPr>
          <a:xfrm>
            <a:off x="375920" y="1927224"/>
            <a:ext cx="10251440" cy="4504056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endParaRPr lang="ru-RU" dirty="0" smtClean="0"/>
          </a:p>
          <a:p>
            <a:pPr marL="0" indent="0" algn="r">
              <a:buNone/>
            </a:pPr>
            <a:endParaRPr lang="ru-RU" dirty="0" smtClean="0"/>
          </a:p>
          <a:p>
            <a:pPr marL="0" indent="0" algn="r">
              <a:buNone/>
            </a:pPr>
            <a:endParaRPr lang="ru-RU" dirty="0" smtClean="0"/>
          </a:p>
          <a:p>
            <a:pPr marL="0" indent="0" algn="r">
              <a:buNone/>
            </a:pPr>
            <a:endParaRPr lang="ru-RU" dirty="0" smtClean="0"/>
          </a:p>
          <a:p>
            <a:pPr marL="0" indent="0" algn="r">
              <a:buNone/>
            </a:pPr>
            <a:endParaRPr lang="ru-RU" dirty="0" smtClean="0"/>
          </a:p>
          <a:p>
            <a:pPr marL="0" indent="0" algn="r">
              <a:buNone/>
            </a:pPr>
            <a:endParaRPr lang="ru-RU" dirty="0" smtClean="0"/>
          </a:p>
          <a:p>
            <a:pPr marL="0" indent="0" algn="r">
              <a:buNone/>
            </a:pPr>
            <a:endParaRPr lang="ru-RU" dirty="0" smtClean="0"/>
          </a:p>
          <a:p>
            <a:pPr marL="0" indent="0" algn="r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53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35570" y="3434694"/>
            <a:ext cx="696144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000">
                  <a:solidFill>
                    <a:schemeClr val="accent1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Спасибо за внимание!</a:t>
            </a:r>
            <a:endParaRPr lang="ru-RU" sz="5400" b="1" dirty="0">
              <a:ln w="18000">
                <a:solidFill>
                  <a:schemeClr val="accent1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35049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xmlns="" id="{7D800EA3-AD10-3526-389F-FFEA59ACC863}"/>
              </a:ext>
            </a:extLst>
          </p:cNvPr>
          <p:cNvSpPr txBox="1">
            <a:spLocks/>
          </p:cNvSpPr>
          <p:nvPr/>
        </p:nvSpPr>
        <p:spPr>
          <a:xfrm>
            <a:off x="219173" y="1938815"/>
            <a:ext cx="11241307" cy="24198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4000"/>
              </a:lnSpc>
              <a:spcBef>
                <a:spcPts val="0"/>
              </a:spcBef>
            </a:pPr>
            <a:endParaRPr lang="ru-RU" dirty="0">
              <a:solidFill>
                <a:srgbClr val="434343"/>
              </a:solidFill>
              <a:latin typeface="ALS Sector Regular" pitchFamily="2" charset="0"/>
              <a:ea typeface="Roboto Medium"/>
              <a:cs typeface="ALS Sector Regular" pitchFamily="2" charset="0"/>
              <a:sym typeface="Roboto Medium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38200" y="114301"/>
            <a:ext cx="11163300" cy="914399"/>
          </a:xfrm>
        </p:spPr>
        <p:txBody>
          <a:bodyPr>
            <a:noAutofit/>
          </a:bodyPr>
          <a:lstStyle/>
          <a:p>
            <a:r>
              <a:rPr lang="ru-RU" sz="3600" spc="300" dirty="0" smtClean="0">
                <a:solidFill>
                  <a:srgbClr val="176DEA"/>
                </a:solidFill>
                <a:latin typeface="ALS Sector Bold" pitchFamily="50" charset="0"/>
                <a:cs typeface="ALS Sector Regular" pitchFamily="2" charset="0"/>
              </a:rPr>
              <a:t>Понимание Искусственного интеллекта</a:t>
            </a:r>
            <a:endParaRPr lang="ru-RU" sz="3600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dirty="0" smtClean="0">
                <a:solidFill>
                  <a:srgbClr val="434343"/>
                </a:solidFill>
                <a:latin typeface="ALS Sector Regular" pitchFamily="2" charset="0"/>
                <a:ea typeface="Roboto Medium"/>
                <a:cs typeface="ALS Sector Regular" pitchFamily="2" charset="0"/>
                <a:sym typeface="Roboto Medium"/>
              </a:rPr>
              <a:t>“</a:t>
            </a:r>
            <a:r>
              <a:rPr lang="ru-RU" dirty="0" smtClean="0">
                <a:solidFill>
                  <a:srgbClr val="434343"/>
                </a:solidFill>
                <a:latin typeface="ALS Sector Regular" pitchFamily="2" charset="0"/>
                <a:ea typeface="Roboto Medium"/>
                <a:cs typeface="ALS Sector Regular" pitchFamily="2" charset="0"/>
                <a:sym typeface="Roboto Medium"/>
              </a:rPr>
              <a:t>Модели Искусственного интеллекта способны выполнять те же задачи, что и человек</a:t>
            </a:r>
            <a:r>
              <a:rPr lang="en-US" dirty="0" smtClean="0">
                <a:solidFill>
                  <a:srgbClr val="434343"/>
                </a:solidFill>
                <a:latin typeface="ALS Sector Regular" pitchFamily="2" charset="0"/>
                <a:ea typeface="Roboto Medium"/>
                <a:cs typeface="ALS Sector Regular" pitchFamily="2" charset="0"/>
                <a:sym typeface="Roboto Medium"/>
              </a:rPr>
              <a:t>”</a:t>
            </a:r>
            <a:r>
              <a:rPr lang="ru-RU" dirty="0" smtClean="0">
                <a:solidFill>
                  <a:srgbClr val="434343"/>
                </a:solidFill>
                <a:latin typeface="ALS Sector Regular" pitchFamily="2" charset="0"/>
                <a:ea typeface="Roboto Medium"/>
                <a:cs typeface="ALS Sector Regular" pitchFamily="2" charset="0"/>
                <a:sym typeface="Roboto Medium"/>
              </a:rPr>
              <a:t> (задачи, требующие</a:t>
            </a:r>
            <a:r>
              <a:rPr lang="en-US" dirty="0" smtClean="0">
                <a:solidFill>
                  <a:srgbClr val="434343"/>
                </a:solidFill>
                <a:latin typeface="ALS Sector Regular" pitchFamily="2" charset="0"/>
                <a:ea typeface="Roboto Medium"/>
                <a:cs typeface="ALS Sector Regular" pitchFamily="2" charset="0"/>
                <a:sym typeface="Roboto Medium"/>
              </a:rPr>
              <a:t> </a:t>
            </a:r>
            <a:r>
              <a:rPr lang="ru-RU" dirty="0" smtClean="0">
                <a:solidFill>
                  <a:srgbClr val="434343"/>
                </a:solidFill>
                <a:latin typeface="ALS Sector Regular" pitchFamily="2" charset="0"/>
                <a:ea typeface="Roboto Medium"/>
                <a:cs typeface="ALS Sector Regular" pitchFamily="2" charset="0"/>
                <a:sym typeface="Roboto Medium"/>
              </a:rPr>
              <a:t>использования </a:t>
            </a:r>
            <a:r>
              <a:rPr lang="ru-RU" dirty="0" smtClean="0">
                <a:solidFill>
                  <a:srgbClr val="F8F8F8"/>
                </a:solidFill>
                <a:highlight>
                  <a:srgbClr val="176DEA"/>
                </a:highlight>
                <a:latin typeface="ALS Sector Regular" pitchFamily="2" charset="0"/>
                <a:ea typeface="Calibri" panose="020F0502020204030204" pitchFamily="34" charset="0"/>
                <a:cs typeface="ALS Sector Regular" pitchFamily="2" charset="0"/>
              </a:rPr>
              <a:t>интеллекта</a:t>
            </a:r>
            <a:r>
              <a:rPr lang="ru-RU" dirty="0" smtClean="0">
                <a:solidFill>
                  <a:srgbClr val="434343"/>
                </a:solidFill>
                <a:latin typeface="ALS Sector Regular" pitchFamily="2" charset="0"/>
                <a:ea typeface="Roboto Medium"/>
                <a:cs typeface="ALS Sector Regular" pitchFamily="2" charset="0"/>
                <a:sym typeface="Roboto Medium"/>
              </a:rPr>
              <a:t>)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endParaRPr lang="ru-RU" dirty="0" smtClean="0">
              <a:solidFill>
                <a:srgbClr val="434343"/>
              </a:solidFill>
              <a:latin typeface="ALS Sector Regular" pitchFamily="2" charset="0"/>
              <a:ea typeface="Roboto Medium"/>
              <a:cs typeface="ALS Sector Regular" pitchFamily="2" charset="0"/>
              <a:sym typeface="Roboto Medium"/>
            </a:endParaRPr>
          </a:p>
          <a:p>
            <a:pPr marL="541338" indent="-358775">
              <a:lnSpc>
                <a:spcPct val="114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dirty="0" smtClean="0">
                <a:solidFill>
                  <a:srgbClr val="434343"/>
                </a:solidFill>
                <a:latin typeface="ALS Sector Regular" pitchFamily="2" charset="0"/>
                <a:ea typeface="Roboto Medium"/>
                <a:cs typeface="ALS Sector Regular" pitchFamily="2" charset="0"/>
                <a:sym typeface="Roboto Medium"/>
              </a:rPr>
              <a:t>Модели ИИ могут выполнять задачи, которые раньше считались доступными </a:t>
            </a:r>
            <a:r>
              <a:rPr lang="ru-RU" u="sng" dirty="0" smtClean="0">
                <a:solidFill>
                  <a:srgbClr val="434343"/>
                </a:solidFill>
                <a:latin typeface="ALS Sector Regular" pitchFamily="2" charset="0"/>
                <a:ea typeface="Roboto Medium"/>
                <a:cs typeface="ALS Sector Regular" pitchFamily="2" charset="0"/>
                <a:sym typeface="Roboto Medium"/>
              </a:rPr>
              <a:t>только для человеческого разума</a:t>
            </a:r>
            <a:r>
              <a:rPr lang="ru-RU" dirty="0" smtClean="0">
                <a:solidFill>
                  <a:srgbClr val="434343"/>
                </a:solidFill>
                <a:latin typeface="ALS Sector Regular" pitchFamily="2" charset="0"/>
                <a:ea typeface="Roboto Medium"/>
                <a:cs typeface="ALS Sector Regular" pitchFamily="2" charset="0"/>
                <a:sym typeface="Roboto Medium"/>
              </a:rPr>
              <a:t>.</a:t>
            </a:r>
          </a:p>
          <a:p>
            <a:endParaRPr lang="ru-RU" dirty="0"/>
          </a:p>
        </p:txBody>
      </p:sp>
      <p:sp>
        <p:nvSpPr>
          <p:cNvPr id="2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6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64818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xmlns="" id="{7D800EA3-AD10-3526-389F-FFEA59ACC863}"/>
              </a:ext>
            </a:extLst>
          </p:cNvPr>
          <p:cNvSpPr txBox="1">
            <a:spLocks/>
          </p:cNvSpPr>
          <p:nvPr/>
        </p:nvSpPr>
        <p:spPr>
          <a:xfrm>
            <a:off x="219173" y="996475"/>
            <a:ext cx="10517407" cy="5453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ru-RU" sz="1800" dirty="0" smtClean="0">
                <a:latin typeface="ALS Sector Bold" pitchFamily="50" charset="0"/>
                <a:ea typeface="Roboto Medium"/>
                <a:cs typeface="ALS Sector Regular" pitchFamily="2" charset="0"/>
                <a:sym typeface="Roboto Medium"/>
              </a:rPr>
              <a:t>Умные рекомендации</a:t>
            </a:r>
            <a:endParaRPr lang="ru-RU" sz="1800" dirty="0">
              <a:latin typeface="ALS Sector Bold" pitchFamily="50" charset="0"/>
              <a:ea typeface="Roboto Medium"/>
              <a:cs typeface="ALS Sector Regular" pitchFamily="2" charset="0"/>
              <a:sym typeface="Roboto Medium"/>
            </a:endParaRPr>
          </a:p>
        </p:txBody>
      </p:sp>
      <p:pic>
        <p:nvPicPr>
          <p:cNvPr id="50182" name="Picture 6" descr="https://otvet.imgsmail.ru/download/246702313_45fd4952a3a20849fbc09e0cb24c7879.png"/>
          <p:cNvPicPr>
            <a:picLocks noChangeAspect="1" noChangeArrowheads="1"/>
          </p:cNvPicPr>
          <p:nvPr/>
        </p:nvPicPr>
        <p:blipFill>
          <a:blip r:embed="rId2" cstate="print"/>
          <a:srcRect r="35294"/>
          <a:stretch>
            <a:fillRect/>
          </a:stretch>
        </p:blipFill>
        <p:spPr bwMode="auto">
          <a:xfrm>
            <a:off x="219173" y="1536700"/>
            <a:ext cx="4200986" cy="3132085"/>
          </a:xfrm>
          <a:prstGeom prst="rect">
            <a:avLst/>
          </a:prstGeom>
          <a:noFill/>
        </p:spPr>
      </p:pic>
      <p:pic>
        <p:nvPicPr>
          <p:cNvPr id="50188" name="Picture 12" descr="Приложение КиноПоиск HD - «По подписке тут мало сериалов/фильмов, которые я  смотрю или они за дополнительную плату» | отзывы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51760" y="3873904"/>
            <a:ext cx="6820535" cy="2833312"/>
          </a:xfrm>
          <a:prstGeom prst="rect">
            <a:avLst/>
          </a:prstGeom>
          <a:noFill/>
        </p:spPr>
      </p:pic>
      <p:pic>
        <p:nvPicPr>
          <p:cNvPr id="50186" name="Picture 10" descr="Блог REES46 - Помогаем интернет-магазинам увеличить выручку - Товарные  рекомендации: как продавать больше"/>
          <p:cNvPicPr>
            <a:picLocks noChangeAspect="1" noChangeArrowheads="1"/>
          </p:cNvPicPr>
          <p:nvPr/>
        </p:nvPicPr>
        <p:blipFill>
          <a:blip r:embed="rId4" cstate="print"/>
          <a:srcRect r="36517"/>
          <a:stretch>
            <a:fillRect/>
          </a:stretch>
        </p:blipFill>
        <p:spPr bwMode="auto">
          <a:xfrm>
            <a:off x="7462521" y="1181100"/>
            <a:ext cx="4033520" cy="423579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19173" y="4739787"/>
            <a:ext cx="2325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 algn="ctr">
              <a:spcAft>
                <a:spcPts val="600"/>
              </a:spcAft>
            </a:pPr>
            <a:r>
              <a:rPr lang="ru-RU" dirty="0" smtClean="0">
                <a:latin typeface="ALS Sector Regular" pitchFamily="50" charset="0"/>
                <a:cs typeface="ALS Sector Regular" pitchFamily="50" charset="0"/>
              </a:rPr>
              <a:t>Музыка</a:t>
            </a:r>
            <a:endParaRPr lang="ru-RU" dirty="0"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10274" y="3504572"/>
            <a:ext cx="2325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spcAft>
                <a:spcPts val="600"/>
              </a:spcAft>
            </a:pPr>
            <a:r>
              <a:rPr lang="ru-RU" dirty="0" smtClean="0">
                <a:latin typeface="ALS Sector Regular" pitchFamily="50" charset="0"/>
                <a:cs typeface="ALS Sector Regular" pitchFamily="50" charset="0"/>
              </a:rPr>
              <a:t>Фильмы</a:t>
            </a:r>
            <a:endParaRPr lang="ru-RU" dirty="0"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73626" y="5416896"/>
            <a:ext cx="2325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 algn="ctr">
              <a:spcAft>
                <a:spcPts val="600"/>
              </a:spcAft>
            </a:pPr>
            <a:r>
              <a:rPr lang="ru-RU" dirty="0" smtClean="0">
                <a:latin typeface="ALS Sector Regular" pitchFamily="50" charset="0"/>
                <a:cs typeface="ALS Sector Regular" pitchFamily="50" charset="0"/>
              </a:rPr>
              <a:t>Товары</a:t>
            </a:r>
            <a:endParaRPr lang="ru-RU" dirty="0">
              <a:latin typeface="ALS Sector Regular" pitchFamily="50" charset="0"/>
              <a:cs typeface="ALS Sector Regular" pitchFamily="50" charset="0"/>
            </a:endParaRPr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pc="300" dirty="0" smtClean="0">
                <a:solidFill>
                  <a:srgbClr val="176DEA"/>
                </a:solidFill>
                <a:latin typeface="ALS Sector Bold" pitchFamily="50" charset="0"/>
                <a:cs typeface="ALS Sector Regular" pitchFamily="2" charset="0"/>
              </a:rPr>
              <a:t>ИИ в повседневной жизни</a:t>
            </a:r>
            <a:endParaRPr lang="ru-RU" dirty="0"/>
          </a:p>
        </p:txBody>
      </p:sp>
      <p:sp>
        <p:nvSpPr>
          <p:cNvPr id="10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7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64818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0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0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xmlns="" id="{7D800EA3-AD10-3526-389F-FFEA59ACC863}"/>
              </a:ext>
            </a:extLst>
          </p:cNvPr>
          <p:cNvSpPr txBox="1">
            <a:spLocks/>
          </p:cNvSpPr>
          <p:nvPr/>
        </p:nvSpPr>
        <p:spPr>
          <a:xfrm>
            <a:off x="219173" y="983775"/>
            <a:ext cx="10517407" cy="5453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ru-RU" sz="1800" dirty="0" smtClean="0">
                <a:latin typeface="ALS Sector Bold" pitchFamily="50" charset="0"/>
                <a:ea typeface="Roboto Medium"/>
                <a:cs typeface="ALS Sector Regular" pitchFamily="2" charset="0"/>
                <a:sym typeface="Roboto Medium"/>
              </a:rPr>
              <a:t>Кредитный </a:t>
            </a:r>
            <a:r>
              <a:rPr lang="ru-RU" sz="1800" dirty="0" err="1" smtClean="0">
                <a:latin typeface="ALS Sector Bold" pitchFamily="50" charset="0"/>
                <a:ea typeface="Roboto Medium"/>
                <a:cs typeface="ALS Sector Regular" pitchFamily="2" charset="0"/>
                <a:sym typeface="Roboto Medium"/>
              </a:rPr>
              <a:t>скоринг</a:t>
            </a:r>
            <a:endParaRPr lang="ru-RU" sz="1800" dirty="0">
              <a:latin typeface="ALS Sector Bold" pitchFamily="50" charset="0"/>
              <a:ea typeface="Roboto Medium"/>
              <a:cs typeface="ALS Sector Regular" pitchFamily="2" charset="0"/>
              <a:sym typeface="Roboto Medium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8125" y="1529080"/>
            <a:ext cx="7331479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pc="300" dirty="0" smtClean="0">
                <a:solidFill>
                  <a:srgbClr val="176DEA"/>
                </a:solidFill>
                <a:latin typeface="ALS Sector Bold" pitchFamily="50" charset="0"/>
                <a:cs typeface="ALS Sector Regular" pitchFamily="2" charset="0"/>
              </a:rPr>
              <a:t>ИИ в повседневной жизни</a:t>
            </a:r>
            <a:endParaRPr lang="ru-RU" dirty="0"/>
          </a:p>
        </p:txBody>
      </p:sp>
      <p:sp>
        <p:nvSpPr>
          <p:cNvPr id="11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8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64818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xmlns="" id="{7D800EA3-AD10-3526-389F-FFEA59ACC863}"/>
              </a:ext>
            </a:extLst>
          </p:cNvPr>
          <p:cNvSpPr txBox="1">
            <a:spLocks/>
          </p:cNvSpPr>
          <p:nvPr/>
        </p:nvSpPr>
        <p:spPr>
          <a:xfrm>
            <a:off x="219173" y="983775"/>
            <a:ext cx="10517407" cy="5453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ru-RU" sz="1800" dirty="0" smtClean="0">
                <a:latin typeface="ALS Sector Bold" pitchFamily="50" charset="0"/>
                <a:ea typeface="Roboto Medium"/>
                <a:cs typeface="ALS Sector Regular" pitchFamily="2" charset="0"/>
                <a:sym typeface="Roboto Medium"/>
              </a:rPr>
              <a:t>Анализ и генерация текста</a:t>
            </a:r>
            <a:endParaRPr lang="ru-RU" sz="1800" dirty="0">
              <a:latin typeface="ALS Sector Bold" pitchFamily="50" charset="0"/>
              <a:ea typeface="Roboto Medium"/>
              <a:cs typeface="ALS Sector Regular" pitchFamily="2" charset="0"/>
              <a:sym typeface="Roboto Medium"/>
            </a:endParaRPr>
          </a:p>
        </p:txBody>
      </p:sp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173" y="1491615"/>
            <a:ext cx="4962643" cy="4246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63501" y="5974080"/>
            <a:ext cx="51183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ALS Sector Regular" pitchFamily="50" charset="0"/>
                <a:cs typeface="ALS Sector Regular" pitchFamily="50" charset="0"/>
              </a:rPr>
              <a:t>Интеллектуальный поиск, обобщение</a:t>
            </a:r>
            <a:endParaRPr lang="ru-RU" sz="1600" dirty="0">
              <a:latin typeface="ALS Sector Regular" pitchFamily="50" charset="0"/>
              <a:cs typeface="ALS Sector Regular" pitchFamily="50" charset="0"/>
            </a:endParaRPr>
          </a:p>
        </p:txBody>
      </p:sp>
      <p:pic>
        <p:nvPicPr>
          <p:cNvPr id="53251" name="Picture 3" descr="MatreshkAI: Революция AI Ассистентов для Профессионалов | MatreshkAI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3999" y="893764"/>
            <a:ext cx="6746875" cy="5080316"/>
          </a:xfrm>
          <a:prstGeom prst="rect">
            <a:avLst/>
          </a:prstGeom>
          <a:noFill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pc="300" dirty="0" smtClean="0">
                <a:solidFill>
                  <a:srgbClr val="176DEA"/>
                </a:solidFill>
                <a:latin typeface="ALS Sector Bold" pitchFamily="50" charset="0"/>
                <a:cs typeface="ALS Sector Regular" pitchFamily="2" charset="0"/>
              </a:rPr>
              <a:t>ИИ в повседневной жизни</a:t>
            </a:r>
            <a:endParaRPr lang="ru-RU" dirty="0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9</a:t>
            </a:fld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64818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_BMSTU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Другая 1">
      <a:majorFont>
        <a:latin typeface="ALS Sector Bold"/>
        <a:ea typeface=""/>
        <a:cs typeface=""/>
      </a:majorFont>
      <a:minorFont>
        <a:latin typeface="ALS Sector Regula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Тема_BMSTU</Template>
  <TotalTime>15350</TotalTime>
  <Words>2489</Words>
  <Application>Microsoft Office PowerPoint</Application>
  <PresentationFormat>Произвольный</PresentationFormat>
  <Paragraphs>506</Paragraphs>
  <Slides>53</Slides>
  <Notes>2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Тема_BMSTU</vt:lpstr>
      <vt:lpstr>Искусственный Интеллект</vt:lpstr>
      <vt:lpstr>Дисциплина ИИ</vt:lpstr>
      <vt:lpstr>Дисциплина ИИ</vt:lpstr>
      <vt:lpstr>Инструменты</vt:lpstr>
      <vt:lpstr>Понятие ИИ</vt:lpstr>
      <vt:lpstr>Понимание Искусственного интеллекта</vt:lpstr>
      <vt:lpstr>ИИ в повседневной жизни</vt:lpstr>
      <vt:lpstr>ИИ в повседневной жизни</vt:lpstr>
      <vt:lpstr>ИИ в повседневной жизни</vt:lpstr>
      <vt:lpstr>ИИ в повседневной жизни</vt:lpstr>
      <vt:lpstr>ИИ в повседневной жизни</vt:lpstr>
      <vt:lpstr>ИИ в повседневной жизни</vt:lpstr>
      <vt:lpstr>ИИ в повседневной жизни</vt:lpstr>
      <vt:lpstr>ИИ в повседневной жизни</vt:lpstr>
      <vt:lpstr>ИИ в повседневной жизни</vt:lpstr>
      <vt:lpstr>ИИ в повседневной жизни</vt:lpstr>
      <vt:lpstr>Задачи Искусственного интеллекта</vt:lpstr>
      <vt:lpstr>Задачи Искусственного интеллекта</vt:lpstr>
      <vt:lpstr>Естественный интеллект VS Искусственный интеллект</vt:lpstr>
      <vt:lpstr>Виды ИИ</vt:lpstr>
      <vt:lpstr>Слабый ИИ наглядно</vt:lpstr>
      <vt:lpstr>Слайд 22</vt:lpstr>
      <vt:lpstr>Слайд 23</vt:lpstr>
      <vt:lpstr>Что нужно для создания модели ИИ?</vt:lpstr>
      <vt:lpstr>Что нужно для создания модели ИИ?</vt:lpstr>
      <vt:lpstr>Машинное обучение</vt:lpstr>
      <vt:lpstr>Машинное обучение</vt:lpstr>
      <vt:lpstr>Нейронные сети</vt:lpstr>
      <vt:lpstr>Данные</vt:lpstr>
      <vt:lpstr>Данные</vt:lpstr>
      <vt:lpstr>Данные - структура</vt:lpstr>
      <vt:lpstr>Данные - типы</vt:lpstr>
      <vt:lpstr>Модель ИИ</vt:lpstr>
      <vt:lpstr>Виды обучения</vt:lpstr>
      <vt:lpstr>Обучение с учителем</vt:lpstr>
      <vt:lpstr>Обучение с учителем</vt:lpstr>
      <vt:lpstr>Обучение с учителем</vt:lpstr>
      <vt:lpstr>Обучение без учителя</vt:lpstr>
      <vt:lpstr>Обучение без учителя</vt:lpstr>
      <vt:lpstr>Обучение с частичным привлечением учителя</vt:lpstr>
      <vt:lpstr>Другие виды машинного обучения:  Рекомендательные системы</vt:lpstr>
      <vt:lpstr>Другие виды машинного обучения:  Рекомендательные системы</vt:lpstr>
      <vt:lpstr>Другие виды машинного обучения:  Рекомендательные системы</vt:lpstr>
      <vt:lpstr>Другие виды машинного обучения: Обучение с подкреплением </vt:lpstr>
      <vt:lpstr>Слайд 45</vt:lpstr>
      <vt:lpstr>Другие виды машинного обучения: Обучение с подкреплением </vt:lpstr>
      <vt:lpstr>Другие виды машинного обучения: Обучение с подкреплением </vt:lpstr>
      <vt:lpstr>Другие виды машинного обучения: Обучение с подкреплением </vt:lpstr>
      <vt:lpstr>Алгоритм kNN</vt:lpstr>
      <vt:lpstr>Алгоритм kNN</vt:lpstr>
      <vt:lpstr>Преимущества и недостатки KNN</vt:lpstr>
      <vt:lpstr>Слайд 52</vt:lpstr>
      <vt:lpstr>Искусственный Интеллект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Минимализм</dc:title>
  <dc:creator>User Obstinate</dc:creator>
  <cp:lastModifiedBy>Полина Мартынюк</cp:lastModifiedBy>
  <cp:revision>179</cp:revision>
  <dcterms:created xsi:type="dcterms:W3CDTF">2021-05-04T06:37:33Z</dcterms:created>
  <dcterms:modified xsi:type="dcterms:W3CDTF">2025-10-12T10:07:32Z</dcterms:modified>
</cp:coreProperties>
</file>