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  <p:sldMasterId id="2147483736" r:id="rId2"/>
  </p:sldMasterIdLst>
  <p:sldIdLst>
    <p:sldId id="264" r:id="rId3"/>
    <p:sldId id="257" r:id="rId4"/>
    <p:sldId id="298" r:id="rId5"/>
    <p:sldId id="301" r:id="rId6"/>
    <p:sldId id="258" r:id="rId7"/>
    <p:sldId id="259" r:id="rId8"/>
    <p:sldId id="300" r:id="rId9"/>
    <p:sldId id="293" r:id="rId10"/>
    <p:sldId id="316" r:id="rId11"/>
    <p:sldId id="315" r:id="rId12"/>
    <p:sldId id="311" r:id="rId13"/>
    <p:sldId id="287" r:id="rId14"/>
    <p:sldId id="312" r:id="rId15"/>
    <p:sldId id="286" r:id="rId16"/>
    <p:sldId id="297" r:id="rId17"/>
    <p:sldId id="281" r:id="rId18"/>
    <p:sldId id="283" r:id="rId19"/>
    <p:sldId id="284" r:id="rId20"/>
    <p:sldId id="285" r:id="rId21"/>
    <p:sldId id="277" r:id="rId22"/>
    <p:sldId id="296" r:id="rId23"/>
    <p:sldId id="307" r:id="rId24"/>
    <p:sldId id="308" r:id="rId25"/>
    <p:sldId id="309" r:id="rId26"/>
    <p:sldId id="278" r:id="rId27"/>
    <p:sldId id="303" r:id="rId28"/>
    <p:sldId id="289" r:id="rId29"/>
    <p:sldId id="304" r:id="rId30"/>
    <p:sldId id="310" r:id="rId31"/>
    <p:sldId id="305" r:id="rId32"/>
    <p:sldId id="306" r:id="rId33"/>
    <p:sldId id="313" r:id="rId34"/>
    <p:sldId id="314" r:id="rId35"/>
    <p:sldId id="302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1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715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noProof="1" smtClean="0"/>
              <a:t>Образец заголовка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/>
          <a:lstStyle>
            <a:lvl1pPr marL="7315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noProof="1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1FCCF0-13FD-4567-8D3D-A6EFE1A0EFC1}" type="datetimeFigureOut">
              <a:rPr lang="en-US" altLang="ru-RU" smtClean="0"/>
              <a:pPr>
                <a:defRPr/>
              </a:pPr>
              <a:t>11/30/2020</a:t>
            </a:fld>
            <a:endParaRPr lang="en-US" altLang="ru-RU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018F8F-938F-4290-8CCE-F6938A3D0632}" type="slidenum">
              <a:rPr lang="en-US" altLang="ru-RU" smtClean="0"/>
              <a:pPr>
                <a:defRPr/>
              </a:pPr>
              <a:t>‹#›</a:t>
            </a:fld>
            <a:endParaRPr lang="en-US" altLang="ru-RU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97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457D05-B01B-43DF-A0EB-4410FED7B94C}" type="datetimeFigureOut">
              <a:rPr lang="en-US" altLang="ru-RU" smtClean="0"/>
              <a:pPr>
                <a:defRPr/>
              </a:pPr>
              <a:t>11/30/2020</a:t>
            </a:fld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B84159-BCC6-4016-AB1C-78E5BB8BE650}" type="slidenum">
              <a:rPr lang="en-US" altLang="ru-RU" smtClean="0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593385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85B60C-4BE6-4AFE-9D28-E3E9672478DF}" type="datetimeFigureOut">
              <a:rPr lang="en-US" altLang="ru-RU" smtClean="0"/>
              <a:pPr>
                <a:defRPr/>
              </a:pPr>
              <a:t>11/30/2020</a:t>
            </a:fld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8B4C7-E1FD-4813-B834-F847194C79C2}" type="slidenum">
              <a:rPr lang="en-US" altLang="ru-RU" smtClean="0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97744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B6590A-1F0F-46FC-B272-4729EEF6EF26}" type="datetimeFigureOut">
              <a:rPr lang="en-US" altLang="ru-RU"/>
              <a:pPr/>
              <a:t>11/30/2020</a:t>
            </a:fld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DA399-1E70-4B10-834E-4AD2A890267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19721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499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521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981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540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6942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0738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94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40080" indent="-237744">
              <a:buClr>
                <a:schemeClr val="accent5"/>
              </a:buClr>
              <a:buFont typeface="Wingdings" panose="05000000000000000000" pitchFamily="2" charset="2"/>
              <a:buChar char="Ø"/>
              <a:defRPr sz="2800"/>
            </a:lvl2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BDBDB4-8DD3-48E7-88D6-CAD4B3674309}" type="datetimeFigureOut">
              <a:rPr lang="en-US" altLang="ru-RU" smtClean="0"/>
              <a:pPr>
                <a:defRPr/>
              </a:pPr>
              <a:t>11/30/2020</a:t>
            </a:fld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FCCA00-BE6B-4B91-B096-F799A571B9A9}" type="slidenum">
              <a:rPr lang="en-US" altLang="ru-RU" smtClean="0"/>
              <a:pPr>
                <a:defRPr/>
              </a:pPr>
              <a:t>‹#›</a:t>
            </a:fld>
            <a:endParaRPr lang="en-US" alt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654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2184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8731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9784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870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100138"/>
            <a:ext cx="6400800" cy="1509712"/>
          </a:xfrm>
        </p:spPr>
        <p:txBody>
          <a:bodyPr anchor="b"/>
          <a:lstStyle>
            <a:lvl1pPr marL="27432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BEA8FE-B70E-4128-A935-EDA1105BE33B}" type="datetimeFigureOut">
              <a:rPr lang="en-US" altLang="ru-RU" smtClean="0"/>
              <a:pPr>
                <a:defRPr/>
              </a:pPr>
              <a:t>11/30/2020</a:t>
            </a:fld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D0493-62A1-48CC-9605-B2C2373E4F71}" type="slidenum">
              <a:rPr lang="en-US" altLang="ru-RU" smtClean="0"/>
              <a:pPr>
                <a:defRPr/>
              </a:pPr>
              <a:t>‹#›</a:t>
            </a:fld>
            <a:endParaRPr lang="en-US" altLang="ru-RU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355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339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57F433-162A-459F-AAB9-D0C33FF3696F}" type="datetimeFigureOut">
              <a:rPr lang="en-US" altLang="ru-RU" smtClean="0"/>
              <a:pPr>
                <a:defRPr/>
              </a:pPr>
              <a:t>11/30/2020</a:t>
            </a:fld>
            <a:endParaRPr lang="en-US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6200BB-056A-4944-AC27-95BB287CA27A}" type="slidenum">
              <a:rPr lang="en-US" altLang="ru-RU" smtClean="0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04773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64DFF8-4651-459F-9D3C-B178A1FECD90}" type="datetimeFigureOut">
              <a:rPr lang="en-US" altLang="ru-RU" smtClean="0"/>
              <a:pPr>
                <a:defRPr/>
              </a:pPr>
              <a:t>11/30/2020</a:t>
            </a:fld>
            <a:endParaRPr lang="en-US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53941-A1CE-4D76-8D54-F91A72FB6494}" type="slidenum">
              <a:rPr lang="en-US" altLang="ru-RU" smtClean="0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841868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5F1342-59E5-420C-B1C7-092351F232F5}" type="datetimeFigureOut">
              <a:rPr lang="en-US" altLang="ru-RU" smtClean="0"/>
              <a:pPr>
                <a:defRPr/>
              </a:pPr>
              <a:t>11/30/2020</a:t>
            </a:fld>
            <a:endParaRPr lang="en-US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36361A-105F-423D-A9A2-1C47A039B779}" type="slidenum">
              <a:rPr lang="en-US" altLang="ru-RU" smtClean="0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637036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C7B203-B5DC-4754-B3DA-1B3A1DA301CB}" type="datetimeFigureOut">
              <a:rPr lang="en-US" altLang="ru-RU" smtClean="0"/>
              <a:pPr>
                <a:defRPr/>
              </a:pPr>
              <a:t>11/30/2020</a:t>
            </a:fld>
            <a:endParaRPr lang="en-US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925163-CF60-4666-ADDC-520F21590E5A}" type="slidenum">
              <a:rPr lang="en-US" altLang="ru-RU" smtClean="0"/>
              <a:pPr>
                <a:defRPr/>
              </a:pPr>
              <a:t>‹#›</a:t>
            </a:fld>
            <a:endParaRPr lang="en-US" altLang="ru-RU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04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6347048" cy="851694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40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810000" cy="698500"/>
          </a:xfr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519887-4B45-4518-B564-0AAE3D973B03}" type="datetimeFigureOut">
              <a:rPr lang="en-US" altLang="ru-RU" smtClean="0"/>
              <a:pPr>
                <a:defRPr/>
              </a:pPr>
              <a:t>11/30/2020</a:t>
            </a:fld>
            <a:endParaRPr lang="en-US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2D1EC3-BF02-4B32-B2B4-094DD62EA430}" type="slidenum">
              <a:rPr lang="en-US" altLang="ru-RU" smtClean="0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76225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29768C-859D-4E6A-BED1-D7CBCE62A155}" type="datetimeFigureOut">
              <a:rPr lang="en-US" altLang="ru-RU" smtClean="0"/>
              <a:pPr>
                <a:defRPr/>
              </a:pPr>
              <a:t>11/30/2020</a:t>
            </a:fld>
            <a:endParaRPr lang="en-US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C25C38-29E9-495A-9B64-55D721869468}" type="slidenum">
              <a:rPr lang="en-US" altLang="ru-RU" smtClean="0"/>
              <a:pPr>
                <a:defRPr/>
              </a:pPr>
              <a:t>‹#›</a:t>
            </a:fld>
            <a:endParaRPr lang="en-US" altLang="ru-RU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0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latinLnBrk="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/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08286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88136" y="0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 noProof="1" smtClean="0"/>
              <a:t>Образец заголовка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ru-RU" noProof="1" smtClean="0"/>
              <a:t>Образец текста</a:t>
            </a:r>
          </a:p>
          <a:p>
            <a:pPr lvl="1"/>
            <a:r>
              <a:rPr lang="ru-RU" noProof="1" smtClean="0"/>
              <a:t>Второй уровень</a:t>
            </a:r>
          </a:p>
          <a:p>
            <a:pPr lvl="2"/>
            <a:r>
              <a:rPr lang="ru-RU" noProof="1" smtClean="0"/>
              <a:t>Третий уровень</a:t>
            </a:r>
          </a:p>
          <a:p>
            <a:pPr lvl="3"/>
            <a:r>
              <a:rPr lang="ru-RU" noProof="1" smtClean="0"/>
              <a:t>Четвертый уровень</a:t>
            </a:r>
          </a:p>
          <a:p>
            <a:pPr lvl="4"/>
            <a:r>
              <a:rPr lang="ru-RU" noProof="1" smtClean="0"/>
              <a:t>Пятый уровень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8C5E89CB-3CD8-422D-901F-FCE5CA818B52}" type="datetimeFigureOut">
              <a:rPr lang="en-US" altLang="ru-RU" smtClean="0"/>
              <a:pPr>
                <a:defRPr/>
              </a:pPr>
              <a:t>11/30/2020</a:t>
            </a:fld>
            <a:endParaRPr lang="en-US" alt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708547B5-F2AA-4644-802B-B74DEDE6F6B2}" type="slidenum">
              <a:rPr lang="en-US" altLang="ru-RU" smtClean="0"/>
              <a:pPr>
                <a:defRPr/>
              </a:pPr>
              <a:t>‹#›</a:t>
            </a:fld>
            <a:endParaRPr lang="en-US" altLang="ru-RU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005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48" r:id="rId12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ts val="3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ts val="3000"/>
        </a:lnSpc>
        <a:spcBef>
          <a:spcPts val="550"/>
        </a:spcBef>
        <a:buClr>
          <a:schemeClr val="accent1"/>
        </a:buClr>
        <a:buFont typeface="Verdana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ts val="2800"/>
        </a:lnSpc>
        <a:spcBef>
          <a:spcPct val="20000"/>
        </a:spcBef>
        <a:buClr>
          <a:schemeClr val="accent2"/>
        </a:buClr>
        <a:buFont typeface="Wingdings 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4E2A9-63CE-4681-A18C-55458555571A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05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NULL_(%D0%A1%D0%B8)" TargetMode="External"/><Relationship Id="rId2" Type="http://schemas.openxmlformats.org/officeDocument/2006/relationships/hyperlink" Target="https://ru.wikipedia.org/wiki/%D0%9B%D0%BE%D0%B3%D0%B8%D1%87%D0%B5%D1%81%D0%BA%D0%B8%D0%B9_%D1%82%D0%B8%D0%B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638" y="1873250"/>
            <a:ext cx="6069012" cy="203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3432175" y="5683250"/>
            <a:ext cx="19415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ru-RU" sz="2400" u="sng">
                <a:solidFill>
                  <a:srgbClr val="3366FF"/>
                </a:solidFill>
              </a:rPr>
              <a:t>mongodb.org</a:t>
            </a:r>
          </a:p>
        </p:txBody>
      </p:sp>
      <p:sp>
        <p:nvSpPr>
          <p:cNvPr id="5124" name="TextBox 6"/>
          <p:cNvSpPr txBox="1">
            <a:spLocks noChangeArrowheads="1"/>
          </p:cNvSpPr>
          <p:nvPr/>
        </p:nvSpPr>
        <p:spPr bwMode="auto">
          <a:xfrm>
            <a:off x="2601913" y="3611563"/>
            <a:ext cx="3784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ru-RU" sz="3200">
                <a:solidFill>
                  <a:srgbClr val="351A00"/>
                </a:solidFill>
              </a:rPr>
              <a:t>NoSQL </a:t>
            </a:r>
            <a:r>
              <a:rPr lang="ru-RU" altLang="ru-RU" sz="3200">
                <a:solidFill>
                  <a:srgbClr val="351A00"/>
                </a:solidFill>
              </a:rPr>
              <a:t>база данных</a:t>
            </a:r>
            <a:endParaRPr lang="en-US" altLang="ru-RU" sz="3200">
              <a:solidFill>
                <a:srgbClr val="351A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29004" y="942391"/>
            <a:ext cx="8014996" cy="5803641"/>
          </a:xfrm>
        </p:spPr>
        <p:txBody>
          <a:bodyPr>
            <a:noAutofit/>
          </a:bodyPr>
          <a:lstStyle/>
          <a:p>
            <a:pPr>
              <a:lnSpc>
                <a:spcPts val="2200"/>
              </a:lnSpc>
            </a:pPr>
            <a:r>
              <a:rPr lang="ru-RU" sz="2000" b="1" dirty="0"/>
              <a:t>Репликация </a:t>
            </a:r>
            <a:r>
              <a:rPr lang="ru-RU" sz="2000" dirty="0"/>
              <a:t>— эта СУБД может </a:t>
            </a:r>
            <a:r>
              <a:rPr lang="ru-RU" sz="2000" dirty="0"/>
              <a:t>обеспечить высокую доступность с помощью наборов реплик. Набор реплик состоит из двух или более экземпляров MongoDB. Каждая реплика набора может выступать в роли первичной или вторичной. Первичная реплика — главный сервер, который взаимодействует с клиентом и выполняет все операции чтения/записи. Вторичные реплики сохраняют копию данных первичной реплики с помощью встроенной репликации. Если с первичной репликой что-то случилось, происходит автоматическое переключение на вторичную реплику, затем она становится основным сервером.</a:t>
            </a:r>
          </a:p>
          <a:p>
            <a:pPr>
              <a:lnSpc>
                <a:spcPts val="2200"/>
              </a:lnSpc>
            </a:pPr>
            <a:r>
              <a:rPr lang="ru-RU" sz="2000" b="1" dirty="0"/>
              <a:t>Балансировка нагрузки</a:t>
            </a:r>
            <a:r>
              <a:rPr lang="ru-RU" sz="2000" dirty="0"/>
              <a:t> — MongoDB использует концепцию </a:t>
            </a:r>
            <a:r>
              <a:rPr lang="ru-RU" sz="2000" dirty="0" err="1"/>
              <a:t>шардинга</a:t>
            </a:r>
            <a:r>
              <a:rPr lang="ru-RU" sz="2000" dirty="0"/>
              <a:t> для горизонтального масштабирования с помощью разделения данных между несколькими экземплярами БД. Она может работать на нескольких серверах, балансируя нагрузку и/или дублируя данные, чтобы поддерживать работоспособность системы в случае аппаратного сбоя.</a:t>
            </a:r>
          </a:p>
          <a:p>
            <a:pPr>
              <a:lnSpc>
                <a:spcPts val="2200"/>
              </a:lnSpc>
            </a:pPr>
            <a:r>
              <a:rPr lang="ru-RU" sz="2000" b="1" dirty="0"/>
              <a:t>Возможность развернуть в облаке</a:t>
            </a:r>
            <a:r>
              <a:rPr lang="ru-RU" sz="2000" dirty="0"/>
              <a:t> — вы получаете готовую к работе, оптимально сконфигурированную, масштабируемую и управляемую базу данных по запросу за две минуты. </a:t>
            </a:r>
          </a:p>
          <a:p>
            <a:pPr marL="82296" indent="0">
              <a:lnSpc>
                <a:spcPts val="2200"/>
              </a:lnSpc>
              <a:buNone/>
            </a:pP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35608" y="111968"/>
            <a:ext cx="7498080" cy="5691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Преимущества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51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Схема данных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MongoDB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702377" y="1844819"/>
            <a:ext cx="6693477" cy="3710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8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49275" y="1824038"/>
          <a:ext cx="8042275" cy="3683001"/>
        </p:xfrm>
        <a:graphic>
          <a:graphicData uri="http://schemas.openxmlformats.org/drawingml/2006/table">
            <a:tbl>
              <a:tblPr/>
              <a:tblGrid>
                <a:gridCol w="4021138">
                  <a:extLst>
                    <a:ext uri="{9D8B030D-6E8A-4147-A177-3AD203B41FA5}">
                      <a16:colId xmlns:a16="http://schemas.microsoft.com/office/drawing/2014/main" val="3728534541"/>
                    </a:ext>
                  </a:extLst>
                </a:gridCol>
                <a:gridCol w="4021137">
                  <a:extLst>
                    <a:ext uri="{9D8B030D-6E8A-4147-A177-3AD203B41FA5}">
                      <a16:colId xmlns:a16="http://schemas.microsoft.com/office/drawing/2014/main" val="642053113"/>
                    </a:ext>
                  </a:extLst>
                </a:gridCol>
              </a:tblGrid>
              <a:tr h="892175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20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rgbClr val="215D77"/>
                        </a:buClr>
                        <a:buSzPct val="110000"/>
                        <a:buFont typeface="Wingdings 2" panose="05020102010507070707" pitchFamily="18" charset="2"/>
                        <a:defRPr sz="20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rgbClr val="215D7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 panose="020B0600070205080204" pitchFamily="34" charset="-128"/>
                        </a:rPr>
                        <a:t>SQL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20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rgbClr val="215D77"/>
                        </a:buClr>
                        <a:buSzPct val="110000"/>
                        <a:buFont typeface="Wingdings 2" panose="05020102010507070707" pitchFamily="18" charset="2"/>
                        <a:defRPr sz="20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rgbClr val="215D7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 panose="020B0600070205080204" pitchFamily="34" charset="-128"/>
                        </a:rPr>
                        <a:t>MongoDB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014294"/>
                  </a:ext>
                </a:extLst>
              </a:tr>
              <a:tr h="935038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20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rgbClr val="215D77"/>
                        </a:buClr>
                        <a:buSzPct val="110000"/>
                        <a:buFont typeface="Wingdings 2" panose="05020102010507070707" pitchFamily="18" charset="2"/>
                        <a:defRPr sz="20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rgbClr val="215D7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S PGothic" panose="020B0600070205080204" pitchFamily="34" charset="-128"/>
                        </a:rPr>
                        <a:t>База данных</a:t>
                      </a:r>
                      <a:endParaRPr kumimoji="0" lang="en-US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MS PGothic" panose="020B0600070205080204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7D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20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rgbClr val="215D77"/>
                        </a:buClr>
                        <a:buSzPct val="110000"/>
                        <a:buFont typeface="Wingdings 2" panose="05020102010507070707" pitchFamily="18" charset="2"/>
                        <a:defRPr sz="20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rgbClr val="215D7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S PGothic" panose="020B0600070205080204" pitchFamily="34" charset="-128"/>
                        </a:rPr>
                        <a:t>База данных</a:t>
                      </a:r>
                      <a:endParaRPr kumimoji="0" lang="en-US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MS PGothic" panose="020B0600070205080204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7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3657909"/>
                  </a:ext>
                </a:extLst>
              </a:tr>
              <a:tr h="920750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20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rgbClr val="215D77"/>
                        </a:buClr>
                        <a:buSzPct val="110000"/>
                        <a:buFont typeface="Wingdings 2" panose="05020102010507070707" pitchFamily="18" charset="2"/>
                        <a:defRPr sz="20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rgbClr val="215D7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S PGothic" panose="020B0600070205080204" pitchFamily="34" charset="-128"/>
                        </a:rPr>
                        <a:t>Таблица</a:t>
                      </a:r>
                      <a:endParaRPr kumimoji="0" lang="en-US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MS PGothic" panose="020B0600070205080204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20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rgbClr val="215D77"/>
                        </a:buClr>
                        <a:buSzPct val="110000"/>
                        <a:buFont typeface="Wingdings 2" panose="05020102010507070707" pitchFamily="18" charset="2"/>
                        <a:defRPr sz="20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rgbClr val="215D7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S PGothic" panose="020B0600070205080204" pitchFamily="34" charset="-128"/>
                        </a:rPr>
                        <a:t>Коллекция</a:t>
                      </a:r>
                      <a:endParaRPr kumimoji="0" lang="en-US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MS PGothic" panose="020B0600070205080204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7751910"/>
                  </a:ext>
                </a:extLst>
              </a:tr>
              <a:tr h="935038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20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rgbClr val="215D77"/>
                        </a:buClr>
                        <a:buSzPct val="110000"/>
                        <a:buFont typeface="Wingdings 2" panose="05020102010507070707" pitchFamily="18" charset="2"/>
                        <a:defRPr sz="20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rgbClr val="215D7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S PGothic" panose="020B0600070205080204" pitchFamily="34" charset="-128"/>
                        </a:rPr>
                        <a:t>Строка/запись</a:t>
                      </a:r>
                      <a:endParaRPr kumimoji="0" lang="en-US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MS PGothic" panose="020B0600070205080204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7D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20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ts val="600"/>
                        </a:spcBef>
                        <a:buClr>
                          <a:srgbClr val="215D77"/>
                        </a:buClr>
                        <a:buSzPct val="110000"/>
                        <a:buFont typeface="Wingdings 2" panose="05020102010507070707" pitchFamily="18" charset="2"/>
                        <a:defRPr sz="20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ts val="6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ts val="600"/>
                        </a:spcBef>
                        <a:buClr>
                          <a:srgbClr val="215D7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ts val="600"/>
                        </a:spcBef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6FB7D7"/>
                        </a:buClr>
                        <a:buSzPct val="110000"/>
                        <a:buFont typeface="Wingdings 2" panose="05020102010507070707" pitchFamily="18" charset="2"/>
                        <a:defRPr sz="1600">
                          <a:solidFill>
                            <a:srgbClr val="595959"/>
                          </a:solidFill>
                          <a:latin typeface="Cambria" panose="020405030504060302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S PGothic" panose="020B0600070205080204" pitchFamily="34" charset="-128"/>
                        </a:rPr>
                        <a:t>Документ</a:t>
                      </a:r>
                      <a:endParaRPr kumimoji="0" lang="en-US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MS PGothic" panose="020B0600070205080204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7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340986"/>
                  </a:ext>
                </a:extLst>
              </a:tr>
            </a:tbl>
          </a:graphicData>
        </a:graphic>
      </p:graphicFrame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>
                <a:solidFill>
                  <a:schemeClr val="accent5">
                    <a:lumMod val="75000"/>
                  </a:schemeClr>
                </a:solidFill>
              </a:rPr>
              <a:t>Организация данных</a:t>
            </a:r>
            <a:endParaRPr lang="en-US" altLang="ru-RU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35608" y="1614196"/>
            <a:ext cx="7498080" cy="4634204"/>
          </a:xfrm>
        </p:spPr>
        <p:txBody>
          <a:bodyPr/>
          <a:lstStyle/>
          <a:p>
            <a:pPr marL="82296" indent="457200">
              <a:lnSpc>
                <a:spcPts val="3500"/>
              </a:lnSpc>
              <a:spcBef>
                <a:spcPts val="1200"/>
              </a:spcBef>
              <a:buNone/>
            </a:pPr>
            <a:r>
              <a:rPr lang="ru-RU" dirty="0"/>
              <a:t>Документ состоит из одного или более «полей», которые подобны полям реляционных БД, правда в конкретном документе количество и типы полей могут варьироваться. </a:t>
            </a:r>
            <a:endParaRPr lang="ru-RU" dirty="0" smtClean="0"/>
          </a:p>
          <a:p>
            <a:pPr marL="82296" indent="457200">
              <a:lnSpc>
                <a:spcPts val="3500"/>
              </a:lnSpc>
              <a:spcBef>
                <a:spcPts val="1200"/>
              </a:spcBef>
              <a:buNone/>
            </a:pPr>
            <a:r>
              <a:rPr lang="ru-RU" dirty="0" smtClean="0"/>
              <a:t>Коллекция </a:t>
            </a:r>
            <a:r>
              <a:rPr lang="ru-RU" dirty="0"/>
              <a:t>не содержит информации о структуре содержащихся в ней данных. Информацию о полях содержит каждый отдельный документ.</a:t>
            </a:r>
          </a:p>
          <a:p>
            <a:pPr marL="82296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Организация данных. Поля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72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288463" y="1849821"/>
            <a:ext cx="7498080" cy="613910"/>
          </a:xfrm>
        </p:spPr>
        <p:txBody>
          <a:bodyPr>
            <a:normAutofit fontScale="90000"/>
          </a:bodyPr>
          <a:lstStyle/>
          <a:p>
            <a:r>
              <a:rPr lang="ru-RU" altLang="ru-RU" sz="3600" smtClean="0">
                <a:solidFill>
                  <a:srgbClr val="000000"/>
                </a:solidFill>
              </a:rPr>
              <a:t>Каждому ключу соответствует документ</a:t>
            </a:r>
            <a:endParaRPr lang="en-US" altLang="ru-RU" sz="3600" smtClean="0">
              <a:solidFill>
                <a:srgbClr val="000000"/>
              </a:solidFill>
            </a:endParaRPr>
          </a:p>
        </p:txBody>
      </p:sp>
      <p:sp>
        <p:nvSpPr>
          <p:cNvPr id="12291" name="Content Placeholder 2"/>
          <p:cNvSpPr txBox="1">
            <a:spLocks/>
          </p:cNvSpPr>
          <p:nvPr/>
        </p:nvSpPr>
        <p:spPr bwMode="auto">
          <a:xfrm>
            <a:off x="4429305" y="2481534"/>
            <a:ext cx="4714695" cy="3903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3365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619125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20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None/>
            </a:pPr>
            <a:r>
              <a:rPr lang="en-US" altLang="ru-RU" sz="2400" dirty="0">
                <a:solidFill>
                  <a:srgbClr val="000000"/>
                </a:solidFill>
              </a:rPr>
              <a:t>{</a:t>
            </a:r>
          </a:p>
          <a:p>
            <a:pPr lvl="1" eaLnBrk="1" hangingPunct="1">
              <a:spcBef>
                <a:spcPts val="600"/>
              </a:spcBef>
              <a:buClr>
                <a:srgbClr val="215D77"/>
              </a:buClr>
              <a:buSzPct val="110000"/>
              <a:buFont typeface="Wingdings 2" panose="05020102010507070707" pitchFamily="18" charset="2"/>
              <a:buNone/>
            </a:pPr>
            <a:r>
              <a:rPr lang="en-US" altLang="ru-RU" sz="2400" dirty="0" err="1">
                <a:solidFill>
                  <a:srgbClr val="000000"/>
                </a:solidFill>
              </a:rPr>
              <a:t>first_name</a:t>
            </a:r>
            <a:r>
              <a:rPr lang="en-US" altLang="ru-RU" sz="2400" dirty="0">
                <a:solidFill>
                  <a:srgbClr val="000000"/>
                </a:solidFill>
              </a:rPr>
              <a:t>: </a:t>
            </a:r>
            <a:r>
              <a:rPr lang="en-US" altLang="en-US" sz="2400" dirty="0">
                <a:solidFill>
                  <a:srgbClr val="000000"/>
                </a:solidFill>
              </a:rPr>
              <a:t>“</a:t>
            </a:r>
            <a:r>
              <a:rPr lang="en-US" altLang="en-US" sz="2400" dirty="0" err="1">
                <a:solidFill>
                  <a:srgbClr val="000000"/>
                </a:solidFill>
              </a:rPr>
              <a:t>Gleb</a:t>
            </a:r>
            <a:r>
              <a:rPr lang="en-US" altLang="en-US" sz="2400" dirty="0">
                <a:solidFill>
                  <a:srgbClr val="000000"/>
                </a:solidFill>
              </a:rPr>
              <a:t>”</a:t>
            </a:r>
            <a:r>
              <a:rPr lang="en-US" altLang="ru-RU" sz="2400" dirty="0">
                <a:solidFill>
                  <a:srgbClr val="000000"/>
                </a:solidFill>
              </a:rPr>
              <a:t>,</a:t>
            </a:r>
          </a:p>
          <a:p>
            <a:pPr lvl="1" eaLnBrk="1" hangingPunct="1">
              <a:spcBef>
                <a:spcPts val="600"/>
              </a:spcBef>
              <a:buClr>
                <a:srgbClr val="215D77"/>
              </a:buClr>
              <a:buSzPct val="110000"/>
              <a:buFont typeface="Wingdings 2" panose="05020102010507070707" pitchFamily="18" charset="2"/>
              <a:buNone/>
            </a:pPr>
            <a:r>
              <a:rPr lang="en-US" altLang="ru-RU" sz="2400" dirty="0" err="1">
                <a:solidFill>
                  <a:srgbClr val="000000"/>
                </a:solidFill>
              </a:rPr>
              <a:t>last_name</a:t>
            </a:r>
            <a:r>
              <a:rPr lang="en-US" altLang="ru-RU" sz="2400" dirty="0">
                <a:solidFill>
                  <a:srgbClr val="000000"/>
                </a:solidFill>
              </a:rPr>
              <a:t>: </a:t>
            </a:r>
            <a:r>
              <a:rPr lang="en-US" altLang="en-US" sz="2400" dirty="0">
                <a:solidFill>
                  <a:srgbClr val="000000"/>
                </a:solidFill>
              </a:rPr>
              <a:t>“</a:t>
            </a:r>
            <a:r>
              <a:rPr lang="en-US" altLang="en-US" sz="2400" dirty="0" err="1">
                <a:solidFill>
                  <a:srgbClr val="000000"/>
                </a:solidFill>
              </a:rPr>
              <a:t>Strelchenko</a:t>
            </a:r>
            <a:r>
              <a:rPr lang="en-US" altLang="en-US" sz="2400" dirty="0">
                <a:solidFill>
                  <a:srgbClr val="000000"/>
                </a:solidFill>
              </a:rPr>
              <a:t>”</a:t>
            </a:r>
            <a:r>
              <a:rPr lang="en-US" altLang="ru-RU" sz="2400" dirty="0">
                <a:solidFill>
                  <a:srgbClr val="000000"/>
                </a:solidFill>
              </a:rPr>
              <a:t>,</a:t>
            </a:r>
          </a:p>
          <a:p>
            <a:pPr lvl="1" eaLnBrk="1" hangingPunct="1">
              <a:spcBef>
                <a:spcPts val="600"/>
              </a:spcBef>
              <a:buClr>
                <a:srgbClr val="215D77"/>
              </a:buClr>
              <a:buSzPct val="110000"/>
              <a:buFont typeface="Wingdings 2" panose="05020102010507070707" pitchFamily="18" charset="2"/>
              <a:buNone/>
            </a:pPr>
            <a:r>
              <a:rPr lang="en-US" altLang="ru-RU" sz="2400" dirty="0">
                <a:solidFill>
                  <a:srgbClr val="000000"/>
                </a:solidFill>
              </a:rPr>
              <a:t>contacts: {</a:t>
            </a:r>
          </a:p>
          <a:p>
            <a:pPr lvl="2" eaLnBrk="1" hangingPunct="1">
              <a:spcBef>
                <a:spcPts val="6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None/>
            </a:pPr>
            <a:r>
              <a:rPr lang="en-US" altLang="ru-RU" sz="2400" dirty="0">
                <a:solidFill>
                  <a:srgbClr val="000000"/>
                </a:solidFill>
              </a:rPr>
              <a:t>email: </a:t>
            </a:r>
            <a:r>
              <a:rPr lang="en-US" altLang="en-US" sz="2400" dirty="0">
                <a:solidFill>
                  <a:srgbClr val="000000"/>
                </a:solidFill>
              </a:rPr>
              <a:t>“glebspartan</a:t>
            </a:r>
            <a:r>
              <a:rPr lang="en-US" altLang="ru-RU" sz="2400" dirty="0">
                <a:solidFill>
                  <a:srgbClr val="000000"/>
                </a:solidFill>
              </a:rPr>
              <a:t>@gmail.com</a:t>
            </a:r>
            <a:r>
              <a:rPr lang="en-US" altLang="en-US" sz="2400" dirty="0">
                <a:solidFill>
                  <a:srgbClr val="000000"/>
                </a:solidFill>
              </a:rPr>
              <a:t>”</a:t>
            </a:r>
            <a:endParaRPr lang="en-US" altLang="ja-JP" sz="2400" dirty="0">
              <a:solidFill>
                <a:srgbClr val="000000"/>
              </a:solidFill>
            </a:endParaRPr>
          </a:p>
          <a:p>
            <a:pPr lvl="1" eaLnBrk="1" hangingPunct="1">
              <a:spcBef>
                <a:spcPts val="600"/>
              </a:spcBef>
              <a:buClr>
                <a:srgbClr val="215D77"/>
              </a:buClr>
              <a:buSzPct val="110000"/>
              <a:buFont typeface="Wingdings 2" panose="05020102010507070707" pitchFamily="18" charset="2"/>
              <a:buNone/>
            </a:pPr>
            <a:r>
              <a:rPr lang="en-US" altLang="ru-RU" sz="2400" dirty="0">
                <a:solidFill>
                  <a:srgbClr val="000000"/>
                </a:solidFill>
              </a:rPr>
              <a:t>},</a:t>
            </a:r>
            <a:br>
              <a:rPr lang="en-US" altLang="ru-RU" sz="2400" dirty="0">
                <a:solidFill>
                  <a:srgbClr val="000000"/>
                </a:solidFill>
              </a:rPr>
            </a:br>
            <a:r>
              <a:rPr lang="en-US" altLang="ru-RU" sz="2400" dirty="0">
                <a:solidFill>
                  <a:srgbClr val="000000"/>
                </a:solidFill>
              </a:rPr>
              <a:t>skills: [</a:t>
            </a:r>
            <a:r>
              <a:rPr lang="en-US" altLang="en-US" sz="2400" dirty="0">
                <a:solidFill>
                  <a:srgbClr val="000000"/>
                </a:solidFill>
              </a:rPr>
              <a:t>“</a:t>
            </a:r>
            <a:r>
              <a:rPr lang="en-US" altLang="ru-RU" sz="2400" dirty="0" err="1">
                <a:solidFill>
                  <a:srgbClr val="000000"/>
                </a:solidFill>
              </a:rPr>
              <a:t>php</a:t>
            </a:r>
            <a:r>
              <a:rPr lang="en-US" altLang="en-US" sz="2400" dirty="0">
                <a:solidFill>
                  <a:srgbClr val="000000"/>
                </a:solidFill>
              </a:rPr>
              <a:t>”</a:t>
            </a:r>
            <a:r>
              <a:rPr lang="en-US" altLang="ru-RU" sz="2400" dirty="0">
                <a:solidFill>
                  <a:srgbClr val="000000"/>
                </a:solidFill>
              </a:rPr>
              <a:t>, </a:t>
            </a:r>
            <a:r>
              <a:rPr lang="en-US" altLang="en-US" sz="2400" dirty="0">
                <a:solidFill>
                  <a:srgbClr val="000000"/>
                </a:solidFill>
              </a:rPr>
              <a:t>“</a:t>
            </a:r>
            <a:r>
              <a:rPr lang="en-US" altLang="ru-RU" sz="2400" dirty="0" err="1">
                <a:solidFill>
                  <a:srgbClr val="000000"/>
                </a:solidFill>
              </a:rPr>
              <a:t>mongodb</a:t>
            </a:r>
            <a:r>
              <a:rPr lang="en-US" altLang="en-US" sz="2400" dirty="0">
                <a:solidFill>
                  <a:srgbClr val="000000"/>
                </a:solidFill>
              </a:rPr>
              <a:t>”</a:t>
            </a:r>
            <a:r>
              <a:rPr lang="en-US" altLang="ru-RU" sz="2400" dirty="0">
                <a:solidFill>
                  <a:srgbClr val="000000"/>
                </a:solidFill>
              </a:rPr>
              <a:t>]</a:t>
            </a:r>
          </a:p>
          <a:p>
            <a:pPr eaLnBrk="1" hangingPunct="1">
              <a:lnSpc>
                <a:spcPct val="50000"/>
              </a:lnSpc>
              <a:spcBef>
                <a:spcPts val="20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None/>
            </a:pPr>
            <a:r>
              <a:rPr lang="en-US" altLang="ru-RU" sz="2400" dirty="0">
                <a:solidFill>
                  <a:srgbClr val="000000"/>
                </a:solidFill>
              </a:rPr>
              <a:t>}</a:t>
            </a:r>
            <a:endParaRPr lang="ru-RU" altLang="ru-RU" sz="2400" dirty="0">
              <a:solidFill>
                <a:srgbClr val="000000"/>
              </a:solidFill>
            </a:endParaRPr>
          </a:p>
        </p:txBody>
      </p:sp>
      <p:sp>
        <p:nvSpPr>
          <p:cNvPr id="12292" name="TextBox 4"/>
          <p:cNvSpPr txBox="1">
            <a:spLocks noChangeArrowheads="1"/>
          </p:cNvSpPr>
          <p:nvPr/>
        </p:nvSpPr>
        <p:spPr bwMode="auto">
          <a:xfrm>
            <a:off x="1072055" y="2517140"/>
            <a:ext cx="34623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ru-RU" sz="2400" dirty="0"/>
              <a:t>_id: </a:t>
            </a:r>
            <a:r>
              <a:rPr lang="en-US" altLang="ru-RU" sz="2400" dirty="0" err="1"/>
              <a:t>ObjectId</a:t>
            </a:r>
            <a:r>
              <a:rPr lang="en-US" altLang="ru-RU" sz="2400" dirty="0"/>
              <a:t>(</a:t>
            </a:r>
            <a:r>
              <a:rPr lang="en-US" altLang="en-US" sz="2400" dirty="0"/>
              <a:t>“</a:t>
            </a:r>
            <a:r>
              <a:rPr lang="en-US" altLang="ja-JP" sz="2400" dirty="0"/>
              <a:t>4daf…</a:t>
            </a:r>
            <a:r>
              <a:rPr lang="en-US" altLang="en-US" sz="2400" dirty="0"/>
              <a:t>”</a:t>
            </a:r>
            <a:r>
              <a:rPr lang="en-US" altLang="ja-JP" sz="2400" dirty="0"/>
              <a:t>) =&gt;</a:t>
            </a:r>
            <a:endParaRPr lang="en-US" altLang="ru-RU" sz="24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44268" y="177330"/>
            <a:ext cx="8042275" cy="236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ru-RU" sz="6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MongoDB</a:t>
            </a:r>
            <a:endParaRPr lang="ru-RU" altLang="ru-RU" sz="6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 eaLnBrk="1" hangingPunct="1"/>
            <a:r>
              <a:rPr lang="ru-RU" altLang="ru-RU" sz="3600" dirty="0" smtClean="0">
                <a:solidFill>
                  <a:schemeClr val="accent5">
                    <a:lumMod val="50000"/>
                  </a:schemeClr>
                </a:solidFill>
              </a:rPr>
              <a:t>Документарная </a:t>
            </a:r>
            <a:r>
              <a:rPr lang="ru-RU" altLang="ru-RU" sz="3600" dirty="0">
                <a:solidFill>
                  <a:schemeClr val="accent5">
                    <a:lumMod val="50000"/>
                  </a:schemeClr>
                </a:solidFill>
              </a:rPr>
              <a:t>база данных</a:t>
            </a:r>
            <a:endParaRPr lang="en-US" altLang="ru-RU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1261241" y="2248677"/>
            <a:ext cx="7672447" cy="3444097"/>
          </a:xfrm>
        </p:spPr>
        <p:txBody>
          <a:bodyPr/>
          <a:lstStyle/>
          <a:p>
            <a:pPr marL="0" indent="0" algn="ctr">
              <a:buFont typeface="Wingdings 2" panose="05020102010507070707" pitchFamily="18" charset="2"/>
              <a:buNone/>
            </a:pPr>
            <a:r>
              <a:rPr lang="ru-RU" altLang="ru-RU" dirty="0" smtClean="0"/>
              <a:t>Каждому добавленному документу автоматически предоставляется уникальный ключ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endParaRPr lang="ru-RU" altLang="ru-RU" dirty="0" smtClean="0"/>
          </a:p>
          <a:p>
            <a:pPr marL="0" indent="0" algn="ctr">
              <a:lnSpc>
                <a:spcPct val="200000"/>
              </a:lnSpc>
              <a:buFont typeface="Wingdings 2" panose="05020102010507070707" pitchFamily="18" charset="2"/>
              <a:buNone/>
            </a:pPr>
            <a:r>
              <a:rPr lang="ru-RU" altLang="ru-RU" sz="2800" dirty="0" smtClean="0"/>
              <a:t>_</a:t>
            </a:r>
            <a:r>
              <a:rPr lang="en-US" altLang="ru-RU" sz="2800" dirty="0" smtClean="0"/>
              <a:t>id: </a:t>
            </a:r>
            <a:r>
              <a:rPr lang="en-US" altLang="ru-RU" sz="2800" dirty="0" err="1" smtClean="0"/>
              <a:t>ObjectId</a:t>
            </a:r>
            <a:r>
              <a:rPr lang="en-US" altLang="ru-RU" sz="2800" dirty="0" smtClean="0"/>
              <a:t>(</a:t>
            </a:r>
            <a:r>
              <a:rPr lang="en-US" altLang="en-US" sz="2800" dirty="0" smtClean="0"/>
              <a:t>“</a:t>
            </a:r>
            <a:r>
              <a:rPr lang="en-US" altLang="ru-RU" sz="2800" dirty="0" smtClean="0"/>
              <a:t>47cc67093475061e3d95369d</a:t>
            </a:r>
            <a:r>
              <a:rPr lang="en-US" altLang="en-US" sz="2800" dirty="0" smtClean="0"/>
              <a:t>”</a:t>
            </a:r>
            <a:r>
              <a:rPr lang="en-US" altLang="ru-RU" sz="2800" dirty="0" smtClean="0"/>
              <a:t>)</a:t>
            </a:r>
            <a:endParaRPr lang="ru-RU" altLang="ru-RU" sz="2800" dirty="0" smtClean="0"/>
          </a:p>
        </p:txBody>
      </p:sp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>
                <a:solidFill>
                  <a:srgbClr val="351A00"/>
                </a:solidFill>
              </a:rPr>
              <a:t>Ключ</a:t>
            </a:r>
            <a:endParaRPr lang="en-US" altLang="ru-RU" smtClean="0">
              <a:solidFill>
                <a:srgbClr val="351A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2801144" y="2243794"/>
            <a:ext cx="3536950" cy="2271712"/>
          </a:xfrm>
        </p:spPr>
        <p:txBody>
          <a:bodyPr/>
          <a:lstStyle/>
          <a:p>
            <a:r>
              <a:rPr lang="en-US" altLang="ru-RU" sz="2800" dirty="0" smtClean="0">
                <a:solidFill>
                  <a:srgbClr val="000000"/>
                </a:solidFill>
              </a:rPr>
              <a:t>HTML-</a:t>
            </a:r>
            <a:r>
              <a:rPr lang="ru-RU" altLang="ru-RU" sz="2800" dirty="0" smtClean="0">
                <a:solidFill>
                  <a:srgbClr val="000000"/>
                </a:solidFill>
              </a:rPr>
              <a:t>страница</a:t>
            </a:r>
            <a:endParaRPr lang="en-US" altLang="ru-RU" sz="2800" dirty="0" smtClean="0">
              <a:solidFill>
                <a:srgbClr val="000000"/>
              </a:solidFill>
            </a:endParaRPr>
          </a:p>
          <a:p>
            <a:r>
              <a:rPr lang="en-US" altLang="ru-RU" sz="2800" dirty="0" smtClean="0">
                <a:solidFill>
                  <a:srgbClr val="000000"/>
                </a:solidFill>
              </a:rPr>
              <a:t>Н</a:t>
            </a:r>
            <a:r>
              <a:rPr lang="ru-RU" altLang="ru-RU" sz="2800" dirty="0" err="1" smtClean="0">
                <a:solidFill>
                  <a:srgbClr val="000000"/>
                </a:solidFill>
              </a:rPr>
              <a:t>овость</a:t>
            </a:r>
            <a:endParaRPr lang="ru-RU" altLang="ru-RU" sz="2800" dirty="0" smtClean="0">
              <a:solidFill>
                <a:srgbClr val="000000"/>
              </a:solidFill>
            </a:endParaRPr>
          </a:p>
          <a:p>
            <a:r>
              <a:rPr lang="en-US" altLang="ru-RU" sz="2800" dirty="0" smtClean="0">
                <a:solidFill>
                  <a:srgbClr val="000000"/>
                </a:solidFill>
              </a:rPr>
              <a:t>К</a:t>
            </a:r>
            <a:r>
              <a:rPr lang="ru-RU" altLang="ru-RU" sz="2800" dirty="0" err="1" smtClean="0">
                <a:solidFill>
                  <a:srgbClr val="000000"/>
                </a:solidFill>
              </a:rPr>
              <a:t>арточка</a:t>
            </a:r>
            <a:r>
              <a:rPr lang="ru-RU" altLang="ru-RU" sz="2800" dirty="0" smtClean="0">
                <a:solidFill>
                  <a:srgbClr val="000000"/>
                </a:solidFill>
              </a:rPr>
              <a:t> товара</a:t>
            </a:r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435608" y="22170"/>
            <a:ext cx="7498080" cy="1009050"/>
          </a:xfrm>
        </p:spPr>
        <p:txBody>
          <a:bodyPr>
            <a:normAutofit/>
          </a:bodyPr>
          <a:lstStyle/>
          <a:p>
            <a:r>
              <a:rPr lang="ru-RU" altLang="ru-RU" dirty="0" smtClean="0">
                <a:solidFill>
                  <a:schemeClr val="accent5">
                    <a:lumMod val="75000"/>
                  </a:schemeClr>
                </a:solidFill>
              </a:rPr>
              <a:t>Пример</a:t>
            </a:r>
            <a:r>
              <a:rPr lang="en-US" alt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altLang="ru-RU" dirty="0" smtClean="0">
                <a:solidFill>
                  <a:schemeClr val="accent5">
                    <a:lumMod val="75000"/>
                  </a:schemeClr>
                </a:solidFill>
              </a:rPr>
              <a:t>использования </a:t>
            </a:r>
          </a:p>
        </p:txBody>
      </p:sp>
      <p:sp>
        <p:nvSpPr>
          <p:cNvPr id="18436" name="Content Placeholder 2"/>
          <p:cNvSpPr txBox="1">
            <a:spLocks/>
          </p:cNvSpPr>
          <p:nvPr/>
        </p:nvSpPr>
        <p:spPr bwMode="auto">
          <a:xfrm>
            <a:off x="547688" y="1376363"/>
            <a:ext cx="80438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ts val="20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None/>
            </a:pPr>
            <a:r>
              <a:rPr lang="ru-RU" altLang="ru-RU" sz="2400">
                <a:solidFill>
                  <a:srgbClr val="000000"/>
                </a:solidFill>
              </a:rPr>
              <a:t>Система управления контентом</a:t>
            </a:r>
            <a:endParaRPr lang="en-US" altLang="ru-RU" sz="2400">
              <a:solidFill>
                <a:srgbClr val="000000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421795" y="4253570"/>
            <a:ext cx="5525705" cy="2483561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ts val="3000"/>
              </a:lnSpc>
              <a:spcBef>
                <a:spcPts val="550"/>
              </a:spcBef>
              <a:buClr>
                <a:schemeClr val="accent5"/>
              </a:buClr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ts val="28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en-US" altLang="ru-RU" smtClean="0">
                <a:latin typeface="Calibri" panose="020F0502020204030204" pitchFamily="34" charset="0"/>
              </a:rPr>
              <a:t>SQL</a:t>
            </a:r>
          </a:p>
          <a:p>
            <a:pPr marL="0" indent="0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en-US" altLang="ru-RU" smtClean="0"/>
              <a:t>3 </a:t>
            </a:r>
            <a:r>
              <a:rPr lang="ru-RU" altLang="ru-RU" smtClean="0"/>
              <a:t>таблицы</a:t>
            </a:r>
            <a:r>
              <a:rPr lang="en-US" altLang="ru-RU" smtClean="0"/>
              <a:t>: pages, news, goods</a:t>
            </a:r>
            <a:br>
              <a:rPr lang="en-US" altLang="ru-RU" smtClean="0"/>
            </a:br>
            <a:endParaRPr lang="en-US" altLang="ru-RU" sz="1600" smtClean="0"/>
          </a:p>
          <a:p>
            <a:pPr marL="0" indent="0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en-US" altLang="ru-RU" smtClean="0">
                <a:latin typeface="Calibri" panose="020F0502020204030204" pitchFamily="34" charset="0"/>
              </a:rPr>
              <a:t>MongoDB</a:t>
            </a:r>
          </a:p>
          <a:p>
            <a:pPr marL="0" indent="0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en-US" altLang="ru-RU" smtClean="0"/>
              <a:t>1 </a:t>
            </a:r>
            <a:r>
              <a:rPr lang="ru-RU" altLang="ru-RU" smtClean="0"/>
              <a:t>коллекция</a:t>
            </a:r>
            <a:r>
              <a:rPr lang="en-US" altLang="ru-RU" smtClean="0"/>
              <a:t>: documents</a:t>
            </a:r>
            <a:endParaRPr lang="en-US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2249214" y="2774731"/>
            <a:ext cx="6342336" cy="3618132"/>
          </a:xfrm>
        </p:spPr>
        <p:txBody>
          <a:bodyPr/>
          <a:lstStyle/>
          <a:p>
            <a:pPr marL="0" indent="0">
              <a:buFont typeface="Wingdings 2" panose="05020102010507070707" pitchFamily="18" charset="2"/>
              <a:buNone/>
            </a:pPr>
            <a:r>
              <a:rPr lang="ru-RU" altLang="ru-RU" sz="3200" smtClean="0">
                <a:latin typeface="Calibri" panose="020F0502020204030204" pitchFamily="34" charset="0"/>
              </a:rPr>
              <a:t> Страница</a:t>
            </a:r>
            <a:endParaRPr lang="en-US" altLang="ru-RU" sz="3200" dirty="0" smtClean="0">
              <a:latin typeface="Calibri" panose="020F0502020204030204" pitchFamily="34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dirty="0" smtClean="0"/>
              <a:t>{</a:t>
            </a:r>
          </a:p>
          <a:p>
            <a:pPr marL="336550" lvl="1" indent="0">
              <a:buFont typeface="Wingdings 2" panose="05020102010507070707" pitchFamily="18" charset="2"/>
              <a:buNone/>
            </a:pPr>
            <a:r>
              <a:rPr lang="en-US" altLang="ru-RU" dirty="0" smtClean="0"/>
              <a:t>type: </a:t>
            </a:r>
            <a:r>
              <a:rPr lang="en-US" altLang="en-US" dirty="0" smtClean="0"/>
              <a:t>“</a:t>
            </a:r>
            <a:r>
              <a:rPr lang="en-US" altLang="ru-RU" dirty="0" smtClean="0"/>
              <a:t>page</a:t>
            </a:r>
            <a:r>
              <a:rPr lang="en-US" altLang="en-US" dirty="0" smtClean="0"/>
              <a:t>”</a:t>
            </a:r>
            <a:r>
              <a:rPr lang="en-US" altLang="ru-RU" dirty="0" smtClean="0"/>
              <a:t>,</a:t>
            </a:r>
          </a:p>
          <a:p>
            <a:pPr marL="336550" lvl="1" indent="0">
              <a:buFont typeface="Wingdings 2" panose="05020102010507070707" pitchFamily="18" charset="2"/>
              <a:buNone/>
            </a:pPr>
            <a:r>
              <a:rPr lang="en-US" altLang="ru-RU" dirty="0" smtClean="0"/>
              <a:t>content: </a:t>
            </a:r>
            <a:r>
              <a:rPr lang="en-US" altLang="en-US" dirty="0" smtClean="0"/>
              <a:t>“</a:t>
            </a:r>
            <a:r>
              <a:rPr lang="ru-RU" altLang="ja-JP" dirty="0" smtClean="0">
                <a:cs typeface="メイリオ"/>
              </a:rPr>
              <a:t>Текст на странице</a:t>
            </a:r>
            <a:r>
              <a:rPr lang="en-US" altLang="en-US" dirty="0" smtClean="0"/>
              <a:t>”</a:t>
            </a:r>
            <a:endParaRPr lang="en-US" altLang="ja-JP" dirty="0" smtClean="0">
              <a:cs typeface="メイリオ"/>
            </a:endParaRPr>
          </a:p>
          <a:p>
            <a:pPr marL="0" indent="0">
              <a:lnSpc>
                <a:spcPct val="50000"/>
              </a:lnSpc>
              <a:buFont typeface="Wingdings 2" panose="05020102010507070707" pitchFamily="18" charset="2"/>
              <a:buNone/>
            </a:pPr>
            <a:r>
              <a:rPr lang="en-US" altLang="ru-RU" dirty="0" smtClean="0"/>
              <a:t>}</a:t>
            </a:r>
            <a:endParaRPr lang="en-US" altLang="ru-RU" sz="3200" dirty="0" smtClean="0"/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>
                <a:solidFill>
                  <a:schemeClr val="accent5">
                    <a:lumMod val="75000"/>
                  </a:schemeClr>
                </a:solidFill>
              </a:rPr>
              <a:t>Пример</a:t>
            </a:r>
            <a:r>
              <a:rPr lang="en-US" alt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altLang="ru-RU" dirty="0" smtClean="0">
                <a:solidFill>
                  <a:schemeClr val="accent5">
                    <a:lumMod val="75000"/>
                  </a:schemeClr>
                </a:solidFill>
              </a:rPr>
              <a:t>использования </a:t>
            </a:r>
            <a:endParaRPr lang="en-US" altLang="ru-RU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484" name="Content Placeholder 2"/>
          <p:cNvSpPr txBox="1">
            <a:spLocks/>
          </p:cNvSpPr>
          <p:nvPr/>
        </p:nvSpPr>
        <p:spPr bwMode="auto">
          <a:xfrm>
            <a:off x="547688" y="1376363"/>
            <a:ext cx="80438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ts val="20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None/>
            </a:pPr>
            <a:r>
              <a:rPr lang="ru-RU" altLang="ru-RU" sz="2400">
                <a:solidFill>
                  <a:srgbClr val="000000"/>
                </a:solidFill>
              </a:rPr>
              <a:t>Система управления контентом</a:t>
            </a:r>
            <a:endParaRPr lang="en-US" altLang="ru-RU" sz="2400">
              <a:solidFill>
                <a:srgbClr val="000000"/>
              </a:solidFill>
            </a:endParaRPr>
          </a:p>
        </p:txBody>
      </p:sp>
      <p:sp>
        <p:nvSpPr>
          <p:cNvPr id="20485" name="Content Placeholder 2"/>
          <p:cNvSpPr txBox="1">
            <a:spLocks/>
          </p:cNvSpPr>
          <p:nvPr/>
        </p:nvSpPr>
        <p:spPr bwMode="auto">
          <a:xfrm>
            <a:off x="547688" y="4094163"/>
            <a:ext cx="8042275" cy="187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20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None/>
            </a:pPr>
            <a:endParaRPr lang="ru-RU" altLang="ru-RU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532993" y="2441575"/>
            <a:ext cx="6058557" cy="4416425"/>
          </a:xfrm>
        </p:spPr>
        <p:txBody>
          <a:bodyPr/>
          <a:lstStyle/>
          <a:p>
            <a:pPr marL="0" indent="0">
              <a:buFont typeface="Wingdings 2" panose="05020102010507070707" pitchFamily="18" charset="2"/>
              <a:buNone/>
            </a:pPr>
            <a:r>
              <a:rPr lang="ru-RU" altLang="ru-RU" sz="3200" dirty="0" smtClean="0">
                <a:latin typeface="Calibri" panose="020F0502020204030204" pitchFamily="34" charset="0"/>
              </a:rPr>
              <a:t> Новость</a:t>
            </a:r>
            <a:endParaRPr lang="en-US" altLang="ru-RU" sz="3200" dirty="0" smtClean="0">
              <a:latin typeface="Calibri" panose="020F0502020204030204" pitchFamily="34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dirty="0" smtClean="0"/>
              <a:t>{</a:t>
            </a:r>
          </a:p>
          <a:p>
            <a:pPr marL="336550" lvl="1" indent="0">
              <a:buFont typeface="Wingdings 2" panose="05020102010507070707" pitchFamily="18" charset="2"/>
              <a:buNone/>
            </a:pPr>
            <a:r>
              <a:rPr lang="en-US" altLang="ru-RU" dirty="0" smtClean="0"/>
              <a:t>type: </a:t>
            </a:r>
            <a:r>
              <a:rPr lang="en-US" altLang="en-US" dirty="0" smtClean="0"/>
              <a:t>“</a:t>
            </a:r>
            <a:r>
              <a:rPr lang="en-US" altLang="ru-RU" dirty="0" smtClean="0"/>
              <a:t>news</a:t>
            </a:r>
            <a:r>
              <a:rPr lang="en-US" altLang="en-US" dirty="0" smtClean="0"/>
              <a:t>”</a:t>
            </a:r>
            <a:r>
              <a:rPr lang="en-US" altLang="ru-RU" dirty="0" smtClean="0"/>
              <a:t>,</a:t>
            </a:r>
          </a:p>
          <a:p>
            <a:pPr marL="336550" lvl="1" indent="0">
              <a:buFont typeface="Wingdings 2" panose="05020102010507070707" pitchFamily="18" charset="2"/>
              <a:buNone/>
            </a:pPr>
            <a:r>
              <a:rPr lang="en-US" altLang="ru-RU" dirty="0" smtClean="0"/>
              <a:t>date: new Date(),</a:t>
            </a:r>
          </a:p>
          <a:p>
            <a:pPr marL="336550" lvl="1" indent="0">
              <a:buFont typeface="Wingdings 2" panose="05020102010507070707" pitchFamily="18" charset="2"/>
              <a:buNone/>
            </a:pPr>
            <a:r>
              <a:rPr lang="en-US" altLang="ru-RU" dirty="0" smtClean="0"/>
              <a:t>header: </a:t>
            </a:r>
            <a:r>
              <a:rPr lang="en-US" altLang="en-US" dirty="0" smtClean="0"/>
              <a:t>“</a:t>
            </a:r>
            <a:r>
              <a:rPr lang="ru-RU" altLang="ja-JP" dirty="0" smtClean="0">
                <a:cs typeface="メイリオ"/>
              </a:rPr>
              <a:t>Заголовок</a:t>
            </a:r>
            <a:r>
              <a:rPr lang="en-US" altLang="en-US" dirty="0" smtClean="0"/>
              <a:t>”</a:t>
            </a:r>
            <a:r>
              <a:rPr lang="en-US" altLang="ja-JP" dirty="0" smtClean="0">
                <a:cs typeface="メイリオ"/>
              </a:rPr>
              <a:t>,</a:t>
            </a:r>
          </a:p>
          <a:p>
            <a:pPr marL="336550" lvl="1" indent="0">
              <a:buFont typeface="Wingdings 2" panose="05020102010507070707" pitchFamily="18" charset="2"/>
              <a:buNone/>
            </a:pPr>
            <a:r>
              <a:rPr lang="en-US" altLang="ru-RU" dirty="0" smtClean="0"/>
              <a:t>teaser: </a:t>
            </a:r>
            <a:r>
              <a:rPr lang="en-US" altLang="en-US" dirty="0" smtClean="0"/>
              <a:t>“</a:t>
            </a:r>
            <a:r>
              <a:rPr lang="ru-RU" altLang="ja-JP" dirty="0" smtClean="0">
                <a:cs typeface="メイリオ"/>
              </a:rPr>
              <a:t>Краткий текст</a:t>
            </a:r>
            <a:r>
              <a:rPr lang="en-US" altLang="en-US" dirty="0" smtClean="0"/>
              <a:t>”</a:t>
            </a:r>
            <a:r>
              <a:rPr lang="en-US" altLang="ja-JP" dirty="0" smtClean="0">
                <a:cs typeface="メイリオ"/>
              </a:rPr>
              <a:t>,</a:t>
            </a:r>
          </a:p>
          <a:p>
            <a:pPr marL="336550" lvl="1" indent="0">
              <a:buFont typeface="Wingdings 2" panose="05020102010507070707" pitchFamily="18" charset="2"/>
              <a:buNone/>
            </a:pPr>
            <a:r>
              <a:rPr lang="en-US" altLang="ru-RU" dirty="0" smtClean="0"/>
              <a:t>content: </a:t>
            </a:r>
            <a:r>
              <a:rPr lang="en-US" altLang="en-US" dirty="0" smtClean="0"/>
              <a:t>“</a:t>
            </a:r>
            <a:r>
              <a:rPr lang="ru-RU" altLang="ja-JP" dirty="0" smtClean="0">
                <a:cs typeface="メイリオ"/>
              </a:rPr>
              <a:t>Полное содержание</a:t>
            </a:r>
            <a:r>
              <a:rPr lang="en-US" altLang="en-US" dirty="0" smtClean="0"/>
              <a:t>”</a:t>
            </a:r>
            <a:endParaRPr lang="en-US" altLang="ja-JP" dirty="0" smtClean="0">
              <a:cs typeface="メイリオ"/>
            </a:endParaRPr>
          </a:p>
          <a:p>
            <a:pPr marL="0" indent="0">
              <a:lnSpc>
                <a:spcPct val="50000"/>
              </a:lnSpc>
              <a:buFont typeface="Wingdings 2" panose="05020102010507070707" pitchFamily="18" charset="2"/>
              <a:buNone/>
            </a:pPr>
            <a:r>
              <a:rPr lang="en-US" altLang="ru-RU" dirty="0" smtClean="0"/>
              <a:t>}</a:t>
            </a:r>
            <a:endParaRPr lang="en-US" altLang="ru-RU" sz="3200" dirty="0" smtClean="0"/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>
                <a:solidFill>
                  <a:schemeClr val="accent5">
                    <a:lumMod val="75000"/>
                  </a:schemeClr>
                </a:solidFill>
              </a:rPr>
              <a:t>Пример</a:t>
            </a:r>
            <a:r>
              <a:rPr lang="en-US" alt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altLang="ru-RU" dirty="0" smtClean="0">
                <a:solidFill>
                  <a:schemeClr val="accent5">
                    <a:lumMod val="75000"/>
                  </a:schemeClr>
                </a:solidFill>
              </a:rPr>
              <a:t>использования </a:t>
            </a:r>
            <a:endParaRPr lang="en-US" altLang="ru-RU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1508" name="Content Placeholder 2"/>
          <p:cNvSpPr txBox="1">
            <a:spLocks/>
          </p:cNvSpPr>
          <p:nvPr/>
        </p:nvSpPr>
        <p:spPr bwMode="auto">
          <a:xfrm>
            <a:off x="547688" y="1376363"/>
            <a:ext cx="80438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ts val="20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None/>
            </a:pPr>
            <a:r>
              <a:rPr lang="ru-RU" altLang="ru-RU" sz="2400">
                <a:solidFill>
                  <a:srgbClr val="000000"/>
                </a:solidFill>
              </a:rPr>
              <a:t>Система управления контентом</a:t>
            </a:r>
            <a:endParaRPr lang="en-US" altLang="ru-RU" sz="2400">
              <a:solidFill>
                <a:srgbClr val="000000"/>
              </a:solidFill>
            </a:endParaRPr>
          </a:p>
        </p:txBody>
      </p:sp>
      <p:sp>
        <p:nvSpPr>
          <p:cNvPr id="21509" name="Content Placeholder 2"/>
          <p:cNvSpPr txBox="1">
            <a:spLocks/>
          </p:cNvSpPr>
          <p:nvPr/>
        </p:nvSpPr>
        <p:spPr bwMode="auto">
          <a:xfrm>
            <a:off x="547688" y="4094163"/>
            <a:ext cx="8042275" cy="187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20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None/>
            </a:pPr>
            <a:endParaRPr lang="ru-RU" altLang="ru-RU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2028498" y="2147285"/>
            <a:ext cx="5391806" cy="4416425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ru-RU" altLang="ru-RU" dirty="0" smtClean="0">
                <a:latin typeface="Calibri" panose="020F0502020204030204" pitchFamily="34" charset="0"/>
              </a:rPr>
              <a:t> Карточка товара</a:t>
            </a:r>
            <a:endParaRPr lang="en-US" altLang="ru-RU" dirty="0" smtClean="0">
              <a:latin typeface="Calibri" panose="020F0502020204030204" pitchFamily="34" charset="0"/>
            </a:endParaRPr>
          </a:p>
          <a:p>
            <a:pPr marL="0" indent="0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ru-RU" sz="2400" dirty="0" smtClean="0"/>
              <a:t>{</a:t>
            </a:r>
          </a:p>
          <a:p>
            <a:pPr marL="336550" lvl="1" indent="0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ru-RU" sz="2400" dirty="0" smtClean="0"/>
              <a:t>type: </a:t>
            </a:r>
            <a:r>
              <a:rPr lang="en-US" altLang="en-US" sz="2400" dirty="0" smtClean="0"/>
              <a:t>“</a:t>
            </a:r>
            <a:r>
              <a:rPr lang="en-US" altLang="ru-RU" sz="2400" dirty="0" smtClean="0"/>
              <a:t>good</a:t>
            </a:r>
            <a:r>
              <a:rPr lang="en-US" altLang="en-US" sz="2400" dirty="0" smtClean="0"/>
              <a:t>”</a:t>
            </a:r>
            <a:r>
              <a:rPr lang="en-US" altLang="ru-RU" sz="2400" dirty="0" smtClean="0"/>
              <a:t>,</a:t>
            </a:r>
          </a:p>
          <a:p>
            <a:pPr marL="336550" lvl="1" indent="0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ru-RU" sz="2400" dirty="0" smtClean="0"/>
              <a:t>name: </a:t>
            </a:r>
            <a:r>
              <a:rPr lang="en-US" altLang="en-US" sz="2400" dirty="0" smtClean="0"/>
              <a:t>“</a:t>
            </a:r>
            <a:r>
              <a:rPr lang="ru-RU" altLang="ja-JP" sz="2400" dirty="0" smtClean="0">
                <a:cs typeface="メイリオ"/>
              </a:rPr>
              <a:t>Телевизор</a:t>
            </a:r>
            <a:r>
              <a:rPr lang="en-US" altLang="en-US" sz="2400" dirty="0" smtClean="0"/>
              <a:t>”</a:t>
            </a:r>
            <a:endParaRPr lang="en-US" altLang="ja-JP" sz="2400" dirty="0" smtClean="0">
              <a:cs typeface="メイリオ"/>
            </a:endParaRPr>
          </a:p>
          <a:p>
            <a:pPr marL="336550" lvl="1" indent="0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ru-RU" sz="2400" dirty="0" smtClean="0"/>
              <a:t>price: </a:t>
            </a:r>
            <a:r>
              <a:rPr lang="ru-RU" altLang="ru-RU" sz="2400" dirty="0" smtClean="0"/>
              <a:t>30000</a:t>
            </a:r>
            <a:r>
              <a:rPr lang="en-US" altLang="ru-RU" sz="2400" dirty="0" smtClean="0"/>
              <a:t>,</a:t>
            </a:r>
          </a:p>
          <a:p>
            <a:pPr marL="336550" lvl="1" indent="0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ru-RU" sz="2400" dirty="0" smtClean="0"/>
              <a:t>features: {</a:t>
            </a:r>
          </a:p>
          <a:p>
            <a:pPr marL="619125" lvl="2" indent="0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ru-RU" sz="2000" dirty="0" err="1" smtClean="0"/>
              <a:t>lcd</a:t>
            </a:r>
            <a:r>
              <a:rPr lang="en-US" altLang="ru-RU" sz="2000" dirty="0" smtClean="0"/>
              <a:t>: 1,</a:t>
            </a:r>
          </a:p>
          <a:p>
            <a:pPr marL="619125" lvl="2" indent="0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ru-RU" sz="2000" dirty="0" smtClean="0"/>
              <a:t>led: 0</a:t>
            </a:r>
          </a:p>
          <a:p>
            <a:pPr marL="336550" lvl="1" indent="0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ru-RU" sz="2400" dirty="0" smtClean="0"/>
              <a:t>},</a:t>
            </a:r>
          </a:p>
          <a:p>
            <a:pPr marL="336550" lvl="1" indent="0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ru-RU" sz="2400" dirty="0" smtClean="0"/>
              <a:t>categories: [ </a:t>
            </a:r>
            <a:r>
              <a:rPr lang="en-US" altLang="en-US" sz="2400" dirty="0" smtClean="0"/>
              <a:t>“</a:t>
            </a:r>
            <a:r>
              <a:rPr lang="en-US" altLang="ru-RU" sz="2400" dirty="0" smtClean="0"/>
              <a:t>home</a:t>
            </a:r>
            <a:r>
              <a:rPr lang="en-US" altLang="en-US" sz="2400" dirty="0" smtClean="0"/>
              <a:t>”</a:t>
            </a:r>
            <a:r>
              <a:rPr lang="en-US" altLang="ru-RU" sz="2400" dirty="0" smtClean="0"/>
              <a:t>, </a:t>
            </a:r>
            <a:r>
              <a:rPr lang="en-US" altLang="en-US" sz="2400" dirty="0" smtClean="0"/>
              <a:t>“</a:t>
            </a:r>
            <a:r>
              <a:rPr lang="en-US" altLang="ru-RU" sz="2400" dirty="0" err="1" smtClean="0"/>
              <a:t>tv</a:t>
            </a:r>
            <a:r>
              <a:rPr lang="en-US" altLang="en-US" sz="2400" dirty="0" smtClean="0"/>
              <a:t>”</a:t>
            </a:r>
            <a:r>
              <a:rPr lang="en-US" altLang="ru-RU" sz="2400" dirty="0" smtClean="0"/>
              <a:t> ]</a:t>
            </a:r>
          </a:p>
          <a:p>
            <a:pPr marL="0" indent="0">
              <a:lnSpc>
                <a:spcPct val="50000"/>
              </a:lnSpc>
              <a:buFont typeface="Wingdings 2" panose="05020102010507070707" pitchFamily="18" charset="2"/>
              <a:buNone/>
            </a:pPr>
            <a:r>
              <a:rPr lang="en-US" altLang="ru-RU" sz="2400" dirty="0" smtClean="0"/>
              <a:t>}</a:t>
            </a:r>
            <a:endParaRPr lang="en-US" altLang="ru-RU" dirty="0" smtClean="0"/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>
                <a:solidFill>
                  <a:schemeClr val="accent5">
                    <a:lumMod val="75000"/>
                  </a:schemeClr>
                </a:solidFill>
              </a:rPr>
              <a:t>Пример</a:t>
            </a:r>
            <a:r>
              <a:rPr lang="en-US" alt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altLang="ru-RU" dirty="0" smtClean="0">
                <a:solidFill>
                  <a:schemeClr val="accent5">
                    <a:lumMod val="75000"/>
                  </a:schemeClr>
                </a:solidFill>
              </a:rPr>
              <a:t>использования </a:t>
            </a:r>
            <a:endParaRPr lang="en-US" altLang="ru-RU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2532" name="Content Placeholder 2"/>
          <p:cNvSpPr txBox="1">
            <a:spLocks/>
          </p:cNvSpPr>
          <p:nvPr/>
        </p:nvSpPr>
        <p:spPr bwMode="auto">
          <a:xfrm>
            <a:off x="547688" y="1376363"/>
            <a:ext cx="80438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ts val="20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None/>
            </a:pPr>
            <a:r>
              <a:rPr lang="ru-RU" altLang="ru-RU" sz="2400" dirty="0" smtClean="0">
                <a:solidFill>
                  <a:srgbClr val="000000"/>
                </a:solidFill>
              </a:rPr>
              <a:t>Каталог продуктов</a:t>
            </a:r>
            <a:endParaRPr lang="en-US" altLang="ru-RU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163510" y="3399714"/>
            <a:ext cx="8042275" cy="3941762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en-US" altLang="ru-RU" dirty="0" smtClean="0"/>
              <a:t>Key-value (</a:t>
            </a:r>
            <a:r>
              <a:rPr lang="en-US" altLang="ru-RU" dirty="0" err="1" smtClean="0"/>
              <a:t>Redis</a:t>
            </a:r>
            <a:r>
              <a:rPr lang="en-US" altLang="ru-RU" dirty="0" smtClean="0"/>
              <a:t>, Dynamo, </a:t>
            </a:r>
            <a:r>
              <a:rPr lang="en-US" altLang="ru-RU" dirty="0" err="1" smtClean="0"/>
              <a:t>MemcacheDB</a:t>
            </a:r>
            <a:r>
              <a:rPr lang="en-US" altLang="ru-RU" dirty="0" smtClean="0"/>
              <a:t>, Voldemort)</a:t>
            </a:r>
          </a:p>
          <a:p>
            <a:pPr>
              <a:lnSpc>
                <a:spcPts val="4000"/>
              </a:lnSpc>
            </a:pPr>
            <a:r>
              <a:rPr lang="en-US" altLang="ru-RU" dirty="0" smtClean="0"/>
              <a:t>Document (MongoDB, </a:t>
            </a:r>
            <a:r>
              <a:rPr lang="en-US" altLang="ru-RU" dirty="0" err="1" smtClean="0"/>
              <a:t>CouchDB</a:t>
            </a:r>
            <a:r>
              <a:rPr lang="en-US" altLang="ru-RU" dirty="0" smtClean="0"/>
              <a:t>, </a:t>
            </a:r>
            <a:r>
              <a:rPr lang="en-US" altLang="ru-RU" dirty="0" err="1" smtClean="0"/>
              <a:t>Riak</a:t>
            </a:r>
            <a:r>
              <a:rPr lang="en-US" altLang="ru-RU" dirty="0" smtClean="0"/>
              <a:t>)</a:t>
            </a:r>
          </a:p>
          <a:p>
            <a:pPr>
              <a:lnSpc>
                <a:spcPts val="4000"/>
              </a:lnSpc>
            </a:pPr>
            <a:r>
              <a:rPr lang="en-US" altLang="ru-RU" dirty="0" smtClean="0"/>
              <a:t>Wide Column (</a:t>
            </a:r>
            <a:r>
              <a:rPr lang="en-US" altLang="ru-RU" dirty="0" err="1" smtClean="0"/>
              <a:t>BigTable</a:t>
            </a:r>
            <a:r>
              <a:rPr lang="en-US" altLang="ru-RU" dirty="0" smtClean="0"/>
              <a:t>, Cassandra, </a:t>
            </a:r>
            <a:r>
              <a:rPr lang="en-US" altLang="ru-RU" dirty="0" err="1" smtClean="0"/>
              <a:t>HBase</a:t>
            </a:r>
            <a:r>
              <a:rPr lang="en-US" altLang="ru-RU" dirty="0" smtClean="0"/>
              <a:t>)</a:t>
            </a:r>
          </a:p>
          <a:p>
            <a:pPr>
              <a:lnSpc>
                <a:spcPts val="4000"/>
              </a:lnSpc>
            </a:pPr>
            <a:r>
              <a:rPr lang="en-US" altLang="ru-RU" dirty="0" smtClean="0"/>
              <a:t>Graph (Neo4j, </a:t>
            </a:r>
            <a:r>
              <a:rPr lang="en-US" altLang="ru-RU" dirty="0" err="1" smtClean="0"/>
              <a:t>InfiniteGraph</a:t>
            </a:r>
            <a:r>
              <a:rPr lang="en-US" altLang="ru-RU" dirty="0" smtClean="0"/>
              <a:t>)</a:t>
            </a:r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mtClean="0">
                <a:solidFill>
                  <a:srgbClr val="000000"/>
                </a:solidFill>
              </a:rPr>
              <a:t>NoSQL </a:t>
            </a:r>
            <a:r>
              <a:rPr lang="ru-RU" altLang="ru-RU" smtClean="0">
                <a:solidFill>
                  <a:srgbClr val="000000"/>
                </a:solidFill>
              </a:rPr>
              <a:t>базы данных</a:t>
            </a:r>
            <a:endParaRPr lang="en-US" altLang="ru-RU" smtClean="0">
              <a:solidFill>
                <a:srgbClr val="00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20374" y="1463950"/>
            <a:ext cx="7528545" cy="103209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fontAlgn="auto">
              <a:spcAft>
                <a:spcPts val="0"/>
              </a:spcAft>
            </a:pPr>
            <a:r>
              <a:rPr lang="en-US" altLang="ru-RU" sz="5400" smtClean="0">
                <a:solidFill>
                  <a:schemeClr val="tx1"/>
                </a:solidFill>
              </a:rPr>
              <a:t>NoSQL = Not only SQL</a:t>
            </a:r>
            <a:endParaRPr lang="en-US" altLang="ru-RU" sz="5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 txBox="1">
            <a:spLocks/>
          </p:cNvSpPr>
          <p:nvPr/>
        </p:nvSpPr>
        <p:spPr bwMode="auto">
          <a:xfrm>
            <a:off x="1101725" y="1555531"/>
            <a:ext cx="8042275" cy="4987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ru-RU" sz="3000" b="1" dirty="0" smtClean="0"/>
              <a:t>BSON</a:t>
            </a:r>
            <a:r>
              <a:rPr lang="ru-RU" sz="3000" dirty="0" smtClean="0"/>
              <a:t> (англ. </a:t>
            </a:r>
            <a:r>
              <a:rPr lang="ru-RU" sz="3000" i="1" dirty="0" err="1" smtClean="0">
                <a:effectLst/>
              </a:rPr>
              <a:t>Binary</a:t>
            </a:r>
            <a:r>
              <a:rPr lang="ru-RU" sz="3000" i="1" dirty="0" smtClean="0">
                <a:effectLst/>
              </a:rPr>
              <a:t> JavaScript </a:t>
            </a:r>
            <a:r>
              <a:rPr lang="ru-RU" sz="3000" i="1" dirty="0" err="1" smtClean="0">
                <a:effectLst/>
              </a:rPr>
              <a:t>Object</a:t>
            </a:r>
            <a:r>
              <a:rPr lang="ru-RU" sz="3000" i="1" dirty="0" smtClean="0">
                <a:effectLst/>
              </a:rPr>
              <a:t> </a:t>
            </a:r>
            <a:r>
              <a:rPr lang="ru-RU" sz="3000" i="1" dirty="0" err="1" smtClean="0">
                <a:effectLst/>
              </a:rPr>
              <a:t>Notation</a:t>
            </a:r>
            <a:r>
              <a:rPr lang="ru-RU" sz="3000" dirty="0" smtClean="0"/>
              <a:t>) — формат электронного обмена цифровыми данными, основанный на JavaScript, бинарная форма представления простых структур данных и ассоциативных массивов (которые в контексте обмена называют объектами или документами). Является надмножеством JSON, включая дополнительно регулярные выражения, двоичные данные и даты</a:t>
            </a:r>
            <a:endParaRPr lang="ru-RU" altLang="ru-RU" sz="30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35608" y="274638"/>
            <a:ext cx="7498080" cy="1007624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fontAlgn="auto">
              <a:spcAft>
                <a:spcPts val="0"/>
              </a:spcAft>
            </a:pPr>
            <a:r>
              <a:rPr lang="ru-RU" altLang="ru-RU" dirty="0" smtClean="0">
                <a:solidFill>
                  <a:srgbClr val="351A00"/>
                </a:solidFill>
              </a:rPr>
              <a:t>Документы </a:t>
            </a:r>
            <a:r>
              <a:rPr lang="en-US" altLang="ru-RU" dirty="0" smtClean="0">
                <a:solidFill>
                  <a:srgbClr val="351A00"/>
                </a:solidFill>
              </a:rPr>
              <a:t>MongoDB - BSON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935421"/>
          </a:xfrm>
        </p:spPr>
        <p:txBody>
          <a:bodyPr>
            <a:normAutofit/>
          </a:bodyPr>
          <a:lstStyle/>
          <a:p>
            <a:r>
              <a:rPr lang="ru-RU" altLang="ru-RU" dirty="0" smtClean="0">
                <a:solidFill>
                  <a:srgbClr val="351A00"/>
                </a:solidFill>
              </a:rPr>
              <a:t>Типы данных</a:t>
            </a:r>
            <a:r>
              <a:rPr lang="en-US" altLang="ru-RU" dirty="0" smtClean="0">
                <a:solidFill>
                  <a:srgbClr val="351A00"/>
                </a:solidFill>
              </a:rPr>
              <a:t> BSON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idx="1"/>
          </p:nvPr>
        </p:nvSpPr>
        <p:spPr bwMode="auto">
          <a:xfrm>
            <a:off x="1435609" y="1339721"/>
            <a:ext cx="7498080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string — 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строка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, </a:t>
            </a:r>
          </a:p>
          <a:p>
            <a:pPr marL="457200" marR="0" lvl="0" indent="-457200" algn="l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int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 — 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целое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 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число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, </a:t>
            </a:r>
          </a:p>
          <a:p>
            <a:pPr marL="457200" marR="0" lvl="0" indent="-457200" algn="l" defTabSz="914400" rtl="0" eaLnBrk="0" fontAlgn="base" latinLnBrk="0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double — 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число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 с 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плавающей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 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запятой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 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двойной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 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точности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, </a:t>
            </a:r>
          </a:p>
          <a:p>
            <a:pPr marL="457200" marR="0" lvl="0" indent="-457200" algn="l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DateTime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 — 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дата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, </a:t>
            </a:r>
          </a:p>
          <a:p>
            <a:pPr marL="457200" marR="0" lvl="0" indent="-457200" algn="l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byte[] — 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массив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 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байтов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 (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бинарные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 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данные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), </a:t>
            </a:r>
          </a:p>
          <a:p>
            <a:pPr marL="457200" marR="0" lvl="0" indent="-457200" algn="l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bool — 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  <a:hlinkClick r:id="rId2" tooltip="Логический тип"/>
              </a:rPr>
              <a:t>булевые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 (True и False), </a:t>
            </a:r>
          </a:p>
          <a:p>
            <a:pPr marL="457200" marR="0" lvl="0" indent="-457200" algn="l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null — «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  <a:hlinkClick r:id="rId3" tooltip="NULL (Си)"/>
              </a:rPr>
              <a:t>Null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» (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специальное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 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значение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), </a:t>
            </a:r>
          </a:p>
          <a:p>
            <a:pPr marL="457200" marR="0" lvl="0" indent="-457200" algn="l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BsonObject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 — BSON-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объект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, </a:t>
            </a:r>
          </a:p>
          <a:p>
            <a:pPr marL="457200" marR="0" lvl="0" indent="-457200" algn="l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BsonObject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[] — 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массив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 BSON-</a:t>
            </a: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объектов</a:t>
            </a:r>
            <a:r>
              <a:rPr kumimoji="0" lang="en-US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PGothic" panose="020B0600070205080204" pitchFamily="34" charset="-128"/>
              </a:rPr>
              <a:t>.</a:t>
            </a:r>
            <a:endParaRPr kumimoji="0" lang="en-US" altLang="ru-RU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dirty="0" smtClean="0">
                <a:solidFill>
                  <a:schemeClr val="accent5">
                    <a:lumMod val="75000"/>
                  </a:schemeClr>
                </a:solidFill>
              </a:rPr>
              <a:t>Create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3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SQL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2200" dirty="0" smtClean="0">
                <a:solidFill>
                  <a:schemeClr val="tx1"/>
                </a:solidFill>
              </a:rPr>
              <a:t>CREATE DATABASE </a:t>
            </a:r>
            <a:r>
              <a:rPr lang="en-US" altLang="ru-RU" sz="2200" dirty="0" err="1" smtClean="0">
                <a:solidFill>
                  <a:schemeClr val="tx1"/>
                </a:solidFill>
              </a:rPr>
              <a:t>vldc</a:t>
            </a:r>
            <a:r>
              <a:rPr lang="en-US" altLang="ru-RU" sz="2200" dirty="0" smtClean="0">
                <a:solidFill>
                  <a:schemeClr val="tx1"/>
                </a:solidFill>
              </a:rPr>
              <a:t>;</a:t>
            </a:r>
            <a:br>
              <a:rPr lang="en-US" altLang="ru-RU" sz="2200" dirty="0" smtClean="0">
                <a:solidFill>
                  <a:schemeClr val="tx1"/>
                </a:solidFill>
              </a:rPr>
            </a:br>
            <a:r>
              <a:rPr lang="en-US" altLang="ru-RU" sz="2200" dirty="0" smtClean="0">
                <a:solidFill>
                  <a:schemeClr val="tx1"/>
                </a:solidFill>
              </a:rPr>
              <a:t>CREATE TABLE </a:t>
            </a:r>
            <a:r>
              <a:rPr lang="en-US" altLang="ru-RU" sz="2200" dirty="0" err="1" smtClean="0">
                <a:solidFill>
                  <a:schemeClr val="tx1"/>
                </a:solidFill>
              </a:rPr>
              <a:t>vldc.users</a:t>
            </a:r>
            <a:r>
              <a:rPr lang="en-US" altLang="ru-RU" sz="2200" dirty="0" smtClean="0">
                <a:solidFill>
                  <a:schemeClr val="tx1"/>
                </a:solidFill>
              </a:rPr>
              <a:t> (`id` INT AUTO_INCREMENT PRIMARY KEY, `</a:t>
            </a:r>
            <a:r>
              <a:rPr lang="en-US" altLang="ru-RU" sz="2200" dirty="0" err="1" smtClean="0">
                <a:solidFill>
                  <a:schemeClr val="tx1"/>
                </a:solidFill>
              </a:rPr>
              <a:t>first_name</a:t>
            </a:r>
            <a:r>
              <a:rPr lang="en-US" altLang="ru-RU" sz="2200" dirty="0" smtClean="0">
                <a:solidFill>
                  <a:schemeClr val="tx1"/>
                </a:solidFill>
              </a:rPr>
              <a:t>` VARCHAR(50), `</a:t>
            </a:r>
            <a:r>
              <a:rPr lang="en-US" altLang="ru-RU" sz="2200" dirty="0" err="1" smtClean="0">
                <a:solidFill>
                  <a:schemeClr val="tx1"/>
                </a:solidFill>
              </a:rPr>
              <a:t>last_name</a:t>
            </a:r>
            <a:r>
              <a:rPr lang="en-US" altLang="ru-RU" sz="2200" dirty="0" smtClean="0">
                <a:solidFill>
                  <a:schemeClr val="tx1"/>
                </a:solidFill>
              </a:rPr>
              <a:t>` VARCHAR(50));</a:t>
            </a:r>
            <a:br>
              <a:rPr lang="en-US" altLang="ru-RU" sz="2200" dirty="0" smtClean="0">
                <a:solidFill>
                  <a:schemeClr val="tx1"/>
                </a:solidFill>
              </a:rPr>
            </a:br>
            <a:r>
              <a:rPr lang="en-US" altLang="ru-RU" sz="2200" dirty="0" smtClean="0">
                <a:solidFill>
                  <a:schemeClr val="tx1"/>
                </a:solidFill>
              </a:rPr>
              <a:t>INSERT INTO </a:t>
            </a:r>
            <a:r>
              <a:rPr lang="en-US" altLang="ru-RU" sz="2200" dirty="0" err="1" smtClean="0">
                <a:solidFill>
                  <a:schemeClr val="tx1"/>
                </a:solidFill>
              </a:rPr>
              <a:t>vldc.users</a:t>
            </a:r>
            <a:r>
              <a:rPr lang="en-US" altLang="ru-RU" sz="2200" dirty="0" smtClean="0">
                <a:solidFill>
                  <a:schemeClr val="tx1"/>
                </a:solidFill>
              </a:rPr>
              <a:t> SET </a:t>
            </a:r>
            <a:r>
              <a:rPr lang="en-US" altLang="ru-RU" sz="2200" dirty="0" err="1" smtClean="0">
                <a:solidFill>
                  <a:schemeClr val="tx1"/>
                </a:solidFill>
              </a:rPr>
              <a:t>first_name</a:t>
            </a:r>
            <a:r>
              <a:rPr lang="en-US" altLang="ru-RU" sz="2200" dirty="0" smtClean="0">
                <a:solidFill>
                  <a:schemeClr val="tx1"/>
                </a:solidFill>
              </a:rPr>
              <a:t> = </a:t>
            </a:r>
            <a:r>
              <a:rPr lang="en-US" altLang="en-US" sz="2200" dirty="0" smtClean="0">
                <a:solidFill>
                  <a:schemeClr val="tx1"/>
                </a:solidFill>
              </a:rPr>
              <a:t>“</a:t>
            </a:r>
            <a:r>
              <a:rPr lang="en-US" altLang="ru-RU" sz="2200" dirty="0" smtClean="0">
                <a:solidFill>
                  <a:schemeClr val="tx1"/>
                </a:solidFill>
              </a:rPr>
              <a:t>Mikhail</a:t>
            </a:r>
            <a:r>
              <a:rPr lang="en-US" altLang="en-US" sz="2200" dirty="0" smtClean="0">
                <a:solidFill>
                  <a:schemeClr val="tx1"/>
                </a:solidFill>
              </a:rPr>
              <a:t>”</a:t>
            </a:r>
            <a:r>
              <a:rPr lang="en-US" altLang="ru-RU" sz="2200" dirty="0" smtClean="0">
                <a:solidFill>
                  <a:schemeClr val="tx1"/>
                </a:solidFill>
              </a:rPr>
              <a:t>;</a:t>
            </a:r>
          </a:p>
          <a:p>
            <a:pPr marL="0" indent="0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ru-RU" sz="1600" dirty="0" smtClean="0">
              <a:solidFill>
                <a:schemeClr val="tx1"/>
              </a:solidFill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3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MongoDB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2800" dirty="0" smtClean="0">
                <a:solidFill>
                  <a:schemeClr val="tx1"/>
                </a:solidFill>
              </a:rPr>
              <a:t>use </a:t>
            </a:r>
            <a:r>
              <a:rPr lang="en-US" altLang="ru-RU" sz="2800" dirty="0" err="1" smtClean="0">
                <a:solidFill>
                  <a:schemeClr val="tx1"/>
                </a:solidFill>
              </a:rPr>
              <a:t>vldc</a:t>
            </a:r>
            <a:r>
              <a:rPr lang="en-US" altLang="ru-RU" sz="2800" dirty="0" smtClean="0">
                <a:solidFill>
                  <a:schemeClr val="tx1"/>
                </a:solidFill>
              </a:rPr>
              <a:t/>
            </a:r>
            <a:br>
              <a:rPr lang="en-US" altLang="ru-RU" sz="2800" dirty="0" smtClean="0">
                <a:solidFill>
                  <a:schemeClr val="tx1"/>
                </a:solidFill>
              </a:rPr>
            </a:br>
            <a:r>
              <a:rPr lang="en-US" altLang="ru-RU" sz="2800" dirty="0" err="1" smtClean="0">
                <a:solidFill>
                  <a:schemeClr val="tx1"/>
                </a:solidFill>
              </a:rPr>
              <a:t>db.users.insert</a:t>
            </a:r>
            <a:r>
              <a:rPr lang="en-US" altLang="ru-RU" sz="2800" dirty="0" smtClean="0">
                <a:solidFill>
                  <a:schemeClr val="tx1"/>
                </a:solidFill>
              </a:rPr>
              <a:t>({ </a:t>
            </a:r>
            <a:r>
              <a:rPr lang="en-US" altLang="ru-RU" sz="2800" dirty="0" err="1" smtClean="0">
                <a:solidFill>
                  <a:schemeClr val="tx1"/>
                </a:solidFill>
              </a:rPr>
              <a:t>first_name</a:t>
            </a:r>
            <a:r>
              <a:rPr lang="en-US" altLang="ru-RU" sz="2800" dirty="0" smtClean="0">
                <a:solidFill>
                  <a:schemeClr val="tx1"/>
                </a:solidFill>
              </a:rPr>
              <a:t>: </a:t>
            </a:r>
            <a:r>
              <a:rPr lang="en-US" altLang="en-US" sz="2800" dirty="0" smtClean="0">
                <a:solidFill>
                  <a:schemeClr val="tx1"/>
                </a:solidFill>
              </a:rPr>
              <a:t>“</a:t>
            </a:r>
            <a:r>
              <a:rPr lang="en-US" altLang="ru-RU" sz="2800" dirty="0" smtClean="0">
                <a:solidFill>
                  <a:schemeClr val="tx1"/>
                </a:solidFill>
              </a:rPr>
              <a:t>Mikhail</a:t>
            </a:r>
            <a:r>
              <a:rPr lang="en-US" altLang="en-US" sz="2800" dirty="0" smtClean="0">
                <a:solidFill>
                  <a:schemeClr val="tx1"/>
                </a:solidFill>
              </a:rPr>
              <a:t>”</a:t>
            </a:r>
            <a:r>
              <a:rPr lang="en-US" altLang="ru-RU" sz="2800" dirty="0" smtClean="0">
                <a:solidFill>
                  <a:schemeClr val="tx1"/>
                </a:solidFill>
              </a:rPr>
              <a:t> })</a:t>
            </a:r>
          </a:p>
        </p:txBody>
      </p:sp>
    </p:spTree>
    <p:extLst>
      <p:ext uri="{BB962C8B-B14F-4D97-AF65-F5344CB8AC3E}">
        <p14:creationId xmlns:p14="http://schemas.microsoft.com/office/powerpoint/2010/main" val="169584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dirty="0" smtClean="0">
                <a:solidFill>
                  <a:schemeClr val="accent5">
                    <a:lumMod val="75000"/>
                  </a:schemeClr>
                </a:solidFill>
              </a:rPr>
              <a:t>Read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anose="05020102010507070707" pitchFamily="18" charset="2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latin typeface="+mj-lt"/>
                <a:ea typeface="+mn-ea"/>
              </a:rPr>
              <a:t>SQL</a:t>
            </a:r>
          </a:p>
          <a:p>
            <a:pPr marL="0" indent="0" fontAlgn="auto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anose="05020102010507070707" pitchFamily="18" charset="2"/>
              <a:buNone/>
              <a:defRPr/>
            </a:pPr>
            <a:r>
              <a:rPr lang="en-US" dirty="0" smtClean="0">
                <a:solidFill>
                  <a:schemeClr val="tx1"/>
                </a:solidFill>
                <a:ea typeface="+mn-ea"/>
              </a:rPr>
              <a:t>SELECT * FROM users</a:t>
            </a:r>
            <a:br>
              <a:rPr lang="en-US" dirty="0" smtClean="0">
                <a:solidFill>
                  <a:schemeClr val="tx1"/>
                </a:solidFill>
                <a:ea typeface="+mn-ea"/>
              </a:rPr>
            </a:br>
            <a:r>
              <a:rPr lang="en-US" dirty="0" smtClean="0">
                <a:solidFill>
                  <a:schemeClr val="tx1"/>
                </a:solidFill>
                <a:ea typeface="+mn-ea"/>
              </a:rPr>
              <a:t>SELECT </a:t>
            </a:r>
            <a:r>
              <a:rPr lang="en-US" dirty="0" err="1" smtClean="0">
                <a:solidFill>
                  <a:schemeClr val="tx1"/>
                </a:solidFill>
                <a:ea typeface="+mn-ea"/>
              </a:rPr>
              <a:t>first_name</a:t>
            </a:r>
            <a:r>
              <a:rPr lang="en-US" dirty="0" smtClean="0">
                <a:solidFill>
                  <a:schemeClr val="tx1"/>
                </a:solidFill>
                <a:ea typeface="+mn-ea"/>
              </a:rPr>
              <a:t> FROM users</a:t>
            </a:r>
          </a:p>
          <a:p>
            <a:pPr marL="0" indent="0" fontAlgn="auto">
              <a:lnSpc>
                <a:spcPts val="4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anose="05020102010507070707" pitchFamily="18" charset="2"/>
              <a:buNone/>
              <a:defRPr/>
            </a:pPr>
            <a:endParaRPr lang="en-US" sz="1600" dirty="0">
              <a:solidFill>
                <a:schemeClr val="tx1"/>
              </a:solidFill>
              <a:ea typeface="+mn-ea"/>
            </a:endParaRPr>
          </a:p>
          <a:p>
            <a:pPr marL="0" indent="0" fontAlgn="auto">
              <a:lnSpc>
                <a:spcPts val="4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anose="05020102010507070707" pitchFamily="18" charset="2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latin typeface="+mj-lt"/>
                <a:ea typeface="+mn-ea"/>
              </a:rPr>
              <a:t>MongoDB</a:t>
            </a:r>
          </a:p>
          <a:p>
            <a:pPr marL="0" indent="0" fontAlgn="auto">
              <a:lnSpc>
                <a:spcPts val="4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anose="05020102010507070707" pitchFamily="18" charset="2"/>
              <a:buNone/>
              <a:defRPr/>
            </a:pPr>
            <a:r>
              <a:rPr lang="en-US" dirty="0" err="1" smtClean="0">
                <a:solidFill>
                  <a:schemeClr val="tx1"/>
                </a:solidFill>
                <a:ea typeface="+mn-ea"/>
              </a:rPr>
              <a:t>db.users.find</a:t>
            </a:r>
            <a:r>
              <a:rPr lang="en-US" dirty="0" smtClean="0">
                <a:solidFill>
                  <a:schemeClr val="tx1"/>
                </a:solidFill>
                <a:ea typeface="+mn-ea"/>
              </a:rPr>
              <a:t>()</a:t>
            </a:r>
            <a:br>
              <a:rPr lang="en-US" dirty="0" smtClean="0">
                <a:solidFill>
                  <a:schemeClr val="tx1"/>
                </a:solidFill>
                <a:ea typeface="+mn-ea"/>
              </a:rPr>
            </a:br>
            <a:r>
              <a:rPr lang="en-US" dirty="0" err="1" smtClean="0">
                <a:solidFill>
                  <a:schemeClr val="tx1"/>
                </a:solidFill>
                <a:ea typeface="+mn-ea"/>
              </a:rPr>
              <a:t>db.users.find</a:t>
            </a:r>
            <a:r>
              <a:rPr lang="en-US" dirty="0" smtClean="0">
                <a:solidFill>
                  <a:schemeClr val="tx1"/>
                </a:solidFill>
                <a:ea typeface="+mn-ea"/>
              </a:rPr>
              <a:t>({}, { </a:t>
            </a:r>
            <a:r>
              <a:rPr lang="en-US" dirty="0" err="1" smtClean="0">
                <a:solidFill>
                  <a:schemeClr val="tx1"/>
                </a:solidFill>
                <a:ea typeface="+mn-ea"/>
              </a:rPr>
              <a:t>first_name</a:t>
            </a:r>
            <a:r>
              <a:rPr lang="en-US" dirty="0" smtClean="0">
                <a:solidFill>
                  <a:schemeClr val="tx1"/>
                </a:solidFill>
                <a:ea typeface="+mn-ea"/>
              </a:rPr>
              <a:t>: </a:t>
            </a:r>
            <a:r>
              <a:rPr lang="en-US" dirty="0" smtClean="0">
                <a:solidFill>
                  <a:schemeClr val="tx1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1</a:t>
            </a:r>
            <a:r>
              <a:rPr lang="en-US" dirty="0" smtClean="0">
                <a:solidFill>
                  <a:schemeClr val="tx1"/>
                </a:solidFill>
                <a:ea typeface="+mn-ea"/>
              </a:rPr>
              <a:t> })</a:t>
            </a:r>
            <a:endParaRPr lang="en-US" dirty="0">
              <a:solidFill>
                <a:schemeClr val="tx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8251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dirty="0" smtClean="0">
                <a:solidFill>
                  <a:schemeClr val="accent5">
                    <a:lumMod val="75000"/>
                  </a:schemeClr>
                </a:solidFill>
              </a:rPr>
              <a:t>Read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4302" y="1447800"/>
            <a:ext cx="7683064" cy="4800600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SQL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2400" dirty="0" smtClean="0">
                <a:solidFill>
                  <a:schemeClr val="tx1"/>
                </a:solidFill>
              </a:rPr>
              <a:t>SELECT * FROM users</a:t>
            </a:r>
            <a:br>
              <a:rPr lang="en-US" altLang="ru-RU" sz="2400" dirty="0" smtClean="0">
                <a:solidFill>
                  <a:schemeClr val="tx1"/>
                </a:solidFill>
              </a:rPr>
            </a:br>
            <a:r>
              <a:rPr lang="en-US" altLang="ru-RU" sz="2400" dirty="0" smtClean="0">
                <a:solidFill>
                  <a:schemeClr val="tx1"/>
                </a:solidFill>
              </a:rPr>
              <a:t>WHERE </a:t>
            </a:r>
            <a:r>
              <a:rPr lang="en-US" altLang="ru-RU" sz="2400" dirty="0" err="1" smtClean="0">
                <a:solidFill>
                  <a:schemeClr val="tx1"/>
                </a:solidFill>
              </a:rPr>
              <a:t>first_name</a:t>
            </a:r>
            <a:r>
              <a:rPr lang="en-US" altLang="ru-RU" sz="2400" dirty="0" smtClean="0">
                <a:solidFill>
                  <a:schemeClr val="tx1"/>
                </a:solidFill>
              </a:rPr>
              <a:t> = </a:t>
            </a:r>
            <a:r>
              <a:rPr lang="en-US" altLang="en-US" sz="2400" dirty="0" smtClean="0">
                <a:solidFill>
                  <a:schemeClr val="tx1"/>
                </a:solidFill>
              </a:rPr>
              <a:t>“</a:t>
            </a:r>
            <a:r>
              <a:rPr lang="en-US" altLang="ru-RU" sz="2400" dirty="0" smtClean="0">
                <a:solidFill>
                  <a:schemeClr val="tx1"/>
                </a:solidFill>
              </a:rPr>
              <a:t>Mikhail</a:t>
            </a:r>
            <a:r>
              <a:rPr lang="en-US" altLang="en-US" sz="2400" dirty="0" smtClean="0">
                <a:solidFill>
                  <a:schemeClr val="tx1"/>
                </a:solidFill>
              </a:rPr>
              <a:t>”</a:t>
            </a:r>
            <a:r>
              <a:rPr lang="en-US" altLang="ru-RU" sz="2400" dirty="0" smtClean="0">
                <a:solidFill>
                  <a:schemeClr val="tx1"/>
                </a:solidFill>
              </a:rPr>
              <a:t> </a:t>
            </a:r>
            <a:endParaRPr lang="ru-RU" altLang="ru-RU" sz="2400" dirty="0" smtClean="0">
              <a:solidFill>
                <a:schemeClr val="tx1"/>
              </a:solidFill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2400" dirty="0" smtClean="0">
                <a:solidFill>
                  <a:schemeClr val="tx1"/>
                </a:solidFill>
              </a:rPr>
              <a:t>ORDER BY id DESC</a:t>
            </a:r>
            <a:endParaRPr lang="ru-RU" altLang="ru-RU" sz="2400" dirty="0" smtClean="0">
              <a:solidFill>
                <a:schemeClr val="tx1"/>
              </a:solidFill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2400" dirty="0" smtClean="0">
                <a:solidFill>
                  <a:schemeClr val="tx1"/>
                </a:solidFill>
              </a:rPr>
              <a:t>LIMIT </a:t>
            </a:r>
            <a:r>
              <a:rPr lang="en-US" altLang="ru-RU" sz="2400" dirty="0" smtClean="0">
                <a:solidFill>
                  <a:schemeClr val="tx1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1,10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altLang="ru-RU" sz="2400" dirty="0" smtClean="0">
              <a:solidFill>
                <a:schemeClr val="tx1"/>
              </a:solidFill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MongoDB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2400" dirty="0" err="1" smtClean="0">
                <a:solidFill>
                  <a:schemeClr val="tx1"/>
                </a:solidFill>
              </a:rPr>
              <a:t>db.users.find</a:t>
            </a:r>
            <a:r>
              <a:rPr lang="en-US" altLang="ru-RU" sz="2400" dirty="0" smtClean="0">
                <a:solidFill>
                  <a:schemeClr val="tx1"/>
                </a:solidFill>
              </a:rPr>
              <a:t>({</a:t>
            </a:r>
            <a:r>
              <a:rPr lang="en-US" altLang="ru-RU" sz="2400" dirty="0" err="1" smtClean="0">
                <a:solidFill>
                  <a:schemeClr val="tx1"/>
                </a:solidFill>
              </a:rPr>
              <a:t>first_name</a:t>
            </a:r>
            <a:r>
              <a:rPr lang="en-US" altLang="ru-RU" sz="2400" dirty="0" smtClean="0">
                <a:solidFill>
                  <a:schemeClr val="tx1"/>
                </a:solidFill>
              </a:rPr>
              <a:t>: </a:t>
            </a:r>
            <a:r>
              <a:rPr lang="en-US" altLang="en-US" sz="2400" dirty="0" smtClean="0">
                <a:solidFill>
                  <a:schemeClr val="tx1"/>
                </a:solidFill>
              </a:rPr>
              <a:t>“</a:t>
            </a:r>
            <a:r>
              <a:rPr lang="en-US" altLang="ru-RU" sz="2400" dirty="0" smtClean="0">
                <a:solidFill>
                  <a:schemeClr val="tx1"/>
                </a:solidFill>
              </a:rPr>
              <a:t>Mikhail</a:t>
            </a:r>
            <a:r>
              <a:rPr lang="en-US" altLang="en-US" sz="2400" dirty="0" smtClean="0">
                <a:solidFill>
                  <a:schemeClr val="tx1"/>
                </a:solidFill>
              </a:rPr>
              <a:t>”</a:t>
            </a:r>
            <a:r>
              <a:rPr lang="en-US" altLang="ru-RU" sz="2400" dirty="0" smtClean="0">
                <a:solidFill>
                  <a:schemeClr val="tx1"/>
                </a:solidFill>
              </a:rPr>
              <a:t>}).sort({ _id: -</a:t>
            </a:r>
            <a:r>
              <a:rPr lang="en-US" altLang="ru-RU" sz="2400" dirty="0" smtClean="0">
                <a:solidFill>
                  <a:schemeClr val="tx1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1</a:t>
            </a:r>
            <a:r>
              <a:rPr lang="en-US" altLang="ru-RU" sz="2400" dirty="0" smtClean="0">
                <a:solidFill>
                  <a:schemeClr val="tx1"/>
                </a:solidFill>
              </a:rPr>
              <a:t>}).skip(1) .limit(</a:t>
            </a:r>
            <a:r>
              <a:rPr lang="en-US" altLang="ru-RU" sz="2400" dirty="0" smtClean="0">
                <a:solidFill>
                  <a:schemeClr val="tx1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10</a:t>
            </a:r>
            <a:r>
              <a:rPr lang="en-US" altLang="ru-RU" sz="2400" dirty="0" smtClean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0716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1435608" y="1870076"/>
            <a:ext cx="3455988" cy="3595687"/>
          </a:xfrm>
        </p:spPr>
        <p:txBody>
          <a:bodyPr/>
          <a:lstStyle/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en-US" altLang="ru-RU" dirty="0" smtClean="0"/>
              <a:t>$</a:t>
            </a:r>
            <a:r>
              <a:rPr lang="en-US" altLang="ru-RU" dirty="0" err="1" smtClean="0"/>
              <a:t>gt</a:t>
            </a:r>
            <a:r>
              <a:rPr lang="en-US" altLang="ru-RU" dirty="0" smtClean="0"/>
              <a:t>, $</a:t>
            </a:r>
            <a:r>
              <a:rPr lang="en-US" altLang="ru-RU" dirty="0" err="1" smtClean="0"/>
              <a:t>lt</a:t>
            </a:r>
            <a:r>
              <a:rPr lang="en-US" altLang="ru-RU" dirty="0" smtClean="0"/>
              <a:t>, $</a:t>
            </a:r>
            <a:r>
              <a:rPr lang="en-US" altLang="ru-RU" dirty="0" err="1" smtClean="0"/>
              <a:t>gte</a:t>
            </a:r>
            <a:r>
              <a:rPr lang="en-US" altLang="ru-RU" dirty="0" smtClean="0"/>
              <a:t>, $</a:t>
            </a:r>
            <a:r>
              <a:rPr lang="en-US" altLang="ru-RU" dirty="0" err="1" smtClean="0"/>
              <a:t>lte</a:t>
            </a:r>
            <a:endParaRPr lang="en-US" altLang="ru-RU" dirty="0" smtClean="0"/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en-US" altLang="ru-RU" dirty="0" smtClean="0"/>
              <a:t>$ne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en-US" altLang="ru-RU" dirty="0" smtClean="0"/>
              <a:t>$in, $</a:t>
            </a:r>
            <a:r>
              <a:rPr lang="en-US" altLang="ru-RU" dirty="0" err="1" smtClean="0"/>
              <a:t>nin</a:t>
            </a:r>
            <a:endParaRPr lang="en-US" altLang="ru-RU" dirty="0" smtClean="0"/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en-US" altLang="ru-RU" dirty="0" smtClean="0"/>
              <a:t>$mod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en-US" altLang="ru-RU" dirty="0" smtClean="0"/>
              <a:t>$all</a:t>
            </a:r>
          </a:p>
        </p:txBody>
      </p:sp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>
                <a:solidFill>
                  <a:schemeClr val="accent5">
                    <a:lumMod val="75000"/>
                  </a:schemeClr>
                </a:solidFill>
              </a:rPr>
              <a:t>Операторы условий</a:t>
            </a:r>
            <a:endParaRPr lang="en-US" altLang="ru-RU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7652" name="Content Placeholder 2"/>
          <p:cNvSpPr txBox="1">
            <a:spLocks/>
          </p:cNvSpPr>
          <p:nvPr/>
        </p:nvSpPr>
        <p:spPr bwMode="auto">
          <a:xfrm>
            <a:off x="5746476" y="1870075"/>
            <a:ext cx="2855912" cy="359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9250" indent="-3492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ts val="4000"/>
              </a:lnSpc>
              <a:spcBef>
                <a:spcPts val="12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Char char=""/>
            </a:pPr>
            <a:r>
              <a:rPr lang="en-US" altLang="ru-RU" sz="3200" dirty="0">
                <a:latin typeface="+mj-lt"/>
              </a:rPr>
              <a:t>$size</a:t>
            </a:r>
          </a:p>
          <a:p>
            <a:pPr eaLnBrk="1" hangingPunct="1">
              <a:lnSpc>
                <a:spcPts val="4000"/>
              </a:lnSpc>
              <a:spcBef>
                <a:spcPts val="12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Char char=""/>
            </a:pPr>
            <a:r>
              <a:rPr lang="en-US" altLang="ru-RU" sz="3200" dirty="0">
                <a:latin typeface="+mj-lt"/>
              </a:rPr>
              <a:t>$exists</a:t>
            </a:r>
          </a:p>
          <a:p>
            <a:pPr eaLnBrk="1" hangingPunct="1">
              <a:lnSpc>
                <a:spcPts val="4000"/>
              </a:lnSpc>
              <a:spcBef>
                <a:spcPts val="12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Char char=""/>
            </a:pPr>
            <a:r>
              <a:rPr lang="en-US" altLang="ru-RU" sz="3200" dirty="0">
                <a:latin typeface="+mj-lt"/>
              </a:rPr>
              <a:t>$type</a:t>
            </a:r>
          </a:p>
          <a:p>
            <a:pPr eaLnBrk="1" hangingPunct="1">
              <a:lnSpc>
                <a:spcPts val="4000"/>
              </a:lnSpc>
              <a:spcBef>
                <a:spcPts val="12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Char char=""/>
            </a:pPr>
            <a:r>
              <a:rPr lang="en-US" altLang="ru-RU" sz="3200" dirty="0">
                <a:latin typeface="+mj-lt"/>
              </a:rPr>
              <a:t>$not</a:t>
            </a:r>
          </a:p>
          <a:p>
            <a:pPr eaLnBrk="1" hangingPunct="1">
              <a:lnSpc>
                <a:spcPts val="4000"/>
              </a:lnSpc>
              <a:spcBef>
                <a:spcPts val="12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Char char=""/>
            </a:pPr>
            <a:r>
              <a:rPr lang="en-US" altLang="ru-RU" sz="3200" dirty="0">
                <a:latin typeface="+mj-lt"/>
              </a:rPr>
              <a:t>$where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dirty="0" smtClean="0">
                <a:solidFill>
                  <a:schemeClr val="accent5">
                    <a:lumMod val="75000"/>
                  </a:schemeClr>
                </a:solidFill>
              </a:rPr>
              <a:t>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SQL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2100" dirty="0" smtClean="0">
                <a:solidFill>
                  <a:schemeClr val="tx1"/>
                </a:solidFill>
              </a:rPr>
              <a:t>UPDATE users SET </a:t>
            </a:r>
            <a:r>
              <a:rPr lang="en-US" altLang="ru-RU" sz="2100" dirty="0" err="1" smtClean="0">
                <a:solidFill>
                  <a:schemeClr val="tx1"/>
                </a:solidFill>
              </a:rPr>
              <a:t>last_name</a:t>
            </a:r>
            <a:r>
              <a:rPr lang="en-US" altLang="ru-RU" sz="2100" dirty="0" smtClean="0">
                <a:solidFill>
                  <a:schemeClr val="tx1"/>
                </a:solidFill>
              </a:rPr>
              <a:t> = </a:t>
            </a:r>
            <a:r>
              <a:rPr lang="en-US" altLang="en-US" sz="2100" dirty="0" smtClean="0">
                <a:solidFill>
                  <a:schemeClr val="tx1"/>
                </a:solidFill>
              </a:rPr>
              <a:t>“</a:t>
            </a:r>
            <a:r>
              <a:rPr lang="en-US" altLang="ru-RU" sz="2100" dirty="0" smtClean="0">
                <a:solidFill>
                  <a:schemeClr val="tx1"/>
                </a:solidFill>
              </a:rPr>
              <a:t>Fomin</a:t>
            </a:r>
            <a:r>
              <a:rPr lang="en-US" altLang="en-US" sz="2100" dirty="0" smtClean="0">
                <a:solidFill>
                  <a:schemeClr val="tx1"/>
                </a:solidFill>
              </a:rPr>
              <a:t>”</a:t>
            </a:r>
            <a:r>
              <a:rPr lang="en-US" altLang="ru-RU" sz="2100" dirty="0" smtClean="0">
                <a:solidFill>
                  <a:schemeClr val="tx1"/>
                </a:solidFill>
              </a:rPr>
              <a:t> WHERE </a:t>
            </a:r>
            <a:r>
              <a:rPr lang="en-US" altLang="ru-RU" sz="2100" dirty="0" err="1" smtClean="0">
                <a:solidFill>
                  <a:schemeClr val="tx1"/>
                </a:solidFill>
              </a:rPr>
              <a:t>first_name</a:t>
            </a:r>
            <a:r>
              <a:rPr lang="en-US" altLang="ru-RU" sz="2100" dirty="0" smtClean="0">
                <a:solidFill>
                  <a:schemeClr val="tx1"/>
                </a:solidFill>
              </a:rPr>
              <a:t>= </a:t>
            </a:r>
            <a:r>
              <a:rPr lang="en-US" altLang="en-US" sz="2100" dirty="0" smtClean="0">
                <a:solidFill>
                  <a:schemeClr val="tx1"/>
                </a:solidFill>
              </a:rPr>
              <a:t>“</a:t>
            </a:r>
            <a:r>
              <a:rPr lang="en-US" altLang="ru-RU" sz="2100" dirty="0" smtClean="0">
                <a:solidFill>
                  <a:schemeClr val="tx1"/>
                </a:solidFill>
              </a:rPr>
              <a:t>Mikhail</a:t>
            </a:r>
            <a:r>
              <a:rPr lang="en-US" altLang="en-US" sz="2100" dirty="0" smtClean="0">
                <a:solidFill>
                  <a:schemeClr val="tx1"/>
                </a:solidFill>
              </a:rPr>
              <a:t>”</a:t>
            </a:r>
            <a:endParaRPr lang="en-US" altLang="ru-RU" sz="2100" dirty="0" smtClean="0">
              <a:solidFill>
                <a:schemeClr val="tx1"/>
              </a:solidFill>
            </a:endParaRPr>
          </a:p>
          <a:p>
            <a:pPr marL="0" indent="0">
              <a:buFont typeface="Wingdings 2" panose="05020102010507070707" pitchFamily="18" charset="2"/>
              <a:buNone/>
            </a:pPr>
            <a:endParaRPr lang="en-US" altLang="ru-RU" sz="1600" dirty="0" smtClean="0">
              <a:solidFill>
                <a:schemeClr val="tx1"/>
              </a:solidFill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MongoDB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2000" dirty="0" err="1" smtClean="0">
                <a:solidFill>
                  <a:srgbClr val="FF0000"/>
                </a:solidFill>
              </a:rPr>
              <a:t>db.users.update</a:t>
            </a:r>
            <a:r>
              <a:rPr lang="en-US" altLang="ru-RU" sz="2000" dirty="0" smtClean="0">
                <a:solidFill>
                  <a:srgbClr val="FF0000"/>
                </a:solidFill>
              </a:rPr>
              <a:t>({ </a:t>
            </a:r>
            <a:r>
              <a:rPr lang="en-US" altLang="ru-RU" sz="2000" dirty="0" err="1" smtClean="0">
                <a:solidFill>
                  <a:srgbClr val="FF0000"/>
                </a:solidFill>
              </a:rPr>
              <a:t>first_name</a:t>
            </a:r>
            <a:r>
              <a:rPr lang="en-US" altLang="ru-RU" sz="2000" dirty="0" smtClean="0">
                <a:solidFill>
                  <a:srgbClr val="FF0000"/>
                </a:solidFill>
              </a:rPr>
              <a:t>: </a:t>
            </a:r>
            <a:r>
              <a:rPr lang="en-US" altLang="en-US" sz="2000" dirty="0" smtClean="0">
                <a:solidFill>
                  <a:srgbClr val="FF0000"/>
                </a:solidFill>
              </a:rPr>
              <a:t>“</a:t>
            </a:r>
            <a:r>
              <a:rPr lang="en-US" altLang="ru-RU" sz="2000" dirty="0" smtClean="0">
                <a:solidFill>
                  <a:srgbClr val="FF0000"/>
                </a:solidFill>
              </a:rPr>
              <a:t>Mikhail</a:t>
            </a:r>
            <a:r>
              <a:rPr lang="en-US" altLang="en-US" sz="2000" dirty="0" smtClean="0">
                <a:solidFill>
                  <a:srgbClr val="FF0000"/>
                </a:solidFill>
              </a:rPr>
              <a:t>”</a:t>
            </a:r>
            <a:r>
              <a:rPr lang="en-US" altLang="ru-RU" sz="2000" dirty="0" smtClean="0">
                <a:solidFill>
                  <a:srgbClr val="FF0000"/>
                </a:solidFill>
              </a:rPr>
              <a:t> }, { </a:t>
            </a:r>
            <a:r>
              <a:rPr lang="en-US" altLang="ru-RU" sz="2000" b="1" dirty="0" err="1" smtClean="0">
                <a:solidFill>
                  <a:srgbClr val="FF0000"/>
                </a:solidFill>
              </a:rPr>
              <a:t>last_name</a:t>
            </a:r>
            <a:r>
              <a:rPr lang="en-US" altLang="ru-RU" sz="2000" b="1" dirty="0" smtClean="0">
                <a:solidFill>
                  <a:srgbClr val="FF0000"/>
                </a:solidFill>
              </a:rPr>
              <a:t>: 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“</a:t>
            </a:r>
            <a:r>
              <a:rPr lang="en-US" altLang="ru-RU" sz="2000" b="1" dirty="0" smtClean="0">
                <a:solidFill>
                  <a:srgbClr val="FF0000"/>
                </a:solidFill>
              </a:rPr>
              <a:t>Fomin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”</a:t>
            </a:r>
            <a:r>
              <a:rPr lang="en-US" altLang="ru-RU" sz="2000" b="1" dirty="0" smtClean="0">
                <a:solidFill>
                  <a:srgbClr val="FF0000"/>
                </a:solidFill>
              </a:rPr>
              <a:t> </a:t>
            </a:r>
            <a:r>
              <a:rPr lang="en-US" altLang="ru-RU" sz="2000" dirty="0" smtClean="0">
                <a:solidFill>
                  <a:srgbClr val="FF0000"/>
                </a:solidFill>
              </a:rPr>
              <a:t>})</a:t>
            </a:r>
            <a:r>
              <a:rPr lang="en-US" altLang="ru-RU" sz="2000" dirty="0" smtClean="0">
                <a:solidFill>
                  <a:schemeClr val="tx1"/>
                </a:solidFill>
              </a:rPr>
              <a:t/>
            </a:r>
            <a:br>
              <a:rPr lang="en-US" altLang="ru-RU" sz="2000" dirty="0" smtClean="0">
                <a:solidFill>
                  <a:schemeClr val="tx1"/>
                </a:solidFill>
              </a:rPr>
            </a:br>
            <a:r>
              <a:rPr lang="en-US" altLang="ru-RU" sz="1900" dirty="0" err="1" smtClean="0">
                <a:solidFill>
                  <a:srgbClr val="5F8804"/>
                </a:solidFill>
              </a:rPr>
              <a:t>db.users.update</a:t>
            </a:r>
            <a:r>
              <a:rPr lang="en-US" altLang="ru-RU" sz="1900" dirty="0" smtClean="0">
                <a:solidFill>
                  <a:srgbClr val="5F8804"/>
                </a:solidFill>
              </a:rPr>
              <a:t>({ </a:t>
            </a:r>
            <a:r>
              <a:rPr lang="en-US" altLang="ru-RU" sz="1900" dirty="0" err="1" smtClean="0">
                <a:solidFill>
                  <a:srgbClr val="5F8804"/>
                </a:solidFill>
              </a:rPr>
              <a:t>first_name</a:t>
            </a:r>
            <a:r>
              <a:rPr lang="en-US" altLang="ru-RU" sz="1900" dirty="0" smtClean="0">
                <a:solidFill>
                  <a:srgbClr val="5F8804"/>
                </a:solidFill>
              </a:rPr>
              <a:t>: </a:t>
            </a:r>
            <a:r>
              <a:rPr lang="en-US" altLang="en-US" sz="1900" dirty="0" smtClean="0">
                <a:solidFill>
                  <a:srgbClr val="5F8804"/>
                </a:solidFill>
              </a:rPr>
              <a:t>“</a:t>
            </a:r>
            <a:r>
              <a:rPr lang="en-US" altLang="ru-RU" sz="1900" dirty="0" smtClean="0">
                <a:solidFill>
                  <a:srgbClr val="5F8804"/>
                </a:solidFill>
              </a:rPr>
              <a:t>Mikhail</a:t>
            </a:r>
            <a:r>
              <a:rPr lang="en-US" altLang="en-US" sz="1900" dirty="0" smtClean="0">
                <a:solidFill>
                  <a:srgbClr val="5F8804"/>
                </a:solidFill>
              </a:rPr>
              <a:t>”</a:t>
            </a:r>
            <a:r>
              <a:rPr lang="en-US" altLang="ru-RU" sz="1900" dirty="0" smtClean="0">
                <a:solidFill>
                  <a:srgbClr val="5F8804"/>
                </a:solidFill>
              </a:rPr>
              <a:t> }, </a:t>
            </a:r>
            <a:r>
              <a:rPr lang="en-US" altLang="ru-RU" sz="1900" b="1" dirty="0" smtClean="0">
                <a:solidFill>
                  <a:srgbClr val="5F8804"/>
                </a:solidFill>
              </a:rPr>
              <a:t>{ $set: { </a:t>
            </a:r>
            <a:r>
              <a:rPr lang="en-US" altLang="ru-RU" sz="1900" b="1" dirty="0" err="1" smtClean="0">
                <a:solidFill>
                  <a:srgbClr val="5F8804"/>
                </a:solidFill>
              </a:rPr>
              <a:t>last_name</a:t>
            </a:r>
            <a:r>
              <a:rPr lang="en-US" altLang="ru-RU" sz="1900" b="1" dirty="0" smtClean="0">
                <a:solidFill>
                  <a:srgbClr val="5F8804"/>
                </a:solidFill>
              </a:rPr>
              <a:t>: </a:t>
            </a:r>
            <a:r>
              <a:rPr lang="en-US" altLang="en-US" sz="1900" b="1" dirty="0" smtClean="0">
                <a:solidFill>
                  <a:srgbClr val="5F8804"/>
                </a:solidFill>
              </a:rPr>
              <a:t>“</a:t>
            </a:r>
            <a:r>
              <a:rPr lang="en-US" altLang="ru-RU" sz="1900" b="1" dirty="0" smtClean="0">
                <a:solidFill>
                  <a:srgbClr val="5F8804"/>
                </a:solidFill>
              </a:rPr>
              <a:t>Fomin</a:t>
            </a:r>
            <a:r>
              <a:rPr lang="en-US" altLang="en-US" sz="1900" b="1" dirty="0" smtClean="0">
                <a:solidFill>
                  <a:srgbClr val="5F8804"/>
                </a:solidFill>
              </a:rPr>
              <a:t>”</a:t>
            </a:r>
            <a:r>
              <a:rPr lang="en-US" altLang="ru-RU" sz="1900" b="1" dirty="0" smtClean="0">
                <a:solidFill>
                  <a:srgbClr val="5F8804"/>
                </a:solidFill>
              </a:rPr>
              <a:t> }</a:t>
            </a:r>
            <a:r>
              <a:rPr lang="en-US" altLang="ru-RU" sz="1900" dirty="0" smtClean="0">
                <a:solidFill>
                  <a:srgbClr val="5F8804"/>
                </a:solidFill>
              </a:rPr>
              <a:t> })</a:t>
            </a:r>
          </a:p>
        </p:txBody>
      </p:sp>
    </p:spTree>
    <p:extLst>
      <p:ext uri="{BB962C8B-B14F-4D97-AF65-F5344CB8AC3E}">
        <p14:creationId xmlns:p14="http://schemas.microsoft.com/office/powerpoint/2010/main" val="336192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885840" y="1892904"/>
            <a:ext cx="2770242" cy="3595687"/>
          </a:xfrm>
        </p:spPr>
        <p:txBody>
          <a:bodyPr/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ru-RU" dirty="0" smtClean="0">
                <a:latin typeface="+mj-lt"/>
              </a:rPr>
              <a:t>$set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ru-RU" dirty="0" smtClean="0">
                <a:latin typeface="+mj-lt"/>
              </a:rPr>
              <a:t>$unset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ru-RU" dirty="0" smtClean="0">
                <a:latin typeface="+mj-lt"/>
              </a:rPr>
              <a:t>$</a:t>
            </a:r>
            <a:r>
              <a:rPr lang="en-US" altLang="ru-RU" dirty="0" err="1" smtClean="0">
                <a:latin typeface="+mj-lt"/>
              </a:rPr>
              <a:t>inc</a:t>
            </a:r>
            <a:endParaRPr lang="en-US" altLang="ru-RU" dirty="0" smtClean="0">
              <a:latin typeface="+mj-lt"/>
            </a:endParaRP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ru-RU" dirty="0" smtClean="0">
                <a:latin typeface="+mj-lt"/>
              </a:rPr>
              <a:t>$push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ru-RU" dirty="0" smtClean="0">
                <a:latin typeface="+mj-lt"/>
              </a:rPr>
              <a:t>$</a:t>
            </a:r>
            <a:r>
              <a:rPr lang="en-US" altLang="ru-RU" dirty="0" err="1" smtClean="0">
                <a:latin typeface="+mj-lt"/>
              </a:rPr>
              <a:t>pushAll</a:t>
            </a:r>
            <a:endParaRPr lang="en-US" altLang="ru-RU" dirty="0" smtClean="0">
              <a:latin typeface="+mj-lt"/>
            </a:endParaRPr>
          </a:p>
        </p:txBody>
      </p:sp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>
                <a:solidFill>
                  <a:schemeClr val="accent5">
                    <a:lumMod val="75000"/>
                  </a:schemeClr>
                </a:solidFill>
              </a:rPr>
              <a:t>Операторы модификации</a:t>
            </a:r>
            <a:endParaRPr lang="en-US" altLang="ru-RU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676" name="Content Placeholder 2"/>
          <p:cNvSpPr txBox="1">
            <a:spLocks/>
          </p:cNvSpPr>
          <p:nvPr/>
        </p:nvSpPr>
        <p:spPr bwMode="auto">
          <a:xfrm>
            <a:off x="5021263" y="1870075"/>
            <a:ext cx="2855912" cy="359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9250" indent="-3492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marL="457200" indent="-457200" eaLnBrk="1" hangingPunct="1">
              <a:spcBef>
                <a:spcPts val="600"/>
              </a:spcBef>
              <a:buClr>
                <a:srgbClr val="6FB7D7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altLang="ru-RU" sz="3200" dirty="0">
                <a:latin typeface="+mj-lt"/>
              </a:rPr>
              <a:t>$</a:t>
            </a:r>
            <a:r>
              <a:rPr lang="en-US" altLang="ru-RU" sz="3200" dirty="0" err="1">
                <a:latin typeface="+mj-lt"/>
              </a:rPr>
              <a:t>addToSet</a:t>
            </a:r>
            <a:endParaRPr lang="en-US" altLang="ru-RU" sz="3200" dirty="0">
              <a:latin typeface="+mj-lt"/>
            </a:endParaRPr>
          </a:p>
          <a:p>
            <a:pPr marL="457200" indent="-457200" eaLnBrk="1" hangingPunct="1">
              <a:spcBef>
                <a:spcPts val="600"/>
              </a:spcBef>
              <a:buClr>
                <a:srgbClr val="6FB7D7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altLang="ru-RU" sz="3200" dirty="0">
                <a:latin typeface="+mj-lt"/>
              </a:rPr>
              <a:t>$pop</a:t>
            </a:r>
          </a:p>
          <a:p>
            <a:pPr marL="457200" indent="-457200" eaLnBrk="1" hangingPunct="1">
              <a:spcBef>
                <a:spcPts val="600"/>
              </a:spcBef>
              <a:buClr>
                <a:srgbClr val="6FB7D7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altLang="ru-RU" sz="3200" dirty="0">
                <a:latin typeface="+mj-lt"/>
              </a:rPr>
              <a:t>$pull</a:t>
            </a:r>
          </a:p>
          <a:p>
            <a:pPr marL="457200" indent="-457200" eaLnBrk="1" hangingPunct="1">
              <a:spcBef>
                <a:spcPts val="600"/>
              </a:spcBef>
              <a:buClr>
                <a:srgbClr val="6FB7D7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altLang="ru-RU" sz="3200" dirty="0">
                <a:latin typeface="+mj-lt"/>
              </a:rPr>
              <a:t>$</a:t>
            </a:r>
            <a:r>
              <a:rPr lang="en-US" altLang="ru-RU" sz="3200" dirty="0" err="1">
                <a:latin typeface="+mj-lt"/>
              </a:rPr>
              <a:t>pullAll</a:t>
            </a:r>
            <a:endParaRPr lang="en-US" altLang="ru-RU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>
          <a:xfrm>
            <a:off x="1435608" y="180045"/>
            <a:ext cx="7498080" cy="1143000"/>
          </a:xfrm>
        </p:spPr>
        <p:txBody>
          <a:bodyPr/>
          <a:lstStyle/>
          <a:p>
            <a:r>
              <a:rPr lang="en-US" altLang="ru-RU" dirty="0" smtClean="0">
                <a:solidFill>
                  <a:schemeClr val="accent5">
                    <a:lumMod val="75000"/>
                  </a:schemeClr>
                </a:solidFill>
              </a:rPr>
              <a:t>Delete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SQL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dirty="0" smtClean="0">
                <a:solidFill>
                  <a:srgbClr val="C00000"/>
                </a:solidFill>
              </a:rPr>
              <a:t>DELETE FROM users WHERE id = </a:t>
            </a:r>
            <a:r>
              <a:rPr lang="en-US" altLang="ru-RU" dirty="0" smtClean="0">
                <a:solidFill>
                  <a:srgbClr val="C00000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1</a:t>
            </a:r>
            <a:r>
              <a:rPr lang="en-US" altLang="ru-RU" dirty="0" smtClean="0">
                <a:solidFill>
                  <a:srgbClr val="C00000"/>
                </a:solidFill>
              </a:rPr>
              <a:t/>
            </a:r>
            <a:br>
              <a:rPr lang="en-US" altLang="ru-RU" dirty="0" smtClean="0">
                <a:solidFill>
                  <a:srgbClr val="C00000"/>
                </a:solidFill>
              </a:rPr>
            </a:br>
            <a:r>
              <a:rPr lang="en-US" altLang="ru-RU" dirty="0" smtClean="0">
                <a:solidFill>
                  <a:schemeClr val="tx1"/>
                </a:solidFill>
              </a:rPr>
              <a:t>DELETE FROM users WHERE </a:t>
            </a:r>
            <a:r>
              <a:rPr lang="en-US" altLang="ru-RU" dirty="0" err="1" smtClean="0">
                <a:solidFill>
                  <a:schemeClr val="tx1"/>
                </a:solidFill>
              </a:rPr>
              <a:t>first_name</a:t>
            </a:r>
            <a:r>
              <a:rPr lang="en-US" altLang="ru-RU" dirty="0" smtClean="0">
                <a:solidFill>
                  <a:schemeClr val="tx1"/>
                </a:solidFill>
              </a:rPr>
              <a:t> = </a:t>
            </a:r>
            <a:r>
              <a:rPr lang="en-US" altLang="en-US" dirty="0" smtClean="0">
                <a:solidFill>
                  <a:schemeClr val="tx1"/>
                </a:solidFill>
              </a:rPr>
              <a:t>“</a:t>
            </a:r>
            <a:r>
              <a:rPr lang="en-US" altLang="ru-RU" dirty="0" smtClean="0">
                <a:solidFill>
                  <a:schemeClr val="tx1"/>
                </a:solidFill>
              </a:rPr>
              <a:t>Mikhail</a:t>
            </a:r>
            <a:r>
              <a:rPr lang="en-US" altLang="en-US" dirty="0" smtClean="0">
                <a:solidFill>
                  <a:schemeClr val="tx1"/>
                </a:solidFill>
              </a:rPr>
              <a:t>”</a:t>
            </a:r>
            <a:endParaRPr lang="en-US" altLang="ru-RU" dirty="0" smtClean="0">
              <a:solidFill>
                <a:schemeClr val="tx1"/>
              </a:solidFill>
            </a:endParaRPr>
          </a:p>
          <a:p>
            <a:pPr marL="0" indent="0">
              <a:buFont typeface="Wingdings 2" panose="05020102010507070707" pitchFamily="18" charset="2"/>
              <a:buNone/>
            </a:pPr>
            <a:endParaRPr lang="en-US" altLang="ru-RU" sz="1600" dirty="0" smtClean="0">
              <a:solidFill>
                <a:schemeClr val="tx1"/>
              </a:solidFill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MongoDB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2100" dirty="0" err="1" smtClean="0">
                <a:solidFill>
                  <a:schemeClr val="tx1"/>
                </a:solidFill>
              </a:rPr>
              <a:t>db.users.remove</a:t>
            </a:r>
            <a:r>
              <a:rPr lang="en-US" altLang="ru-RU" sz="2100" dirty="0" smtClean="0">
                <a:solidFill>
                  <a:schemeClr val="tx1"/>
                </a:solidFill>
              </a:rPr>
              <a:t>({ _id: </a:t>
            </a:r>
            <a:r>
              <a:rPr lang="en-US" altLang="ru-RU" sz="2100" dirty="0" err="1" smtClean="0">
                <a:solidFill>
                  <a:schemeClr val="tx1"/>
                </a:solidFill>
              </a:rPr>
              <a:t>ObjectId</a:t>
            </a:r>
            <a:r>
              <a:rPr lang="en-US" altLang="ru-RU" sz="2100" dirty="0" smtClean="0">
                <a:solidFill>
                  <a:schemeClr val="tx1"/>
                </a:solidFill>
              </a:rPr>
              <a:t>(</a:t>
            </a:r>
            <a:r>
              <a:rPr lang="en-US" altLang="en-US" sz="2100" dirty="0" smtClean="0">
                <a:solidFill>
                  <a:schemeClr val="tx1"/>
                </a:solidFill>
              </a:rPr>
              <a:t>“</a:t>
            </a:r>
            <a:r>
              <a:rPr lang="en-US" altLang="ru-RU" sz="2100" dirty="0" smtClean="0">
                <a:solidFill>
                  <a:schemeClr val="tx1"/>
                </a:solidFill>
              </a:rPr>
              <a:t>4df8fb81ed4cadd6271c0000</a:t>
            </a:r>
            <a:r>
              <a:rPr lang="en-US" altLang="en-US" sz="2100" dirty="0" smtClean="0">
                <a:solidFill>
                  <a:schemeClr val="tx1"/>
                </a:solidFill>
              </a:rPr>
              <a:t>”</a:t>
            </a:r>
            <a:r>
              <a:rPr lang="en-US" altLang="ru-RU" sz="2100" dirty="0" smtClean="0">
                <a:solidFill>
                  <a:schemeClr val="tx1"/>
                </a:solidFill>
              </a:rPr>
              <a:t>) })</a:t>
            </a:r>
            <a:br>
              <a:rPr lang="en-US" altLang="ru-RU" sz="2100" dirty="0" smtClean="0">
                <a:solidFill>
                  <a:schemeClr val="tx1"/>
                </a:solidFill>
              </a:rPr>
            </a:br>
            <a:r>
              <a:rPr lang="en-US" altLang="ru-RU" sz="2100" dirty="0" err="1" smtClean="0">
                <a:solidFill>
                  <a:schemeClr val="tx1"/>
                </a:solidFill>
              </a:rPr>
              <a:t>db.users.remove</a:t>
            </a:r>
            <a:r>
              <a:rPr lang="en-US" altLang="ru-RU" sz="2100" dirty="0" smtClean="0">
                <a:solidFill>
                  <a:schemeClr val="tx1"/>
                </a:solidFill>
              </a:rPr>
              <a:t>({ </a:t>
            </a:r>
            <a:r>
              <a:rPr lang="en-US" altLang="ru-RU" sz="2100" dirty="0" err="1" smtClean="0">
                <a:solidFill>
                  <a:schemeClr val="tx1"/>
                </a:solidFill>
              </a:rPr>
              <a:t>first_name</a:t>
            </a:r>
            <a:r>
              <a:rPr lang="en-US" altLang="ru-RU" sz="2100" dirty="0" smtClean="0">
                <a:solidFill>
                  <a:schemeClr val="tx1"/>
                </a:solidFill>
              </a:rPr>
              <a:t>: </a:t>
            </a:r>
            <a:r>
              <a:rPr lang="en-US" altLang="en-US" sz="2100" dirty="0" smtClean="0">
                <a:solidFill>
                  <a:schemeClr val="tx1"/>
                </a:solidFill>
              </a:rPr>
              <a:t>“</a:t>
            </a:r>
            <a:r>
              <a:rPr lang="en-US" altLang="ru-RU" sz="2100" dirty="0" smtClean="0">
                <a:solidFill>
                  <a:schemeClr val="tx1"/>
                </a:solidFill>
              </a:rPr>
              <a:t>Mikhail</a:t>
            </a:r>
            <a:r>
              <a:rPr lang="en-US" altLang="en-US" sz="2100" dirty="0" smtClean="0">
                <a:solidFill>
                  <a:schemeClr val="tx1"/>
                </a:solidFill>
              </a:rPr>
              <a:t>”</a:t>
            </a:r>
            <a:r>
              <a:rPr lang="en-US" altLang="ru-RU" sz="2100" dirty="0" smtClean="0">
                <a:solidFill>
                  <a:schemeClr val="tx1"/>
                </a:solidFill>
              </a:rPr>
              <a:t>})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altLang="ru-RU" sz="21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87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rot="16200000">
            <a:off x="-2041548" y="2353504"/>
            <a:ext cx="4977800" cy="792088"/>
          </a:xfrm>
        </p:spPr>
        <p:txBody>
          <a:bodyPr>
            <a:noAutofit/>
          </a:bodyPr>
          <a:lstStyle/>
          <a:p>
            <a:r>
              <a:rPr lang="ru-RU" sz="4800" dirty="0" smtClean="0"/>
              <a:t>Коды   и   методы</a:t>
            </a:r>
            <a:endParaRPr lang="ru-RU" sz="4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7" y="404664"/>
            <a:ext cx="8107255" cy="626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55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1313792" y="2001838"/>
            <a:ext cx="7830207" cy="3941762"/>
          </a:xfrm>
        </p:spPr>
        <p:txBody>
          <a:bodyPr>
            <a:normAutofit/>
          </a:bodyPr>
          <a:lstStyle/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ru-RU" altLang="ru-RU" sz="3600" dirty="0" smtClean="0"/>
              <a:t>Быстрая база данных 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ru-RU" altLang="ru-RU" sz="3600" dirty="0" smtClean="0"/>
              <a:t>Устоявшийся проект</a:t>
            </a:r>
            <a:endParaRPr lang="en-US" altLang="ru-RU" sz="3600" dirty="0" smtClean="0"/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en-US" altLang="ru-RU" sz="3600" dirty="0" smtClean="0"/>
              <a:t>Open-source</a:t>
            </a:r>
            <a:r>
              <a:rPr lang="ru-RU" altLang="ru-RU" sz="3600" dirty="0" smtClean="0"/>
              <a:t>, но разрабатывается и поддерживается компанией </a:t>
            </a:r>
            <a:r>
              <a:rPr lang="en-US" altLang="ru-RU" sz="3600" dirty="0" smtClean="0"/>
              <a:t>10gen</a:t>
            </a:r>
            <a:endParaRPr lang="ru-RU" altLang="ru-RU" sz="3600" dirty="0" smtClean="0"/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ru-RU" altLang="ru-RU" sz="3600" dirty="0" smtClean="0"/>
              <a:t>Одно из наиболее универсальных </a:t>
            </a:r>
            <a:r>
              <a:rPr lang="ru-RU" altLang="ru-RU" sz="3600" dirty="0" smtClean="0"/>
              <a:t>решений среди </a:t>
            </a:r>
            <a:r>
              <a:rPr lang="en-US" altLang="ru-RU" sz="3600" dirty="0" smtClean="0"/>
              <a:t>NoSQL</a:t>
            </a:r>
            <a:endParaRPr lang="en-US" altLang="ru-RU" sz="3600" dirty="0" smtClean="0"/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6531233" cy="1143000"/>
          </a:xfrm>
        </p:spPr>
        <p:txBody>
          <a:bodyPr/>
          <a:lstStyle/>
          <a:p>
            <a:r>
              <a:rPr lang="en-US" altLang="ru-RU" dirty="0" smtClean="0">
                <a:solidFill>
                  <a:srgbClr val="000000"/>
                </a:solidFill>
              </a:rPr>
              <a:t>MongoDB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>
                <a:solidFill>
                  <a:schemeClr val="accent5">
                    <a:lumMod val="75000"/>
                  </a:schemeClr>
                </a:solidFill>
              </a:rPr>
              <a:t>Создание индексов</a:t>
            </a:r>
            <a:endParaRPr lang="en-US" altLang="ru-RU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0731" y="1447800"/>
            <a:ext cx="7682957" cy="4800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SQL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altLang="ru-RU" sz="3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2800" dirty="0" smtClean="0">
                <a:solidFill>
                  <a:schemeClr val="tx1"/>
                </a:solidFill>
              </a:rPr>
              <a:t>ALTER TABLE `users` ADD INDEX (`</a:t>
            </a:r>
            <a:r>
              <a:rPr lang="en-US" altLang="ru-RU" sz="2800" dirty="0" err="1" smtClean="0">
                <a:solidFill>
                  <a:schemeClr val="tx1"/>
                </a:solidFill>
              </a:rPr>
              <a:t>first_name</a:t>
            </a:r>
            <a:r>
              <a:rPr lang="en-US" altLang="ru-RU" sz="2800" dirty="0" smtClean="0">
                <a:solidFill>
                  <a:schemeClr val="tx1"/>
                </a:solidFill>
              </a:rPr>
              <a:t>`) 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altLang="ru-RU" sz="1600" dirty="0" smtClean="0">
              <a:solidFill>
                <a:schemeClr val="tx1"/>
              </a:solidFill>
            </a:endParaRPr>
          </a:p>
          <a:p>
            <a:pPr marL="0" indent="0">
              <a:buFont typeface="Wingdings 2" panose="05020102010507070707" pitchFamily="18" charset="2"/>
              <a:buNone/>
            </a:pPr>
            <a:endParaRPr lang="en-US" altLang="ru-RU" sz="1600" dirty="0" smtClean="0">
              <a:solidFill>
                <a:schemeClr val="tx1"/>
              </a:solidFill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MongoDB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altLang="ru-RU" sz="3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274320" lvl="1" indent="0">
              <a:buFont typeface="Wingdings 2" panose="05020102010507070707" pitchFamily="18" charset="2"/>
              <a:buNone/>
            </a:pPr>
            <a:r>
              <a:rPr lang="en-US" altLang="ru-RU" sz="2400" dirty="0" err="1" smtClean="0">
                <a:solidFill>
                  <a:schemeClr val="tx1"/>
                </a:solidFill>
              </a:rPr>
              <a:t>db.users.ensureIndex</a:t>
            </a:r>
            <a:r>
              <a:rPr lang="en-US" altLang="ru-RU" sz="2400" dirty="0" smtClean="0">
                <a:solidFill>
                  <a:schemeClr val="tx1"/>
                </a:solidFill>
              </a:rPr>
              <a:t>({ </a:t>
            </a:r>
            <a:r>
              <a:rPr lang="en-US" altLang="ru-RU" sz="2400" dirty="0" err="1" smtClean="0">
                <a:solidFill>
                  <a:schemeClr val="tx1"/>
                </a:solidFill>
              </a:rPr>
              <a:t>first_name</a:t>
            </a:r>
            <a:r>
              <a:rPr lang="en-US" altLang="ru-RU" sz="2400" dirty="0" smtClean="0">
                <a:solidFill>
                  <a:schemeClr val="tx1"/>
                </a:solidFill>
              </a:rPr>
              <a:t>: </a:t>
            </a:r>
            <a:r>
              <a:rPr lang="en-US" altLang="ru-RU" sz="2400" dirty="0" smtClean="0">
                <a:solidFill>
                  <a:schemeClr val="tx1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1</a:t>
            </a:r>
            <a:r>
              <a:rPr lang="en-US" altLang="ru-RU" sz="2400" dirty="0" smtClean="0">
                <a:solidFill>
                  <a:schemeClr val="tx1"/>
                </a:solidFill>
              </a:rPr>
              <a:t> }) </a:t>
            </a:r>
            <a:r>
              <a:rPr lang="en-US" altLang="ru-RU" sz="2400" dirty="0" smtClean="0"/>
              <a:t>// </a:t>
            </a:r>
            <a:r>
              <a:rPr lang="ru-RU" altLang="ru-RU" sz="2400" dirty="0" smtClean="0"/>
              <a:t>по возрастанию</a:t>
            </a:r>
            <a:endParaRPr lang="en-US" altLang="ru-RU" sz="2400" dirty="0" smtClean="0"/>
          </a:p>
          <a:p>
            <a:pPr marL="274320" lvl="1" indent="0">
              <a:buFont typeface="Wingdings 2" panose="05020102010507070707" pitchFamily="18" charset="2"/>
              <a:buNone/>
            </a:pPr>
            <a:r>
              <a:rPr lang="en-US" altLang="ru-RU" sz="2400" dirty="0" smtClean="0"/>
              <a:t/>
            </a:r>
            <a:br>
              <a:rPr lang="en-US" altLang="ru-RU" sz="2400" dirty="0" smtClean="0"/>
            </a:br>
            <a:r>
              <a:rPr lang="en-US" altLang="ru-RU" sz="2400" dirty="0" err="1" smtClean="0">
                <a:solidFill>
                  <a:schemeClr val="tx1"/>
                </a:solidFill>
              </a:rPr>
              <a:t>db.users.ensureIndex</a:t>
            </a:r>
            <a:r>
              <a:rPr lang="en-US" altLang="ru-RU" sz="2400" dirty="0" smtClean="0">
                <a:solidFill>
                  <a:schemeClr val="tx1"/>
                </a:solidFill>
              </a:rPr>
              <a:t>({ </a:t>
            </a:r>
            <a:r>
              <a:rPr lang="en-US" altLang="ru-RU" sz="2400" dirty="0" err="1" smtClean="0">
                <a:solidFill>
                  <a:schemeClr val="tx1"/>
                </a:solidFill>
              </a:rPr>
              <a:t>first_name</a:t>
            </a:r>
            <a:r>
              <a:rPr lang="en-US" altLang="ru-RU" sz="2400" dirty="0" smtClean="0">
                <a:solidFill>
                  <a:schemeClr val="tx1"/>
                </a:solidFill>
              </a:rPr>
              <a:t>: -</a:t>
            </a:r>
            <a:r>
              <a:rPr lang="en-US" altLang="ru-RU" sz="2400" dirty="0" smtClean="0">
                <a:solidFill>
                  <a:schemeClr val="tx1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1</a:t>
            </a:r>
            <a:r>
              <a:rPr lang="en-US" altLang="ru-RU" sz="2400" dirty="0" smtClean="0">
                <a:solidFill>
                  <a:schemeClr val="tx1"/>
                </a:solidFill>
              </a:rPr>
              <a:t> })</a:t>
            </a:r>
            <a:r>
              <a:rPr lang="ru-RU" altLang="ru-RU" sz="2400" dirty="0" smtClean="0">
                <a:solidFill>
                  <a:schemeClr val="tx1"/>
                </a:solidFill>
              </a:rPr>
              <a:t> </a:t>
            </a:r>
            <a:r>
              <a:rPr lang="ru-RU" altLang="ru-RU" sz="2400" dirty="0" smtClean="0"/>
              <a:t>// по убыванию</a:t>
            </a:r>
            <a:endParaRPr lang="en-US" alt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421095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>
                <a:solidFill>
                  <a:schemeClr val="accent5">
                    <a:lumMod val="75000"/>
                  </a:schemeClr>
                </a:solidFill>
              </a:rPr>
              <a:t>Гео-индекс</a:t>
            </a:r>
            <a:endParaRPr lang="en-US" altLang="ru-RU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dirty="0" smtClean="0">
                <a:solidFill>
                  <a:schemeClr val="tx1"/>
                </a:solidFill>
                <a:latin typeface="Calibri" panose="020F0502020204030204" pitchFamily="34" charset="0"/>
              </a:rPr>
              <a:t>MongoDB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ru-RU" sz="2100" dirty="0" err="1" smtClean="0">
                <a:solidFill>
                  <a:schemeClr val="tx1"/>
                </a:solidFill>
              </a:rPr>
              <a:t>db.places.ensureIndex</a:t>
            </a:r>
            <a:r>
              <a:rPr lang="en-US" altLang="ru-RU" sz="2100" dirty="0" smtClean="0">
                <a:solidFill>
                  <a:schemeClr val="tx1"/>
                </a:solidFill>
              </a:rPr>
              <a:t>({ location: </a:t>
            </a:r>
            <a:r>
              <a:rPr lang="en-US" altLang="en-US" sz="2100" dirty="0" smtClean="0">
                <a:solidFill>
                  <a:schemeClr val="tx1"/>
                </a:solidFill>
              </a:rPr>
              <a:t>“</a:t>
            </a:r>
            <a:r>
              <a:rPr lang="en-US" altLang="ru-RU" sz="2100" dirty="0" smtClean="0">
                <a:solidFill>
                  <a:schemeClr val="tx1"/>
                </a:solidFill>
              </a:rPr>
              <a:t>2d</a:t>
            </a:r>
            <a:r>
              <a:rPr lang="en-US" altLang="en-US" sz="2100" dirty="0" smtClean="0">
                <a:solidFill>
                  <a:schemeClr val="tx1"/>
                </a:solidFill>
              </a:rPr>
              <a:t>”</a:t>
            </a:r>
            <a:r>
              <a:rPr lang="en-US" altLang="ru-RU" sz="2100" dirty="0" smtClean="0">
                <a:solidFill>
                  <a:schemeClr val="tx1"/>
                </a:solidFill>
              </a:rPr>
              <a:t> }</a:t>
            </a:r>
            <a:endParaRPr lang="en-US" altLang="ru-RU" sz="1800" dirty="0" smtClean="0">
              <a:solidFill>
                <a:schemeClr val="tx1"/>
              </a:solidFill>
            </a:endParaRPr>
          </a:p>
          <a:p>
            <a:pPr marL="0" indent="0">
              <a:buFont typeface="Wingdings 2" panose="05020102010507070707" pitchFamily="18" charset="2"/>
              <a:buNone/>
            </a:pPr>
            <a:endParaRPr lang="en-US" altLang="ru-RU" sz="1400" dirty="0" smtClean="0">
              <a:solidFill>
                <a:schemeClr val="tx1"/>
              </a:solidFill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ru-RU" altLang="ru-RU" dirty="0" smtClean="0">
                <a:solidFill>
                  <a:schemeClr val="tx1"/>
                </a:solidFill>
                <a:latin typeface="Calibri" panose="020F0502020204030204" pitchFamily="34" charset="0"/>
              </a:rPr>
              <a:t>Поиск при помощи операторов</a:t>
            </a:r>
            <a:endParaRPr lang="en-US" altLang="ru-RU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indent="0"/>
            <a:r>
              <a:rPr lang="en-US" altLang="ru-RU" sz="1800" dirty="0" smtClean="0">
                <a:solidFill>
                  <a:schemeClr val="tx1"/>
                </a:solidFill>
              </a:rPr>
              <a:t>$near –</a:t>
            </a:r>
            <a:r>
              <a:rPr lang="ru-RU" altLang="ru-RU" sz="1800" dirty="0" smtClean="0">
                <a:solidFill>
                  <a:schemeClr val="tx1"/>
                </a:solidFill>
              </a:rPr>
              <a:t> поиск объектов с сортировкой, самые близкие - первые</a:t>
            </a:r>
            <a:endParaRPr lang="en-US" altLang="ru-RU" sz="1800" dirty="0" smtClean="0">
              <a:solidFill>
                <a:schemeClr val="tx1"/>
              </a:solidFill>
            </a:endParaRPr>
          </a:p>
          <a:p>
            <a:pPr marL="0" indent="0"/>
            <a:r>
              <a:rPr lang="en-US" altLang="ru-RU" sz="1800" dirty="0" smtClean="0">
                <a:solidFill>
                  <a:schemeClr val="tx1"/>
                </a:solidFill>
              </a:rPr>
              <a:t>$box</a:t>
            </a:r>
            <a:r>
              <a:rPr lang="ru-RU" altLang="ru-RU" sz="1800" dirty="0" smtClean="0">
                <a:solidFill>
                  <a:schemeClr val="tx1"/>
                </a:solidFill>
              </a:rPr>
              <a:t> </a:t>
            </a:r>
            <a:r>
              <a:rPr lang="en-US" altLang="ru-RU" sz="1800" dirty="0" smtClean="0">
                <a:solidFill>
                  <a:schemeClr val="tx1"/>
                </a:solidFill>
              </a:rPr>
              <a:t>–</a:t>
            </a:r>
            <a:r>
              <a:rPr lang="ru-RU" altLang="ru-RU" sz="1800" dirty="0" smtClean="0">
                <a:solidFill>
                  <a:schemeClr val="tx1"/>
                </a:solidFill>
              </a:rPr>
              <a:t> поиск объектов в заданном квадрате</a:t>
            </a:r>
            <a:endParaRPr lang="en-US" altLang="ru-RU" sz="1800" dirty="0" smtClean="0">
              <a:solidFill>
                <a:schemeClr val="tx1"/>
              </a:solidFill>
            </a:endParaRPr>
          </a:p>
          <a:p>
            <a:pPr marL="0" indent="0"/>
            <a:r>
              <a:rPr lang="en-US" altLang="ru-RU" sz="1800" dirty="0" smtClean="0">
                <a:solidFill>
                  <a:schemeClr val="tx1"/>
                </a:solidFill>
              </a:rPr>
              <a:t>$center</a:t>
            </a:r>
            <a:r>
              <a:rPr lang="ru-RU" altLang="ru-RU" sz="1800" dirty="0" smtClean="0">
                <a:solidFill>
                  <a:schemeClr val="tx1"/>
                </a:solidFill>
              </a:rPr>
              <a:t> </a:t>
            </a:r>
            <a:r>
              <a:rPr lang="en-US" altLang="ru-RU" sz="1800" dirty="0" smtClean="0">
                <a:solidFill>
                  <a:schemeClr val="tx1"/>
                </a:solidFill>
              </a:rPr>
              <a:t>–</a:t>
            </a:r>
            <a:r>
              <a:rPr lang="ru-RU" altLang="ru-RU" sz="1800" dirty="0" smtClean="0">
                <a:solidFill>
                  <a:schemeClr val="tx1"/>
                </a:solidFill>
              </a:rPr>
              <a:t> поиск объектов в заданном радиусе</a:t>
            </a:r>
            <a:endParaRPr lang="en-US" altLang="ru-RU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67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284999" y="1810517"/>
            <a:ext cx="8042275" cy="3994150"/>
          </a:xfrm>
        </p:spPr>
        <p:txBody>
          <a:bodyPr/>
          <a:lstStyle/>
          <a:p>
            <a:r>
              <a:rPr lang="ru-RU" altLang="ru-RU" dirty="0" smtClean="0"/>
              <a:t>Документно-ориентированная база данных</a:t>
            </a:r>
            <a:endParaRPr lang="en-US" altLang="ru-RU" dirty="0" smtClean="0"/>
          </a:p>
          <a:p>
            <a:r>
              <a:rPr lang="ru-RU" altLang="ru-RU" dirty="0" smtClean="0"/>
              <a:t>Быстрое чтение и особенно запись</a:t>
            </a:r>
            <a:endParaRPr lang="en-US" altLang="ru-RU" dirty="0" smtClean="0"/>
          </a:p>
          <a:p>
            <a:r>
              <a:rPr lang="ru-RU" altLang="ru-RU" dirty="0" smtClean="0"/>
              <a:t>Широкая по сравнению с другими </a:t>
            </a:r>
            <a:r>
              <a:rPr lang="en-US" altLang="ru-RU" dirty="0" smtClean="0"/>
              <a:t>NoSQL  </a:t>
            </a:r>
            <a:r>
              <a:rPr lang="ru-RU" altLang="ru-RU" dirty="0" err="1" smtClean="0"/>
              <a:t>функциональсть</a:t>
            </a:r>
            <a:endParaRPr lang="ru-RU" altLang="ru-RU" dirty="0" smtClean="0"/>
          </a:p>
          <a:p>
            <a:r>
              <a:rPr lang="ru-RU" altLang="ru-RU" dirty="0" smtClean="0"/>
              <a:t>Масштабирование из коробки</a:t>
            </a:r>
          </a:p>
          <a:p>
            <a:pPr lvl="1">
              <a:lnSpc>
                <a:spcPct val="140000"/>
              </a:lnSpc>
            </a:pPr>
            <a:r>
              <a:rPr lang="ru-RU" altLang="ru-RU" dirty="0" smtClean="0"/>
              <a:t>По чтению (</a:t>
            </a:r>
            <a:r>
              <a:rPr lang="en-US" altLang="ru-RU" dirty="0" smtClean="0"/>
              <a:t>Master/slave, Replica sets</a:t>
            </a:r>
            <a:r>
              <a:rPr lang="ru-RU" altLang="ru-RU" dirty="0" smtClean="0"/>
              <a:t>)</a:t>
            </a:r>
          </a:p>
          <a:p>
            <a:pPr lvl="1"/>
            <a:r>
              <a:rPr lang="ru-RU" altLang="ru-RU" dirty="0" smtClean="0"/>
              <a:t>По записи (</a:t>
            </a:r>
            <a:r>
              <a:rPr lang="en-US" altLang="ru-RU" dirty="0" err="1" smtClean="0"/>
              <a:t>Sharding</a:t>
            </a:r>
            <a:r>
              <a:rPr lang="ru-RU" altLang="ru-RU" dirty="0" smtClean="0"/>
              <a:t>)</a:t>
            </a:r>
            <a:endParaRPr lang="en-US" altLang="ru-RU" dirty="0" smtClean="0"/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692166" y="452438"/>
            <a:ext cx="5848459" cy="892175"/>
          </a:xfrm>
        </p:spPr>
        <p:txBody>
          <a:bodyPr/>
          <a:lstStyle/>
          <a:p>
            <a:r>
              <a:rPr lang="ru-RU" altLang="ru-RU" dirty="0" smtClean="0">
                <a:solidFill>
                  <a:srgbClr val="351A00"/>
                </a:solidFill>
              </a:rPr>
              <a:t>Преимущества</a:t>
            </a:r>
            <a:endParaRPr lang="en-US" altLang="ru-RU" dirty="0" smtClean="0">
              <a:solidFill>
                <a:srgbClr val="351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7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35608" y="867747"/>
            <a:ext cx="7498080" cy="5766317"/>
          </a:xfrm>
        </p:spPr>
        <p:txBody>
          <a:bodyPr>
            <a:noAutofit/>
          </a:bodyPr>
          <a:lstStyle/>
          <a:p>
            <a:pPr>
              <a:lnSpc>
                <a:spcPts val="3400"/>
              </a:lnSpc>
              <a:spcBef>
                <a:spcPts val="1200"/>
              </a:spcBef>
            </a:pPr>
            <a:r>
              <a:rPr lang="ru-RU" sz="2900" dirty="0"/>
              <a:t>Эта база данных не настолько соответствует требованиям ACID (атомарность, согласованность, изолированность и устойчивость), как реляционные базы данных.</a:t>
            </a:r>
          </a:p>
          <a:p>
            <a:pPr>
              <a:lnSpc>
                <a:spcPts val="3400"/>
              </a:lnSpc>
              <a:spcBef>
                <a:spcPts val="1200"/>
              </a:spcBef>
            </a:pPr>
            <a:r>
              <a:rPr lang="ru-RU" sz="2900" dirty="0"/>
              <a:t>Транзакции с использованием MongoDB являются сложными</a:t>
            </a:r>
          </a:p>
          <a:p>
            <a:pPr>
              <a:lnSpc>
                <a:spcPts val="3400"/>
              </a:lnSpc>
              <a:spcBef>
                <a:spcPts val="1200"/>
              </a:spcBef>
            </a:pPr>
            <a:r>
              <a:rPr lang="ru-RU" sz="2900" dirty="0"/>
              <a:t>В MongoDB нет положений о хранимых процедурах или функциях, поэтому не получится реализовать какую-либо бизнес-логику на уровне базы данных, что можно сделать в реляционных БД</a:t>
            </a:r>
            <a:r>
              <a:rPr lang="ru-RU" sz="2900" dirty="0" smtClean="0"/>
              <a:t>.</a:t>
            </a:r>
            <a:endParaRPr lang="ru-RU" sz="29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867747"/>
          </a:xfrm>
        </p:spPr>
        <p:txBody>
          <a:bodyPr>
            <a:normAutofit/>
          </a:bodyPr>
          <a:lstStyle/>
          <a:p>
            <a:r>
              <a:rPr lang="ru-RU" dirty="0" smtClean="0"/>
              <a:t>Недостатки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540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dirty="0" smtClean="0">
                <a:solidFill>
                  <a:schemeClr val="accent5">
                    <a:lumMod val="75000"/>
                  </a:schemeClr>
                </a:solidFill>
              </a:rPr>
              <a:t>MongoDB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Wingdings 2" panose="05020102010507070707" pitchFamily="18" charset="2"/>
              <a:buNone/>
            </a:pPr>
            <a:r>
              <a:rPr lang="ru-RU" altLang="ru-RU" dirty="0" smtClean="0">
                <a:solidFill>
                  <a:srgbClr val="000000"/>
                </a:solidFill>
              </a:rPr>
              <a:t>Не подходит</a:t>
            </a:r>
            <a:r>
              <a:rPr lang="en-US" altLang="ru-RU" dirty="0" smtClean="0">
                <a:solidFill>
                  <a:srgbClr val="000000"/>
                </a:solidFill>
              </a:rPr>
              <a:t>:</a:t>
            </a:r>
            <a:endParaRPr lang="ru-RU" altLang="ru-RU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ru-RU" altLang="ru-RU" dirty="0" smtClean="0">
                <a:solidFill>
                  <a:srgbClr val="000000"/>
                </a:solidFill>
              </a:rPr>
              <a:t>если вы используете </a:t>
            </a:r>
            <a:r>
              <a:rPr lang="en-US" altLang="ru-RU" dirty="0" smtClean="0">
                <a:solidFill>
                  <a:srgbClr val="000000"/>
                </a:solidFill>
              </a:rPr>
              <a:t>JOIN</a:t>
            </a:r>
            <a:r>
              <a:rPr lang="en-US" altLang="en-US" dirty="0" smtClean="0">
                <a:solidFill>
                  <a:srgbClr val="000000"/>
                </a:solidFill>
              </a:rPr>
              <a:t>’</a:t>
            </a:r>
            <a:r>
              <a:rPr lang="ru-RU" altLang="ja-JP" dirty="0" smtClean="0">
                <a:solidFill>
                  <a:srgbClr val="000000"/>
                </a:solidFill>
              </a:rPr>
              <a:t>ы</a:t>
            </a:r>
          </a:p>
          <a:p>
            <a:pPr marL="0" indent="0">
              <a:lnSpc>
                <a:spcPct val="80000"/>
              </a:lnSpc>
            </a:pPr>
            <a:r>
              <a:rPr lang="ru-RU" altLang="ru-RU" dirty="0" smtClean="0">
                <a:solidFill>
                  <a:srgbClr val="000000"/>
                </a:solidFill>
              </a:rPr>
              <a:t>если вам необходимы транзакции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ru-RU" altLang="ru-RU" sz="1400" dirty="0" smtClean="0">
                <a:solidFill>
                  <a:srgbClr val="000000"/>
                </a:solidFill>
              </a:rPr>
              <a:t> </a:t>
            </a:r>
            <a:r>
              <a:rPr lang="ru-RU" altLang="ru-RU" dirty="0" smtClean="0">
                <a:solidFill>
                  <a:srgbClr val="000000"/>
                </a:solidFill>
              </a:rPr>
              <a:t/>
            </a:r>
            <a:br>
              <a:rPr lang="ru-RU" altLang="ru-RU" dirty="0" smtClean="0">
                <a:solidFill>
                  <a:srgbClr val="000000"/>
                </a:solidFill>
              </a:rPr>
            </a:br>
            <a:r>
              <a:rPr lang="ru-RU" altLang="ru-RU" dirty="0" smtClean="0">
                <a:solidFill>
                  <a:srgbClr val="000000"/>
                </a:solidFill>
              </a:rPr>
              <a:t>Подходит</a:t>
            </a:r>
            <a:r>
              <a:rPr lang="en-US" altLang="ru-RU" dirty="0" smtClean="0">
                <a:solidFill>
                  <a:srgbClr val="000000"/>
                </a:solidFill>
              </a:rPr>
              <a:t>:</a:t>
            </a:r>
            <a:endParaRPr lang="ru-RU" altLang="ru-RU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ru-RU" altLang="ru-RU" dirty="0" smtClean="0">
                <a:solidFill>
                  <a:srgbClr val="000000"/>
                </a:solidFill>
              </a:rPr>
              <a:t>хранение разнородных данных</a:t>
            </a:r>
            <a:endParaRPr lang="en-US" altLang="ru-RU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ru-RU" altLang="ru-RU" dirty="0" smtClean="0">
                <a:solidFill>
                  <a:srgbClr val="000000"/>
                </a:solidFill>
              </a:rPr>
              <a:t>хранение </a:t>
            </a:r>
            <a:r>
              <a:rPr lang="ru-RU" altLang="ru-RU" dirty="0" err="1" smtClean="0">
                <a:solidFill>
                  <a:srgbClr val="000000"/>
                </a:solidFill>
              </a:rPr>
              <a:t>геоданных</a:t>
            </a:r>
            <a:endParaRPr lang="ru-RU" altLang="ru-RU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ru-RU" altLang="ru-RU" dirty="0" smtClean="0">
                <a:solidFill>
                  <a:srgbClr val="000000"/>
                </a:solidFill>
              </a:rPr>
              <a:t>хранение логов и статистики</a:t>
            </a:r>
            <a:endParaRPr lang="en-US" altLang="ru-RU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07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1206548" y="274638"/>
            <a:ext cx="7727140" cy="1143000"/>
          </a:xfrm>
        </p:spPr>
        <p:txBody>
          <a:bodyPr>
            <a:normAutofit fontScale="90000"/>
          </a:bodyPr>
          <a:lstStyle/>
          <a:p>
            <a:r>
              <a:rPr lang="ru-RU" altLang="ru-RU" sz="4000" dirty="0" smtClean="0">
                <a:solidFill>
                  <a:srgbClr val="000000"/>
                </a:solidFill>
              </a:rPr>
              <a:t>Сравнение</a:t>
            </a:r>
            <a:r>
              <a:rPr lang="en-US" altLang="ru-RU" sz="4000" dirty="0" smtClean="0">
                <a:solidFill>
                  <a:srgbClr val="000000"/>
                </a:solidFill>
              </a:rPr>
              <a:t> MongoDB</a:t>
            </a:r>
            <a:r>
              <a:rPr lang="ru-RU" altLang="ru-RU" sz="4000" dirty="0" smtClean="0">
                <a:solidFill>
                  <a:srgbClr val="000000"/>
                </a:solidFill>
              </a:rPr>
              <a:t> с другими СУБД</a:t>
            </a:r>
            <a:endParaRPr lang="en-US" altLang="ru-RU" sz="4000" dirty="0" smtClean="0">
              <a:solidFill>
                <a:srgbClr val="000000"/>
              </a:solidFill>
            </a:endParaRPr>
          </a:p>
        </p:txBody>
      </p:sp>
      <p:sp>
        <p:nvSpPr>
          <p:cNvPr id="17410" name="TextBox 3"/>
          <p:cNvSpPr txBox="1">
            <a:spLocks noChangeArrowheads="1"/>
          </p:cNvSpPr>
          <p:nvPr/>
        </p:nvSpPr>
        <p:spPr bwMode="auto">
          <a:xfrm>
            <a:off x="3914173" y="5369718"/>
            <a:ext cx="2225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r>
              <a:rPr lang="ru-RU" altLang="ru-RU"/>
              <a:t>Функциональность</a:t>
            </a:r>
            <a:endParaRPr lang="en-US" altLang="ru-RU"/>
          </a:p>
        </p:txBody>
      </p:sp>
      <p:sp>
        <p:nvSpPr>
          <p:cNvPr id="5" name="TextBox 4"/>
          <p:cNvSpPr txBox="1"/>
          <p:nvPr/>
        </p:nvSpPr>
        <p:spPr>
          <a:xfrm>
            <a:off x="1206548" y="2396779"/>
            <a:ext cx="461665" cy="2324239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latin typeface="+mn-lt"/>
                <a:ea typeface="+mn-ea"/>
              </a:rPr>
              <a:t>Производительность</a:t>
            </a:r>
            <a:endParaRPr lang="en-US">
              <a:latin typeface="+mn-lt"/>
              <a:ea typeface="+mn-ea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64723" y="1761331"/>
            <a:ext cx="0" cy="35083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1964723" y="5257006"/>
            <a:ext cx="69405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414" name="TextBox 9"/>
          <p:cNvSpPr txBox="1">
            <a:spLocks noChangeArrowheads="1"/>
          </p:cNvSpPr>
          <p:nvPr/>
        </p:nvSpPr>
        <p:spPr bwMode="auto">
          <a:xfrm>
            <a:off x="2255235" y="1940718"/>
            <a:ext cx="1646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ru-RU"/>
              <a:t>Memcached</a:t>
            </a:r>
          </a:p>
        </p:txBody>
      </p:sp>
      <p:sp>
        <p:nvSpPr>
          <p:cNvPr id="17415" name="TextBox 10"/>
          <p:cNvSpPr txBox="1">
            <a:spLocks noChangeArrowheads="1"/>
          </p:cNvSpPr>
          <p:nvPr/>
        </p:nvSpPr>
        <p:spPr bwMode="auto">
          <a:xfrm>
            <a:off x="3077560" y="2675731"/>
            <a:ext cx="14938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ru-RU"/>
              <a:t>Key/value</a:t>
            </a:r>
          </a:p>
        </p:txBody>
      </p:sp>
      <p:sp>
        <p:nvSpPr>
          <p:cNvPr id="17416" name="TextBox 11"/>
          <p:cNvSpPr txBox="1">
            <a:spLocks noChangeArrowheads="1"/>
          </p:cNvSpPr>
          <p:nvPr/>
        </p:nvSpPr>
        <p:spPr bwMode="auto">
          <a:xfrm>
            <a:off x="5971573" y="2861468"/>
            <a:ext cx="19669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ru-RU" sz="2800"/>
              <a:t>MongoDB</a:t>
            </a:r>
          </a:p>
        </p:txBody>
      </p:sp>
      <p:sp>
        <p:nvSpPr>
          <p:cNvPr id="17417" name="TextBox 12"/>
          <p:cNvSpPr txBox="1">
            <a:spLocks noChangeArrowheads="1"/>
          </p:cNvSpPr>
          <p:nvPr/>
        </p:nvSpPr>
        <p:spPr bwMode="auto">
          <a:xfrm>
            <a:off x="7493985" y="4034631"/>
            <a:ext cx="12112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ru-RU"/>
              <a:t>RDBMS</a:t>
            </a:r>
          </a:p>
        </p:txBody>
      </p:sp>
    </p:spTree>
    <p:extLst>
      <p:ext uri="{BB962C8B-B14F-4D97-AF65-F5344CB8AC3E}">
        <p14:creationId xmlns:p14="http://schemas.microsoft.com/office/powerpoint/2010/main" val="281901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>
                <a:solidFill>
                  <a:schemeClr val="tx1"/>
                </a:solidFill>
              </a:rPr>
              <a:t>Поддержка </a:t>
            </a:r>
            <a:r>
              <a:rPr lang="en-US" altLang="ru-RU" smtClean="0">
                <a:solidFill>
                  <a:schemeClr val="tx1"/>
                </a:solidFill>
              </a:rPr>
              <a:t>MongoDB </a:t>
            </a:r>
            <a:r>
              <a:rPr lang="ru-RU" altLang="ru-RU" smtClean="0">
                <a:solidFill>
                  <a:schemeClr val="tx1"/>
                </a:solidFill>
              </a:rPr>
              <a:t>языками</a:t>
            </a:r>
            <a:endParaRPr lang="en-US" altLang="ru-RU" smtClean="0">
              <a:solidFill>
                <a:schemeClr val="tx1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sz="half" idx="1"/>
          </p:nvPr>
        </p:nvSpPr>
        <p:spPr>
          <a:xfrm>
            <a:off x="3836987" y="2266950"/>
            <a:ext cx="1970088" cy="2638425"/>
          </a:xfrm>
        </p:spPr>
        <p:txBody>
          <a:bodyPr/>
          <a:lstStyle/>
          <a:p>
            <a:r>
              <a:rPr lang="en-US" altLang="ru-RU" dirty="0" smtClean="0"/>
              <a:t>C/C++</a:t>
            </a:r>
          </a:p>
          <a:p>
            <a:r>
              <a:rPr lang="en-US" altLang="ru-RU" dirty="0" smtClean="0"/>
              <a:t>Java</a:t>
            </a:r>
          </a:p>
          <a:p>
            <a:r>
              <a:rPr lang="en-US" altLang="ru-RU" dirty="0" smtClean="0"/>
              <a:t>.NET</a:t>
            </a:r>
          </a:p>
          <a:p>
            <a:r>
              <a:rPr lang="en-US" altLang="ru-RU" dirty="0" err="1" smtClean="0"/>
              <a:t>Javascript</a:t>
            </a:r>
            <a:endParaRPr lang="en-US" altLang="ru-RU" dirty="0" smtClean="0"/>
          </a:p>
        </p:txBody>
      </p:sp>
      <p:sp>
        <p:nvSpPr>
          <p:cNvPr id="9220" name="Content Placeholder 3"/>
          <p:cNvSpPr>
            <a:spLocks noGrp="1"/>
          </p:cNvSpPr>
          <p:nvPr>
            <p:ph sz="half" idx="2"/>
          </p:nvPr>
        </p:nvSpPr>
        <p:spPr>
          <a:xfrm>
            <a:off x="1607973" y="2266950"/>
            <a:ext cx="2133600" cy="2125663"/>
          </a:xfrm>
        </p:spPr>
        <p:txBody>
          <a:bodyPr/>
          <a:lstStyle/>
          <a:p>
            <a:r>
              <a:rPr lang="en-US" altLang="ru-RU" dirty="0" smtClean="0"/>
              <a:t>Perl</a:t>
            </a:r>
          </a:p>
          <a:p>
            <a:r>
              <a:rPr lang="en-US" altLang="ru-RU" dirty="0" smtClean="0"/>
              <a:t>PHP</a:t>
            </a:r>
          </a:p>
          <a:p>
            <a:r>
              <a:rPr lang="en-US" altLang="ru-RU" dirty="0" smtClean="0"/>
              <a:t>Python</a:t>
            </a:r>
          </a:p>
          <a:p>
            <a:r>
              <a:rPr lang="en-US" altLang="ru-RU" dirty="0" smtClean="0"/>
              <a:t>Ruby</a:t>
            </a:r>
          </a:p>
          <a:p>
            <a:endParaRPr lang="en-US" altLang="ru-RU" dirty="0" smtClean="0"/>
          </a:p>
        </p:txBody>
      </p:sp>
      <p:sp>
        <p:nvSpPr>
          <p:cNvPr id="9221" name="TextBox 4"/>
          <p:cNvSpPr txBox="1">
            <a:spLocks noChangeArrowheads="1"/>
          </p:cNvSpPr>
          <p:nvPr/>
        </p:nvSpPr>
        <p:spPr bwMode="auto">
          <a:xfrm>
            <a:off x="2262188" y="1646238"/>
            <a:ext cx="4194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ru-RU" altLang="ru-RU" sz="2400"/>
              <a:t>Официальные драйверы</a:t>
            </a:r>
            <a:endParaRPr lang="en-US" altLang="ru-RU" sz="2400"/>
          </a:p>
        </p:txBody>
      </p:sp>
      <p:sp>
        <p:nvSpPr>
          <p:cNvPr id="9222" name="Content Placeholder 3"/>
          <p:cNvSpPr txBox="1">
            <a:spLocks/>
          </p:cNvSpPr>
          <p:nvPr/>
        </p:nvSpPr>
        <p:spPr bwMode="auto">
          <a:xfrm>
            <a:off x="6459537" y="2106613"/>
            <a:ext cx="2132013" cy="188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9250" indent="-3492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16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Char char=""/>
            </a:pPr>
            <a:r>
              <a:rPr lang="en-US" altLang="ru-RU" sz="2800" dirty="0" err="1">
                <a:latin typeface="+mn-lt"/>
              </a:rPr>
              <a:t>Erlang</a:t>
            </a:r>
            <a:endParaRPr lang="en-US" altLang="ru-RU" sz="2800" dirty="0">
              <a:latin typeface="+mn-lt"/>
            </a:endParaRPr>
          </a:p>
          <a:p>
            <a:pPr eaLnBrk="1" hangingPunct="1">
              <a:spcBef>
                <a:spcPts val="16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Char char=""/>
            </a:pPr>
            <a:r>
              <a:rPr lang="en-US" altLang="ru-RU" sz="2800" dirty="0">
                <a:latin typeface="+mn-lt"/>
              </a:rPr>
              <a:t>Scala</a:t>
            </a:r>
          </a:p>
          <a:p>
            <a:pPr eaLnBrk="1" hangingPunct="1">
              <a:spcBef>
                <a:spcPts val="1600"/>
              </a:spcBef>
              <a:buClr>
                <a:srgbClr val="6FB7D7"/>
              </a:buClr>
              <a:buSzPct val="110000"/>
              <a:buFont typeface="Wingdings 2" panose="05020102010507070707" pitchFamily="18" charset="2"/>
              <a:buChar char=""/>
            </a:pPr>
            <a:r>
              <a:rPr lang="en-US" altLang="ru-RU" sz="2800" dirty="0">
                <a:latin typeface="+mn-lt"/>
              </a:rPr>
              <a:t>Haskell</a:t>
            </a:r>
          </a:p>
        </p:txBody>
      </p:sp>
      <p:sp>
        <p:nvSpPr>
          <p:cNvPr id="9223" name="TextBox 6"/>
          <p:cNvSpPr txBox="1">
            <a:spLocks noChangeArrowheads="1"/>
          </p:cNvSpPr>
          <p:nvPr/>
        </p:nvSpPr>
        <p:spPr bwMode="auto">
          <a:xfrm>
            <a:off x="1435608" y="4616232"/>
            <a:ext cx="7582268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ru-RU" altLang="ru-RU" sz="3200" dirty="0"/>
              <a:t>Драйверы </a:t>
            </a:r>
            <a:r>
              <a:rPr lang="en-US" altLang="ru-RU" sz="3200" dirty="0"/>
              <a:t>open-source</a:t>
            </a:r>
          </a:p>
          <a:p>
            <a:pPr algn="ctr" eaLnBrk="1" hangingPunct="1"/>
            <a:r>
              <a:rPr lang="en-US" altLang="ru-RU" sz="1200" dirty="0"/>
              <a:t/>
            </a:r>
            <a:br>
              <a:rPr lang="en-US" altLang="ru-RU" sz="1200" dirty="0"/>
            </a:br>
            <a:r>
              <a:rPr lang="en-US" altLang="ru-RU" sz="2800" dirty="0"/>
              <a:t>ActionScript, </a:t>
            </a:r>
            <a:r>
              <a:rPr lang="ru-RU" altLang="ru-RU" sz="2800" dirty="0" smtClean="0"/>
              <a:t>  </a:t>
            </a:r>
            <a:r>
              <a:rPr lang="en-US" altLang="ru-RU" sz="2800" dirty="0" err="1" smtClean="0"/>
              <a:t>Clojure</a:t>
            </a:r>
            <a:r>
              <a:rPr lang="en-US" altLang="ru-RU" sz="2800" dirty="0"/>
              <a:t>, </a:t>
            </a:r>
            <a:r>
              <a:rPr lang="ru-RU" altLang="ru-RU" sz="2800" dirty="0" smtClean="0"/>
              <a:t>  </a:t>
            </a:r>
            <a:r>
              <a:rPr lang="en-US" altLang="ru-RU" sz="2800" dirty="0" smtClean="0"/>
              <a:t>Delphi,</a:t>
            </a:r>
            <a:r>
              <a:rPr lang="ru-RU" altLang="ru-RU" sz="2800" dirty="0" smtClean="0"/>
              <a:t>  </a:t>
            </a:r>
            <a:r>
              <a:rPr lang="en-US" altLang="ru-RU" sz="2800" dirty="0" smtClean="0"/>
              <a:t> </a:t>
            </a:r>
            <a:r>
              <a:rPr lang="en-US" altLang="ru-RU" sz="2800" dirty="0"/>
              <a:t>Node.js</a:t>
            </a:r>
            <a:r>
              <a:rPr lang="en-US" altLang="ru-RU" sz="2800" dirty="0" smtClean="0"/>
              <a:t>,</a:t>
            </a:r>
            <a:r>
              <a:rPr lang="ru-RU" altLang="ru-RU" sz="2800" dirty="0" smtClean="0"/>
              <a:t> </a:t>
            </a:r>
            <a:r>
              <a:rPr lang="en-US" altLang="ru-RU" sz="2800" dirty="0" smtClean="0"/>
              <a:t> </a:t>
            </a:r>
            <a:r>
              <a:rPr lang="en-US" altLang="ru-RU" sz="2800" dirty="0"/>
              <a:t>F#, </a:t>
            </a:r>
            <a:r>
              <a:rPr lang="ru-RU" altLang="ru-RU" sz="2800" dirty="0" smtClean="0"/>
              <a:t>  </a:t>
            </a:r>
            <a:r>
              <a:rPr lang="en-US" altLang="ru-RU" sz="2800" dirty="0" smtClean="0"/>
              <a:t>Go</a:t>
            </a:r>
            <a:r>
              <a:rPr lang="en-US" altLang="ru-RU" sz="2800" dirty="0"/>
              <a:t>, </a:t>
            </a:r>
            <a:r>
              <a:rPr lang="ru-RU" altLang="ru-RU" sz="2800" dirty="0" smtClean="0"/>
              <a:t>  </a:t>
            </a:r>
            <a:r>
              <a:rPr lang="en-US" altLang="ru-RU" sz="2800" dirty="0" smtClean="0"/>
              <a:t>Groovy,</a:t>
            </a:r>
            <a:r>
              <a:rPr lang="ru-RU" altLang="ru-RU" sz="2800" dirty="0" smtClean="0"/>
              <a:t>  </a:t>
            </a:r>
            <a:r>
              <a:rPr lang="en-US" altLang="ru-RU" sz="2800" dirty="0" smtClean="0"/>
              <a:t> </a:t>
            </a:r>
            <a:r>
              <a:rPr lang="en-US" altLang="ru-RU" sz="2800" dirty="0" err="1"/>
              <a:t>Lua</a:t>
            </a:r>
            <a:r>
              <a:rPr lang="en-US" altLang="ru-RU" sz="2800" dirty="0"/>
              <a:t>, </a:t>
            </a:r>
            <a:r>
              <a:rPr lang="ru-RU" altLang="ru-RU" sz="2800" dirty="0" smtClean="0"/>
              <a:t>  </a:t>
            </a:r>
            <a:r>
              <a:rPr lang="en-US" altLang="ru-RU" sz="2800" dirty="0" smtClean="0"/>
              <a:t>Objective </a:t>
            </a:r>
            <a:r>
              <a:rPr lang="en-US" altLang="ru-RU" sz="2800" dirty="0"/>
              <a:t>C, </a:t>
            </a:r>
            <a:r>
              <a:rPr lang="ru-RU" altLang="ru-RU" sz="2800" dirty="0" smtClean="0"/>
              <a:t>  </a:t>
            </a:r>
            <a:r>
              <a:rPr lang="en-US" altLang="ru-RU" sz="2800" dirty="0" smtClean="0"/>
              <a:t>Smalltalk </a:t>
            </a:r>
            <a:r>
              <a:rPr lang="ru-RU" altLang="ru-RU" sz="2800" dirty="0"/>
              <a:t>и т.д.</a:t>
            </a:r>
            <a:endParaRPr lang="en-US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>
                <a:solidFill>
                  <a:srgbClr val="000000"/>
                </a:solidFill>
              </a:rPr>
              <a:t>Кто использует </a:t>
            </a:r>
            <a:r>
              <a:rPr lang="en-US" altLang="ru-RU" smtClean="0">
                <a:solidFill>
                  <a:srgbClr val="000000"/>
                </a:solidFill>
              </a:rPr>
              <a:t>MongoDB?</a:t>
            </a:r>
          </a:p>
        </p:txBody>
      </p:sp>
      <p:pic>
        <p:nvPicPr>
          <p:cNvPr id="10243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196" y="3424237"/>
            <a:ext cx="2208213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721" y="2228850"/>
            <a:ext cx="2286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1309" y="4905375"/>
            <a:ext cx="1273175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7846" y="4978400"/>
            <a:ext cx="1695450" cy="42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346" y="5110162"/>
            <a:ext cx="17780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6121" y="2120900"/>
            <a:ext cx="19367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9521" y="4953000"/>
            <a:ext cx="1293813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646" y="4956175"/>
            <a:ext cx="973138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1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034" y="3343275"/>
            <a:ext cx="237807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Picture 1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1209" y="3355975"/>
            <a:ext cx="190182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3" name="TextBox 18"/>
          <p:cNvSpPr txBox="1">
            <a:spLocks noChangeArrowheads="1"/>
          </p:cNvSpPr>
          <p:nvPr/>
        </p:nvSpPr>
        <p:spPr bwMode="auto">
          <a:xfrm>
            <a:off x="6815521" y="2190750"/>
            <a:ext cx="21510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ru-RU" sz="400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Craigslist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1408296" y="1369"/>
            <a:ext cx="7498080" cy="1143000"/>
          </a:xfrm>
        </p:spPr>
        <p:txBody>
          <a:bodyPr/>
          <a:lstStyle/>
          <a:p>
            <a:r>
              <a:rPr lang="ru-RU" altLang="ru-RU" dirty="0" smtClean="0">
                <a:solidFill>
                  <a:srgbClr val="351A00"/>
                </a:solidFill>
              </a:rPr>
              <a:t>Изменение мышлени</a:t>
            </a:r>
            <a:r>
              <a:rPr lang="ru-RU" altLang="ru-RU" dirty="0">
                <a:solidFill>
                  <a:srgbClr val="351A00"/>
                </a:solidFill>
              </a:rPr>
              <a:t>я</a:t>
            </a:r>
            <a:endParaRPr lang="en-US" altLang="ru-RU" dirty="0" smtClean="0">
              <a:solidFill>
                <a:srgbClr val="351A00"/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 bwMode="auto">
          <a:xfrm>
            <a:off x="1163510" y="2088767"/>
            <a:ext cx="8042275" cy="3529012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dirty="0" smtClean="0">
                <a:solidFill>
                  <a:srgbClr val="351A00"/>
                </a:solidFill>
              </a:rPr>
              <a:t>Нет JOIN</a:t>
            </a:r>
          </a:p>
          <a:p>
            <a:r>
              <a:rPr lang="ru-RU" altLang="ru-RU" dirty="0" smtClean="0">
                <a:solidFill>
                  <a:srgbClr val="351A00"/>
                </a:solidFill>
              </a:rPr>
              <a:t>Избыточность данных вместо нормализации</a:t>
            </a:r>
          </a:p>
          <a:p>
            <a:r>
              <a:rPr lang="ru-RU" altLang="ru-RU" dirty="0" smtClean="0">
                <a:solidFill>
                  <a:srgbClr val="351A00"/>
                </a:solidFill>
              </a:rPr>
              <a:t>Контроль данных из приложения, а не из базы</a:t>
            </a:r>
            <a:endParaRPr lang="en-US" altLang="ru-RU" dirty="0" smtClean="0">
              <a:solidFill>
                <a:srgbClr val="351A00"/>
              </a:solidFill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891413" y="1112591"/>
            <a:ext cx="80422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ru-RU" altLang="ru-RU" sz="2200" dirty="0"/>
              <a:t>Навыки работы с SQL базами не подходят для </a:t>
            </a:r>
            <a:r>
              <a:rPr lang="ru-RU" altLang="ru-RU" sz="2200" dirty="0" err="1"/>
              <a:t>NoSQL</a:t>
            </a:r>
            <a:endParaRPr lang="en-US" altLang="ru-RU" sz="2200" dirty="0"/>
          </a:p>
        </p:txBody>
      </p:sp>
    </p:spTree>
    <p:extLst>
      <p:ext uri="{BB962C8B-B14F-4D97-AF65-F5344CB8AC3E}">
        <p14:creationId xmlns:p14="http://schemas.microsoft.com/office/powerpoint/2010/main" val="159939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284999" y="1810517"/>
            <a:ext cx="8042275" cy="3994150"/>
          </a:xfrm>
        </p:spPr>
        <p:txBody>
          <a:bodyPr/>
          <a:lstStyle/>
          <a:p>
            <a:r>
              <a:rPr lang="ru-RU" altLang="ru-RU" dirty="0" smtClean="0"/>
              <a:t>Документно-ориентированная база данных</a:t>
            </a:r>
            <a:endParaRPr lang="en-US" altLang="ru-RU" dirty="0" smtClean="0"/>
          </a:p>
          <a:p>
            <a:r>
              <a:rPr lang="ru-RU" altLang="ru-RU" dirty="0" smtClean="0"/>
              <a:t>Быстрое чтение и особенно запись</a:t>
            </a:r>
            <a:endParaRPr lang="en-US" altLang="ru-RU" dirty="0" smtClean="0"/>
          </a:p>
          <a:p>
            <a:r>
              <a:rPr lang="ru-RU" altLang="ru-RU" dirty="0" smtClean="0"/>
              <a:t>Широкая по сравнению с другими </a:t>
            </a:r>
            <a:r>
              <a:rPr lang="en-US" altLang="ru-RU" dirty="0" smtClean="0"/>
              <a:t>NoSQL  </a:t>
            </a:r>
            <a:r>
              <a:rPr lang="ru-RU" altLang="ru-RU" dirty="0" err="1" smtClean="0"/>
              <a:t>функциональсть</a:t>
            </a:r>
            <a:endParaRPr lang="ru-RU" altLang="ru-RU" dirty="0" smtClean="0"/>
          </a:p>
          <a:p>
            <a:r>
              <a:rPr lang="ru-RU" altLang="ru-RU" dirty="0" smtClean="0"/>
              <a:t>Масштабирование из коробки</a:t>
            </a:r>
          </a:p>
          <a:p>
            <a:pPr lvl="1">
              <a:lnSpc>
                <a:spcPct val="140000"/>
              </a:lnSpc>
            </a:pPr>
            <a:r>
              <a:rPr lang="ru-RU" altLang="ru-RU" dirty="0" smtClean="0"/>
              <a:t>По чтению (</a:t>
            </a:r>
            <a:r>
              <a:rPr lang="en-US" altLang="ru-RU" dirty="0" smtClean="0"/>
              <a:t>Master/slave, Replica sets</a:t>
            </a:r>
            <a:r>
              <a:rPr lang="ru-RU" altLang="ru-RU" dirty="0" smtClean="0"/>
              <a:t>)</a:t>
            </a:r>
          </a:p>
          <a:p>
            <a:pPr lvl="1"/>
            <a:r>
              <a:rPr lang="ru-RU" altLang="ru-RU" dirty="0" smtClean="0"/>
              <a:t>По записи (</a:t>
            </a:r>
            <a:r>
              <a:rPr lang="en-US" altLang="ru-RU" dirty="0" err="1" smtClean="0"/>
              <a:t>Sharding</a:t>
            </a:r>
            <a:r>
              <a:rPr lang="ru-RU" altLang="ru-RU" dirty="0" smtClean="0"/>
              <a:t>)</a:t>
            </a:r>
            <a:endParaRPr lang="en-US" altLang="ru-RU" dirty="0" smtClean="0"/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692166" y="452438"/>
            <a:ext cx="5848459" cy="892175"/>
          </a:xfrm>
        </p:spPr>
        <p:txBody>
          <a:bodyPr/>
          <a:lstStyle/>
          <a:p>
            <a:r>
              <a:rPr lang="ru-RU" altLang="ru-RU" dirty="0" smtClean="0">
                <a:solidFill>
                  <a:srgbClr val="351A00"/>
                </a:solidFill>
              </a:rPr>
              <a:t>Преимущества</a:t>
            </a:r>
            <a:endParaRPr lang="en-US" altLang="ru-RU" dirty="0" smtClean="0">
              <a:solidFill>
                <a:srgbClr val="351A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66327" y="989045"/>
            <a:ext cx="7767361" cy="5607698"/>
          </a:xfrm>
        </p:spPr>
        <p:txBody>
          <a:bodyPr>
            <a:normAutofit/>
          </a:bodyPr>
          <a:lstStyle/>
          <a:p>
            <a:r>
              <a:rPr lang="ru-RU" sz="2000" b="1" dirty="0" err="1"/>
              <a:t>Документоориентированная</a:t>
            </a:r>
            <a:r>
              <a:rPr lang="ru-RU" sz="2000" b="1" dirty="0"/>
              <a:t> база</a:t>
            </a:r>
            <a:r>
              <a:rPr lang="ru-RU" sz="2000" dirty="0"/>
              <a:t> — сохранение данных в формате документов вместо формата реляционного типа, это делает MongoDB очень гибкой и адаптируемой к бизнес-требованиям. Возможность хранения разных типов данных особенно важна при работе с большими данными, которые собираются из разных источников и не ложатся в одну структуру. </a:t>
            </a:r>
          </a:p>
          <a:p>
            <a:r>
              <a:rPr lang="ru-RU" sz="2000" b="1" dirty="0"/>
              <a:t>Специальные запросы</a:t>
            </a:r>
            <a:r>
              <a:rPr lang="ru-RU" sz="2000" dirty="0"/>
              <a:t> — MongoDB поддерживает поиск по полям, диапазонные запросы и поиск по регулярным выражениям. Могут быть сделаны запросы для возврата определенных полей в документах.</a:t>
            </a:r>
          </a:p>
          <a:p>
            <a:r>
              <a:rPr lang="ru-RU" sz="2000" b="1" dirty="0"/>
              <a:t>Индексация</a:t>
            </a:r>
            <a:r>
              <a:rPr lang="ru-RU" sz="2000" dirty="0"/>
              <a:t> — можно создать индексы для улучшения производительности поиска в MongoDB. Любое поле в документе может быть проиндексировано. Это обеспечивает высокую скорость работы СУБД.</a:t>
            </a:r>
          </a:p>
          <a:p>
            <a:pPr marL="82296" indent="0">
              <a:buNone/>
            </a:pPr>
            <a:endParaRPr lang="ru-RU" sz="1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35608" y="65315"/>
            <a:ext cx="7498080" cy="5691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Преимущества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376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ы данных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51000" t="-20000" r="2000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Базы данных" id="{0A5638D2-8920-4815-97E8-020821C97F76}" vid="{3D69FD7B-DC28-434D-9879-FA4D62913C46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Базы данных</Template>
  <TotalTime>2490</TotalTime>
  <Words>950</Words>
  <Application>Microsoft Office PowerPoint</Application>
  <PresentationFormat>Экран (4:3)</PresentationFormat>
  <Paragraphs>227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34</vt:i4>
      </vt:variant>
    </vt:vector>
  </HeadingPairs>
  <TitlesOfParts>
    <vt:vector size="50" baseType="lpstr">
      <vt:lpstr>MS PGothic</vt:lpstr>
      <vt:lpstr>Arial</vt:lpstr>
      <vt:lpstr>Arimo</vt:lpstr>
      <vt:lpstr>Calibri</vt:lpstr>
      <vt:lpstr>Calibri Light</vt:lpstr>
      <vt:lpstr>Cambria</vt:lpstr>
      <vt:lpstr>Corbel</vt:lpstr>
      <vt:lpstr>Gill Sans MT</vt:lpstr>
      <vt:lpstr>HGｺﾞｼｯｸE</vt:lpstr>
      <vt:lpstr>メイリオ</vt:lpstr>
      <vt:lpstr>Times New Roman</vt:lpstr>
      <vt:lpstr>Verdana</vt:lpstr>
      <vt:lpstr>Wingdings</vt:lpstr>
      <vt:lpstr>Wingdings 2</vt:lpstr>
      <vt:lpstr>Базы данных</vt:lpstr>
      <vt:lpstr>Специальное оформление</vt:lpstr>
      <vt:lpstr>Презентация PowerPoint</vt:lpstr>
      <vt:lpstr>NoSQL базы данных</vt:lpstr>
      <vt:lpstr>MongoDB</vt:lpstr>
      <vt:lpstr>Сравнение MongoDB с другими СУБД</vt:lpstr>
      <vt:lpstr>Поддержка MongoDB языками</vt:lpstr>
      <vt:lpstr>Кто использует MongoDB?</vt:lpstr>
      <vt:lpstr>Изменение мышления</vt:lpstr>
      <vt:lpstr>Преимущества</vt:lpstr>
      <vt:lpstr>Преимущества</vt:lpstr>
      <vt:lpstr>Преимущества</vt:lpstr>
      <vt:lpstr>Схема данных MongoDB</vt:lpstr>
      <vt:lpstr>Организация данных</vt:lpstr>
      <vt:lpstr>Организация данных. Поля</vt:lpstr>
      <vt:lpstr>Каждому ключу соответствует документ</vt:lpstr>
      <vt:lpstr>Ключ</vt:lpstr>
      <vt:lpstr>Пример использования </vt:lpstr>
      <vt:lpstr>Пример использования </vt:lpstr>
      <vt:lpstr>Пример использования </vt:lpstr>
      <vt:lpstr>Пример использования </vt:lpstr>
      <vt:lpstr>Презентация PowerPoint</vt:lpstr>
      <vt:lpstr>Типы данных BSON</vt:lpstr>
      <vt:lpstr>Create</vt:lpstr>
      <vt:lpstr>Read</vt:lpstr>
      <vt:lpstr>Read</vt:lpstr>
      <vt:lpstr>Операторы условий</vt:lpstr>
      <vt:lpstr>Update</vt:lpstr>
      <vt:lpstr>Операторы модификации</vt:lpstr>
      <vt:lpstr>Delete</vt:lpstr>
      <vt:lpstr>Коды   и   методы</vt:lpstr>
      <vt:lpstr>Создание индексов</vt:lpstr>
      <vt:lpstr>Гео-индекс</vt:lpstr>
      <vt:lpstr>Преимущества</vt:lpstr>
      <vt:lpstr>Недостатки </vt:lpstr>
      <vt:lpstr>MongoDB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MongoDB</dc:title>
  <dc:creator>Helg</dc:creator>
  <cp:lastModifiedBy>Михаил Фомин</cp:lastModifiedBy>
  <cp:revision>113</cp:revision>
  <dcterms:created xsi:type="dcterms:W3CDTF">2011-10-14T15:40:49Z</dcterms:created>
  <dcterms:modified xsi:type="dcterms:W3CDTF">2020-12-01T14:15:59Z</dcterms:modified>
</cp:coreProperties>
</file>