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17" r:id="rId37"/>
    <p:sldId id="30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B4F"/>
    <a:srgbClr val="065E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022" autoAdjust="0"/>
  </p:normalViewPr>
  <p:slideViewPr>
    <p:cSldViewPr snapToGrid="0">
      <p:cViewPr varScale="1">
        <p:scale>
          <a:sx n="112" d="100"/>
          <a:sy n="112" d="100"/>
        </p:scale>
        <p:origin x="-41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0EC2F-AB0A-4EA6-B756-E6491EB0ACD2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299B-44C4-48A3-9C85-45C8C0422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dviser.ru/index.php/%D0%9E%D0%B1%D1%80%D0%B0%D0%B7%D0%BE%D0%B2%D0%B0%D0%BD%D0%B8%D0%B5_%D0%B8_%D0%BD%D0%B0%D1%83%D0%BA%D0%B0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McCarthy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разрабатывает машины, которым присуще разумное поведение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Britannica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 способность цифровых компьютеров решать задачи, которые обычно ассоциируются с высоко интеллектуальными возможностями человека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Файгенбаум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 разрабатывает интеллектуальные компьютерные системы обладающие возможностями, которые мы традиционно связываем с человеческим разумом: понимание языка, обучение, способность рассуждать, решать проблемы и т. д.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Elaine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Образование и наука"/>
              </a:rPr>
              <a:t>наука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 том, как научить компьютеры делать что-то, в чем на данный момент человек успешнее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299B-44C4-48A3-9C85-45C8C04224CE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E52E-5893-4FB9-8B20-876E2AEC1E19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49CBE03-2ADF-450F-9675-03EC256F65AF}"/>
              </a:ext>
            </a:extLst>
          </p:cNvPr>
          <p:cNvSpPr/>
          <p:nvPr userDrawn="1"/>
        </p:nvSpPr>
        <p:spPr>
          <a:xfrm>
            <a:off x="110317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5FEC3FF-D2E9-481A-ACBC-53AC48521444}"/>
              </a:ext>
            </a:extLst>
          </p:cNvPr>
          <p:cNvSpPr/>
          <p:nvPr userDrawn="1"/>
        </p:nvSpPr>
        <p:spPr>
          <a:xfrm rot="16200000">
            <a:off x="4231790" y="-2496651"/>
            <a:ext cx="90486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0011-79FB-42C0-9C6B-4BBE59964940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9B9-D13E-4406-A394-CE126FA96591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41A6785-23BF-4FE0-B9C7-4E3C5F7F6B19}"/>
              </a:ext>
            </a:extLst>
          </p:cNvPr>
          <p:cNvSpPr/>
          <p:nvPr userDrawn="1"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B394F0B6-9856-44D2-9805-66B694DE2C26}"/>
              </a:ext>
            </a:extLst>
          </p:cNvPr>
          <p:cNvSpPr/>
          <p:nvPr userDrawn="1"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0D0A806-BB3B-4E85-8C57-B9B390906F6A}"/>
              </a:ext>
            </a:extLst>
          </p:cNvPr>
          <p:cNvSpPr/>
          <p:nvPr userDrawn="1"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E49146E-E334-4E17-96BB-AEB6B0141397}"/>
              </a:ext>
            </a:extLst>
          </p:cNvPr>
          <p:cNvSpPr/>
          <p:nvPr userDrawn="1"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8BE-AD05-4953-A5CD-1341BB6B0295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1DAE-7BC0-47F6-948F-22D580E0D59A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9175-C5A9-479C-B437-CF658A6F322B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9ECD-6559-4CCA-87DD-5936B1F00C09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28C-7427-4156-943E-CDA8FEFBBEAF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1A4-869F-4C80-8398-71D51508EDB9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69B2-8801-4F3F-B78B-E499232B261B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B1CF-9E62-41AB-888A-F59676091037}" type="datetime1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=""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1658"/>
            <a:ext cx="10515600" cy="2852737"/>
          </a:xfrm>
        </p:spPr>
        <p:txBody>
          <a:bodyPr/>
          <a:lstStyle/>
          <a:p>
            <a:r>
              <a:rPr lang="ru-RU" dirty="0" smtClean="0"/>
              <a:t>Искусственный Интеллект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01D56D-9332-4767-8E7D-C86E8677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1120" y="5496560"/>
            <a:ext cx="4856480" cy="123952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Мартынюк Полина Антоновна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telegram:      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PAMartynyuk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email: 	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pa-martynyuk@yandex.ru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Герб МГТУ им. Н. Э. Баум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101600"/>
            <a:ext cx="1603374" cy="1891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34720" y="3738880"/>
            <a:ext cx="717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Лекция </a:t>
            </a:r>
            <a:r>
              <a:rPr lang="en-US" b="1" u="sng" dirty="0" smtClean="0"/>
              <a:t>8: </a:t>
            </a:r>
            <a:r>
              <a:rPr lang="ru-RU" dirty="0" smtClean="0"/>
              <a:t>   </a:t>
            </a:r>
            <a:r>
              <a:rPr lang="ru-RU" dirty="0" smtClean="0"/>
              <a:t>Обучение без учителя. Кластеризация, сжатие данных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Кластеризация</a:t>
            </a:r>
            <a:r>
              <a:rPr lang="en-US" dirty="0" smtClean="0"/>
              <a:t> k-Means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Проблемы</a:t>
            </a:r>
          </a:p>
          <a:p>
            <a:pPr lvl="1"/>
            <a:r>
              <a:rPr lang="ru-RU" dirty="0" smtClean="0"/>
              <a:t>Как </a:t>
            </a:r>
            <a:r>
              <a:rPr lang="ru-RU" dirty="0" smtClean="0"/>
              <a:t>оценивать модель</a:t>
            </a:r>
            <a:r>
              <a:rPr lang="ru-RU" dirty="0" smtClean="0"/>
              <a:t>?</a:t>
            </a:r>
          </a:p>
          <a:p>
            <a:pPr lvl="1"/>
            <a:r>
              <a:rPr lang="ru-RU" dirty="0" smtClean="0"/>
              <a:t>Сколько </a:t>
            </a:r>
            <a:r>
              <a:rPr lang="ru-RU" dirty="0" smtClean="0"/>
              <a:t>итераций делать</a:t>
            </a:r>
            <a:r>
              <a:rPr lang="ru-RU" dirty="0" smtClean="0"/>
              <a:t>?</a:t>
            </a:r>
          </a:p>
          <a:p>
            <a:pPr lvl="1"/>
            <a:r>
              <a:rPr lang="ru-RU" dirty="0" smtClean="0"/>
              <a:t>Сколько </a:t>
            </a:r>
            <a:r>
              <a:rPr lang="ru-RU" dirty="0" smtClean="0"/>
              <a:t>классов выбрать?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Оценка модели</a:t>
            </a:r>
          </a:p>
          <a:p>
            <a:pPr>
              <a:buNone/>
            </a:pPr>
            <a:r>
              <a:rPr lang="ru-RU" dirty="0" smtClean="0"/>
              <a:t>	Функция ошибки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514" y="2258000"/>
            <a:ext cx="5559329" cy="432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30437" b="80071"/>
          <a:stretch>
            <a:fillRect/>
          </a:stretch>
        </p:blipFill>
        <p:spPr bwMode="auto">
          <a:xfrm>
            <a:off x="682388" y="5202617"/>
            <a:ext cx="4176215" cy="93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Кластеризация</a:t>
            </a:r>
            <a:r>
              <a:rPr lang="en-US" dirty="0" smtClean="0"/>
              <a:t> k-Means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9841173" cy="4351338"/>
          </a:xfrm>
        </p:spPr>
        <p:txBody>
          <a:bodyPr/>
          <a:lstStyle/>
          <a:p>
            <a:r>
              <a:rPr lang="ru-RU" b="1" dirty="0" smtClean="0"/>
              <a:t>Количество классов</a:t>
            </a:r>
          </a:p>
          <a:p>
            <a:pPr>
              <a:buNone/>
            </a:pPr>
            <a:r>
              <a:rPr lang="ru-RU" dirty="0" smtClean="0"/>
              <a:t>	Можно </a:t>
            </a:r>
            <a:r>
              <a:rPr lang="ru-RU" dirty="0" smtClean="0"/>
              <a:t>выбрать, используя так называемый Elbow-метод (метод локтя)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147" y="3345597"/>
            <a:ext cx="7574507" cy="333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Кластеризация</a:t>
            </a:r>
            <a:r>
              <a:rPr lang="en-US" dirty="0" smtClean="0"/>
              <a:t> k-Means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9841173" cy="4351338"/>
          </a:xfrm>
        </p:spPr>
        <p:txBody>
          <a:bodyPr/>
          <a:lstStyle/>
          <a:p>
            <a:r>
              <a:rPr lang="ru-RU" b="1" dirty="0" smtClean="0"/>
              <a:t>Локальные минимумы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455" y="2419185"/>
            <a:ext cx="4769894" cy="39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6243850" y="2333770"/>
            <a:ext cx="13648" cy="36575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243851" y="5977719"/>
            <a:ext cx="4374107" cy="68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6496333" y="2648803"/>
            <a:ext cx="3759959" cy="3063922"/>
          </a:xfrm>
          <a:custGeom>
            <a:avLst/>
            <a:gdLst>
              <a:gd name="connsiteX0" fmla="*/ 0 w 4005618"/>
              <a:gd name="connsiteY0" fmla="*/ 46630 h 3063922"/>
              <a:gd name="connsiteX1" fmla="*/ 54591 w 4005618"/>
              <a:gd name="connsiteY1" fmla="*/ 73925 h 3063922"/>
              <a:gd name="connsiteX2" fmla="*/ 211540 w 4005618"/>
              <a:gd name="connsiteY2" fmla="*/ 490182 h 3063922"/>
              <a:gd name="connsiteX3" fmla="*/ 655092 w 4005618"/>
              <a:gd name="connsiteY3" fmla="*/ 783609 h 3063922"/>
              <a:gd name="connsiteX4" fmla="*/ 1487606 w 4005618"/>
              <a:gd name="connsiteY4" fmla="*/ 674427 h 3063922"/>
              <a:gd name="connsiteX5" fmla="*/ 1937982 w 4005618"/>
              <a:gd name="connsiteY5" fmla="*/ 660779 h 3063922"/>
              <a:gd name="connsiteX6" fmla="*/ 2224585 w 4005618"/>
              <a:gd name="connsiteY6" fmla="*/ 1186218 h 3063922"/>
              <a:gd name="connsiteX7" fmla="*/ 2402006 w 4005618"/>
              <a:gd name="connsiteY7" fmla="*/ 2162033 h 3063922"/>
              <a:gd name="connsiteX8" fmla="*/ 2627194 w 4005618"/>
              <a:gd name="connsiteY8" fmla="*/ 2810301 h 3063922"/>
              <a:gd name="connsiteX9" fmla="*/ 3452883 w 4005618"/>
              <a:gd name="connsiteY9" fmla="*/ 2837597 h 3063922"/>
              <a:gd name="connsiteX10" fmla="*/ 4005618 w 4005618"/>
              <a:gd name="connsiteY10" fmla="*/ 1452349 h 306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5618" h="3063922">
                <a:moveTo>
                  <a:pt x="0" y="46630"/>
                </a:moveTo>
                <a:cubicBezTo>
                  <a:pt x="9667" y="23315"/>
                  <a:pt x="19334" y="0"/>
                  <a:pt x="54591" y="73925"/>
                </a:cubicBezTo>
                <a:cubicBezTo>
                  <a:pt x="89848" y="147850"/>
                  <a:pt x="111456" y="371901"/>
                  <a:pt x="211540" y="490182"/>
                </a:cubicBezTo>
                <a:cubicBezTo>
                  <a:pt x="311624" y="608463"/>
                  <a:pt x="442414" y="752902"/>
                  <a:pt x="655092" y="783609"/>
                </a:cubicBezTo>
                <a:cubicBezTo>
                  <a:pt x="867770" y="814316"/>
                  <a:pt x="1273791" y="694899"/>
                  <a:pt x="1487606" y="674427"/>
                </a:cubicBezTo>
                <a:cubicBezTo>
                  <a:pt x="1701421" y="653955"/>
                  <a:pt x="1815152" y="575481"/>
                  <a:pt x="1937982" y="660779"/>
                </a:cubicBezTo>
                <a:cubicBezTo>
                  <a:pt x="2060812" y="746077"/>
                  <a:pt x="2147248" y="936009"/>
                  <a:pt x="2224585" y="1186218"/>
                </a:cubicBezTo>
                <a:cubicBezTo>
                  <a:pt x="2301922" y="1436427"/>
                  <a:pt x="2334905" y="1891353"/>
                  <a:pt x="2402006" y="2162033"/>
                </a:cubicBezTo>
                <a:cubicBezTo>
                  <a:pt x="2469107" y="2432713"/>
                  <a:pt x="2452048" y="2697707"/>
                  <a:pt x="2627194" y="2810301"/>
                </a:cubicBezTo>
                <a:cubicBezTo>
                  <a:pt x="2802340" y="2922895"/>
                  <a:pt x="3223146" y="3063922"/>
                  <a:pt x="3452883" y="2837597"/>
                </a:cubicBezTo>
                <a:cubicBezTo>
                  <a:pt x="3682620" y="2611272"/>
                  <a:pt x="3929418" y="1693460"/>
                  <a:pt x="4005618" y="1452349"/>
                </a:cubicBezTo>
              </a:path>
            </a:pathLst>
          </a:cu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рест 14"/>
          <p:cNvSpPr/>
          <p:nvPr/>
        </p:nvSpPr>
        <p:spPr>
          <a:xfrm rot="19570617">
            <a:off x="7008125" y="3275464"/>
            <a:ext cx="286603" cy="320722"/>
          </a:xfrm>
          <a:prstGeom prst="plus">
            <a:avLst>
              <a:gd name="adj" fmla="val 45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438029" y="6175612"/>
            <a:ext cx="224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Функция потерь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Кластеризация</a:t>
            </a:r>
            <a:r>
              <a:rPr lang="en-US" dirty="0" smtClean="0"/>
              <a:t> k-Means</a:t>
            </a:r>
            <a:r>
              <a:rPr lang="en-US" dirty="0" smtClean="0"/>
              <a:t>++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r>
              <a:rPr lang="ru-RU" dirty="0" smtClean="0"/>
              <a:t>Вероятность выбора </a:t>
            </a:r>
            <a:r>
              <a:rPr lang="ru-RU" dirty="0" err="1" smtClean="0"/>
              <a:t>центроидов</a:t>
            </a:r>
            <a:r>
              <a:rPr lang="ru-RU" dirty="0" smtClean="0"/>
              <a:t> из более дальних точек - выше</a:t>
            </a:r>
            <a:endParaRPr lang="ru-RU" dirty="0"/>
          </a:p>
        </p:txBody>
      </p:sp>
      <p:pic>
        <p:nvPicPr>
          <p:cNvPr id="27650" name="Picture 2" descr="Animation of K-Means Clustering. Clustering is a form of ..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476" y="2520996"/>
            <a:ext cx="7915275" cy="42005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Иерархическая кластеризация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en-US" b="1" dirty="0" smtClean="0"/>
              <a:t>Agglomerative Hierarchical Clustering</a:t>
            </a:r>
            <a:endParaRPr lang="en-US" b="1" dirty="0"/>
          </a:p>
        </p:txBody>
      </p:sp>
      <p:pic>
        <p:nvPicPr>
          <p:cNvPr id="29698" name="Picture 2" descr="Clustering with Scikit with GIFs - dashee87.github.i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278" y="2500358"/>
            <a:ext cx="9002072" cy="40509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/>
              <a:t>ластеризация </a:t>
            </a:r>
            <a:r>
              <a:rPr lang="en-US" dirty="0" smtClean="0"/>
              <a:t>Mean Shift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en-US" dirty="0" smtClean="0"/>
              <a:t>Mean Shift</a:t>
            </a:r>
            <a:endParaRPr lang="en-US" b="1" dirty="0"/>
          </a:p>
        </p:txBody>
      </p:sp>
      <p:pic>
        <p:nvPicPr>
          <p:cNvPr id="30722" name="Picture 2" descr="Clustering with Scikit with GIFs - dashee87.github.i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73" y="2548126"/>
            <a:ext cx="3856867" cy="3856868"/>
          </a:xfrm>
          <a:prstGeom prst="rect">
            <a:avLst/>
          </a:prstGeom>
          <a:noFill/>
        </p:spPr>
      </p:pic>
      <p:pic>
        <p:nvPicPr>
          <p:cNvPr id="30724" name="Picture 4" descr="ML | Mean-Shift Clustering - GeeksforGee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928" y="2600444"/>
            <a:ext cx="5347014" cy="34113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/>
              <a:t>ластеризация </a:t>
            </a:r>
            <a:r>
              <a:rPr lang="en-US" dirty="0" smtClean="0"/>
              <a:t>Mean Shift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en-US" dirty="0" smtClean="0"/>
              <a:t>Mean Shift</a:t>
            </a:r>
            <a:endParaRPr lang="en-US" b="1" dirty="0"/>
          </a:p>
        </p:txBody>
      </p:sp>
      <p:pic>
        <p:nvPicPr>
          <p:cNvPr id="31746" name="Picture 2" descr="Clustering with Scikit with GIFs - dashee87.github.i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995" y="2033728"/>
            <a:ext cx="4776717" cy="4776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/>
              <a:t>ластеризация </a:t>
            </a:r>
            <a:r>
              <a:rPr lang="en-US" dirty="0" smtClean="0"/>
              <a:t>DBSCAN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en-US" b="1" dirty="0" smtClean="0"/>
              <a:t>Density-Based Spatial </a:t>
            </a:r>
            <a:r>
              <a:rPr lang="en-US" b="1" dirty="0" smtClean="0"/>
              <a:t>Clustering </a:t>
            </a:r>
            <a:r>
              <a:rPr lang="en-US" b="1" dirty="0" smtClean="0"/>
              <a:t>of Applications with Noise</a:t>
            </a:r>
            <a:endParaRPr lang="en-US" b="1" dirty="0"/>
          </a:p>
        </p:txBody>
      </p:sp>
      <p:pic>
        <p:nvPicPr>
          <p:cNvPr id="32770" name="Picture 2" descr="Density-Based Spatial Clustering of Applications with Noise (DBSCAN) -  PRIMO.a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809" y="2452591"/>
            <a:ext cx="6429375" cy="4038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4"/>
            <a:ext cx="10271078" cy="4596405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Снижение </a:t>
            </a:r>
            <a:r>
              <a:rPr lang="ru-RU" b="1" dirty="0" smtClean="0"/>
              <a:t>размерности</a:t>
            </a:r>
            <a:r>
              <a:rPr lang="en-US" b="1" dirty="0" smtClean="0"/>
              <a:t> (</a:t>
            </a:r>
            <a:r>
              <a:rPr lang="ru-RU" b="1" dirty="0" err="1" smtClean="0"/>
              <a:t>Dimensionality</a:t>
            </a:r>
            <a:r>
              <a:rPr lang="ru-RU" b="1" dirty="0" smtClean="0"/>
              <a:t> </a:t>
            </a:r>
            <a:r>
              <a:rPr lang="ru-RU" b="1" dirty="0" err="1" smtClean="0"/>
              <a:t>Reduction</a:t>
            </a:r>
            <a:r>
              <a:rPr lang="en-US" b="1" dirty="0" smtClean="0"/>
              <a:t>)</a:t>
            </a:r>
            <a:endParaRPr lang="ru-RU" b="1" dirty="0" smtClean="0"/>
          </a:p>
          <a:p>
            <a:pPr fontAlgn="base">
              <a:buNone/>
            </a:pPr>
            <a:r>
              <a:rPr lang="en-US" dirty="0" smtClean="0"/>
              <a:t>	</a:t>
            </a:r>
            <a:r>
              <a:rPr lang="ru-RU" dirty="0" smtClean="0"/>
              <a:t>Понижение </a:t>
            </a:r>
            <a:r>
              <a:rPr lang="ru-RU" dirty="0" smtClean="0"/>
              <a:t>количества </a:t>
            </a:r>
            <a:r>
              <a:rPr lang="ru-RU" dirty="0" err="1" smtClean="0"/>
              <a:t>фич</a:t>
            </a:r>
            <a:endParaRPr lang="en-US" dirty="0" smtClean="0"/>
          </a:p>
          <a:p>
            <a:pPr fontAlgn="base">
              <a:buNone/>
            </a:pPr>
            <a:endParaRPr lang="en-US" dirty="0" smtClean="0"/>
          </a:p>
          <a:p>
            <a:pPr fontAlgn="base">
              <a:buNone/>
            </a:pPr>
            <a:endParaRPr lang="en-US" dirty="0" smtClean="0"/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ru-RU" b="1" dirty="0" smtClean="0"/>
              <a:t>Зачем?</a:t>
            </a:r>
          </a:p>
          <a:p>
            <a:pPr lvl="1" fontAlgn="base"/>
            <a:r>
              <a:rPr lang="ru-RU" dirty="0" smtClean="0"/>
              <a:t>Во-первых, чтобы визуализировать данные</a:t>
            </a:r>
          </a:p>
          <a:p>
            <a:pPr lvl="1" fontAlgn="base"/>
            <a:r>
              <a:rPr lang="ru-RU" dirty="0" smtClean="0"/>
              <a:t>Во-вторых, существует проклятие размерности (</a:t>
            </a:r>
            <a:r>
              <a:rPr lang="ru-RU" dirty="0" err="1" smtClean="0"/>
              <a:t>curse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dimensionality</a:t>
            </a:r>
            <a:r>
              <a:rPr lang="ru-RU" dirty="0" smtClean="0"/>
              <a:t>)</a:t>
            </a:r>
            <a:endParaRPr lang="ru-RU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20" y="2853022"/>
            <a:ext cx="10157939" cy="16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ru-RU" b="1" dirty="0" smtClean="0"/>
              <a:t>Проклятие размерности </a:t>
            </a:r>
            <a:r>
              <a:rPr lang="ru-RU" dirty="0" smtClean="0"/>
              <a:t>– чем больше </a:t>
            </a:r>
            <a:r>
              <a:rPr lang="ru-RU" dirty="0" err="1" smtClean="0"/>
              <a:t>фич</a:t>
            </a:r>
            <a:r>
              <a:rPr lang="ru-RU" dirty="0" smtClean="0"/>
              <a:t>, тем более разреженные данные, что дает склонность модели к переобучению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847" y="3234451"/>
            <a:ext cx="7762719" cy="32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без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Unsupervised </a:t>
            </a:r>
            <a:r>
              <a:rPr lang="en-US" b="1" dirty="0" smtClean="0"/>
              <a:t>learning</a:t>
            </a:r>
          </a:p>
          <a:p>
            <a:r>
              <a:rPr lang="ru-RU" dirty="0" smtClean="0"/>
              <a:t>Данные не размечены (не имеют колонки </a:t>
            </a:r>
            <a:r>
              <a:rPr lang="ru-RU" dirty="0" err="1" smtClean="0"/>
              <a:t>target</a:t>
            </a:r>
            <a:r>
              <a:rPr lang="ru-RU" dirty="0" smtClean="0"/>
              <a:t>/</a:t>
            </a:r>
            <a:r>
              <a:rPr lang="ru-RU" dirty="0" err="1" smtClean="0"/>
              <a:t>label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1" y="3173246"/>
            <a:ext cx="10350003" cy="314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ru-RU" dirty="0" smtClean="0"/>
              <a:t>Увеличение числа </a:t>
            </a:r>
            <a:r>
              <a:rPr lang="ru-RU" dirty="0" err="1" smtClean="0"/>
              <a:t>фичей</a:t>
            </a:r>
            <a:r>
              <a:rPr lang="ru-RU" dirty="0" smtClean="0"/>
              <a:t> может оказаться излишним и только запутать модель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972" y="3105007"/>
            <a:ext cx="10200731" cy="236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24484" y="5390866"/>
            <a:ext cx="428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Данные ортогональны во второй таблице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ru-RU" b="1" dirty="0" smtClean="0"/>
              <a:t>Анализ главных компонент</a:t>
            </a:r>
          </a:p>
          <a:p>
            <a:pPr fontAlgn="base">
              <a:buNone/>
            </a:pPr>
            <a:r>
              <a:rPr lang="ru-RU" b="1" dirty="0" smtClean="0"/>
              <a:t>	</a:t>
            </a:r>
            <a:r>
              <a:rPr lang="en-US" b="1" dirty="0" smtClean="0"/>
              <a:t>PCA</a:t>
            </a:r>
            <a:r>
              <a:rPr lang="ru-RU" b="1" dirty="0" smtClean="0"/>
              <a:t> (</a:t>
            </a:r>
            <a:r>
              <a:rPr lang="en-US" b="1" dirty="0" smtClean="0"/>
              <a:t>Principal </a:t>
            </a:r>
            <a:r>
              <a:rPr lang="en-US" b="1" dirty="0" smtClean="0"/>
              <a:t>Component </a:t>
            </a:r>
            <a:r>
              <a:rPr lang="en-US" b="1" dirty="0" smtClean="0"/>
              <a:t>Analysis</a:t>
            </a:r>
            <a:r>
              <a:rPr lang="ru-RU" b="1" dirty="0" smtClean="0"/>
              <a:t>)</a:t>
            </a:r>
            <a:endParaRPr lang="en-US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0894" y="2909155"/>
            <a:ext cx="4728333" cy="394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868538" y="3077569"/>
            <a:ext cx="2006221" cy="106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8" name="Picture 4" descr="Principal Components Analysis - Biological Modeli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032" y="2988859"/>
            <a:ext cx="3691934" cy="35669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PCA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ru-RU" dirty="0" smtClean="0"/>
              <a:t>Шаг 1: Перемещаем данные в начало координат</a:t>
            </a:r>
            <a:endParaRPr lang="en-US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4989" y="2579425"/>
            <a:ext cx="5080058" cy="384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45558" y="2586250"/>
            <a:ext cx="2006221" cy="106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PCA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ru-RU" dirty="0" smtClean="0"/>
              <a:t>Шаг 2: Ищем линию через центр координат, проекции на которую будут </a:t>
            </a:r>
            <a:r>
              <a:rPr lang="ru-RU" dirty="0" smtClean="0"/>
              <a:t>иметь больший разброс</a:t>
            </a:r>
            <a:r>
              <a:rPr lang="en-US" dirty="0" smtClean="0"/>
              <a:t>/</a:t>
            </a:r>
            <a:r>
              <a:rPr lang="ru-RU" dirty="0" smtClean="0"/>
              <a:t>диапазон</a:t>
            </a:r>
            <a:endParaRPr lang="en-US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360" y="2784142"/>
            <a:ext cx="4958923" cy="389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104866" y="2879676"/>
            <a:ext cx="2006221" cy="106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PCA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03" y="1824252"/>
            <a:ext cx="4219897" cy="15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13290"/>
          <a:stretch>
            <a:fillRect/>
          </a:stretch>
        </p:blipFill>
        <p:spPr bwMode="auto">
          <a:xfrm>
            <a:off x="2081275" y="3327910"/>
            <a:ext cx="3551996" cy="334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808320" y="3521122"/>
            <a:ext cx="1467135" cy="50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695" y="3514299"/>
            <a:ext cx="3315166" cy="313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611504" y="3530220"/>
            <a:ext cx="1467135" cy="50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37110" y="4223982"/>
            <a:ext cx="1467135" cy="789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4286" y="5058769"/>
            <a:ext cx="1501254" cy="959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PCA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ru-RU" dirty="0" smtClean="0"/>
              <a:t>Наилучшая прямая будет являться первой главной компонентой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52" y="2934267"/>
            <a:ext cx="4743931" cy="320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 descr="undef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495" y="2800019"/>
            <a:ext cx="4696175" cy="32732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PCA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ru-RU" dirty="0" smtClean="0"/>
              <a:t>Наилучшая прямая будет являться первой главной компонентой</a:t>
            </a:r>
          </a:p>
          <a:p>
            <a:pPr fontAlgn="base"/>
            <a:r>
              <a:rPr lang="ru-RU" dirty="0" smtClean="0"/>
              <a:t>Вторая компонента должна быть ортогональна первой</a:t>
            </a:r>
            <a:endParaRPr lang="en-US" dirty="0"/>
          </a:p>
        </p:txBody>
      </p:sp>
      <p:grpSp>
        <p:nvGrpSpPr>
          <p:cNvPr id="3" name="Группа 17"/>
          <p:cNvGrpSpPr/>
          <p:nvPr/>
        </p:nvGrpSpPr>
        <p:grpSpPr>
          <a:xfrm>
            <a:off x="2947917" y="2997956"/>
            <a:ext cx="4131808" cy="3709917"/>
            <a:chOff x="5802573" y="3011605"/>
            <a:chExt cx="3904345" cy="348018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91752" y="3050275"/>
              <a:ext cx="3315166" cy="3138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Прямоугольник 15"/>
            <p:cNvSpPr/>
            <p:nvPr/>
          </p:nvSpPr>
          <p:spPr>
            <a:xfrm>
              <a:off x="5802573" y="3011605"/>
              <a:ext cx="1467135" cy="504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024047" y="5986817"/>
              <a:ext cx="1703696" cy="504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250674" y="3214048"/>
            <a:ext cx="84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</a:t>
            </a:r>
            <a:r>
              <a:rPr lang="en-US" sz="1200" dirty="0" smtClean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39653" y="3427863"/>
            <a:ext cx="84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PCA</a:t>
            </a:r>
            <a:r>
              <a:rPr lang="en-US" sz="1200" dirty="0" smtClean="0"/>
              <a:t>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PCA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en-US" dirty="0" smtClean="0"/>
              <a:t>PCA </a:t>
            </a:r>
            <a:r>
              <a:rPr lang="ru-RU" dirty="0" smtClean="0"/>
              <a:t>в 3</a:t>
            </a: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370" y="1824512"/>
            <a:ext cx="5525841" cy="493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PCA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ru-RU" dirty="0" smtClean="0"/>
              <a:t>Компоненты можно оценить между собой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340" y="2643684"/>
            <a:ext cx="9021582" cy="366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PCA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ru-RU" b="1" dirty="0" smtClean="0"/>
              <a:t>Особенности использования</a:t>
            </a:r>
            <a:endParaRPr lang="en-US" b="1" dirty="0" smtClean="0"/>
          </a:p>
          <a:p>
            <a:pPr fontAlgn="base">
              <a:buNone/>
            </a:pPr>
            <a:r>
              <a:rPr lang="ru-RU" dirty="0" smtClean="0"/>
              <a:t>	Требуется нормализация</a:t>
            </a:r>
            <a:r>
              <a:rPr lang="en-US" dirty="0" smtClean="0"/>
              <a:t>/</a:t>
            </a:r>
            <a:r>
              <a:rPr lang="ru-RU" dirty="0" smtClean="0"/>
              <a:t>стандартизация данных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022" y="2982591"/>
            <a:ext cx="8138994" cy="360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без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Unsupervised </a:t>
            </a:r>
            <a:r>
              <a:rPr lang="en-US" b="1" dirty="0" smtClean="0"/>
              <a:t>learning</a:t>
            </a:r>
          </a:p>
          <a:p>
            <a:r>
              <a:rPr lang="ru-RU" dirty="0" smtClean="0"/>
              <a:t>Данные не размечены (не имеют колонки </a:t>
            </a:r>
            <a:r>
              <a:rPr lang="ru-RU" dirty="0" err="1" smtClean="0"/>
              <a:t>target</a:t>
            </a:r>
            <a:r>
              <a:rPr lang="ru-RU" dirty="0" smtClean="0"/>
              <a:t>/</a:t>
            </a:r>
            <a:r>
              <a:rPr lang="ru-RU" dirty="0" err="1" smtClean="0"/>
              <a:t>label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845" y="2989992"/>
            <a:ext cx="8018059" cy="347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2352" y="2572418"/>
            <a:ext cx="6650820" cy="39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PCA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ru-RU" b="1" dirty="0" smtClean="0"/>
              <a:t>Особенности использования</a:t>
            </a:r>
            <a:endParaRPr lang="en-US" b="1" dirty="0" smtClean="0"/>
          </a:p>
          <a:p>
            <a:pPr fontAlgn="base">
              <a:buNone/>
            </a:pPr>
            <a:r>
              <a:rPr lang="ru-RU" dirty="0" smtClean="0"/>
              <a:t>	Требуется центрировать данные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6810" y="2961564"/>
            <a:ext cx="4640247" cy="50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PCA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Principal Components Analysis - Biological Model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113" y="1963606"/>
            <a:ext cx="4851995" cy="46877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t-SNE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4351338"/>
          </a:xfrm>
        </p:spPr>
        <p:txBody>
          <a:bodyPr/>
          <a:lstStyle/>
          <a:p>
            <a:pPr fontAlgn="base"/>
            <a:r>
              <a:rPr lang="en-US" b="1" dirty="0" smtClean="0"/>
              <a:t>t-SNE</a:t>
            </a:r>
            <a:r>
              <a:rPr lang="en-US" dirty="0" smtClean="0"/>
              <a:t> (</a:t>
            </a:r>
            <a:r>
              <a:rPr lang="en-US" b="1" dirty="0" smtClean="0"/>
              <a:t>t-dist Stochastic Neighborhood </a:t>
            </a:r>
            <a:r>
              <a:rPr lang="en-US" b="1" dirty="0" smtClean="0"/>
              <a:t>Embedding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7106" name="Picture 2" descr="https://www.oreilly.com/content/wp-content/uploads/sites/2/2019/06/animation-94a2c1f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487" y="2347414"/>
            <a:ext cx="4151976" cy="41519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29301" y="6409565"/>
            <a:ext cx="715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https://medium.com/swlh/everything-about-t-sne-dde964f0a8c1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t-SNE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17644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Этап 1</a:t>
            </a:r>
          </a:p>
          <a:p>
            <a:r>
              <a:rPr lang="ru-RU" dirty="0" err="1" smtClean="0"/>
              <a:t>t-SNE</a:t>
            </a:r>
            <a:r>
              <a:rPr lang="ru-RU" dirty="0" smtClean="0"/>
              <a:t> начинается с определения сходства точек на основе расстояний между ними. Близлежащие точки считаются похожими, в то время как удаленные считаются непохожими.</a:t>
            </a:r>
          </a:p>
          <a:p>
            <a:r>
              <a:rPr lang="ru-RU" dirty="0" smtClean="0"/>
              <a:t>Для этого измеряются расстояния между интересующей точкой и другими точками, после чего они помещаются на нормальную кривую.</a:t>
            </a:r>
            <a:endParaRPr lang="ru-RU" dirty="0"/>
          </a:p>
        </p:txBody>
      </p:sp>
      <p:pic>
        <p:nvPicPr>
          <p:cNvPr id="49156" name="Picture 4" descr="https://miro.medium.com/v2/resize:fit:700/0*8t35MPHpbvy9Ww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30" y="3701932"/>
            <a:ext cx="5624252" cy="2940681"/>
          </a:xfrm>
          <a:prstGeom prst="rect">
            <a:avLst/>
          </a:prstGeom>
          <a:noFill/>
        </p:spPr>
      </p:pic>
      <p:pic>
        <p:nvPicPr>
          <p:cNvPr id="49158" name="Picture 6" descr="https://miro.medium.com/v2/resize:fit:700/0*z7ZpVDuRXanS44n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4292" y="3737709"/>
            <a:ext cx="4348519" cy="26153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t-SNE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>
            <a:spLocks noGrp="1"/>
          </p:cNvSpPr>
          <p:nvPr>
            <p:ph idx="1"/>
          </p:nvPr>
        </p:nvSpPr>
        <p:spPr>
          <a:xfrm>
            <a:off x="838200" y="1927225"/>
            <a:ext cx="10271078" cy="17644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Этап 2</a:t>
            </a:r>
          </a:p>
          <a:p>
            <a:r>
              <a:rPr lang="ru-RU" dirty="0" smtClean="0"/>
              <a:t>Далее переходим к </a:t>
            </a:r>
            <a:r>
              <a:rPr lang="ru-RU" dirty="0" err="1" smtClean="0"/>
              <a:t>t-SNE</a:t>
            </a:r>
            <a:r>
              <a:rPr lang="ru-RU" dirty="0" smtClean="0"/>
              <a:t>, который </a:t>
            </a:r>
            <a:r>
              <a:rPr lang="ru-RU" dirty="0" err="1" smtClean="0"/>
              <a:t>рандомно</a:t>
            </a:r>
            <a:r>
              <a:rPr lang="ru-RU" dirty="0" smtClean="0"/>
              <a:t> отображает все точки в более </a:t>
            </a:r>
            <a:r>
              <a:rPr lang="ru-RU" dirty="0" err="1" smtClean="0"/>
              <a:t>низкоразмерном</a:t>
            </a:r>
            <a:r>
              <a:rPr lang="ru-RU" dirty="0" smtClean="0"/>
              <a:t> пространстве и вычисляет сходство между ними, как описано выше. Правда, с одним отличием: на этот раз алгоритм использует </a:t>
            </a:r>
            <a:r>
              <a:rPr lang="ru-RU" b="1" dirty="0" smtClean="0"/>
              <a:t>t-распределение </a:t>
            </a:r>
            <a:r>
              <a:rPr lang="ru-RU" dirty="0" smtClean="0"/>
              <a:t>вместо нормального распределения.</a:t>
            </a:r>
            <a:endParaRPr lang="ru-RU" dirty="0"/>
          </a:p>
        </p:txBody>
      </p:sp>
      <p:pic>
        <p:nvPicPr>
          <p:cNvPr id="50178" name="Picture 2" descr="https://miro.medium.com/v2/resize:fit:700/0*keztxpMb34Cs2W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878" y="3609232"/>
            <a:ext cx="5158048" cy="3146410"/>
          </a:xfrm>
          <a:prstGeom prst="rect">
            <a:avLst/>
          </a:prstGeom>
          <a:noFill/>
        </p:spPr>
      </p:pic>
      <p:pic>
        <p:nvPicPr>
          <p:cNvPr id="50180" name="Picture 4" descr="https://www.codecamp.ru/content/images/2020/11/norm_vs_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806" y="3615902"/>
            <a:ext cx="3394786" cy="31192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Сжатие </a:t>
            </a:r>
            <a:r>
              <a:rPr lang="ru-RU" dirty="0" smtClean="0"/>
              <a:t>данных </a:t>
            </a:r>
            <a:r>
              <a:rPr lang="en-US" dirty="0" smtClean="0"/>
              <a:t>t-SNE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5"/>
          <p:cNvSpPr>
            <a:spLocks noGrp="1"/>
          </p:cNvSpPr>
          <p:nvPr>
            <p:ph idx="1"/>
          </p:nvPr>
        </p:nvSpPr>
        <p:spPr>
          <a:xfrm>
            <a:off x="838200" y="1927224"/>
            <a:ext cx="10271078" cy="220122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Этап 3</a:t>
            </a:r>
          </a:p>
          <a:p>
            <a:r>
              <a:rPr lang="ru-RU" dirty="0" smtClean="0"/>
              <a:t>Теперь цель алгоритма состоит в том, чтобы создать новую матрицу сходства, похожую на исходную, используя итерационный подход. С каждой итерацией точки перемещаются к своим ближайшим соседям из исходного многомерного пространства и удаляются от отдаленных.</a:t>
            </a:r>
          </a:p>
          <a:p>
            <a:r>
              <a:rPr lang="ru-RU" dirty="0" smtClean="0"/>
              <a:t>Новая матрица сходства постепенно начинает больше походить на исходную. Процесс продолжается до тех пор, пока не будет достигнуто максимальное количество итераций или предельное улучшение.</a:t>
            </a:r>
            <a:endParaRPr lang="ru-RU" dirty="0"/>
          </a:p>
        </p:txBody>
      </p:sp>
      <p:pic>
        <p:nvPicPr>
          <p:cNvPr id="51202" name="Picture 2" descr="Understanding t-SNE by Implementation | by Adam Orucu ..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007" y="4013009"/>
            <a:ext cx="6762465" cy="28176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Кластеризация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2943" y="1991361"/>
          <a:ext cx="10495280" cy="46431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67161"/>
                <a:gridCol w="2859446"/>
                <a:gridCol w="3968673"/>
              </a:tblGrid>
              <a:tr h="47658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u="none" strike="noStrike" dirty="0"/>
                        <a:t>Особенности</a:t>
                      </a:r>
                      <a:endParaRPr lang="ru-RU" sz="2400" b="1" dirty="0"/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u="none" strike="noStrike" dirty="0"/>
                        <a:t>Достоинства</a:t>
                      </a:r>
                      <a:endParaRPr lang="ru-RU" sz="2400" b="1" dirty="0"/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u="none" strike="noStrike" dirty="0"/>
                        <a:t>Недостатки</a:t>
                      </a:r>
                      <a:endParaRPr lang="ru-RU" sz="2400" b="1" dirty="0"/>
                    </a:p>
                  </a:txBody>
                  <a:tcPr marL="63500" marR="63500" marT="63500" marB="635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14134">
                <a:tc>
                  <a:txBody>
                    <a:bodyPr/>
                    <a:lstStyle/>
                    <a:p>
                      <a:pPr marL="182563" indent="-182563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400" u="none" strike="noStrike" dirty="0"/>
                        <a:t>Нужно знать число кластеров</a:t>
                      </a:r>
                    </a:p>
                    <a:p>
                      <a:pPr marL="182563" indent="-182563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400" u="none" strike="noStrike" dirty="0"/>
                        <a:t>Выбрать способы задать начальные кластеры</a:t>
                      </a:r>
                    </a:p>
                    <a:p>
                      <a:pPr marL="182563" indent="-182563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400" u="none" strike="noStrike" dirty="0"/>
                        <a:t>Каждое наблюдение только в одном кластере</a:t>
                      </a:r>
                    </a:p>
                    <a:p>
                      <a:pPr marL="182563" indent="-182563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400" u="none" strike="noStrike" dirty="0"/>
                        <a:t>Нужно несколько раз прогнать алгоритм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55600" indent="-3556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400" u="none" strike="noStrike" dirty="0"/>
                        <a:t>Простота</a:t>
                      </a:r>
                    </a:p>
                    <a:p>
                      <a:pPr marL="355600" indent="-3556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400" u="none" strike="noStrike" dirty="0"/>
                        <a:t>Сходимость</a:t>
                      </a:r>
                    </a:p>
                    <a:p>
                      <a:pPr marL="355600" indent="-3556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400" u="none" strike="noStrike" dirty="0"/>
                        <a:t>Применимость к большим наборам данных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55600" indent="-3556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400" u="none" strike="noStrike" dirty="0"/>
                        <a:t>Нужно знать число кластеров</a:t>
                      </a:r>
                    </a:p>
                    <a:p>
                      <a:pPr marL="355600" indent="-3556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400" u="none" strike="noStrike" dirty="0"/>
                        <a:t>Зависимость от начального задания кластеров</a:t>
                      </a:r>
                    </a:p>
                    <a:p>
                      <a:pPr marL="355600" indent="-3556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400" u="none" strike="noStrike" dirty="0"/>
                        <a:t>Чувствителен к выбросам</a:t>
                      </a:r>
                    </a:p>
                    <a:p>
                      <a:pPr marL="355600" indent="-3556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400" u="none" strike="noStrike" dirty="0"/>
                        <a:t>Плохо ведет себя при большой размерности данных</a:t>
                      </a:r>
                    </a:p>
                    <a:p>
                      <a:pPr marL="355600" indent="-3556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400" u="none" strike="noStrike" dirty="0"/>
                        <a:t>Не учитывает плотность и размеры кластеров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одержимое 9"/>
          <p:cNvSpPr>
            <a:spLocks noGrp="1"/>
          </p:cNvSpPr>
          <p:nvPr>
            <p:ph idx="1"/>
          </p:nvPr>
        </p:nvSpPr>
        <p:spPr>
          <a:xfrm>
            <a:off x="375920" y="1927224"/>
            <a:ext cx="10251440" cy="4504056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Конец Лекции </a:t>
            </a:r>
            <a:r>
              <a:rPr lang="ru-RU" dirty="0" smtClean="0"/>
              <a:t>8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87920" y="3434694"/>
            <a:ext cx="69614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без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Кластеризация (</a:t>
            </a:r>
            <a:r>
              <a:rPr lang="en-US" b="1" dirty="0" smtClean="0"/>
              <a:t>Clustering)</a:t>
            </a:r>
            <a:r>
              <a:rPr lang="ru-RU" b="1" dirty="0" smtClean="0"/>
              <a:t> – </a:t>
            </a:r>
            <a:r>
              <a:rPr lang="ru-RU" dirty="0" smtClean="0"/>
              <a:t>поиск скрытых зависимостей и взаимосвязей в данных, объединение схожих данных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022" y="2906973"/>
            <a:ext cx="8423534" cy="371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без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Поиск аномалий (</a:t>
            </a:r>
            <a:r>
              <a:rPr lang="en-US" b="1" dirty="0" smtClean="0"/>
              <a:t>Anomaly Detection</a:t>
            </a:r>
            <a:r>
              <a:rPr lang="en-US" b="1" dirty="0" smtClean="0"/>
              <a:t>)</a:t>
            </a:r>
            <a:r>
              <a:rPr lang="ru-RU" b="1" dirty="0" smtClean="0"/>
              <a:t> – </a:t>
            </a:r>
            <a:r>
              <a:rPr lang="ru-RU" dirty="0" smtClean="0"/>
              <a:t>один из видов кластеризации, поиск отличающихся данных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790" y="2762039"/>
            <a:ext cx="10093325" cy="397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без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Понижение </a:t>
            </a:r>
            <a:r>
              <a:rPr lang="ru-RU" b="1" dirty="0" smtClean="0"/>
              <a:t>размерности </a:t>
            </a:r>
            <a:r>
              <a:rPr lang="ru-RU" b="1" dirty="0" smtClean="0"/>
              <a:t>(</a:t>
            </a:r>
            <a:r>
              <a:rPr lang="en-US" b="1" dirty="0" smtClean="0"/>
              <a:t>Dimensionality Reduction</a:t>
            </a:r>
            <a:r>
              <a:rPr lang="en-US" b="1" dirty="0" smtClean="0"/>
              <a:t>)</a:t>
            </a:r>
            <a:r>
              <a:rPr lang="ru-RU" b="1" dirty="0" smtClean="0"/>
              <a:t> – </a:t>
            </a:r>
            <a:r>
              <a:rPr lang="ru-RU" dirty="0" smtClean="0"/>
              <a:t>снижение </a:t>
            </a:r>
            <a:r>
              <a:rPr lang="ru-RU" dirty="0" smtClean="0"/>
              <a:t>количества </a:t>
            </a:r>
            <a:r>
              <a:rPr lang="ru-RU" dirty="0" err="1" smtClean="0"/>
              <a:t>фич</a:t>
            </a:r>
            <a:r>
              <a:rPr lang="ru-RU" dirty="0" smtClean="0"/>
              <a:t> с минимальной потерей </a:t>
            </a:r>
            <a:r>
              <a:rPr lang="ru-RU" dirty="0" smtClean="0"/>
              <a:t>информации</a:t>
            </a:r>
          </a:p>
          <a:p>
            <a:pPr marL="0" indent="0">
              <a:buNone/>
            </a:pPr>
            <a:r>
              <a:rPr lang="ru-RU" u="sng" dirty="0" smtClean="0"/>
              <a:t>Применение</a:t>
            </a:r>
            <a:r>
              <a:rPr lang="ru-RU" dirty="0" smtClean="0"/>
              <a:t>: ускорение модели; визуализация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74" y="3481318"/>
            <a:ext cx="10380640" cy="288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в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27225"/>
            <a:ext cx="9909412" cy="4351338"/>
          </a:xfrm>
        </p:spPr>
        <p:txBody>
          <a:bodyPr>
            <a:normAutofit/>
          </a:bodyPr>
          <a:lstStyle/>
          <a:p>
            <a:pPr marL="361950" indent="-361950"/>
            <a:r>
              <a:rPr lang="ru-RU" sz="3200" dirty="0" smtClean="0"/>
              <a:t>Поведение </a:t>
            </a:r>
            <a:r>
              <a:rPr lang="ru-RU" sz="3200" dirty="0" smtClean="0"/>
              <a:t>пользователей</a:t>
            </a:r>
          </a:p>
          <a:p>
            <a:pPr marL="361950" indent="-361950"/>
            <a:r>
              <a:rPr lang="ru-RU" sz="3200" dirty="0" smtClean="0"/>
              <a:t>Безопасность</a:t>
            </a:r>
          </a:p>
          <a:p>
            <a:pPr marL="361950" indent="-361950"/>
            <a:r>
              <a:rPr lang="ru-RU" sz="3200" dirty="0" smtClean="0"/>
              <a:t>Анализ устройств</a:t>
            </a:r>
          </a:p>
          <a:p>
            <a:pPr marL="361950" indent="-361950"/>
            <a:r>
              <a:rPr lang="ru-RU" sz="3200" dirty="0" smtClean="0"/>
              <a:t>Микробиология</a:t>
            </a:r>
            <a:endParaRPr lang="ru-RU" sz="3200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27225"/>
            <a:ext cx="9909412" cy="4351338"/>
          </a:xfrm>
        </p:spPr>
        <p:txBody>
          <a:bodyPr>
            <a:normAutofit/>
          </a:bodyPr>
          <a:lstStyle/>
          <a:p>
            <a:pPr marL="361950" indent="-361950"/>
            <a:r>
              <a:rPr lang="en-US" sz="3200" dirty="0" smtClean="0"/>
              <a:t>k</a:t>
            </a:r>
            <a:r>
              <a:rPr lang="ru-RU" sz="3200" dirty="0" smtClean="0"/>
              <a:t>-средних (</a:t>
            </a:r>
            <a:r>
              <a:rPr lang="en-US" sz="3200" dirty="0" smtClean="0"/>
              <a:t>k-Means</a:t>
            </a:r>
            <a:r>
              <a:rPr lang="ru-RU" sz="3200" dirty="0" smtClean="0"/>
              <a:t>)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S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33" y="2427749"/>
            <a:ext cx="6346825" cy="4281891"/>
          </a:xfrm>
          <a:prstGeom prst="rect">
            <a:avLst/>
          </a:prstGeom>
          <a:noFill/>
        </p:spPr>
      </p:pic>
      <p:pic>
        <p:nvPicPr>
          <p:cNvPr id="7" name="Picture 2" descr="File:K-means convergence.gif - Wikipedi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3575" y="2710762"/>
            <a:ext cx="3549792" cy="3449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Кластеризация</a:t>
            </a:r>
            <a:r>
              <a:rPr lang="en-US" dirty="0" smtClean="0"/>
              <a:t> k-Means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636" y="2149522"/>
            <a:ext cx="5644487" cy="4108570"/>
          </a:xfrm>
        </p:spPr>
        <p:txBody>
          <a:bodyPr>
            <a:normAutofit/>
          </a:bodyPr>
          <a:lstStyle/>
          <a:p>
            <a:pPr marL="361950" indent="-361950"/>
            <a:r>
              <a:rPr lang="en-US" sz="3200" dirty="0" smtClean="0"/>
              <a:t>k</a:t>
            </a:r>
            <a:r>
              <a:rPr lang="ru-RU" sz="3200" dirty="0" smtClean="0"/>
              <a:t>-средних (</a:t>
            </a:r>
            <a:r>
              <a:rPr lang="en-US" sz="3200" dirty="0" smtClean="0"/>
              <a:t>K-Means</a:t>
            </a:r>
            <a:r>
              <a:rPr lang="ru-RU" sz="3200" dirty="0" smtClean="0"/>
              <a:t>)</a:t>
            </a:r>
          </a:p>
          <a:p>
            <a:pPr lvl="1" fontAlgn="base">
              <a:buNone/>
            </a:pPr>
            <a:r>
              <a:rPr lang="ru-RU" dirty="0" smtClean="0"/>
              <a:t>1. Инициализируем </a:t>
            </a:r>
            <a:r>
              <a:rPr lang="ru-RU" dirty="0" err="1" smtClean="0"/>
              <a:t>k</a:t>
            </a:r>
            <a:r>
              <a:rPr lang="ru-RU" dirty="0" smtClean="0"/>
              <a:t> </a:t>
            </a:r>
            <a:r>
              <a:rPr lang="ru-RU" dirty="0" err="1" smtClean="0"/>
              <a:t>центроидов</a:t>
            </a:r>
            <a:r>
              <a:rPr lang="ru-RU" dirty="0" smtClean="0"/>
              <a:t> среди данных</a:t>
            </a:r>
          </a:p>
          <a:p>
            <a:pPr lvl="1" fontAlgn="base">
              <a:buNone/>
            </a:pPr>
            <a:r>
              <a:rPr lang="ru-RU" dirty="0" smtClean="0"/>
              <a:t>2. Повторяем, пока не сойдётся</a:t>
            </a:r>
          </a:p>
          <a:p>
            <a:pPr lvl="2" fontAlgn="base">
              <a:buNone/>
            </a:pPr>
            <a:r>
              <a:rPr lang="ru-RU" dirty="0" smtClean="0"/>
              <a:t>2.1 Вычисляем в каждом кластере экземпляр с наименьшей суммой </a:t>
            </a:r>
            <a:r>
              <a:rPr lang="ru-RU" dirty="0" err="1" smtClean="0"/>
              <a:t>Euclidean</a:t>
            </a:r>
            <a:r>
              <a:rPr lang="ru-RU" dirty="0" smtClean="0"/>
              <a:t> </a:t>
            </a:r>
            <a:r>
              <a:rPr lang="ru-RU" dirty="0" err="1" smtClean="0"/>
              <a:t>Distance</a:t>
            </a:r>
            <a:r>
              <a:rPr lang="ru-RU" dirty="0" smtClean="0"/>
              <a:t> до остальных точек класса</a:t>
            </a:r>
          </a:p>
          <a:p>
            <a:pPr lvl="2" fontAlgn="base">
              <a:buNone/>
            </a:pPr>
            <a:r>
              <a:rPr lang="ru-RU" dirty="0" smtClean="0"/>
              <a:t>2.2 Делаем этот экземпляр новым </a:t>
            </a:r>
            <a:r>
              <a:rPr lang="ru-RU" dirty="0" err="1" smtClean="0"/>
              <a:t>центроидом</a:t>
            </a:r>
            <a:endParaRPr lang="ru-RU" dirty="0" smtClean="0"/>
          </a:p>
          <a:p>
            <a:pPr marL="819150" lvl="1" indent="-36195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A1B2D-D15D-440D-8A9B-646BA581E9F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 descr="Kmeans GIFs - Get the best GIF on GIPH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12" y="2681785"/>
            <a:ext cx="5265001" cy="29615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15915</TotalTime>
  <Words>713</Words>
  <Application>Microsoft Office PowerPoint</Application>
  <PresentationFormat>Произвольный</PresentationFormat>
  <Paragraphs>178</Paragraphs>
  <Slides>37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Искусственный Интеллект</vt:lpstr>
      <vt:lpstr>Обучение без учителя</vt:lpstr>
      <vt:lpstr>Обучение без учителя</vt:lpstr>
      <vt:lpstr>Обучение без учителя</vt:lpstr>
      <vt:lpstr>Обучение без учителя</vt:lpstr>
      <vt:lpstr>Обучение без учителя</vt:lpstr>
      <vt:lpstr>Применение в жизни</vt:lpstr>
      <vt:lpstr>Кластеризация</vt:lpstr>
      <vt:lpstr>Кластеризация k-Means</vt:lpstr>
      <vt:lpstr>Кластеризация k-Means</vt:lpstr>
      <vt:lpstr>Кластеризация k-Means</vt:lpstr>
      <vt:lpstr>Кластеризация k-Means</vt:lpstr>
      <vt:lpstr>Кластеризация k-Means++</vt:lpstr>
      <vt:lpstr>Иерархическая кластеризация</vt:lpstr>
      <vt:lpstr>Кластеризация Mean Shift</vt:lpstr>
      <vt:lpstr>Кластеризация Mean Shift</vt:lpstr>
      <vt:lpstr>Кластеризация DBSCAN</vt:lpstr>
      <vt:lpstr>Сжатие данных</vt:lpstr>
      <vt:lpstr>Сжатие данных</vt:lpstr>
      <vt:lpstr>Сжатие данных</vt:lpstr>
      <vt:lpstr>Сжатие данных</vt:lpstr>
      <vt:lpstr>Сжатие данных PCA</vt:lpstr>
      <vt:lpstr>Сжатие данных PCA</vt:lpstr>
      <vt:lpstr>Сжатие данных PCA</vt:lpstr>
      <vt:lpstr>Сжатие данных PCA</vt:lpstr>
      <vt:lpstr>Сжатие данных PCA</vt:lpstr>
      <vt:lpstr>Сжатие данных PCA</vt:lpstr>
      <vt:lpstr>Сжатие данных PCA</vt:lpstr>
      <vt:lpstr>Сжатие данных PCA</vt:lpstr>
      <vt:lpstr>Сжатие данных PCA</vt:lpstr>
      <vt:lpstr>Сжатие данных PCA</vt:lpstr>
      <vt:lpstr>Сжатие данных t-SNE</vt:lpstr>
      <vt:lpstr>Сжатие данных t-SNE</vt:lpstr>
      <vt:lpstr>Сжатие данных t-SNE</vt:lpstr>
      <vt:lpstr>Сжатие данных t-SNE</vt:lpstr>
      <vt:lpstr>Кластеризация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</dc:title>
  <dc:creator>User Obstinate</dc:creator>
  <cp:lastModifiedBy>Полина Мартынюк</cp:lastModifiedBy>
  <cp:revision>329</cp:revision>
  <dcterms:created xsi:type="dcterms:W3CDTF">2021-05-04T06:37:33Z</dcterms:created>
  <dcterms:modified xsi:type="dcterms:W3CDTF">2023-12-08T14:14:48Z</dcterms:modified>
</cp:coreProperties>
</file>