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53"/>
  </p:notesMasterIdLst>
  <p:sldIdLst>
    <p:sldId id="256" r:id="rId3"/>
    <p:sldId id="2147472006" r:id="rId4"/>
    <p:sldId id="258" r:id="rId5"/>
    <p:sldId id="259" r:id="rId6"/>
    <p:sldId id="2147472125" r:id="rId7"/>
    <p:sldId id="2147472024" r:id="rId8"/>
    <p:sldId id="2147472082" r:id="rId9"/>
    <p:sldId id="2147472083" r:id="rId10"/>
    <p:sldId id="2147472084" r:id="rId11"/>
    <p:sldId id="2147472085" r:id="rId12"/>
    <p:sldId id="2147472086" r:id="rId13"/>
    <p:sldId id="2147472078" r:id="rId14"/>
    <p:sldId id="2147472091" r:id="rId15"/>
    <p:sldId id="2147472124" r:id="rId16"/>
    <p:sldId id="2147472087" r:id="rId17"/>
    <p:sldId id="2147472088" r:id="rId18"/>
    <p:sldId id="2147472089" r:id="rId19"/>
    <p:sldId id="2147472090" r:id="rId20"/>
    <p:sldId id="2147472092" r:id="rId21"/>
    <p:sldId id="2147472101" r:id="rId22"/>
    <p:sldId id="2147472102" r:id="rId23"/>
    <p:sldId id="2147472094" r:id="rId24"/>
    <p:sldId id="2147472093" r:id="rId25"/>
    <p:sldId id="2147472095" r:id="rId26"/>
    <p:sldId id="2147472096" r:id="rId27"/>
    <p:sldId id="2147472079" r:id="rId28"/>
    <p:sldId id="2147472097" r:id="rId29"/>
    <p:sldId id="316" r:id="rId30"/>
    <p:sldId id="2147472098" r:id="rId31"/>
    <p:sldId id="2147472099" r:id="rId32"/>
    <p:sldId id="2147472100" r:id="rId33"/>
    <p:sldId id="2147472103" r:id="rId34"/>
    <p:sldId id="2147472080" r:id="rId35"/>
    <p:sldId id="2147472106" r:id="rId36"/>
    <p:sldId id="2147472107" r:id="rId37"/>
    <p:sldId id="2147472108" r:id="rId38"/>
    <p:sldId id="2147472109" r:id="rId39"/>
    <p:sldId id="2147472110" r:id="rId40"/>
    <p:sldId id="2147472111" r:id="rId41"/>
    <p:sldId id="2147472113" r:id="rId42"/>
    <p:sldId id="2147472114" r:id="rId43"/>
    <p:sldId id="2147472116" r:id="rId44"/>
    <p:sldId id="2147472115" r:id="rId45"/>
    <p:sldId id="2147472117" r:id="rId46"/>
    <p:sldId id="2147472112" r:id="rId47"/>
    <p:sldId id="2147472104" r:id="rId48"/>
    <p:sldId id="2147472105" r:id="rId49"/>
    <p:sldId id="262" r:id="rId50"/>
    <p:sldId id="263" r:id="rId51"/>
    <p:sldId id="265" r:id="rId52"/>
  </p:sldIdLst>
  <p:sldSz cx="12192000" cy="6858000"/>
  <p:notesSz cx="12192000" cy="68580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Воробьева Алина Алексеевна" initials="ВАА" lastIdx="13" clrIdx="0">
    <p:extLst>
      <p:ext uri="{19B8F6BF-5375-455C-9EA6-DF929625EA0E}">
        <p15:presenceInfo xmlns:p15="http://schemas.microsoft.com/office/powerpoint/2012/main" userId="S-1-5-21-4282006300-870218872-2599774980-96377" providerId="AD"/>
      </p:ext>
    </p:extLst>
  </p:cmAuthor>
  <p:cmAuthor id="2" name="Microsoft Office User" initials="MOU" lastIdx="12"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prstClr val="black"/>
        </a:fontRef>
        <a:schemeClr val="dk1"/>
      </a:tcTxStyle>
      <a:tcStyle>
        <a:tcBdr>
          <a:left>
            <a:ln w="12700">
              <a:noFill/>
            </a:ln>
          </a:left>
          <a:right>
            <a:ln w="12700">
              <a:noFill/>
            </a:ln>
          </a:right>
          <a:top>
            <a:ln w="12700">
              <a:noFill/>
            </a:ln>
          </a:top>
          <a:bottom>
            <a:ln w="12700">
              <a:noFill/>
            </a:ln>
          </a:bottom>
          <a:insideH>
            <a:ln w="12700">
              <a:noFill/>
            </a:ln>
          </a:insideH>
          <a:insideV>
            <a:ln w="12700">
              <a:no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lt1"/>
          </a:solidFill>
        </a:fill>
      </a:tcStyle>
    </a:band1V>
    <a:band2V>
      <a:tcStyle>
        <a:tcBdr/>
        <a:fill>
          <a:solidFill>
            <a:schemeClr val="lt1"/>
          </a:solidFill>
        </a:fill>
      </a:tcStyle>
    </a:band2V>
    <a:lastCol>
      <a:tcTxStyle b="on">
        <a:fontRef idx="minor">
          <a:prstClr val="black"/>
        </a:fontRef>
        <a:schemeClr val="dk1"/>
      </a:tcTxStyle>
      <a:tcStyle>
        <a:tcBdr/>
        <a:fill>
          <a:solidFill>
            <a:schemeClr val="lt1"/>
          </a:solidFill>
        </a:fill>
      </a:tcStyle>
    </a:lastCol>
    <a:firstCol>
      <a:tcTxStyle b="on">
        <a:fontRef idx="minor">
          <a:prstClr val="black"/>
        </a:fontRef>
        <a:schemeClr val="dk1"/>
      </a:tcTxStyle>
      <a:tcStyle>
        <a:tcBdr/>
        <a:fill>
          <a:solidFill>
            <a:schemeClr val="lt1"/>
          </a:solidFill>
        </a:fill>
      </a:tcStyle>
    </a:firstCol>
    <a:lastRow>
      <a:tcTxStyle b="on">
        <a:fontRef idx="minor">
          <a:prstClr val="black"/>
        </a:fontRef>
        <a:schemeClr val="dk1"/>
      </a:tcTxStyle>
      <a:tcStyle>
        <a:tcBdr>
          <a:top>
            <a:ln w="12700">
              <a:noFill/>
            </a:ln>
          </a:top>
        </a:tcBdr>
        <a:fill>
          <a:solidFill>
            <a:schemeClr val="lt1"/>
          </a:solidFill>
        </a:fill>
      </a:tcStyle>
    </a:lastRow>
    <a:seCell>
      <a:tcStyle>
        <a:tcBdr/>
      </a:tcStyle>
    </a:seCell>
    <a:swCell>
      <a:tcStyle>
        <a:tcBdr/>
      </a:tcStyle>
    </a:swCell>
    <a:firstRow>
      <a:tcTxStyle b="on">
        <a:fontRef idx="minor">
          <a:prstClr val="black"/>
        </a:fontRef>
        <a:schemeClr val="dk1"/>
      </a:tcTxStyle>
      <a:tcStyle>
        <a:tcBdr>
          <a:bottom>
            <a:ln w="12700">
              <a:noFill/>
            </a:ln>
          </a:bottom>
        </a:tcBdr>
        <a:fill>
          <a:solidFill>
            <a:schemeClr val="lt1"/>
          </a:solidFill>
        </a:fill>
      </a:tcStyle>
    </a:firstRow>
    <a:neCell>
      <a:tcStyle>
        <a:tcBdr/>
      </a:tcStyle>
    </a:neCell>
    <a:nwCell>
      <a:tcStyle>
        <a:tcBdr/>
      </a:tcStyle>
    </a:nwCell>
  </a:tblStyle>
  <a:tblStyle styleId="{5940675A-B579-460E-94D1-54222C63F5DA}" styleName="No Style, Table Grid">
    <a:wholeTbl>
      <a:tcTxStyle>
        <a:fontRef idx="minor">
          <a:prstClr val="black"/>
        </a:fontRef>
        <a:schemeClr val="dk1"/>
      </a:tcTxStyle>
      <a:tcStyle>
        <a:tcBdr>
          <a:left>
            <a:ln w="12700">
              <a:solidFill>
                <a:schemeClr val="dk1"/>
              </a:solidFill>
            </a:ln>
          </a:left>
          <a:right>
            <a:ln w="12700">
              <a:solidFill>
                <a:schemeClr val="dk1"/>
              </a:solidFill>
            </a:ln>
          </a:right>
          <a:top>
            <a:ln w="12700">
              <a:solidFill>
                <a:schemeClr val="dk1"/>
              </a:solidFill>
            </a:ln>
          </a:top>
          <a:bottom>
            <a:ln w="12700">
              <a:solidFill>
                <a:schemeClr val="dk1"/>
              </a:solidFill>
            </a:ln>
          </a:bottom>
          <a:insideH>
            <a:ln w="12700">
              <a:solidFill>
                <a:schemeClr val="dk1"/>
              </a:solidFill>
            </a:ln>
          </a:insideH>
          <a:insideV>
            <a:ln w="12700">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lt1"/>
          </a:solidFill>
        </a:fill>
      </a:tcStyle>
    </a:band1V>
    <a:band2V>
      <a:tcStyle>
        <a:tcBdr/>
        <a:fill>
          <a:solidFill>
            <a:schemeClr val="lt1"/>
          </a:solidFill>
        </a:fill>
      </a:tcStyle>
    </a:band2V>
    <a:lastCol>
      <a:tcTxStyle b="on">
        <a:fontRef idx="minor">
          <a:prstClr val="black"/>
        </a:fontRef>
        <a:schemeClr val="dk1"/>
      </a:tcTxStyle>
      <a:tcStyle>
        <a:tcBdr/>
        <a:fill>
          <a:solidFill>
            <a:schemeClr val="lt1"/>
          </a:solidFill>
        </a:fill>
      </a:tcStyle>
    </a:lastCol>
    <a:firstCol>
      <a:tcTxStyle b="on">
        <a:fontRef idx="minor">
          <a:prstClr val="black"/>
        </a:fontRef>
        <a:schemeClr val="dk1"/>
      </a:tcTxStyle>
      <a:tcStyle>
        <a:tcBdr/>
        <a:fill>
          <a:solidFill>
            <a:schemeClr val="lt1"/>
          </a:solidFill>
        </a:fill>
      </a:tcStyle>
    </a:firstCol>
    <a:lastRow>
      <a:tcTxStyle b="on">
        <a:fontRef idx="minor">
          <a:prstClr val="black"/>
        </a:fontRef>
        <a:schemeClr val="dk1"/>
      </a:tcTxStyle>
      <a:tcStyle>
        <a:tcBdr>
          <a:top>
            <a:ln w="12700">
              <a:solidFill>
                <a:schemeClr val="lt1"/>
              </a:solidFill>
            </a:ln>
          </a:top>
        </a:tcBdr>
        <a:fill>
          <a:solidFill>
            <a:schemeClr val="lt1"/>
          </a:solidFill>
        </a:fill>
      </a:tcStyle>
    </a:lastRow>
    <a:seCell>
      <a:tcStyle>
        <a:tcBdr/>
      </a:tcStyle>
    </a:seCell>
    <a:swCell>
      <a:tcStyle>
        <a:tcBdr/>
      </a:tcStyle>
    </a:swCell>
    <a:firstRow>
      <a:tcTxStyle b="on">
        <a:fontRef idx="minor">
          <a:prstClr val="black"/>
        </a:fontRef>
        <a:schemeClr val="dk1"/>
      </a:tcTxStyle>
      <a:tcStyle>
        <a:tcBdr>
          <a:bottom>
            <a:ln w="12700">
              <a:solidFill>
                <a:schemeClr val="dk1"/>
              </a:solidFill>
            </a:ln>
          </a:bottom>
        </a:tcBdr>
        <a:fill>
          <a:solidFill>
            <a:schemeClr val="lt1"/>
          </a:solidFill>
        </a:fill>
      </a:tcStyle>
    </a:firstRow>
    <a:neCell>
      <a:tcStyle>
        <a:tcBdr/>
      </a:tcStyle>
    </a:neCell>
    <a:nwCell>
      <a:tcStyle>
        <a:tcBdr/>
      </a:tcStyle>
    </a:nwCell>
  </a:tblStyle>
  <a:tblStyle styleId="{5C22544A-7EE6-4342-B048-85BDC9FD1C3A}" styleName="Средний стиль 2 — акцент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93296810-A885-4BE3-A3E7-6D5BEEA58F35}" styleName="Medium Style 2 - Accent 6">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fill>
          <a:solidFill>
            <a:schemeClr val="accent6">
              <a:tint val="40000"/>
            </a:schemeClr>
          </a:solidFill>
        </a:fill>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a:solidFill>
                <a:schemeClr val="lt1"/>
              </a:solidFill>
            </a:ln>
          </a:top>
        </a:tcBdr>
        <a:fill>
          <a:solidFill>
            <a:schemeClr val="accent6"/>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6"/>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2"/>
    <p:restoredTop sz="62443" autoAdjust="0"/>
  </p:normalViewPr>
  <p:slideViewPr>
    <p:cSldViewPr snapToGrid="0" showGuides="1">
      <p:cViewPr>
        <p:scale>
          <a:sx n="60" d="100"/>
          <a:sy n="60" d="100"/>
        </p:scale>
        <p:origin x="512" y="-40"/>
      </p:cViewPr>
      <p:guideLst>
        <p:guide pos="3840"/>
        <p:guide orient="horz" pos="2160"/>
      </p:guideLst>
    </p:cSldViewPr>
  </p:slideViewPr>
  <p:notesTextViewPr>
    <p:cViewPr>
      <p:scale>
        <a:sx n="1" d="1"/>
        <a:sy n="1" d="1"/>
      </p:scale>
      <p:origin x="0" y="0"/>
    </p:cViewPr>
  </p:notesTextViewPr>
  <p:gridSpacing cx="216001" cy="216001"/>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8-11T13:35:43.762" idx="11">
    <p:pos x="10" y="10"/>
    <p:text>Тут текст не могу разглядеть</p:text>
    <p:extLst>
      <p:ext uri="{C676402C-5697-4E1C-873F-D02D1690AC5C}">
        <p15:threadingInfo xmlns:p15="http://schemas.microsoft.com/office/powerpoint/2012/main" timeZoneBias="-180"/>
      </p:ext>
    </p:extLst>
  </p:cm>
  <p:cm authorId="2" dt="2025-08-12T11:50:09.225" idx="10">
    <p:pos x="10" y="146"/>
    <p:text>В этом курсе мы не переделываем схемы.</p:text>
    <p:extLst>
      <p:ext uri="{C676402C-5697-4E1C-873F-D02D1690AC5C}">
        <p15:threadingInfo xmlns:p15="http://schemas.microsoft.com/office/powerpoint/2012/main" timeZoneBias="-180">
          <p15:parentCm authorId="1" idx="1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endParaRPr lang="ru-RU"/>
          </a:p>
        </p:txBody>
      </p:sp>
    </p:spTree>
    <p:extLst>
      <p:ext uri="{BB962C8B-B14F-4D97-AF65-F5344CB8AC3E}">
        <p14:creationId xmlns:p14="http://schemas.microsoft.com/office/powerpoint/2010/main" val="867755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612779510" name="Slide Image Placeholder 1"/>
          <p:cNvSpPr>
            <a:spLocks noGrp="1" noRot="1" noChangeAspect="1"/>
          </p:cNvSpPr>
          <p:nvPr>
            <p:ph type="sldImg"/>
          </p:nvPr>
        </p:nvSpPr>
        <p:spPr bwMode="auto"/>
      </p:sp>
      <p:sp>
        <p:nvSpPr>
          <p:cNvPr id="408198379" name="Notes Placeholder 2"/>
          <p:cNvSpPr>
            <a:spLocks noGrp="1"/>
          </p:cNvSpPr>
          <p:nvPr>
            <p:ph type="body" idx="1"/>
          </p:nvPr>
        </p:nvSpPr>
        <p:spPr bwMode="auto"/>
        <p:txBody>
          <a:bodyPr/>
          <a:lstStyle/>
          <a:p>
            <a:pPr>
              <a:defRPr/>
            </a:pPr>
            <a:r>
              <a:rPr lang="en-US" sz="1200" b="0" i="0" u="none" strike="noStrike" cap="none" spc="0" dirty="0" err="1">
                <a:solidFill>
                  <a:schemeClr val="tx1"/>
                </a:solidFill>
                <a:latin typeface="Proxima Nova"/>
                <a:ea typeface="Proxima Nova"/>
                <a:cs typeface="Proxima Nova"/>
              </a:rPr>
              <a:t>Вопрос</a:t>
            </a:r>
            <a:r>
              <a:rPr lang="ru-RU" sz="1200" b="0" i="0" u="none" strike="noStrike" cap="none" spc="0" dirty="0">
                <a:solidFill>
                  <a:schemeClr val="tx1"/>
                </a:solidFill>
                <a:latin typeface="Proxima Nova"/>
                <a:ea typeface="Proxima Nova"/>
                <a:cs typeface="Proxima Nova"/>
              </a:rPr>
              <a:t>-</a:t>
            </a:r>
            <a:r>
              <a:rPr lang="en-US" sz="1200" b="0" i="0" u="none" strike="noStrike" cap="none" spc="0" dirty="0" err="1">
                <a:solidFill>
                  <a:schemeClr val="tx1"/>
                </a:solidFill>
                <a:latin typeface="Proxima Nova"/>
                <a:ea typeface="Proxima Nova"/>
                <a:cs typeface="Proxima Nova"/>
              </a:rPr>
              <a:t>интерактив</a:t>
            </a:r>
            <a:r>
              <a:rPr lang="en-US" sz="1200" b="0" i="0" u="none" strike="noStrike" cap="none" spc="0" dirty="0">
                <a:solidFill>
                  <a:schemeClr val="tx1"/>
                </a:solidFill>
                <a:latin typeface="Proxima Nova"/>
                <a:ea typeface="Proxima Nova"/>
                <a:cs typeface="Proxima Nova"/>
              </a:rPr>
              <a:t>,</a:t>
            </a:r>
            <a:r>
              <a:rPr lang="ru-RU" sz="1200" b="0" i="0" u="none" strike="noStrike" cap="none" spc="0" dirty="0">
                <a:solidFill>
                  <a:schemeClr val="tx1"/>
                </a:solidFill>
                <a:latin typeface="Proxima Nova"/>
                <a:ea typeface="Proxima Nova"/>
                <a:cs typeface="Proxima Nova"/>
              </a:rPr>
              <a:t> вовлечение слушателей, подводка к теме.</a:t>
            </a:r>
            <a:endParaRPr dirty="0"/>
          </a:p>
        </p:txBody>
      </p:sp>
      <p:sp>
        <p:nvSpPr>
          <p:cNvPr id="1573921122"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4156333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endParaRPr lang="ru-RU"/>
          </a:p>
        </p:txBody>
      </p:sp>
    </p:spTree>
    <p:extLst>
      <p:ext uri="{BB962C8B-B14F-4D97-AF65-F5344CB8AC3E}">
        <p14:creationId xmlns:p14="http://schemas.microsoft.com/office/powerpoint/2010/main" val="1816059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Заметки 2"/>
          <p:cNvSpPr>
            <a:spLocks noGrp="1"/>
          </p:cNvSpPr>
          <p:nvPr>
            <p:ph type="body" idx="1"/>
          </p:nvPr>
        </p:nvSpPr>
        <p:spPr/>
        <p:txBody>
          <a:bodyPr/>
          <a:lstStyle/>
          <a:p>
            <a:pPr marL="347472" indent="-347472" algn="just" rtl="0" eaLnBrk="1" latinLnBrk="0" hangingPunct="1">
              <a:spcBef>
                <a:spcPts val="312"/>
              </a:spcBef>
              <a:spcAft>
                <a:spcPts val="0"/>
              </a:spcAft>
              <a:buClrTx/>
              <a:buSzPts val="1300"/>
              <a:buFont typeface="Arial" panose="020B0604020202020204" pitchFamily="34" charset="0"/>
              <a:buChar char="•"/>
            </a:pPr>
            <a:r>
              <a:rPr lang="ru-RU" sz="1800" kern="1200" dirty="0">
                <a:solidFill>
                  <a:srgbClr val="002060"/>
                </a:solidFill>
                <a:effectLst/>
                <a:latin typeface="Calibri" panose="020F0502020204030204" pitchFamily="34" charset="0"/>
                <a:ea typeface="+mn-ea"/>
                <a:cs typeface="+mn-cs"/>
              </a:rPr>
              <a:t>В феврале 2001 года в штате Юта США был выпущен «Манифест гибкой методологии разработки программного обеспечения» (</a:t>
            </a:r>
            <a:r>
              <a:rPr lang="en-US" sz="1800" kern="1200" dirty="0">
                <a:solidFill>
                  <a:srgbClr val="002060"/>
                </a:solidFill>
                <a:effectLst/>
                <a:latin typeface="Calibri" panose="020F0502020204030204" pitchFamily="34" charset="0"/>
                <a:ea typeface="+mn-ea"/>
                <a:cs typeface="+mn-cs"/>
              </a:rPr>
              <a:t>Agile Manifesto</a:t>
            </a:r>
            <a:r>
              <a:rPr lang="ru-RU" sz="1800" kern="1200" dirty="0">
                <a:solidFill>
                  <a:srgbClr val="002060"/>
                </a:solidFill>
                <a:effectLst/>
                <a:latin typeface="Calibri" panose="020F0502020204030204" pitchFamily="34" charset="0"/>
                <a:ea typeface="+mn-ea"/>
                <a:cs typeface="+mn-cs"/>
              </a:rPr>
              <a:t>). Он включает 4 основные идеи и 12 принципов.</a:t>
            </a:r>
            <a:endParaRPr lang="ru-RU" sz="1800" dirty="0">
              <a:effectLst/>
            </a:endParaRPr>
          </a:p>
          <a:p>
            <a:pPr marL="347472" indent="-347472" algn="just" rtl="0" eaLnBrk="1" latinLnBrk="0" hangingPunct="1">
              <a:spcBef>
                <a:spcPts val="312"/>
              </a:spcBef>
              <a:spcAft>
                <a:spcPts val="0"/>
              </a:spcAft>
            </a:pPr>
            <a:r>
              <a:rPr lang="ru-RU" sz="1800" b="1" kern="1200" dirty="0">
                <a:solidFill>
                  <a:srgbClr val="002060"/>
                </a:solidFill>
                <a:effectLst/>
                <a:latin typeface="Calibri" panose="020F0502020204030204" pitchFamily="34" charset="0"/>
                <a:ea typeface="+mn-ea"/>
                <a:cs typeface="+mn-cs"/>
              </a:rPr>
              <a:t>Суть </a:t>
            </a:r>
            <a:r>
              <a:rPr lang="en-US" sz="1800" b="1" kern="1200" dirty="0">
                <a:solidFill>
                  <a:srgbClr val="002060"/>
                </a:solidFill>
                <a:effectLst/>
                <a:latin typeface="Calibri" panose="020F0502020204030204" pitchFamily="34" charset="0"/>
                <a:ea typeface="+mn-ea"/>
                <a:cs typeface="+mn-cs"/>
              </a:rPr>
              <a:t>Agile-</a:t>
            </a:r>
            <a:r>
              <a:rPr lang="ru-RU" sz="1800" b="1" kern="1200" dirty="0">
                <a:solidFill>
                  <a:srgbClr val="002060"/>
                </a:solidFill>
                <a:effectLst/>
                <a:latin typeface="Calibri" panose="020F0502020204030204" pitchFamily="34" charset="0"/>
                <a:ea typeface="+mn-ea"/>
                <a:cs typeface="+mn-cs"/>
              </a:rPr>
              <a:t>методов </a:t>
            </a:r>
            <a:r>
              <a:rPr lang="ru-RU" sz="1200" b="0" i="0" dirty="0">
                <a:solidFill>
                  <a:schemeClr val="tx1"/>
                </a:solidFill>
                <a:effectLst/>
                <a:latin typeface="+mn-lt"/>
                <a:ea typeface="+mn-ea"/>
                <a:cs typeface="+mn-cs"/>
              </a:rPr>
              <a:t>—</a:t>
            </a:r>
            <a:r>
              <a:rPr lang="ru-RU" sz="1800" kern="1200" dirty="0">
                <a:solidFill>
                  <a:srgbClr val="002060"/>
                </a:solidFill>
                <a:effectLst/>
                <a:latin typeface="Calibri" panose="020F0502020204030204" pitchFamily="34" charset="0"/>
                <a:ea typeface="+mn-ea"/>
                <a:cs typeface="+mn-cs"/>
              </a:rPr>
              <a:t> проект разбивается </a:t>
            </a:r>
            <a:r>
              <a:rPr lang="ru-RU" sz="1800" b="1" kern="1200" dirty="0">
                <a:solidFill>
                  <a:srgbClr val="002060"/>
                </a:solidFill>
                <a:effectLst/>
                <a:latin typeface="Calibri" panose="020F0502020204030204" pitchFamily="34" charset="0"/>
                <a:ea typeface="+mn-ea"/>
                <a:cs typeface="+mn-cs"/>
              </a:rPr>
              <a:t>на маленькие </a:t>
            </a:r>
            <a:r>
              <a:rPr lang="ru-RU" sz="1800" b="1" kern="1200" dirty="0" err="1">
                <a:solidFill>
                  <a:srgbClr val="002060"/>
                </a:solidFill>
                <a:effectLst/>
                <a:latin typeface="Calibri" panose="020F0502020204030204" pitchFamily="34" charset="0"/>
                <a:ea typeface="+mn-ea"/>
                <a:cs typeface="+mn-cs"/>
              </a:rPr>
              <a:t>подпроекты</a:t>
            </a:r>
            <a:r>
              <a:rPr lang="ru-RU" sz="1800" kern="1200" dirty="0">
                <a:solidFill>
                  <a:srgbClr val="002060"/>
                </a:solidFill>
                <a:effectLst/>
                <a:latin typeface="Calibri" panose="020F0502020204030204" pitchFamily="34" charset="0"/>
                <a:ea typeface="+mn-ea"/>
                <a:cs typeface="+mn-cs"/>
              </a:rPr>
              <a:t>, которые  затем собираются в готовый продукт. </a:t>
            </a:r>
            <a:endParaRPr lang="ru-RU" dirty="0">
              <a:effectLst/>
            </a:endParaRPr>
          </a:p>
          <a:p>
            <a:pPr marL="347472" indent="-347472" algn="just" rtl="0" eaLnBrk="1" latinLnBrk="0" hangingPunct="1">
              <a:spcBef>
                <a:spcPts val="312"/>
              </a:spcBef>
              <a:spcAft>
                <a:spcPts val="0"/>
              </a:spcAft>
            </a:pPr>
            <a:r>
              <a:rPr lang="ru-RU" sz="1800" kern="1200" dirty="0">
                <a:solidFill>
                  <a:srgbClr val="002060"/>
                </a:solidFill>
                <a:effectLst/>
                <a:latin typeface="Calibri" panose="020F0502020204030204" pitchFamily="34" charset="0"/>
                <a:ea typeface="+mn-ea"/>
                <a:cs typeface="+mn-cs"/>
              </a:rPr>
              <a:t>Главной особенностью является то, что в начале выполнения проекта точно неизвестно, каким должен быть конечный продукт и каким будет жизненный цикл проекта. </a:t>
            </a:r>
            <a:endParaRPr lang="ru-RU" dirty="0">
              <a:effectLst/>
            </a:endParaRPr>
          </a:p>
          <a:p>
            <a:pPr marL="347472" indent="-347472" algn="just" rtl="0" eaLnBrk="1" latinLnBrk="0" hangingPunct="1">
              <a:spcBef>
                <a:spcPts val="312"/>
              </a:spcBef>
              <a:spcAft>
                <a:spcPts val="0"/>
              </a:spcAft>
            </a:pPr>
            <a:r>
              <a:rPr lang="ru-RU" sz="1800" kern="1200" dirty="0">
                <a:solidFill>
                  <a:srgbClr val="002060"/>
                </a:solidFill>
                <a:effectLst/>
                <a:latin typeface="Calibri" panose="020F0502020204030204" pitchFamily="34" charset="0"/>
                <a:ea typeface="+mn-ea"/>
                <a:cs typeface="+mn-cs"/>
              </a:rPr>
              <a:t>Вместо этого проектная деятельность разбивается на несколько итеративных фаз, называемых спринтами, каждый из которых состоит из множества задач и имеет свой конечный продукт и результат.</a:t>
            </a:r>
            <a:endParaRPr lang="ru-RU" dirty="0">
              <a:effectLst/>
            </a:endParaRPr>
          </a:p>
        </p:txBody>
      </p:sp>
      <p:sp>
        <p:nvSpPr>
          <p:cNvPr id="4" name="Номер слайда 3"/>
          <p:cNvSpPr>
            <a:spLocks noGrp="1"/>
          </p:cNvSpPr>
          <p:nvPr>
            <p:ph type="sldNum" sz="quarter" idx="10"/>
          </p:nvPr>
        </p:nvSpPr>
        <p:spPr/>
        <p:txBody>
          <a:bodyPr/>
          <a:lstStyle/>
          <a:p>
            <a:pPr>
              <a:defRPr/>
            </a:pPr>
            <a:endParaRPr lang="ru-RU"/>
          </a:p>
        </p:txBody>
      </p:sp>
    </p:spTree>
    <p:extLst>
      <p:ext uri="{BB962C8B-B14F-4D97-AF65-F5344CB8AC3E}">
        <p14:creationId xmlns:p14="http://schemas.microsoft.com/office/powerpoint/2010/main" val="3707639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Заметки 2"/>
          <p:cNvSpPr>
            <a:spLocks noGrp="1"/>
          </p:cNvSpPr>
          <p:nvPr>
            <p:ph type="body" idx="1"/>
          </p:nvPr>
        </p:nvSpPr>
        <p:spPr/>
        <p:txBody>
          <a:bodyPr/>
          <a:lstStyle/>
          <a:p>
            <a:r>
              <a:rPr lang="ru-RU" sz="1800" kern="1200" dirty="0">
                <a:solidFill>
                  <a:srgbClr val="424242"/>
                </a:solidFill>
                <a:effectLst/>
                <a:latin typeface="Lato-Regular"/>
                <a:ea typeface="+mn-ea"/>
                <a:cs typeface="+mn-cs"/>
              </a:rPr>
              <a:t>То есть, не отрицая важности того, что справа, мы всё-таки больше ценим то, что слева.</a:t>
            </a:r>
            <a:endParaRPr lang="ru-RU" dirty="0"/>
          </a:p>
        </p:txBody>
      </p:sp>
      <p:sp>
        <p:nvSpPr>
          <p:cNvPr id="4" name="Номер слайда 3"/>
          <p:cNvSpPr>
            <a:spLocks noGrp="1"/>
          </p:cNvSpPr>
          <p:nvPr>
            <p:ph type="sldNum" sz="quarter" idx="10"/>
          </p:nvPr>
        </p:nvSpPr>
        <p:spPr/>
        <p:txBody>
          <a:bodyPr/>
          <a:lstStyle/>
          <a:p>
            <a:pPr>
              <a:defRPr/>
            </a:pPr>
            <a:endParaRPr lang="ru-RU"/>
          </a:p>
        </p:txBody>
      </p:sp>
    </p:spTree>
    <p:extLst>
      <p:ext uri="{BB962C8B-B14F-4D97-AF65-F5344CB8AC3E}">
        <p14:creationId xmlns:p14="http://schemas.microsoft.com/office/powerpoint/2010/main" val="2208590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Заметки 2"/>
          <p:cNvSpPr>
            <a:spLocks noGrp="1"/>
          </p:cNvSpPr>
          <p:nvPr>
            <p:ph type="body" idx="1"/>
          </p:nvPr>
        </p:nvSpPr>
        <p:spPr/>
        <p:txBody>
          <a:bodyPr/>
          <a:lstStyle/>
          <a:p>
            <a:pPr marL="0" indent="0" algn="l" rtl="0" eaLnBrk="1" latinLnBrk="0" hangingPunct="1">
              <a:lnSpc>
                <a:spcPct val="90000"/>
              </a:lnSpc>
              <a:spcBef>
                <a:spcPts val="1000"/>
              </a:spcBef>
              <a:spcAft>
                <a:spcPts val="0"/>
              </a:spcAft>
              <a:buClrTx/>
              <a:buSzPts val="2000"/>
              <a:buFont typeface="+mj-lt"/>
              <a:buNone/>
            </a:pPr>
            <a:r>
              <a:rPr lang="ru-RU" sz="1800" b="1" kern="1200" dirty="0">
                <a:solidFill>
                  <a:srgbClr val="000000"/>
                </a:solidFill>
                <a:effectLst/>
                <a:latin typeface="Calibri" panose="020F0502020204030204" pitchFamily="34" charset="0"/>
                <a:ea typeface="+mn-ea"/>
                <a:cs typeface="Times New Roman" panose="02020603050405020304" pitchFamily="18" charset="0"/>
              </a:rPr>
              <a:t>Наивысший приоритет — </a:t>
            </a:r>
            <a:r>
              <a:rPr lang="ru-RU" sz="1800" b="1" kern="1200" dirty="0">
                <a:solidFill>
                  <a:srgbClr val="FF0000"/>
                </a:solidFill>
                <a:effectLst/>
                <a:latin typeface="Calibri" panose="020F0502020204030204" pitchFamily="34" charset="0"/>
                <a:ea typeface="+mn-ea"/>
                <a:cs typeface="Times New Roman" panose="02020603050405020304" pitchFamily="18" charset="0"/>
              </a:rPr>
              <a:t>удовлетворение потребностей заказчика</a:t>
            </a:r>
            <a:r>
              <a:rPr lang="ru-RU" sz="1800" b="1" kern="1200" dirty="0">
                <a:solidFill>
                  <a:srgbClr val="000000"/>
                </a:solidFill>
                <a:effectLst/>
                <a:latin typeface="Calibri" panose="020F0502020204030204" pitchFamily="34" charset="0"/>
                <a:ea typeface="+mn-ea"/>
                <a:cs typeface="Times New Roman" panose="02020603050405020304" pitchFamily="18" charset="0"/>
              </a:rPr>
              <a:t>.</a:t>
            </a:r>
            <a:endParaRPr lang="ru-RU" sz="1800" dirty="0">
              <a:effectLst/>
            </a:endParaRPr>
          </a:p>
          <a:p>
            <a:pPr marL="512064" indent="-512064" algn="l" rtl="0" eaLnBrk="1" latinLnBrk="0" hangingPunct="1">
              <a:lnSpc>
                <a:spcPct val="90000"/>
              </a:lnSpc>
              <a:spcBef>
                <a:spcPts val="1000"/>
              </a:spcBef>
              <a:spcAft>
                <a:spcPts val="0"/>
              </a:spcAft>
            </a:pPr>
            <a:r>
              <a:rPr lang="ru-RU" sz="1800" b="1" kern="1200" dirty="0">
                <a:solidFill>
                  <a:srgbClr val="FF0000"/>
                </a:solidFill>
                <a:effectLst/>
                <a:latin typeface="Calibri" panose="020F0502020204030204" pitchFamily="34" charset="0"/>
                <a:ea typeface="+mn-ea"/>
                <a:cs typeface="Times New Roman" panose="02020603050405020304" pitchFamily="18" charset="0"/>
              </a:rPr>
              <a:t>Изменение требований приветствуются</a:t>
            </a:r>
            <a:r>
              <a:rPr lang="ru-RU" sz="1800" b="1" kern="1200" dirty="0">
                <a:solidFill>
                  <a:srgbClr val="000000"/>
                </a:solidFill>
                <a:effectLst/>
                <a:latin typeface="Calibri" panose="020F0502020204030204" pitchFamily="34" charset="0"/>
                <a:ea typeface="+mn-ea"/>
                <a:cs typeface="Times New Roman" panose="02020603050405020304" pitchFamily="18" charset="0"/>
              </a:rPr>
              <a:t>, даже на поздних стадиях.</a:t>
            </a:r>
            <a:endParaRPr lang="ru-RU" dirty="0">
              <a:effectLst/>
            </a:endParaRPr>
          </a:p>
          <a:p>
            <a:pPr marL="512064" indent="-512064" algn="l" rtl="0" eaLnBrk="1" latinLnBrk="0" hangingPunct="1">
              <a:lnSpc>
                <a:spcPct val="90000"/>
              </a:lnSpc>
              <a:spcBef>
                <a:spcPts val="1000"/>
              </a:spcBef>
              <a:spcAft>
                <a:spcPts val="0"/>
              </a:spcAft>
            </a:pPr>
            <a:r>
              <a:rPr lang="ru-RU" sz="1800" b="1" kern="1200" dirty="0">
                <a:solidFill>
                  <a:srgbClr val="FF0000"/>
                </a:solidFill>
                <a:effectLst/>
                <a:latin typeface="Calibri" panose="020F0502020204030204" pitchFamily="34" charset="0"/>
                <a:ea typeface="+mn-ea"/>
                <a:cs typeface="Times New Roman" panose="02020603050405020304" pitchFamily="18" charset="0"/>
              </a:rPr>
              <a:t>Работающий продукт следует выпускать как можно чаще</a:t>
            </a:r>
            <a:r>
              <a:rPr lang="ru-RU" sz="1800" b="1" kern="1200" dirty="0">
                <a:solidFill>
                  <a:srgbClr val="000000"/>
                </a:solidFill>
                <a:effectLst/>
                <a:latin typeface="Calibri" panose="020F0502020204030204" pitchFamily="34" charset="0"/>
                <a:ea typeface="+mn-ea"/>
                <a:cs typeface="Times New Roman" panose="02020603050405020304" pitchFamily="18" charset="0"/>
              </a:rPr>
              <a:t>, с периодичностью от пары недель до пары месяцев.</a:t>
            </a:r>
            <a:endParaRPr lang="ru-RU" dirty="0">
              <a:effectLst/>
            </a:endParaRPr>
          </a:p>
          <a:p>
            <a:pPr marL="512064" indent="-512064" algn="l" rtl="0" eaLnBrk="1" latinLnBrk="0" hangingPunct="1">
              <a:lnSpc>
                <a:spcPct val="90000"/>
              </a:lnSpc>
              <a:spcBef>
                <a:spcPts val="1000"/>
              </a:spcBef>
              <a:spcAft>
                <a:spcPts val="0"/>
              </a:spcAft>
            </a:pPr>
            <a:r>
              <a:rPr lang="ru-RU" sz="1800" b="1" kern="1200" dirty="0">
                <a:solidFill>
                  <a:srgbClr val="000000"/>
                </a:solidFill>
                <a:effectLst/>
                <a:latin typeface="Calibri" panose="020F0502020204030204" pitchFamily="34" charset="0"/>
                <a:ea typeface="+mn-ea"/>
                <a:cs typeface="Times New Roman" panose="02020603050405020304" pitchFamily="18" charset="0"/>
              </a:rPr>
              <a:t>Разработчики  и представители бизнеса </a:t>
            </a:r>
            <a:r>
              <a:rPr lang="ru-RU" sz="1800" b="1" kern="1200" dirty="0">
                <a:solidFill>
                  <a:srgbClr val="FF0000"/>
                </a:solidFill>
                <a:effectLst/>
                <a:latin typeface="Calibri" panose="020F0502020204030204" pitchFamily="34" charset="0"/>
                <a:ea typeface="+mn-ea"/>
                <a:cs typeface="Times New Roman" panose="02020603050405020304" pitchFamily="18" charset="0"/>
              </a:rPr>
              <a:t>должны работать вместе</a:t>
            </a:r>
            <a:r>
              <a:rPr lang="ru-RU" sz="1800" b="1" kern="1200" dirty="0">
                <a:solidFill>
                  <a:srgbClr val="000000"/>
                </a:solidFill>
                <a:effectLst/>
                <a:latin typeface="Calibri" panose="020F0502020204030204" pitchFamily="34" charset="0"/>
                <a:ea typeface="+mn-ea"/>
                <a:cs typeface="Times New Roman" panose="02020603050405020304" pitchFamily="18" charset="0"/>
              </a:rPr>
              <a:t>.</a:t>
            </a:r>
            <a:endParaRPr lang="ru-RU" dirty="0">
              <a:effectLst/>
            </a:endParaRPr>
          </a:p>
          <a:p>
            <a:pPr marL="512064" indent="-512064" algn="l" rtl="0" eaLnBrk="1" latinLnBrk="0" hangingPunct="1">
              <a:lnSpc>
                <a:spcPct val="90000"/>
              </a:lnSpc>
              <a:spcBef>
                <a:spcPts val="1000"/>
              </a:spcBef>
              <a:spcAft>
                <a:spcPts val="0"/>
              </a:spcAft>
            </a:pPr>
            <a:r>
              <a:rPr lang="ru-RU" sz="1800" b="1" kern="1200" dirty="0">
                <a:solidFill>
                  <a:srgbClr val="000000"/>
                </a:solidFill>
                <a:effectLst/>
                <a:latin typeface="Calibri" panose="020F0502020204030204" pitchFamily="34" charset="0"/>
                <a:ea typeface="+mn-ea"/>
                <a:cs typeface="Times New Roman" panose="02020603050405020304" pitchFamily="18" charset="0"/>
              </a:rPr>
              <a:t>Над проектом должны работать </a:t>
            </a:r>
            <a:r>
              <a:rPr lang="ru-RU" sz="1800" b="1" kern="1200" dirty="0">
                <a:solidFill>
                  <a:srgbClr val="FF0000"/>
                </a:solidFill>
                <a:effectLst/>
                <a:latin typeface="Calibri" panose="020F0502020204030204" pitchFamily="34" charset="0"/>
                <a:ea typeface="+mn-ea"/>
                <a:cs typeface="Times New Roman" panose="02020603050405020304" pitchFamily="18" charset="0"/>
              </a:rPr>
              <a:t>мотивированные профессионалы</a:t>
            </a:r>
            <a:r>
              <a:rPr lang="ru-RU" sz="1800" b="1" kern="1200" dirty="0">
                <a:solidFill>
                  <a:srgbClr val="000000"/>
                </a:solidFill>
                <a:effectLst/>
                <a:latin typeface="Calibri" panose="020F0502020204030204" pitchFamily="34" charset="0"/>
                <a:ea typeface="+mn-ea"/>
                <a:cs typeface="Times New Roman" panose="02020603050405020304" pitchFamily="18" charset="0"/>
              </a:rPr>
              <a:t>.</a:t>
            </a:r>
            <a:endParaRPr lang="ru-RU" dirty="0">
              <a:effectLst/>
            </a:endParaRPr>
          </a:p>
          <a:p>
            <a:pPr marL="512064" indent="-512064" algn="l" rtl="0" eaLnBrk="1" latinLnBrk="0" hangingPunct="1">
              <a:lnSpc>
                <a:spcPct val="90000"/>
              </a:lnSpc>
              <a:spcBef>
                <a:spcPts val="1000"/>
              </a:spcBef>
              <a:spcAft>
                <a:spcPts val="0"/>
              </a:spcAft>
            </a:pPr>
            <a:r>
              <a:rPr lang="ru-RU" sz="1800" b="1" kern="1200" dirty="0">
                <a:solidFill>
                  <a:srgbClr val="FF0000"/>
                </a:solidFill>
                <a:effectLst/>
                <a:latin typeface="Calibri" panose="020F0502020204030204" pitchFamily="34" charset="0"/>
                <a:ea typeface="+mn-ea"/>
                <a:cs typeface="Times New Roman" panose="02020603050405020304" pitchFamily="18" charset="0"/>
              </a:rPr>
              <a:t>Непосредственное общение </a:t>
            </a:r>
            <a:r>
              <a:rPr lang="ru-RU" sz="1800" b="1" kern="1200" dirty="0">
                <a:solidFill>
                  <a:srgbClr val="000000"/>
                </a:solidFill>
                <a:effectLst/>
                <a:latin typeface="Calibri" panose="020F0502020204030204" pitchFamily="34" charset="0"/>
                <a:ea typeface="+mn-ea"/>
                <a:cs typeface="Times New Roman" panose="02020603050405020304" pitchFamily="18" charset="0"/>
              </a:rPr>
              <a:t>является </a:t>
            </a:r>
            <a:r>
              <a:rPr lang="ru-RU" sz="1800" b="1" kern="1200" dirty="0">
                <a:solidFill>
                  <a:srgbClr val="FF0000"/>
                </a:solidFill>
                <a:effectLst/>
                <a:latin typeface="Calibri" panose="020F0502020204030204" pitchFamily="34" charset="0"/>
                <a:ea typeface="+mn-ea"/>
                <a:cs typeface="Times New Roman" panose="02020603050405020304" pitchFamily="18" charset="0"/>
              </a:rPr>
              <a:t>наиболее эффективным способом работы</a:t>
            </a:r>
            <a:r>
              <a:rPr lang="ru-RU" sz="1800" b="1" kern="1200" dirty="0">
                <a:solidFill>
                  <a:srgbClr val="000000"/>
                </a:solidFill>
                <a:effectLst/>
                <a:latin typeface="Calibri" panose="020F0502020204030204" pitchFamily="34" charset="0"/>
                <a:ea typeface="+mn-ea"/>
                <a:cs typeface="Times New Roman" panose="02020603050405020304" pitchFamily="18" charset="0"/>
              </a:rPr>
              <a:t>.</a:t>
            </a:r>
            <a:endParaRPr lang="ru-RU" dirty="0">
              <a:effectLst/>
            </a:endParaRPr>
          </a:p>
          <a:p>
            <a:pPr marL="512064" indent="-512064" algn="l" rtl="0" eaLnBrk="1" latinLnBrk="0" hangingPunct="1">
              <a:lnSpc>
                <a:spcPct val="90000"/>
              </a:lnSpc>
              <a:spcBef>
                <a:spcPts val="1000"/>
              </a:spcBef>
              <a:spcAft>
                <a:spcPts val="0"/>
              </a:spcAft>
            </a:pPr>
            <a:r>
              <a:rPr lang="ru-RU" sz="1800" b="1" kern="1200" dirty="0">
                <a:solidFill>
                  <a:srgbClr val="FF0000"/>
                </a:solidFill>
                <a:effectLst/>
                <a:latin typeface="Calibri" panose="020F0502020204030204" pitchFamily="34" charset="0"/>
                <a:ea typeface="+mn-ea"/>
                <a:cs typeface="Times New Roman" panose="02020603050405020304" pitchFamily="18" charset="0"/>
              </a:rPr>
              <a:t>Работающий продукт —</a:t>
            </a:r>
            <a:r>
              <a:rPr lang="ru-RU" sz="1800" b="1" kern="1200" dirty="0">
                <a:solidFill>
                  <a:srgbClr val="000000"/>
                </a:solidFill>
                <a:effectLst/>
                <a:latin typeface="Calibri" panose="020F0502020204030204" pitchFamily="34" charset="0"/>
                <a:ea typeface="+mn-ea"/>
                <a:cs typeface="Times New Roman" panose="02020603050405020304" pitchFamily="18" charset="0"/>
              </a:rPr>
              <a:t> основной </a:t>
            </a:r>
            <a:r>
              <a:rPr lang="ru-RU" sz="1800" b="1" kern="1200" dirty="0">
                <a:solidFill>
                  <a:srgbClr val="FF0000"/>
                </a:solidFill>
                <a:effectLst/>
                <a:latin typeface="Calibri" panose="020F0502020204030204" pitchFamily="34" charset="0"/>
                <a:ea typeface="+mn-ea"/>
                <a:cs typeface="Times New Roman" panose="02020603050405020304" pitchFamily="18" charset="0"/>
              </a:rPr>
              <a:t>показатель прогресса</a:t>
            </a:r>
            <a:r>
              <a:rPr lang="ru-RU" sz="1800" b="1" kern="1200" dirty="0">
                <a:solidFill>
                  <a:srgbClr val="000000"/>
                </a:solidFill>
                <a:effectLst/>
                <a:latin typeface="Calibri" panose="020F0502020204030204" pitchFamily="34" charset="0"/>
                <a:ea typeface="+mn-ea"/>
                <a:cs typeface="Times New Roman" panose="02020603050405020304" pitchFamily="18" charset="0"/>
              </a:rPr>
              <a:t>.</a:t>
            </a:r>
            <a:endParaRPr lang="ru-RU" dirty="0">
              <a:effectLst/>
            </a:endParaRPr>
          </a:p>
          <a:p>
            <a:pPr marL="512064" indent="-512064" algn="l" rtl="0" eaLnBrk="1" latinLnBrk="0" hangingPunct="1">
              <a:lnSpc>
                <a:spcPct val="90000"/>
              </a:lnSpc>
              <a:spcBef>
                <a:spcPts val="1000"/>
              </a:spcBef>
              <a:spcAft>
                <a:spcPts val="0"/>
              </a:spcAft>
            </a:pPr>
            <a:r>
              <a:rPr lang="ru-RU" sz="1800" b="1" kern="1200" dirty="0">
                <a:solidFill>
                  <a:srgbClr val="000000"/>
                </a:solidFill>
                <a:effectLst/>
                <a:latin typeface="Calibri" panose="020F0502020204030204" pitchFamily="34" charset="0"/>
                <a:ea typeface="+mn-ea"/>
                <a:cs typeface="Times New Roman" panose="02020603050405020304" pitchFamily="18" charset="0"/>
              </a:rPr>
              <a:t>Инвесторы, разработчики и пользователи должны иметь возможность поддерживать </a:t>
            </a:r>
            <a:r>
              <a:rPr lang="ru-RU" sz="1800" b="1" kern="1200" dirty="0">
                <a:solidFill>
                  <a:srgbClr val="FF0000"/>
                </a:solidFill>
                <a:effectLst/>
                <a:latin typeface="Calibri" panose="020F0502020204030204" pitchFamily="34" charset="0"/>
                <a:ea typeface="+mn-ea"/>
                <a:cs typeface="Times New Roman" panose="02020603050405020304" pitchFamily="18" charset="0"/>
              </a:rPr>
              <a:t>постоянный ритм</a:t>
            </a:r>
            <a:r>
              <a:rPr lang="ru-RU" sz="1800" b="1" kern="1200" dirty="0">
                <a:solidFill>
                  <a:srgbClr val="000000"/>
                </a:solidFill>
                <a:effectLst/>
                <a:latin typeface="Calibri" panose="020F0502020204030204" pitchFamily="34" charset="0"/>
                <a:ea typeface="+mn-ea"/>
                <a:cs typeface="Times New Roman" panose="02020603050405020304" pitchFamily="18" charset="0"/>
              </a:rPr>
              <a:t>.</a:t>
            </a:r>
            <a:endParaRPr lang="ru-RU" dirty="0">
              <a:effectLst/>
            </a:endParaRPr>
          </a:p>
          <a:p>
            <a:pPr marL="512064" indent="-512064" algn="l" rtl="0" eaLnBrk="1" latinLnBrk="0" hangingPunct="1">
              <a:lnSpc>
                <a:spcPct val="90000"/>
              </a:lnSpc>
              <a:spcBef>
                <a:spcPts val="1000"/>
              </a:spcBef>
              <a:spcAft>
                <a:spcPts val="0"/>
              </a:spcAft>
            </a:pPr>
            <a:r>
              <a:rPr lang="ru-RU" sz="1800" b="1" kern="1200" dirty="0">
                <a:solidFill>
                  <a:srgbClr val="000000"/>
                </a:solidFill>
                <a:effectLst/>
                <a:latin typeface="Calibri" panose="020F0502020204030204" pitchFamily="34" charset="0"/>
                <a:ea typeface="+mn-ea"/>
                <a:cs typeface="Times New Roman" panose="02020603050405020304" pitchFamily="18" charset="0"/>
              </a:rPr>
              <a:t>Постоянное </a:t>
            </a:r>
            <a:r>
              <a:rPr lang="ru-RU" sz="1800" b="1" kern="1200" dirty="0">
                <a:solidFill>
                  <a:srgbClr val="FF0000"/>
                </a:solidFill>
                <a:effectLst/>
                <a:latin typeface="Calibri" panose="020F0502020204030204" pitchFamily="34" charset="0"/>
                <a:ea typeface="+mn-ea"/>
                <a:cs typeface="Times New Roman" panose="02020603050405020304" pitchFamily="18" charset="0"/>
              </a:rPr>
              <a:t>внимание к техническому совершенству </a:t>
            </a:r>
            <a:r>
              <a:rPr lang="ru-RU" sz="1800" b="1" kern="1200" dirty="0">
                <a:solidFill>
                  <a:srgbClr val="000000"/>
                </a:solidFill>
                <a:effectLst/>
                <a:latin typeface="Calibri" panose="020F0502020204030204" pitchFamily="34" charset="0"/>
                <a:ea typeface="+mn-ea"/>
                <a:cs typeface="Times New Roman" panose="02020603050405020304" pitchFamily="18" charset="0"/>
              </a:rPr>
              <a:t>и </a:t>
            </a:r>
            <a:r>
              <a:rPr lang="ru-RU" sz="1800" b="1" kern="1200" dirty="0">
                <a:solidFill>
                  <a:srgbClr val="FF0000"/>
                </a:solidFill>
                <a:effectLst/>
                <a:latin typeface="Calibri" panose="020F0502020204030204" pitchFamily="34" charset="0"/>
                <a:ea typeface="+mn-ea"/>
                <a:cs typeface="Times New Roman" panose="02020603050405020304" pitchFamily="18" charset="0"/>
              </a:rPr>
              <a:t>качеству.</a:t>
            </a:r>
            <a:endParaRPr lang="ru-RU" dirty="0">
              <a:effectLst/>
            </a:endParaRPr>
          </a:p>
          <a:p>
            <a:pPr marL="512064" indent="-512064" algn="l" rtl="0" eaLnBrk="1" latinLnBrk="0" hangingPunct="1">
              <a:lnSpc>
                <a:spcPct val="90000"/>
              </a:lnSpc>
              <a:spcBef>
                <a:spcPts val="1000"/>
              </a:spcBef>
              <a:spcAft>
                <a:spcPts val="0"/>
              </a:spcAft>
            </a:pPr>
            <a:r>
              <a:rPr lang="ru-RU" sz="1800" b="1" kern="1200" dirty="0">
                <a:solidFill>
                  <a:srgbClr val="FF0000"/>
                </a:solidFill>
                <a:effectLst/>
                <a:latin typeface="Calibri" panose="020F0502020204030204" pitchFamily="34" charset="0"/>
                <a:ea typeface="+mn-ea"/>
                <a:cs typeface="Times New Roman" panose="02020603050405020304" pitchFamily="18" charset="0"/>
              </a:rPr>
              <a:t>Простота</a:t>
            </a:r>
            <a:r>
              <a:rPr lang="ru-RU" sz="1800" b="1" kern="1200" dirty="0">
                <a:solidFill>
                  <a:srgbClr val="000000"/>
                </a:solidFill>
                <a:effectLst/>
                <a:latin typeface="Calibri" panose="020F0502020204030204" pitchFamily="34" charset="0"/>
                <a:ea typeface="+mn-ea"/>
                <a:cs typeface="Times New Roman" panose="02020603050405020304" pitchFamily="18" charset="0"/>
              </a:rPr>
              <a:t> — искусство минимизации лишней работы.</a:t>
            </a:r>
            <a:endParaRPr lang="ru-RU" dirty="0">
              <a:effectLst/>
            </a:endParaRPr>
          </a:p>
          <a:p>
            <a:pPr marL="512064" indent="-512064" algn="l" rtl="0" eaLnBrk="1" latinLnBrk="0" hangingPunct="1">
              <a:lnSpc>
                <a:spcPct val="90000"/>
              </a:lnSpc>
              <a:spcBef>
                <a:spcPts val="1000"/>
              </a:spcBef>
              <a:spcAft>
                <a:spcPts val="0"/>
              </a:spcAft>
            </a:pPr>
            <a:r>
              <a:rPr lang="ru-RU" sz="1800" b="1" kern="1200" dirty="0">
                <a:solidFill>
                  <a:srgbClr val="FF0000"/>
                </a:solidFill>
                <a:effectLst/>
                <a:latin typeface="Calibri" panose="020F0502020204030204" pitchFamily="34" charset="0"/>
                <a:ea typeface="+mn-ea"/>
                <a:cs typeface="Times New Roman" panose="02020603050405020304" pitchFamily="18" charset="0"/>
              </a:rPr>
              <a:t>Самые лучшие </a:t>
            </a:r>
            <a:r>
              <a:rPr lang="ru-RU" sz="1800" b="1" kern="1200" dirty="0">
                <a:solidFill>
                  <a:srgbClr val="000000"/>
                </a:solidFill>
                <a:effectLst/>
                <a:latin typeface="Calibri" panose="020F0502020204030204" pitchFamily="34" charset="0"/>
                <a:ea typeface="+mn-ea"/>
                <a:cs typeface="Times New Roman" panose="02020603050405020304" pitchFamily="18" charset="0"/>
              </a:rPr>
              <a:t>требования, архитектурные и технические решения </a:t>
            </a:r>
            <a:r>
              <a:rPr lang="ru-RU" sz="1800" b="1" kern="1200" dirty="0">
                <a:solidFill>
                  <a:srgbClr val="FF0000"/>
                </a:solidFill>
                <a:effectLst/>
                <a:latin typeface="Calibri" panose="020F0502020204030204" pitchFamily="34" charset="0"/>
                <a:ea typeface="+mn-ea"/>
                <a:cs typeface="Times New Roman" panose="02020603050405020304" pitchFamily="18" charset="0"/>
              </a:rPr>
              <a:t>рождаются у самоорганизующихся команд.</a:t>
            </a:r>
            <a:endParaRPr lang="ru-RU" dirty="0">
              <a:effectLst/>
            </a:endParaRPr>
          </a:p>
          <a:p>
            <a:r>
              <a:rPr lang="ru-RU" sz="1800" b="1" kern="1200" dirty="0">
                <a:solidFill>
                  <a:srgbClr val="000000"/>
                </a:solidFill>
                <a:effectLst/>
                <a:latin typeface="Calibri" panose="020F0502020204030204" pitchFamily="34" charset="0"/>
                <a:ea typeface="+mn-ea"/>
                <a:cs typeface="Times New Roman" panose="02020603050405020304" pitchFamily="18" charset="0"/>
              </a:rPr>
              <a:t>Систематический </a:t>
            </a:r>
            <a:r>
              <a:rPr lang="ru-RU" sz="1800" b="1" kern="1200" dirty="0">
                <a:solidFill>
                  <a:srgbClr val="FF0000"/>
                </a:solidFill>
                <a:effectLst/>
                <a:latin typeface="Calibri" panose="020F0502020204030204" pitchFamily="34" charset="0"/>
                <a:ea typeface="+mn-ea"/>
                <a:cs typeface="Times New Roman" panose="02020603050405020304" pitchFamily="18" charset="0"/>
              </a:rPr>
              <a:t>анализ и корректировка</a:t>
            </a:r>
            <a:r>
              <a:rPr lang="ru-RU" sz="1800" b="1" kern="1200" dirty="0">
                <a:solidFill>
                  <a:srgbClr val="000000"/>
                </a:solidFill>
                <a:effectLst/>
                <a:latin typeface="Calibri" panose="020F0502020204030204" pitchFamily="34" charset="0"/>
                <a:ea typeface="+mn-ea"/>
                <a:cs typeface="Times New Roman" panose="02020603050405020304" pitchFamily="18" charset="0"/>
              </a:rPr>
              <a:t>.</a:t>
            </a:r>
            <a:endParaRPr lang="ru-RU" dirty="0"/>
          </a:p>
        </p:txBody>
      </p:sp>
      <p:sp>
        <p:nvSpPr>
          <p:cNvPr id="4" name="Номер слайда 3"/>
          <p:cNvSpPr>
            <a:spLocks noGrp="1"/>
          </p:cNvSpPr>
          <p:nvPr>
            <p:ph type="sldNum" sz="quarter" idx="10"/>
          </p:nvPr>
        </p:nvSpPr>
        <p:spPr/>
        <p:txBody>
          <a:bodyPr/>
          <a:lstStyle/>
          <a:p>
            <a:pPr>
              <a:defRPr/>
            </a:pPr>
            <a:endParaRPr lang="ru-RU"/>
          </a:p>
        </p:txBody>
      </p:sp>
    </p:spTree>
    <p:extLst>
      <p:ext uri="{BB962C8B-B14F-4D97-AF65-F5344CB8AC3E}">
        <p14:creationId xmlns:p14="http://schemas.microsoft.com/office/powerpoint/2010/main" val="3595837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Заметки 2"/>
          <p:cNvSpPr>
            <a:spLocks noGrp="1"/>
          </p:cNvSpPr>
          <p:nvPr>
            <p:ph type="body" idx="1"/>
          </p:nvPr>
        </p:nvSpPr>
        <p:spPr/>
        <p:txBody>
          <a:bodyPr/>
          <a:lstStyle/>
          <a:p>
            <a:pPr marL="0" indent="0" algn="l" rtl="0" eaLnBrk="1" latinLnBrk="0" hangingPunct="1">
              <a:lnSpc>
                <a:spcPct val="90000"/>
              </a:lnSpc>
              <a:spcBef>
                <a:spcPts val="1000"/>
              </a:spcBef>
              <a:spcAft>
                <a:spcPts val="0"/>
              </a:spcAft>
              <a:buClrTx/>
              <a:buSzPts val="2000"/>
              <a:buFont typeface="+mj-lt"/>
              <a:buNone/>
            </a:pPr>
            <a:r>
              <a:rPr lang="ru-RU" sz="1200" b="1" kern="1200" dirty="0">
                <a:solidFill>
                  <a:srgbClr val="000000"/>
                </a:solidFill>
                <a:effectLst/>
                <a:latin typeface="Calibri" panose="020F0502020204030204" pitchFamily="34" charset="0"/>
                <a:ea typeface="+mn-ea"/>
                <a:cs typeface="Times New Roman" panose="02020603050405020304" pitchFamily="18" charset="0"/>
              </a:rPr>
              <a:t>Наивысший приоритет — </a:t>
            </a:r>
            <a:r>
              <a:rPr lang="ru-RU" sz="1200" b="1" kern="1200" dirty="0">
                <a:solidFill>
                  <a:srgbClr val="FF0000"/>
                </a:solidFill>
                <a:effectLst/>
                <a:latin typeface="Calibri" panose="020F0502020204030204" pitchFamily="34" charset="0"/>
                <a:ea typeface="+mn-ea"/>
                <a:cs typeface="Times New Roman" panose="02020603050405020304" pitchFamily="18" charset="0"/>
              </a:rPr>
              <a:t>удовлетворение потребностей заказчика</a:t>
            </a:r>
            <a:r>
              <a:rPr lang="ru-RU" sz="1200" b="1" kern="1200" dirty="0">
                <a:solidFill>
                  <a:srgbClr val="000000"/>
                </a:solidFill>
                <a:effectLst/>
                <a:latin typeface="Calibri" panose="020F0502020204030204" pitchFamily="34" charset="0"/>
                <a:ea typeface="+mn-ea"/>
                <a:cs typeface="Times New Roman" panose="02020603050405020304" pitchFamily="18" charset="0"/>
              </a:rPr>
              <a:t>.</a:t>
            </a:r>
            <a:endParaRPr lang="ru-RU" sz="1200" dirty="0">
              <a:effectLst/>
            </a:endParaRPr>
          </a:p>
          <a:p>
            <a:pPr marL="512064" indent="-512064" algn="l" rtl="0" eaLnBrk="1" latinLnBrk="0" hangingPunct="1">
              <a:lnSpc>
                <a:spcPct val="90000"/>
              </a:lnSpc>
              <a:spcBef>
                <a:spcPts val="1000"/>
              </a:spcBef>
              <a:spcAft>
                <a:spcPts val="0"/>
              </a:spcAft>
            </a:pPr>
            <a:r>
              <a:rPr lang="ru-RU" sz="1200" b="1" kern="1200" dirty="0">
                <a:solidFill>
                  <a:srgbClr val="FF0000"/>
                </a:solidFill>
                <a:effectLst/>
                <a:latin typeface="Calibri" panose="020F0502020204030204" pitchFamily="34" charset="0"/>
                <a:ea typeface="+mn-ea"/>
                <a:cs typeface="Times New Roman" panose="02020603050405020304" pitchFamily="18" charset="0"/>
              </a:rPr>
              <a:t>Изменение требований приветствуются</a:t>
            </a:r>
            <a:r>
              <a:rPr lang="ru-RU" sz="1200" b="1" kern="1200" dirty="0">
                <a:solidFill>
                  <a:srgbClr val="000000"/>
                </a:solidFill>
                <a:effectLst/>
                <a:latin typeface="Calibri" panose="020F0502020204030204" pitchFamily="34" charset="0"/>
                <a:ea typeface="+mn-ea"/>
                <a:cs typeface="Times New Roman" panose="02020603050405020304" pitchFamily="18" charset="0"/>
              </a:rPr>
              <a:t>, даже на поздних стадиях.</a:t>
            </a:r>
            <a:endParaRPr lang="ru-RU" dirty="0">
              <a:effectLst/>
            </a:endParaRPr>
          </a:p>
          <a:p>
            <a:pPr marL="512064" indent="-512064" algn="l" rtl="0" eaLnBrk="1" latinLnBrk="0" hangingPunct="1">
              <a:lnSpc>
                <a:spcPct val="90000"/>
              </a:lnSpc>
              <a:spcBef>
                <a:spcPts val="1000"/>
              </a:spcBef>
              <a:spcAft>
                <a:spcPts val="0"/>
              </a:spcAft>
            </a:pPr>
            <a:r>
              <a:rPr lang="ru-RU" sz="1200" b="1" kern="1200" dirty="0">
                <a:solidFill>
                  <a:srgbClr val="FF0000"/>
                </a:solidFill>
                <a:effectLst/>
                <a:latin typeface="Calibri" panose="020F0502020204030204" pitchFamily="34" charset="0"/>
                <a:ea typeface="+mn-ea"/>
                <a:cs typeface="Times New Roman" panose="02020603050405020304" pitchFamily="18" charset="0"/>
              </a:rPr>
              <a:t>Работающий продукт следует выпускать как можно чаще</a:t>
            </a:r>
            <a:r>
              <a:rPr lang="ru-RU" sz="1200" b="1" kern="1200" dirty="0">
                <a:solidFill>
                  <a:srgbClr val="000000"/>
                </a:solidFill>
                <a:effectLst/>
                <a:latin typeface="Calibri" panose="020F0502020204030204" pitchFamily="34" charset="0"/>
                <a:ea typeface="+mn-ea"/>
                <a:cs typeface="Times New Roman" panose="02020603050405020304" pitchFamily="18" charset="0"/>
              </a:rPr>
              <a:t>, с периодичностью от пары недель до пары месяцев.</a:t>
            </a:r>
            <a:endParaRPr lang="ru-RU" dirty="0">
              <a:effectLst/>
            </a:endParaRPr>
          </a:p>
          <a:p>
            <a:pPr marL="512064" indent="-512064" algn="l" rtl="0" eaLnBrk="1" latinLnBrk="0" hangingPunct="1">
              <a:lnSpc>
                <a:spcPct val="90000"/>
              </a:lnSpc>
              <a:spcBef>
                <a:spcPts val="1000"/>
              </a:spcBef>
              <a:spcAft>
                <a:spcPts val="0"/>
              </a:spcAft>
            </a:pPr>
            <a:r>
              <a:rPr lang="ru-RU" sz="1200" b="1" kern="1200" dirty="0">
                <a:solidFill>
                  <a:srgbClr val="000000"/>
                </a:solidFill>
                <a:effectLst/>
                <a:latin typeface="Calibri" panose="020F0502020204030204" pitchFamily="34" charset="0"/>
                <a:ea typeface="+mn-ea"/>
                <a:cs typeface="Times New Roman" panose="02020603050405020304" pitchFamily="18" charset="0"/>
              </a:rPr>
              <a:t>Разработчики  и представители бизнеса </a:t>
            </a:r>
            <a:r>
              <a:rPr lang="ru-RU" sz="1200" b="1" kern="1200" dirty="0">
                <a:solidFill>
                  <a:srgbClr val="FF0000"/>
                </a:solidFill>
                <a:effectLst/>
                <a:latin typeface="Calibri" panose="020F0502020204030204" pitchFamily="34" charset="0"/>
                <a:ea typeface="+mn-ea"/>
                <a:cs typeface="Times New Roman" panose="02020603050405020304" pitchFamily="18" charset="0"/>
              </a:rPr>
              <a:t>должны работать вместе</a:t>
            </a:r>
            <a:r>
              <a:rPr lang="ru-RU" sz="1200" b="1" kern="1200" dirty="0">
                <a:solidFill>
                  <a:srgbClr val="000000"/>
                </a:solidFill>
                <a:effectLst/>
                <a:latin typeface="Calibri" panose="020F0502020204030204" pitchFamily="34" charset="0"/>
                <a:ea typeface="+mn-ea"/>
                <a:cs typeface="Times New Roman" panose="02020603050405020304" pitchFamily="18" charset="0"/>
              </a:rPr>
              <a:t>.</a:t>
            </a:r>
            <a:endParaRPr lang="ru-RU" dirty="0">
              <a:effectLst/>
            </a:endParaRPr>
          </a:p>
          <a:p>
            <a:pPr marL="512064" indent="-512064" algn="l" rtl="0" eaLnBrk="1" latinLnBrk="0" hangingPunct="1">
              <a:lnSpc>
                <a:spcPct val="90000"/>
              </a:lnSpc>
              <a:spcBef>
                <a:spcPts val="1000"/>
              </a:spcBef>
              <a:spcAft>
                <a:spcPts val="0"/>
              </a:spcAft>
            </a:pPr>
            <a:r>
              <a:rPr lang="ru-RU" sz="1200" b="1" kern="1200" dirty="0">
                <a:solidFill>
                  <a:srgbClr val="000000"/>
                </a:solidFill>
                <a:effectLst/>
                <a:latin typeface="Calibri" panose="020F0502020204030204" pitchFamily="34" charset="0"/>
                <a:ea typeface="+mn-ea"/>
                <a:cs typeface="Times New Roman" panose="02020603050405020304" pitchFamily="18" charset="0"/>
              </a:rPr>
              <a:t>Над проектом должны работать </a:t>
            </a:r>
            <a:r>
              <a:rPr lang="ru-RU" sz="1200" b="1" kern="1200" dirty="0">
                <a:solidFill>
                  <a:srgbClr val="FF0000"/>
                </a:solidFill>
                <a:effectLst/>
                <a:latin typeface="Calibri" panose="020F0502020204030204" pitchFamily="34" charset="0"/>
                <a:ea typeface="+mn-ea"/>
                <a:cs typeface="Times New Roman" panose="02020603050405020304" pitchFamily="18" charset="0"/>
              </a:rPr>
              <a:t>мотивированные профессионалы</a:t>
            </a:r>
            <a:r>
              <a:rPr lang="ru-RU" sz="1200" b="1" kern="1200" dirty="0">
                <a:solidFill>
                  <a:srgbClr val="000000"/>
                </a:solidFill>
                <a:effectLst/>
                <a:latin typeface="Calibri" panose="020F0502020204030204" pitchFamily="34" charset="0"/>
                <a:ea typeface="+mn-ea"/>
                <a:cs typeface="Times New Roman" panose="02020603050405020304" pitchFamily="18" charset="0"/>
              </a:rPr>
              <a:t>.</a:t>
            </a:r>
            <a:endParaRPr lang="ru-RU" dirty="0">
              <a:effectLst/>
            </a:endParaRPr>
          </a:p>
          <a:p>
            <a:pPr marL="512064" indent="-512064" algn="l" rtl="0" eaLnBrk="1" latinLnBrk="0" hangingPunct="1">
              <a:lnSpc>
                <a:spcPct val="90000"/>
              </a:lnSpc>
              <a:spcBef>
                <a:spcPts val="1000"/>
              </a:spcBef>
              <a:spcAft>
                <a:spcPts val="0"/>
              </a:spcAft>
            </a:pPr>
            <a:r>
              <a:rPr lang="ru-RU" sz="1200" b="1" kern="1200" dirty="0">
                <a:solidFill>
                  <a:srgbClr val="FF0000"/>
                </a:solidFill>
                <a:effectLst/>
                <a:latin typeface="Calibri" panose="020F0502020204030204" pitchFamily="34" charset="0"/>
                <a:ea typeface="+mn-ea"/>
                <a:cs typeface="Times New Roman" panose="02020603050405020304" pitchFamily="18" charset="0"/>
              </a:rPr>
              <a:t>Непосредственное общение </a:t>
            </a:r>
            <a:r>
              <a:rPr lang="ru-RU" sz="1200" b="1" kern="1200" dirty="0">
                <a:solidFill>
                  <a:srgbClr val="000000"/>
                </a:solidFill>
                <a:effectLst/>
                <a:latin typeface="Calibri" panose="020F0502020204030204" pitchFamily="34" charset="0"/>
                <a:ea typeface="+mn-ea"/>
                <a:cs typeface="Times New Roman" panose="02020603050405020304" pitchFamily="18" charset="0"/>
              </a:rPr>
              <a:t>является </a:t>
            </a:r>
            <a:r>
              <a:rPr lang="ru-RU" sz="1200" b="1" kern="1200" dirty="0">
                <a:solidFill>
                  <a:srgbClr val="FF0000"/>
                </a:solidFill>
                <a:effectLst/>
                <a:latin typeface="Calibri" panose="020F0502020204030204" pitchFamily="34" charset="0"/>
                <a:ea typeface="+mn-ea"/>
                <a:cs typeface="Times New Roman" panose="02020603050405020304" pitchFamily="18" charset="0"/>
              </a:rPr>
              <a:t>наиболее эффективным способом работы</a:t>
            </a:r>
            <a:r>
              <a:rPr lang="ru-RU" sz="1200" b="1" kern="1200" dirty="0">
                <a:solidFill>
                  <a:srgbClr val="000000"/>
                </a:solidFill>
                <a:effectLst/>
                <a:latin typeface="Calibri" panose="020F0502020204030204" pitchFamily="34" charset="0"/>
                <a:ea typeface="+mn-ea"/>
                <a:cs typeface="Times New Roman" panose="02020603050405020304" pitchFamily="18" charset="0"/>
              </a:rPr>
              <a:t>.</a:t>
            </a:r>
            <a:endParaRPr lang="ru-RU" dirty="0">
              <a:effectLst/>
            </a:endParaRPr>
          </a:p>
          <a:p>
            <a:pPr marL="512064" indent="-512064" algn="l" rtl="0" eaLnBrk="1" latinLnBrk="0" hangingPunct="1">
              <a:lnSpc>
                <a:spcPct val="90000"/>
              </a:lnSpc>
              <a:spcBef>
                <a:spcPts val="1000"/>
              </a:spcBef>
              <a:spcAft>
                <a:spcPts val="0"/>
              </a:spcAft>
            </a:pPr>
            <a:r>
              <a:rPr lang="ru-RU" sz="1200" b="1" kern="1200" dirty="0">
                <a:solidFill>
                  <a:srgbClr val="FF0000"/>
                </a:solidFill>
                <a:effectLst/>
                <a:latin typeface="Calibri" panose="020F0502020204030204" pitchFamily="34" charset="0"/>
                <a:ea typeface="+mn-ea"/>
                <a:cs typeface="Times New Roman" panose="02020603050405020304" pitchFamily="18" charset="0"/>
              </a:rPr>
              <a:t>Работающий продукт —</a:t>
            </a:r>
            <a:r>
              <a:rPr lang="ru-RU" sz="1200" b="1" kern="1200" dirty="0">
                <a:solidFill>
                  <a:srgbClr val="000000"/>
                </a:solidFill>
                <a:effectLst/>
                <a:latin typeface="Calibri" panose="020F0502020204030204" pitchFamily="34" charset="0"/>
                <a:ea typeface="+mn-ea"/>
                <a:cs typeface="Times New Roman" panose="02020603050405020304" pitchFamily="18" charset="0"/>
              </a:rPr>
              <a:t> основной </a:t>
            </a:r>
            <a:r>
              <a:rPr lang="ru-RU" sz="1200" b="1" kern="1200" dirty="0">
                <a:solidFill>
                  <a:srgbClr val="FF0000"/>
                </a:solidFill>
                <a:effectLst/>
                <a:latin typeface="Calibri" panose="020F0502020204030204" pitchFamily="34" charset="0"/>
                <a:ea typeface="+mn-ea"/>
                <a:cs typeface="Times New Roman" panose="02020603050405020304" pitchFamily="18" charset="0"/>
              </a:rPr>
              <a:t>показатель прогресса</a:t>
            </a:r>
            <a:r>
              <a:rPr lang="ru-RU" sz="1200" b="1" kern="1200" dirty="0">
                <a:solidFill>
                  <a:srgbClr val="000000"/>
                </a:solidFill>
                <a:effectLst/>
                <a:latin typeface="Calibri" panose="020F0502020204030204" pitchFamily="34" charset="0"/>
                <a:ea typeface="+mn-ea"/>
                <a:cs typeface="Times New Roman" panose="02020603050405020304" pitchFamily="18" charset="0"/>
              </a:rPr>
              <a:t>.</a:t>
            </a:r>
            <a:endParaRPr lang="ru-RU" dirty="0">
              <a:effectLst/>
            </a:endParaRPr>
          </a:p>
          <a:p>
            <a:pPr marL="512064" indent="-512064" algn="l" rtl="0" eaLnBrk="1" latinLnBrk="0" hangingPunct="1">
              <a:lnSpc>
                <a:spcPct val="90000"/>
              </a:lnSpc>
              <a:spcBef>
                <a:spcPts val="1000"/>
              </a:spcBef>
              <a:spcAft>
                <a:spcPts val="0"/>
              </a:spcAft>
            </a:pPr>
            <a:r>
              <a:rPr lang="ru-RU" sz="1200" b="1" kern="1200" dirty="0">
                <a:solidFill>
                  <a:srgbClr val="000000"/>
                </a:solidFill>
                <a:effectLst/>
                <a:latin typeface="Calibri" panose="020F0502020204030204" pitchFamily="34" charset="0"/>
                <a:ea typeface="+mn-ea"/>
                <a:cs typeface="Times New Roman" panose="02020603050405020304" pitchFamily="18" charset="0"/>
              </a:rPr>
              <a:t>Инвесторы, разработчики и пользователи должны иметь возможность поддерживать </a:t>
            </a:r>
            <a:r>
              <a:rPr lang="ru-RU" sz="1200" b="1" kern="1200" dirty="0">
                <a:solidFill>
                  <a:srgbClr val="FF0000"/>
                </a:solidFill>
                <a:effectLst/>
                <a:latin typeface="Calibri" panose="020F0502020204030204" pitchFamily="34" charset="0"/>
                <a:ea typeface="+mn-ea"/>
                <a:cs typeface="Times New Roman" panose="02020603050405020304" pitchFamily="18" charset="0"/>
              </a:rPr>
              <a:t>постоянный ритм</a:t>
            </a:r>
            <a:r>
              <a:rPr lang="ru-RU" sz="1200" b="1" kern="1200" dirty="0">
                <a:solidFill>
                  <a:srgbClr val="000000"/>
                </a:solidFill>
                <a:effectLst/>
                <a:latin typeface="Calibri" panose="020F0502020204030204" pitchFamily="34" charset="0"/>
                <a:ea typeface="+mn-ea"/>
                <a:cs typeface="Times New Roman" panose="02020603050405020304" pitchFamily="18" charset="0"/>
              </a:rPr>
              <a:t>.</a:t>
            </a:r>
            <a:endParaRPr lang="ru-RU" dirty="0">
              <a:effectLst/>
            </a:endParaRPr>
          </a:p>
          <a:p>
            <a:pPr marL="512064" indent="-512064" algn="l" rtl="0" eaLnBrk="1" latinLnBrk="0" hangingPunct="1">
              <a:lnSpc>
                <a:spcPct val="90000"/>
              </a:lnSpc>
              <a:spcBef>
                <a:spcPts val="1000"/>
              </a:spcBef>
              <a:spcAft>
                <a:spcPts val="0"/>
              </a:spcAft>
            </a:pPr>
            <a:r>
              <a:rPr lang="ru-RU" sz="1200" b="1" kern="1200" dirty="0">
                <a:solidFill>
                  <a:srgbClr val="000000"/>
                </a:solidFill>
                <a:effectLst/>
                <a:latin typeface="Calibri" panose="020F0502020204030204" pitchFamily="34" charset="0"/>
                <a:ea typeface="+mn-ea"/>
                <a:cs typeface="Times New Roman" panose="02020603050405020304" pitchFamily="18" charset="0"/>
              </a:rPr>
              <a:t>Постоянное </a:t>
            </a:r>
            <a:r>
              <a:rPr lang="ru-RU" sz="1200" b="1" kern="1200" dirty="0">
                <a:solidFill>
                  <a:srgbClr val="FF0000"/>
                </a:solidFill>
                <a:effectLst/>
                <a:latin typeface="Calibri" panose="020F0502020204030204" pitchFamily="34" charset="0"/>
                <a:ea typeface="+mn-ea"/>
                <a:cs typeface="Times New Roman" panose="02020603050405020304" pitchFamily="18" charset="0"/>
              </a:rPr>
              <a:t>внимание к техническому совершенству </a:t>
            </a:r>
            <a:r>
              <a:rPr lang="ru-RU" sz="1200" b="1" kern="1200" dirty="0">
                <a:solidFill>
                  <a:srgbClr val="000000"/>
                </a:solidFill>
                <a:effectLst/>
                <a:latin typeface="Calibri" panose="020F0502020204030204" pitchFamily="34" charset="0"/>
                <a:ea typeface="+mn-ea"/>
                <a:cs typeface="Times New Roman" panose="02020603050405020304" pitchFamily="18" charset="0"/>
              </a:rPr>
              <a:t>и </a:t>
            </a:r>
            <a:r>
              <a:rPr lang="ru-RU" sz="1200" b="1" kern="1200" dirty="0">
                <a:solidFill>
                  <a:srgbClr val="FF0000"/>
                </a:solidFill>
                <a:effectLst/>
                <a:latin typeface="Calibri" panose="020F0502020204030204" pitchFamily="34" charset="0"/>
                <a:ea typeface="+mn-ea"/>
                <a:cs typeface="Times New Roman" panose="02020603050405020304" pitchFamily="18" charset="0"/>
              </a:rPr>
              <a:t>качеству.</a:t>
            </a:r>
            <a:endParaRPr lang="ru-RU" dirty="0">
              <a:effectLst/>
            </a:endParaRPr>
          </a:p>
          <a:p>
            <a:pPr marL="512064" indent="-512064" algn="l" rtl="0" eaLnBrk="1" latinLnBrk="0" hangingPunct="1">
              <a:lnSpc>
                <a:spcPct val="90000"/>
              </a:lnSpc>
              <a:spcBef>
                <a:spcPts val="1000"/>
              </a:spcBef>
              <a:spcAft>
                <a:spcPts val="0"/>
              </a:spcAft>
            </a:pPr>
            <a:r>
              <a:rPr lang="ru-RU" sz="1200" b="1" kern="1200" dirty="0">
                <a:solidFill>
                  <a:srgbClr val="FF0000"/>
                </a:solidFill>
                <a:effectLst/>
                <a:latin typeface="Calibri" panose="020F0502020204030204" pitchFamily="34" charset="0"/>
                <a:ea typeface="+mn-ea"/>
                <a:cs typeface="Times New Roman" panose="02020603050405020304" pitchFamily="18" charset="0"/>
              </a:rPr>
              <a:t>Простота</a:t>
            </a:r>
            <a:r>
              <a:rPr lang="ru-RU" sz="1200" b="1" kern="1200" dirty="0">
                <a:solidFill>
                  <a:srgbClr val="000000"/>
                </a:solidFill>
                <a:effectLst/>
                <a:latin typeface="Calibri" panose="020F0502020204030204" pitchFamily="34" charset="0"/>
                <a:ea typeface="+mn-ea"/>
                <a:cs typeface="Times New Roman" panose="02020603050405020304" pitchFamily="18" charset="0"/>
              </a:rPr>
              <a:t> — искусство минимизации лишней работы.</a:t>
            </a:r>
            <a:endParaRPr lang="ru-RU" dirty="0">
              <a:effectLst/>
            </a:endParaRPr>
          </a:p>
          <a:p>
            <a:pPr marL="512064" indent="-512064" algn="l" rtl="0" eaLnBrk="1" latinLnBrk="0" hangingPunct="1">
              <a:lnSpc>
                <a:spcPct val="90000"/>
              </a:lnSpc>
              <a:spcBef>
                <a:spcPts val="1000"/>
              </a:spcBef>
              <a:spcAft>
                <a:spcPts val="0"/>
              </a:spcAft>
            </a:pPr>
            <a:r>
              <a:rPr lang="ru-RU" sz="1200" b="1" kern="1200" dirty="0">
                <a:solidFill>
                  <a:srgbClr val="FF0000"/>
                </a:solidFill>
                <a:effectLst/>
                <a:latin typeface="Calibri" panose="020F0502020204030204" pitchFamily="34" charset="0"/>
                <a:ea typeface="+mn-ea"/>
                <a:cs typeface="Times New Roman" panose="02020603050405020304" pitchFamily="18" charset="0"/>
              </a:rPr>
              <a:t>Самые лучшие </a:t>
            </a:r>
            <a:r>
              <a:rPr lang="ru-RU" sz="1200" b="1" kern="1200" dirty="0">
                <a:solidFill>
                  <a:srgbClr val="000000"/>
                </a:solidFill>
                <a:effectLst/>
                <a:latin typeface="Calibri" panose="020F0502020204030204" pitchFamily="34" charset="0"/>
                <a:ea typeface="+mn-ea"/>
                <a:cs typeface="Times New Roman" panose="02020603050405020304" pitchFamily="18" charset="0"/>
              </a:rPr>
              <a:t>требования, архитектурные и технические решения </a:t>
            </a:r>
            <a:r>
              <a:rPr lang="ru-RU" sz="1200" b="1" kern="1200" dirty="0">
                <a:solidFill>
                  <a:srgbClr val="FF0000"/>
                </a:solidFill>
                <a:effectLst/>
                <a:latin typeface="Calibri" panose="020F0502020204030204" pitchFamily="34" charset="0"/>
                <a:ea typeface="+mn-ea"/>
                <a:cs typeface="Times New Roman" panose="02020603050405020304" pitchFamily="18" charset="0"/>
              </a:rPr>
              <a:t>рождаются у самоорганизующихся команд.</a:t>
            </a:r>
            <a:endParaRPr lang="ru-RU" dirty="0">
              <a:effectLst/>
            </a:endParaRPr>
          </a:p>
          <a:p>
            <a:r>
              <a:rPr lang="ru-RU" sz="1200" b="1" kern="1200" dirty="0">
                <a:solidFill>
                  <a:srgbClr val="000000"/>
                </a:solidFill>
                <a:effectLst/>
                <a:latin typeface="Calibri" panose="020F0502020204030204" pitchFamily="34" charset="0"/>
                <a:ea typeface="+mn-ea"/>
                <a:cs typeface="Times New Roman" panose="02020603050405020304" pitchFamily="18" charset="0"/>
              </a:rPr>
              <a:t>Систематический </a:t>
            </a:r>
            <a:r>
              <a:rPr lang="ru-RU" sz="1200" b="1" kern="1200" dirty="0">
                <a:solidFill>
                  <a:srgbClr val="FF0000"/>
                </a:solidFill>
                <a:effectLst/>
                <a:latin typeface="Calibri" panose="020F0502020204030204" pitchFamily="34" charset="0"/>
                <a:ea typeface="+mn-ea"/>
                <a:cs typeface="Times New Roman" panose="02020603050405020304" pitchFamily="18" charset="0"/>
              </a:rPr>
              <a:t>анализ и корректировка</a:t>
            </a:r>
            <a:r>
              <a:rPr lang="ru-RU" sz="1200" b="1" kern="1200" dirty="0">
                <a:solidFill>
                  <a:srgbClr val="000000"/>
                </a:solidFill>
                <a:effectLst/>
                <a:latin typeface="Calibri" panose="020F0502020204030204" pitchFamily="34" charset="0"/>
                <a:ea typeface="+mn-ea"/>
                <a:cs typeface="Times New Roman" panose="02020603050405020304" pitchFamily="18" charset="0"/>
              </a:rPr>
              <a:t>.</a:t>
            </a:r>
            <a:endParaRPr lang="ru-RU" dirty="0"/>
          </a:p>
          <a:p>
            <a:pPr marL="0" indent="0" algn="l" rtl="0" eaLnBrk="1" latinLnBrk="0" hangingPunct="1">
              <a:lnSpc>
                <a:spcPct val="90000"/>
              </a:lnSpc>
              <a:spcBef>
                <a:spcPts val="1000"/>
              </a:spcBef>
              <a:spcAft>
                <a:spcPts val="0"/>
              </a:spcAft>
              <a:buClrTx/>
              <a:buSzPts val="2000"/>
              <a:buFont typeface="+mj-lt"/>
              <a:buNone/>
            </a:pPr>
            <a:endParaRPr lang="ru-RU" dirty="0"/>
          </a:p>
        </p:txBody>
      </p:sp>
      <p:sp>
        <p:nvSpPr>
          <p:cNvPr id="4" name="Номер слайда 3"/>
          <p:cNvSpPr>
            <a:spLocks noGrp="1"/>
          </p:cNvSpPr>
          <p:nvPr>
            <p:ph type="sldNum" sz="quarter" idx="10"/>
          </p:nvPr>
        </p:nvSpPr>
        <p:spPr/>
        <p:txBody>
          <a:bodyPr/>
          <a:lstStyle/>
          <a:p>
            <a:pPr>
              <a:defRPr/>
            </a:pPr>
            <a:endParaRPr lang="ru-RU"/>
          </a:p>
        </p:txBody>
      </p:sp>
    </p:spTree>
    <p:extLst>
      <p:ext uri="{BB962C8B-B14F-4D97-AF65-F5344CB8AC3E}">
        <p14:creationId xmlns:p14="http://schemas.microsoft.com/office/powerpoint/2010/main" val="1778542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endParaRPr lang="ru-RU"/>
          </a:p>
        </p:txBody>
      </p:sp>
    </p:spTree>
    <p:extLst>
      <p:ext uri="{BB962C8B-B14F-4D97-AF65-F5344CB8AC3E}">
        <p14:creationId xmlns:p14="http://schemas.microsoft.com/office/powerpoint/2010/main" val="1197842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SCRUM — гибкий фреймворк, созданный в 1986 году, считается самым структурированным из семейства </a:t>
            </a:r>
            <a:r>
              <a:rPr lang="ru-RU" sz="1200" kern="1200" dirty="0" err="1">
                <a:solidFill>
                  <a:schemeClr val="tx1"/>
                </a:solidFill>
                <a:effectLst/>
                <a:latin typeface="+mn-lt"/>
                <a:ea typeface="+mn-ea"/>
                <a:cs typeface="+mn-cs"/>
              </a:rPr>
              <a:t>Agile</a:t>
            </a:r>
            <a:r>
              <a:rPr lang="ru-RU" sz="1200" kern="1200" dirty="0">
                <a:solidFill>
                  <a:schemeClr val="tx1"/>
                </a:solidFill>
                <a:effectLst/>
                <a:latin typeface="+mn-lt"/>
                <a:ea typeface="+mn-ea"/>
                <a:cs typeface="+mn-cs"/>
              </a:rPr>
              <a:t>. Созданный в 1986 году, он сочетает в себе элементы классического процесса и идеи гибкого подхода к управлению проектами. В итоге получилось очень сбалансированное сочетание гибкости и структурированности.</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В рамках подхода </a:t>
            </a:r>
            <a:r>
              <a:rPr lang="ru-RU" sz="1200" kern="1200" dirty="0" err="1">
                <a:solidFill>
                  <a:schemeClr val="tx1"/>
                </a:solidFill>
                <a:effectLst/>
                <a:latin typeface="+mn-lt"/>
                <a:ea typeface="+mn-ea"/>
                <a:cs typeface="+mn-cs"/>
              </a:rPr>
              <a:t>Scrum</a:t>
            </a:r>
            <a:r>
              <a:rPr lang="ru-RU" sz="1200" kern="1200" dirty="0">
                <a:solidFill>
                  <a:schemeClr val="tx1"/>
                </a:solidFill>
                <a:effectLst/>
                <a:latin typeface="+mn-lt"/>
                <a:ea typeface="+mn-ea"/>
                <a:cs typeface="+mn-cs"/>
              </a:rPr>
              <a:t> в центре проекта — команда. Зачастую менеджера проекта нет. Поэтому предполагается, что команда характеризуется самоорганизацией и самоуправлением. Именно поэтому такой подход идеально подойдёт для опытных мотивированных команд, но вряд ли подойдёт всем остальным.</a:t>
            </a:r>
          </a:p>
          <a:p>
            <a:r>
              <a:rPr lang="ru-RU" sz="1200" kern="1200" dirty="0">
                <a:solidFill>
                  <a:schemeClr val="tx1"/>
                </a:solidFill>
                <a:effectLst/>
                <a:latin typeface="+mn-lt"/>
                <a:ea typeface="+mn-ea"/>
                <a:cs typeface="+mn-cs"/>
              </a:rPr>
              <a:t>Общая схема работы над проектом в рамках фреймворка </a:t>
            </a:r>
            <a:r>
              <a:rPr lang="en-US" sz="1200" kern="1200" dirty="0">
                <a:solidFill>
                  <a:schemeClr val="tx1"/>
                </a:solidFill>
                <a:effectLst/>
                <a:latin typeface="+mn-lt"/>
                <a:ea typeface="+mn-ea"/>
                <a:cs typeface="+mn-cs"/>
              </a:rPr>
              <a:t>SCRUM</a:t>
            </a:r>
            <a:r>
              <a:rPr lang="ru-RU" sz="1200" kern="1200" dirty="0">
                <a:solidFill>
                  <a:schemeClr val="tx1"/>
                </a:solidFill>
                <a:effectLst/>
                <a:latin typeface="+mn-lt"/>
                <a:ea typeface="+mn-ea"/>
                <a:cs typeface="+mn-cs"/>
              </a:rPr>
              <a:t> приведена на рисунке.</a:t>
            </a:r>
          </a:p>
          <a:p>
            <a:r>
              <a:rPr lang="ru-RU" sz="1200" kern="1200" dirty="0">
                <a:solidFill>
                  <a:schemeClr val="tx1"/>
                </a:solidFill>
                <a:effectLst/>
                <a:latin typeface="+mn-lt"/>
                <a:ea typeface="+mn-ea"/>
                <a:cs typeface="+mn-cs"/>
              </a:rPr>
              <a:t>Следуя заветам </a:t>
            </a:r>
            <a:r>
              <a:rPr lang="ru-RU" sz="1200" kern="1200" dirty="0" err="1">
                <a:solidFill>
                  <a:schemeClr val="tx1"/>
                </a:solidFill>
                <a:effectLst/>
                <a:latin typeface="+mn-lt"/>
                <a:ea typeface="+mn-ea"/>
                <a:cs typeface="+mn-cs"/>
              </a:rPr>
              <a:t>Agile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Scrum</a:t>
            </a:r>
            <a:r>
              <a:rPr lang="ru-RU" sz="1200" kern="1200" dirty="0">
                <a:solidFill>
                  <a:schemeClr val="tx1"/>
                </a:solidFill>
                <a:effectLst/>
                <a:latin typeface="+mn-lt"/>
                <a:ea typeface="+mn-ea"/>
                <a:cs typeface="+mn-cs"/>
              </a:rPr>
              <a:t> разбивает проект на части, которые сразу могут быть использованы Заказчиком для получения ценности, называемые заделами продуктов (</a:t>
            </a:r>
            <a:r>
              <a:rPr lang="ru-RU" sz="1200" kern="1200" dirty="0" err="1">
                <a:solidFill>
                  <a:schemeClr val="tx1"/>
                </a:solidFill>
                <a:effectLst/>
                <a:latin typeface="+mn-lt"/>
                <a:ea typeface="+mn-ea"/>
                <a:cs typeface="+mn-cs"/>
              </a:rPr>
              <a:t>product</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backlog</a:t>
            </a:r>
            <a:r>
              <a:rPr lang="ru-RU" sz="1200" kern="1200" dirty="0">
                <a:solidFill>
                  <a:schemeClr val="tx1"/>
                </a:solidFill>
                <a:effectLst/>
                <a:latin typeface="+mn-lt"/>
                <a:ea typeface="+mn-ea"/>
                <a:cs typeface="+mn-cs"/>
              </a:rPr>
              <a:t>). И, несмотря на то, что «задел продукта» — достаточно верный перевод и используется в профессиональной литературе, в российской практике чаще всего используется просто «</a:t>
            </a:r>
            <a:r>
              <a:rPr lang="ru-RU" sz="1200" kern="1200" dirty="0" err="1">
                <a:solidFill>
                  <a:schemeClr val="tx1"/>
                </a:solidFill>
                <a:effectLst/>
                <a:latin typeface="+mn-lt"/>
                <a:ea typeface="+mn-ea"/>
                <a:cs typeface="+mn-cs"/>
              </a:rPr>
              <a:t>бэклог</a:t>
            </a:r>
            <a:r>
              <a:rPr lang="ru-RU" sz="1200" kern="1200" dirty="0">
                <a:solidFill>
                  <a:schemeClr val="tx1"/>
                </a:solidFill>
                <a:effectLst/>
                <a:latin typeface="+mn-lt"/>
                <a:ea typeface="+mn-ea"/>
                <a:cs typeface="+mn-cs"/>
              </a:rPr>
              <a:t>». Затем эти части </a:t>
            </a:r>
            <a:r>
              <a:rPr lang="ru-RU" sz="1200" kern="1200" dirty="0" err="1">
                <a:solidFill>
                  <a:schemeClr val="tx1"/>
                </a:solidFill>
                <a:effectLst/>
                <a:latin typeface="+mn-lt"/>
                <a:ea typeface="+mn-ea"/>
                <a:cs typeface="+mn-cs"/>
              </a:rPr>
              <a:t>приоритизируются</a:t>
            </a:r>
            <a:r>
              <a:rPr lang="ru-RU" sz="1200" kern="1200" dirty="0">
                <a:solidFill>
                  <a:schemeClr val="tx1"/>
                </a:solidFill>
                <a:effectLst/>
                <a:latin typeface="+mn-lt"/>
                <a:ea typeface="+mn-ea"/>
                <a:cs typeface="+mn-cs"/>
              </a:rPr>
              <a:t> Владельцем продукта — представителем Заказчика в команде. Самые важные «кусочки» первыми отбираются для выполнения в Спринте — так называются итерации в </a:t>
            </a:r>
            <a:r>
              <a:rPr lang="ru-RU" sz="1200" kern="1200" dirty="0" err="1">
                <a:solidFill>
                  <a:schemeClr val="tx1"/>
                </a:solidFill>
                <a:effectLst/>
                <a:latin typeface="+mn-lt"/>
                <a:ea typeface="+mn-ea"/>
                <a:cs typeface="+mn-cs"/>
              </a:rPr>
              <a:t>Scrum</a:t>
            </a:r>
            <a:r>
              <a:rPr lang="ru-RU" sz="1200" kern="1200" dirty="0">
                <a:solidFill>
                  <a:schemeClr val="tx1"/>
                </a:solidFill>
                <a:effectLst/>
                <a:latin typeface="+mn-lt"/>
                <a:ea typeface="+mn-ea"/>
                <a:cs typeface="+mn-cs"/>
              </a:rPr>
              <a:t>, длящиеся от 2 до 4 недель. В конце Спринта Заказчику представляется рабочий инкремент продукта — те самые важные «кусочки», которые уже можно использовать. Например, сайт с частью функционала или программа, которая уже работает, пусть и частично. После этого команда проекта приступает к следующему Спринту. Длительность у Спринта фиксированная, но команда выбирает её самостоятельно в начале проекта, исходя из проекта и собственной производительности.</a:t>
            </a:r>
          </a:p>
          <a:p>
            <a:r>
              <a:rPr lang="ru-RU" sz="1200" kern="1200" dirty="0">
                <a:solidFill>
                  <a:schemeClr val="tx1"/>
                </a:solidFill>
                <a:effectLst/>
                <a:latin typeface="+mn-lt"/>
                <a:ea typeface="+mn-ea"/>
                <a:cs typeface="+mn-cs"/>
              </a:rPr>
              <a:t>Чтобы удостовериться в том, что проект отвечает требованиям Заказчика, которые имеют свойство изменяться со временем, перед началом каждого Спринта происходит переоценка ещё не выполненного содержания проекта и внесение в него изменений. В этом процессе участвуют все — команда проекта, </a:t>
            </a:r>
            <a:r>
              <a:rPr lang="ru-RU" sz="1200" kern="1200" dirty="0" err="1">
                <a:solidFill>
                  <a:schemeClr val="tx1"/>
                </a:solidFill>
                <a:effectLst/>
                <a:latin typeface="+mn-lt"/>
                <a:ea typeface="+mn-ea"/>
                <a:cs typeface="+mn-cs"/>
              </a:rPr>
              <a:t>скрам</a:t>
            </a:r>
            <a:r>
              <a:rPr lang="ru-RU" sz="1200" kern="1200" dirty="0">
                <a:solidFill>
                  <a:schemeClr val="tx1"/>
                </a:solidFill>
                <a:effectLst/>
                <a:latin typeface="+mn-lt"/>
                <a:ea typeface="+mn-ea"/>
                <a:cs typeface="+mn-cs"/>
              </a:rPr>
              <a:t>-мастер (</a:t>
            </a:r>
            <a:r>
              <a:rPr lang="ru-RU" sz="1200" kern="1200" dirty="0" err="1">
                <a:solidFill>
                  <a:schemeClr val="tx1"/>
                </a:solidFill>
                <a:effectLst/>
                <a:latin typeface="+mn-lt"/>
                <a:ea typeface="+mn-ea"/>
                <a:cs typeface="+mn-cs"/>
              </a:rPr>
              <a:t>Scrum</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Master</a:t>
            </a:r>
            <a:r>
              <a:rPr lang="ru-RU" sz="1200" kern="1200" dirty="0">
                <a:solidFill>
                  <a:schemeClr val="tx1"/>
                </a:solidFill>
                <a:effectLst/>
                <a:latin typeface="+mn-lt"/>
                <a:ea typeface="+mn-ea"/>
                <a:cs typeface="+mn-cs"/>
              </a:rPr>
              <a:t>, лидер команды проекта) и Владелец продукта. И ответственность за этот процесс лежит на всех.</a:t>
            </a:r>
          </a:p>
          <a:p>
            <a:r>
              <a:rPr lang="ru-RU" sz="1200" kern="1200" dirty="0">
                <a:solidFill>
                  <a:schemeClr val="tx1"/>
                </a:solidFill>
                <a:effectLst/>
                <a:latin typeface="+mn-lt"/>
                <a:ea typeface="+mn-ea"/>
                <a:cs typeface="+mn-cs"/>
              </a:rPr>
              <a:t>Как уже говорилось, Владелец продукта является представителем Заказчика в проекте или олицетворяет всех клиентов будущего проекта, в случае если Заказчика нет. Для этого он должен досконально знать их потребности и образ мышления, а также разбираться в продукте и технологии его изготовления. </a:t>
            </a:r>
            <a:r>
              <a:rPr lang="ru-RU" sz="1200" kern="1200" dirty="0" err="1">
                <a:solidFill>
                  <a:schemeClr val="tx1"/>
                </a:solidFill>
                <a:effectLst/>
                <a:latin typeface="+mn-lt"/>
                <a:ea typeface="+mn-ea"/>
                <a:cs typeface="+mn-cs"/>
              </a:rPr>
              <a:t>Скрам</a:t>
            </a:r>
            <a:r>
              <a:rPr lang="ru-RU" sz="1200" kern="1200" dirty="0">
                <a:solidFill>
                  <a:schemeClr val="tx1"/>
                </a:solidFill>
                <a:effectLst/>
                <a:latin typeface="+mn-lt"/>
                <a:ea typeface="+mn-ea"/>
                <a:cs typeface="+mn-cs"/>
              </a:rPr>
              <a:t>-мастер призван помочь участникам проекта лучше понять и принять ценности, принципы и нормы практики </a:t>
            </a:r>
            <a:r>
              <a:rPr lang="ru-RU" sz="1200" kern="1200" dirty="0" err="1">
                <a:solidFill>
                  <a:schemeClr val="tx1"/>
                </a:solidFill>
                <a:effectLst/>
                <a:latin typeface="+mn-lt"/>
                <a:ea typeface="+mn-ea"/>
                <a:cs typeface="+mn-cs"/>
              </a:rPr>
              <a:t>Scrum</a:t>
            </a:r>
            <a:r>
              <a:rPr lang="ru-RU" sz="1200" kern="1200" dirty="0">
                <a:solidFill>
                  <a:schemeClr val="tx1"/>
                </a:solidFill>
                <a:effectLst/>
                <a:latin typeface="+mn-lt"/>
                <a:ea typeface="+mn-ea"/>
                <a:cs typeface="+mn-cs"/>
              </a:rPr>
              <a:t>. Он — лидер и посредник между внешним миром и командой. Его задача — следить, чтобы никто не мешал команде самостоятельно и комфортно работать над поставленными задачами. Команда же отвечает за то, чтобы в конце спринта все необходимые задачи были сделаны, а поставки – выполнены.</a:t>
            </a:r>
          </a:p>
          <a:p>
            <a:r>
              <a:rPr lang="ru-RU" sz="1200" kern="1200" dirty="0">
                <a:solidFill>
                  <a:schemeClr val="tx1"/>
                </a:solidFill>
                <a:effectLst/>
                <a:latin typeface="+mn-lt"/>
                <a:ea typeface="+mn-ea"/>
                <a:cs typeface="+mn-cs"/>
              </a:rPr>
              <a:t>Основная структура процессов </a:t>
            </a:r>
            <a:r>
              <a:rPr lang="ru-RU" sz="1200" kern="1200" dirty="0" err="1">
                <a:solidFill>
                  <a:schemeClr val="tx1"/>
                </a:solidFill>
                <a:effectLst/>
                <a:latin typeface="+mn-lt"/>
                <a:ea typeface="+mn-ea"/>
                <a:cs typeface="+mn-cs"/>
              </a:rPr>
              <a:t>Scrum</a:t>
            </a:r>
            <a:r>
              <a:rPr lang="ru-RU" sz="1200" kern="1200" dirty="0">
                <a:solidFill>
                  <a:schemeClr val="tx1"/>
                </a:solidFill>
                <a:effectLst/>
                <a:latin typeface="+mn-lt"/>
                <a:ea typeface="+mn-ea"/>
                <a:cs typeface="+mn-cs"/>
              </a:rPr>
              <a:t> вращается вокруг 5 основных встреч: упорядочивания </a:t>
            </a:r>
            <a:r>
              <a:rPr lang="ru-RU" sz="1200" kern="1200" dirty="0" err="1">
                <a:solidFill>
                  <a:schemeClr val="tx1"/>
                </a:solidFill>
                <a:effectLst/>
                <a:latin typeface="+mn-lt"/>
                <a:ea typeface="+mn-ea"/>
                <a:cs typeface="+mn-cs"/>
              </a:rPr>
              <a:t>бэклога</a:t>
            </a:r>
            <a:r>
              <a:rPr lang="ru-RU" sz="1200" kern="1200" dirty="0">
                <a:solidFill>
                  <a:schemeClr val="tx1"/>
                </a:solidFill>
                <a:effectLst/>
                <a:latin typeface="+mn-lt"/>
                <a:ea typeface="+mn-ea"/>
                <a:cs typeface="+mn-cs"/>
              </a:rPr>
              <a:t>, планирования Спринта, ежедневных летучек, подведения итогов Спринта и ретроспективы Спринта.</a:t>
            </a:r>
          </a:p>
          <a:p>
            <a:pPr lvl="0"/>
            <a:r>
              <a:rPr lang="ru-RU" sz="1200" b="1" u="none" strike="noStrike" kern="1200" dirty="0">
                <a:solidFill>
                  <a:schemeClr val="tx1"/>
                </a:solidFill>
                <a:effectLst/>
                <a:latin typeface="+mn-lt"/>
                <a:ea typeface="+mn-ea"/>
                <a:cs typeface="+mn-cs"/>
              </a:rPr>
              <a:t>Встреча по упорядочиванию </a:t>
            </a:r>
            <a:r>
              <a:rPr lang="ru-RU" sz="1200" b="1" u="none" strike="noStrike" kern="1200" dirty="0" err="1">
                <a:solidFill>
                  <a:schemeClr val="tx1"/>
                </a:solidFill>
                <a:effectLst/>
                <a:latin typeface="+mn-lt"/>
                <a:ea typeface="+mn-ea"/>
                <a:cs typeface="+mn-cs"/>
              </a:rPr>
              <a:t>бэклога</a:t>
            </a:r>
            <a:r>
              <a:rPr lang="ru-RU" sz="1200" b="1" u="none" strike="noStrike" kern="1200" dirty="0">
                <a:solidFill>
                  <a:schemeClr val="tx1"/>
                </a:solidFill>
                <a:effectLst/>
                <a:latin typeface="+mn-lt"/>
                <a:ea typeface="+mn-ea"/>
                <a:cs typeface="+mn-cs"/>
              </a:rPr>
              <a:t> (</a:t>
            </a:r>
            <a:r>
              <a:rPr lang="ru-RU" sz="1200" b="1" u="none" strike="noStrike" kern="1200" dirty="0" err="1">
                <a:solidFill>
                  <a:schemeClr val="tx1"/>
                </a:solidFill>
                <a:effectLst/>
                <a:latin typeface="+mn-lt"/>
                <a:ea typeface="+mn-ea"/>
                <a:cs typeface="+mn-cs"/>
              </a:rPr>
              <a:t>Backlog</a:t>
            </a:r>
            <a:r>
              <a:rPr lang="ru-RU" sz="1200" b="1" u="none" strike="noStrike" kern="1200" dirty="0">
                <a:solidFill>
                  <a:schemeClr val="tx1"/>
                </a:solidFill>
                <a:effectLst/>
                <a:latin typeface="+mn-lt"/>
                <a:ea typeface="+mn-ea"/>
                <a:cs typeface="+mn-cs"/>
              </a:rPr>
              <a:t> </a:t>
            </a:r>
            <a:r>
              <a:rPr lang="ru-RU" sz="1200" b="1" u="none" strike="noStrike" kern="1200" dirty="0" err="1">
                <a:solidFill>
                  <a:schemeClr val="tx1"/>
                </a:solidFill>
                <a:effectLst/>
                <a:latin typeface="+mn-lt"/>
                <a:ea typeface="+mn-ea"/>
                <a:cs typeface="+mn-cs"/>
              </a:rPr>
              <a:t>Refinement</a:t>
            </a:r>
            <a:r>
              <a:rPr lang="ru-RU" sz="1200" b="1" u="none" strike="noStrike" kern="1200" dirty="0">
                <a:solidFill>
                  <a:schemeClr val="tx1"/>
                </a:solidFill>
                <a:effectLst/>
                <a:latin typeface="+mn-lt"/>
                <a:ea typeface="+mn-ea"/>
                <a:cs typeface="+mn-cs"/>
              </a:rPr>
              <a:t> </a:t>
            </a:r>
            <a:r>
              <a:rPr lang="ru-RU" sz="1200" b="1" u="none" strike="noStrike" kern="1200" dirty="0" err="1">
                <a:solidFill>
                  <a:schemeClr val="tx1"/>
                </a:solidFill>
                <a:effectLst/>
                <a:latin typeface="+mn-lt"/>
                <a:ea typeface="+mn-ea"/>
                <a:cs typeface="+mn-cs"/>
              </a:rPr>
              <a:t>Meeting</a:t>
            </a:r>
            <a:r>
              <a:rPr lang="ru-RU" sz="1200" b="1" u="none" strike="noStrike" kern="1200" dirty="0">
                <a:solidFill>
                  <a:schemeClr val="tx1"/>
                </a:solidFill>
                <a:effectLst/>
                <a:latin typeface="+mn-lt"/>
                <a:ea typeface="+mn-ea"/>
                <a:cs typeface="+mn-cs"/>
              </a:rPr>
              <a:t>, </a:t>
            </a:r>
            <a:r>
              <a:rPr lang="ru-RU" sz="1200" b="1" u="none" strike="noStrike" kern="1200" dirty="0" err="1">
                <a:solidFill>
                  <a:schemeClr val="tx1"/>
                </a:solidFill>
                <a:effectLst/>
                <a:latin typeface="+mn-lt"/>
                <a:ea typeface="+mn-ea"/>
                <a:cs typeface="+mn-cs"/>
              </a:rPr>
              <a:t>Backlog</a:t>
            </a:r>
            <a:r>
              <a:rPr lang="ru-RU" sz="1200" b="1" u="none" strike="noStrike" kern="1200" dirty="0">
                <a:solidFill>
                  <a:schemeClr val="tx1"/>
                </a:solidFill>
                <a:effectLst/>
                <a:latin typeface="+mn-lt"/>
                <a:ea typeface="+mn-ea"/>
                <a:cs typeface="+mn-cs"/>
              </a:rPr>
              <a:t> </a:t>
            </a:r>
            <a:r>
              <a:rPr lang="ru-RU" sz="1200" b="1" u="none" strike="noStrike" kern="1200" dirty="0" err="1">
                <a:solidFill>
                  <a:schemeClr val="tx1"/>
                </a:solidFill>
                <a:effectLst/>
                <a:latin typeface="+mn-lt"/>
                <a:ea typeface="+mn-ea"/>
                <a:cs typeface="+mn-cs"/>
              </a:rPr>
              <a:t>Grooming</a:t>
            </a:r>
            <a:r>
              <a:rPr lang="ru-RU" sz="1200" b="1" u="none" strike="noStrike" kern="1200" dirty="0">
                <a:solidFill>
                  <a:schemeClr val="tx1"/>
                </a:solidFill>
                <a:effectLst/>
                <a:latin typeface="+mn-lt"/>
                <a:ea typeface="+mn-ea"/>
                <a:cs typeface="+mn-cs"/>
              </a:rPr>
              <a:t>):</a:t>
            </a:r>
            <a:r>
              <a:rPr lang="ru-RU" sz="1200" u="none" strike="noStrike" kern="1200" dirty="0">
                <a:solidFill>
                  <a:schemeClr val="tx1"/>
                </a:solidFill>
                <a:effectLst/>
                <a:latin typeface="+mn-lt"/>
                <a:ea typeface="+mn-ea"/>
                <a:cs typeface="+mn-cs"/>
              </a:rPr>
              <a:t> эта встреча аналогична фазе планирования в классическом проектном управлении, и проводится в первый день каждого Спринта. На ней рассматривается, что уже было сделано по проекту в целом, что ещё осталось сделать и принимается решение о том, что же делать дальше. Владелец продукта определяет, какие задачи на данном этапе являются наиболее приоритетными. Данный процесс определяет эффективность Спринта, ведь именно от него зависит, какую ценность получит Заказчик по итогам спринта.</a:t>
            </a:r>
          </a:p>
          <a:p>
            <a:pPr lvl="0"/>
            <a:r>
              <a:rPr lang="ru-RU" sz="1200" b="1" u="none" strike="noStrike" kern="1200" dirty="0">
                <a:solidFill>
                  <a:schemeClr val="tx1"/>
                </a:solidFill>
                <a:effectLst/>
                <a:latin typeface="+mn-lt"/>
                <a:ea typeface="+mn-ea"/>
                <a:cs typeface="+mn-cs"/>
              </a:rPr>
              <a:t>Планирование Спринта:</a:t>
            </a:r>
            <a:r>
              <a:rPr lang="ru-RU" sz="1200" u="none" strike="noStrike" kern="1200" dirty="0">
                <a:solidFill>
                  <a:schemeClr val="tx1"/>
                </a:solidFill>
                <a:effectLst/>
                <a:latin typeface="+mn-lt"/>
                <a:ea typeface="+mn-ea"/>
                <a:cs typeface="+mn-cs"/>
              </a:rPr>
              <a:t> после того, как Владелец продукта определил приоритеты, команда совместно решает, что же конкретно они будут делать во время грядущей итерации, как достигнуть поставленной на предыдущей встрече цели. Команды могут применять различные инструменты планирования и оценки на данном этапе, лишь бы они не противоречили принципам и логике </a:t>
            </a:r>
            <a:r>
              <a:rPr lang="ru-RU" sz="1200" u="none" strike="noStrike" kern="1200" dirty="0" err="1">
                <a:solidFill>
                  <a:schemeClr val="tx1"/>
                </a:solidFill>
                <a:effectLst/>
                <a:latin typeface="+mn-lt"/>
                <a:ea typeface="+mn-ea"/>
                <a:cs typeface="+mn-cs"/>
              </a:rPr>
              <a:t>Scrum</a:t>
            </a:r>
            <a:r>
              <a:rPr lang="ru-RU" sz="1200" u="none" strike="noStrike" kern="1200" dirty="0">
                <a:solidFill>
                  <a:schemeClr val="tx1"/>
                </a:solidFill>
                <a:effectLst/>
                <a:latin typeface="+mn-lt"/>
                <a:ea typeface="+mn-ea"/>
                <a:cs typeface="+mn-cs"/>
              </a:rPr>
              <a:t>. Планирование Спринта проводится в самом начале итерации, после Встречи по упорядочиванию продукта.</a:t>
            </a:r>
          </a:p>
          <a:p>
            <a:pPr lvl="0"/>
            <a:r>
              <a:rPr lang="ru-RU" sz="1200" b="1" u="none" strike="noStrike" kern="1200" dirty="0">
                <a:solidFill>
                  <a:schemeClr val="tx1"/>
                </a:solidFill>
                <a:effectLst/>
                <a:latin typeface="+mn-lt"/>
                <a:ea typeface="+mn-ea"/>
                <a:cs typeface="+mn-cs"/>
              </a:rPr>
              <a:t>Ежедневные летучки:</a:t>
            </a:r>
            <a:r>
              <a:rPr lang="ru-RU" sz="1200" u="none" strike="noStrike" kern="1200" dirty="0">
                <a:solidFill>
                  <a:schemeClr val="tx1"/>
                </a:solidFill>
                <a:effectLst/>
                <a:latin typeface="+mn-lt"/>
                <a:ea typeface="+mn-ea"/>
                <a:cs typeface="+mn-cs"/>
              </a:rPr>
              <a:t> каждый день спринта, в идеале в одно и то же время, члены команды тратят 15 минут на то, чтобы поделиться информацией о статусе задач и состоянии проекта. На ней не происходит обсуждений проблем или принятия решений </a:t>
            </a:r>
            <a:r>
              <a:rPr lang="ru-RU" sz="1200" kern="1200" dirty="0">
                <a:solidFill>
                  <a:schemeClr val="tx1"/>
                </a:solidFill>
                <a:effectLst/>
                <a:latin typeface="+mn-lt"/>
                <a:ea typeface="+mn-ea"/>
                <a:cs typeface="+mn-cs"/>
              </a:rPr>
              <a:t>—</a:t>
            </a:r>
            <a:r>
              <a:rPr lang="ru-RU" sz="1200" u="none" strike="noStrike" kern="1200" dirty="0">
                <a:solidFill>
                  <a:schemeClr val="tx1"/>
                </a:solidFill>
                <a:effectLst/>
                <a:latin typeface="+mn-lt"/>
                <a:ea typeface="+mn-ea"/>
                <a:cs typeface="+mn-cs"/>
              </a:rPr>
              <a:t> если после встречи возникают вопросы и конфликты, </a:t>
            </a:r>
            <a:r>
              <a:rPr lang="ru-RU" sz="1200" u="none" strike="noStrike" kern="1200" dirty="0" err="1">
                <a:solidFill>
                  <a:schemeClr val="tx1"/>
                </a:solidFill>
                <a:effectLst/>
                <a:latin typeface="+mn-lt"/>
                <a:ea typeface="+mn-ea"/>
                <a:cs typeface="+mn-cs"/>
              </a:rPr>
              <a:t>скрам</a:t>
            </a:r>
            <a:r>
              <a:rPr lang="ru-RU" sz="1200" u="none" strike="noStrike" kern="1200" dirty="0">
                <a:solidFill>
                  <a:schemeClr val="tx1"/>
                </a:solidFill>
                <a:effectLst/>
                <a:latin typeface="+mn-lt"/>
                <a:ea typeface="+mn-ea"/>
                <a:cs typeface="+mn-cs"/>
              </a:rPr>
              <a:t>-мастер и вовлечённые участники обсуждают их отдельно. Летучка же нужна для обмена информацией и поддержания всех членов команды в курсе состояния проекта.</a:t>
            </a:r>
          </a:p>
          <a:p>
            <a:pPr lvl="0"/>
            <a:r>
              <a:rPr lang="ru-RU" sz="1200" b="1" u="none" strike="noStrike" kern="1200" dirty="0">
                <a:solidFill>
                  <a:schemeClr val="tx1"/>
                </a:solidFill>
                <a:effectLst/>
                <a:latin typeface="+mn-lt"/>
                <a:ea typeface="+mn-ea"/>
                <a:cs typeface="+mn-cs"/>
              </a:rPr>
              <a:t>Подведение итогов Спринта:</a:t>
            </a:r>
            <a:r>
              <a:rPr lang="ru-RU" sz="1200" u="none" strike="noStrike" kern="1200" dirty="0">
                <a:solidFill>
                  <a:schemeClr val="tx1"/>
                </a:solidFill>
                <a:effectLst/>
                <a:latin typeface="+mn-lt"/>
                <a:ea typeface="+mn-ea"/>
                <a:cs typeface="+mn-cs"/>
              </a:rPr>
              <a:t> цель этапа </a:t>
            </a:r>
            <a:r>
              <a:rPr lang="ru-RU" sz="1200" kern="1200" dirty="0">
                <a:solidFill>
                  <a:schemeClr val="tx1"/>
                </a:solidFill>
                <a:effectLst/>
                <a:latin typeface="+mn-lt"/>
                <a:ea typeface="+mn-ea"/>
                <a:cs typeface="+mn-cs"/>
              </a:rPr>
              <a:t>—</a:t>
            </a:r>
            <a:r>
              <a:rPr lang="ru-RU" sz="1200" u="none" strike="noStrike" kern="1200" dirty="0">
                <a:solidFill>
                  <a:schemeClr val="tx1"/>
                </a:solidFill>
                <a:effectLst/>
                <a:latin typeface="+mn-lt"/>
                <a:ea typeface="+mn-ea"/>
                <a:cs typeface="+mn-cs"/>
              </a:rPr>
              <a:t> обследование и адаптация создаваемого продукта. Команда представляет результаты деятельности всем заинтересованным лицам. Основная задача </a:t>
            </a:r>
            <a:r>
              <a:rPr lang="ru-RU" sz="1200" kern="1200" dirty="0">
                <a:solidFill>
                  <a:schemeClr val="tx1"/>
                </a:solidFill>
                <a:effectLst/>
                <a:latin typeface="+mn-lt"/>
                <a:ea typeface="+mn-ea"/>
                <a:cs typeface="+mn-cs"/>
              </a:rPr>
              <a:t>—</a:t>
            </a:r>
            <a:r>
              <a:rPr lang="ru-RU" sz="1200" u="none" strike="noStrike" kern="1200" dirty="0">
                <a:solidFill>
                  <a:schemeClr val="tx1"/>
                </a:solidFill>
                <a:effectLst/>
                <a:latin typeface="+mn-lt"/>
                <a:ea typeface="+mn-ea"/>
                <a:cs typeface="+mn-cs"/>
              </a:rPr>
              <a:t> убедиться, что продукт этапа соответствует ожиданиям участников и согласуется с целями проекта.</a:t>
            </a:r>
          </a:p>
          <a:p>
            <a:pPr lvl="0"/>
            <a:r>
              <a:rPr lang="ru-RU" sz="1200" b="1" u="none" strike="noStrike" kern="1200" dirty="0">
                <a:solidFill>
                  <a:schemeClr val="tx1"/>
                </a:solidFill>
                <a:effectLst/>
                <a:latin typeface="+mn-lt"/>
                <a:ea typeface="+mn-ea"/>
                <a:cs typeface="+mn-cs"/>
              </a:rPr>
              <a:t>Ретроспектива Спринта:</a:t>
            </a:r>
            <a:r>
              <a:rPr lang="ru-RU" sz="1200" u="none" strike="noStrike" kern="1200" dirty="0">
                <a:solidFill>
                  <a:schemeClr val="tx1"/>
                </a:solidFill>
                <a:effectLst/>
                <a:latin typeface="+mn-lt"/>
                <a:ea typeface="+mn-ea"/>
                <a:cs typeface="+mn-cs"/>
              </a:rPr>
              <a:t> проводится сразу после Подведения итогов спринта и до планирования следующего спринта. На нём команда выясняет, насколько чётко и слаженно проходил процесс реализации этапа. Обследованию подвергаются возникшие проблемы в работе, методологии и взаимодействии. Именно этот этап позволяет команде провести рефлексию и следующий Спринт провести эффективнее.</a:t>
            </a:r>
          </a:p>
          <a:p>
            <a:endParaRPr lang="ru-RU" dirty="0"/>
          </a:p>
        </p:txBody>
      </p:sp>
      <p:sp>
        <p:nvSpPr>
          <p:cNvPr id="4" name="Номер слайда 3"/>
          <p:cNvSpPr>
            <a:spLocks noGrp="1"/>
          </p:cNvSpPr>
          <p:nvPr>
            <p:ph type="sldNum" sz="quarter" idx="5"/>
          </p:nvPr>
        </p:nvSpPr>
        <p:spPr/>
        <p:txBody>
          <a:bodyPr/>
          <a:lstStyle/>
          <a:p>
            <a:fld id="{06C09668-312C-4137-ACF6-5CD05D6027C2}" type="slidenum">
              <a:rPr lang="ru-RU" smtClean="0"/>
              <a:t>28</a:t>
            </a:fld>
            <a:endParaRPr lang="ru-RU"/>
          </a:p>
        </p:txBody>
      </p:sp>
    </p:spTree>
    <p:extLst>
      <p:ext uri="{BB962C8B-B14F-4D97-AF65-F5344CB8AC3E}">
        <p14:creationId xmlns:p14="http://schemas.microsoft.com/office/powerpoint/2010/main" val="2265657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endParaRPr lang="ru-RU"/>
          </a:p>
        </p:txBody>
      </p:sp>
    </p:spTree>
    <p:extLst>
      <p:ext uri="{BB962C8B-B14F-4D97-AF65-F5344CB8AC3E}">
        <p14:creationId xmlns:p14="http://schemas.microsoft.com/office/powerpoint/2010/main" val="1824917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Скорее всего, у вас будет определённое представление о конечной цели, но при этом возможны эксперименты. С заинтересованными сторонами понадобится тесное взаимодействие, особенно после этапа планирования.</a:t>
            </a:r>
            <a:endParaRPr lang="ru-RU" dirty="0">
              <a:effectLst/>
            </a:endParaRPr>
          </a:p>
          <a:p>
            <a:endParaRPr lang="ru-RU" dirty="0"/>
          </a:p>
        </p:txBody>
      </p:sp>
      <p:sp>
        <p:nvSpPr>
          <p:cNvPr id="4" name="Номер слайда 3"/>
          <p:cNvSpPr>
            <a:spLocks noGrp="1"/>
          </p:cNvSpPr>
          <p:nvPr>
            <p:ph type="sldNum" sz="quarter" idx="10"/>
          </p:nvPr>
        </p:nvSpPr>
        <p:spPr/>
        <p:txBody>
          <a:bodyPr/>
          <a:lstStyle/>
          <a:p>
            <a:pPr>
              <a:defRPr/>
            </a:pPr>
            <a:endParaRPr lang="ru-RU"/>
          </a:p>
        </p:txBody>
      </p:sp>
    </p:spTree>
    <p:extLst>
      <p:ext uri="{BB962C8B-B14F-4D97-AF65-F5344CB8AC3E}">
        <p14:creationId xmlns:p14="http://schemas.microsoft.com/office/powerpoint/2010/main" val="1003669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208765935" name="Slide Image Placeholder 1"/>
          <p:cNvSpPr>
            <a:spLocks noGrp="1" noRot="1" noChangeAspect="1"/>
          </p:cNvSpPr>
          <p:nvPr>
            <p:ph type="sldImg"/>
          </p:nvPr>
        </p:nvSpPr>
        <p:spPr bwMode="auto"/>
      </p:sp>
      <p:sp>
        <p:nvSpPr>
          <p:cNvPr id="2086723197" name="Notes Placeholder 2"/>
          <p:cNvSpPr>
            <a:spLocks noGrp="1"/>
          </p:cNvSpPr>
          <p:nvPr>
            <p:ph type="body" idx="1"/>
          </p:nvPr>
        </p:nvSpPr>
        <p:spPr bwMode="auto"/>
        <p:txBody>
          <a:bodyPr/>
          <a:lstStyle/>
          <a:p>
            <a:pPr>
              <a:defRPr/>
            </a:pPr>
            <a:r>
              <a:rPr dirty="0" err="1"/>
              <a:t>Что</a:t>
            </a:r>
            <a:r>
              <a:rPr dirty="0"/>
              <a:t> </a:t>
            </a:r>
            <a:r>
              <a:rPr dirty="0" err="1"/>
              <a:t>узнаем</a:t>
            </a:r>
            <a:r>
              <a:rPr dirty="0"/>
              <a:t> </a:t>
            </a:r>
            <a:r>
              <a:rPr dirty="0" err="1"/>
              <a:t>на</a:t>
            </a:r>
            <a:r>
              <a:rPr dirty="0"/>
              <a:t> </a:t>
            </a:r>
            <a:r>
              <a:rPr dirty="0" err="1"/>
              <a:t>занятии</a:t>
            </a:r>
            <a:r>
              <a:rPr lang="ru-RU" dirty="0"/>
              <a:t>.</a:t>
            </a:r>
            <a:endParaRPr dirty="0"/>
          </a:p>
        </p:txBody>
      </p:sp>
      <p:sp>
        <p:nvSpPr>
          <p:cNvPr id="1299497356"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4292804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612779510" name="Slide Image Placeholder 1"/>
          <p:cNvSpPr>
            <a:spLocks noGrp="1" noRot="1" noChangeAspect="1"/>
          </p:cNvSpPr>
          <p:nvPr>
            <p:ph type="sldImg"/>
          </p:nvPr>
        </p:nvSpPr>
        <p:spPr bwMode="auto"/>
      </p:sp>
      <p:sp>
        <p:nvSpPr>
          <p:cNvPr id="408198379" name="Notes Placeholder 2"/>
          <p:cNvSpPr>
            <a:spLocks noGrp="1"/>
          </p:cNvSpPr>
          <p:nvPr>
            <p:ph type="body" idx="1"/>
          </p:nvPr>
        </p:nvSpPr>
        <p:spPr bwMode="auto"/>
        <p:txBody>
          <a:bodyPr/>
          <a:lstStyle/>
          <a:p>
            <a:pPr algn="l"/>
            <a:r>
              <a:rPr lang="en-GB" b="1" i="0" dirty="0">
                <a:solidFill>
                  <a:srgbClr val="404040"/>
                </a:solidFill>
                <a:effectLst/>
                <a:latin typeface="quote-cjk-patch"/>
              </a:rPr>
              <a:t>Waterfall (</a:t>
            </a:r>
            <a:r>
              <a:rPr lang="ru-RU" b="1" i="0" dirty="0">
                <a:solidFill>
                  <a:srgbClr val="404040"/>
                </a:solidFill>
                <a:effectLst/>
                <a:latin typeface="quote-cjk-patch"/>
              </a:rPr>
              <a:t>Каскадная модель)</a:t>
            </a:r>
            <a:endParaRPr lang="ru-RU" b="0" i="0" dirty="0">
              <a:solidFill>
                <a:srgbClr val="404040"/>
              </a:solidFill>
              <a:effectLst/>
              <a:latin typeface="quote-cjk-patch"/>
            </a:endParaRPr>
          </a:p>
          <a:p>
            <a:pPr algn="l"/>
            <a:r>
              <a:rPr lang="ru-RU" b="0" i="0" dirty="0">
                <a:solidFill>
                  <a:srgbClr val="404040"/>
                </a:solidFill>
                <a:effectLst/>
                <a:latin typeface="quote-cjk-patch"/>
              </a:rPr>
              <a:t>Подходит для проектов с чёткими требованиями, минимальными изменениями и последовательным выполнением этапов.</a:t>
            </a:r>
          </a:p>
          <a:p>
            <a:pPr algn="l"/>
            <a:r>
              <a:rPr lang="ru-RU" b="0" i="0" dirty="0">
                <a:solidFill>
                  <a:srgbClr val="404040"/>
                </a:solidFill>
                <a:effectLst/>
                <a:latin typeface="quote-cjk-patch"/>
              </a:rPr>
              <a:t>1. </a:t>
            </a:r>
            <a:r>
              <a:rPr lang="ru-RU" b="1" i="0" dirty="0">
                <a:solidFill>
                  <a:srgbClr val="404040"/>
                </a:solidFill>
                <a:effectLst/>
                <a:latin typeface="quote-cjk-patch"/>
              </a:rPr>
              <a:t>Строительство отеля</a:t>
            </a:r>
            <a:endParaRPr lang="ru-RU" b="0" i="0" dirty="0">
              <a:solidFill>
                <a:srgbClr val="404040"/>
              </a:solidFill>
              <a:effectLst/>
              <a:latin typeface="quote-cjk-patch"/>
            </a:endParaRPr>
          </a:p>
          <a:p>
            <a:pPr algn="l">
              <a:buFont typeface="Arial" panose="020B0604020202020204" pitchFamily="34" charset="0"/>
              <a:buChar char="•"/>
            </a:pPr>
            <a:r>
              <a:rPr lang="ru-RU" b="1" i="0" dirty="0">
                <a:solidFill>
                  <a:srgbClr val="404040"/>
                </a:solidFill>
                <a:effectLst/>
                <a:latin typeface="quote-cjk-patch"/>
              </a:rPr>
              <a:t> Почему </a:t>
            </a:r>
            <a:r>
              <a:rPr lang="en-GB" b="1" i="0" dirty="0">
                <a:solidFill>
                  <a:srgbClr val="404040"/>
                </a:solidFill>
                <a:effectLst/>
                <a:latin typeface="quote-cjk-patch"/>
              </a:rPr>
              <a:t>Waterfall?</a:t>
            </a:r>
            <a:endParaRPr lang="en-GB" b="0" i="0" dirty="0">
              <a:solidFill>
                <a:srgbClr val="404040"/>
              </a:solidFill>
              <a:effectLst/>
              <a:latin typeface="quote-cjk-patch"/>
            </a:endParaRPr>
          </a:p>
          <a:p>
            <a:pPr marL="742950" lvl="1" indent="-285750" algn="l">
              <a:buFont typeface="Arial" panose="020B0604020202020204" pitchFamily="34" charset="0"/>
              <a:buChar char="•"/>
            </a:pPr>
            <a:r>
              <a:rPr lang="ru-RU" b="0" i="0" dirty="0">
                <a:solidFill>
                  <a:srgbClr val="404040"/>
                </a:solidFill>
                <a:effectLst/>
                <a:latin typeface="quote-cjk-patch"/>
              </a:rPr>
              <a:t>Требуется точное планирование (фундамент, гидроизоляция, безопасность).</a:t>
            </a:r>
          </a:p>
          <a:p>
            <a:pPr marL="742950" lvl="1" indent="-285750" algn="l">
              <a:buFont typeface="Arial" panose="020B0604020202020204" pitchFamily="34" charset="0"/>
              <a:buChar char="•"/>
            </a:pPr>
            <a:r>
              <a:rPr lang="ru-RU" b="0" i="0" dirty="0">
                <a:solidFill>
                  <a:srgbClr val="404040"/>
                </a:solidFill>
                <a:effectLst/>
                <a:latin typeface="quote-cjk-patch"/>
              </a:rPr>
              <a:t>Изменения на поздних этапах крайне дороги (нельзя «переместить» комнату после постройки).</a:t>
            </a:r>
          </a:p>
          <a:p>
            <a:pPr marL="742950" lvl="1" indent="-285750" algn="l">
              <a:buFont typeface="Arial" panose="020B0604020202020204" pitchFamily="34" charset="0"/>
              <a:buChar char="•"/>
            </a:pPr>
            <a:r>
              <a:rPr lang="ru-RU" b="0" i="0" dirty="0">
                <a:solidFill>
                  <a:srgbClr val="404040"/>
                </a:solidFill>
                <a:effectLst/>
                <a:latin typeface="quote-cjk-patch"/>
              </a:rPr>
              <a:t>Сертификация и проверки должны быть завершены до открытия.</a:t>
            </a:r>
          </a:p>
          <a:p>
            <a:pPr algn="l"/>
            <a:r>
              <a:rPr lang="ru-RU" b="0" i="0" dirty="0">
                <a:solidFill>
                  <a:srgbClr val="404040"/>
                </a:solidFill>
                <a:effectLst/>
                <a:latin typeface="quote-cjk-patch"/>
              </a:rPr>
              <a:t>2. </a:t>
            </a:r>
            <a:r>
              <a:rPr lang="ru-RU" b="1" i="0" dirty="0">
                <a:solidFill>
                  <a:srgbClr val="404040"/>
                </a:solidFill>
                <a:effectLst/>
                <a:latin typeface="quote-cjk-patch"/>
              </a:rPr>
              <a:t>Запуск межпланетного корабля</a:t>
            </a:r>
            <a:endParaRPr lang="ru-RU" b="0" i="0" dirty="0">
              <a:solidFill>
                <a:srgbClr val="404040"/>
              </a:solidFill>
              <a:effectLst/>
              <a:latin typeface="quote-cjk-patch"/>
            </a:endParaRPr>
          </a:p>
          <a:p>
            <a:pPr algn="l">
              <a:buFont typeface="Arial" panose="020B0604020202020204" pitchFamily="34" charset="0"/>
              <a:buChar char="•"/>
            </a:pPr>
            <a:r>
              <a:rPr lang="ru-RU" b="1" i="0" dirty="0">
                <a:solidFill>
                  <a:srgbClr val="404040"/>
                </a:solidFill>
                <a:effectLst/>
                <a:latin typeface="quote-cjk-patch"/>
              </a:rPr>
              <a:t> Почему </a:t>
            </a:r>
            <a:r>
              <a:rPr lang="en-GB" b="1" i="0" dirty="0">
                <a:solidFill>
                  <a:srgbClr val="404040"/>
                </a:solidFill>
                <a:effectLst/>
                <a:latin typeface="quote-cjk-patch"/>
              </a:rPr>
              <a:t>Waterfall?</a:t>
            </a:r>
            <a:endParaRPr lang="en-GB" b="0" i="0" dirty="0">
              <a:solidFill>
                <a:srgbClr val="404040"/>
              </a:solidFill>
              <a:effectLst/>
              <a:latin typeface="quote-cjk-patch"/>
            </a:endParaRPr>
          </a:p>
          <a:p>
            <a:pPr marL="742950" lvl="1" indent="-285750" algn="l">
              <a:buFont typeface="Arial" panose="020B0604020202020204" pitchFamily="34" charset="0"/>
              <a:buChar char="•"/>
            </a:pPr>
            <a:r>
              <a:rPr lang="ru-RU" b="0" i="0" dirty="0">
                <a:solidFill>
                  <a:srgbClr val="404040"/>
                </a:solidFill>
                <a:effectLst/>
                <a:latin typeface="quote-cjk-patch"/>
              </a:rPr>
              <a:t>Жёсткие сроки (окно запуска </a:t>
            </a:r>
            <a:r>
              <a:rPr lang="ru-RU" sz="1200" kern="1200" dirty="0">
                <a:solidFill>
                  <a:schemeClr val="tx1"/>
                </a:solidFill>
                <a:effectLst/>
                <a:latin typeface="+mn-lt"/>
                <a:ea typeface="+mn-ea"/>
                <a:cs typeface="+mn-cs"/>
              </a:rPr>
              <a:t>— </a:t>
            </a:r>
            <a:r>
              <a:rPr lang="ru-RU" b="0" i="0" dirty="0">
                <a:solidFill>
                  <a:srgbClr val="404040"/>
                </a:solidFill>
                <a:effectLst/>
                <a:latin typeface="quote-cjk-patch"/>
              </a:rPr>
              <a:t>раз в несколько лет).</a:t>
            </a:r>
          </a:p>
          <a:p>
            <a:pPr marL="742950" lvl="1" indent="-285750" algn="l">
              <a:buFont typeface="Arial" panose="020B0604020202020204" pitchFamily="34" charset="0"/>
              <a:buChar char="•"/>
            </a:pPr>
            <a:r>
              <a:rPr lang="ru-RU" b="0" i="0" dirty="0">
                <a:solidFill>
                  <a:srgbClr val="404040"/>
                </a:solidFill>
                <a:effectLst/>
                <a:latin typeface="quote-cjk-patch"/>
              </a:rPr>
              <a:t>Тестирование оборудования должно быть завершено до старта — ошибки фатальны.</a:t>
            </a:r>
          </a:p>
          <a:p>
            <a:pPr marL="742950" lvl="1" indent="-285750" algn="l">
              <a:buFont typeface="Arial" panose="020B0604020202020204" pitchFamily="34" charset="0"/>
              <a:buChar char="•"/>
            </a:pPr>
            <a:r>
              <a:rPr lang="ru-RU" b="0" i="0" dirty="0">
                <a:solidFill>
                  <a:srgbClr val="404040"/>
                </a:solidFill>
                <a:effectLst/>
                <a:latin typeface="quote-cjk-patch"/>
              </a:rPr>
              <a:t>Невозможно «добавить функционал» после запуска.</a:t>
            </a:r>
          </a:p>
          <a:p>
            <a:pPr algn="l"/>
            <a:r>
              <a:rPr lang="ru-RU" b="0" i="0" dirty="0">
                <a:solidFill>
                  <a:srgbClr val="404040"/>
                </a:solidFill>
                <a:effectLst/>
                <a:latin typeface="quote-cjk-patch"/>
              </a:rPr>
              <a:t>3. </a:t>
            </a:r>
            <a:r>
              <a:rPr lang="ru-RU" b="1" i="0" dirty="0">
                <a:solidFill>
                  <a:srgbClr val="404040"/>
                </a:solidFill>
                <a:effectLst/>
                <a:latin typeface="quote-cjk-patch"/>
              </a:rPr>
              <a:t>Реставрация древнего замка с исторической точностью</a:t>
            </a:r>
            <a:r>
              <a:rPr lang="ru-RU" b="0" i="0" dirty="0">
                <a:solidFill>
                  <a:srgbClr val="404040"/>
                </a:solidFill>
                <a:effectLst/>
                <a:latin typeface="quote-cjk-patch"/>
              </a:rPr>
              <a:t> </a:t>
            </a:r>
          </a:p>
          <a:p>
            <a:pPr algn="l">
              <a:buFont typeface="Arial" panose="020B0604020202020204" pitchFamily="34" charset="0"/>
              <a:buChar char="•"/>
            </a:pPr>
            <a:r>
              <a:rPr lang="ru-RU" b="1" i="0" dirty="0">
                <a:solidFill>
                  <a:srgbClr val="404040"/>
                </a:solidFill>
                <a:effectLst/>
                <a:latin typeface="quote-cjk-patch"/>
              </a:rPr>
              <a:t> Почему </a:t>
            </a:r>
            <a:r>
              <a:rPr lang="en-GB" b="1" i="0" dirty="0">
                <a:solidFill>
                  <a:srgbClr val="404040"/>
                </a:solidFill>
                <a:effectLst/>
                <a:latin typeface="quote-cjk-patch"/>
              </a:rPr>
              <a:t>Waterfall?</a:t>
            </a:r>
            <a:endParaRPr lang="en-GB" b="0" i="0" dirty="0">
              <a:solidFill>
                <a:srgbClr val="404040"/>
              </a:solidFill>
              <a:effectLst/>
              <a:latin typeface="quote-cjk-patch"/>
            </a:endParaRPr>
          </a:p>
          <a:p>
            <a:pPr marL="742950" lvl="1" indent="-285750" algn="l">
              <a:buFont typeface="Arial" panose="020B0604020202020204" pitchFamily="34" charset="0"/>
              <a:buChar char="•"/>
            </a:pPr>
            <a:r>
              <a:rPr lang="ru-RU" b="0" i="0" dirty="0">
                <a:solidFill>
                  <a:srgbClr val="404040"/>
                </a:solidFill>
                <a:effectLst/>
                <a:latin typeface="quote-cjk-patch"/>
              </a:rPr>
              <a:t>Требуется строгое следование архивным данным.</a:t>
            </a:r>
          </a:p>
          <a:p>
            <a:pPr marL="742950" lvl="1" indent="-285750" algn="l">
              <a:buFont typeface="Arial" panose="020B0604020202020204" pitchFamily="34" charset="0"/>
              <a:buChar char="•"/>
            </a:pPr>
            <a:r>
              <a:rPr lang="ru-RU" b="0" i="0" dirty="0">
                <a:solidFill>
                  <a:srgbClr val="404040"/>
                </a:solidFill>
                <a:effectLst/>
                <a:latin typeface="quote-cjk-patch"/>
              </a:rPr>
              <a:t>Изменения могут нарушить аутентичность.</a:t>
            </a:r>
          </a:p>
          <a:p>
            <a:pPr marL="742950" lvl="1" indent="-285750" algn="l">
              <a:buFont typeface="Arial" panose="020B0604020202020204" pitchFamily="34" charset="0"/>
              <a:buChar char="•"/>
            </a:pPr>
            <a:r>
              <a:rPr lang="ru-RU" b="0" i="0" dirty="0">
                <a:solidFill>
                  <a:srgbClr val="404040"/>
                </a:solidFill>
                <a:effectLst/>
                <a:latin typeface="quote-cjk-patch"/>
              </a:rPr>
              <a:t>Этапы: исследование → проектирование → реставрация → открытие.</a:t>
            </a:r>
          </a:p>
          <a:p>
            <a:pPr algn="l"/>
            <a:endParaRPr lang="ru-RU" b="1" i="0" dirty="0">
              <a:solidFill>
                <a:srgbClr val="404040"/>
              </a:solidFill>
              <a:effectLst/>
              <a:latin typeface="quote-cjk-patch"/>
            </a:endParaRPr>
          </a:p>
          <a:p>
            <a:pPr algn="l"/>
            <a:r>
              <a:rPr lang="en-GB" b="1" i="0" dirty="0">
                <a:solidFill>
                  <a:srgbClr val="404040"/>
                </a:solidFill>
                <a:effectLst/>
                <a:latin typeface="quote-cjk-patch"/>
              </a:rPr>
              <a:t>Agile (</a:t>
            </a:r>
            <a:r>
              <a:rPr lang="ru-RU" b="1" i="0" dirty="0">
                <a:solidFill>
                  <a:srgbClr val="404040"/>
                </a:solidFill>
                <a:effectLst/>
                <a:latin typeface="quote-cjk-patch"/>
              </a:rPr>
              <a:t>Гибкая методология)</a:t>
            </a:r>
            <a:endParaRPr lang="ru-RU" b="0" i="0" dirty="0">
              <a:solidFill>
                <a:srgbClr val="404040"/>
              </a:solidFill>
              <a:effectLst/>
              <a:latin typeface="quote-cjk-patch"/>
            </a:endParaRPr>
          </a:p>
          <a:p>
            <a:pPr algn="l"/>
            <a:r>
              <a:rPr lang="ru-RU" b="0" i="0" dirty="0">
                <a:solidFill>
                  <a:srgbClr val="404040"/>
                </a:solidFill>
                <a:effectLst/>
                <a:latin typeface="quote-cjk-patch"/>
              </a:rPr>
              <a:t>Подходит для проектов с неопределёнными требованиями, где важна адаптация и быстрая обратная связь.</a:t>
            </a:r>
          </a:p>
          <a:p>
            <a:pPr algn="l"/>
            <a:r>
              <a:rPr lang="ru-RU" b="0" i="0" dirty="0">
                <a:solidFill>
                  <a:srgbClr val="404040"/>
                </a:solidFill>
                <a:effectLst/>
                <a:latin typeface="quote-cjk-patch"/>
              </a:rPr>
              <a:t>1. </a:t>
            </a:r>
            <a:r>
              <a:rPr lang="ru-RU" b="1" i="0" dirty="0">
                <a:solidFill>
                  <a:srgbClr val="404040"/>
                </a:solidFill>
                <a:effectLst/>
                <a:latin typeface="quote-cjk-patch"/>
              </a:rPr>
              <a:t>Разработка ИИ-компаньона для космонавтов</a:t>
            </a:r>
            <a:r>
              <a:rPr lang="ru-RU" b="0" i="0" dirty="0">
                <a:solidFill>
                  <a:srgbClr val="404040"/>
                </a:solidFill>
                <a:effectLst/>
                <a:latin typeface="quote-cjk-patch"/>
              </a:rPr>
              <a:t> </a:t>
            </a:r>
          </a:p>
          <a:p>
            <a:pPr algn="l">
              <a:buFont typeface="Arial" panose="020B0604020202020204" pitchFamily="34" charset="0"/>
              <a:buChar char="•"/>
            </a:pPr>
            <a:r>
              <a:rPr lang="ru-RU" b="1" i="0" dirty="0">
                <a:solidFill>
                  <a:srgbClr val="404040"/>
                </a:solidFill>
                <a:effectLst/>
                <a:latin typeface="quote-cjk-patch"/>
              </a:rPr>
              <a:t> Почему </a:t>
            </a:r>
            <a:r>
              <a:rPr lang="en-GB" b="1" i="0" dirty="0">
                <a:solidFill>
                  <a:srgbClr val="404040"/>
                </a:solidFill>
                <a:effectLst/>
                <a:latin typeface="quote-cjk-patch"/>
              </a:rPr>
              <a:t>Agile?</a:t>
            </a:r>
            <a:endParaRPr lang="en-GB" b="0" i="0" dirty="0">
              <a:solidFill>
                <a:srgbClr val="404040"/>
              </a:solidFill>
              <a:effectLst/>
              <a:latin typeface="quote-cjk-patch"/>
            </a:endParaRPr>
          </a:p>
          <a:p>
            <a:pPr marL="742950" lvl="1" indent="-285750" algn="l">
              <a:buFont typeface="Arial" panose="020B0604020202020204" pitchFamily="34" charset="0"/>
              <a:buChar char="•"/>
            </a:pPr>
            <a:r>
              <a:rPr lang="ru-RU" b="0" i="0" dirty="0">
                <a:solidFill>
                  <a:srgbClr val="404040"/>
                </a:solidFill>
                <a:effectLst/>
                <a:latin typeface="quote-cjk-patch"/>
              </a:rPr>
              <a:t>Потребности экипажа могут меняться во время миссии.</a:t>
            </a:r>
          </a:p>
          <a:p>
            <a:pPr marL="742950" lvl="1" indent="-285750" algn="l">
              <a:buFont typeface="Arial" panose="020B0604020202020204" pitchFamily="34" charset="0"/>
              <a:buChar char="•"/>
            </a:pPr>
            <a:r>
              <a:rPr lang="ru-RU" b="0" i="0" dirty="0">
                <a:solidFill>
                  <a:srgbClr val="404040"/>
                </a:solidFill>
                <a:effectLst/>
                <a:latin typeface="quote-cjk-patch"/>
              </a:rPr>
              <a:t>ИИ нужно обучать на новых данных (например, нештатные ситуации).</a:t>
            </a:r>
          </a:p>
          <a:p>
            <a:pPr marL="742950" lvl="1" indent="-285750" algn="l">
              <a:buFont typeface="Arial" panose="020B0604020202020204" pitchFamily="34" charset="0"/>
              <a:buChar char="•"/>
            </a:pPr>
            <a:r>
              <a:rPr lang="ru-RU" b="0" i="0" dirty="0">
                <a:solidFill>
                  <a:srgbClr val="404040"/>
                </a:solidFill>
                <a:effectLst/>
                <a:latin typeface="quote-cjk-patch"/>
              </a:rPr>
              <a:t>Можно выпускать обновления на лету.</a:t>
            </a:r>
          </a:p>
          <a:p>
            <a:pPr algn="l"/>
            <a:r>
              <a:rPr lang="ru-RU" b="0" i="0" dirty="0">
                <a:solidFill>
                  <a:srgbClr val="404040"/>
                </a:solidFill>
                <a:effectLst/>
                <a:latin typeface="quote-cjk-patch"/>
              </a:rPr>
              <a:t>2. </a:t>
            </a:r>
            <a:r>
              <a:rPr lang="ru-RU" b="1" i="0" dirty="0">
                <a:solidFill>
                  <a:srgbClr val="404040"/>
                </a:solidFill>
                <a:effectLst/>
                <a:latin typeface="quote-cjk-patch"/>
              </a:rPr>
              <a:t>Создание интерактивного театрального шоу с выбором сюжета зрителями</a:t>
            </a:r>
            <a:r>
              <a:rPr lang="ru-RU" b="0" i="0" dirty="0">
                <a:solidFill>
                  <a:srgbClr val="404040"/>
                </a:solidFill>
                <a:effectLst/>
                <a:latin typeface="quote-cjk-patch"/>
              </a:rPr>
              <a:t> </a:t>
            </a:r>
          </a:p>
          <a:p>
            <a:pPr algn="l">
              <a:buFont typeface="Arial" panose="020B0604020202020204" pitchFamily="34" charset="0"/>
              <a:buChar char="•"/>
            </a:pPr>
            <a:r>
              <a:rPr lang="ru-RU" b="1" i="0" dirty="0">
                <a:solidFill>
                  <a:srgbClr val="404040"/>
                </a:solidFill>
                <a:effectLst/>
                <a:latin typeface="quote-cjk-patch"/>
              </a:rPr>
              <a:t> Почему </a:t>
            </a:r>
            <a:r>
              <a:rPr lang="en-GB" b="1" i="0" dirty="0">
                <a:solidFill>
                  <a:srgbClr val="404040"/>
                </a:solidFill>
                <a:effectLst/>
                <a:latin typeface="quote-cjk-patch"/>
              </a:rPr>
              <a:t>Agile?</a:t>
            </a:r>
            <a:endParaRPr lang="en-GB" b="0" i="0" dirty="0">
              <a:solidFill>
                <a:srgbClr val="404040"/>
              </a:solidFill>
              <a:effectLst/>
              <a:latin typeface="quote-cjk-patch"/>
            </a:endParaRPr>
          </a:p>
          <a:p>
            <a:pPr marL="742950" lvl="1" indent="-285750" algn="l">
              <a:buFont typeface="Arial" panose="020B0604020202020204" pitchFamily="34" charset="0"/>
              <a:buChar char="•"/>
            </a:pPr>
            <a:r>
              <a:rPr lang="ru-RU" b="0" i="0" dirty="0">
                <a:solidFill>
                  <a:srgbClr val="404040"/>
                </a:solidFill>
                <a:effectLst/>
                <a:latin typeface="quote-cjk-patch"/>
              </a:rPr>
              <a:t>Зрители голосуют за развитие сюжета — сценарий адаптируется.</a:t>
            </a:r>
          </a:p>
          <a:p>
            <a:pPr marL="742950" lvl="1" indent="-285750" algn="l">
              <a:buFont typeface="Arial" panose="020B0604020202020204" pitchFamily="34" charset="0"/>
              <a:buChar char="•"/>
            </a:pPr>
            <a:r>
              <a:rPr lang="ru-RU" b="0" i="0" dirty="0">
                <a:solidFill>
                  <a:srgbClr val="404040"/>
                </a:solidFill>
                <a:effectLst/>
                <a:latin typeface="quote-cjk-patch"/>
              </a:rPr>
              <a:t>Каждый показ улучшается на основе фидбека.</a:t>
            </a:r>
          </a:p>
          <a:p>
            <a:pPr marL="742950" lvl="1" indent="-285750" algn="l">
              <a:buFont typeface="Arial" panose="020B0604020202020204" pitchFamily="34" charset="0"/>
              <a:buChar char="•"/>
            </a:pPr>
            <a:r>
              <a:rPr lang="ru-RU" b="0" i="0" dirty="0">
                <a:solidFill>
                  <a:srgbClr val="404040"/>
                </a:solidFill>
                <a:effectLst/>
                <a:latin typeface="quote-cjk-patch"/>
              </a:rPr>
              <a:t>Технические решения (свет, звук) меняются под новые идеи.</a:t>
            </a:r>
          </a:p>
          <a:p>
            <a:pPr algn="l"/>
            <a:r>
              <a:rPr lang="ru-RU" b="0" i="0" dirty="0">
                <a:solidFill>
                  <a:srgbClr val="404040"/>
                </a:solidFill>
                <a:effectLst/>
                <a:latin typeface="quote-cjk-patch"/>
              </a:rPr>
              <a:t>3. </a:t>
            </a:r>
            <a:r>
              <a:rPr lang="ru-RU" b="1" i="0" dirty="0">
                <a:solidFill>
                  <a:srgbClr val="404040"/>
                </a:solidFill>
                <a:effectLst/>
                <a:latin typeface="quote-cjk-patch"/>
              </a:rPr>
              <a:t>Запуск ресторана с «гастрономическими экспериментами»</a:t>
            </a:r>
            <a:r>
              <a:rPr lang="ru-RU" b="0" i="0" dirty="0">
                <a:solidFill>
                  <a:srgbClr val="404040"/>
                </a:solidFill>
                <a:effectLst/>
                <a:latin typeface="quote-cjk-patch"/>
              </a:rPr>
              <a:t> 🍔🔬</a:t>
            </a:r>
          </a:p>
          <a:p>
            <a:pPr algn="l">
              <a:buFont typeface="Arial" panose="020B0604020202020204" pitchFamily="34" charset="0"/>
              <a:buChar char="•"/>
            </a:pPr>
            <a:r>
              <a:rPr lang="ru-RU" b="1" i="0" dirty="0">
                <a:solidFill>
                  <a:srgbClr val="404040"/>
                </a:solidFill>
                <a:effectLst/>
                <a:latin typeface="quote-cjk-patch"/>
              </a:rPr>
              <a:t> Почему </a:t>
            </a:r>
            <a:r>
              <a:rPr lang="en-GB" b="1" i="0" dirty="0">
                <a:solidFill>
                  <a:srgbClr val="404040"/>
                </a:solidFill>
                <a:effectLst/>
                <a:latin typeface="quote-cjk-patch"/>
              </a:rPr>
              <a:t>Agile?</a:t>
            </a:r>
            <a:endParaRPr lang="en-GB" b="0" i="0" dirty="0">
              <a:solidFill>
                <a:srgbClr val="404040"/>
              </a:solidFill>
              <a:effectLst/>
              <a:latin typeface="quote-cjk-patch"/>
            </a:endParaRPr>
          </a:p>
          <a:p>
            <a:pPr marL="742950" lvl="1" indent="-285750" algn="l">
              <a:buFont typeface="Arial" panose="020B0604020202020204" pitchFamily="34" charset="0"/>
              <a:buChar char="•"/>
            </a:pPr>
            <a:r>
              <a:rPr lang="ru-RU" b="0" i="0" dirty="0">
                <a:solidFill>
                  <a:srgbClr val="404040"/>
                </a:solidFill>
                <a:effectLst/>
                <a:latin typeface="quote-cjk-patch"/>
              </a:rPr>
              <a:t>Меню меняется каждую неделю на основе отзывов.</a:t>
            </a:r>
          </a:p>
          <a:p>
            <a:pPr marL="742950" lvl="1" indent="-285750" algn="l">
              <a:buFont typeface="Arial" panose="020B0604020202020204" pitchFamily="34" charset="0"/>
              <a:buChar char="•"/>
            </a:pPr>
            <a:r>
              <a:rPr lang="ru-RU" b="0" i="0" dirty="0">
                <a:solidFill>
                  <a:srgbClr val="404040"/>
                </a:solidFill>
                <a:effectLst/>
                <a:latin typeface="quote-cjk-patch"/>
              </a:rPr>
              <a:t>Быстрое тестирование новых блюд (</a:t>
            </a:r>
            <a:r>
              <a:rPr lang="en-GB" b="0" i="0" dirty="0">
                <a:solidFill>
                  <a:srgbClr val="404040"/>
                </a:solidFill>
                <a:effectLst/>
                <a:latin typeface="quote-cjk-patch"/>
              </a:rPr>
              <a:t>fail fast → </a:t>
            </a:r>
            <a:r>
              <a:rPr lang="ru-RU" b="0" i="0" dirty="0">
                <a:solidFill>
                  <a:srgbClr val="404040"/>
                </a:solidFill>
                <a:effectLst/>
                <a:latin typeface="quote-cjk-patch"/>
              </a:rPr>
              <a:t>улучшай).</a:t>
            </a:r>
          </a:p>
          <a:p>
            <a:pPr marL="742950" lvl="1" indent="-285750" algn="l">
              <a:buFont typeface="Arial" panose="020B0604020202020204" pitchFamily="34" charset="0"/>
              <a:buChar char="•"/>
            </a:pPr>
            <a:r>
              <a:rPr lang="ru-RU" b="0" i="0" dirty="0">
                <a:solidFill>
                  <a:srgbClr val="404040"/>
                </a:solidFill>
                <a:effectLst/>
                <a:latin typeface="quote-cjk-patch"/>
              </a:rPr>
              <a:t>Маркетинг строится вокруг «новинок» и вовлечения аудитории.</a:t>
            </a:r>
          </a:p>
          <a:p>
            <a:pPr algn="l"/>
            <a:r>
              <a:rPr lang="ru-RU" b="1" i="0" dirty="0">
                <a:solidFill>
                  <a:srgbClr val="404040"/>
                </a:solidFill>
                <a:effectLst/>
                <a:latin typeface="quote-cjk-patch"/>
              </a:rPr>
              <a:t>Вывод:</a:t>
            </a:r>
            <a:endParaRPr lang="ru-RU" b="0" i="0" dirty="0">
              <a:solidFill>
                <a:srgbClr val="404040"/>
              </a:solidFill>
              <a:effectLst/>
              <a:latin typeface="quote-cjk-patch"/>
            </a:endParaRPr>
          </a:p>
          <a:p>
            <a:pPr algn="l">
              <a:buFont typeface="Arial" panose="020B0604020202020204" pitchFamily="34" charset="0"/>
              <a:buChar char="•"/>
            </a:pPr>
            <a:r>
              <a:rPr lang="ru-RU" b="1" i="0" dirty="0">
                <a:solidFill>
                  <a:srgbClr val="404040"/>
                </a:solidFill>
                <a:effectLst/>
                <a:latin typeface="quote-cjk-patch"/>
              </a:rPr>
              <a:t> </a:t>
            </a:r>
            <a:r>
              <a:rPr lang="en-GB" b="1" i="0" dirty="0">
                <a:solidFill>
                  <a:srgbClr val="404040"/>
                </a:solidFill>
                <a:effectLst/>
                <a:latin typeface="quote-cjk-patch"/>
              </a:rPr>
              <a:t>Waterfall</a:t>
            </a:r>
            <a:r>
              <a:rPr lang="en-GB" b="0" i="0" dirty="0">
                <a:solidFill>
                  <a:srgbClr val="404040"/>
                </a:solidFill>
                <a:effectLst/>
                <a:latin typeface="quote-cjk-patch"/>
              </a:rPr>
              <a:t> — </a:t>
            </a:r>
            <a:r>
              <a:rPr lang="ru-RU" b="0" i="0" dirty="0">
                <a:solidFill>
                  <a:srgbClr val="404040"/>
                </a:solidFill>
                <a:effectLst/>
                <a:latin typeface="quote-cjk-patch"/>
              </a:rPr>
              <a:t>там, где ошибка = катастрофа (космос, строительство, медицина).</a:t>
            </a:r>
          </a:p>
          <a:p>
            <a:pPr algn="l">
              <a:buFont typeface="Arial" panose="020B0604020202020204" pitchFamily="34" charset="0"/>
              <a:buChar char="•"/>
            </a:pPr>
            <a:r>
              <a:rPr lang="ru-RU" b="1" i="0" dirty="0">
                <a:solidFill>
                  <a:srgbClr val="404040"/>
                </a:solidFill>
                <a:effectLst/>
                <a:latin typeface="quote-cjk-patch"/>
              </a:rPr>
              <a:t> </a:t>
            </a:r>
            <a:r>
              <a:rPr lang="en-GB" b="1" i="0" dirty="0">
                <a:solidFill>
                  <a:srgbClr val="404040"/>
                </a:solidFill>
                <a:effectLst/>
                <a:latin typeface="quote-cjk-patch"/>
              </a:rPr>
              <a:t>Agile</a:t>
            </a:r>
            <a:r>
              <a:rPr lang="en-GB" b="0" i="0" dirty="0">
                <a:solidFill>
                  <a:srgbClr val="404040"/>
                </a:solidFill>
                <a:effectLst/>
                <a:latin typeface="quote-cjk-patch"/>
              </a:rPr>
              <a:t> — </a:t>
            </a:r>
            <a:r>
              <a:rPr lang="ru-RU" b="0" i="0" dirty="0">
                <a:solidFill>
                  <a:srgbClr val="404040"/>
                </a:solidFill>
                <a:effectLst/>
                <a:latin typeface="quote-cjk-patch"/>
              </a:rPr>
              <a:t>там, где креатив, эксперименты и обратная связь (искусство, стартапы, </a:t>
            </a:r>
            <a:r>
              <a:rPr lang="en-GB" b="0" i="0" dirty="0">
                <a:solidFill>
                  <a:srgbClr val="404040"/>
                </a:solidFill>
                <a:effectLst/>
                <a:latin typeface="quote-cjk-patch"/>
              </a:rPr>
              <a:t>digital).</a:t>
            </a:r>
          </a:p>
          <a:p>
            <a:pPr algn="l"/>
            <a:r>
              <a:rPr lang="ru-RU" b="0" i="0" dirty="0">
                <a:solidFill>
                  <a:srgbClr val="404040"/>
                </a:solidFill>
                <a:effectLst/>
                <a:latin typeface="quote-cjk-patch"/>
              </a:rPr>
              <a:t>Можно даже совмещать: например, </a:t>
            </a:r>
            <a:r>
              <a:rPr lang="ru-RU" b="1" i="0" dirty="0">
                <a:solidFill>
                  <a:srgbClr val="404040"/>
                </a:solidFill>
                <a:effectLst/>
                <a:latin typeface="quote-cjk-patch"/>
              </a:rPr>
              <a:t>построить ракету (</a:t>
            </a:r>
            <a:r>
              <a:rPr lang="en-GB" b="1" i="0" dirty="0">
                <a:solidFill>
                  <a:srgbClr val="404040"/>
                </a:solidFill>
                <a:effectLst/>
                <a:latin typeface="quote-cjk-patch"/>
              </a:rPr>
              <a:t>Waterfall)</a:t>
            </a:r>
            <a:r>
              <a:rPr lang="en-GB" b="0" i="0" dirty="0">
                <a:solidFill>
                  <a:srgbClr val="404040"/>
                </a:solidFill>
                <a:effectLst/>
                <a:latin typeface="quote-cjk-patch"/>
              </a:rPr>
              <a:t>, </a:t>
            </a:r>
            <a:r>
              <a:rPr lang="ru-RU" b="0" i="0" dirty="0">
                <a:solidFill>
                  <a:srgbClr val="404040"/>
                </a:solidFill>
                <a:effectLst/>
                <a:latin typeface="quote-cjk-patch"/>
              </a:rPr>
              <a:t>но </a:t>
            </a:r>
            <a:r>
              <a:rPr lang="ru-RU" b="1" i="0" dirty="0">
                <a:solidFill>
                  <a:srgbClr val="404040"/>
                </a:solidFill>
                <a:effectLst/>
                <a:latin typeface="quote-cjk-patch"/>
              </a:rPr>
              <a:t>управлять её ПО через </a:t>
            </a:r>
            <a:r>
              <a:rPr lang="en-GB" b="1" i="0" dirty="0">
                <a:solidFill>
                  <a:srgbClr val="404040"/>
                </a:solidFill>
                <a:effectLst/>
                <a:latin typeface="quote-cjk-patch"/>
              </a:rPr>
              <a:t>Agile</a:t>
            </a:r>
            <a:r>
              <a:rPr lang="en-GB" b="0" i="0" dirty="0">
                <a:solidFill>
                  <a:srgbClr val="404040"/>
                </a:solidFill>
                <a:effectLst/>
                <a:latin typeface="quote-cjk-patch"/>
              </a:rPr>
              <a:t>!</a:t>
            </a:r>
            <a:endParaRPr lang="ru-RU" b="0" i="0" dirty="0">
              <a:solidFill>
                <a:srgbClr val="404040"/>
              </a:solidFill>
              <a:effectLst/>
              <a:latin typeface="quote-cjk-patch"/>
            </a:endParaRPr>
          </a:p>
          <a:p>
            <a:pPr>
              <a:defRPr/>
            </a:pPr>
            <a:endParaRPr dirty="0"/>
          </a:p>
        </p:txBody>
      </p:sp>
      <p:sp>
        <p:nvSpPr>
          <p:cNvPr id="1573921122"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1449588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85712286" name="Slide Image Placeholder 1"/>
          <p:cNvSpPr>
            <a:spLocks noGrp="1" noRot="1" noChangeAspect="1"/>
          </p:cNvSpPr>
          <p:nvPr>
            <p:ph type="sldImg"/>
          </p:nvPr>
        </p:nvSpPr>
        <p:spPr bwMode="auto"/>
      </p:sp>
      <p:sp>
        <p:nvSpPr>
          <p:cNvPr id="2068757509" name="Notes Placeholder 2"/>
          <p:cNvSpPr>
            <a:spLocks noGrp="1"/>
          </p:cNvSpPr>
          <p:nvPr>
            <p:ph type="body" idx="1"/>
          </p:nvPr>
        </p:nvSpPr>
        <p:spPr bwMode="auto"/>
        <p:txBody>
          <a:bodyPr/>
          <a:lstStyle/>
          <a:p>
            <a:pPr>
              <a:defRPr/>
            </a:pPr>
            <a:r>
              <a:rPr dirty="0" err="1"/>
              <a:t>Что</a:t>
            </a:r>
            <a:r>
              <a:rPr dirty="0"/>
              <a:t> </a:t>
            </a:r>
            <a:r>
              <a:rPr dirty="0" err="1"/>
              <a:t>узна</a:t>
            </a:r>
            <a:r>
              <a:rPr lang="ru-RU" dirty="0"/>
              <a:t>ли</a:t>
            </a:r>
            <a:r>
              <a:rPr dirty="0"/>
              <a:t> </a:t>
            </a:r>
            <a:r>
              <a:rPr dirty="0" err="1"/>
              <a:t>на</a:t>
            </a:r>
            <a:r>
              <a:rPr dirty="0"/>
              <a:t> </a:t>
            </a:r>
            <a:r>
              <a:rPr dirty="0" err="1"/>
              <a:t>занятии</a:t>
            </a:r>
            <a:r>
              <a:rPr lang="ru-RU" dirty="0"/>
              <a:t>.</a:t>
            </a:r>
            <a:endParaRPr dirty="0"/>
          </a:p>
        </p:txBody>
      </p:sp>
      <p:sp>
        <p:nvSpPr>
          <p:cNvPr id="2026555600"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81754401" name="Slide Image Placeholder 1"/>
          <p:cNvSpPr>
            <a:spLocks noGrp="1" noRot="1" noChangeAspect="1"/>
          </p:cNvSpPr>
          <p:nvPr>
            <p:ph type="sldImg"/>
          </p:nvPr>
        </p:nvSpPr>
        <p:spPr bwMode="auto"/>
      </p:sp>
      <p:sp>
        <p:nvSpPr>
          <p:cNvPr id="903539984" name="Notes Placeholder 2"/>
          <p:cNvSpPr>
            <a:spLocks noGrp="1"/>
          </p:cNvSpPr>
          <p:nvPr>
            <p:ph type="body" idx="1"/>
          </p:nvPr>
        </p:nvSpPr>
        <p:spPr bwMode="auto"/>
        <p:txBody>
          <a:bodyPr/>
          <a:lstStyle/>
          <a:p>
            <a:pPr>
              <a:defRPr/>
            </a:pPr>
            <a:r>
              <a:rPr lang="en-US" sz="1200" b="0" i="0" u="none" strike="noStrike" cap="none" spc="0" dirty="0" err="1">
                <a:solidFill>
                  <a:schemeClr val="tx1"/>
                </a:solidFill>
                <a:latin typeface="Proxima Nova"/>
                <a:ea typeface="Proxima Nova"/>
                <a:cs typeface="Proxima Nova"/>
              </a:rPr>
              <a:t>Вопрос</a:t>
            </a:r>
            <a:r>
              <a:rPr lang="ru-RU" sz="1200" b="0" i="0" u="none" strike="noStrike" cap="none" spc="0" dirty="0">
                <a:solidFill>
                  <a:schemeClr val="tx1"/>
                </a:solidFill>
                <a:latin typeface="Proxima Nova"/>
                <a:ea typeface="Proxima Nova"/>
                <a:cs typeface="Proxima Nova"/>
              </a:rPr>
              <a:t>-</a:t>
            </a:r>
            <a:r>
              <a:rPr lang="en-US" sz="1200" b="0" i="0" u="none" strike="noStrike" cap="none" spc="0" dirty="0" err="1">
                <a:solidFill>
                  <a:schemeClr val="tx1"/>
                </a:solidFill>
                <a:latin typeface="Proxima Nova"/>
                <a:ea typeface="Proxima Nova"/>
                <a:cs typeface="Proxima Nova"/>
              </a:rPr>
              <a:t>интерактив</a:t>
            </a:r>
            <a:r>
              <a:rPr lang="en-US" sz="1200" b="0" i="0" u="none" strike="noStrike" cap="none" spc="0" dirty="0">
                <a:solidFill>
                  <a:schemeClr val="tx1"/>
                </a:solidFill>
                <a:latin typeface="Proxima Nova"/>
                <a:ea typeface="Proxima Nova"/>
                <a:cs typeface="Proxima Nova"/>
              </a:rPr>
              <a:t>,</a:t>
            </a:r>
            <a:r>
              <a:rPr lang="ru-RU" sz="1200" b="0" i="0" u="none" strike="noStrike" cap="none" spc="0" dirty="0">
                <a:solidFill>
                  <a:schemeClr val="tx1"/>
                </a:solidFill>
                <a:latin typeface="Proxima Nova"/>
                <a:ea typeface="Proxima Nova"/>
                <a:cs typeface="Proxima Nova"/>
              </a:rPr>
              <a:t> вовлечение слушателей, подводка к теме.</a:t>
            </a:r>
            <a:endParaRPr dirty="0"/>
          </a:p>
        </p:txBody>
      </p:sp>
      <p:sp>
        <p:nvSpPr>
          <p:cNvPr id="296982167"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208765935" name="Slide Image Placeholder 1"/>
          <p:cNvSpPr>
            <a:spLocks noGrp="1" noRot="1" noChangeAspect="1"/>
          </p:cNvSpPr>
          <p:nvPr>
            <p:ph type="sldImg"/>
          </p:nvPr>
        </p:nvSpPr>
        <p:spPr bwMode="auto"/>
      </p:sp>
      <p:sp>
        <p:nvSpPr>
          <p:cNvPr id="2086723197" name="Notes Placeholder 2"/>
          <p:cNvSpPr>
            <a:spLocks noGrp="1"/>
          </p:cNvSpPr>
          <p:nvPr>
            <p:ph type="body" idx="1"/>
          </p:nvPr>
        </p:nvSpPr>
        <p:spPr bwMode="auto"/>
        <p:txBody>
          <a:bodyPr/>
          <a:lstStyle/>
          <a:p>
            <a:pPr>
              <a:defRPr/>
            </a:pPr>
            <a:r>
              <a:rPr dirty="0" err="1"/>
              <a:t>Что</a:t>
            </a:r>
            <a:r>
              <a:rPr dirty="0"/>
              <a:t> </a:t>
            </a:r>
            <a:r>
              <a:rPr dirty="0" err="1"/>
              <a:t>узнаем</a:t>
            </a:r>
            <a:r>
              <a:rPr dirty="0"/>
              <a:t> </a:t>
            </a:r>
            <a:r>
              <a:rPr dirty="0" err="1"/>
              <a:t>на</a:t>
            </a:r>
            <a:r>
              <a:rPr dirty="0"/>
              <a:t> </a:t>
            </a:r>
            <a:r>
              <a:rPr dirty="0" err="1"/>
              <a:t>занятии</a:t>
            </a:r>
            <a:r>
              <a:rPr lang="ru-RU" dirty="0"/>
              <a:t>.</a:t>
            </a:r>
            <a:endParaRPr dirty="0"/>
          </a:p>
        </p:txBody>
      </p:sp>
      <p:sp>
        <p:nvSpPr>
          <p:cNvPr id="129949735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612779510" name="Slide Image Placeholder 1"/>
          <p:cNvSpPr>
            <a:spLocks noGrp="1" noRot="1" noChangeAspect="1"/>
          </p:cNvSpPr>
          <p:nvPr>
            <p:ph type="sldImg"/>
          </p:nvPr>
        </p:nvSpPr>
        <p:spPr bwMode="auto"/>
      </p:sp>
      <p:sp>
        <p:nvSpPr>
          <p:cNvPr id="408198379" name="Notes Placeholder 2"/>
          <p:cNvSpPr>
            <a:spLocks noGrp="1"/>
          </p:cNvSpPr>
          <p:nvPr>
            <p:ph type="body" idx="1"/>
          </p:nvPr>
        </p:nvSpPr>
        <p:spPr bwMode="auto"/>
        <p:txBody>
          <a:bodyPr/>
          <a:lstStyle/>
          <a:p>
            <a:pPr>
              <a:defRPr/>
            </a:pPr>
            <a:r>
              <a:rPr lang="en-US" sz="1200" b="0" i="0" u="none" strike="noStrike" cap="none" spc="0" dirty="0" err="1">
                <a:solidFill>
                  <a:schemeClr val="tx1"/>
                </a:solidFill>
                <a:latin typeface="Proxima Nova"/>
                <a:ea typeface="Proxima Nova"/>
                <a:cs typeface="Proxima Nova"/>
              </a:rPr>
              <a:t>Вопрос</a:t>
            </a:r>
            <a:r>
              <a:rPr lang="ru-RU" sz="1200" b="0" i="0" u="none" strike="noStrike" cap="none" spc="0" dirty="0">
                <a:solidFill>
                  <a:schemeClr val="tx1"/>
                </a:solidFill>
                <a:latin typeface="Proxima Nova"/>
                <a:ea typeface="Proxima Nova"/>
                <a:cs typeface="Proxima Nova"/>
              </a:rPr>
              <a:t>-</a:t>
            </a:r>
            <a:r>
              <a:rPr lang="en-US" sz="1200" b="0" i="0" u="none" strike="noStrike" cap="none" spc="0" dirty="0" err="1">
                <a:solidFill>
                  <a:schemeClr val="tx1"/>
                </a:solidFill>
                <a:latin typeface="Proxima Nova"/>
                <a:ea typeface="Proxima Nova"/>
                <a:cs typeface="Proxima Nova"/>
              </a:rPr>
              <a:t>интерактив</a:t>
            </a:r>
            <a:r>
              <a:rPr lang="en-US" sz="1200" b="0" i="0" u="none" strike="noStrike" cap="none" spc="0" dirty="0">
                <a:solidFill>
                  <a:schemeClr val="tx1"/>
                </a:solidFill>
                <a:latin typeface="Proxima Nova"/>
                <a:ea typeface="Proxima Nova"/>
                <a:cs typeface="Proxima Nova"/>
              </a:rPr>
              <a:t>,</a:t>
            </a:r>
            <a:r>
              <a:rPr lang="ru-RU" sz="1200" b="0" i="0" u="none" strike="noStrike" cap="none" spc="0" dirty="0">
                <a:solidFill>
                  <a:schemeClr val="tx1"/>
                </a:solidFill>
                <a:latin typeface="Proxima Nova"/>
                <a:ea typeface="Proxima Nova"/>
                <a:cs typeface="Proxima Nova"/>
              </a:rPr>
              <a:t> вовлечение слушателей, подводка к теме.</a:t>
            </a:r>
            <a:endParaRPr dirty="0"/>
          </a:p>
        </p:txBody>
      </p:sp>
      <p:sp>
        <p:nvSpPr>
          <p:cNvPr id="1573921122"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endParaRPr lang="ru-RU"/>
          </a:p>
        </p:txBody>
      </p:sp>
    </p:spTree>
    <p:extLst>
      <p:ext uri="{BB962C8B-B14F-4D97-AF65-F5344CB8AC3E}">
        <p14:creationId xmlns:p14="http://schemas.microsoft.com/office/powerpoint/2010/main" val="2583091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0" i="0" kern="1200" dirty="0">
                <a:solidFill>
                  <a:srgbClr val="4D4D4D"/>
                </a:solidFill>
                <a:effectLst/>
                <a:latin typeface="Lato-Regular"/>
                <a:ea typeface="+mn-ea"/>
                <a:cs typeface="+mn-cs"/>
              </a:rPr>
              <a:t>Впервые она была изложена американским учёным в области информатики Уинстоном Уокером Ройсом в 1970 году в ответ на потребность управления всё более усложняющимся процессом разработки программного обеспечения.</a:t>
            </a:r>
            <a:endParaRPr lang="ru-RU" sz="1800" dirty="0">
              <a:effectLst/>
            </a:endParaRPr>
          </a:p>
          <a:p>
            <a:endParaRPr lang="ru-RU" dirty="0"/>
          </a:p>
        </p:txBody>
      </p:sp>
      <p:sp>
        <p:nvSpPr>
          <p:cNvPr id="4" name="Номер слайда 3"/>
          <p:cNvSpPr>
            <a:spLocks noGrp="1"/>
          </p:cNvSpPr>
          <p:nvPr>
            <p:ph type="sldNum" sz="quarter" idx="10"/>
          </p:nvPr>
        </p:nvSpPr>
        <p:spPr/>
        <p:txBody>
          <a:bodyPr/>
          <a:lstStyle/>
          <a:p>
            <a:pPr>
              <a:defRPr/>
            </a:pPr>
            <a:endParaRPr lang="ru-RU"/>
          </a:p>
        </p:txBody>
      </p:sp>
    </p:spTree>
    <p:extLst>
      <p:ext uri="{BB962C8B-B14F-4D97-AF65-F5344CB8AC3E}">
        <p14:creationId xmlns:p14="http://schemas.microsoft.com/office/powerpoint/2010/main" val="650463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endParaRPr lang="ru-RU"/>
          </a:p>
        </p:txBody>
      </p:sp>
    </p:spTree>
    <p:extLst>
      <p:ext uri="{BB962C8B-B14F-4D97-AF65-F5344CB8AC3E}">
        <p14:creationId xmlns:p14="http://schemas.microsoft.com/office/powerpoint/2010/main" val="2100631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endParaRPr lang="ru-RU"/>
          </a:p>
        </p:txBody>
      </p:sp>
    </p:spTree>
    <p:extLst>
      <p:ext uri="{BB962C8B-B14F-4D97-AF65-F5344CB8AC3E}">
        <p14:creationId xmlns:p14="http://schemas.microsoft.com/office/powerpoint/2010/main" val="195215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endParaRPr lang="ru-RU"/>
          </a:p>
        </p:txBody>
      </p:sp>
    </p:spTree>
    <p:extLst>
      <p:ext uri="{BB962C8B-B14F-4D97-AF65-F5344CB8AC3E}">
        <p14:creationId xmlns:p14="http://schemas.microsoft.com/office/powerpoint/2010/main" val="1250707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1_Титульный слайд 1">
    <p:bg>
      <p:bgPr>
        <a:solidFill>
          <a:srgbClr val="F1F8FB"/>
        </a:solidFill>
        <a:effectLst/>
      </p:bgPr>
    </p:bg>
    <p:spTree>
      <p:nvGrpSpPr>
        <p:cNvPr id="1" name=""/>
        <p:cNvGrpSpPr/>
        <p:nvPr/>
      </p:nvGrpSpPr>
      <p:grpSpPr bwMode="auto">
        <a:xfrm>
          <a:off x="0" y="0"/>
          <a:ext cx="0" cy="0"/>
          <a:chOff x="0" y="0"/>
          <a:chExt cx="0" cy="0"/>
        </a:xfrm>
      </p:grpSpPr>
      <p:sp>
        <p:nvSpPr>
          <p:cNvPr id="6" name="Текст 3"/>
          <p:cNvSpPr>
            <a:spLocks noGrp="1"/>
          </p:cNvSpPr>
          <p:nvPr>
            <p:ph type="body" sz="quarter" idx="10" hasCustomPrompt="1"/>
          </p:nvPr>
        </p:nvSpPr>
        <p:spPr bwMode="auto">
          <a:xfrm>
            <a:off x="10525143" y="482012"/>
            <a:ext cx="1282403" cy="307777"/>
          </a:xfrm>
          <a:prstGeom prst="rect">
            <a:avLst/>
          </a:prstGeom>
        </p:spPr>
        <p:txBody>
          <a:bodyPr wrap="none" lIns="0" tIns="0" rIns="0" bIns="0" anchor="b">
            <a:spAutoFit/>
          </a:bodyPr>
          <a:lstStyle>
            <a:lvl1pPr marL="0" indent="0" algn="r">
              <a:spcBef>
                <a:spcPts val="0"/>
              </a:spcBef>
              <a:buNone/>
              <a:defRPr lang="ru-RU" sz="2000">
                <a:solidFill>
                  <a:schemeClr val="tx1"/>
                </a:solidFill>
                <a:latin typeface="Arial"/>
              </a:defRPr>
            </a:lvl1pPr>
          </a:lstStyle>
          <a:p>
            <a:pPr marL="228600" lvl="0" indent="-228600">
              <a:lnSpc>
                <a:spcPct val="100000"/>
              </a:lnSpc>
              <a:defRPr/>
            </a:pPr>
            <a:r>
              <a:rPr lang="en-US"/>
              <a:t>00.00.202</a:t>
            </a:r>
            <a:r>
              <a:rPr lang="ru-RU"/>
              <a:t>5</a:t>
            </a:r>
            <a:endParaRPr/>
          </a:p>
        </p:txBody>
      </p:sp>
      <p:sp>
        <p:nvSpPr>
          <p:cNvPr id="4" name="Text Placeholder 2"/>
          <p:cNvSpPr>
            <a:spLocks noGrp="1"/>
          </p:cNvSpPr>
          <p:nvPr>
            <p:ph type="body" idx="1" hasCustomPrompt="1"/>
          </p:nvPr>
        </p:nvSpPr>
        <p:spPr bwMode="auto">
          <a:xfrm>
            <a:off x="392407" y="2279703"/>
            <a:ext cx="8482112" cy="307777"/>
          </a:xfrm>
          <a:prstGeom prst="rect">
            <a:avLst/>
          </a:prstGeom>
        </p:spPr>
        <p:txBody>
          <a:bodyPr wrap="square" lIns="0" tIns="0" rIns="0" bIns="0" anchor="b">
            <a:spAutoFit/>
          </a:bodyPr>
          <a:lstStyle>
            <a:lvl1pPr marL="0" indent="0">
              <a:lnSpc>
                <a:spcPct val="80000"/>
              </a:lnSpc>
              <a:spcBef>
                <a:spcPts val="0"/>
              </a:spcBef>
              <a:buNone/>
              <a:defRPr lang="en-US" sz="2000">
                <a:solidFill>
                  <a:schemeClr val="tx1"/>
                </a:solidFill>
                <a:latin typeface="Arial"/>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a:lnSpc>
                <a:spcPct val="100000"/>
              </a:lnSpc>
              <a:spcBef>
                <a:spcPts val="1000"/>
              </a:spcBef>
              <a:buFont typeface="Arial"/>
              <a:buNone/>
              <a:defRPr/>
            </a:pPr>
            <a:r>
              <a:rPr lang="ru-RU"/>
              <a:t>Подзаголовок</a:t>
            </a:r>
            <a:endParaRPr lang="en-US"/>
          </a:p>
        </p:txBody>
      </p:sp>
      <p:sp>
        <p:nvSpPr>
          <p:cNvPr id="5" name="Title 1"/>
          <p:cNvSpPr>
            <a:spLocks noGrp="1"/>
          </p:cNvSpPr>
          <p:nvPr>
            <p:ph type="title" hasCustomPrompt="1"/>
          </p:nvPr>
        </p:nvSpPr>
        <p:spPr bwMode="auto">
          <a:xfrm>
            <a:off x="392407" y="394505"/>
            <a:ext cx="8469310" cy="1523357"/>
          </a:xfrm>
          <a:prstGeom prst="rect">
            <a:avLst/>
          </a:prstGeom>
        </p:spPr>
        <p:txBody>
          <a:bodyPr wrap="square" lIns="0" tIns="72000" rIns="0" bIns="0" anchor="t" anchorCtr="0">
            <a:spAutoFit/>
          </a:bodyPr>
          <a:lstStyle>
            <a:lvl1pPr algn="l" defTabSz="914400">
              <a:lnSpc>
                <a:spcPct val="70000"/>
              </a:lnSpc>
              <a:spcBef>
                <a:spcPts val="0"/>
              </a:spcBef>
              <a:buNone/>
              <a:defRPr lang="en-US" sz="6600" b="1" spc="-70">
                <a:solidFill>
                  <a:schemeClr val="tx1"/>
                </a:solidFill>
                <a:latin typeface="Arial"/>
                <a:ea typeface="+mj-ea"/>
                <a:cs typeface="+mj-cs"/>
              </a:defRPr>
            </a:lvl1pPr>
          </a:lstStyle>
          <a:p>
            <a:pPr>
              <a:defRPr/>
            </a:pPr>
            <a:r>
              <a:rPr lang="ru-RU"/>
              <a:t>Длинный заголовок </a:t>
            </a:r>
            <a:br>
              <a:rPr lang="ru-RU"/>
            </a:br>
            <a:r>
              <a:rPr lang="ru-RU"/>
              <a:t>в две строки</a:t>
            </a:r>
            <a:endParaRPr lang="en-US"/>
          </a:p>
        </p:txBody>
      </p:sp>
      <p:pic>
        <p:nvPicPr>
          <p:cNvPr id="7" name="Т1"/>
          <p:cNvPicPr>
            <a:picLocks noChangeAspect="1"/>
          </p:cNvPicPr>
          <p:nvPr userDrawn="1"/>
        </p:nvPicPr>
        <p:blipFill>
          <a:blip r:embed="rId2"/>
          <a:srcRect t="2251" b="2251"/>
          <a:stretch/>
        </p:blipFill>
        <p:spPr bwMode="auto">
          <a:xfrm>
            <a:off x="384366" y="5938771"/>
            <a:ext cx="1446895" cy="540000"/>
          </a:xfrm>
          <a:prstGeom prst="rect">
            <a:avLst/>
          </a:prstGeom>
        </p:spPr>
      </p:pic>
      <p:pic>
        <p:nvPicPr>
          <p:cNvPr id="9" name="Рисунок 8"/>
          <p:cNvPicPr>
            <a:picLocks noChangeAspect="1"/>
          </p:cNvPicPr>
          <p:nvPr userDrawn="1"/>
        </p:nvPicPr>
        <p:blipFill>
          <a:blip r:embed="rId3"/>
          <a:srcRect t="-2336"/>
          <a:stretch/>
        </p:blipFill>
        <p:spPr bwMode="auto">
          <a:xfrm>
            <a:off x="3078480" y="1183376"/>
            <a:ext cx="9113520" cy="567462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5 колонок">
    <p:spTree>
      <p:nvGrpSpPr>
        <p:cNvPr id="1" name=""/>
        <p:cNvGrpSpPr/>
        <p:nvPr/>
      </p:nvGrpSpPr>
      <p:grpSpPr bwMode="auto">
        <a:xfrm>
          <a:off x="0" y="0"/>
          <a:ext cx="0" cy="0"/>
          <a:chOff x="0" y="0"/>
          <a:chExt cx="0" cy="0"/>
        </a:xfrm>
      </p:grpSpPr>
      <p:sp>
        <p:nvSpPr>
          <p:cNvPr id="6" name="Текст 2"/>
          <p:cNvSpPr>
            <a:spLocks noGrp="1"/>
          </p:cNvSpPr>
          <p:nvPr>
            <p:ph type="body" sz="quarter" idx="11" hasCustomPrompt="1"/>
          </p:nvPr>
        </p:nvSpPr>
        <p:spPr bwMode="auto">
          <a:xfrm>
            <a:off x="432619" y="1011238"/>
            <a:ext cx="9616256" cy="246221"/>
          </a:xfrm>
          <a:prstGeom prst="rect">
            <a:avLst/>
          </a:prstGeom>
        </p:spPr>
        <p:txBody>
          <a:bodyPr wrap="square" lIns="0" tIns="0" rIns="0" bIns="0">
            <a:spAutoFit/>
          </a:bodyPr>
          <a:lstStyle>
            <a:lvl1pPr marL="0" indent="0">
              <a:lnSpc>
                <a:spcPct val="100000"/>
              </a:lnSpc>
              <a:spcBef>
                <a:spcPts val="0"/>
              </a:spcBef>
              <a:spcAft>
                <a:spcPts val="600"/>
              </a:spcAft>
              <a:buNone/>
              <a:defRPr sz="1600">
                <a:solidFill>
                  <a:schemeClr val="bg2"/>
                </a:solidFill>
                <a:latin typeface="+mj-lt"/>
              </a:defRPr>
            </a:lvl1pPr>
            <a:lvl2pPr marL="457200" indent="0">
              <a:buNone/>
              <a:defRPr/>
            </a:lvl2pPr>
          </a:lstStyle>
          <a:p>
            <a:pPr lvl="0">
              <a:defRPr/>
            </a:pPr>
            <a:r>
              <a:rPr lang="ru-RU"/>
              <a:t>Подзаголовок слайда</a:t>
            </a:r>
            <a:endParaRPr/>
          </a:p>
        </p:txBody>
      </p:sp>
      <p:sp>
        <p:nvSpPr>
          <p:cNvPr id="7" name="Заголовок 5"/>
          <p:cNvSpPr>
            <a:spLocks noGrp="1"/>
          </p:cNvSpPr>
          <p:nvPr>
            <p:ph type="title"/>
          </p:nvPr>
        </p:nvSpPr>
        <p:spPr bwMode="auto">
          <a:xfrm>
            <a:off x="432619" y="423292"/>
            <a:ext cx="9616256" cy="370807"/>
          </a:xfrm>
          <a:prstGeom prst="rect">
            <a:avLst/>
          </a:prstGeom>
        </p:spPr>
        <p:txBody>
          <a:bodyPr wrap="square" lIns="0" tIns="0" rIns="0" bIns="0">
            <a:spAutoFit/>
          </a:bodyPr>
          <a:lstStyle>
            <a:lvl1pPr>
              <a:lnSpc>
                <a:spcPct val="80000"/>
              </a:lnSpc>
              <a:defRPr sz="3000" b="1">
                <a:latin typeface="+mj-lt"/>
              </a:defRPr>
            </a:lvl1pPr>
          </a:lstStyle>
          <a:p>
            <a:pPr>
              <a:defRPr/>
            </a:pPr>
            <a:r>
              <a:rPr lang="ru-RU"/>
              <a:t>Образец заголовка</a:t>
            </a:r>
            <a:endParaRPr/>
          </a:p>
        </p:txBody>
      </p:sp>
      <p:sp>
        <p:nvSpPr>
          <p:cNvPr id="8" name="Номер слайда 5"/>
          <p:cNvSpPr txBox="1"/>
          <p:nvPr userDrawn="1"/>
        </p:nvSpPr>
        <p:spPr bwMode="auto">
          <a:xfrm>
            <a:off x="0" y="6565920"/>
            <a:ext cx="432000" cy="123111"/>
          </a:xfrm>
          <a:prstGeom prst="rect">
            <a:avLst/>
          </a:prstGeom>
        </p:spPr>
        <p:txBody>
          <a:bodyPr wrap="square" lIns="0" tIns="0" rIns="0" bIns="0" rtlCol="0" anchor="ctr">
            <a:sp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a:lnSpc>
                <a:spcPct val="100000"/>
              </a:lnSpc>
              <a:spcBef>
                <a:spcPts val="0"/>
              </a:spcBef>
              <a:spcAft>
                <a:spcPts val="0"/>
              </a:spcAft>
              <a:buClrTx/>
              <a:buSzTx/>
              <a:buFontTx/>
              <a:buNone/>
              <a:defRPr/>
            </a:pPr>
            <a:fld id="{19B51A1E-902D-48AF-9020-955120F399B6}" type="slidenum">
              <a:rPr lang="ru-RU" sz="800" b="0" i="0" u="none" strike="noStrike" cap="none" spc="0">
                <a:ln>
                  <a:noFill/>
                </a:ln>
                <a:solidFill>
                  <a:schemeClr val="bg1">
                    <a:lumMod val="65000"/>
                  </a:schemeClr>
                </a:solidFill>
                <a:latin typeface="+mj-lt"/>
                <a:ea typeface="Verdana"/>
                <a:cs typeface="Verdana"/>
              </a:rPr>
              <a:t>‹#›</a:t>
            </a:fld>
            <a:endParaRPr lang="ru-RU" sz="800" b="0" i="0" u="none" strike="noStrike" cap="none" spc="0">
              <a:ln>
                <a:noFill/>
              </a:ln>
              <a:solidFill>
                <a:schemeClr val="bg1">
                  <a:lumMod val="65000"/>
                </a:schemeClr>
              </a:solidFill>
              <a:latin typeface="+mj-lt"/>
              <a:ea typeface="Verdana"/>
              <a:cs typeface="Verdana"/>
            </a:endParaRPr>
          </a:p>
        </p:txBody>
      </p:sp>
      <p:sp>
        <p:nvSpPr>
          <p:cNvPr id="9" name="Текст 5"/>
          <p:cNvSpPr>
            <a:spLocks noGrp="1"/>
          </p:cNvSpPr>
          <p:nvPr>
            <p:ph type="body" sz="quarter" idx="17"/>
          </p:nvPr>
        </p:nvSpPr>
        <p:spPr bwMode="auto">
          <a:xfrm>
            <a:off x="431799" y="2945074"/>
            <a:ext cx="2111376" cy="2227864"/>
          </a:xfrm>
          <a:prstGeom prst="rect">
            <a:avLst/>
          </a:prstGeom>
        </p:spPr>
        <p:txBody>
          <a:bodyPr lIns="0" tIns="0" rIns="0" bIns="0"/>
          <a:lstStyle>
            <a:lvl1pPr marL="0" indent="0">
              <a:lnSpc>
                <a:spcPct val="100000"/>
              </a:lnSpc>
              <a:spcBef>
                <a:spcPts val="0"/>
              </a:spcBef>
              <a:spcAft>
                <a:spcPts val="600"/>
              </a:spcAft>
              <a:buFont typeface="Arial"/>
              <a:buNone/>
              <a:defRPr sz="1400">
                <a:latin typeface="+mj-lt"/>
              </a:defRPr>
            </a:lvl1pPr>
            <a:lvl2pPr marL="216000" indent="-216000">
              <a:lnSpc>
                <a:spcPct val="100000"/>
              </a:lnSpc>
              <a:spcBef>
                <a:spcPts val="0"/>
              </a:spcBef>
              <a:spcAft>
                <a:spcPts val="600"/>
              </a:spcAft>
              <a:buClr>
                <a:schemeClr val="bg2"/>
              </a:buClr>
              <a:buFont typeface="ALS Hauss"/>
              <a:buChar char="+"/>
              <a:defRPr sz="1400">
                <a:latin typeface="+mj-lt"/>
              </a:defRPr>
            </a:lvl2pPr>
            <a:lvl3pPr marL="504000" indent="-252000">
              <a:lnSpc>
                <a:spcPct val="100000"/>
              </a:lnSpc>
              <a:spcBef>
                <a:spcPts val="0"/>
              </a:spcBef>
              <a:spcAft>
                <a:spcPts val="600"/>
              </a:spcAft>
              <a:buClr>
                <a:schemeClr val="bg2"/>
              </a:buClr>
              <a:buFont typeface="Arial"/>
              <a:buChar char="―"/>
              <a:defRPr lang="ru-RU" sz="1400">
                <a:solidFill>
                  <a:schemeClr val="tx1"/>
                </a:solidFill>
                <a:latin typeface="+mj-lt"/>
                <a:ea typeface="+mn-ea"/>
                <a:cs typeface="+mn-cs"/>
              </a:defRPr>
            </a:lvl3pPr>
            <a:lvl4pPr marL="252000" indent="-252000">
              <a:lnSpc>
                <a:spcPct val="100000"/>
              </a:lnSpc>
              <a:spcBef>
                <a:spcPts val="0"/>
              </a:spcBef>
              <a:spcAft>
                <a:spcPts val="600"/>
              </a:spcAft>
              <a:buClr>
                <a:schemeClr val="bg2"/>
              </a:buClr>
              <a:buFont typeface="+mj-lt"/>
              <a:buAutoNum type="arabicPeriod"/>
              <a:defRPr sz="1400">
                <a:latin typeface="+mj-lt"/>
              </a:defRPr>
            </a:lvl4pPr>
            <a:lvl5pPr marL="0" indent="0">
              <a:lnSpc>
                <a:spcPct val="100000"/>
              </a:lnSpc>
              <a:spcBef>
                <a:spcPts val="0"/>
              </a:spcBef>
              <a:spcAft>
                <a:spcPts val="600"/>
              </a:spcAft>
              <a:buNone/>
              <a:defRPr sz="1400">
                <a:solidFill>
                  <a:schemeClr val="bg2"/>
                </a:solidFill>
                <a:latin typeface="+mj-lt"/>
              </a:defRPr>
            </a:lvl5pPr>
          </a:lstStyle>
          <a:p>
            <a:pPr lvl="0">
              <a:defRPr/>
            </a:pPr>
            <a:r>
              <a:rPr lang="ru-RU"/>
              <a:t>Образец текста</a:t>
            </a:r>
            <a:endParaRPr/>
          </a:p>
          <a:p>
            <a:pPr lvl="1">
              <a:defRPr/>
            </a:pPr>
            <a:r>
              <a:rPr lang="ru-RU"/>
              <a:t>Второй уровень</a:t>
            </a:r>
            <a:endParaRPr/>
          </a:p>
          <a:p>
            <a:pPr marL="432000" lvl="2" indent="-180000" algn="l" defTabSz="914400">
              <a:lnSpc>
                <a:spcPct val="100000"/>
              </a:lnSpc>
              <a:spcBef>
                <a:spcPts val="0"/>
              </a:spcBef>
              <a:spcAft>
                <a:spcPts val="600"/>
              </a:spcAft>
              <a:buClr>
                <a:schemeClr val="bg2"/>
              </a:buClr>
              <a:buFont typeface="Arial"/>
              <a:buChar char="•"/>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20" name="Текст 5"/>
          <p:cNvSpPr>
            <a:spLocks noGrp="1"/>
          </p:cNvSpPr>
          <p:nvPr>
            <p:ph type="body" sz="quarter" idx="18"/>
          </p:nvPr>
        </p:nvSpPr>
        <p:spPr bwMode="auto">
          <a:xfrm>
            <a:off x="2741862" y="2945074"/>
            <a:ext cx="2111376" cy="2227864"/>
          </a:xfrm>
          <a:prstGeom prst="rect">
            <a:avLst/>
          </a:prstGeom>
        </p:spPr>
        <p:txBody>
          <a:bodyPr lIns="0" tIns="0" rIns="0" bIns="0"/>
          <a:lstStyle>
            <a:lvl1pPr marL="0" indent="0">
              <a:lnSpc>
                <a:spcPct val="100000"/>
              </a:lnSpc>
              <a:spcBef>
                <a:spcPts val="0"/>
              </a:spcBef>
              <a:spcAft>
                <a:spcPts val="600"/>
              </a:spcAft>
              <a:buFont typeface="Arial"/>
              <a:buNone/>
              <a:defRPr sz="1400">
                <a:latin typeface="+mj-lt"/>
              </a:defRPr>
            </a:lvl1pPr>
            <a:lvl2pPr marL="216000" indent="-216000">
              <a:lnSpc>
                <a:spcPct val="100000"/>
              </a:lnSpc>
              <a:spcBef>
                <a:spcPts val="0"/>
              </a:spcBef>
              <a:spcAft>
                <a:spcPts val="600"/>
              </a:spcAft>
              <a:buClr>
                <a:schemeClr val="bg2"/>
              </a:buClr>
              <a:buFont typeface="ALS Hauss"/>
              <a:buChar char="+"/>
              <a:defRPr sz="1400">
                <a:latin typeface="+mj-lt"/>
              </a:defRPr>
            </a:lvl2pPr>
            <a:lvl3pPr marL="504000" indent="-252000">
              <a:lnSpc>
                <a:spcPct val="100000"/>
              </a:lnSpc>
              <a:spcBef>
                <a:spcPts val="0"/>
              </a:spcBef>
              <a:spcAft>
                <a:spcPts val="600"/>
              </a:spcAft>
              <a:buClr>
                <a:schemeClr val="bg2"/>
              </a:buClr>
              <a:buFont typeface="Arial"/>
              <a:buChar char="―"/>
              <a:defRPr lang="ru-RU" sz="1400">
                <a:solidFill>
                  <a:schemeClr val="tx1"/>
                </a:solidFill>
                <a:latin typeface="+mj-lt"/>
                <a:ea typeface="+mn-ea"/>
                <a:cs typeface="+mn-cs"/>
              </a:defRPr>
            </a:lvl3pPr>
            <a:lvl4pPr marL="252000" indent="-252000">
              <a:lnSpc>
                <a:spcPct val="100000"/>
              </a:lnSpc>
              <a:spcBef>
                <a:spcPts val="0"/>
              </a:spcBef>
              <a:spcAft>
                <a:spcPts val="600"/>
              </a:spcAft>
              <a:buClr>
                <a:schemeClr val="bg2"/>
              </a:buClr>
              <a:buFont typeface="+mj-lt"/>
              <a:buAutoNum type="arabicPeriod"/>
              <a:defRPr sz="1400">
                <a:latin typeface="+mj-lt"/>
              </a:defRPr>
            </a:lvl4pPr>
            <a:lvl5pPr marL="0" indent="0">
              <a:lnSpc>
                <a:spcPct val="100000"/>
              </a:lnSpc>
              <a:spcBef>
                <a:spcPts val="0"/>
              </a:spcBef>
              <a:spcAft>
                <a:spcPts val="600"/>
              </a:spcAft>
              <a:buNone/>
              <a:defRPr sz="1400">
                <a:solidFill>
                  <a:schemeClr val="bg2"/>
                </a:solidFill>
                <a:latin typeface="+mj-lt"/>
              </a:defRPr>
            </a:lvl5pPr>
          </a:lstStyle>
          <a:p>
            <a:pPr lvl="0">
              <a:defRPr/>
            </a:pPr>
            <a:r>
              <a:rPr lang="ru-RU"/>
              <a:t>Образец текста</a:t>
            </a:r>
            <a:endParaRPr/>
          </a:p>
          <a:p>
            <a:pPr lvl="1">
              <a:defRPr/>
            </a:pPr>
            <a:r>
              <a:rPr lang="ru-RU"/>
              <a:t>Второй уровень</a:t>
            </a:r>
            <a:endParaRPr/>
          </a:p>
          <a:p>
            <a:pPr marL="432000" lvl="2" indent="-180000" algn="l" defTabSz="914400">
              <a:lnSpc>
                <a:spcPct val="100000"/>
              </a:lnSpc>
              <a:spcBef>
                <a:spcPts val="0"/>
              </a:spcBef>
              <a:spcAft>
                <a:spcPts val="600"/>
              </a:spcAft>
              <a:buClr>
                <a:schemeClr val="bg2"/>
              </a:buClr>
              <a:buFont typeface="Arial"/>
              <a:buChar char="•"/>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21" name="Текст 5"/>
          <p:cNvSpPr>
            <a:spLocks noGrp="1"/>
          </p:cNvSpPr>
          <p:nvPr>
            <p:ph type="body" sz="quarter" idx="19"/>
          </p:nvPr>
        </p:nvSpPr>
        <p:spPr bwMode="auto">
          <a:xfrm>
            <a:off x="5051925" y="2945074"/>
            <a:ext cx="2111376" cy="2227864"/>
          </a:xfrm>
          <a:prstGeom prst="rect">
            <a:avLst/>
          </a:prstGeom>
        </p:spPr>
        <p:txBody>
          <a:bodyPr lIns="0" tIns="0" rIns="0" bIns="0"/>
          <a:lstStyle>
            <a:lvl1pPr marL="0" indent="0">
              <a:lnSpc>
                <a:spcPct val="100000"/>
              </a:lnSpc>
              <a:spcBef>
                <a:spcPts val="0"/>
              </a:spcBef>
              <a:spcAft>
                <a:spcPts val="600"/>
              </a:spcAft>
              <a:buFont typeface="Arial"/>
              <a:buNone/>
              <a:defRPr sz="1400">
                <a:latin typeface="+mj-lt"/>
              </a:defRPr>
            </a:lvl1pPr>
            <a:lvl2pPr marL="216000" indent="-216000">
              <a:lnSpc>
                <a:spcPct val="100000"/>
              </a:lnSpc>
              <a:spcBef>
                <a:spcPts val="0"/>
              </a:spcBef>
              <a:spcAft>
                <a:spcPts val="600"/>
              </a:spcAft>
              <a:buClr>
                <a:schemeClr val="bg2"/>
              </a:buClr>
              <a:buFont typeface="ALS Hauss"/>
              <a:buChar char="+"/>
              <a:defRPr sz="1400">
                <a:latin typeface="+mj-lt"/>
              </a:defRPr>
            </a:lvl2pPr>
            <a:lvl3pPr marL="504000" indent="-252000">
              <a:lnSpc>
                <a:spcPct val="100000"/>
              </a:lnSpc>
              <a:spcBef>
                <a:spcPts val="0"/>
              </a:spcBef>
              <a:spcAft>
                <a:spcPts val="600"/>
              </a:spcAft>
              <a:buClr>
                <a:schemeClr val="bg2"/>
              </a:buClr>
              <a:buFont typeface="Arial"/>
              <a:buChar char="―"/>
              <a:defRPr lang="ru-RU" sz="1400">
                <a:solidFill>
                  <a:schemeClr val="tx1"/>
                </a:solidFill>
                <a:latin typeface="+mj-lt"/>
                <a:ea typeface="+mn-ea"/>
                <a:cs typeface="+mn-cs"/>
              </a:defRPr>
            </a:lvl3pPr>
            <a:lvl4pPr marL="252000" indent="-252000">
              <a:lnSpc>
                <a:spcPct val="100000"/>
              </a:lnSpc>
              <a:spcBef>
                <a:spcPts val="0"/>
              </a:spcBef>
              <a:spcAft>
                <a:spcPts val="600"/>
              </a:spcAft>
              <a:buClr>
                <a:schemeClr val="bg2"/>
              </a:buClr>
              <a:buFont typeface="+mj-lt"/>
              <a:buAutoNum type="arabicPeriod"/>
              <a:defRPr sz="1400">
                <a:latin typeface="+mj-lt"/>
              </a:defRPr>
            </a:lvl4pPr>
            <a:lvl5pPr marL="0" indent="0">
              <a:lnSpc>
                <a:spcPct val="100000"/>
              </a:lnSpc>
              <a:spcBef>
                <a:spcPts val="0"/>
              </a:spcBef>
              <a:spcAft>
                <a:spcPts val="600"/>
              </a:spcAft>
              <a:buNone/>
              <a:defRPr sz="1400">
                <a:solidFill>
                  <a:schemeClr val="bg2"/>
                </a:solidFill>
                <a:latin typeface="+mj-lt"/>
              </a:defRPr>
            </a:lvl5pPr>
          </a:lstStyle>
          <a:p>
            <a:pPr lvl="0">
              <a:defRPr/>
            </a:pPr>
            <a:r>
              <a:rPr lang="ru-RU"/>
              <a:t>Образец текста</a:t>
            </a:r>
            <a:endParaRPr/>
          </a:p>
          <a:p>
            <a:pPr lvl="1">
              <a:defRPr/>
            </a:pPr>
            <a:r>
              <a:rPr lang="ru-RU"/>
              <a:t>Второй уровень</a:t>
            </a:r>
            <a:endParaRPr/>
          </a:p>
          <a:p>
            <a:pPr marL="432000" lvl="2" indent="-180000" algn="l" defTabSz="914400">
              <a:lnSpc>
                <a:spcPct val="100000"/>
              </a:lnSpc>
              <a:spcBef>
                <a:spcPts val="0"/>
              </a:spcBef>
              <a:spcAft>
                <a:spcPts val="600"/>
              </a:spcAft>
              <a:buClr>
                <a:schemeClr val="bg2"/>
              </a:buClr>
              <a:buFont typeface="Arial"/>
              <a:buChar char="•"/>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22" name="Текст 5"/>
          <p:cNvSpPr>
            <a:spLocks noGrp="1"/>
          </p:cNvSpPr>
          <p:nvPr>
            <p:ph type="body" sz="quarter" idx="20"/>
          </p:nvPr>
        </p:nvSpPr>
        <p:spPr bwMode="auto">
          <a:xfrm>
            <a:off x="7352363" y="2945074"/>
            <a:ext cx="2111376" cy="2227864"/>
          </a:xfrm>
          <a:prstGeom prst="rect">
            <a:avLst/>
          </a:prstGeom>
        </p:spPr>
        <p:txBody>
          <a:bodyPr lIns="0" tIns="0" rIns="0" bIns="0"/>
          <a:lstStyle>
            <a:lvl1pPr marL="0" indent="0">
              <a:lnSpc>
                <a:spcPct val="100000"/>
              </a:lnSpc>
              <a:spcBef>
                <a:spcPts val="0"/>
              </a:spcBef>
              <a:spcAft>
                <a:spcPts val="600"/>
              </a:spcAft>
              <a:buFont typeface="Arial"/>
              <a:buNone/>
              <a:defRPr sz="1400">
                <a:latin typeface="+mj-lt"/>
              </a:defRPr>
            </a:lvl1pPr>
            <a:lvl2pPr marL="216000" indent="-216000">
              <a:lnSpc>
                <a:spcPct val="100000"/>
              </a:lnSpc>
              <a:spcBef>
                <a:spcPts val="0"/>
              </a:spcBef>
              <a:spcAft>
                <a:spcPts val="600"/>
              </a:spcAft>
              <a:buClr>
                <a:schemeClr val="bg2"/>
              </a:buClr>
              <a:buFont typeface="ALS Hauss"/>
              <a:buChar char="+"/>
              <a:defRPr sz="1400">
                <a:latin typeface="+mj-lt"/>
              </a:defRPr>
            </a:lvl2pPr>
            <a:lvl3pPr marL="504000" indent="-252000">
              <a:lnSpc>
                <a:spcPct val="100000"/>
              </a:lnSpc>
              <a:spcBef>
                <a:spcPts val="0"/>
              </a:spcBef>
              <a:spcAft>
                <a:spcPts val="600"/>
              </a:spcAft>
              <a:buClr>
                <a:schemeClr val="bg2"/>
              </a:buClr>
              <a:buFont typeface="Arial"/>
              <a:buChar char="―"/>
              <a:defRPr lang="ru-RU" sz="1400">
                <a:solidFill>
                  <a:schemeClr val="tx1"/>
                </a:solidFill>
                <a:latin typeface="+mj-lt"/>
                <a:ea typeface="+mn-ea"/>
                <a:cs typeface="+mn-cs"/>
              </a:defRPr>
            </a:lvl3pPr>
            <a:lvl4pPr marL="252000" indent="-252000">
              <a:lnSpc>
                <a:spcPct val="100000"/>
              </a:lnSpc>
              <a:spcBef>
                <a:spcPts val="0"/>
              </a:spcBef>
              <a:spcAft>
                <a:spcPts val="600"/>
              </a:spcAft>
              <a:buClr>
                <a:schemeClr val="bg2"/>
              </a:buClr>
              <a:buFont typeface="+mj-lt"/>
              <a:buAutoNum type="arabicPeriod"/>
              <a:defRPr sz="1400">
                <a:latin typeface="+mj-lt"/>
              </a:defRPr>
            </a:lvl4pPr>
            <a:lvl5pPr marL="0" indent="0">
              <a:lnSpc>
                <a:spcPct val="100000"/>
              </a:lnSpc>
              <a:spcBef>
                <a:spcPts val="0"/>
              </a:spcBef>
              <a:spcAft>
                <a:spcPts val="600"/>
              </a:spcAft>
              <a:buNone/>
              <a:defRPr sz="1400">
                <a:solidFill>
                  <a:schemeClr val="bg2"/>
                </a:solidFill>
                <a:latin typeface="+mj-lt"/>
              </a:defRPr>
            </a:lvl5pPr>
          </a:lstStyle>
          <a:p>
            <a:pPr lvl="0">
              <a:defRPr/>
            </a:pPr>
            <a:r>
              <a:rPr lang="ru-RU"/>
              <a:t>Образец текста</a:t>
            </a:r>
            <a:endParaRPr/>
          </a:p>
          <a:p>
            <a:pPr lvl="1">
              <a:defRPr/>
            </a:pPr>
            <a:r>
              <a:rPr lang="ru-RU"/>
              <a:t>Второй уровень</a:t>
            </a:r>
            <a:endParaRPr/>
          </a:p>
          <a:p>
            <a:pPr marL="432000" lvl="2" indent="-180000" algn="l" defTabSz="914400">
              <a:lnSpc>
                <a:spcPct val="100000"/>
              </a:lnSpc>
              <a:spcBef>
                <a:spcPts val="0"/>
              </a:spcBef>
              <a:spcAft>
                <a:spcPts val="600"/>
              </a:spcAft>
              <a:buClr>
                <a:schemeClr val="bg2"/>
              </a:buClr>
              <a:buFont typeface="Arial"/>
              <a:buChar char="•"/>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23" name="Текст 5"/>
          <p:cNvSpPr>
            <a:spLocks noGrp="1"/>
          </p:cNvSpPr>
          <p:nvPr>
            <p:ph type="body" sz="quarter" idx="21"/>
          </p:nvPr>
        </p:nvSpPr>
        <p:spPr bwMode="auto">
          <a:xfrm>
            <a:off x="9652801" y="2945074"/>
            <a:ext cx="2111376" cy="2227864"/>
          </a:xfrm>
          <a:prstGeom prst="rect">
            <a:avLst/>
          </a:prstGeom>
        </p:spPr>
        <p:txBody>
          <a:bodyPr lIns="0" tIns="0" rIns="0" bIns="0"/>
          <a:lstStyle>
            <a:lvl1pPr marL="0" indent="0">
              <a:lnSpc>
                <a:spcPct val="100000"/>
              </a:lnSpc>
              <a:spcBef>
                <a:spcPts val="0"/>
              </a:spcBef>
              <a:spcAft>
                <a:spcPts val="600"/>
              </a:spcAft>
              <a:buFont typeface="Arial"/>
              <a:buNone/>
              <a:defRPr sz="1400">
                <a:latin typeface="+mj-lt"/>
              </a:defRPr>
            </a:lvl1pPr>
            <a:lvl2pPr marL="216000" indent="-216000">
              <a:lnSpc>
                <a:spcPct val="100000"/>
              </a:lnSpc>
              <a:spcBef>
                <a:spcPts val="0"/>
              </a:spcBef>
              <a:spcAft>
                <a:spcPts val="600"/>
              </a:spcAft>
              <a:buClr>
                <a:schemeClr val="bg2"/>
              </a:buClr>
              <a:buFont typeface="ALS Hauss"/>
              <a:buChar char="+"/>
              <a:defRPr sz="1400">
                <a:latin typeface="+mj-lt"/>
              </a:defRPr>
            </a:lvl2pPr>
            <a:lvl3pPr marL="504000" indent="-252000">
              <a:lnSpc>
                <a:spcPct val="100000"/>
              </a:lnSpc>
              <a:spcBef>
                <a:spcPts val="0"/>
              </a:spcBef>
              <a:spcAft>
                <a:spcPts val="600"/>
              </a:spcAft>
              <a:buClr>
                <a:schemeClr val="bg2"/>
              </a:buClr>
              <a:buFont typeface="Arial"/>
              <a:buChar char="―"/>
              <a:defRPr lang="ru-RU" sz="1400">
                <a:solidFill>
                  <a:schemeClr val="tx1"/>
                </a:solidFill>
                <a:latin typeface="+mj-lt"/>
                <a:ea typeface="+mn-ea"/>
                <a:cs typeface="+mn-cs"/>
              </a:defRPr>
            </a:lvl3pPr>
            <a:lvl4pPr marL="252000" indent="-252000">
              <a:lnSpc>
                <a:spcPct val="100000"/>
              </a:lnSpc>
              <a:spcBef>
                <a:spcPts val="0"/>
              </a:spcBef>
              <a:spcAft>
                <a:spcPts val="600"/>
              </a:spcAft>
              <a:buClr>
                <a:schemeClr val="bg2"/>
              </a:buClr>
              <a:buFont typeface="+mj-lt"/>
              <a:buAutoNum type="arabicPeriod"/>
              <a:defRPr sz="1400">
                <a:latin typeface="+mj-lt"/>
              </a:defRPr>
            </a:lvl4pPr>
            <a:lvl5pPr marL="0" indent="0">
              <a:lnSpc>
                <a:spcPct val="100000"/>
              </a:lnSpc>
              <a:spcBef>
                <a:spcPts val="0"/>
              </a:spcBef>
              <a:spcAft>
                <a:spcPts val="600"/>
              </a:spcAft>
              <a:buNone/>
              <a:defRPr sz="1400">
                <a:solidFill>
                  <a:schemeClr val="bg2"/>
                </a:solidFill>
                <a:latin typeface="+mj-lt"/>
              </a:defRPr>
            </a:lvl5pPr>
          </a:lstStyle>
          <a:p>
            <a:pPr lvl="0">
              <a:defRPr/>
            </a:pPr>
            <a:r>
              <a:rPr lang="ru-RU"/>
              <a:t>Образец текста</a:t>
            </a:r>
            <a:endParaRPr/>
          </a:p>
          <a:p>
            <a:pPr lvl="1">
              <a:defRPr/>
            </a:pPr>
            <a:r>
              <a:rPr lang="ru-RU"/>
              <a:t>Второй уровень</a:t>
            </a:r>
            <a:endParaRPr/>
          </a:p>
          <a:p>
            <a:pPr marL="432000" lvl="2" indent="-180000" algn="l" defTabSz="914400">
              <a:lnSpc>
                <a:spcPct val="100000"/>
              </a:lnSpc>
              <a:spcBef>
                <a:spcPts val="0"/>
              </a:spcBef>
              <a:spcAft>
                <a:spcPts val="600"/>
              </a:spcAft>
              <a:buClr>
                <a:schemeClr val="bg2"/>
              </a:buClr>
              <a:buFont typeface="Arial"/>
              <a:buChar char="•"/>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Контент + фото">
    <p:spTree>
      <p:nvGrpSpPr>
        <p:cNvPr id="1" name=""/>
        <p:cNvGrpSpPr/>
        <p:nvPr/>
      </p:nvGrpSpPr>
      <p:grpSpPr bwMode="auto">
        <a:xfrm>
          <a:off x="0" y="0"/>
          <a:ext cx="0" cy="0"/>
          <a:chOff x="0" y="0"/>
          <a:chExt cx="0" cy="0"/>
        </a:xfrm>
      </p:grpSpPr>
      <p:sp>
        <p:nvSpPr>
          <p:cNvPr id="7" name="Рисунок 6"/>
          <p:cNvSpPr>
            <a:spLocks noGrp="1"/>
          </p:cNvSpPr>
          <p:nvPr>
            <p:ph type="pic" sz="quarter" idx="12"/>
          </p:nvPr>
        </p:nvSpPr>
        <p:spPr bwMode="auto">
          <a:xfrm>
            <a:off x="7343774" y="0"/>
            <a:ext cx="4848225" cy="6858000"/>
          </a:xfrm>
          <a:prstGeom prst="rect">
            <a:avLst/>
          </a:prstGeom>
          <a:solidFill>
            <a:srgbClr val="151515"/>
          </a:solidFill>
        </p:spPr>
        <p:txBody>
          <a:bodyPr/>
          <a:lstStyle>
            <a:lvl1pPr>
              <a:defRPr lang="ru-RU">
                <a:solidFill>
                  <a:srgbClr val="151515"/>
                </a:solidFill>
              </a:defRPr>
            </a:lvl1pPr>
          </a:lstStyle>
          <a:p>
            <a:pPr lvl="0">
              <a:defRPr/>
            </a:pPr>
            <a:endParaRPr lang="ru-RU"/>
          </a:p>
        </p:txBody>
      </p:sp>
      <p:sp>
        <p:nvSpPr>
          <p:cNvPr id="10" name="Заголовок 5"/>
          <p:cNvSpPr>
            <a:spLocks noGrp="1"/>
          </p:cNvSpPr>
          <p:nvPr>
            <p:ph type="title"/>
          </p:nvPr>
        </p:nvSpPr>
        <p:spPr bwMode="auto">
          <a:xfrm>
            <a:off x="432619" y="423292"/>
            <a:ext cx="6266564" cy="370807"/>
          </a:xfrm>
          <a:prstGeom prst="rect">
            <a:avLst/>
          </a:prstGeom>
        </p:spPr>
        <p:txBody>
          <a:bodyPr wrap="square" lIns="0" tIns="0" rIns="0" bIns="0">
            <a:spAutoFit/>
          </a:bodyPr>
          <a:lstStyle>
            <a:lvl1pPr>
              <a:lnSpc>
                <a:spcPct val="80000"/>
              </a:lnSpc>
              <a:defRPr sz="3000" b="1">
                <a:latin typeface="+mj-lt"/>
              </a:defRPr>
            </a:lvl1pPr>
          </a:lstStyle>
          <a:p>
            <a:pPr>
              <a:defRPr/>
            </a:pPr>
            <a:r>
              <a:rPr lang="ru-RU"/>
              <a:t>Образец заголовка</a:t>
            </a:r>
            <a:endParaRPr/>
          </a:p>
        </p:txBody>
      </p:sp>
      <p:sp>
        <p:nvSpPr>
          <p:cNvPr id="9" name="Текст 5"/>
          <p:cNvSpPr>
            <a:spLocks noGrp="1"/>
          </p:cNvSpPr>
          <p:nvPr>
            <p:ph type="body" sz="quarter" idx="14"/>
          </p:nvPr>
        </p:nvSpPr>
        <p:spPr bwMode="auto">
          <a:xfrm>
            <a:off x="431799" y="1022549"/>
            <a:ext cx="6266565" cy="4433687"/>
          </a:xfrm>
          <a:prstGeom prst="rect">
            <a:avLst/>
          </a:prstGeom>
        </p:spPr>
        <p:txBody>
          <a:bodyPr lIns="0" tIns="0" rIns="0" bIns="0"/>
          <a:lstStyle>
            <a:lvl1pPr marL="0" indent="0">
              <a:lnSpc>
                <a:spcPct val="100000"/>
              </a:lnSpc>
              <a:spcBef>
                <a:spcPts val="0"/>
              </a:spcBef>
              <a:spcAft>
                <a:spcPts val="600"/>
              </a:spcAft>
              <a:buFont typeface="Arial"/>
              <a:buNone/>
              <a:defRPr sz="1400">
                <a:latin typeface="+mj-lt"/>
              </a:defRPr>
            </a:lvl1pPr>
            <a:lvl2pPr marL="216000" indent="-216000">
              <a:lnSpc>
                <a:spcPct val="100000"/>
              </a:lnSpc>
              <a:spcBef>
                <a:spcPts val="0"/>
              </a:spcBef>
              <a:spcAft>
                <a:spcPts val="600"/>
              </a:spcAft>
              <a:buClr>
                <a:schemeClr val="bg2"/>
              </a:buClr>
              <a:buFont typeface="ALS Hauss"/>
              <a:buChar char="+"/>
              <a:defRPr sz="1400">
                <a:latin typeface="+mj-lt"/>
              </a:defRPr>
            </a:lvl2pPr>
            <a:lvl3pPr marL="504000" indent="-252000">
              <a:lnSpc>
                <a:spcPct val="100000"/>
              </a:lnSpc>
              <a:spcBef>
                <a:spcPts val="0"/>
              </a:spcBef>
              <a:spcAft>
                <a:spcPts val="600"/>
              </a:spcAft>
              <a:buClr>
                <a:schemeClr val="bg2"/>
              </a:buClr>
              <a:buFont typeface="Arial"/>
              <a:buChar char="―"/>
              <a:defRPr lang="ru-RU" sz="1400">
                <a:solidFill>
                  <a:schemeClr val="tx1"/>
                </a:solidFill>
                <a:latin typeface="+mj-lt"/>
                <a:ea typeface="+mn-ea"/>
                <a:cs typeface="+mn-cs"/>
              </a:defRPr>
            </a:lvl3pPr>
            <a:lvl4pPr marL="252000" indent="-252000">
              <a:lnSpc>
                <a:spcPct val="100000"/>
              </a:lnSpc>
              <a:spcBef>
                <a:spcPts val="0"/>
              </a:spcBef>
              <a:spcAft>
                <a:spcPts val="600"/>
              </a:spcAft>
              <a:buClr>
                <a:schemeClr val="bg2"/>
              </a:buClr>
              <a:buFont typeface="+mj-lt"/>
              <a:buAutoNum type="arabicPeriod"/>
              <a:defRPr sz="1400">
                <a:latin typeface="+mj-lt"/>
              </a:defRPr>
            </a:lvl4pPr>
            <a:lvl5pPr marL="0" indent="0">
              <a:lnSpc>
                <a:spcPct val="100000"/>
              </a:lnSpc>
              <a:spcBef>
                <a:spcPts val="0"/>
              </a:spcBef>
              <a:spcAft>
                <a:spcPts val="600"/>
              </a:spcAft>
              <a:buNone/>
              <a:defRPr sz="1400" b="0">
                <a:solidFill>
                  <a:schemeClr val="bg2"/>
                </a:solidFill>
                <a:latin typeface="+mj-lt"/>
              </a:defRPr>
            </a:lvl5pPr>
          </a:lstStyle>
          <a:p>
            <a:pPr lvl="0">
              <a:defRPr/>
            </a:pPr>
            <a:r>
              <a:rPr lang="ru-RU"/>
              <a:t>Образец текста</a:t>
            </a:r>
            <a:endParaRPr/>
          </a:p>
          <a:p>
            <a:pPr lvl="1">
              <a:defRPr/>
            </a:pPr>
            <a:r>
              <a:rPr lang="ru-RU"/>
              <a:t>Второй уровень</a:t>
            </a:r>
            <a:endParaRPr/>
          </a:p>
          <a:p>
            <a:pPr marL="432000" lvl="2" indent="-180000" algn="l" defTabSz="914400">
              <a:lnSpc>
                <a:spcPct val="100000"/>
              </a:lnSpc>
              <a:spcBef>
                <a:spcPts val="0"/>
              </a:spcBef>
              <a:spcAft>
                <a:spcPts val="600"/>
              </a:spcAft>
              <a:buClr>
                <a:schemeClr val="bg2"/>
              </a:buClr>
              <a:buFont typeface="Arial"/>
              <a:buChar char="•"/>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12" name="Номер слайда 5"/>
          <p:cNvSpPr txBox="1"/>
          <p:nvPr userDrawn="1"/>
        </p:nvSpPr>
        <p:spPr bwMode="auto">
          <a:xfrm>
            <a:off x="0" y="6565920"/>
            <a:ext cx="432000" cy="123111"/>
          </a:xfrm>
          <a:prstGeom prst="rect">
            <a:avLst/>
          </a:prstGeom>
        </p:spPr>
        <p:txBody>
          <a:bodyPr wrap="square" lIns="0" tIns="0" rIns="0" bIns="0" rtlCol="0" anchor="ctr">
            <a:sp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a:lnSpc>
                <a:spcPct val="100000"/>
              </a:lnSpc>
              <a:spcBef>
                <a:spcPts val="0"/>
              </a:spcBef>
              <a:spcAft>
                <a:spcPts val="0"/>
              </a:spcAft>
              <a:buClrTx/>
              <a:buSzTx/>
              <a:buFontTx/>
              <a:buNone/>
              <a:defRPr/>
            </a:pPr>
            <a:fld id="{19B51A1E-902D-48AF-9020-955120F399B6}" type="slidenum">
              <a:rPr lang="ru-RU" sz="800" b="0" i="0" u="none" strike="noStrike" cap="none" spc="0">
                <a:ln>
                  <a:noFill/>
                </a:ln>
                <a:solidFill>
                  <a:schemeClr val="bg1">
                    <a:lumMod val="65000"/>
                  </a:schemeClr>
                </a:solidFill>
                <a:latin typeface="+mj-lt"/>
                <a:ea typeface="Verdana"/>
                <a:cs typeface="Verdana"/>
              </a:rPr>
              <a:t>‹#›</a:t>
            </a:fld>
            <a:endParaRPr lang="ru-RU" sz="800" b="0" i="0" u="none" strike="noStrike" cap="none" spc="0">
              <a:ln>
                <a:noFill/>
              </a:ln>
              <a:solidFill>
                <a:schemeClr val="bg1">
                  <a:lumMod val="65000"/>
                </a:schemeClr>
              </a:solidFill>
              <a:latin typeface="+mj-lt"/>
              <a:ea typeface="Verdana"/>
              <a:cs typeface="Verdana"/>
            </a:endParaRPr>
          </a:p>
        </p:txBody>
      </p:sp>
      <p:sp>
        <p:nvSpPr>
          <p:cNvPr id="8" name="Полилиния: фигура 3"/>
          <p:cNvSpPr/>
          <p:nvPr userDrawn="1"/>
        </p:nvSpPr>
        <p:spPr bwMode="auto">
          <a:xfrm>
            <a:off x="11196443" y="443503"/>
            <a:ext cx="562938" cy="401047"/>
          </a:xfrm>
          <a:custGeom>
            <a:avLst/>
            <a:gdLst>
              <a:gd name="connsiteX0" fmla="*/ 241705 w 564708"/>
              <a:gd name="connsiteY0" fmla="*/ 160605 h 402308"/>
              <a:gd name="connsiteX1" fmla="*/ 401911 w 564708"/>
              <a:gd name="connsiteY1" fmla="*/ 160605 h 402308"/>
              <a:gd name="connsiteX2" fmla="*/ 401911 w 564708"/>
              <a:gd name="connsiteY2" fmla="*/ 242103 h 402308"/>
              <a:gd name="connsiteX3" fmla="*/ 241705 w 564708"/>
              <a:gd name="connsiteY3" fmla="*/ 242103 h 402308"/>
              <a:gd name="connsiteX4" fmla="*/ 241705 w 564708"/>
              <a:gd name="connsiteY4" fmla="*/ 402309 h 402308"/>
              <a:gd name="connsiteX5" fmla="*/ 160207 w 564708"/>
              <a:gd name="connsiteY5" fmla="*/ 402309 h 402308"/>
              <a:gd name="connsiteX6" fmla="*/ 160207 w 564708"/>
              <a:gd name="connsiteY6" fmla="*/ 242103 h 402308"/>
              <a:gd name="connsiteX7" fmla="*/ 0 w 564708"/>
              <a:gd name="connsiteY7" fmla="*/ 242103 h 402308"/>
              <a:gd name="connsiteX8" fmla="*/ 0 w 564708"/>
              <a:gd name="connsiteY8" fmla="*/ 160605 h 402308"/>
              <a:gd name="connsiteX9" fmla="*/ 160207 w 564708"/>
              <a:gd name="connsiteY9" fmla="*/ 160605 h 402308"/>
              <a:gd name="connsiteX10" fmla="*/ 160207 w 564708"/>
              <a:gd name="connsiteY10" fmla="*/ 399 h 402308"/>
              <a:gd name="connsiteX11" fmla="*/ 241705 w 564708"/>
              <a:gd name="connsiteY11" fmla="*/ 399 h 402308"/>
              <a:gd name="connsiteX12" fmla="*/ 241705 w 564708"/>
              <a:gd name="connsiteY12" fmla="*/ 160605 h 402308"/>
              <a:gd name="connsiteX13" fmla="*/ 241705 w 564708"/>
              <a:gd name="connsiteY13" fmla="*/ 160605 h 402308"/>
              <a:gd name="connsiteX14" fmla="*/ 483210 w 564708"/>
              <a:gd name="connsiteY14" fmla="*/ 0 h 402308"/>
              <a:gd name="connsiteX15" fmla="*/ 483210 w 564708"/>
              <a:gd name="connsiteY15" fmla="*/ 402309 h 402308"/>
              <a:gd name="connsiteX16" fmla="*/ 564709 w 564708"/>
              <a:gd name="connsiteY16" fmla="*/ 402309 h 402308"/>
              <a:gd name="connsiteX17" fmla="*/ 564709 w 564708"/>
              <a:gd name="connsiteY17" fmla="*/ 0 h 402308"/>
              <a:gd name="connsiteX18" fmla="*/ 483210 w 564708"/>
              <a:gd name="connsiteY18" fmla="*/ 0 h 4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4708" h="402308" extrusionOk="0">
                <a:moveTo>
                  <a:pt x="241705" y="160605"/>
                </a:moveTo>
                <a:lnTo>
                  <a:pt x="401911" y="160605"/>
                </a:lnTo>
                <a:lnTo>
                  <a:pt x="401911" y="242103"/>
                </a:lnTo>
                <a:lnTo>
                  <a:pt x="241705" y="242103"/>
                </a:lnTo>
                <a:lnTo>
                  <a:pt x="241705" y="402309"/>
                </a:lnTo>
                <a:lnTo>
                  <a:pt x="160207" y="402309"/>
                </a:lnTo>
                <a:lnTo>
                  <a:pt x="160207" y="242103"/>
                </a:lnTo>
                <a:lnTo>
                  <a:pt x="0" y="242103"/>
                </a:lnTo>
                <a:lnTo>
                  <a:pt x="0" y="160605"/>
                </a:lnTo>
                <a:lnTo>
                  <a:pt x="160207" y="160605"/>
                </a:lnTo>
                <a:lnTo>
                  <a:pt x="160207" y="399"/>
                </a:lnTo>
                <a:lnTo>
                  <a:pt x="241705" y="399"/>
                </a:lnTo>
                <a:lnTo>
                  <a:pt x="241705" y="160605"/>
                </a:lnTo>
                <a:lnTo>
                  <a:pt x="241705" y="160605"/>
                </a:lnTo>
                <a:close/>
                <a:moveTo>
                  <a:pt x="483210" y="0"/>
                </a:moveTo>
                <a:lnTo>
                  <a:pt x="483210" y="402309"/>
                </a:lnTo>
                <a:lnTo>
                  <a:pt x="564709" y="402309"/>
                </a:lnTo>
                <a:lnTo>
                  <a:pt x="564709" y="0"/>
                </a:lnTo>
                <a:lnTo>
                  <a:pt x="483210" y="0"/>
                </a:lnTo>
                <a:close/>
              </a:path>
            </a:pathLst>
          </a:custGeom>
          <a:solidFill>
            <a:schemeClr val="bg1"/>
          </a:solidFill>
          <a:ln w="1986" cap="flat">
            <a:noFill/>
            <a:prstDash val="solid"/>
            <a:miter/>
          </a:ln>
        </p:spPr>
        <p:txBody>
          <a:bodyPr rtlCol="0" anchor="ctr"/>
          <a:lstStyle/>
          <a:p>
            <a:pPr>
              <a:defRPr/>
            </a:pPr>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Фото на весь слайд">
    <p:spTree>
      <p:nvGrpSpPr>
        <p:cNvPr id="1" name=""/>
        <p:cNvGrpSpPr/>
        <p:nvPr/>
      </p:nvGrpSpPr>
      <p:grpSpPr bwMode="auto">
        <a:xfrm>
          <a:off x="0" y="0"/>
          <a:ext cx="0" cy="0"/>
          <a:chOff x="0" y="0"/>
          <a:chExt cx="0" cy="0"/>
        </a:xfrm>
      </p:grpSpPr>
      <p:sp>
        <p:nvSpPr>
          <p:cNvPr id="11" name="Рисунок 10"/>
          <p:cNvSpPr>
            <a:spLocks noGrp="1"/>
          </p:cNvSpPr>
          <p:nvPr>
            <p:ph type="pic" sz="quarter" idx="12"/>
          </p:nvPr>
        </p:nvSpPr>
        <p:spPr bwMode="auto">
          <a:xfrm>
            <a:off x="0" y="0"/>
            <a:ext cx="12191999" cy="6858000"/>
          </a:xfrm>
          <a:prstGeom prst="rect">
            <a:avLst/>
          </a:prstGeom>
          <a:solidFill>
            <a:schemeClr val="accent4"/>
          </a:solidFill>
        </p:spPr>
        <p:txBody>
          <a:bodyPr wrap="square" lIns="360000">
            <a:noAutofit/>
          </a:bodyPr>
          <a:lstStyle>
            <a:lvl1pPr marL="0" indent="0" algn="l">
              <a:buNone/>
              <a:defRPr lang="ru-RU" sz="1400">
                <a:solidFill>
                  <a:schemeClr val="accent4"/>
                </a:solidFill>
              </a:defRPr>
            </a:lvl1pPr>
          </a:lstStyle>
          <a:p>
            <a:pPr lvl="0">
              <a:defRPr/>
            </a:pPr>
            <a:endParaRPr lang="ru-RU"/>
          </a:p>
        </p:txBody>
      </p:sp>
      <p:sp>
        <p:nvSpPr>
          <p:cNvPr id="3" name="Номер слайда 5"/>
          <p:cNvSpPr txBox="1"/>
          <p:nvPr userDrawn="1"/>
        </p:nvSpPr>
        <p:spPr bwMode="auto">
          <a:xfrm>
            <a:off x="0" y="6565920"/>
            <a:ext cx="432000" cy="123111"/>
          </a:xfrm>
          <a:prstGeom prst="rect">
            <a:avLst/>
          </a:prstGeom>
        </p:spPr>
        <p:txBody>
          <a:bodyPr wrap="square" lIns="0" tIns="0" rIns="0" bIns="0" rtlCol="0" anchor="ctr">
            <a:sp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a:lnSpc>
                <a:spcPct val="100000"/>
              </a:lnSpc>
              <a:spcBef>
                <a:spcPts val="0"/>
              </a:spcBef>
              <a:spcAft>
                <a:spcPts val="0"/>
              </a:spcAft>
              <a:buClrTx/>
              <a:buSzTx/>
              <a:buFontTx/>
              <a:buNone/>
              <a:defRPr/>
            </a:pPr>
            <a:fld id="{19B51A1E-902D-48AF-9020-955120F399B6}" type="slidenum">
              <a:rPr lang="ru-RU" sz="800" b="0" i="0" u="none" strike="noStrike" cap="none" spc="0">
                <a:ln>
                  <a:noFill/>
                </a:ln>
                <a:solidFill>
                  <a:schemeClr val="bg1">
                    <a:lumMod val="65000"/>
                  </a:schemeClr>
                </a:solidFill>
                <a:latin typeface="+mj-lt"/>
                <a:ea typeface="Verdana"/>
                <a:cs typeface="Verdana"/>
              </a:rPr>
              <a:t>‹#›</a:t>
            </a:fld>
            <a:endParaRPr lang="ru-RU" sz="800" b="0" i="0" u="none" strike="noStrike" cap="none" spc="0">
              <a:ln>
                <a:noFill/>
              </a:ln>
              <a:solidFill>
                <a:schemeClr val="bg1">
                  <a:lumMod val="65000"/>
                </a:schemeClr>
              </a:solidFill>
              <a:latin typeface="+mj-lt"/>
              <a:ea typeface="Verdana"/>
              <a:cs typeface="Verdana"/>
            </a:endParaRPr>
          </a:p>
        </p:txBody>
      </p:sp>
      <p:sp>
        <p:nvSpPr>
          <p:cNvPr id="5" name="Полилиния: фигура 3"/>
          <p:cNvSpPr/>
          <p:nvPr userDrawn="1"/>
        </p:nvSpPr>
        <p:spPr bwMode="auto">
          <a:xfrm>
            <a:off x="11196443" y="443503"/>
            <a:ext cx="562938" cy="401047"/>
          </a:xfrm>
          <a:custGeom>
            <a:avLst/>
            <a:gdLst>
              <a:gd name="connsiteX0" fmla="*/ 241705 w 564708"/>
              <a:gd name="connsiteY0" fmla="*/ 160605 h 402308"/>
              <a:gd name="connsiteX1" fmla="*/ 401911 w 564708"/>
              <a:gd name="connsiteY1" fmla="*/ 160605 h 402308"/>
              <a:gd name="connsiteX2" fmla="*/ 401911 w 564708"/>
              <a:gd name="connsiteY2" fmla="*/ 242103 h 402308"/>
              <a:gd name="connsiteX3" fmla="*/ 241705 w 564708"/>
              <a:gd name="connsiteY3" fmla="*/ 242103 h 402308"/>
              <a:gd name="connsiteX4" fmla="*/ 241705 w 564708"/>
              <a:gd name="connsiteY4" fmla="*/ 402309 h 402308"/>
              <a:gd name="connsiteX5" fmla="*/ 160207 w 564708"/>
              <a:gd name="connsiteY5" fmla="*/ 402309 h 402308"/>
              <a:gd name="connsiteX6" fmla="*/ 160207 w 564708"/>
              <a:gd name="connsiteY6" fmla="*/ 242103 h 402308"/>
              <a:gd name="connsiteX7" fmla="*/ 0 w 564708"/>
              <a:gd name="connsiteY7" fmla="*/ 242103 h 402308"/>
              <a:gd name="connsiteX8" fmla="*/ 0 w 564708"/>
              <a:gd name="connsiteY8" fmla="*/ 160605 h 402308"/>
              <a:gd name="connsiteX9" fmla="*/ 160207 w 564708"/>
              <a:gd name="connsiteY9" fmla="*/ 160605 h 402308"/>
              <a:gd name="connsiteX10" fmla="*/ 160207 w 564708"/>
              <a:gd name="connsiteY10" fmla="*/ 399 h 402308"/>
              <a:gd name="connsiteX11" fmla="*/ 241705 w 564708"/>
              <a:gd name="connsiteY11" fmla="*/ 399 h 402308"/>
              <a:gd name="connsiteX12" fmla="*/ 241705 w 564708"/>
              <a:gd name="connsiteY12" fmla="*/ 160605 h 402308"/>
              <a:gd name="connsiteX13" fmla="*/ 241705 w 564708"/>
              <a:gd name="connsiteY13" fmla="*/ 160605 h 402308"/>
              <a:gd name="connsiteX14" fmla="*/ 483210 w 564708"/>
              <a:gd name="connsiteY14" fmla="*/ 0 h 402308"/>
              <a:gd name="connsiteX15" fmla="*/ 483210 w 564708"/>
              <a:gd name="connsiteY15" fmla="*/ 402309 h 402308"/>
              <a:gd name="connsiteX16" fmla="*/ 564709 w 564708"/>
              <a:gd name="connsiteY16" fmla="*/ 402309 h 402308"/>
              <a:gd name="connsiteX17" fmla="*/ 564709 w 564708"/>
              <a:gd name="connsiteY17" fmla="*/ 0 h 402308"/>
              <a:gd name="connsiteX18" fmla="*/ 483210 w 564708"/>
              <a:gd name="connsiteY18" fmla="*/ 0 h 4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4708" h="402308" extrusionOk="0">
                <a:moveTo>
                  <a:pt x="241705" y="160605"/>
                </a:moveTo>
                <a:lnTo>
                  <a:pt x="401911" y="160605"/>
                </a:lnTo>
                <a:lnTo>
                  <a:pt x="401911" y="242103"/>
                </a:lnTo>
                <a:lnTo>
                  <a:pt x="241705" y="242103"/>
                </a:lnTo>
                <a:lnTo>
                  <a:pt x="241705" y="402309"/>
                </a:lnTo>
                <a:lnTo>
                  <a:pt x="160207" y="402309"/>
                </a:lnTo>
                <a:lnTo>
                  <a:pt x="160207" y="242103"/>
                </a:lnTo>
                <a:lnTo>
                  <a:pt x="0" y="242103"/>
                </a:lnTo>
                <a:lnTo>
                  <a:pt x="0" y="160605"/>
                </a:lnTo>
                <a:lnTo>
                  <a:pt x="160207" y="160605"/>
                </a:lnTo>
                <a:lnTo>
                  <a:pt x="160207" y="399"/>
                </a:lnTo>
                <a:lnTo>
                  <a:pt x="241705" y="399"/>
                </a:lnTo>
                <a:lnTo>
                  <a:pt x="241705" y="160605"/>
                </a:lnTo>
                <a:lnTo>
                  <a:pt x="241705" y="160605"/>
                </a:lnTo>
                <a:close/>
                <a:moveTo>
                  <a:pt x="483210" y="0"/>
                </a:moveTo>
                <a:lnTo>
                  <a:pt x="483210" y="402309"/>
                </a:lnTo>
                <a:lnTo>
                  <a:pt x="564709" y="402309"/>
                </a:lnTo>
                <a:lnTo>
                  <a:pt x="564709" y="0"/>
                </a:lnTo>
                <a:lnTo>
                  <a:pt x="483210" y="0"/>
                </a:lnTo>
                <a:close/>
              </a:path>
            </a:pathLst>
          </a:custGeom>
          <a:solidFill>
            <a:schemeClr val="bg1"/>
          </a:solidFill>
          <a:ln w="1986" cap="flat">
            <a:noFill/>
            <a:prstDash val="solid"/>
            <a:miter/>
          </a:ln>
        </p:spPr>
        <p:txBody>
          <a:bodyPr rtlCol="0" anchor="ctr"/>
          <a:lstStyle/>
          <a:p>
            <a:pPr>
              <a:defRPr/>
            </a:pP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Контент + голубой фон">
    <p:bg>
      <p:bgPr>
        <a:solidFill>
          <a:schemeClr val="bg2"/>
        </a:solidFill>
        <a:effectLst/>
      </p:bgPr>
    </p:bg>
    <p:spTree>
      <p:nvGrpSpPr>
        <p:cNvPr id="1" name=""/>
        <p:cNvGrpSpPr/>
        <p:nvPr/>
      </p:nvGrpSpPr>
      <p:grpSpPr bwMode="auto">
        <a:xfrm>
          <a:off x="0" y="0"/>
          <a:ext cx="0" cy="0"/>
          <a:chOff x="0" y="0"/>
          <a:chExt cx="0" cy="0"/>
        </a:xfrm>
      </p:grpSpPr>
      <p:sp>
        <p:nvSpPr>
          <p:cNvPr id="3" name="Текст 2"/>
          <p:cNvSpPr>
            <a:spLocks noGrp="1"/>
          </p:cNvSpPr>
          <p:nvPr>
            <p:ph type="body" sz="quarter" idx="11" hasCustomPrompt="1"/>
          </p:nvPr>
        </p:nvSpPr>
        <p:spPr bwMode="auto">
          <a:xfrm>
            <a:off x="432619" y="1011238"/>
            <a:ext cx="9616256" cy="246221"/>
          </a:xfrm>
          <a:prstGeom prst="rect">
            <a:avLst/>
          </a:prstGeom>
        </p:spPr>
        <p:txBody>
          <a:bodyPr wrap="square" lIns="0" tIns="0" rIns="0" bIns="0">
            <a:spAutoFit/>
          </a:bodyPr>
          <a:lstStyle>
            <a:lvl1pPr marL="0" indent="0">
              <a:lnSpc>
                <a:spcPct val="100000"/>
              </a:lnSpc>
              <a:spcBef>
                <a:spcPts val="0"/>
              </a:spcBef>
              <a:spcAft>
                <a:spcPts val="600"/>
              </a:spcAft>
              <a:buNone/>
              <a:defRPr sz="1600">
                <a:solidFill>
                  <a:schemeClr val="bg1"/>
                </a:solidFill>
                <a:latin typeface="+mj-lt"/>
              </a:defRPr>
            </a:lvl1pPr>
            <a:lvl2pPr marL="457200" indent="0">
              <a:buNone/>
              <a:defRPr/>
            </a:lvl2pPr>
          </a:lstStyle>
          <a:p>
            <a:pPr lvl="0">
              <a:defRPr/>
            </a:pPr>
            <a:r>
              <a:rPr lang="ru-RU"/>
              <a:t>Подзаголовок слайда</a:t>
            </a:r>
            <a:endParaRPr/>
          </a:p>
        </p:txBody>
      </p:sp>
      <p:sp>
        <p:nvSpPr>
          <p:cNvPr id="11" name="Заголовок 5"/>
          <p:cNvSpPr>
            <a:spLocks noGrp="1"/>
          </p:cNvSpPr>
          <p:nvPr>
            <p:ph type="title"/>
          </p:nvPr>
        </p:nvSpPr>
        <p:spPr bwMode="auto">
          <a:xfrm>
            <a:off x="432619" y="423292"/>
            <a:ext cx="9616256" cy="370807"/>
          </a:xfrm>
          <a:prstGeom prst="rect">
            <a:avLst/>
          </a:prstGeom>
        </p:spPr>
        <p:txBody>
          <a:bodyPr wrap="square" lIns="0" tIns="0" rIns="0" bIns="0">
            <a:spAutoFit/>
          </a:bodyPr>
          <a:lstStyle>
            <a:lvl1pPr>
              <a:lnSpc>
                <a:spcPct val="80000"/>
              </a:lnSpc>
              <a:defRPr sz="3000" b="1">
                <a:solidFill>
                  <a:schemeClr val="bg1"/>
                </a:solidFill>
                <a:latin typeface="+mj-lt"/>
              </a:defRPr>
            </a:lvl1pPr>
          </a:lstStyle>
          <a:p>
            <a:pPr>
              <a:defRPr/>
            </a:pPr>
            <a:r>
              <a:rPr lang="ru-RU"/>
              <a:t>Образец заголовка</a:t>
            </a:r>
            <a:endParaRPr/>
          </a:p>
        </p:txBody>
      </p:sp>
      <p:sp>
        <p:nvSpPr>
          <p:cNvPr id="7" name="Номер слайда 5"/>
          <p:cNvSpPr txBox="1"/>
          <p:nvPr userDrawn="1"/>
        </p:nvSpPr>
        <p:spPr bwMode="auto">
          <a:xfrm>
            <a:off x="0" y="6565920"/>
            <a:ext cx="432000" cy="123111"/>
          </a:xfrm>
          <a:prstGeom prst="rect">
            <a:avLst/>
          </a:prstGeom>
        </p:spPr>
        <p:txBody>
          <a:bodyPr wrap="square" lIns="0" tIns="0" rIns="0" bIns="0" rtlCol="0" anchor="ctr">
            <a:sp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a:lnSpc>
                <a:spcPct val="100000"/>
              </a:lnSpc>
              <a:spcBef>
                <a:spcPts val="0"/>
              </a:spcBef>
              <a:spcAft>
                <a:spcPts val="0"/>
              </a:spcAft>
              <a:buClrTx/>
              <a:buSzTx/>
              <a:buFontTx/>
              <a:buNone/>
              <a:defRPr/>
            </a:pPr>
            <a:fld id="{19B51A1E-902D-48AF-9020-955120F399B6}" type="slidenum">
              <a:rPr lang="ru-RU" sz="800" b="0" i="0" u="none" strike="noStrike" cap="none" spc="0">
                <a:ln>
                  <a:noFill/>
                </a:ln>
                <a:solidFill>
                  <a:schemeClr val="bg1"/>
                </a:solidFill>
                <a:latin typeface="+mj-lt"/>
                <a:ea typeface="Verdana"/>
                <a:cs typeface="Verdana"/>
              </a:rPr>
              <a:t>‹#›</a:t>
            </a:fld>
            <a:endParaRPr lang="ru-RU" sz="800" b="0" i="0" u="none" strike="noStrike" cap="none" spc="0">
              <a:ln>
                <a:noFill/>
              </a:ln>
              <a:solidFill>
                <a:schemeClr val="bg1"/>
              </a:solidFill>
              <a:latin typeface="+mj-lt"/>
              <a:ea typeface="Verdana"/>
              <a:cs typeface="Verdana"/>
            </a:endParaRPr>
          </a:p>
        </p:txBody>
      </p:sp>
      <p:sp>
        <p:nvSpPr>
          <p:cNvPr id="6" name="Полилиния: фигура 3"/>
          <p:cNvSpPr/>
          <p:nvPr userDrawn="1"/>
        </p:nvSpPr>
        <p:spPr bwMode="auto">
          <a:xfrm>
            <a:off x="11196443" y="443503"/>
            <a:ext cx="562938" cy="401047"/>
          </a:xfrm>
          <a:custGeom>
            <a:avLst/>
            <a:gdLst>
              <a:gd name="connsiteX0" fmla="*/ 241705 w 564708"/>
              <a:gd name="connsiteY0" fmla="*/ 160605 h 402308"/>
              <a:gd name="connsiteX1" fmla="*/ 401911 w 564708"/>
              <a:gd name="connsiteY1" fmla="*/ 160605 h 402308"/>
              <a:gd name="connsiteX2" fmla="*/ 401911 w 564708"/>
              <a:gd name="connsiteY2" fmla="*/ 242103 h 402308"/>
              <a:gd name="connsiteX3" fmla="*/ 241705 w 564708"/>
              <a:gd name="connsiteY3" fmla="*/ 242103 h 402308"/>
              <a:gd name="connsiteX4" fmla="*/ 241705 w 564708"/>
              <a:gd name="connsiteY4" fmla="*/ 402309 h 402308"/>
              <a:gd name="connsiteX5" fmla="*/ 160207 w 564708"/>
              <a:gd name="connsiteY5" fmla="*/ 402309 h 402308"/>
              <a:gd name="connsiteX6" fmla="*/ 160207 w 564708"/>
              <a:gd name="connsiteY6" fmla="*/ 242103 h 402308"/>
              <a:gd name="connsiteX7" fmla="*/ 0 w 564708"/>
              <a:gd name="connsiteY7" fmla="*/ 242103 h 402308"/>
              <a:gd name="connsiteX8" fmla="*/ 0 w 564708"/>
              <a:gd name="connsiteY8" fmla="*/ 160605 h 402308"/>
              <a:gd name="connsiteX9" fmla="*/ 160207 w 564708"/>
              <a:gd name="connsiteY9" fmla="*/ 160605 h 402308"/>
              <a:gd name="connsiteX10" fmla="*/ 160207 w 564708"/>
              <a:gd name="connsiteY10" fmla="*/ 399 h 402308"/>
              <a:gd name="connsiteX11" fmla="*/ 241705 w 564708"/>
              <a:gd name="connsiteY11" fmla="*/ 399 h 402308"/>
              <a:gd name="connsiteX12" fmla="*/ 241705 w 564708"/>
              <a:gd name="connsiteY12" fmla="*/ 160605 h 402308"/>
              <a:gd name="connsiteX13" fmla="*/ 241705 w 564708"/>
              <a:gd name="connsiteY13" fmla="*/ 160605 h 402308"/>
              <a:gd name="connsiteX14" fmla="*/ 483210 w 564708"/>
              <a:gd name="connsiteY14" fmla="*/ 0 h 402308"/>
              <a:gd name="connsiteX15" fmla="*/ 483210 w 564708"/>
              <a:gd name="connsiteY15" fmla="*/ 402309 h 402308"/>
              <a:gd name="connsiteX16" fmla="*/ 564709 w 564708"/>
              <a:gd name="connsiteY16" fmla="*/ 402309 h 402308"/>
              <a:gd name="connsiteX17" fmla="*/ 564709 w 564708"/>
              <a:gd name="connsiteY17" fmla="*/ 0 h 402308"/>
              <a:gd name="connsiteX18" fmla="*/ 483210 w 564708"/>
              <a:gd name="connsiteY18" fmla="*/ 0 h 4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4708" h="402308" extrusionOk="0">
                <a:moveTo>
                  <a:pt x="241705" y="160605"/>
                </a:moveTo>
                <a:lnTo>
                  <a:pt x="401911" y="160605"/>
                </a:lnTo>
                <a:lnTo>
                  <a:pt x="401911" y="242103"/>
                </a:lnTo>
                <a:lnTo>
                  <a:pt x="241705" y="242103"/>
                </a:lnTo>
                <a:lnTo>
                  <a:pt x="241705" y="402309"/>
                </a:lnTo>
                <a:lnTo>
                  <a:pt x="160207" y="402309"/>
                </a:lnTo>
                <a:lnTo>
                  <a:pt x="160207" y="242103"/>
                </a:lnTo>
                <a:lnTo>
                  <a:pt x="0" y="242103"/>
                </a:lnTo>
                <a:lnTo>
                  <a:pt x="0" y="160605"/>
                </a:lnTo>
                <a:lnTo>
                  <a:pt x="160207" y="160605"/>
                </a:lnTo>
                <a:lnTo>
                  <a:pt x="160207" y="399"/>
                </a:lnTo>
                <a:lnTo>
                  <a:pt x="241705" y="399"/>
                </a:lnTo>
                <a:lnTo>
                  <a:pt x="241705" y="160605"/>
                </a:lnTo>
                <a:lnTo>
                  <a:pt x="241705" y="160605"/>
                </a:lnTo>
                <a:close/>
                <a:moveTo>
                  <a:pt x="483210" y="0"/>
                </a:moveTo>
                <a:lnTo>
                  <a:pt x="483210" y="402309"/>
                </a:lnTo>
                <a:lnTo>
                  <a:pt x="564709" y="402309"/>
                </a:lnTo>
                <a:lnTo>
                  <a:pt x="564709" y="0"/>
                </a:lnTo>
                <a:lnTo>
                  <a:pt x="483210" y="0"/>
                </a:lnTo>
                <a:close/>
              </a:path>
            </a:pathLst>
          </a:custGeom>
          <a:solidFill>
            <a:schemeClr val="bg1"/>
          </a:solidFill>
          <a:ln w="1986" cap="flat">
            <a:noFill/>
            <a:prstDash val="solid"/>
            <a:miter/>
          </a:ln>
        </p:spPr>
        <p:txBody>
          <a:bodyPr rtlCol="0" anchor="ctr"/>
          <a:lstStyle/>
          <a:p>
            <a:pPr>
              <a:defRPr/>
            </a:pPr>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Контент + темный фон">
    <p:bg>
      <p:bgPr>
        <a:solidFill>
          <a:srgbClr val="151515"/>
        </a:solidFill>
        <a:effectLst/>
      </p:bgPr>
    </p:bg>
    <p:spTree>
      <p:nvGrpSpPr>
        <p:cNvPr id="1" name=""/>
        <p:cNvGrpSpPr/>
        <p:nvPr/>
      </p:nvGrpSpPr>
      <p:grpSpPr bwMode="auto">
        <a:xfrm>
          <a:off x="0" y="0"/>
          <a:ext cx="0" cy="0"/>
          <a:chOff x="0" y="0"/>
          <a:chExt cx="0" cy="0"/>
        </a:xfrm>
      </p:grpSpPr>
      <p:sp>
        <p:nvSpPr>
          <p:cNvPr id="3" name="Текст 2"/>
          <p:cNvSpPr>
            <a:spLocks noGrp="1"/>
          </p:cNvSpPr>
          <p:nvPr>
            <p:ph type="body" sz="quarter" idx="11" hasCustomPrompt="1"/>
          </p:nvPr>
        </p:nvSpPr>
        <p:spPr bwMode="auto">
          <a:xfrm>
            <a:off x="432619" y="1011238"/>
            <a:ext cx="9616256" cy="246221"/>
          </a:xfrm>
          <a:prstGeom prst="rect">
            <a:avLst/>
          </a:prstGeom>
        </p:spPr>
        <p:txBody>
          <a:bodyPr wrap="square" lIns="0" tIns="0" rIns="0" bIns="0">
            <a:spAutoFit/>
          </a:bodyPr>
          <a:lstStyle>
            <a:lvl1pPr marL="0" indent="0">
              <a:lnSpc>
                <a:spcPct val="100000"/>
              </a:lnSpc>
              <a:spcBef>
                <a:spcPts val="0"/>
              </a:spcBef>
              <a:spcAft>
                <a:spcPts val="600"/>
              </a:spcAft>
              <a:buNone/>
              <a:defRPr sz="1600">
                <a:solidFill>
                  <a:schemeClr val="bg1"/>
                </a:solidFill>
                <a:latin typeface="+mj-lt"/>
              </a:defRPr>
            </a:lvl1pPr>
            <a:lvl2pPr marL="457200" indent="0">
              <a:buNone/>
              <a:defRPr/>
            </a:lvl2pPr>
          </a:lstStyle>
          <a:p>
            <a:pPr lvl="0">
              <a:defRPr/>
            </a:pPr>
            <a:r>
              <a:rPr lang="ru-RU"/>
              <a:t>Подзаголовок слайда</a:t>
            </a:r>
            <a:endParaRPr/>
          </a:p>
        </p:txBody>
      </p:sp>
      <p:sp>
        <p:nvSpPr>
          <p:cNvPr id="11" name="Заголовок 5"/>
          <p:cNvSpPr>
            <a:spLocks noGrp="1"/>
          </p:cNvSpPr>
          <p:nvPr>
            <p:ph type="title"/>
          </p:nvPr>
        </p:nvSpPr>
        <p:spPr bwMode="auto">
          <a:xfrm>
            <a:off x="432619" y="423292"/>
            <a:ext cx="9616256" cy="370807"/>
          </a:xfrm>
          <a:prstGeom prst="rect">
            <a:avLst/>
          </a:prstGeom>
        </p:spPr>
        <p:txBody>
          <a:bodyPr wrap="square" lIns="0" tIns="0" rIns="0" bIns="0">
            <a:spAutoFit/>
          </a:bodyPr>
          <a:lstStyle>
            <a:lvl1pPr>
              <a:lnSpc>
                <a:spcPct val="80000"/>
              </a:lnSpc>
              <a:defRPr sz="3000" b="1">
                <a:solidFill>
                  <a:schemeClr val="bg1"/>
                </a:solidFill>
                <a:latin typeface="+mj-lt"/>
              </a:defRPr>
            </a:lvl1pPr>
          </a:lstStyle>
          <a:p>
            <a:pPr>
              <a:defRPr/>
            </a:pPr>
            <a:r>
              <a:rPr lang="ru-RU"/>
              <a:t>Образец заголовка</a:t>
            </a:r>
            <a:endParaRPr/>
          </a:p>
        </p:txBody>
      </p:sp>
      <p:sp>
        <p:nvSpPr>
          <p:cNvPr id="7" name="Номер слайда 5"/>
          <p:cNvSpPr txBox="1"/>
          <p:nvPr userDrawn="1"/>
        </p:nvSpPr>
        <p:spPr bwMode="auto">
          <a:xfrm>
            <a:off x="0" y="6565920"/>
            <a:ext cx="432000" cy="123111"/>
          </a:xfrm>
          <a:prstGeom prst="rect">
            <a:avLst/>
          </a:prstGeom>
        </p:spPr>
        <p:txBody>
          <a:bodyPr wrap="square" lIns="0" tIns="0" rIns="0" bIns="0" rtlCol="0" anchor="ctr">
            <a:sp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a:lnSpc>
                <a:spcPct val="100000"/>
              </a:lnSpc>
              <a:spcBef>
                <a:spcPts val="0"/>
              </a:spcBef>
              <a:spcAft>
                <a:spcPts val="0"/>
              </a:spcAft>
              <a:buClrTx/>
              <a:buSzTx/>
              <a:buFontTx/>
              <a:buNone/>
              <a:defRPr/>
            </a:pPr>
            <a:fld id="{19B51A1E-902D-48AF-9020-955120F399B6}" type="slidenum">
              <a:rPr lang="ru-RU" sz="800" b="0" i="0" u="none" strike="noStrike" cap="none" spc="0">
                <a:ln>
                  <a:noFill/>
                </a:ln>
                <a:solidFill>
                  <a:schemeClr val="bg1"/>
                </a:solidFill>
                <a:latin typeface="+mj-lt"/>
                <a:ea typeface="Verdana"/>
                <a:cs typeface="Verdana"/>
              </a:rPr>
              <a:t>‹#›</a:t>
            </a:fld>
            <a:endParaRPr lang="ru-RU" sz="800" b="0" i="0" u="none" strike="noStrike" cap="none" spc="0">
              <a:ln>
                <a:noFill/>
              </a:ln>
              <a:solidFill>
                <a:schemeClr val="bg1"/>
              </a:solidFill>
              <a:latin typeface="+mj-lt"/>
              <a:ea typeface="Verdana"/>
              <a:cs typeface="Verdana"/>
            </a:endParaRPr>
          </a:p>
        </p:txBody>
      </p:sp>
      <p:sp>
        <p:nvSpPr>
          <p:cNvPr id="6" name="Полилиния: фигура 3"/>
          <p:cNvSpPr/>
          <p:nvPr userDrawn="1"/>
        </p:nvSpPr>
        <p:spPr bwMode="auto">
          <a:xfrm>
            <a:off x="11196443" y="443503"/>
            <a:ext cx="562938" cy="401047"/>
          </a:xfrm>
          <a:custGeom>
            <a:avLst/>
            <a:gdLst>
              <a:gd name="connsiteX0" fmla="*/ 241705 w 564708"/>
              <a:gd name="connsiteY0" fmla="*/ 160605 h 402308"/>
              <a:gd name="connsiteX1" fmla="*/ 401911 w 564708"/>
              <a:gd name="connsiteY1" fmla="*/ 160605 h 402308"/>
              <a:gd name="connsiteX2" fmla="*/ 401911 w 564708"/>
              <a:gd name="connsiteY2" fmla="*/ 242103 h 402308"/>
              <a:gd name="connsiteX3" fmla="*/ 241705 w 564708"/>
              <a:gd name="connsiteY3" fmla="*/ 242103 h 402308"/>
              <a:gd name="connsiteX4" fmla="*/ 241705 w 564708"/>
              <a:gd name="connsiteY4" fmla="*/ 402309 h 402308"/>
              <a:gd name="connsiteX5" fmla="*/ 160207 w 564708"/>
              <a:gd name="connsiteY5" fmla="*/ 402309 h 402308"/>
              <a:gd name="connsiteX6" fmla="*/ 160207 w 564708"/>
              <a:gd name="connsiteY6" fmla="*/ 242103 h 402308"/>
              <a:gd name="connsiteX7" fmla="*/ 0 w 564708"/>
              <a:gd name="connsiteY7" fmla="*/ 242103 h 402308"/>
              <a:gd name="connsiteX8" fmla="*/ 0 w 564708"/>
              <a:gd name="connsiteY8" fmla="*/ 160605 h 402308"/>
              <a:gd name="connsiteX9" fmla="*/ 160207 w 564708"/>
              <a:gd name="connsiteY9" fmla="*/ 160605 h 402308"/>
              <a:gd name="connsiteX10" fmla="*/ 160207 w 564708"/>
              <a:gd name="connsiteY10" fmla="*/ 399 h 402308"/>
              <a:gd name="connsiteX11" fmla="*/ 241705 w 564708"/>
              <a:gd name="connsiteY11" fmla="*/ 399 h 402308"/>
              <a:gd name="connsiteX12" fmla="*/ 241705 w 564708"/>
              <a:gd name="connsiteY12" fmla="*/ 160605 h 402308"/>
              <a:gd name="connsiteX13" fmla="*/ 241705 w 564708"/>
              <a:gd name="connsiteY13" fmla="*/ 160605 h 402308"/>
              <a:gd name="connsiteX14" fmla="*/ 483210 w 564708"/>
              <a:gd name="connsiteY14" fmla="*/ 0 h 402308"/>
              <a:gd name="connsiteX15" fmla="*/ 483210 w 564708"/>
              <a:gd name="connsiteY15" fmla="*/ 402309 h 402308"/>
              <a:gd name="connsiteX16" fmla="*/ 564709 w 564708"/>
              <a:gd name="connsiteY16" fmla="*/ 402309 h 402308"/>
              <a:gd name="connsiteX17" fmla="*/ 564709 w 564708"/>
              <a:gd name="connsiteY17" fmla="*/ 0 h 402308"/>
              <a:gd name="connsiteX18" fmla="*/ 483210 w 564708"/>
              <a:gd name="connsiteY18" fmla="*/ 0 h 4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4708" h="402308" extrusionOk="0">
                <a:moveTo>
                  <a:pt x="241705" y="160605"/>
                </a:moveTo>
                <a:lnTo>
                  <a:pt x="401911" y="160605"/>
                </a:lnTo>
                <a:lnTo>
                  <a:pt x="401911" y="242103"/>
                </a:lnTo>
                <a:lnTo>
                  <a:pt x="241705" y="242103"/>
                </a:lnTo>
                <a:lnTo>
                  <a:pt x="241705" y="402309"/>
                </a:lnTo>
                <a:lnTo>
                  <a:pt x="160207" y="402309"/>
                </a:lnTo>
                <a:lnTo>
                  <a:pt x="160207" y="242103"/>
                </a:lnTo>
                <a:lnTo>
                  <a:pt x="0" y="242103"/>
                </a:lnTo>
                <a:lnTo>
                  <a:pt x="0" y="160605"/>
                </a:lnTo>
                <a:lnTo>
                  <a:pt x="160207" y="160605"/>
                </a:lnTo>
                <a:lnTo>
                  <a:pt x="160207" y="399"/>
                </a:lnTo>
                <a:lnTo>
                  <a:pt x="241705" y="399"/>
                </a:lnTo>
                <a:lnTo>
                  <a:pt x="241705" y="160605"/>
                </a:lnTo>
                <a:lnTo>
                  <a:pt x="241705" y="160605"/>
                </a:lnTo>
                <a:close/>
                <a:moveTo>
                  <a:pt x="483210" y="0"/>
                </a:moveTo>
                <a:lnTo>
                  <a:pt x="483210" y="402309"/>
                </a:lnTo>
                <a:lnTo>
                  <a:pt x="564709" y="402309"/>
                </a:lnTo>
                <a:lnTo>
                  <a:pt x="564709" y="0"/>
                </a:lnTo>
                <a:lnTo>
                  <a:pt x="483210" y="0"/>
                </a:lnTo>
                <a:close/>
              </a:path>
            </a:pathLst>
          </a:custGeom>
          <a:solidFill>
            <a:schemeClr val="bg1"/>
          </a:solidFill>
          <a:ln w="1986" cap="flat">
            <a:noFill/>
            <a:prstDash val="solid"/>
            <a:miter/>
          </a:ln>
        </p:spPr>
        <p:txBody>
          <a:bodyPr rtlCol="0" anchor="ctr"/>
          <a:lstStyle/>
          <a:p>
            <a:pPr>
              <a:defRPr/>
            </a:pPr>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Маленький заголовок">
    <p:spTree>
      <p:nvGrpSpPr>
        <p:cNvPr id="1" name=""/>
        <p:cNvGrpSpPr/>
        <p:nvPr/>
      </p:nvGrpSpPr>
      <p:grpSpPr bwMode="auto">
        <a:xfrm>
          <a:off x="0" y="0"/>
          <a:ext cx="0" cy="0"/>
          <a:chOff x="0" y="0"/>
          <a:chExt cx="0" cy="0"/>
        </a:xfrm>
      </p:grpSpPr>
      <p:sp>
        <p:nvSpPr>
          <p:cNvPr id="4" name="Заголовок 3"/>
          <p:cNvSpPr>
            <a:spLocks noGrp="1"/>
          </p:cNvSpPr>
          <p:nvPr>
            <p:ph type="title"/>
          </p:nvPr>
        </p:nvSpPr>
        <p:spPr bwMode="auto">
          <a:xfrm>
            <a:off x="432619" y="466293"/>
            <a:ext cx="9519903" cy="222497"/>
          </a:xfrm>
          <a:prstGeom prst="rect">
            <a:avLst/>
          </a:prstGeom>
        </p:spPr>
        <p:txBody>
          <a:bodyPr wrap="square" lIns="0" tIns="0" rIns="0" bIns="0">
            <a:spAutoFit/>
          </a:bodyPr>
          <a:lstStyle>
            <a:lvl1pPr>
              <a:lnSpc>
                <a:spcPct val="80000"/>
              </a:lnSpc>
              <a:defRPr sz="1800" b="1">
                <a:latin typeface="+mj-lt"/>
              </a:defRPr>
            </a:lvl1pPr>
          </a:lstStyle>
          <a:p>
            <a:pPr>
              <a:defRPr/>
            </a:pPr>
            <a:r>
              <a:rPr lang="ru-RU"/>
              <a:t>Образец заголовка</a:t>
            </a:r>
            <a:endParaRPr/>
          </a:p>
        </p:txBody>
      </p:sp>
      <p:sp>
        <p:nvSpPr>
          <p:cNvPr id="5" name="Номер слайда 5"/>
          <p:cNvSpPr txBox="1"/>
          <p:nvPr userDrawn="1"/>
        </p:nvSpPr>
        <p:spPr bwMode="auto">
          <a:xfrm>
            <a:off x="0" y="6565920"/>
            <a:ext cx="432000" cy="123111"/>
          </a:xfrm>
          <a:prstGeom prst="rect">
            <a:avLst/>
          </a:prstGeom>
        </p:spPr>
        <p:txBody>
          <a:bodyPr wrap="square" lIns="0" tIns="0" rIns="0" bIns="0" rtlCol="0" anchor="ctr">
            <a:sp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a:lnSpc>
                <a:spcPct val="100000"/>
              </a:lnSpc>
              <a:spcBef>
                <a:spcPts val="0"/>
              </a:spcBef>
              <a:spcAft>
                <a:spcPts val="0"/>
              </a:spcAft>
              <a:buClrTx/>
              <a:buSzTx/>
              <a:buFontTx/>
              <a:buNone/>
              <a:defRPr/>
            </a:pPr>
            <a:fld id="{19B51A1E-902D-48AF-9020-955120F399B6}" type="slidenum">
              <a:rPr lang="ru-RU" sz="800" b="0" i="0" u="none" strike="noStrike" cap="none" spc="0">
                <a:ln>
                  <a:noFill/>
                </a:ln>
                <a:solidFill>
                  <a:schemeClr val="bg1">
                    <a:lumMod val="65000"/>
                  </a:schemeClr>
                </a:solidFill>
                <a:latin typeface="+mj-lt"/>
                <a:ea typeface="Verdana"/>
                <a:cs typeface="Verdana"/>
              </a:rPr>
              <a:t>‹#›</a:t>
            </a:fld>
            <a:endParaRPr lang="ru-RU" sz="800" b="0" i="0" u="none" strike="noStrike" cap="none" spc="0">
              <a:ln>
                <a:noFill/>
              </a:ln>
              <a:solidFill>
                <a:schemeClr val="bg1">
                  <a:lumMod val="65000"/>
                </a:schemeClr>
              </a:solidFill>
              <a:latin typeface="+mj-lt"/>
              <a:ea typeface="Verdana"/>
              <a:cs typeface="Verdan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Пустой слайд">
    <p:spTree>
      <p:nvGrpSpPr>
        <p:cNvPr id="1" name=""/>
        <p:cNvGrpSpPr/>
        <p:nvPr/>
      </p:nvGrpSpPr>
      <p:grpSpPr bwMode="auto">
        <a:xfrm>
          <a:off x="0" y="0"/>
          <a:ext cx="0" cy="0"/>
          <a:chOff x="0" y="0"/>
          <a:chExt cx="0" cy="0"/>
        </a:xfrm>
      </p:grpSpPr>
      <p:sp>
        <p:nvSpPr>
          <p:cNvPr id="4" name="Номер слайда 5"/>
          <p:cNvSpPr txBox="1"/>
          <p:nvPr userDrawn="1"/>
        </p:nvSpPr>
        <p:spPr bwMode="auto">
          <a:xfrm>
            <a:off x="0" y="6565920"/>
            <a:ext cx="432000" cy="123111"/>
          </a:xfrm>
          <a:prstGeom prst="rect">
            <a:avLst/>
          </a:prstGeom>
        </p:spPr>
        <p:txBody>
          <a:bodyPr wrap="square" lIns="0" tIns="0" rIns="0" bIns="0" rtlCol="0" anchor="ctr">
            <a:sp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a:lnSpc>
                <a:spcPct val="100000"/>
              </a:lnSpc>
              <a:spcBef>
                <a:spcPts val="0"/>
              </a:spcBef>
              <a:spcAft>
                <a:spcPts val="0"/>
              </a:spcAft>
              <a:buClrTx/>
              <a:buSzTx/>
              <a:buFontTx/>
              <a:buNone/>
              <a:defRPr/>
            </a:pPr>
            <a:fld id="{19B51A1E-902D-48AF-9020-955120F399B6}" type="slidenum">
              <a:rPr lang="ru-RU" sz="800" b="0" i="0" u="none" strike="noStrike" cap="none" spc="0">
                <a:ln>
                  <a:noFill/>
                </a:ln>
                <a:solidFill>
                  <a:schemeClr val="bg1">
                    <a:lumMod val="65000"/>
                  </a:schemeClr>
                </a:solidFill>
                <a:latin typeface="+mj-lt"/>
                <a:ea typeface="Verdana"/>
                <a:cs typeface="Verdana"/>
              </a:rPr>
              <a:t>‹#›</a:t>
            </a:fld>
            <a:endParaRPr lang="ru-RU" sz="800" b="0" i="0" u="none" strike="noStrike" cap="none" spc="0">
              <a:ln>
                <a:noFill/>
              </a:ln>
              <a:solidFill>
                <a:schemeClr val="bg1">
                  <a:lumMod val="65000"/>
                </a:schemeClr>
              </a:solidFill>
              <a:latin typeface="+mj-lt"/>
              <a:ea typeface="Verdana"/>
              <a:cs typeface="Verdan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4_Контентный слайд">
    <p:spTree>
      <p:nvGrpSpPr>
        <p:cNvPr id="1" name=""/>
        <p:cNvGrpSpPr/>
        <p:nvPr/>
      </p:nvGrpSpPr>
      <p:grpSpPr bwMode="auto">
        <a:xfrm>
          <a:off x="0" y="0"/>
          <a:ext cx="0" cy="0"/>
          <a:chOff x="0" y="0"/>
          <a:chExt cx="0" cy="0"/>
        </a:xfrm>
      </p:grpSpPr>
      <p:sp>
        <p:nvSpPr>
          <p:cNvPr id="24" name="Номер слайда 5"/>
          <p:cNvSpPr txBox="1"/>
          <p:nvPr userDrawn="1"/>
        </p:nvSpPr>
        <p:spPr bwMode="auto">
          <a:xfrm>
            <a:off x="0" y="6565920"/>
            <a:ext cx="432000" cy="123111"/>
          </a:xfrm>
          <a:prstGeom prst="rect">
            <a:avLst/>
          </a:prstGeom>
        </p:spPr>
        <p:txBody>
          <a:bodyPr wrap="square" lIns="0" tIns="0" rIns="0" bIns="0" rtlCol="0" anchor="ctr">
            <a:sp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a:lnSpc>
                <a:spcPct val="100000"/>
              </a:lnSpc>
              <a:spcBef>
                <a:spcPts val="0"/>
              </a:spcBef>
              <a:spcAft>
                <a:spcPts val="0"/>
              </a:spcAft>
              <a:buClrTx/>
              <a:buSzTx/>
              <a:buFontTx/>
              <a:buNone/>
              <a:defRPr/>
            </a:pPr>
            <a:fld id="{19B51A1E-902D-48AF-9020-955120F399B6}" type="slidenum">
              <a:rPr lang="ru-RU" sz="800" b="0" i="0" u="none" strike="noStrike" cap="none" spc="0">
                <a:ln>
                  <a:noFill/>
                </a:ln>
                <a:solidFill>
                  <a:schemeClr val="bg1">
                    <a:lumMod val="65000"/>
                  </a:schemeClr>
                </a:solidFill>
                <a:latin typeface="Arial"/>
                <a:ea typeface="Verdana"/>
                <a:cs typeface="Verdana"/>
              </a:rPr>
              <a:t>‹#›</a:t>
            </a:fld>
            <a:endParaRPr lang="ru-RU" sz="800" b="0" i="0" u="none" strike="noStrike" cap="none" spc="0">
              <a:ln>
                <a:noFill/>
              </a:ln>
              <a:solidFill>
                <a:schemeClr val="bg1">
                  <a:lumMod val="65000"/>
                </a:schemeClr>
              </a:solidFill>
              <a:latin typeface="Arial"/>
              <a:ea typeface="Verdana"/>
              <a:cs typeface="Verdana"/>
            </a:endParaRPr>
          </a:p>
        </p:txBody>
      </p:sp>
      <p:sp>
        <p:nvSpPr>
          <p:cNvPr id="6" name="Заголовок 5"/>
          <p:cNvSpPr>
            <a:spLocks noGrp="1"/>
          </p:cNvSpPr>
          <p:nvPr>
            <p:ph type="title"/>
          </p:nvPr>
        </p:nvSpPr>
        <p:spPr bwMode="auto">
          <a:xfrm>
            <a:off x="432619" y="423292"/>
            <a:ext cx="9606530" cy="370807"/>
          </a:xfrm>
          <a:prstGeom prst="rect">
            <a:avLst/>
          </a:prstGeom>
        </p:spPr>
        <p:txBody>
          <a:bodyPr wrap="square" lIns="0" tIns="0" rIns="0" bIns="0">
            <a:spAutoFit/>
          </a:bodyPr>
          <a:lstStyle>
            <a:lvl1pPr>
              <a:lnSpc>
                <a:spcPct val="80000"/>
              </a:lnSpc>
              <a:defRPr sz="3000" b="1">
                <a:latin typeface="Arial"/>
              </a:defRPr>
            </a:lvl1pPr>
          </a:lstStyle>
          <a:p>
            <a:pPr>
              <a:defRPr/>
            </a:pPr>
            <a:r>
              <a:rPr lang="ru-RU"/>
              <a:t>Образец заголовка</a:t>
            </a:r>
            <a:endParaRPr/>
          </a:p>
        </p:txBody>
      </p:sp>
      <p:sp>
        <p:nvSpPr>
          <p:cNvPr id="4" name="Picture Placeholder 7"/>
          <p:cNvSpPr>
            <a:spLocks noGrp="1"/>
          </p:cNvSpPr>
          <p:nvPr>
            <p:ph type="pic" sz="quarter" idx="13" hasCustomPrompt="1"/>
          </p:nvPr>
        </p:nvSpPr>
        <p:spPr bwMode="auto">
          <a:xfrm>
            <a:off x="1140375" y="1973059"/>
            <a:ext cx="1152525" cy="1160463"/>
          </a:xfrm>
          <a:prstGeom prst="flowChartConnector">
            <a:avLst/>
          </a:prstGeom>
          <a:solidFill>
            <a:schemeClr val="bg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t"/>
          <a:lstStyle>
            <a:lvl1pPr>
              <a:defRPr lang="ru-RU" sz="800">
                <a:noFill/>
                <a:latin typeface="Arial"/>
              </a:defRPr>
            </a:lvl1pPr>
          </a:lstStyle>
          <a:p>
            <a:pPr lvl="0" algn="ctr">
              <a:spcAft>
                <a:spcPts val="600"/>
              </a:spcAft>
              <a:defRPr/>
            </a:pPr>
            <a:r>
              <a:rPr lang="ru-RU"/>
              <a:t>Мобильный скриншот</a:t>
            </a:r>
            <a:endParaRPr/>
          </a:p>
        </p:txBody>
      </p:sp>
      <p:sp>
        <p:nvSpPr>
          <p:cNvPr id="5" name="Picture Placeholder 7"/>
          <p:cNvSpPr>
            <a:spLocks noGrp="1"/>
          </p:cNvSpPr>
          <p:nvPr>
            <p:ph type="pic" sz="quarter" idx="14" hasCustomPrompt="1"/>
          </p:nvPr>
        </p:nvSpPr>
        <p:spPr bwMode="auto">
          <a:xfrm>
            <a:off x="2831062" y="1986667"/>
            <a:ext cx="1152525" cy="1160463"/>
          </a:xfrm>
          <a:prstGeom prst="flowChartConnector">
            <a:avLst/>
          </a:prstGeom>
          <a:solidFill>
            <a:schemeClr val="bg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t"/>
          <a:lstStyle>
            <a:lvl1pPr>
              <a:defRPr lang="ru-RU" sz="800">
                <a:noFill/>
                <a:latin typeface="Arial"/>
              </a:defRPr>
            </a:lvl1pPr>
          </a:lstStyle>
          <a:p>
            <a:pPr lvl="0" algn="ctr">
              <a:spcAft>
                <a:spcPts val="600"/>
              </a:spcAft>
              <a:defRPr/>
            </a:pPr>
            <a:r>
              <a:rPr lang="ru-RU"/>
              <a:t>Мобильный скриншот</a:t>
            </a:r>
            <a:endParaRPr/>
          </a:p>
        </p:txBody>
      </p:sp>
      <p:sp>
        <p:nvSpPr>
          <p:cNvPr id="8" name="Picture Placeholder 7"/>
          <p:cNvSpPr>
            <a:spLocks noGrp="1"/>
          </p:cNvSpPr>
          <p:nvPr>
            <p:ph type="pic" sz="quarter" idx="15" hasCustomPrompt="1"/>
          </p:nvPr>
        </p:nvSpPr>
        <p:spPr bwMode="auto">
          <a:xfrm>
            <a:off x="4563705" y="1987573"/>
            <a:ext cx="1152525" cy="1160463"/>
          </a:xfrm>
          <a:prstGeom prst="flowChartConnector">
            <a:avLst/>
          </a:prstGeom>
          <a:solidFill>
            <a:schemeClr val="bg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t"/>
          <a:lstStyle>
            <a:lvl1pPr>
              <a:defRPr lang="ru-RU" sz="800">
                <a:noFill/>
                <a:latin typeface="Arial"/>
              </a:defRPr>
            </a:lvl1pPr>
          </a:lstStyle>
          <a:p>
            <a:pPr lvl="0" algn="ctr">
              <a:spcAft>
                <a:spcPts val="600"/>
              </a:spcAft>
              <a:defRPr/>
            </a:pPr>
            <a:r>
              <a:rPr lang="ru-RU"/>
              <a:t>Мобильный скриншот</a:t>
            </a:r>
            <a:endParaRPr/>
          </a:p>
        </p:txBody>
      </p:sp>
      <p:sp>
        <p:nvSpPr>
          <p:cNvPr id="9" name="Picture Placeholder 7"/>
          <p:cNvSpPr>
            <a:spLocks noGrp="1"/>
          </p:cNvSpPr>
          <p:nvPr>
            <p:ph type="pic" sz="quarter" idx="16" hasCustomPrompt="1"/>
          </p:nvPr>
        </p:nvSpPr>
        <p:spPr bwMode="auto">
          <a:xfrm>
            <a:off x="6292492" y="1985941"/>
            <a:ext cx="1152525" cy="1160463"/>
          </a:xfrm>
          <a:prstGeom prst="flowChartConnector">
            <a:avLst/>
          </a:prstGeom>
          <a:solidFill>
            <a:schemeClr val="bg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t"/>
          <a:lstStyle>
            <a:lvl1pPr>
              <a:defRPr lang="ru-RU" sz="800">
                <a:noFill/>
                <a:latin typeface="Arial"/>
              </a:defRPr>
            </a:lvl1pPr>
          </a:lstStyle>
          <a:p>
            <a:pPr lvl="0" algn="ctr">
              <a:spcAft>
                <a:spcPts val="600"/>
              </a:spcAft>
              <a:defRPr/>
            </a:pPr>
            <a:r>
              <a:rPr lang="ru-RU"/>
              <a:t>Мобильный скриншот</a:t>
            </a:r>
            <a:endParaRPr/>
          </a:p>
        </p:txBody>
      </p:sp>
      <p:sp>
        <p:nvSpPr>
          <p:cNvPr id="10" name="Picture Placeholder 7"/>
          <p:cNvSpPr>
            <a:spLocks noGrp="1"/>
          </p:cNvSpPr>
          <p:nvPr>
            <p:ph type="pic" sz="quarter" idx="17" hasCustomPrompt="1"/>
          </p:nvPr>
        </p:nvSpPr>
        <p:spPr bwMode="auto">
          <a:xfrm>
            <a:off x="8052349" y="1973059"/>
            <a:ext cx="1152525" cy="1160463"/>
          </a:xfrm>
          <a:prstGeom prst="flowChartConnector">
            <a:avLst/>
          </a:prstGeom>
          <a:solidFill>
            <a:schemeClr val="bg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t"/>
          <a:lstStyle>
            <a:lvl1pPr>
              <a:defRPr lang="ru-RU" sz="800">
                <a:noFill/>
                <a:latin typeface="Arial"/>
              </a:defRPr>
            </a:lvl1pPr>
          </a:lstStyle>
          <a:p>
            <a:pPr lvl="0" algn="ctr">
              <a:spcAft>
                <a:spcPts val="600"/>
              </a:spcAft>
              <a:defRPr/>
            </a:pPr>
            <a:r>
              <a:rPr lang="ru-RU"/>
              <a:t>Мобильный скриншот</a:t>
            </a:r>
            <a:endParaRPr/>
          </a:p>
        </p:txBody>
      </p:sp>
      <p:sp>
        <p:nvSpPr>
          <p:cNvPr id="11" name="Picture Placeholder 7"/>
          <p:cNvSpPr>
            <a:spLocks noGrp="1"/>
          </p:cNvSpPr>
          <p:nvPr>
            <p:ph type="pic" sz="quarter" idx="18" hasCustomPrompt="1"/>
          </p:nvPr>
        </p:nvSpPr>
        <p:spPr bwMode="auto">
          <a:xfrm>
            <a:off x="9781136" y="1971427"/>
            <a:ext cx="1152525" cy="1160463"/>
          </a:xfrm>
          <a:prstGeom prst="flowChartConnector">
            <a:avLst/>
          </a:prstGeom>
          <a:solidFill>
            <a:schemeClr val="bg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t"/>
          <a:lstStyle>
            <a:lvl1pPr>
              <a:defRPr lang="ru-RU" sz="800">
                <a:noFill/>
                <a:latin typeface="Arial"/>
              </a:defRPr>
            </a:lvl1pPr>
          </a:lstStyle>
          <a:p>
            <a:pPr lvl="0" algn="ctr">
              <a:spcAft>
                <a:spcPts val="600"/>
              </a:spcAft>
              <a:defRPr/>
            </a:pPr>
            <a:r>
              <a:rPr lang="ru-RU"/>
              <a:t>Мобильный скриншот</a:t>
            </a:r>
            <a:endParaRPr/>
          </a:p>
        </p:txBody>
      </p:sp>
      <p:sp>
        <p:nvSpPr>
          <p:cNvPr id="12" name="Picture Placeholder 7"/>
          <p:cNvSpPr>
            <a:spLocks noGrp="1"/>
          </p:cNvSpPr>
          <p:nvPr>
            <p:ph type="pic" sz="quarter" idx="19" hasCustomPrompt="1"/>
          </p:nvPr>
        </p:nvSpPr>
        <p:spPr bwMode="auto">
          <a:xfrm>
            <a:off x="442913" y="3728044"/>
            <a:ext cx="1152525" cy="1160463"/>
          </a:xfrm>
          <a:prstGeom prst="flowChartConnector">
            <a:avLst/>
          </a:prstGeom>
          <a:solidFill>
            <a:schemeClr val="bg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t"/>
          <a:lstStyle>
            <a:lvl1pPr>
              <a:defRPr lang="ru-RU" sz="800">
                <a:noFill/>
                <a:latin typeface="Arial"/>
              </a:defRPr>
            </a:lvl1pPr>
          </a:lstStyle>
          <a:p>
            <a:pPr lvl="0" algn="ctr">
              <a:spcAft>
                <a:spcPts val="600"/>
              </a:spcAft>
              <a:defRPr/>
            </a:pPr>
            <a:r>
              <a:rPr lang="ru-RU"/>
              <a:t>Мобильный скриншот</a:t>
            </a:r>
            <a:endParaRPr/>
          </a:p>
        </p:txBody>
      </p:sp>
      <p:sp>
        <p:nvSpPr>
          <p:cNvPr id="13" name="Picture Placeholder 7"/>
          <p:cNvSpPr>
            <a:spLocks noGrp="1"/>
          </p:cNvSpPr>
          <p:nvPr>
            <p:ph type="pic" sz="quarter" idx="20" hasCustomPrompt="1"/>
          </p:nvPr>
        </p:nvSpPr>
        <p:spPr bwMode="auto">
          <a:xfrm>
            <a:off x="2096887" y="3716713"/>
            <a:ext cx="1152525" cy="1160463"/>
          </a:xfrm>
          <a:prstGeom prst="flowChartConnector">
            <a:avLst/>
          </a:prstGeom>
          <a:solidFill>
            <a:schemeClr val="bg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t"/>
          <a:lstStyle>
            <a:lvl1pPr>
              <a:defRPr lang="ru-RU" sz="800">
                <a:noFill/>
                <a:latin typeface="Arial"/>
              </a:defRPr>
            </a:lvl1pPr>
          </a:lstStyle>
          <a:p>
            <a:pPr lvl="0" algn="ctr">
              <a:spcAft>
                <a:spcPts val="600"/>
              </a:spcAft>
              <a:defRPr/>
            </a:pPr>
            <a:r>
              <a:rPr lang="ru-RU"/>
              <a:t>Мобильный скриншот</a:t>
            </a:r>
            <a:endParaRPr/>
          </a:p>
        </p:txBody>
      </p:sp>
      <p:sp>
        <p:nvSpPr>
          <p:cNvPr id="14" name="Picture Placeholder 7"/>
          <p:cNvSpPr>
            <a:spLocks noGrp="1"/>
          </p:cNvSpPr>
          <p:nvPr>
            <p:ph type="pic" sz="quarter" idx="21" hasCustomPrompt="1"/>
          </p:nvPr>
        </p:nvSpPr>
        <p:spPr bwMode="auto">
          <a:xfrm>
            <a:off x="3786581" y="3717619"/>
            <a:ext cx="1152525" cy="1160463"/>
          </a:xfrm>
          <a:prstGeom prst="flowChartConnector">
            <a:avLst/>
          </a:prstGeom>
          <a:solidFill>
            <a:schemeClr val="bg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t"/>
          <a:lstStyle>
            <a:lvl1pPr>
              <a:defRPr lang="ru-RU" sz="800">
                <a:noFill/>
                <a:latin typeface="Arial"/>
              </a:defRPr>
            </a:lvl1pPr>
          </a:lstStyle>
          <a:p>
            <a:pPr lvl="0" algn="ctr">
              <a:spcAft>
                <a:spcPts val="600"/>
              </a:spcAft>
              <a:defRPr/>
            </a:pPr>
            <a:r>
              <a:rPr lang="ru-RU"/>
              <a:t>Мобильный скриншот</a:t>
            </a:r>
            <a:endParaRPr/>
          </a:p>
        </p:txBody>
      </p:sp>
      <p:sp>
        <p:nvSpPr>
          <p:cNvPr id="15" name="Picture Placeholder 7"/>
          <p:cNvSpPr>
            <a:spLocks noGrp="1"/>
          </p:cNvSpPr>
          <p:nvPr>
            <p:ph type="pic" sz="quarter" idx="22" hasCustomPrompt="1"/>
          </p:nvPr>
        </p:nvSpPr>
        <p:spPr bwMode="auto">
          <a:xfrm>
            <a:off x="5522869" y="3724300"/>
            <a:ext cx="1152525" cy="1160463"/>
          </a:xfrm>
          <a:prstGeom prst="flowChartConnector">
            <a:avLst/>
          </a:prstGeom>
          <a:solidFill>
            <a:schemeClr val="bg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t"/>
          <a:lstStyle>
            <a:lvl1pPr>
              <a:defRPr lang="ru-RU" sz="800">
                <a:noFill/>
                <a:latin typeface="Arial"/>
              </a:defRPr>
            </a:lvl1pPr>
          </a:lstStyle>
          <a:p>
            <a:pPr lvl="0" algn="ctr">
              <a:spcAft>
                <a:spcPts val="600"/>
              </a:spcAft>
              <a:defRPr/>
            </a:pPr>
            <a:r>
              <a:rPr lang="ru-RU"/>
              <a:t>Мобильный скриншот</a:t>
            </a:r>
            <a:endParaRPr/>
          </a:p>
        </p:txBody>
      </p:sp>
      <p:sp>
        <p:nvSpPr>
          <p:cNvPr id="16" name="Picture Placeholder 7"/>
          <p:cNvSpPr>
            <a:spLocks noGrp="1"/>
          </p:cNvSpPr>
          <p:nvPr>
            <p:ph type="pic" sz="quarter" idx="23" hasCustomPrompt="1"/>
          </p:nvPr>
        </p:nvSpPr>
        <p:spPr bwMode="auto">
          <a:xfrm>
            <a:off x="7249938" y="3728044"/>
            <a:ext cx="1152525" cy="1160463"/>
          </a:xfrm>
          <a:prstGeom prst="flowChartConnector">
            <a:avLst/>
          </a:prstGeom>
          <a:solidFill>
            <a:schemeClr val="bg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t"/>
          <a:lstStyle>
            <a:lvl1pPr>
              <a:defRPr lang="ru-RU" sz="800">
                <a:noFill/>
                <a:latin typeface="Arial"/>
              </a:defRPr>
            </a:lvl1pPr>
          </a:lstStyle>
          <a:p>
            <a:pPr lvl="0" algn="ctr">
              <a:spcAft>
                <a:spcPts val="600"/>
              </a:spcAft>
              <a:defRPr/>
            </a:pPr>
            <a:r>
              <a:rPr lang="ru-RU"/>
              <a:t>Мобильный скриншот</a:t>
            </a:r>
            <a:endParaRPr/>
          </a:p>
        </p:txBody>
      </p:sp>
      <p:sp>
        <p:nvSpPr>
          <p:cNvPr id="17" name="Picture Placeholder 7"/>
          <p:cNvSpPr>
            <a:spLocks noGrp="1"/>
          </p:cNvSpPr>
          <p:nvPr>
            <p:ph type="pic" sz="quarter" idx="24" hasCustomPrompt="1"/>
          </p:nvPr>
        </p:nvSpPr>
        <p:spPr bwMode="auto">
          <a:xfrm>
            <a:off x="8973129" y="3726412"/>
            <a:ext cx="1152525" cy="1160463"/>
          </a:xfrm>
          <a:prstGeom prst="flowChartConnector">
            <a:avLst/>
          </a:prstGeom>
          <a:solidFill>
            <a:schemeClr val="bg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t"/>
          <a:lstStyle>
            <a:lvl1pPr>
              <a:defRPr lang="ru-RU" sz="800">
                <a:noFill/>
                <a:latin typeface="Arial"/>
              </a:defRPr>
            </a:lvl1pPr>
          </a:lstStyle>
          <a:p>
            <a:pPr lvl="0" algn="ctr">
              <a:spcAft>
                <a:spcPts val="600"/>
              </a:spcAft>
              <a:defRPr/>
            </a:pPr>
            <a:r>
              <a:rPr lang="ru-RU"/>
              <a:t>Мобильный скриншот</a:t>
            </a:r>
            <a:endParaRPr/>
          </a:p>
        </p:txBody>
      </p:sp>
      <p:sp>
        <p:nvSpPr>
          <p:cNvPr id="18" name="Picture Placeholder 7"/>
          <p:cNvSpPr>
            <a:spLocks noGrp="1"/>
          </p:cNvSpPr>
          <p:nvPr>
            <p:ph type="pic" sz="quarter" idx="25" hasCustomPrompt="1"/>
          </p:nvPr>
        </p:nvSpPr>
        <p:spPr bwMode="auto">
          <a:xfrm>
            <a:off x="10606088" y="3718718"/>
            <a:ext cx="1152525" cy="1160463"/>
          </a:xfrm>
          <a:prstGeom prst="flowChartConnector">
            <a:avLst/>
          </a:prstGeom>
          <a:solidFill>
            <a:schemeClr val="bg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t"/>
          <a:lstStyle>
            <a:lvl1pPr>
              <a:defRPr lang="ru-RU" sz="800">
                <a:noFill/>
                <a:latin typeface="Arial"/>
              </a:defRPr>
            </a:lvl1pPr>
          </a:lstStyle>
          <a:p>
            <a:pPr lvl="0" algn="ctr">
              <a:spcAft>
                <a:spcPts val="600"/>
              </a:spcAft>
              <a:defRPr/>
            </a:pPr>
            <a:r>
              <a:rPr lang="ru-RU"/>
              <a:t>Мобильный скриншот</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showMasterPhAnim="0" preserve="1" userDrawn="1">
  <p:cSld name="1_Спасибо за внимание">
    <p:bg>
      <p:bgPr>
        <a:solidFill>
          <a:srgbClr val="F1F9FC"/>
        </a:solidFill>
        <a:effectLst/>
      </p:bgPr>
    </p:bg>
    <p:spTree>
      <p:nvGrpSpPr>
        <p:cNvPr id="1" name=""/>
        <p:cNvGrpSpPr/>
        <p:nvPr/>
      </p:nvGrpSpPr>
      <p:grpSpPr bwMode="auto">
        <a:xfrm>
          <a:off x="0" y="0"/>
          <a:ext cx="0" cy="0"/>
          <a:chOff x="0" y="0"/>
          <a:chExt cx="0" cy="0"/>
        </a:xfrm>
      </p:grpSpPr>
      <p:sp>
        <p:nvSpPr>
          <p:cNvPr id="3" name="TextBox 2"/>
          <p:cNvSpPr txBox="1"/>
          <p:nvPr userDrawn="1"/>
        </p:nvSpPr>
        <p:spPr bwMode="auto">
          <a:xfrm>
            <a:off x="387546" y="414000"/>
            <a:ext cx="6133450" cy="1523357"/>
          </a:xfrm>
          <a:prstGeom prst="rect">
            <a:avLst/>
          </a:prstGeom>
        </p:spPr>
        <p:txBody>
          <a:bodyPr wrap="square" lIns="0" tIns="72000" rIns="0" bIns="0" anchor="t" anchorCtr="0">
            <a:spAutoFit/>
          </a:bodyPr>
          <a:lstStyle>
            <a:lvl1pPr>
              <a:lnSpc>
                <a:spcPct val="70000"/>
              </a:lnSpc>
              <a:spcBef>
                <a:spcPts val="0"/>
              </a:spcBef>
              <a:buNone/>
              <a:defRPr sz="6600" spc="-70">
                <a:solidFill>
                  <a:schemeClr val="bg1"/>
                </a:solidFill>
                <a:latin typeface="ALS Hauss Medium"/>
                <a:ea typeface="+mj-ea"/>
                <a:cs typeface="+mj-cs"/>
              </a:defRPr>
            </a:lvl1pPr>
          </a:lstStyle>
          <a:p>
            <a:pPr lvl="0">
              <a:defRPr/>
            </a:pPr>
            <a:r>
              <a:rPr lang="ru-RU" b="1">
                <a:solidFill>
                  <a:schemeClr val="tx1"/>
                </a:solidFill>
                <a:latin typeface="+mj-lt"/>
              </a:rPr>
              <a:t>Спасибо </a:t>
            </a:r>
            <a:br>
              <a:rPr lang="ru-RU" b="1">
                <a:solidFill>
                  <a:schemeClr val="tx1"/>
                </a:solidFill>
                <a:latin typeface="+mj-lt"/>
              </a:rPr>
            </a:br>
            <a:r>
              <a:rPr lang="ru-RU" b="1">
                <a:solidFill>
                  <a:schemeClr val="tx1"/>
                </a:solidFill>
                <a:latin typeface="+mj-lt"/>
              </a:rPr>
              <a:t>за внимание</a:t>
            </a:r>
            <a:endParaRPr/>
          </a:p>
        </p:txBody>
      </p:sp>
      <p:pic>
        <p:nvPicPr>
          <p:cNvPr id="2" name="Рисунок 1"/>
          <p:cNvPicPr>
            <a:picLocks noChangeAspect="1"/>
          </p:cNvPicPr>
          <p:nvPr userDrawn="1"/>
        </p:nvPicPr>
        <p:blipFill>
          <a:blip r:embed="rId2"/>
          <a:srcRect t="-2336"/>
          <a:stretch/>
        </p:blipFill>
        <p:spPr bwMode="auto">
          <a:xfrm>
            <a:off x="3370728" y="414000"/>
            <a:ext cx="8821271" cy="6444000"/>
          </a:xfrm>
          <a:prstGeom prst="rect">
            <a:avLst/>
          </a:prstGeom>
        </p:spPr>
      </p:pic>
      <p:pic>
        <p:nvPicPr>
          <p:cNvPr id="5" name="Т1"/>
          <p:cNvPicPr>
            <a:picLocks noChangeAspect="1"/>
          </p:cNvPicPr>
          <p:nvPr userDrawn="1"/>
        </p:nvPicPr>
        <p:blipFill>
          <a:blip r:embed="rId3"/>
          <a:srcRect t="2251" b="2251"/>
          <a:stretch/>
        </p:blipFill>
        <p:spPr bwMode="auto">
          <a:xfrm>
            <a:off x="384366" y="5938771"/>
            <a:ext cx="1446895" cy="5400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Контентный слайд">
    <p:spTree>
      <p:nvGrpSpPr>
        <p:cNvPr id="1" name=""/>
        <p:cNvGrpSpPr/>
        <p:nvPr/>
      </p:nvGrpSpPr>
      <p:grpSpPr bwMode="auto">
        <a:xfrm>
          <a:off x="0" y="0"/>
          <a:ext cx="0" cy="0"/>
          <a:chOff x="0" y="0"/>
          <a:chExt cx="0" cy="0"/>
        </a:xfrm>
      </p:grpSpPr>
      <p:sp>
        <p:nvSpPr>
          <p:cNvPr id="24" name="Номер слайда 5"/>
          <p:cNvSpPr txBox="1"/>
          <p:nvPr userDrawn="1"/>
        </p:nvSpPr>
        <p:spPr bwMode="auto">
          <a:xfrm>
            <a:off x="0" y="6565920"/>
            <a:ext cx="432000" cy="123111"/>
          </a:xfrm>
          <a:prstGeom prst="rect">
            <a:avLst/>
          </a:prstGeom>
        </p:spPr>
        <p:txBody>
          <a:bodyPr wrap="square" lIns="0" tIns="0" rIns="0" bIns="0" rtlCol="0" anchor="ctr">
            <a:sp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a:lnSpc>
                <a:spcPct val="100000"/>
              </a:lnSpc>
              <a:spcBef>
                <a:spcPts val="0"/>
              </a:spcBef>
              <a:spcAft>
                <a:spcPts val="0"/>
              </a:spcAft>
              <a:buClrTx/>
              <a:buSzTx/>
              <a:buFontTx/>
              <a:buNone/>
              <a:defRPr/>
            </a:pPr>
            <a:fld id="{19B51A1E-902D-48AF-9020-955120F399B6}" type="slidenum">
              <a:rPr lang="ru-RU" sz="800" b="0" i="0" u="none" strike="noStrike" cap="none" spc="0">
                <a:ln>
                  <a:noFill/>
                </a:ln>
                <a:solidFill>
                  <a:schemeClr val="bg1">
                    <a:lumMod val="65000"/>
                  </a:schemeClr>
                </a:solidFill>
                <a:latin typeface="+mn-lt"/>
                <a:ea typeface="Verdana"/>
                <a:cs typeface="Verdana"/>
              </a:rPr>
              <a:t>‹#›</a:t>
            </a:fld>
            <a:endParaRPr lang="ru-RU" sz="800" b="0" i="0" u="none" strike="noStrike" cap="none" spc="0">
              <a:ln>
                <a:noFill/>
              </a:ln>
              <a:solidFill>
                <a:schemeClr val="bg1">
                  <a:lumMod val="65000"/>
                </a:schemeClr>
              </a:solidFill>
              <a:latin typeface="+mn-lt"/>
              <a:ea typeface="Verdana"/>
              <a:cs typeface="Verdana"/>
            </a:endParaRPr>
          </a:p>
        </p:txBody>
      </p:sp>
      <p:sp>
        <p:nvSpPr>
          <p:cNvPr id="6" name="Заголовок 5"/>
          <p:cNvSpPr>
            <a:spLocks noGrp="1"/>
          </p:cNvSpPr>
          <p:nvPr>
            <p:ph type="title"/>
          </p:nvPr>
        </p:nvSpPr>
        <p:spPr bwMode="auto">
          <a:xfrm>
            <a:off x="432619" y="423292"/>
            <a:ext cx="9606530" cy="370807"/>
          </a:xfrm>
          <a:prstGeom prst="rect">
            <a:avLst/>
          </a:prstGeom>
        </p:spPr>
        <p:txBody>
          <a:bodyPr wrap="square" lIns="0" tIns="0" rIns="0" bIns="0">
            <a:spAutoFit/>
          </a:bodyPr>
          <a:lstStyle>
            <a:lvl1pPr>
              <a:lnSpc>
                <a:spcPct val="80000"/>
              </a:lnSpc>
              <a:defRPr sz="3000" b="1">
                <a:latin typeface="+mj-lt"/>
              </a:defRPr>
            </a:lvl1pPr>
          </a:lstStyle>
          <a:p>
            <a:pPr>
              <a:defRPr/>
            </a:pPr>
            <a:r>
              <a:rPr lang="ru-RU"/>
              <a:t>Образец заголовка</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1_Разделитель голубой">
    <p:bg>
      <p:bgPr>
        <a:solidFill>
          <a:schemeClr val="bg2"/>
        </a:solidFill>
        <a:effectLst/>
      </p:bgPr>
    </p:bg>
    <p:spTree>
      <p:nvGrpSpPr>
        <p:cNvPr id="1" name=""/>
        <p:cNvGrpSpPr/>
        <p:nvPr/>
      </p:nvGrpSpPr>
      <p:grpSpPr bwMode="auto">
        <a:xfrm>
          <a:off x="0" y="0"/>
          <a:ext cx="0" cy="0"/>
          <a:chOff x="0" y="0"/>
          <a:chExt cx="0" cy="0"/>
        </a:xfrm>
      </p:grpSpPr>
      <p:sp>
        <p:nvSpPr>
          <p:cNvPr id="8" name="Title 1"/>
          <p:cNvSpPr>
            <a:spLocks noGrp="1"/>
          </p:cNvSpPr>
          <p:nvPr>
            <p:ph type="title" hasCustomPrompt="1"/>
          </p:nvPr>
        </p:nvSpPr>
        <p:spPr bwMode="auto">
          <a:xfrm>
            <a:off x="432619" y="442994"/>
            <a:ext cx="9415914" cy="593304"/>
          </a:xfrm>
          <a:prstGeom prst="rect">
            <a:avLst/>
          </a:prstGeom>
        </p:spPr>
        <p:txBody>
          <a:bodyPr wrap="square" lIns="0" tIns="0" rIns="0" bIns="0" anchor="t" anchorCtr="0">
            <a:spAutoFit/>
          </a:bodyPr>
          <a:lstStyle>
            <a:lvl1pPr>
              <a:lnSpc>
                <a:spcPct val="80000"/>
              </a:lnSpc>
              <a:defRPr sz="4800" b="1">
                <a:solidFill>
                  <a:schemeClr val="bg1"/>
                </a:solidFill>
                <a:latin typeface="Arial"/>
              </a:defRPr>
            </a:lvl1pPr>
          </a:lstStyle>
          <a:p>
            <a:pPr>
              <a:defRPr/>
            </a:pPr>
            <a:r>
              <a:rPr lang="ru-RU"/>
              <a:t>Обложка раздела</a:t>
            </a:r>
            <a:endParaRPr lang="en-US"/>
          </a:p>
        </p:txBody>
      </p:sp>
      <p:sp>
        <p:nvSpPr>
          <p:cNvPr id="4" name="Текст 2"/>
          <p:cNvSpPr>
            <a:spLocks noGrp="1"/>
          </p:cNvSpPr>
          <p:nvPr>
            <p:ph type="body" sz="quarter" idx="10" hasCustomPrompt="1"/>
          </p:nvPr>
        </p:nvSpPr>
        <p:spPr bwMode="auto">
          <a:xfrm>
            <a:off x="432619" y="1434455"/>
            <a:ext cx="9415914" cy="307777"/>
          </a:xfrm>
          <a:prstGeom prst="rect">
            <a:avLst/>
          </a:prstGeom>
        </p:spPr>
        <p:txBody>
          <a:bodyPr wrap="square" lIns="0" tIns="0" rIns="0" bIns="0">
            <a:spAutoFit/>
          </a:bodyPr>
          <a:lstStyle>
            <a:lvl1pPr marL="0" indent="0">
              <a:buNone/>
              <a:defRPr lang="ru-RU" sz="2000">
                <a:solidFill>
                  <a:schemeClr val="bg1"/>
                </a:solidFill>
                <a:latin typeface="Arial"/>
                <a:ea typeface="+mn-ea"/>
                <a:cs typeface="+mn-cs"/>
              </a:defRPr>
            </a:lvl1pPr>
            <a:lvl2pPr>
              <a:defRPr/>
            </a:lvl2pPr>
            <a:lvl3pPr>
              <a:defRPr/>
            </a:lvl3pPr>
            <a:lvl4pPr>
              <a:defRPr/>
            </a:lvl4pPr>
            <a:lvl5pPr>
              <a:defRPr/>
            </a:lvl5pPr>
          </a:lstStyle>
          <a:p>
            <a:pPr marL="228600" lvl="0" indent="-228600" algn="l" defTabSz="914400">
              <a:lnSpc>
                <a:spcPct val="100000"/>
              </a:lnSpc>
              <a:spcBef>
                <a:spcPts val="1000"/>
              </a:spcBef>
              <a:defRPr/>
            </a:pPr>
            <a:r>
              <a:rPr lang="ru-RU"/>
              <a:t>Подзаголовок</a:t>
            </a:r>
            <a:endParaRPr/>
          </a:p>
        </p:txBody>
      </p:sp>
      <p:sp>
        <p:nvSpPr>
          <p:cNvPr id="5" name="Полилиния: фигура 3"/>
          <p:cNvSpPr/>
          <p:nvPr userDrawn="1"/>
        </p:nvSpPr>
        <p:spPr bwMode="auto">
          <a:xfrm>
            <a:off x="11196443" y="443503"/>
            <a:ext cx="562938" cy="401047"/>
          </a:xfrm>
          <a:custGeom>
            <a:avLst/>
            <a:gdLst>
              <a:gd name="connsiteX0" fmla="*/ 241705 w 564708"/>
              <a:gd name="connsiteY0" fmla="*/ 160605 h 402308"/>
              <a:gd name="connsiteX1" fmla="*/ 401911 w 564708"/>
              <a:gd name="connsiteY1" fmla="*/ 160605 h 402308"/>
              <a:gd name="connsiteX2" fmla="*/ 401911 w 564708"/>
              <a:gd name="connsiteY2" fmla="*/ 242103 h 402308"/>
              <a:gd name="connsiteX3" fmla="*/ 241705 w 564708"/>
              <a:gd name="connsiteY3" fmla="*/ 242103 h 402308"/>
              <a:gd name="connsiteX4" fmla="*/ 241705 w 564708"/>
              <a:gd name="connsiteY4" fmla="*/ 402309 h 402308"/>
              <a:gd name="connsiteX5" fmla="*/ 160207 w 564708"/>
              <a:gd name="connsiteY5" fmla="*/ 402309 h 402308"/>
              <a:gd name="connsiteX6" fmla="*/ 160207 w 564708"/>
              <a:gd name="connsiteY6" fmla="*/ 242103 h 402308"/>
              <a:gd name="connsiteX7" fmla="*/ 0 w 564708"/>
              <a:gd name="connsiteY7" fmla="*/ 242103 h 402308"/>
              <a:gd name="connsiteX8" fmla="*/ 0 w 564708"/>
              <a:gd name="connsiteY8" fmla="*/ 160605 h 402308"/>
              <a:gd name="connsiteX9" fmla="*/ 160207 w 564708"/>
              <a:gd name="connsiteY9" fmla="*/ 160605 h 402308"/>
              <a:gd name="connsiteX10" fmla="*/ 160207 w 564708"/>
              <a:gd name="connsiteY10" fmla="*/ 399 h 402308"/>
              <a:gd name="connsiteX11" fmla="*/ 241705 w 564708"/>
              <a:gd name="connsiteY11" fmla="*/ 399 h 402308"/>
              <a:gd name="connsiteX12" fmla="*/ 241705 w 564708"/>
              <a:gd name="connsiteY12" fmla="*/ 160605 h 402308"/>
              <a:gd name="connsiteX13" fmla="*/ 241705 w 564708"/>
              <a:gd name="connsiteY13" fmla="*/ 160605 h 402308"/>
              <a:gd name="connsiteX14" fmla="*/ 483210 w 564708"/>
              <a:gd name="connsiteY14" fmla="*/ 0 h 402308"/>
              <a:gd name="connsiteX15" fmla="*/ 483210 w 564708"/>
              <a:gd name="connsiteY15" fmla="*/ 402309 h 402308"/>
              <a:gd name="connsiteX16" fmla="*/ 564709 w 564708"/>
              <a:gd name="connsiteY16" fmla="*/ 402309 h 402308"/>
              <a:gd name="connsiteX17" fmla="*/ 564709 w 564708"/>
              <a:gd name="connsiteY17" fmla="*/ 0 h 402308"/>
              <a:gd name="connsiteX18" fmla="*/ 483210 w 564708"/>
              <a:gd name="connsiteY18" fmla="*/ 0 h 4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4708" h="402308" extrusionOk="0">
                <a:moveTo>
                  <a:pt x="241705" y="160605"/>
                </a:moveTo>
                <a:lnTo>
                  <a:pt x="401911" y="160605"/>
                </a:lnTo>
                <a:lnTo>
                  <a:pt x="401911" y="242103"/>
                </a:lnTo>
                <a:lnTo>
                  <a:pt x="241705" y="242103"/>
                </a:lnTo>
                <a:lnTo>
                  <a:pt x="241705" y="402309"/>
                </a:lnTo>
                <a:lnTo>
                  <a:pt x="160207" y="402309"/>
                </a:lnTo>
                <a:lnTo>
                  <a:pt x="160207" y="242103"/>
                </a:lnTo>
                <a:lnTo>
                  <a:pt x="0" y="242103"/>
                </a:lnTo>
                <a:lnTo>
                  <a:pt x="0" y="160605"/>
                </a:lnTo>
                <a:lnTo>
                  <a:pt x="160207" y="160605"/>
                </a:lnTo>
                <a:lnTo>
                  <a:pt x="160207" y="399"/>
                </a:lnTo>
                <a:lnTo>
                  <a:pt x="241705" y="399"/>
                </a:lnTo>
                <a:lnTo>
                  <a:pt x="241705" y="160605"/>
                </a:lnTo>
                <a:lnTo>
                  <a:pt x="241705" y="160605"/>
                </a:lnTo>
                <a:close/>
                <a:moveTo>
                  <a:pt x="483210" y="0"/>
                </a:moveTo>
                <a:lnTo>
                  <a:pt x="483210" y="402309"/>
                </a:lnTo>
                <a:lnTo>
                  <a:pt x="564709" y="402309"/>
                </a:lnTo>
                <a:lnTo>
                  <a:pt x="564709" y="0"/>
                </a:lnTo>
                <a:lnTo>
                  <a:pt x="483210" y="0"/>
                </a:lnTo>
                <a:close/>
              </a:path>
            </a:pathLst>
          </a:custGeom>
          <a:solidFill>
            <a:schemeClr val="bg1"/>
          </a:solidFill>
          <a:ln w="1986" cap="flat">
            <a:noFill/>
            <a:prstDash val="solid"/>
            <a:miter/>
          </a:ln>
        </p:spPr>
        <p:txBody>
          <a:bodyPr rtlCol="0" anchor="ctr"/>
          <a:lstStyle/>
          <a:p>
            <a:pPr>
              <a:defRPr/>
            </a:pPr>
            <a:endParaRPr lang="ru-RU">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1_Содержание">
    <p:bg>
      <p:bgPr>
        <a:solidFill>
          <a:schemeClr val="bg2"/>
        </a:solidFill>
        <a:effectLst/>
      </p:bgPr>
    </p:bg>
    <p:spTree>
      <p:nvGrpSpPr>
        <p:cNvPr id="1" name=""/>
        <p:cNvGrpSpPr/>
        <p:nvPr/>
      </p:nvGrpSpPr>
      <p:grpSpPr bwMode="auto">
        <a:xfrm>
          <a:off x="0" y="0"/>
          <a:ext cx="0" cy="0"/>
          <a:chOff x="0" y="0"/>
          <a:chExt cx="0" cy="0"/>
        </a:xfrm>
      </p:grpSpPr>
      <p:sp>
        <p:nvSpPr>
          <p:cNvPr id="4" name="TextBox 3"/>
          <p:cNvSpPr txBox="1"/>
          <p:nvPr/>
        </p:nvSpPr>
        <p:spPr bwMode="auto">
          <a:xfrm>
            <a:off x="431799" y="375858"/>
            <a:ext cx="8950682" cy="664797"/>
          </a:xfrm>
          <a:prstGeom prst="rect">
            <a:avLst/>
          </a:prstGeom>
          <a:noFill/>
        </p:spPr>
        <p:txBody>
          <a:bodyPr wrap="square" lIns="0" tIns="0" rIns="0" bIns="0" rtlCol="0">
            <a:spAutoFit/>
          </a:bodyPr>
          <a:lstStyle/>
          <a:p>
            <a:pPr algn="l" defTabSz="914400">
              <a:lnSpc>
                <a:spcPct val="90000"/>
              </a:lnSpc>
              <a:spcBef>
                <a:spcPts val="0"/>
              </a:spcBef>
              <a:buNone/>
              <a:defRPr/>
            </a:pPr>
            <a:r>
              <a:rPr lang="ru-RU" sz="4800" b="1" spc="0">
                <a:solidFill>
                  <a:schemeClr val="bg1"/>
                </a:solidFill>
                <a:latin typeface="Arial"/>
                <a:ea typeface="+mj-ea"/>
                <a:cs typeface="+mj-cs"/>
              </a:rPr>
              <a:t>Содержание</a:t>
            </a:r>
            <a:endParaRPr/>
          </a:p>
        </p:txBody>
      </p:sp>
      <p:sp>
        <p:nvSpPr>
          <p:cNvPr id="7" name="Текст 2"/>
          <p:cNvSpPr>
            <a:spLocks noGrp="1"/>
          </p:cNvSpPr>
          <p:nvPr>
            <p:ph type="body" sz="quarter" idx="12" hasCustomPrompt="1"/>
          </p:nvPr>
        </p:nvSpPr>
        <p:spPr bwMode="auto">
          <a:xfrm>
            <a:off x="442913" y="1384989"/>
            <a:ext cx="5653087" cy="246221"/>
          </a:xfrm>
          <a:prstGeom prst="rect">
            <a:avLst/>
          </a:prstGeom>
        </p:spPr>
        <p:txBody>
          <a:bodyPr wrap="square" lIns="0" tIns="0" rIns="0" bIns="0">
            <a:spAutoFit/>
          </a:bodyPr>
          <a:lstStyle>
            <a:lvl1pPr marL="0" indent="0">
              <a:lnSpc>
                <a:spcPct val="100000"/>
              </a:lnSpc>
              <a:buNone/>
              <a:defRPr sz="1600">
                <a:solidFill>
                  <a:schemeClr val="bg1"/>
                </a:solidFill>
                <a:latin typeface="Arial"/>
              </a:defRPr>
            </a:lvl1pPr>
            <a:lvl2pPr marL="457200" indent="0">
              <a:buNone/>
              <a:defRPr/>
            </a:lvl2pPr>
          </a:lstStyle>
          <a:p>
            <a:pPr lvl="0">
              <a:defRPr/>
            </a:pPr>
            <a:r>
              <a:rPr lang="ru-RU"/>
              <a:t>Пункты</a:t>
            </a:r>
            <a:endParaRPr/>
          </a:p>
        </p:txBody>
      </p:sp>
      <p:sp>
        <p:nvSpPr>
          <p:cNvPr id="5" name="Полилиния: фигура 3"/>
          <p:cNvSpPr/>
          <p:nvPr userDrawn="1"/>
        </p:nvSpPr>
        <p:spPr bwMode="auto">
          <a:xfrm>
            <a:off x="11196443" y="443503"/>
            <a:ext cx="562938" cy="401047"/>
          </a:xfrm>
          <a:custGeom>
            <a:avLst/>
            <a:gdLst>
              <a:gd name="connsiteX0" fmla="*/ 241705 w 564708"/>
              <a:gd name="connsiteY0" fmla="*/ 160605 h 402308"/>
              <a:gd name="connsiteX1" fmla="*/ 401911 w 564708"/>
              <a:gd name="connsiteY1" fmla="*/ 160605 h 402308"/>
              <a:gd name="connsiteX2" fmla="*/ 401911 w 564708"/>
              <a:gd name="connsiteY2" fmla="*/ 242103 h 402308"/>
              <a:gd name="connsiteX3" fmla="*/ 241705 w 564708"/>
              <a:gd name="connsiteY3" fmla="*/ 242103 h 402308"/>
              <a:gd name="connsiteX4" fmla="*/ 241705 w 564708"/>
              <a:gd name="connsiteY4" fmla="*/ 402309 h 402308"/>
              <a:gd name="connsiteX5" fmla="*/ 160207 w 564708"/>
              <a:gd name="connsiteY5" fmla="*/ 402309 h 402308"/>
              <a:gd name="connsiteX6" fmla="*/ 160207 w 564708"/>
              <a:gd name="connsiteY6" fmla="*/ 242103 h 402308"/>
              <a:gd name="connsiteX7" fmla="*/ 0 w 564708"/>
              <a:gd name="connsiteY7" fmla="*/ 242103 h 402308"/>
              <a:gd name="connsiteX8" fmla="*/ 0 w 564708"/>
              <a:gd name="connsiteY8" fmla="*/ 160605 h 402308"/>
              <a:gd name="connsiteX9" fmla="*/ 160207 w 564708"/>
              <a:gd name="connsiteY9" fmla="*/ 160605 h 402308"/>
              <a:gd name="connsiteX10" fmla="*/ 160207 w 564708"/>
              <a:gd name="connsiteY10" fmla="*/ 399 h 402308"/>
              <a:gd name="connsiteX11" fmla="*/ 241705 w 564708"/>
              <a:gd name="connsiteY11" fmla="*/ 399 h 402308"/>
              <a:gd name="connsiteX12" fmla="*/ 241705 w 564708"/>
              <a:gd name="connsiteY12" fmla="*/ 160605 h 402308"/>
              <a:gd name="connsiteX13" fmla="*/ 241705 w 564708"/>
              <a:gd name="connsiteY13" fmla="*/ 160605 h 402308"/>
              <a:gd name="connsiteX14" fmla="*/ 483210 w 564708"/>
              <a:gd name="connsiteY14" fmla="*/ 0 h 402308"/>
              <a:gd name="connsiteX15" fmla="*/ 483210 w 564708"/>
              <a:gd name="connsiteY15" fmla="*/ 402309 h 402308"/>
              <a:gd name="connsiteX16" fmla="*/ 564709 w 564708"/>
              <a:gd name="connsiteY16" fmla="*/ 402309 h 402308"/>
              <a:gd name="connsiteX17" fmla="*/ 564709 w 564708"/>
              <a:gd name="connsiteY17" fmla="*/ 0 h 402308"/>
              <a:gd name="connsiteX18" fmla="*/ 483210 w 564708"/>
              <a:gd name="connsiteY18" fmla="*/ 0 h 4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4708" h="402308" extrusionOk="0">
                <a:moveTo>
                  <a:pt x="241705" y="160605"/>
                </a:moveTo>
                <a:lnTo>
                  <a:pt x="401911" y="160605"/>
                </a:lnTo>
                <a:lnTo>
                  <a:pt x="401911" y="242103"/>
                </a:lnTo>
                <a:lnTo>
                  <a:pt x="241705" y="242103"/>
                </a:lnTo>
                <a:lnTo>
                  <a:pt x="241705" y="402309"/>
                </a:lnTo>
                <a:lnTo>
                  <a:pt x="160207" y="402309"/>
                </a:lnTo>
                <a:lnTo>
                  <a:pt x="160207" y="242103"/>
                </a:lnTo>
                <a:lnTo>
                  <a:pt x="0" y="242103"/>
                </a:lnTo>
                <a:lnTo>
                  <a:pt x="0" y="160605"/>
                </a:lnTo>
                <a:lnTo>
                  <a:pt x="160207" y="160605"/>
                </a:lnTo>
                <a:lnTo>
                  <a:pt x="160207" y="399"/>
                </a:lnTo>
                <a:lnTo>
                  <a:pt x="241705" y="399"/>
                </a:lnTo>
                <a:lnTo>
                  <a:pt x="241705" y="160605"/>
                </a:lnTo>
                <a:lnTo>
                  <a:pt x="241705" y="160605"/>
                </a:lnTo>
                <a:close/>
                <a:moveTo>
                  <a:pt x="483210" y="0"/>
                </a:moveTo>
                <a:lnTo>
                  <a:pt x="483210" y="402309"/>
                </a:lnTo>
                <a:lnTo>
                  <a:pt x="564709" y="402309"/>
                </a:lnTo>
                <a:lnTo>
                  <a:pt x="564709" y="0"/>
                </a:lnTo>
                <a:lnTo>
                  <a:pt x="483210" y="0"/>
                </a:lnTo>
                <a:close/>
              </a:path>
            </a:pathLst>
          </a:custGeom>
          <a:solidFill>
            <a:schemeClr val="bg1"/>
          </a:solidFill>
          <a:ln w="1986" cap="flat">
            <a:noFill/>
            <a:prstDash val="solid"/>
            <a:miter/>
          </a:ln>
        </p:spPr>
        <p:txBody>
          <a:bodyPr rtlCol="0" anchor="ctr"/>
          <a:lstStyle/>
          <a:p>
            <a:pPr>
              <a:defRPr/>
            </a:pPr>
            <a:endParaRPr lang="ru-RU">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Разделитель темный">
    <p:bg>
      <p:bgPr>
        <a:solidFill>
          <a:srgbClr val="151515"/>
        </a:solidFill>
        <a:effectLst/>
      </p:bgPr>
    </p:bg>
    <p:spTree>
      <p:nvGrpSpPr>
        <p:cNvPr id="1" name=""/>
        <p:cNvGrpSpPr/>
        <p:nvPr/>
      </p:nvGrpSpPr>
      <p:grpSpPr bwMode="auto">
        <a:xfrm>
          <a:off x="0" y="0"/>
          <a:ext cx="0" cy="0"/>
          <a:chOff x="0" y="0"/>
          <a:chExt cx="0" cy="0"/>
        </a:xfrm>
      </p:grpSpPr>
      <p:sp>
        <p:nvSpPr>
          <p:cNvPr id="8" name="Title 1"/>
          <p:cNvSpPr>
            <a:spLocks noGrp="1"/>
          </p:cNvSpPr>
          <p:nvPr>
            <p:ph type="title" hasCustomPrompt="1"/>
          </p:nvPr>
        </p:nvSpPr>
        <p:spPr bwMode="auto">
          <a:xfrm>
            <a:off x="432619" y="442994"/>
            <a:ext cx="9415914" cy="593304"/>
          </a:xfrm>
          <a:prstGeom prst="rect">
            <a:avLst/>
          </a:prstGeom>
        </p:spPr>
        <p:txBody>
          <a:bodyPr wrap="square" lIns="0" tIns="0" rIns="0" bIns="0" anchor="t" anchorCtr="0">
            <a:spAutoFit/>
          </a:bodyPr>
          <a:lstStyle>
            <a:lvl1pPr>
              <a:lnSpc>
                <a:spcPct val="80000"/>
              </a:lnSpc>
              <a:defRPr sz="4800" b="1">
                <a:solidFill>
                  <a:schemeClr val="bg1"/>
                </a:solidFill>
                <a:latin typeface="+mj-lt"/>
              </a:defRPr>
            </a:lvl1pPr>
          </a:lstStyle>
          <a:p>
            <a:pPr>
              <a:defRPr/>
            </a:pPr>
            <a:r>
              <a:rPr lang="ru-RU"/>
              <a:t>Обложка раздела</a:t>
            </a:r>
            <a:endParaRPr lang="en-US"/>
          </a:p>
        </p:txBody>
      </p:sp>
      <p:sp>
        <p:nvSpPr>
          <p:cNvPr id="4" name="Текст 2"/>
          <p:cNvSpPr>
            <a:spLocks noGrp="1"/>
          </p:cNvSpPr>
          <p:nvPr>
            <p:ph type="body" sz="quarter" idx="10" hasCustomPrompt="1"/>
          </p:nvPr>
        </p:nvSpPr>
        <p:spPr bwMode="auto">
          <a:xfrm>
            <a:off x="432619" y="1434455"/>
            <a:ext cx="9415914" cy="307777"/>
          </a:xfrm>
          <a:prstGeom prst="rect">
            <a:avLst/>
          </a:prstGeom>
        </p:spPr>
        <p:txBody>
          <a:bodyPr wrap="square" lIns="0" tIns="0" rIns="0" bIns="0">
            <a:spAutoFit/>
          </a:bodyPr>
          <a:lstStyle>
            <a:lvl1pPr marL="0" indent="0">
              <a:buNone/>
              <a:defRPr lang="ru-RU" sz="2000">
                <a:solidFill>
                  <a:schemeClr val="bg1"/>
                </a:solidFill>
                <a:latin typeface="+mn-lt"/>
                <a:ea typeface="+mn-ea"/>
                <a:cs typeface="+mn-cs"/>
              </a:defRPr>
            </a:lvl1pPr>
            <a:lvl2pPr>
              <a:defRPr/>
            </a:lvl2pPr>
            <a:lvl3pPr>
              <a:defRPr/>
            </a:lvl3pPr>
            <a:lvl4pPr>
              <a:defRPr/>
            </a:lvl4pPr>
            <a:lvl5pPr>
              <a:defRPr/>
            </a:lvl5pPr>
          </a:lstStyle>
          <a:p>
            <a:pPr marL="228600" lvl="0" indent="-228600" algn="l" defTabSz="914400">
              <a:lnSpc>
                <a:spcPct val="100000"/>
              </a:lnSpc>
              <a:spcBef>
                <a:spcPts val="1000"/>
              </a:spcBef>
              <a:defRPr/>
            </a:pPr>
            <a:r>
              <a:rPr lang="ru-RU"/>
              <a:t>Подзаголовок</a:t>
            </a:r>
            <a:endParaRPr/>
          </a:p>
        </p:txBody>
      </p:sp>
      <p:sp>
        <p:nvSpPr>
          <p:cNvPr id="5" name="Полилиния: фигура 3"/>
          <p:cNvSpPr/>
          <p:nvPr userDrawn="1"/>
        </p:nvSpPr>
        <p:spPr bwMode="auto">
          <a:xfrm>
            <a:off x="11196443" y="443503"/>
            <a:ext cx="562938" cy="401047"/>
          </a:xfrm>
          <a:custGeom>
            <a:avLst/>
            <a:gdLst>
              <a:gd name="connsiteX0" fmla="*/ 241705 w 564708"/>
              <a:gd name="connsiteY0" fmla="*/ 160605 h 402308"/>
              <a:gd name="connsiteX1" fmla="*/ 401911 w 564708"/>
              <a:gd name="connsiteY1" fmla="*/ 160605 h 402308"/>
              <a:gd name="connsiteX2" fmla="*/ 401911 w 564708"/>
              <a:gd name="connsiteY2" fmla="*/ 242103 h 402308"/>
              <a:gd name="connsiteX3" fmla="*/ 241705 w 564708"/>
              <a:gd name="connsiteY3" fmla="*/ 242103 h 402308"/>
              <a:gd name="connsiteX4" fmla="*/ 241705 w 564708"/>
              <a:gd name="connsiteY4" fmla="*/ 402309 h 402308"/>
              <a:gd name="connsiteX5" fmla="*/ 160207 w 564708"/>
              <a:gd name="connsiteY5" fmla="*/ 402309 h 402308"/>
              <a:gd name="connsiteX6" fmla="*/ 160207 w 564708"/>
              <a:gd name="connsiteY6" fmla="*/ 242103 h 402308"/>
              <a:gd name="connsiteX7" fmla="*/ 0 w 564708"/>
              <a:gd name="connsiteY7" fmla="*/ 242103 h 402308"/>
              <a:gd name="connsiteX8" fmla="*/ 0 w 564708"/>
              <a:gd name="connsiteY8" fmla="*/ 160605 h 402308"/>
              <a:gd name="connsiteX9" fmla="*/ 160207 w 564708"/>
              <a:gd name="connsiteY9" fmla="*/ 160605 h 402308"/>
              <a:gd name="connsiteX10" fmla="*/ 160207 w 564708"/>
              <a:gd name="connsiteY10" fmla="*/ 399 h 402308"/>
              <a:gd name="connsiteX11" fmla="*/ 241705 w 564708"/>
              <a:gd name="connsiteY11" fmla="*/ 399 h 402308"/>
              <a:gd name="connsiteX12" fmla="*/ 241705 w 564708"/>
              <a:gd name="connsiteY12" fmla="*/ 160605 h 402308"/>
              <a:gd name="connsiteX13" fmla="*/ 241705 w 564708"/>
              <a:gd name="connsiteY13" fmla="*/ 160605 h 402308"/>
              <a:gd name="connsiteX14" fmla="*/ 483210 w 564708"/>
              <a:gd name="connsiteY14" fmla="*/ 0 h 402308"/>
              <a:gd name="connsiteX15" fmla="*/ 483210 w 564708"/>
              <a:gd name="connsiteY15" fmla="*/ 402309 h 402308"/>
              <a:gd name="connsiteX16" fmla="*/ 564709 w 564708"/>
              <a:gd name="connsiteY16" fmla="*/ 402309 h 402308"/>
              <a:gd name="connsiteX17" fmla="*/ 564709 w 564708"/>
              <a:gd name="connsiteY17" fmla="*/ 0 h 402308"/>
              <a:gd name="connsiteX18" fmla="*/ 483210 w 564708"/>
              <a:gd name="connsiteY18" fmla="*/ 0 h 4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4708" h="402308" extrusionOk="0">
                <a:moveTo>
                  <a:pt x="241705" y="160605"/>
                </a:moveTo>
                <a:lnTo>
                  <a:pt x="401911" y="160605"/>
                </a:lnTo>
                <a:lnTo>
                  <a:pt x="401911" y="242103"/>
                </a:lnTo>
                <a:lnTo>
                  <a:pt x="241705" y="242103"/>
                </a:lnTo>
                <a:lnTo>
                  <a:pt x="241705" y="402309"/>
                </a:lnTo>
                <a:lnTo>
                  <a:pt x="160207" y="402309"/>
                </a:lnTo>
                <a:lnTo>
                  <a:pt x="160207" y="242103"/>
                </a:lnTo>
                <a:lnTo>
                  <a:pt x="0" y="242103"/>
                </a:lnTo>
                <a:lnTo>
                  <a:pt x="0" y="160605"/>
                </a:lnTo>
                <a:lnTo>
                  <a:pt x="160207" y="160605"/>
                </a:lnTo>
                <a:lnTo>
                  <a:pt x="160207" y="399"/>
                </a:lnTo>
                <a:lnTo>
                  <a:pt x="241705" y="399"/>
                </a:lnTo>
                <a:lnTo>
                  <a:pt x="241705" y="160605"/>
                </a:lnTo>
                <a:lnTo>
                  <a:pt x="241705" y="160605"/>
                </a:lnTo>
                <a:close/>
                <a:moveTo>
                  <a:pt x="483210" y="0"/>
                </a:moveTo>
                <a:lnTo>
                  <a:pt x="483210" y="402309"/>
                </a:lnTo>
                <a:lnTo>
                  <a:pt x="564709" y="402309"/>
                </a:lnTo>
                <a:lnTo>
                  <a:pt x="564709" y="0"/>
                </a:lnTo>
                <a:lnTo>
                  <a:pt x="483210" y="0"/>
                </a:lnTo>
                <a:close/>
              </a:path>
            </a:pathLst>
          </a:custGeom>
          <a:solidFill>
            <a:schemeClr val="bg1"/>
          </a:solidFill>
          <a:ln w="1986" cap="flat">
            <a:noFill/>
            <a:prstDash val="solid"/>
            <a:miter/>
          </a:ln>
        </p:spPr>
        <p:txBody>
          <a:bodyPr rtlCol="0" anchor="ctr"/>
          <a:lstStyle/>
          <a:p>
            <a:pPr>
              <a:defRPr/>
            </a:pP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Контентный слайд">
    <p:spTree>
      <p:nvGrpSpPr>
        <p:cNvPr id="1" name=""/>
        <p:cNvGrpSpPr/>
        <p:nvPr/>
      </p:nvGrpSpPr>
      <p:grpSpPr bwMode="auto">
        <a:xfrm>
          <a:off x="0" y="0"/>
          <a:ext cx="0" cy="0"/>
          <a:chOff x="0" y="0"/>
          <a:chExt cx="0" cy="0"/>
        </a:xfrm>
      </p:grpSpPr>
      <p:sp>
        <p:nvSpPr>
          <p:cNvPr id="24" name="Номер слайда 5"/>
          <p:cNvSpPr txBox="1"/>
          <p:nvPr userDrawn="1"/>
        </p:nvSpPr>
        <p:spPr bwMode="auto">
          <a:xfrm>
            <a:off x="0" y="6565920"/>
            <a:ext cx="432000" cy="123111"/>
          </a:xfrm>
          <a:prstGeom prst="rect">
            <a:avLst/>
          </a:prstGeom>
        </p:spPr>
        <p:txBody>
          <a:bodyPr wrap="square" lIns="0" tIns="0" rIns="0" bIns="0" rtlCol="0" anchor="ctr">
            <a:sp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a:lnSpc>
                <a:spcPct val="100000"/>
              </a:lnSpc>
              <a:spcBef>
                <a:spcPts val="0"/>
              </a:spcBef>
              <a:spcAft>
                <a:spcPts val="0"/>
              </a:spcAft>
              <a:buClrTx/>
              <a:buSzTx/>
              <a:buFontTx/>
              <a:buNone/>
              <a:defRPr/>
            </a:pPr>
            <a:fld id="{19B51A1E-902D-48AF-9020-955120F399B6}" type="slidenum">
              <a:rPr lang="ru-RU" sz="800" b="0" i="0" u="none" strike="noStrike" cap="none" spc="0">
                <a:ln>
                  <a:noFill/>
                </a:ln>
                <a:solidFill>
                  <a:schemeClr val="bg1">
                    <a:lumMod val="65000"/>
                  </a:schemeClr>
                </a:solidFill>
                <a:latin typeface="+mn-lt"/>
                <a:ea typeface="Verdana"/>
                <a:cs typeface="Verdana"/>
              </a:rPr>
              <a:t>‹#›</a:t>
            </a:fld>
            <a:endParaRPr lang="ru-RU" sz="800" b="0" i="0" u="none" strike="noStrike" cap="none" spc="0">
              <a:ln>
                <a:noFill/>
              </a:ln>
              <a:solidFill>
                <a:schemeClr val="bg1">
                  <a:lumMod val="65000"/>
                </a:schemeClr>
              </a:solidFill>
              <a:latin typeface="+mn-lt"/>
              <a:ea typeface="Verdana"/>
              <a:cs typeface="Verdana"/>
            </a:endParaRPr>
          </a:p>
        </p:txBody>
      </p:sp>
      <p:sp>
        <p:nvSpPr>
          <p:cNvPr id="6" name="Заголовок 5"/>
          <p:cNvSpPr>
            <a:spLocks noGrp="1"/>
          </p:cNvSpPr>
          <p:nvPr>
            <p:ph type="title"/>
          </p:nvPr>
        </p:nvSpPr>
        <p:spPr bwMode="auto">
          <a:xfrm>
            <a:off x="432619" y="423292"/>
            <a:ext cx="9606530" cy="370807"/>
          </a:xfrm>
          <a:prstGeom prst="rect">
            <a:avLst/>
          </a:prstGeom>
        </p:spPr>
        <p:txBody>
          <a:bodyPr wrap="square" lIns="0" tIns="0" rIns="0" bIns="0">
            <a:spAutoFit/>
          </a:bodyPr>
          <a:lstStyle>
            <a:lvl1pPr>
              <a:lnSpc>
                <a:spcPct val="80000"/>
              </a:lnSpc>
              <a:defRPr sz="3000" b="1">
                <a:latin typeface="+mj-lt"/>
              </a:defRPr>
            </a:lvl1pPr>
          </a:lstStyle>
          <a:p>
            <a:pPr>
              <a:defRPr/>
            </a:pPr>
            <a:r>
              <a:rPr lang="ru-RU"/>
              <a:t>Образец заголовка</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Контент + подзаголовок">
    <p:spTree>
      <p:nvGrpSpPr>
        <p:cNvPr id="1" name=""/>
        <p:cNvGrpSpPr/>
        <p:nvPr/>
      </p:nvGrpSpPr>
      <p:grpSpPr bwMode="auto">
        <a:xfrm>
          <a:off x="0" y="0"/>
          <a:ext cx="0" cy="0"/>
          <a:chOff x="0" y="0"/>
          <a:chExt cx="0" cy="0"/>
        </a:xfrm>
      </p:grpSpPr>
      <p:sp>
        <p:nvSpPr>
          <p:cNvPr id="3" name="Текст 2"/>
          <p:cNvSpPr>
            <a:spLocks noGrp="1"/>
          </p:cNvSpPr>
          <p:nvPr>
            <p:ph type="body" sz="quarter" idx="11" hasCustomPrompt="1"/>
          </p:nvPr>
        </p:nvSpPr>
        <p:spPr bwMode="auto">
          <a:xfrm>
            <a:off x="432619" y="1011238"/>
            <a:ext cx="9616256" cy="246221"/>
          </a:xfrm>
          <a:prstGeom prst="rect">
            <a:avLst/>
          </a:prstGeom>
        </p:spPr>
        <p:txBody>
          <a:bodyPr wrap="square" lIns="0" tIns="0" rIns="0" bIns="0">
            <a:spAutoFit/>
          </a:bodyPr>
          <a:lstStyle>
            <a:lvl1pPr marL="0" indent="0">
              <a:lnSpc>
                <a:spcPct val="100000"/>
              </a:lnSpc>
              <a:spcBef>
                <a:spcPts val="0"/>
              </a:spcBef>
              <a:spcAft>
                <a:spcPts val="600"/>
              </a:spcAft>
              <a:buNone/>
              <a:defRPr sz="1600">
                <a:solidFill>
                  <a:schemeClr val="bg2"/>
                </a:solidFill>
                <a:latin typeface="+mj-lt"/>
              </a:defRPr>
            </a:lvl1pPr>
            <a:lvl2pPr marL="457200" indent="0">
              <a:buNone/>
              <a:defRPr/>
            </a:lvl2pPr>
          </a:lstStyle>
          <a:p>
            <a:pPr lvl="0">
              <a:defRPr/>
            </a:pPr>
            <a:r>
              <a:rPr lang="ru-RU"/>
              <a:t>Подзаголовок слайда</a:t>
            </a:r>
            <a:endParaRPr/>
          </a:p>
        </p:txBody>
      </p:sp>
      <p:sp>
        <p:nvSpPr>
          <p:cNvPr id="5" name="Номер слайда 5"/>
          <p:cNvSpPr txBox="1"/>
          <p:nvPr userDrawn="1"/>
        </p:nvSpPr>
        <p:spPr bwMode="auto">
          <a:xfrm>
            <a:off x="0" y="6565920"/>
            <a:ext cx="432000" cy="123111"/>
          </a:xfrm>
          <a:prstGeom prst="rect">
            <a:avLst/>
          </a:prstGeom>
        </p:spPr>
        <p:txBody>
          <a:bodyPr wrap="square" lIns="0" tIns="0" rIns="0" bIns="0" rtlCol="0" anchor="ctr">
            <a:sp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a:lnSpc>
                <a:spcPct val="100000"/>
              </a:lnSpc>
              <a:spcBef>
                <a:spcPts val="0"/>
              </a:spcBef>
              <a:spcAft>
                <a:spcPts val="0"/>
              </a:spcAft>
              <a:buClrTx/>
              <a:buSzTx/>
              <a:buFontTx/>
              <a:buNone/>
              <a:defRPr/>
            </a:pPr>
            <a:fld id="{19B51A1E-902D-48AF-9020-955120F399B6}" type="slidenum">
              <a:rPr lang="ru-RU" sz="800" b="0" i="0" u="none" strike="noStrike" cap="none" spc="0">
                <a:ln>
                  <a:noFill/>
                </a:ln>
                <a:solidFill>
                  <a:schemeClr val="bg1">
                    <a:lumMod val="65000"/>
                  </a:schemeClr>
                </a:solidFill>
                <a:latin typeface="+mj-lt"/>
                <a:ea typeface="Verdana"/>
                <a:cs typeface="Verdana"/>
              </a:rPr>
              <a:t>‹#›</a:t>
            </a:fld>
            <a:endParaRPr lang="ru-RU" sz="800" b="0" i="0" u="none" strike="noStrike" cap="none" spc="0">
              <a:ln>
                <a:noFill/>
              </a:ln>
              <a:solidFill>
                <a:schemeClr val="bg1">
                  <a:lumMod val="65000"/>
                </a:schemeClr>
              </a:solidFill>
              <a:latin typeface="+mj-lt"/>
              <a:ea typeface="Verdana"/>
              <a:cs typeface="Verdana"/>
            </a:endParaRPr>
          </a:p>
        </p:txBody>
      </p:sp>
      <p:sp>
        <p:nvSpPr>
          <p:cNvPr id="9" name="Заголовок 5"/>
          <p:cNvSpPr>
            <a:spLocks noGrp="1"/>
          </p:cNvSpPr>
          <p:nvPr>
            <p:ph type="title"/>
          </p:nvPr>
        </p:nvSpPr>
        <p:spPr bwMode="auto">
          <a:xfrm>
            <a:off x="432619" y="423292"/>
            <a:ext cx="9616256" cy="370807"/>
          </a:xfrm>
          <a:prstGeom prst="rect">
            <a:avLst/>
          </a:prstGeom>
        </p:spPr>
        <p:txBody>
          <a:bodyPr wrap="square" lIns="0" tIns="0" rIns="0" bIns="0">
            <a:spAutoFit/>
          </a:bodyPr>
          <a:lstStyle>
            <a:lvl1pPr>
              <a:lnSpc>
                <a:spcPct val="80000"/>
              </a:lnSpc>
              <a:defRPr sz="3000" b="1">
                <a:latin typeface="+mj-lt"/>
              </a:defRPr>
            </a:lvl1pPr>
          </a:lstStyle>
          <a:p>
            <a:pPr>
              <a:defRPr/>
            </a:pPr>
            <a:r>
              <a:rPr lang="ru-RU"/>
              <a:t>Образец заголовка</a:t>
            </a:r>
            <a:endParaRPr/>
          </a:p>
        </p:txBody>
      </p:sp>
      <p:sp>
        <p:nvSpPr>
          <p:cNvPr id="6" name="Текст 5"/>
          <p:cNvSpPr>
            <a:spLocks noGrp="1"/>
          </p:cNvSpPr>
          <p:nvPr>
            <p:ph type="body" sz="quarter" idx="13"/>
          </p:nvPr>
        </p:nvSpPr>
        <p:spPr bwMode="auto">
          <a:xfrm>
            <a:off x="431799" y="1458390"/>
            <a:ext cx="9617075" cy="1506191"/>
          </a:xfrm>
          <a:prstGeom prst="rect">
            <a:avLst/>
          </a:prstGeom>
        </p:spPr>
        <p:txBody>
          <a:bodyPr lIns="0" tIns="0" rIns="0" bIns="0"/>
          <a:lstStyle>
            <a:lvl1pPr marL="0" indent="0">
              <a:lnSpc>
                <a:spcPct val="100000"/>
              </a:lnSpc>
              <a:spcBef>
                <a:spcPts val="0"/>
              </a:spcBef>
              <a:spcAft>
                <a:spcPts val="600"/>
              </a:spcAft>
              <a:buFont typeface="Arial"/>
              <a:buNone/>
              <a:defRPr sz="1400">
                <a:latin typeface="+mj-lt"/>
              </a:defRPr>
            </a:lvl1pPr>
            <a:lvl2pPr marL="216000" indent="-216000">
              <a:lnSpc>
                <a:spcPct val="100000"/>
              </a:lnSpc>
              <a:spcBef>
                <a:spcPts val="0"/>
              </a:spcBef>
              <a:spcAft>
                <a:spcPts val="600"/>
              </a:spcAft>
              <a:buClr>
                <a:schemeClr val="bg2"/>
              </a:buClr>
              <a:buFont typeface="ALS Hauss"/>
              <a:buChar char="+"/>
              <a:defRPr sz="1400">
                <a:latin typeface="+mj-lt"/>
              </a:defRPr>
            </a:lvl2pPr>
            <a:lvl3pPr marL="504000" indent="-252000">
              <a:lnSpc>
                <a:spcPct val="100000"/>
              </a:lnSpc>
              <a:spcBef>
                <a:spcPts val="0"/>
              </a:spcBef>
              <a:spcAft>
                <a:spcPts val="600"/>
              </a:spcAft>
              <a:buClr>
                <a:schemeClr val="bg2"/>
              </a:buClr>
              <a:buFont typeface="Arial"/>
              <a:buChar char="―"/>
              <a:defRPr lang="ru-RU" sz="1400">
                <a:solidFill>
                  <a:schemeClr val="tx1"/>
                </a:solidFill>
                <a:latin typeface="+mj-lt"/>
                <a:ea typeface="+mn-ea"/>
                <a:cs typeface="+mn-cs"/>
              </a:defRPr>
            </a:lvl3pPr>
            <a:lvl4pPr marL="252000" indent="-252000">
              <a:lnSpc>
                <a:spcPct val="100000"/>
              </a:lnSpc>
              <a:spcBef>
                <a:spcPts val="0"/>
              </a:spcBef>
              <a:spcAft>
                <a:spcPts val="600"/>
              </a:spcAft>
              <a:buClr>
                <a:schemeClr val="bg2"/>
              </a:buClr>
              <a:buFont typeface="+mj-lt"/>
              <a:buAutoNum type="arabicPeriod"/>
              <a:defRPr sz="1400">
                <a:latin typeface="+mj-lt"/>
              </a:defRPr>
            </a:lvl4pPr>
            <a:lvl5pPr marL="0" indent="0">
              <a:lnSpc>
                <a:spcPct val="100000"/>
              </a:lnSpc>
              <a:spcBef>
                <a:spcPts val="0"/>
              </a:spcBef>
              <a:spcAft>
                <a:spcPts val="600"/>
              </a:spcAft>
              <a:buNone/>
              <a:defRPr sz="1400">
                <a:solidFill>
                  <a:schemeClr val="bg2"/>
                </a:solidFill>
                <a:latin typeface="+mj-lt"/>
              </a:defRPr>
            </a:lvl5pPr>
          </a:lstStyle>
          <a:p>
            <a:pPr lvl="0">
              <a:defRPr/>
            </a:pPr>
            <a:r>
              <a:rPr lang="ru-RU"/>
              <a:t>Образец текста</a:t>
            </a:r>
            <a:endParaRPr/>
          </a:p>
          <a:p>
            <a:pPr lvl="1">
              <a:defRPr/>
            </a:pPr>
            <a:r>
              <a:rPr lang="ru-RU"/>
              <a:t>Второй уровень</a:t>
            </a:r>
            <a:endParaRPr/>
          </a:p>
          <a:p>
            <a:pPr marL="432000" lvl="2" indent="-180000" algn="l" defTabSz="914400">
              <a:lnSpc>
                <a:spcPct val="100000"/>
              </a:lnSpc>
              <a:spcBef>
                <a:spcPts val="0"/>
              </a:spcBef>
              <a:spcAft>
                <a:spcPts val="600"/>
              </a:spcAft>
              <a:buClr>
                <a:schemeClr val="bg2"/>
              </a:buClr>
              <a:buFont typeface="Arial"/>
              <a:buChar char="•"/>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2 колонки">
    <p:spTree>
      <p:nvGrpSpPr>
        <p:cNvPr id="1" name=""/>
        <p:cNvGrpSpPr/>
        <p:nvPr/>
      </p:nvGrpSpPr>
      <p:grpSpPr bwMode="auto">
        <a:xfrm>
          <a:off x="0" y="0"/>
          <a:ext cx="0" cy="0"/>
          <a:chOff x="0" y="0"/>
          <a:chExt cx="0" cy="0"/>
        </a:xfrm>
      </p:grpSpPr>
      <p:sp>
        <p:nvSpPr>
          <p:cNvPr id="3" name="Текст 2"/>
          <p:cNvSpPr>
            <a:spLocks noGrp="1"/>
          </p:cNvSpPr>
          <p:nvPr>
            <p:ph type="body" sz="quarter" idx="11" hasCustomPrompt="1"/>
          </p:nvPr>
        </p:nvSpPr>
        <p:spPr bwMode="auto">
          <a:xfrm>
            <a:off x="432619" y="1011238"/>
            <a:ext cx="9616256" cy="246221"/>
          </a:xfrm>
          <a:prstGeom prst="rect">
            <a:avLst/>
          </a:prstGeom>
        </p:spPr>
        <p:txBody>
          <a:bodyPr wrap="square" lIns="0" tIns="0" rIns="0" bIns="0">
            <a:spAutoFit/>
          </a:bodyPr>
          <a:lstStyle>
            <a:lvl1pPr marL="0" indent="0">
              <a:lnSpc>
                <a:spcPct val="100000"/>
              </a:lnSpc>
              <a:spcBef>
                <a:spcPts val="0"/>
              </a:spcBef>
              <a:spcAft>
                <a:spcPts val="600"/>
              </a:spcAft>
              <a:buNone/>
              <a:defRPr sz="1600">
                <a:solidFill>
                  <a:schemeClr val="bg2"/>
                </a:solidFill>
                <a:latin typeface="+mj-lt"/>
              </a:defRPr>
            </a:lvl1pPr>
            <a:lvl2pPr marL="457200" indent="0">
              <a:buNone/>
              <a:defRPr/>
            </a:lvl2pPr>
          </a:lstStyle>
          <a:p>
            <a:pPr lvl="0">
              <a:defRPr/>
            </a:pPr>
            <a:r>
              <a:rPr lang="ru-RU"/>
              <a:t>Подзаголовок слайда</a:t>
            </a:r>
            <a:endParaRPr/>
          </a:p>
        </p:txBody>
      </p:sp>
      <p:sp>
        <p:nvSpPr>
          <p:cNvPr id="6" name="Заголовок 5"/>
          <p:cNvSpPr>
            <a:spLocks noGrp="1"/>
          </p:cNvSpPr>
          <p:nvPr>
            <p:ph type="title"/>
          </p:nvPr>
        </p:nvSpPr>
        <p:spPr bwMode="auto">
          <a:xfrm>
            <a:off x="432619" y="423292"/>
            <a:ext cx="9616256" cy="370807"/>
          </a:xfrm>
          <a:prstGeom prst="rect">
            <a:avLst/>
          </a:prstGeom>
        </p:spPr>
        <p:txBody>
          <a:bodyPr wrap="square" lIns="0" tIns="0" rIns="0" bIns="0">
            <a:spAutoFit/>
          </a:bodyPr>
          <a:lstStyle>
            <a:lvl1pPr>
              <a:lnSpc>
                <a:spcPct val="80000"/>
              </a:lnSpc>
              <a:defRPr sz="3000" b="1">
                <a:latin typeface="+mj-lt"/>
              </a:defRPr>
            </a:lvl1pPr>
          </a:lstStyle>
          <a:p>
            <a:pPr>
              <a:defRPr/>
            </a:pPr>
            <a:r>
              <a:rPr lang="ru-RU"/>
              <a:t>Образец заголовка</a:t>
            </a:r>
            <a:endParaRPr/>
          </a:p>
        </p:txBody>
      </p:sp>
      <p:sp>
        <p:nvSpPr>
          <p:cNvPr id="8" name="Номер слайда 5"/>
          <p:cNvSpPr txBox="1"/>
          <p:nvPr userDrawn="1"/>
        </p:nvSpPr>
        <p:spPr bwMode="auto">
          <a:xfrm>
            <a:off x="0" y="6565920"/>
            <a:ext cx="432000" cy="123111"/>
          </a:xfrm>
          <a:prstGeom prst="rect">
            <a:avLst/>
          </a:prstGeom>
        </p:spPr>
        <p:txBody>
          <a:bodyPr wrap="square" lIns="0" tIns="0" rIns="0" bIns="0" rtlCol="0" anchor="ctr">
            <a:sp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a:lnSpc>
                <a:spcPct val="100000"/>
              </a:lnSpc>
              <a:spcBef>
                <a:spcPts val="0"/>
              </a:spcBef>
              <a:spcAft>
                <a:spcPts val="0"/>
              </a:spcAft>
              <a:buClrTx/>
              <a:buSzTx/>
              <a:buFontTx/>
              <a:buNone/>
              <a:defRPr/>
            </a:pPr>
            <a:fld id="{19B51A1E-902D-48AF-9020-955120F399B6}" type="slidenum">
              <a:rPr lang="ru-RU" sz="800" b="0" i="0" u="none" strike="noStrike" cap="none" spc="0">
                <a:ln>
                  <a:noFill/>
                </a:ln>
                <a:solidFill>
                  <a:schemeClr val="bg1">
                    <a:lumMod val="65000"/>
                  </a:schemeClr>
                </a:solidFill>
                <a:latin typeface="+mj-lt"/>
                <a:ea typeface="Verdana"/>
                <a:cs typeface="Verdana"/>
              </a:rPr>
              <a:t>‹#›</a:t>
            </a:fld>
            <a:endParaRPr lang="ru-RU" sz="800" b="0" i="0" u="none" strike="noStrike" cap="none" spc="0">
              <a:ln>
                <a:noFill/>
              </a:ln>
              <a:solidFill>
                <a:schemeClr val="bg1">
                  <a:lumMod val="65000"/>
                </a:schemeClr>
              </a:solidFill>
              <a:latin typeface="+mj-lt"/>
              <a:ea typeface="Verdana"/>
              <a:cs typeface="Verdana"/>
            </a:endParaRPr>
          </a:p>
        </p:txBody>
      </p:sp>
      <p:sp>
        <p:nvSpPr>
          <p:cNvPr id="9" name="Текст 5"/>
          <p:cNvSpPr>
            <a:spLocks noGrp="1"/>
          </p:cNvSpPr>
          <p:nvPr>
            <p:ph type="body" sz="quarter" idx="16"/>
          </p:nvPr>
        </p:nvSpPr>
        <p:spPr bwMode="auto">
          <a:xfrm>
            <a:off x="431799" y="2945077"/>
            <a:ext cx="5567363" cy="2227864"/>
          </a:xfrm>
          <a:prstGeom prst="rect">
            <a:avLst/>
          </a:prstGeom>
        </p:spPr>
        <p:txBody>
          <a:bodyPr lIns="0" tIns="0" rIns="0" bIns="0"/>
          <a:lstStyle>
            <a:lvl1pPr marL="0" indent="0">
              <a:lnSpc>
                <a:spcPct val="100000"/>
              </a:lnSpc>
              <a:spcBef>
                <a:spcPts val="0"/>
              </a:spcBef>
              <a:spcAft>
                <a:spcPts val="600"/>
              </a:spcAft>
              <a:buFont typeface="Arial"/>
              <a:buNone/>
              <a:defRPr sz="1400">
                <a:latin typeface="+mj-lt"/>
              </a:defRPr>
            </a:lvl1pPr>
            <a:lvl2pPr marL="216000" indent="-216000">
              <a:lnSpc>
                <a:spcPct val="100000"/>
              </a:lnSpc>
              <a:spcBef>
                <a:spcPts val="0"/>
              </a:spcBef>
              <a:spcAft>
                <a:spcPts val="600"/>
              </a:spcAft>
              <a:buClr>
                <a:schemeClr val="bg2"/>
              </a:buClr>
              <a:buFont typeface="ALS Hauss"/>
              <a:buChar char="+"/>
              <a:defRPr sz="1400">
                <a:latin typeface="+mj-lt"/>
              </a:defRPr>
            </a:lvl2pPr>
            <a:lvl3pPr marL="504000" indent="-252000">
              <a:lnSpc>
                <a:spcPct val="100000"/>
              </a:lnSpc>
              <a:spcBef>
                <a:spcPts val="0"/>
              </a:spcBef>
              <a:spcAft>
                <a:spcPts val="600"/>
              </a:spcAft>
              <a:buClr>
                <a:schemeClr val="bg2"/>
              </a:buClr>
              <a:buFont typeface="Arial"/>
              <a:buChar char="―"/>
              <a:defRPr lang="ru-RU" sz="1400">
                <a:solidFill>
                  <a:schemeClr val="tx1"/>
                </a:solidFill>
                <a:latin typeface="+mj-lt"/>
                <a:ea typeface="+mn-ea"/>
                <a:cs typeface="+mn-cs"/>
              </a:defRPr>
            </a:lvl3pPr>
            <a:lvl4pPr marL="252000" indent="-252000">
              <a:lnSpc>
                <a:spcPct val="100000"/>
              </a:lnSpc>
              <a:spcBef>
                <a:spcPts val="0"/>
              </a:spcBef>
              <a:spcAft>
                <a:spcPts val="600"/>
              </a:spcAft>
              <a:buClr>
                <a:schemeClr val="bg2"/>
              </a:buClr>
              <a:buFont typeface="+mj-lt"/>
              <a:buAutoNum type="arabicPeriod"/>
              <a:defRPr sz="1400">
                <a:latin typeface="+mj-lt"/>
              </a:defRPr>
            </a:lvl4pPr>
            <a:lvl5pPr marL="0" indent="0">
              <a:lnSpc>
                <a:spcPct val="100000"/>
              </a:lnSpc>
              <a:spcBef>
                <a:spcPts val="0"/>
              </a:spcBef>
              <a:spcAft>
                <a:spcPts val="600"/>
              </a:spcAft>
              <a:buNone/>
              <a:defRPr sz="1400">
                <a:solidFill>
                  <a:schemeClr val="bg2"/>
                </a:solidFill>
                <a:latin typeface="+mj-lt"/>
              </a:defRPr>
            </a:lvl5pPr>
          </a:lstStyle>
          <a:p>
            <a:pPr lvl="0">
              <a:defRPr/>
            </a:pPr>
            <a:r>
              <a:rPr lang="ru-RU"/>
              <a:t>Образец текста</a:t>
            </a:r>
            <a:endParaRPr/>
          </a:p>
          <a:p>
            <a:pPr lvl="1">
              <a:defRPr/>
            </a:pPr>
            <a:r>
              <a:rPr lang="ru-RU"/>
              <a:t>Второй уровень</a:t>
            </a:r>
            <a:endParaRPr/>
          </a:p>
          <a:p>
            <a:pPr marL="432000" lvl="2" indent="-180000" algn="l" defTabSz="914400">
              <a:lnSpc>
                <a:spcPct val="100000"/>
              </a:lnSpc>
              <a:spcBef>
                <a:spcPts val="0"/>
              </a:spcBef>
              <a:spcAft>
                <a:spcPts val="600"/>
              </a:spcAft>
              <a:buClr>
                <a:schemeClr val="bg2"/>
              </a:buClr>
              <a:buFont typeface="Arial"/>
              <a:buChar char="•"/>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12" name="Текст 5"/>
          <p:cNvSpPr>
            <a:spLocks noGrp="1"/>
          </p:cNvSpPr>
          <p:nvPr>
            <p:ph type="body" sz="quarter" idx="18"/>
          </p:nvPr>
        </p:nvSpPr>
        <p:spPr bwMode="auto">
          <a:xfrm>
            <a:off x="6191250" y="2945077"/>
            <a:ext cx="5567363" cy="2227864"/>
          </a:xfrm>
          <a:prstGeom prst="rect">
            <a:avLst/>
          </a:prstGeom>
        </p:spPr>
        <p:txBody>
          <a:bodyPr lIns="0" tIns="0" rIns="0" bIns="0"/>
          <a:lstStyle>
            <a:lvl1pPr marL="0" indent="0">
              <a:lnSpc>
                <a:spcPct val="100000"/>
              </a:lnSpc>
              <a:spcBef>
                <a:spcPts val="0"/>
              </a:spcBef>
              <a:spcAft>
                <a:spcPts val="600"/>
              </a:spcAft>
              <a:buFont typeface="Arial"/>
              <a:buNone/>
              <a:defRPr sz="1400">
                <a:latin typeface="+mj-lt"/>
              </a:defRPr>
            </a:lvl1pPr>
            <a:lvl2pPr marL="216000" indent="-216000">
              <a:lnSpc>
                <a:spcPct val="100000"/>
              </a:lnSpc>
              <a:spcBef>
                <a:spcPts val="0"/>
              </a:spcBef>
              <a:spcAft>
                <a:spcPts val="600"/>
              </a:spcAft>
              <a:buClr>
                <a:schemeClr val="bg2"/>
              </a:buClr>
              <a:buFont typeface="ALS Hauss"/>
              <a:buChar char="+"/>
              <a:defRPr sz="1400">
                <a:latin typeface="+mj-lt"/>
              </a:defRPr>
            </a:lvl2pPr>
            <a:lvl3pPr marL="504000" indent="-252000">
              <a:lnSpc>
                <a:spcPct val="100000"/>
              </a:lnSpc>
              <a:spcBef>
                <a:spcPts val="0"/>
              </a:spcBef>
              <a:spcAft>
                <a:spcPts val="600"/>
              </a:spcAft>
              <a:buClr>
                <a:schemeClr val="bg2"/>
              </a:buClr>
              <a:buFont typeface="Arial"/>
              <a:buChar char="―"/>
              <a:defRPr lang="ru-RU" sz="1400">
                <a:solidFill>
                  <a:schemeClr val="tx1"/>
                </a:solidFill>
                <a:latin typeface="+mj-lt"/>
                <a:ea typeface="+mn-ea"/>
                <a:cs typeface="+mn-cs"/>
              </a:defRPr>
            </a:lvl3pPr>
            <a:lvl4pPr marL="252000" indent="-252000">
              <a:lnSpc>
                <a:spcPct val="100000"/>
              </a:lnSpc>
              <a:spcBef>
                <a:spcPts val="0"/>
              </a:spcBef>
              <a:spcAft>
                <a:spcPts val="600"/>
              </a:spcAft>
              <a:buClr>
                <a:schemeClr val="bg2"/>
              </a:buClr>
              <a:buFont typeface="+mj-lt"/>
              <a:buAutoNum type="arabicPeriod"/>
              <a:defRPr sz="1400">
                <a:latin typeface="+mj-lt"/>
              </a:defRPr>
            </a:lvl4pPr>
            <a:lvl5pPr marL="0" indent="0">
              <a:lnSpc>
                <a:spcPct val="100000"/>
              </a:lnSpc>
              <a:spcBef>
                <a:spcPts val="0"/>
              </a:spcBef>
              <a:spcAft>
                <a:spcPts val="600"/>
              </a:spcAft>
              <a:buNone/>
              <a:defRPr sz="1400">
                <a:solidFill>
                  <a:schemeClr val="bg2"/>
                </a:solidFill>
                <a:latin typeface="+mj-lt"/>
              </a:defRPr>
            </a:lvl5pPr>
          </a:lstStyle>
          <a:p>
            <a:pPr lvl="0">
              <a:defRPr/>
            </a:pPr>
            <a:r>
              <a:rPr lang="ru-RU"/>
              <a:t>Образец текста</a:t>
            </a:r>
            <a:endParaRPr/>
          </a:p>
          <a:p>
            <a:pPr lvl="1">
              <a:defRPr/>
            </a:pPr>
            <a:r>
              <a:rPr lang="ru-RU"/>
              <a:t>Второй уровень</a:t>
            </a:r>
            <a:endParaRPr/>
          </a:p>
          <a:p>
            <a:pPr marL="432000" lvl="2" indent="-180000" algn="l" defTabSz="914400">
              <a:lnSpc>
                <a:spcPct val="100000"/>
              </a:lnSpc>
              <a:spcBef>
                <a:spcPts val="0"/>
              </a:spcBef>
              <a:spcAft>
                <a:spcPts val="600"/>
              </a:spcAft>
              <a:buClr>
                <a:schemeClr val="bg2"/>
              </a:buClr>
              <a:buFont typeface="Arial"/>
              <a:buChar char="•"/>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Контент 3 колонки">
    <p:spTree>
      <p:nvGrpSpPr>
        <p:cNvPr id="1" name=""/>
        <p:cNvGrpSpPr/>
        <p:nvPr/>
      </p:nvGrpSpPr>
      <p:grpSpPr bwMode="auto">
        <a:xfrm>
          <a:off x="0" y="0"/>
          <a:ext cx="0" cy="0"/>
          <a:chOff x="0" y="0"/>
          <a:chExt cx="0" cy="0"/>
        </a:xfrm>
      </p:grpSpPr>
      <p:sp>
        <p:nvSpPr>
          <p:cNvPr id="3" name="Текст 2"/>
          <p:cNvSpPr>
            <a:spLocks noGrp="1"/>
          </p:cNvSpPr>
          <p:nvPr>
            <p:ph type="body" sz="quarter" idx="11" hasCustomPrompt="1"/>
          </p:nvPr>
        </p:nvSpPr>
        <p:spPr bwMode="auto">
          <a:xfrm>
            <a:off x="432619" y="1011238"/>
            <a:ext cx="9616256" cy="246221"/>
          </a:xfrm>
          <a:prstGeom prst="rect">
            <a:avLst/>
          </a:prstGeom>
        </p:spPr>
        <p:txBody>
          <a:bodyPr wrap="square" lIns="0" tIns="0" rIns="0" bIns="0">
            <a:spAutoFit/>
          </a:bodyPr>
          <a:lstStyle>
            <a:lvl1pPr marL="0" indent="0">
              <a:lnSpc>
                <a:spcPct val="100000"/>
              </a:lnSpc>
              <a:spcBef>
                <a:spcPts val="0"/>
              </a:spcBef>
              <a:spcAft>
                <a:spcPts val="600"/>
              </a:spcAft>
              <a:buNone/>
              <a:defRPr sz="1600">
                <a:solidFill>
                  <a:schemeClr val="bg2"/>
                </a:solidFill>
                <a:latin typeface="+mj-lt"/>
              </a:defRPr>
            </a:lvl1pPr>
            <a:lvl2pPr marL="457200" indent="0">
              <a:buNone/>
              <a:defRPr/>
            </a:lvl2pPr>
          </a:lstStyle>
          <a:p>
            <a:pPr lvl="0">
              <a:defRPr/>
            </a:pPr>
            <a:r>
              <a:rPr lang="ru-RU"/>
              <a:t>Подзаголовок слайда</a:t>
            </a:r>
            <a:endParaRPr/>
          </a:p>
        </p:txBody>
      </p:sp>
      <p:sp>
        <p:nvSpPr>
          <p:cNvPr id="12" name="Заголовок 5"/>
          <p:cNvSpPr>
            <a:spLocks noGrp="1"/>
          </p:cNvSpPr>
          <p:nvPr>
            <p:ph type="title"/>
          </p:nvPr>
        </p:nvSpPr>
        <p:spPr bwMode="auto">
          <a:xfrm>
            <a:off x="432619" y="423292"/>
            <a:ext cx="9616256" cy="370807"/>
          </a:xfrm>
          <a:prstGeom prst="rect">
            <a:avLst/>
          </a:prstGeom>
        </p:spPr>
        <p:txBody>
          <a:bodyPr wrap="square" lIns="0" tIns="0" rIns="0" bIns="0">
            <a:spAutoFit/>
          </a:bodyPr>
          <a:lstStyle>
            <a:lvl1pPr>
              <a:lnSpc>
                <a:spcPct val="80000"/>
              </a:lnSpc>
              <a:defRPr sz="3000" b="1">
                <a:latin typeface="+mj-lt"/>
              </a:defRPr>
            </a:lvl1pPr>
          </a:lstStyle>
          <a:p>
            <a:pPr>
              <a:defRPr/>
            </a:pPr>
            <a:r>
              <a:rPr lang="ru-RU"/>
              <a:t>Образец заголовка</a:t>
            </a:r>
            <a:endParaRPr/>
          </a:p>
        </p:txBody>
      </p:sp>
      <p:sp>
        <p:nvSpPr>
          <p:cNvPr id="11" name="Текст 5"/>
          <p:cNvSpPr>
            <a:spLocks noGrp="1"/>
          </p:cNvSpPr>
          <p:nvPr>
            <p:ph type="body" sz="quarter" idx="16"/>
          </p:nvPr>
        </p:nvSpPr>
        <p:spPr bwMode="auto">
          <a:xfrm>
            <a:off x="431799" y="2945077"/>
            <a:ext cx="3648074" cy="2227864"/>
          </a:xfrm>
          <a:prstGeom prst="rect">
            <a:avLst/>
          </a:prstGeom>
        </p:spPr>
        <p:txBody>
          <a:bodyPr lIns="0" tIns="0" rIns="0" bIns="0"/>
          <a:lstStyle>
            <a:lvl1pPr marL="0" indent="0">
              <a:lnSpc>
                <a:spcPct val="100000"/>
              </a:lnSpc>
              <a:spcBef>
                <a:spcPts val="0"/>
              </a:spcBef>
              <a:spcAft>
                <a:spcPts val="600"/>
              </a:spcAft>
              <a:buFont typeface="Arial"/>
              <a:buNone/>
              <a:defRPr sz="1400">
                <a:latin typeface="+mj-lt"/>
              </a:defRPr>
            </a:lvl1pPr>
            <a:lvl2pPr marL="216000" indent="-216000">
              <a:lnSpc>
                <a:spcPct val="100000"/>
              </a:lnSpc>
              <a:spcBef>
                <a:spcPts val="0"/>
              </a:spcBef>
              <a:spcAft>
                <a:spcPts val="600"/>
              </a:spcAft>
              <a:buClr>
                <a:schemeClr val="bg2"/>
              </a:buClr>
              <a:buFont typeface="ALS Hauss"/>
              <a:buChar char="+"/>
              <a:defRPr sz="1400">
                <a:latin typeface="+mj-lt"/>
              </a:defRPr>
            </a:lvl2pPr>
            <a:lvl3pPr marL="504000" indent="-252000">
              <a:lnSpc>
                <a:spcPct val="100000"/>
              </a:lnSpc>
              <a:spcBef>
                <a:spcPts val="0"/>
              </a:spcBef>
              <a:spcAft>
                <a:spcPts val="600"/>
              </a:spcAft>
              <a:buClr>
                <a:schemeClr val="bg2"/>
              </a:buClr>
              <a:buFont typeface="Arial"/>
              <a:buChar char="―"/>
              <a:defRPr lang="ru-RU" sz="1400">
                <a:solidFill>
                  <a:schemeClr val="tx1"/>
                </a:solidFill>
                <a:latin typeface="+mj-lt"/>
                <a:ea typeface="+mn-ea"/>
                <a:cs typeface="+mn-cs"/>
              </a:defRPr>
            </a:lvl3pPr>
            <a:lvl4pPr marL="252000" indent="-252000">
              <a:lnSpc>
                <a:spcPct val="100000"/>
              </a:lnSpc>
              <a:spcBef>
                <a:spcPts val="0"/>
              </a:spcBef>
              <a:spcAft>
                <a:spcPts val="600"/>
              </a:spcAft>
              <a:buClr>
                <a:schemeClr val="bg2"/>
              </a:buClr>
              <a:buFont typeface="+mj-lt"/>
              <a:buAutoNum type="arabicPeriod"/>
              <a:defRPr sz="1400">
                <a:latin typeface="+mj-lt"/>
              </a:defRPr>
            </a:lvl4pPr>
            <a:lvl5pPr marL="0" indent="0">
              <a:lnSpc>
                <a:spcPct val="100000"/>
              </a:lnSpc>
              <a:spcBef>
                <a:spcPts val="0"/>
              </a:spcBef>
              <a:spcAft>
                <a:spcPts val="600"/>
              </a:spcAft>
              <a:buNone/>
              <a:defRPr sz="1400">
                <a:solidFill>
                  <a:schemeClr val="bg2"/>
                </a:solidFill>
                <a:latin typeface="+mj-lt"/>
              </a:defRPr>
            </a:lvl5pPr>
          </a:lstStyle>
          <a:p>
            <a:pPr lvl="0">
              <a:defRPr/>
            </a:pPr>
            <a:r>
              <a:rPr lang="ru-RU"/>
              <a:t>Образец текста</a:t>
            </a:r>
            <a:endParaRPr/>
          </a:p>
          <a:p>
            <a:pPr lvl="1">
              <a:defRPr/>
            </a:pPr>
            <a:r>
              <a:rPr lang="ru-RU"/>
              <a:t>Второй уровень</a:t>
            </a:r>
            <a:endParaRPr/>
          </a:p>
          <a:p>
            <a:pPr marL="432000" lvl="2" indent="-180000" algn="l" defTabSz="914400">
              <a:lnSpc>
                <a:spcPct val="100000"/>
              </a:lnSpc>
              <a:spcBef>
                <a:spcPts val="0"/>
              </a:spcBef>
              <a:spcAft>
                <a:spcPts val="600"/>
              </a:spcAft>
              <a:buClr>
                <a:schemeClr val="bg2"/>
              </a:buClr>
              <a:buFont typeface="Arial"/>
              <a:buChar char="•"/>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13" name="Текст 5"/>
          <p:cNvSpPr>
            <a:spLocks noGrp="1"/>
          </p:cNvSpPr>
          <p:nvPr>
            <p:ph type="body" sz="quarter" idx="17"/>
          </p:nvPr>
        </p:nvSpPr>
        <p:spPr bwMode="auto">
          <a:xfrm>
            <a:off x="4271169" y="2945077"/>
            <a:ext cx="3648074" cy="2227864"/>
          </a:xfrm>
          <a:prstGeom prst="rect">
            <a:avLst/>
          </a:prstGeom>
        </p:spPr>
        <p:txBody>
          <a:bodyPr lIns="0" tIns="0" rIns="0" bIns="0"/>
          <a:lstStyle>
            <a:lvl1pPr marL="0" indent="0">
              <a:lnSpc>
                <a:spcPct val="100000"/>
              </a:lnSpc>
              <a:spcBef>
                <a:spcPts val="0"/>
              </a:spcBef>
              <a:spcAft>
                <a:spcPts val="600"/>
              </a:spcAft>
              <a:buFont typeface="Arial"/>
              <a:buNone/>
              <a:defRPr sz="1400">
                <a:latin typeface="+mj-lt"/>
              </a:defRPr>
            </a:lvl1pPr>
            <a:lvl2pPr marL="216000" indent="-216000">
              <a:lnSpc>
                <a:spcPct val="100000"/>
              </a:lnSpc>
              <a:spcBef>
                <a:spcPts val="0"/>
              </a:spcBef>
              <a:spcAft>
                <a:spcPts val="600"/>
              </a:spcAft>
              <a:buClr>
                <a:schemeClr val="bg2"/>
              </a:buClr>
              <a:buFont typeface="ALS Hauss"/>
              <a:buChar char="+"/>
              <a:defRPr sz="1400">
                <a:latin typeface="+mj-lt"/>
              </a:defRPr>
            </a:lvl2pPr>
            <a:lvl3pPr marL="504000" indent="-252000">
              <a:lnSpc>
                <a:spcPct val="100000"/>
              </a:lnSpc>
              <a:spcBef>
                <a:spcPts val="0"/>
              </a:spcBef>
              <a:spcAft>
                <a:spcPts val="600"/>
              </a:spcAft>
              <a:buClr>
                <a:schemeClr val="bg2"/>
              </a:buClr>
              <a:buFont typeface="Arial"/>
              <a:buChar char="―"/>
              <a:defRPr lang="ru-RU" sz="1400">
                <a:solidFill>
                  <a:schemeClr val="tx1"/>
                </a:solidFill>
                <a:latin typeface="+mj-lt"/>
                <a:ea typeface="+mn-ea"/>
                <a:cs typeface="+mn-cs"/>
              </a:defRPr>
            </a:lvl3pPr>
            <a:lvl4pPr marL="252000" indent="-252000">
              <a:lnSpc>
                <a:spcPct val="100000"/>
              </a:lnSpc>
              <a:spcBef>
                <a:spcPts val="0"/>
              </a:spcBef>
              <a:spcAft>
                <a:spcPts val="600"/>
              </a:spcAft>
              <a:buClr>
                <a:schemeClr val="bg2"/>
              </a:buClr>
              <a:buFont typeface="+mj-lt"/>
              <a:buAutoNum type="arabicPeriod"/>
              <a:defRPr sz="1400">
                <a:latin typeface="+mj-lt"/>
              </a:defRPr>
            </a:lvl4pPr>
            <a:lvl5pPr marL="0" indent="0">
              <a:lnSpc>
                <a:spcPct val="100000"/>
              </a:lnSpc>
              <a:spcBef>
                <a:spcPts val="0"/>
              </a:spcBef>
              <a:spcAft>
                <a:spcPts val="600"/>
              </a:spcAft>
              <a:buNone/>
              <a:defRPr sz="1400">
                <a:solidFill>
                  <a:schemeClr val="bg2"/>
                </a:solidFill>
                <a:latin typeface="+mj-lt"/>
              </a:defRPr>
            </a:lvl5pPr>
          </a:lstStyle>
          <a:p>
            <a:pPr lvl="0">
              <a:defRPr/>
            </a:pPr>
            <a:r>
              <a:rPr lang="ru-RU"/>
              <a:t>Образец текста</a:t>
            </a:r>
            <a:endParaRPr/>
          </a:p>
          <a:p>
            <a:pPr lvl="1">
              <a:defRPr/>
            </a:pPr>
            <a:r>
              <a:rPr lang="ru-RU"/>
              <a:t>Второй уровень</a:t>
            </a:r>
            <a:endParaRPr/>
          </a:p>
          <a:p>
            <a:pPr marL="432000" lvl="2" indent="-180000" algn="l" defTabSz="914400">
              <a:lnSpc>
                <a:spcPct val="100000"/>
              </a:lnSpc>
              <a:spcBef>
                <a:spcPts val="0"/>
              </a:spcBef>
              <a:spcAft>
                <a:spcPts val="600"/>
              </a:spcAft>
              <a:buClr>
                <a:schemeClr val="bg2"/>
              </a:buClr>
              <a:buFont typeface="Arial"/>
              <a:buChar char="•"/>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14" name="Текст 5"/>
          <p:cNvSpPr>
            <a:spLocks noGrp="1"/>
          </p:cNvSpPr>
          <p:nvPr>
            <p:ph type="body" sz="quarter" idx="18"/>
          </p:nvPr>
        </p:nvSpPr>
        <p:spPr bwMode="auto">
          <a:xfrm>
            <a:off x="8110538" y="2945077"/>
            <a:ext cx="3648074" cy="2227864"/>
          </a:xfrm>
          <a:prstGeom prst="rect">
            <a:avLst/>
          </a:prstGeom>
        </p:spPr>
        <p:txBody>
          <a:bodyPr lIns="0" tIns="0" rIns="0" bIns="0"/>
          <a:lstStyle>
            <a:lvl1pPr marL="0" indent="0">
              <a:lnSpc>
                <a:spcPct val="100000"/>
              </a:lnSpc>
              <a:spcBef>
                <a:spcPts val="0"/>
              </a:spcBef>
              <a:spcAft>
                <a:spcPts val="600"/>
              </a:spcAft>
              <a:buFont typeface="Arial"/>
              <a:buNone/>
              <a:defRPr sz="1400">
                <a:latin typeface="+mj-lt"/>
              </a:defRPr>
            </a:lvl1pPr>
            <a:lvl2pPr marL="216000" indent="-216000">
              <a:lnSpc>
                <a:spcPct val="100000"/>
              </a:lnSpc>
              <a:spcBef>
                <a:spcPts val="0"/>
              </a:spcBef>
              <a:spcAft>
                <a:spcPts val="600"/>
              </a:spcAft>
              <a:buClr>
                <a:schemeClr val="bg2"/>
              </a:buClr>
              <a:buFont typeface="ALS Hauss"/>
              <a:buChar char="+"/>
              <a:defRPr sz="1400">
                <a:latin typeface="+mj-lt"/>
              </a:defRPr>
            </a:lvl2pPr>
            <a:lvl3pPr marL="504000" indent="-252000">
              <a:lnSpc>
                <a:spcPct val="100000"/>
              </a:lnSpc>
              <a:spcBef>
                <a:spcPts val="0"/>
              </a:spcBef>
              <a:spcAft>
                <a:spcPts val="600"/>
              </a:spcAft>
              <a:buClr>
                <a:schemeClr val="bg2"/>
              </a:buClr>
              <a:buFont typeface="Arial"/>
              <a:buChar char="―"/>
              <a:defRPr lang="ru-RU" sz="1400">
                <a:solidFill>
                  <a:schemeClr val="tx1"/>
                </a:solidFill>
                <a:latin typeface="+mj-lt"/>
                <a:ea typeface="+mn-ea"/>
                <a:cs typeface="+mn-cs"/>
              </a:defRPr>
            </a:lvl3pPr>
            <a:lvl4pPr marL="252000" indent="-252000">
              <a:lnSpc>
                <a:spcPct val="100000"/>
              </a:lnSpc>
              <a:spcBef>
                <a:spcPts val="0"/>
              </a:spcBef>
              <a:spcAft>
                <a:spcPts val="600"/>
              </a:spcAft>
              <a:buClr>
                <a:schemeClr val="bg2"/>
              </a:buClr>
              <a:buFont typeface="+mj-lt"/>
              <a:buAutoNum type="arabicPeriod"/>
              <a:defRPr sz="1400">
                <a:latin typeface="+mj-lt"/>
              </a:defRPr>
            </a:lvl4pPr>
            <a:lvl5pPr marL="0" indent="0">
              <a:lnSpc>
                <a:spcPct val="100000"/>
              </a:lnSpc>
              <a:spcBef>
                <a:spcPts val="0"/>
              </a:spcBef>
              <a:spcAft>
                <a:spcPts val="600"/>
              </a:spcAft>
              <a:buNone/>
              <a:defRPr sz="1400">
                <a:solidFill>
                  <a:schemeClr val="bg2"/>
                </a:solidFill>
                <a:latin typeface="+mj-lt"/>
              </a:defRPr>
            </a:lvl5pPr>
          </a:lstStyle>
          <a:p>
            <a:pPr lvl="0">
              <a:defRPr/>
            </a:pPr>
            <a:r>
              <a:rPr lang="ru-RU"/>
              <a:t>Образец текста</a:t>
            </a:r>
            <a:endParaRPr/>
          </a:p>
          <a:p>
            <a:pPr lvl="1">
              <a:defRPr/>
            </a:pPr>
            <a:r>
              <a:rPr lang="ru-RU"/>
              <a:t>Второй уровень</a:t>
            </a:r>
            <a:endParaRPr/>
          </a:p>
          <a:p>
            <a:pPr marL="432000" lvl="2" indent="-180000" algn="l" defTabSz="914400">
              <a:lnSpc>
                <a:spcPct val="100000"/>
              </a:lnSpc>
              <a:spcBef>
                <a:spcPts val="0"/>
              </a:spcBef>
              <a:spcAft>
                <a:spcPts val="600"/>
              </a:spcAft>
              <a:buClr>
                <a:schemeClr val="bg2"/>
              </a:buClr>
              <a:buFont typeface="Arial"/>
              <a:buChar char="•"/>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9" name="Номер слайда 5"/>
          <p:cNvSpPr txBox="1"/>
          <p:nvPr userDrawn="1"/>
        </p:nvSpPr>
        <p:spPr bwMode="auto">
          <a:xfrm>
            <a:off x="0" y="6565920"/>
            <a:ext cx="432000" cy="123111"/>
          </a:xfrm>
          <a:prstGeom prst="rect">
            <a:avLst/>
          </a:prstGeom>
        </p:spPr>
        <p:txBody>
          <a:bodyPr wrap="square" lIns="0" tIns="0" rIns="0" bIns="0" rtlCol="0" anchor="ctr">
            <a:sp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a:lnSpc>
                <a:spcPct val="100000"/>
              </a:lnSpc>
              <a:spcBef>
                <a:spcPts val="0"/>
              </a:spcBef>
              <a:spcAft>
                <a:spcPts val="0"/>
              </a:spcAft>
              <a:buClrTx/>
              <a:buSzTx/>
              <a:buFontTx/>
              <a:buNone/>
              <a:defRPr/>
            </a:pPr>
            <a:fld id="{19B51A1E-902D-48AF-9020-955120F399B6}" type="slidenum">
              <a:rPr lang="ru-RU" sz="800" b="0" i="0" u="none" strike="noStrike" cap="none" spc="0">
                <a:ln>
                  <a:noFill/>
                </a:ln>
                <a:solidFill>
                  <a:schemeClr val="bg1">
                    <a:lumMod val="65000"/>
                  </a:schemeClr>
                </a:solidFill>
                <a:latin typeface="+mj-lt"/>
                <a:ea typeface="Verdana"/>
                <a:cs typeface="Verdana"/>
              </a:rPr>
              <a:t>‹#›</a:t>
            </a:fld>
            <a:endParaRPr lang="ru-RU" sz="800" b="0" i="0" u="none" strike="noStrike" cap="none" spc="0">
              <a:ln>
                <a:noFill/>
              </a:ln>
              <a:solidFill>
                <a:schemeClr val="bg1">
                  <a:lumMod val="65000"/>
                </a:schemeClr>
              </a:solidFill>
              <a:latin typeface="+mj-lt"/>
              <a:ea typeface="Verdana"/>
              <a:cs typeface="Verdan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Контент 4 колонки">
    <p:spTree>
      <p:nvGrpSpPr>
        <p:cNvPr id="1" name=""/>
        <p:cNvGrpSpPr/>
        <p:nvPr/>
      </p:nvGrpSpPr>
      <p:grpSpPr bwMode="auto">
        <a:xfrm>
          <a:off x="0" y="0"/>
          <a:ext cx="0" cy="0"/>
          <a:chOff x="0" y="0"/>
          <a:chExt cx="0" cy="0"/>
        </a:xfrm>
      </p:grpSpPr>
      <p:sp>
        <p:nvSpPr>
          <p:cNvPr id="3" name="Текст 2"/>
          <p:cNvSpPr>
            <a:spLocks noGrp="1"/>
          </p:cNvSpPr>
          <p:nvPr>
            <p:ph type="body" sz="quarter" idx="11" hasCustomPrompt="1"/>
          </p:nvPr>
        </p:nvSpPr>
        <p:spPr bwMode="auto">
          <a:xfrm>
            <a:off x="432619" y="1011238"/>
            <a:ext cx="9616256" cy="246221"/>
          </a:xfrm>
          <a:prstGeom prst="rect">
            <a:avLst/>
          </a:prstGeom>
        </p:spPr>
        <p:txBody>
          <a:bodyPr wrap="square" lIns="0" tIns="0" rIns="0" bIns="0">
            <a:spAutoFit/>
          </a:bodyPr>
          <a:lstStyle>
            <a:lvl1pPr marL="0" indent="0">
              <a:lnSpc>
                <a:spcPct val="100000"/>
              </a:lnSpc>
              <a:spcBef>
                <a:spcPts val="0"/>
              </a:spcBef>
              <a:spcAft>
                <a:spcPts val="600"/>
              </a:spcAft>
              <a:buNone/>
              <a:defRPr sz="1600">
                <a:solidFill>
                  <a:schemeClr val="bg2"/>
                </a:solidFill>
                <a:latin typeface="+mj-lt"/>
              </a:defRPr>
            </a:lvl1pPr>
            <a:lvl2pPr marL="457200" indent="0">
              <a:buNone/>
              <a:defRPr/>
            </a:lvl2pPr>
          </a:lstStyle>
          <a:p>
            <a:pPr lvl="0">
              <a:defRPr/>
            </a:pPr>
            <a:r>
              <a:rPr lang="ru-RU"/>
              <a:t>Подзаголовок слайда</a:t>
            </a:r>
            <a:endParaRPr/>
          </a:p>
        </p:txBody>
      </p:sp>
      <p:sp>
        <p:nvSpPr>
          <p:cNvPr id="14" name="Заголовок 5"/>
          <p:cNvSpPr>
            <a:spLocks noGrp="1"/>
          </p:cNvSpPr>
          <p:nvPr>
            <p:ph type="title"/>
          </p:nvPr>
        </p:nvSpPr>
        <p:spPr bwMode="auto">
          <a:xfrm>
            <a:off x="432619" y="423292"/>
            <a:ext cx="9616256" cy="370807"/>
          </a:xfrm>
          <a:prstGeom prst="rect">
            <a:avLst/>
          </a:prstGeom>
        </p:spPr>
        <p:txBody>
          <a:bodyPr wrap="square" lIns="0" tIns="0" rIns="0" bIns="0">
            <a:spAutoFit/>
          </a:bodyPr>
          <a:lstStyle>
            <a:lvl1pPr>
              <a:lnSpc>
                <a:spcPct val="80000"/>
              </a:lnSpc>
              <a:defRPr sz="3000" b="1">
                <a:latin typeface="+mj-lt"/>
              </a:defRPr>
            </a:lvl1pPr>
          </a:lstStyle>
          <a:p>
            <a:pPr>
              <a:defRPr/>
            </a:pPr>
            <a:r>
              <a:rPr lang="ru-RU"/>
              <a:t>Образец заголовка</a:t>
            </a:r>
            <a:endParaRPr/>
          </a:p>
        </p:txBody>
      </p:sp>
      <p:sp>
        <p:nvSpPr>
          <p:cNvPr id="13" name="Текст 5"/>
          <p:cNvSpPr>
            <a:spLocks noGrp="1"/>
          </p:cNvSpPr>
          <p:nvPr>
            <p:ph type="body" sz="quarter" idx="17"/>
          </p:nvPr>
        </p:nvSpPr>
        <p:spPr bwMode="auto">
          <a:xfrm>
            <a:off x="431799" y="2945074"/>
            <a:ext cx="2676526" cy="2227864"/>
          </a:xfrm>
          <a:prstGeom prst="rect">
            <a:avLst/>
          </a:prstGeom>
        </p:spPr>
        <p:txBody>
          <a:bodyPr lIns="0" tIns="0" rIns="0" bIns="0"/>
          <a:lstStyle>
            <a:lvl1pPr marL="0" indent="0">
              <a:lnSpc>
                <a:spcPct val="100000"/>
              </a:lnSpc>
              <a:spcBef>
                <a:spcPts val="0"/>
              </a:spcBef>
              <a:spcAft>
                <a:spcPts val="600"/>
              </a:spcAft>
              <a:buFont typeface="Arial"/>
              <a:buNone/>
              <a:defRPr sz="1400">
                <a:latin typeface="+mj-lt"/>
              </a:defRPr>
            </a:lvl1pPr>
            <a:lvl2pPr marL="216000" indent="-216000">
              <a:lnSpc>
                <a:spcPct val="100000"/>
              </a:lnSpc>
              <a:spcBef>
                <a:spcPts val="0"/>
              </a:spcBef>
              <a:spcAft>
                <a:spcPts val="600"/>
              </a:spcAft>
              <a:buClr>
                <a:schemeClr val="bg2"/>
              </a:buClr>
              <a:buFont typeface="ALS Hauss"/>
              <a:buChar char="+"/>
              <a:defRPr sz="1400">
                <a:latin typeface="+mj-lt"/>
              </a:defRPr>
            </a:lvl2pPr>
            <a:lvl3pPr marL="504000" indent="-252000">
              <a:lnSpc>
                <a:spcPct val="100000"/>
              </a:lnSpc>
              <a:spcBef>
                <a:spcPts val="0"/>
              </a:spcBef>
              <a:spcAft>
                <a:spcPts val="600"/>
              </a:spcAft>
              <a:buClr>
                <a:schemeClr val="bg2"/>
              </a:buClr>
              <a:buFont typeface="Arial"/>
              <a:buChar char="―"/>
              <a:defRPr lang="ru-RU" sz="1400">
                <a:solidFill>
                  <a:schemeClr val="tx1"/>
                </a:solidFill>
                <a:latin typeface="+mj-lt"/>
                <a:ea typeface="+mn-ea"/>
                <a:cs typeface="+mn-cs"/>
              </a:defRPr>
            </a:lvl3pPr>
            <a:lvl4pPr marL="252000" indent="-252000">
              <a:lnSpc>
                <a:spcPct val="100000"/>
              </a:lnSpc>
              <a:spcBef>
                <a:spcPts val="0"/>
              </a:spcBef>
              <a:spcAft>
                <a:spcPts val="600"/>
              </a:spcAft>
              <a:buClr>
                <a:schemeClr val="bg2"/>
              </a:buClr>
              <a:buFont typeface="+mj-lt"/>
              <a:buAutoNum type="arabicPeriod"/>
              <a:defRPr sz="1400">
                <a:latin typeface="+mj-lt"/>
              </a:defRPr>
            </a:lvl4pPr>
            <a:lvl5pPr marL="0" indent="0">
              <a:lnSpc>
                <a:spcPct val="100000"/>
              </a:lnSpc>
              <a:spcBef>
                <a:spcPts val="0"/>
              </a:spcBef>
              <a:spcAft>
                <a:spcPts val="600"/>
              </a:spcAft>
              <a:buNone/>
              <a:defRPr sz="1400">
                <a:solidFill>
                  <a:schemeClr val="bg2"/>
                </a:solidFill>
                <a:latin typeface="+mj-lt"/>
              </a:defRPr>
            </a:lvl5pPr>
          </a:lstStyle>
          <a:p>
            <a:pPr lvl="0">
              <a:defRPr/>
            </a:pPr>
            <a:r>
              <a:rPr lang="ru-RU"/>
              <a:t>Образец текста</a:t>
            </a:r>
            <a:endParaRPr/>
          </a:p>
          <a:p>
            <a:pPr lvl="1">
              <a:defRPr/>
            </a:pPr>
            <a:r>
              <a:rPr lang="ru-RU"/>
              <a:t>Второй уровень</a:t>
            </a:r>
            <a:endParaRPr/>
          </a:p>
          <a:p>
            <a:pPr marL="432000" lvl="2" indent="-180000" algn="l" defTabSz="914400">
              <a:lnSpc>
                <a:spcPct val="100000"/>
              </a:lnSpc>
              <a:spcBef>
                <a:spcPts val="0"/>
              </a:spcBef>
              <a:spcAft>
                <a:spcPts val="600"/>
              </a:spcAft>
              <a:buClr>
                <a:schemeClr val="bg2"/>
              </a:buClr>
              <a:buFont typeface="Arial"/>
              <a:buChar char="•"/>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15" name="Текст 5"/>
          <p:cNvSpPr>
            <a:spLocks noGrp="1"/>
          </p:cNvSpPr>
          <p:nvPr>
            <p:ph type="body" sz="quarter" idx="18"/>
          </p:nvPr>
        </p:nvSpPr>
        <p:spPr bwMode="auto">
          <a:xfrm>
            <a:off x="6198657" y="2945074"/>
            <a:ext cx="2676526" cy="2227864"/>
          </a:xfrm>
          <a:prstGeom prst="rect">
            <a:avLst/>
          </a:prstGeom>
        </p:spPr>
        <p:txBody>
          <a:bodyPr lIns="0" tIns="0" rIns="0" bIns="0"/>
          <a:lstStyle>
            <a:lvl1pPr marL="0" indent="0">
              <a:lnSpc>
                <a:spcPct val="100000"/>
              </a:lnSpc>
              <a:spcBef>
                <a:spcPts val="0"/>
              </a:spcBef>
              <a:spcAft>
                <a:spcPts val="600"/>
              </a:spcAft>
              <a:buFont typeface="Arial"/>
              <a:buNone/>
              <a:defRPr sz="1400">
                <a:latin typeface="+mj-lt"/>
              </a:defRPr>
            </a:lvl1pPr>
            <a:lvl2pPr marL="216000" indent="-216000">
              <a:lnSpc>
                <a:spcPct val="100000"/>
              </a:lnSpc>
              <a:spcBef>
                <a:spcPts val="0"/>
              </a:spcBef>
              <a:spcAft>
                <a:spcPts val="600"/>
              </a:spcAft>
              <a:buClr>
                <a:schemeClr val="bg2"/>
              </a:buClr>
              <a:buFont typeface="ALS Hauss"/>
              <a:buChar char="+"/>
              <a:defRPr sz="1400">
                <a:latin typeface="+mj-lt"/>
              </a:defRPr>
            </a:lvl2pPr>
            <a:lvl3pPr marL="504000" indent="-252000">
              <a:lnSpc>
                <a:spcPct val="100000"/>
              </a:lnSpc>
              <a:spcBef>
                <a:spcPts val="0"/>
              </a:spcBef>
              <a:spcAft>
                <a:spcPts val="600"/>
              </a:spcAft>
              <a:buClr>
                <a:schemeClr val="bg2"/>
              </a:buClr>
              <a:buFont typeface="Arial"/>
              <a:buChar char="―"/>
              <a:defRPr lang="ru-RU" sz="1400">
                <a:solidFill>
                  <a:schemeClr val="tx1"/>
                </a:solidFill>
                <a:latin typeface="+mj-lt"/>
                <a:ea typeface="+mn-ea"/>
                <a:cs typeface="+mn-cs"/>
              </a:defRPr>
            </a:lvl3pPr>
            <a:lvl4pPr marL="252000" indent="-252000">
              <a:lnSpc>
                <a:spcPct val="100000"/>
              </a:lnSpc>
              <a:spcBef>
                <a:spcPts val="0"/>
              </a:spcBef>
              <a:spcAft>
                <a:spcPts val="600"/>
              </a:spcAft>
              <a:buClr>
                <a:schemeClr val="bg2"/>
              </a:buClr>
              <a:buFont typeface="+mj-lt"/>
              <a:buAutoNum type="arabicPeriod"/>
              <a:defRPr sz="1400">
                <a:latin typeface="+mj-lt"/>
              </a:defRPr>
            </a:lvl4pPr>
            <a:lvl5pPr marL="0" indent="0">
              <a:lnSpc>
                <a:spcPct val="100000"/>
              </a:lnSpc>
              <a:spcBef>
                <a:spcPts val="0"/>
              </a:spcBef>
              <a:spcAft>
                <a:spcPts val="600"/>
              </a:spcAft>
              <a:buNone/>
              <a:defRPr sz="1400">
                <a:solidFill>
                  <a:schemeClr val="bg2"/>
                </a:solidFill>
                <a:latin typeface="+mj-lt"/>
              </a:defRPr>
            </a:lvl5pPr>
          </a:lstStyle>
          <a:p>
            <a:pPr lvl="0">
              <a:defRPr/>
            </a:pPr>
            <a:r>
              <a:rPr lang="ru-RU"/>
              <a:t>Образец текста</a:t>
            </a:r>
            <a:endParaRPr/>
          </a:p>
          <a:p>
            <a:pPr lvl="1">
              <a:defRPr/>
            </a:pPr>
            <a:r>
              <a:rPr lang="ru-RU"/>
              <a:t>Второй уровень</a:t>
            </a:r>
            <a:endParaRPr/>
          </a:p>
          <a:p>
            <a:pPr marL="432000" lvl="2" indent="-180000" algn="l" defTabSz="914400">
              <a:lnSpc>
                <a:spcPct val="100000"/>
              </a:lnSpc>
              <a:spcBef>
                <a:spcPts val="0"/>
              </a:spcBef>
              <a:spcAft>
                <a:spcPts val="600"/>
              </a:spcAft>
              <a:buClr>
                <a:schemeClr val="bg2"/>
              </a:buClr>
              <a:buFont typeface="Arial"/>
              <a:buChar char="•"/>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16" name="Текст 5"/>
          <p:cNvSpPr>
            <a:spLocks noGrp="1"/>
          </p:cNvSpPr>
          <p:nvPr>
            <p:ph type="body" sz="quarter" idx="19"/>
          </p:nvPr>
        </p:nvSpPr>
        <p:spPr bwMode="auto">
          <a:xfrm>
            <a:off x="9082087" y="2945074"/>
            <a:ext cx="2676526" cy="2227864"/>
          </a:xfrm>
          <a:prstGeom prst="rect">
            <a:avLst/>
          </a:prstGeom>
        </p:spPr>
        <p:txBody>
          <a:bodyPr lIns="0" tIns="0" rIns="0" bIns="0"/>
          <a:lstStyle>
            <a:lvl1pPr marL="0" indent="0">
              <a:lnSpc>
                <a:spcPct val="100000"/>
              </a:lnSpc>
              <a:spcBef>
                <a:spcPts val="0"/>
              </a:spcBef>
              <a:spcAft>
                <a:spcPts val="600"/>
              </a:spcAft>
              <a:buFont typeface="Arial"/>
              <a:buNone/>
              <a:defRPr sz="1400">
                <a:latin typeface="+mj-lt"/>
              </a:defRPr>
            </a:lvl1pPr>
            <a:lvl2pPr marL="216000" indent="-216000">
              <a:lnSpc>
                <a:spcPct val="100000"/>
              </a:lnSpc>
              <a:spcBef>
                <a:spcPts val="0"/>
              </a:spcBef>
              <a:spcAft>
                <a:spcPts val="600"/>
              </a:spcAft>
              <a:buClr>
                <a:schemeClr val="bg2"/>
              </a:buClr>
              <a:buFont typeface="ALS Hauss"/>
              <a:buChar char="+"/>
              <a:defRPr sz="1400">
                <a:latin typeface="+mj-lt"/>
              </a:defRPr>
            </a:lvl2pPr>
            <a:lvl3pPr marL="504000" indent="-252000">
              <a:lnSpc>
                <a:spcPct val="100000"/>
              </a:lnSpc>
              <a:spcBef>
                <a:spcPts val="0"/>
              </a:spcBef>
              <a:spcAft>
                <a:spcPts val="600"/>
              </a:spcAft>
              <a:buClr>
                <a:schemeClr val="bg2"/>
              </a:buClr>
              <a:buFont typeface="Arial"/>
              <a:buChar char="―"/>
              <a:defRPr lang="ru-RU" sz="1400">
                <a:solidFill>
                  <a:schemeClr val="tx1"/>
                </a:solidFill>
                <a:latin typeface="+mj-lt"/>
                <a:ea typeface="+mn-ea"/>
                <a:cs typeface="+mn-cs"/>
              </a:defRPr>
            </a:lvl3pPr>
            <a:lvl4pPr marL="252000" indent="-252000">
              <a:lnSpc>
                <a:spcPct val="100000"/>
              </a:lnSpc>
              <a:spcBef>
                <a:spcPts val="0"/>
              </a:spcBef>
              <a:spcAft>
                <a:spcPts val="600"/>
              </a:spcAft>
              <a:buClr>
                <a:schemeClr val="bg2"/>
              </a:buClr>
              <a:buFont typeface="+mj-lt"/>
              <a:buAutoNum type="arabicPeriod"/>
              <a:defRPr sz="1400">
                <a:latin typeface="+mj-lt"/>
              </a:defRPr>
            </a:lvl4pPr>
            <a:lvl5pPr marL="0" indent="0">
              <a:lnSpc>
                <a:spcPct val="100000"/>
              </a:lnSpc>
              <a:spcBef>
                <a:spcPts val="0"/>
              </a:spcBef>
              <a:spcAft>
                <a:spcPts val="600"/>
              </a:spcAft>
              <a:buNone/>
              <a:defRPr sz="1400">
                <a:solidFill>
                  <a:schemeClr val="bg2"/>
                </a:solidFill>
                <a:latin typeface="+mj-lt"/>
              </a:defRPr>
            </a:lvl5pPr>
          </a:lstStyle>
          <a:p>
            <a:pPr lvl="0">
              <a:defRPr/>
            </a:pPr>
            <a:r>
              <a:rPr lang="ru-RU"/>
              <a:t>Образец текста</a:t>
            </a:r>
            <a:endParaRPr/>
          </a:p>
          <a:p>
            <a:pPr lvl="1">
              <a:defRPr/>
            </a:pPr>
            <a:r>
              <a:rPr lang="ru-RU"/>
              <a:t>Второй уровень</a:t>
            </a:r>
            <a:endParaRPr/>
          </a:p>
          <a:p>
            <a:pPr marL="432000" lvl="2" indent="-180000" algn="l" defTabSz="914400">
              <a:lnSpc>
                <a:spcPct val="100000"/>
              </a:lnSpc>
              <a:spcBef>
                <a:spcPts val="0"/>
              </a:spcBef>
              <a:spcAft>
                <a:spcPts val="600"/>
              </a:spcAft>
              <a:buClr>
                <a:schemeClr val="bg2"/>
              </a:buClr>
              <a:buFont typeface="Arial"/>
              <a:buChar char="•"/>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17" name="Текст 5"/>
          <p:cNvSpPr>
            <a:spLocks noGrp="1"/>
          </p:cNvSpPr>
          <p:nvPr>
            <p:ph type="body" sz="quarter" idx="20"/>
          </p:nvPr>
        </p:nvSpPr>
        <p:spPr bwMode="auto">
          <a:xfrm>
            <a:off x="3327821" y="2945074"/>
            <a:ext cx="2676526" cy="2227864"/>
          </a:xfrm>
          <a:prstGeom prst="rect">
            <a:avLst/>
          </a:prstGeom>
        </p:spPr>
        <p:txBody>
          <a:bodyPr lIns="0" tIns="0" rIns="0" bIns="0"/>
          <a:lstStyle>
            <a:lvl1pPr marL="0" indent="0">
              <a:lnSpc>
                <a:spcPct val="100000"/>
              </a:lnSpc>
              <a:spcBef>
                <a:spcPts val="0"/>
              </a:spcBef>
              <a:spcAft>
                <a:spcPts val="600"/>
              </a:spcAft>
              <a:buFont typeface="Arial"/>
              <a:buNone/>
              <a:defRPr sz="1400">
                <a:latin typeface="+mj-lt"/>
              </a:defRPr>
            </a:lvl1pPr>
            <a:lvl2pPr marL="216000" indent="-216000">
              <a:lnSpc>
                <a:spcPct val="100000"/>
              </a:lnSpc>
              <a:spcBef>
                <a:spcPts val="0"/>
              </a:spcBef>
              <a:spcAft>
                <a:spcPts val="600"/>
              </a:spcAft>
              <a:buClr>
                <a:schemeClr val="bg2"/>
              </a:buClr>
              <a:buFont typeface="ALS Hauss"/>
              <a:buChar char="+"/>
              <a:defRPr sz="1400">
                <a:latin typeface="+mj-lt"/>
              </a:defRPr>
            </a:lvl2pPr>
            <a:lvl3pPr marL="504000" indent="-252000">
              <a:lnSpc>
                <a:spcPct val="100000"/>
              </a:lnSpc>
              <a:spcBef>
                <a:spcPts val="0"/>
              </a:spcBef>
              <a:spcAft>
                <a:spcPts val="600"/>
              </a:spcAft>
              <a:buClr>
                <a:schemeClr val="bg2"/>
              </a:buClr>
              <a:buFont typeface="Arial"/>
              <a:buChar char="―"/>
              <a:defRPr lang="ru-RU" sz="1400">
                <a:solidFill>
                  <a:schemeClr val="tx1"/>
                </a:solidFill>
                <a:latin typeface="+mj-lt"/>
                <a:ea typeface="+mn-ea"/>
                <a:cs typeface="+mn-cs"/>
              </a:defRPr>
            </a:lvl3pPr>
            <a:lvl4pPr marL="252000" indent="-252000">
              <a:lnSpc>
                <a:spcPct val="100000"/>
              </a:lnSpc>
              <a:spcBef>
                <a:spcPts val="0"/>
              </a:spcBef>
              <a:spcAft>
                <a:spcPts val="600"/>
              </a:spcAft>
              <a:buClr>
                <a:schemeClr val="bg2"/>
              </a:buClr>
              <a:buFont typeface="+mj-lt"/>
              <a:buAutoNum type="arabicPeriod"/>
              <a:defRPr sz="1400">
                <a:latin typeface="+mj-lt"/>
              </a:defRPr>
            </a:lvl4pPr>
            <a:lvl5pPr marL="0" indent="0">
              <a:lnSpc>
                <a:spcPct val="100000"/>
              </a:lnSpc>
              <a:spcBef>
                <a:spcPts val="0"/>
              </a:spcBef>
              <a:spcAft>
                <a:spcPts val="600"/>
              </a:spcAft>
              <a:buNone/>
              <a:defRPr sz="1400">
                <a:solidFill>
                  <a:schemeClr val="bg2"/>
                </a:solidFill>
                <a:latin typeface="+mj-lt"/>
              </a:defRPr>
            </a:lvl5pPr>
          </a:lstStyle>
          <a:p>
            <a:pPr lvl="0">
              <a:defRPr/>
            </a:pPr>
            <a:r>
              <a:rPr lang="ru-RU"/>
              <a:t>Образец текста</a:t>
            </a:r>
            <a:endParaRPr/>
          </a:p>
          <a:p>
            <a:pPr lvl="1">
              <a:defRPr/>
            </a:pPr>
            <a:r>
              <a:rPr lang="ru-RU"/>
              <a:t>Второй уровень</a:t>
            </a:r>
            <a:endParaRPr/>
          </a:p>
          <a:p>
            <a:pPr marL="432000" lvl="2" indent="-180000" algn="l" defTabSz="914400">
              <a:lnSpc>
                <a:spcPct val="100000"/>
              </a:lnSpc>
              <a:spcBef>
                <a:spcPts val="0"/>
              </a:spcBef>
              <a:spcAft>
                <a:spcPts val="600"/>
              </a:spcAft>
              <a:buClr>
                <a:schemeClr val="bg2"/>
              </a:buClr>
              <a:buFont typeface="Arial"/>
              <a:buChar char="•"/>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10" name="Номер слайда 5"/>
          <p:cNvSpPr txBox="1"/>
          <p:nvPr userDrawn="1"/>
        </p:nvSpPr>
        <p:spPr bwMode="auto">
          <a:xfrm>
            <a:off x="0" y="6565920"/>
            <a:ext cx="432000" cy="123111"/>
          </a:xfrm>
          <a:prstGeom prst="rect">
            <a:avLst/>
          </a:prstGeom>
        </p:spPr>
        <p:txBody>
          <a:bodyPr wrap="square" lIns="0" tIns="0" rIns="0" bIns="0" rtlCol="0" anchor="ctr">
            <a:spAutoFit/>
          </a:bodyPr>
          <a:ls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ctr" defTabSz="914400">
              <a:lnSpc>
                <a:spcPct val="100000"/>
              </a:lnSpc>
              <a:spcBef>
                <a:spcPts val="0"/>
              </a:spcBef>
              <a:spcAft>
                <a:spcPts val="0"/>
              </a:spcAft>
              <a:buClrTx/>
              <a:buSzTx/>
              <a:buFontTx/>
              <a:buNone/>
              <a:defRPr/>
            </a:pPr>
            <a:fld id="{19B51A1E-902D-48AF-9020-955120F399B6}" type="slidenum">
              <a:rPr lang="ru-RU" sz="800" b="0" i="0" u="none" strike="noStrike" cap="none" spc="0">
                <a:ln>
                  <a:noFill/>
                </a:ln>
                <a:solidFill>
                  <a:schemeClr val="bg1">
                    <a:lumMod val="65000"/>
                  </a:schemeClr>
                </a:solidFill>
                <a:latin typeface="+mj-lt"/>
                <a:ea typeface="Verdana"/>
                <a:cs typeface="Verdana"/>
              </a:rPr>
              <a:t>‹#›</a:t>
            </a:fld>
            <a:endParaRPr lang="ru-RU" sz="800" b="0" i="0" u="none" strike="noStrike" cap="none" spc="0">
              <a:ln>
                <a:noFill/>
              </a:ln>
              <a:solidFill>
                <a:schemeClr val="bg1">
                  <a:lumMod val="65000"/>
                </a:schemeClr>
              </a:solidFill>
              <a:latin typeface="+mj-lt"/>
              <a:ea typeface="Verdana"/>
              <a:cs typeface="Verdan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6" name="Нижний колонтитул 1"/>
          <p:cNvSpPr txBox="1"/>
          <p:nvPr userDrawn="1"/>
        </p:nvSpPr>
        <p:spPr bwMode="auto">
          <a:xfrm>
            <a:off x="432619" y="5806118"/>
            <a:ext cx="9266646" cy="123111"/>
          </a:xfrm>
          <a:prstGeom prst="rect">
            <a:avLst/>
          </a:prstGeom>
        </p:spPr>
        <p:txBody>
          <a:bodyPr vert="horz" lIns="0" tIns="0" rIns="0" bIns="0" rtlCol="0" anchor="b">
            <a:spAutoFit/>
          </a:bodyPr>
          <a:lstStyle>
            <a:defPPr>
              <a:defRPr lang="ru-RU"/>
            </a:defPPr>
            <a:lvl1pPr marL="0" algn="l" defTabSz="914400">
              <a:defRPr sz="800">
                <a:solidFill>
                  <a:schemeClr val="tx1">
                    <a:lumMod val="60000"/>
                    <a:lumOff val="40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endParaRPr lang="ru-RU"/>
          </a:p>
        </p:txBody>
      </p:sp>
      <p:sp>
        <p:nvSpPr>
          <p:cNvPr id="4" name="Полилиния: фигура 3"/>
          <p:cNvSpPr/>
          <p:nvPr userDrawn="1"/>
        </p:nvSpPr>
        <p:spPr bwMode="auto">
          <a:xfrm>
            <a:off x="11196443" y="443503"/>
            <a:ext cx="562938" cy="401047"/>
          </a:xfrm>
          <a:custGeom>
            <a:avLst/>
            <a:gdLst>
              <a:gd name="connsiteX0" fmla="*/ 241705 w 564708"/>
              <a:gd name="connsiteY0" fmla="*/ 160605 h 402308"/>
              <a:gd name="connsiteX1" fmla="*/ 401911 w 564708"/>
              <a:gd name="connsiteY1" fmla="*/ 160605 h 402308"/>
              <a:gd name="connsiteX2" fmla="*/ 401911 w 564708"/>
              <a:gd name="connsiteY2" fmla="*/ 242103 h 402308"/>
              <a:gd name="connsiteX3" fmla="*/ 241705 w 564708"/>
              <a:gd name="connsiteY3" fmla="*/ 242103 h 402308"/>
              <a:gd name="connsiteX4" fmla="*/ 241705 w 564708"/>
              <a:gd name="connsiteY4" fmla="*/ 402309 h 402308"/>
              <a:gd name="connsiteX5" fmla="*/ 160207 w 564708"/>
              <a:gd name="connsiteY5" fmla="*/ 402309 h 402308"/>
              <a:gd name="connsiteX6" fmla="*/ 160207 w 564708"/>
              <a:gd name="connsiteY6" fmla="*/ 242103 h 402308"/>
              <a:gd name="connsiteX7" fmla="*/ 0 w 564708"/>
              <a:gd name="connsiteY7" fmla="*/ 242103 h 402308"/>
              <a:gd name="connsiteX8" fmla="*/ 0 w 564708"/>
              <a:gd name="connsiteY8" fmla="*/ 160605 h 402308"/>
              <a:gd name="connsiteX9" fmla="*/ 160207 w 564708"/>
              <a:gd name="connsiteY9" fmla="*/ 160605 h 402308"/>
              <a:gd name="connsiteX10" fmla="*/ 160207 w 564708"/>
              <a:gd name="connsiteY10" fmla="*/ 399 h 402308"/>
              <a:gd name="connsiteX11" fmla="*/ 241705 w 564708"/>
              <a:gd name="connsiteY11" fmla="*/ 399 h 402308"/>
              <a:gd name="connsiteX12" fmla="*/ 241705 w 564708"/>
              <a:gd name="connsiteY12" fmla="*/ 160605 h 402308"/>
              <a:gd name="connsiteX13" fmla="*/ 241705 w 564708"/>
              <a:gd name="connsiteY13" fmla="*/ 160605 h 402308"/>
              <a:gd name="connsiteX14" fmla="*/ 483210 w 564708"/>
              <a:gd name="connsiteY14" fmla="*/ 0 h 402308"/>
              <a:gd name="connsiteX15" fmla="*/ 483210 w 564708"/>
              <a:gd name="connsiteY15" fmla="*/ 402309 h 402308"/>
              <a:gd name="connsiteX16" fmla="*/ 564709 w 564708"/>
              <a:gd name="connsiteY16" fmla="*/ 402309 h 402308"/>
              <a:gd name="connsiteX17" fmla="*/ 564709 w 564708"/>
              <a:gd name="connsiteY17" fmla="*/ 0 h 402308"/>
              <a:gd name="connsiteX18" fmla="*/ 483210 w 564708"/>
              <a:gd name="connsiteY18" fmla="*/ 0 h 4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4708" h="402308" extrusionOk="0">
                <a:moveTo>
                  <a:pt x="241705" y="160605"/>
                </a:moveTo>
                <a:lnTo>
                  <a:pt x="401911" y="160605"/>
                </a:lnTo>
                <a:lnTo>
                  <a:pt x="401911" y="242103"/>
                </a:lnTo>
                <a:lnTo>
                  <a:pt x="241705" y="242103"/>
                </a:lnTo>
                <a:lnTo>
                  <a:pt x="241705" y="402309"/>
                </a:lnTo>
                <a:lnTo>
                  <a:pt x="160207" y="402309"/>
                </a:lnTo>
                <a:lnTo>
                  <a:pt x="160207" y="242103"/>
                </a:lnTo>
                <a:lnTo>
                  <a:pt x="0" y="242103"/>
                </a:lnTo>
                <a:lnTo>
                  <a:pt x="0" y="160605"/>
                </a:lnTo>
                <a:lnTo>
                  <a:pt x="160207" y="160605"/>
                </a:lnTo>
                <a:lnTo>
                  <a:pt x="160207" y="399"/>
                </a:lnTo>
                <a:lnTo>
                  <a:pt x="241705" y="399"/>
                </a:lnTo>
                <a:lnTo>
                  <a:pt x="241705" y="160605"/>
                </a:lnTo>
                <a:lnTo>
                  <a:pt x="241705" y="160605"/>
                </a:lnTo>
                <a:close/>
                <a:moveTo>
                  <a:pt x="483210" y="0"/>
                </a:moveTo>
                <a:lnTo>
                  <a:pt x="483210" y="402309"/>
                </a:lnTo>
                <a:lnTo>
                  <a:pt x="564709" y="402309"/>
                </a:lnTo>
                <a:lnTo>
                  <a:pt x="564709" y="0"/>
                </a:lnTo>
                <a:lnTo>
                  <a:pt x="483210" y="0"/>
                </a:lnTo>
                <a:close/>
              </a:path>
            </a:pathLst>
          </a:custGeom>
          <a:solidFill>
            <a:schemeClr val="bg2"/>
          </a:solidFill>
          <a:ln w="1986" cap="flat">
            <a:noFill/>
            <a:prstDash val="solid"/>
            <a:miter/>
          </a:ln>
        </p:spPr>
        <p:txBody>
          <a:bodyPr rtlCol="0" anchor="ctr"/>
          <a:lstStyle/>
          <a:p>
            <a:pPr>
              <a:defRPr/>
            </a:pP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6" name="Нижний колонтитул 1"/>
          <p:cNvSpPr txBox="1"/>
          <p:nvPr userDrawn="1"/>
        </p:nvSpPr>
        <p:spPr bwMode="auto">
          <a:xfrm>
            <a:off x="432619" y="5806118"/>
            <a:ext cx="9266646" cy="123111"/>
          </a:xfrm>
          <a:prstGeom prst="rect">
            <a:avLst/>
          </a:prstGeom>
        </p:spPr>
        <p:txBody>
          <a:bodyPr vert="horz" lIns="0" tIns="0" rIns="0" bIns="0" rtlCol="0" anchor="b">
            <a:spAutoFit/>
          </a:bodyPr>
          <a:lstStyle>
            <a:defPPr>
              <a:defRPr lang="ru-RU"/>
            </a:defPPr>
            <a:lvl1pPr marL="0" algn="l" defTabSz="914400">
              <a:defRPr sz="800">
                <a:solidFill>
                  <a:schemeClr val="tx1">
                    <a:lumMod val="60000"/>
                    <a:lumOff val="40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endParaRPr lang="ru-RU"/>
          </a:p>
        </p:txBody>
      </p:sp>
      <p:sp>
        <p:nvSpPr>
          <p:cNvPr id="4" name="Полилиния: фигура 3"/>
          <p:cNvSpPr/>
          <p:nvPr userDrawn="1"/>
        </p:nvSpPr>
        <p:spPr bwMode="auto">
          <a:xfrm>
            <a:off x="11196443" y="443503"/>
            <a:ext cx="562938" cy="401047"/>
          </a:xfrm>
          <a:custGeom>
            <a:avLst/>
            <a:gdLst>
              <a:gd name="connsiteX0" fmla="*/ 241705 w 564708"/>
              <a:gd name="connsiteY0" fmla="*/ 160605 h 402308"/>
              <a:gd name="connsiteX1" fmla="*/ 401911 w 564708"/>
              <a:gd name="connsiteY1" fmla="*/ 160605 h 402308"/>
              <a:gd name="connsiteX2" fmla="*/ 401911 w 564708"/>
              <a:gd name="connsiteY2" fmla="*/ 242103 h 402308"/>
              <a:gd name="connsiteX3" fmla="*/ 241705 w 564708"/>
              <a:gd name="connsiteY3" fmla="*/ 242103 h 402308"/>
              <a:gd name="connsiteX4" fmla="*/ 241705 w 564708"/>
              <a:gd name="connsiteY4" fmla="*/ 402309 h 402308"/>
              <a:gd name="connsiteX5" fmla="*/ 160207 w 564708"/>
              <a:gd name="connsiteY5" fmla="*/ 402309 h 402308"/>
              <a:gd name="connsiteX6" fmla="*/ 160207 w 564708"/>
              <a:gd name="connsiteY6" fmla="*/ 242103 h 402308"/>
              <a:gd name="connsiteX7" fmla="*/ 0 w 564708"/>
              <a:gd name="connsiteY7" fmla="*/ 242103 h 402308"/>
              <a:gd name="connsiteX8" fmla="*/ 0 w 564708"/>
              <a:gd name="connsiteY8" fmla="*/ 160605 h 402308"/>
              <a:gd name="connsiteX9" fmla="*/ 160207 w 564708"/>
              <a:gd name="connsiteY9" fmla="*/ 160605 h 402308"/>
              <a:gd name="connsiteX10" fmla="*/ 160207 w 564708"/>
              <a:gd name="connsiteY10" fmla="*/ 399 h 402308"/>
              <a:gd name="connsiteX11" fmla="*/ 241705 w 564708"/>
              <a:gd name="connsiteY11" fmla="*/ 399 h 402308"/>
              <a:gd name="connsiteX12" fmla="*/ 241705 w 564708"/>
              <a:gd name="connsiteY12" fmla="*/ 160605 h 402308"/>
              <a:gd name="connsiteX13" fmla="*/ 241705 w 564708"/>
              <a:gd name="connsiteY13" fmla="*/ 160605 h 402308"/>
              <a:gd name="connsiteX14" fmla="*/ 483210 w 564708"/>
              <a:gd name="connsiteY14" fmla="*/ 0 h 402308"/>
              <a:gd name="connsiteX15" fmla="*/ 483210 w 564708"/>
              <a:gd name="connsiteY15" fmla="*/ 402309 h 402308"/>
              <a:gd name="connsiteX16" fmla="*/ 564709 w 564708"/>
              <a:gd name="connsiteY16" fmla="*/ 402309 h 402308"/>
              <a:gd name="connsiteX17" fmla="*/ 564709 w 564708"/>
              <a:gd name="connsiteY17" fmla="*/ 0 h 402308"/>
              <a:gd name="connsiteX18" fmla="*/ 483210 w 564708"/>
              <a:gd name="connsiteY18" fmla="*/ 0 h 40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4708" h="402308" extrusionOk="0">
                <a:moveTo>
                  <a:pt x="241705" y="160605"/>
                </a:moveTo>
                <a:lnTo>
                  <a:pt x="401911" y="160605"/>
                </a:lnTo>
                <a:lnTo>
                  <a:pt x="401911" y="242103"/>
                </a:lnTo>
                <a:lnTo>
                  <a:pt x="241705" y="242103"/>
                </a:lnTo>
                <a:lnTo>
                  <a:pt x="241705" y="402309"/>
                </a:lnTo>
                <a:lnTo>
                  <a:pt x="160207" y="402309"/>
                </a:lnTo>
                <a:lnTo>
                  <a:pt x="160207" y="242103"/>
                </a:lnTo>
                <a:lnTo>
                  <a:pt x="0" y="242103"/>
                </a:lnTo>
                <a:lnTo>
                  <a:pt x="0" y="160605"/>
                </a:lnTo>
                <a:lnTo>
                  <a:pt x="160207" y="160605"/>
                </a:lnTo>
                <a:lnTo>
                  <a:pt x="160207" y="399"/>
                </a:lnTo>
                <a:lnTo>
                  <a:pt x="241705" y="399"/>
                </a:lnTo>
                <a:lnTo>
                  <a:pt x="241705" y="160605"/>
                </a:lnTo>
                <a:lnTo>
                  <a:pt x="241705" y="160605"/>
                </a:lnTo>
                <a:close/>
                <a:moveTo>
                  <a:pt x="483210" y="0"/>
                </a:moveTo>
                <a:lnTo>
                  <a:pt x="483210" y="402309"/>
                </a:lnTo>
                <a:lnTo>
                  <a:pt x="564709" y="402309"/>
                </a:lnTo>
                <a:lnTo>
                  <a:pt x="564709" y="0"/>
                </a:lnTo>
                <a:lnTo>
                  <a:pt x="483210" y="0"/>
                </a:lnTo>
                <a:close/>
              </a:path>
            </a:pathLst>
          </a:custGeom>
          <a:solidFill>
            <a:schemeClr val="bg2"/>
          </a:solidFill>
          <a:ln w="1986" cap="flat">
            <a:noFill/>
            <a:prstDash val="solid"/>
            <a:miter/>
          </a:ln>
        </p:spPr>
        <p:txBody>
          <a:bodyPr rtlCol="0" anchor="ctr"/>
          <a:lstStyle/>
          <a:p>
            <a:pPr>
              <a:defRPr/>
            </a:pPr>
            <a:endParaRPr lang="ru-RU"/>
          </a:p>
        </p:txBody>
      </p:sp>
    </p:spTree>
  </p:cSld>
  <p:clrMap bg1="lt1" tx1="dk1" bg2="lt2" tx2="dk2" accent1="accent1" accent2="accent2" accent3="accent3" accent4="accent4" accent5="accent5" accent6="accent6" hlink="hlink" folHlink="folHlink"/>
  <p:sldLayoutIdLst>
    <p:sldLayoutId id="2147483668" r:id="rId1"/>
  </p:sldLayoutIdLst>
  <p:hf sldNum="0" hd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Заголовок 10"/>
          <p:cNvSpPr>
            <a:spLocks noGrp="1"/>
          </p:cNvSpPr>
          <p:nvPr>
            <p:ph type="title"/>
          </p:nvPr>
        </p:nvSpPr>
        <p:spPr bwMode="auto">
          <a:xfrm>
            <a:off x="392406" y="394504"/>
            <a:ext cx="8881095" cy="2510294"/>
          </a:xfrm>
        </p:spPr>
        <p:txBody>
          <a:bodyPr/>
          <a:lstStyle/>
          <a:p>
            <a:pPr>
              <a:lnSpc>
                <a:spcPct val="80000"/>
              </a:lnSpc>
              <a:defRPr/>
            </a:pPr>
            <a:r>
              <a:rPr lang="ru-RU" dirty="0"/>
              <a:t>Методологии управления проектами</a:t>
            </a:r>
            <a:endParaRPr dirty="0"/>
          </a:p>
        </p:txBody>
      </p:sp>
      <p:sp>
        <p:nvSpPr>
          <p:cNvPr id="2" name="TextBox 1">
            <a:extLst>
              <a:ext uri="{FF2B5EF4-FFF2-40B4-BE49-F238E27FC236}">
                <a16:creationId xmlns:a16="http://schemas.microsoft.com/office/drawing/2014/main" id="{594F9F04-069D-130F-1526-2CE303CA9FA9}"/>
              </a:ext>
            </a:extLst>
          </p:cNvPr>
          <p:cNvSpPr txBox="1"/>
          <p:nvPr/>
        </p:nvSpPr>
        <p:spPr bwMode="auto">
          <a:xfrm>
            <a:off x="508000" y="3429000"/>
            <a:ext cx="4059125" cy="369332"/>
          </a:xfrm>
          <a:prstGeom prst="rect">
            <a:avLst/>
          </a:prstGeom>
          <a:noFill/>
        </p:spPr>
        <p:txBody>
          <a:bodyPr wrap="none" rtlCol="0">
            <a:spAutoFit/>
          </a:bodyPr>
          <a:lstStyle/>
          <a:p>
            <a:r>
              <a:rPr lang="en-US" dirty="0"/>
              <a:t>Waterfall</a:t>
            </a:r>
            <a:r>
              <a:rPr lang="ru-RU" dirty="0"/>
              <a:t>. Гибкие методологии:</a:t>
            </a:r>
            <a:r>
              <a:rPr lang="en-US" dirty="0"/>
              <a:t> Agile</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EEBACD-7BCB-1E3D-16F5-E1CE3EB7262B}"/>
              </a:ext>
            </a:extLst>
          </p:cNvPr>
          <p:cNvSpPr>
            <a:spLocks noGrp="1"/>
          </p:cNvSpPr>
          <p:nvPr>
            <p:ph type="title"/>
          </p:nvPr>
        </p:nvSpPr>
        <p:spPr/>
        <p:txBody>
          <a:bodyPr/>
          <a:lstStyle/>
          <a:p>
            <a:r>
              <a:rPr lang="ru-RU" dirty="0"/>
              <a:t>Недостатки </a:t>
            </a:r>
            <a:r>
              <a:rPr lang="en-US" dirty="0"/>
              <a:t>Waterfall</a:t>
            </a:r>
            <a:endParaRPr lang="ru-RU" dirty="0"/>
          </a:p>
        </p:txBody>
      </p:sp>
      <p:sp>
        <p:nvSpPr>
          <p:cNvPr id="3" name="Content Placeholder 2">
            <a:extLst>
              <a:ext uri="{FF2B5EF4-FFF2-40B4-BE49-F238E27FC236}">
                <a16:creationId xmlns:a16="http://schemas.microsoft.com/office/drawing/2014/main" id="{CC223428-94A9-1D64-E8AD-596A49AFE80E}"/>
              </a:ext>
            </a:extLst>
          </p:cNvPr>
          <p:cNvSpPr txBox="1">
            <a:spLocks/>
          </p:cNvSpPr>
          <p:nvPr/>
        </p:nvSpPr>
        <p:spPr>
          <a:xfrm>
            <a:off x="432619" y="1253331"/>
            <a:ext cx="10515600" cy="4351338"/>
          </a:xfrm>
          <a:prstGeom prst="rect">
            <a:avLst/>
          </a:prstGeom>
        </p:spPr>
        <p:txBody>
          <a:bodyP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fontAlgn="base">
              <a:buClr>
                <a:schemeClr val="bg2"/>
              </a:buClr>
              <a:buFont typeface="Системный шрифт, обычный"/>
              <a:buChar char="+"/>
            </a:pPr>
            <a:r>
              <a:rPr lang="ru-RU" sz="1800" b="1" dirty="0"/>
              <a:t>Повышенный риск</a:t>
            </a:r>
            <a:endParaRPr lang="ru-RU" sz="1800" dirty="0"/>
          </a:p>
          <a:p>
            <a:pPr marL="0" indent="0" fontAlgn="base">
              <a:buFont typeface="Arial"/>
              <a:buNone/>
            </a:pPr>
            <a:r>
              <a:rPr lang="ru-RU" sz="1800" dirty="0"/>
              <a:t>Жёсткость методологии означает, что, если вы обнаружите ошибку или вам понадобится внести изменения, придётся начинать проект сначала. А это значит, что вы и вовсе можете </a:t>
            </a:r>
            <a:r>
              <a:rPr lang="en-US" sz="1800" dirty="0"/>
              <a:t>    </a:t>
            </a:r>
            <a:r>
              <a:rPr lang="ru-RU" sz="1800" dirty="0"/>
              <a:t>не завершить проект вовремя.</a:t>
            </a:r>
          </a:p>
          <a:p>
            <a:pPr fontAlgn="base">
              <a:buClr>
                <a:schemeClr val="bg2"/>
              </a:buClr>
              <a:buFont typeface="Системный шрифт, обычный"/>
              <a:buChar char="+"/>
            </a:pPr>
            <a:r>
              <a:rPr lang="ru-RU" sz="1800" b="1" dirty="0"/>
              <a:t>Сложность первого этапа</a:t>
            </a:r>
            <a:endParaRPr lang="ru-RU" sz="1800" dirty="0"/>
          </a:p>
          <a:p>
            <a:pPr marL="0" indent="0" fontAlgn="base">
              <a:buFont typeface="Arial"/>
              <a:buNone/>
            </a:pPr>
            <a:r>
              <a:rPr lang="ru-RU" sz="1800" dirty="0"/>
              <a:t>Весь подход </a:t>
            </a:r>
            <a:r>
              <a:rPr lang="ru-RU" sz="1800" dirty="0" err="1"/>
              <a:t>Waterfall</a:t>
            </a:r>
            <a:r>
              <a:rPr lang="ru-RU" sz="1800" dirty="0"/>
              <a:t> зависит от того, насколько правильно вы поймёте и проанализируете требования. Если вам не удастся сделать это или если требования изменятся, придётся начинать сначала. Поэтому эта методология управления не подходит сложным долгосрочным проектам.</a:t>
            </a:r>
          </a:p>
          <a:p>
            <a:endParaRPr lang="en-US" sz="1800" dirty="0"/>
          </a:p>
        </p:txBody>
      </p:sp>
    </p:spTree>
    <p:extLst>
      <p:ext uri="{BB962C8B-B14F-4D97-AF65-F5344CB8AC3E}">
        <p14:creationId xmlns:p14="http://schemas.microsoft.com/office/powerpoint/2010/main" val="2812598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39BBA4-FA71-03BE-5DBE-12003D05A97D}"/>
              </a:ext>
            </a:extLst>
          </p:cNvPr>
          <p:cNvSpPr>
            <a:spLocks noGrp="1"/>
          </p:cNvSpPr>
          <p:nvPr>
            <p:ph type="title"/>
          </p:nvPr>
        </p:nvSpPr>
        <p:spPr>
          <a:xfrm>
            <a:off x="432619" y="423292"/>
            <a:ext cx="9606530" cy="369332"/>
          </a:xfrm>
        </p:spPr>
        <p:txBody>
          <a:bodyPr/>
          <a:lstStyle/>
          <a:p>
            <a:r>
              <a:rPr lang="ru-RU" dirty="0"/>
              <a:t>Каскадные методологии (</a:t>
            </a:r>
            <a:r>
              <a:rPr lang="en-US" dirty="0"/>
              <a:t>Waterfall)</a:t>
            </a:r>
            <a:r>
              <a:rPr lang="ru-RU" dirty="0"/>
              <a:t> </a:t>
            </a:r>
          </a:p>
        </p:txBody>
      </p:sp>
      <p:sp>
        <p:nvSpPr>
          <p:cNvPr id="5" name="TextBox 4">
            <a:extLst>
              <a:ext uri="{FF2B5EF4-FFF2-40B4-BE49-F238E27FC236}">
                <a16:creationId xmlns:a16="http://schemas.microsoft.com/office/drawing/2014/main" id="{F44258A3-5DEF-828A-0DA3-9669554D7B9F}"/>
              </a:ext>
            </a:extLst>
          </p:cNvPr>
          <p:cNvSpPr txBox="1"/>
          <p:nvPr/>
        </p:nvSpPr>
        <p:spPr bwMode="auto">
          <a:xfrm>
            <a:off x="432619" y="1304735"/>
            <a:ext cx="10528458" cy="1474250"/>
          </a:xfrm>
          <a:prstGeom prst="rect">
            <a:avLst/>
          </a:prstGeom>
          <a:noFill/>
        </p:spPr>
        <p:txBody>
          <a:bodyPr wrap="square">
            <a:spAutoFit/>
          </a:bodyPr>
          <a:lstStyle/>
          <a:p>
            <a:pPr rtl="0">
              <a:lnSpc>
                <a:spcPct val="90000"/>
              </a:lnSpc>
              <a:spcBef>
                <a:spcPts val="1000"/>
              </a:spcBef>
              <a:buSzPts val="2800"/>
            </a:pPr>
            <a:r>
              <a:rPr lang="ru-RU" sz="1800" kern="1200" dirty="0">
                <a:effectLst/>
                <a:ea typeface="+mn-ea"/>
                <a:cs typeface="+mn-cs"/>
              </a:rPr>
              <a:t>Каскадные (водопадные) методологии</a:t>
            </a:r>
            <a:r>
              <a:rPr lang="en-US" sz="1800" kern="1200" dirty="0">
                <a:effectLst/>
                <a:ea typeface="+mn-ea"/>
                <a:cs typeface="+mn-cs"/>
              </a:rPr>
              <a:t> </a:t>
            </a:r>
            <a:r>
              <a:rPr lang="ru-RU" sz="1800" kern="1200" dirty="0">
                <a:effectLst/>
                <a:ea typeface="+mn-ea"/>
                <a:cs typeface="+mn-cs"/>
              </a:rPr>
              <a:t>лучше всего подход</a:t>
            </a:r>
            <a:r>
              <a:rPr lang="ru-RU" kern="1200" dirty="0"/>
              <a:t>я</a:t>
            </a:r>
            <a:r>
              <a:rPr lang="ru-RU" sz="1800" kern="1200" dirty="0">
                <a:effectLst/>
                <a:ea typeface="+mn-ea"/>
                <a:cs typeface="+mn-cs"/>
              </a:rPr>
              <a:t>т для:</a:t>
            </a:r>
          </a:p>
          <a:p>
            <a:pPr marL="285750" indent="-285750" rtl="0">
              <a:lnSpc>
                <a:spcPct val="90000"/>
              </a:lnSpc>
              <a:spcBef>
                <a:spcPts val="1000"/>
              </a:spcBef>
              <a:buClr>
                <a:schemeClr val="bg2"/>
              </a:buClr>
              <a:buSzPct val="100000"/>
              <a:buFont typeface="Системный шрифт, обычный"/>
              <a:buChar char="+"/>
            </a:pPr>
            <a:r>
              <a:rPr lang="ru-RU" kern="1200" dirty="0"/>
              <a:t>к</a:t>
            </a:r>
            <a:r>
              <a:rPr lang="ru-RU" sz="1800" kern="1200" dirty="0">
                <a:effectLst/>
                <a:ea typeface="+mn-ea"/>
                <a:cs typeface="+mn-cs"/>
              </a:rPr>
              <a:t>оротких несложных проектов</a:t>
            </a:r>
          </a:p>
          <a:p>
            <a:pPr marL="285750" indent="-285750" rtl="0">
              <a:lnSpc>
                <a:spcPct val="90000"/>
              </a:lnSpc>
              <a:spcBef>
                <a:spcPts val="1000"/>
              </a:spcBef>
              <a:buClr>
                <a:schemeClr val="bg2"/>
              </a:buClr>
              <a:buSzPct val="100000"/>
              <a:buFont typeface="Системный шрифт, обычный"/>
              <a:buChar char="+"/>
            </a:pPr>
            <a:r>
              <a:rPr lang="ru-RU" kern="1200" dirty="0"/>
              <a:t>п</a:t>
            </a:r>
            <a:r>
              <a:rPr lang="ru-RU" sz="1800" kern="1200" dirty="0">
                <a:effectLst/>
                <a:ea typeface="+mn-ea"/>
                <a:cs typeface="+mn-cs"/>
              </a:rPr>
              <a:t>роектов с чётко установленными требованиями</a:t>
            </a:r>
          </a:p>
          <a:p>
            <a:pPr marL="285750" indent="-285750" rtl="0">
              <a:lnSpc>
                <a:spcPct val="90000"/>
              </a:lnSpc>
              <a:spcBef>
                <a:spcPts val="1000"/>
              </a:spcBef>
              <a:buClr>
                <a:schemeClr val="bg2"/>
              </a:buClr>
              <a:buSzPct val="100000"/>
              <a:buFont typeface="Системный шрифт, обычный"/>
              <a:buChar char="+"/>
            </a:pPr>
            <a:r>
              <a:rPr lang="ru-RU" kern="1200" dirty="0"/>
              <a:t>п</a:t>
            </a:r>
            <a:r>
              <a:rPr lang="ru-RU" sz="1800" kern="1200" dirty="0">
                <a:effectLst/>
                <a:ea typeface="+mn-ea"/>
                <a:cs typeface="+mn-cs"/>
              </a:rPr>
              <a:t>роектов, в которых меняются ресурсы, зависимые от подробной документации</a:t>
            </a:r>
          </a:p>
        </p:txBody>
      </p:sp>
    </p:spTree>
    <p:extLst>
      <p:ext uri="{BB962C8B-B14F-4D97-AF65-F5344CB8AC3E}">
        <p14:creationId xmlns:p14="http://schemas.microsoft.com/office/powerpoint/2010/main" val="362108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AB0D7D-B2CE-57B0-C532-1FE6A5EB7E13}"/>
              </a:ext>
            </a:extLst>
          </p:cNvPr>
          <p:cNvSpPr>
            <a:spLocks noGrp="1"/>
          </p:cNvSpPr>
          <p:nvPr>
            <p:ph type="title"/>
          </p:nvPr>
        </p:nvSpPr>
        <p:spPr>
          <a:xfrm>
            <a:off x="432619" y="442994"/>
            <a:ext cx="9415914" cy="590931"/>
          </a:xfrm>
        </p:spPr>
        <p:txBody>
          <a:bodyPr/>
          <a:lstStyle/>
          <a:p>
            <a:r>
              <a:rPr lang="ru-RU" dirty="0"/>
              <a:t>Гибкие методологии: </a:t>
            </a:r>
            <a:r>
              <a:rPr lang="en-US" dirty="0"/>
              <a:t>Agile</a:t>
            </a:r>
            <a:endParaRPr lang="ru-RU" dirty="0"/>
          </a:p>
        </p:txBody>
      </p:sp>
    </p:spTree>
    <p:extLst>
      <p:ext uri="{BB962C8B-B14F-4D97-AF65-F5344CB8AC3E}">
        <p14:creationId xmlns:p14="http://schemas.microsoft.com/office/powerpoint/2010/main" val="2729136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96081171" name="Заголовок 1"/>
          <p:cNvSpPr>
            <a:spLocks noGrp="1"/>
          </p:cNvSpPr>
          <p:nvPr>
            <p:ph type="title"/>
          </p:nvPr>
        </p:nvSpPr>
        <p:spPr bwMode="auto">
          <a:xfrm>
            <a:off x="432618" y="423291"/>
            <a:ext cx="9611929" cy="366120"/>
          </a:xfrm>
        </p:spPr>
        <p:txBody>
          <a:bodyPr/>
          <a:lstStyle/>
          <a:p>
            <a:pPr>
              <a:defRPr/>
            </a:pPr>
            <a:r>
              <a:rPr lang="ru-RU" dirty="0"/>
              <a:t>Вопрос</a:t>
            </a:r>
            <a:endParaRPr dirty="0"/>
          </a:p>
        </p:txBody>
      </p:sp>
      <p:sp>
        <p:nvSpPr>
          <p:cNvPr id="25093295" name="Прямоугольник 3"/>
          <p:cNvSpPr/>
          <p:nvPr/>
        </p:nvSpPr>
        <p:spPr bwMode="auto">
          <a:xfrm>
            <a:off x="4760487" y="3588230"/>
            <a:ext cx="184730" cy="215443"/>
          </a:xfrm>
          <a:prstGeom prst="rect">
            <a:avLst/>
          </a:prstGeom>
        </p:spPr>
        <p:txBody>
          <a:bodyPr wrap="none">
            <a:spAutoFit/>
          </a:bodyPr>
          <a:lstStyle/>
          <a:p>
            <a:pPr marL="0" marR="0" lvl="0" indent="0" defTabSz="914400">
              <a:lnSpc>
                <a:spcPct val="100000"/>
              </a:lnSpc>
              <a:spcBef>
                <a:spcPts val="0"/>
              </a:spcBef>
              <a:spcAft>
                <a:spcPts val="0"/>
              </a:spcAft>
              <a:buClrTx/>
              <a:buSzTx/>
              <a:buFontTx/>
              <a:buNone/>
              <a:defRPr/>
            </a:pPr>
            <a:endParaRPr lang="ru-RU" sz="800" b="1" i="0" u="none" strike="noStrike" cap="none" spc="0">
              <a:ln>
                <a:noFill/>
              </a:ln>
              <a:solidFill>
                <a:srgbClr val="0038FF"/>
              </a:solidFill>
              <a:latin typeface="Arial"/>
            </a:endParaRPr>
          </a:p>
        </p:txBody>
      </p:sp>
      <p:sp>
        <p:nvSpPr>
          <p:cNvPr id="2007048586" name="Скругленный прямоугольник 11"/>
          <p:cNvSpPr/>
          <p:nvPr/>
        </p:nvSpPr>
        <p:spPr bwMode="auto">
          <a:xfrm>
            <a:off x="431798" y="2171485"/>
            <a:ext cx="7123631" cy="3281576"/>
          </a:xfrm>
          <a:prstGeom prst="roundRect">
            <a:avLst>
              <a:gd name="adj" fmla="val 5371"/>
            </a:avLst>
          </a:prstGeom>
          <a:solidFill>
            <a:srgbClr val="EBF2FA"/>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828000" rIns="144000" bIns="144000" rtlCol="0" anchor="t"/>
          <a:lstStyle/>
          <a:p>
            <a:pPr>
              <a:spcAft>
                <a:spcPts val="599"/>
              </a:spcAft>
              <a:defRPr/>
            </a:pPr>
            <a:r>
              <a:rPr lang="ru-RU" dirty="0">
                <a:solidFill>
                  <a:schemeClr val="tx1"/>
                </a:solidFill>
              </a:rPr>
              <a:t>Как вы понимаете методологию </a:t>
            </a:r>
            <a:r>
              <a:rPr lang="en-US" dirty="0">
                <a:solidFill>
                  <a:schemeClr val="tx1"/>
                </a:solidFill>
              </a:rPr>
              <a:t>Agile?</a:t>
            </a:r>
            <a:endParaRPr dirty="0">
              <a:solidFill>
                <a:schemeClr val="tx1"/>
              </a:solidFill>
            </a:endParaRPr>
          </a:p>
        </p:txBody>
      </p:sp>
      <p:pic>
        <p:nvPicPr>
          <p:cNvPr id="1372645992" name="Рисунок 12" descr="Изображение выглядит как мультфильм, круг&#10;&#10;Автоматически созданное описание"/>
          <p:cNvPicPr>
            <a:picLocks noChangeAspect="1"/>
          </p:cNvPicPr>
          <p:nvPr/>
        </p:nvPicPr>
        <p:blipFill>
          <a:blip r:embed="rId3"/>
          <a:stretch/>
        </p:blipFill>
        <p:spPr bwMode="auto">
          <a:xfrm>
            <a:off x="8519886" y="2171485"/>
            <a:ext cx="3678530" cy="3919456"/>
          </a:xfrm>
          <a:prstGeom prst="rect">
            <a:avLst/>
          </a:prstGeom>
        </p:spPr>
      </p:pic>
      <p:pic>
        <p:nvPicPr>
          <p:cNvPr id="320429263" name="Рисунок 10" descr="Изображение выглядит как легкий, ночное небо&#10;&#10;Автоматически созданное описание"/>
          <p:cNvPicPr>
            <a:picLocks noChangeAspect="1"/>
          </p:cNvPicPr>
          <p:nvPr/>
        </p:nvPicPr>
        <p:blipFill>
          <a:blip r:embed="rId4"/>
          <a:srcRect t="14141" b="9096"/>
          <a:stretch/>
        </p:blipFill>
        <p:spPr bwMode="auto">
          <a:xfrm>
            <a:off x="431798" y="2287287"/>
            <a:ext cx="844164" cy="648000"/>
          </a:xfrm>
          <a:prstGeom prst="rect">
            <a:avLst/>
          </a:prstGeom>
        </p:spPr>
      </p:pic>
    </p:spTree>
    <p:extLst>
      <p:ext uri="{BB962C8B-B14F-4D97-AF65-F5344CB8AC3E}">
        <p14:creationId xmlns:p14="http://schemas.microsoft.com/office/powerpoint/2010/main" val="2644328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26C531-E1CE-BE84-B405-3C78487C22A0}"/>
              </a:ext>
            </a:extLst>
          </p:cNvPr>
          <p:cNvSpPr>
            <a:spLocks noGrp="1"/>
          </p:cNvSpPr>
          <p:nvPr>
            <p:ph type="title"/>
          </p:nvPr>
        </p:nvSpPr>
        <p:spPr/>
        <p:txBody>
          <a:bodyPr/>
          <a:lstStyle/>
          <a:p>
            <a:r>
              <a:rPr lang="ru-RU" dirty="0"/>
              <a:t>Гибкие методологии</a:t>
            </a:r>
          </a:p>
        </p:txBody>
      </p:sp>
      <p:sp>
        <p:nvSpPr>
          <p:cNvPr id="3" name="Скругленный прямоугольник 2">
            <a:extLst>
              <a:ext uri="{FF2B5EF4-FFF2-40B4-BE49-F238E27FC236}">
                <a16:creationId xmlns:a16="http://schemas.microsoft.com/office/drawing/2014/main" id="{3F13F040-5CAC-BE29-4105-BED09CA4C1CE}"/>
              </a:ext>
            </a:extLst>
          </p:cNvPr>
          <p:cNvSpPr/>
          <p:nvPr/>
        </p:nvSpPr>
        <p:spPr bwMode="auto">
          <a:xfrm>
            <a:off x="432620" y="1210248"/>
            <a:ext cx="3330083" cy="1764179"/>
          </a:xfrm>
          <a:prstGeom prst="roundRect">
            <a:avLst/>
          </a:prstGeom>
          <a:solidFill>
            <a:schemeClr val="bg2">
              <a:lumMod val="20000"/>
              <a:lumOff val="8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algn="ctr">
              <a:spcBef>
                <a:spcPts val="0"/>
              </a:spcBef>
              <a:spcAft>
                <a:spcPts val="0"/>
              </a:spcAft>
            </a:pPr>
            <a:r>
              <a:rPr lang="en-US" sz="1800" b="1" i="0" dirty="0">
                <a:solidFill>
                  <a:srgbClr val="404040"/>
                </a:solidFill>
                <a:effectLst/>
                <a:ea typeface="Arial" panose="020B0604020202020204" pitchFamily="34" charset="0"/>
                <a:cs typeface="Arial" panose="020B0604020202020204" pitchFamily="34" charset="0"/>
              </a:rPr>
              <a:t>Agile</a:t>
            </a:r>
          </a:p>
          <a:p>
            <a:pPr algn="ctr"/>
            <a:r>
              <a:rPr lang="ru-RU" sz="1400" b="1" i="0" dirty="0">
                <a:solidFill>
                  <a:srgbClr val="404040"/>
                </a:solidFill>
                <a:effectLst/>
                <a:ea typeface="Arial" panose="020B0604020202020204" pitchFamily="34" charset="0"/>
                <a:cs typeface="Arial" panose="020B0604020202020204" pitchFamily="34" charset="0"/>
              </a:rPr>
              <a:t>Философия</a:t>
            </a:r>
            <a:r>
              <a:rPr lang="ru-RU" sz="1400" i="0" dirty="0">
                <a:solidFill>
                  <a:srgbClr val="404040"/>
                </a:solidFill>
                <a:effectLst/>
                <a:ea typeface="Arial" panose="020B0604020202020204" pitchFamily="34" charset="0"/>
                <a:cs typeface="Arial" panose="020B0604020202020204" pitchFamily="34" charset="0"/>
              </a:rPr>
              <a:t> (манифест), </a:t>
            </a:r>
            <a:endParaRPr lang="en-US" sz="1400" i="0" dirty="0">
              <a:solidFill>
                <a:srgbClr val="404040"/>
              </a:solidFill>
              <a:effectLst/>
              <a:ea typeface="Arial" panose="020B0604020202020204" pitchFamily="34" charset="0"/>
              <a:cs typeface="Arial" panose="020B0604020202020204" pitchFamily="34" charset="0"/>
            </a:endParaRPr>
          </a:p>
          <a:p>
            <a:pPr algn="ctr"/>
            <a:r>
              <a:rPr lang="ru-RU" sz="1400" i="0" dirty="0">
                <a:solidFill>
                  <a:srgbClr val="404040"/>
                </a:solidFill>
                <a:effectLst/>
                <a:ea typeface="Arial" panose="020B0604020202020204" pitchFamily="34" charset="0"/>
                <a:cs typeface="Arial" panose="020B0604020202020204" pitchFamily="34" charset="0"/>
              </a:rPr>
              <a:t>а не конкретный метод. </a:t>
            </a:r>
            <a:endParaRPr lang="en-US" sz="1400" i="0" dirty="0">
              <a:solidFill>
                <a:srgbClr val="404040"/>
              </a:solidFill>
              <a:effectLst/>
              <a:ea typeface="Arial" panose="020B0604020202020204" pitchFamily="34" charset="0"/>
              <a:cs typeface="Arial" panose="020B0604020202020204" pitchFamily="34" charset="0"/>
            </a:endParaRPr>
          </a:p>
          <a:p>
            <a:pPr algn="ctr"/>
            <a:r>
              <a:rPr lang="ru-RU" sz="1400" i="0" dirty="0">
                <a:solidFill>
                  <a:srgbClr val="404040"/>
                </a:solidFill>
                <a:effectLst/>
                <a:ea typeface="Arial" panose="020B0604020202020204" pitchFamily="34" charset="0"/>
                <a:cs typeface="Arial" panose="020B0604020202020204" pitchFamily="34" charset="0"/>
              </a:rPr>
              <a:t>Основан на 4 ценностях </a:t>
            </a:r>
            <a:br>
              <a:rPr lang="ru-RU" sz="1400" i="0" dirty="0">
                <a:solidFill>
                  <a:srgbClr val="404040"/>
                </a:solidFill>
                <a:effectLst/>
                <a:ea typeface="Arial" panose="020B0604020202020204" pitchFamily="34" charset="0"/>
                <a:cs typeface="Arial" panose="020B0604020202020204" pitchFamily="34" charset="0"/>
              </a:rPr>
            </a:br>
            <a:r>
              <a:rPr lang="ru-RU" sz="1400" i="0" dirty="0">
                <a:solidFill>
                  <a:srgbClr val="404040"/>
                </a:solidFill>
                <a:effectLst/>
                <a:ea typeface="Arial" panose="020B0604020202020204" pitchFamily="34" charset="0"/>
                <a:cs typeface="Arial" panose="020B0604020202020204" pitchFamily="34" charset="0"/>
              </a:rPr>
              <a:t>и 12 принципах</a:t>
            </a:r>
          </a:p>
        </p:txBody>
      </p:sp>
      <p:sp>
        <p:nvSpPr>
          <p:cNvPr id="4" name="Скругленный прямоугольник 3">
            <a:extLst>
              <a:ext uri="{FF2B5EF4-FFF2-40B4-BE49-F238E27FC236}">
                <a16:creationId xmlns:a16="http://schemas.microsoft.com/office/drawing/2014/main" id="{70915B7D-789E-E2D7-B717-13B5C9DB0CB7}"/>
              </a:ext>
            </a:extLst>
          </p:cNvPr>
          <p:cNvSpPr/>
          <p:nvPr/>
        </p:nvSpPr>
        <p:spPr bwMode="auto">
          <a:xfrm>
            <a:off x="4113009" y="1210248"/>
            <a:ext cx="3330083" cy="1764179"/>
          </a:xfrm>
          <a:prstGeom prst="roundRect">
            <a:avLst/>
          </a:prstGeom>
          <a:solidFill>
            <a:schemeClr val="bg2">
              <a:lumMod val="20000"/>
              <a:lumOff val="8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algn="ctr">
              <a:spcBef>
                <a:spcPts val="0"/>
              </a:spcBef>
              <a:spcAft>
                <a:spcPts val="0"/>
              </a:spcAft>
            </a:pPr>
            <a:r>
              <a:rPr lang="en-US" sz="1800" b="1" i="0" dirty="0">
                <a:solidFill>
                  <a:srgbClr val="404040"/>
                </a:solidFill>
                <a:effectLst/>
                <a:ea typeface="Arial" panose="020B0604020202020204" pitchFamily="34" charset="0"/>
                <a:cs typeface="Arial" panose="020B0604020202020204" pitchFamily="34" charset="0"/>
              </a:rPr>
              <a:t>Scrum</a:t>
            </a:r>
          </a:p>
          <a:p>
            <a:pPr marL="0" algn="ctr">
              <a:spcBef>
                <a:spcPts val="0"/>
              </a:spcBef>
              <a:spcAft>
                <a:spcPts val="0"/>
              </a:spcAft>
            </a:pPr>
            <a:r>
              <a:rPr lang="ru-RU" sz="1400" dirty="0">
                <a:solidFill>
                  <a:srgbClr val="404040"/>
                </a:solidFill>
                <a:ea typeface="Arial" panose="020B0604020202020204" pitchFamily="34" charset="0"/>
                <a:cs typeface="Arial" panose="020B0604020202020204" pitchFamily="34" charset="0"/>
              </a:rPr>
              <a:t>К</a:t>
            </a:r>
            <a:r>
              <a:rPr lang="ru-RU" sz="1400" i="0" dirty="0">
                <a:solidFill>
                  <a:srgbClr val="404040"/>
                </a:solidFill>
                <a:effectLst/>
                <a:ea typeface="Arial" panose="020B0604020202020204" pitchFamily="34" charset="0"/>
                <a:cs typeface="Arial" panose="020B0604020202020204" pitchFamily="34" charset="0"/>
              </a:rPr>
              <a:t>онкретный </a:t>
            </a:r>
            <a:r>
              <a:rPr lang="ru-RU" sz="1400" b="1" i="0" dirty="0">
                <a:solidFill>
                  <a:srgbClr val="404040"/>
                </a:solidFill>
                <a:effectLst/>
                <a:ea typeface="Arial" panose="020B0604020202020204" pitchFamily="34" charset="0"/>
                <a:cs typeface="Arial" panose="020B0604020202020204" pitchFamily="34" charset="0"/>
              </a:rPr>
              <a:t>фреймворк</a:t>
            </a:r>
            <a:r>
              <a:rPr lang="ru-RU" sz="1400" i="0" dirty="0">
                <a:solidFill>
                  <a:srgbClr val="404040"/>
                </a:solidFill>
                <a:effectLst/>
                <a:ea typeface="Arial" panose="020B0604020202020204" pitchFamily="34" charset="0"/>
                <a:cs typeface="Arial" panose="020B0604020202020204" pitchFamily="34" charset="0"/>
              </a:rPr>
              <a:t> в рамках </a:t>
            </a:r>
            <a:r>
              <a:rPr lang="en-GB" sz="1400" i="0" dirty="0">
                <a:solidFill>
                  <a:srgbClr val="404040"/>
                </a:solidFill>
                <a:effectLst/>
                <a:ea typeface="Arial" panose="020B0604020202020204" pitchFamily="34" charset="0"/>
                <a:cs typeface="Arial" panose="020B0604020202020204" pitchFamily="34" charset="0"/>
              </a:rPr>
              <a:t>Agile </a:t>
            </a:r>
            <a:r>
              <a:rPr lang="ru-RU" sz="1400" i="0" dirty="0">
                <a:solidFill>
                  <a:srgbClr val="404040"/>
                </a:solidFill>
                <a:effectLst/>
                <a:ea typeface="Arial" panose="020B0604020202020204" pitchFamily="34" charset="0"/>
                <a:cs typeface="Arial" panose="020B0604020202020204" pitchFamily="34" charset="0"/>
              </a:rPr>
              <a:t>с жёсткими правилами:</a:t>
            </a:r>
          </a:p>
          <a:p>
            <a:pPr marL="0" algn="ctr">
              <a:spcBef>
                <a:spcPts val="0"/>
              </a:spcBef>
              <a:spcAft>
                <a:spcPts val="0"/>
              </a:spcAft>
            </a:pPr>
            <a:r>
              <a:rPr lang="ru-RU" sz="1400" dirty="0">
                <a:solidFill>
                  <a:srgbClr val="404040"/>
                </a:solidFill>
                <a:ea typeface="Arial" panose="020B0604020202020204" pitchFamily="34" charset="0"/>
                <a:cs typeface="Arial" panose="020B0604020202020204" pitchFamily="34" charset="0"/>
              </a:rPr>
              <a:t>с</a:t>
            </a:r>
            <a:r>
              <a:rPr lang="ru-RU" sz="1400" i="0" dirty="0">
                <a:solidFill>
                  <a:srgbClr val="404040"/>
                </a:solidFill>
                <a:effectLst/>
                <a:ea typeface="Arial" panose="020B0604020202020204" pitchFamily="34" charset="0"/>
                <a:cs typeface="Arial" panose="020B0604020202020204" pitchFamily="34" charset="0"/>
              </a:rPr>
              <a:t>принты, ритуалы: </a:t>
            </a:r>
            <a:r>
              <a:rPr lang="ru-RU" sz="1400" dirty="0">
                <a:solidFill>
                  <a:srgbClr val="404040"/>
                </a:solidFill>
                <a:ea typeface="Arial" panose="020B0604020202020204" pitchFamily="34" charset="0"/>
                <a:cs typeface="Arial" panose="020B0604020202020204" pitchFamily="34" charset="0"/>
              </a:rPr>
              <a:t>п</a:t>
            </a:r>
            <a:r>
              <a:rPr lang="ru-RU" sz="1400" i="0" dirty="0">
                <a:solidFill>
                  <a:srgbClr val="404040"/>
                </a:solidFill>
                <a:effectLst/>
                <a:ea typeface="Arial" panose="020B0604020202020204" pitchFamily="34" charset="0"/>
                <a:cs typeface="Arial" panose="020B0604020202020204" pitchFamily="34" charset="0"/>
              </a:rPr>
              <a:t>ланирование спринта, </a:t>
            </a:r>
            <a:r>
              <a:rPr lang="ru-RU" sz="1400" i="0" dirty="0" err="1">
                <a:solidFill>
                  <a:srgbClr val="404040"/>
                </a:solidFill>
                <a:effectLst/>
                <a:ea typeface="Arial" panose="020B0604020202020204" pitchFamily="34" charset="0"/>
                <a:cs typeface="Arial" panose="020B0604020202020204" pitchFamily="34" charset="0"/>
              </a:rPr>
              <a:t>дейли-стендапы</a:t>
            </a:r>
            <a:r>
              <a:rPr lang="ru-RU" sz="1400" i="0" dirty="0">
                <a:solidFill>
                  <a:srgbClr val="404040"/>
                </a:solidFill>
                <a:effectLst/>
                <a:ea typeface="Arial" panose="020B0604020202020204" pitchFamily="34" charset="0"/>
                <a:cs typeface="Arial" panose="020B0604020202020204" pitchFamily="34" charset="0"/>
              </a:rPr>
              <a:t>, ретроспектива</a:t>
            </a:r>
          </a:p>
          <a:p>
            <a:pPr marL="0" algn="ctr">
              <a:spcBef>
                <a:spcPts val="0"/>
              </a:spcBef>
              <a:spcAft>
                <a:spcPts val="0"/>
              </a:spcAft>
            </a:pPr>
            <a:endParaRPr lang="ru-RU" sz="1800" b="1" i="0" dirty="0">
              <a:solidFill>
                <a:srgbClr val="404040"/>
              </a:solidFill>
              <a:effectLst/>
              <a:ea typeface="Arial" panose="020B0604020202020204" pitchFamily="34" charset="0"/>
              <a:cs typeface="Arial" panose="020B0604020202020204" pitchFamily="34" charset="0"/>
            </a:endParaRPr>
          </a:p>
        </p:txBody>
      </p:sp>
      <p:sp>
        <p:nvSpPr>
          <p:cNvPr id="5" name="Скругленный прямоугольник 4">
            <a:extLst>
              <a:ext uri="{FF2B5EF4-FFF2-40B4-BE49-F238E27FC236}">
                <a16:creationId xmlns:a16="http://schemas.microsoft.com/office/drawing/2014/main" id="{5EEDAC77-B9F1-98E0-7D0A-1CB891B16938}"/>
              </a:ext>
            </a:extLst>
          </p:cNvPr>
          <p:cNvSpPr/>
          <p:nvPr/>
        </p:nvSpPr>
        <p:spPr bwMode="auto">
          <a:xfrm>
            <a:off x="7793399" y="1210249"/>
            <a:ext cx="3330084" cy="1764178"/>
          </a:xfrm>
          <a:prstGeom prst="roundRect">
            <a:avLst/>
          </a:prstGeom>
          <a:solidFill>
            <a:schemeClr val="bg2">
              <a:lumMod val="20000"/>
              <a:lumOff val="8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a:spcBef>
                <a:spcPts val="0"/>
              </a:spcBef>
              <a:spcAft>
                <a:spcPts val="0"/>
              </a:spcAft>
            </a:pPr>
            <a:r>
              <a:rPr lang="en-US" sz="1800" b="1" i="0" dirty="0">
                <a:solidFill>
                  <a:srgbClr val="404040"/>
                </a:solidFill>
                <a:effectLst/>
                <a:ea typeface="Arial" panose="020B0604020202020204" pitchFamily="34" charset="0"/>
                <a:cs typeface="Arial" panose="020B0604020202020204" pitchFamily="34" charset="0"/>
              </a:rPr>
              <a:t>Kanban</a:t>
            </a:r>
          </a:p>
          <a:p>
            <a:pPr algn="ctr"/>
            <a:r>
              <a:rPr lang="ru-RU" sz="1400" i="0" dirty="0">
                <a:solidFill>
                  <a:srgbClr val="404040"/>
                </a:solidFill>
                <a:effectLst/>
                <a:ea typeface="Arial" panose="020B0604020202020204" pitchFamily="34" charset="0"/>
                <a:cs typeface="Arial" panose="020B0604020202020204" pitchFamily="34" charset="0"/>
              </a:rPr>
              <a:t>Визуальный </a:t>
            </a:r>
            <a:r>
              <a:rPr lang="ru-RU" sz="1400" b="1" i="0" dirty="0">
                <a:solidFill>
                  <a:srgbClr val="404040"/>
                </a:solidFill>
                <a:effectLst/>
                <a:ea typeface="Arial" panose="020B0604020202020204" pitchFamily="34" charset="0"/>
                <a:cs typeface="Arial" panose="020B0604020202020204" pitchFamily="34" charset="0"/>
              </a:rPr>
              <a:t>метод</a:t>
            </a:r>
            <a:r>
              <a:rPr lang="ru-RU" sz="1400" i="0" dirty="0">
                <a:solidFill>
                  <a:srgbClr val="404040"/>
                </a:solidFill>
                <a:effectLst/>
                <a:ea typeface="Arial" panose="020B0604020202020204" pitchFamily="34" charset="0"/>
                <a:cs typeface="Arial" panose="020B0604020202020204" pitchFamily="34" charset="0"/>
              </a:rPr>
              <a:t> управления потоком задач </a:t>
            </a:r>
            <a:br>
              <a:rPr lang="ru-RU" sz="1400" i="0" dirty="0">
                <a:solidFill>
                  <a:srgbClr val="404040"/>
                </a:solidFill>
                <a:effectLst/>
                <a:ea typeface="Arial" panose="020B0604020202020204" pitchFamily="34" charset="0"/>
                <a:cs typeface="Arial" panose="020B0604020202020204" pitchFamily="34" charset="0"/>
              </a:rPr>
            </a:br>
            <a:r>
              <a:rPr lang="ru-RU" sz="1400" i="0" dirty="0">
                <a:solidFill>
                  <a:srgbClr val="404040"/>
                </a:solidFill>
                <a:effectLst/>
                <a:ea typeface="Arial" panose="020B0604020202020204" pitchFamily="34" charset="0"/>
                <a:cs typeface="Arial" panose="020B0604020202020204" pitchFamily="34" charset="0"/>
              </a:rPr>
              <a:t>без жёстких итераций</a:t>
            </a:r>
            <a:r>
              <a:rPr lang="en-US" sz="1400" i="0" dirty="0">
                <a:solidFill>
                  <a:srgbClr val="404040"/>
                </a:solidFill>
                <a:effectLst/>
                <a:ea typeface="Arial" panose="020B0604020202020204" pitchFamily="34" charset="0"/>
                <a:cs typeface="Arial" panose="020B0604020202020204" pitchFamily="34" charset="0"/>
              </a:rPr>
              <a:t> (</a:t>
            </a:r>
            <a:r>
              <a:rPr lang="ru-RU" sz="1400" i="0" dirty="0">
                <a:solidFill>
                  <a:srgbClr val="404040"/>
                </a:solidFill>
                <a:effectLst/>
                <a:ea typeface="Arial" panose="020B0604020202020204" pitchFamily="34" charset="0"/>
                <a:cs typeface="Arial" panose="020B0604020202020204" pitchFamily="34" charset="0"/>
              </a:rPr>
              <a:t>ограничение задач в работе, гибкость, работа     с досками)</a:t>
            </a:r>
          </a:p>
        </p:txBody>
      </p:sp>
      <p:sp>
        <p:nvSpPr>
          <p:cNvPr id="6" name="Скругленный прямоугольник 5">
            <a:extLst>
              <a:ext uri="{FF2B5EF4-FFF2-40B4-BE49-F238E27FC236}">
                <a16:creationId xmlns:a16="http://schemas.microsoft.com/office/drawing/2014/main" id="{28521ADE-A7F0-1EA4-1684-1F7149467E29}"/>
              </a:ext>
            </a:extLst>
          </p:cNvPr>
          <p:cNvSpPr/>
          <p:nvPr/>
        </p:nvSpPr>
        <p:spPr bwMode="auto">
          <a:xfrm>
            <a:off x="439591" y="3429001"/>
            <a:ext cx="10683891" cy="454574"/>
          </a:xfrm>
          <a:prstGeom prst="roundRect">
            <a:avLst/>
          </a:prstGeom>
          <a:solidFill>
            <a:schemeClr val="bg2">
              <a:lumMod val="20000"/>
              <a:lumOff val="8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800" b="1" i="0" dirty="0">
                <a:solidFill>
                  <a:srgbClr val="404040"/>
                </a:solidFill>
                <a:effectLst/>
                <a:ea typeface="Arial" panose="020B0604020202020204" pitchFamily="34" charset="0"/>
                <a:cs typeface="Arial" panose="020B0604020202020204" pitchFamily="34" charset="0"/>
              </a:rPr>
              <a:t>Scrum — </a:t>
            </a:r>
            <a:r>
              <a:rPr lang="ru-RU" sz="1800" b="1" i="0" dirty="0">
                <a:solidFill>
                  <a:srgbClr val="404040"/>
                </a:solidFill>
                <a:effectLst/>
                <a:ea typeface="Arial" panose="020B0604020202020204" pitchFamily="34" charset="0"/>
                <a:cs typeface="Arial" panose="020B0604020202020204" pitchFamily="34" charset="0"/>
              </a:rPr>
              <a:t>это «ритм</a:t>
            </a:r>
            <a:r>
              <a:rPr lang="ru-RU" b="1" dirty="0">
                <a:solidFill>
                  <a:srgbClr val="404040"/>
                </a:solidFill>
                <a:ea typeface="Arial" panose="020B0604020202020204" pitchFamily="34" charset="0"/>
                <a:cs typeface="Arial" panose="020B0604020202020204" pitchFamily="34" charset="0"/>
              </a:rPr>
              <a:t>»</a:t>
            </a:r>
            <a:r>
              <a:rPr lang="ru-RU" sz="1800" b="1" i="0" dirty="0">
                <a:solidFill>
                  <a:srgbClr val="404040"/>
                </a:solidFill>
                <a:effectLst/>
                <a:ea typeface="Arial" panose="020B0604020202020204" pitchFamily="34" charset="0"/>
                <a:cs typeface="Arial" panose="020B0604020202020204" pitchFamily="34" charset="0"/>
              </a:rPr>
              <a:t>, </a:t>
            </a:r>
            <a:r>
              <a:rPr lang="en-US" sz="1800" b="1" i="0" dirty="0">
                <a:solidFill>
                  <a:srgbClr val="404040"/>
                </a:solidFill>
                <a:effectLst/>
                <a:ea typeface="Arial" panose="020B0604020202020204" pitchFamily="34" charset="0"/>
                <a:cs typeface="Arial" panose="020B0604020202020204" pitchFamily="34" charset="0"/>
              </a:rPr>
              <a:t>Kanban — </a:t>
            </a:r>
            <a:r>
              <a:rPr lang="ru-RU" sz="1800" b="1" i="0" dirty="0">
                <a:solidFill>
                  <a:srgbClr val="404040"/>
                </a:solidFill>
                <a:effectLst/>
                <a:ea typeface="Arial" panose="020B0604020202020204" pitchFamily="34" charset="0"/>
                <a:cs typeface="Arial" panose="020B0604020202020204" pitchFamily="34" charset="0"/>
              </a:rPr>
              <a:t>«поток</a:t>
            </a:r>
            <a:r>
              <a:rPr lang="ru-RU" b="1" dirty="0">
                <a:solidFill>
                  <a:srgbClr val="404040"/>
                </a:solidFill>
                <a:ea typeface="Arial" panose="020B0604020202020204" pitchFamily="34" charset="0"/>
                <a:cs typeface="Arial" panose="020B0604020202020204" pitchFamily="34" charset="0"/>
              </a:rPr>
              <a:t>»</a:t>
            </a:r>
            <a:r>
              <a:rPr lang="ru-RU" sz="1800" b="1" i="0" dirty="0">
                <a:solidFill>
                  <a:srgbClr val="404040"/>
                </a:solidFill>
                <a:effectLst/>
                <a:ea typeface="Arial" panose="020B0604020202020204" pitchFamily="34" charset="0"/>
                <a:cs typeface="Arial" panose="020B0604020202020204" pitchFamily="34" charset="0"/>
              </a:rPr>
              <a:t>, </a:t>
            </a:r>
            <a:r>
              <a:rPr lang="en-US" sz="1800" b="1" i="0" dirty="0">
                <a:solidFill>
                  <a:srgbClr val="404040"/>
                </a:solidFill>
                <a:effectLst/>
                <a:ea typeface="Arial" panose="020B0604020202020204" pitchFamily="34" charset="0"/>
                <a:cs typeface="Arial" panose="020B0604020202020204" pitchFamily="34" charset="0"/>
              </a:rPr>
              <a:t>Agile — </a:t>
            </a:r>
            <a:r>
              <a:rPr lang="ru-RU" sz="1800" b="1" i="0" dirty="0">
                <a:solidFill>
                  <a:srgbClr val="404040"/>
                </a:solidFill>
                <a:effectLst/>
                <a:ea typeface="Arial" panose="020B0604020202020204" pitchFamily="34" charset="0"/>
                <a:cs typeface="Arial" panose="020B0604020202020204" pitchFamily="34" charset="0"/>
              </a:rPr>
              <a:t>«состояние души»</a:t>
            </a:r>
            <a:endParaRPr lang="en-US" sz="1800" b="1" i="0" dirty="0">
              <a:solidFill>
                <a:srgbClr val="404040"/>
              </a:solidFill>
              <a:effectLst/>
              <a:ea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37874DB-568E-326F-4FD0-888E6F38020B}"/>
              </a:ext>
            </a:extLst>
          </p:cNvPr>
          <p:cNvSpPr txBox="1"/>
          <p:nvPr/>
        </p:nvSpPr>
        <p:spPr bwMode="auto">
          <a:xfrm>
            <a:off x="432618" y="4170424"/>
            <a:ext cx="10683891" cy="923330"/>
          </a:xfrm>
          <a:prstGeom prst="rect">
            <a:avLst/>
          </a:prstGeom>
          <a:noFill/>
        </p:spPr>
        <p:txBody>
          <a:bodyPr wrap="square">
            <a:spAutoFit/>
          </a:bodyPr>
          <a:lstStyle/>
          <a:p>
            <a:pPr marL="285750" indent="-285750" algn="l">
              <a:buClr>
                <a:schemeClr val="bg2"/>
              </a:buClr>
              <a:buFont typeface="Системный шрифт, обычный"/>
              <a:buChar char="+"/>
            </a:pPr>
            <a:r>
              <a:rPr lang="en-GB" b="1" i="0" dirty="0">
                <a:solidFill>
                  <a:srgbClr val="404040"/>
                </a:solidFill>
                <a:effectLst/>
              </a:rPr>
              <a:t>Scrum</a:t>
            </a:r>
            <a:r>
              <a:rPr lang="en-GB" b="0" i="0" dirty="0">
                <a:solidFill>
                  <a:srgbClr val="404040"/>
                </a:solidFill>
                <a:effectLst/>
              </a:rPr>
              <a:t> — </a:t>
            </a:r>
            <a:r>
              <a:rPr lang="ru-RU" b="0" i="0" dirty="0">
                <a:solidFill>
                  <a:srgbClr val="404040"/>
                </a:solidFill>
                <a:effectLst/>
              </a:rPr>
              <a:t>если нужны чёткие сроки и сложный продукт (например, стартап)</a:t>
            </a:r>
          </a:p>
          <a:p>
            <a:pPr marL="285750" indent="-285750" algn="l">
              <a:buClr>
                <a:schemeClr val="bg2"/>
              </a:buClr>
              <a:buFont typeface="Системный шрифт, обычный"/>
              <a:buChar char="+"/>
            </a:pPr>
            <a:r>
              <a:rPr lang="en-GB" b="1" i="0" dirty="0">
                <a:solidFill>
                  <a:srgbClr val="404040"/>
                </a:solidFill>
                <a:effectLst/>
              </a:rPr>
              <a:t>Kanban</a:t>
            </a:r>
            <a:r>
              <a:rPr lang="en-GB" b="0" i="0" dirty="0">
                <a:solidFill>
                  <a:srgbClr val="404040"/>
                </a:solidFill>
                <a:effectLst/>
              </a:rPr>
              <a:t> — </a:t>
            </a:r>
            <a:r>
              <a:rPr lang="ru-RU" b="0" i="0" dirty="0">
                <a:solidFill>
                  <a:srgbClr val="404040"/>
                </a:solidFill>
                <a:effectLst/>
              </a:rPr>
              <a:t>если задачи приходят хаотично (поддержка, мелкие улучшения)</a:t>
            </a:r>
          </a:p>
          <a:p>
            <a:pPr marL="285750" indent="-285750" algn="l">
              <a:buClr>
                <a:schemeClr val="bg2"/>
              </a:buClr>
              <a:buFont typeface="Системный шрифт, обычный"/>
              <a:buChar char="+"/>
            </a:pPr>
            <a:r>
              <a:rPr lang="en-GB" b="1" i="0" dirty="0">
                <a:solidFill>
                  <a:srgbClr val="404040"/>
                </a:solidFill>
                <a:effectLst/>
              </a:rPr>
              <a:t>Agile</a:t>
            </a:r>
            <a:r>
              <a:rPr lang="en-GB" b="0" i="0" dirty="0">
                <a:solidFill>
                  <a:srgbClr val="404040"/>
                </a:solidFill>
                <a:effectLst/>
              </a:rPr>
              <a:t> — </a:t>
            </a:r>
            <a:r>
              <a:rPr lang="ru-RU" b="0" i="0" dirty="0">
                <a:solidFill>
                  <a:srgbClr val="404040"/>
                </a:solidFill>
                <a:effectLst/>
              </a:rPr>
              <a:t>это база, на которой строятся оба метода</a:t>
            </a:r>
          </a:p>
        </p:txBody>
      </p:sp>
    </p:spTree>
    <p:extLst>
      <p:ext uri="{BB962C8B-B14F-4D97-AF65-F5344CB8AC3E}">
        <p14:creationId xmlns:p14="http://schemas.microsoft.com/office/powerpoint/2010/main" val="632338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0B882D-F515-9F54-CDB6-BDCEF40D211E}"/>
              </a:ext>
            </a:extLst>
          </p:cNvPr>
          <p:cNvSpPr>
            <a:spLocks noGrp="1"/>
          </p:cNvSpPr>
          <p:nvPr>
            <p:ph type="title"/>
          </p:nvPr>
        </p:nvSpPr>
        <p:spPr/>
        <p:txBody>
          <a:bodyPr/>
          <a:lstStyle/>
          <a:p>
            <a:r>
              <a:rPr lang="ru-RU" dirty="0"/>
              <a:t>Гибкие методологии</a:t>
            </a:r>
          </a:p>
        </p:txBody>
      </p:sp>
      <p:sp>
        <p:nvSpPr>
          <p:cNvPr id="3" name="Content Placeholder 2">
            <a:extLst>
              <a:ext uri="{FF2B5EF4-FFF2-40B4-BE49-F238E27FC236}">
                <a16:creationId xmlns:a16="http://schemas.microsoft.com/office/drawing/2014/main" id="{D05775A6-22A3-2D37-E75C-0E8C48D8F896}"/>
              </a:ext>
            </a:extLst>
          </p:cNvPr>
          <p:cNvSpPr txBox="1">
            <a:spLocks/>
          </p:cNvSpPr>
          <p:nvPr/>
        </p:nvSpPr>
        <p:spPr>
          <a:xfrm>
            <a:off x="345831" y="1253331"/>
            <a:ext cx="10515600" cy="4351338"/>
          </a:xfrm>
          <a:prstGeom prst="rect">
            <a:avLst/>
          </a:prstGeom>
        </p:spPr>
        <p:txBody>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Clr>
                <a:schemeClr val="bg2"/>
              </a:buClr>
              <a:buFont typeface="Системный шрифт, обычный"/>
              <a:buChar char="+"/>
            </a:pPr>
            <a:r>
              <a:rPr lang="ru-RU" sz="1800" dirty="0"/>
              <a:t>Основаны на итеративной разработке, динамическом формировании требований                    и обеспечении их реализации в результате постоянного взаимодействия внутри самоорганизующихся рабочих групп</a:t>
            </a:r>
            <a:endParaRPr lang="en-US" sz="1800" dirty="0"/>
          </a:p>
          <a:p>
            <a:pPr>
              <a:buClr>
                <a:schemeClr val="bg2"/>
              </a:buClr>
              <a:buFont typeface="Системный шрифт, обычный"/>
              <a:buChar char="+"/>
            </a:pPr>
            <a:r>
              <a:rPr lang="ru-RU" sz="1800" dirty="0" err="1"/>
              <a:t>Agile</a:t>
            </a:r>
            <a:r>
              <a:rPr lang="ru-RU" sz="1800" dirty="0"/>
              <a:t> — это методология управления </a:t>
            </a:r>
            <a:r>
              <a:rPr lang="ru-RU" sz="1800" dirty="0" err="1"/>
              <a:t>c</a:t>
            </a:r>
            <a:r>
              <a:rPr lang="ru-RU" sz="1800" dirty="0"/>
              <a:t> акцентом на разработке программного обеспечения. Появилась она как результат неприменимости методологии </a:t>
            </a:r>
            <a:r>
              <a:rPr lang="ru-RU" sz="1800" dirty="0" err="1"/>
              <a:t>Waterfall</a:t>
            </a:r>
            <a:r>
              <a:rPr lang="ru-RU" sz="1800" dirty="0"/>
              <a:t> в рамках сложных проектов</a:t>
            </a:r>
          </a:p>
          <a:p>
            <a:pPr>
              <a:buClr>
                <a:schemeClr val="bg2"/>
              </a:buClr>
              <a:buFont typeface="Системный шрифт, обычный"/>
              <a:buChar char="+"/>
            </a:pPr>
            <a:r>
              <a:rPr lang="ru-RU" sz="1800" dirty="0"/>
              <a:t>Суть </a:t>
            </a:r>
            <a:r>
              <a:rPr lang="en-US" sz="1800" dirty="0"/>
              <a:t>Agile-</a:t>
            </a:r>
            <a:r>
              <a:rPr lang="ru-RU" sz="1800" dirty="0"/>
              <a:t>методов — проект разбивается на маленькие </a:t>
            </a:r>
            <a:r>
              <a:rPr lang="ru-RU" sz="1800" dirty="0" err="1"/>
              <a:t>подпроекты</a:t>
            </a:r>
            <a:r>
              <a:rPr lang="ru-RU" sz="1800" dirty="0"/>
              <a:t>, которые затем собираются в готовый продукт</a:t>
            </a:r>
          </a:p>
          <a:p>
            <a:pPr>
              <a:buClr>
                <a:schemeClr val="bg2"/>
              </a:buClr>
              <a:buFont typeface="Системный шрифт, обычный"/>
              <a:buChar char="+"/>
            </a:pPr>
            <a:r>
              <a:rPr lang="ru-RU" sz="1800" dirty="0"/>
              <a:t>Главной особенностью является то, что в начале выполнения проекта точно неизвестно, каким должен быть конечный продукт и каким будет жизненный цикл проекта</a:t>
            </a:r>
          </a:p>
        </p:txBody>
      </p:sp>
    </p:spTree>
    <p:extLst>
      <p:ext uri="{BB962C8B-B14F-4D97-AF65-F5344CB8AC3E}">
        <p14:creationId xmlns:p14="http://schemas.microsoft.com/office/powerpoint/2010/main" val="1806019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99EE84-8062-6E5D-1442-EEDFDB2035F9}"/>
              </a:ext>
            </a:extLst>
          </p:cNvPr>
          <p:cNvSpPr>
            <a:spLocks noGrp="1"/>
          </p:cNvSpPr>
          <p:nvPr>
            <p:ph type="title"/>
          </p:nvPr>
        </p:nvSpPr>
        <p:spPr/>
        <p:txBody>
          <a:bodyPr/>
          <a:lstStyle/>
          <a:p>
            <a:r>
              <a:rPr lang="en-US" dirty="0"/>
              <a:t>Agile-</a:t>
            </a:r>
            <a:r>
              <a:rPr lang="ru-RU" dirty="0"/>
              <a:t>манифест</a:t>
            </a:r>
          </a:p>
        </p:txBody>
      </p:sp>
      <p:sp>
        <p:nvSpPr>
          <p:cNvPr id="5" name="Скругленный прямоугольник 4">
            <a:extLst>
              <a:ext uri="{FF2B5EF4-FFF2-40B4-BE49-F238E27FC236}">
                <a16:creationId xmlns:a16="http://schemas.microsoft.com/office/drawing/2014/main" id="{EDAC5DF9-F206-F3F1-2980-3CEEB50E7EB6}"/>
              </a:ext>
            </a:extLst>
          </p:cNvPr>
          <p:cNvSpPr/>
          <p:nvPr/>
        </p:nvSpPr>
        <p:spPr bwMode="auto">
          <a:xfrm>
            <a:off x="432619" y="1215306"/>
            <a:ext cx="10540181" cy="1191462"/>
          </a:xfrm>
          <a:prstGeom prst="roundRect">
            <a:avLst/>
          </a:prstGeom>
          <a:solidFill>
            <a:schemeClr val="bg2">
              <a:lumMod val="20000"/>
              <a:lumOff val="8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l" rtl="0" eaLnBrk="1" fontAlgn="base" latinLnBrk="0" hangingPunct="1">
              <a:lnSpc>
                <a:spcPct val="90000"/>
              </a:lnSpc>
              <a:spcBef>
                <a:spcPts val="1000"/>
              </a:spcBef>
              <a:spcAft>
                <a:spcPts val="0"/>
              </a:spcAft>
            </a:pPr>
            <a:endParaRPr lang="ru-RU" sz="1800" b="1" kern="1200" dirty="0">
              <a:solidFill>
                <a:srgbClr val="424242"/>
              </a:solidFill>
              <a:effectLst/>
              <a:ea typeface="Arial" panose="020B0604020202020204" pitchFamily="34" charset="0"/>
              <a:cs typeface="Arial" panose="020B0604020202020204" pitchFamily="34" charset="0"/>
            </a:endParaRPr>
          </a:p>
          <a:p>
            <a:pPr marL="0" algn="l" rtl="0" eaLnBrk="1" fontAlgn="base" latinLnBrk="0" hangingPunct="1">
              <a:lnSpc>
                <a:spcPct val="90000"/>
              </a:lnSpc>
              <a:spcBef>
                <a:spcPts val="1000"/>
              </a:spcBef>
              <a:spcAft>
                <a:spcPts val="0"/>
              </a:spcAft>
            </a:pPr>
            <a:r>
              <a:rPr lang="ru-RU" sz="1800" b="1" kern="1200" dirty="0">
                <a:solidFill>
                  <a:srgbClr val="424242"/>
                </a:solidFill>
                <a:effectLst/>
                <a:ea typeface="Arial" panose="020B0604020202020204" pitchFamily="34" charset="0"/>
                <a:cs typeface="Arial" panose="020B0604020202020204" pitchFamily="34" charset="0"/>
              </a:rPr>
              <a:t>Люди и взаимодействие </a:t>
            </a:r>
            <a:r>
              <a:rPr lang="ru-RU" sz="1800" kern="1200" dirty="0">
                <a:solidFill>
                  <a:srgbClr val="424242"/>
                </a:solidFill>
                <a:effectLst/>
                <a:ea typeface="Arial" panose="020B0604020202020204" pitchFamily="34" charset="0"/>
                <a:cs typeface="Arial" panose="020B0604020202020204" pitchFamily="34" charset="0"/>
              </a:rPr>
              <a:t>важнее процессов и инструментов</a:t>
            </a:r>
            <a:br>
              <a:rPr lang="ru-RU" sz="1800" kern="1200" dirty="0">
                <a:solidFill>
                  <a:srgbClr val="424242"/>
                </a:solidFill>
                <a:effectLst/>
                <a:ea typeface="Arial" panose="020B0604020202020204" pitchFamily="34" charset="0"/>
                <a:cs typeface="Arial" panose="020B0604020202020204" pitchFamily="34" charset="0"/>
              </a:rPr>
            </a:br>
            <a:endParaRPr lang="ru-RU" dirty="0">
              <a:effectLst/>
            </a:endParaRPr>
          </a:p>
        </p:txBody>
      </p:sp>
      <p:sp>
        <p:nvSpPr>
          <p:cNvPr id="6" name="Скругленный прямоугольник 5">
            <a:extLst>
              <a:ext uri="{FF2B5EF4-FFF2-40B4-BE49-F238E27FC236}">
                <a16:creationId xmlns:a16="http://schemas.microsoft.com/office/drawing/2014/main" id="{CCC30C71-1EA6-B0B1-E6B3-83C552C327A8}"/>
              </a:ext>
            </a:extLst>
          </p:cNvPr>
          <p:cNvSpPr/>
          <p:nvPr/>
        </p:nvSpPr>
        <p:spPr bwMode="auto">
          <a:xfrm>
            <a:off x="432618" y="2551737"/>
            <a:ext cx="10540181" cy="1191462"/>
          </a:xfrm>
          <a:prstGeom prst="roundRect">
            <a:avLst/>
          </a:prstGeom>
          <a:solidFill>
            <a:schemeClr val="bg2">
              <a:lumMod val="20000"/>
              <a:lumOff val="8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l" rtl="0" eaLnBrk="1" fontAlgn="base" latinLnBrk="0" hangingPunct="1">
              <a:lnSpc>
                <a:spcPct val="90000"/>
              </a:lnSpc>
              <a:spcBef>
                <a:spcPts val="1000"/>
              </a:spcBef>
              <a:spcAft>
                <a:spcPts val="0"/>
              </a:spcAft>
            </a:pPr>
            <a:br>
              <a:rPr lang="ru-RU" sz="1800" kern="1200" dirty="0">
                <a:solidFill>
                  <a:srgbClr val="424242"/>
                </a:solidFill>
                <a:effectLst/>
                <a:ea typeface="Arial" panose="020B0604020202020204" pitchFamily="34" charset="0"/>
                <a:cs typeface="Arial" panose="020B0604020202020204" pitchFamily="34" charset="0"/>
              </a:rPr>
            </a:br>
            <a:r>
              <a:rPr lang="ru-RU" sz="1800" b="1" kern="1200" dirty="0">
                <a:solidFill>
                  <a:srgbClr val="424242"/>
                </a:solidFill>
                <a:effectLst/>
                <a:ea typeface="Arial" panose="020B0604020202020204" pitchFamily="34" charset="0"/>
                <a:cs typeface="Arial" panose="020B0604020202020204" pitchFamily="34" charset="0"/>
              </a:rPr>
              <a:t>Работающий продукт </a:t>
            </a:r>
            <a:r>
              <a:rPr lang="ru-RU" sz="1800" kern="1200" dirty="0">
                <a:solidFill>
                  <a:srgbClr val="424242"/>
                </a:solidFill>
                <a:effectLst/>
                <a:ea typeface="Arial" panose="020B0604020202020204" pitchFamily="34" charset="0"/>
                <a:cs typeface="Arial" panose="020B0604020202020204" pitchFamily="34" charset="0"/>
              </a:rPr>
              <a:t>важнее исчерпывающей документации</a:t>
            </a:r>
            <a:br>
              <a:rPr lang="ru-RU" sz="1800" kern="1200" dirty="0">
                <a:solidFill>
                  <a:srgbClr val="424242"/>
                </a:solidFill>
                <a:effectLst/>
                <a:ea typeface="Arial" panose="020B0604020202020204" pitchFamily="34" charset="0"/>
                <a:cs typeface="Arial" panose="020B0604020202020204" pitchFamily="34" charset="0"/>
              </a:rPr>
            </a:br>
            <a:endParaRPr lang="ru-RU" dirty="0">
              <a:effectLst/>
            </a:endParaRPr>
          </a:p>
        </p:txBody>
      </p:sp>
      <p:sp>
        <p:nvSpPr>
          <p:cNvPr id="7" name="Скругленный прямоугольник 6">
            <a:extLst>
              <a:ext uri="{FF2B5EF4-FFF2-40B4-BE49-F238E27FC236}">
                <a16:creationId xmlns:a16="http://schemas.microsoft.com/office/drawing/2014/main" id="{3FFBDC43-6FCA-BA37-D694-97D18004C7ED}"/>
              </a:ext>
            </a:extLst>
          </p:cNvPr>
          <p:cNvSpPr/>
          <p:nvPr/>
        </p:nvSpPr>
        <p:spPr bwMode="auto">
          <a:xfrm>
            <a:off x="432617" y="3888168"/>
            <a:ext cx="10540181" cy="1191462"/>
          </a:xfrm>
          <a:prstGeom prst="roundRect">
            <a:avLst/>
          </a:prstGeom>
          <a:solidFill>
            <a:schemeClr val="bg2">
              <a:lumMod val="20000"/>
              <a:lumOff val="8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l" rtl="0" eaLnBrk="1" fontAlgn="base" latinLnBrk="0" hangingPunct="1">
              <a:lnSpc>
                <a:spcPct val="90000"/>
              </a:lnSpc>
              <a:spcBef>
                <a:spcPts val="1000"/>
              </a:spcBef>
              <a:spcAft>
                <a:spcPts val="0"/>
              </a:spcAft>
            </a:pPr>
            <a:br>
              <a:rPr lang="ru-RU" sz="1800" kern="1200" dirty="0">
                <a:solidFill>
                  <a:srgbClr val="424242"/>
                </a:solidFill>
                <a:effectLst/>
                <a:ea typeface="Arial" panose="020B0604020202020204" pitchFamily="34" charset="0"/>
                <a:cs typeface="Arial" panose="020B0604020202020204" pitchFamily="34" charset="0"/>
              </a:rPr>
            </a:br>
            <a:r>
              <a:rPr lang="ru-RU" sz="1800" b="1" kern="1200" dirty="0">
                <a:solidFill>
                  <a:srgbClr val="424242"/>
                </a:solidFill>
                <a:effectLst/>
                <a:ea typeface="Arial" panose="020B0604020202020204" pitchFamily="34" charset="0"/>
                <a:cs typeface="Arial" panose="020B0604020202020204" pitchFamily="34" charset="0"/>
              </a:rPr>
              <a:t>Сотрудничество с заказчиком </a:t>
            </a:r>
            <a:r>
              <a:rPr lang="ru-RU" sz="1800" kern="1200" dirty="0">
                <a:solidFill>
                  <a:srgbClr val="424242"/>
                </a:solidFill>
                <a:effectLst/>
                <a:ea typeface="Arial" panose="020B0604020202020204" pitchFamily="34" charset="0"/>
                <a:cs typeface="Arial" panose="020B0604020202020204" pitchFamily="34" charset="0"/>
              </a:rPr>
              <a:t>важнее согласования условий контракта</a:t>
            </a:r>
            <a:br>
              <a:rPr lang="ru-RU" sz="1800" kern="1200" dirty="0">
                <a:solidFill>
                  <a:srgbClr val="424242"/>
                </a:solidFill>
                <a:effectLst/>
                <a:ea typeface="Arial" panose="020B0604020202020204" pitchFamily="34" charset="0"/>
                <a:cs typeface="Arial" panose="020B0604020202020204" pitchFamily="34" charset="0"/>
              </a:rPr>
            </a:br>
            <a:endParaRPr lang="ru-RU" dirty="0">
              <a:effectLst/>
            </a:endParaRPr>
          </a:p>
        </p:txBody>
      </p:sp>
      <p:sp>
        <p:nvSpPr>
          <p:cNvPr id="8" name="Скругленный прямоугольник 7">
            <a:extLst>
              <a:ext uri="{FF2B5EF4-FFF2-40B4-BE49-F238E27FC236}">
                <a16:creationId xmlns:a16="http://schemas.microsoft.com/office/drawing/2014/main" id="{90C8C38B-5207-824E-A5EC-4AB27C5FC54B}"/>
              </a:ext>
            </a:extLst>
          </p:cNvPr>
          <p:cNvSpPr/>
          <p:nvPr/>
        </p:nvSpPr>
        <p:spPr bwMode="auto">
          <a:xfrm>
            <a:off x="432617" y="5224599"/>
            <a:ext cx="10540181" cy="1191462"/>
          </a:xfrm>
          <a:prstGeom prst="roundRect">
            <a:avLst/>
          </a:prstGeom>
          <a:solidFill>
            <a:schemeClr val="bg2">
              <a:lumMod val="20000"/>
              <a:lumOff val="8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l" rtl="0" eaLnBrk="1" fontAlgn="base" latinLnBrk="0" hangingPunct="1">
              <a:lnSpc>
                <a:spcPct val="90000"/>
              </a:lnSpc>
              <a:spcBef>
                <a:spcPts val="1000"/>
              </a:spcBef>
              <a:spcAft>
                <a:spcPts val="0"/>
              </a:spcAft>
            </a:pPr>
            <a:r>
              <a:rPr lang="ru-RU" sz="1800" b="1" kern="1200" dirty="0">
                <a:solidFill>
                  <a:srgbClr val="424242"/>
                </a:solidFill>
                <a:effectLst/>
                <a:ea typeface="Arial" panose="020B0604020202020204" pitchFamily="34" charset="0"/>
                <a:cs typeface="Arial" panose="020B0604020202020204" pitchFamily="34" charset="0"/>
              </a:rPr>
              <a:t>Готовность к изменениям </a:t>
            </a:r>
            <a:r>
              <a:rPr lang="ru-RU" sz="1800" kern="1200" dirty="0">
                <a:solidFill>
                  <a:srgbClr val="424242"/>
                </a:solidFill>
                <a:effectLst/>
                <a:ea typeface="Arial" panose="020B0604020202020204" pitchFamily="34" charset="0"/>
                <a:cs typeface="Arial" panose="020B0604020202020204" pitchFamily="34" charset="0"/>
              </a:rPr>
              <a:t>важнее следования первоначальному плану</a:t>
            </a:r>
            <a:endParaRPr lang="ru-RU" dirty="0">
              <a:effectLst/>
            </a:endParaRPr>
          </a:p>
        </p:txBody>
      </p:sp>
    </p:spTree>
    <p:extLst>
      <p:ext uri="{BB962C8B-B14F-4D97-AF65-F5344CB8AC3E}">
        <p14:creationId xmlns:p14="http://schemas.microsoft.com/office/powerpoint/2010/main" val="1510056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F9596A-89FB-9F70-E400-47B1F9BE4645}"/>
              </a:ext>
            </a:extLst>
          </p:cNvPr>
          <p:cNvSpPr>
            <a:spLocks noGrp="1"/>
          </p:cNvSpPr>
          <p:nvPr>
            <p:ph type="title"/>
          </p:nvPr>
        </p:nvSpPr>
        <p:spPr/>
        <p:txBody>
          <a:bodyPr/>
          <a:lstStyle/>
          <a:p>
            <a:r>
              <a:rPr lang="ru-RU" dirty="0"/>
              <a:t>Принципы </a:t>
            </a:r>
            <a:r>
              <a:rPr lang="en-US" dirty="0"/>
              <a:t>Agile-</a:t>
            </a:r>
            <a:r>
              <a:rPr lang="ru-RU" dirty="0"/>
              <a:t>манифеста</a:t>
            </a:r>
          </a:p>
        </p:txBody>
      </p:sp>
      <p:sp>
        <p:nvSpPr>
          <p:cNvPr id="3" name="Content Placeholder 2">
            <a:extLst>
              <a:ext uri="{FF2B5EF4-FFF2-40B4-BE49-F238E27FC236}">
                <a16:creationId xmlns:a16="http://schemas.microsoft.com/office/drawing/2014/main" id="{91577075-6713-7088-DB97-C8F01DADE4A1}"/>
              </a:ext>
            </a:extLst>
          </p:cNvPr>
          <p:cNvSpPr txBox="1">
            <a:spLocks/>
          </p:cNvSpPr>
          <p:nvPr/>
        </p:nvSpPr>
        <p:spPr>
          <a:xfrm>
            <a:off x="432619" y="1253331"/>
            <a:ext cx="10515600" cy="4351338"/>
          </a:xfrm>
          <a:prstGeom prst="rect">
            <a:avLst/>
          </a:prstGeom>
        </p:spPr>
        <p:txBody>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342900" indent="-342900">
              <a:buClr>
                <a:schemeClr val="bg2"/>
              </a:buClr>
              <a:buFont typeface="Arial"/>
              <a:buAutoNum type="arabicPeriod"/>
            </a:pPr>
            <a:r>
              <a:rPr lang="ru-RU" sz="1800" dirty="0"/>
              <a:t>Наивысшим приоритетом для нас является удовлетворение потребностей заказчика благодаря регулярной и ранней поставке ценного программного обеспечения.</a:t>
            </a:r>
          </a:p>
          <a:p>
            <a:pPr marL="342900" indent="-342900">
              <a:buClr>
                <a:schemeClr val="bg2"/>
              </a:buClr>
              <a:buFont typeface="Arial"/>
              <a:buAutoNum type="arabicPeriod"/>
            </a:pPr>
            <a:r>
              <a:rPr lang="ru-RU" sz="1800" kern="1200" dirty="0">
                <a:solidFill>
                  <a:srgbClr val="000000"/>
                </a:solidFill>
                <a:effectLst/>
                <a:ea typeface="+mn-ea"/>
                <a:cs typeface="+mn-cs"/>
              </a:rPr>
              <a:t>Изменение требований приветствуется, даже на поздних стадиях разработки. </a:t>
            </a:r>
            <a:r>
              <a:rPr lang="ru-RU" sz="1800" kern="1200" dirty="0" err="1">
                <a:solidFill>
                  <a:srgbClr val="000000"/>
                </a:solidFill>
                <a:effectLst/>
                <a:ea typeface="+mn-ea"/>
                <a:cs typeface="+mn-cs"/>
              </a:rPr>
              <a:t>Agile</a:t>
            </a:r>
            <a:r>
              <a:rPr lang="ru-RU" sz="1800" kern="1200" dirty="0">
                <a:solidFill>
                  <a:srgbClr val="000000"/>
                </a:solidFill>
                <a:effectLst/>
                <a:ea typeface="+mn-ea"/>
                <a:cs typeface="+mn-cs"/>
              </a:rPr>
              <a:t>-процессы позволяют использовать изменения для обеспечения заказчику конкурентного преимущества.</a:t>
            </a:r>
          </a:p>
          <a:p>
            <a:pPr marL="342900" indent="-342900">
              <a:buClr>
                <a:schemeClr val="bg2"/>
              </a:buClr>
              <a:buFont typeface="Arial"/>
              <a:buAutoNum type="arabicPeriod"/>
            </a:pPr>
            <a:r>
              <a:rPr lang="ru-RU" sz="1800" kern="1200" dirty="0">
                <a:solidFill>
                  <a:srgbClr val="000000"/>
                </a:solidFill>
                <a:effectLst/>
                <a:ea typeface="+mn-ea"/>
                <a:cs typeface="+mn-cs"/>
              </a:rPr>
              <a:t>Работающий продукт следует выпускать как можно чаще, с периодичностью от пары недель до пары месяцев.</a:t>
            </a:r>
            <a:endParaRPr lang="ru-RU" sz="1800" kern="1200" dirty="0">
              <a:solidFill>
                <a:srgbClr val="000000"/>
              </a:solidFill>
            </a:endParaRPr>
          </a:p>
          <a:p>
            <a:pPr marL="342900" indent="-342900">
              <a:buClr>
                <a:schemeClr val="bg2"/>
              </a:buClr>
              <a:buFont typeface="Arial"/>
              <a:buAutoNum type="arabicPeriod"/>
            </a:pPr>
            <a:r>
              <a:rPr lang="ru-RU" sz="1800" kern="1200" dirty="0">
                <a:solidFill>
                  <a:srgbClr val="000000"/>
                </a:solidFill>
                <a:effectLst/>
                <a:ea typeface="+mn-ea"/>
                <a:cs typeface="+mn-cs"/>
              </a:rPr>
              <a:t>На протяжении всего проекта разработчики и представители бизнеса должны ежедневно работать вместе.</a:t>
            </a:r>
          </a:p>
          <a:p>
            <a:pPr marL="342900" indent="-342900">
              <a:buClr>
                <a:schemeClr val="bg2"/>
              </a:buClr>
              <a:buFont typeface="Arial"/>
              <a:buAutoNum type="arabicPeriod"/>
            </a:pPr>
            <a:r>
              <a:rPr lang="ru-RU" sz="1800" kern="1200" dirty="0">
                <a:solidFill>
                  <a:srgbClr val="000000"/>
                </a:solidFill>
                <a:effectLst/>
                <a:ea typeface="+mn-ea"/>
                <a:cs typeface="+mn-cs"/>
              </a:rPr>
              <a:t>Над проектом должны работать мотивированные профессионалы. Чтобы работа была сделана, создайте условия, обеспечьте поддержку и полностью доверьтесь им.</a:t>
            </a:r>
            <a:endParaRPr lang="ru-RU" sz="1800" kern="1200" dirty="0">
              <a:solidFill>
                <a:srgbClr val="000000"/>
              </a:solidFill>
            </a:endParaRPr>
          </a:p>
          <a:p>
            <a:pPr marL="342900" indent="-342900">
              <a:buClr>
                <a:schemeClr val="bg2"/>
              </a:buClr>
              <a:buFont typeface="Arial"/>
              <a:buAutoNum type="arabicPeriod"/>
            </a:pPr>
            <a:r>
              <a:rPr lang="ru-RU" sz="1800" kern="1200" dirty="0">
                <a:solidFill>
                  <a:srgbClr val="000000"/>
                </a:solidFill>
                <a:effectLst/>
                <a:ea typeface="+mn-ea"/>
                <a:cs typeface="+mn-cs"/>
              </a:rPr>
              <a:t>Непосредственное общение является наиболее практичным и эффективным способом обмена информацией как с самой командой, так и внутри команды.</a:t>
            </a:r>
            <a:endParaRPr lang="en-US" sz="1800" dirty="0"/>
          </a:p>
        </p:txBody>
      </p:sp>
    </p:spTree>
    <p:extLst>
      <p:ext uri="{BB962C8B-B14F-4D97-AF65-F5344CB8AC3E}">
        <p14:creationId xmlns:p14="http://schemas.microsoft.com/office/powerpoint/2010/main" val="1376784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F9596A-89FB-9F70-E400-47B1F9BE4645}"/>
              </a:ext>
            </a:extLst>
          </p:cNvPr>
          <p:cNvSpPr>
            <a:spLocks noGrp="1"/>
          </p:cNvSpPr>
          <p:nvPr>
            <p:ph type="title"/>
          </p:nvPr>
        </p:nvSpPr>
        <p:spPr/>
        <p:txBody>
          <a:bodyPr/>
          <a:lstStyle/>
          <a:p>
            <a:r>
              <a:rPr lang="ru-RU" dirty="0"/>
              <a:t>Принципы </a:t>
            </a:r>
            <a:r>
              <a:rPr lang="en-US" dirty="0"/>
              <a:t>Agile-</a:t>
            </a:r>
            <a:r>
              <a:rPr lang="ru-RU" dirty="0"/>
              <a:t>манифеста</a:t>
            </a:r>
          </a:p>
        </p:txBody>
      </p:sp>
      <p:sp>
        <p:nvSpPr>
          <p:cNvPr id="3" name="Content Placeholder 2">
            <a:extLst>
              <a:ext uri="{FF2B5EF4-FFF2-40B4-BE49-F238E27FC236}">
                <a16:creationId xmlns:a16="http://schemas.microsoft.com/office/drawing/2014/main" id="{91577075-6713-7088-DB97-C8F01DADE4A1}"/>
              </a:ext>
            </a:extLst>
          </p:cNvPr>
          <p:cNvSpPr txBox="1">
            <a:spLocks/>
          </p:cNvSpPr>
          <p:nvPr/>
        </p:nvSpPr>
        <p:spPr>
          <a:xfrm>
            <a:off x="432619" y="1253331"/>
            <a:ext cx="10515600" cy="4351338"/>
          </a:xfrm>
          <a:prstGeom prst="rect">
            <a:avLst/>
          </a:prstGeom>
        </p:spPr>
        <p:txBody>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342900" indent="-342900">
              <a:buClr>
                <a:schemeClr val="bg2"/>
              </a:buClr>
              <a:buFont typeface="+mj-lt"/>
              <a:buAutoNum type="arabicPeriod" startAt="7"/>
            </a:pPr>
            <a:r>
              <a:rPr lang="ru-RU" sz="1800" kern="1200" dirty="0">
                <a:solidFill>
                  <a:srgbClr val="000000"/>
                </a:solidFill>
                <a:effectLst/>
                <a:ea typeface="+mn-ea"/>
                <a:cs typeface="+mn-cs"/>
              </a:rPr>
              <a:t>Работающий</a:t>
            </a:r>
            <a:r>
              <a:rPr lang="ru-RU" sz="1800" b="0" i="0" kern="1200" dirty="0">
                <a:solidFill>
                  <a:srgbClr val="000000"/>
                </a:solidFill>
                <a:effectLst/>
                <a:ea typeface="+mn-ea"/>
                <a:cs typeface="+mn-cs"/>
              </a:rPr>
              <a:t> </a:t>
            </a:r>
            <a:r>
              <a:rPr lang="ru-RU" sz="1800" kern="1200" dirty="0">
                <a:solidFill>
                  <a:srgbClr val="000000"/>
                </a:solidFill>
                <a:effectLst/>
                <a:ea typeface="+mn-ea"/>
                <a:cs typeface="+mn-cs"/>
              </a:rPr>
              <a:t>продукт — основной показатель прогресса.</a:t>
            </a:r>
          </a:p>
          <a:p>
            <a:pPr marL="342900" indent="-342900">
              <a:buClr>
                <a:schemeClr val="bg2"/>
              </a:buClr>
              <a:buFont typeface="+mj-lt"/>
              <a:buAutoNum type="arabicPeriod" startAt="7"/>
            </a:pPr>
            <a:r>
              <a:rPr lang="ru-RU" sz="1800" kern="1200" dirty="0">
                <a:solidFill>
                  <a:srgbClr val="000000"/>
                </a:solidFill>
                <a:effectLst/>
                <a:ea typeface="+mn-ea"/>
                <a:cs typeface="+mn-cs"/>
              </a:rPr>
              <a:t>Инвесторы, разработчики и пользователи должны иметь возможность поддерживать постоянный ритм бесконечно. </a:t>
            </a:r>
            <a:r>
              <a:rPr lang="ru-RU" sz="1800" kern="1200" dirty="0" err="1">
                <a:solidFill>
                  <a:srgbClr val="000000"/>
                </a:solidFill>
                <a:effectLst/>
                <a:ea typeface="+mn-ea"/>
                <a:cs typeface="+mn-cs"/>
              </a:rPr>
              <a:t>Agile</a:t>
            </a:r>
            <a:r>
              <a:rPr lang="ru-RU" sz="1800" kern="1200" dirty="0">
                <a:solidFill>
                  <a:srgbClr val="000000"/>
                </a:solidFill>
                <a:effectLst/>
                <a:ea typeface="+mn-ea"/>
                <a:cs typeface="+mn-cs"/>
              </a:rPr>
              <a:t> помогает наладить такой устойчивый процесс разработки.</a:t>
            </a:r>
            <a:endParaRPr lang="ru-RU" sz="1800" kern="1200" dirty="0">
              <a:solidFill>
                <a:srgbClr val="000000"/>
              </a:solidFill>
            </a:endParaRPr>
          </a:p>
          <a:p>
            <a:pPr marL="342900" indent="-342900">
              <a:buClr>
                <a:schemeClr val="bg2"/>
              </a:buClr>
              <a:buFont typeface="+mj-lt"/>
              <a:buAutoNum type="arabicPeriod" startAt="7"/>
            </a:pPr>
            <a:r>
              <a:rPr lang="ru-RU" sz="1800" kern="1200" dirty="0">
                <a:solidFill>
                  <a:srgbClr val="000000"/>
                </a:solidFill>
                <a:effectLst/>
                <a:ea typeface="+mn-ea"/>
                <a:cs typeface="+mn-cs"/>
              </a:rPr>
              <a:t>Постоянное внимание к техническому совершенству и качеству проектирования повышает гибкость проекта.</a:t>
            </a:r>
          </a:p>
          <a:p>
            <a:pPr marL="342900" indent="-342900">
              <a:buClr>
                <a:schemeClr val="bg2"/>
              </a:buClr>
              <a:buFont typeface="+mj-lt"/>
              <a:buAutoNum type="arabicPeriod" startAt="7"/>
            </a:pPr>
            <a:r>
              <a:rPr lang="ru-RU" sz="1800" kern="1200" dirty="0">
                <a:solidFill>
                  <a:srgbClr val="000000"/>
                </a:solidFill>
                <a:effectLst/>
                <a:ea typeface="+mn-ea"/>
                <a:cs typeface="+mn-cs"/>
              </a:rPr>
              <a:t>Простота — искусство минимизации лишней работы — крайне необходима.</a:t>
            </a:r>
            <a:endParaRPr lang="ru-RU" sz="1800" kern="1200" dirty="0">
              <a:solidFill>
                <a:srgbClr val="000000"/>
              </a:solidFill>
            </a:endParaRPr>
          </a:p>
          <a:p>
            <a:pPr marL="342900" indent="-342900">
              <a:buClr>
                <a:schemeClr val="bg2"/>
              </a:buClr>
              <a:buFont typeface="+mj-lt"/>
              <a:buAutoNum type="arabicPeriod" startAt="7"/>
            </a:pPr>
            <a:r>
              <a:rPr lang="ru-RU" sz="1800" kern="1200" dirty="0">
                <a:solidFill>
                  <a:srgbClr val="000000"/>
                </a:solidFill>
                <a:effectLst/>
                <a:ea typeface="+mn-ea"/>
                <a:cs typeface="+mn-cs"/>
              </a:rPr>
              <a:t>Самые лучшие требования, архитектурные и технические решения рождаются </a:t>
            </a:r>
            <a:br>
              <a:rPr lang="ru-RU" sz="1800" kern="1200" dirty="0">
                <a:solidFill>
                  <a:srgbClr val="000000"/>
                </a:solidFill>
                <a:effectLst/>
                <a:ea typeface="+mn-ea"/>
                <a:cs typeface="+mn-cs"/>
              </a:rPr>
            </a:br>
            <a:r>
              <a:rPr lang="ru-RU" sz="1800" kern="1200" dirty="0">
                <a:solidFill>
                  <a:srgbClr val="000000"/>
                </a:solidFill>
                <a:effectLst/>
                <a:ea typeface="+mn-ea"/>
                <a:cs typeface="+mn-cs"/>
              </a:rPr>
              <a:t>у самоорганизующихся команд.</a:t>
            </a:r>
          </a:p>
          <a:p>
            <a:pPr marL="342900" indent="-342900">
              <a:buClr>
                <a:schemeClr val="bg2"/>
              </a:buClr>
              <a:buFont typeface="+mj-lt"/>
              <a:buAutoNum type="arabicPeriod" startAt="7"/>
            </a:pPr>
            <a:r>
              <a:rPr lang="ru-RU" sz="1800" kern="1200" dirty="0">
                <a:solidFill>
                  <a:srgbClr val="000000"/>
                </a:solidFill>
                <a:effectLst/>
                <a:ea typeface="+mn-ea"/>
                <a:cs typeface="+mn-cs"/>
              </a:rPr>
              <a:t>Команда должна систематически анализировать возможные способы улучшения эффективности и соответственно корректировать стиль своей работы.</a:t>
            </a:r>
          </a:p>
          <a:p>
            <a:pPr marL="342900" indent="-342900">
              <a:buClr>
                <a:schemeClr val="bg2"/>
              </a:buClr>
              <a:buFont typeface="+mj-lt"/>
              <a:buAutoNum type="arabicPeriod" startAt="7"/>
            </a:pPr>
            <a:endParaRPr lang="en-US" sz="1800" dirty="0"/>
          </a:p>
        </p:txBody>
      </p:sp>
    </p:spTree>
    <p:extLst>
      <p:ext uri="{BB962C8B-B14F-4D97-AF65-F5344CB8AC3E}">
        <p14:creationId xmlns:p14="http://schemas.microsoft.com/office/powerpoint/2010/main" val="178649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21258B-A3CF-1D20-841B-1AEBC55D4089}"/>
              </a:ext>
            </a:extLst>
          </p:cNvPr>
          <p:cNvSpPr>
            <a:spLocks noGrp="1"/>
          </p:cNvSpPr>
          <p:nvPr>
            <p:ph type="title"/>
          </p:nvPr>
        </p:nvSpPr>
        <p:spPr/>
        <p:txBody>
          <a:bodyPr/>
          <a:lstStyle/>
          <a:p>
            <a:r>
              <a:rPr lang="en-US" dirty="0"/>
              <a:t>Agile</a:t>
            </a:r>
            <a:endParaRPr lang="ru-RU" dirty="0"/>
          </a:p>
        </p:txBody>
      </p:sp>
      <p:pic>
        <p:nvPicPr>
          <p:cNvPr id="3" name="Picture 3">
            <a:extLst>
              <a:ext uri="{FF2B5EF4-FFF2-40B4-BE49-F238E27FC236}">
                <a16:creationId xmlns:a16="http://schemas.microsoft.com/office/drawing/2014/main" id="{03AB4F8B-EFA1-641D-D48A-15A8708BEFFC}"/>
              </a:ext>
            </a:extLst>
          </p:cNvPr>
          <p:cNvPicPr>
            <a:picLocks noChangeAspect="1"/>
          </p:cNvPicPr>
          <p:nvPr/>
        </p:nvPicPr>
        <p:blipFill>
          <a:blip r:embed="rId2"/>
          <a:stretch>
            <a:fillRect/>
          </a:stretch>
        </p:blipFill>
        <p:spPr>
          <a:xfrm>
            <a:off x="432619" y="1015918"/>
            <a:ext cx="9839325" cy="3571875"/>
          </a:xfrm>
          <a:prstGeom prst="rect">
            <a:avLst/>
          </a:prstGeom>
        </p:spPr>
      </p:pic>
      <p:sp>
        <p:nvSpPr>
          <p:cNvPr id="4" name="Content Placeholder 2">
            <a:extLst>
              <a:ext uri="{FF2B5EF4-FFF2-40B4-BE49-F238E27FC236}">
                <a16:creationId xmlns:a16="http://schemas.microsoft.com/office/drawing/2014/main" id="{4E967748-1278-89AA-401F-47D94C3F26C8}"/>
              </a:ext>
            </a:extLst>
          </p:cNvPr>
          <p:cNvSpPr txBox="1">
            <a:spLocks/>
          </p:cNvSpPr>
          <p:nvPr/>
        </p:nvSpPr>
        <p:spPr>
          <a:xfrm>
            <a:off x="432619" y="4831923"/>
            <a:ext cx="10515600" cy="1010159"/>
          </a:xfrm>
          <a:prstGeom prst="rect">
            <a:avLst/>
          </a:prstGeom>
        </p:spPr>
        <p:txBody>
          <a:bodyP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pPr>
            <a:r>
              <a:rPr lang="ru-RU" sz="1800" b="1" dirty="0"/>
              <a:t>Спринт</a:t>
            </a:r>
            <a:r>
              <a:rPr lang="ru-RU" sz="1800" dirty="0"/>
              <a:t> — это повторяемый фиксированный временной интервал, в течение которого создаётся «готовый» продукт максимально возможной ценности.</a:t>
            </a:r>
            <a:endParaRPr lang="en-US" sz="1800" dirty="0"/>
          </a:p>
        </p:txBody>
      </p:sp>
    </p:spTree>
    <p:extLst>
      <p:ext uri="{BB962C8B-B14F-4D97-AF65-F5344CB8AC3E}">
        <p14:creationId xmlns:p14="http://schemas.microsoft.com/office/powerpoint/2010/main" val="230191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81915563" name="Прямоугольник: скругленные углы 5"/>
          <p:cNvSpPr/>
          <p:nvPr/>
        </p:nvSpPr>
        <p:spPr bwMode="auto">
          <a:xfrm>
            <a:off x="432592" y="1376361"/>
            <a:ext cx="11326019" cy="3665536"/>
          </a:xfrm>
          <a:prstGeom prst="roundRect">
            <a:avLst>
              <a:gd name="adj" fmla="val 3429"/>
            </a:avLst>
          </a:prstGeom>
          <a:solidFill>
            <a:srgbClr val="EBF2FA"/>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08000" rIns="144000" bIns="144000" rtlCol="0" anchor="t"/>
          <a:lstStyle/>
          <a:p>
            <a:pPr marL="342900" indent="-342900">
              <a:spcAft>
                <a:spcPts val="599"/>
              </a:spcAft>
              <a:buClr>
                <a:schemeClr val="bg2"/>
              </a:buClr>
              <a:buFont typeface="+mj-lt"/>
              <a:buAutoNum type="arabicPeriod"/>
              <a:defRPr/>
            </a:pPr>
            <a:r>
              <a:rPr lang="en-US" sz="1600" dirty="0">
                <a:solidFill>
                  <a:schemeClr val="tx1"/>
                </a:solidFill>
                <a:latin typeface="Arial"/>
              </a:rPr>
              <a:t>Waterfall</a:t>
            </a:r>
          </a:p>
          <a:p>
            <a:pPr marL="342900" indent="-342900">
              <a:spcAft>
                <a:spcPts val="599"/>
              </a:spcAft>
              <a:buClr>
                <a:schemeClr val="bg2"/>
              </a:buClr>
              <a:buFont typeface="+mj-lt"/>
              <a:buAutoNum type="arabicPeriod"/>
              <a:defRPr/>
            </a:pPr>
            <a:r>
              <a:rPr lang="ru-RU" sz="1600" dirty="0">
                <a:solidFill>
                  <a:schemeClr val="tx1"/>
                </a:solidFill>
                <a:latin typeface="Arial"/>
              </a:rPr>
              <a:t>Гибкие методологии: </a:t>
            </a:r>
            <a:r>
              <a:rPr lang="en-US" sz="1600" dirty="0">
                <a:solidFill>
                  <a:schemeClr val="tx1"/>
                </a:solidFill>
                <a:latin typeface="Arial"/>
              </a:rPr>
              <a:t>Agile</a:t>
            </a:r>
          </a:p>
          <a:p>
            <a:pPr marL="342900" indent="-342900">
              <a:spcAft>
                <a:spcPts val="599"/>
              </a:spcAft>
              <a:buClr>
                <a:schemeClr val="bg2"/>
              </a:buClr>
              <a:buFont typeface="+mj-lt"/>
              <a:buAutoNum type="arabicPeriod"/>
              <a:defRPr/>
            </a:pPr>
            <a:r>
              <a:rPr lang="en-US" sz="1600" dirty="0">
                <a:solidFill>
                  <a:schemeClr val="tx1"/>
                </a:solidFill>
                <a:latin typeface="Arial"/>
              </a:rPr>
              <a:t>Scrum</a:t>
            </a:r>
          </a:p>
          <a:p>
            <a:pPr marL="342900" indent="-342900">
              <a:spcAft>
                <a:spcPts val="599"/>
              </a:spcAft>
              <a:buClr>
                <a:schemeClr val="bg2"/>
              </a:buClr>
              <a:buFont typeface="+mj-lt"/>
              <a:buAutoNum type="arabicPeriod"/>
              <a:defRPr/>
            </a:pPr>
            <a:r>
              <a:rPr lang="en-US" sz="1600" dirty="0">
                <a:solidFill>
                  <a:schemeClr val="tx1"/>
                </a:solidFill>
                <a:latin typeface="Arial"/>
              </a:rPr>
              <a:t>Kanban</a:t>
            </a:r>
          </a:p>
          <a:p>
            <a:pPr marL="342900" indent="-342900">
              <a:spcAft>
                <a:spcPts val="599"/>
              </a:spcAft>
              <a:buClr>
                <a:schemeClr val="bg2"/>
              </a:buClr>
              <a:buFont typeface="+mj-lt"/>
              <a:buAutoNum type="arabicPeriod"/>
              <a:defRPr/>
            </a:pPr>
            <a:r>
              <a:rPr lang="ru-RU" sz="1600" dirty="0">
                <a:solidFill>
                  <a:schemeClr val="tx1"/>
                </a:solidFill>
                <a:latin typeface="Arial"/>
              </a:rPr>
              <a:t>Гибридная модель управления проектами</a:t>
            </a:r>
            <a:endParaRPr lang="en-US" sz="1600" dirty="0">
              <a:solidFill>
                <a:schemeClr val="tx1"/>
              </a:solidFill>
              <a:latin typeface="Arial"/>
            </a:endParaRPr>
          </a:p>
          <a:p>
            <a:pPr marL="342900" indent="-342900">
              <a:spcAft>
                <a:spcPts val="599"/>
              </a:spcAft>
              <a:buClr>
                <a:schemeClr val="bg2"/>
              </a:buClr>
              <a:buFont typeface="+mj-lt"/>
              <a:buAutoNum type="arabicPeriod"/>
              <a:defRPr/>
            </a:pPr>
            <a:r>
              <a:rPr lang="ru-RU" sz="1600" dirty="0">
                <a:solidFill>
                  <a:schemeClr val="tx1"/>
                </a:solidFill>
                <a:latin typeface="Arial"/>
              </a:rPr>
              <a:t>Модель </a:t>
            </a:r>
            <a:r>
              <a:rPr lang="ru-RU" sz="1600" dirty="0" err="1">
                <a:solidFill>
                  <a:schemeClr val="tx1"/>
                </a:solidFill>
                <a:latin typeface="Arial"/>
              </a:rPr>
              <a:t>Кеневин</a:t>
            </a:r>
            <a:endParaRPr lang="ru-RU" sz="1600" dirty="0">
              <a:solidFill>
                <a:schemeClr val="tx1"/>
              </a:solidFill>
              <a:latin typeface="Arial"/>
            </a:endParaRPr>
          </a:p>
          <a:p>
            <a:pPr marL="342900" indent="-342900">
              <a:spcAft>
                <a:spcPts val="599"/>
              </a:spcAft>
              <a:buClr>
                <a:schemeClr val="bg2"/>
              </a:buClr>
              <a:buFont typeface="+mj-lt"/>
              <a:buAutoNum type="arabicPeriod"/>
              <a:defRPr/>
            </a:pPr>
            <a:endParaRPr lang="ru-RU" sz="1600" dirty="0">
              <a:solidFill>
                <a:schemeClr val="tx1"/>
              </a:solidFill>
              <a:latin typeface="Arial"/>
            </a:endParaRPr>
          </a:p>
        </p:txBody>
      </p:sp>
      <p:sp>
        <p:nvSpPr>
          <p:cNvPr id="1651080654" name="Заголовок 1"/>
          <p:cNvSpPr>
            <a:spLocks noGrp="1"/>
          </p:cNvSpPr>
          <p:nvPr>
            <p:ph type="title"/>
          </p:nvPr>
        </p:nvSpPr>
        <p:spPr bwMode="auto">
          <a:xfrm>
            <a:off x="432618" y="423291"/>
            <a:ext cx="9614449" cy="366120"/>
          </a:xfrm>
        </p:spPr>
        <p:txBody>
          <a:bodyPr/>
          <a:lstStyle/>
          <a:p>
            <a:pPr>
              <a:defRPr/>
            </a:pPr>
            <a:r>
              <a:rPr lang="ru-RU" dirty="0"/>
              <a:t>План занятия</a:t>
            </a:r>
            <a:endParaRPr dirty="0"/>
          </a:p>
        </p:txBody>
      </p:sp>
    </p:spTree>
    <p:extLst>
      <p:ext uri="{BB962C8B-B14F-4D97-AF65-F5344CB8AC3E}">
        <p14:creationId xmlns:p14="http://schemas.microsoft.com/office/powerpoint/2010/main" val="2092423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CBF03E-0D94-C11B-BC3B-6C17FBA00C71}"/>
              </a:ext>
            </a:extLst>
          </p:cNvPr>
          <p:cNvSpPr>
            <a:spLocks noGrp="1"/>
          </p:cNvSpPr>
          <p:nvPr>
            <p:ph type="title"/>
          </p:nvPr>
        </p:nvSpPr>
        <p:spPr>
          <a:xfrm>
            <a:off x="432619" y="423292"/>
            <a:ext cx="9606530" cy="369332"/>
          </a:xfrm>
        </p:spPr>
        <p:txBody>
          <a:bodyPr/>
          <a:lstStyle/>
          <a:p>
            <a:r>
              <a:rPr lang="en-GB" dirty="0"/>
              <a:t>Agile-</a:t>
            </a:r>
            <a:r>
              <a:rPr lang="ru-RU" dirty="0"/>
              <a:t>разработка</a:t>
            </a:r>
          </a:p>
        </p:txBody>
      </p:sp>
      <p:sp>
        <p:nvSpPr>
          <p:cNvPr id="3" name="Объект 7">
            <a:extLst>
              <a:ext uri="{FF2B5EF4-FFF2-40B4-BE49-F238E27FC236}">
                <a16:creationId xmlns:a16="http://schemas.microsoft.com/office/drawing/2014/main" id="{09717BB1-08B2-F681-02DB-DB4B0CB117F5}"/>
              </a:ext>
            </a:extLst>
          </p:cNvPr>
          <p:cNvSpPr txBox="1">
            <a:spLocks/>
          </p:cNvSpPr>
          <p:nvPr/>
        </p:nvSpPr>
        <p:spPr>
          <a:xfrm>
            <a:off x="432619" y="1416363"/>
            <a:ext cx="5384800" cy="3394075"/>
          </a:xfrm>
        </p:spPr>
        <p:txBody>
          <a:bodyP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defTabSz="914377">
              <a:buFont typeface="Arial"/>
              <a:buNone/>
              <a:defRPr/>
            </a:pPr>
            <a:r>
              <a:rPr lang="ru-RU" sz="1800" b="1" dirty="0"/>
              <a:t>Три ключевых отличия:</a:t>
            </a:r>
          </a:p>
          <a:p>
            <a:pPr algn="just" defTabSz="914377">
              <a:buClr>
                <a:schemeClr val="bg2"/>
              </a:buClr>
              <a:buFont typeface="Системный шрифт, обычный"/>
              <a:buChar char="+"/>
              <a:defRPr/>
            </a:pPr>
            <a:r>
              <a:rPr lang="ru-RU" sz="1800" dirty="0"/>
              <a:t>фокус на ценности для клиента (пользователя)</a:t>
            </a:r>
          </a:p>
          <a:p>
            <a:pPr algn="just" defTabSz="914377">
              <a:buClr>
                <a:schemeClr val="bg2"/>
              </a:buClr>
              <a:buFont typeface="Системный шрифт, обычный"/>
              <a:buChar char="+"/>
              <a:defRPr/>
            </a:pPr>
            <a:r>
              <a:rPr lang="ru-RU" sz="1800" dirty="0"/>
              <a:t>короткие временные интервалы между выпусками версий продукта (итерационность)</a:t>
            </a:r>
          </a:p>
          <a:p>
            <a:pPr algn="just" defTabSz="914377">
              <a:buClr>
                <a:schemeClr val="bg2"/>
              </a:buClr>
              <a:buFont typeface="Системный шрифт, обычный"/>
              <a:buChar char="+"/>
              <a:defRPr/>
            </a:pPr>
            <a:r>
              <a:rPr lang="ru-RU" sz="1800" dirty="0"/>
              <a:t>быстрая обратная связь</a:t>
            </a:r>
          </a:p>
        </p:txBody>
      </p:sp>
      <p:pic>
        <p:nvPicPr>
          <p:cNvPr id="4" name="Picture 2" descr="http://webduos.com/wp-content/uploads/2013/04/2.-Agile-Methodologies.jpg">
            <a:extLst>
              <a:ext uri="{FF2B5EF4-FFF2-40B4-BE49-F238E27FC236}">
                <a16:creationId xmlns:a16="http://schemas.microsoft.com/office/drawing/2014/main" id="{8F1C2D7E-F217-2831-42D3-E373AD951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4583" y="1416363"/>
            <a:ext cx="4887481" cy="4408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110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417CE7-6B6A-2C5E-14F6-D7B69DB550A4}"/>
              </a:ext>
            </a:extLst>
          </p:cNvPr>
          <p:cNvSpPr>
            <a:spLocks noGrp="1"/>
          </p:cNvSpPr>
          <p:nvPr>
            <p:ph type="title"/>
          </p:nvPr>
        </p:nvSpPr>
        <p:spPr/>
        <p:txBody>
          <a:bodyPr/>
          <a:lstStyle/>
          <a:p>
            <a:r>
              <a:rPr lang="en-GB" dirty="0"/>
              <a:t>Agile-</a:t>
            </a:r>
            <a:r>
              <a:rPr lang="ru-RU" dirty="0"/>
              <a:t>разработка</a:t>
            </a:r>
          </a:p>
        </p:txBody>
      </p:sp>
      <p:pic>
        <p:nvPicPr>
          <p:cNvPr id="3" name="Picture 2" descr="http://bit.samag.ru/uploads/articles/2015/05/32_35/Pic_02.png">
            <a:extLst>
              <a:ext uri="{FF2B5EF4-FFF2-40B4-BE49-F238E27FC236}">
                <a16:creationId xmlns:a16="http://schemas.microsoft.com/office/drawing/2014/main" id="{A10B6E0C-9D52-C236-F3D1-39CE564A8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619" y="1148331"/>
            <a:ext cx="7310873" cy="4944984"/>
          </a:xfrm>
          <a:prstGeom prst="rect">
            <a:avLst/>
          </a:prstGeom>
          <a:noFill/>
          <a:extLst>
            <a:ext uri="{909E8E84-426E-40DD-AFC4-6F175D3DCCD1}">
              <a14:hiddenFill xmlns:a14="http://schemas.microsoft.com/office/drawing/2010/main">
                <a:solidFill>
                  <a:srgbClr val="FFFFFF"/>
                </a:solidFill>
              </a14:hiddenFill>
            </a:ext>
          </a:extLst>
        </p:spPr>
      </p:pic>
      <p:sp>
        <p:nvSpPr>
          <p:cNvPr id="4" name="Стрелка углом 3">
            <a:extLst>
              <a:ext uri="{FF2B5EF4-FFF2-40B4-BE49-F238E27FC236}">
                <a16:creationId xmlns:a16="http://schemas.microsoft.com/office/drawing/2014/main" id="{C132C404-DD0F-631D-DB03-A08634171703}"/>
              </a:ext>
            </a:extLst>
          </p:cNvPr>
          <p:cNvSpPr/>
          <p:nvPr/>
        </p:nvSpPr>
        <p:spPr>
          <a:xfrm flipH="1">
            <a:off x="8138730" y="1451616"/>
            <a:ext cx="1296787" cy="1291920"/>
          </a:xfrm>
          <a:prstGeom prst="bentArrow">
            <a:avLst/>
          </a:prstGeom>
          <a:solidFill>
            <a:schemeClr val="bg2"/>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defRPr/>
            </a:pPr>
            <a:endParaRPr lang="ru-RU" sz="1867">
              <a:solidFill>
                <a:prstClr val="black"/>
              </a:solidFill>
              <a:latin typeface="Calibri" panose="020F0502020204030204"/>
            </a:endParaRPr>
          </a:p>
        </p:txBody>
      </p:sp>
      <p:sp>
        <p:nvSpPr>
          <p:cNvPr id="5" name="Прямоугольник 4">
            <a:extLst>
              <a:ext uri="{FF2B5EF4-FFF2-40B4-BE49-F238E27FC236}">
                <a16:creationId xmlns:a16="http://schemas.microsoft.com/office/drawing/2014/main" id="{6E3E6483-7F98-B333-CD3C-3613B5DCC403}"/>
              </a:ext>
            </a:extLst>
          </p:cNvPr>
          <p:cNvSpPr/>
          <p:nvPr/>
        </p:nvSpPr>
        <p:spPr>
          <a:xfrm>
            <a:off x="7919610" y="2850086"/>
            <a:ext cx="3233072" cy="1264379"/>
          </a:xfrm>
          <a:prstGeom prst="rect">
            <a:avLst/>
          </a:prstGeom>
          <a:solidFill>
            <a:schemeClr val="accent6"/>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ru-RU" sz="1867" dirty="0">
                <a:solidFill>
                  <a:srgbClr val="000000"/>
                </a:solidFill>
              </a:rPr>
              <a:t>Последовательное уточнение требований пользователя (прояснение)</a:t>
            </a:r>
          </a:p>
        </p:txBody>
      </p:sp>
    </p:spTree>
    <p:extLst>
      <p:ext uri="{BB962C8B-B14F-4D97-AF65-F5344CB8AC3E}">
        <p14:creationId xmlns:p14="http://schemas.microsoft.com/office/powerpoint/2010/main" val="4129653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FFFC18-9629-75B0-74BD-6BA87E2D11E9}"/>
              </a:ext>
            </a:extLst>
          </p:cNvPr>
          <p:cNvSpPr>
            <a:spLocks noGrp="1"/>
          </p:cNvSpPr>
          <p:nvPr>
            <p:ph type="title"/>
          </p:nvPr>
        </p:nvSpPr>
        <p:spPr>
          <a:xfrm>
            <a:off x="432619" y="423292"/>
            <a:ext cx="9606530" cy="369332"/>
          </a:xfrm>
        </p:spPr>
        <p:txBody>
          <a:bodyPr/>
          <a:lstStyle/>
          <a:p>
            <a:r>
              <a:rPr lang="ru-RU" dirty="0"/>
              <a:t>Короткий цикл обратной связи — основа </a:t>
            </a:r>
            <a:r>
              <a:rPr lang="en-GB" dirty="0"/>
              <a:t>Agile</a:t>
            </a:r>
            <a:endParaRPr lang="ru-RU" dirty="0"/>
          </a:p>
        </p:txBody>
      </p:sp>
      <p:pic>
        <p:nvPicPr>
          <p:cNvPr id="3" name="Content Placeholder 3">
            <a:extLst>
              <a:ext uri="{FF2B5EF4-FFF2-40B4-BE49-F238E27FC236}">
                <a16:creationId xmlns:a16="http://schemas.microsoft.com/office/drawing/2014/main" id="{3118B97A-C920-13B9-770F-4D1C2468D5BD}"/>
              </a:ext>
            </a:extLst>
          </p:cNvPr>
          <p:cNvPicPr>
            <a:picLocks noChangeAspect="1"/>
          </p:cNvPicPr>
          <p:nvPr/>
        </p:nvPicPr>
        <p:blipFill>
          <a:blip r:embed="rId2"/>
          <a:stretch>
            <a:fillRect/>
          </a:stretch>
        </p:blipFill>
        <p:spPr>
          <a:xfrm>
            <a:off x="432619" y="1628775"/>
            <a:ext cx="7915275" cy="3600450"/>
          </a:xfrm>
          <a:prstGeom prst="rect">
            <a:avLst/>
          </a:prstGeom>
        </p:spPr>
      </p:pic>
    </p:spTree>
    <p:extLst>
      <p:ext uri="{BB962C8B-B14F-4D97-AF65-F5344CB8AC3E}">
        <p14:creationId xmlns:p14="http://schemas.microsoft.com/office/powerpoint/2010/main" val="2085874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0CFF38-CF9A-0B8F-DA96-F690E373576E}"/>
              </a:ext>
            </a:extLst>
          </p:cNvPr>
          <p:cNvSpPr>
            <a:spLocks noGrp="1"/>
          </p:cNvSpPr>
          <p:nvPr>
            <p:ph type="title"/>
          </p:nvPr>
        </p:nvSpPr>
        <p:spPr/>
        <p:txBody>
          <a:bodyPr/>
          <a:lstStyle/>
          <a:p>
            <a:r>
              <a:rPr lang="ru-RU" dirty="0"/>
              <a:t>Преимущества </a:t>
            </a:r>
            <a:r>
              <a:rPr lang="en-US" dirty="0"/>
              <a:t>Agile</a:t>
            </a:r>
            <a:endParaRPr lang="ru-RU" dirty="0"/>
          </a:p>
        </p:txBody>
      </p:sp>
      <p:sp>
        <p:nvSpPr>
          <p:cNvPr id="3" name="Content Placeholder 2">
            <a:extLst>
              <a:ext uri="{FF2B5EF4-FFF2-40B4-BE49-F238E27FC236}">
                <a16:creationId xmlns:a16="http://schemas.microsoft.com/office/drawing/2014/main" id="{DE89E761-D4AD-90A2-3FD8-D1D4B9CDE155}"/>
              </a:ext>
            </a:extLst>
          </p:cNvPr>
          <p:cNvSpPr txBox="1">
            <a:spLocks/>
          </p:cNvSpPr>
          <p:nvPr/>
        </p:nvSpPr>
        <p:spPr>
          <a:xfrm>
            <a:off x="432619" y="1253331"/>
            <a:ext cx="10515600" cy="4351338"/>
          </a:xfrm>
          <a:prstGeom prst="rect">
            <a:avLst/>
          </a:prstGeom>
        </p:spPr>
        <p:txBody>
          <a:bodyP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fontAlgn="base">
              <a:buClr>
                <a:schemeClr val="bg2"/>
              </a:buClr>
              <a:buFont typeface="Системный шрифт, обычный"/>
              <a:buChar char="+"/>
            </a:pPr>
            <a:r>
              <a:rPr lang="ru-RU" sz="1800" b="1" dirty="0"/>
              <a:t>Гибкость и свобода</a:t>
            </a:r>
          </a:p>
          <a:p>
            <a:pPr marL="0" indent="0" fontAlgn="base">
              <a:buFont typeface="Arial"/>
              <a:buNone/>
            </a:pPr>
            <a:r>
              <a:rPr lang="ru-RU" sz="1800" dirty="0"/>
              <a:t>Поскольку здесь не нужно чётко обозначать этапы и делать упор на требованиях, </a:t>
            </a:r>
            <a:br>
              <a:rPr lang="ru-RU" sz="1800" dirty="0"/>
            </a:br>
            <a:r>
              <a:rPr lang="ru-RU" sz="1800" dirty="0"/>
              <a:t>у исполнителей проекта появляется возможность экспериментировать и вносить изменения постепенно.</a:t>
            </a:r>
          </a:p>
          <a:p>
            <a:pPr fontAlgn="base">
              <a:buClr>
                <a:schemeClr val="bg2"/>
              </a:buClr>
              <a:buFont typeface="Системный шрифт, обычный"/>
              <a:buChar char="+"/>
            </a:pPr>
            <a:r>
              <a:rPr lang="ru-RU" sz="1800" b="1" dirty="0"/>
              <a:t>Пониженный риск</a:t>
            </a:r>
          </a:p>
          <a:p>
            <a:pPr marL="0" indent="0" fontAlgn="base">
              <a:buFont typeface="Arial"/>
              <a:buNone/>
            </a:pPr>
            <a:r>
              <a:rPr lang="ru-RU" sz="1800" dirty="0"/>
              <a:t>Подразумевает регулярное получение обратной связи от заинтересованных участников            и последующее внесение изменений. Это сокращает риск провала проекта, так как нужные ресурсы вовлечены в процесс.</a:t>
            </a:r>
          </a:p>
          <a:p>
            <a:endParaRPr lang="en-US" sz="1800" dirty="0"/>
          </a:p>
        </p:txBody>
      </p:sp>
    </p:spTree>
    <p:extLst>
      <p:ext uri="{BB962C8B-B14F-4D97-AF65-F5344CB8AC3E}">
        <p14:creationId xmlns:p14="http://schemas.microsoft.com/office/powerpoint/2010/main" val="3412114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C61C0D-45A9-EDA9-2FB0-D33B2AE55640}"/>
              </a:ext>
            </a:extLst>
          </p:cNvPr>
          <p:cNvSpPr>
            <a:spLocks noGrp="1"/>
          </p:cNvSpPr>
          <p:nvPr>
            <p:ph type="title"/>
          </p:nvPr>
        </p:nvSpPr>
        <p:spPr/>
        <p:txBody>
          <a:bodyPr/>
          <a:lstStyle/>
          <a:p>
            <a:r>
              <a:rPr lang="ru-RU" dirty="0"/>
              <a:t>Недостатки </a:t>
            </a:r>
            <a:r>
              <a:rPr lang="en-US" dirty="0"/>
              <a:t>Agile</a:t>
            </a:r>
            <a:endParaRPr lang="ru-RU" dirty="0"/>
          </a:p>
        </p:txBody>
      </p:sp>
      <p:sp>
        <p:nvSpPr>
          <p:cNvPr id="3" name="Content Placeholder 2">
            <a:extLst>
              <a:ext uri="{FF2B5EF4-FFF2-40B4-BE49-F238E27FC236}">
                <a16:creationId xmlns:a16="http://schemas.microsoft.com/office/drawing/2014/main" id="{59B8E21C-0F42-37AB-5D69-ADB9D719258B}"/>
              </a:ext>
            </a:extLst>
          </p:cNvPr>
          <p:cNvSpPr txBox="1">
            <a:spLocks/>
          </p:cNvSpPr>
          <p:nvPr/>
        </p:nvSpPr>
        <p:spPr>
          <a:xfrm>
            <a:off x="239889" y="1253331"/>
            <a:ext cx="10515600" cy="4351338"/>
          </a:xfrm>
          <a:prstGeom prst="rect">
            <a:avLst/>
          </a:prstGeom>
        </p:spPr>
        <p:txBody>
          <a:bodyP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fontAlgn="base">
              <a:lnSpc>
                <a:spcPct val="110000"/>
              </a:lnSpc>
              <a:buClr>
                <a:schemeClr val="bg2"/>
              </a:buClr>
              <a:buFont typeface="Системный шрифт, обычный"/>
              <a:buChar char="+"/>
            </a:pPr>
            <a:r>
              <a:rPr lang="ru-RU" sz="1800" b="1" dirty="0"/>
              <a:t>Отсутствие чёткого плана</a:t>
            </a:r>
          </a:p>
          <a:p>
            <a:pPr marL="0" indent="0" fontAlgn="base">
              <a:lnSpc>
                <a:spcPct val="110000"/>
              </a:lnSpc>
              <a:buFont typeface="Arial"/>
              <a:buNone/>
            </a:pPr>
            <a:r>
              <a:rPr lang="ru-RU" sz="1800" dirty="0"/>
              <a:t>Реагирование на изменения происходит тогда, когда они возникают. Отсутствие чёткого плана затрудняет управление ресурсами и планирование.</a:t>
            </a:r>
          </a:p>
          <a:p>
            <a:pPr fontAlgn="base">
              <a:lnSpc>
                <a:spcPct val="110000"/>
              </a:lnSpc>
              <a:buClr>
                <a:schemeClr val="bg2"/>
              </a:buClr>
              <a:buFont typeface="Системный шрифт, обычный"/>
              <a:buChar char="+"/>
            </a:pPr>
            <a:r>
              <a:rPr lang="ru-RU" sz="1800" b="1" dirty="0"/>
              <a:t>Сложность взаимодействия</a:t>
            </a:r>
          </a:p>
          <a:p>
            <a:pPr marL="0" indent="0" fontAlgn="base">
              <a:lnSpc>
                <a:spcPct val="110000"/>
              </a:lnSpc>
              <a:buFont typeface="Arial"/>
              <a:buNone/>
            </a:pPr>
            <a:r>
              <a:rPr lang="ru-RU" sz="1800" dirty="0"/>
              <a:t>Отсутствие чёткого плана означает, что всем заинтересованным сторонам, включая заказчиков и спонсоров, придётся работать в гораздо более тесном сотрудничестве, чтобы каждый участник проекта знал обо всех изменениях, задачах и их актуальности.</a:t>
            </a:r>
          </a:p>
          <a:p>
            <a:endParaRPr lang="en-US" sz="1800" dirty="0"/>
          </a:p>
        </p:txBody>
      </p:sp>
    </p:spTree>
    <p:extLst>
      <p:ext uri="{BB962C8B-B14F-4D97-AF65-F5344CB8AC3E}">
        <p14:creationId xmlns:p14="http://schemas.microsoft.com/office/powerpoint/2010/main" val="2818347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773481-1FCC-7F17-8AC2-48134854D274}"/>
              </a:ext>
            </a:extLst>
          </p:cNvPr>
          <p:cNvSpPr>
            <a:spLocks noGrp="1"/>
          </p:cNvSpPr>
          <p:nvPr>
            <p:ph type="title"/>
          </p:nvPr>
        </p:nvSpPr>
        <p:spPr/>
        <p:txBody>
          <a:bodyPr/>
          <a:lstStyle/>
          <a:p>
            <a:r>
              <a:rPr lang="en-US" dirty="0"/>
              <a:t>Agile</a:t>
            </a:r>
            <a:endParaRPr lang="ru-RU" dirty="0"/>
          </a:p>
        </p:txBody>
      </p:sp>
      <p:sp>
        <p:nvSpPr>
          <p:cNvPr id="3" name="Content Placeholder 2">
            <a:extLst>
              <a:ext uri="{FF2B5EF4-FFF2-40B4-BE49-F238E27FC236}">
                <a16:creationId xmlns:a16="http://schemas.microsoft.com/office/drawing/2014/main" id="{7885EDDF-6BBB-A1B0-7B6A-E6EBC6EDAF64}"/>
              </a:ext>
            </a:extLst>
          </p:cNvPr>
          <p:cNvSpPr txBox="1">
            <a:spLocks/>
          </p:cNvSpPr>
          <p:nvPr/>
        </p:nvSpPr>
        <p:spPr>
          <a:xfrm>
            <a:off x="432619" y="1253331"/>
            <a:ext cx="10515600" cy="4351338"/>
          </a:xfrm>
          <a:prstGeom prst="rect">
            <a:avLst/>
          </a:prstGeom>
        </p:spPr>
        <p:txBody>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fontAlgn="base">
              <a:buNone/>
            </a:pPr>
            <a:r>
              <a:rPr lang="en-US" sz="1800" dirty="0"/>
              <a:t>Agile </a:t>
            </a:r>
            <a:r>
              <a:rPr lang="ru-RU" sz="1800" dirty="0"/>
              <a:t>лучше всего подходит:</a:t>
            </a:r>
            <a:endParaRPr lang="en-US" sz="1800" dirty="0"/>
          </a:p>
          <a:p>
            <a:pPr fontAlgn="base">
              <a:buClr>
                <a:schemeClr val="bg2"/>
              </a:buClr>
              <a:buFont typeface="Системный шрифт, обычный"/>
              <a:buChar char="+"/>
            </a:pPr>
            <a:r>
              <a:rPr lang="ru-RU" sz="1800" dirty="0"/>
              <a:t>когда вы не уверены, каким должен быть конечный результат, но имеете общее представление о продукте</a:t>
            </a:r>
          </a:p>
          <a:p>
            <a:pPr fontAlgn="base">
              <a:buClr>
                <a:schemeClr val="bg2"/>
              </a:buClr>
              <a:buFont typeface="Системный шрифт, обычный"/>
              <a:buChar char="+"/>
            </a:pPr>
            <a:r>
              <a:rPr lang="ru-RU" sz="1800" dirty="0"/>
              <a:t>когда проект нужно быстро подстраивать под изменения</a:t>
            </a:r>
          </a:p>
          <a:p>
            <a:pPr fontAlgn="base">
              <a:buClr>
                <a:schemeClr val="bg2"/>
              </a:buClr>
              <a:buFont typeface="Системный шрифт, обычный"/>
              <a:buChar char="+"/>
            </a:pPr>
            <a:r>
              <a:rPr lang="ru-RU" sz="1800" dirty="0"/>
              <a:t>если взаимодействие и коммуникация — ваши сильные стороны, а планирование – нет</a:t>
            </a:r>
          </a:p>
          <a:p>
            <a:endParaRPr lang="en-US" sz="1800" dirty="0"/>
          </a:p>
        </p:txBody>
      </p:sp>
    </p:spTree>
    <p:extLst>
      <p:ext uri="{BB962C8B-B14F-4D97-AF65-F5344CB8AC3E}">
        <p14:creationId xmlns:p14="http://schemas.microsoft.com/office/powerpoint/2010/main" val="4174155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AB0D7D-B2CE-57B0-C532-1FE6A5EB7E13}"/>
              </a:ext>
            </a:extLst>
          </p:cNvPr>
          <p:cNvSpPr>
            <a:spLocks noGrp="1"/>
          </p:cNvSpPr>
          <p:nvPr>
            <p:ph type="title"/>
          </p:nvPr>
        </p:nvSpPr>
        <p:spPr>
          <a:xfrm>
            <a:off x="432619" y="442994"/>
            <a:ext cx="9415914" cy="590931"/>
          </a:xfrm>
        </p:spPr>
        <p:txBody>
          <a:bodyPr/>
          <a:lstStyle/>
          <a:p>
            <a:r>
              <a:rPr lang="en-US" dirty="0"/>
              <a:t>Scrum</a:t>
            </a:r>
            <a:endParaRPr lang="ru-RU" dirty="0"/>
          </a:p>
        </p:txBody>
      </p:sp>
    </p:spTree>
    <p:extLst>
      <p:ext uri="{BB962C8B-B14F-4D97-AF65-F5344CB8AC3E}">
        <p14:creationId xmlns:p14="http://schemas.microsoft.com/office/powerpoint/2010/main" val="4196404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087011-6729-333F-A2C3-E6ADB6A1DCE5}"/>
              </a:ext>
            </a:extLst>
          </p:cNvPr>
          <p:cNvSpPr>
            <a:spLocks noGrp="1"/>
          </p:cNvSpPr>
          <p:nvPr>
            <p:ph type="title"/>
          </p:nvPr>
        </p:nvSpPr>
        <p:spPr/>
        <p:txBody>
          <a:bodyPr/>
          <a:lstStyle/>
          <a:p>
            <a:r>
              <a:rPr lang="en-US" dirty="0"/>
              <a:t>Scrum</a:t>
            </a:r>
            <a:endParaRPr lang="ru-RU" dirty="0"/>
          </a:p>
        </p:txBody>
      </p:sp>
      <p:sp>
        <p:nvSpPr>
          <p:cNvPr id="3" name="Content Placeholder 2">
            <a:extLst>
              <a:ext uri="{FF2B5EF4-FFF2-40B4-BE49-F238E27FC236}">
                <a16:creationId xmlns:a16="http://schemas.microsoft.com/office/drawing/2014/main" id="{7F8B5AF6-5B6A-9DF0-BF80-6A570E8237E3}"/>
              </a:ext>
            </a:extLst>
          </p:cNvPr>
          <p:cNvSpPr txBox="1">
            <a:spLocks/>
          </p:cNvSpPr>
          <p:nvPr/>
        </p:nvSpPr>
        <p:spPr>
          <a:xfrm>
            <a:off x="352778" y="1082751"/>
            <a:ext cx="10515600" cy="1860827"/>
          </a:xfrm>
          <a:prstGeom prst="rect">
            <a:avLst/>
          </a:prstGeom>
        </p:spPr>
        <p:txBody>
          <a:bodyP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fontAlgn="base">
              <a:buNone/>
            </a:pPr>
            <a:r>
              <a:rPr lang="ru-RU" sz="1800" dirty="0"/>
              <a:t>Это не полнофункциональная методология управления проектами.</a:t>
            </a:r>
          </a:p>
          <a:p>
            <a:pPr marL="0" indent="0" fontAlgn="base">
              <a:buNone/>
            </a:pPr>
            <a:r>
              <a:rPr lang="ru-RU" sz="1800" dirty="0"/>
              <a:t>Это скорее подход к методологии </a:t>
            </a:r>
            <a:r>
              <a:rPr lang="ru-RU" sz="1800" dirty="0" err="1"/>
              <a:t>Agile</a:t>
            </a:r>
            <a:r>
              <a:rPr lang="ru-RU" sz="1800" dirty="0"/>
              <a:t> с акцентом на командах проекта, спринтах </a:t>
            </a:r>
            <a:br>
              <a:rPr lang="ru-RU" sz="1800" dirty="0"/>
            </a:br>
            <a:r>
              <a:rPr lang="ru-RU" sz="1800" dirty="0"/>
              <a:t>и ежедневных собраниях.</a:t>
            </a:r>
          </a:p>
          <a:p>
            <a:pPr marL="0" indent="0" fontAlgn="base">
              <a:buNone/>
            </a:pPr>
            <a:r>
              <a:rPr lang="ru-RU" sz="1800" dirty="0"/>
              <a:t>В рамках подхода </a:t>
            </a:r>
            <a:r>
              <a:rPr lang="en-GB" sz="1800" dirty="0"/>
              <a:t>Scrum </a:t>
            </a:r>
            <a:r>
              <a:rPr lang="ru-RU" sz="1800" dirty="0"/>
              <a:t>в центре проекта — команда. Зачастую менеджера проекта нет. Поэтому предполагается, что команда характеризуется самоорганизацией и самоуправлением.</a:t>
            </a:r>
          </a:p>
        </p:txBody>
      </p:sp>
      <p:pic>
        <p:nvPicPr>
          <p:cNvPr id="8" name="Рисунок 7">
            <a:extLst>
              <a:ext uri="{FF2B5EF4-FFF2-40B4-BE49-F238E27FC236}">
                <a16:creationId xmlns:a16="http://schemas.microsoft.com/office/drawing/2014/main" id="{D91FD524-21D3-16FC-435C-39EDE582CD3F}"/>
              </a:ext>
            </a:extLst>
          </p:cNvPr>
          <p:cNvPicPr>
            <a:picLocks noChangeAspect="1"/>
          </p:cNvPicPr>
          <p:nvPr/>
        </p:nvPicPr>
        <p:blipFill rotWithShape="1">
          <a:blip r:embed="rId2"/>
          <a:srcRect t="11580" b="12757"/>
          <a:stretch/>
        </p:blipFill>
        <p:spPr>
          <a:xfrm>
            <a:off x="5915378" y="2833802"/>
            <a:ext cx="4953000" cy="3747621"/>
          </a:xfrm>
          <a:prstGeom prst="rect">
            <a:avLst/>
          </a:prstGeom>
        </p:spPr>
      </p:pic>
    </p:spTree>
    <p:extLst>
      <p:ext uri="{BB962C8B-B14F-4D97-AF65-F5344CB8AC3E}">
        <p14:creationId xmlns:p14="http://schemas.microsoft.com/office/powerpoint/2010/main" val="2069339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Топ-7 методов управления проектами: Agile, Scrum, Kanban, PRINCE2 и другие">
            <a:extLst>
              <a:ext uri="{FF2B5EF4-FFF2-40B4-BE49-F238E27FC236}">
                <a16:creationId xmlns:a16="http://schemas.microsoft.com/office/drawing/2014/main" id="{E0682297-B36D-465C-B611-B4D0338928FB}"/>
              </a:ext>
            </a:extLst>
          </p:cNvPr>
          <p:cNvPicPr/>
          <p:nvPr/>
        </p:nvPicPr>
        <p:blipFill rotWithShape="1">
          <a:blip r:embed="rId3">
            <a:extLst>
              <a:ext uri="{28A0092B-C50C-407E-A947-70E740481C1C}">
                <a14:useLocalDpi xmlns:a14="http://schemas.microsoft.com/office/drawing/2010/main" val="0"/>
              </a:ext>
            </a:extLst>
          </a:blip>
          <a:srcRect t="11407"/>
          <a:stretch/>
        </p:blipFill>
        <p:spPr bwMode="auto">
          <a:xfrm>
            <a:off x="610244" y="3767316"/>
            <a:ext cx="6844220" cy="2667392"/>
          </a:xfrm>
          <a:prstGeom prst="rect">
            <a:avLst/>
          </a:prstGeom>
          <a:noFill/>
          <a:ln>
            <a:noFill/>
          </a:ln>
          <a:extLst>
            <a:ext uri="{53640926-AAD7-44D8-BBD7-CCE9431645EC}">
              <a14:shadowObscured xmlns:a14="http://schemas.microsoft.com/office/drawing/2010/main"/>
            </a:ext>
          </a:extLst>
        </p:spPr>
      </p:pic>
      <p:sp>
        <p:nvSpPr>
          <p:cNvPr id="11" name="Прямоугольник 10">
            <a:extLst>
              <a:ext uri="{FF2B5EF4-FFF2-40B4-BE49-F238E27FC236}">
                <a16:creationId xmlns:a16="http://schemas.microsoft.com/office/drawing/2014/main" id="{3DCB2664-F006-49C1-9055-131505DD0CB2}"/>
              </a:ext>
            </a:extLst>
          </p:cNvPr>
          <p:cNvSpPr/>
          <p:nvPr/>
        </p:nvSpPr>
        <p:spPr>
          <a:xfrm>
            <a:off x="432619" y="1524000"/>
            <a:ext cx="10570161" cy="1754326"/>
          </a:xfrm>
          <a:prstGeom prst="rect">
            <a:avLst/>
          </a:prstGeom>
        </p:spPr>
        <p:txBody>
          <a:bodyPr wrap="square">
            <a:spAutoFit/>
          </a:bodyPr>
          <a:lstStyle/>
          <a:p>
            <a:pPr marL="342900" indent="-342900">
              <a:buFont typeface="+mj-lt"/>
              <a:buAutoNum type="arabicPeriod"/>
            </a:pPr>
            <a:r>
              <a:rPr lang="ru-RU" dirty="0">
                <a:ea typeface="Calibri" panose="020F0502020204030204" pitchFamily="34" charset="0"/>
              </a:rPr>
              <a:t>Встреча по упорядочиванию </a:t>
            </a:r>
            <a:r>
              <a:rPr lang="ru-RU" dirty="0" err="1">
                <a:ea typeface="Calibri" panose="020F0502020204030204" pitchFamily="34" charset="0"/>
              </a:rPr>
              <a:t>бэклога</a:t>
            </a:r>
            <a:r>
              <a:rPr lang="ru-RU" dirty="0">
                <a:ea typeface="Calibri" panose="020F0502020204030204" pitchFamily="34" charset="0"/>
              </a:rPr>
              <a:t> (списка работ).</a:t>
            </a:r>
          </a:p>
          <a:p>
            <a:pPr marL="342900" indent="-342900">
              <a:buFont typeface="+mj-lt"/>
              <a:buAutoNum type="arabicPeriod"/>
            </a:pPr>
            <a:r>
              <a:rPr lang="ru-RU" dirty="0">
                <a:ea typeface="Calibri" panose="020F0502020204030204" pitchFamily="34" charset="0"/>
              </a:rPr>
              <a:t>Планирование Спринта (короткий временной интервал, в течение которого выполняется заданный объём работы).</a:t>
            </a:r>
          </a:p>
          <a:p>
            <a:pPr marL="342900" indent="-342900">
              <a:buFont typeface="+mj-lt"/>
              <a:buAutoNum type="arabicPeriod"/>
            </a:pPr>
            <a:r>
              <a:rPr lang="ru-RU" dirty="0">
                <a:ea typeface="Calibri" panose="020F0502020204030204" pitchFamily="34" charset="0"/>
              </a:rPr>
              <a:t>Ежедневные летучки.</a:t>
            </a:r>
          </a:p>
          <a:p>
            <a:pPr marL="342900" indent="-342900">
              <a:buFont typeface="+mj-lt"/>
              <a:buAutoNum type="arabicPeriod"/>
            </a:pPr>
            <a:r>
              <a:rPr lang="ru-RU" dirty="0">
                <a:ea typeface="Calibri" panose="020F0502020204030204" pitchFamily="34" charset="0"/>
              </a:rPr>
              <a:t>Подведение итогов Спринта.</a:t>
            </a:r>
          </a:p>
          <a:p>
            <a:pPr marL="342900" indent="-342900">
              <a:buFont typeface="+mj-lt"/>
              <a:buAutoNum type="arabicPeriod"/>
            </a:pPr>
            <a:r>
              <a:rPr lang="ru-RU" dirty="0">
                <a:ea typeface="Calibri" panose="020F0502020204030204" pitchFamily="34" charset="0"/>
              </a:rPr>
              <a:t>Ретроспектива Спринта.</a:t>
            </a:r>
            <a:endParaRPr lang="ru-RU" dirty="0"/>
          </a:p>
        </p:txBody>
      </p:sp>
      <p:sp>
        <p:nvSpPr>
          <p:cNvPr id="5" name="Заголовок 1">
            <a:extLst>
              <a:ext uri="{FF2B5EF4-FFF2-40B4-BE49-F238E27FC236}">
                <a16:creationId xmlns:a16="http://schemas.microsoft.com/office/drawing/2014/main" id="{00FCC26C-9E87-DE36-E294-AE0942F19D36}"/>
              </a:ext>
            </a:extLst>
          </p:cNvPr>
          <p:cNvSpPr txBox="1">
            <a:spLocks/>
          </p:cNvSpPr>
          <p:nvPr/>
        </p:nvSpPr>
        <p:spPr>
          <a:xfrm>
            <a:off x="432619" y="423292"/>
            <a:ext cx="9606530" cy="370807"/>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r>
              <a:rPr lang="ru-RU" sz="3200" b="1" dirty="0"/>
              <a:t>Структура процессов </a:t>
            </a:r>
            <a:r>
              <a:rPr lang="en-US" sz="3200" b="1" dirty="0"/>
              <a:t>Scrum</a:t>
            </a:r>
            <a:endParaRPr lang="ru-RU" sz="3200" b="1" dirty="0"/>
          </a:p>
        </p:txBody>
      </p:sp>
    </p:spTree>
    <p:extLst>
      <p:ext uri="{BB962C8B-B14F-4D97-AF65-F5344CB8AC3E}">
        <p14:creationId xmlns:p14="http://schemas.microsoft.com/office/powerpoint/2010/main" val="168970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018013-000D-A498-BCB4-A9D18D1AA391}"/>
              </a:ext>
            </a:extLst>
          </p:cNvPr>
          <p:cNvSpPr>
            <a:spLocks noGrp="1"/>
          </p:cNvSpPr>
          <p:nvPr>
            <p:ph type="title"/>
          </p:nvPr>
        </p:nvSpPr>
        <p:spPr/>
        <p:txBody>
          <a:bodyPr/>
          <a:lstStyle/>
          <a:p>
            <a:r>
              <a:rPr lang="ru-RU" dirty="0"/>
              <a:t>Преимущества </a:t>
            </a:r>
            <a:r>
              <a:rPr lang="en-US" dirty="0"/>
              <a:t>Scrum</a:t>
            </a:r>
            <a:endParaRPr lang="ru-RU" dirty="0"/>
          </a:p>
        </p:txBody>
      </p:sp>
      <p:sp>
        <p:nvSpPr>
          <p:cNvPr id="3" name="Content Placeholder 2">
            <a:extLst>
              <a:ext uri="{FF2B5EF4-FFF2-40B4-BE49-F238E27FC236}">
                <a16:creationId xmlns:a16="http://schemas.microsoft.com/office/drawing/2014/main" id="{F7BF1B4C-A66E-D273-51A3-BE653A52EC2E}"/>
              </a:ext>
            </a:extLst>
          </p:cNvPr>
          <p:cNvSpPr txBox="1">
            <a:spLocks/>
          </p:cNvSpPr>
          <p:nvPr/>
        </p:nvSpPr>
        <p:spPr>
          <a:xfrm>
            <a:off x="432619" y="1253331"/>
            <a:ext cx="10515600" cy="4351338"/>
          </a:xfrm>
          <a:prstGeom prst="rect">
            <a:avLst/>
          </a:prstGeom>
        </p:spPr>
        <p:txBody>
          <a:bodyP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fontAlgn="base">
              <a:lnSpc>
                <a:spcPct val="110000"/>
              </a:lnSpc>
              <a:buClr>
                <a:schemeClr val="bg2"/>
              </a:buClr>
              <a:buFont typeface="Системный шрифт, обычный"/>
              <a:buChar char="+"/>
            </a:pPr>
            <a:r>
              <a:rPr lang="ru-RU" sz="1800" b="1" dirty="0"/>
              <a:t>Спринты</a:t>
            </a:r>
          </a:p>
          <a:p>
            <a:pPr marL="0" indent="0" fontAlgn="base">
              <a:lnSpc>
                <a:spcPct val="110000"/>
              </a:lnSpc>
              <a:buFont typeface="Arial"/>
              <a:buNone/>
            </a:pPr>
            <a:r>
              <a:rPr lang="ru-RU" sz="1800" dirty="0"/>
              <a:t>Упор делается на отрезки времени. Команда проекта делит список конечных целей </a:t>
            </a:r>
            <a:br>
              <a:rPr lang="ru-RU" sz="1800" dirty="0"/>
            </a:br>
            <a:r>
              <a:rPr lang="ru-RU" sz="1800" dirty="0"/>
              <a:t>на небольшие задачи, а потом работает над ними с ежедневными собраниями.</a:t>
            </a:r>
          </a:p>
          <a:p>
            <a:pPr fontAlgn="base">
              <a:lnSpc>
                <a:spcPct val="110000"/>
              </a:lnSpc>
              <a:buClr>
                <a:schemeClr val="bg2"/>
              </a:buClr>
              <a:buFont typeface="Системный шрифт, обычный"/>
              <a:buChar char="+"/>
            </a:pPr>
            <a:r>
              <a:rPr lang="ru-RU" sz="1800" b="1" dirty="0"/>
              <a:t>Динамичность</a:t>
            </a:r>
          </a:p>
          <a:p>
            <a:pPr marL="0" indent="0" fontAlgn="base">
              <a:lnSpc>
                <a:spcPct val="110000"/>
              </a:lnSpc>
              <a:buFont typeface="Arial"/>
              <a:buNone/>
            </a:pPr>
            <a:r>
              <a:rPr lang="ru-RU" sz="1800" dirty="0"/>
              <a:t>Благодаря разбивке с ежедневными собраниями разработка и внесение изменений происходят довольно динамично.</a:t>
            </a:r>
          </a:p>
          <a:p>
            <a:pPr fontAlgn="base">
              <a:lnSpc>
                <a:spcPct val="110000"/>
              </a:lnSpc>
              <a:buClr>
                <a:schemeClr val="bg2"/>
              </a:buClr>
              <a:buFont typeface="Системный шрифт, обычный"/>
              <a:buChar char="+"/>
            </a:pPr>
            <a:r>
              <a:rPr lang="ru-RU" sz="1800" b="1" dirty="0"/>
              <a:t>Командная работа</a:t>
            </a:r>
          </a:p>
          <a:p>
            <a:pPr marL="0" indent="0" fontAlgn="base">
              <a:lnSpc>
                <a:spcPct val="110000"/>
              </a:lnSpc>
              <a:buFont typeface="Arial"/>
              <a:buNone/>
            </a:pPr>
            <a:r>
              <a:rPr lang="ru-RU" sz="1800" dirty="0"/>
              <a:t>Поскольку подразумевается самоорганизация команды проекта, участники чётче понимают </a:t>
            </a:r>
            <a:r>
              <a:rPr lang="en-US" sz="1800" dirty="0"/>
              <a:t>      </a:t>
            </a:r>
            <a:r>
              <a:rPr lang="ru-RU" sz="1800" dirty="0"/>
              <a:t>и знают проект. А ещё лидеры проекта могут самостоятельно расставлять приоритеты согласно своим знаниям и возможностям.</a:t>
            </a:r>
          </a:p>
        </p:txBody>
      </p:sp>
    </p:spTree>
    <p:extLst>
      <p:ext uri="{BB962C8B-B14F-4D97-AF65-F5344CB8AC3E}">
        <p14:creationId xmlns:p14="http://schemas.microsoft.com/office/powerpoint/2010/main" val="1327659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81915563" name="Прямоугольник: скругленные углы 5"/>
          <p:cNvSpPr/>
          <p:nvPr/>
        </p:nvSpPr>
        <p:spPr bwMode="auto">
          <a:xfrm>
            <a:off x="432592" y="1376361"/>
            <a:ext cx="11326019" cy="3665536"/>
          </a:xfrm>
          <a:prstGeom prst="roundRect">
            <a:avLst>
              <a:gd name="adj" fmla="val 3429"/>
            </a:avLst>
          </a:prstGeom>
          <a:solidFill>
            <a:srgbClr val="EBF2FA"/>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08000" rIns="144000" bIns="144000" rtlCol="0" anchor="t"/>
          <a:lstStyle/>
          <a:p>
            <a:pPr marL="285750" indent="-285750">
              <a:spcAft>
                <a:spcPts val="599"/>
              </a:spcAft>
              <a:buClr>
                <a:schemeClr val="bg2"/>
              </a:buClr>
              <a:buFont typeface="Системный шрифт, обычный"/>
              <a:buChar char="+"/>
              <a:defRPr/>
            </a:pPr>
            <a:r>
              <a:rPr lang="ru-RU" sz="1600" dirty="0">
                <a:solidFill>
                  <a:schemeClr val="tx1"/>
                </a:solidFill>
                <a:latin typeface="Arial"/>
              </a:rPr>
              <a:t>Изучить основные принципы и этапы методологии </a:t>
            </a:r>
            <a:r>
              <a:rPr lang="en-GB" sz="1600" dirty="0">
                <a:solidFill>
                  <a:schemeClr val="tx1"/>
                </a:solidFill>
                <a:latin typeface="Arial"/>
              </a:rPr>
              <a:t>Waterfall</a:t>
            </a:r>
            <a:endParaRPr lang="ru-RU" sz="1600" dirty="0">
              <a:solidFill>
                <a:schemeClr val="tx1"/>
              </a:solidFill>
              <a:latin typeface="Arial"/>
            </a:endParaRPr>
          </a:p>
          <a:p>
            <a:pPr marL="285750" indent="-285750">
              <a:spcAft>
                <a:spcPts val="599"/>
              </a:spcAft>
              <a:buClr>
                <a:schemeClr val="bg2"/>
              </a:buClr>
              <a:buFont typeface="Системный шрифт, обычный"/>
              <a:buChar char="+"/>
              <a:defRPr/>
            </a:pPr>
            <a:r>
              <a:rPr lang="ru-RU" sz="1600" dirty="0">
                <a:solidFill>
                  <a:schemeClr val="tx1"/>
                </a:solidFill>
                <a:latin typeface="Arial"/>
              </a:rPr>
              <a:t>Разобрать ключевые концепции гибких методологий (</a:t>
            </a:r>
            <a:r>
              <a:rPr lang="en-GB" sz="1600" dirty="0">
                <a:solidFill>
                  <a:schemeClr val="tx1"/>
                </a:solidFill>
                <a:latin typeface="Arial"/>
              </a:rPr>
              <a:t>Agile), </a:t>
            </a:r>
            <a:r>
              <a:rPr lang="ru-RU" sz="1600" dirty="0">
                <a:solidFill>
                  <a:schemeClr val="tx1"/>
                </a:solidFill>
                <a:latin typeface="Arial"/>
              </a:rPr>
              <a:t>их преимущества и недостатки</a:t>
            </a:r>
          </a:p>
          <a:p>
            <a:pPr marL="285750" indent="-285750">
              <a:spcAft>
                <a:spcPts val="599"/>
              </a:spcAft>
              <a:buClr>
                <a:schemeClr val="bg2"/>
              </a:buClr>
              <a:buFont typeface="Системный шрифт, обычный"/>
              <a:buChar char="+"/>
              <a:defRPr/>
            </a:pPr>
            <a:r>
              <a:rPr lang="ru-RU" sz="1600" dirty="0">
                <a:solidFill>
                  <a:schemeClr val="tx1"/>
                </a:solidFill>
                <a:latin typeface="Arial"/>
              </a:rPr>
              <a:t>Рассмотреть фреймворк </a:t>
            </a:r>
            <a:r>
              <a:rPr lang="en-GB" sz="1600" dirty="0">
                <a:solidFill>
                  <a:schemeClr val="tx1"/>
                </a:solidFill>
                <a:latin typeface="Arial"/>
              </a:rPr>
              <a:t>Scrum: </a:t>
            </a:r>
            <a:r>
              <a:rPr lang="ru-RU" sz="1600" dirty="0">
                <a:solidFill>
                  <a:schemeClr val="tx1"/>
                </a:solidFill>
                <a:latin typeface="Arial"/>
              </a:rPr>
              <a:t>роли, артефакты, события и их практическое применение</a:t>
            </a:r>
          </a:p>
          <a:p>
            <a:pPr marL="285750" indent="-285750">
              <a:spcAft>
                <a:spcPts val="599"/>
              </a:spcAft>
              <a:buClr>
                <a:schemeClr val="bg2"/>
              </a:buClr>
              <a:buFont typeface="Системный шрифт, обычный"/>
              <a:buChar char="+"/>
              <a:defRPr/>
            </a:pPr>
            <a:r>
              <a:rPr lang="ru-RU" sz="1600" dirty="0">
                <a:solidFill>
                  <a:schemeClr val="tx1"/>
                </a:solidFill>
                <a:latin typeface="Arial"/>
              </a:rPr>
              <a:t>Понять принципы работы </a:t>
            </a:r>
            <a:r>
              <a:rPr lang="en-GB" sz="1600" dirty="0">
                <a:solidFill>
                  <a:schemeClr val="tx1"/>
                </a:solidFill>
                <a:latin typeface="Arial"/>
              </a:rPr>
              <a:t>Kanban</a:t>
            </a:r>
            <a:endParaRPr lang="ru-RU" sz="1600" dirty="0">
              <a:solidFill>
                <a:schemeClr val="tx1"/>
              </a:solidFill>
              <a:latin typeface="Arial"/>
            </a:endParaRPr>
          </a:p>
          <a:p>
            <a:pPr marL="285750" indent="-285750">
              <a:spcAft>
                <a:spcPts val="599"/>
              </a:spcAft>
              <a:buClr>
                <a:schemeClr val="bg2"/>
              </a:buClr>
              <a:buFont typeface="Системный шрифт, обычный"/>
              <a:buChar char="+"/>
              <a:defRPr/>
            </a:pPr>
            <a:r>
              <a:rPr lang="ru-RU" sz="1600" dirty="0">
                <a:solidFill>
                  <a:schemeClr val="tx1"/>
                </a:solidFill>
                <a:latin typeface="Arial"/>
              </a:rPr>
              <a:t>Проанализировать гибридные модели управления проектами (</a:t>
            </a:r>
            <a:r>
              <a:rPr lang="en-GB" sz="1600" dirty="0">
                <a:solidFill>
                  <a:schemeClr val="tx1"/>
                </a:solidFill>
                <a:latin typeface="Arial"/>
              </a:rPr>
              <a:t>Agile + Waterfall</a:t>
            </a:r>
            <a:r>
              <a:rPr lang="ru-RU" sz="1600" dirty="0">
                <a:solidFill>
                  <a:schemeClr val="tx1"/>
                </a:solidFill>
                <a:latin typeface="Arial"/>
              </a:rPr>
              <a:t>)</a:t>
            </a:r>
          </a:p>
          <a:p>
            <a:pPr marL="285750" indent="-285750">
              <a:spcAft>
                <a:spcPts val="599"/>
              </a:spcAft>
              <a:buClr>
                <a:schemeClr val="bg2"/>
              </a:buClr>
              <a:buFont typeface="Системный шрифт, обычный"/>
              <a:buChar char="+"/>
              <a:defRPr/>
            </a:pPr>
            <a:r>
              <a:rPr lang="ru-RU" sz="1600" dirty="0">
                <a:solidFill>
                  <a:schemeClr val="tx1"/>
                </a:solidFill>
                <a:latin typeface="Arial"/>
              </a:rPr>
              <a:t>Познакомиться с моделью </a:t>
            </a:r>
            <a:r>
              <a:rPr lang="ru-RU" sz="1600" dirty="0" err="1">
                <a:solidFill>
                  <a:schemeClr val="tx1"/>
                </a:solidFill>
                <a:latin typeface="Arial"/>
              </a:rPr>
              <a:t>Кеневин</a:t>
            </a:r>
            <a:r>
              <a:rPr lang="en-GB" sz="1600" dirty="0">
                <a:solidFill>
                  <a:schemeClr val="tx1"/>
                </a:solidFill>
                <a:latin typeface="Arial"/>
              </a:rPr>
              <a:t> </a:t>
            </a:r>
            <a:r>
              <a:rPr lang="ru-RU" sz="1600" dirty="0">
                <a:solidFill>
                  <a:schemeClr val="tx1"/>
                </a:solidFill>
                <a:latin typeface="Arial"/>
              </a:rPr>
              <a:t>и её использованием для принятия решений в сложных проектных условиях</a:t>
            </a:r>
          </a:p>
          <a:p>
            <a:pPr>
              <a:spcAft>
                <a:spcPts val="599"/>
              </a:spcAft>
              <a:buClr>
                <a:schemeClr val="bg2"/>
              </a:buClr>
              <a:defRPr/>
            </a:pPr>
            <a:br>
              <a:rPr lang="ru-RU" sz="1600" dirty="0">
                <a:solidFill>
                  <a:schemeClr val="tx1"/>
                </a:solidFill>
                <a:latin typeface="Arial"/>
              </a:rPr>
            </a:br>
            <a:br>
              <a:rPr lang="ru-RU" sz="1600" dirty="0">
                <a:solidFill>
                  <a:schemeClr val="tx1"/>
                </a:solidFill>
                <a:latin typeface="Arial"/>
              </a:rPr>
            </a:br>
            <a:endParaRPr lang="ru-RU" sz="1600" dirty="0">
              <a:solidFill>
                <a:schemeClr val="tx1"/>
              </a:solidFill>
              <a:latin typeface="Arial"/>
            </a:endParaRPr>
          </a:p>
          <a:p>
            <a:pPr marL="171450" indent="-171450">
              <a:buClr>
                <a:schemeClr val="bg2"/>
              </a:buClr>
              <a:buFont typeface="Arial"/>
              <a:buChar char="+"/>
              <a:defRPr/>
            </a:pPr>
            <a:endParaRPr sz="1600" dirty="0">
              <a:solidFill>
                <a:schemeClr val="tx1"/>
              </a:solidFill>
            </a:endParaRPr>
          </a:p>
        </p:txBody>
      </p:sp>
      <p:sp>
        <p:nvSpPr>
          <p:cNvPr id="1651080654" name="Заголовок 1"/>
          <p:cNvSpPr>
            <a:spLocks noGrp="1"/>
          </p:cNvSpPr>
          <p:nvPr>
            <p:ph type="title"/>
          </p:nvPr>
        </p:nvSpPr>
        <p:spPr bwMode="auto">
          <a:xfrm>
            <a:off x="432618" y="423291"/>
            <a:ext cx="9614449" cy="366120"/>
          </a:xfrm>
        </p:spPr>
        <p:txBody>
          <a:bodyPr/>
          <a:lstStyle/>
          <a:p>
            <a:pPr>
              <a:defRPr/>
            </a:pPr>
            <a:r>
              <a:rPr lang="ru-RU"/>
              <a:t>Цели занятия</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554E17-CC4F-112C-B94C-979DB660716D}"/>
              </a:ext>
            </a:extLst>
          </p:cNvPr>
          <p:cNvSpPr>
            <a:spLocks noGrp="1"/>
          </p:cNvSpPr>
          <p:nvPr>
            <p:ph type="title"/>
          </p:nvPr>
        </p:nvSpPr>
        <p:spPr/>
        <p:txBody>
          <a:bodyPr/>
          <a:lstStyle/>
          <a:p>
            <a:r>
              <a:rPr lang="ru-RU" dirty="0"/>
              <a:t>Недостатки </a:t>
            </a:r>
            <a:r>
              <a:rPr lang="en-US" dirty="0"/>
              <a:t>Scrum</a:t>
            </a:r>
            <a:endParaRPr lang="ru-RU" dirty="0"/>
          </a:p>
        </p:txBody>
      </p:sp>
      <p:sp>
        <p:nvSpPr>
          <p:cNvPr id="3" name="Content Placeholder 2">
            <a:extLst>
              <a:ext uri="{FF2B5EF4-FFF2-40B4-BE49-F238E27FC236}">
                <a16:creationId xmlns:a16="http://schemas.microsoft.com/office/drawing/2014/main" id="{6E42EE96-120D-2EF6-82E2-585C0560F5B2}"/>
              </a:ext>
            </a:extLst>
          </p:cNvPr>
          <p:cNvSpPr txBox="1">
            <a:spLocks/>
          </p:cNvSpPr>
          <p:nvPr/>
        </p:nvSpPr>
        <p:spPr>
          <a:xfrm>
            <a:off x="298224" y="1095375"/>
            <a:ext cx="10581443" cy="4667250"/>
          </a:xfrm>
          <a:prstGeom prst="rect">
            <a:avLst/>
          </a:prstGeom>
        </p:spPr>
        <p:txBody>
          <a:bodyP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fontAlgn="base">
              <a:lnSpc>
                <a:spcPct val="110000"/>
              </a:lnSpc>
              <a:buClr>
                <a:schemeClr val="bg2"/>
              </a:buClr>
              <a:buFont typeface="Системный шрифт, обычный"/>
              <a:buChar char="+"/>
            </a:pPr>
            <a:r>
              <a:rPr lang="ru-RU" sz="1800" b="1" dirty="0"/>
              <a:t>Неконтролируемое расширение масштабов</a:t>
            </a:r>
          </a:p>
          <a:p>
            <a:pPr marL="0" indent="0" fontAlgn="base">
              <a:lnSpc>
                <a:spcPct val="110000"/>
              </a:lnSpc>
              <a:buFont typeface="Arial"/>
              <a:buNone/>
            </a:pPr>
            <a:r>
              <a:rPr lang="ru-RU" sz="1800" dirty="0"/>
              <a:t>Поскольку дата завершения проекта не установлена и отсутствует менеджер проекта, который занимался бы планированием и бюджетом, </a:t>
            </a:r>
            <a:r>
              <a:rPr lang="ru-RU" sz="1800" dirty="0" err="1"/>
              <a:t>Scrum</a:t>
            </a:r>
            <a:r>
              <a:rPr lang="ru-RU" sz="1800" dirty="0"/>
              <a:t> может стать причиной неконтролируемого расширения масштабов проекта.</a:t>
            </a:r>
          </a:p>
          <a:p>
            <a:pPr fontAlgn="base">
              <a:lnSpc>
                <a:spcPct val="110000"/>
              </a:lnSpc>
              <a:buClr>
                <a:schemeClr val="bg2"/>
              </a:buClr>
              <a:buFont typeface="Системный шрифт, обычный"/>
              <a:buChar char="+"/>
            </a:pPr>
            <a:r>
              <a:rPr lang="ru-RU" sz="1800" b="1" dirty="0"/>
              <a:t>Повышенный риск</a:t>
            </a:r>
          </a:p>
          <a:p>
            <a:pPr marL="0" indent="0" fontAlgn="base">
              <a:lnSpc>
                <a:spcPct val="110000"/>
              </a:lnSpc>
              <a:buFont typeface="Arial"/>
              <a:buNone/>
            </a:pPr>
            <a:r>
              <a:rPr lang="ru-RU" sz="1800" dirty="0"/>
              <a:t>Поскольку команда проекта занимается самоорганизацией, увеличивается риск провала, </a:t>
            </a:r>
            <a:br>
              <a:rPr lang="ru-RU" sz="1800" dirty="0"/>
            </a:br>
            <a:r>
              <a:rPr lang="ru-RU" sz="1800" dirty="0"/>
              <a:t>если команда недисциплинированна и немотивированна. Если у команды недостаточно опыта, работа в рамках </a:t>
            </a:r>
            <a:r>
              <a:rPr lang="ru-RU" sz="1800" dirty="0" err="1"/>
              <a:t>Scrum</a:t>
            </a:r>
            <a:r>
              <a:rPr lang="ru-RU" sz="1800" dirty="0"/>
              <a:t> с большой вероятностью закончится неудачей.</a:t>
            </a:r>
          </a:p>
          <a:p>
            <a:pPr fontAlgn="base">
              <a:lnSpc>
                <a:spcPct val="110000"/>
              </a:lnSpc>
              <a:buClr>
                <a:schemeClr val="bg2"/>
              </a:buClr>
              <a:buFont typeface="Системный шрифт, обычный"/>
              <a:buChar char="+"/>
            </a:pPr>
            <a:r>
              <a:rPr lang="ru-RU" sz="1800" b="1" dirty="0"/>
              <a:t>Недостаточная гибкость</a:t>
            </a:r>
          </a:p>
          <a:p>
            <a:pPr marL="0" indent="0" fontAlgn="base">
              <a:lnSpc>
                <a:spcPct val="110000"/>
              </a:lnSpc>
              <a:buFont typeface="Arial"/>
              <a:buNone/>
            </a:pPr>
            <a:r>
              <a:rPr lang="ru-RU" sz="1800" dirty="0"/>
              <a:t>Акцент на команде проекта означает, что уход любого ресурса окажет значительное  воздействие на результат. Также этот подход недостаточно гибок для больших команд.</a:t>
            </a:r>
          </a:p>
          <a:p>
            <a:endParaRPr lang="en-US" sz="1800" dirty="0"/>
          </a:p>
        </p:txBody>
      </p:sp>
    </p:spTree>
    <p:extLst>
      <p:ext uri="{BB962C8B-B14F-4D97-AF65-F5344CB8AC3E}">
        <p14:creationId xmlns:p14="http://schemas.microsoft.com/office/powerpoint/2010/main" val="1231440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51726D-CC07-1640-E737-90A51E553699}"/>
              </a:ext>
            </a:extLst>
          </p:cNvPr>
          <p:cNvSpPr>
            <a:spLocks noGrp="1"/>
          </p:cNvSpPr>
          <p:nvPr>
            <p:ph type="title"/>
          </p:nvPr>
        </p:nvSpPr>
        <p:spPr/>
        <p:txBody>
          <a:bodyPr/>
          <a:lstStyle/>
          <a:p>
            <a:r>
              <a:rPr lang="en-US" dirty="0"/>
              <a:t>Scrum</a:t>
            </a:r>
            <a:endParaRPr lang="ru-RU" dirty="0"/>
          </a:p>
        </p:txBody>
      </p:sp>
      <p:sp>
        <p:nvSpPr>
          <p:cNvPr id="3" name="Content Placeholder 2">
            <a:extLst>
              <a:ext uri="{FF2B5EF4-FFF2-40B4-BE49-F238E27FC236}">
                <a16:creationId xmlns:a16="http://schemas.microsoft.com/office/drawing/2014/main" id="{B8537270-D9AF-3E71-7DA1-1E6F9C1598E0}"/>
              </a:ext>
            </a:extLst>
          </p:cNvPr>
          <p:cNvSpPr txBox="1">
            <a:spLocks/>
          </p:cNvSpPr>
          <p:nvPr/>
        </p:nvSpPr>
        <p:spPr>
          <a:xfrm>
            <a:off x="739830" y="794099"/>
            <a:ext cx="10515600" cy="4351338"/>
          </a:xfrm>
          <a:prstGeom prst="rect">
            <a:avLst/>
          </a:prstGeom>
        </p:spPr>
        <p:txBody>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fontAlgn="base">
              <a:buFont typeface="Arial"/>
              <a:buNone/>
            </a:pPr>
            <a:r>
              <a:rPr lang="en-US" sz="1800" dirty="0"/>
              <a:t>Scrum </a:t>
            </a:r>
            <a:r>
              <a:rPr lang="ru-RU" sz="1800" dirty="0"/>
              <a:t>больше всего подходит опытным, дисциплинированным и мотивированным командам, которые умеют расставлять свои приоритеты и имеют чёткое представление о требованиях проекта.</a:t>
            </a:r>
          </a:p>
          <a:p>
            <a:pPr marL="0" indent="0" fontAlgn="base">
              <a:buFont typeface="Arial"/>
              <a:buNone/>
            </a:pPr>
            <a:r>
              <a:rPr lang="en-US" sz="1800" dirty="0"/>
              <a:t>Scrum</a:t>
            </a:r>
            <a:r>
              <a:rPr lang="ru-RU" sz="1800" dirty="0"/>
              <a:t> свойственны все преимущества и недостатки </a:t>
            </a:r>
            <a:r>
              <a:rPr lang="ru-RU" sz="1800" dirty="0" err="1"/>
              <a:t>Agile</a:t>
            </a:r>
            <a:r>
              <a:rPr lang="ru-RU" sz="1800" dirty="0"/>
              <a:t>. Его можно применять для работы </a:t>
            </a:r>
            <a:br>
              <a:rPr lang="ru-RU" sz="1800" dirty="0"/>
            </a:br>
            <a:r>
              <a:rPr lang="ru-RU" sz="1800" dirty="0"/>
              <a:t>над </a:t>
            </a:r>
            <a:r>
              <a:rPr lang="ru-RU" sz="1800" b="1" dirty="0"/>
              <a:t>большими проектами</a:t>
            </a:r>
            <a:r>
              <a:rPr lang="ru-RU" sz="1800" dirty="0"/>
              <a:t>, но он не подходит командам со множеством участников.</a:t>
            </a:r>
          </a:p>
        </p:txBody>
      </p:sp>
      <p:pic>
        <p:nvPicPr>
          <p:cNvPr id="4" name="image142.jpg">
            <a:extLst>
              <a:ext uri="{FF2B5EF4-FFF2-40B4-BE49-F238E27FC236}">
                <a16:creationId xmlns:a16="http://schemas.microsoft.com/office/drawing/2014/main" id="{58DF7137-C676-F279-A55A-581342644378}"/>
              </a:ext>
            </a:extLst>
          </p:cNvPr>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1536" t="9549" r="1562" b="9984"/>
          <a:stretch/>
        </p:blipFill>
        <p:spPr>
          <a:xfrm>
            <a:off x="1664518" y="2438400"/>
            <a:ext cx="8666225" cy="4140199"/>
          </a:xfrm>
          <a:prstGeom prst="rect">
            <a:avLst/>
          </a:prstGeom>
          <a:ln/>
        </p:spPr>
      </p:pic>
    </p:spTree>
    <p:extLst>
      <p:ext uri="{BB962C8B-B14F-4D97-AF65-F5344CB8AC3E}">
        <p14:creationId xmlns:p14="http://schemas.microsoft.com/office/powerpoint/2010/main" val="2460254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757DC3-FA55-DE66-72C7-C4CB815BCD29}"/>
              </a:ext>
            </a:extLst>
          </p:cNvPr>
          <p:cNvSpPr>
            <a:spLocks noGrp="1"/>
          </p:cNvSpPr>
          <p:nvPr>
            <p:ph type="title"/>
          </p:nvPr>
        </p:nvSpPr>
        <p:spPr/>
        <p:txBody>
          <a:bodyPr/>
          <a:lstStyle/>
          <a:p>
            <a:endParaRPr lang="ru-RU"/>
          </a:p>
        </p:txBody>
      </p:sp>
      <p:pic>
        <p:nvPicPr>
          <p:cNvPr id="4" name="Рисунок 3">
            <a:extLst>
              <a:ext uri="{FF2B5EF4-FFF2-40B4-BE49-F238E27FC236}">
                <a16:creationId xmlns:a16="http://schemas.microsoft.com/office/drawing/2014/main" id="{A9CAA123-61DE-5D48-DA81-38DFFFE636AD}"/>
              </a:ext>
            </a:extLst>
          </p:cNvPr>
          <p:cNvPicPr>
            <a:picLocks noChangeAspect="1"/>
          </p:cNvPicPr>
          <p:nvPr/>
        </p:nvPicPr>
        <p:blipFill>
          <a:blip r:embed="rId2"/>
          <a:stretch>
            <a:fillRect/>
          </a:stretch>
        </p:blipFill>
        <p:spPr>
          <a:xfrm>
            <a:off x="0" y="0"/>
            <a:ext cx="12192000" cy="7086976"/>
          </a:xfrm>
          <a:prstGeom prst="rect">
            <a:avLst/>
          </a:prstGeom>
        </p:spPr>
      </p:pic>
    </p:spTree>
    <p:extLst>
      <p:ext uri="{BB962C8B-B14F-4D97-AF65-F5344CB8AC3E}">
        <p14:creationId xmlns:p14="http://schemas.microsoft.com/office/powerpoint/2010/main" val="1964761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AB0D7D-B2CE-57B0-C532-1FE6A5EB7E13}"/>
              </a:ext>
            </a:extLst>
          </p:cNvPr>
          <p:cNvSpPr>
            <a:spLocks noGrp="1"/>
          </p:cNvSpPr>
          <p:nvPr>
            <p:ph type="title"/>
          </p:nvPr>
        </p:nvSpPr>
        <p:spPr>
          <a:xfrm>
            <a:off x="432619" y="442994"/>
            <a:ext cx="9415914" cy="590931"/>
          </a:xfrm>
        </p:spPr>
        <p:txBody>
          <a:bodyPr/>
          <a:lstStyle/>
          <a:p>
            <a:r>
              <a:rPr lang="en-US" dirty="0"/>
              <a:t>Kanban</a:t>
            </a:r>
            <a:endParaRPr lang="ru-RU" dirty="0"/>
          </a:p>
        </p:txBody>
      </p:sp>
    </p:spTree>
    <p:extLst>
      <p:ext uri="{BB962C8B-B14F-4D97-AF65-F5344CB8AC3E}">
        <p14:creationId xmlns:p14="http://schemas.microsoft.com/office/powerpoint/2010/main" val="2877150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17DBA1-B28B-9E73-A24F-988FD35F3848}"/>
              </a:ext>
            </a:extLst>
          </p:cNvPr>
          <p:cNvSpPr>
            <a:spLocks noGrp="1"/>
          </p:cNvSpPr>
          <p:nvPr>
            <p:ph type="title"/>
          </p:nvPr>
        </p:nvSpPr>
        <p:spPr/>
        <p:txBody>
          <a:bodyPr/>
          <a:lstStyle/>
          <a:p>
            <a:r>
              <a:rPr lang="ru-RU" dirty="0"/>
              <a:t>История </a:t>
            </a:r>
            <a:r>
              <a:rPr lang="en-US" dirty="0"/>
              <a:t>Kanban</a:t>
            </a:r>
            <a:endParaRPr lang="ru-RU" dirty="0"/>
          </a:p>
        </p:txBody>
      </p:sp>
      <p:sp>
        <p:nvSpPr>
          <p:cNvPr id="3" name="Content Placeholder 2">
            <a:extLst>
              <a:ext uri="{FF2B5EF4-FFF2-40B4-BE49-F238E27FC236}">
                <a16:creationId xmlns:a16="http://schemas.microsoft.com/office/drawing/2014/main" id="{59C21F66-A97D-B032-3018-F9CABAA8D7E2}"/>
              </a:ext>
            </a:extLst>
          </p:cNvPr>
          <p:cNvSpPr txBox="1">
            <a:spLocks/>
          </p:cNvSpPr>
          <p:nvPr/>
        </p:nvSpPr>
        <p:spPr>
          <a:xfrm>
            <a:off x="340489" y="1253331"/>
            <a:ext cx="10515600" cy="4351338"/>
          </a:xfrm>
          <a:prstGeom prst="rect">
            <a:avLst/>
          </a:prstGeom>
        </p:spPr>
        <p:txBody>
          <a:bodyP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Clr>
                <a:schemeClr val="bg2"/>
              </a:buClr>
              <a:buFont typeface="Системный шрифт, обычный"/>
              <a:buChar char="+"/>
            </a:pPr>
            <a:r>
              <a:rPr lang="en-US" sz="1800" dirty="0">
                <a:solidFill>
                  <a:srgbClr val="222222"/>
                </a:solidFill>
                <a:latin typeface="Arial" panose="020B0604020202020204" pitchFamily="34" charset="0"/>
              </a:rPr>
              <a:t>Kanban</a:t>
            </a:r>
            <a:r>
              <a:rPr lang="ru-RU" sz="1800" dirty="0">
                <a:solidFill>
                  <a:srgbClr val="222222"/>
                </a:solidFill>
                <a:latin typeface="Arial" panose="020B0604020202020204" pitchFamily="34" charset="0"/>
              </a:rPr>
              <a:t> впервые появился в Японии. Там это слово переводится как «рекламный щит» </a:t>
            </a:r>
            <a:br>
              <a:rPr lang="ru-RU" sz="1800" dirty="0">
                <a:solidFill>
                  <a:srgbClr val="222222"/>
                </a:solidFill>
                <a:latin typeface="Arial" panose="020B0604020202020204" pitchFamily="34" charset="0"/>
              </a:rPr>
            </a:br>
            <a:r>
              <a:rPr lang="ru-RU" sz="1800" dirty="0">
                <a:solidFill>
                  <a:srgbClr val="222222"/>
                </a:solidFill>
                <a:latin typeface="Arial" panose="020B0604020202020204" pitchFamily="34" charset="0"/>
              </a:rPr>
              <a:t>или «рекламная вывеска» («кан» — </a:t>
            </a:r>
            <a:r>
              <a:rPr lang="en-US" sz="1800" dirty="0">
                <a:solidFill>
                  <a:srgbClr val="222222"/>
                </a:solidFill>
                <a:latin typeface="Arial" panose="020B0604020202020204" pitchFamily="34" charset="0"/>
              </a:rPr>
              <a:t>‘</a:t>
            </a:r>
            <a:r>
              <a:rPr lang="ru-RU" sz="1800" dirty="0">
                <a:solidFill>
                  <a:srgbClr val="222222"/>
                </a:solidFill>
                <a:latin typeface="Arial" panose="020B0604020202020204" pitchFamily="34" charset="0"/>
              </a:rPr>
              <a:t>видимый</a:t>
            </a:r>
            <a:r>
              <a:rPr lang="en-US" sz="1800" dirty="0">
                <a:solidFill>
                  <a:srgbClr val="222222"/>
                </a:solidFill>
                <a:latin typeface="Arial" panose="020B0604020202020204" pitchFamily="34" charset="0"/>
              </a:rPr>
              <a:t>’</a:t>
            </a:r>
            <a:r>
              <a:rPr lang="ru-RU" sz="1800" dirty="0">
                <a:solidFill>
                  <a:srgbClr val="222222"/>
                </a:solidFill>
                <a:latin typeface="Arial" panose="020B0604020202020204" pitchFamily="34" charset="0"/>
              </a:rPr>
              <a:t>, </a:t>
            </a:r>
            <a:r>
              <a:rPr lang="en-US" sz="1800" dirty="0">
                <a:solidFill>
                  <a:srgbClr val="222222"/>
                </a:solidFill>
                <a:latin typeface="Arial" panose="020B0604020202020204" pitchFamily="34" charset="0"/>
              </a:rPr>
              <a:t>‘</a:t>
            </a:r>
            <a:r>
              <a:rPr lang="ru-RU" sz="1800" dirty="0">
                <a:solidFill>
                  <a:srgbClr val="222222"/>
                </a:solidFill>
                <a:latin typeface="Arial" panose="020B0604020202020204" pitchFamily="34" charset="0"/>
              </a:rPr>
              <a:t>визуальный</a:t>
            </a:r>
            <a:r>
              <a:rPr lang="en-US" sz="1800" dirty="0">
                <a:solidFill>
                  <a:srgbClr val="222222"/>
                </a:solidFill>
                <a:latin typeface="Arial" panose="020B0604020202020204" pitchFamily="34" charset="0"/>
              </a:rPr>
              <a:t>’</a:t>
            </a:r>
            <a:r>
              <a:rPr lang="ru-RU" sz="1800" dirty="0">
                <a:solidFill>
                  <a:srgbClr val="222222"/>
                </a:solidFill>
                <a:latin typeface="Arial" panose="020B0604020202020204" pitchFamily="34" charset="0"/>
              </a:rPr>
              <a:t>, «бан» — </a:t>
            </a:r>
            <a:r>
              <a:rPr lang="en-US" sz="1800" dirty="0">
                <a:solidFill>
                  <a:srgbClr val="222222"/>
                </a:solidFill>
                <a:latin typeface="Arial" panose="020B0604020202020204" pitchFamily="34" charset="0"/>
              </a:rPr>
              <a:t>‘</a:t>
            </a:r>
            <a:r>
              <a:rPr lang="ru-RU" sz="1800" dirty="0">
                <a:solidFill>
                  <a:srgbClr val="222222"/>
                </a:solidFill>
                <a:latin typeface="Arial" panose="020B0604020202020204" pitchFamily="34" charset="0"/>
              </a:rPr>
              <a:t>карточка</a:t>
            </a:r>
            <a:r>
              <a:rPr lang="en-US" sz="1800" dirty="0">
                <a:solidFill>
                  <a:srgbClr val="222222"/>
                </a:solidFill>
                <a:latin typeface="Arial" panose="020B0604020202020204" pitchFamily="34" charset="0"/>
              </a:rPr>
              <a:t>’</a:t>
            </a:r>
            <a:r>
              <a:rPr lang="ru-RU" sz="1800" dirty="0">
                <a:solidFill>
                  <a:srgbClr val="222222"/>
                </a:solidFill>
                <a:latin typeface="Arial" panose="020B0604020202020204" pitchFamily="34" charset="0"/>
              </a:rPr>
              <a:t>)</a:t>
            </a:r>
          </a:p>
          <a:p>
            <a:pPr>
              <a:buClr>
                <a:schemeClr val="bg2"/>
              </a:buClr>
              <a:buFont typeface="Системный шрифт, обычный"/>
              <a:buChar char="+"/>
            </a:pPr>
            <a:r>
              <a:rPr lang="ru-RU" sz="1800" dirty="0">
                <a:solidFill>
                  <a:srgbClr val="202122"/>
                </a:solidFill>
                <a:latin typeface="Arial" panose="020B0604020202020204" pitchFamily="34" charset="0"/>
              </a:rPr>
              <a:t>В 1959 году «Тойота» начала эксперименты с системой </a:t>
            </a:r>
            <a:r>
              <a:rPr lang="en-US" sz="1800" dirty="0">
                <a:solidFill>
                  <a:srgbClr val="202122"/>
                </a:solidFill>
                <a:latin typeface="Arial" panose="020B0604020202020204" pitchFamily="34" charset="0"/>
              </a:rPr>
              <a:t>Kanban</a:t>
            </a:r>
            <a:r>
              <a:rPr lang="ru-RU" sz="1800" dirty="0">
                <a:solidFill>
                  <a:srgbClr val="202122"/>
                </a:solidFill>
                <a:latin typeface="Arial" panose="020B0604020202020204" pitchFamily="34" charset="0"/>
              </a:rPr>
              <a:t> и в 1962 году запустила процесс перевода всего производства на этот принцип</a:t>
            </a:r>
            <a:endParaRPr lang="ru-RU" sz="1800" dirty="0">
              <a:solidFill>
                <a:srgbClr val="222222"/>
              </a:solidFill>
              <a:latin typeface="Arial" panose="020B0604020202020204" pitchFamily="34" charset="0"/>
            </a:endParaRPr>
          </a:p>
          <a:p>
            <a:pPr>
              <a:buClr>
                <a:schemeClr val="bg2"/>
              </a:buClr>
              <a:buFont typeface="Системный шрифт, обычный"/>
              <a:buChar char="+"/>
            </a:pPr>
            <a:r>
              <a:rPr lang="ru-RU" sz="1800" b="1" dirty="0">
                <a:solidFill>
                  <a:srgbClr val="222222"/>
                </a:solidFill>
                <a:latin typeface="Arial" panose="020B0604020202020204" pitchFamily="34" charset="0"/>
              </a:rPr>
              <a:t>Цель метода </a:t>
            </a:r>
            <a:r>
              <a:rPr lang="ru-RU" sz="1800" dirty="0">
                <a:solidFill>
                  <a:srgbClr val="222222"/>
                </a:solidFill>
                <a:latin typeface="Arial" panose="020B0604020202020204" pitchFamily="34" charset="0"/>
              </a:rPr>
              <a:t>— это реализация производства «точно вовремя» (</a:t>
            </a:r>
            <a:r>
              <a:rPr lang="ru-RU" sz="1800" dirty="0" err="1">
                <a:solidFill>
                  <a:srgbClr val="222222"/>
                </a:solidFill>
                <a:latin typeface="Arial" panose="020B0604020202020204" pitchFamily="34" charset="0"/>
              </a:rPr>
              <a:t>J</a:t>
            </a:r>
            <a:r>
              <a:rPr lang="en-US" sz="1800" dirty="0" err="1">
                <a:solidFill>
                  <a:srgbClr val="222222"/>
                </a:solidFill>
                <a:latin typeface="Arial" panose="020B0604020202020204" pitchFamily="34" charset="0"/>
              </a:rPr>
              <a:t>ust</a:t>
            </a:r>
            <a:r>
              <a:rPr lang="en-US" sz="1800" dirty="0">
                <a:solidFill>
                  <a:srgbClr val="222222"/>
                </a:solidFill>
                <a:latin typeface="Arial" panose="020B0604020202020204" pitchFamily="34" charset="0"/>
              </a:rPr>
              <a:t> </a:t>
            </a:r>
            <a:r>
              <a:rPr lang="ru-RU" sz="1800" dirty="0">
                <a:solidFill>
                  <a:srgbClr val="222222"/>
                </a:solidFill>
                <a:latin typeface="Arial" panose="020B0604020202020204" pitchFamily="34" charset="0"/>
              </a:rPr>
              <a:t>I</a:t>
            </a:r>
            <a:r>
              <a:rPr lang="en-US" sz="1800" dirty="0">
                <a:solidFill>
                  <a:srgbClr val="222222"/>
                </a:solidFill>
                <a:latin typeface="Arial" panose="020B0604020202020204" pitchFamily="34" charset="0"/>
              </a:rPr>
              <a:t>n </a:t>
            </a:r>
            <a:r>
              <a:rPr lang="ru-RU" sz="1800" dirty="0" err="1">
                <a:solidFill>
                  <a:srgbClr val="222222"/>
                </a:solidFill>
                <a:latin typeface="Arial" panose="020B0604020202020204" pitchFamily="34" charset="0"/>
              </a:rPr>
              <a:t>T</a:t>
            </a:r>
            <a:r>
              <a:rPr lang="en-US" sz="1800" dirty="0" err="1">
                <a:solidFill>
                  <a:srgbClr val="222222"/>
                </a:solidFill>
                <a:latin typeface="Arial" panose="020B0604020202020204" pitchFamily="34" charset="0"/>
              </a:rPr>
              <a:t>ime</a:t>
            </a:r>
            <a:r>
              <a:rPr lang="ru-RU" sz="1800" dirty="0">
                <a:solidFill>
                  <a:srgbClr val="222222"/>
                </a:solidFill>
                <a:latin typeface="Arial" panose="020B0604020202020204" pitchFamily="34" charset="0"/>
              </a:rPr>
              <a:t>) на всех производственных линиях, чтобы обеспечивать снижение размеров материальных запасов на складах и, несмотря на это, гарантировать высокую степень выполнения заказов </a:t>
            </a:r>
            <a:br>
              <a:rPr lang="ru-RU" sz="1800" dirty="0">
                <a:solidFill>
                  <a:srgbClr val="222222"/>
                </a:solidFill>
                <a:latin typeface="Arial" panose="020B0604020202020204" pitchFamily="34" charset="0"/>
              </a:rPr>
            </a:br>
            <a:r>
              <a:rPr lang="ru-RU" sz="1800" dirty="0">
                <a:solidFill>
                  <a:srgbClr val="222222"/>
                </a:solidFill>
                <a:latin typeface="Arial" panose="020B0604020202020204" pitchFamily="34" charset="0"/>
              </a:rPr>
              <a:t>в установленные сроки</a:t>
            </a:r>
            <a:endParaRPr lang="en-US" sz="1800" dirty="0"/>
          </a:p>
        </p:txBody>
      </p:sp>
      <p:pic>
        <p:nvPicPr>
          <p:cNvPr id="4" name="Picture 3">
            <a:extLst>
              <a:ext uri="{FF2B5EF4-FFF2-40B4-BE49-F238E27FC236}">
                <a16:creationId xmlns:a16="http://schemas.microsoft.com/office/drawing/2014/main" id="{0B02F310-90D5-1A92-1D61-5FB4B5C8E74C}"/>
              </a:ext>
            </a:extLst>
          </p:cNvPr>
          <p:cNvPicPr>
            <a:picLocks noChangeAspect="1"/>
          </p:cNvPicPr>
          <p:nvPr/>
        </p:nvPicPr>
        <p:blipFill>
          <a:blip r:embed="rId2"/>
          <a:stretch>
            <a:fillRect/>
          </a:stretch>
        </p:blipFill>
        <p:spPr>
          <a:xfrm>
            <a:off x="8544720" y="5492401"/>
            <a:ext cx="2733675" cy="571500"/>
          </a:xfrm>
          <a:prstGeom prst="rect">
            <a:avLst/>
          </a:prstGeom>
        </p:spPr>
      </p:pic>
    </p:spTree>
    <p:extLst>
      <p:ext uri="{BB962C8B-B14F-4D97-AF65-F5344CB8AC3E}">
        <p14:creationId xmlns:p14="http://schemas.microsoft.com/office/powerpoint/2010/main" val="3304654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BB4219-9D15-503D-2F24-FFAC03F5E784}"/>
              </a:ext>
            </a:extLst>
          </p:cNvPr>
          <p:cNvSpPr>
            <a:spLocks noGrp="1"/>
          </p:cNvSpPr>
          <p:nvPr>
            <p:ph type="title"/>
          </p:nvPr>
        </p:nvSpPr>
        <p:spPr/>
        <p:txBody>
          <a:bodyPr/>
          <a:lstStyle/>
          <a:p>
            <a:r>
              <a:rPr lang="en-US" dirty="0"/>
              <a:t>Kanban</a:t>
            </a:r>
            <a:endParaRPr lang="ru-RU" dirty="0"/>
          </a:p>
        </p:txBody>
      </p:sp>
      <p:sp>
        <p:nvSpPr>
          <p:cNvPr id="3" name="Content Placeholder 2">
            <a:extLst>
              <a:ext uri="{FF2B5EF4-FFF2-40B4-BE49-F238E27FC236}">
                <a16:creationId xmlns:a16="http://schemas.microsoft.com/office/drawing/2014/main" id="{71F0A401-B275-56E4-442E-550C17ACEFF0}"/>
              </a:ext>
            </a:extLst>
          </p:cNvPr>
          <p:cNvSpPr txBox="1">
            <a:spLocks/>
          </p:cNvSpPr>
          <p:nvPr/>
        </p:nvSpPr>
        <p:spPr>
          <a:xfrm>
            <a:off x="432619" y="1253331"/>
            <a:ext cx="10515600" cy="4351338"/>
          </a:xfrm>
          <a:prstGeom prst="rect">
            <a:avLst/>
          </a:prstGeom>
        </p:spPr>
        <p:txBody>
          <a:bodyP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pPr>
            <a:r>
              <a:rPr lang="ru-RU" sz="1800" dirty="0"/>
              <a:t>Это методология оптимизации рабочих процессов проекта при помощи визуализации </a:t>
            </a:r>
            <a:r>
              <a:rPr lang="en-US" sz="1800" dirty="0"/>
              <a:t>                </a:t>
            </a:r>
            <a:r>
              <a:rPr lang="ru-RU" sz="1800" dirty="0"/>
              <a:t>и сокращения количества незавершённых задач.</a:t>
            </a:r>
          </a:p>
          <a:p>
            <a:pPr marL="0" indent="0">
              <a:buFont typeface="Arial"/>
              <a:buNone/>
            </a:pPr>
            <a:r>
              <a:rPr lang="en-US" sz="1800" dirty="0"/>
              <a:t>Kanban </a:t>
            </a:r>
            <a:r>
              <a:rPr lang="ru-RU" sz="1800" dirty="0"/>
              <a:t>позволяет лучше использовать имеющиеся у вас ресурсы и понять, что вы можете улучшить, чтобы работать ещё эффективнее.</a:t>
            </a:r>
            <a:endParaRPr lang="en-US" sz="1800" dirty="0"/>
          </a:p>
          <a:p>
            <a:pPr marL="0" indent="0">
              <a:buFont typeface="Arial"/>
              <a:buNone/>
            </a:pPr>
            <a:endParaRPr lang="en-US" sz="1800" dirty="0"/>
          </a:p>
          <a:p>
            <a:pPr marL="0" indent="0" rtl="0">
              <a:buNone/>
            </a:pPr>
            <a:r>
              <a:rPr lang="ru-RU" sz="2000" b="1" dirty="0" err="1"/>
              <a:t>Канбан</a:t>
            </a:r>
            <a:r>
              <a:rPr lang="en-US" sz="2000" b="1" dirty="0"/>
              <a:t>-</a:t>
            </a:r>
            <a:r>
              <a:rPr lang="ru-RU" sz="2000" b="1" dirty="0"/>
              <a:t>доска</a:t>
            </a:r>
            <a:endParaRPr lang="ru-RU" sz="2000" dirty="0"/>
          </a:p>
          <a:p>
            <a:pPr marL="0" indent="0" rtl="0">
              <a:buNone/>
            </a:pPr>
            <a:r>
              <a:rPr lang="ru-RU" sz="1800" kern="1200" dirty="0">
                <a:solidFill>
                  <a:srgbClr val="000000"/>
                </a:solidFill>
              </a:rPr>
              <a:t>В</a:t>
            </a:r>
            <a:r>
              <a:rPr lang="ru-RU" sz="1800" b="0" i="0" kern="1200" dirty="0">
                <a:solidFill>
                  <a:srgbClr val="000000"/>
                </a:solidFill>
                <a:effectLst/>
                <a:ea typeface="+mn-ea"/>
                <a:cs typeface="+mn-cs"/>
              </a:rPr>
              <a:t>изуализация работы, можно ограничивать каждый этап работы, чтобы разгрузить сотрудников, легко измерять время работы.</a:t>
            </a:r>
            <a:endParaRPr lang="ru-RU" sz="1800" dirty="0">
              <a:effectLst/>
            </a:endParaRPr>
          </a:p>
          <a:p>
            <a:pPr marL="0" indent="0">
              <a:buFont typeface="Arial"/>
              <a:buNone/>
            </a:pPr>
            <a:br>
              <a:rPr lang="ru-RU" sz="1800" dirty="0"/>
            </a:br>
            <a:endParaRPr lang="en-US" sz="1800" dirty="0"/>
          </a:p>
        </p:txBody>
      </p:sp>
      <p:pic>
        <p:nvPicPr>
          <p:cNvPr id="4" name="Picture 3">
            <a:extLst>
              <a:ext uri="{FF2B5EF4-FFF2-40B4-BE49-F238E27FC236}">
                <a16:creationId xmlns:a16="http://schemas.microsoft.com/office/drawing/2014/main" id="{BF8E4BE1-D2FE-335E-86A1-748ACC0FE400}"/>
              </a:ext>
            </a:extLst>
          </p:cNvPr>
          <p:cNvPicPr>
            <a:picLocks noChangeAspect="1"/>
          </p:cNvPicPr>
          <p:nvPr/>
        </p:nvPicPr>
        <p:blipFill>
          <a:blip r:embed="rId2"/>
          <a:stretch>
            <a:fillRect/>
          </a:stretch>
        </p:blipFill>
        <p:spPr>
          <a:xfrm>
            <a:off x="6489081" y="3873207"/>
            <a:ext cx="4459138" cy="2679770"/>
          </a:xfrm>
          <a:prstGeom prst="rect">
            <a:avLst/>
          </a:prstGeom>
        </p:spPr>
      </p:pic>
    </p:spTree>
    <p:extLst>
      <p:ext uri="{BB962C8B-B14F-4D97-AF65-F5344CB8AC3E}">
        <p14:creationId xmlns:p14="http://schemas.microsoft.com/office/powerpoint/2010/main" val="3184324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AAA166-644C-485F-2975-B56DE0F53553}"/>
              </a:ext>
            </a:extLst>
          </p:cNvPr>
          <p:cNvSpPr>
            <a:spLocks noGrp="1"/>
          </p:cNvSpPr>
          <p:nvPr>
            <p:ph type="title"/>
          </p:nvPr>
        </p:nvSpPr>
        <p:spPr/>
        <p:txBody>
          <a:bodyPr/>
          <a:lstStyle/>
          <a:p>
            <a:r>
              <a:rPr lang="ru-RU" dirty="0"/>
              <a:t>Правила </a:t>
            </a:r>
            <a:r>
              <a:rPr lang="en-US" dirty="0"/>
              <a:t>Kanban</a:t>
            </a:r>
            <a:endParaRPr lang="ru-RU" dirty="0"/>
          </a:p>
        </p:txBody>
      </p:sp>
      <p:sp>
        <p:nvSpPr>
          <p:cNvPr id="3" name="Content Placeholder 2">
            <a:extLst>
              <a:ext uri="{FF2B5EF4-FFF2-40B4-BE49-F238E27FC236}">
                <a16:creationId xmlns:a16="http://schemas.microsoft.com/office/drawing/2014/main" id="{2C06D0F6-E666-7039-D19F-43C44EA3C0A4}"/>
              </a:ext>
            </a:extLst>
          </p:cNvPr>
          <p:cNvSpPr txBox="1">
            <a:spLocks/>
          </p:cNvSpPr>
          <p:nvPr/>
        </p:nvSpPr>
        <p:spPr>
          <a:xfrm>
            <a:off x="432619" y="1253331"/>
            <a:ext cx="10515600" cy="4351338"/>
          </a:xfrm>
          <a:prstGeom prst="rect">
            <a:avLst/>
          </a:prstGeom>
        </p:spPr>
        <p:txBody>
          <a:bodyPr>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fontAlgn="base">
              <a:lnSpc>
                <a:spcPct val="110000"/>
              </a:lnSpc>
              <a:buClr>
                <a:schemeClr val="bg2"/>
              </a:buClr>
              <a:buFont typeface="Системный шрифт, обычный"/>
              <a:buChar char="+"/>
            </a:pPr>
            <a:r>
              <a:rPr lang="ru-RU" sz="1800" b="1" dirty="0"/>
              <a:t>Ведение карточек для каждой отдельной задачи</a:t>
            </a:r>
            <a:r>
              <a:rPr lang="ru-RU" sz="1800" dirty="0"/>
              <a:t>, что позволяет визуализировать прогресс и иметь всегда информацию о проекте под рукой</a:t>
            </a:r>
          </a:p>
          <a:p>
            <a:pPr fontAlgn="base">
              <a:lnSpc>
                <a:spcPct val="110000"/>
              </a:lnSpc>
              <a:buClr>
                <a:schemeClr val="bg2"/>
              </a:buClr>
              <a:buFont typeface="Системный шрифт, обычный"/>
              <a:buChar char="+"/>
            </a:pPr>
            <a:r>
              <a:rPr lang="ru-RU" sz="1800" b="1" dirty="0"/>
              <a:t>Ограничение задач на одной ступени производства</a:t>
            </a:r>
            <a:r>
              <a:rPr lang="ru-RU" sz="1800" dirty="0"/>
              <a:t>. Даёт возможность определить         на каком участке появляется «затор». При разработке ПО, если задачу нельзя решить          на определённом этапе, она возвращается в начало (</a:t>
            </a:r>
            <a:r>
              <a:rPr lang="en-US" sz="1800" dirty="0"/>
              <a:t>B</a:t>
            </a:r>
            <a:r>
              <a:rPr lang="ru-RU" sz="1800" dirty="0" err="1"/>
              <a:t>acklog</a:t>
            </a:r>
            <a:r>
              <a:rPr lang="ru-RU" sz="1800" dirty="0"/>
              <a:t>). Выбирается задача                  с максимальным приоритетом</a:t>
            </a:r>
          </a:p>
          <a:p>
            <a:pPr fontAlgn="base">
              <a:lnSpc>
                <a:spcPct val="110000"/>
              </a:lnSpc>
              <a:buClr>
                <a:schemeClr val="bg2"/>
              </a:buClr>
              <a:buFont typeface="Системный шрифт, обычный"/>
              <a:buChar char="+"/>
            </a:pPr>
            <a:r>
              <a:rPr lang="ru-RU" sz="1800" b="1" dirty="0"/>
              <a:t>Непрерывное производство</a:t>
            </a:r>
            <a:r>
              <a:rPr lang="ru-RU" sz="1800" dirty="0"/>
              <a:t>. Задачи появляются непрерывно, что обеспечивает постоянное производство без пауз и простоя</a:t>
            </a:r>
          </a:p>
          <a:p>
            <a:pPr fontAlgn="base">
              <a:lnSpc>
                <a:spcPct val="110000"/>
              </a:lnSpc>
              <a:buClr>
                <a:schemeClr val="bg2"/>
              </a:buClr>
              <a:buFont typeface="Системный шрифт, обычный"/>
              <a:buChar char="+"/>
            </a:pPr>
            <a:r>
              <a:rPr lang="ru-RU" sz="1800" b="1" dirty="0"/>
              <a:t>Постоянная модернизация</a:t>
            </a:r>
            <a:r>
              <a:rPr lang="ru-RU" sz="1800" dirty="0"/>
              <a:t>. Все карточки постоянно анализируются экономической службой и ищутся пути оптимизации процесса</a:t>
            </a:r>
          </a:p>
          <a:p>
            <a:endParaRPr lang="en-US" sz="1800" dirty="0"/>
          </a:p>
        </p:txBody>
      </p:sp>
    </p:spTree>
    <p:extLst>
      <p:ext uri="{BB962C8B-B14F-4D97-AF65-F5344CB8AC3E}">
        <p14:creationId xmlns:p14="http://schemas.microsoft.com/office/powerpoint/2010/main" val="976660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A03B71-3A46-D22D-C4C5-8EC0B03D6F8C}"/>
              </a:ext>
            </a:extLst>
          </p:cNvPr>
          <p:cNvSpPr>
            <a:spLocks noGrp="1"/>
          </p:cNvSpPr>
          <p:nvPr>
            <p:ph type="title"/>
          </p:nvPr>
        </p:nvSpPr>
        <p:spPr/>
        <p:txBody>
          <a:bodyPr/>
          <a:lstStyle/>
          <a:p>
            <a:r>
              <a:rPr lang="ru-RU" dirty="0"/>
              <a:t>Преимущества </a:t>
            </a:r>
            <a:r>
              <a:rPr lang="en-US" dirty="0"/>
              <a:t>Kanban</a:t>
            </a:r>
            <a:endParaRPr lang="ru-RU" dirty="0"/>
          </a:p>
        </p:txBody>
      </p:sp>
      <p:sp>
        <p:nvSpPr>
          <p:cNvPr id="3" name="Content Placeholder 2">
            <a:extLst>
              <a:ext uri="{FF2B5EF4-FFF2-40B4-BE49-F238E27FC236}">
                <a16:creationId xmlns:a16="http://schemas.microsoft.com/office/drawing/2014/main" id="{997EEA6D-EB03-609D-D598-D3C8115DD645}"/>
              </a:ext>
            </a:extLst>
          </p:cNvPr>
          <p:cNvSpPr txBox="1">
            <a:spLocks/>
          </p:cNvSpPr>
          <p:nvPr/>
        </p:nvSpPr>
        <p:spPr>
          <a:xfrm>
            <a:off x="432619" y="1253331"/>
            <a:ext cx="10515600" cy="4351338"/>
          </a:xfrm>
          <a:prstGeom prst="rect">
            <a:avLst/>
          </a:prstGeom>
        </p:spPr>
        <p:txBody>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Clr>
                <a:schemeClr val="bg2"/>
              </a:buClr>
              <a:buFont typeface="Системный шрифт, обычный"/>
              <a:buChar char="+"/>
            </a:pPr>
            <a:r>
              <a:rPr lang="en-US" sz="1800" dirty="0">
                <a:solidFill>
                  <a:srgbClr val="000000"/>
                </a:solidFill>
              </a:rPr>
              <a:t>Kanban </a:t>
            </a:r>
            <a:r>
              <a:rPr lang="ru-RU" sz="1800" dirty="0">
                <a:solidFill>
                  <a:srgbClr val="000000"/>
                </a:solidFill>
              </a:rPr>
              <a:t>отлично подойдёт для опытных, сплочённых и хорошо мотивированных групп </a:t>
            </a:r>
            <a:r>
              <a:rPr lang="en-US" sz="1800" dirty="0">
                <a:solidFill>
                  <a:srgbClr val="000000"/>
                </a:solidFill>
              </a:rPr>
              <a:t>            </a:t>
            </a:r>
            <a:r>
              <a:rPr lang="ru-RU" sz="1800" dirty="0">
                <a:solidFill>
                  <a:srgbClr val="000000"/>
                </a:solidFill>
              </a:rPr>
              <a:t>с налаженной коммуникацией</a:t>
            </a:r>
          </a:p>
          <a:p>
            <a:pPr>
              <a:buClr>
                <a:schemeClr val="bg2"/>
              </a:buClr>
              <a:buFont typeface="Системный шрифт, обычный"/>
              <a:buChar char="+"/>
            </a:pPr>
            <a:r>
              <a:rPr lang="ru-RU" sz="1800" dirty="0">
                <a:solidFill>
                  <a:srgbClr val="000000"/>
                </a:solidFill>
              </a:rPr>
              <a:t>Нет чётких сроков выполнения задачи</a:t>
            </a:r>
          </a:p>
          <a:p>
            <a:pPr>
              <a:buClr>
                <a:schemeClr val="bg2"/>
              </a:buClr>
              <a:buFont typeface="Системный шрифт, обычный"/>
              <a:buChar char="+"/>
            </a:pPr>
            <a:r>
              <a:rPr lang="ru-RU" sz="1800" dirty="0">
                <a:solidFill>
                  <a:srgbClr val="000000"/>
                </a:solidFill>
              </a:rPr>
              <a:t>Исключение из производства неэффективных запасов и материалов, за счёт этого снижается себестоимость продукции</a:t>
            </a:r>
          </a:p>
          <a:p>
            <a:pPr>
              <a:buClr>
                <a:schemeClr val="bg2"/>
              </a:buClr>
              <a:buFont typeface="Системный шрифт, обычный"/>
              <a:buChar char="+"/>
            </a:pPr>
            <a:r>
              <a:rPr lang="ru-RU" sz="1800" dirty="0">
                <a:solidFill>
                  <a:srgbClr val="000000"/>
                </a:solidFill>
              </a:rPr>
              <a:t>Высокая гибкость программы</a:t>
            </a:r>
          </a:p>
          <a:p>
            <a:pPr>
              <a:buClr>
                <a:schemeClr val="bg2"/>
              </a:buClr>
              <a:buFont typeface="Системный шрифт, обычный"/>
              <a:buChar char="+"/>
            </a:pPr>
            <a:endParaRPr lang="en-US" sz="1800" dirty="0"/>
          </a:p>
        </p:txBody>
      </p:sp>
    </p:spTree>
    <p:extLst>
      <p:ext uri="{BB962C8B-B14F-4D97-AF65-F5344CB8AC3E}">
        <p14:creationId xmlns:p14="http://schemas.microsoft.com/office/powerpoint/2010/main" val="641942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8BBEF1-926D-3AFC-C434-FF1436A432CE}"/>
              </a:ext>
            </a:extLst>
          </p:cNvPr>
          <p:cNvSpPr>
            <a:spLocks noGrp="1"/>
          </p:cNvSpPr>
          <p:nvPr>
            <p:ph type="title"/>
          </p:nvPr>
        </p:nvSpPr>
        <p:spPr/>
        <p:txBody>
          <a:bodyPr/>
          <a:lstStyle/>
          <a:p>
            <a:r>
              <a:rPr lang="ru-RU" dirty="0"/>
              <a:t>Недостатки </a:t>
            </a:r>
            <a:r>
              <a:rPr lang="en-US" dirty="0"/>
              <a:t>Kanban</a:t>
            </a:r>
            <a:endParaRPr lang="ru-RU" dirty="0"/>
          </a:p>
        </p:txBody>
      </p:sp>
      <p:sp>
        <p:nvSpPr>
          <p:cNvPr id="3" name="Content Placeholder 2">
            <a:extLst>
              <a:ext uri="{FF2B5EF4-FFF2-40B4-BE49-F238E27FC236}">
                <a16:creationId xmlns:a16="http://schemas.microsoft.com/office/drawing/2014/main" id="{97A565D3-B952-D9BF-397A-BE9BF24294D7}"/>
              </a:ext>
            </a:extLst>
          </p:cNvPr>
          <p:cNvSpPr txBox="1">
            <a:spLocks/>
          </p:cNvSpPr>
          <p:nvPr/>
        </p:nvSpPr>
        <p:spPr>
          <a:xfrm>
            <a:off x="432619" y="1253331"/>
            <a:ext cx="10515600" cy="4351338"/>
          </a:xfrm>
          <a:prstGeom prst="rect">
            <a:avLst/>
          </a:prstGeom>
        </p:spPr>
        <p:txBody>
          <a:bodyP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buClr>
                <a:schemeClr val="bg2"/>
              </a:buClr>
              <a:buFont typeface="Системный шрифт, обычный"/>
              <a:buChar char="+"/>
            </a:pPr>
            <a:r>
              <a:rPr lang="ru-RU" sz="1800" dirty="0">
                <a:solidFill>
                  <a:srgbClr val="000000"/>
                </a:solidFill>
              </a:rPr>
              <a:t>Внедрение программы возможно только в команды с численностью от 5 человек</a:t>
            </a:r>
          </a:p>
          <a:p>
            <a:pPr>
              <a:buClr>
                <a:schemeClr val="bg2"/>
              </a:buClr>
              <a:buFont typeface="Системный шрифт, обычный"/>
              <a:buChar char="+"/>
            </a:pPr>
            <a:r>
              <a:rPr lang="ru-RU" sz="1800" dirty="0">
                <a:solidFill>
                  <a:srgbClr val="000000"/>
                </a:solidFill>
              </a:rPr>
              <a:t>Не подходит для долгосрочных стратегий</a:t>
            </a:r>
          </a:p>
          <a:p>
            <a:pPr>
              <a:buClr>
                <a:schemeClr val="bg2"/>
              </a:buClr>
              <a:buFont typeface="Системный шрифт, обычный"/>
              <a:buChar char="+"/>
            </a:pPr>
            <a:r>
              <a:rPr lang="ru-RU" sz="1800" dirty="0">
                <a:solidFill>
                  <a:srgbClr val="000000"/>
                </a:solidFill>
              </a:rPr>
              <a:t>Система вряд ли сможет прижиться в команде, где сотрудники не ознакомлены с функциями друг друга. Только при таком условии можно легко найти заминки в производстве и быстро </a:t>
            </a:r>
            <a:r>
              <a:rPr lang="en-US" sz="1800" dirty="0">
                <a:solidFill>
                  <a:srgbClr val="000000"/>
                </a:solidFill>
              </a:rPr>
              <a:t>  </a:t>
            </a:r>
            <a:r>
              <a:rPr lang="ru-RU" sz="1800" dirty="0">
                <a:solidFill>
                  <a:srgbClr val="000000"/>
                </a:solidFill>
              </a:rPr>
              <a:t>их исправить</a:t>
            </a:r>
          </a:p>
          <a:p>
            <a:pPr>
              <a:buClr>
                <a:schemeClr val="bg2"/>
              </a:buClr>
              <a:buFont typeface="Системный шрифт, обычный"/>
              <a:buChar char="+"/>
            </a:pPr>
            <a:r>
              <a:rPr lang="ru-RU" sz="1800" dirty="0">
                <a:solidFill>
                  <a:srgbClr val="000000"/>
                </a:solidFill>
              </a:rPr>
              <a:t>Отсутствие жёстких дедлайнов также может быть и минусом. Если продукция должна быть готова строго к определённому времени, </a:t>
            </a:r>
            <a:r>
              <a:rPr lang="en-US" sz="1800" dirty="0">
                <a:solidFill>
                  <a:srgbClr val="000000"/>
                </a:solidFill>
              </a:rPr>
              <a:t>Kanban </a:t>
            </a:r>
            <a:r>
              <a:rPr lang="ru-RU" sz="1800" dirty="0">
                <a:solidFill>
                  <a:srgbClr val="000000"/>
                </a:solidFill>
              </a:rPr>
              <a:t>может не сработать</a:t>
            </a:r>
          </a:p>
          <a:p>
            <a:pPr>
              <a:buClr>
                <a:schemeClr val="bg2"/>
              </a:buClr>
              <a:buFont typeface="Системный шрифт, обычный"/>
              <a:buChar char="+"/>
            </a:pPr>
            <a:endParaRPr lang="en-US" sz="1800" dirty="0"/>
          </a:p>
        </p:txBody>
      </p:sp>
    </p:spTree>
    <p:extLst>
      <p:ext uri="{BB962C8B-B14F-4D97-AF65-F5344CB8AC3E}">
        <p14:creationId xmlns:p14="http://schemas.microsoft.com/office/powerpoint/2010/main" val="1368877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CE74BA-B16E-AFCB-25CD-B909FAE9A05B}"/>
              </a:ext>
            </a:extLst>
          </p:cNvPr>
          <p:cNvSpPr>
            <a:spLocks noGrp="1"/>
          </p:cNvSpPr>
          <p:nvPr>
            <p:ph type="title"/>
          </p:nvPr>
        </p:nvSpPr>
        <p:spPr/>
        <p:txBody>
          <a:bodyPr/>
          <a:lstStyle/>
          <a:p>
            <a:r>
              <a:rPr lang="en-US" dirty="0"/>
              <a:t>Kanban</a:t>
            </a:r>
            <a:endParaRPr lang="ru-RU" dirty="0"/>
          </a:p>
        </p:txBody>
      </p:sp>
      <p:sp>
        <p:nvSpPr>
          <p:cNvPr id="3" name="Content Placeholder 2">
            <a:extLst>
              <a:ext uri="{FF2B5EF4-FFF2-40B4-BE49-F238E27FC236}">
                <a16:creationId xmlns:a16="http://schemas.microsoft.com/office/drawing/2014/main" id="{37394994-200C-2D6E-09AF-E63D3590BC5E}"/>
              </a:ext>
            </a:extLst>
          </p:cNvPr>
          <p:cNvSpPr txBox="1">
            <a:spLocks/>
          </p:cNvSpPr>
          <p:nvPr/>
        </p:nvSpPr>
        <p:spPr>
          <a:xfrm>
            <a:off x="432619" y="1253331"/>
            <a:ext cx="10515600" cy="4351338"/>
          </a:xfrm>
          <a:prstGeom prst="rect">
            <a:avLst/>
          </a:prstGeom>
        </p:spPr>
        <p:txBody>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Clr>
                <a:schemeClr val="bg2"/>
              </a:buClr>
              <a:buNone/>
            </a:pPr>
            <a:r>
              <a:rPr lang="en-US" sz="1800" dirty="0">
                <a:solidFill>
                  <a:srgbClr val="000000"/>
                </a:solidFill>
              </a:rPr>
              <a:t>Kanban </a:t>
            </a:r>
            <a:r>
              <a:rPr lang="ru-RU" sz="1800" dirty="0">
                <a:solidFill>
                  <a:srgbClr val="000000"/>
                </a:solidFill>
              </a:rPr>
              <a:t>лучше всего подходит для:</a:t>
            </a:r>
            <a:endParaRPr lang="en-US" sz="1800" dirty="0">
              <a:solidFill>
                <a:srgbClr val="000000"/>
              </a:solidFill>
            </a:endParaRPr>
          </a:p>
          <a:p>
            <a:pPr>
              <a:buClr>
                <a:schemeClr val="bg2"/>
              </a:buClr>
              <a:buFont typeface="Системный шрифт, обычный"/>
              <a:buChar char="+"/>
            </a:pPr>
            <a:r>
              <a:rPr lang="ru-RU" sz="1800" dirty="0">
                <a:solidFill>
                  <a:srgbClr val="000000"/>
                </a:solidFill>
              </a:rPr>
              <a:t>группы поддержки по эксплуатации программ, где важнее не производственный план, </a:t>
            </a:r>
            <a:br>
              <a:rPr lang="ru-RU" sz="1800" dirty="0">
                <a:solidFill>
                  <a:srgbClr val="000000"/>
                </a:solidFill>
              </a:rPr>
            </a:br>
            <a:r>
              <a:rPr lang="ru-RU" sz="1800" dirty="0">
                <a:solidFill>
                  <a:srgbClr val="000000"/>
                </a:solidFill>
              </a:rPr>
              <a:t>а скорость реагирования на задачу</a:t>
            </a:r>
          </a:p>
          <a:p>
            <a:pPr>
              <a:buClr>
                <a:schemeClr val="bg2"/>
              </a:buClr>
              <a:buFont typeface="Системный шрифт, обычный"/>
              <a:buChar char="+"/>
            </a:pPr>
            <a:r>
              <a:rPr lang="ru-RU" sz="1800" dirty="0">
                <a:solidFill>
                  <a:srgbClr val="000000"/>
                </a:solidFill>
              </a:rPr>
              <a:t>тестирования ПО</a:t>
            </a:r>
          </a:p>
          <a:p>
            <a:pPr>
              <a:buClr>
                <a:schemeClr val="bg2"/>
              </a:buClr>
              <a:buFont typeface="Системный шрифт, обычный"/>
              <a:buChar char="+"/>
            </a:pPr>
            <a:r>
              <a:rPr lang="ru-RU" sz="1800" dirty="0">
                <a:solidFill>
                  <a:srgbClr val="000000"/>
                </a:solidFill>
              </a:rPr>
              <a:t>группы по разработке программ</a:t>
            </a:r>
          </a:p>
          <a:p>
            <a:pPr marL="0" indent="0">
              <a:buFont typeface="Arial"/>
              <a:buNone/>
            </a:pPr>
            <a:endParaRPr lang="ru-RU" sz="1800" dirty="0">
              <a:solidFill>
                <a:srgbClr val="000000"/>
              </a:solidFill>
            </a:endParaRPr>
          </a:p>
          <a:p>
            <a:pPr marL="0" indent="0">
              <a:buFont typeface="Arial"/>
              <a:buNone/>
            </a:pPr>
            <a:r>
              <a:rPr lang="ru-RU" sz="1800" dirty="0">
                <a:solidFill>
                  <a:srgbClr val="000000"/>
                </a:solidFill>
              </a:rPr>
              <a:t>Всё чаще эта методика используется в производственных стартапах при отсутствии чёткого плана, потому что она помогает чётко визуализировать задачу и вовлекает в полный процесс всех сотрудников цеха или рабочей группы.</a:t>
            </a:r>
          </a:p>
          <a:p>
            <a:endParaRPr lang="en-US" sz="1800" dirty="0"/>
          </a:p>
        </p:txBody>
      </p:sp>
    </p:spTree>
    <p:extLst>
      <p:ext uri="{BB962C8B-B14F-4D97-AF65-F5344CB8AC3E}">
        <p14:creationId xmlns:p14="http://schemas.microsoft.com/office/powerpoint/2010/main" val="3766444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96081171" name="Заголовок 1"/>
          <p:cNvSpPr>
            <a:spLocks noGrp="1"/>
          </p:cNvSpPr>
          <p:nvPr>
            <p:ph type="title"/>
          </p:nvPr>
        </p:nvSpPr>
        <p:spPr bwMode="auto">
          <a:xfrm>
            <a:off x="432618" y="423291"/>
            <a:ext cx="9611929" cy="366120"/>
          </a:xfrm>
        </p:spPr>
        <p:txBody>
          <a:bodyPr/>
          <a:lstStyle/>
          <a:p>
            <a:pPr>
              <a:defRPr/>
            </a:pPr>
            <a:r>
              <a:rPr lang="ru-RU" dirty="0"/>
              <a:t>Вопрос</a:t>
            </a:r>
            <a:endParaRPr dirty="0"/>
          </a:p>
        </p:txBody>
      </p:sp>
      <p:sp>
        <p:nvSpPr>
          <p:cNvPr id="25093295" name="Прямоугольник 3"/>
          <p:cNvSpPr/>
          <p:nvPr/>
        </p:nvSpPr>
        <p:spPr bwMode="auto">
          <a:xfrm>
            <a:off x="4760487" y="3588230"/>
            <a:ext cx="184730" cy="215443"/>
          </a:xfrm>
          <a:prstGeom prst="rect">
            <a:avLst/>
          </a:prstGeom>
        </p:spPr>
        <p:txBody>
          <a:bodyPr wrap="none">
            <a:spAutoFit/>
          </a:bodyPr>
          <a:lstStyle/>
          <a:p>
            <a:pPr marL="0" marR="0" lvl="0" indent="0" defTabSz="914400">
              <a:lnSpc>
                <a:spcPct val="100000"/>
              </a:lnSpc>
              <a:spcBef>
                <a:spcPts val="0"/>
              </a:spcBef>
              <a:spcAft>
                <a:spcPts val="0"/>
              </a:spcAft>
              <a:buClrTx/>
              <a:buSzTx/>
              <a:buFontTx/>
              <a:buNone/>
              <a:defRPr/>
            </a:pPr>
            <a:endParaRPr lang="ru-RU" sz="800" b="1" i="0" u="none" strike="noStrike" cap="none" spc="0">
              <a:ln>
                <a:noFill/>
              </a:ln>
              <a:solidFill>
                <a:srgbClr val="0038FF"/>
              </a:solidFill>
              <a:latin typeface="Arial"/>
            </a:endParaRPr>
          </a:p>
        </p:txBody>
      </p:sp>
      <p:sp>
        <p:nvSpPr>
          <p:cNvPr id="2007048586" name="Скругленный прямоугольник 11"/>
          <p:cNvSpPr/>
          <p:nvPr/>
        </p:nvSpPr>
        <p:spPr bwMode="auto">
          <a:xfrm>
            <a:off x="431798" y="2171485"/>
            <a:ext cx="7123631" cy="3281576"/>
          </a:xfrm>
          <a:prstGeom prst="roundRect">
            <a:avLst>
              <a:gd name="adj" fmla="val 5371"/>
            </a:avLst>
          </a:prstGeom>
          <a:solidFill>
            <a:srgbClr val="EBF2FA"/>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828000" rIns="144000" bIns="144000" rtlCol="0" anchor="t"/>
          <a:lstStyle/>
          <a:p>
            <a:pPr>
              <a:spcAft>
                <a:spcPts val="599"/>
              </a:spcAft>
              <a:defRPr/>
            </a:pPr>
            <a:r>
              <a:rPr lang="ru-RU" dirty="0">
                <a:solidFill>
                  <a:schemeClr val="tx1"/>
                </a:solidFill>
              </a:rPr>
              <a:t>Какие методологии управления проектами вы знаете?</a:t>
            </a:r>
            <a:endParaRPr dirty="0">
              <a:solidFill>
                <a:schemeClr val="tx1"/>
              </a:solidFill>
            </a:endParaRPr>
          </a:p>
        </p:txBody>
      </p:sp>
      <p:pic>
        <p:nvPicPr>
          <p:cNvPr id="1372645992" name="Рисунок 12" descr="Изображение выглядит как мультфильм, круг&#10;&#10;Автоматически созданное описание"/>
          <p:cNvPicPr>
            <a:picLocks noChangeAspect="1"/>
          </p:cNvPicPr>
          <p:nvPr/>
        </p:nvPicPr>
        <p:blipFill>
          <a:blip r:embed="rId3"/>
          <a:stretch/>
        </p:blipFill>
        <p:spPr bwMode="auto">
          <a:xfrm>
            <a:off x="8519886" y="2171485"/>
            <a:ext cx="3678530" cy="3919456"/>
          </a:xfrm>
          <a:prstGeom prst="rect">
            <a:avLst/>
          </a:prstGeom>
        </p:spPr>
      </p:pic>
      <p:pic>
        <p:nvPicPr>
          <p:cNvPr id="320429263" name="Рисунок 10" descr="Изображение выглядит как легкий, ночное небо&#10;&#10;Автоматически созданное описание"/>
          <p:cNvPicPr>
            <a:picLocks noChangeAspect="1"/>
          </p:cNvPicPr>
          <p:nvPr/>
        </p:nvPicPr>
        <p:blipFill>
          <a:blip r:embed="rId4"/>
          <a:srcRect t="14141" b="9096"/>
          <a:stretch/>
        </p:blipFill>
        <p:spPr bwMode="auto">
          <a:xfrm>
            <a:off x="431798" y="2287287"/>
            <a:ext cx="844164" cy="648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04F24E-DC10-0E7C-DBF3-ECF79DFD52FE}"/>
              </a:ext>
            </a:extLst>
          </p:cNvPr>
          <p:cNvSpPr>
            <a:spLocks noGrp="1"/>
          </p:cNvSpPr>
          <p:nvPr>
            <p:ph type="title"/>
          </p:nvPr>
        </p:nvSpPr>
        <p:spPr>
          <a:xfrm>
            <a:off x="432619" y="442994"/>
            <a:ext cx="9415914" cy="1772793"/>
          </a:xfrm>
        </p:spPr>
        <p:txBody>
          <a:bodyPr/>
          <a:lstStyle/>
          <a:p>
            <a:pPr rtl="0"/>
            <a:r>
              <a:rPr lang="ru-RU" dirty="0"/>
              <a:t>Гибридная модель управления проектами («структурированный </a:t>
            </a:r>
            <a:r>
              <a:rPr lang="en-GB" dirty="0"/>
              <a:t>Agile»)</a:t>
            </a:r>
            <a:endParaRPr lang="ru-RU" dirty="0"/>
          </a:p>
        </p:txBody>
      </p:sp>
    </p:spTree>
    <p:extLst>
      <p:ext uri="{BB962C8B-B14F-4D97-AF65-F5344CB8AC3E}">
        <p14:creationId xmlns:p14="http://schemas.microsoft.com/office/powerpoint/2010/main" val="36935826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706663-FCAD-FF54-7A89-7DA831D93B7F}"/>
              </a:ext>
            </a:extLst>
          </p:cNvPr>
          <p:cNvSpPr>
            <a:spLocks noGrp="1"/>
          </p:cNvSpPr>
          <p:nvPr>
            <p:ph type="title"/>
          </p:nvPr>
        </p:nvSpPr>
        <p:spPr>
          <a:xfrm>
            <a:off x="432619" y="423292"/>
            <a:ext cx="9606530" cy="738664"/>
          </a:xfrm>
        </p:spPr>
        <p:txBody>
          <a:bodyPr/>
          <a:lstStyle/>
          <a:p>
            <a:pPr rtl="0"/>
            <a:r>
              <a:rPr lang="ru-RU" dirty="0"/>
              <a:t>Гибридная модель управления проектами («структурированный </a:t>
            </a:r>
            <a:r>
              <a:rPr lang="en-GB" dirty="0"/>
              <a:t>Agile»)</a:t>
            </a:r>
            <a:endParaRPr lang="ru-RU" dirty="0"/>
          </a:p>
        </p:txBody>
      </p:sp>
      <p:sp>
        <p:nvSpPr>
          <p:cNvPr id="4" name="TextBox 3">
            <a:extLst>
              <a:ext uri="{FF2B5EF4-FFF2-40B4-BE49-F238E27FC236}">
                <a16:creationId xmlns:a16="http://schemas.microsoft.com/office/drawing/2014/main" id="{7EA49E23-3201-7657-E0B2-71B59BFA2D7E}"/>
              </a:ext>
            </a:extLst>
          </p:cNvPr>
          <p:cNvSpPr txBox="1"/>
          <p:nvPr/>
        </p:nvSpPr>
        <p:spPr bwMode="auto">
          <a:xfrm>
            <a:off x="-51569" y="1583243"/>
            <a:ext cx="10574905" cy="368434"/>
          </a:xfrm>
          <a:prstGeom prst="rect">
            <a:avLst/>
          </a:prstGeom>
          <a:noFill/>
        </p:spPr>
        <p:txBody>
          <a:bodyPr wrap="square">
            <a:spAutoFit/>
          </a:bodyPr>
          <a:lstStyle/>
          <a:p>
            <a:pPr marL="0" indent="448056" algn="l" rtl="0" eaLnBrk="1" latinLnBrk="0" hangingPunct="1">
              <a:lnSpc>
                <a:spcPct val="107000"/>
              </a:lnSpc>
              <a:spcBef>
                <a:spcPts val="0"/>
              </a:spcBef>
              <a:spcAft>
                <a:spcPts val="0"/>
              </a:spcAft>
            </a:pPr>
            <a:r>
              <a:rPr lang="ru-RU" sz="1800" b="1" kern="1200" dirty="0">
                <a:solidFill>
                  <a:srgbClr val="000000"/>
                </a:solidFill>
                <a:effectLst/>
                <a:ea typeface="Calibri" panose="020F0502020204030204" pitchFamily="34" charset="0"/>
                <a:cs typeface="Times New Roman" panose="02020603050405020304" pitchFamily="18" charset="0"/>
              </a:rPr>
              <a:t>Гибридная модель </a:t>
            </a:r>
            <a:r>
              <a:rPr lang="ru-RU" sz="1800" dirty="0">
                <a:solidFill>
                  <a:srgbClr val="222222"/>
                </a:solidFill>
                <a:effectLst/>
                <a:latin typeface="Arial" panose="020B0604020202020204" pitchFamily="34" charset="0"/>
                <a:ea typeface="Arial" panose="020B0604020202020204" pitchFamily="34" charset="0"/>
                <a:cs typeface="Arial" panose="020B0604020202020204" pitchFamily="34" charset="0"/>
              </a:rPr>
              <a:t>—</a:t>
            </a:r>
            <a:r>
              <a:rPr lang="ru-RU" sz="1800" b="1" kern="1200" dirty="0">
                <a:solidFill>
                  <a:srgbClr val="000000"/>
                </a:solidFill>
                <a:effectLst/>
                <a:ea typeface="Calibri" panose="020F0502020204030204" pitchFamily="34" charset="0"/>
                <a:cs typeface="Times New Roman" panose="02020603050405020304" pitchFamily="18" charset="0"/>
              </a:rPr>
              <a:t> </a:t>
            </a:r>
            <a:r>
              <a:rPr lang="ru-RU" sz="1800" kern="1200" dirty="0">
                <a:solidFill>
                  <a:srgbClr val="000000"/>
                </a:solidFill>
                <a:effectLst/>
                <a:ea typeface="Calibri" panose="020F0502020204030204" pitchFamily="34" charset="0"/>
                <a:cs typeface="Times New Roman" panose="02020603050405020304" pitchFamily="18" charset="0"/>
              </a:rPr>
              <a:t>это сочетание методологий </a:t>
            </a:r>
            <a:r>
              <a:rPr lang="ru-RU" sz="1800" kern="1200" dirty="0" err="1">
                <a:solidFill>
                  <a:srgbClr val="000000"/>
                </a:solidFill>
                <a:effectLst/>
                <a:ea typeface="Calibri" panose="020F0502020204030204" pitchFamily="34" charset="0"/>
                <a:cs typeface="Times New Roman" panose="02020603050405020304" pitchFamily="18" charset="0"/>
              </a:rPr>
              <a:t>Waterfall</a:t>
            </a:r>
            <a:r>
              <a:rPr lang="ru-RU" sz="1800" kern="1200" dirty="0">
                <a:solidFill>
                  <a:srgbClr val="000000"/>
                </a:solidFill>
                <a:effectLst/>
                <a:ea typeface="Calibri" panose="020F0502020204030204" pitchFamily="34" charset="0"/>
                <a:cs typeface="Times New Roman" panose="02020603050405020304" pitchFamily="18" charset="0"/>
              </a:rPr>
              <a:t> и </a:t>
            </a:r>
            <a:r>
              <a:rPr lang="ru-RU" sz="1800" kern="1200" dirty="0" err="1">
                <a:solidFill>
                  <a:srgbClr val="000000"/>
                </a:solidFill>
                <a:effectLst/>
                <a:ea typeface="Calibri" panose="020F0502020204030204" pitchFamily="34" charset="0"/>
                <a:cs typeface="Times New Roman" panose="02020603050405020304" pitchFamily="18" charset="0"/>
              </a:rPr>
              <a:t>Agile</a:t>
            </a:r>
            <a:r>
              <a:rPr lang="ru-RU" sz="1800" kern="1200" dirty="0">
                <a:solidFill>
                  <a:srgbClr val="000000"/>
                </a:solidFill>
                <a:effectLst/>
                <a:ea typeface="Calibri" panose="020F0502020204030204" pitchFamily="34" charset="0"/>
                <a:cs typeface="Times New Roman" panose="02020603050405020304" pitchFamily="18" charset="0"/>
              </a:rPr>
              <a:t>.</a:t>
            </a:r>
            <a:endParaRPr lang="ru-RU" dirty="0">
              <a:effectLst/>
            </a:endParaRPr>
          </a:p>
        </p:txBody>
      </p:sp>
      <p:sp>
        <p:nvSpPr>
          <p:cNvPr id="6" name="TextBox 5">
            <a:extLst>
              <a:ext uri="{FF2B5EF4-FFF2-40B4-BE49-F238E27FC236}">
                <a16:creationId xmlns:a16="http://schemas.microsoft.com/office/drawing/2014/main" id="{FF902899-6751-AA6C-69E8-2851710ACB8C}"/>
              </a:ext>
            </a:extLst>
          </p:cNvPr>
          <p:cNvSpPr txBox="1"/>
          <p:nvPr/>
        </p:nvSpPr>
        <p:spPr bwMode="auto">
          <a:xfrm>
            <a:off x="432617" y="2184737"/>
            <a:ext cx="10574905" cy="3416320"/>
          </a:xfrm>
          <a:prstGeom prst="rect">
            <a:avLst/>
          </a:prstGeom>
          <a:noFill/>
        </p:spPr>
        <p:txBody>
          <a:bodyPr wrap="square">
            <a:spAutoFit/>
          </a:bodyPr>
          <a:lstStyle/>
          <a:p>
            <a:pPr indent="44450" algn="l" rtl="0" eaLnBrk="1" latinLnBrk="0" hangingPunct="1">
              <a:spcBef>
                <a:spcPts val="0"/>
              </a:spcBef>
              <a:spcAft>
                <a:spcPts val="0"/>
              </a:spcAft>
            </a:pPr>
            <a:r>
              <a:rPr lang="ru-RU" sz="1800" b="1" kern="1200" dirty="0">
                <a:solidFill>
                  <a:srgbClr val="000000"/>
                </a:solidFill>
                <a:effectLst/>
                <a:ea typeface="Calibri" panose="020F0502020204030204" pitchFamily="34" charset="0"/>
                <a:cs typeface="Times New Roman" panose="02020603050405020304" pitchFamily="18" charset="0"/>
              </a:rPr>
              <a:t>Этапы управления проектами согласно гибридной методологии:</a:t>
            </a:r>
          </a:p>
          <a:p>
            <a:pPr marL="0" indent="448056" algn="l" rtl="0" eaLnBrk="1" latinLnBrk="0" hangingPunct="1">
              <a:spcBef>
                <a:spcPts val="0"/>
              </a:spcBef>
              <a:spcAft>
                <a:spcPts val="0"/>
              </a:spcAft>
            </a:pPr>
            <a:endParaRPr lang="ru-RU" b="1" dirty="0">
              <a:effectLst/>
            </a:endParaRPr>
          </a:p>
          <a:p>
            <a:pPr marL="285750" indent="-285750" algn="just" rtl="0" eaLnBrk="1" latinLnBrk="0" hangingPunct="1">
              <a:spcBef>
                <a:spcPts val="0"/>
              </a:spcBef>
              <a:spcAft>
                <a:spcPts val="0"/>
              </a:spcAft>
              <a:buClr>
                <a:schemeClr val="bg2"/>
              </a:buClr>
              <a:buFont typeface="Системный шрифт, обычный"/>
              <a:buChar char="+"/>
            </a:pPr>
            <a:r>
              <a:rPr lang="ru-RU" sz="1800" kern="1200" dirty="0">
                <a:solidFill>
                  <a:srgbClr val="000000"/>
                </a:solidFill>
                <a:effectLst/>
                <a:ea typeface="Calibri" panose="020F0502020204030204" pitchFamily="34" charset="0"/>
                <a:cs typeface="Times New Roman" panose="02020603050405020304" pitchFamily="18" charset="0"/>
              </a:rPr>
              <a:t>Гибридная методология уделяет особое внимание первичному сбору и анализу требований,        в ч</a:t>
            </a:r>
            <a:r>
              <a:rPr lang="ru-RU" kern="1200" dirty="0">
                <a:solidFill>
                  <a:srgbClr val="000000"/>
                </a:solidFill>
                <a:ea typeface="Calibri" panose="020F0502020204030204" pitchFamily="34" charset="0"/>
                <a:cs typeface="Times New Roman" panose="02020603050405020304" pitchFamily="18" charset="0"/>
              </a:rPr>
              <a:t>ё</a:t>
            </a:r>
            <a:r>
              <a:rPr lang="ru-RU" sz="1800" kern="1200" dirty="0">
                <a:solidFill>
                  <a:srgbClr val="000000"/>
                </a:solidFill>
                <a:effectLst/>
                <a:ea typeface="Calibri" panose="020F0502020204030204" pitchFamily="34" charset="0"/>
                <a:cs typeface="Times New Roman" panose="02020603050405020304" pitchFamily="18" charset="0"/>
              </a:rPr>
              <a:t>м она и похожа на </a:t>
            </a:r>
            <a:r>
              <a:rPr lang="ru-RU" sz="1800" kern="1200" dirty="0" err="1">
                <a:solidFill>
                  <a:srgbClr val="000000"/>
                </a:solidFill>
                <a:effectLst/>
                <a:ea typeface="Calibri" panose="020F0502020204030204" pitchFamily="34" charset="0"/>
                <a:cs typeface="Times New Roman" panose="02020603050405020304" pitchFamily="18" charset="0"/>
              </a:rPr>
              <a:t>Waterfall</a:t>
            </a:r>
            <a:endParaRPr lang="ru-RU" sz="1800" kern="1200" dirty="0">
              <a:solidFill>
                <a:srgbClr val="000000"/>
              </a:solidFill>
              <a:effectLst/>
              <a:ea typeface="Calibri" panose="020F0502020204030204" pitchFamily="34" charset="0"/>
              <a:cs typeface="Times New Roman" panose="02020603050405020304" pitchFamily="18" charset="0"/>
            </a:endParaRPr>
          </a:p>
          <a:p>
            <a:pPr algn="just" rtl="0" eaLnBrk="1" latinLnBrk="0" hangingPunct="1">
              <a:spcBef>
                <a:spcPts val="0"/>
              </a:spcBef>
              <a:spcAft>
                <a:spcPts val="0"/>
              </a:spcAft>
              <a:buClr>
                <a:schemeClr val="bg2"/>
              </a:buClr>
            </a:pPr>
            <a:endParaRPr lang="ru-RU" sz="1800" kern="1200" dirty="0">
              <a:solidFill>
                <a:srgbClr val="000000"/>
              </a:solidFill>
              <a:effectLst/>
              <a:ea typeface="Calibri" panose="020F0502020204030204" pitchFamily="34" charset="0"/>
              <a:cs typeface="Times New Roman" panose="02020603050405020304" pitchFamily="18" charset="0"/>
            </a:endParaRPr>
          </a:p>
          <a:p>
            <a:pPr marL="285750" indent="-285750" algn="just" rtl="0" eaLnBrk="1" latinLnBrk="0" hangingPunct="1">
              <a:spcBef>
                <a:spcPts val="0"/>
              </a:spcBef>
              <a:spcAft>
                <a:spcPts val="0"/>
              </a:spcAft>
              <a:buClr>
                <a:schemeClr val="bg2"/>
              </a:buClr>
              <a:buFont typeface="Системный шрифт, обычный"/>
              <a:buChar char="+"/>
            </a:pPr>
            <a:r>
              <a:rPr lang="ru-RU" sz="1800" kern="1200" dirty="0">
                <a:solidFill>
                  <a:srgbClr val="000000"/>
                </a:solidFill>
                <a:effectLst/>
                <a:ea typeface="Calibri" panose="020F0502020204030204" pitchFamily="34" charset="0"/>
                <a:cs typeface="Times New Roman" panose="02020603050405020304" pitchFamily="18" charset="0"/>
              </a:rPr>
              <a:t>На следующем этапе она характеризуется гибкостью, присущей подходу </a:t>
            </a:r>
            <a:r>
              <a:rPr lang="ru-RU" sz="1800" kern="1200" dirty="0" err="1">
                <a:solidFill>
                  <a:srgbClr val="000000"/>
                </a:solidFill>
                <a:effectLst/>
                <a:ea typeface="Calibri" panose="020F0502020204030204" pitchFamily="34" charset="0"/>
                <a:cs typeface="Times New Roman" panose="02020603050405020304" pitchFamily="18" charset="0"/>
              </a:rPr>
              <a:t>Agile</a:t>
            </a:r>
            <a:r>
              <a:rPr lang="ru-RU" sz="1800" kern="1200" dirty="0">
                <a:solidFill>
                  <a:srgbClr val="000000"/>
                </a:solidFill>
                <a:effectLst/>
                <a:ea typeface="Calibri" panose="020F0502020204030204" pitchFamily="34" charset="0"/>
                <a:cs typeface="Times New Roman" panose="02020603050405020304" pitchFamily="18" charset="0"/>
              </a:rPr>
              <a:t>, и быстрым внесением изменений</a:t>
            </a:r>
          </a:p>
          <a:p>
            <a:pPr indent="44450" algn="just" rtl="0" eaLnBrk="1" latinLnBrk="0" hangingPunct="1">
              <a:spcBef>
                <a:spcPts val="0"/>
              </a:spcBef>
              <a:spcAft>
                <a:spcPts val="0"/>
              </a:spcAft>
            </a:pPr>
            <a:endParaRPr lang="ru-RU" sz="1800" dirty="0">
              <a:solidFill>
                <a:srgbClr val="000000"/>
              </a:solidFill>
              <a:effectLst/>
              <a:ea typeface="Arial" panose="020B0604020202020204" pitchFamily="34" charset="0"/>
              <a:cs typeface="+mn-cs"/>
            </a:endParaRPr>
          </a:p>
          <a:p>
            <a:pPr indent="44450" algn="just" rtl="0" eaLnBrk="1" latinLnBrk="0" hangingPunct="1">
              <a:spcBef>
                <a:spcPts val="0"/>
              </a:spcBef>
              <a:spcAft>
                <a:spcPts val="0"/>
              </a:spcAft>
            </a:pPr>
            <a:r>
              <a:rPr lang="ru-RU" sz="1800" b="1" dirty="0">
                <a:solidFill>
                  <a:srgbClr val="000000"/>
                </a:solidFill>
                <a:effectLst/>
                <a:ea typeface="Arial" panose="020B0604020202020204" pitchFamily="34" charset="0"/>
                <a:cs typeface="+mn-cs"/>
              </a:rPr>
              <a:t>Гибридная методология больше всего подойдёт для проектов:</a:t>
            </a:r>
          </a:p>
          <a:p>
            <a:pPr marL="285750" indent="-285750" algn="just" rtl="0" eaLnBrk="1" latinLnBrk="0" hangingPunct="1">
              <a:spcBef>
                <a:spcPts val="0"/>
              </a:spcBef>
              <a:spcAft>
                <a:spcPts val="0"/>
              </a:spcAft>
              <a:buClr>
                <a:schemeClr val="bg2"/>
              </a:buClr>
              <a:buFont typeface="Системный шрифт, обычный"/>
              <a:buChar char="+"/>
            </a:pPr>
            <a:r>
              <a:rPr lang="ru-RU" sz="1800" dirty="0">
                <a:solidFill>
                  <a:srgbClr val="000000"/>
                </a:solidFill>
                <a:effectLst/>
                <a:ea typeface="Arial" panose="020B0604020202020204" pitchFamily="34" charset="0"/>
                <a:cs typeface="+mn-cs"/>
              </a:rPr>
              <a:t>с размытыми требованиями, в которых важны и планирование, и гибкость</a:t>
            </a:r>
            <a:endParaRPr lang="ru-RU" dirty="0">
              <a:effectLst/>
            </a:endParaRPr>
          </a:p>
          <a:p>
            <a:pPr marL="285750" indent="-285750" algn="just" rtl="0" eaLnBrk="1" latinLnBrk="0" hangingPunct="1">
              <a:spcBef>
                <a:spcPts val="0"/>
              </a:spcBef>
              <a:spcAft>
                <a:spcPts val="0"/>
              </a:spcAft>
              <a:buClr>
                <a:schemeClr val="bg2"/>
              </a:buClr>
              <a:buFont typeface="Системный шрифт, обычный"/>
              <a:buChar char="+"/>
            </a:pPr>
            <a:r>
              <a:rPr lang="ru-RU" sz="1800" dirty="0">
                <a:solidFill>
                  <a:srgbClr val="000000"/>
                </a:solidFill>
                <a:effectLst/>
                <a:ea typeface="Arial" panose="020B0604020202020204" pitchFamily="34" charset="0"/>
                <a:cs typeface="+mn-cs"/>
              </a:rPr>
              <a:t>среднего объёма с высокой сложностью и фиксированным бюджетом</a:t>
            </a:r>
          </a:p>
          <a:p>
            <a:pPr indent="44450" algn="just" rtl="0" eaLnBrk="1" latinLnBrk="0" hangingPunct="1">
              <a:spcBef>
                <a:spcPts val="0"/>
              </a:spcBef>
              <a:spcAft>
                <a:spcPts val="0"/>
              </a:spcAft>
            </a:pPr>
            <a:endParaRPr lang="ru-RU" sz="1800" dirty="0">
              <a:solidFill>
                <a:srgbClr val="000000"/>
              </a:solidFill>
              <a:effectLst/>
              <a:ea typeface="Arial" panose="020B0604020202020204" pitchFamily="34" charset="0"/>
              <a:cs typeface="+mn-cs"/>
            </a:endParaRPr>
          </a:p>
        </p:txBody>
      </p:sp>
    </p:spTree>
    <p:extLst>
      <p:ext uri="{BB962C8B-B14F-4D97-AF65-F5344CB8AC3E}">
        <p14:creationId xmlns:p14="http://schemas.microsoft.com/office/powerpoint/2010/main" val="3772385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BEF9B5-DFC9-E80A-F130-572FC0D3AFF5}"/>
              </a:ext>
            </a:extLst>
          </p:cNvPr>
          <p:cNvSpPr>
            <a:spLocks noGrp="1"/>
          </p:cNvSpPr>
          <p:nvPr>
            <p:ph type="title"/>
          </p:nvPr>
        </p:nvSpPr>
        <p:spPr/>
        <p:txBody>
          <a:bodyPr/>
          <a:lstStyle/>
          <a:p>
            <a:r>
              <a:rPr lang="ru-RU" dirty="0"/>
              <a:t>Преимущества гибридной модели</a:t>
            </a:r>
          </a:p>
        </p:txBody>
      </p:sp>
      <p:sp>
        <p:nvSpPr>
          <p:cNvPr id="4" name="TextBox 3">
            <a:extLst>
              <a:ext uri="{FF2B5EF4-FFF2-40B4-BE49-F238E27FC236}">
                <a16:creationId xmlns:a16="http://schemas.microsoft.com/office/drawing/2014/main" id="{65EBDC59-BD75-6BCD-4C69-1AED4C6D0D9B}"/>
              </a:ext>
            </a:extLst>
          </p:cNvPr>
          <p:cNvSpPr txBox="1"/>
          <p:nvPr/>
        </p:nvSpPr>
        <p:spPr bwMode="auto">
          <a:xfrm>
            <a:off x="341452" y="1305341"/>
            <a:ext cx="10666071" cy="3416320"/>
          </a:xfrm>
          <a:prstGeom prst="rect">
            <a:avLst/>
          </a:prstGeom>
          <a:noFill/>
        </p:spPr>
        <p:txBody>
          <a:bodyPr wrap="square">
            <a:spAutoFit/>
          </a:bodyPr>
          <a:lstStyle/>
          <a:p>
            <a:pPr marL="0" indent="448056" algn="just" rtl="0" eaLnBrk="1" latinLnBrk="0" hangingPunct="1">
              <a:spcBef>
                <a:spcPts val="0"/>
              </a:spcBef>
              <a:spcAft>
                <a:spcPts val="0"/>
              </a:spcAft>
            </a:pPr>
            <a:r>
              <a:rPr lang="ru-RU" sz="1800" kern="1200" dirty="0">
                <a:solidFill>
                  <a:srgbClr val="000000"/>
                </a:solidFill>
                <a:effectLst/>
                <a:ea typeface="Calibri" panose="020F0502020204030204" pitchFamily="34" charset="0"/>
                <a:cs typeface="Times New Roman" panose="02020603050405020304" pitchFamily="18" charset="0"/>
              </a:rPr>
              <a:t>Гибридному подходу присуще всё лучшее, что есть в этих методологиях. Это гибкий </a:t>
            </a:r>
            <a:br>
              <a:rPr lang="ru-RU" sz="1800" kern="1200" dirty="0">
                <a:solidFill>
                  <a:srgbClr val="000000"/>
                </a:solidFill>
                <a:effectLst/>
                <a:ea typeface="Calibri" panose="020F0502020204030204" pitchFamily="34" charset="0"/>
                <a:cs typeface="Times New Roman" panose="02020603050405020304" pitchFamily="18" charset="0"/>
              </a:rPr>
            </a:br>
            <a:r>
              <a:rPr lang="ru-RU" sz="1800" kern="1200" dirty="0">
                <a:solidFill>
                  <a:srgbClr val="000000"/>
                </a:solidFill>
                <a:effectLst/>
                <a:ea typeface="Calibri" panose="020F0502020204030204" pitchFamily="34" charset="0"/>
                <a:cs typeface="Times New Roman" panose="02020603050405020304" pitchFamily="18" charset="0"/>
              </a:rPr>
              <a:t>и при этом хорошо структурированный метод, который можно использовать для различных проектов.</a:t>
            </a:r>
          </a:p>
          <a:p>
            <a:pPr marL="0" indent="448056" algn="just" rtl="0" eaLnBrk="1" latinLnBrk="0" hangingPunct="1">
              <a:spcBef>
                <a:spcPts val="0"/>
              </a:spcBef>
              <a:spcAft>
                <a:spcPts val="0"/>
              </a:spcAft>
            </a:pPr>
            <a:endParaRPr lang="ru-RU" b="1" kern="1200" dirty="0">
              <a:solidFill>
                <a:srgbClr val="000000"/>
              </a:solidFill>
              <a:ea typeface="Arial" panose="020B0604020202020204" pitchFamily="34" charset="0"/>
              <a:cs typeface="Times New Roman" panose="02020603050405020304" pitchFamily="18" charset="0"/>
            </a:endParaRPr>
          </a:p>
          <a:p>
            <a:pPr marL="285750" indent="-285750" algn="just" rtl="0" eaLnBrk="1" latinLnBrk="0" hangingPunct="1">
              <a:spcBef>
                <a:spcPts val="0"/>
              </a:spcBef>
              <a:spcAft>
                <a:spcPts val="0"/>
              </a:spcAft>
              <a:buClr>
                <a:schemeClr val="bg2"/>
              </a:buClr>
              <a:buFont typeface="Системный шрифт, обычный"/>
              <a:buChar char="+"/>
            </a:pPr>
            <a:r>
              <a:rPr lang="ru-RU" sz="1800" b="1" dirty="0">
                <a:solidFill>
                  <a:srgbClr val="000000"/>
                </a:solidFill>
                <a:effectLst/>
                <a:ea typeface="Arial" panose="020B0604020202020204" pitchFamily="34" charset="0"/>
                <a:cs typeface="+mn-cs"/>
              </a:rPr>
              <a:t>Большая гибкость. </a:t>
            </a:r>
            <a:r>
              <a:rPr lang="ru-RU" sz="1800" dirty="0">
                <a:solidFill>
                  <a:srgbClr val="000000"/>
                </a:solidFill>
                <a:effectLst/>
                <a:ea typeface="Arial" panose="020B0604020202020204" pitchFamily="34" charset="0"/>
                <a:cs typeface="+mn-cs"/>
              </a:rPr>
              <a:t>Если не считать этап планирования, гибридной методологии свойственна значительно большая гибкость, чем методу </a:t>
            </a:r>
            <a:r>
              <a:rPr lang="ru-RU" sz="1800" dirty="0" err="1">
                <a:solidFill>
                  <a:srgbClr val="000000"/>
                </a:solidFill>
                <a:effectLst/>
                <a:ea typeface="Arial" panose="020B0604020202020204" pitchFamily="34" charset="0"/>
                <a:cs typeface="+mn-cs"/>
              </a:rPr>
              <a:t>Waterfall</a:t>
            </a:r>
            <a:r>
              <a:rPr lang="ru-RU" sz="1800" dirty="0">
                <a:solidFill>
                  <a:srgbClr val="000000"/>
                </a:solidFill>
                <a:effectLst/>
                <a:ea typeface="Arial" panose="020B0604020202020204" pitchFamily="34" charset="0"/>
                <a:cs typeface="+mn-cs"/>
              </a:rPr>
              <a:t>. Если требования не будут значительно меняться, в проект можно будет вносить изменения по мере необходимости</a:t>
            </a:r>
          </a:p>
          <a:p>
            <a:pPr algn="just" rtl="0" eaLnBrk="1" latinLnBrk="0" hangingPunct="1">
              <a:spcBef>
                <a:spcPts val="0"/>
              </a:spcBef>
              <a:spcAft>
                <a:spcPts val="0"/>
              </a:spcAft>
              <a:buClr>
                <a:schemeClr val="bg2"/>
              </a:buClr>
            </a:pPr>
            <a:endParaRPr lang="ru-RU" dirty="0">
              <a:effectLst/>
            </a:endParaRPr>
          </a:p>
          <a:p>
            <a:pPr marL="285750" indent="-285750" algn="just" rtl="0" eaLnBrk="1" latinLnBrk="0" hangingPunct="1">
              <a:spcBef>
                <a:spcPts val="0"/>
              </a:spcBef>
              <a:spcAft>
                <a:spcPts val="0"/>
              </a:spcAft>
              <a:buClr>
                <a:schemeClr val="bg2"/>
              </a:buClr>
              <a:buFont typeface="Системный шрифт, обычный"/>
              <a:buChar char="+"/>
            </a:pPr>
            <a:r>
              <a:rPr lang="ru-RU" sz="1800" b="1" dirty="0">
                <a:solidFill>
                  <a:srgbClr val="000000"/>
                </a:solidFill>
                <a:effectLst/>
                <a:ea typeface="Arial" panose="020B0604020202020204" pitchFamily="34" charset="0"/>
                <a:cs typeface="+mn-cs"/>
              </a:rPr>
              <a:t>Большая структурированность. </a:t>
            </a:r>
            <a:r>
              <a:rPr lang="ru-RU" sz="1800" dirty="0">
                <a:solidFill>
                  <a:srgbClr val="000000"/>
                </a:solidFill>
                <a:effectLst/>
                <a:ea typeface="Arial" panose="020B0604020202020204" pitchFamily="34" charset="0"/>
                <a:cs typeface="+mn-cs"/>
              </a:rPr>
              <a:t>Позаимствовав этап первоначального планирования </a:t>
            </a:r>
            <a:br>
              <a:rPr lang="ru-RU" sz="1800" dirty="0">
                <a:solidFill>
                  <a:srgbClr val="000000"/>
                </a:solidFill>
                <a:effectLst/>
                <a:ea typeface="Arial" panose="020B0604020202020204" pitchFamily="34" charset="0"/>
                <a:cs typeface="+mn-cs"/>
              </a:rPr>
            </a:br>
            <a:r>
              <a:rPr lang="ru-RU" sz="1800" dirty="0">
                <a:solidFill>
                  <a:srgbClr val="000000"/>
                </a:solidFill>
                <a:effectLst/>
                <a:ea typeface="Arial" panose="020B0604020202020204" pitchFamily="34" charset="0"/>
                <a:cs typeface="+mn-cs"/>
              </a:rPr>
              <a:t>из </a:t>
            </a:r>
            <a:r>
              <a:rPr lang="ru-RU" sz="1800" dirty="0" err="1">
                <a:solidFill>
                  <a:srgbClr val="000000"/>
                </a:solidFill>
                <a:effectLst/>
                <a:ea typeface="Arial" panose="020B0604020202020204" pitchFamily="34" charset="0"/>
                <a:cs typeface="+mn-cs"/>
              </a:rPr>
              <a:t>Waterfall</a:t>
            </a:r>
            <a:r>
              <a:rPr lang="ru-RU" sz="1800" dirty="0">
                <a:solidFill>
                  <a:srgbClr val="000000"/>
                </a:solidFill>
                <a:effectLst/>
                <a:ea typeface="Arial" panose="020B0604020202020204" pitchFamily="34" charset="0"/>
                <a:cs typeface="+mn-cs"/>
              </a:rPr>
              <a:t>, гибридная методология решает одну из основных проблем подхода </a:t>
            </a:r>
            <a:r>
              <a:rPr lang="ru-RU" sz="1800" dirty="0" err="1">
                <a:solidFill>
                  <a:srgbClr val="000000"/>
                </a:solidFill>
                <a:effectLst/>
                <a:ea typeface="Arial" panose="020B0604020202020204" pitchFamily="34" charset="0"/>
                <a:cs typeface="+mn-cs"/>
              </a:rPr>
              <a:t>Agile</a:t>
            </a:r>
            <a:r>
              <a:rPr lang="ru-RU" sz="1800" dirty="0">
                <a:solidFill>
                  <a:srgbClr val="000000"/>
                </a:solidFill>
                <a:effectLst/>
                <a:ea typeface="Arial" panose="020B0604020202020204" pitchFamily="34" charset="0"/>
                <a:cs typeface="+mn-cs"/>
              </a:rPr>
              <a:t> — недостаточную организованность и отсутствие плана. Таким образом, эта методология сочетает в себе лучшее от этих подходов</a:t>
            </a:r>
            <a:endParaRPr lang="ru-RU" dirty="0">
              <a:effectLst/>
            </a:endParaRPr>
          </a:p>
        </p:txBody>
      </p:sp>
    </p:spTree>
    <p:extLst>
      <p:ext uri="{BB962C8B-B14F-4D97-AF65-F5344CB8AC3E}">
        <p14:creationId xmlns:p14="http://schemas.microsoft.com/office/powerpoint/2010/main" val="29762100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B744F3-89D4-6327-FD7D-17FEBB448405}"/>
              </a:ext>
            </a:extLst>
          </p:cNvPr>
          <p:cNvSpPr>
            <a:spLocks noGrp="1"/>
          </p:cNvSpPr>
          <p:nvPr>
            <p:ph type="title"/>
          </p:nvPr>
        </p:nvSpPr>
        <p:spPr/>
        <p:txBody>
          <a:bodyPr/>
          <a:lstStyle/>
          <a:p>
            <a:r>
              <a:rPr lang="ru-RU" dirty="0"/>
              <a:t>Недостатки гибридной модели</a:t>
            </a:r>
          </a:p>
        </p:txBody>
      </p:sp>
      <p:sp>
        <p:nvSpPr>
          <p:cNvPr id="4" name="TextBox 3">
            <a:extLst>
              <a:ext uri="{FF2B5EF4-FFF2-40B4-BE49-F238E27FC236}">
                <a16:creationId xmlns:a16="http://schemas.microsoft.com/office/drawing/2014/main" id="{3CF03A9E-97F3-EAF8-BD9B-43B8B3178DF7}"/>
              </a:ext>
            </a:extLst>
          </p:cNvPr>
          <p:cNvSpPr txBox="1"/>
          <p:nvPr/>
        </p:nvSpPr>
        <p:spPr bwMode="auto">
          <a:xfrm>
            <a:off x="247424" y="1140915"/>
            <a:ext cx="10551756" cy="2308324"/>
          </a:xfrm>
          <a:prstGeom prst="rect">
            <a:avLst/>
          </a:prstGeom>
          <a:noFill/>
        </p:spPr>
        <p:txBody>
          <a:bodyPr wrap="square">
            <a:spAutoFit/>
          </a:bodyPr>
          <a:lstStyle/>
          <a:p>
            <a:pPr marL="285750" indent="-285750" algn="just" rtl="0" eaLnBrk="1" latinLnBrk="0" hangingPunct="1">
              <a:spcBef>
                <a:spcPts val="0"/>
              </a:spcBef>
              <a:spcAft>
                <a:spcPts val="0"/>
              </a:spcAft>
              <a:buClr>
                <a:schemeClr val="bg2"/>
              </a:buClr>
              <a:buFont typeface="Системный шрифт, обычный"/>
              <a:buChar char="+"/>
            </a:pPr>
            <a:r>
              <a:rPr lang="ru-RU" sz="1800" b="1" dirty="0">
                <a:solidFill>
                  <a:srgbClr val="000000"/>
                </a:solidFill>
                <a:effectLst/>
                <a:ea typeface="Arial" panose="020B0604020202020204" pitchFamily="34" charset="0"/>
                <a:cs typeface="+mn-cs"/>
              </a:rPr>
              <a:t>Необходимость компромиссов. </a:t>
            </a:r>
            <a:r>
              <a:rPr lang="ru-RU" sz="1800" dirty="0">
                <a:solidFill>
                  <a:srgbClr val="000000"/>
                </a:solidFill>
                <a:effectLst/>
                <a:ea typeface="Arial" panose="020B0604020202020204" pitchFamily="34" charset="0"/>
                <a:cs typeface="+mn-cs"/>
              </a:rPr>
              <a:t>Поскольку вам придётся поддерживать баланс между двумя совершенно противоположными подходами, нужно будет искать компромиссы </a:t>
            </a:r>
            <a:br>
              <a:rPr lang="ru-RU" sz="1800" dirty="0">
                <a:solidFill>
                  <a:srgbClr val="000000"/>
                </a:solidFill>
                <a:effectLst/>
                <a:ea typeface="Arial" panose="020B0604020202020204" pitchFamily="34" charset="0"/>
                <a:cs typeface="+mn-cs"/>
              </a:rPr>
            </a:br>
            <a:r>
              <a:rPr lang="ru-RU" sz="1800" dirty="0">
                <a:solidFill>
                  <a:srgbClr val="000000"/>
                </a:solidFill>
                <a:effectLst/>
                <a:ea typeface="Arial" panose="020B0604020202020204" pitchFamily="34" charset="0"/>
                <a:cs typeface="+mn-cs"/>
              </a:rPr>
              <a:t>в области требований и гибкости</a:t>
            </a:r>
          </a:p>
          <a:p>
            <a:pPr algn="just" rtl="0" eaLnBrk="1" latinLnBrk="0" hangingPunct="1">
              <a:spcBef>
                <a:spcPts val="0"/>
              </a:spcBef>
              <a:spcAft>
                <a:spcPts val="0"/>
              </a:spcAft>
              <a:buClr>
                <a:schemeClr val="bg2"/>
              </a:buClr>
            </a:pPr>
            <a:endParaRPr lang="ru-RU" dirty="0">
              <a:effectLst/>
            </a:endParaRPr>
          </a:p>
          <a:p>
            <a:pPr marL="285750" indent="-285750" algn="just" rtl="0" eaLnBrk="1" latinLnBrk="0" hangingPunct="1">
              <a:spcBef>
                <a:spcPts val="0"/>
              </a:spcBef>
              <a:spcAft>
                <a:spcPts val="0"/>
              </a:spcAft>
              <a:buClr>
                <a:schemeClr val="bg2"/>
              </a:buClr>
              <a:buFont typeface="Системный шрифт, обычный"/>
              <a:buChar char="+"/>
            </a:pPr>
            <a:r>
              <a:rPr lang="ru-RU" sz="1800" b="1" dirty="0">
                <a:solidFill>
                  <a:srgbClr val="000000"/>
                </a:solidFill>
                <a:effectLst/>
                <a:ea typeface="Arial" panose="020B0604020202020204" pitchFamily="34" charset="0"/>
                <a:cs typeface="+mn-cs"/>
              </a:rPr>
              <a:t>Сочетание лучшего от обоих подходов.</a:t>
            </a:r>
            <a:r>
              <a:rPr lang="ru-RU" sz="1800" dirty="0">
                <a:solidFill>
                  <a:srgbClr val="000000"/>
                </a:solidFill>
                <a:effectLst/>
                <a:ea typeface="Arial" panose="020B0604020202020204" pitchFamily="34" charset="0"/>
                <a:cs typeface="+mn-cs"/>
              </a:rPr>
              <a:t> Методология, сочетающая в себе всё лучшее </a:t>
            </a:r>
            <a:br>
              <a:rPr lang="ru-RU" sz="1800" dirty="0">
                <a:solidFill>
                  <a:srgbClr val="000000"/>
                </a:solidFill>
                <a:effectLst/>
                <a:ea typeface="Arial" panose="020B0604020202020204" pitchFamily="34" charset="0"/>
                <a:cs typeface="+mn-cs"/>
              </a:rPr>
            </a:br>
            <a:r>
              <a:rPr lang="ru-RU" sz="1800" dirty="0">
                <a:solidFill>
                  <a:srgbClr val="000000"/>
                </a:solidFill>
                <a:effectLst/>
                <a:ea typeface="Arial" panose="020B0604020202020204" pitchFamily="34" charset="0"/>
                <a:cs typeface="+mn-cs"/>
              </a:rPr>
              <a:t>от двух подходов, лишает вас гибкости </a:t>
            </a:r>
            <a:r>
              <a:rPr lang="ru-RU" sz="1800" dirty="0" err="1">
                <a:solidFill>
                  <a:srgbClr val="000000"/>
                </a:solidFill>
                <a:effectLst/>
                <a:ea typeface="Arial" panose="020B0604020202020204" pitchFamily="34" charset="0"/>
                <a:cs typeface="+mn-cs"/>
              </a:rPr>
              <a:t>Agile</a:t>
            </a:r>
            <a:r>
              <a:rPr lang="ru-RU" sz="1800" dirty="0">
                <a:solidFill>
                  <a:srgbClr val="000000"/>
                </a:solidFill>
                <a:effectLst/>
                <a:ea typeface="Arial" panose="020B0604020202020204" pitchFamily="34" charset="0"/>
                <a:cs typeface="+mn-cs"/>
              </a:rPr>
              <a:t> и стабильности </a:t>
            </a:r>
            <a:r>
              <a:rPr lang="ru-RU" sz="1800" dirty="0" err="1">
                <a:solidFill>
                  <a:srgbClr val="000000"/>
                </a:solidFill>
                <a:effectLst/>
                <a:ea typeface="Arial" panose="020B0604020202020204" pitchFamily="34" charset="0"/>
                <a:cs typeface="+mn-cs"/>
              </a:rPr>
              <a:t>Waterfall</a:t>
            </a:r>
            <a:r>
              <a:rPr lang="ru-RU" sz="1800" dirty="0">
                <a:solidFill>
                  <a:srgbClr val="000000"/>
                </a:solidFill>
                <a:effectLst/>
                <a:ea typeface="Arial" panose="020B0604020202020204" pitchFamily="34" charset="0"/>
                <a:cs typeface="+mn-cs"/>
              </a:rPr>
              <a:t>. Любые изменения, которые вы будете вносить, должны будут соответствовать бюджету и плану, обозначенным заранее</a:t>
            </a:r>
            <a:endParaRPr lang="ru-RU" dirty="0">
              <a:effectLst/>
            </a:endParaRPr>
          </a:p>
        </p:txBody>
      </p:sp>
    </p:spTree>
    <p:extLst>
      <p:ext uri="{BB962C8B-B14F-4D97-AF65-F5344CB8AC3E}">
        <p14:creationId xmlns:p14="http://schemas.microsoft.com/office/powerpoint/2010/main" val="576988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96081171" name="Заголовок 1"/>
          <p:cNvSpPr>
            <a:spLocks noGrp="1"/>
          </p:cNvSpPr>
          <p:nvPr>
            <p:ph type="title"/>
          </p:nvPr>
        </p:nvSpPr>
        <p:spPr bwMode="auto">
          <a:xfrm>
            <a:off x="432618" y="423291"/>
            <a:ext cx="9611929" cy="366120"/>
          </a:xfrm>
        </p:spPr>
        <p:txBody>
          <a:bodyPr/>
          <a:lstStyle/>
          <a:p>
            <a:pPr>
              <a:defRPr/>
            </a:pPr>
            <a:r>
              <a:rPr lang="ru-RU" dirty="0"/>
              <a:t>Вопрос</a:t>
            </a:r>
            <a:endParaRPr dirty="0"/>
          </a:p>
        </p:txBody>
      </p:sp>
      <p:sp>
        <p:nvSpPr>
          <p:cNvPr id="25093295" name="Прямоугольник 3"/>
          <p:cNvSpPr/>
          <p:nvPr/>
        </p:nvSpPr>
        <p:spPr bwMode="auto">
          <a:xfrm>
            <a:off x="4760487" y="3588230"/>
            <a:ext cx="184730" cy="215443"/>
          </a:xfrm>
          <a:prstGeom prst="rect">
            <a:avLst/>
          </a:prstGeom>
        </p:spPr>
        <p:txBody>
          <a:bodyPr wrap="none">
            <a:spAutoFit/>
          </a:bodyPr>
          <a:lstStyle/>
          <a:p>
            <a:pPr marL="0" marR="0" lvl="0" indent="0" defTabSz="914400">
              <a:lnSpc>
                <a:spcPct val="100000"/>
              </a:lnSpc>
              <a:spcBef>
                <a:spcPts val="0"/>
              </a:spcBef>
              <a:spcAft>
                <a:spcPts val="0"/>
              </a:spcAft>
              <a:buClrTx/>
              <a:buSzTx/>
              <a:buFontTx/>
              <a:buNone/>
              <a:defRPr/>
            </a:pPr>
            <a:endParaRPr lang="ru-RU" sz="800" b="1" i="0" u="none" strike="noStrike" cap="none" spc="0">
              <a:ln>
                <a:noFill/>
              </a:ln>
              <a:solidFill>
                <a:srgbClr val="0038FF"/>
              </a:solidFill>
              <a:latin typeface="Arial"/>
            </a:endParaRPr>
          </a:p>
        </p:txBody>
      </p:sp>
      <p:sp>
        <p:nvSpPr>
          <p:cNvPr id="2007048586" name="Скругленный прямоугольник 11"/>
          <p:cNvSpPr/>
          <p:nvPr/>
        </p:nvSpPr>
        <p:spPr bwMode="auto">
          <a:xfrm>
            <a:off x="431798" y="2171485"/>
            <a:ext cx="7123631" cy="3281576"/>
          </a:xfrm>
          <a:prstGeom prst="roundRect">
            <a:avLst>
              <a:gd name="adj" fmla="val 5371"/>
            </a:avLst>
          </a:prstGeom>
          <a:solidFill>
            <a:srgbClr val="EBF2FA"/>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828000" rIns="144000" bIns="144000" rtlCol="0" anchor="t"/>
          <a:lstStyle/>
          <a:p>
            <a:pPr>
              <a:spcAft>
                <a:spcPts val="599"/>
              </a:spcAft>
              <a:defRPr/>
            </a:pPr>
            <a:r>
              <a:rPr lang="ru-RU" dirty="0">
                <a:solidFill>
                  <a:schemeClr val="tx1"/>
                </a:solidFill>
              </a:rPr>
              <a:t>Давайте рассмотрим примеры проектов и определим, каким подойдёт </a:t>
            </a:r>
            <a:r>
              <a:rPr lang="en-US" dirty="0">
                <a:solidFill>
                  <a:schemeClr val="tx1"/>
                </a:solidFill>
              </a:rPr>
              <a:t>Waterfall </a:t>
            </a:r>
            <a:r>
              <a:rPr lang="ru-RU" dirty="0">
                <a:solidFill>
                  <a:schemeClr val="tx1"/>
                </a:solidFill>
              </a:rPr>
              <a:t>или </a:t>
            </a:r>
            <a:r>
              <a:rPr lang="en-US" dirty="0">
                <a:solidFill>
                  <a:schemeClr val="tx1"/>
                </a:solidFill>
              </a:rPr>
              <a:t>Agile</a:t>
            </a:r>
            <a:endParaRPr lang="ru-RU" dirty="0">
              <a:solidFill>
                <a:schemeClr val="tx1"/>
              </a:solidFill>
            </a:endParaRPr>
          </a:p>
          <a:p>
            <a:pPr marL="342900" indent="-342900">
              <a:buAutoNum type="arabicPeriod"/>
              <a:defRPr/>
            </a:pPr>
            <a:r>
              <a:rPr lang="ru-RU" sz="1400" dirty="0">
                <a:solidFill>
                  <a:schemeClr val="tx1"/>
                </a:solidFill>
              </a:rPr>
              <a:t>Строительство отеля.</a:t>
            </a:r>
          </a:p>
          <a:p>
            <a:pPr marL="342900" indent="-342900">
              <a:buAutoNum type="arabicPeriod"/>
              <a:defRPr/>
            </a:pPr>
            <a:r>
              <a:rPr lang="ru-RU" sz="1400" dirty="0">
                <a:solidFill>
                  <a:schemeClr val="tx1"/>
                </a:solidFill>
              </a:rPr>
              <a:t>Запуск межпланетного корабля.</a:t>
            </a:r>
          </a:p>
          <a:p>
            <a:pPr marL="342900" indent="-342900">
              <a:buAutoNum type="arabicPeriod"/>
              <a:defRPr/>
            </a:pPr>
            <a:r>
              <a:rPr lang="ru-RU" sz="1400" dirty="0">
                <a:solidFill>
                  <a:schemeClr val="tx1"/>
                </a:solidFill>
              </a:rPr>
              <a:t>Реставрация древнего замка с исторической точностью.</a:t>
            </a:r>
          </a:p>
          <a:p>
            <a:pPr marL="342900" indent="-342900">
              <a:buAutoNum type="arabicPeriod"/>
              <a:defRPr/>
            </a:pPr>
            <a:r>
              <a:rPr lang="ru-RU" sz="1400" dirty="0">
                <a:solidFill>
                  <a:schemeClr val="tx1"/>
                </a:solidFill>
              </a:rPr>
              <a:t>Разработка ИИ-ассистента для космонавтов.</a:t>
            </a:r>
          </a:p>
          <a:p>
            <a:pPr marL="342900" indent="-342900">
              <a:buAutoNum type="arabicPeriod"/>
              <a:defRPr/>
            </a:pPr>
            <a:r>
              <a:rPr lang="ru-RU" sz="1400" dirty="0">
                <a:solidFill>
                  <a:schemeClr val="tx1"/>
                </a:solidFill>
              </a:rPr>
              <a:t>Запуск ресторана с гастрономическими экспериментами.</a:t>
            </a:r>
          </a:p>
          <a:p>
            <a:pPr marL="342900" indent="-342900">
              <a:buAutoNum type="arabicPeriod"/>
              <a:defRPr/>
            </a:pPr>
            <a:r>
              <a:rPr lang="ru-RU" sz="1400" dirty="0">
                <a:solidFill>
                  <a:schemeClr val="tx1"/>
                </a:solidFill>
              </a:rPr>
              <a:t>Создание интерактивного театрального шоу с выбором сюжета зрителями.</a:t>
            </a:r>
          </a:p>
          <a:p>
            <a:pPr>
              <a:defRPr/>
            </a:pPr>
            <a:endParaRPr lang="ru-RU" sz="1400" dirty="0">
              <a:solidFill>
                <a:schemeClr val="tx1"/>
              </a:solidFill>
            </a:endParaRPr>
          </a:p>
          <a:p>
            <a:pPr marL="342900" indent="-342900">
              <a:buAutoNum type="arabicPeriod"/>
              <a:defRPr/>
            </a:pPr>
            <a:endParaRPr lang="ru-RU" sz="1400" dirty="0">
              <a:solidFill>
                <a:schemeClr val="tx1"/>
              </a:solidFill>
            </a:endParaRPr>
          </a:p>
          <a:p>
            <a:pPr marL="342900" indent="-342900">
              <a:spcAft>
                <a:spcPts val="599"/>
              </a:spcAft>
              <a:buAutoNum type="arabicPeriod"/>
              <a:defRPr/>
            </a:pPr>
            <a:endParaRPr dirty="0">
              <a:solidFill>
                <a:schemeClr val="tx1"/>
              </a:solidFill>
            </a:endParaRPr>
          </a:p>
        </p:txBody>
      </p:sp>
      <p:pic>
        <p:nvPicPr>
          <p:cNvPr id="1372645992" name="Рисунок 12" descr="Изображение выглядит как мультфильм, круг&#10;&#10;Автоматически созданное описание"/>
          <p:cNvPicPr>
            <a:picLocks noChangeAspect="1"/>
          </p:cNvPicPr>
          <p:nvPr/>
        </p:nvPicPr>
        <p:blipFill>
          <a:blip r:embed="rId3"/>
          <a:stretch/>
        </p:blipFill>
        <p:spPr bwMode="auto">
          <a:xfrm>
            <a:off x="8519886" y="2171485"/>
            <a:ext cx="3678530" cy="3919456"/>
          </a:xfrm>
          <a:prstGeom prst="rect">
            <a:avLst/>
          </a:prstGeom>
        </p:spPr>
      </p:pic>
      <p:pic>
        <p:nvPicPr>
          <p:cNvPr id="320429263" name="Рисунок 10" descr="Изображение выглядит как легкий, ночное небо&#10;&#10;Автоматически созданное описание"/>
          <p:cNvPicPr>
            <a:picLocks noChangeAspect="1"/>
          </p:cNvPicPr>
          <p:nvPr/>
        </p:nvPicPr>
        <p:blipFill>
          <a:blip r:embed="rId4"/>
          <a:srcRect t="14141" b="9096"/>
          <a:stretch/>
        </p:blipFill>
        <p:spPr bwMode="auto">
          <a:xfrm>
            <a:off x="431798" y="2287287"/>
            <a:ext cx="844164" cy="648000"/>
          </a:xfrm>
          <a:prstGeom prst="rect">
            <a:avLst/>
          </a:prstGeom>
        </p:spPr>
      </p:pic>
    </p:spTree>
    <p:extLst>
      <p:ext uri="{BB962C8B-B14F-4D97-AF65-F5344CB8AC3E}">
        <p14:creationId xmlns:p14="http://schemas.microsoft.com/office/powerpoint/2010/main" val="101947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128D17-AECF-A96D-E080-3C76F9B6ED59}"/>
              </a:ext>
            </a:extLst>
          </p:cNvPr>
          <p:cNvSpPr>
            <a:spLocks noGrp="1"/>
          </p:cNvSpPr>
          <p:nvPr>
            <p:ph type="title"/>
          </p:nvPr>
        </p:nvSpPr>
        <p:spPr/>
        <p:txBody>
          <a:bodyPr/>
          <a:lstStyle/>
          <a:p>
            <a:r>
              <a:rPr lang="ru-RU" dirty="0"/>
              <a:t>Сравнение методологий</a:t>
            </a:r>
          </a:p>
        </p:txBody>
      </p:sp>
      <p:pic>
        <p:nvPicPr>
          <p:cNvPr id="3" name="Picture 3">
            <a:extLst>
              <a:ext uri="{FF2B5EF4-FFF2-40B4-BE49-F238E27FC236}">
                <a16:creationId xmlns:a16="http://schemas.microsoft.com/office/drawing/2014/main" id="{8984CA91-3901-42D7-DA35-4229F77AB30C}"/>
              </a:ext>
            </a:extLst>
          </p:cNvPr>
          <p:cNvPicPr>
            <a:picLocks noChangeAspect="1"/>
          </p:cNvPicPr>
          <p:nvPr/>
        </p:nvPicPr>
        <p:blipFill>
          <a:blip r:embed="rId2"/>
          <a:stretch>
            <a:fillRect/>
          </a:stretch>
        </p:blipFill>
        <p:spPr>
          <a:xfrm>
            <a:off x="2484703" y="1477815"/>
            <a:ext cx="6124575" cy="2924175"/>
          </a:xfrm>
          <a:prstGeom prst="rect">
            <a:avLst/>
          </a:prstGeom>
        </p:spPr>
      </p:pic>
    </p:spTree>
    <p:extLst>
      <p:ext uri="{BB962C8B-B14F-4D97-AF65-F5344CB8AC3E}">
        <p14:creationId xmlns:p14="http://schemas.microsoft.com/office/powerpoint/2010/main" val="4212330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A1DB6E-60CF-0911-ACD8-6644E747FDB7}"/>
              </a:ext>
            </a:extLst>
          </p:cNvPr>
          <p:cNvSpPr>
            <a:spLocks noGrp="1"/>
          </p:cNvSpPr>
          <p:nvPr>
            <p:ph type="title"/>
          </p:nvPr>
        </p:nvSpPr>
        <p:spPr/>
        <p:txBody>
          <a:bodyPr/>
          <a:lstStyle/>
          <a:p>
            <a:r>
              <a:rPr lang="ru-RU" dirty="0"/>
              <a:t>Выводы</a:t>
            </a:r>
          </a:p>
        </p:txBody>
      </p:sp>
      <p:sp>
        <p:nvSpPr>
          <p:cNvPr id="3" name="Прямоугольник 2">
            <a:extLst>
              <a:ext uri="{FF2B5EF4-FFF2-40B4-BE49-F238E27FC236}">
                <a16:creationId xmlns:a16="http://schemas.microsoft.com/office/drawing/2014/main" id="{2A876EF4-5F68-CE84-5A62-FF6E1561ECFF}"/>
              </a:ext>
            </a:extLst>
          </p:cNvPr>
          <p:cNvSpPr/>
          <p:nvPr/>
        </p:nvSpPr>
        <p:spPr>
          <a:xfrm>
            <a:off x="432618" y="4553246"/>
            <a:ext cx="10555171" cy="1263423"/>
          </a:xfrm>
          <a:prstGeom prst="rect">
            <a:avLst/>
          </a:prstGeom>
        </p:spPr>
        <p:txBody>
          <a:bodyPr wrap="square" lIns="68580" tIns="34290" rIns="68580" bIns="34290">
            <a:spAutoFit/>
          </a:bodyPr>
          <a:lstStyle/>
          <a:p>
            <a:pPr>
              <a:lnSpc>
                <a:spcPct val="80000"/>
              </a:lnSpc>
              <a:spcBef>
                <a:spcPct val="20000"/>
              </a:spcBef>
              <a:defRPr/>
            </a:pPr>
            <a:r>
              <a:rPr lang="ru-RU" sz="1600" b="1" dirty="0"/>
              <a:t>Когда использовать </a:t>
            </a:r>
            <a:r>
              <a:rPr lang="ru-RU" sz="1600" b="1" dirty="0" err="1"/>
              <a:t>A</a:t>
            </a:r>
            <a:r>
              <a:rPr lang="en-US" sz="1600" b="1" dirty="0"/>
              <a:t>g</a:t>
            </a:r>
            <a:r>
              <a:rPr lang="ru-RU" sz="1600" b="1" dirty="0" err="1"/>
              <a:t>ile</a:t>
            </a:r>
            <a:r>
              <a:rPr lang="ru-RU" sz="1600" b="1" dirty="0"/>
              <a:t>?</a:t>
            </a:r>
          </a:p>
          <a:p>
            <a:pPr algn="ctr">
              <a:lnSpc>
                <a:spcPct val="80000"/>
              </a:lnSpc>
              <a:spcBef>
                <a:spcPct val="20000"/>
              </a:spcBef>
              <a:defRPr/>
            </a:pPr>
            <a:endParaRPr lang="ru-RU" sz="400" b="1" dirty="0"/>
          </a:p>
          <a:p>
            <a:pPr marL="342900" indent="-342900" algn="just">
              <a:lnSpc>
                <a:spcPct val="80000"/>
              </a:lnSpc>
              <a:spcBef>
                <a:spcPct val="20000"/>
              </a:spcBef>
              <a:buClr>
                <a:schemeClr val="bg2"/>
              </a:buClr>
              <a:buFont typeface="Системный шрифт, обычный"/>
              <a:buChar char="+"/>
              <a:defRPr/>
            </a:pPr>
            <a:r>
              <a:rPr lang="ru-RU" sz="1600" dirty="0"/>
              <a:t>Когда потребности пользователей постоянно меняются в динамическом бизнесе</a:t>
            </a:r>
          </a:p>
          <a:p>
            <a:pPr marL="342900" indent="-342900" algn="just">
              <a:lnSpc>
                <a:spcPct val="80000"/>
              </a:lnSpc>
              <a:spcBef>
                <a:spcPct val="20000"/>
              </a:spcBef>
              <a:buClr>
                <a:schemeClr val="bg2"/>
              </a:buClr>
              <a:buFont typeface="Системный шрифт, обычный"/>
              <a:buChar char="+"/>
              <a:defRPr/>
            </a:pPr>
            <a:r>
              <a:rPr lang="ru-RU" sz="1600" dirty="0"/>
              <a:t>Изменения на </a:t>
            </a:r>
            <a:r>
              <a:rPr lang="ru-RU" sz="1600" dirty="0" err="1"/>
              <a:t>Agile</a:t>
            </a:r>
            <a:r>
              <a:rPr lang="ru-RU" sz="1600" dirty="0"/>
              <a:t> реализуются за меньшую цену из-за частых инкрементов</a:t>
            </a:r>
          </a:p>
          <a:p>
            <a:pPr marL="342900" indent="-342900" algn="just">
              <a:lnSpc>
                <a:spcPct val="80000"/>
              </a:lnSpc>
              <a:spcBef>
                <a:spcPct val="20000"/>
              </a:spcBef>
              <a:buClr>
                <a:schemeClr val="bg2"/>
              </a:buClr>
              <a:buFont typeface="Системный шрифт, обычный"/>
              <a:buChar char="+"/>
              <a:defRPr/>
            </a:pPr>
            <a:r>
              <a:rPr lang="ru-RU" sz="1600" dirty="0"/>
              <a:t>В отличие от модели водопада, в гибкой модели для старта проекта достаточно лишь небольшого планирования</a:t>
            </a:r>
          </a:p>
        </p:txBody>
      </p:sp>
      <p:graphicFrame>
        <p:nvGraphicFramePr>
          <p:cNvPr id="4" name="Таблица 3">
            <a:extLst>
              <a:ext uri="{FF2B5EF4-FFF2-40B4-BE49-F238E27FC236}">
                <a16:creationId xmlns:a16="http://schemas.microsoft.com/office/drawing/2014/main" id="{27071F07-7AD6-FAED-17CD-9E686063A865}"/>
              </a:ext>
            </a:extLst>
          </p:cNvPr>
          <p:cNvGraphicFramePr>
            <a:graphicFrameLocks noGrp="1"/>
          </p:cNvGraphicFramePr>
          <p:nvPr>
            <p:extLst>
              <p:ext uri="{D42A27DB-BD31-4B8C-83A1-F6EECF244321}">
                <p14:modId xmlns:p14="http://schemas.microsoft.com/office/powerpoint/2010/main" val="1205387248"/>
              </p:ext>
            </p:extLst>
          </p:nvPr>
        </p:nvGraphicFramePr>
        <p:xfrm>
          <a:off x="432618" y="1454518"/>
          <a:ext cx="10555172" cy="2787698"/>
        </p:xfrm>
        <a:graphic>
          <a:graphicData uri="http://schemas.openxmlformats.org/drawingml/2006/table">
            <a:tbl>
              <a:tblPr>
                <a:tableStyleId>{69C7853C-536D-4A76-A0AE-DD22124D55A5}</a:tableStyleId>
              </a:tblPr>
              <a:tblGrid>
                <a:gridCol w="5338595">
                  <a:extLst>
                    <a:ext uri="{9D8B030D-6E8A-4147-A177-3AD203B41FA5}">
                      <a16:colId xmlns:a16="http://schemas.microsoft.com/office/drawing/2014/main" val="20000"/>
                    </a:ext>
                  </a:extLst>
                </a:gridCol>
                <a:gridCol w="5216577">
                  <a:extLst>
                    <a:ext uri="{9D8B030D-6E8A-4147-A177-3AD203B41FA5}">
                      <a16:colId xmlns:a16="http://schemas.microsoft.com/office/drawing/2014/main" val="20001"/>
                    </a:ext>
                  </a:extLst>
                </a:gridCol>
              </a:tblGrid>
              <a:tr h="334115">
                <a:tc>
                  <a:txBody>
                    <a:bodyPr/>
                    <a:lstStyle/>
                    <a:p>
                      <a:pPr algn="ctr">
                        <a:lnSpc>
                          <a:spcPct val="90000"/>
                        </a:lnSpc>
                        <a:spcBef>
                          <a:spcPts val="0"/>
                        </a:spcBef>
                        <a:spcAft>
                          <a:spcPts val="0"/>
                        </a:spcAft>
                      </a:pPr>
                      <a:r>
                        <a:rPr lang="ru-RU" sz="1550" b="1" dirty="0">
                          <a:effectLst/>
                        </a:rPr>
                        <a:t>ПЛЮСЫ</a:t>
                      </a:r>
                      <a:endParaRPr lang="ru-RU" sz="1550" b="1" dirty="0">
                        <a:solidFill>
                          <a:schemeClr val="accent6">
                            <a:lumMod val="50000"/>
                          </a:schemeClr>
                        </a:solidFill>
                        <a:effectLst/>
                        <a:latin typeface="Verdana"/>
                      </a:endParaRPr>
                    </a:p>
                  </a:txBody>
                  <a:tcPr marL="29777" marR="29777" marT="29777" marB="29777" anchor="ctr">
                    <a:solidFill>
                      <a:srgbClr val="CCFFCC"/>
                    </a:solidFill>
                  </a:tcPr>
                </a:tc>
                <a:tc>
                  <a:txBody>
                    <a:bodyPr/>
                    <a:lstStyle/>
                    <a:p>
                      <a:pPr algn="ctr">
                        <a:lnSpc>
                          <a:spcPct val="90000"/>
                        </a:lnSpc>
                        <a:spcBef>
                          <a:spcPts val="0"/>
                        </a:spcBef>
                        <a:spcAft>
                          <a:spcPts val="0"/>
                        </a:spcAft>
                      </a:pPr>
                      <a:r>
                        <a:rPr lang="ru-RU" sz="1550" b="1" dirty="0">
                          <a:effectLst/>
                        </a:rPr>
                        <a:t>МИНУСЫ</a:t>
                      </a:r>
                      <a:endParaRPr lang="ru-RU" sz="1550" b="1" dirty="0">
                        <a:solidFill>
                          <a:srgbClr val="C00000"/>
                        </a:solidFill>
                        <a:effectLst/>
                        <a:latin typeface="Verdana"/>
                      </a:endParaRPr>
                    </a:p>
                  </a:txBody>
                  <a:tcPr marL="29777" marR="29777" marT="29777" marB="29777" anchor="ctr">
                    <a:solidFill>
                      <a:schemeClr val="accent6">
                        <a:lumMod val="40000"/>
                        <a:lumOff val="60000"/>
                      </a:schemeClr>
                    </a:solidFill>
                  </a:tcPr>
                </a:tc>
                <a:extLst>
                  <a:ext uri="{0D108BD9-81ED-4DB2-BD59-A6C34878D82A}">
                    <a16:rowId xmlns:a16="http://schemas.microsoft.com/office/drawing/2014/main" val="10000"/>
                  </a:ext>
                </a:extLst>
              </a:tr>
              <a:tr h="537117">
                <a:tc>
                  <a:txBody>
                    <a:bodyPr/>
                    <a:lstStyle/>
                    <a:p>
                      <a:pPr marL="0" indent="0" algn="just" defTabSz="914400" rtl="0" eaLnBrk="1" latinLnBrk="0" hangingPunct="1">
                        <a:lnSpc>
                          <a:spcPct val="80000"/>
                        </a:lnSpc>
                        <a:spcBef>
                          <a:spcPts val="0"/>
                        </a:spcBef>
                        <a:spcAft>
                          <a:spcPts val="0"/>
                        </a:spcAft>
                        <a:buFont typeface="Arial" panose="020B0604020202020204" pitchFamily="34" charset="0"/>
                        <a:buNone/>
                      </a:pPr>
                      <a:r>
                        <a:rPr lang="ru-RU" sz="1550" kern="1200" dirty="0"/>
                        <a:t>Быстрый запуск, пошаговый выпуск и регулярная критика и отзывы от клиента</a:t>
                      </a:r>
                      <a:endParaRPr lang="ru-RU" sz="1550" kern="1200" dirty="0">
                        <a:solidFill>
                          <a:srgbClr val="002060"/>
                        </a:solidFill>
                        <a:latin typeface="+mn-lt"/>
                        <a:ea typeface="+mn-ea"/>
                        <a:cs typeface="+mn-cs"/>
                      </a:endParaRPr>
                    </a:p>
                  </a:txBody>
                  <a:tcPr marL="29777" marR="29777" marT="29777" marB="29777" anchor="ctr">
                    <a:solidFill>
                      <a:srgbClr val="CCFFCC"/>
                    </a:solidFill>
                  </a:tcPr>
                </a:tc>
                <a:tc>
                  <a:txBody>
                    <a:bodyPr/>
                    <a:lstStyle/>
                    <a:p>
                      <a:pPr marL="0" indent="0" algn="just" defTabSz="914400" rtl="0" eaLnBrk="1" latinLnBrk="0" hangingPunct="1">
                        <a:lnSpc>
                          <a:spcPct val="80000"/>
                        </a:lnSpc>
                        <a:spcBef>
                          <a:spcPts val="0"/>
                        </a:spcBef>
                        <a:spcAft>
                          <a:spcPts val="0"/>
                        </a:spcAft>
                        <a:buFont typeface="Arial" panose="020B0604020202020204" pitchFamily="34" charset="0"/>
                        <a:buNone/>
                      </a:pPr>
                      <a:r>
                        <a:rPr lang="ru-RU" sz="1550" kern="1200" dirty="0"/>
                        <a:t>Может быть неверно расценен как отсутствие плана или расхлябанность</a:t>
                      </a:r>
                      <a:endParaRPr lang="ru-RU" sz="1550" kern="1200" dirty="0">
                        <a:solidFill>
                          <a:srgbClr val="002060"/>
                        </a:solidFill>
                        <a:latin typeface="+mn-lt"/>
                        <a:ea typeface="+mn-ea"/>
                        <a:cs typeface="+mn-cs"/>
                      </a:endParaRPr>
                    </a:p>
                  </a:txBody>
                  <a:tcPr marL="29777" marR="29777" marT="29777" marB="29777" anchor="ctr">
                    <a:solidFill>
                      <a:schemeClr val="accent6">
                        <a:lumMod val="40000"/>
                        <a:lumOff val="60000"/>
                      </a:schemeClr>
                    </a:solidFill>
                  </a:tcPr>
                </a:tc>
                <a:extLst>
                  <a:ext uri="{0D108BD9-81ED-4DB2-BD59-A6C34878D82A}">
                    <a16:rowId xmlns:a16="http://schemas.microsoft.com/office/drawing/2014/main" val="10001"/>
                  </a:ext>
                </a:extLst>
              </a:tr>
              <a:tr h="537117">
                <a:tc>
                  <a:txBody>
                    <a:bodyPr/>
                    <a:lstStyle/>
                    <a:p>
                      <a:pPr marL="0" indent="0" algn="just" defTabSz="914400" rtl="0" eaLnBrk="1" latinLnBrk="0" hangingPunct="1">
                        <a:lnSpc>
                          <a:spcPct val="80000"/>
                        </a:lnSpc>
                        <a:spcBef>
                          <a:spcPts val="0"/>
                        </a:spcBef>
                        <a:spcAft>
                          <a:spcPts val="0"/>
                        </a:spcAft>
                        <a:buFont typeface="Arial" panose="020B0604020202020204" pitchFamily="34" charset="0"/>
                        <a:buNone/>
                      </a:pPr>
                      <a:r>
                        <a:rPr lang="ru-RU" sz="1550" kern="1200" dirty="0"/>
                        <a:t>Изменение требований со временем</a:t>
                      </a:r>
                      <a:endParaRPr lang="ru-RU" sz="1550" kern="1200" dirty="0">
                        <a:solidFill>
                          <a:srgbClr val="002060"/>
                        </a:solidFill>
                        <a:latin typeface="+mn-lt"/>
                        <a:ea typeface="+mn-ea"/>
                        <a:cs typeface="+mn-cs"/>
                      </a:endParaRPr>
                    </a:p>
                  </a:txBody>
                  <a:tcPr marL="29777" marR="29777" marT="29777" marB="29777" anchor="ctr">
                    <a:solidFill>
                      <a:srgbClr val="CCFFCC"/>
                    </a:solidFill>
                  </a:tcPr>
                </a:tc>
                <a:tc>
                  <a:txBody>
                    <a:bodyPr/>
                    <a:lstStyle/>
                    <a:p>
                      <a:pPr marL="0" indent="0" algn="just" defTabSz="914400" rtl="0" eaLnBrk="1" latinLnBrk="0" hangingPunct="1">
                        <a:lnSpc>
                          <a:spcPct val="80000"/>
                        </a:lnSpc>
                        <a:spcBef>
                          <a:spcPts val="0"/>
                        </a:spcBef>
                        <a:spcAft>
                          <a:spcPts val="0"/>
                        </a:spcAft>
                        <a:buFont typeface="Arial" panose="020B0604020202020204" pitchFamily="34" charset="0"/>
                        <a:buNone/>
                      </a:pPr>
                      <a:r>
                        <a:rPr lang="ru-RU" sz="1550" kern="1200" dirty="0"/>
                        <a:t>Требует высококвалифицированной, ориентированной на клиента группы разработчиков</a:t>
                      </a:r>
                      <a:endParaRPr lang="ru-RU" sz="1550" kern="1200" dirty="0">
                        <a:solidFill>
                          <a:srgbClr val="002060"/>
                        </a:solidFill>
                        <a:latin typeface="+mn-lt"/>
                        <a:ea typeface="+mn-ea"/>
                        <a:cs typeface="+mn-cs"/>
                      </a:endParaRPr>
                    </a:p>
                  </a:txBody>
                  <a:tcPr marL="29777" marR="29777" marT="29777" marB="29777" anchor="ctr">
                    <a:solidFill>
                      <a:schemeClr val="accent6">
                        <a:lumMod val="40000"/>
                        <a:lumOff val="60000"/>
                      </a:schemeClr>
                    </a:solidFill>
                  </a:tcPr>
                </a:tc>
                <a:extLst>
                  <a:ext uri="{0D108BD9-81ED-4DB2-BD59-A6C34878D82A}">
                    <a16:rowId xmlns:a16="http://schemas.microsoft.com/office/drawing/2014/main" val="10002"/>
                  </a:ext>
                </a:extLst>
              </a:tr>
              <a:tr h="305115">
                <a:tc>
                  <a:txBody>
                    <a:bodyPr/>
                    <a:lstStyle/>
                    <a:p>
                      <a:pPr marL="0" indent="0" algn="just" defTabSz="914400" rtl="0" eaLnBrk="1" latinLnBrk="0" hangingPunct="1">
                        <a:lnSpc>
                          <a:spcPct val="80000"/>
                        </a:lnSpc>
                        <a:spcBef>
                          <a:spcPts val="0"/>
                        </a:spcBef>
                        <a:spcAft>
                          <a:spcPts val="0"/>
                        </a:spcAft>
                        <a:buFont typeface="Arial" panose="020B0604020202020204" pitchFamily="34" charset="0"/>
                        <a:buNone/>
                      </a:pPr>
                      <a:r>
                        <a:rPr lang="ru-RU" sz="1550" kern="1200" dirty="0"/>
                        <a:t>Способность быстро реагировать на изменения</a:t>
                      </a:r>
                      <a:endParaRPr lang="ru-RU" sz="1550" kern="1200" dirty="0">
                        <a:solidFill>
                          <a:srgbClr val="002060"/>
                        </a:solidFill>
                        <a:latin typeface="+mn-lt"/>
                        <a:ea typeface="+mn-ea"/>
                        <a:cs typeface="+mn-cs"/>
                      </a:endParaRPr>
                    </a:p>
                  </a:txBody>
                  <a:tcPr marL="29777" marR="29777" marT="29777" marB="29777" anchor="ctr">
                    <a:solidFill>
                      <a:srgbClr val="CCFFCC"/>
                    </a:solidFill>
                  </a:tcPr>
                </a:tc>
                <a:tc>
                  <a:txBody>
                    <a:bodyPr/>
                    <a:lstStyle/>
                    <a:p>
                      <a:pPr marL="0" indent="0" algn="just" defTabSz="914400" rtl="0" eaLnBrk="1" latinLnBrk="0" hangingPunct="1">
                        <a:lnSpc>
                          <a:spcPct val="80000"/>
                        </a:lnSpc>
                        <a:spcBef>
                          <a:spcPts val="0"/>
                        </a:spcBef>
                        <a:spcAft>
                          <a:spcPts val="0"/>
                        </a:spcAft>
                        <a:buFont typeface="Arial" panose="020B0604020202020204" pitchFamily="34" charset="0"/>
                        <a:buNone/>
                      </a:pPr>
                      <a:r>
                        <a:rPr lang="ru-RU" sz="1550" kern="1200" dirty="0"/>
                        <a:t>Требует высокого уровня вовлечённости клиента</a:t>
                      </a:r>
                      <a:endParaRPr lang="ru-RU" sz="1550" kern="1200" dirty="0">
                        <a:solidFill>
                          <a:srgbClr val="002060"/>
                        </a:solidFill>
                        <a:latin typeface="+mn-lt"/>
                        <a:ea typeface="+mn-ea"/>
                        <a:cs typeface="+mn-cs"/>
                      </a:endParaRPr>
                    </a:p>
                  </a:txBody>
                  <a:tcPr marL="29777" marR="29777" marT="29777" marB="29777" anchor="ctr">
                    <a:solidFill>
                      <a:schemeClr val="accent6">
                        <a:lumMod val="40000"/>
                        <a:lumOff val="60000"/>
                      </a:schemeClr>
                    </a:solidFill>
                  </a:tcPr>
                </a:tc>
                <a:extLst>
                  <a:ext uri="{0D108BD9-81ED-4DB2-BD59-A6C34878D82A}">
                    <a16:rowId xmlns:a16="http://schemas.microsoft.com/office/drawing/2014/main" val="10003"/>
                  </a:ext>
                </a:extLst>
              </a:tr>
              <a:tr h="537117">
                <a:tc>
                  <a:txBody>
                    <a:bodyPr/>
                    <a:lstStyle/>
                    <a:p>
                      <a:pPr marL="0" indent="0" algn="just" defTabSz="914400" rtl="0" eaLnBrk="1" latinLnBrk="0" hangingPunct="1">
                        <a:lnSpc>
                          <a:spcPct val="80000"/>
                        </a:lnSpc>
                        <a:spcBef>
                          <a:spcPts val="0"/>
                        </a:spcBef>
                        <a:spcAft>
                          <a:spcPts val="0"/>
                        </a:spcAft>
                        <a:buFont typeface="Arial" panose="020B0604020202020204" pitchFamily="34" charset="0"/>
                        <a:buNone/>
                      </a:pPr>
                      <a:r>
                        <a:rPr lang="ru-RU" sz="1550" kern="1200" dirty="0"/>
                        <a:t>Меньше доработок благодаря непрерывному тестированию и вовлечённости клиента</a:t>
                      </a:r>
                      <a:endParaRPr lang="ru-RU" sz="1550" kern="1200" dirty="0">
                        <a:solidFill>
                          <a:srgbClr val="002060"/>
                        </a:solidFill>
                        <a:latin typeface="+mn-lt"/>
                        <a:ea typeface="+mn-ea"/>
                        <a:cs typeface="+mn-cs"/>
                      </a:endParaRPr>
                    </a:p>
                  </a:txBody>
                  <a:tcPr marL="29777" marR="29777" marT="29777" marB="29777" anchor="ctr">
                    <a:solidFill>
                      <a:srgbClr val="CCFFCC"/>
                    </a:solidFill>
                  </a:tcPr>
                </a:tc>
                <a:tc>
                  <a:txBody>
                    <a:bodyPr/>
                    <a:lstStyle/>
                    <a:p>
                      <a:pPr marL="0" indent="0" algn="just" defTabSz="914400" rtl="0" eaLnBrk="1" latinLnBrk="0" hangingPunct="1">
                        <a:lnSpc>
                          <a:spcPct val="80000"/>
                        </a:lnSpc>
                        <a:spcBef>
                          <a:spcPts val="0"/>
                        </a:spcBef>
                        <a:spcAft>
                          <a:spcPts val="0"/>
                        </a:spcAft>
                        <a:buFont typeface="Arial" panose="020B0604020202020204" pitchFamily="34" charset="0"/>
                        <a:buNone/>
                      </a:pPr>
                      <a:r>
                        <a:rPr lang="ru-RU" sz="1550" kern="1200" dirty="0"/>
                        <a:t>Отсутствие долгосрочных подробных планов</a:t>
                      </a:r>
                      <a:endParaRPr lang="ru-RU" sz="1550" kern="1200" dirty="0">
                        <a:solidFill>
                          <a:srgbClr val="002060"/>
                        </a:solidFill>
                        <a:latin typeface="+mn-lt"/>
                        <a:ea typeface="+mn-ea"/>
                        <a:cs typeface="+mn-cs"/>
                      </a:endParaRPr>
                    </a:p>
                  </a:txBody>
                  <a:tcPr marL="29777" marR="29777" marT="29777" marB="29777" anchor="ctr">
                    <a:solidFill>
                      <a:schemeClr val="accent6">
                        <a:lumMod val="40000"/>
                        <a:lumOff val="60000"/>
                      </a:schemeClr>
                    </a:solidFill>
                  </a:tcPr>
                </a:tc>
                <a:extLst>
                  <a:ext uri="{0D108BD9-81ED-4DB2-BD59-A6C34878D82A}">
                    <a16:rowId xmlns:a16="http://schemas.microsoft.com/office/drawing/2014/main" val="10004"/>
                  </a:ext>
                </a:extLst>
              </a:tr>
              <a:tr h="537117">
                <a:tc>
                  <a:txBody>
                    <a:bodyPr/>
                    <a:lstStyle/>
                    <a:p>
                      <a:pPr marL="0" indent="0" algn="just" defTabSz="914400" rtl="0" eaLnBrk="1" latinLnBrk="0" hangingPunct="1">
                        <a:lnSpc>
                          <a:spcPct val="80000"/>
                        </a:lnSpc>
                        <a:spcBef>
                          <a:spcPts val="0"/>
                        </a:spcBef>
                        <a:spcAft>
                          <a:spcPts val="0"/>
                        </a:spcAft>
                        <a:buFont typeface="Arial" panose="020B0604020202020204" pitchFamily="34" charset="0"/>
                        <a:buNone/>
                      </a:pPr>
                      <a:r>
                        <a:rPr lang="ru-RU" sz="1550" kern="1200" dirty="0"/>
                        <a:t>Связь в реальном времени между группой разработчиков и клиентом</a:t>
                      </a:r>
                      <a:endParaRPr lang="ru-RU" sz="1550" kern="1200" dirty="0">
                        <a:solidFill>
                          <a:srgbClr val="002060"/>
                        </a:solidFill>
                        <a:latin typeface="+mn-lt"/>
                        <a:ea typeface="+mn-ea"/>
                        <a:cs typeface="+mn-cs"/>
                      </a:endParaRPr>
                    </a:p>
                  </a:txBody>
                  <a:tcPr marL="29777" marR="29777" marT="29777" marB="29777" anchor="ctr">
                    <a:solidFill>
                      <a:srgbClr val="CCFFCC"/>
                    </a:solidFill>
                  </a:tcPr>
                </a:tc>
                <a:tc>
                  <a:txBody>
                    <a:bodyPr/>
                    <a:lstStyle/>
                    <a:p>
                      <a:pPr marL="0" indent="0" algn="just" defTabSz="914400" rtl="0" eaLnBrk="1" latinLnBrk="0" hangingPunct="1">
                        <a:lnSpc>
                          <a:spcPct val="80000"/>
                        </a:lnSpc>
                        <a:spcBef>
                          <a:spcPts val="0"/>
                        </a:spcBef>
                        <a:spcAft>
                          <a:spcPts val="0"/>
                        </a:spcAft>
                        <a:buFont typeface="Arial" panose="020B0604020202020204" pitchFamily="34" charset="0"/>
                        <a:buNone/>
                      </a:pPr>
                      <a:r>
                        <a:rPr lang="ru-RU" sz="1550" kern="1200" dirty="0"/>
                        <a:t>Производит меньше отчётной документации</a:t>
                      </a:r>
                      <a:endParaRPr lang="ru-RU" sz="1550" kern="1200" dirty="0">
                        <a:solidFill>
                          <a:srgbClr val="002060"/>
                        </a:solidFill>
                        <a:latin typeface="+mn-lt"/>
                        <a:ea typeface="+mn-ea"/>
                        <a:cs typeface="+mn-cs"/>
                      </a:endParaRPr>
                    </a:p>
                  </a:txBody>
                  <a:tcPr marL="29777" marR="29777" marT="29777" marB="29777" anchor="ctr">
                    <a:solidFill>
                      <a:schemeClr val="accent6">
                        <a:lumMod val="40000"/>
                        <a:lumOff val="60000"/>
                      </a:schemeClr>
                    </a:solidFill>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E5E2EFEB-9288-F72C-0874-2BE080987A63}"/>
              </a:ext>
            </a:extLst>
          </p:cNvPr>
          <p:cNvSpPr txBox="1"/>
          <p:nvPr/>
        </p:nvSpPr>
        <p:spPr bwMode="auto">
          <a:xfrm>
            <a:off x="432618" y="1034321"/>
            <a:ext cx="811441" cy="400110"/>
          </a:xfrm>
          <a:prstGeom prst="rect">
            <a:avLst/>
          </a:prstGeom>
          <a:noFill/>
        </p:spPr>
        <p:txBody>
          <a:bodyPr wrap="none" rtlCol="0">
            <a:spAutoFit/>
          </a:bodyPr>
          <a:lstStyle/>
          <a:p>
            <a:r>
              <a:rPr lang="en-US" sz="2000" b="1" dirty="0"/>
              <a:t>Agile</a:t>
            </a:r>
            <a:endParaRPr lang="ru-RU" sz="2000" b="1" dirty="0"/>
          </a:p>
        </p:txBody>
      </p:sp>
    </p:spTree>
    <p:extLst>
      <p:ext uri="{BB962C8B-B14F-4D97-AF65-F5344CB8AC3E}">
        <p14:creationId xmlns:p14="http://schemas.microsoft.com/office/powerpoint/2010/main" val="13321457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B1894B-5F66-F384-B724-B37B74A5439B}"/>
              </a:ext>
            </a:extLst>
          </p:cNvPr>
          <p:cNvSpPr>
            <a:spLocks noGrp="1"/>
          </p:cNvSpPr>
          <p:nvPr>
            <p:ph type="title"/>
          </p:nvPr>
        </p:nvSpPr>
        <p:spPr/>
        <p:txBody>
          <a:bodyPr/>
          <a:lstStyle/>
          <a:p>
            <a:r>
              <a:rPr lang="ru-RU" dirty="0"/>
              <a:t>Выводы</a:t>
            </a:r>
          </a:p>
        </p:txBody>
      </p:sp>
      <p:sp>
        <p:nvSpPr>
          <p:cNvPr id="3" name="Прямоугольник 2">
            <a:extLst>
              <a:ext uri="{FF2B5EF4-FFF2-40B4-BE49-F238E27FC236}">
                <a16:creationId xmlns:a16="http://schemas.microsoft.com/office/drawing/2014/main" id="{D31BB6AF-6E31-DEF2-F248-B94833A63BED}"/>
              </a:ext>
            </a:extLst>
          </p:cNvPr>
          <p:cNvSpPr/>
          <p:nvPr/>
        </p:nvSpPr>
        <p:spPr>
          <a:xfrm>
            <a:off x="432619" y="4643228"/>
            <a:ext cx="10664261" cy="1226490"/>
          </a:xfrm>
          <a:prstGeom prst="rect">
            <a:avLst/>
          </a:prstGeom>
        </p:spPr>
        <p:txBody>
          <a:bodyPr wrap="square" lIns="68580" tIns="34290" rIns="68580" bIns="34290">
            <a:spAutoFit/>
          </a:bodyPr>
          <a:lstStyle/>
          <a:p>
            <a:pPr>
              <a:lnSpc>
                <a:spcPct val="80000"/>
              </a:lnSpc>
              <a:spcBef>
                <a:spcPct val="20000"/>
              </a:spcBef>
              <a:defRPr/>
            </a:pPr>
            <a:r>
              <a:rPr lang="ru-RU" sz="1600" b="1" dirty="0"/>
              <a:t>Когда использовать каскадную методологию?</a:t>
            </a:r>
            <a:br>
              <a:rPr lang="ru-RU" sz="1600" b="1" dirty="0"/>
            </a:br>
            <a:endParaRPr lang="ru-RU" sz="100" b="1" dirty="0"/>
          </a:p>
          <a:p>
            <a:pPr marL="342900" indent="-342900" algn="just">
              <a:lnSpc>
                <a:spcPct val="80000"/>
              </a:lnSpc>
              <a:spcBef>
                <a:spcPct val="20000"/>
              </a:spcBef>
              <a:buClr>
                <a:schemeClr val="bg2"/>
              </a:buClr>
              <a:buFont typeface="Системный шрифт, обычный"/>
              <a:buChar char="+"/>
              <a:defRPr/>
            </a:pPr>
            <a:r>
              <a:rPr lang="ru-RU" sz="1600" dirty="0"/>
              <a:t>Только тогда, когда требования известны, понятны и зафиксированы. Противоречивых требований          не имеется</a:t>
            </a:r>
          </a:p>
          <a:p>
            <a:pPr marL="342900" indent="-342900" algn="just">
              <a:lnSpc>
                <a:spcPct val="80000"/>
              </a:lnSpc>
              <a:spcBef>
                <a:spcPct val="20000"/>
              </a:spcBef>
              <a:buClr>
                <a:schemeClr val="bg2"/>
              </a:buClr>
              <a:buFont typeface="Системный шрифт, обычный"/>
              <a:buChar char="+"/>
              <a:defRPr/>
            </a:pPr>
            <a:r>
              <a:rPr lang="ru-RU" sz="1600" dirty="0"/>
              <a:t>Нет проблем с доступностью человеческих ресурсов нужной квалификации</a:t>
            </a:r>
          </a:p>
          <a:p>
            <a:pPr marL="342900" indent="-342900" algn="just">
              <a:lnSpc>
                <a:spcPct val="80000"/>
              </a:lnSpc>
              <a:spcBef>
                <a:spcPct val="20000"/>
              </a:spcBef>
              <a:buClr>
                <a:schemeClr val="bg2"/>
              </a:buClr>
              <a:buFont typeface="Системный шрифт, обычный"/>
              <a:buChar char="+"/>
              <a:defRPr/>
            </a:pPr>
            <a:r>
              <a:rPr lang="ru-RU" sz="1600" dirty="0"/>
              <a:t>В относительно небольших проектах</a:t>
            </a:r>
          </a:p>
        </p:txBody>
      </p:sp>
      <p:graphicFrame>
        <p:nvGraphicFramePr>
          <p:cNvPr id="4" name="Таблица 3">
            <a:extLst>
              <a:ext uri="{FF2B5EF4-FFF2-40B4-BE49-F238E27FC236}">
                <a16:creationId xmlns:a16="http://schemas.microsoft.com/office/drawing/2014/main" id="{456B80C2-1905-A94E-89BB-73FA49A04502}"/>
              </a:ext>
            </a:extLst>
          </p:cNvPr>
          <p:cNvGraphicFramePr>
            <a:graphicFrameLocks noGrp="1"/>
          </p:cNvGraphicFramePr>
          <p:nvPr>
            <p:extLst>
              <p:ext uri="{D42A27DB-BD31-4B8C-83A1-F6EECF244321}">
                <p14:modId xmlns:p14="http://schemas.microsoft.com/office/powerpoint/2010/main" val="2067274007"/>
              </p:ext>
            </p:extLst>
          </p:nvPr>
        </p:nvGraphicFramePr>
        <p:xfrm>
          <a:off x="432619" y="1569858"/>
          <a:ext cx="10664262" cy="2890835"/>
        </p:xfrm>
        <a:graphic>
          <a:graphicData uri="http://schemas.openxmlformats.org/drawingml/2006/table">
            <a:tbl>
              <a:tblPr>
                <a:tableStyleId>{69C7853C-536D-4A76-A0AE-DD22124D55A5}</a:tableStyleId>
              </a:tblPr>
              <a:tblGrid>
                <a:gridCol w="5549766">
                  <a:extLst>
                    <a:ext uri="{9D8B030D-6E8A-4147-A177-3AD203B41FA5}">
                      <a16:colId xmlns:a16="http://schemas.microsoft.com/office/drawing/2014/main" val="20000"/>
                    </a:ext>
                  </a:extLst>
                </a:gridCol>
                <a:gridCol w="5114496">
                  <a:extLst>
                    <a:ext uri="{9D8B030D-6E8A-4147-A177-3AD203B41FA5}">
                      <a16:colId xmlns:a16="http://schemas.microsoft.com/office/drawing/2014/main" val="20001"/>
                    </a:ext>
                  </a:extLst>
                </a:gridCol>
              </a:tblGrid>
              <a:tr h="0">
                <a:tc>
                  <a:txBody>
                    <a:bodyPr/>
                    <a:lstStyle/>
                    <a:p>
                      <a:pPr marL="0" indent="0" algn="ctr" defTabSz="914400" rtl="0" eaLnBrk="1" latinLnBrk="0" hangingPunct="1">
                        <a:lnSpc>
                          <a:spcPct val="80000"/>
                        </a:lnSpc>
                        <a:spcBef>
                          <a:spcPts val="0"/>
                        </a:spcBef>
                        <a:spcAft>
                          <a:spcPts val="0"/>
                        </a:spcAft>
                        <a:buFont typeface="Arial" panose="020B0604020202020204" pitchFamily="34" charset="0"/>
                        <a:buNone/>
                      </a:pPr>
                      <a:r>
                        <a:rPr lang="ru-RU" sz="1550" b="1" kern="1200" dirty="0">
                          <a:solidFill>
                            <a:schemeClr val="dk1"/>
                          </a:solidFill>
                          <a:latin typeface="+mn-lt"/>
                          <a:ea typeface="+mn-ea"/>
                          <a:cs typeface="+mn-cs"/>
                        </a:rPr>
                        <a:t>ПЛЮСЫ</a:t>
                      </a:r>
                    </a:p>
                  </a:txBody>
                  <a:tcPr marL="29777" marR="29777" marT="29777" marB="29777" anchor="ctr">
                    <a:solidFill>
                      <a:srgbClr val="CCFFCC"/>
                    </a:solidFill>
                  </a:tcPr>
                </a:tc>
                <a:tc>
                  <a:txBody>
                    <a:bodyPr/>
                    <a:lstStyle/>
                    <a:p>
                      <a:pPr marL="0" indent="0" algn="ctr" defTabSz="914400" rtl="0" eaLnBrk="1" latinLnBrk="0" hangingPunct="1">
                        <a:lnSpc>
                          <a:spcPct val="80000"/>
                        </a:lnSpc>
                        <a:spcBef>
                          <a:spcPts val="0"/>
                        </a:spcBef>
                        <a:spcAft>
                          <a:spcPts val="0"/>
                        </a:spcAft>
                        <a:buFont typeface="Arial" panose="020B0604020202020204" pitchFamily="34" charset="0"/>
                        <a:buNone/>
                      </a:pPr>
                      <a:r>
                        <a:rPr lang="ru-RU" sz="1550" b="1" kern="1200" dirty="0">
                          <a:solidFill>
                            <a:schemeClr val="dk1"/>
                          </a:solidFill>
                          <a:latin typeface="+mn-lt"/>
                          <a:ea typeface="+mn-ea"/>
                          <a:cs typeface="+mn-cs"/>
                        </a:rPr>
                        <a:t>МИНУСЫ</a:t>
                      </a:r>
                    </a:p>
                  </a:txBody>
                  <a:tcPr marL="29777" marR="29777" marT="29777" marB="29777" anchor="ctr">
                    <a:solidFill>
                      <a:schemeClr val="accent6">
                        <a:lumMod val="40000"/>
                        <a:lumOff val="60000"/>
                      </a:schemeClr>
                    </a:solidFill>
                  </a:tcPr>
                </a:tc>
                <a:extLst>
                  <a:ext uri="{0D108BD9-81ED-4DB2-BD59-A6C34878D82A}">
                    <a16:rowId xmlns:a16="http://schemas.microsoft.com/office/drawing/2014/main" val="10000"/>
                  </a:ext>
                </a:extLst>
              </a:tr>
              <a:tr h="393881">
                <a:tc>
                  <a:txBody>
                    <a:bodyPr/>
                    <a:lstStyle/>
                    <a:p>
                      <a:pPr marL="0" indent="0" algn="just" defTabSz="914400" rtl="0" eaLnBrk="1" latinLnBrk="0" hangingPunct="1">
                        <a:lnSpc>
                          <a:spcPct val="80000"/>
                        </a:lnSpc>
                        <a:spcBef>
                          <a:spcPts val="0"/>
                        </a:spcBef>
                        <a:spcAft>
                          <a:spcPts val="0"/>
                        </a:spcAft>
                        <a:buFont typeface="Arial" panose="020B0604020202020204" pitchFamily="34" charset="0"/>
                        <a:buNone/>
                      </a:pPr>
                      <a:r>
                        <a:rPr lang="ru-RU" sz="1550" kern="1200" dirty="0">
                          <a:solidFill>
                            <a:schemeClr val="dk1"/>
                          </a:solidFill>
                          <a:latin typeface="+mn-lt"/>
                          <a:ea typeface="+mn-ea"/>
                          <a:cs typeface="+mn-cs"/>
                        </a:rPr>
                        <a:t>Подробная документация</a:t>
                      </a:r>
                    </a:p>
                  </a:txBody>
                  <a:tcPr marL="71438" marR="71438" marT="71438" marB="71438" anchor="ctr">
                    <a:solidFill>
                      <a:srgbClr val="CCFFCC"/>
                    </a:solidFill>
                  </a:tcPr>
                </a:tc>
                <a:tc>
                  <a:txBody>
                    <a:bodyPr/>
                    <a:lstStyle/>
                    <a:p>
                      <a:pPr marL="0" indent="0" algn="just" defTabSz="914400" rtl="0" eaLnBrk="1" latinLnBrk="0" hangingPunct="1">
                        <a:lnSpc>
                          <a:spcPct val="80000"/>
                        </a:lnSpc>
                        <a:spcBef>
                          <a:spcPts val="0"/>
                        </a:spcBef>
                        <a:spcAft>
                          <a:spcPts val="0"/>
                        </a:spcAft>
                        <a:buFont typeface="Arial" panose="020B0604020202020204" pitchFamily="34" charset="0"/>
                        <a:buNone/>
                      </a:pPr>
                      <a:r>
                        <a:rPr lang="ru-RU" sz="1550" kern="1200" dirty="0">
                          <a:solidFill>
                            <a:schemeClr val="dk1"/>
                          </a:solidFill>
                          <a:latin typeface="+mn-lt"/>
                          <a:ea typeface="+mn-ea"/>
                          <a:cs typeface="+mn-cs"/>
                        </a:rPr>
                        <a:t>Медленный запуск</a:t>
                      </a:r>
                    </a:p>
                  </a:txBody>
                  <a:tcPr marL="71438" marR="71438" marT="71438" marB="71438" anchor="ctr">
                    <a:solidFill>
                      <a:schemeClr val="accent6">
                        <a:lumMod val="40000"/>
                        <a:lumOff val="60000"/>
                      </a:schemeClr>
                    </a:solidFill>
                  </a:tcPr>
                </a:tc>
                <a:extLst>
                  <a:ext uri="{0D108BD9-81ED-4DB2-BD59-A6C34878D82A}">
                    <a16:rowId xmlns:a16="http://schemas.microsoft.com/office/drawing/2014/main" val="10001"/>
                  </a:ext>
                </a:extLst>
              </a:tr>
              <a:tr h="393881">
                <a:tc>
                  <a:txBody>
                    <a:bodyPr/>
                    <a:lstStyle/>
                    <a:p>
                      <a:pPr marL="0" indent="0" algn="just" defTabSz="914400" rtl="0" eaLnBrk="1" latinLnBrk="0" hangingPunct="1">
                        <a:lnSpc>
                          <a:spcPct val="80000"/>
                        </a:lnSpc>
                        <a:spcBef>
                          <a:spcPts val="0"/>
                        </a:spcBef>
                        <a:spcAft>
                          <a:spcPts val="0"/>
                        </a:spcAft>
                        <a:buFont typeface="Arial" panose="020B0604020202020204" pitchFamily="34" charset="0"/>
                        <a:buNone/>
                      </a:pPr>
                      <a:r>
                        <a:rPr lang="ru-RU" sz="1550" kern="1200" dirty="0">
                          <a:solidFill>
                            <a:schemeClr val="dk1"/>
                          </a:solidFill>
                          <a:latin typeface="+mn-lt"/>
                          <a:ea typeface="+mn-ea"/>
                          <a:cs typeface="+mn-cs"/>
                        </a:rPr>
                        <a:t>Согласованные и утверждённые требования</a:t>
                      </a:r>
                    </a:p>
                  </a:txBody>
                  <a:tcPr marL="71438" marR="71438" marT="71438" marB="71438" anchor="ctr">
                    <a:solidFill>
                      <a:srgbClr val="CCFFCC"/>
                    </a:solidFill>
                  </a:tcPr>
                </a:tc>
                <a:tc>
                  <a:txBody>
                    <a:bodyPr/>
                    <a:lstStyle/>
                    <a:p>
                      <a:pPr marL="0" indent="0" algn="just" defTabSz="914400" rtl="0" eaLnBrk="1" latinLnBrk="0" hangingPunct="1">
                        <a:lnSpc>
                          <a:spcPct val="80000"/>
                        </a:lnSpc>
                        <a:spcBef>
                          <a:spcPts val="0"/>
                        </a:spcBef>
                        <a:spcAft>
                          <a:spcPts val="0"/>
                        </a:spcAft>
                        <a:buFont typeface="Arial" panose="020B0604020202020204" pitchFamily="34" charset="0"/>
                        <a:buNone/>
                      </a:pPr>
                      <a:r>
                        <a:rPr lang="ru-RU" sz="1550" kern="1200" dirty="0">
                          <a:solidFill>
                            <a:schemeClr val="dk1"/>
                          </a:solidFill>
                          <a:latin typeface="+mn-lt"/>
                          <a:ea typeface="+mn-ea"/>
                          <a:cs typeface="+mn-cs"/>
                        </a:rPr>
                        <a:t>Трудноизменяемые жёсткие требования</a:t>
                      </a:r>
                    </a:p>
                  </a:txBody>
                  <a:tcPr marL="71438" marR="71438" marT="71438" marB="71438" anchor="ctr">
                    <a:solidFill>
                      <a:schemeClr val="accent6">
                        <a:lumMod val="40000"/>
                        <a:lumOff val="60000"/>
                      </a:schemeClr>
                    </a:solidFill>
                  </a:tcPr>
                </a:tc>
                <a:extLst>
                  <a:ext uri="{0D108BD9-81ED-4DB2-BD59-A6C34878D82A}">
                    <a16:rowId xmlns:a16="http://schemas.microsoft.com/office/drawing/2014/main" val="10002"/>
                  </a:ext>
                </a:extLst>
              </a:tr>
              <a:tr h="618181">
                <a:tc>
                  <a:txBody>
                    <a:bodyPr/>
                    <a:lstStyle/>
                    <a:p>
                      <a:pPr marL="0" indent="0" algn="l" defTabSz="914400" rtl="0" eaLnBrk="1" latinLnBrk="0" hangingPunct="1">
                        <a:lnSpc>
                          <a:spcPct val="80000"/>
                        </a:lnSpc>
                        <a:spcBef>
                          <a:spcPts val="0"/>
                        </a:spcBef>
                        <a:spcAft>
                          <a:spcPts val="0"/>
                        </a:spcAft>
                        <a:buFont typeface="Arial" panose="020B0604020202020204" pitchFamily="34" charset="0"/>
                        <a:buNone/>
                      </a:pPr>
                      <a:r>
                        <a:rPr lang="ru-RU" sz="1550" kern="1200" dirty="0">
                          <a:solidFill>
                            <a:schemeClr val="dk1"/>
                          </a:solidFill>
                          <a:latin typeface="+mn-lt"/>
                          <a:ea typeface="+mn-ea"/>
                          <a:cs typeface="+mn-cs"/>
                        </a:rPr>
                        <a:t>Выпускаются менее квалифицированными разработчиками</a:t>
                      </a:r>
                    </a:p>
                  </a:txBody>
                  <a:tcPr marL="71438" marR="71438" marT="71438" marB="71438" anchor="ctr">
                    <a:solidFill>
                      <a:srgbClr val="CCFFCC"/>
                    </a:solidFill>
                  </a:tcPr>
                </a:tc>
                <a:tc>
                  <a:txBody>
                    <a:bodyPr/>
                    <a:lstStyle/>
                    <a:p>
                      <a:pPr marL="0" indent="0" algn="just" defTabSz="914400" rtl="0" eaLnBrk="1" latinLnBrk="0" hangingPunct="1">
                        <a:lnSpc>
                          <a:spcPct val="80000"/>
                        </a:lnSpc>
                        <a:spcBef>
                          <a:spcPts val="0"/>
                        </a:spcBef>
                        <a:spcAft>
                          <a:spcPts val="0"/>
                        </a:spcAft>
                        <a:buFont typeface="Arial" panose="020B0604020202020204" pitchFamily="34" charset="0"/>
                        <a:buNone/>
                      </a:pPr>
                      <a:r>
                        <a:rPr lang="ru-RU" sz="1550" kern="1200" dirty="0">
                          <a:solidFill>
                            <a:schemeClr val="dk1"/>
                          </a:solidFill>
                          <a:latin typeface="+mn-lt"/>
                          <a:ea typeface="+mn-ea"/>
                          <a:cs typeface="+mn-cs"/>
                        </a:rPr>
                        <a:t>Клиент не видит продукт до завершения разработки</a:t>
                      </a:r>
                    </a:p>
                  </a:txBody>
                  <a:tcPr marL="71438" marR="71438" marT="71438" marB="71438" anchor="ctr">
                    <a:solidFill>
                      <a:schemeClr val="accent6">
                        <a:lumMod val="40000"/>
                        <a:lumOff val="60000"/>
                      </a:schemeClr>
                    </a:solidFill>
                  </a:tcPr>
                </a:tc>
                <a:extLst>
                  <a:ext uri="{0D108BD9-81ED-4DB2-BD59-A6C34878D82A}">
                    <a16:rowId xmlns:a16="http://schemas.microsoft.com/office/drawing/2014/main" val="10003"/>
                  </a:ext>
                </a:extLst>
              </a:tr>
              <a:tr h="618181">
                <a:tc>
                  <a:txBody>
                    <a:bodyPr/>
                    <a:lstStyle/>
                    <a:p>
                      <a:pPr marL="0" indent="0" algn="l" defTabSz="914400" rtl="0" eaLnBrk="1" latinLnBrk="0" hangingPunct="1">
                        <a:lnSpc>
                          <a:spcPct val="80000"/>
                        </a:lnSpc>
                        <a:spcBef>
                          <a:spcPts val="0"/>
                        </a:spcBef>
                        <a:spcAft>
                          <a:spcPts val="0"/>
                        </a:spcAft>
                        <a:buFont typeface="Arial" panose="020B0604020202020204" pitchFamily="34" charset="0"/>
                        <a:buNone/>
                      </a:pPr>
                      <a:r>
                        <a:rPr lang="ru-RU" sz="1550" kern="1200" dirty="0">
                          <a:solidFill>
                            <a:schemeClr val="dk1"/>
                          </a:solidFill>
                          <a:latin typeface="+mn-lt"/>
                          <a:ea typeface="+mn-ea"/>
                          <a:cs typeface="+mn-cs"/>
                        </a:rPr>
                        <a:t>Сниженное число дефектов благодаря тщательному планированию структуры</a:t>
                      </a:r>
                    </a:p>
                  </a:txBody>
                  <a:tcPr marL="71438" marR="71438" marT="71438" marB="71438" anchor="ctr">
                    <a:solidFill>
                      <a:srgbClr val="CCFFCC"/>
                    </a:solidFill>
                  </a:tcPr>
                </a:tc>
                <a:tc>
                  <a:txBody>
                    <a:bodyPr/>
                    <a:lstStyle/>
                    <a:p>
                      <a:pPr marL="0" indent="0" algn="just" defTabSz="914400" rtl="0" eaLnBrk="1" latinLnBrk="0" hangingPunct="1">
                        <a:lnSpc>
                          <a:spcPct val="80000"/>
                        </a:lnSpc>
                        <a:spcBef>
                          <a:spcPts val="0"/>
                        </a:spcBef>
                        <a:spcAft>
                          <a:spcPts val="0"/>
                        </a:spcAft>
                        <a:buFont typeface="Arial" panose="020B0604020202020204" pitchFamily="34" charset="0"/>
                        <a:buNone/>
                      </a:pPr>
                      <a:r>
                        <a:rPr lang="ru-RU" sz="1550" kern="1200" dirty="0">
                          <a:solidFill>
                            <a:schemeClr val="dk1"/>
                          </a:solidFill>
                          <a:latin typeface="+mn-lt"/>
                          <a:ea typeface="+mn-ea"/>
                          <a:cs typeface="+mn-cs"/>
                        </a:rPr>
                        <a:t>Малая гибкость затрудняет изменение направления</a:t>
                      </a:r>
                    </a:p>
                  </a:txBody>
                  <a:tcPr marL="71438" marR="71438" marT="71438" marB="71438" anchor="ctr">
                    <a:solidFill>
                      <a:schemeClr val="accent6">
                        <a:lumMod val="40000"/>
                        <a:lumOff val="60000"/>
                      </a:schemeClr>
                    </a:solidFill>
                  </a:tcPr>
                </a:tc>
                <a:extLst>
                  <a:ext uri="{0D108BD9-81ED-4DB2-BD59-A6C34878D82A}">
                    <a16:rowId xmlns:a16="http://schemas.microsoft.com/office/drawing/2014/main" val="10004"/>
                  </a:ext>
                </a:extLst>
              </a:tr>
              <a:tr h="618181">
                <a:tc>
                  <a:txBody>
                    <a:bodyPr/>
                    <a:lstStyle/>
                    <a:p>
                      <a:pPr marL="0" indent="0" algn="l" defTabSz="914400" rtl="0" eaLnBrk="1" latinLnBrk="0" hangingPunct="1">
                        <a:lnSpc>
                          <a:spcPct val="80000"/>
                        </a:lnSpc>
                        <a:spcBef>
                          <a:spcPts val="0"/>
                        </a:spcBef>
                        <a:spcAft>
                          <a:spcPts val="0"/>
                        </a:spcAft>
                        <a:buFont typeface="Arial" panose="020B0604020202020204" pitchFamily="34" charset="0"/>
                        <a:buNone/>
                      </a:pPr>
                      <a:r>
                        <a:rPr lang="ru-RU" sz="1550" kern="1200" dirty="0">
                          <a:solidFill>
                            <a:schemeClr val="dk1"/>
                          </a:solidFill>
                          <a:latin typeface="+mn-lt"/>
                          <a:ea typeface="+mn-ea"/>
                          <a:cs typeface="+mn-cs"/>
                        </a:rPr>
                        <a:t>Заданная начальная и конечная точка для каждой фазы, что позволяет легко измерять прогресс</a:t>
                      </a:r>
                    </a:p>
                  </a:txBody>
                  <a:tcPr marL="71438" marR="71438" marT="71438" marB="71438" anchor="ctr">
                    <a:solidFill>
                      <a:srgbClr val="CCFFCC"/>
                    </a:solidFill>
                  </a:tcPr>
                </a:tc>
                <a:tc>
                  <a:txBody>
                    <a:bodyPr/>
                    <a:lstStyle/>
                    <a:p>
                      <a:pPr marL="0" indent="0" algn="l" defTabSz="914400" rtl="0" eaLnBrk="1" latinLnBrk="0" hangingPunct="1">
                        <a:lnSpc>
                          <a:spcPct val="80000"/>
                        </a:lnSpc>
                        <a:spcBef>
                          <a:spcPts val="0"/>
                        </a:spcBef>
                        <a:spcAft>
                          <a:spcPts val="0"/>
                        </a:spcAft>
                        <a:buFont typeface="Arial" panose="020B0604020202020204" pitchFamily="34" charset="0"/>
                        <a:buNone/>
                      </a:pPr>
                      <a:r>
                        <a:rPr lang="ru-RU" sz="1550" kern="1200" dirty="0">
                          <a:solidFill>
                            <a:schemeClr val="dk1"/>
                          </a:solidFill>
                          <a:latin typeface="+mn-lt"/>
                          <a:ea typeface="+mn-ea"/>
                          <a:cs typeface="+mn-cs"/>
                        </a:rPr>
                        <a:t>Клиенты в начале не имеют ясного представления     о своих требованиях</a:t>
                      </a:r>
                    </a:p>
                  </a:txBody>
                  <a:tcPr marL="71438" marR="71438" marT="71438" marB="71438" anchor="ctr">
                    <a:solidFill>
                      <a:schemeClr val="accent6">
                        <a:lumMod val="40000"/>
                        <a:lumOff val="60000"/>
                      </a:schemeClr>
                    </a:solidFill>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2FB92456-3A00-57A1-914E-0009EEA24124}"/>
              </a:ext>
            </a:extLst>
          </p:cNvPr>
          <p:cNvSpPr txBox="1"/>
          <p:nvPr/>
        </p:nvSpPr>
        <p:spPr bwMode="auto">
          <a:xfrm>
            <a:off x="432619" y="988282"/>
            <a:ext cx="1265090" cy="400110"/>
          </a:xfrm>
          <a:prstGeom prst="rect">
            <a:avLst/>
          </a:prstGeom>
          <a:noFill/>
        </p:spPr>
        <p:txBody>
          <a:bodyPr wrap="none" rtlCol="0">
            <a:spAutoFit/>
          </a:bodyPr>
          <a:lstStyle/>
          <a:p>
            <a:r>
              <a:rPr lang="en-US" sz="2000" b="1" dirty="0"/>
              <a:t>Waterfall</a:t>
            </a:r>
            <a:endParaRPr lang="ru-RU" sz="2000" b="1" dirty="0"/>
          </a:p>
        </p:txBody>
      </p:sp>
    </p:spTree>
    <p:extLst>
      <p:ext uri="{BB962C8B-B14F-4D97-AF65-F5344CB8AC3E}">
        <p14:creationId xmlns:p14="http://schemas.microsoft.com/office/powerpoint/2010/main" val="35343075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3665334" name="Прямоугольник: скругленные углы 5"/>
          <p:cNvSpPr/>
          <p:nvPr/>
        </p:nvSpPr>
        <p:spPr bwMode="auto">
          <a:xfrm>
            <a:off x="432592" y="1376361"/>
            <a:ext cx="11326019" cy="3665536"/>
          </a:xfrm>
          <a:prstGeom prst="roundRect">
            <a:avLst>
              <a:gd name="adj" fmla="val 3429"/>
            </a:avLst>
          </a:prstGeom>
          <a:solidFill>
            <a:srgbClr val="EBF2FA"/>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08000" rIns="144000" bIns="144000" rtlCol="0" anchor="t"/>
          <a:lstStyle/>
          <a:p>
            <a:pPr>
              <a:spcAft>
                <a:spcPts val="599"/>
              </a:spcAft>
              <a:defRPr/>
            </a:pPr>
            <a:r>
              <a:rPr sz="1600" b="1" dirty="0" err="1">
                <a:solidFill>
                  <a:schemeClr val="bg2"/>
                </a:solidFill>
                <a:latin typeface="Arial"/>
              </a:rPr>
              <a:t>Сегодня</a:t>
            </a:r>
            <a:r>
              <a:rPr sz="1600" b="1" dirty="0">
                <a:solidFill>
                  <a:schemeClr val="bg2"/>
                </a:solidFill>
                <a:latin typeface="Arial"/>
              </a:rPr>
              <a:t> </a:t>
            </a:r>
            <a:r>
              <a:rPr sz="1600" b="1" dirty="0" err="1">
                <a:solidFill>
                  <a:schemeClr val="bg2"/>
                </a:solidFill>
                <a:latin typeface="Arial"/>
              </a:rPr>
              <a:t>мы</a:t>
            </a:r>
            <a:r>
              <a:rPr lang="ru-RU" sz="1600" b="1" dirty="0">
                <a:solidFill>
                  <a:schemeClr val="bg2"/>
                </a:solidFill>
                <a:latin typeface="Arial"/>
              </a:rPr>
              <a:t>:</a:t>
            </a:r>
          </a:p>
          <a:p>
            <a:pPr marL="283464" indent="-283464" algn="l">
              <a:spcBef>
                <a:spcPts val="0"/>
              </a:spcBef>
              <a:spcAft>
                <a:spcPts val="599"/>
              </a:spcAft>
              <a:buClr>
                <a:schemeClr val="bg2"/>
              </a:buClr>
              <a:buSzPts val="1600"/>
              <a:buFont typeface="Системный шрифт, обычный"/>
              <a:buChar char="+"/>
            </a:pPr>
            <a:r>
              <a:rPr lang="ru-RU" sz="1600" dirty="0">
                <a:solidFill>
                  <a:srgbClr val="03182B"/>
                </a:solidFill>
                <a:effectLst/>
                <a:ea typeface="Arial" panose="020B0604020202020204" pitchFamily="34" charset="0"/>
                <a:cs typeface="Arial" panose="020B0604020202020204" pitchFamily="34" charset="0"/>
              </a:rPr>
              <a:t>изучили основные принципы и этапы методологии </a:t>
            </a:r>
            <a:r>
              <a:rPr lang="en-GB" sz="1600" dirty="0">
                <a:solidFill>
                  <a:srgbClr val="03182B"/>
                </a:solidFill>
                <a:effectLst/>
                <a:ea typeface="Arial" panose="020B0604020202020204" pitchFamily="34" charset="0"/>
                <a:cs typeface="Arial" panose="020B0604020202020204" pitchFamily="34" charset="0"/>
              </a:rPr>
              <a:t>Waterfall</a:t>
            </a:r>
            <a:endParaRPr lang="ru-RU" sz="1600" dirty="0"/>
          </a:p>
          <a:p>
            <a:pPr marL="283464" indent="-283464" algn="l">
              <a:spcBef>
                <a:spcPts val="0"/>
              </a:spcBef>
              <a:spcAft>
                <a:spcPts val="599"/>
              </a:spcAft>
              <a:buClr>
                <a:schemeClr val="bg2"/>
              </a:buClr>
              <a:buSzPts val="1600"/>
              <a:buFont typeface="Системный шрифт, обычный"/>
              <a:buChar char="+"/>
            </a:pPr>
            <a:r>
              <a:rPr lang="ru-RU" sz="1600" dirty="0">
                <a:solidFill>
                  <a:srgbClr val="03182B"/>
                </a:solidFill>
                <a:ea typeface="Arial" panose="020B0604020202020204" pitchFamily="34" charset="0"/>
                <a:cs typeface="Arial" panose="020B0604020202020204" pitchFamily="34" charset="0"/>
              </a:rPr>
              <a:t>р</a:t>
            </a:r>
            <a:r>
              <a:rPr lang="ru-RU" sz="1600" dirty="0">
                <a:solidFill>
                  <a:srgbClr val="03182B"/>
                </a:solidFill>
                <a:effectLst/>
                <a:ea typeface="Arial" panose="020B0604020202020204" pitchFamily="34" charset="0"/>
                <a:cs typeface="Arial" panose="020B0604020202020204" pitchFamily="34" charset="0"/>
              </a:rPr>
              <a:t>азобрали ключевые концепции гибких методологий (</a:t>
            </a:r>
            <a:r>
              <a:rPr lang="en-GB" sz="1600" dirty="0">
                <a:solidFill>
                  <a:srgbClr val="03182B"/>
                </a:solidFill>
                <a:effectLst/>
                <a:ea typeface="Arial" panose="020B0604020202020204" pitchFamily="34" charset="0"/>
                <a:cs typeface="Arial" panose="020B0604020202020204" pitchFamily="34" charset="0"/>
              </a:rPr>
              <a:t>Agile), </a:t>
            </a:r>
            <a:r>
              <a:rPr lang="ru-RU" sz="1600" dirty="0">
                <a:solidFill>
                  <a:srgbClr val="03182B"/>
                </a:solidFill>
                <a:effectLst/>
                <a:ea typeface="Arial" panose="020B0604020202020204" pitchFamily="34" charset="0"/>
                <a:cs typeface="Arial" panose="020B0604020202020204" pitchFamily="34" charset="0"/>
              </a:rPr>
              <a:t>их преимущества и недостатки</a:t>
            </a:r>
            <a:endParaRPr lang="ru-RU" sz="1600" dirty="0"/>
          </a:p>
          <a:p>
            <a:pPr marL="283464" indent="-283464" algn="l">
              <a:spcBef>
                <a:spcPts val="0"/>
              </a:spcBef>
              <a:spcAft>
                <a:spcPts val="599"/>
              </a:spcAft>
              <a:buClr>
                <a:schemeClr val="bg2"/>
              </a:buClr>
              <a:buSzPts val="1600"/>
              <a:buFont typeface="Системный шрифт, обычный"/>
              <a:buChar char="+"/>
            </a:pPr>
            <a:r>
              <a:rPr lang="ru-RU" sz="1600" dirty="0">
                <a:solidFill>
                  <a:srgbClr val="03182B"/>
                </a:solidFill>
                <a:effectLst/>
                <a:ea typeface="Arial" panose="020B0604020202020204" pitchFamily="34" charset="0"/>
                <a:cs typeface="Arial" panose="020B0604020202020204" pitchFamily="34" charset="0"/>
              </a:rPr>
              <a:t>рассмотрели фреймворк </a:t>
            </a:r>
            <a:r>
              <a:rPr lang="en-GB" sz="1600" dirty="0">
                <a:solidFill>
                  <a:srgbClr val="03182B"/>
                </a:solidFill>
                <a:effectLst/>
                <a:ea typeface="Arial" panose="020B0604020202020204" pitchFamily="34" charset="0"/>
                <a:cs typeface="Arial" panose="020B0604020202020204" pitchFamily="34" charset="0"/>
              </a:rPr>
              <a:t>Scrum: </a:t>
            </a:r>
            <a:r>
              <a:rPr lang="ru-RU" sz="1600" dirty="0">
                <a:solidFill>
                  <a:srgbClr val="03182B"/>
                </a:solidFill>
                <a:effectLst/>
                <a:ea typeface="Arial" panose="020B0604020202020204" pitchFamily="34" charset="0"/>
                <a:cs typeface="Arial" panose="020B0604020202020204" pitchFamily="34" charset="0"/>
              </a:rPr>
              <a:t>роли, артефакты, события и их практическое применение</a:t>
            </a:r>
            <a:endParaRPr lang="ru-RU" sz="1600" dirty="0"/>
          </a:p>
          <a:p>
            <a:pPr marL="283464" indent="-283464" algn="l">
              <a:spcBef>
                <a:spcPts val="0"/>
              </a:spcBef>
              <a:spcAft>
                <a:spcPts val="599"/>
              </a:spcAft>
              <a:buClr>
                <a:schemeClr val="bg2"/>
              </a:buClr>
              <a:buSzPts val="1600"/>
              <a:buFont typeface="Системный шрифт, обычный"/>
              <a:buChar char="+"/>
            </a:pPr>
            <a:r>
              <a:rPr lang="ru-RU" sz="1600" dirty="0">
                <a:solidFill>
                  <a:srgbClr val="03182B"/>
                </a:solidFill>
                <a:effectLst/>
                <a:ea typeface="Arial" panose="020B0604020202020204" pitchFamily="34" charset="0"/>
                <a:cs typeface="Arial" panose="020B0604020202020204" pitchFamily="34" charset="0"/>
              </a:rPr>
              <a:t>поняли принципы работы </a:t>
            </a:r>
            <a:r>
              <a:rPr lang="en-GB" sz="1600" dirty="0">
                <a:solidFill>
                  <a:srgbClr val="03182B"/>
                </a:solidFill>
                <a:effectLst/>
                <a:ea typeface="Arial" panose="020B0604020202020204" pitchFamily="34" charset="0"/>
                <a:cs typeface="Arial" panose="020B0604020202020204" pitchFamily="34" charset="0"/>
              </a:rPr>
              <a:t>Kanban</a:t>
            </a:r>
            <a:endParaRPr lang="ru-RU" sz="1600" dirty="0"/>
          </a:p>
          <a:p>
            <a:pPr marL="283464" indent="-283464" algn="l">
              <a:spcBef>
                <a:spcPts val="0"/>
              </a:spcBef>
              <a:spcAft>
                <a:spcPts val="599"/>
              </a:spcAft>
              <a:buClr>
                <a:schemeClr val="bg2"/>
              </a:buClr>
              <a:buSzPts val="1600"/>
              <a:buFont typeface="Системный шрифт, обычный"/>
              <a:buChar char="+"/>
            </a:pPr>
            <a:r>
              <a:rPr lang="ru-RU" sz="1600" dirty="0">
                <a:solidFill>
                  <a:srgbClr val="03182B"/>
                </a:solidFill>
                <a:effectLst/>
                <a:ea typeface="Arial" panose="020B0604020202020204" pitchFamily="34" charset="0"/>
                <a:cs typeface="Arial" panose="020B0604020202020204" pitchFamily="34" charset="0"/>
              </a:rPr>
              <a:t>проанализировали гибридные модели управления проектами (</a:t>
            </a:r>
            <a:r>
              <a:rPr lang="en-GB" sz="1600" dirty="0">
                <a:solidFill>
                  <a:srgbClr val="03182B"/>
                </a:solidFill>
                <a:effectLst/>
                <a:ea typeface="Arial" panose="020B0604020202020204" pitchFamily="34" charset="0"/>
                <a:cs typeface="Arial" panose="020B0604020202020204" pitchFamily="34" charset="0"/>
              </a:rPr>
              <a:t>Agile + Waterfall</a:t>
            </a:r>
            <a:r>
              <a:rPr lang="ru-RU" sz="1600" dirty="0">
                <a:solidFill>
                  <a:srgbClr val="03182B"/>
                </a:solidFill>
                <a:effectLst/>
                <a:ea typeface="Arial" panose="020B0604020202020204" pitchFamily="34" charset="0"/>
                <a:cs typeface="Arial" panose="020B0604020202020204" pitchFamily="34" charset="0"/>
              </a:rPr>
              <a:t>)</a:t>
            </a:r>
            <a:endParaRPr lang="ru-RU" sz="1600" dirty="0"/>
          </a:p>
          <a:p>
            <a:pPr marL="283464" indent="-283464" algn="l">
              <a:spcBef>
                <a:spcPts val="0"/>
              </a:spcBef>
              <a:spcAft>
                <a:spcPts val="599"/>
              </a:spcAft>
              <a:buClr>
                <a:schemeClr val="bg2"/>
              </a:buClr>
              <a:buSzPts val="1600"/>
              <a:buFont typeface="Системный шрифт, обычный"/>
              <a:buChar char="+"/>
            </a:pPr>
            <a:r>
              <a:rPr lang="ru-RU" sz="1600" dirty="0">
                <a:solidFill>
                  <a:srgbClr val="03182B"/>
                </a:solidFill>
                <a:effectLst/>
                <a:ea typeface="Arial" panose="020B0604020202020204" pitchFamily="34" charset="0"/>
                <a:cs typeface="Arial" panose="020B0604020202020204" pitchFamily="34" charset="0"/>
              </a:rPr>
              <a:t>познакомились с моделью </a:t>
            </a:r>
            <a:r>
              <a:rPr lang="ru-RU" sz="1600" dirty="0" err="1">
                <a:solidFill>
                  <a:srgbClr val="03182B"/>
                </a:solidFill>
                <a:effectLst/>
                <a:ea typeface="Arial" panose="020B0604020202020204" pitchFamily="34" charset="0"/>
                <a:cs typeface="Arial" panose="020B0604020202020204" pitchFamily="34" charset="0"/>
              </a:rPr>
              <a:t>Кеневин</a:t>
            </a:r>
            <a:r>
              <a:rPr lang="en-GB" sz="1600" dirty="0">
                <a:solidFill>
                  <a:srgbClr val="03182B"/>
                </a:solidFill>
                <a:effectLst/>
                <a:ea typeface="Arial" panose="020B0604020202020204" pitchFamily="34" charset="0"/>
                <a:cs typeface="Arial" panose="020B0604020202020204" pitchFamily="34" charset="0"/>
              </a:rPr>
              <a:t> </a:t>
            </a:r>
            <a:r>
              <a:rPr lang="ru-RU" sz="1600" dirty="0">
                <a:solidFill>
                  <a:srgbClr val="03182B"/>
                </a:solidFill>
                <a:effectLst/>
                <a:ea typeface="Arial" panose="020B0604020202020204" pitchFamily="34" charset="0"/>
                <a:cs typeface="Arial" panose="020B0604020202020204" pitchFamily="34" charset="0"/>
              </a:rPr>
              <a:t>и её использованием для принятия решений в сложных проектных условиях</a:t>
            </a:r>
            <a:endParaRPr lang="ru-RU" sz="1600" dirty="0">
              <a:effectLst/>
            </a:endParaRPr>
          </a:p>
          <a:p>
            <a:pPr marL="182880" indent="-182880" rtl="0">
              <a:spcAft>
                <a:spcPts val="600"/>
              </a:spcAft>
              <a:buClr>
                <a:schemeClr val="bg2"/>
              </a:buClr>
              <a:buSzPts val="1600"/>
              <a:buFont typeface="Arial" panose="020B0604020202020204" pitchFamily="34" charset="0"/>
              <a:buChar char="+"/>
            </a:pPr>
            <a:endParaRPr sz="1600" dirty="0"/>
          </a:p>
        </p:txBody>
      </p:sp>
      <p:sp>
        <p:nvSpPr>
          <p:cNvPr id="1966272826" name="Заголовок 1"/>
          <p:cNvSpPr>
            <a:spLocks noGrp="1"/>
          </p:cNvSpPr>
          <p:nvPr>
            <p:ph type="title"/>
          </p:nvPr>
        </p:nvSpPr>
        <p:spPr bwMode="auto">
          <a:xfrm>
            <a:off x="432618" y="423291"/>
            <a:ext cx="9616249" cy="366120"/>
          </a:xfrm>
        </p:spPr>
        <p:txBody>
          <a:bodyPr/>
          <a:lstStyle/>
          <a:p>
            <a:pPr>
              <a:defRPr/>
            </a:pPr>
            <a:r>
              <a:rPr lang="ru-RU" dirty="0"/>
              <a:t>Итоги занятия</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83047601" name="Заголовок 1"/>
          <p:cNvSpPr>
            <a:spLocks noGrp="1"/>
          </p:cNvSpPr>
          <p:nvPr>
            <p:ph type="title"/>
          </p:nvPr>
        </p:nvSpPr>
        <p:spPr bwMode="auto">
          <a:xfrm>
            <a:off x="432618" y="423291"/>
            <a:ext cx="9618409" cy="366120"/>
          </a:xfrm>
        </p:spPr>
        <p:txBody>
          <a:bodyPr/>
          <a:lstStyle/>
          <a:p>
            <a:pPr>
              <a:defRPr/>
            </a:pPr>
            <a:r>
              <a:rPr lang="ru-RU" dirty="0"/>
              <a:t>Рефлексия</a:t>
            </a:r>
            <a:endParaRPr dirty="0"/>
          </a:p>
        </p:txBody>
      </p:sp>
      <p:sp>
        <p:nvSpPr>
          <p:cNvPr id="1547213065" name="Прямоугольник 3"/>
          <p:cNvSpPr/>
          <p:nvPr/>
        </p:nvSpPr>
        <p:spPr bwMode="auto">
          <a:xfrm>
            <a:off x="4760487" y="3588230"/>
            <a:ext cx="184730" cy="215443"/>
          </a:xfrm>
          <a:prstGeom prst="rect">
            <a:avLst/>
          </a:prstGeom>
        </p:spPr>
        <p:txBody>
          <a:bodyPr wrap="none">
            <a:spAutoFit/>
          </a:bodyPr>
          <a:lstStyle/>
          <a:p>
            <a:pPr marL="0" marR="0" lvl="0" indent="0" defTabSz="914400">
              <a:lnSpc>
                <a:spcPct val="100000"/>
              </a:lnSpc>
              <a:spcBef>
                <a:spcPts val="0"/>
              </a:spcBef>
              <a:spcAft>
                <a:spcPts val="0"/>
              </a:spcAft>
              <a:buClrTx/>
              <a:buSzTx/>
              <a:buFontTx/>
              <a:buNone/>
              <a:defRPr/>
            </a:pPr>
            <a:endParaRPr lang="ru-RU" sz="800" b="1" i="0" u="none" strike="noStrike" cap="none" spc="0">
              <a:ln>
                <a:noFill/>
              </a:ln>
              <a:solidFill>
                <a:srgbClr val="0038FF"/>
              </a:solidFill>
              <a:latin typeface="Arial"/>
            </a:endParaRPr>
          </a:p>
        </p:txBody>
      </p:sp>
      <p:sp>
        <p:nvSpPr>
          <p:cNvPr id="272050532" name="Скругленный прямоугольник 11"/>
          <p:cNvSpPr/>
          <p:nvPr/>
        </p:nvSpPr>
        <p:spPr bwMode="auto">
          <a:xfrm>
            <a:off x="431798" y="2171484"/>
            <a:ext cx="7123632" cy="3281576"/>
          </a:xfrm>
          <a:prstGeom prst="roundRect">
            <a:avLst>
              <a:gd name="adj" fmla="val 5371"/>
            </a:avLst>
          </a:prstGeom>
          <a:solidFill>
            <a:srgbClr val="EBF2FA"/>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828000" rIns="144000" bIns="144000" rtlCol="0" anchor="t"/>
          <a:lstStyle/>
          <a:p>
            <a:pPr marL="283879" marR="0" indent="-283879" algn="l" defTabSz="914400">
              <a:lnSpc>
                <a:spcPct val="100000"/>
              </a:lnSpc>
              <a:spcBef>
                <a:spcPts val="1332"/>
              </a:spcBef>
              <a:spcAft>
                <a:spcPts val="0"/>
              </a:spcAft>
              <a:buClr>
                <a:schemeClr val="bg2"/>
              </a:buClr>
              <a:buFont typeface="Abyssinica SIL"/>
              <a:buChar char="+"/>
              <a:defRPr/>
            </a:pPr>
            <a:r>
              <a:rPr lang="en-US" sz="1800" b="0" i="0" u="none" strike="noStrike" cap="none" spc="0" dirty="0" err="1">
                <a:solidFill>
                  <a:schemeClr val="dk1"/>
                </a:solidFill>
                <a:latin typeface="Arial"/>
                <a:ea typeface="Arial"/>
                <a:cs typeface="Arial"/>
              </a:rPr>
              <a:t>Что</a:t>
            </a:r>
            <a:r>
              <a:rPr lang="en-US" sz="1800" b="0" i="0" u="none" strike="noStrike" cap="none" spc="0" dirty="0">
                <a:solidFill>
                  <a:schemeClr val="dk1"/>
                </a:solidFill>
                <a:latin typeface="Arial"/>
                <a:ea typeface="Arial"/>
                <a:cs typeface="Arial"/>
              </a:rPr>
              <a:t> </a:t>
            </a:r>
            <a:r>
              <a:rPr lang="en-US" sz="1800" b="0" i="0" u="none" strike="noStrike" cap="none" spc="0" dirty="0" err="1">
                <a:solidFill>
                  <a:schemeClr val="dk1"/>
                </a:solidFill>
                <a:latin typeface="Arial"/>
                <a:ea typeface="Arial"/>
                <a:cs typeface="Arial"/>
              </a:rPr>
              <a:t>узнали</a:t>
            </a:r>
            <a:r>
              <a:rPr lang="en-US" sz="1800" b="0" i="0" u="none" strike="noStrike" cap="none" spc="0" dirty="0">
                <a:solidFill>
                  <a:schemeClr val="dk1"/>
                </a:solidFill>
                <a:latin typeface="Arial"/>
                <a:ea typeface="Arial"/>
                <a:cs typeface="Arial"/>
              </a:rPr>
              <a:t> </a:t>
            </a:r>
            <a:r>
              <a:rPr lang="en-US" sz="1800" b="0" i="0" u="none" strike="noStrike" cap="none" spc="0" dirty="0" err="1">
                <a:solidFill>
                  <a:schemeClr val="dk1"/>
                </a:solidFill>
                <a:latin typeface="Arial"/>
                <a:ea typeface="Arial"/>
                <a:cs typeface="Arial"/>
              </a:rPr>
              <a:t>нового</a:t>
            </a:r>
            <a:r>
              <a:rPr lang="en-US" sz="1800" b="0" i="0" u="none" strike="noStrike" cap="none" spc="0" dirty="0">
                <a:solidFill>
                  <a:schemeClr val="dk1"/>
                </a:solidFill>
                <a:latin typeface="Arial"/>
                <a:ea typeface="Arial"/>
                <a:cs typeface="Arial"/>
              </a:rPr>
              <a:t>?</a:t>
            </a:r>
            <a:endParaRPr sz="1800" b="0" i="0" u="none" strike="noStrike" cap="none" spc="0" dirty="0">
              <a:solidFill>
                <a:schemeClr val="dk1"/>
              </a:solidFill>
              <a:latin typeface="Arial"/>
              <a:cs typeface="Arial"/>
            </a:endParaRPr>
          </a:p>
          <a:p>
            <a:pPr marL="283879" marR="0" indent="-283879" algn="l" defTabSz="914400">
              <a:lnSpc>
                <a:spcPct val="100000"/>
              </a:lnSpc>
              <a:spcBef>
                <a:spcPts val="1332"/>
              </a:spcBef>
              <a:spcAft>
                <a:spcPts val="0"/>
              </a:spcAft>
              <a:buClr>
                <a:schemeClr val="bg2"/>
              </a:buClr>
              <a:buFont typeface="Abyssinica SIL"/>
              <a:buChar char="+"/>
              <a:defRPr/>
            </a:pPr>
            <a:r>
              <a:rPr lang="en-US" sz="1800" b="0" i="0" u="none" strike="noStrike" cap="none" spc="0" dirty="0" err="1">
                <a:solidFill>
                  <a:schemeClr val="dk1"/>
                </a:solidFill>
                <a:latin typeface="Arial"/>
                <a:ea typeface="Arial"/>
                <a:cs typeface="Arial"/>
              </a:rPr>
              <a:t>Что</a:t>
            </a:r>
            <a:r>
              <a:rPr lang="en-US" sz="1800" b="0" i="0" u="none" strike="noStrike" cap="none" spc="0" dirty="0">
                <a:solidFill>
                  <a:schemeClr val="dk1"/>
                </a:solidFill>
                <a:latin typeface="Arial"/>
                <a:ea typeface="Arial"/>
                <a:cs typeface="Arial"/>
              </a:rPr>
              <a:t> </a:t>
            </a:r>
            <a:r>
              <a:rPr lang="en-US" sz="1800" b="0" i="0" u="none" strike="noStrike" cap="none" spc="0" dirty="0" err="1">
                <a:solidFill>
                  <a:schemeClr val="dk1"/>
                </a:solidFill>
                <a:latin typeface="Arial"/>
                <a:ea typeface="Arial"/>
                <a:cs typeface="Arial"/>
              </a:rPr>
              <a:t>изменилось</a:t>
            </a:r>
            <a:r>
              <a:rPr lang="en-US" sz="1800" b="0" i="0" u="none" strike="noStrike" cap="none" spc="0" dirty="0">
                <a:solidFill>
                  <a:schemeClr val="dk1"/>
                </a:solidFill>
                <a:latin typeface="Arial"/>
                <a:ea typeface="Arial"/>
                <a:cs typeface="Arial"/>
              </a:rPr>
              <a:t>? </a:t>
            </a:r>
            <a:r>
              <a:rPr lang="en-US" sz="1800" b="0" i="0" u="none" strike="noStrike" cap="none" spc="0" dirty="0" err="1">
                <a:solidFill>
                  <a:schemeClr val="dk1"/>
                </a:solidFill>
                <a:latin typeface="Arial"/>
                <a:ea typeface="Arial"/>
                <a:cs typeface="Arial"/>
              </a:rPr>
              <a:t>Раньше</a:t>
            </a:r>
            <a:r>
              <a:rPr lang="en-US" sz="1800" b="0" i="0" u="none" strike="noStrike" cap="none" spc="0" dirty="0">
                <a:solidFill>
                  <a:schemeClr val="dk1"/>
                </a:solidFill>
                <a:latin typeface="Arial"/>
                <a:ea typeface="Arial"/>
                <a:cs typeface="Arial"/>
              </a:rPr>
              <a:t> я </a:t>
            </a:r>
            <a:r>
              <a:rPr lang="en-US" sz="1800" b="0" i="0" u="none" strike="noStrike" cap="none" spc="0" dirty="0" err="1">
                <a:solidFill>
                  <a:schemeClr val="dk1"/>
                </a:solidFill>
                <a:latin typeface="Arial"/>
                <a:ea typeface="Arial"/>
                <a:cs typeface="Arial"/>
              </a:rPr>
              <a:t>думал</a:t>
            </a:r>
            <a:r>
              <a:rPr lang="en-US" sz="1800" b="0" i="0" u="none" strike="noStrike" cap="none" spc="0" dirty="0">
                <a:solidFill>
                  <a:schemeClr val="dk1"/>
                </a:solidFill>
                <a:latin typeface="Arial"/>
                <a:ea typeface="Arial"/>
                <a:cs typeface="Arial"/>
              </a:rPr>
              <a:t>(а), </a:t>
            </a:r>
            <a:r>
              <a:rPr lang="en-US" sz="1800" b="0" i="0" u="none" strike="noStrike" cap="none" spc="0" dirty="0" err="1">
                <a:solidFill>
                  <a:schemeClr val="dk1"/>
                </a:solidFill>
                <a:latin typeface="Arial"/>
                <a:ea typeface="Arial"/>
                <a:cs typeface="Arial"/>
              </a:rPr>
              <a:t>что</a:t>
            </a:r>
            <a:r>
              <a:rPr lang="en-US" sz="1800" b="0" i="0" u="none" strike="noStrike" cap="none" spc="0" dirty="0">
                <a:solidFill>
                  <a:schemeClr val="dk1"/>
                </a:solidFill>
                <a:latin typeface="Arial"/>
                <a:ea typeface="Arial"/>
                <a:cs typeface="Arial"/>
              </a:rPr>
              <a:t>…, а </a:t>
            </a:r>
            <a:r>
              <a:rPr lang="en-US" sz="1800" b="0" i="0" u="none" strike="noStrike" cap="none" spc="0" dirty="0" err="1">
                <a:solidFill>
                  <a:schemeClr val="dk1"/>
                </a:solidFill>
                <a:latin typeface="Arial"/>
                <a:ea typeface="Arial"/>
                <a:cs typeface="Arial"/>
              </a:rPr>
              <a:t>теперь</a:t>
            </a:r>
            <a:r>
              <a:rPr lang="en-US" sz="1800" b="0" i="0" u="none" strike="noStrike" cap="none" spc="0" dirty="0">
                <a:solidFill>
                  <a:schemeClr val="dk1"/>
                </a:solidFill>
                <a:latin typeface="Arial"/>
                <a:ea typeface="Arial"/>
                <a:cs typeface="Arial"/>
              </a:rPr>
              <a:t>…</a:t>
            </a:r>
            <a:endParaRPr sz="1800" b="0" i="0" u="none" strike="noStrike" cap="none" spc="0" dirty="0">
              <a:solidFill>
                <a:schemeClr val="dk1"/>
              </a:solidFill>
              <a:latin typeface="Arial"/>
              <a:cs typeface="Arial"/>
            </a:endParaRPr>
          </a:p>
          <a:p>
            <a:pPr marL="283879" marR="0" indent="-283879" algn="l" defTabSz="914400">
              <a:lnSpc>
                <a:spcPct val="100000"/>
              </a:lnSpc>
              <a:spcBef>
                <a:spcPts val="1332"/>
              </a:spcBef>
              <a:spcAft>
                <a:spcPts val="0"/>
              </a:spcAft>
              <a:buClr>
                <a:schemeClr val="bg2"/>
              </a:buClr>
              <a:buFont typeface="Abyssinica SIL"/>
              <a:buChar char="+"/>
              <a:defRPr/>
            </a:pPr>
            <a:r>
              <a:rPr lang="en-US" sz="1800" b="0" i="0" u="none" strike="noStrike" cap="none" spc="0" dirty="0" err="1">
                <a:solidFill>
                  <a:schemeClr val="dk1"/>
                </a:solidFill>
                <a:latin typeface="Arial"/>
                <a:ea typeface="Arial"/>
                <a:cs typeface="Arial"/>
              </a:rPr>
              <a:t>Какие</a:t>
            </a:r>
            <a:r>
              <a:rPr lang="en-US" sz="1800" b="0" i="0" u="none" strike="noStrike" cap="none" spc="0" dirty="0">
                <a:solidFill>
                  <a:schemeClr val="dk1"/>
                </a:solidFill>
                <a:latin typeface="Arial"/>
                <a:ea typeface="Arial"/>
                <a:cs typeface="Arial"/>
              </a:rPr>
              <a:t> </a:t>
            </a:r>
            <a:r>
              <a:rPr lang="en-US" sz="1800" b="0" i="0" u="none" strike="noStrike" cap="none" spc="0" dirty="0" err="1">
                <a:solidFill>
                  <a:schemeClr val="dk1"/>
                </a:solidFill>
                <a:latin typeface="Arial"/>
                <a:ea typeface="Arial"/>
                <a:cs typeface="Arial"/>
              </a:rPr>
              <a:t>вопросы</a:t>
            </a:r>
            <a:r>
              <a:rPr lang="en-US" sz="1800" b="0" i="0" u="none" strike="noStrike" cap="none" spc="0" dirty="0">
                <a:solidFill>
                  <a:schemeClr val="dk1"/>
                </a:solidFill>
                <a:latin typeface="Arial"/>
                <a:ea typeface="Arial"/>
                <a:cs typeface="Arial"/>
              </a:rPr>
              <a:t> </a:t>
            </a:r>
            <a:r>
              <a:rPr lang="en-US" sz="1800" b="0" i="0" u="none" strike="noStrike" cap="none" spc="0" dirty="0" err="1">
                <a:solidFill>
                  <a:schemeClr val="dk1"/>
                </a:solidFill>
                <a:latin typeface="Arial"/>
                <a:ea typeface="Arial"/>
                <a:cs typeface="Arial"/>
              </a:rPr>
              <a:t>остались</a:t>
            </a:r>
            <a:r>
              <a:rPr lang="en-US" sz="1800" b="0" i="0" u="none" strike="noStrike" cap="none" spc="0" dirty="0">
                <a:solidFill>
                  <a:schemeClr val="dk1"/>
                </a:solidFill>
                <a:latin typeface="Arial"/>
                <a:ea typeface="Arial"/>
                <a:cs typeface="Arial"/>
              </a:rPr>
              <a:t>?</a:t>
            </a:r>
            <a:endParaRPr sz="1800" b="0" i="0" u="none" strike="noStrike" cap="none" spc="0" dirty="0">
              <a:solidFill>
                <a:schemeClr val="dk1"/>
              </a:solidFill>
              <a:latin typeface="Arial"/>
              <a:cs typeface="Arial"/>
            </a:endParaRPr>
          </a:p>
          <a:p>
            <a:pPr>
              <a:spcBef>
                <a:spcPts val="1332"/>
              </a:spcBef>
              <a:defRPr/>
            </a:pPr>
            <a:endParaRPr sz="1800" b="0" i="0" u="none" strike="noStrike" cap="none" spc="0" dirty="0">
              <a:solidFill>
                <a:schemeClr val="dk1"/>
              </a:solidFill>
              <a:latin typeface="Arial"/>
              <a:cs typeface="Arial"/>
            </a:endParaRPr>
          </a:p>
          <a:p>
            <a:pPr>
              <a:spcAft>
                <a:spcPts val="599"/>
              </a:spcAft>
              <a:defRPr/>
            </a:pPr>
            <a:endParaRPr sz="1400" b="1" dirty="0">
              <a:solidFill>
                <a:schemeClr val="accent4"/>
              </a:solidFill>
              <a:latin typeface="Arial"/>
              <a:cs typeface="Arial"/>
            </a:endParaRPr>
          </a:p>
        </p:txBody>
      </p:sp>
      <p:pic>
        <p:nvPicPr>
          <p:cNvPr id="1815908115" name="Рисунок 12" descr="Изображение выглядит как мультфильм, круг&#10;&#10;Автоматически созданное описание"/>
          <p:cNvPicPr>
            <a:picLocks noChangeAspect="1"/>
          </p:cNvPicPr>
          <p:nvPr/>
        </p:nvPicPr>
        <p:blipFill>
          <a:blip r:embed="rId3"/>
          <a:stretch/>
        </p:blipFill>
        <p:spPr bwMode="auto">
          <a:xfrm>
            <a:off x="8519886" y="2171485"/>
            <a:ext cx="3678530" cy="3919456"/>
          </a:xfrm>
          <a:prstGeom prst="rect">
            <a:avLst/>
          </a:prstGeom>
        </p:spPr>
      </p:pic>
      <p:pic>
        <p:nvPicPr>
          <p:cNvPr id="696241646" name="Рисунок 10" descr="Изображение выглядит как легкий, ночное небо&#10;&#10;Автоматически созданное описание"/>
          <p:cNvPicPr>
            <a:picLocks noChangeAspect="1"/>
          </p:cNvPicPr>
          <p:nvPr/>
        </p:nvPicPr>
        <p:blipFill>
          <a:blip r:embed="rId4"/>
          <a:srcRect t="14141" b="9096"/>
          <a:stretch/>
        </p:blipFill>
        <p:spPr bwMode="auto">
          <a:xfrm>
            <a:off x="431798" y="2287287"/>
            <a:ext cx="844164" cy="64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8310A0-DD74-F674-18A8-86604DD144A8}"/>
              </a:ext>
            </a:extLst>
          </p:cNvPr>
          <p:cNvSpPr>
            <a:spLocks noGrp="1"/>
          </p:cNvSpPr>
          <p:nvPr>
            <p:ph type="title"/>
          </p:nvPr>
        </p:nvSpPr>
        <p:spPr>
          <a:xfrm>
            <a:off x="432619" y="423292"/>
            <a:ext cx="9606530" cy="375552"/>
          </a:xfrm>
        </p:spPr>
        <p:txBody>
          <a:bodyPr/>
          <a:lstStyle/>
          <a:p>
            <a:r>
              <a:rPr lang="en-GB" dirty="0"/>
              <a:t>PMBOK</a:t>
            </a:r>
            <a:r>
              <a:rPr lang="ru-RU" dirty="0"/>
              <a:t> </a:t>
            </a:r>
            <a:r>
              <a:rPr lang="en-GB" dirty="0"/>
              <a:t>Guide (7th Edition)</a:t>
            </a:r>
            <a:endParaRPr lang="ru-RU" dirty="0"/>
          </a:p>
        </p:txBody>
      </p:sp>
      <p:sp>
        <p:nvSpPr>
          <p:cNvPr id="3" name="Скругленный прямоугольник 2">
            <a:extLst>
              <a:ext uri="{FF2B5EF4-FFF2-40B4-BE49-F238E27FC236}">
                <a16:creationId xmlns:a16="http://schemas.microsoft.com/office/drawing/2014/main" id="{499D671C-A85A-DE15-DCDD-4FFAA67F0C85}"/>
              </a:ext>
            </a:extLst>
          </p:cNvPr>
          <p:cNvSpPr/>
          <p:nvPr/>
        </p:nvSpPr>
        <p:spPr bwMode="auto">
          <a:xfrm>
            <a:off x="432620" y="1210248"/>
            <a:ext cx="5453173" cy="5224460"/>
          </a:xfrm>
          <a:prstGeom prst="roundRect">
            <a:avLst/>
          </a:prstGeom>
          <a:solidFill>
            <a:schemeClr val="bg2">
              <a:lumMod val="20000"/>
              <a:lumOff val="8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algn="ctr">
              <a:spcBef>
                <a:spcPts val="0"/>
              </a:spcBef>
              <a:spcAft>
                <a:spcPts val="0"/>
              </a:spcAft>
            </a:pPr>
            <a:r>
              <a:rPr lang="en-US" sz="1800" b="1" i="0" dirty="0">
                <a:solidFill>
                  <a:srgbClr val="404040"/>
                </a:solidFill>
                <a:effectLst/>
                <a:ea typeface="Arial" panose="020B0604020202020204" pitchFamily="34" charset="0"/>
                <a:cs typeface="Arial" panose="020B0604020202020204" pitchFamily="34" charset="0"/>
              </a:rPr>
              <a:t>Waterfall </a:t>
            </a:r>
            <a:r>
              <a:rPr lang="ru-RU" sz="1800" b="1" i="0" dirty="0">
                <a:solidFill>
                  <a:srgbClr val="404040"/>
                </a:solidFill>
                <a:effectLst/>
                <a:ea typeface="Arial" panose="020B0604020202020204" pitchFamily="34" charset="0"/>
                <a:cs typeface="Arial" panose="020B0604020202020204" pitchFamily="34" charset="0"/>
              </a:rPr>
              <a:t>в </a:t>
            </a:r>
            <a:r>
              <a:rPr lang="en-US" b="1" dirty="0">
                <a:solidFill>
                  <a:srgbClr val="404040"/>
                </a:solidFill>
                <a:ea typeface="Arial" panose="020B0604020202020204" pitchFamily="34" charset="0"/>
                <a:cs typeface="Arial" panose="020B0604020202020204" pitchFamily="34" charset="0"/>
              </a:rPr>
              <a:t>PMBOK</a:t>
            </a:r>
            <a:endParaRPr lang="en-US" sz="1800" b="1" i="0" dirty="0">
              <a:solidFill>
                <a:srgbClr val="404040"/>
              </a:solidFill>
              <a:effectLst/>
              <a:ea typeface="Arial" panose="020B0604020202020204" pitchFamily="34" charset="0"/>
              <a:cs typeface="Arial" panose="020B0604020202020204" pitchFamily="34" charset="0"/>
            </a:endParaRPr>
          </a:p>
          <a:p>
            <a:r>
              <a:rPr lang="en-GB" sz="1400" i="0" dirty="0">
                <a:solidFill>
                  <a:schemeClr val="tx1"/>
                </a:solidFill>
                <a:effectLst/>
                <a:ea typeface="Arial" panose="020B0604020202020204" pitchFamily="34" charset="0"/>
                <a:cs typeface="Arial" panose="020B0604020202020204" pitchFamily="34" charset="0"/>
              </a:rPr>
              <a:t>PMBOK </a:t>
            </a:r>
            <a:r>
              <a:rPr lang="ru-RU" sz="1400" i="0" dirty="0">
                <a:solidFill>
                  <a:schemeClr val="tx1"/>
                </a:solidFill>
                <a:effectLst/>
                <a:ea typeface="Arial" panose="020B0604020202020204" pitchFamily="34" charset="0"/>
                <a:cs typeface="Arial" panose="020B0604020202020204" pitchFamily="34" charset="0"/>
              </a:rPr>
              <a:t>не использует термин </a:t>
            </a:r>
            <a:r>
              <a:rPr lang="en-GB" sz="1400" i="0" dirty="0">
                <a:solidFill>
                  <a:schemeClr val="tx1"/>
                </a:solidFill>
                <a:effectLst/>
                <a:ea typeface="Arial" panose="020B0604020202020204" pitchFamily="34" charset="0"/>
                <a:cs typeface="Arial" panose="020B0604020202020204" pitchFamily="34" charset="0"/>
              </a:rPr>
              <a:t>Waterfall </a:t>
            </a:r>
            <a:r>
              <a:rPr lang="ru-RU" sz="1400" i="0" dirty="0">
                <a:solidFill>
                  <a:schemeClr val="tx1"/>
                </a:solidFill>
                <a:effectLst/>
                <a:ea typeface="Arial" panose="020B0604020202020204" pitchFamily="34" charset="0"/>
                <a:cs typeface="Arial" panose="020B0604020202020204" pitchFamily="34" charset="0"/>
              </a:rPr>
              <a:t>явно</a:t>
            </a:r>
            <a:r>
              <a:rPr lang="ru-RU" sz="1400" dirty="0">
                <a:solidFill>
                  <a:schemeClr val="tx1"/>
                </a:solidFill>
                <a:ea typeface="Arial" panose="020B0604020202020204" pitchFamily="34" charset="0"/>
                <a:cs typeface="Arial" panose="020B0604020202020204" pitchFamily="34" charset="0"/>
              </a:rPr>
              <a:t>,</a:t>
            </a:r>
            <a:r>
              <a:rPr lang="en-US" sz="1400" i="0" dirty="0">
                <a:solidFill>
                  <a:schemeClr val="tx1"/>
                </a:solidFill>
                <a:effectLst/>
                <a:ea typeface="Arial" panose="020B0604020202020204" pitchFamily="34" charset="0"/>
                <a:cs typeface="Arial" panose="020B0604020202020204" pitchFamily="34" charset="0"/>
              </a:rPr>
              <a:t> </a:t>
            </a:r>
            <a:br>
              <a:rPr lang="ru-RU" sz="1400" i="0" dirty="0">
                <a:solidFill>
                  <a:schemeClr val="tx1"/>
                </a:solidFill>
                <a:effectLst/>
                <a:ea typeface="Arial" panose="020B0604020202020204" pitchFamily="34" charset="0"/>
                <a:cs typeface="Arial" panose="020B0604020202020204" pitchFamily="34" charset="0"/>
              </a:rPr>
            </a:br>
            <a:r>
              <a:rPr lang="ru-RU" sz="1400" i="0" dirty="0">
                <a:solidFill>
                  <a:schemeClr val="tx1"/>
                </a:solidFill>
                <a:effectLst/>
                <a:ea typeface="Arial" panose="020B0604020202020204" pitchFamily="34" charset="0"/>
                <a:cs typeface="Arial" panose="020B0604020202020204" pitchFamily="34" charset="0"/>
              </a:rPr>
              <a:t>но описывает </a:t>
            </a:r>
            <a:r>
              <a:rPr lang="ru-RU" sz="1400" b="1" i="0" dirty="0">
                <a:solidFill>
                  <a:schemeClr val="tx1"/>
                </a:solidFill>
                <a:effectLst/>
                <a:ea typeface="Arial" panose="020B0604020202020204" pitchFamily="34" charset="0"/>
                <a:cs typeface="Arial" panose="020B0604020202020204" pitchFamily="34" charset="0"/>
              </a:rPr>
              <a:t>предсказуемые (</a:t>
            </a:r>
            <a:r>
              <a:rPr lang="en-GB" sz="1400" b="1" i="0" dirty="0">
                <a:solidFill>
                  <a:schemeClr val="tx1"/>
                </a:solidFill>
                <a:effectLst/>
                <a:ea typeface="Arial" panose="020B0604020202020204" pitchFamily="34" charset="0"/>
                <a:cs typeface="Arial" panose="020B0604020202020204" pitchFamily="34" charset="0"/>
              </a:rPr>
              <a:t>predictive) </a:t>
            </a:r>
            <a:r>
              <a:rPr lang="ru-RU" sz="1400" b="1" i="0" dirty="0">
                <a:solidFill>
                  <a:schemeClr val="tx1"/>
                </a:solidFill>
                <a:effectLst/>
                <a:ea typeface="Arial" panose="020B0604020202020204" pitchFamily="34" charset="0"/>
                <a:cs typeface="Arial" panose="020B0604020202020204" pitchFamily="34" charset="0"/>
              </a:rPr>
              <a:t>методы</a:t>
            </a:r>
            <a:r>
              <a:rPr lang="ru-RU" sz="1400" i="0" dirty="0">
                <a:solidFill>
                  <a:schemeClr val="tx1"/>
                </a:solidFill>
                <a:effectLst/>
                <a:ea typeface="Arial" panose="020B0604020202020204" pitchFamily="34" charset="0"/>
                <a:cs typeface="Arial" panose="020B0604020202020204" pitchFamily="34" charset="0"/>
              </a:rPr>
              <a:t>, которые соответствуют каскадной модели:</a:t>
            </a:r>
            <a:endParaRPr lang="en-US" sz="1400" i="0" dirty="0">
              <a:solidFill>
                <a:schemeClr val="tx1"/>
              </a:solidFill>
              <a:effectLst/>
              <a:ea typeface="Arial" panose="020B0604020202020204" pitchFamily="34" charset="0"/>
              <a:cs typeface="Arial" panose="020B0604020202020204" pitchFamily="34" charset="0"/>
            </a:endParaRPr>
          </a:p>
          <a:p>
            <a:endParaRPr lang="ru-RU" sz="1400" i="0" dirty="0">
              <a:solidFill>
                <a:schemeClr val="tx1"/>
              </a:solidFill>
              <a:effectLst/>
              <a:ea typeface="Arial" panose="020B0604020202020204" pitchFamily="34" charset="0"/>
              <a:cs typeface="Arial" panose="020B0604020202020204" pitchFamily="34" charset="0"/>
            </a:endParaRPr>
          </a:p>
          <a:p>
            <a:pPr marL="285750" indent="-285750">
              <a:buClr>
                <a:schemeClr val="bg2"/>
              </a:buClr>
              <a:buFont typeface="Системный шрифт, обычный"/>
              <a:buChar char="+"/>
            </a:pPr>
            <a:r>
              <a:rPr lang="ru-RU" sz="1400" b="1" i="0" dirty="0">
                <a:solidFill>
                  <a:schemeClr val="tx1"/>
                </a:solidFill>
                <a:effectLst/>
                <a:ea typeface="Arial" panose="020B0604020202020204" pitchFamily="34" charset="0"/>
                <a:cs typeface="Arial" panose="020B0604020202020204" pitchFamily="34" charset="0"/>
              </a:rPr>
              <a:t>Последовательные этапы</a:t>
            </a:r>
          </a:p>
          <a:p>
            <a:r>
              <a:rPr lang="ru-RU" sz="1400" i="0" dirty="0">
                <a:solidFill>
                  <a:schemeClr val="tx1"/>
                </a:solidFill>
                <a:effectLst/>
                <a:ea typeface="Arial" panose="020B0604020202020204" pitchFamily="34" charset="0"/>
                <a:cs typeface="Arial" panose="020B0604020202020204" pitchFamily="34" charset="0"/>
              </a:rPr>
              <a:t>Чёткое разделение на фазы: инициация, планирование, исполнение, мониторинг, закрытие.</a:t>
            </a:r>
            <a:endParaRPr lang="en-US" sz="1400" i="0" dirty="0">
              <a:solidFill>
                <a:schemeClr val="tx1"/>
              </a:solidFill>
              <a:effectLst/>
              <a:ea typeface="Arial" panose="020B0604020202020204" pitchFamily="34" charset="0"/>
              <a:cs typeface="Arial" panose="020B0604020202020204" pitchFamily="34" charset="0"/>
            </a:endParaRPr>
          </a:p>
          <a:p>
            <a:endParaRPr lang="ru-RU" sz="1400" i="0" dirty="0">
              <a:solidFill>
                <a:schemeClr val="tx1"/>
              </a:solidFill>
              <a:effectLst/>
              <a:ea typeface="Arial" panose="020B0604020202020204" pitchFamily="34" charset="0"/>
              <a:cs typeface="Arial" panose="020B0604020202020204" pitchFamily="34" charset="0"/>
            </a:endParaRPr>
          </a:p>
          <a:p>
            <a:pPr marL="285750" indent="-285750">
              <a:buClr>
                <a:schemeClr val="bg2"/>
              </a:buClr>
              <a:buFont typeface="Системный шрифт, обычный"/>
              <a:buChar char="+"/>
            </a:pPr>
            <a:r>
              <a:rPr lang="ru-RU" sz="1400" b="1" i="0" dirty="0">
                <a:solidFill>
                  <a:schemeClr val="tx1"/>
                </a:solidFill>
                <a:effectLst/>
                <a:ea typeface="Arial" panose="020B0604020202020204" pitchFamily="34" charset="0"/>
                <a:cs typeface="Arial" panose="020B0604020202020204" pitchFamily="34" charset="0"/>
              </a:rPr>
              <a:t>Акцент на документацию</a:t>
            </a:r>
            <a:endParaRPr lang="en-US" sz="1400" b="1" i="0" dirty="0">
              <a:solidFill>
                <a:schemeClr val="tx1"/>
              </a:solidFill>
              <a:effectLst/>
              <a:ea typeface="Arial" panose="020B0604020202020204" pitchFamily="34" charset="0"/>
              <a:cs typeface="Arial" panose="020B0604020202020204" pitchFamily="34" charset="0"/>
            </a:endParaRPr>
          </a:p>
          <a:p>
            <a:pPr>
              <a:buClr>
                <a:schemeClr val="bg2"/>
              </a:buClr>
            </a:pPr>
            <a:endParaRPr lang="ru-RU" sz="1400" b="1" i="0" dirty="0">
              <a:solidFill>
                <a:schemeClr val="tx1"/>
              </a:solidFill>
              <a:effectLst/>
              <a:ea typeface="Arial" panose="020B0604020202020204" pitchFamily="34" charset="0"/>
              <a:cs typeface="Arial" panose="020B0604020202020204" pitchFamily="34" charset="0"/>
            </a:endParaRPr>
          </a:p>
          <a:p>
            <a:pPr marL="285750" indent="-285750">
              <a:buClr>
                <a:schemeClr val="bg2"/>
              </a:buClr>
              <a:buFont typeface="Системный шрифт, обычный"/>
              <a:buChar char="+"/>
            </a:pPr>
            <a:r>
              <a:rPr lang="ru-RU" sz="1400" b="1" i="0" dirty="0">
                <a:solidFill>
                  <a:schemeClr val="tx1"/>
                </a:solidFill>
                <a:effectLst/>
                <a:ea typeface="Arial" panose="020B0604020202020204" pitchFamily="34" charset="0"/>
                <a:cs typeface="Arial" panose="020B0604020202020204" pitchFamily="34" charset="0"/>
              </a:rPr>
              <a:t>Принципы, связанные с </a:t>
            </a:r>
            <a:r>
              <a:rPr lang="en-GB" sz="1400" b="1" i="0" dirty="0">
                <a:solidFill>
                  <a:schemeClr val="tx1"/>
                </a:solidFill>
                <a:effectLst/>
                <a:ea typeface="Arial" panose="020B0604020202020204" pitchFamily="34" charset="0"/>
                <a:cs typeface="Arial" panose="020B0604020202020204" pitchFamily="34" charset="0"/>
              </a:rPr>
              <a:t>Waterfall</a:t>
            </a:r>
          </a:p>
          <a:p>
            <a:r>
              <a:rPr lang="ru-RU" sz="1400" i="1" dirty="0">
                <a:solidFill>
                  <a:schemeClr val="tx1"/>
                </a:solidFill>
                <a:ea typeface="Arial" panose="020B0604020202020204" pitchFamily="34" charset="0"/>
                <a:cs typeface="Arial" panose="020B0604020202020204" pitchFamily="34" charset="0"/>
              </a:rPr>
              <a:t>«</a:t>
            </a:r>
            <a:r>
              <a:rPr lang="ru-RU" sz="1400" i="1" dirty="0">
                <a:solidFill>
                  <a:schemeClr val="tx1"/>
                </a:solidFill>
                <a:effectLst/>
                <a:ea typeface="Arial" panose="020B0604020202020204" pitchFamily="34" charset="0"/>
                <a:cs typeface="Arial" panose="020B0604020202020204" pitchFamily="34" charset="0"/>
              </a:rPr>
              <a:t>Создавайте чёткие договорённости» </a:t>
            </a:r>
            <a:r>
              <a:rPr lang="ru-RU" sz="1400" i="0" dirty="0">
                <a:solidFill>
                  <a:schemeClr val="tx1"/>
                </a:solidFill>
                <a:effectLst/>
                <a:ea typeface="Arial" panose="020B0604020202020204" pitchFamily="34" charset="0"/>
                <a:cs typeface="Arial" panose="020B0604020202020204" pitchFamily="34" charset="0"/>
              </a:rPr>
              <a:t>— требования согласовываются заранее.</a:t>
            </a:r>
          </a:p>
          <a:p>
            <a:r>
              <a:rPr lang="ru-RU" sz="1400" i="1" dirty="0">
                <a:solidFill>
                  <a:schemeClr val="tx1"/>
                </a:solidFill>
                <a:ea typeface="Arial" panose="020B0604020202020204" pitchFamily="34" charset="0"/>
                <a:cs typeface="Arial" panose="020B0604020202020204" pitchFamily="34" charset="0"/>
              </a:rPr>
              <a:t>«</a:t>
            </a:r>
            <a:r>
              <a:rPr lang="ru-RU" sz="1400" i="1" dirty="0">
                <a:solidFill>
                  <a:schemeClr val="tx1"/>
                </a:solidFill>
                <a:effectLst/>
                <a:ea typeface="Arial" panose="020B0604020202020204" pitchFamily="34" charset="0"/>
                <a:cs typeface="Arial" panose="020B0604020202020204" pitchFamily="34" charset="0"/>
              </a:rPr>
              <a:t>Фокусируйтесь на ценности» </a:t>
            </a:r>
            <a:r>
              <a:rPr lang="ru-RU" sz="1400" i="0" dirty="0">
                <a:solidFill>
                  <a:schemeClr val="tx1"/>
                </a:solidFill>
                <a:effectLst/>
                <a:ea typeface="Arial" panose="020B0604020202020204" pitchFamily="34" charset="0"/>
                <a:cs typeface="Arial" panose="020B0604020202020204" pitchFamily="34" charset="0"/>
              </a:rPr>
              <a:t>—  ценность часто определяется в конце проекта.</a:t>
            </a:r>
          </a:p>
          <a:p>
            <a:br>
              <a:rPr lang="ru-RU" sz="1400" i="0" dirty="0">
                <a:solidFill>
                  <a:srgbClr val="404040"/>
                </a:solidFill>
                <a:effectLst/>
                <a:ea typeface="Arial" panose="020B0604020202020204" pitchFamily="34" charset="0"/>
                <a:cs typeface="Arial" panose="020B0604020202020204" pitchFamily="34" charset="0"/>
              </a:rPr>
            </a:br>
            <a:endParaRPr lang="ru-RU" sz="1400" i="0" dirty="0">
              <a:solidFill>
                <a:srgbClr val="404040"/>
              </a:solidFill>
              <a:effectLst/>
              <a:ea typeface="Arial" panose="020B0604020202020204" pitchFamily="34" charset="0"/>
              <a:cs typeface="Arial" panose="020B0604020202020204" pitchFamily="34" charset="0"/>
            </a:endParaRPr>
          </a:p>
        </p:txBody>
      </p:sp>
      <p:sp>
        <p:nvSpPr>
          <p:cNvPr id="4" name="Скругленный прямоугольник 3">
            <a:extLst>
              <a:ext uri="{FF2B5EF4-FFF2-40B4-BE49-F238E27FC236}">
                <a16:creationId xmlns:a16="http://schemas.microsoft.com/office/drawing/2014/main" id="{439E1FFF-BCCD-0455-8EA9-C898D5093D98}"/>
              </a:ext>
            </a:extLst>
          </p:cNvPr>
          <p:cNvSpPr/>
          <p:nvPr/>
        </p:nvSpPr>
        <p:spPr bwMode="auto">
          <a:xfrm>
            <a:off x="5992592" y="1210247"/>
            <a:ext cx="5453173" cy="5224460"/>
          </a:xfrm>
          <a:prstGeom prst="roundRect">
            <a:avLst/>
          </a:prstGeom>
          <a:solidFill>
            <a:schemeClr val="bg2">
              <a:lumMod val="20000"/>
              <a:lumOff val="8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algn="ctr">
              <a:spcBef>
                <a:spcPts val="0"/>
              </a:spcBef>
              <a:spcAft>
                <a:spcPts val="0"/>
              </a:spcAft>
            </a:pPr>
            <a:r>
              <a:rPr lang="en-US" sz="1800" b="1" i="0" dirty="0">
                <a:solidFill>
                  <a:schemeClr val="tx1"/>
                </a:solidFill>
                <a:effectLst/>
                <a:ea typeface="Arial" panose="020B0604020202020204" pitchFamily="34" charset="0"/>
                <a:cs typeface="Arial" panose="020B0604020202020204" pitchFamily="34" charset="0"/>
              </a:rPr>
              <a:t>Agile </a:t>
            </a:r>
            <a:r>
              <a:rPr lang="ru-RU" sz="1800" b="1" i="0" dirty="0">
                <a:solidFill>
                  <a:schemeClr val="tx1"/>
                </a:solidFill>
                <a:effectLst/>
                <a:latin typeface="Arial" panose="020B0604020202020204" pitchFamily="34" charset="0"/>
                <a:ea typeface="Arial" panose="020B0604020202020204" pitchFamily="34" charset="0"/>
                <a:cs typeface="Arial" panose="020B0604020202020204" pitchFamily="34" charset="0"/>
              </a:rPr>
              <a:t>в </a:t>
            </a:r>
            <a:r>
              <a:rPr lang="en-GB" sz="1800" b="1" dirty="0">
                <a:solidFill>
                  <a:schemeClr val="tx1"/>
                </a:solidFill>
                <a:effectLst/>
                <a:latin typeface="Arial" panose="020B0604020202020204" pitchFamily="34" charset="0"/>
                <a:ea typeface="Arial" panose="020B0604020202020204" pitchFamily="34" charset="0"/>
                <a:cs typeface="Arial" panose="020B0604020202020204" pitchFamily="34" charset="0"/>
              </a:rPr>
              <a:t>PMBOK</a:t>
            </a:r>
          </a:p>
          <a:p>
            <a:r>
              <a:rPr lang="ru-RU" sz="1400" dirty="0">
                <a:solidFill>
                  <a:schemeClr val="tx1"/>
                </a:solidFill>
              </a:rPr>
              <a:t>В 7-м издании </a:t>
            </a:r>
            <a:r>
              <a:rPr lang="en-GB" sz="1400" dirty="0">
                <a:solidFill>
                  <a:schemeClr val="tx1"/>
                </a:solidFill>
              </a:rPr>
              <a:t>PMBOK Agile </a:t>
            </a:r>
            <a:r>
              <a:rPr lang="ru-RU" sz="1400" dirty="0">
                <a:solidFill>
                  <a:schemeClr val="tx1"/>
                </a:solidFill>
              </a:rPr>
              <a:t>интегрирован гораздо глубже, чем в предыдущих версиях:</a:t>
            </a:r>
            <a:endParaRPr lang="en-US" sz="1400" dirty="0">
              <a:solidFill>
                <a:schemeClr val="tx1"/>
              </a:solidFill>
            </a:endParaRPr>
          </a:p>
          <a:p>
            <a:endParaRPr lang="ru-RU" sz="1400" dirty="0">
              <a:solidFill>
                <a:schemeClr val="tx1"/>
              </a:solidFill>
            </a:endParaRPr>
          </a:p>
          <a:p>
            <a:pPr marL="285750" indent="-285750">
              <a:buClr>
                <a:schemeClr val="bg2"/>
              </a:buClr>
              <a:buFont typeface="Системный шрифт, обычный"/>
              <a:buChar char="+"/>
            </a:pPr>
            <a:r>
              <a:rPr lang="ru-RU" sz="1400" b="1" dirty="0">
                <a:solidFill>
                  <a:schemeClr val="tx1"/>
                </a:solidFill>
              </a:rPr>
              <a:t>Гибкие (</a:t>
            </a:r>
            <a:r>
              <a:rPr lang="en-GB" sz="1400" b="1" dirty="0">
                <a:solidFill>
                  <a:schemeClr val="tx1"/>
                </a:solidFill>
              </a:rPr>
              <a:t>adaptive) </a:t>
            </a:r>
            <a:r>
              <a:rPr lang="ru-RU" sz="1400" b="1" dirty="0">
                <a:solidFill>
                  <a:schemeClr val="tx1"/>
                </a:solidFill>
              </a:rPr>
              <a:t>подходы</a:t>
            </a:r>
          </a:p>
          <a:p>
            <a:r>
              <a:rPr lang="ru-RU" sz="1400" dirty="0">
                <a:solidFill>
                  <a:schemeClr val="tx1"/>
                </a:solidFill>
              </a:rPr>
              <a:t>Упоминаются итеративные (</a:t>
            </a:r>
            <a:r>
              <a:rPr lang="en-GB" sz="1400" dirty="0">
                <a:solidFill>
                  <a:schemeClr val="tx1"/>
                </a:solidFill>
              </a:rPr>
              <a:t>iterative), </a:t>
            </a:r>
            <a:r>
              <a:rPr lang="ru-RU" sz="1400" dirty="0">
                <a:solidFill>
                  <a:schemeClr val="tx1"/>
                </a:solidFill>
              </a:rPr>
              <a:t>инкрементальные (</a:t>
            </a:r>
            <a:r>
              <a:rPr lang="en-GB" sz="1400" dirty="0">
                <a:solidFill>
                  <a:schemeClr val="tx1"/>
                </a:solidFill>
              </a:rPr>
              <a:t>incremental) </a:t>
            </a:r>
            <a:r>
              <a:rPr lang="ru-RU" sz="1400" dirty="0">
                <a:solidFill>
                  <a:schemeClr val="tx1"/>
                </a:solidFill>
              </a:rPr>
              <a:t>и гибридные (</a:t>
            </a:r>
            <a:r>
              <a:rPr lang="en-GB" sz="1400" dirty="0">
                <a:solidFill>
                  <a:schemeClr val="tx1"/>
                </a:solidFill>
              </a:rPr>
              <a:t>hybrid) </a:t>
            </a:r>
            <a:r>
              <a:rPr lang="ru-RU" sz="1400" dirty="0">
                <a:solidFill>
                  <a:schemeClr val="tx1"/>
                </a:solidFill>
              </a:rPr>
              <a:t>методы.</a:t>
            </a:r>
          </a:p>
          <a:p>
            <a:endParaRPr lang="en-US" sz="1400" dirty="0">
              <a:solidFill>
                <a:schemeClr val="tx1"/>
              </a:solidFill>
            </a:endParaRPr>
          </a:p>
          <a:p>
            <a:pPr marL="285750" indent="-285750">
              <a:buClr>
                <a:schemeClr val="bg2"/>
              </a:buClr>
              <a:buFont typeface="Системный шрифт, обычный"/>
              <a:buChar char="+"/>
            </a:pPr>
            <a:r>
              <a:rPr lang="ru-RU" sz="1400" b="1" dirty="0">
                <a:solidFill>
                  <a:schemeClr val="tx1"/>
                </a:solidFill>
              </a:rPr>
              <a:t>12 принципов </a:t>
            </a:r>
            <a:r>
              <a:rPr lang="en-GB" sz="1400" b="1" dirty="0">
                <a:solidFill>
                  <a:schemeClr val="tx1"/>
                </a:solidFill>
              </a:rPr>
              <a:t>Agile</a:t>
            </a:r>
          </a:p>
          <a:p>
            <a:r>
              <a:rPr lang="ru-RU" sz="1400" dirty="0">
                <a:solidFill>
                  <a:schemeClr val="tx1"/>
                </a:solidFill>
              </a:rPr>
              <a:t>Хотя </a:t>
            </a:r>
            <a:r>
              <a:rPr lang="en-GB" sz="1400" dirty="0">
                <a:solidFill>
                  <a:schemeClr val="tx1"/>
                </a:solidFill>
              </a:rPr>
              <a:t>PMBOK </a:t>
            </a:r>
            <a:r>
              <a:rPr lang="ru-RU" sz="1400" dirty="0">
                <a:solidFill>
                  <a:schemeClr val="tx1"/>
                </a:solidFill>
              </a:rPr>
              <a:t>не повторяет </a:t>
            </a:r>
            <a:r>
              <a:rPr lang="en-GB" sz="1400" dirty="0">
                <a:solidFill>
                  <a:schemeClr val="tx1"/>
                </a:solidFill>
              </a:rPr>
              <a:t>Agile Manifesto, </a:t>
            </a:r>
            <a:r>
              <a:rPr lang="ru-RU" sz="1400" dirty="0">
                <a:solidFill>
                  <a:schemeClr val="tx1"/>
                </a:solidFill>
              </a:rPr>
              <a:t>он включает схожие идеи:</a:t>
            </a:r>
          </a:p>
          <a:p>
            <a:r>
              <a:rPr lang="ru-RU" sz="1400" i="1" dirty="0">
                <a:solidFill>
                  <a:schemeClr val="tx1"/>
                </a:solidFill>
              </a:rPr>
              <a:t>«Вовлекайте заинтересованные стороны»</a:t>
            </a:r>
            <a:r>
              <a:rPr lang="ru-RU" sz="1400" dirty="0">
                <a:solidFill>
                  <a:schemeClr val="tx1"/>
                </a:solidFill>
              </a:rPr>
              <a:t> — регулярная обратная связь.</a:t>
            </a:r>
          </a:p>
          <a:p>
            <a:r>
              <a:rPr lang="ru-RU" sz="1400" i="1" dirty="0">
                <a:solidFill>
                  <a:schemeClr val="tx1"/>
                </a:solidFill>
              </a:rPr>
              <a:t>«Демонстрируйте гибкость»</a:t>
            </a:r>
            <a:r>
              <a:rPr lang="ru-RU" sz="1400" dirty="0">
                <a:solidFill>
                  <a:schemeClr val="tx1"/>
                </a:solidFill>
              </a:rPr>
              <a:t> — готовность </a:t>
            </a:r>
            <a:br>
              <a:rPr lang="ru-RU" sz="1400" dirty="0">
                <a:solidFill>
                  <a:schemeClr val="tx1"/>
                </a:solidFill>
              </a:rPr>
            </a:br>
            <a:r>
              <a:rPr lang="ru-RU" sz="1400" dirty="0">
                <a:solidFill>
                  <a:schemeClr val="tx1"/>
                </a:solidFill>
              </a:rPr>
              <a:t>к изменениям.</a:t>
            </a:r>
          </a:p>
          <a:p>
            <a:endParaRPr lang="en-US" sz="1400" dirty="0">
              <a:solidFill>
                <a:schemeClr val="tx1"/>
              </a:solidFill>
            </a:endParaRPr>
          </a:p>
          <a:p>
            <a:pPr marL="285750" indent="-285750">
              <a:buClr>
                <a:schemeClr val="bg2"/>
              </a:buClr>
              <a:buFont typeface="Системный шрифт, обычный"/>
              <a:buChar char="+"/>
            </a:pPr>
            <a:r>
              <a:rPr lang="ru-RU" sz="1400" b="1" dirty="0">
                <a:solidFill>
                  <a:schemeClr val="tx1"/>
                </a:solidFill>
              </a:rPr>
              <a:t>Практики </a:t>
            </a:r>
            <a:r>
              <a:rPr lang="en-GB" sz="1400" b="1" dirty="0">
                <a:solidFill>
                  <a:schemeClr val="tx1"/>
                </a:solidFill>
              </a:rPr>
              <a:t>Agile </a:t>
            </a:r>
            <a:r>
              <a:rPr lang="ru-RU" sz="1400" b="1" dirty="0">
                <a:solidFill>
                  <a:schemeClr val="tx1"/>
                </a:solidFill>
              </a:rPr>
              <a:t>в </a:t>
            </a:r>
            <a:r>
              <a:rPr lang="en-GB" sz="1400" b="1" dirty="0">
                <a:solidFill>
                  <a:schemeClr val="tx1"/>
                </a:solidFill>
              </a:rPr>
              <a:t>PMBOK</a:t>
            </a:r>
          </a:p>
          <a:p>
            <a:pPr marL="285750" indent="-285750">
              <a:buFont typeface="Courier New" panose="02070309020205020404" pitchFamily="49" charset="0"/>
              <a:buChar char="o"/>
            </a:pPr>
            <a:r>
              <a:rPr lang="ru-RU" sz="1400" dirty="0" err="1">
                <a:solidFill>
                  <a:schemeClr val="tx1"/>
                </a:solidFill>
              </a:rPr>
              <a:t>Бэклог</a:t>
            </a:r>
            <a:r>
              <a:rPr lang="ru-RU" sz="1400" dirty="0">
                <a:solidFill>
                  <a:schemeClr val="tx1"/>
                </a:solidFill>
              </a:rPr>
              <a:t> (</a:t>
            </a:r>
            <a:r>
              <a:rPr lang="en-GB" sz="1400" dirty="0">
                <a:solidFill>
                  <a:schemeClr val="tx1"/>
                </a:solidFill>
              </a:rPr>
              <a:t>Backlog) — </a:t>
            </a:r>
            <a:r>
              <a:rPr lang="ru-RU" sz="1400" dirty="0">
                <a:solidFill>
                  <a:schemeClr val="tx1"/>
                </a:solidFill>
              </a:rPr>
              <a:t>список приоритетных задач.</a:t>
            </a:r>
          </a:p>
          <a:p>
            <a:pPr marL="285750" indent="-285750">
              <a:buFont typeface="Courier New" panose="02070309020205020404" pitchFamily="49" charset="0"/>
              <a:buChar char="o"/>
            </a:pPr>
            <a:r>
              <a:rPr lang="ru-RU" sz="1400" dirty="0">
                <a:solidFill>
                  <a:schemeClr val="tx1"/>
                </a:solidFill>
              </a:rPr>
              <a:t>Спринты — короткие циклы работы (аналогично </a:t>
            </a:r>
            <a:r>
              <a:rPr lang="en-GB" sz="1400" dirty="0">
                <a:solidFill>
                  <a:schemeClr val="tx1"/>
                </a:solidFill>
              </a:rPr>
              <a:t>Scrum).</a:t>
            </a:r>
          </a:p>
          <a:p>
            <a:pPr marL="285750" indent="-285750">
              <a:buFont typeface="Courier New" panose="02070309020205020404" pitchFamily="49" charset="0"/>
              <a:buChar char="o"/>
            </a:pPr>
            <a:r>
              <a:rPr lang="ru-RU" sz="1400" dirty="0">
                <a:solidFill>
                  <a:schemeClr val="tx1"/>
                </a:solidFill>
              </a:rPr>
              <a:t>Визуальное управление (например, </a:t>
            </a:r>
            <a:r>
              <a:rPr lang="ru-RU" sz="1400" dirty="0" err="1">
                <a:solidFill>
                  <a:schemeClr val="tx1"/>
                </a:solidFill>
              </a:rPr>
              <a:t>канбан</a:t>
            </a:r>
            <a:r>
              <a:rPr lang="en-GB" sz="1400" dirty="0">
                <a:solidFill>
                  <a:schemeClr val="tx1"/>
                </a:solidFill>
              </a:rPr>
              <a:t>-</a:t>
            </a:r>
            <a:r>
              <a:rPr lang="ru-RU" sz="1400" dirty="0">
                <a:solidFill>
                  <a:schemeClr val="tx1"/>
                </a:solidFill>
              </a:rPr>
              <a:t>доски).</a:t>
            </a:r>
          </a:p>
          <a:p>
            <a:endParaRPr lang="en-US" sz="1800" b="1" i="0" dirty="0">
              <a:solidFill>
                <a:schemeClr val="tx1"/>
              </a:solidFill>
              <a:effectLst/>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01475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AB0D7D-B2CE-57B0-C532-1FE6A5EB7E13}"/>
              </a:ext>
            </a:extLst>
          </p:cNvPr>
          <p:cNvSpPr>
            <a:spLocks noGrp="1"/>
          </p:cNvSpPr>
          <p:nvPr>
            <p:ph type="title"/>
          </p:nvPr>
        </p:nvSpPr>
        <p:spPr>
          <a:xfrm>
            <a:off x="432619" y="442994"/>
            <a:ext cx="9415914" cy="590931"/>
          </a:xfrm>
        </p:spPr>
        <p:txBody>
          <a:bodyPr/>
          <a:lstStyle/>
          <a:p>
            <a:r>
              <a:rPr lang="en-US" dirty="0"/>
              <a:t>Waterfall</a:t>
            </a:r>
            <a:endParaRPr lang="ru-RU" dirty="0"/>
          </a:p>
        </p:txBody>
      </p:sp>
    </p:spTree>
    <p:extLst>
      <p:ext uri="{BB962C8B-B14F-4D97-AF65-F5344CB8AC3E}">
        <p14:creationId xmlns:p14="http://schemas.microsoft.com/office/powerpoint/2010/main" val="62521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C998FA-F43A-B752-248C-A30FC8435386}"/>
              </a:ext>
            </a:extLst>
          </p:cNvPr>
          <p:cNvSpPr>
            <a:spLocks noGrp="1"/>
          </p:cNvSpPr>
          <p:nvPr>
            <p:ph type="title"/>
          </p:nvPr>
        </p:nvSpPr>
        <p:spPr/>
        <p:txBody>
          <a:bodyPr/>
          <a:lstStyle/>
          <a:p>
            <a:r>
              <a:rPr lang="ru-RU" dirty="0"/>
              <a:t>Типы методологий</a:t>
            </a:r>
          </a:p>
        </p:txBody>
      </p:sp>
      <p:sp>
        <p:nvSpPr>
          <p:cNvPr id="5" name="Скругленный прямоугольник 4">
            <a:extLst>
              <a:ext uri="{FF2B5EF4-FFF2-40B4-BE49-F238E27FC236}">
                <a16:creationId xmlns:a16="http://schemas.microsoft.com/office/drawing/2014/main" id="{C4030887-A010-8B10-7C15-613E981F757A}"/>
              </a:ext>
            </a:extLst>
          </p:cNvPr>
          <p:cNvSpPr/>
          <p:nvPr/>
        </p:nvSpPr>
        <p:spPr bwMode="auto">
          <a:xfrm>
            <a:off x="432619" y="1210249"/>
            <a:ext cx="5663381" cy="1191462"/>
          </a:xfrm>
          <a:prstGeom prst="roundRect">
            <a:avLst/>
          </a:prstGeom>
          <a:solidFill>
            <a:schemeClr val="bg2">
              <a:lumMod val="20000"/>
              <a:lumOff val="8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a:spcBef>
                <a:spcPts val="0"/>
              </a:spcBef>
              <a:spcAft>
                <a:spcPts val="0"/>
              </a:spcAft>
            </a:pPr>
            <a:r>
              <a:rPr lang="ru-RU" sz="1800" b="1" i="0" dirty="0">
                <a:solidFill>
                  <a:srgbClr val="404040"/>
                </a:solidFill>
                <a:effectLst/>
                <a:ea typeface="Arial" panose="020B0604020202020204" pitchFamily="34" charset="0"/>
                <a:cs typeface="Arial" panose="020B0604020202020204" pitchFamily="34" charset="0"/>
              </a:rPr>
              <a:t>Классические (каскадные, водопадные) методологии</a:t>
            </a:r>
          </a:p>
        </p:txBody>
      </p:sp>
      <p:sp>
        <p:nvSpPr>
          <p:cNvPr id="6" name="Скругленный прямоугольник 5">
            <a:extLst>
              <a:ext uri="{FF2B5EF4-FFF2-40B4-BE49-F238E27FC236}">
                <a16:creationId xmlns:a16="http://schemas.microsoft.com/office/drawing/2014/main" id="{4B2BB530-3501-66DE-499B-E3758876C6CC}"/>
              </a:ext>
            </a:extLst>
          </p:cNvPr>
          <p:cNvSpPr/>
          <p:nvPr/>
        </p:nvSpPr>
        <p:spPr bwMode="auto">
          <a:xfrm>
            <a:off x="6180276" y="1210247"/>
            <a:ext cx="5663381" cy="1191463"/>
          </a:xfrm>
          <a:prstGeom prst="roundRect">
            <a:avLst/>
          </a:prstGeom>
          <a:solidFill>
            <a:schemeClr val="bg2">
              <a:lumMod val="20000"/>
              <a:lumOff val="8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algn="ctr">
              <a:spcBef>
                <a:spcPts val="0"/>
              </a:spcBef>
              <a:spcAft>
                <a:spcPts val="0"/>
              </a:spcAft>
            </a:pPr>
            <a:endParaRPr lang="ru-RU" sz="1800" b="1" i="0" dirty="0">
              <a:solidFill>
                <a:srgbClr val="404040"/>
              </a:solidFill>
              <a:effectLst/>
              <a:ea typeface="Arial" panose="020B0604020202020204" pitchFamily="34" charset="0"/>
              <a:cs typeface="Arial" panose="020B0604020202020204" pitchFamily="34" charset="0"/>
            </a:endParaRPr>
          </a:p>
          <a:p>
            <a:pPr marL="0" algn="ctr">
              <a:spcBef>
                <a:spcPts val="0"/>
              </a:spcBef>
              <a:spcAft>
                <a:spcPts val="0"/>
              </a:spcAft>
            </a:pPr>
            <a:r>
              <a:rPr lang="ru-RU" sz="1800" b="1" i="0" dirty="0">
                <a:solidFill>
                  <a:srgbClr val="404040"/>
                </a:solidFill>
                <a:effectLst/>
                <a:ea typeface="Arial" panose="020B0604020202020204" pitchFamily="34" charset="0"/>
                <a:cs typeface="Arial" panose="020B0604020202020204" pitchFamily="34" charset="0"/>
              </a:rPr>
              <a:t>Гибкие методологии</a:t>
            </a:r>
            <a:endParaRPr lang="ru-RU" sz="1800" b="0" i="0" dirty="0">
              <a:solidFill>
                <a:srgbClr val="404040"/>
              </a:solidFill>
              <a:effectLst/>
              <a:ea typeface="Arial" panose="020B0604020202020204" pitchFamily="34" charset="0"/>
              <a:cs typeface="Arial" panose="020B0604020202020204" pitchFamily="34" charset="0"/>
            </a:endParaRPr>
          </a:p>
          <a:p>
            <a:pPr marL="285750" indent="-285750" algn="ctr">
              <a:spcBef>
                <a:spcPts val="0"/>
              </a:spcBef>
              <a:spcAft>
                <a:spcPts val="0"/>
              </a:spcAft>
              <a:buClr>
                <a:schemeClr val="bg2"/>
              </a:buClr>
              <a:buFont typeface="Системный шрифт, обычный"/>
              <a:buChar char="+"/>
            </a:pPr>
            <a:endParaRPr lang="ru-RU" dirty="0">
              <a:solidFill>
                <a:srgbClr val="404040"/>
              </a:solidFill>
              <a:cs typeface="Arial" panose="020B0604020202020204" pitchFamily="34" charset="0"/>
            </a:endParaRPr>
          </a:p>
          <a:p>
            <a:pPr marL="285750" indent="-285750" algn="ctr">
              <a:spcBef>
                <a:spcPts val="0"/>
              </a:spcBef>
              <a:spcAft>
                <a:spcPts val="0"/>
              </a:spcAft>
              <a:buClr>
                <a:schemeClr val="bg2"/>
              </a:buClr>
              <a:buFont typeface="Системный шрифт, обычный"/>
              <a:buChar char="+"/>
            </a:pPr>
            <a:endParaRPr lang="ru-RU" sz="1600" dirty="0">
              <a:effectLst/>
            </a:endParaRPr>
          </a:p>
        </p:txBody>
      </p:sp>
      <p:pic>
        <p:nvPicPr>
          <p:cNvPr id="8" name="Рисунок 7">
            <a:extLst>
              <a:ext uri="{FF2B5EF4-FFF2-40B4-BE49-F238E27FC236}">
                <a16:creationId xmlns:a16="http://schemas.microsoft.com/office/drawing/2014/main" id="{161ABAC0-3C72-24FC-A402-FCECCA16FE4A}"/>
              </a:ext>
            </a:extLst>
          </p:cNvPr>
          <p:cNvPicPr>
            <a:picLocks noChangeAspect="1"/>
          </p:cNvPicPr>
          <p:nvPr/>
        </p:nvPicPr>
        <p:blipFill>
          <a:blip r:embed="rId2"/>
          <a:stretch>
            <a:fillRect/>
          </a:stretch>
        </p:blipFill>
        <p:spPr>
          <a:xfrm>
            <a:off x="4122992" y="2628236"/>
            <a:ext cx="4114568" cy="3806472"/>
          </a:xfrm>
          <a:prstGeom prst="rect">
            <a:avLst/>
          </a:prstGeom>
        </p:spPr>
      </p:pic>
    </p:spTree>
    <p:extLst>
      <p:ext uri="{BB962C8B-B14F-4D97-AF65-F5344CB8AC3E}">
        <p14:creationId xmlns:p14="http://schemas.microsoft.com/office/powerpoint/2010/main" val="857431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39BBA4-FA71-03BE-5DBE-12003D05A97D}"/>
              </a:ext>
            </a:extLst>
          </p:cNvPr>
          <p:cNvSpPr>
            <a:spLocks noGrp="1"/>
          </p:cNvSpPr>
          <p:nvPr>
            <p:ph type="title"/>
          </p:nvPr>
        </p:nvSpPr>
        <p:spPr>
          <a:xfrm>
            <a:off x="432619" y="423292"/>
            <a:ext cx="9606530" cy="369332"/>
          </a:xfrm>
        </p:spPr>
        <p:txBody>
          <a:bodyPr/>
          <a:lstStyle/>
          <a:p>
            <a:r>
              <a:rPr lang="ru-RU" dirty="0"/>
              <a:t>Каскадные методологии (</a:t>
            </a:r>
            <a:r>
              <a:rPr lang="en-US" dirty="0"/>
              <a:t>Waterfall)</a:t>
            </a:r>
            <a:endParaRPr lang="ru-RU" dirty="0"/>
          </a:p>
        </p:txBody>
      </p:sp>
      <p:pic>
        <p:nvPicPr>
          <p:cNvPr id="3" name="Picture 3">
            <a:extLst>
              <a:ext uri="{FF2B5EF4-FFF2-40B4-BE49-F238E27FC236}">
                <a16:creationId xmlns:a16="http://schemas.microsoft.com/office/drawing/2014/main" id="{66B10392-5C34-1257-271F-F0D8D02D63E5}"/>
              </a:ext>
            </a:extLst>
          </p:cNvPr>
          <p:cNvPicPr>
            <a:picLocks noChangeAspect="1"/>
          </p:cNvPicPr>
          <p:nvPr/>
        </p:nvPicPr>
        <p:blipFill>
          <a:blip r:embed="rId3"/>
          <a:stretch>
            <a:fillRect/>
          </a:stretch>
        </p:blipFill>
        <p:spPr>
          <a:xfrm>
            <a:off x="432619" y="2407777"/>
            <a:ext cx="7518658" cy="3875413"/>
          </a:xfrm>
          <a:prstGeom prst="rect">
            <a:avLst/>
          </a:prstGeom>
        </p:spPr>
      </p:pic>
      <p:sp>
        <p:nvSpPr>
          <p:cNvPr id="5" name="TextBox 4">
            <a:extLst>
              <a:ext uri="{FF2B5EF4-FFF2-40B4-BE49-F238E27FC236}">
                <a16:creationId xmlns:a16="http://schemas.microsoft.com/office/drawing/2014/main" id="{F44258A3-5DEF-828A-0DA3-9669554D7B9F}"/>
              </a:ext>
            </a:extLst>
          </p:cNvPr>
          <p:cNvSpPr txBox="1"/>
          <p:nvPr/>
        </p:nvSpPr>
        <p:spPr bwMode="auto">
          <a:xfrm>
            <a:off x="432619" y="1304735"/>
            <a:ext cx="10528458" cy="590931"/>
          </a:xfrm>
          <a:prstGeom prst="rect">
            <a:avLst/>
          </a:prstGeom>
          <a:noFill/>
        </p:spPr>
        <p:txBody>
          <a:bodyPr wrap="square">
            <a:spAutoFit/>
          </a:bodyPr>
          <a:lstStyle/>
          <a:p>
            <a:pPr algn="l" rtl="0" eaLnBrk="1" latinLnBrk="0" hangingPunct="1">
              <a:lnSpc>
                <a:spcPct val="90000"/>
              </a:lnSpc>
              <a:spcBef>
                <a:spcPts val="1000"/>
              </a:spcBef>
              <a:spcAft>
                <a:spcPts val="0"/>
              </a:spcAft>
              <a:buClrTx/>
              <a:buSzPts val="2800"/>
            </a:pPr>
            <a:r>
              <a:rPr lang="ru-RU" sz="1800" kern="1200" dirty="0">
                <a:solidFill>
                  <a:srgbClr val="000000"/>
                </a:solidFill>
                <a:effectLst/>
                <a:ea typeface="+mn-ea"/>
                <a:cs typeface="+mn-cs"/>
              </a:rPr>
              <a:t>Каскадные (водопадные) методологии названы так из-за того, что этапы идут последовательно друг за другом, а при этом внешне напоминают водопад.</a:t>
            </a:r>
            <a:endParaRPr lang="ru-RU" sz="1800" dirty="0">
              <a:effectLst/>
            </a:endParaRPr>
          </a:p>
        </p:txBody>
      </p:sp>
    </p:spTree>
    <p:extLst>
      <p:ext uri="{BB962C8B-B14F-4D97-AF65-F5344CB8AC3E}">
        <p14:creationId xmlns:p14="http://schemas.microsoft.com/office/powerpoint/2010/main" val="2125558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BC466-CEF0-2C27-80B1-335992E47F37}"/>
              </a:ext>
            </a:extLst>
          </p:cNvPr>
          <p:cNvSpPr>
            <a:spLocks noGrp="1"/>
          </p:cNvSpPr>
          <p:nvPr>
            <p:ph type="title"/>
          </p:nvPr>
        </p:nvSpPr>
        <p:spPr/>
        <p:txBody>
          <a:bodyPr/>
          <a:lstStyle/>
          <a:p>
            <a:r>
              <a:rPr lang="ru-RU" dirty="0"/>
              <a:t>Преимущества </a:t>
            </a:r>
            <a:r>
              <a:rPr lang="en-US" dirty="0"/>
              <a:t>Waterfall</a:t>
            </a:r>
            <a:endParaRPr lang="ru-RU" dirty="0"/>
          </a:p>
        </p:txBody>
      </p:sp>
      <p:sp>
        <p:nvSpPr>
          <p:cNvPr id="3" name="Content Placeholder 2">
            <a:extLst>
              <a:ext uri="{FF2B5EF4-FFF2-40B4-BE49-F238E27FC236}">
                <a16:creationId xmlns:a16="http://schemas.microsoft.com/office/drawing/2014/main" id="{E4F3F3A1-8C20-C570-A4DF-6A328BE66C4B}"/>
              </a:ext>
            </a:extLst>
          </p:cNvPr>
          <p:cNvSpPr txBox="1">
            <a:spLocks/>
          </p:cNvSpPr>
          <p:nvPr/>
        </p:nvSpPr>
        <p:spPr>
          <a:xfrm>
            <a:off x="432619" y="1253331"/>
            <a:ext cx="10515600" cy="4351338"/>
          </a:xfrm>
          <a:prstGeom prst="rect">
            <a:avLst/>
          </a:prstGeom>
        </p:spPr>
        <p:txBody>
          <a:bodyP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fontAlgn="base">
              <a:buClr>
                <a:schemeClr val="bg2"/>
              </a:buClr>
              <a:buFont typeface="Системный шрифт, обычный"/>
              <a:buChar char="+"/>
            </a:pPr>
            <a:r>
              <a:rPr lang="ru-RU" sz="1800" b="1" dirty="0"/>
              <a:t>Простота использования</a:t>
            </a:r>
            <a:endParaRPr lang="ru-RU" sz="1800" dirty="0"/>
          </a:p>
          <a:p>
            <a:pPr marL="0" indent="0" fontAlgn="base">
              <a:buFont typeface="Arial"/>
              <a:buNone/>
            </a:pPr>
            <a:r>
              <a:rPr lang="ru-RU" sz="1800" dirty="0"/>
              <a:t>Эту модель просто понять и использовать. Деление на этапы довольно интуитивно, его просто освоить вне зависимости от опыта.</a:t>
            </a:r>
          </a:p>
          <a:p>
            <a:pPr fontAlgn="base">
              <a:buClr>
                <a:schemeClr val="bg2"/>
              </a:buClr>
              <a:buFont typeface="Системный шрифт, обычный"/>
              <a:buChar char="+"/>
            </a:pPr>
            <a:r>
              <a:rPr lang="ru-RU" sz="1800" b="1" dirty="0"/>
              <a:t>Структура</a:t>
            </a:r>
            <a:endParaRPr lang="ru-RU" sz="1800" dirty="0"/>
          </a:p>
          <a:p>
            <a:pPr marL="0" indent="0" fontAlgn="base">
              <a:buNone/>
            </a:pPr>
            <a:r>
              <a:rPr lang="ru-RU" sz="1800" dirty="0"/>
              <a:t>Жёсткость методологии </a:t>
            </a:r>
            <a:r>
              <a:rPr lang="ru-RU" sz="1800" dirty="0" err="1"/>
              <a:t>Waterfall</a:t>
            </a:r>
            <a:r>
              <a:rPr lang="ru-RU" sz="1800" dirty="0"/>
              <a:t> — одновременно и недостаток, и явное преимущество. Чёткое разделение на этапы позволяет организовать и распределить работу. Поскольку назад вернуться нельзя, необходимо идеально справляться с выполнением каждого этапа, </a:t>
            </a:r>
            <a:br>
              <a:rPr lang="ru-RU" sz="1800" dirty="0"/>
            </a:br>
            <a:r>
              <a:rPr lang="ru-RU" sz="1800" dirty="0"/>
              <a:t>что зачастую позволяет добиться лучших результатов.</a:t>
            </a:r>
          </a:p>
          <a:p>
            <a:pPr fontAlgn="base">
              <a:buClr>
                <a:schemeClr val="bg2"/>
              </a:buClr>
              <a:buFont typeface="Системный шрифт, обычный"/>
              <a:buChar char="+"/>
            </a:pPr>
            <a:r>
              <a:rPr lang="ru-RU" sz="1800" b="1" dirty="0"/>
              <a:t>Документация</a:t>
            </a:r>
            <a:endParaRPr lang="ru-RU" sz="1800" dirty="0"/>
          </a:p>
          <a:p>
            <a:pPr marL="0" indent="0" fontAlgn="base">
              <a:buFont typeface="Arial"/>
              <a:buNone/>
            </a:pPr>
            <a:r>
              <a:rPr lang="ru-RU" sz="1800" dirty="0"/>
              <a:t>Поскольку много внимания уделяется сбору и пониманию требований, модель </a:t>
            </a:r>
            <a:r>
              <a:rPr lang="ru-RU" sz="1800" dirty="0" err="1"/>
              <a:t>Waterfall</a:t>
            </a:r>
            <a:r>
              <a:rPr lang="ru-RU" sz="1800" dirty="0"/>
              <a:t> </a:t>
            </a:r>
            <a:r>
              <a:rPr lang="en-US" sz="1800" dirty="0"/>
              <a:t>            </a:t>
            </a:r>
            <a:r>
              <a:rPr lang="ru-RU" sz="1800" dirty="0"/>
              <a:t>в значительной степени опирается на документацию. Благодаря этому новым ресурсам проще влиться в проект и начать работу над ним.</a:t>
            </a:r>
          </a:p>
        </p:txBody>
      </p:sp>
    </p:spTree>
    <p:extLst>
      <p:ext uri="{BB962C8B-B14F-4D97-AF65-F5344CB8AC3E}">
        <p14:creationId xmlns:p14="http://schemas.microsoft.com/office/powerpoint/2010/main" val="2275928328"/>
      </p:ext>
    </p:extLst>
  </p:cSld>
  <p:clrMapOvr>
    <a:masterClrMapping/>
  </p:clrMapOvr>
</p:sld>
</file>

<file path=ppt/theme/theme1.xml><?xml version="1.0" encoding="utf-8"?>
<a:theme xmlns:a="http://schemas.openxmlformats.org/drawingml/2006/main" name="Основной шаблон Т1">
  <a:themeElements>
    <a:clrScheme name="Т1 Гайдлайн">
      <a:dk1>
        <a:srgbClr val="03182B"/>
      </a:dk1>
      <a:lt1>
        <a:srgbClr val="FFFFFF"/>
      </a:lt1>
      <a:dk2>
        <a:srgbClr val="00ADEB"/>
      </a:dk2>
      <a:lt2>
        <a:srgbClr val="00ADEB"/>
      </a:lt2>
      <a:accent1>
        <a:srgbClr val="017FAD"/>
      </a:accent1>
      <a:accent2>
        <a:srgbClr val="0059AA"/>
      </a:accent2>
      <a:accent3>
        <a:srgbClr val="C3C3C3"/>
      </a:accent3>
      <a:accent4>
        <a:srgbClr val="151515"/>
      </a:accent4>
      <a:accent5>
        <a:srgbClr val="ECF2F9"/>
      </a:accent5>
      <a:accent6>
        <a:srgbClr val="C7F1FF"/>
      </a:accent6>
      <a:hlink>
        <a:srgbClr val="00ADEB"/>
      </a:hlink>
      <a:folHlink>
        <a:srgbClr val="005AAA"/>
      </a:folHlink>
    </a:clrScheme>
    <a:fontScheme name="Другая 4">
      <a:majorFont>
        <a:latin typeface="Arial"/>
        <a:ea typeface="Arial"/>
        <a:cs typeface="Arial"/>
      </a:majorFont>
      <a:minorFont>
        <a:latin typeface="Arial"/>
        <a:ea typeface="Arial"/>
        <a:cs typeface="Arial"/>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prstGeom prst="rect">
          <a:avLst/>
        </a:prstGeom>
        <a:solidFill>
          <a:schemeClr val="bg2">
            <a:lumMod val="20000"/>
            <a:lumOff val="80000"/>
            <a:alpha val="70000"/>
          </a:schemeClr>
        </a:solidFill>
        <a:ln>
          <a:noFill/>
        </a:ln>
      </a:spPr>
      <a:bodyPr/>
      <a:lstStyle/>
      <a:style>
        <a:lnRef idx="2">
          <a:schemeClr val="accent1">
            <a:shade val="15000"/>
          </a:schemeClr>
        </a:lnRef>
        <a:fillRef idx="1">
          <a:schemeClr val="accent1"/>
        </a:fillRef>
        <a:effectRef idx="0">
          <a:schemeClr val="accent1"/>
        </a:effectRef>
        <a:fontRef idx="minor">
          <a:schemeClr val="lt1"/>
        </a:fontRef>
      </a:style>
    </a:spDef>
    <a:lnDef>
      <a:spPr bwMode="auto">
        <a:prstGeom prst="rect">
          <a:avLst/>
        </a:prstGeom>
        <a:ln w="15875">
          <a:solidFill>
            <a:schemeClr val="bg2"/>
          </a:solidFill>
          <a:tailEnd type="triangle" w="lg" len="med"/>
        </a:ln>
      </a:spPr>
      <a:bodyPr/>
      <a:lstStyle/>
      <a:style>
        <a:lnRef idx="1">
          <a:schemeClr val="accent1"/>
        </a:lnRef>
        <a:fillRef idx="0">
          <a:schemeClr val="accent1"/>
        </a:fillRef>
        <a:effectRef idx="0">
          <a:schemeClr val="accent1"/>
        </a:effectRef>
        <a:fontRef idx="minor">
          <a:schemeClr val="tx1"/>
        </a:fontRef>
      </a:style>
    </a:lnDef>
    <a:txDef>
      <a:spPr bwMode="auto">
        <a:prstGeom prst="rect">
          <a:avLst/>
        </a:prstGeom>
        <a:noFill/>
      </a:spPr>
      <a:bodyPr/>
      <a:lstStyle/>
    </a:txDef>
  </a:objectDefaults>
  <a:extraClrSchemeLst/>
</a:theme>
</file>

<file path=ppt/theme/theme2.xml><?xml version="1.0" encoding="utf-8"?>
<a:theme xmlns:a="http://schemas.openxmlformats.org/drawingml/2006/main" name="1_Основной шаблон Т1">
  <a:themeElements>
    <a:clrScheme name="Т1 Гайдлайн">
      <a:dk1>
        <a:srgbClr val="03182B"/>
      </a:dk1>
      <a:lt1>
        <a:srgbClr val="FFFFFF"/>
      </a:lt1>
      <a:dk2>
        <a:srgbClr val="00ADEB"/>
      </a:dk2>
      <a:lt2>
        <a:srgbClr val="00ADEB"/>
      </a:lt2>
      <a:accent1>
        <a:srgbClr val="017FAD"/>
      </a:accent1>
      <a:accent2>
        <a:srgbClr val="0059AA"/>
      </a:accent2>
      <a:accent3>
        <a:srgbClr val="C3C3C3"/>
      </a:accent3>
      <a:accent4>
        <a:srgbClr val="151515"/>
      </a:accent4>
      <a:accent5>
        <a:srgbClr val="ECF2F9"/>
      </a:accent5>
      <a:accent6>
        <a:srgbClr val="C7F1FF"/>
      </a:accent6>
      <a:hlink>
        <a:srgbClr val="00ADEB"/>
      </a:hlink>
      <a:folHlink>
        <a:srgbClr val="005AAA"/>
      </a:folHlink>
    </a:clrScheme>
    <a:fontScheme name="Другая 4">
      <a:majorFont>
        <a:latin typeface="Arial"/>
        <a:ea typeface="Arial"/>
        <a:cs typeface="Arial"/>
      </a:majorFont>
      <a:minorFont>
        <a:latin typeface="Arial"/>
        <a:ea typeface="Arial"/>
        <a:cs typeface="Arial"/>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prstGeom prst="rect">
          <a:avLst/>
        </a:prstGeom>
        <a:solidFill>
          <a:schemeClr val="accent5"/>
        </a:solidFill>
        <a:ln>
          <a:noFill/>
        </a:ln>
      </a:spPr>
      <a:bodyPr/>
      <a:lstStyle/>
      <a:style>
        <a:lnRef idx="2">
          <a:schemeClr val="accent1">
            <a:shade val="15000"/>
          </a:schemeClr>
        </a:lnRef>
        <a:fillRef idx="1">
          <a:schemeClr val="accent1"/>
        </a:fillRef>
        <a:effectRef idx="0">
          <a:schemeClr val="accent1"/>
        </a:effectRef>
        <a:fontRef idx="minor">
          <a:schemeClr val="lt1"/>
        </a:fontRef>
      </a:style>
    </a:spDef>
    <a:lnDef>
      <a:spPr bwMode="auto">
        <a:prstGeom prst="rect">
          <a:avLst/>
        </a:prstGeom>
        <a:ln w="15875">
          <a:solidFill>
            <a:schemeClr val="bg2"/>
          </a:solidFill>
          <a:tailEnd type="triangle" w="lg" len="med"/>
        </a:ln>
      </a:spPr>
      <a:bodyPr/>
      <a:lstStyle/>
      <a:style>
        <a:lnRef idx="1">
          <a:schemeClr val="accent1"/>
        </a:lnRef>
        <a:fillRef idx="0">
          <a:schemeClr val="accent1"/>
        </a:fillRef>
        <a:effectRef idx="0">
          <a:schemeClr val="accent1"/>
        </a:effectRef>
        <a:fontRef idx="minor">
          <a:schemeClr val="tx1"/>
        </a:fontRef>
      </a:style>
    </a:lnDef>
    <a:txDef>
      <a:spPr bwMode="auto">
        <a:prstGeom prst="rect">
          <a:avLst/>
        </a:prstGeom>
        <a:noFill/>
      </a:spPr>
      <a:bodyPr/>
      <a:lstStyle/>
    </a:txDef>
  </a:objectDefaults>
  <a:extraClrSchemeLst/>
</a:theme>
</file>

<file path=ppt/theme/theme3.xml><?xml version="1.0" encoding="utf-8"?>
<a:theme xmlns:a="http://schemas.openxmlformats.org/drawingml/2006/main" name="Основной шаблон Т1">
  <a:themeElements>
    <a:clrScheme name="Т1 Гайдлайн">
      <a:dk1>
        <a:srgbClr val="03182B"/>
      </a:dk1>
      <a:lt1>
        <a:srgbClr val="FFFFFF"/>
      </a:lt1>
      <a:dk2>
        <a:srgbClr val="00ADEB"/>
      </a:dk2>
      <a:lt2>
        <a:srgbClr val="00ADEB"/>
      </a:lt2>
      <a:accent1>
        <a:srgbClr val="017FAD"/>
      </a:accent1>
      <a:accent2>
        <a:srgbClr val="0059AA"/>
      </a:accent2>
      <a:accent3>
        <a:srgbClr val="C3C3C3"/>
      </a:accent3>
      <a:accent4>
        <a:srgbClr val="151515"/>
      </a:accent4>
      <a:accent5>
        <a:srgbClr val="ECF2F9"/>
      </a:accent5>
      <a:accent6>
        <a:srgbClr val="C7F1FF"/>
      </a:accent6>
      <a:hlink>
        <a:srgbClr val="00ADEB"/>
      </a:hlink>
      <a:folHlink>
        <a:srgbClr val="005AAA"/>
      </a:folHlink>
    </a:clrScheme>
    <a:fontScheme name="">
      <a:majorFont>
        <a:latin typeface="Arial"/>
        <a:ea typeface="Arial"/>
        <a:cs typeface="Arial"/>
      </a:majorFont>
      <a:minorFont>
        <a:latin typeface="Arial"/>
        <a:ea typeface="Arial"/>
        <a:cs typeface="Arial"/>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prstGeom prst="rect">
          <a:avLst/>
        </a:prstGeom>
        <a:solidFill>
          <a:schemeClr val="bg2">
            <a:lumMod val="20000"/>
            <a:lumOff val="80000"/>
            <a:alpha val="70000"/>
          </a:schemeClr>
        </a:solidFill>
        <a:ln>
          <a:noFill/>
        </a:ln>
      </a:spPr>
      <a:bodyPr/>
      <a:lstStyle/>
      <a:style>
        <a:lnRef idx="2">
          <a:schemeClr val="accent1">
            <a:shade val="15000"/>
          </a:schemeClr>
        </a:lnRef>
        <a:fillRef idx="1">
          <a:schemeClr val="accent1"/>
        </a:fillRef>
        <a:effectRef idx="0">
          <a:schemeClr val="accent1"/>
        </a:effectRef>
        <a:fontRef idx="minor">
          <a:schemeClr val="lt1"/>
        </a:fontRef>
      </a:style>
    </a:spDef>
    <a:lnDef>
      <a:spPr bwMode="auto">
        <a:prstGeom prst="rect">
          <a:avLst/>
        </a:prstGeom>
        <a:ln w="15875">
          <a:solidFill>
            <a:schemeClr val="bg2"/>
          </a:solidFill>
          <a:tailEnd type="triangle" w="lg" len="med"/>
        </a:ln>
      </a:spPr>
      <a:bodyPr/>
      <a:lstStyle/>
      <a:style>
        <a:lnRef idx="1">
          <a:schemeClr val="accent1"/>
        </a:lnRef>
        <a:fillRef idx="0">
          <a:schemeClr val="accent1"/>
        </a:fillRef>
        <a:effectRef idx="0">
          <a:schemeClr val="accent1"/>
        </a:effectRef>
        <a:fontRef idx="minor">
          <a:schemeClr val="tx1"/>
        </a:fontRef>
      </a:style>
    </a:lnDef>
    <a:txDef>
      <a:spPr bwMode="auto">
        <a:prstGeom prst="rect">
          <a:avLst/>
        </a:prstGeom>
        <a:noFill/>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2786</TotalTime>
  <Words>4205</Words>
  <Application>Microsoft Office PowerPoint</Application>
  <DocSecurity>0</DocSecurity>
  <PresentationFormat>Широкоэкранный</PresentationFormat>
  <Paragraphs>370</Paragraphs>
  <Slides>50</Slides>
  <Notes>22</Notes>
  <HiddenSlides>1</HiddenSlides>
  <MMClips>0</MMClips>
  <ScaleCrop>false</ScaleCrop>
  <HeadingPairs>
    <vt:vector size="6" baseType="variant">
      <vt:variant>
        <vt:lpstr>Использованные шрифты</vt:lpstr>
      </vt:variant>
      <vt:variant>
        <vt:i4>12</vt:i4>
      </vt:variant>
      <vt:variant>
        <vt:lpstr>Тема</vt:lpstr>
      </vt:variant>
      <vt:variant>
        <vt:i4>2</vt:i4>
      </vt:variant>
      <vt:variant>
        <vt:lpstr>Заголовки слайдов</vt:lpstr>
      </vt:variant>
      <vt:variant>
        <vt:i4>50</vt:i4>
      </vt:variant>
    </vt:vector>
  </HeadingPairs>
  <TitlesOfParts>
    <vt:vector size="64" baseType="lpstr">
      <vt:lpstr>Abyssinica SIL</vt:lpstr>
      <vt:lpstr>ALS Hauss</vt:lpstr>
      <vt:lpstr>ALS Hauss Medium</vt:lpstr>
      <vt:lpstr>Arial</vt:lpstr>
      <vt:lpstr>Calibri</vt:lpstr>
      <vt:lpstr>Courier New</vt:lpstr>
      <vt:lpstr>Lato-Regular</vt:lpstr>
      <vt:lpstr>Proxima Nova</vt:lpstr>
      <vt:lpstr>quote-cjk-patch</vt:lpstr>
      <vt:lpstr>Times New Roman</vt:lpstr>
      <vt:lpstr>Verdana</vt:lpstr>
      <vt:lpstr>Системный шрифт, обычный</vt:lpstr>
      <vt:lpstr>Основной шаблон Т1</vt:lpstr>
      <vt:lpstr>1_Основной шаблон Т1</vt:lpstr>
      <vt:lpstr>Методологии управления проектами</vt:lpstr>
      <vt:lpstr>План занятия</vt:lpstr>
      <vt:lpstr>Цели занятия</vt:lpstr>
      <vt:lpstr>Вопрос</vt:lpstr>
      <vt:lpstr>PMBOK Guide (7th Edition)</vt:lpstr>
      <vt:lpstr>Waterfall</vt:lpstr>
      <vt:lpstr>Типы методологий</vt:lpstr>
      <vt:lpstr>Каскадные методологии (Waterfall)</vt:lpstr>
      <vt:lpstr>Преимущества Waterfall</vt:lpstr>
      <vt:lpstr>Недостатки Waterfall</vt:lpstr>
      <vt:lpstr>Каскадные методологии (Waterfall) </vt:lpstr>
      <vt:lpstr>Гибкие методологии: Agile</vt:lpstr>
      <vt:lpstr>Вопрос</vt:lpstr>
      <vt:lpstr>Гибкие методологии</vt:lpstr>
      <vt:lpstr>Гибкие методологии</vt:lpstr>
      <vt:lpstr>Agile-манифест</vt:lpstr>
      <vt:lpstr>Принципы Agile-манифеста</vt:lpstr>
      <vt:lpstr>Принципы Agile-манифеста</vt:lpstr>
      <vt:lpstr>Agile</vt:lpstr>
      <vt:lpstr>Agile-разработка</vt:lpstr>
      <vt:lpstr>Agile-разработка</vt:lpstr>
      <vt:lpstr>Короткий цикл обратной связи — основа Agile</vt:lpstr>
      <vt:lpstr>Преимущества Agile</vt:lpstr>
      <vt:lpstr>Недостатки Agile</vt:lpstr>
      <vt:lpstr>Agile</vt:lpstr>
      <vt:lpstr>Scrum</vt:lpstr>
      <vt:lpstr>Scrum</vt:lpstr>
      <vt:lpstr>Презентация PowerPoint</vt:lpstr>
      <vt:lpstr>Преимущества Scrum</vt:lpstr>
      <vt:lpstr>Недостатки Scrum</vt:lpstr>
      <vt:lpstr>Scrum</vt:lpstr>
      <vt:lpstr>Презентация PowerPoint</vt:lpstr>
      <vt:lpstr>Kanban</vt:lpstr>
      <vt:lpstr>История Kanban</vt:lpstr>
      <vt:lpstr>Kanban</vt:lpstr>
      <vt:lpstr>Правила Kanban</vt:lpstr>
      <vt:lpstr>Преимущества Kanban</vt:lpstr>
      <vt:lpstr>Недостатки Kanban</vt:lpstr>
      <vt:lpstr>Kanban</vt:lpstr>
      <vt:lpstr>Гибридная модель управления проектами («структурированный Agile»)</vt:lpstr>
      <vt:lpstr>Гибридная модель управления проектами («структурированный Agile»)</vt:lpstr>
      <vt:lpstr>Преимущества гибридной модели</vt:lpstr>
      <vt:lpstr>Недостатки гибридной модели</vt:lpstr>
      <vt:lpstr>Вопрос</vt:lpstr>
      <vt:lpstr>Сравнение методологий</vt:lpstr>
      <vt:lpstr>Выводы</vt:lpstr>
      <vt:lpstr>Выводы</vt:lpstr>
      <vt:lpstr>Итоги занятия</vt:lpstr>
      <vt:lpstr>Рефлексия</vt:lpstr>
      <vt:lpstr>Презентация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Таблица</dc:title>
  <dc:subject/>
  <dc:creator>Приходько Антон</dc:creator>
  <cp:keywords/>
  <dc:description/>
  <cp:lastModifiedBy>Шаповалова Анна Дмитриевна</cp:lastModifiedBy>
  <cp:revision>238</cp:revision>
  <dcterms:created xsi:type="dcterms:W3CDTF">2023-02-20T15:32:58Z</dcterms:created>
  <dcterms:modified xsi:type="dcterms:W3CDTF">2025-11-25T10:41:13Z</dcterms:modified>
  <cp:category/>
  <dc:identifier/>
  <cp:contentStatus/>
  <dc:language/>
  <cp:version/>
</cp:coreProperties>
</file>