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1" roundtripDataSignature="AMtx7mjkRvKpwWY80nPKjiZX0AR6z4ME6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customschemas.google.com/relationships/presentationmetadata" Target="metadata"/><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7" name="Google Shape;87;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1000"/>
              <a:buNone/>
            </a:pPr>
            <a:r>
              <a:rPr lang="en-US" sz="1000"/>
              <a:t>Отличительной особенностью процессоров zSeries является использование комбинированного аппаратно-программного способа для реализации многих процессорных функций, в том числе части наиболее сложных команд. Для этого в процессоре введен дополнительный уровень управления, реализующий подмножество команд, называемое милликодом (millicode) [2.19]. Милликод включает часть простейших команд, входящих в базовую систему команд z/Architecture, и вспомогательные команды для прямого управления функциями и аппаратными средствами процессора. В систему команд милликода включены команды адресного чтения-записи для обращения в регистровую память блока R, что делает возможным доступ к кодам состояний процессора и их изменение, тем самым создается эффективный механизм управления процессором. Милликод используется также для обработки прерываний путем приостановки выполнения текущего потока команд и перехода к программе милликода по фиксированному адресу.</a:t>
            </a:r>
            <a:endParaRPr/>
          </a:p>
          <a:p>
            <a:pPr indent="0" lvl="0" marL="0" rtl="0" algn="l">
              <a:lnSpc>
                <a:spcPct val="90000"/>
              </a:lnSpc>
              <a:spcBef>
                <a:spcPts val="0"/>
              </a:spcBef>
              <a:spcAft>
                <a:spcPts val="0"/>
              </a:spcAft>
              <a:buSzPts val="1000"/>
              <a:buNone/>
            </a:pPr>
            <a:r>
              <a:rPr lang="en-US" sz="1000"/>
              <a:t>Для исполнения команд милликода используются те же аппаратные средства, что и для основных команд. Высокая скорость исполнения обеспечивается ускорением перехода к милликоду и возврата к основной программе, а также оптимизацией аппаратных средств для быстрого выполнения команд милликода. С этой целью в процессоре введен особый режим исполнения команд милликода с использованием дополнительного набора теневых регистров MGR (Millicode General-Purpose Register), адресуемых командами милликода. Для возможности обращения к основным регистрам в состав милликода введены специальные команды. Запуск подпрограммы милликода, реализующей функции команды базовой системы, выполняется как безусловный переход по фиксированному адресу, определяемому кодом операции команды. Такой переход занимает несколько тактов, что обеспечивает высокую скорость перехода. Возврат из милликода также выполняется как безусловный переход к команде по адресу из модифицированного программного счетчика. Все программы милликода размещаются в системной области памяти HSA и при обращении переносятся в КЭШ команд.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
        <p:nvSpPr>
          <p:cNvPr id="93" name="Google Shape;93;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4" name="Google Shape;94;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000"/>
              <a:buNone/>
            </a:pPr>
            <a:r>
              <a:rPr lang="en-US" sz="1000"/>
              <a:t>Интерфейс STI (Self Timed Interface) используется в серверах zSeries для связи адаптеров MBA, относящихся к процессорному ядру, с аппаратурой ввода-вывода [2.20 - 2.22]. В серверах S390 (генерации G3 - G6) STI обеспечивает обмен на скорости 333 MB/s, а в серверах z900, z990 - соответственно 1GB/s и 2GB/s. Интерфейс функционирует в дуплексном режиме, обеспечивая суммарную пропускную способность до 4 GB/s. Такая пропускная способность позволяет задействовать данный интерфейс в качестве межмашинных связей ICB-2, ICB-3, ICB-4 при построении кластерных структур. Кроме того, STI используется для обеспечения соединений длинной до 10 м в объединительных конструктивах аппаратуры системы ввода-вывода серверов. </a:t>
            </a:r>
            <a:endParaRPr/>
          </a:p>
          <a:p>
            <a:pPr indent="0" lvl="0" marL="0" rtl="0" algn="l">
              <a:spcBef>
                <a:spcPts val="0"/>
              </a:spcBef>
              <a:spcAft>
                <a:spcPts val="0"/>
              </a:spcAft>
              <a:buSzPts val="1000"/>
              <a:buNone/>
            </a:pPr>
            <a:r>
              <a:rPr lang="en-US" sz="1000"/>
              <a:t>Общая схема применения STI в серверах z900 приведена на рис. 2.26. Основное назначение STI 1GB/s - обеспечение связи MBA c подсистемой ввода-вывода (мультиплексорами/демультиплексорами М/D), а также для прямого подключения к другим серверам по стандарту кластерной шины ICB-3. Вторичные интерфейсы STI 333 MB/s применяются для подключения М/D к модулям ввода-вывода через объединительные конструктивы и могут быть использованы для объединения серверов в параллельный сисплекс по стандарту ICB-2, используемому в серверах S390 (G3-G6). В серверах серии z900 применяются четыре блока MBA, каждый из которых имеет 6 STI, что обеспечивает суммарную пропускную способность на стыке процессорное ядро - система ввода-вывода до 24 × 2 GB/s или 48 GB/s. Через вторичный STI может быть подключен модуль расширения, позволяющий создавать PCI-соединения для технологий FICON, ATM, Ethernet, Token Ring, а также подключать криптографические процессоры.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
        <p:nvSpPr>
          <p:cNvPr id="100" name="Google Shape;10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1" name="Google Shape;101;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900"/>
              <a:buNone/>
            </a:pPr>
            <a:r>
              <a:rPr lang="en-US" sz="900"/>
              <a:t>Логическая организация STI для z900 приведена на рис. 2.27. Интерфейс состоит из двух одинаковых частей для побайтного обмена в двух направлениях между MBA и M/D (рис. 2.27). Каждая из частей включает: </a:t>
            </a:r>
            <a:endParaRPr/>
          </a:p>
          <a:p>
            <a:pPr indent="0" lvl="0" marL="0" rtl="0" algn="l">
              <a:lnSpc>
                <a:spcPct val="90000"/>
              </a:lnSpc>
              <a:spcBef>
                <a:spcPts val="0"/>
              </a:spcBef>
              <a:spcAft>
                <a:spcPts val="0"/>
              </a:spcAft>
              <a:buSzPts val="900"/>
              <a:buNone/>
            </a:pPr>
            <a:r>
              <a:rPr b="1" lang="en-US" sz="900"/>
              <a:t>1.</a:t>
            </a:r>
            <a:r>
              <a:rPr lang="en-US" sz="900"/>
              <a:t> На передающей стороне: </a:t>
            </a:r>
            <a:endParaRPr/>
          </a:p>
          <a:p>
            <a:pPr indent="0" lvl="0" marL="0" rtl="0" algn="l">
              <a:lnSpc>
                <a:spcPct val="90000"/>
              </a:lnSpc>
              <a:spcBef>
                <a:spcPts val="0"/>
              </a:spcBef>
              <a:spcAft>
                <a:spcPts val="0"/>
              </a:spcAft>
              <a:buSzPts val="900"/>
              <a:buNone/>
            </a:pPr>
            <a:r>
              <a:rPr lang="en-US" sz="900"/>
              <a:t>буфер данных источника для формирования передаваемых четырехбайтных слов с одним контрольным разрядом по четности на каждый байт; </a:t>
            </a:r>
            <a:endParaRPr/>
          </a:p>
          <a:p>
            <a:pPr indent="0" lvl="0" marL="0" rtl="0" algn="l">
              <a:lnSpc>
                <a:spcPct val="90000"/>
              </a:lnSpc>
              <a:spcBef>
                <a:spcPts val="0"/>
              </a:spcBef>
              <a:spcAft>
                <a:spcPts val="0"/>
              </a:spcAft>
              <a:buSzPts val="900"/>
              <a:buNone/>
            </a:pPr>
            <a:r>
              <a:rPr lang="en-US" sz="900"/>
              <a:t>мультиплексор данных, принимающий слова с интервалом в 4 нс и передающий их побайтно с контрольным разрядом и синхросигналом (500 Мгц) с интервалом 1 нс, что обеспечивает скорость обмена 1 GB/s; </a:t>
            </a:r>
            <a:endParaRPr/>
          </a:p>
          <a:p>
            <a:pPr indent="0" lvl="0" marL="0" rtl="0" algn="l">
              <a:lnSpc>
                <a:spcPct val="90000"/>
              </a:lnSpc>
              <a:spcBef>
                <a:spcPts val="0"/>
              </a:spcBef>
              <a:spcAft>
                <a:spcPts val="0"/>
              </a:spcAft>
              <a:buSzPts val="900"/>
              <a:buNone/>
            </a:pPr>
            <a:r>
              <a:rPr lang="en-US" sz="900"/>
              <a:t>дифференциальный усилитель для формирования сигналов в линиях интерфейсов.</a:t>
            </a:r>
            <a:endParaRPr/>
          </a:p>
          <a:p>
            <a:pPr indent="0" lvl="0" marL="0" rtl="0" algn="l">
              <a:lnSpc>
                <a:spcPct val="90000"/>
              </a:lnSpc>
              <a:spcBef>
                <a:spcPts val="0"/>
              </a:spcBef>
              <a:spcAft>
                <a:spcPts val="0"/>
              </a:spcAft>
              <a:buSzPts val="900"/>
              <a:buNone/>
            </a:pPr>
            <a:r>
              <a:rPr b="1" lang="en-US" sz="900"/>
              <a:t>2.</a:t>
            </a:r>
            <a:r>
              <a:rPr lang="en-US" sz="900"/>
              <a:t> На принимающей стороне:</a:t>
            </a:r>
            <a:endParaRPr/>
          </a:p>
          <a:p>
            <a:pPr indent="0" lvl="0" marL="0" rtl="0" algn="l">
              <a:lnSpc>
                <a:spcPct val="90000"/>
              </a:lnSpc>
              <a:spcBef>
                <a:spcPts val="0"/>
              </a:spcBef>
              <a:spcAft>
                <a:spcPts val="0"/>
              </a:spcAft>
              <a:buSzPts val="900"/>
              <a:buNone/>
            </a:pPr>
            <a:r>
              <a:rPr lang="en-US" sz="900"/>
              <a:t>дифференциальный приемник сигналов из линий интерфейса с учетом принятого синхросигнала; </a:t>
            </a:r>
            <a:endParaRPr/>
          </a:p>
          <a:p>
            <a:pPr indent="0" lvl="0" marL="0" rtl="0" algn="l">
              <a:lnSpc>
                <a:spcPct val="90000"/>
              </a:lnSpc>
              <a:spcBef>
                <a:spcPts val="0"/>
              </a:spcBef>
              <a:spcAft>
                <a:spcPts val="0"/>
              </a:spcAft>
              <a:buSzPts val="900"/>
              <a:buNone/>
            </a:pPr>
            <a:r>
              <a:rPr lang="en-US" sz="900"/>
              <a:t>демультиплексор, осуществляющий побайтный прием с контрольным разрядом и формирование 36-разрядных слов, передаваемых в буфер приемника; </a:t>
            </a:r>
            <a:endParaRPr/>
          </a:p>
          <a:p>
            <a:pPr indent="0" lvl="0" marL="0" rtl="0" algn="l">
              <a:lnSpc>
                <a:spcPct val="90000"/>
              </a:lnSpc>
              <a:spcBef>
                <a:spcPts val="0"/>
              </a:spcBef>
              <a:spcAft>
                <a:spcPts val="0"/>
              </a:spcAft>
              <a:buSzPts val="900"/>
              <a:buNone/>
            </a:pPr>
            <a:r>
              <a:rPr lang="en-US" sz="900"/>
              <a:t>буфер данных приемника. </a:t>
            </a:r>
            <a:endParaRPr/>
          </a:p>
          <a:p>
            <a:pPr indent="0" lvl="0" marL="0" rtl="0" algn="l">
              <a:lnSpc>
                <a:spcPct val="90000"/>
              </a:lnSpc>
              <a:spcBef>
                <a:spcPts val="0"/>
              </a:spcBef>
              <a:spcAft>
                <a:spcPts val="0"/>
              </a:spcAft>
              <a:buSzPts val="900"/>
              <a:buNone/>
            </a:pPr>
            <a:r>
              <a:rPr lang="en-US" sz="900"/>
              <a:t>Кабель STI ограничен по длине до 10 м и включает по 10 пар линий в каждом направлении, восемь из которых используются для параллельной передачи байта информации, а два - для контрольного бита по четности и синхросигнала 500 МГц. Для обмена информацией используется синхронный способ, причем передача информации осуществляется по каждому фронту синхросигнала, что обеспечивает скорость обмена 1GB/s в каждом направлении. При такой скорости время передачи одной посылки составляет 1 нс, что значительно меньше времени T распространения посылки в линиях интерфейса длиной до 10 м. Вследствие разного времени прихода сигналов одной посылки в разных линиях интерфейса из-за разброса их параметров на приемной стороне возникает "перекос" сигналов DТ. Классический способ исключения неправильного приема заключается в задержке выдачи сигнала синхронизации на передающей стороне так, чтобы к моменту его приема в приемнике сигналы во всех линиях интерфейса имели правильные значения с учетом наихудших условий перекоса. Однако такой способ не годится в тех случаях, когда время передачи одной посылки сопоставимо со временем перекоса.</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4: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
        <p:nvSpPr>
          <p:cNvPr id="107" name="Google Shape;10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8" name="Google Shape;108;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lang="en-US"/>
              <a:t>В STI применен метод побитовой синхронизации, основанный на индивидуальной подстройке момента приема сигнала в каждой линии интерфейса. С этой целью в приемнике принятый сигнал в каждой линии подается на цепочку задержек (рис. 2.28). На выходах каждого из элементов линии задержки формируется принимаемый сигнал, находящийся в определенной фазе с синхросигналом. Для увеличения надежности прием сигнала осуществляется с выхода элемента задержки, для которого момент приема (на рис. 2.28 задний фронт принятого СИ) попадает на середину сигнала (выход элемента задержки n2). С этой целью в приемном тракте каждого бита используется следящая система, формирующая окно приема. Такое окно заключено между элементами n1, n3, на выходах которых начальный и конечный фронты переключения сигнала совпадают с фронтом СИ, определяющим момент приема. При этом номер элемента n2, на выходе которого моменты переключения сигнала равноудалены от момента приема по синхросигналу, может быть определен как среднее арифметическое номеров элементов n1, n3.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5: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
        <p:nvSpPr>
          <p:cNvPr id="114" name="Google Shape;114;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5" name="Google Shape;115;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1000"/>
              <a:buNone/>
            </a:pPr>
            <a:r>
              <a:rPr lang="en-US" sz="1000"/>
              <a:t>Структура схемы приема STI приведена на рис. 2.29. Схема входит в состав демультиплексора данных и рассчитана на прием сигналов одного разряда, передаваемых за один такт синхросигнала. Поскольку в каждом полупериоде синхросигнала передается отдельный информационный бит, на выходах схемы формируются два соседних бита информации. </a:t>
            </a:r>
            <a:endParaRPr/>
          </a:p>
          <a:p>
            <a:pPr indent="0" lvl="0" marL="0" rtl="0" algn="l">
              <a:lnSpc>
                <a:spcPct val="90000"/>
              </a:lnSpc>
              <a:spcBef>
                <a:spcPts val="0"/>
              </a:spcBef>
              <a:spcAft>
                <a:spcPts val="0"/>
              </a:spcAft>
              <a:buSzPts val="1000"/>
              <a:buNone/>
            </a:pPr>
            <a:r>
              <a:rPr lang="en-US" sz="1000"/>
              <a:t>Схема функционирует в двух режимах: настроечном и рабочем. В настроечном режиме на вход схемы подается контрольная посылка и осуществляется подстройка и фиксация предварительной задержки входного сигнала для размещения окна приема сигналов приблизительно в центр каскадной линии задержки, состоящей из 32 элементов. Кроме этого схемами выделения начального и конечного элементов окна определяются номера граничных элементов n1, n3 и заносятся в соответствующие регистры адресов начала и конца окна. Содержимое регистров подается на схему формирования адреса данных (номера n2), сохраняемого в регистре и используемого в схеме выборки данных для приема значения бита с выхода элемента n2. </a:t>
            </a:r>
            <a:endParaRPr/>
          </a:p>
          <a:p>
            <a:pPr indent="0" lvl="0" marL="0" rtl="0" algn="l">
              <a:lnSpc>
                <a:spcPct val="90000"/>
              </a:lnSpc>
              <a:spcBef>
                <a:spcPts val="0"/>
              </a:spcBef>
              <a:spcAft>
                <a:spcPts val="0"/>
              </a:spcAft>
              <a:buSzPts val="1000"/>
              <a:buNone/>
            </a:pPr>
            <a:r>
              <a:rPr lang="en-US" sz="1000"/>
              <a:t>В рабочем режиме осуществляется прием данных с учетом настроенных задержек и окна приема. Все элементы каскадной задержки разбиты на три пересекающиеся группы: </a:t>
            </a:r>
            <a:endParaRPr/>
          </a:p>
          <a:p>
            <a:pPr indent="0" lvl="0" marL="0" rtl="0" algn="l">
              <a:lnSpc>
                <a:spcPct val="90000"/>
              </a:lnSpc>
              <a:spcBef>
                <a:spcPts val="0"/>
              </a:spcBef>
              <a:spcAft>
                <a:spcPts val="0"/>
              </a:spcAft>
              <a:buSzPts val="1000"/>
              <a:buNone/>
            </a:pPr>
            <a:r>
              <a:rPr lang="en-US" sz="1000"/>
              <a:t>элементы 0÷15 предназначены для определения начала окна; </a:t>
            </a:r>
            <a:endParaRPr/>
          </a:p>
          <a:p>
            <a:pPr indent="0" lvl="0" marL="0" rtl="0" algn="l">
              <a:lnSpc>
                <a:spcPct val="90000"/>
              </a:lnSpc>
              <a:spcBef>
                <a:spcPts val="0"/>
              </a:spcBef>
              <a:spcAft>
                <a:spcPts val="0"/>
              </a:spcAft>
              <a:buSzPts val="1000"/>
              <a:buNone/>
            </a:pPr>
            <a:r>
              <a:rPr lang="en-US" sz="1000"/>
              <a:t>элементы 16÷31 предназначены для определения конца окна; </a:t>
            </a:r>
            <a:endParaRPr/>
          </a:p>
          <a:p>
            <a:pPr indent="0" lvl="0" marL="0" rtl="0" algn="l">
              <a:lnSpc>
                <a:spcPct val="90000"/>
              </a:lnSpc>
              <a:spcBef>
                <a:spcPts val="0"/>
              </a:spcBef>
              <a:spcAft>
                <a:spcPts val="0"/>
              </a:spcAft>
              <a:buSzPts val="1000"/>
              <a:buNone/>
            </a:pPr>
            <a:r>
              <a:rPr lang="en-US" sz="1000"/>
              <a:t>элементы 8÷23 применяются для выборки бит с использованием выделенного окна приема.</a:t>
            </a:r>
            <a:endParaRPr/>
          </a:p>
          <a:p>
            <a:pPr indent="0" lvl="0" marL="0" rtl="0" algn="l">
              <a:lnSpc>
                <a:spcPct val="90000"/>
              </a:lnSpc>
              <a:spcBef>
                <a:spcPts val="0"/>
              </a:spcBef>
              <a:spcAft>
                <a:spcPts val="0"/>
              </a:spcAft>
              <a:buSzPts val="1000"/>
              <a:buNone/>
            </a:pPr>
            <a:r>
              <a:rPr lang="en-US" sz="1000"/>
              <a:t>Схемы выделения начального и конечного элементов окна постоянно отслеживают совпадение фронтов принимаемого сигнала и синхросигнала. При их смещении изменяется содержимое регистров адресов начала и конца окна и, тем самым, схема подстраивается для правильного приема.</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type="title">
  <p:cSld name="TITLE">
    <p:spTree>
      <p:nvGrpSpPr>
        <p:cNvPr id="15" name="Shape 15"/>
        <p:cNvGrpSpPr/>
        <p:nvPr/>
      </p:nvGrpSpPr>
      <p:grpSpPr>
        <a:xfrm>
          <a:off x="0" y="0"/>
          <a:ext cx="0" cy="0"/>
          <a:chOff x="0" y="0"/>
          <a:chExt cx="0" cy="0"/>
        </a:xfrm>
      </p:grpSpPr>
      <p:sp>
        <p:nvSpPr>
          <p:cNvPr id="16" name="Google Shape;16;p7"/>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 name="Google Shape;17;p7"/>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8" name="Google Shape;18;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71" name="Shape 71"/>
        <p:cNvGrpSpPr/>
        <p:nvPr/>
      </p:nvGrpSpPr>
      <p:grpSpPr>
        <a:xfrm>
          <a:off x="0" y="0"/>
          <a:ext cx="0" cy="0"/>
          <a:chOff x="0" y="0"/>
          <a:chExt cx="0" cy="0"/>
        </a:xfrm>
      </p:grpSpPr>
      <p:sp>
        <p:nvSpPr>
          <p:cNvPr id="72" name="Google Shape;72;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3" name="Google Shape;73;p1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74" name="Google Shape;74;p1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75" name="Google Shape;75;p1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78" name="Shape 78"/>
        <p:cNvGrpSpPr/>
        <p:nvPr/>
      </p:nvGrpSpPr>
      <p:grpSpPr>
        <a:xfrm>
          <a:off x="0" y="0"/>
          <a:ext cx="0" cy="0"/>
          <a:chOff x="0" y="0"/>
          <a:chExt cx="0" cy="0"/>
        </a:xfrm>
      </p:grpSpPr>
      <p:sp>
        <p:nvSpPr>
          <p:cNvPr id="79" name="Google Shape;79;p17"/>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17"/>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81" name="Google Shape;81;p1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21" name="Shape 21"/>
        <p:cNvGrpSpPr/>
        <p:nvPr/>
      </p:nvGrpSpPr>
      <p:grpSpPr>
        <a:xfrm>
          <a:off x="0" y="0"/>
          <a:ext cx="0" cy="0"/>
          <a:chOff x="0" y="0"/>
          <a:chExt cx="0" cy="0"/>
        </a:xfrm>
      </p:grpSpPr>
      <p:sp>
        <p:nvSpPr>
          <p:cNvPr id="22" name="Google Shape;22;p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27" name="Shape 27"/>
        <p:cNvGrpSpPr/>
        <p:nvPr/>
      </p:nvGrpSpPr>
      <p:grpSpPr>
        <a:xfrm>
          <a:off x="0" y="0"/>
          <a:ext cx="0" cy="0"/>
          <a:chOff x="0" y="0"/>
          <a:chExt cx="0" cy="0"/>
        </a:xfrm>
      </p:grpSpPr>
      <p:sp>
        <p:nvSpPr>
          <p:cNvPr id="28" name="Google Shape;28;p9"/>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 name="Google Shape;29;p9"/>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0" name="Google Shape;30;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33" name="Shape 33"/>
        <p:cNvGrpSpPr/>
        <p:nvPr/>
      </p:nvGrpSpPr>
      <p:grpSpPr>
        <a:xfrm>
          <a:off x="0" y="0"/>
          <a:ext cx="0" cy="0"/>
          <a:chOff x="0" y="0"/>
          <a:chExt cx="0" cy="0"/>
        </a:xfrm>
      </p:grpSpPr>
      <p:sp>
        <p:nvSpPr>
          <p:cNvPr id="34" name="Google Shape;34;p1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5" name="Google Shape;35;p10"/>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6" name="Google Shape;36;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39" name="Shape 39"/>
        <p:cNvGrpSpPr/>
        <p:nvPr/>
      </p:nvGrpSpPr>
      <p:grpSpPr>
        <a:xfrm>
          <a:off x="0" y="0"/>
          <a:ext cx="0" cy="0"/>
          <a:chOff x="0" y="0"/>
          <a:chExt cx="0" cy="0"/>
        </a:xfrm>
      </p:grpSpPr>
      <p:sp>
        <p:nvSpPr>
          <p:cNvPr id="40" name="Google Shape;40;p1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1" name="Google Shape;41;p11"/>
          <p:cNvSpPr/>
          <p:nvPr>
            <p:ph idx="2" type="pic"/>
          </p:nvPr>
        </p:nvSpPr>
        <p:spPr>
          <a:xfrm>
            <a:off x="1792288" y="612775"/>
            <a:ext cx="5486400" cy="4114800"/>
          </a:xfrm>
          <a:prstGeom prst="rect">
            <a:avLst/>
          </a:prstGeom>
          <a:noFill/>
          <a:ln>
            <a:noFill/>
          </a:ln>
        </p:spPr>
      </p:sp>
      <p:sp>
        <p:nvSpPr>
          <p:cNvPr id="42" name="Google Shape;42;p11"/>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43" name="Google Shape;43;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46" name="Shape 46"/>
        <p:cNvGrpSpPr/>
        <p:nvPr/>
      </p:nvGrpSpPr>
      <p:grpSpPr>
        <a:xfrm>
          <a:off x="0" y="0"/>
          <a:ext cx="0" cy="0"/>
          <a:chOff x="0" y="0"/>
          <a:chExt cx="0" cy="0"/>
        </a:xfrm>
      </p:grpSpPr>
      <p:sp>
        <p:nvSpPr>
          <p:cNvPr id="47" name="Google Shape;47;p12"/>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8" name="Google Shape;48;p12"/>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49" name="Google Shape;49;p12"/>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0" name="Google Shape;50;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53" name="Shape 53"/>
        <p:cNvGrpSpPr/>
        <p:nvPr/>
      </p:nvGrpSpPr>
      <p:grpSpPr>
        <a:xfrm>
          <a:off x="0" y="0"/>
          <a:ext cx="0" cy="0"/>
          <a:chOff x="0" y="0"/>
          <a:chExt cx="0" cy="0"/>
        </a:xfrm>
      </p:grpSpPr>
      <p:sp>
        <p:nvSpPr>
          <p:cNvPr id="54" name="Google Shape;54;p1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1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57" name="Shape 57"/>
        <p:cNvGrpSpPr/>
        <p:nvPr/>
      </p:nvGrpSpPr>
      <p:grpSpPr>
        <a:xfrm>
          <a:off x="0" y="0"/>
          <a:ext cx="0" cy="0"/>
          <a:chOff x="0" y="0"/>
          <a:chExt cx="0" cy="0"/>
        </a:xfrm>
      </p:grpSpPr>
      <p:sp>
        <p:nvSpPr>
          <p:cNvPr id="58" name="Google Shape;58;p1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9" name="Google Shape;59;p1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62" name="Shape 62"/>
        <p:cNvGrpSpPr/>
        <p:nvPr/>
      </p:nvGrpSpPr>
      <p:grpSpPr>
        <a:xfrm>
          <a:off x="0" y="0"/>
          <a:ext cx="0" cy="0"/>
          <a:chOff x="0" y="0"/>
          <a:chExt cx="0" cy="0"/>
        </a:xfrm>
      </p:grpSpPr>
      <p:sp>
        <p:nvSpPr>
          <p:cNvPr id="63" name="Google Shape;63;p1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4" name="Google Shape;64;p15"/>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65" name="Google Shape;65;p15"/>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66" name="Google Shape;66;p15"/>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67" name="Google Shape;67;p15"/>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68" name="Google Shape;68;p1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 name="Google Shape;11;p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Arial"/>
              <a:buNone/>
            </a:pPr>
            <a:br>
              <a:rPr b="0" i="0" lang="en-US" sz="4000" u="none">
                <a:solidFill>
                  <a:schemeClr val="dk2"/>
                </a:solidFill>
                <a:latin typeface="Arial"/>
                <a:ea typeface="Arial"/>
                <a:cs typeface="Arial"/>
                <a:sym typeface="Arial"/>
              </a:rPr>
            </a:br>
            <a:r>
              <a:rPr b="0" i="0" lang="en-US" sz="4000" u="none">
                <a:solidFill>
                  <a:schemeClr val="dk2"/>
                </a:solidFill>
                <a:latin typeface="Arial"/>
                <a:ea typeface="Arial"/>
                <a:cs typeface="Arial"/>
                <a:sym typeface="Arial"/>
              </a:rPr>
              <a:t>Самосинхронизирующийся </a:t>
            </a:r>
            <a:endParaRPr b="0" i="0" sz="4000" u="none">
              <a:solidFill>
                <a:schemeClr val="dk2"/>
              </a:solidFill>
              <a:latin typeface="Arial"/>
              <a:ea typeface="Arial"/>
              <a:cs typeface="Arial"/>
              <a:sym typeface="Arial"/>
            </a:endParaRPr>
          </a:p>
          <a:p>
            <a:pPr indent="0" lvl="0" marL="0" rtl="0" algn="ctr">
              <a:lnSpc>
                <a:spcPct val="100000"/>
              </a:lnSpc>
              <a:spcBef>
                <a:spcPts val="0"/>
              </a:spcBef>
              <a:spcAft>
                <a:spcPts val="0"/>
              </a:spcAft>
              <a:buClr>
                <a:schemeClr val="dk2"/>
              </a:buClr>
              <a:buSzPts val="4000"/>
              <a:buFont typeface="Arial"/>
              <a:buNone/>
            </a:pPr>
            <a:r>
              <a:rPr lang="en-US" sz="4000"/>
              <a:t>интерфейс </a:t>
            </a:r>
            <a:r>
              <a:rPr b="0" i="0" lang="en-US" sz="4000" u="none">
                <a:solidFill>
                  <a:schemeClr val="dk2"/>
                </a:solidFill>
                <a:latin typeface="Arial"/>
                <a:ea typeface="Arial"/>
                <a:cs typeface="Arial"/>
                <a:sym typeface="Arial"/>
              </a:rPr>
              <a:t>STI</a:t>
            </a:r>
            <a:br>
              <a:rPr b="0" i="0" lang="en-US" sz="4000" u="none">
                <a:solidFill>
                  <a:schemeClr val="dk2"/>
                </a:solidFill>
                <a:latin typeface="Arial"/>
                <a:ea typeface="Arial"/>
                <a:cs typeface="Arial"/>
                <a:sym typeface="Arial"/>
              </a:rPr>
            </a:br>
            <a:r>
              <a:rPr b="0" i="0" lang="en-US" sz="2400" u="none">
                <a:solidFill>
                  <a:schemeClr val="dk2"/>
                </a:solidFill>
                <a:latin typeface="Arial"/>
                <a:ea typeface="Arial"/>
                <a:cs typeface="Arial"/>
                <a:sym typeface="Arial"/>
              </a:rPr>
              <a:t>Аппаратно-программный способ реализации функций ввода-вывода информации</a:t>
            </a:r>
            <a:br>
              <a:rPr b="0" i="0" lang="en-US" sz="4000" u="none">
                <a:solidFill>
                  <a:schemeClr val="dk2"/>
                </a:solidFill>
                <a:latin typeface="Arial"/>
                <a:ea typeface="Arial"/>
                <a:cs typeface="Arial"/>
                <a:sym typeface="Arial"/>
              </a:rPr>
            </a:br>
            <a:endParaRPr/>
          </a:p>
        </p:txBody>
      </p:sp>
      <p:sp>
        <p:nvSpPr>
          <p:cNvPr id="90" name="Google Shape;90;p1"/>
          <p:cNvSpPr txBox="1"/>
          <p:nvPr/>
        </p:nvSpPr>
        <p:spPr>
          <a:xfrm>
            <a:off x="1478175" y="4726700"/>
            <a:ext cx="6445500" cy="554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2400"/>
              <a:t>Курс “Архитектура БЭВМ”, лекция №13</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
          <p:cNvSpPr txBox="1"/>
          <p:nvPr>
            <p:ph type="title"/>
          </p:nvPr>
        </p:nvSpPr>
        <p:spPr>
          <a:xfrm>
            <a:off x="457200" y="274637"/>
            <a:ext cx="8229600" cy="706437"/>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0" i="0" lang="en-US" sz="3200" u="none">
                <a:solidFill>
                  <a:schemeClr val="dk2"/>
                </a:solidFill>
                <a:latin typeface="Arial"/>
                <a:ea typeface="Arial"/>
                <a:cs typeface="Arial"/>
                <a:sym typeface="Arial"/>
              </a:rPr>
              <a:t>Самосинхронизирующийся интерфейс </a:t>
            </a:r>
            <a:endParaRPr/>
          </a:p>
        </p:txBody>
      </p:sp>
      <p:pic>
        <p:nvPicPr>
          <p:cNvPr descr="2_26" id="97" name="Google Shape;97;p2"/>
          <p:cNvPicPr preferRelativeResize="0"/>
          <p:nvPr>
            <p:ph idx="1" type="body"/>
          </p:nvPr>
        </p:nvPicPr>
        <p:blipFill rotWithShape="1">
          <a:blip r:embed="rId3">
            <a:alphaModFix/>
          </a:blip>
          <a:srcRect b="0" l="0" r="0" t="0"/>
          <a:stretch/>
        </p:blipFill>
        <p:spPr>
          <a:xfrm>
            <a:off x="971550" y="1412875"/>
            <a:ext cx="7345362" cy="49688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Логическая организация STI </a:t>
            </a:r>
            <a:endParaRPr/>
          </a:p>
        </p:txBody>
      </p:sp>
      <p:pic>
        <p:nvPicPr>
          <p:cNvPr descr="2_27" id="104" name="Google Shape;104;p3"/>
          <p:cNvPicPr preferRelativeResize="0"/>
          <p:nvPr>
            <p:ph idx="1" type="body"/>
          </p:nvPr>
        </p:nvPicPr>
        <p:blipFill rotWithShape="1">
          <a:blip r:embed="rId3">
            <a:alphaModFix/>
          </a:blip>
          <a:srcRect b="0" l="0" r="0" t="0"/>
          <a:stretch/>
        </p:blipFill>
        <p:spPr>
          <a:xfrm>
            <a:off x="250825" y="1484312"/>
            <a:ext cx="8893175" cy="446563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4"/>
          <p:cNvSpPr txBox="1"/>
          <p:nvPr>
            <p:ph type="title"/>
          </p:nvPr>
        </p:nvSpPr>
        <p:spPr>
          <a:xfrm>
            <a:off x="457200" y="274637"/>
            <a:ext cx="8229600" cy="56197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0" i="0" lang="en-US" sz="3200" u="none">
                <a:solidFill>
                  <a:schemeClr val="dk2"/>
                </a:solidFill>
                <a:latin typeface="Arial"/>
                <a:ea typeface="Arial"/>
                <a:cs typeface="Arial"/>
                <a:sym typeface="Arial"/>
              </a:rPr>
              <a:t>Побитовая синхронизация приема в STI</a:t>
            </a:r>
            <a:r>
              <a:rPr b="0" i="0" lang="en-US" sz="4000" u="none">
                <a:solidFill>
                  <a:schemeClr val="dk2"/>
                </a:solidFill>
                <a:latin typeface="Arial"/>
                <a:ea typeface="Arial"/>
                <a:cs typeface="Arial"/>
                <a:sym typeface="Arial"/>
              </a:rPr>
              <a:t> </a:t>
            </a:r>
            <a:endParaRPr/>
          </a:p>
        </p:txBody>
      </p:sp>
      <p:pic>
        <p:nvPicPr>
          <p:cNvPr descr="2_28" id="111" name="Google Shape;111;p4"/>
          <p:cNvPicPr preferRelativeResize="0"/>
          <p:nvPr>
            <p:ph idx="1" type="body"/>
          </p:nvPr>
        </p:nvPicPr>
        <p:blipFill rotWithShape="1">
          <a:blip r:embed="rId3">
            <a:alphaModFix/>
          </a:blip>
          <a:srcRect b="0" l="0" r="0" t="0"/>
          <a:stretch/>
        </p:blipFill>
        <p:spPr>
          <a:xfrm>
            <a:off x="611187" y="981075"/>
            <a:ext cx="8208962" cy="5145087"/>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0" i="0" lang="en-US" sz="3200" u="none">
                <a:solidFill>
                  <a:schemeClr val="dk2"/>
                </a:solidFill>
                <a:latin typeface="Arial"/>
                <a:ea typeface="Arial"/>
                <a:cs typeface="Arial"/>
                <a:sym typeface="Arial"/>
              </a:rPr>
              <a:t>Разрядная схема приема сигналов STI</a:t>
            </a:r>
            <a:r>
              <a:rPr b="0" i="0" lang="en-US" sz="4000" u="none">
                <a:solidFill>
                  <a:schemeClr val="dk2"/>
                </a:solidFill>
                <a:latin typeface="Arial"/>
                <a:ea typeface="Arial"/>
                <a:cs typeface="Arial"/>
                <a:sym typeface="Arial"/>
              </a:rPr>
              <a:t> </a:t>
            </a:r>
            <a:endParaRPr/>
          </a:p>
        </p:txBody>
      </p:sp>
      <p:pic>
        <p:nvPicPr>
          <p:cNvPr descr="2_29" id="118" name="Google Shape;118;p5"/>
          <p:cNvPicPr preferRelativeResize="0"/>
          <p:nvPr>
            <p:ph idx="1" type="body"/>
          </p:nvPr>
        </p:nvPicPr>
        <p:blipFill rotWithShape="1">
          <a:blip r:embed="rId3">
            <a:alphaModFix/>
          </a:blip>
          <a:srcRect b="0" l="0" r="0" t="0"/>
          <a:stretch/>
        </p:blipFill>
        <p:spPr>
          <a:xfrm>
            <a:off x="755650" y="1484312"/>
            <a:ext cx="7993062" cy="4897437"/>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2011-11-22T06:21:37Z</dcterms:created>
  <dc:creator>Teacher</dc:creator>
</cp:coreProperties>
</file>