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420" r:id="rId7"/>
    <p:sldId id="421" r:id="rId8"/>
    <p:sldId id="260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42" r:id="rId25"/>
    <p:sldId id="438" r:id="rId26"/>
    <p:sldId id="439" r:id="rId27"/>
    <p:sldId id="440" r:id="rId28"/>
    <p:sldId id="441" r:id="rId29"/>
    <p:sldId id="262" r:id="rId30"/>
    <p:sldId id="263" r:id="rId31"/>
    <p:sldId id="265" r:id="rId3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ршова Екатерина Игоревна" initials="ШЕИ" lastIdx="3" clrIdx="0">
    <p:extLst>
      <p:ext uri="{19B8F6BF-5375-455C-9EA6-DF929625EA0E}">
        <p15:presenceInfo xmlns:p15="http://schemas.microsoft.com/office/powerpoint/2012/main" userId="S-1-5-21-4282006300-870218872-2599774980-55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268" autoAdjust="0"/>
  </p:normalViewPr>
  <p:slideViewPr>
    <p:cSldViewPr snapToGrid="0" showGuides="1">
      <p:cViewPr varScale="1">
        <p:scale>
          <a:sx n="82" d="100"/>
          <a:sy n="82" d="100"/>
        </p:scale>
        <p:origin x="691" y="72"/>
      </p:cViewPr>
      <p:guideLst>
        <p:guide pos="3840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8T15:37:32.127" idx="2">
    <p:pos x="6090" y="1967"/>
    <p:text>Service Bus (с больших букв)</p:text>
    <p:extLst mod="1">
      <p:ext uri="{C676402C-5697-4E1C-873F-D02D1690AC5C}">
        <p15:threadingInfo xmlns:p15="http://schemas.microsoft.com/office/powerpoint/2012/main" timeZoneBias="-180"/>
      </p:ext>
    </p:extLst>
  </p:cm>
  <p:cm authorId="1" dt="2025-07-18T15:37:45.015" idx="3">
    <p:pos x="5828" y="2498"/>
    <p:text>Provider (с большой в трёх блоках)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8T11:49:21.141" idx="1">
    <p:pos x="2925" y="3588"/>
    <p:text>Service-Oriented (без пробелов)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94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Существует несколько архитектурных стилей и подходов, каждый из которых подходит для определённых типов задач:</a:t>
            </a:r>
            <a:endParaRPr lang="ru-RU" sz="1200" dirty="0"/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слоистая архитектура (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Layered Architecture):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разделение системы на слои, каждый из которых отвечает за определённый аспект функциональности (например, презентационный, бизнес-логики, доступа к данным);</a:t>
            </a:r>
            <a:endParaRPr lang="ru-RU" sz="1200" dirty="0"/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микросервисная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архитектура (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Microservices Architecture):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разделение системы на мелкие независимые сервисы, взаимодействующие через сети;</a:t>
            </a:r>
            <a:endParaRPr lang="ru-RU" sz="1200" dirty="0"/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клиент-серверная архитектура: разделение системы на клиентскую часть, взаимодействующую с сервером, который обрабатывает запросы и предоставляет данные;</a:t>
            </a:r>
            <a:endParaRPr lang="ru-RU" sz="1200" dirty="0"/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архитектура с событиями (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Event-Driven Architecture):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система реагирует на события, что позволяет более гибко и масштабируемо обрабатывать изменения.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3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ru-RU" sz="1200" b="1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Архитектурные стили 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— это стратегии высокого уровня, предоставляющие абстрактную структуру для семейства систем. Примерами могут служить многослойные (</a:t>
            </a:r>
            <a:r>
              <a:rPr lang="en-GB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Layered), 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событийно-ориентированные (</a:t>
            </a:r>
            <a:r>
              <a:rPr lang="en-GB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Event-Driven) 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и сервисно-ориентированные (</a:t>
            </a:r>
            <a:r>
              <a:rPr lang="en-GB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Service-Oriented) 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стили архитектуры.</a:t>
            </a:r>
            <a:endParaRPr lang="ru-RU" sz="1200" dirty="0"/>
          </a:p>
          <a:p>
            <a:pPr algn="l">
              <a:defRPr/>
            </a:pPr>
            <a:r>
              <a:rPr lang="ru-RU" sz="1200" b="1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Архитектурные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 </a:t>
            </a:r>
            <a:r>
              <a:rPr lang="ru-RU" sz="1200" b="1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паттерны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 более предметны и специфичны для конкретной проблемы или модуля в системе. Примерами являются </a:t>
            </a:r>
            <a:r>
              <a:rPr lang="ru-RU" sz="1200" b="0" i="0" u="none" strike="noStrike" cap="none" spc="0" dirty="0" err="1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микросервисы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 (</a:t>
            </a:r>
            <a:r>
              <a:rPr lang="en-GB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Microservices), 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хранение событий (</a:t>
            </a:r>
            <a:r>
              <a:rPr lang="en-GB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Event-Sourcing) 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и одноранговая сеть (</a:t>
            </a:r>
            <a:r>
              <a:rPr lang="en-GB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Peer-to-Peer).</a:t>
            </a:r>
            <a:endParaRPr lang="en-GB" sz="1200" dirty="0"/>
          </a:p>
          <a:p>
            <a:pPr algn="l">
              <a:defRPr/>
            </a:pPr>
            <a:endParaRPr lang="en-GB" sz="1200" dirty="0">
              <a:solidFill>
                <a:srgbClr val="000000"/>
              </a:solidFill>
              <a:latin typeface="Nunito Sans"/>
            </a:endParaRPr>
          </a:p>
          <a:p>
            <a:pPr algn="l">
              <a:defRPr/>
            </a:pP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Таким образом, </a:t>
            </a:r>
            <a:r>
              <a:rPr lang="ru-RU" sz="1200" b="1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стиль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 — это общее направление, а </a:t>
            </a:r>
            <a:r>
              <a:rPr lang="ru-RU" sz="1200" b="1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паттерн</a:t>
            </a:r>
            <a:r>
              <a:rPr lang="ru-RU" sz="1200" b="0" i="0" u="none" strike="noStrike" cap="none" spc="0" dirty="0">
                <a:solidFill>
                  <a:srgbClr val="000000"/>
                </a:solidFill>
                <a:latin typeface="Nunito Sans"/>
                <a:ea typeface="Nunito Sans"/>
                <a:cs typeface="Nunito Sans"/>
              </a:rPr>
              <a:t> — деталь для конкретной задачи.</a:t>
            </a:r>
            <a:endParaRPr lang="ru-RU" sz="1200" b="0" i="0" dirty="0">
              <a:solidFill>
                <a:srgbClr val="000000"/>
              </a:solidFill>
              <a:latin typeface="Nunito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5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Объединяет все компоненты приложения в единое, неразделимое целое. В рамках этой архитектуры пользовательский интерфейс, бизнес-логика и уровни доступа к данным создаются, вводятся в эксплуатацию и поддерживаются как единое целое.</a:t>
            </a: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Основные характеристики</a:t>
            </a:r>
            <a:endParaRPr lang="ru-RU" sz="1200" b="1" dirty="0"/>
          </a:p>
          <a:p>
            <a:pPr>
              <a:defRPr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Единое хранилище кода и структур данных. Программой проще управлять и внедрять, поскольку все её компоненты создаются и поддерживаются в единой кодовой базе.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Тесная взаимосвязь компонентов. Компоненты архитектуры тесно связаны, зависят друг от друга и часто обмениваются ресурсами и данными напрямую. 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Общая память. Монолитные приложения обычно совместно используют одно и то же пространство памяти, что позволяет компонентам эффективно взаимодействовать без необходимости использования сетевых ресурсов.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Централизованная база данных. Хранение данных централизованно внутри приложения, обычно используется единый экземпляр базы данных для всех потребностей в хранении данных.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Многоуровневая структура. Структура монолитных систем часто многоуровневая, с отдельными уровнями для доступа к данным, бизнес-логики и представления.</a:t>
            </a:r>
            <a:endParaRPr lang="ru-RU" sz="1200" dirty="0"/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Плюсы</a:t>
            </a:r>
            <a:endParaRPr lang="ru-RU" sz="1200" b="1" dirty="0"/>
          </a:p>
          <a:p>
            <a:pPr>
              <a:defRPr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Простота разработки. Все компоненты находятся в одном репозитории, что упрощает работу команды.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Единое развёртывание. Нет необходимости управлять множеством сервисов, а обновление системы требует лишь одной операции деплоя.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Лёгкость тестирования. Общее тестирование всех компонентов можно проводить в одной среде.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Удобство в небольших командах. Подходит для стартапов или проектов с ограниченными ресурсами, где важно быстро приступить к работе.</a:t>
            </a: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Минусы</a:t>
            </a:r>
            <a:endParaRPr lang="ru-RU" sz="1200" b="1" dirty="0"/>
          </a:p>
          <a:p>
            <a:pPr>
              <a:defRPr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Сложность масштабирования. Масштабирование требует копирования всего приложения, даже если нужно повысить производительность только одной его части.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Зависимость компонентов. Любое изменение в одном модуле может привести к непредсказуемым последствиям в других частях системы.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Долгосрочная поддержка. Переход на новые технологии требует переработки всей системы.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Риск единой точки отказа. Ошибка в одном компоненте может привести к полной остановке всего приложения.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Монолитная архитектура подходит для небольших и средних проектов с ограниченными требованиями к масштабированию, где важны скорость разработки и простота управления.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Эта архитектурная модель состоит из компонентов и приложений, которые связываются друг с другом с помощью чётко определённых сервисов.</a:t>
            </a:r>
            <a:endParaRPr lang="ru-RU" sz="1200" dirty="0"/>
          </a:p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Она состоит из 5 элементов:</a:t>
            </a:r>
            <a:endParaRPr lang="ru-RU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сервисы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Services);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сервисная шина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Service Bus);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сервисный репозиторий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Service Repository Catalogue of Services);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безопасность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SOA (SOA Security);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управление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SOA (SOA Governance).</a:t>
            </a:r>
            <a:endParaRPr lang="en-GB" sz="1200" dirty="0"/>
          </a:p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Клиент отправляет запрос с использованием стандартного протокола и формата данных по сети. Этот запрос обрабатывается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ESB (Enterprise Service Bus  — 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сервисная шина предприятия), которая считается сердцем сервис-ориентированной архитектуры и отвечает за оркестровку и маршрутизацию. С помощью сервисного репозитория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ESB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направляет запрос в специальный сервис, который может взаимодействовать с другими сервисами и базами данных, чтобы составить полезную нагрузку (данные) ответа.</a:t>
            </a:r>
            <a:endParaRPr lang="ru-RU" sz="1200" dirty="0"/>
          </a:p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Полный вызов ответа на запрос согласуется с правилами управления и безопасности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SOA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для выполнения безопасной и корректной транзакции.</a:t>
            </a:r>
            <a:endParaRPr lang="ru-RU" sz="1200" dirty="0"/>
          </a:p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Как правило, сервисы делятся на два вида:</a:t>
            </a:r>
            <a:endParaRPr lang="ru-RU" sz="1200" dirty="0"/>
          </a:p>
          <a:p>
            <a:pPr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 Атомарные сервисы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Atomic Services) 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предоставляют функциональности, которые не подлежат дальнейшей декомпозиции.</a:t>
            </a:r>
            <a:endParaRPr lang="ru-RU" sz="1200" dirty="0"/>
          </a:p>
          <a:p>
            <a:pPr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 Композиционные сервисы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Composite 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</a:t>
            </a:r>
            <a:r>
              <a:rPr lang="en-GB" sz="1200" b="0" i="0" u="none" strike="noStrike" cap="none" spc="0" dirty="0" err="1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ervices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) 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сочетают в себе несколько атомарных сервисов, чтобы предоставлять сложную составную функциональность.</a:t>
            </a:r>
            <a:endParaRPr lang="ru-RU" sz="1200" dirty="0"/>
          </a:p>
          <a:p>
            <a:pPr algn="l">
              <a:defRPr/>
            </a:pPr>
            <a:r>
              <a:rPr lang="ru-RU" sz="1200" b="1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Типы сервисов</a:t>
            </a:r>
            <a:endParaRPr lang="ru-RU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Организационные сервисы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Entity Service)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.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Доменные сервисы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Domain Service)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.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Вспомогательные сервисы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Utility Service)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.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Интегрированный сервис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Integrated Service)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.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Сервис приложений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Application Service)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.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Сервис безопасности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Security Service).</a:t>
            </a:r>
            <a:endParaRPr lang="en-GB" sz="1200" dirty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SOA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предполагает построение системы на основе взаимосвязанных сервисов, каждый из которых выполняет определённую функцию и взаимодействует через стандартизированные интерфейсы (например, веб-сервисы).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1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Слоистая архитектура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Layered Architecture) —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это архитектурный стиль проектирования программных систем, который организует компоненты приложения в иерархические слои. Каждый слой выполняет определённый набор функций и взаимодействует только с соседними слоями, что способствует модульности, упрощает сопровождение и масштабирование системы. Также известна как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Proxima Nova"/>
                <a:cs typeface="Proxima Nova"/>
              </a:rPr>
              <a:t>м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ногоуровневая архитектура. Её ещё называют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N-Tier-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архитектурой, где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n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—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количество уровней.</a:t>
            </a:r>
            <a:endParaRPr lang="ru-RU" sz="1200" dirty="0">
              <a:solidFill>
                <a:schemeClr val="tx1"/>
              </a:solidFill>
              <a:ea typeface="Proxima Nova"/>
              <a:cs typeface="Proxima Nova"/>
            </a:endParaRPr>
          </a:p>
          <a:p>
            <a:pPr algn="l">
              <a:buFont typeface="Arial"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Система делится на уровни, каждый из которых взаимодействует лишь с двумя соседними.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Архитектура не подразумевает какое-то обязательное количество уровней — их может быть три, четыре, пять и больше. Чаще всего используют трёхзвенные системы: с уровнем представления (клиентом), уровнем логики и уровнем данных.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Наиболее часто встречаются следующие </a:t>
            </a:r>
            <a:r>
              <a:rPr lang="ru-RU" sz="1200" b="1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слои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: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endParaRPr lang="ru-RU" sz="1200" dirty="0">
              <a:solidFill>
                <a:schemeClr val="tx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1. Презентационный слой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Presentation Layer):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функции: отвечает за взаимодействие с пользователем. Обработка ввода от пользователя и отображение данных;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компоненты: пользовательский интерфейс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UI),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веб-страницы, мобильные приложения.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tx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2. Слой бизнес-логики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Business Logic Layer):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функции: реализация бизнес-правил, управление данными и обработка запросов от презентационного слоя;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компоненты: бизнес-объекты, сервисы, контроллеры.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tx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3. Слой доступа к данным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Data Access Layer):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функции: управление хранением и извлечением данных из различных источников, таких как базы данных, файловые системы или внешние сервисы;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компоненты: репозитории,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ORM (Object-Relational Mapping)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инструменты,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API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для доступа к данным.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tx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4. Слой хранения данных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Data Storage Layer):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функции: физическое хранение данных;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Proxima Nova"/>
              </a:rPr>
              <a:t>компоненты: СУБД (системы управления базами данных), файловые хранилища, облачные сервисы хранения.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94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Примеры применения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Слоистая архитектура широко используется в разработке веб-приложений, корпоративных информационных систем и других сложных программных продуктах. Например, в веб-приложении презентационный слой может состоять из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HTML, CSS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JavaScript,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бизнес-логика — из серверных скриптов на языке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PHP, Java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или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C#,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слой доступа к данным — из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ORM-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инструментов, а слой хранения данных — из реляционной базы данных, такой как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MySQL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или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PostgreSQL.</a:t>
            </a:r>
            <a:endParaRPr lang="en-GB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en-GB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1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Преимущества слоистой архитектуры:</a:t>
            </a:r>
            <a:endParaRPr lang="ru-RU" sz="1200" b="1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Разделение обязанностей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Каждый слой отвечает за свою область функциональности, что упрощает понимание и сопровождение кода.</a:t>
            </a: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 startAt="2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Модульность</a:t>
            </a:r>
            <a:b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Позволяет разрабатывать, тестировать и развёртывать слои независимо друг от друга.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 startAt="2"/>
              <a:defRPr/>
            </a:pP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 startAt="2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Повторное использование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лои могут быть использованы в разных проектах или компонентах без изменения их внутренней логики.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 startAt="2"/>
              <a:defRPr/>
            </a:pP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 startAt="2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Упрощённое тестирование</a:t>
            </a:r>
            <a:b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Логически изолированные слои облегчают процесс написания модульных тестов.</a:t>
            </a:r>
            <a:endParaRPr lang="ru-RU" sz="1200" b="0" i="0" u="none" strike="noStrike" cap="none" spc="0" dirty="0">
              <a:solidFill>
                <a:schemeClr val="dk1"/>
              </a:solidFill>
              <a:latin typeface="+mn-lt"/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 startAt="2"/>
              <a:defRPr/>
            </a:pPr>
            <a:endParaRPr lang="ru-RU" sz="1200" b="0" i="0" u="none" strike="noStrike" cap="none" spc="0" dirty="0">
              <a:solidFill>
                <a:schemeClr val="dk1"/>
              </a:solidFill>
              <a:latin typeface="+mn-lt"/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 startAt="2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Лёгкость в масштабировании и поддержке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зменения в одном слое минимально влияют на остальные слои, что облегчает внесение изменений и расширение функциональности.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Недостатки слоистой архитектуры: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Производительность</a:t>
            </a:r>
            <a:b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Избыточные уровни абстракции могут приводить к увеличению времени отклика системы.</a:t>
            </a:r>
            <a:endParaRPr lang="ru-RU" sz="1200" dirty="0"/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Жёсткая структура</a:t>
            </a:r>
            <a:b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Строгое разделение слоёв может ограничивать гибкость и усложнять внедрение новых технологий или подходов.</a:t>
            </a:r>
            <a:endParaRPr lang="ru-RU" sz="1200" dirty="0"/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Повышенная сложность при небольшой системе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Для простых приложений слоистая архитектура может быть избыточной и усложнять разработку.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Слоистая архитектура является проверенным временем подходом к структурированию программных систем, особенно полезным при работе над крупными и сложными проектами. Она способствует чистоте кода, улучшает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поддерживаемость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и масштабируемость системы. Однако важно учитывать её недостатки и применять с учётом специфики конкретного проекта, возможно, комбинируя с другими архитектурными стилями для достижения наилучших результатов.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2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Микросервисная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архитектура (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Microservices Architecture)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представляет собой стиль проектирования программных систем, при котором приложение разбивается на совокупность небольших, автономных сервисов. Каждый из этих сервисов отвечает за выполнение конкретной бизнес-функции и может разрабатываться, разворачиваться и масштабироваться независимо от остальных. Этот подход контрастирует с монолитной архитектурой, где все компоненты приложения объединены в единую кодовую базу и развёртываются как единое целое.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Ключевые характеристики микросервисной архитектуры: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Модульность и разделение ответственности: каждый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фокусируется на конкретной бизнес-функции, что упрощает понимание и развитие системы.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Независимость развёртывания: сервисы могут обновляться и внедряться независимо, без необходимости перезапускать всю систему.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Технологическая разнообразие: разработчики могут выбирать разные технологии и языки программирования для отдельных сервисов, что позволяет использовать наиболее подходящие инструменты для конкретных задач.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Децентрализованное управление данными: каждый микросервис управляет своей собственной базой данных, что снижает зависимость между сервисами и повышает устойчивость системы.</a:t>
            </a: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6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Преимущества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микросервисной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архитектуры: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Масштабируемость: возможность масштабировать только те сервисы, которые требуют дополнительных ресурсов, повышает эффективность использования инфраструктуры.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Упрощённая разработка и поддержка: маленькие и автономные команды могут работать над отдельными сервисами, что ускоряет разработку и упрощает сопровождение.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Устойчивость к сбоям: отказ одного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микросервиса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не приводит к падению всей системы, если предусмотрены механизмы обработки ошибок и резервирования.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Быстрая интеграция новых технологий: легче внедрять новые технологии или обновлять существующие без влияния на всю систему.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Повышенная гибкость: возможность быстро реагировать на изменения бизнес-требований и внедрять изменения в отдельных сервисах.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Основные вызовы и сложности: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Сложность управления распределённой системой: координация взаимодействий между большим количеством сервисов требует продуманной инфраструктуры и инструментов мониторинга.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Повышенные требования к инфраструктуре: необходимость автоматизации развёртывания,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оркестрации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контейнеров (например, с использованием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Kubernetes)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 управления конфигурациями.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Обеспечение согласованности данных: управление транзакциями и поддержание целостности данных в распределённой среде может быть сложным.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Мониторинг и отладка: выявление и диагностика проблем требуют продвинутых методов логирования и аналитики.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Коммуникационные издержки: частые сетевые вызовы между сервисами могут приводить к задержкам и увеличивать сложность системы.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9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Основные паттерны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микросервисной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архитектуры: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API Gateway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—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единая точка входа для клиентов, которая маршрутизирует запросы к соответствующим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микросервисам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, реализует безопасность, управление трафиком и агрегацию данных.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Service Discovery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—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механизмы автоматического обнаружения адресов и доступности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микросервисов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, что упрощает взаимодействие между ними.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Circuit Breaker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—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паттерн, предотвращающий дальнейшие обращения к сервису при его недоступности, что помогает избежать каскадных сбоев.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Event Sourcing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CQRS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—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паттерны обработки данных, позволяющие эффективно управлять состоянием системы и распределёнными транзакциями.</a:t>
            </a:r>
            <a:endParaRPr lang="ru-RU" sz="1200" dirty="0"/>
          </a:p>
          <a:p>
            <a:pPr marL="457200" indent="-457200">
              <a:buClr>
                <a:schemeClr val="dk1"/>
              </a:buClr>
              <a:buSzPts val="1900"/>
              <a:buAutoNum type="arabicPeriod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Containerization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— использование контейнеров (например,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Docker)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для упаковки микросервисов, что обеспечивает их изоляцию и упрощает развёртывание.</a:t>
            </a: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5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Микросервисная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архитектура широко используется крупными технологическими компаниями, такими как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Netflix, Amazon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Google,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которые требуют высокой масштабируемости и гибкости своих систем. Например,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Netflix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разделил свою платформу на сотни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микросервисов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, каждый из которых отвечает за отдельную функцию — от потоковой передачи видео до управления учётными записями пользователей.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Tx/>
              <a:buNone/>
              <a:defRPr/>
            </a:pPr>
            <a:r>
              <a:rPr lang="ru-RU" sz="1200" b="1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Инструменты и технологии</a:t>
            </a:r>
            <a:endParaRPr lang="ru-RU" sz="1200" b="1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Контейнеризация: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Docker,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Podman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Оркестрация: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Kubernetes, Docker Swarm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Мониторинг и логирование: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Prometheus, Grafana, ELK Stack (Elasticsearch, Logstash, Kibana)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Service Mesh: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Istio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,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Linkerd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CI/CD: Jenkins, GitLab CI,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CircleCI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Tx/>
              <a:buChar char="-"/>
              <a:defRPr/>
            </a:pPr>
            <a:endParaRPr lang="en-GB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Tx/>
              <a:buNone/>
              <a:defRPr/>
            </a:pP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Микросервисная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 архитектура предоставляет значительные преимущества в плане гибкости, масштабируемости и устойчивости систем. Однако внедрение этого подхода требует тщательного планирования, продвинутых инструментов и компетенций в управлении распределёнными системами. Для организаций, готовых инвестировать в соответствующую инфраструктуру и процессы, микросервисы могут стать мощным инструментом для создания современных, адаптивных и надёжных информационных систем.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9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Прописываем план — из каких разделов состоит занятие.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Микросервисная архитектура широко используется крупными технологическими компаниями, такими как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Netflix, Amazon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Google,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которые требуют высокой масштабируемости и гибкости своих систем. Например,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Netflix 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разделил свою платформу на сотни микросервисов, каждый из которых отвечает за отдельную функцию — от потоковой передачи видео до управления учётными записями пользователей.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Tx/>
              <a:buNone/>
              <a:defRPr/>
            </a:pPr>
            <a:r>
              <a:rPr lang="ru-RU" sz="1200" b="1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Инструменты и технологии</a:t>
            </a:r>
            <a:endParaRPr lang="ru-RU" sz="1200" b="1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Контейнеризация: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Docker,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Podman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Оркестрация: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Kubernetes, Docker Swarm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Мониторинг и логирование: 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Prometheus, Grafana, ELK Stack (Elasticsearch, Logstash, Kibana)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Service Mesh: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Istio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,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Linkerd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CI/CD: Jenkins, GitLab CI, </a:t>
            </a:r>
            <a:r>
              <a:rPr lang="en-GB" sz="1200" b="0" i="0" u="none" strike="noStrike" cap="none" spc="0" dirty="0" err="1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CircleCI</a:t>
            </a:r>
            <a:r>
              <a:rPr lang="en-GB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.</a:t>
            </a:r>
            <a:endParaRPr lang="en-GB" sz="1200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Tx/>
              <a:buChar char="-"/>
              <a:defRPr/>
            </a:pPr>
            <a:endParaRPr lang="en-GB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Микросервисная архитектура предоставляет значительные преимущества в плане гибкости, масштабируемости и устойчивости систем. Однако внедрение этого подхода требует тщательного планирования, продвинутых инструментов и компетенций в управлении распределёнными системами. Для организаций, готовых инвестировать в соответствующую инфраструктуру и процессы, микросервисы могут стать мощным инструментом для создания современных, адаптивных и надёжных информационных систем.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80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Клиент-серверная архитектура — это модель организации вычислительных систем, в которой задачи распределены между клиентами и серверами. В такой архитектуре клиент, обычно являющийся пользователем или программой, запрашивает услуги или ресурсы у сервера, который отвечает на запросы, предоставляя необходимые данные или функциональность.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1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Основные компоненты клиент-серверной архитектуры</a:t>
            </a:r>
            <a:endParaRPr lang="ru-RU" sz="1200" b="1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Клиенты — это устройства или приложения, которые запрашивают информацию или услуги у сервера. Клиенты могут быть как программными приложениями (например, веб-браузеры, мобильные приложения), так и аппаратными устройствами (например, смартфоны, планшеты, терминалы).</a:t>
            </a: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Серверы — это компьютеры, которые предоставляют запрашиваемую информацию или услуги клиентам. Серверы могут выполнять различные функции, такие как хранение данных, обработка запросов, вычисления и т. д.</a:t>
            </a:r>
            <a:endParaRPr lang="ru-RU" sz="1200" b="0" i="0" u="none" strike="noStrike" cap="none" spc="0" dirty="0">
              <a:solidFill>
                <a:schemeClr val="tx1"/>
              </a:solidFill>
              <a:latin typeface="Calibri"/>
              <a:ea typeface="Proxima Nova"/>
              <a:cs typeface="Arial"/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Proxima Nova"/>
                <a:cs typeface="Arial"/>
              </a:rPr>
              <a:t>П</a:t>
            </a: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ротоколы обмена данными — это правила или наборы инструкций, которые определяют, как клиенты и серверы обмениваются информацией.</a:t>
            </a:r>
            <a:endParaRPr lang="ru-RU" dirty="0"/>
          </a:p>
          <a:p>
            <a:pPr marL="171450" indent="-171450">
              <a:buClr>
                <a:schemeClr val="dk1"/>
              </a:buClr>
              <a:buSzPts val="1900"/>
              <a:buFontTx/>
              <a:buChar char="-"/>
              <a:defRPr/>
            </a:pP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Некоторые особенности клиент-серверной архитектуры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Разделение функций. Клиент выполняет запросы к серверу, а сервер осуществляет обработку этих запросов и предоставляет клиенту необходимые ресурсы или услуги.</a:t>
            </a:r>
            <a:endParaRPr lang="ru-RU" sz="1200" dirty="0"/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Надёжность. Клиент-серверная архитектура позволяет повысить надёжность системы за счёт распределения нагрузки между серверами. Например, в случае отказа одного сервера клиенты могут переключиться на другой без прерывания обслуживания.</a:t>
            </a:r>
            <a:endParaRPr lang="ru-RU" dirty="0"/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Масштабируемость. Клиент-серверная архитектура позволяет добавлять новых клиентов и серверы, что обеспечивает горизонтальную и вертикальную масштабируемость. Это позволяет системе эффективно обрабатывать растущую нагрузку и адаптироваться к изменениям в требованиях пользователей.</a:t>
            </a:r>
            <a:endParaRPr lang="ru-RU" dirty="0"/>
          </a:p>
          <a:p>
            <a:pPr marL="171450" indent="-17145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Централизованное управление. Сервер выполняет управление и контроль за ресурсами, данные и услуги которых предоставляются клиентам. Это упрощает управление системой и обеспечивает централизованные политики безопасности и доступа к данным.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b="0" i="0" u="none" strike="noStrike" cap="none" spc="0" dirty="0">
              <a:solidFill>
                <a:schemeClr val="dk1"/>
              </a:solidFill>
              <a:latin typeface="Calibri"/>
              <a:ea typeface="Proxima Nova"/>
              <a:cs typeface="Proxima Nova"/>
            </a:endParaRPr>
          </a:p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Клиент-серверная архитектура широко применяется во многих областях, включая веб-разработку, мобильные приложения, игры, работу с базами данных, облачные вычисления и системы интернета вещей.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24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900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Значение архитектуры в разработке систем заключается в следующем:</a:t>
            </a:r>
            <a:endParaRPr lang="ru-RU" sz="1200" dirty="0"/>
          </a:p>
          <a:p>
            <a:pPr>
              <a:buClr>
                <a:schemeClr val="dk1"/>
              </a:buClr>
              <a:buSzPts val="1900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Создание фундамента для разработки ИТ-продукта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Архитектура позволяет создать общий план будущего ПО с главными блоками и способами их соединения, а затем детализировать его, прорабатывая требования и характеристики.</a:t>
            </a:r>
            <a:endParaRPr lang="ru-RU" sz="1200" dirty="0"/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Упрощение поддержки продукта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Даже если разработчики не знакомы с деталями системы, они смогут быстро сориентироваться в коде, что упрощает работу команды.</a:t>
            </a:r>
            <a:endParaRPr lang="ru-RU" sz="1200" dirty="0"/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Возможность дорабатывать, расширять и масштабировать проект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Быстро добавлять новые элементы, увеличивать функциональность и производительность, эффективно использовать ресурсы.</a:t>
            </a:r>
            <a:endParaRPr lang="ru-RU" sz="1200" dirty="0"/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lang="ru-RU" sz="1200" dirty="0">
              <a:solidFill>
                <a:schemeClr val="dk1"/>
              </a:solidFill>
              <a:ea typeface="Proxima Nova"/>
              <a:cs typeface="Proxima Nova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Обеспечение повторного использования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Компоненты используются несколько раз в разных частях системы. Главное преимущество — уменьшить количество ошибок и сократить время разработки.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Согласование с корпоративными целями и стратегией компании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dk1"/>
                </a:solidFill>
                <a:latin typeface="Calibri"/>
                <a:ea typeface="Proxima Nova"/>
                <a:cs typeface="Proxima Nova"/>
              </a:rPr>
              <a:t>Архитектура позволяет эффективно использовать имеющиеся ресурсы и поддерживать конкурентное преимущество.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01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5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Формирование требований к архитектуре информационных систем является критически важным этапом разработки, обеспечивающим соответствие системы бизнес-целям и техническим стандартам. Существует несколько методов, которые помогают эффективно собирать и оформлять эти требования: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Интервью с заинтересованными сторонами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Проводятся беседы с ключевыми участниками проекта, включая бизнес-аналитиков, конечных пользователей, технических специалистов и менеджеров. Это помогает понять их потребности, ожидания и ограничения.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Мастер-классы и воркшопы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Организация совместных сессий с участием различных групп позволяет выявить общие требования, обсудить возможные решения и согласовать приоритеты.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Анализ документации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Изучение существующих документов, таких как бизнес-планы, технические спецификации, регуляторные требования, помогает выявить необходимые архитектурные требования и стандарты.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Использование случаев использования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Use Case Analysis)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Методология описания сценариев взаимодействия пользователей с системой позволяет определить функциональные и нефункциональные требования к архитектуре.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Прототипирование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Создание прототипов или пилотных версий системы даёт возможность визуализировать архитектурные решения и получить обратную связь от пользователей на ранних этапах разработки.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Анкетирование и опросы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Распространение опросных листов среди пользователей и заинтересованных сторон помогает собрать широкий спектр требований и оценить их важность.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Анализ конкурентов и рынка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Изучение решений конкурентов и тенденций рынка позволяет определить стандартные архитектурные подходы и инновационные технологии, которые могут быть применены в проекте.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Сценарный анализ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Scenario Analysis)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Разработка различных сценариев использования системы помогает выявить потенциальные нагрузки, требования к масштабируемости и устойчивости архитектуры.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Моделирование и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Diagramming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Использование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UML-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диаграмм, диаграмм архитектуры и других визуальных инструментов способствует ясному представлению требований и их взаимосвязей.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Анализ нефункциональных требований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Особое внимание уделяется качественным характеристикам системы, таким как производительность, безопасность, надёжность и удобство сопровождения, которые существенно влияют на архитектурные решения.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l">
              <a:buFont typeface="+mj-lt"/>
              <a:buAutoNum type="arabicPeriod"/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Обзор нормативных и стандартных требований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Учёт законодательных, отраслевых и корпоративных стандартов обеспечивает соответствие архитектуры установленным нормам и правилам.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Применение комбинированного подхода, включающего несколько из перечисленных методов, позволяет собрать полный и точный набор требований к архитектуре, что в свою очередь способствует успешной реализации информационной системы, отвечающей потребностям бизнеса и пользователей.</a:t>
            </a:r>
            <a:endParaRPr lang="ru-RU" sz="1200" b="0" i="0" dirty="0">
              <a:solidFill>
                <a:schemeClr val="tx1"/>
              </a:solidFill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98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Микросервисная архитектура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приложение разбивается на множество небольших, автономных сервисов, каждый из которых отвечает за конкретную функциональность.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улучшенная масштабируемость, гибкость разработки и более простое управление обновлениями.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2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Клиент-серверная архитектура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система делится на клиентскую часть, обращающуюся к серверу за ресурсами или услугами.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централизованное управление данными и упрощённое обслуживание.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3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Пиринговая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Peer-to-Peer)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архитектура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все узлы сети равноправны и могут одновременно выступать как клиентами, так и серверами.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высокая устойчивость к сбоям и эффективное распределение нагрузки.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4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Сервис-ориентированная архитектура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SOA)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система состоит из набора взаимосвязанных сервисов, которые взаимодействуют через стандартизированные интерфейсы.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повторное использование компонентов и лёгкость интеграции различных систем.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5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Событийно-ориентированная архитектура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EDA)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компоненты системы взаимодействуют посредством обмена событиями, что позволяет реагировать на изменения в реальном времени.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высокая масштабируемость и гибкость, особенно в системах с динамическими требованиями.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6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Облачная архитектура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использование распределённых облачных сервисов для хранения данных и выполнения вычислений.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масштабируемость, доступность и снижение затрат на инфраструктуру.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7"/>
              <a:defRPr/>
            </a:pPr>
            <a:r>
              <a:rPr lang="ru-RU" sz="1200" b="0" i="0" u="none" strike="noStrike" cap="none" spc="0" dirty="0" err="1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Бессерверная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 архитектура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Serverless)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разработка приложений без управления серверной инфраструктурой, используя функции как сервис (</a:t>
            </a:r>
            <a:r>
              <a:rPr lang="en-GB" sz="1200" b="0" i="0" u="none" strike="noStrike" cap="none" spc="0" dirty="0" err="1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FaaS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)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.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автоматическое масштабирование, оплата по факту использования и упрощённое развёртывание.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8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Многоуровневая архитектура (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N-Tier Architecture)</a:t>
            </a:r>
            <a:endParaRPr lang="en-GB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Описание: разделение системы на несколько логических уровней (например, презентационный, бизнес-логика, данные), каждый из которых может располагаться на отдельных физических машинах.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Преимущества: улучшенная управляемость, масштабируемость и возможность независимого развития каждого уровня.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Эти архитектуры позволяют создавать масштабируемые, отказоустойчивые и гибкие системы, способные эффективно работать в распределённых средах.</a:t>
            </a:r>
            <a:endParaRPr lang="ru-RU" sz="1200" b="0" i="0" dirty="0">
              <a:solidFill>
                <a:schemeClr val="tx1"/>
              </a:solidFill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6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Нераспределённая (монолитная) архитектура представляет собой структуру приложения, где все компоненты объединены в единый блок. Вот несколько примеров такой архитектуры: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Традиционные настольные приложения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Microsoft Office: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все компоненты, такие как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Word, Excel,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Power Point,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установлены как единое приложение на компьютере пользователя.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Adobe Photoshop: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полностью функциональный графический редактор, где все модули встроены в одно приложение без разделения на отдельные сервисы.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2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Ранняя веб-архитектура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</a:rPr>
              <a:t>ASP.NET Web Forms: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</a:rPr>
              <a:t>приложения строятся как единое целое, где интерфейс, бизнес-логика и доступ к данным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находятся в одном проекте.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PHP-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скрипты на сервере: многие старые веб-сайты, написанные на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PHP,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объединяют обработку запросов, бизнес-логику и представление в одном скрипте.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3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ERP-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системы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SAP ERP: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хотя современные версии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SAP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движутся в сторону более модульной и распределённой архитектуры, традиционные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ERP-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системы интегрируют все основные функции (финансы, управление ресурсами, логистика и т. д.) в единую систему.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4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Игровые движки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Unreal Engine (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ранние версии): в ранних версиях все компоненты движка и логика игры были тесно связаны, что затрудняло масштабирование и обновление отдельных частей.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5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Мобильные приложения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Ранние версии приложений для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iOS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и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Android: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многие приложения содержали всю логику и интерфейс в одном пакете без использования </a:t>
            </a:r>
            <a:r>
              <a:rPr lang="ru-RU" sz="1200" b="0" i="0" u="none" strike="noStrike" cap="none" spc="0" dirty="0" err="1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микросервисов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 или разделённых слоёв.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 marL="228600" indent="-228600" algn="l">
              <a:buFont typeface="+mj-lt"/>
              <a:buAutoNum type="arabicPeriod" startAt="6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Системы управления базами данных (СУБД)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GB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MySQL (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традиционная установка): в классической конфигурации все компоненты СУБД работают как единый процесс без распределения нагрузки между различными серверами или службами.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1200" b="0" i="0" dirty="0">
              <a:solidFill>
                <a:schemeClr val="tx1"/>
              </a:solidFill>
              <a:latin typeface="Fira Sans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Fira Sans"/>
                <a:ea typeface="Fira Sans"/>
                <a:cs typeface="Fira Sans"/>
              </a:rPr>
              <a:t>Монолитная архитектура часто упрощает разработку и развёртывание на ранних стадиях проекта, однако может создавать сложности при масштабировании и поддержке по мере роста приложения.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10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Описание проекта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Небольшой стартап хочет создать 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веб-приложение для размещения объявлений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(аналог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quote-cjk-patch"/>
              </a:rPr>
              <a:t>Avito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). 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Основные требования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Пользователи могут публиковать, редактировать и удалять объявления.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Простой поиск по категориям (например, «Электроника», «Мебель»).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Возможность загрузки фотографий.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Базовый рейтинг пользователей (чтобы избежать мошенников).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Бюджет и сроки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Небольшая команда (2 разработчика + дизайнер).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Нужно запустить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MVP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за 3 месяца.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Вопрос для студентов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Какую архитектуру выбрать и почему?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Вариант: монолитная архитектура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Почему подходит?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Простота разработки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— не нужно настраивать сложные взаимодействия между сервисами.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Низкие затраты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— один сервер, одна база данных, минимум инфраструктуры.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Быстрый старт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— можно быстро выпустить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MVP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и проверить спрос.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Минусы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Если проект вырастет, возможны проблемы с масштабированием.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Большая кодовая база может стать сложной для поддержки.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Вывод</a:t>
            </a:r>
            <a:b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</a:b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Для 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небольшого стартапа с ограниченными ресурсами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монолит — лучший выбор. Позже, если проект станет популярным, можно перейти на микросервисы.</a:t>
            </a:r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46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0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Архитектура (даже в контексте разработки ПО) 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—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это очень широкое понятие, и дать чёткое определение будет крайне сложно. Это и есть одна из особенностей архитектуры 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—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каждый понимает по-своему. Это зависит как от того, что за бэкграунд у человека (какой опыт и образование за плечами), так и от того, какие задачи планируется решать в ближайшее время.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В общем и целом эти понятия схожи в одном: архитектура 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—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это некоторая абстракция над тем, как именно спроектировать (написать, сделать) систему хорошо. А плохо 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—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не написать.</a:t>
            </a:r>
            <a:endParaRPr lang="ru-RU"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79704" algn="just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Архитектура как концепция. Как понять, что это такое? По идее, это какие-то абстрактные блоки, которые как-то связаны между собой для реализации какой-то функции. Аналогичный пример можно привести из нашей жизни: это архитектура города, в городе есть здания, у которых тоже есть своя архитектура.</a:t>
            </a:r>
            <a:endParaRPr lang="ru-RU" sz="1200" dirty="0"/>
          </a:p>
          <a:p>
            <a:pPr indent="179704" algn="just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Всякую информационную систему нужно начать проектировать именно по трёхслойной модели, так как она живучая, на неё натягивается почти любой кейс.</a:t>
            </a:r>
            <a:endParaRPr lang="ru-RU" sz="1200" dirty="0"/>
          </a:p>
          <a:p>
            <a:pPr indent="179704" algn="just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 почему? Потому что даже если у вас какая-то сложная, например микросервисная, архитектура, либо какая-нибудь сетка данных, либо что-то ещё, всё это можно показать как слой бэкенда, пользователь, чтобы воздействовать на бэк, всё равно что-то дёргает на </a:t>
            </a:r>
            <a:r>
              <a:rPr lang="ru-RU" sz="12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гуишках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и поэтому зачастую удобно представлять что угодно через классическую трёхзвенную модель.</a:t>
            </a:r>
            <a:endParaRPr lang="ru-RU" sz="1200" dirty="0"/>
          </a:p>
          <a:p>
            <a:pPr indent="179704" algn="just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 информационных системах и программном обеспечении мы оперируем такими же понятиями: у нас есть некие блоки, которые необходимо друг с другом связать так, чтобы в итоге система реализовывала нужную нам функцию.</a:t>
            </a:r>
            <a:endParaRPr lang="ru-RU" sz="1200" dirty="0"/>
          </a:p>
          <a:p>
            <a:pPr indent="179704" algn="just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Архитектура программного обеспечения — это когда у нас появляется диаграмма классов и код.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6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Архитектура программного обеспечения представляет собой абстрактное представление системы, показывающее её основные компоненты, их взаимосвязи и взаимодействие с внешними элементами. Она отвечает на вопросы: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«‎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Какие компоненты будут включены в систему?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»;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«‎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Как они будут взаимодействовать друг с другом?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»;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«‎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Какие технологии и стандарты будут использоваться?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»;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«‎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Как будут решаться вопросы безопасности, масштабируемости и производительности?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».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-285750" algn="just"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Значение архитектуры</a:t>
            </a:r>
            <a:endParaRPr lang="ru-RU" dirty="0"/>
          </a:p>
          <a:p>
            <a:pPr marL="0" indent="0" algn="just">
              <a:buFontTx/>
              <a:buNone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Архитектура служит планом для разработки системы, обеспечивая согласованность и целостность решения.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Итак, мы поняли, что нужно правильно структурировать программный продукт. Но какова же цель архитектуры ПО? И вообще, почему в названии этой статьи мы использовали словосочетание «растут ноги»?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Всё дело в том, что, когда вы начинаете программировать, вы уже знаете, что хотите построить. Изначально всё начинается с бизнес-процесса. Есть заказ и заказчик, который описывает (хотя бы словами), как должна работать его система. И вот эта система поначалу существует только в описанном им виде. Потом этот процесс формализуют и обрисовывают, но это ещё полдела, так как дальше начинается разработка. А разработчику нужно этот процесс преобразовать в программный продукт, который должен…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Тут самое время вспомнить одну цитату: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«Цель архитектуры программного обеспечения — уменьшить человеческие трудозатраты на создание и сопровождение системы».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Роберт Сесил Мартин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Хорошо продуманная архитектура: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упрощает разработку и сопровождение: чёткая структура облегчает работу команды разработчиков и внесение изменений;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обеспечивает масштабируемость: система может расти и адаптироваться к новым требованиям без значительных переработок;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повышает надёжность: правильная архитектура учитывает отказоустойчивость и устойчивость к ошибкам;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снижает затраты: эффективное планирование архитектуры позволяет избежать дорогостоящих переделок на поздних стадиях разработки.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l">
              <a:buFont typeface="Arial" panose="020B0604020202020204" pitchFamily="34" charset="0"/>
              <a:buNone/>
              <a:defRPr/>
            </a:pP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Хорошая архитектура должна обеспечивать:</a:t>
            </a:r>
            <a:endParaRPr lang="ru-RU" sz="1200" b="0" i="0" u="none" strike="noStrike" cap="none" spc="0" dirty="0">
              <a:solidFill>
                <a:schemeClr val="tx1"/>
              </a:solidFill>
              <a:latin typeface="Calibri"/>
              <a:ea typeface="-apple-system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Arial"/>
                <a:cs typeface="Arial"/>
              </a:rPr>
              <a:t>р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азнообразие вариантов использования и эффективную работу системы;</a:t>
            </a:r>
            <a:endParaRPr lang="ru-RU" dirty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простоту сопровождения системы;</a:t>
            </a:r>
            <a:endParaRPr lang="ru-RU" sz="1200" b="0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простоту разработки системы;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простоту развёртывания системы.</a:t>
            </a:r>
            <a:endParaRPr lang="ru-RU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-285750" algn="just"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Не следует удивляться, что цель сформирована такими общими фразами. Дело в том, что архитектура живёт в абстрактных идеях. Почему? Потому что человек, который занимается архитектурой ПО, </a:t>
            </a:r>
            <a:r>
              <a:rPr lang="ru-RU" sz="1200" b="1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преобразует видение бизнес-заказчика в видение разработчика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. И если мы говорим об архитекторе команды разработчиков и об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Enterprise-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архитекторе, то </a:t>
            </a:r>
            <a:r>
              <a:rPr lang="ru-RU" sz="1200" b="1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у каждого из них разная цель, но оба они стремятся к одному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 — уменьшить человеческие трудозатраты.</a:t>
            </a:r>
            <a:b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endParaRPr lang="ru-RU" sz="12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В таком контексте интересно посмотреть на ценности программного обеспечения:</a:t>
            </a:r>
            <a:endParaRPr lang="ru-RU" sz="1200" b="0" i="0" u="none" strike="noStrike" cap="none" spc="0" dirty="0">
              <a:solidFill>
                <a:schemeClr val="tx1"/>
              </a:solidFill>
              <a:latin typeface="Calibri"/>
              <a:ea typeface="-apple-system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код удовлетворяет требованиям бизнес-процесса;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есть возможность быстрого изменения поведения.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b="0" i="0" u="none" strike="noStrike" cap="none" spc="0" dirty="0">
              <a:solidFill>
                <a:schemeClr val="tx1"/>
              </a:solidFill>
              <a:latin typeface="Calibri"/>
              <a:ea typeface="-apple-system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И тут напрашивается вопрос 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«</a:t>
            </a:r>
            <a:r>
              <a:rPr lang="ru-RU" sz="1200" b="1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‎А</a:t>
            </a:r>
            <a:r>
              <a:rPr lang="ru-RU" sz="1200" b="1" i="0" u="none" strike="noStrike" cap="none" spc="0" dirty="0">
                <a:solidFill>
                  <a:schemeClr val="tx1"/>
                </a:solidFill>
                <a:latin typeface="-apple-system"/>
                <a:ea typeface="Arial"/>
                <a:cs typeface="Arial"/>
              </a:rPr>
              <a:t> ч</a:t>
            </a:r>
            <a:r>
              <a:rPr lang="ru-RU" sz="1200" b="1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то важнее: работа системы или простота её изменения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?</a:t>
            </a:r>
            <a:r>
              <a:rPr lang="ru-RU" sz="1200" b="0" i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».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 Чтобы ответить на него, давайте посмотрим на программу с точки зрения полезности:</a:t>
            </a:r>
            <a:endParaRPr lang="ru-RU" sz="1200" b="0" i="0" u="none" strike="noStrike" cap="none" spc="0" dirty="0">
              <a:solidFill>
                <a:schemeClr val="tx1"/>
              </a:solidFill>
              <a:latin typeface="Calibri"/>
              <a:ea typeface="-apple-system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Arial"/>
                <a:cs typeface="Arial"/>
              </a:rPr>
              <a:t>е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сли есть правильно работающая программа, которая не допускает изменений, то такая программа со временем станет неактуальной — когда изменятся требования;</a:t>
            </a:r>
            <a:endParaRPr lang="ru-RU" sz="12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е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-apple-system"/>
                <a:ea typeface="-apple-system"/>
                <a:cs typeface="-apple-system"/>
              </a:rPr>
              <a:t>сли же программа работает неправильно, но изменения в ней можно сделать, то её можно заставить работать правильно в рамках изменяющихся требований. Эта программа будет оставаться полезной всегда.</a:t>
            </a:r>
            <a:endParaRPr lang="ru-RU" dirty="0"/>
          </a:p>
          <a:p>
            <a:pPr marL="171450" indent="-171450"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200" b="1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Основные элементы архитектуры</a:t>
            </a:r>
            <a:endParaRPr lang="ru-RU" sz="12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Компоненты — основные строительные блоки системы, такие как модули, сервисы или подсистемы.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Взаимодействие — способы, которыми компоненты обмениваются данными и вызывают функции друг друга (например, через </a:t>
            </a:r>
            <a:r>
              <a:rPr lang="en-GB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API,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сообщения или прямые вызовы).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Нефункциональные требования — такие аспекты, как безопасность, производительность, масштабируемость, которые должны быть учтены при проектировании.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Технологический стек — выбор технологий, языков программирования, баз данных и других инструментов, используемых в системе.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5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024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4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t="-2336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голубо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темный фон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пасибо за внимание">
    <p:bg>
      <p:bgPr>
        <a:solidFill>
          <a:srgbClr val="F1F9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t="-2336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 голуб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 темный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88523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Стили архитектуры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CD996CD-4175-D8D3-5E17-39140E18FBB1}"/>
              </a:ext>
            </a:extLst>
          </p:cNvPr>
          <p:cNvSpPr/>
          <p:nvPr/>
        </p:nvSpPr>
        <p:spPr bwMode="auto">
          <a:xfrm>
            <a:off x="342000" y="2468441"/>
            <a:ext cx="5513110" cy="3966267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Монолитная архитектура</a:t>
            </a:r>
          </a:p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Слоистая архитектура (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Layered Architecture)</a:t>
            </a:r>
          </a:p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Микросервисная архитектура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(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Microservices Architecture)</a:t>
            </a:r>
          </a:p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Клиент-серверная архитектура</a:t>
            </a:r>
          </a:p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Сервис-ориентированная архитектура</a:t>
            </a:r>
          </a:p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MVC</a:t>
            </a:r>
          </a:p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Архитектура с событиями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(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Event-Driven Architecture)</a:t>
            </a:r>
          </a:p>
          <a:p>
            <a:pPr marL="342900" marR="0" lvl="0" indent="-342900" algn="l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Системный шрифт, обычный"/>
              <a:buChar char="+"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Бессерверная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10909"/>
                </a:solidFill>
                <a:effectLst/>
                <a:uLnTx/>
                <a:uFillTx/>
              </a:rPr>
              <a:t> архитектура</a:t>
            </a:r>
          </a:p>
          <a:p>
            <a:pPr marL="171450" indent="-171450" algn="ctr">
              <a:buClr>
                <a:schemeClr val="bg2"/>
              </a:buClr>
              <a:buFont typeface="Системный шрифт, обычный"/>
              <a:buChar char="+"/>
            </a:pPr>
            <a:endParaRPr lang="ru-RU" sz="1200" dirty="0"/>
          </a:p>
        </p:txBody>
      </p:sp>
      <p:sp>
        <p:nvSpPr>
          <p:cNvPr id="11" name="Текст 4"/>
          <p:cNvSpPr txBox="1"/>
          <p:nvPr/>
        </p:nvSpPr>
        <p:spPr bwMode="auto">
          <a:xfrm>
            <a:off x="342000" y="1284514"/>
            <a:ext cx="6617600" cy="95068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bg2"/>
                </a:solidFill>
                <a:latin typeface="Arial"/>
              </a:rPr>
              <a:t>Существует несколько архитектурных стилей </a:t>
            </a:r>
            <a:br>
              <a:rPr lang="ru-RU" sz="1800" b="1" dirty="0">
                <a:solidFill>
                  <a:schemeClr val="bg2"/>
                </a:solidFill>
                <a:latin typeface="Arial"/>
              </a:rPr>
            </a:br>
            <a:r>
              <a:rPr lang="ru-RU" sz="1800" b="1" dirty="0">
                <a:solidFill>
                  <a:schemeClr val="bg2"/>
                </a:solidFill>
                <a:latin typeface="Arial"/>
              </a:rPr>
              <a:t>и подходов, каждый из которых подходит </a:t>
            </a:r>
            <a:br>
              <a:rPr lang="ru-RU" sz="1800" b="1" dirty="0">
                <a:solidFill>
                  <a:schemeClr val="bg2"/>
                </a:solidFill>
                <a:latin typeface="Arial"/>
              </a:rPr>
            </a:br>
            <a:r>
              <a:rPr lang="ru-RU" sz="1800" b="1" dirty="0">
                <a:solidFill>
                  <a:schemeClr val="bg2"/>
                </a:solidFill>
                <a:latin typeface="Arial"/>
              </a:rPr>
              <a:t>для определённых типов задач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6EC4BF2-4DBB-6CAC-3271-A1211C45D853}"/>
              </a:ext>
            </a:extLst>
          </p:cNvPr>
          <p:cNvSpPr txBox="1">
            <a:spLocks/>
          </p:cNvSpPr>
          <p:nvPr/>
        </p:nvSpPr>
        <p:spPr bwMode="auto">
          <a:xfrm>
            <a:off x="432197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Подходы и стили архитектуры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96B90F7-A470-B9EA-9226-4342DB716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59599" y="1284515"/>
            <a:ext cx="3756155" cy="51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 dirty="0"/>
              <a:t>Подходы и стили архитектуры</a:t>
            </a:r>
            <a:endParaRPr dirty="0"/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431801" y="1612896"/>
            <a:ext cx="2193412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Layered</a:t>
            </a:r>
            <a:endParaRPr lang="en-US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1600" dirty="0">
                <a:solidFill>
                  <a:schemeClr val="tx1"/>
                </a:solidFill>
              </a:rPr>
              <a:t>4-</a:t>
            </a:r>
            <a:r>
              <a:rPr lang="ru-RU" sz="1600" dirty="0">
                <a:solidFill>
                  <a:schemeClr val="tx1"/>
                </a:solidFill>
              </a:rPr>
              <a:t>уровневая: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/>
              <a:buChar char="§"/>
              <a:defRPr/>
            </a:pPr>
            <a:r>
              <a:rPr lang="ru-RU" sz="1600" dirty="0">
                <a:solidFill>
                  <a:schemeClr val="tx1"/>
                </a:solidFill>
              </a:rPr>
              <a:t>представление;</a:t>
            </a:r>
            <a:endParaRPr lang="ru-RU" sz="16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/>
              <a:buChar char="§"/>
              <a:defRPr/>
            </a:pPr>
            <a:r>
              <a:rPr lang="ru-RU" sz="1600" dirty="0">
                <a:solidFill>
                  <a:schemeClr val="tx1"/>
                </a:solidFill>
              </a:rPr>
              <a:t>приложение;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/>
              <a:buChar char="§"/>
              <a:defRPr/>
            </a:pPr>
            <a:r>
              <a:rPr lang="ru-RU" sz="1600" dirty="0">
                <a:solidFill>
                  <a:schemeClr val="tx1"/>
                </a:solidFill>
              </a:rPr>
              <a:t>бизнес-логика;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/>
              <a:buChar char="§"/>
              <a:defRPr/>
            </a:pPr>
            <a:r>
              <a:rPr lang="ru-RU" sz="1600" dirty="0">
                <a:solidFill>
                  <a:schemeClr val="tx1"/>
                </a:solidFill>
              </a:rPr>
              <a:t>хранение.</a:t>
            </a:r>
          </a:p>
          <a:p>
            <a:pPr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Легко разработать, сложно поддерживать.</a:t>
            </a:r>
          </a:p>
          <a:p>
            <a:pPr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Применение:   </a:t>
            </a:r>
            <a:r>
              <a:rPr lang="ru-RU" sz="1600" dirty="0">
                <a:solidFill>
                  <a:schemeClr val="tx1"/>
                </a:solidFill>
              </a:rPr>
              <a:t>веб-приложения.</a:t>
            </a:r>
            <a:endParaRPr lang="ru-RU" sz="1600" dirty="0"/>
          </a:p>
        </p:txBody>
      </p:sp>
      <p:sp>
        <p:nvSpPr>
          <p:cNvPr id="4" name="Прямоугольник: скругленные верхние углы 3"/>
          <p:cNvSpPr/>
          <p:nvPr/>
        </p:nvSpPr>
        <p:spPr bwMode="auto">
          <a:xfrm>
            <a:off x="431801" y="1590675"/>
            <a:ext cx="2193412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lvl="0">
              <a:spcAft>
                <a:spcPts val="40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Arial"/>
              </a:rPr>
              <a:t>Слоистая</a:t>
            </a:r>
            <a:endParaRPr dirty="0"/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2794280" y="1635117"/>
            <a:ext cx="2193412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Client-Server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2 </a:t>
            </a:r>
            <a:r>
              <a:rPr lang="ru-RU" sz="1600" dirty="0">
                <a:solidFill>
                  <a:schemeClr val="tx1"/>
                </a:solidFill>
              </a:rPr>
              <a:t>компонента:</a:t>
            </a:r>
            <a:endParaRPr lang="ru-RU" sz="1600" dirty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/>
              <a:buChar char="§"/>
              <a:defRPr/>
            </a:pPr>
            <a:r>
              <a:rPr lang="ru-RU" sz="1600" dirty="0">
                <a:solidFill>
                  <a:schemeClr val="tx1"/>
                </a:solidFill>
              </a:rPr>
              <a:t>клиент;</a:t>
            </a:r>
            <a:endParaRPr lang="ru-RU" sz="1600" dirty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/>
              <a:buChar char="§"/>
              <a:defRPr/>
            </a:pPr>
            <a:r>
              <a:rPr lang="ru-RU" sz="1600" dirty="0">
                <a:solidFill>
                  <a:schemeClr val="tx1"/>
                </a:solidFill>
              </a:rPr>
              <a:t>сервер.</a:t>
            </a:r>
            <a:endParaRPr lang="ru-RU" sz="1600" dirty="0"/>
          </a:p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r>
              <a:rPr lang="ru-RU" sz="1600" dirty="0">
                <a:solidFill>
                  <a:schemeClr val="tx1"/>
                </a:solidFill>
              </a:rPr>
              <a:t>Нет дублирования кода, дорого масштабировать.</a:t>
            </a:r>
            <a:endParaRPr lang="ru-RU" sz="1600" dirty="0"/>
          </a:p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r>
              <a:rPr lang="ru-RU" sz="1600" b="1" dirty="0">
                <a:solidFill>
                  <a:schemeClr val="tx1"/>
                </a:solidFill>
              </a:rPr>
              <a:t>Применение:   </a:t>
            </a:r>
            <a:r>
              <a:rPr lang="ru-RU" sz="1600" dirty="0">
                <a:solidFill>
                  <a:schemeClr val="tx1"/>
                </a:solidFill>
              </a:rPr>
              <a:t>веб-приложения.</a:t>
            </a:r>
            <a:endParaRPr lang="ru-RU" sz="1600" dirty="0"/>
          </a:p>
        </p:txBody>
      </p:sp>
      <p:sp>
        <p:nvSpPr>
          <p:cNvPr id="6" name="Прямоугольник: скругленные верхние углы 5"/>
          <p:cNvSpPr/>
          <p:nvPr/>
        </p:nvSpPr>
        <p:spPr bwMode="auto">
          <a:xfrm>
            <a:off x="2817299" y="1612896"/>
            <a:ext cx="2193412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/>
          <a:lstStyle/>
          <a:p>
            <a:pPr lvl="0"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</a:rPr>
              <a:t>Клиент-серверная</a:t>
            </a:r>
            <a:endParaRPr sz="1600" dirty="0"/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5156759" y="1635117"/>
            <a:ext cx="2193412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accent1"/>
                </a:solidFill>
              </a:rPr>
              <a:t>SOA</a:t>
            </a: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Несколько независимых сервисов, которые могут взаимодействовать друг с другом.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Легко поддерживать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развивать, но сложно разрабатывать.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Применение:</a:t>
            </a:r>
            <a:r>
              <a:rPr lang="ru-RU" sz="1400" dirty="0">
                <a:solidFill>
                  <a:schemeClr val="tx1"/>
                </a:solidFill>
              </a:rPr>
              <a:t> корпоративные системы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endParaRPr lang="ru-RU" sz="1200" dirty="0"/>
          </a:p>
        </p:txBody>
      </p:sp>
      <p:sp>
        <p:nvSpPr>
          <p:cNvPr id="9" name="Прямоугольник: скругленные верхние углы 8"/>
          <p:cNvSpPr/>
          <p:nvPr/>
        </p:nvSpPr>
        <p:spPr bwMode="auto">
          <a:xfrm>
            <a:off x="5156758" y="1612896"/>
            <a:ext cx="2193413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/>
          <a:lstStyle/>
          <a:p>
            <a:pPr lvl="0"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</a:rPr>
              <a:t>Сервис-ориентированная</a:t>
            </a:r>
            <a:endParaRPr sz="1600" dirty="0"/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9C28B708-DFA8-4173-AA0C-7024D885C622}"/>
              </a:ext>
            </a:extLst>
          </p:cNvPr>
          <p:cNvSpPr/>
          <p:nvPr/>
        </p:nvSpPr>
        <p:spPr bwMode="auto">
          <a:xfrm>
            <a:off x="7519238" y="1635117"/>
            <a:ext cx="2193412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accent1"/>
                </a:solidFill>
              </a:rPr>
              <a:t>Microservices</a:t>
            </a: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Продолжение ЅОА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с более мелким делением по бизнес-функциям. Обмен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через простые протоколы НТТР.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Легко поддерживать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развивать, но сложно разрабатывать.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Применение: </a:t>
            </a:r>
            <a:r>
              <a:rPr lang="ru-RU" sz="1400" dirty="0">
                <a:solidFill>
                  <a:schemeClr val="tx1"/>
                </a:solidFill>
              </a:rPr>
              <a:t>корпоративные системы.</a:t>
            </a:r>
            <a:endParaRPr lang="ru-RU" sz="1400" dirty="0"/>
          </a:p>
        </p:txBody>
      </p:sp>
      <p:sp>
        <p:nvSpPr>
          <p:cNvPr id="10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EAA9446A-600C-178B-10BE-18C7495D820C}"/>
              </a:ext>
            </a:extLst>
          </p:cNvPr>
          <p:cNvSpPr/>
          <p:nvPr/>
        </p:nvSpPr>
        <p:spPr bwMode="auto">
          <a:xfrm>
            <a:off x="7519237" y="1612896"/>
            <a:ext cx="2193413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lvl="0">
              <a:spcAft>
                <a:spcPts val="400"/>
              </a:spcAft>
              <a:defRPr/>
            </a:pPr>
            <a:r>
              <a:rPr lang="ru-RU" sz="1700" b="1" dirty="0" err="1">
                <a:solidFill>
                  <a:schemeClr val="bg1"/>
                </a:solidFill>
                <a:latin typeface="Arial"/>
              </a:rPr>
              <a:t>Микросервисная</a:t>
            </a:r>
            <a:endParaRPr sz="1700" dirty="0"/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6B42069A-7C0E-099F-2DA6-472C047C9EA9}"/>
              </a:ext>
            </a:extLst>
          </p:cNvPr>
          <p:cNvSpPr/>
          <p:nvPr/>
        </p:nvSpPr>
        <p:spPr bwMode="auto">
          <a:xfrm>
            <a:off x="9881717" y="1657338"/>
            <a:ext cx="2193412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accent1"/>
                </a:solidFill>
              </a:rPr>
              <a:t>EDA</a:t>
            </a: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Управляется событиями,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такими как действия пользователя.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Легко быстро предоставлять информацию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масштабировать, сложно проектировать.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Применение:</a:t>
            </a:r>
            <a:r>
              <a:rPr lang="ru-RU" sz="1400" dirty="0">
                <a:solidFill>
                  <a:schemeClr val="tx1"/>
                </a:solidFill>
              </a:rPr>
              <a:t> системы реального времени.</a:t>
            </a:r>
            <a:endParaRPr lang="ru-RU" sz="1400" dirty="0"/>
          </a:p>
        </p:txBody>
      </p:sp>
      <p:sp>
        <p:nvSpPr>
          <p:cNvPr id="14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5547BFE0-2267-CCAD-74D3-9A9B536C407A}"/>
              </a:ext>
            </a:extLst>
          </p:cNvPr>
          <p:cNvSpPr/>
          <p:nvPr/>
        </p:nvSpPr>
        <p:spPr bwMode="auto">
          <a:xfrm>
            <a:off x="9881716" y="1635117"/>
            <a:ext cx="2193413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/>
          <a:lstStyle/>
          <a:p>
            <a:pPr lvl="0"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</a:rPr>
              <a:t>Событийно-ориентированная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36509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Монолитная архитектура</a:t>
            </a:r>
            <a:endParaRPr dirty="0"/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431801" y="1612896"/>
            <a:ext cx="2676524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r>
              <a:rPr lang="ru-RU" dirty="0">
                <a:solidFill>
                  <a:schemeClr val="tx1"/>
                </a:solidFill>
              </a:rPr>
              <a:t>Единый блок приложения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без разделения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независимые модули или сервисы.</a:t>
            </a:r>
            <a:endParaRPr lang="ru-RU" dirty="0"/>
          </a:p>
        </p:txBody>
      </p:sp>
      <p:sp>
        <p:nvSpPr>
          <p:cNvPr id="4" name="Прямоугольник: скругленные верхние углы 3"/>
          <p:cNvSpPr/>
          <p:nvPr/>
        </p:nvSpPr>
        <p:spPr bwMode="auto">
          <a:xfrm>
            <a:off x="431801" y="1590675"/>
            <a:ext cx="2676524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lvl="0">
              <a:spcAft>
                <a:spcPts val="40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Arial"/>
              </a:rPr>
              <a:t>Описание</a:t>
            </a:r>
            <a:endParaRPr dirty="0"/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3325813" y="1612896"/>
            <a:ext cx="2676524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Простота разработки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развёртывания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начальных этапах проекта.</a:t>
            </a:r>
            <a:endParaRPr lang="ru-RU" dirty="0"/>
          </a:p>
        </p:txBody>
      </p:sp>
      <p:sp>
        <p:nvSpPr>
          <p:cNvPr id="6" name="Прямоугольник: скругленные верхние углы 5"/>
          <p:cNvSpPr/>
          <p:nvPr/>
        </p:nvSpPr>
        <p:spPr bwMode="auto">
          <a:xfrm>
            <a:off x="3325813" y="1590675"/>
            <a:ext cx="2676524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lvl="0">
              <a:spcAft>
                <a:spcPts val="40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Arial"/>
              </a:rPr>
              <a:t>Преимущества</a:t>
            </a:r>
            <a:endParaRPr dirty="0"/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6196806" y="1612896"/>
            <a:ext cx="2682081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Сложности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 масштабированием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поддержкой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 мере роста системы.</a:t>
            </a:r>
            <a:endParaRPr lang="ru-RU" dirty="0"/>
          </a:p>
        </p:txBody>
      </p:sp>
      <p:sp>
        <p:nvSpPr>
          <p:cNvPr id="9" name="Прямоугольник: скругленные верхние углы 8"/>
          <p:cNvSpPr/>
          <p:nvPr/>
        </p:nvSpPr>
        <p:spPr bwMode="auto">
          <a:xfrm>
            <a:off x="6196806" y="1590675"/>
            <a:ext cx="2682081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lvl="0">
              <a:spcAft>
                <a:spcPts val="40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Arial"/>
              </a:rPr>
              <a:t>Недостатки</a:t>
            </a:r>
            <a:endParaRPr dirty="0"/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9070975" y="1612896"/>
            <a:ext cx="2687636" cy="4425953"/>
          </a:xfrm>
          <a:prstGeom prst="roundRect">
            <a:avLst>
              <a:gd name="adj" fmla="val 4502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Простые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или небольшие приложения,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где не требуется высокая степень масштабируемости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гибкости.</a:t>
            </a:r>
            <a:endParaRPr lang="ru-RU" dirty="0"/>
          </a:p>
        </p:txBody>
      </p:sp>
      <p:sp>
        <p:nvSpPr>
          <p:cNvPr id="13" name="Прямоугольник: скругленные верхние углы 12"/>
          <p:cNvSpPr/>
          <p:nvPr/>
        </p:nvSpPr>
        <p:spPr bwMode="auto">
          <a:xfrm>
            <a:off x="9070975" y="1590675"/>
            <a:ext cx="2687636" cy="581025"/>
          </a:xfrm>
          <a:prstGeom prst="round2SameRect">
            <a:avLst>
              <a:gd name="adj1" fmla="val 20567"/>
              <a:gd name="adj2" fmla="val 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lvl="0">
              <a:spcAft>
                <a:spcPts val="40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Arial"/>
              </a:rPr>
              <a:t>Применение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80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2"/>
          <p:cNvSpPr/>
          <p:nvPr/>
        </p:nvSpPr>
        <p:spPr bwMode="auto">
          <a:xfrm>
            <a:off x="3510164" y="1590675"/>
            <a:ext cx="2873174" cy="2320923"/>
          </a:xfrm>
          <a:prstGeom prst="roundRect">
            <a:avLst>
              <a:gd name="adj" fmla="val 4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Преимущества</a:t>
            </a:r>
            <a:endParaRPr lang="ru-RU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Простота разработки </a:t>
            </a:r>
            <a:br>
              <a:rPr lang="ru-RU" sz="1400" dirty="0"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solidFill>
                  <a:schemeClr val="tx1"/>
                </a:solidFill>
                <a:latin typeface="Arial"/>
              </a:rPr>
              <a:t>и развёртывания </a:t>
            </a:r>
            <a:br>
              <a:rPr lang="ru-RU" sz="1400" dirty="0"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solidFill>
                  <a:schemeClr val="tx1"/>
                </a:solidFill>
                <a:latin typeface="Arial"/>
              </a:rPr>
              <a:t>на начальных этапах проекта.</a:t>
            </a:r>
          </a:p>
        </p:txBody>
      </p:sp>
      <p:sp>
        <p:nvSpPr>
          <p:cNvPr id="5" name="Прямоугольник: скругленные углы 12"/>
          <p:cNvSpPr/>
          <p:nvPr/>
        </p:nvSpPr>
        <p:spPr bwMode="auto">
          <a:xfrm>
            <a:off x="431801" y="4105276"/>
            <a:ext cx="2892424" cy="2311399"/>
          </a:xfrm>
          <a:prstGeom prst="roundRect">
            <a:avLst>
              <a:gd name="adj" fmla="val 51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Недостатки</a:t>
            </a:r>
            <a:endParaRPr lang="ru-RU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  <a:t>Сложности </a:t>
            </a:r>
            <a:b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</a:br>
            <a: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  <a:t>с масштабированием </a:t>
            </a:r>
            <a:b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</a:br>
            <a: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  <a:t>и поддержкой по мере роста системы.</a:t>
            </a:r>
            <a:endParaRPr lang="ru-RU" sz="1400" dirty="0"/>
          </a:p>
        </p:txBody>
      </p:sp>
      <p:sp>
        <p:nvSpPr>
          <p:cNvPr id="15" name="Прямоугольник: скругленные углы 12"/>
          <p:cNvSpPr/>
          <p:nvPr/>
        </p:nvSpPr>
        <p:spPr bwMode="auto">
          <a:xfrm>
            <a:off x="3510164" y="4105276"/>
            <a:ext cx="2873174" cy="2311399"/>
          </a:xfrm>
          <a:prstGeom prst="roundRect">
            <a:avLst>
              <a:gd name="adj" fmla="val 54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Применение</a:t>
            </a:r>
            <a:endParaRPr lang="ru-RU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  <a:t>Простые или небольшие приложения,</a:t>
            </a:r>
            <a:b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</a:br>
            <a: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  <a:t>где не требуется высокая степень масштабируемости </a:t>
            </a:r>
            <a:b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</a:br>
            <a:r>
              <a:rPr lang="ru-RU" sz="1400" dirty="0">
                <a:solidFill>
                  <a:schemeClr val="dk1"/>
                </a:solidFill>
                <a:ea typeface="Proxima Nova"/>
                <a:cs typeface="Proxima Nova"/>
              </a:rPr>
              <a:t>и гибкости.</a:t>
            </a:r>
            <a:endParaRPr lang="ru-RU" dirty="0">
              <a:solidFill>
                <a:schemeClr val="dk1"/>
              </a:solidFill>
              <a:ea typeface="Proxima Nova"/>
              <a:cs typeface="Proxima Nov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 dirty="0"/>
              <a:t>Сервис-ориентированная архитектура (</a:t>
            </a:r>
            <a:r>
              <a:rPr lang="en-GB" dirty="0"/>
              <a:t>SOA)</a:t>
            </a:r>
            <a:endParaRPr dirty="0"/>
          </a:p>
        </p:txBody>
      </p:sp>
      <p:sp>
        <p:nvSpPr>
          <p:cNvPr id="6" name="Прямоугольник: скругленные углы 12"/>
          <p:cNvSpPr/>
          <p:nvPr/>
        </p:nvSpPr>
        <p:spPr bwMode="auto">
          <a:xfrm>
            <a:off x="431801" y="1590675"/>
            <a:ext cx="2892424" cy="2320923"/>
          </a:xfrm>
          <a:prstGeom prst="roundRect">
            <a:avLst>
              <a:gd name="adj" fmla="val 480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Описание</a:t>
            </a:r>
            <a:endParaRPr lang="ru-RU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Единый блок приложения    без разделения</a:t>
            </a:r>
            <a:br>
              <a:rPr lang="ru-RU" sz="1400" dirty="0"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solidFill>
                  <a:schemeClr val="tx1"/>
                </a:solidFill>
                <a:latin typeface="Arial"/>
              </a:rPr>
              <a:t>на независимые модули</a:t>
            </a:r>
            <a:br>
              <a:rPr lang="ru-RU" sz="1400" dirty="0"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solidFill>
                  <a:schemeClr val="tx1"/>
                </a:solidFill>
                <a:latin typeface="Arial"/>
              </a:rPr>
              <a:t>или сервисы.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E16ABF-5960-BC8C-435A-4BE9EFBB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96693" y="1590675"/>
            <a:ext cx="4482401" cy="37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9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CD996CD-4175-D8D3-5E17-39140E18FBB1}"/>
              </a:ext>
            </a:extLst>
          </p:cNvPr>
          <p:cNvSpPr/>
          <p:nvPr/>
        </p:nvSpPr>
        <p:spPr bwMode="auto">
          <a:xfrm>
            <a:off x="342000" y="2468441"/>
            <a:ext cx="5513110" cy="3966267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SzPts val="1900"/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  <a:t>Презентационный слой (</a:t>
            </a:r>
            <a:r>
              <a:rPr lang="en-GB" sz="2000" dirty="0">
                <a:solidFill>
                  <a:schemeClr val="dk1"/>
                </a:solidFill>
                <a:ea typeface="Proxima Nova"/>
                <a:cs typeface="Proxima Nova"/>
              </a:rPr>
              <a:t>Presentation Layer)</a:t>
            </a:r>
            <a:endParaRPr lang="en-GB" sz="2000" dirty="0"/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SzPts val="1900"/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  <a:t>Слой бизнес-логики</a:t>
            </a:r>
            <a:b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</a:br>
            <a: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  <a:t>(</a:t>
            </a:r>
            <a:r>
              <a:rPr lang="en-GB" sz="2000" dirty="0">
                <a:solidFill>
                  <a:schemeClr val="dk1"/>
                </a:solidFill>
                <a:ea typeface="Proxima Nova"/>
                <a:cs typeface="Proxima Nova"/>
              </a:rPr>
              <a:t>Business Logic Layer)</a:t>
            </a:r>
            <a:endParaRPr lang="en-GB" sz="2000" dirty="0"/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SzPts val="1900"/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  <a:t>Слой доступа к данным</a:t>
            </a:r>
            <a:b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</a:br>
            <a: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  <a:t>(</a:t>
            </a:r>
            <a:r>
              <a:rPr lang="en-GB" sz="2000" dirty="0">
                <a:solidFill>
                  <a:schemeClr val="dk1"/>
                </a:solidFill>
                <a:ea typeface="Proxima Nova"/>
                <a:cs typeface="Proxima Nova"/>
              </a:rPr>
              <a:t>Data Access Layer)</a:t>
            </a:r>
            <a:endParaRPr lang="en-GB" sz="2000" dirty="0"/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SzPts val="1900"/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  <a:t>Слой хранения данных</a:t>
            </a:r>
            <a:b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</a:br>
            <a:r>
              <a:rPr lang="ru-RU" sz="2000" dirty="0">
                <a:solidFill>
                  <a:schemeClr val="dk1"/>
                </a:solidFill>
                <a:ea typeface="Proxima Nova"/>
                <a:cs typeface="Proxima Nova"/>
              </a:rPr>
              <a:t>(</a:t>
            </a:r>
            <a:r>
              <a:rPr lang="en-GB" sz="2000" dirty="0">
                <a:solidFill>
                  <a:schemeClr val="dk1"/>
                </a:solidFill>
                <a:ea typeface="Proxima Nova"/>
                <a:cs typeface="Proxima Nova"/>
              </a:rPr>
              <a:t>Data Storage Layer)</a:t>
            </a:r>
            <a:endParaRPr lang="en-GB" sz="2000" dirty="0"/>
          </a:p>
          <a:p>
            <a:pPr marL="171450" indent="-171450" algn="ctr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200" dirty="0"/>
          </a:p>
        </p:txBody>
      </p:sp>
      <p:sp>
        <p:nvSpPr>
          <p:cNvPr id="11" name="Текст 4"/>
          <p:cNvSpPr txBox="1"/>
          <p:nvPr/>
        </p:nvSpPr>
        <p:spPr bwMode="auto">
          <a:xfrm>
            <a:off x="342000" y="1774931"/>
            <a:ext cx="6617600" cy="69351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bg2"/>
                </a:solidFill>
                <a:latin typeface="Arial"/>
              </a:rPr>
              <a:t>Основные слои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6EC4BF2-4DBB-6CAC-3271-A1211C45D853}"/>
              </a:ext>
            </a:extLst>
          </p:cNvPr>
          <p:cNvSpPr txBox="1">
            <a:spLocks/>
          </p:cNvSpPr>
          <p:nvPr/>
        </p:nvSpPr>
        <p:spPr bwMode="auto">
          <a:xfrm>
            <a:off x="432197" y="423292"/>
            <a:ext cx="9606530" cy="39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Слоистая архитектура (</a:t>
            </a:r>
            <a:r>
              <a:rPr lang="en-US" sz="3200" dirty="0"/>
              <a:t>Layered Architecture)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A2C385-374C-F9B1-2F01-AFCF27354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6000" y="1464112"/>
            <a:ext cx="5693342" cy="39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8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Слоистая архитектура (</a:t>
            </a:r>
            <a:r>
              <a:rPr lang="en-US" sz="2800" dirty="0"/>
              <a:t>Layered Architecture)</a:t>
            </a:r>
            <a:endParaRPr lang="ru-RU" dirty="0"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432593" y="1590675"/>
            <a:ext cx="5566570" cy="4641850"/>
          </a:xfrm>
          <a:prstGeom prst="roundRect">
            <a:avLst>
              <a:gd name="adj" fmla="val 273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/>
              </a:rPr>
              <a:t>Преимущества</a:t>
            </a:r>
            <a:endParaRPr dirty="0"/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Разделение обязанностей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Модульность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Повторное использование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Упрощённое тестирование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Лёгкость в масштабировании и поддержке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6195862" y="1590676"/>
            <a:ext cx="5562751" cy="4641850"/>
          </a:xfrm>
          <a:prstGeom prst="roundRect">
            <a:avLst>
              <a:gd name="adj" fmla="val 2738"/>
            </a:avLst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</a:rPr>
              <a:t>Недостатки</a:t>
            </a:r>
            <a:endParaRPr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1600" dirty="0">
              <a:solidFill>
                <a:schemeClr val="tx1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Производительность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Жёсткая структура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Повышенная сложность при небольшой системе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80988" y="17354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1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CD996CD-4175-D8D3-5E17-39140E18FBB1}"/>
              </a:ext>
            </a:extLst>
          </p:cNvPr>
          <p:cNvSpPr/>
          <p:nvPr/>
        </p:nvSpPr>
        <p:spPr bwMode="auto">
          <a:xfrm>
            <a:off x="342000" y="2468441"/>
            <a:ext cx="5513110" cy="3966267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</a:rPr>
              <a:t>Модульность и разделение ответственности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</a:rPr>
              <a:t>Независимость развёртывания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</a:rPr>
              <a:t>Технологическое разнообразие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</a:rPr>
              <a:t>Децентрализованное управление данными</a:t>
            </a:r>
            <a:endParaRPr lang="ru-RU" sz="2800" dirty="0">
              <a:solidFill>
                <a:schemeClr val="tx1"/>
              </a:solidFill>
            </a:endParaRPr>
          </a:p>
          <a:p>
            <a:pPr marL="171450" indent="-171450" algn="ctr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200" dirty="0"/>
          </a:p>
        </p:txBody>
      </p:sp>
      <p:sp>
        <p:nvSpPr>
          <p:cNvPr id="11" name="Текст 4"/>
          <p:cNvSpPr txBox="1"/>
          <p:nvPr/>
        </p:nvSpPr>
        <p:spPr bwMode="auto">
          <a:xfrm>
            <a:off x="342000" y="1774931"/>
            <a:ext cx="6617600" cy="69351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bg2"/>
                </a:solidFill>
                <a:latin typeface="Arial"/>
              </a:rPr>
              <a:t>Ключевые характеристики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6EC4BF2-4DBB-6CAC-3271-A1211C45D853}"/>
              </a:ext>
            </a:extLst>
          </p:cNvPr>
          <p:cNvSpPr txBox="1">
            <a:spLocks/>
          </p:cNvSpPr>
          <p:nvPr/>
        </p:nvSpPr>
        <p:spPr bwMode="auto">
          <a:xfrm>
            <a:off x="432197" y="423292"/>
            <a:ext cx="96065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Микросервисная</a:t>
            </a:r>
            <a:r>
              <a:rPr lang="ru-RU" dirty="0"/>
              <a:t> архитектура (</a:t>
            </a:r>
            <a:r>
              <a:rPr lang="en-US" dirty="0"/>
              <a:t>Microservices Architecture)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2A1C6-DA49-BD5D-0A05-CA50EA22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00" b="4400"/>
          <a:stretch/>
        </p:blipFill>
        <p:spPr bwMode="auto">
          <a:xfrm>
            <a:off x="6959600" y="1774931"/>
            <a:ext cx="4367161" cy="39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1107996"/>
          </a:xfrm>
        </p:spPr>
        <p:txBody>
          <a:bodyPr/>
          <a:lstStyle/>
          <a:p>
            <a:r>
              <a:rPr lang="ru-RU" dirty="0" err="1"/>
              <a:t>Микросервисная</a:t>
            </a:r>
            <a:r>
              <a:rPr lang="ru-RU" dirty="0"/>
              <a:t> архитектура (</a:t>
            </a:r>
            <a:r>
              <a:rPr lang="en-US" dirty="0"/>
              <a:t>Microservices Architecture)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432593" y="1590675"/>
            <a:ext cx="5566570" cy="4641850"/>
          </a:xfrm>
          <a:prstGeom prst="roundRect">
            <a:avLst>
              <a:gd name="adj" fmla="val 273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/>
              </a:rPr>
              <a:t>Преимущества</a:t>
            </a:r>
            <a:endParaRPr dirty="0"/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Масштабируемость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Упрощённая разработка и поддержка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Устойчивость к сбоям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Быстрая интеграция новых технологий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Arial"/>
              </a:rPr>
              <a:t>Повышенная гибкость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6195862" y="1590676"/>
            <a:ext cx="5562751" cy="4641850"/>
          </a:xfrm>
          <a:prstGeom prst="roundRect">
            <a:avLst>
              <a:gd name="adj" fmla="val 2738"/>
            </a:avLst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</a:rPr>
              <a:t>Основные вызовы и сложности</a:t>
            </a:r>
            <a:endParaRPr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1600" dirty="0">
              <a:solidFill>
                <a:schemeClr val="tx1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Сложность управления распределённой системой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Повышенные требования к инфраструктуре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Обеспечение согласованности данных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Мониторинг и отладка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/>
              </a:rPr>
              <a:t>Коммуникационные издержки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80988" y="17354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CD996CD-4175-D8D3-5E17-39140E18FBB1}"/>
              </a:ext>
            </a:extLst>
          </p:cNvPr>
          <p:cNvSpPr/>
          <p:nvPr/>
        </p:nvSpPr>
        <p:spPr bwMode="auto">
          <a:xfrm>
            <a:off x="342000" y="2468441"/>
            <a:ext cx="5513110" cy="3966267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sz="2000" dirty="0">
                <a:solidFill>
                  <a:schemeClr val="tx1"/>
                </a:solidFill>
              </a:rPr>
              <a:t>API Gateway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sz="2000" dirty="0">
                <a:solidFill>
                  <a:schemeClr val="tx1"/>
                </a:solidFill>
              </a:rPr>
              <a:t>Service Discovery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sz="2000" dirty="0">
                <a:solidFill>
                  <a:schemeClr val="tx1"/>
                </a:solidFill>
              </a:rPr>
              <a:t>Circuit Breaker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sz="2000" dirty="0">
                <a:solidFill>
                  <a:schemeClr val="tx1"/>
                </a:solidFill>
              </a:rPr>
              <a:t>Event Sourcing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en-GB" sz="2000" dirty="0">
                <a:solidFill>
                  <a:schemeClr val="tx1"/>
                </a:solidFill>
              </a:rPr>
              <a:t>CQRS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sz="2000" dirty="0">
                <a:solidFill>
                  <a:schemeClr val="tx1"/>
                </a:solidFill>
              </a:rPr>
              <a:t>Containerization</a:t>
            </a:r>
          </a:p>
          <a:p>
            <a:pPr marL="171450" indent="-171450" algn="ctr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200" dirty="0"/>
          </a:p>
        </p:txBody>
      </p:sp>
      <p:sp>
        <p:nvSpPr>
          <p:cNvPr id="11" name="Текст 4"/>
          <p:cNvSpPr txBox="1"/>
          <p:nvPr/>
        </p:nvSpPr>
        <p:spPr bwMode="auto">
          <a:xfrm>
            <a:off x="342000" y="1774931"/>
            <a:ext cx="6617600" cy="69351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bg2"/>
                </a:solidFill>
                <a:latin typeface="Arial"/>
              </a:rPr>
              <a:t>Основные паттерны микросервисной архитектуры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1800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6EC4BF2-4DBB-6CAC-3271-A1211C45D853}"/>
              </a:ext>
            </a:extLst>
          </p:cNvPr>
          <p:cNvSpPr txBox="1">
            <a:spLocks/>
          </p:cNvSpPr>
          <p:nvPr/>
        </p:nvSpPr>
        <p:spPr bwMode="auto">
          <a:xfrm>
            <a:off x="432197" y="423292"/>
            <a:ext cx="96065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Микросервисная</a:t>
            </a:r>
            <a:r>
              <a:rPr lang="ru-RU" dirty="0"/>
              <a:t> архитектура (</a:t>
            </a:r>
            <a:r>
              <a:rPr lang="en-US" dirty="0"/>
              <a:t>Microservices Architecture)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7E081B-8DD4-54AC-0B55-FAC12464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85399" y="1774931"/>
            <a:ext cx="5664601" cy="33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1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D7912-A69D-3875-2B91-CFB917E3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674"/>
          <a:stretch/>
        </p:blipFill>
        <p:spPr bwMode="auto">
          <a:xfrm>
            <a:off x="0" y="584236"/>
            <a:ext cx="10961077" cy="56895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1F14D-7C54-DDEB-2FBB-40A58FB6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738664"/>
          </a:xfrm>
        </p:spPr>
        <p:txBody>
          <a:bodyPr/>
          <a:lstStyle/>
          <a:p>
            <a:r>
              <a:rPr lang="ru-RU" dirty="0" err="1"/>
              <a:t>Микросервисная</a:t>
            </a:r>
            <a:r>
              <a:rPr lang="ru-RU" dirty="0"/>
              <a:t> архитектура (</a:t>
            </a:r>
            <a:r>
              <a:rPr lang="en-US" dirty="0"/>
              <a:t>Microservices Architecture)</a:t>
            </a:r>
            <a:endParaRPr lang="ru-RU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624C3ECE-CA21-C346-CFF5-7F8DE064352F}"/>
              </a:ext>
            </a:extLst>
          </p:cNvPr>
          <p:cNvSpPr txBox="1"/>
          <p:nvPr/>
        </p:nvSpPr>
        <p:spPr bwMode="auto">
          <a:xfrm>
            <a:off x="432619" y="1583202"/>
            <a:ext cx="6617600" cy="69351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bg2"/>
                </a:solidFill>
                <a:latin typeface="Arial"/>
              </a:rPr>
              <a:t>Сравнение с монолитной и </a:t>
            </a:r>
            <a:r>
              <a:rPr lang="en-GB" sz="1800" b="1" dirty="0">
                <a:solidFill>
                  <a:schemeClr val="bg2"/>
                </a:solidFill>
                <a:latin typeface="Arial"/>
              </a:rPr>
              <a:t>SOA-</a:t>
            </a:r>
            <a:r>
              <a:rPr lang="ru-RU" sz="1800" b="1" dirty="0">
                <a:solidFill>
                  <a:schemeClr val="bg2"/>
                </a:solidFill>
                <a:latin typeface="Arial"/>
              </a:rPr>
              <a:t>архитектурой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1800" b="1" dirty="0">
              <a:solidFill>
                <a:schemeClr val="bg2"/>
              </a:solidFill>
              <a:latin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1800" b="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40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265240" name="Прямоугольник: скругленные углы 5"/>
          <p:cNvSpPr/>
          <p:nvPr/>
        </p:nvSpPr>
        <p:spPr bwMode="auto">
          <a:xfrm>
            <a:off x="432592" y="1376361"/>
            <a:ext cx="11326018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61850" indent="-261850">
              <a:spcAft>
                <a:spcPts val="599"/>
              </a:spcAft>
              <a:buAutoNum type="arabicPeriod"/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261850" indent="-261850">
              <a:spcAft>
                <a:spcPts val="599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Стили архитектуры</a:t>
            </a:r>
          </a:p>
          <a:p>
            <a:pPr marL="261850" indent="-261850"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Методы формирования требований к архитектуре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56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 занятия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1F14D-7C54-DDEB-2FBB-40A58FB6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738664"/>
          </a:xfrm>
        </p:spPr>
        <p:txBody>
          <a:bodyPr/>
          <a:lstStyle/>
          <a:p>
            <a:r>
              <a:rPr lang="ru-RU" dirty="0" err="1"/>
              <a:t>Микросервисная</a:t>
            </a:r>
            <a:r>
              <a:rPr lang="ru-RU" dirty="0"/>
              <a:t> архитектура (</a:t>
            </a:r>
            <a:r>
              <a:rPr lang="en-US" dirty="0"/>
              <a:t>Microservices Architecture)</a:t>
            </a:r>
            <a:endParaRPr lang="ru-RU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624C3ECE-CA21-C346-CFF5-7F8DE064352F}"/>
              </a:ext>
            </a:extLst>
          </p:cNvPr>
          <p:cNvSpPr txBox="1"/>
          <p:nvPr/>
        </p:nvSpPr>
        <p:spPr bwMode="auto">
          <a:xfrm>
            <a:off x="432619" y="1583202"/>
            <a:ext cx="6617600" cy="69351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bg2"/>
                </a:solidFill>
                <a:latin typeface="Arial"/>
              </a:rPr>
              <a:t>Сравнение с монолитной архитектурой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1800" b="1" dirty="0">
              <a:solidFill>
                <a:schemeClr val="bg2"/>
              </a:solidFill>
              <a:latin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1800" b="1" dirty="0">
              <a:solidFill>
                <a:schemeClr val="bg2"/>
              </a:solidFill>
              <a:latin typeface="Arial"/>
            </a:endParaRPr>
          </a:p>
        </p:txBody>
      </p:sp>
      <p:graphicFrame>
        <p:nvGraphicFramePr>
          <p:cNvPr id="5" name="Таблица 2">
            <a:extLst>
              <a:ext uri="{FF2B5EF4-FFF2-40B4-BE49-F238E27FC236}">
                <a16:creationId xmlns:a16="http://schemas.microsoft.com/office/drawing/2014/main" id="{83052E10-523E-6744-A34F-C753FCBC5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68156"/>
              </p:ext>
            </p:extLst>
          </p:nvPr>
        </p:nvGraphicFramePr>
        <p:xfrm>
          <a:off x="432619" y="2105651"/>
          <a:ext cx="11615544" cy="38292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2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86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Характеристика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Микросервисная архитектура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Монолитная архитектура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Масштабируемость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Масштабирование отдельных компонентов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Масштабирование всего приложения целиком 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Развёртывание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Независимое развёртывание сервисов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Единое развёртывание всего приложения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Технологии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Разные технологии для разных сервисов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Ограничено выбором одной технологии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Устойчивость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Сбой одного сервиса не влияет на остальные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Сбой одного модуля может привести к сбою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всего приложения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23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Разработка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Позволяет работать параллельно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разным командам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Высокая зависимость между модулями,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что усложняет параллельную работу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Поддержка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Легче поддерживать небольшие сервисы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Труднее поддерживать большие монолитные приложения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8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CD996CD-4175-D8D3-5E17-39140E18FBB1}"/>
              </a:ext>
            </a:extLst>
          </p:cNvPr>
          <p:cNvSpPr/>
          <p:nvPr/>
        </p:nvSpPr>
        <p:spPr bwMode="auto">
          <a:xfrm>
            <a:off x="342000" y="2468441"/>
            <a:ext cx="5513110" cy="3966267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</a:rPr>
              <a:t>Клиенты</a:t>
            </a:r>
          </a:p>
          <a:p>
            <a:pPr marL="457200" indent="-45720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</a:rPr>
              <a:t>Серверы</a:t>
            </a:r>
          </a:p>
          <a:p>
            <a:pPr marL="457200" indent="-45720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</a:rPr>
              <a:t>Протоколы обмена данными</a:t>
            </a:r>
          </a:p>
          <a:p>
            <a:pPr marL="457200" indent="-45720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171450" indent="-171450" algn="ctr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200" dirty="0"/>
          </a:p>
        </p:txBody>
      </p:sp>
      <p:sp>
        <p:nvSpPr>
          <p:cNvPr id="11" name="Текст 4"/>
          <p:cNvSpPr txBox="1"/>
          <p:nvPr/>
        </p:nvSpPr>
        <p:spPr bwMode="auto">
          <a:xfrm>
            <a:off x="342000" y="1774931"/>
            <a:ext cx="6617600" cy="69351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bg2"/>
                </a:solidFill>
              </a:rPr>
              <a:t>Основные компоненты клиент-серверной архитектуры</a:t>
            </a:r>
            <a:endParaRPr lang="ru-RU" sz="1600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1800" b="1" dirty="0">
              <a:solidFill>
                <a:schemeClr val="bg2"/>
              </a:solidFill>
              <a:latin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1800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6EC4BF2-4DBB-6CAC-3271-A1211C45D853}"/>
              </a:ext>
            </a:extLst>
          </p:cNvPr>
          <p:cNvSpPr txBox="1">
            <a:spLocks/>
          </p:cNvSpPr>
          <p:nvPr/>
        </p:nvSpPr>
        <p:spPr bwMode="auto">
          <a:xfrm>
            <a:off x="432197" y="423292"/>
            <a:ext cx="96065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Клиент-серверная архитектура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193F06-869A-228E-87B6-ECCCA648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98653" y="2468441"/>
            <a:ext cx="5651347" cy="19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 bwMode="auto">
          <a:xfrm>
            <a:off x="4275139" y="1585950"/>
            <a:ext cx="3647283" cy="2325738"/>
          </a:xfrm>
          <a:prstGeom prst="roundRect">
            <a:avLst>
              <a:gd name="adj" fmla="val 436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2. Упрощение поддержки продукта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8110538" y="1590763"/>
            <a:ext cx="3654856" cy="2320926"/>
          </a:xfrm>
          <a:prstGeom prst="roundRect">
            <a:avLst>
              <a:gd name="adj" fmla="val 435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3. Возможность дорабатывать, расширять                          и масштабировать проект</a:t>
            </a:r>
          </a:p>
          <a:p>
            <a:pPr>
              <a:spcAft>
                <a:spcPts val="600"/>
              </a:spcAft>
              <a:defRPr/>
            </a:pPr>
            <a:endParaRPr sz="2400" dirty="0"/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2351088" y="4105364"/>
            <a:ext cx="3648074" cy="2320925"/>
          </a:xfrm>
          <a:prstGeom prst="roundRect">
            <a:avLst>
              <a:gd name="adj" fmla="val 4357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4. Обеспечение повторного использования</a:t>
            </a:r>
          </a:p>
          <a:p>
            <a:pPr>
              <a:spcAft>
                <a:spcPts val="600"/>
              </a:spcAft>
              <a:defRPr/>
            </a:pPr>
            <a:endParaRPr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Значение архитектуры в разработке систем</a:t>
            </a:r>
            <a:endParaRPr dirty="0"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432592" y="1585949"/>
            <a:ext cx="3647283" cy="2325739"/>
          </a:xfrm>
          <a:prstGeom prst="roundRect">
            <a:avLst>
              <a:gd name="adj" fmla="val 4672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1. Создание фундамента </a:t>
            </a:r>
            <a:br>
              <a:rPr lang="ru-RU" sz="2000" b="1" dirty="0">
                <a:solidFill>
                  <a:schemeClr val="tx1"/>
                </a:solidFill>
                <a:latin typeface="Arial"/>
              </a:rPr>
            </a:br>
            <a:r>
              <a:rPr lang="ru-RU" sz="2000" b="1" dirty="0">
                <a:solidFill>
                  <a:schemeClr val="tx1"/>
                </a:solidFill>
                <a:latin typeface="Arial"/>
              </a:rPr>
              <a:t>для разработки ИТ-продукта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6191250" y="4105275"/>
            <a:ext cx="3648074" cy="2320925"/>
          </a:xfrm>
          <a:prstGeom prst="roundRect">
            <a:avLst>
              <a:gd name="adj" fmla="val 4357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5. Согласование                с корпоративными целями и стратегией компании</a:t>
            </a:r>
          </a:p>
          <a:p>
            <a:pPr>
              <a:spcAft>
                <a:spcPts val="600"/>
              </a:spcAft>
              <a:defRPr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27764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ru-RU" dirty="0"/>
              <a:t>Методы формирования требований к архитектуре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84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228F-7531-5743-35E7-AA7A1832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738664"/>
          </a:xfrm>
        </p:spPr>
        <p:txBody>
          <a:bodyPr/>
          <a:lstStyle/>
          <a:p>
            <a:r>
              <a:rPr lang="ru-RU" dirty="0"/>
              <a:t>Методы формирования требований </a:t>
            </a:r>
            <a:br>
              <a:rPr lang="en-US" dirty="0"/>
            </a:br>
            <a:r>
              <a:rPr lang="ru-RU" dirty="0"/>
              <a:t>к архитектуре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687FA0B5-414D-C82C-3747-86217ADF3169}"/>
              </a:ext>
            </a:extLst>
          </p:cNvPr>
          <p:cNvSpPr txBox="1">
            <a:spLocks/>
          </p:cNvSpPr>
          <p:nvPr/>
        </p:nvSpPr>
        <p:spPr bwMode="auto">
          <a:xfrm>
            <a:off x="432619" y="1287786"/>
            <a:ext cx="9001126" cy="8208962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Интервью с заинтересованными сторонами 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Мастер-классы и воркшопы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Анализ документации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Использование случаев использования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en-GB" sz="2000" dirty="0"/>
              <a:t>Use Case Analysis)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Прототипирование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Анкетирование и опросы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Анализ конкурентов и рынка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Сценарный анализ (</a:t>
            </a:r>
            <a:r>
              <a:rPr lang="en-GB" sz="2000" dirty="0"/>
              <a:t>Scenario Analysis)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Моделирование и </a:t>
            </a:r>
            <a:r>
              <a:rPr lang="en-GB" sz="2000" dirty="0"/>
              <a:t>Diagramming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Анализ нефункциональных требований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Обзор нормативных и стандартных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130158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157BF-A393-AFBB-D731-A1AF2981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распределённой архитектуры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FF69BD14-A7A5-911E-BE73-27DB6C03ABA1}"/>
              </a:ext>
            </a:extLst>
          </p:cNvPr>
          <p:cNvSpPr txBox="1">
            <a:spLocks/>
          </p:cNvSpPr>
          <p:nvPr/>
        </p:nvSpPr>
        <p:spPr bwMode="auto">
          <a:xfrm>
            <a:off x="432619" y="1132803"/>
            <a:ext cx="9001126" cy="8208962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Микросервисная архитектура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Клиент-серверная архитектура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Пиринговая (</a:t>
            </a:r>
            <a:r>
              <a:rPr lang="en-GB" sz="2000" dirty="0"/>
              <a:t>Peer-to-Peer) </a:t>
            </a:r>
            <a:r>
              <a:rPr lang="ru-RU" sz="2000" dirty="0"/>
              <a:t>архитектура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Сервис-ориентированная архитектура (</a:t>
            </a:r>
            <a:r>
              <a:rPr lang="en-GB" sz="2000" dirty="0"/>
              <a:t>SOA)</a:t>
            </a:r>
            <a:br>
              <a:rPr lang="en-GB" sz="2000" dirty="0"/>
            </a:br>
            <a:r>
              <a:rPr lang="ru-RU" sz="2000" dirty="0"/>
              <a:t>личных систем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Событийно-ориентированная архитектура (</a:t>
            </a:r>
            <a:r>
              <a:rPr lang="en-GB" sz="2000" dirty="0"/>
              <a:t>EDA)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Облачная архитектура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 err="1"/>
              <a:t>Бессерверная</a:t>
            </a:r>
            <a:r>
              <a:rPr lang="ru-RU" sz="2000" dirty="0"/>
              <a:t> архитектура (</a:t>
            </a:r>
            <a:r>
              <a:rPr lang="en-GB" sz="2000" dirty="0"/>
              <a:t>Serverless)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000" dirty="0"/>
              <a:t>Многоуровневая архитектура (</a:t>
            </a:r>
            <a:r>
              <a:rPr lang="en-GB" sz="2000" dirty="0"/>
              <a:t>N-Tier Architecture)</a:t>
            </a:r>
          </a:p>
        </p:txBody>
      </p:sp>
    </p:spTree>
    <p:extLst>
      <p:ext uri="{BB962C8B-B14F-4D97-AF65-F5344CB8AC3E}">
        <p14:creationId xmlns:p14="http://schemas.microsoft.com/office/powerpoint/2010/main" val="296378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84179-91F0-6CF4-D3E3-B47376E8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93954"/>
          </a:xfrm>
        </p:spPr>
        <p:txBody>
          <a:bodyPr/>
          <a:lstStyle/>
          <a:p>
            <a:r>
              <a:rPr lang="ru-RU" sz="3200" dirty="0"/>
              <a:t>Примеры нераспределённой архитектуры</a:t>
            </a:r>
            <a:endParaRPr lang="ru-RU" dirty="0"/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97D3B72A-4FDA-E4A0-E76D-108DB9E86E76}"/>
              </a:ext>
            </a:extLst>
          </p:cNvPr>
          <p:cNvSpPr txBox="1">
            <a:spLocks/>
          </p:cNvSpPr>
          <p:nvPr/>
        </p:nvSpPr>
        <p:spPr bwMode="auto">
          <a:xfrm>
            <a:off x="432619" y="1148301"/>
            <a:ext cx="9001126" cy="8208962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bg2"/>
                </a:solidFill>
              </a:rPr>
              <a:t>Традиционные настольные приложения</a:t>
            </a:r>
            <a:endParaRPr lang="ru-RU" sz="1600" dirty="0">
              <a:solidFill>
                <a:schemeClr val="bg2"/>
              </a:solidFill>
            </a:endParaRPr>
          </a:p>
          <a:p>
            <a:pPr marL="898525" indent="-3651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en-GB" sz="1600" dirty="0"/>
              <a:t>Microsoft Office</a:t>
            </a:r>
          </a:p>
          <a:p>
            <a:pPr marL="898525" indent="-3651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en-GB" sz="1600" dirty="0"/>
              <a:t>Adobe Photoshop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 startAt="2"/>
              <a:defRPr/>
            </a:pPr>
            <a:r>
              <a:rPr lang="ru-RU" sz="1600" b="1" dirty="0">
                <a:solidFill>
                  <a:schemeClr val="bg2"/>
                </a:solidFill>
              </a:rPr>
              <a:t>Ранняя веб-архитектура</a:t>
            </a:r>
            <a:endParaRPr lang="ru-RU" sz="1600" dirty="0">
              <a:solidFill>
                <a:schemeClr val="bg2"/>
              </a:solidFill>
            </a:endParaRPr>
          </a:p>
          <a:p>
            <a:pPr marL="898525" indent="-3651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en-GB" sz="1600" dirty="0"/>
              <a:t>ASP.NET Web Forms</a:t>
            </a:r>
          </a:p>
          <a:p>
            <a:pPr marL="898525" indent="-3651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en-GB" sz="1600" dirty="0"/>
              <a:t>PHP-</a:t>
            </a:r>
            <a:r>
              <a:rPr lang="ru-RU" sz="1600" dirty="0"/>
              <a:t>скрипты на сервере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 startAt="3"/>
              <a:defRPr/>
            </a:pPr>
            <a:r>
              <a:rPr lang="en-GB" sz="1600" b="1" dirty="0">
                <a:solidFill>
                  <a:schemeClr val="bg2"/>
                </a:solidFill>
              </a:rPr>
              <a:t>ERP-</a:t>
            </a:r>
            <a:r>
              <a:rPr lang="ru-RU" sz="1600" b="1" dirty="0">
                <a:solidFill>
                  <a:schemeClr val="bg2"/>
                </a:solidFill>
              </a:rPr>
              <a:t>системы</a:t>
            </a:r>
            <a:endParaRPr lang="ru-RU" sz="1600" dirty="0">
              <a:solidFill>
                <a:schemeClr val="bg2"/>
              </a:solidFill>
            </a:endParaRPr>
          </a:p>
          <a:p>
            <a:pPr marL="898525" indent="-3651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en-GB" sz="1600" dirty="0"/>
              <a:t>SAP ERP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 startAt="4"/>
              <a:defRPr/>
            </a:pPr>
            <a:r>
              <a:rPr lang="ru-RU" sz="1600" b="1" dirty="0">
                <a:solidFill>
                  <a:schemeClr val="bg2"/>
                </a:solidFill>
              </a:rPr>
              <a:t>Игровые движки</a:t>
            </a:r>
            <a:endParaRPr lang="ru-RU" sz="1600" dirty="0">
              <a:solidFill>
                <a:schemeClr val="bg2"/>
              </a:solidFill>
            </a:endParaRPr>
          </a:p>
          <a:p>
            <a:pPr marL="898525" indent="-3651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en-GB" sz="1600" dirty="0"/>
              <a:t>Unreal Engine (</a:t>
            </a:r>
            <a:r>
              <a:rPr lang="ru-RU" sz="1600" dirty="0"/>
              <a:t>ранние версии)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 startAt="5"/>
              <a:defRPr/>
            </a:pPr>
            <a:r>
              <a:rPr lang="ru-RU" sz="1600" b="1" dirty="0">
                <a:solidFill>
                  <a:schemeClr val="bg2"/>
                </a:solidFill>
              </a:rPr>
              <a:t>Мобильные приложения</a:t>
            </a:r>
            <a:endParaRPr lang="ru-RU" sz="1600" dirty="0">
              <a:solidFill>
                <a:schemeClr val="bg2"/>
              </a:solidFill>
            </a:endParaRPr>
          </a:p>
          <a:p>
            <a:pPr marL="898525" indent="-3651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defRPr/>
            </a:pPr>
            <a:r>
              <a:rPr lang="ru-RU" sz="1600" dirty="0"/>
              <a:t>Ранние версии приложений для </a:t>
            </a:r>
            <a:r>
              <a:rPr lang="en-GB" sz="1600" dirty="0"/>
              <a:t>iOS </a:t>
            </a:r>
            <a:r>
              <a:rPr lang="ru-RU" sz="1600" dirty="0"/>
              <a:t>и </a:t>
            </a:r>
            <a:r>
              <a:rPr lang="en-GB" sz="1600" dirty="0"/>
              <a:t>Android</a:t>
            </a:r>
          </a:p>
          <a:p>
            <a:pPr marL="514350" indent="-514350">
              <a:lnSpc>
                <a:spcPct val="100000"/>
              </a:lnSpc>
              <a:buClr>
                <a:schemeClr val="bg2"/>
              </a:buClr>
              <a:buFont typeface="+mj-lt"/>
              <a:buAutoNum type="arabicPeriod" startAt="6"/>
              <a:defRPr/>
            </a:pPr>
            <a:r>
              <a:rPr lang="ru-RU" sz="1600" b="1" dirty="0">
                <a:solidFill>
                  <a:schemeClr val="bg2"/>
                </a:solidFill>
              </a:rPr>
              <a:t>Системы управления базами данных (СУБД)</a:t>
            </a:r>
            <a:endParaRPr lang="ru-RU" sz="1600" dirty="0">
              <a:solidFill>
                <a:schemeClr val="bg2"/>
              </a:solidFill>
            </a:endParaRPr>
          </a:p>
          <a:p>
            <a:pPr marL="898525">
              <a:lnSpc>
                <a:spcPct val="100000"/>
              </a:lnSpc>
              <a:buClr>
                <a:schemeClr val="bg2"/>
              </a:buClr>
              <a:buFont typeface="Wingdings"/>
              <a:buChar char="§"/>
              <a:tabLst>
                <a:tab pos="898525" algn="l"/>
              </a:tabLst>
              <a:defRPr/>
            </a:pPr>
            <a:r>
              <a:rPr lang="en-GB" sz="1600" dirty="0"/>
              <a:t>MySQL (</a:t>
            </a:r>
            <a:r>
              <a:rPr lang="ru-RU" sz="1600" dirty="0"/>
              <a:t>традиционная установка)</a:t>
            </a:r>
          </a:p>
        </p:txBody>
      </p:sp>
    </p:spTree>
    <p:extLst>
      <p:ext uri="{BB962C8B-B14F-4D97-AF65-F5344CB8AC3E}">
        <p14:creationId xmlns:p14="http://schemas.microsoft.com/office/powerpoint/2010/main" val="246770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 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Какой стиль архитектуры лучше всего подойдёт            для нашего кейса и почему?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1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 dirty="0" err="1">
                <a:solidFill>
                  <a:schemeClr val="bg2"/>
                </a:solidFill>
                <a:latin typeface="Arial"/>
              </a:rPr>
              <a:t>Сегодня</a:t>
            </a: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  <a:r>
              <a:rPr sz="1600" b="1" dirty="0" err="1">
                <a:solidFill>
                  <a:schemeClr val="bg2"/>
                </a:solidFill>
                <a:latin typeface="Arial"/>
              </a:rPr>
              <a:t>мы</a:t>
            </a:r>
            <a:r>
              <a:rPr lang="ru-RU" sz="1600" b="1" dirty="0">
                <a:solidFill>
                  <a:schemeClr val="bg2"/>
                </a:solidFill>
                <a:latin typeface="Arial"/>
              </a:rPr>
              <a:t>:</a:t>
            </a:r>
          </a:p>
          <a:p>
            <a:pPr>
              <a:spcAft>
                <a:spcPts val="599"/>
              </a:spcAft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изучили основные принципы архитектурного проектирования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освоили основные понятия и термины, связанные с архитектурой программного обеспечения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познакомились с основными подходами и стилями архитектуры, такими как монолитная, микросервисная, клиент-серверная и другие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узнали преимущества и недостатки каждого архитектурного стиля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разобрали методы формирования требований к архитектуре</a:t>
            </a:r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Итоги занятия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Рефлексия </a:t>
            </a:r>
            <a:endParaRPr dirty="0"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узнали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изменилось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Раньше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я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думал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(а),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А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теперь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вопросы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остались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Bef>
                <a:spcPts val="1332"/>
              </a:spcBef>
              <a:defRPr/>
            </a:pP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Aft>
                <a:spcPts val="599"/>
              </a:spcAft>
              <a:defRPr/>
            </a:pPr>
            <a:endParaRPr sz="14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Изучить основные принципы архитектурного проектирования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Узнать основные понятия и термины, связанные с архитектурой программного обеспечения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Познакомиться с основными подходами и стилями архитектуры, такими как монолитная, микросервисная, клиент-серверная и другие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Понять преимущества и недостатки каждого архитектурного стиля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Разобрать методы формирования требований к архитектуре</a:t>
            </a: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Цели занятия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 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  <a:ea typeface="Inter"/>
              </a:rPr>
              <a:t>Что такое архитектура?</a:t>
            </a:r>
            <a:endParaRPr dirty="0"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28DA-9020-8D85-AED9-C7AB32A5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738664"/>
          </a:xfrm>
        </p:spPr>
        <p:txBody>
          <a:bodyPr/>
          <a:lstStyle/>
          <a:p>
            <a:r>
              <a:rPr lang="ru-RU" dirty="0"/>
              <a:t>Определение архитектуры программного обеспечения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F69CA7C9-8ADC-E540-01ED-D41196699CBB}"/>
              </a:ext>
            </a:extLst>
          </p:cNvPr>
          <p:cNvSpPr/>
          <p:nvPr/>
        </p:nvSpPr>
        <p:spPr bwMode="auto">
          <a:xfrm>
            <a:off x="431799" y="3536950"/>
            <a:ext cx="10555070" cy="2879725"/>
          </a:xfrm>
          <a:prstGeom prst="roundRect">
            <a:avLst>
              <a:gd name="adj" fmla="val 3002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/>
              </a:rPr>
              <a:t>Ключевые аспекты архитектуры ПО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Компоненты</a:t>
            </a:r>
            <a:r>
              <a:rPr lang="en-US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— основные строительные блоки системы (модули, сервисы, классы и т. д.)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Взаимодействие — способы, по которым компоненты обмениваются данными и функциями</a:t>
            </a: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Принципиальные решения — выбор технологий, паттернов проектирования, методов интеграции и т. д.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4D6E5680-7215-3183-879B-293913386BD0}"/>
              </a:ext>
            </a:extLst>
          </p:cNvPr>
          <p:cNvSpPr/>
          <p:nvPr/>
        </p:nvSpPr>
        <p:spPr bwMode="auto">
          <a:xfrm>
            <a:off x="431798" y="1381431"/>
            <a:ext cx="10555069" cy="1945968"/>
          </a:xfrm>
          <a:prstGeom prst="roundRect">
            <a:avLst>
              <a:gd name="adj" fmla="val 577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</a:rPr>
              <a:t>Архитектура программного обеспечения — это фундаментальная структура системы, включающая компоненты, их взаимодействие и принципиальные решения по организации системы.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</a:rPr>
              <a:t>Архитектура определяет, как система будет удовлетворять функциональным и нефункциональным требованиям, обеспечивая основу для дальнейшего проектирования, разработки и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13591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43DCD73-6DAF-5657-4F22-B95914AB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09" b="13905"/>
          <a:stretch/>
        </p:blipFill>
        <p:spPr bwMode="auto">
          <a:xfrm>
            <a:off x="101793" y="1089470"/>
            <a:ext cx="11988414" cy="46790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6A3159C-83EB-5F03-3B19-1AF64788C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2619" y="1208588"/>
            <a:ext cx="522761" cy="76623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2085362-0A82-5442-F6E1-097F2A032D9D}"/>
              </a:ext>
            </a:extLst>
          </p:cNvPr>
          <p:cNvSpPr txBox="1"/>
          <p:nvPr/>
        </p:nvSpPr>
        <p:spPr bwMode="auto">
          <a:xfrm>
            <a:off x="1286206" y="991542"/>
            <a:ext cx="3379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434343"/>
                </a:solidFill>
                <a:ea typeface="Open Sans"/>
              </a:rPr>
              <a:t>Как обеспечить заданные требования</a:t>
            </a:r>
            <a:br>
              <a:rPr lang="ru-RU" dirty="0">
                <a:solidFill>
                  <a:srgbClr val="434343"/>
                </a:solidFill>
                <a:ea typeface="Open Sans"/>
              </a:rPr>
            </a:br>
            <a:r>
              <a:rPr lang="ru-RU" dirty="0">
                <a:solidFill>
                  <a:srgbClr val="434343"/>
                </a:solidFill>
                <a:ea typeface="Open Sans"/>
              </a:rPr>
              <a:t>по доступности</a:t>
            </a:r>
            <a:br>
              <a:rPr lang="ru-RU" dirty="0">
                <a:solidFill>
                  <a:srgbClr val="434343"/>
                </a:solidFill>
                <a:ea typeface="Open Sans"/>
              </a:rPr>
            </a:br>
            <a:r>
              <a:rPr lang="ru-RU" dirty="0">
                <a:solidFill>
                  <a:srgbClr val="434343"/>
                </a:solidFill>
                <a:ea typeface="Open Sans"/>
              </a:rPr>
              <a:t>и отказоустойчивости</a:t>
            </a:r>
            <a:endParaRPr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B543C8F-90FC-DC18-C681-85586FE1C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2619" y="4332788"/>
            <a:ext cx="522761" cy="7662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F0BF2BD-9BAF-C8C8-7CC0-7137F9C6F222}"/>
              </a:ext>
            </a:extLst>
          </p:cNvPr>
          <p:cNvSpPr txBox="1"/>
          <p:nvPr/>
        </p:nvSpPr>
        <p:spPr bwMode="auto">
          <a:xfrm>
            <a:off x="1093641" y="4531241"/>
            <a:ext cx="455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434343"/>
                </a:solidFill>
                <a:ea typeface="Open Sans"/>
              </a:rPr>
              <a:t>Какие у нас будут технологии</a:t>
            </a: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79B599-D642-B2F3-3DCE-A13C3955A47F}"/>
              </a:ext>
            </a:extLst>
          </p:cNvPr>
          <p:cNvSpPr txBox="1"/>
          <p:nvPr/>
        </p:nvSpPr>
        <p:spPr bwMode="auto">
          <a:xfrm>
            <a:off x="8965122" y="1268539"/>
            <a:ext cx="455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434343"/>
                </a:solidFill>
                <a:ea typeface="Open Sans"/>
                <a:cs typeface="Open Sans"/>
              </a:rPr>
              <a:t>Какие будут данные</a:t>
            </a:r>
            <a:br>
              <a:rPr lang="ru-RU" dirty="0">
                <a:solidFill>
                  <a:srgbClr val="434343"/>
                </a:solidFill>
                <a:ea typeface="Open Sans"/>
                <a:cs typeface="Open Sans"/>
              </a:rPr>
            </a:br>
            <a:r>
              <a:rPr lang="ru-RU" dirty="0">
                <a:solidFill>
                  <a:srgbClr val="434343"/>
                </a:solidFill>
                <a:ea typeface="Open Sans"/>
                <a:cs typeface="Open Sans"/>
              </a:rPr>
              <a:t>и как они будут храниться</a:t>
            </a:r>
            <a:endParaRPr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F4322-DBA5-2941-E461-EAC3BBA87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2819" y="1208586"/>
            <a:ext cx="522761" cy="76623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B239A72-3AE6-1FC8-E238-8307A328A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2818" y="4332787"/>
            <a:ext cx="522761" cy="76623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619D017-1FC6-955A-4C98-E3DE48F0626D}"/>
              </a:ext>
            </a:extLst>
          </p:cNvPr>
          <p:cNvSpPr txBox="1"/>
          <p:nvPr/>
        </p:nvSpPr>
        <p:spPr bwMode="auto">
          <a:xfrm>
            <a:off x="8965122" y="4392740"/>
            <a:ext cx="35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434343"/>
                </a:solidFill>
                <a:ea typeface="Open Sans"/>
                <a:cs typeface="Open Sans"/>
              </a:rPr>
              <a:t>Какие будут</a:t>
            </a:r>
            <a:br>
              <a:rPr lang="ru-RU" dirty="0">
                <a:solidFill>
                  <a:srgbClr val="434343"/>
                </a:solidFill>
                <a:ea typeface="Open Sans"/>
                <a:cs typeface="Open Sans"/>
              </a:rPr>
            </a:br>
            <a:r>
              <a:rPr lang="ru-RU" dirty="0">
                <a:solidFill>
                  <a:srgbClr val="434343"/>
                </a:solidFill>
                <a:ea typeface="Open Sans"/>
                <a:cs typeface="Open Sans"/>
              </a:rPr>
              <a:t>потоки данных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10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585575"/>
          </a:xfrm>
        </p:spPr>
        <p:txBody>
          <a:bodyPr/>
          <a:lstStyle/>
          <a:p>
            <a:pPr>
              <a:defRPr/>
            </a:pPr>
            <a:r>
              <a:rPr lang="ru-RU" dirty="0"/>
              <a:t>Стили архитектуры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 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  <a:ea typeface="Inter"/>
              </a:rPr>
              <a:t>Как вы думаете, почему выбор архитектуры является важным этапом в разработке?</a:t>
            </a:r>
          </a:p>
          <a:p>
            <a:pPr>
              <a:spcAft>
                <a:spcPts val="599"/>
              </a:spcAft>
              <a:defRPr/>
            </a:pPr>
            <a:endParaRPr dirty="0"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 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 какими стилями архитектуры вы уже знакомы?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41538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5"/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5555</Words>
  <Application>Microsoft Office PowerPoint</Application>
  <DocSecurity>0</DocSecurity>
  <PresentationFormat>Широкоэкранный</PresentationFormat>
  <Paragraphs>549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Abyssinica SIL</vt:lpstr>
      <vt:lpstr>ALS Hauss</vt:lpstr>
      <vt:lpstr>ALS Hauss Medium</vt:lpstr>
      <vt:lpstr>-apple-system</vt:lpstr>
      <vt:lpstr>Arial</vt:lpstr>
      <vt:lpstr>Calibri</vt:lpstr>
      <vt:lpstr>Fira Sans</vt:lpstr>
      <vt:lpstr>Inter</vt:lpstr>
      <vt:lpstr>Nunito Sans</vt:lpstr>
      <vt:lpstr>Open Sans</vt:lpstr>
      <vt:lpstr>Proxima Nova</vt:lpstr>
      <vt:lpstr>quote-cjk-patch</vt:lpstr>
      <vt:lpstr>Times New Roman</vt:lpstr>
      <vt:lpstr>Verdana</vt:lpstr>
      <vt:lpstr>Wingdings</vt:lpstr>
      <vt:lpstr>Системный шрифт, обычный</vt:lpstr>
      <vt:lpstr>Основной шаблон Т1</vt:lpstr>
      <vt:lpstr>1_Основной шаблон Т1</vt:lpstr>
      <vt:lpstr>Стили архитектуры</vt:lpstr>
      <vt:lpstr>План занятия</vt:lpstr>
      <vt:lpstr>Цели занятия</vt:lpstr>
      <vt:lpstr>Вопрос </vt:lpstr>
      <vt:lpstr>Определение архитектуры программного обеспечения</vt:lpstr>
      <vt:lpstr>Презентация PowerPoint</vt:lpstr>
      <vt:lpstr>Стили архитектуры</vt:lpstr>
      <vt:lpstr>Вопрос </vt:lpstr>
      <vt:lpstr>Вопрос </vt:lpstr>
      <vt:lpstr>Презентация PowerPoint</vt:lpstr>
      <vt:lpstr>Подходы и стили архитектуры</vt:lpstr>
      <vt:lpstr>Монолитная архитектура</vt:lpstr>
      <vt:lpstr>Сервис-ориентированная архитектура (SOA)</vt:lpstr>
      <vt:lpstr>Презентация PowerPoint</vt:lpstr>
      <vt:lpstr>Слоистая архитектура (Layered Architecture)</vt:lpstr>
      <vt:lpstr>Презентация PowerPoint</vt:lpstr>
      <vt:lpstr>Микросервисная архитектура (Microservices Architecture) </vt:lpstr>
      <vt:lpstr>Презентация PowerPoint</vt:lpstr>
      <vt:lpstr>Микросервисная архитектура (Microservices Architecture)</vt:lpstr>
      <vt:lpstr>Микросервисная архитектура (Microservices Architecture)</vt:lpstr>
      <vt:lpstr>Презентация PowerPoint</vt:lpstr>
      <vt:lpstr>Значение архитектуры в разработке систем</vt:lpstr>
      <vt:lpstr>Методы формирования требований к архитектуре</vt:lpstr>
      <vt:lpstr>Методы формирования требований  к архитектуре</vt:lpstr>
      <vt:lpstr>Примеры распределённой архитектуры</vt:lpstr>
      <vt:lpstr>Примеры нераспределённой архитектуры</vt:lpstr>
      <vt:lpstr>Вопрос </vt:lpstr>
      <vt:lpstr>Итоги занятия</vt:lpstr>
      <vt:lpstr>Рефлексия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cp:lastModifiedBy>Ширшова Екатерина Игоревна</cp:lastModifiedBy>
  <cp:revision>207</cp:revision>
  <dcterms:created xsi:type="dcterms:W3CDTF">2023-02-20T15:32:58Z</dcterms:created>
  <dcterms:modified xsi:type="dcterms:W3CDTF">2025-07-21T05:39:22Z</dcterms:modified>
  <cp:category/>
  <dc:identifier/>
  <cp:contentStatus/>
  <dc:language/>
  <cp:version/>
</cp:coreProperties>
</file>