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i8hd0IbQz3ps6x52WuD6TkX85T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547377-DB32-4962-9867-6479F0682052}">
  <a:tblStyle styleId="{B8547377-DB32-4962-9867-6479F068205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357" autoAdjust="0"/>
  </p:normalViewPr>
  <p:slideViewPr>
    <p:cSldViewPr snapToGrid="0">
      <p:cViewPr>
        <p:scale>
          <a:sx n="75" d="100"/>
          <a:sy n="75" d="100"/>
        </p:scale>
        <p:origin x="166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увидеть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протокол</a:t>
            </a:r>
            <a:r>
              <a:rPr lang="ru-RU" dirty="0"/>
              <a:t> ЗА</a:t>
            </a:r>
            <a:r>
              <a:rPr lang="en-US" dirty="0"/>
              <a:t> </a:t>
            </a:r>
            <a:r>
              <a:rPr lang="en-US" dirty="0" err="1"/>
              <a:t>обеспечивает</a:t>
            </a:r>
            <a:r>
              <a:rPr lang="en-US" dirty="0"/>
              <a:t> </a:t>
            </a:r>
            <a:r>
              <a:rPr lang="en-US" dirty="0" err="1"/>
              <a:t>когерентность</a:t>
            </a:r>
            <a:r>
              <a:rPr lang="en-US" dirty="0"/>
              <a:t>, </a:t>
            </a:r>
            <a:r>
              <a:rPr lang="en-US" dirty="0" err="1"/>
              <a:t>рассмотрим</a:t>
            </a:r>
            <a:r>
              <a:rPr lang="en-US" dirty="0"/>
              <a:t> </a:t>
            </a:r>
            <a:r>
              <a:rPr lang="en-US" dirty="0" err="1"/>
              <a:t>операцию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вслед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.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 </a:t>
            </a:r>
            <a:r>
              <a:rPr lang="en-US" dirty="0" err="1"/>
              <a:t>требует</a:t>
            </a:r>
            <a:r>
              <a:rPr lang="en-US" dirty="0"/>
              <a:t> </a:t>
            </a:r>
            <a:r>
              <a:rPr lang="en-US" dirty="0" err="1"/>
              <a:t>исключительного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, </a:t>
            </a:r>
            <a:r>
              <a:rPr lang="en-US" dirty="0" err="1"/>
              <a:t>любая</a:t>
            </a:r>
            <a:r>
              <a:rPr lang="en-US" dirty="0"/>
              <a:t> </a:t>
            </a:r>
            <a:r>
              <a:rPr lang="en-US" dirty="0" err="1"/>
              <a:t>копия</a:t>
            </a:r>
            <a:r>
              <a:rPr lang="en-US" dirty="0"/>
              <a:t>, </a:t>
            </a:r>
            <a:r>
              <a:rPr lang="en-US" dirty="0" err="1"/>
              <a:t>поддерживаемая</a:t>
            </a:r>
            <a:r>
              <a:rPr lang="en-US" dirty="0"/>
              <a:t> </a:t>
            </a:r>
            <a:r>
              <a:rPr lang="en-US" dirty="0" err="1"/>
              <a:t>читающим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аннулирована</a:t>
            </a:r>
            <a:r>
              <a:rPr lang="en-US" dirty="0"/>
              <a:t> (в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названием</a:t>
            </a:r>
            <a:r>
              <a:rPr lang="en-US" dirty="0"/>
              <a:t> </a:t>
            </a:r>
            <a:r>
              <a:rPr lang="en-US" dirty="0" err="1"/>
              <a:t>протокола</a:t>
            </a:r>
            <a:r>
              <a:rPr lang="en-US" dirty="0"/>
              <a:t>). </a:t>
            </a: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возникает</a:t>
            </a:r>
            <a:r>
              <a:rPr lang="en-US" dirty="0"/>
              <a:t>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, </a:t>
            </a:r>
            <a:r>
              <a:rPr lang="en-US" dirty="0" err="1"/>
              <a:t>произойдет</a:t>
            </a:r>
            <a:r>
              <a:rPr lang="en-US" dirty="0"/>
              <a:t> </a:t>
            </a:r>
            <a:r>
              <a:rPr lang="en-US" dirty="0" err="1"/>
              <a:t>промах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,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вынуждает</a:t>
            </a:r>
            <a:r>
              <a:rPr lang="en-US" dirty="0"/>
              <a:t> </a:t>
            </a:r>
            <a:r>
              <a:rPr lang="en-US" dirty="0" err="1"/>
              <a:t>выполнить</a:t>
            </a:r>
            <a:r>
              <a:rPr lang="en-US" dirty="0"/>
              <a:t> </a:t>
            </a:r>
            <a:r>
              <a:rPr lang="en-US" dirty="0" err="1"/>
              <a:t>выборку</a:t>
            </a:r>
            <a:r>
              <a:rPr lang="en-US" dirty="0"/>
              <a:t> </a:t>
            </a:r>
            <a:r>
              <a:rPr lang="en-US" dirty="0" err="1"/>
              <a:t>новой</a:t>
            </a:r>
            <a:r>
              <a:rPr lang="en-US" dirty="0"/>
              <a:t> </a:t>
            </a:r>
            <a:r>
              <a:rPr lang="en-US" dirty="0" err="1"/>
              <a:t>копии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.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можем</a:t>
            </a:r>
            <a:r>
              <a:rPr lang="en-US" dirty="0"/>
              <a:t> </a:t>
            </a:r>
            <a:r>
              <a:rPr lang="en-US" dirty="0" err="1"/>
              <a:t>потребовать</a:t>
            </a:r>
            <a:r>
              <a:rPr lang="en-US" dirty="0"/>
              <a:t>,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dirty="0" err="1"/>
              <a:t>имел</a:t>
            </a:r>
            <a:r>
              <a:rPr lang="en-US" dirty="0"/>
              <a:t> </a:t>
            </a:r>
            <a:r>
              <a:rPr lang="en-US" i="1" dirty="0" err="1"/>
              <a:t>достоверную</a:t>
            </a:r>
            <a:r>
              <a:rPr lang="en-US" i="1" dirty="0"/>
              <a:t> (valid)</a:t>
            </a:r>
            <a:r>
              <a:rPr lang="en-US" dirty="0"/>
              <a:t> </a:t>
            </a:r>
            <a:r>
              <a:rPr lang="en-US" dirty="0" err="1"/>
              <a:t>копию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в </a:t>
            </a:r>
            <a:r>
              <a:rPr lang="en-US" dirty="0" err="1"/>
              <a:t>своей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прежде</a:t>
            </a:r>
            <a:r>
              <a:rPr lang="en-US" dirty="0"/>
              <a:t>, </a:t>
            </a:r>
            <a:r>
              <a:rPr lang="en-US" dirty="0" err="1"/>
              <a:t>чем</a:t>
            </a:r>
            <a:r>
              <a:rPr lang="en-US" dirty="0"/>
              <a:t> </a:t>
            </a:r>
            <a:r>
              <a:rPr lang="en-US" dirty="0" err="1"/>
              <a:t>выполнять</a:t>
            </a:r>
            <a:r>
              <a:rPr lang="en-US" dirty="0"/>
              <a:t> в </a:t>
            </a:r>
            <a:r>
              <a:rPr lang="en-US" dirty="0" err="1"/>
              <a:t>нее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процессора</a:t>
            </a:r>
            <a:r>
              <a:rPr lang="en-US" dirty="0"/>
              <a:t> </a:t>
            </a:r>
            <a:r>
              <a:rPr lang="en-US" dirty="0" err="1"/>
              <a:t>попытаются</a:t>
            </a:r>
            <a:r>
              <a:rPr lang="en-US" dirty="0"/>
              <a:t> </a:t>
            </a:r>
            <a:r>
              <a:rPr lang="en-US" dirty="0" err="1"/>
              <a:t>записать</a:t>
            </a:r>
            <a:r>
              <a:rPr lang="en-US" dirty="0"/>
              <a:t> в </a:t>
            </a:r>
            <a:r>
              <a:rPr lang="en-US" dirty="0" err="1"/>
              <a:t>один</a:t>
            </a:r>
            <a:r>
              <a:rPr lang="en-US" dirty="0"/>
              <a:t> и </a:t>
            </a:r>
            <a:r>
              <a:rPr lang="en-US" dirty="0" err="1"/>
              <a:t>тот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элемент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одновременно</a:t>
            </a:r>
            <a:r>
              <a:rPr lang="en-US" dirty="0"/>
              <a:t>,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выиграет</a:t>
            </a:r>
            <a:r>
              <a:rPr lang="en-US" dirty="0"/>
              <a:t> </a:t>
            </a:r>
            <a:r>
              <a:rPr lang="en-US" dirty="0" err="1"/>
              <a:t>состязание</a:t>
            </a:r>
            <a:r>
              <a:rPr lang="en-US" dirty="0"/>
              <a:t> у </a:t>
            </a:r>
            <a:r>
              <a:rPr lang="en-US" dirty="0" err="1"/>
              <a:t>второго</a:t>
            </a:r>
            <a:r>
              <a:rPr lang="en-US" dirty="0"/>
              <a:t> (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принять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, </a:t>
            </a:r>
            <a:r>
              <a:rPr lang="en-US" dirty="0" err="1"/>
              <a:t>кто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выиграет</a:t>
            </a:r>
            <a:r>
              <a:rPr lang="en-US" dirty="0"/>
              <a:t> – </a:t>
            </a:r>
            <a:r>
              <a:rPr lang="en-US" dirty="0" err="1"/>
              <a:t>еще</a:t>
            </a:r>
            <a:r>
              <a:rPr lang="en-US" dirty="0"/>
              <a:t>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большой</a:t>
            </a:r>
            <a:r>
              <a:rPr lang="en-US" dirty="0"/>
              <a:t> </a:t>
            </a:r>
            <a:r>
              <a:rPr lang="en-US" dirty="0" err="1"/>
              <a:t>вопрос</a:t>
            </a:r>
            <a:r>
              <a:rPr lang="en-US" dirty="0"/>
              <a:t>) и </a:t>
            </a:r>
            <a:r>
              <a:rPr lang="en-US" dirty="0" err="1"/>
              <a:t>вызывает</a:t>
            </a:r>
            <a:r>
              <a:rPr lang="en-US" dirty="0"/>
              <a:t> </a:t>
            </a:r>
            <a:r>
              <a:rPr lang="en-US" dirty="0" err="1"/>
              <a:t>аннулирование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копии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Другой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другие</a:t>
            </a:r>
            <a:r>
              <a:rPr lang="en-US" dirty="0"/>
              <a:t>)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завершения</a:t>
            </a:r>
            <a:r>
              <a:rPr lang="en-US" dirty="0"/>
              <a:t> </a:t>
            </a:r>
            <a:r>
              <a:rPr lang="en-US" dirty="0" err="1"/>
              <a:t>своей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сначала</a:t>
            </a:r>
            <a:r>
              <a:rPr lang="en-US" dirty="0"/>
              <a:t>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новую</a:t>
            </a:r>
            <a:r>
              <a:rPr lang="en-US" dirty="0"/>
              <a:t> </a:t>
            </a:r>
            <a:r>
              <a:rPr lang="en-US" dirty="0" err="1"/>
              <a:t>копию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теперь</a:t>
            </a:r>
            <a:r>
              <a:rPr lang="en-US" dirty="0"/>
              <a:t> </a:t>
            </a:r>
            <a:r>
              <a:rPr lang="en-US" dirty="0" err="1"/>
              <a:t>уже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содержать</a:t>
            </a:r>
            <a:r>
              <a:rPr lang="en-US" dirty="0"/>
              <a:t> </a:t>
            </a:r>
            <a:r>
              <a:rPr lang="en-US" b="1" dirty="0" err="1"/>
              <a:t>обновленное</a:t>
            </a:r>
            <a:r>
              <a:rPr lang="en-US" b="1" dirty="0"/>
              <a:t> </a:t>
            </a:r>
            <a:r>
              <a:rPr lang="en-US" dirty="0" err="1"/>
              <a:t>значение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45" name="Google Shape;14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альтернативных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ru-RU" b="1" dirty="0"/>
              <a:t>связаны </a:t>
            </a:r>
            <a:r>
              <a:rPr lang="en-US" dirty="0"/>
              <a:t>с </a:t>
            </a:r>
            <a:r>
              <a:rPr lang="en-US" dirty="0" err="1"/>
              <a:t>методами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сквозной</a:t>
            </a:r>
            <a:r>
              <a:rPr lang="en-US" dirty="0"/>
              <a:t> </a:t>
            </a:r>
            <a:r>
              <a:rPr lang="en-US" dirty="0" err="1"/>
              <a:t>записью</a:t>
            </a:r>
            <a:r>
              <a:rPr lang="en-US" dirty="0"/>
              <a:t> и с </a:t>
            </a:r>
            <a:r>
              <a:rPr lang="en-US" dirty="0" err="1"/>
              <a:t>записью</a:t>
            </a:r>
            <a:r>
              <a:rPr lang="en-US" dirty="0"/>
              <a:t> с </a:t>
            </a:r>
            <a:r>
              <a:rPr lang="en-US" dirty="0" err="1"/>
              <a:t>обратным</a:t>
            </a:r>
            <a:r>
              <a:rPr lang="en-US" dirty="0"/>
              <a:t> </a:t>
            </a:r>
            <a:r>
              <a:rPr lang="en-US" dirty="0" err="1"/>
              <a:t>копированием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и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обратным</a:t>
            </a:r>
            <a:r>
              <a:rPr lang="en-US" dirty="0"/>
              <a:t> </a:t>
            </a:r>
            <a:r>
              <a:rPr lang="en-US" dirty="0" err="1"/>
              <a:t>копированием</a:t>
            </a:r>
            <a:r>
              <a:rPr lang="en-US" dirty="0"/>
              <a:t> </a:t>
            </a:r>
            <a:r>
              <a:rPr lang="en-US" dirty="0" err="1"/>
              <a:t>требует</a:t>
            </a:r>
            <a:r>
              <a:rPr lang="en-US" dirty="0"/>
              <a:t> </a:t>
            </a:r>
            <a:r>
              <a:rPr lang="en-US" dirty="0" err="1"/>
              <a:t>меньшей</a:t>
            </a:r>
            <a:r>
              <a:rPr lang="en-US" dirty="0"/>
              <a:t> </a:t>
            </a:r>
            <a:r>
              <a:rPr lang="en-US" dirty="0" err="1"/>
              <a:t>полосы</a:t>
            </a:r>
            <a:r>
              <a:rPr lang="en-US" dirty="0"/>
              <a:t> </a:t>
            </a:r>
            <a:r>
              <a:rPr lang="en-US" dirty="0" err="1"/>
              <a:t>пропускания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она</a:t>
            </a:r>
            <a:r>
              <a:rPr lang="en-US" dirty="0"/>
              <a:t> </a:t>
            </a:r>
            <a:r>
              <a:rPr lang="en-US" dirty="0" err="1"/>
              <a:t>использует</a:t>
            </a:r>
            <a:r>
              <a:rPr lang="en-US" dirty="0"/>
              <a:t> </a:t>
            </a:r>
            <a:r>
              <a:rPr lang="en-US" dirty="0" err="1"/>
              <a:t>преимущества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над</a:t>
            </a:r>
            <a:r>
              <a:rPr lang="en-US" dirty="0"/>
              <a:t> </a:t>
            </a:r>
            <a:r>
              <a:rPr lang="en-US" dirty="0" err="1"/>
              <a:t>целым</a:t>
            </a:r>
            <a:r>
              <a:rPr lang="en-US" dirty="0"/>
              <a:t> </a:t>
            </a:r>
            <a:r>
              <a:rPr lang="en-US" dirty="0" err="1"/>
              <a:t>блоком</a:t>
            </a:r>
            <a:r>
              <a:rPr lang="en-US" dirty="0"/>
              <a:t>, </a:t>
            </a:r>
            <a:r>
              <a:rPr lang="en-US" dirty="0" err="1"/>
              <a:t>протокол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аннулированием</a:t>
            </a:r>
            <a:r>
              <a:rPr lang="en-US" dirty="0"/>
              <a:t> </a:t>
            </a:r>
            <a:r>
              <a:rPr lang="en-US" dirty="0" err="1"/>
              <a:t>обычно</a:t>
            </a:r>
            <a:r>
              <a:rPr lang="en-US" dirty="0"/>
              <a:t> </a:t>
            </a:r>
            <a:r>
              <a:rPr lang="en-US" dirty="0" err="1"/>
              <a:t>требует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</a:t>
            </a:r>
            <a:r>
              <a:rPr lang="en-US" dirty="0" err="1"/>
              <a:t>тяжелого</a:t>
            </a:r>
            <a:r>
              <a:rPr lang="en-US" dirty="0"/>
              <a:t> </a:t>
            </a:r>
            <a:r>
              <a:rPr lang="en-US" dirty="0" err="1"/>
              <a:t>трафика</a:t>
            </a:r>
            <a:r>
              <a:rPr lang="en-US" dirty="0"/>
              <a:t>, </a:t>
            </a:r>
            <a:r>
              <a:rPr lang="en-US" dirty="0" err="1"/>
              <a:t>чем</a:t>
            </a:r>
            <a:r>
              <a:rPr lang="en-US" dirty="0"/>
              <a:t> </a:t>
            </a:r>
            <a:r>
              <a:rPr lang="en-US" dirty="0" err="1"/>
              <a:t>протокол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обновлением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несколько</a:t>
            </a:r>
            <a:r>
              <a:rPr lang="en-US" dirty="0"/>
              <a:t> </a:t>
            </a:r>
            <a:r>
              <a:rPr lang="en-US" dirty="0" err="1"/>
              <a:t>записей</a:t>
            </a:r>
            <a:r>
              <a:rPr lang="en-US" dirty="0"/>
              <a:t> в </a:t>
            </a:r>
            <a:r>
              <a:rPr lang="en-US" dirty="0" err="1"/>
              <a:t>один</a:t>
            </a:r>
            <a:r>
              <a:rPr lang="en-US" dirty="0"/>
              <a:t> и </a:t>
            </a:r>
            <a:r>
              <a:rPr lang="en-US" dirty="0" err="1"/>
              <a:t>тот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блок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требуют</a:t>
            </a:r>
            <a:r>
              <a:rPr lang="en-US" dirty="0"/>
              <a:t> </a:t>
            </a:r>
            <a:r>
              <a:rPr lang="en-US" dirty="0" err="1"/>
              <a:t>трансляции</a:t>
            </a:r>
            <a:r>
              <a:rPr lang="en-US" dirty="0"/>
              <a:t> </a:t>
            </a:r>
            <a:r>
              <a:rPr lang="en-US" dirty="0" err="1"/>
              <a:t>каждой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сквозной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память</a:t>
            </a:r>
            <a:r>
              <a:rPr lang="en-US" dirty="0"/>
              <a:t> </a:t>
            </a:r>
            <a:r>
              <a:rPr lang="en-US" dirty="0" err="1"/>
              <a:t>обновляется</a:t>
            </a:r>
            <a:r>
              <a:rPr lang="en-US" dirty="0"/>
              <a:t> </a:t>
            </a:r>
            <a:r>
              <a:rPr lang="en-US" dirty="0" err="1"/>
              <a:t>почти</a:t>
            </a:r>
            <a:r>
              <a:rPr lang="en-US" dirty="0"/>
              <a:t> </a:t>
            </a:r>
            <a:r>
              <a:rPr lang="en-US" dirty="0" err="1"/>
              <a:t>мгновенно</a:t>
            </a:r>
            <a:r>
              <a:rPr lang="en-US" dirty="0"/>
              <a:t> 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(</a:t>
            </a:r>
            <a:r>
              <a:rPr lang="en-US" dirty="0" err="1"/>
              <a:t>возможно</a:t>
            </a:r>
            <a:r>
              <a:rPr lang="en-US" dirty="0"/>
              <a:t> с </a:t>
            </a:r>
            <a:r>
              <a:rPr lang="en-US" dirty="0" err="1"/>
              <a:t>некоторой</a:t>
            </a:r>
            <a:r>
              <a:rPr lang="en-US" dirty="0"/>
              <a:t> </a:t>
            </a:r>
            <a:r>
              <a:rPr lang="en-US" dirty="0" err="1"/>
              <a:t>задержкой</a:t>
            </a:r>
            <a:r>
              <a:rPr lang="en-US" dirty="0"/>
              <a:t> в </a:t>
            </a:r>
            <a:r>
              <a:rPr lang="en-US" dirty="0" err="1"/>
              <a:t>буфере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).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Подобным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использовании</a:t>
            </a:r>
            <a:r>
              <a:rPr lang="en-US" dirty="0"/>
              <a:t> </a:t>
            </a:r>
            <a:r>
              <a:rPr lang="en-US" dirty="0" err="1"/>
              <a:t>протокола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обновлением</a:t>
            </a:r>
            <a:r>
              <a:rPr lang="en-US" dirty="0"/>
              <a:t>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копии</a:t>
            </a:r>
            <a:r>
              <a:rPr lang="en-US" dirty="0"/>
              <a:t> </a:t>
            </a:r>
            <a:r>
              <a:rPr lang="en-US" dirty="0" err="1"/>
              <a:t>обновляются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быстро</a:t>
            </a:r>
            <a:r>
              <a:rPr lang="en-US" dirty="0"/>
              <a:t>, </a:t>
            </a:r>
            <a:r>
              <a:rPr lang="en-US" dirty="0" err="1"/>
              <a:t>насколько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возможно</a:t>
            </a:r>
            <a:r>
              <a:rPr lang="en-US" dirty="0"/>
              <a:t>.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важное</a:t>
            </a:r>
            <a:r>
              <a:rPr lang="en-US" dirty="0"/>
              <a:t> </a:t>
            </a:r>
            <a:r>
              <a:rPr lang="en-US" dirty="0" err="1"/>
              <a:t>отличие</a:t>
            </a:r>
            <a:r>
              <a:rPr lang="en-US" dirty="0"/>
              <a:t> в </a:t>
            </a:r>
            <a:r>
              <a:rPr lang="en-US" dirty="0" err="1"/>
              <a:t>производительности</a:t>
            </a:r>
            <a:r>
              <a:rPr lang="en-US" dirty="0"/>
              <a:t> </a:t>
            </a:r>
            <a:r>
              <a:rPr lang="en-US" dirty="0" err="1"/>
              <a:t>протоколов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аннулированием</a:t>
            </a:r>
            <a:r>
              <a:rPr lang="en-US" dirty="0"/>
              <a:t> и с </a:t>
            </a:r>
            <a:r>
              <a:rPr lang="en-US" dirty="0" err="1"/>
              <a:t>обновлением</a:t>
            </a:r>
            <a:r>
              <a:rPr lang="en-US" dirty="0"/>
              <a:t> </a:t>
            </a:r>
            <a:r>
              <a:rPr lang="en-US" dirty="0" err="1"/>
              <a:t>связано</a:t>
            </a:r>
            <a:r>
              <a:rPr lang="en-US" dirty="0"/>
              <a:t> с </a:t>
            </a:r>
            <a:r>
              <a:rPr lang="en-US" dirty="0" err="1"/>
              <a:t>характеристиками</a:t>
            </a:r>
            <a:r>
              <a:rPr lang="en-US" dirty="0"/>
              <a:t> </a:t>
            </a:r>
            <a:r>
              <a:rPr lang="en-US" dirty="0" err="1"/>
              <a:t>прикладных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и с </a:t>
            </a:r>
            <a:r>
              <a:rPr lang="en-US" dirty="0" err="1"/>
              <a:t>выбором</a:t>
            </a:r>
            <a:r>
              <a:rPr lang="en-US" dirty="0"/>
              <a:t> </a:t>
            </a:r>
            <a:r>
              <a:rPr lang="en-US" dirty="0" err="1"/>
              <a:t>размер</a:t>
            </a:r>
            <a:r>
              <a:rPr lang="ru-RU" dirty="0" err="1"/>
              <a:t>ов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3" name="Google Shape;16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Ключевым</a:t>
            </a:r>
            <a:r>
              <a:rPr lang="en-US" dirty="0"/>
              <a:t> </a:t>
            </a:r>
            <a:r>
              <a:rPr lang="en-US" dirty="0" err="1"/>
              <a:t>моментом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в </a:t>
            </a:r>
            <a:r>
              <a:rPr lang="en-US" dirty="0" err="1"/>
              <a:t>многопроцессорных</a:t>
            </a:r>
            <a:r>
              <a:rPr lang="en-US" dirty="0"/>
              <a:t> </a:t>
            </a:r>
            <a:r>
              <a:rPr lang="en-US" dirty="0" err="1"/>
              <a:t>системах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протокола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аннулированием</a:t>
            </a:r>
            <a:r>
              <a:rPr lang="en-US" dirty="0"/>
              <a:t>, </a:t>
            </a:r>
            <a:r>
              <a:rPr lang="en-US" dirty="0" err="1"/>
              <a:t>так</a:t>
            </a:r>
            <a:r>
              <a:rPr lang="en-US" dirty="0"/>
              <a:t> и </a:t>
            </a:r>
            <a:r>
              <a:rPr lang="en-US" dirty="0" err="1"/>
              <a:t>протокола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с </a:t>
            </a:r>
            <a:r>
              <a:rPr lang="en-US" dirty="0" err="1"/>
              <a:t>обновлением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механизма</a:t>
            </a:r>
            <a:r>
              <a:rPr lang="en-US" dirty="0"/>
              <a:t> </a:t>
            </a:r>
            <a:r>
              <a:rPr lang="en-US" dirty="0" err="1"/>
              <a:t>шины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обновления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аннулирования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dirty="0" err="1"/>
              <a:t>просто</a:t>
            </a:r>
            <a:r>
              <a:rPr lang="en-US" dirty="0"/>
              <a:t> </a:t>
            </a:r>
            <a:r>
              <a:rPr lang="en-US" dirty="0" err="1"/>
              <a:t>захватывает</a:t>
            </a:r>
            <a:r>
              <a:rPr lang="en-US" dirty="0"/>
              <a:t> </a:t>
            </a:r>
            <a:r>
              <a:rPr lang="en-US" dirty="0" err="1"/>
              <a:t>шину</a:t>
            </a:r>
            <a:r>
              <a:rPr lang="en-US" dirty="0"/>
              <a:t> и </a:t>
            </a:r>
            <a:r>
              <a:rPr lang="en-US" dirty="0" err="1"/>
              <a:t>транслирует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ней</a:t>
            </a:r>
            <a:r>
              <a:rPr lang="en-US" dirty="0"/>
              <a:t> </a:t>
            </a:r>
            <a:r>
              <a:rPr lang="en-US" dirty="0" err="1"/>
              <a:t>адрес</a:t>
            </a:r>
            <a:r>
              <a:rPr lang="en-US" dirty="0"/>
              <a:t>,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которому</a:t>
            </a:r>
            <a:r>
              <a:rPr lang="en-US" dirty="0"/>
              <a:t>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производиться</a:t>
            </a:r>
            <a:r>
              <a:rPr lang="en-US" dirty="0"/>
              <a:t> </a:t>
            </a:r>
            <a:r>
              <a:rPr lang="en-US" dirty="0" err="1"/>
              <a:t>обновление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аннулирование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процессоры</a:t>
            </a:r>
            <a:r>
              <a:rPr lang="en-US" dirty="0"/>
              <a:t> </a:t>
            </a:r>
            <a:r>
              <a:rPr lang="en-US" dirty="0" err="1"/>
              <a:t>непрерывно</a:t>
            </a:r>
            <a:r>
              <a:rPr lang="en-US" dirty="0"/>
              <a:t> </a:t>
            </a:r>
            <a:r>
              <a:rPr lang="en-US" dirty="0" err="1"/>
              <a:t>наблюдают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шиной</a:t>
            </a:r>
            <a:r>
              <a:rPr lang="en-US" dirty="0"/>
              <a:t>, </a:t>
            </a:r>
            <a:r>
              <a:rPr lang="en-US" dirty="0" err="1"/>
              <a:t>контролируя</a:t>
            </a:r>
            <a:r>
              <a:rPr lang="en-US" dirty="0"/>
              <a:t> </a:t>
            </a:r>
            <a:r>
              <a:rPr lang="en-US" dirty="0" err="1"/>
              <a:t>появляющиеся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ней</a:t>
            </a:r>
            <a:r>
              <a:rPr lang="en-US" dirty="0"/>
              <a:t> </a:t>
            </a:r>
            <a:r>
              <a:rPr lang="en-US" dirty="0" err="1"/>
              <a:t>адреса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Процессоры</a:t>
            </a:r>
            <a:r>
              <a:rPr lang="en-US" dirty="0"/>
              <a:t> </a:t>
            </a:r>
            <a:r>
              <a:rPr lang="en-US" dirty="0" err="1"/>
              <a:t>проверяют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находится</a:t>
            </a:r>
            <a:r>
              <a:rPr lang="en-US" dirty="0"/>
              <a:t> </a:t>
            </a:r>
            <a:r>
              <a:rPr lang="en-US" dirty="0" err="1"/>
              <a:t>ли</a:t>
            </a:r>
            <a:r>
              <a:rPr lang="en-US" dirty="0"/>
              <a:t> в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адрес</a:t>
            </a:r>
            <a:r>
              <a:rPr lang="en-US" dirty="0"/>
              <a:t>, </a:t>
            </a:r>
            <a:r>
              <a:rPr lang="en-US" dirty="0" err="1"/>
              <a:t>появившийся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шине</a:t>
            </a:r>
            <a:r>
              <a:rPr lang="en-US" dirty="0"/>
              <a:t>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в </a:t>
            </a:r>
            <a:r>
              <a:rPr lang="en-US" dirty="0" err="1"/>
              <a:t>кэше</a:t>
            </a:r>
            <a:r>
              <a:rPr lang="en-US" dirty="0"/>
              <a:t>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аннулируются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обновляются</a:t>
            </a:r>
            <a:r>
              <a:rPr lang="en-US" dirty="0"/>
              <a:t> в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используемого</a:t>
            </a:r>
            <a:r>
              <a:rPr lang="en-US" dirty="0"/>
              <a:t> </a:t>
            </a:r>
            <a:r>
              <a:rPr lang="en-US" dirty="0" err="1"/>
              <a:t>протокола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Последовательный</a:t>
            </a:r>
            <a:r>
              <a:rPr lang="en-US" dirty="0"/>
              <a:t> </a:t>
            </a:r>
            <a:r>
              <a:rPr lang="en-US" dirty="0" err="1"/>
              <a:t>порядок</a:t>
            </a:r>
            <a:r>
              <a:rPr lang="en-US" dirty="0"/>
              <a:t> </a:t>
            </a:r>
            <a:r>
              <a:rPr lang="en-US" dirty="0" err="1"/>
              <a:t>обращений</a:t>
            </a:r>
            <a:r>
              <a:rPr lang="en-US" dirty="0"/>
              <a:t>, </a:t>
            </a:r>
            <a:r>
              <a:rPr lang="en-US" dirty="0" err="1"/>
              <a:t>присущий</a:t>
            </a:r>
            <a:r>
              <a:rPr lang="en-US" dirty="0"/>
              <a:t> </a:t>
            </a:r>
            <a:r>
              <a:rPr lang="en-US" dirty="0" err="1"/>
              <a:t>шине</a:t>
            </a:r>
            <a:r>
              <a:rPr lang="en-US" dirty="0"/>
              <a:t>, </a:t>
            </a:r>
            <a:r>
              <a:rPr lang="en-US" dirty="0" err="1"/>
              <a:t>обеспечивает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последовательное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процессора</a:t>
            </a:r>
            <a:r>
              <a:rPr lang="en-US" dirty="0"/>
              <a:t> </a:t>
            </a:r>
            <a:r>
              <a:rPr lang="en-US" dirty="0" err="1"/>
              <a:t>конкурируют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одну</a:t>
            </a:r>
            <a:r>
              <a:rPr lang="en-US" dirty="0"/>
              <a:t> и </a:t>
            </a:r>
            <a:r>
              <a:rPr lang="en-US" dirty="0" err="1"/>
              <a:t>ту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ячейку</a:t>
            </a:r>
            <a:r>
              <a:rPr lang="en-US" dirty="0"/>
              <a:t>,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доступ</a:t>
            </a:r>
            <a:r>
              <a:rPr lang="en-US" dirty="0"/>
              <a:t> к </a:t>
            </a:r>
            <a:r>
              <a:rPr lang="en-US" dirty="0" err="1"/>
              <a:t>шине</a:t>
            </a:r>
            <a:r>
              <a:rPr lang="en-US" dirty="0"/>
              <a:t> </a:t>
            </a:r>
            <a:r>
              <a:rPr lang="en-US" dirty="0" err="1"/>
              <a:t>раньше</a:t>
            </a:r>
            <a:r>
              <a:rPr lang="en-US" dirty="0"/>
              <a:t> </a:t>
            </a:r>
            <a:r>
              <a:rPr lang="en-US" dirty="0" err="1"/>
              <a:t>другого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, </a:t>
            </a:r>
            <a:r>
              <a:rPr lang="en-US" dirty="0" err="1"/>
              <a:t>получив</a:t>
            </a:r>
            <a:r>
              <a:rPr lang="en-US" dirty="0"/>
              <a:t> </a:t>
            </a:r>
            <a:r>
              <a:rPr lang="en-US" dirty="0" err="1"/>
              <a:t>доступ</a:t>
            </a:r>
            <a:r>
              <a:rPr lang="en-US" dirty="0"/>
              <a:t> к </a:t>
            </a:r>
            <a:r>
              <a:rPr lang="en-US" dirty="0" err="1"/>
              <a:t>шине</a:t>
            </a:r>
            <a:r>
              <a:rPr lang="en-US" dirty="0"/>
              <a:t>, </a:t>
            </a:r>
            <a:r>
              <a:rPr lang="en-US" dirty="0" err="1"/>
              <a:t>вызовет</a:t>
            </a:r>
            <a:r>
              <a:rPr lang="en-US" dirty="0"/>
              <a:t> </a:t>
            </a:r>
            <a:r>
              <a:rPr lang="en-US" dirty="0" err="1"/>
              <a:t>необходимость</a:t>
            </a:r>
            <a:r>
              <a:rPr lang="en-US" dirty="0"/>
              <a:t> </a:t>
            </a:r>
            <a:r>
              <a:rPr lang="en-US" dirty="0" err="1"/>
              <a:t>обновления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аннулирования</a:t>
            </a:r>
            <a:r>
              <a:rPr lang="en-US" dirty="0"/>
              <a:t> </a:t>
            </a:r>
            <a:r>
              <a:rPr lang="en-US" dirty="0" err="1"/>
              <a:t>копий</a:t>
            </a:r>
            <a:r>
              <a:rPr lang="en-US" dirty="0"/>
              <a:t> в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процессорах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В </a:t>
            </a:r>
            <a:r>
              <a:rPr lang="en-US" dirty="0" err="1"/>
              <a:t>любом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будут</a:t>
            </a:r>
            <a:r>
              <a:rPr lang="en-US" dirty="0"/>
              <a:t> </a:t>
            </a:r>
            <a:r>
              <a:rPr lang="en-US" dirty="0" err="1"/>
              <a:t>выполняться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последовательно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9" name="Google Shape;16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В </a:t>
            </a:r>
            <a:r>
              <a:rPr lang="en-US" dirty="0" err="1"/>
              <a:t>дополнение</a:t>
            </a:r>
            <a:r>
              <a:rPr lang="en-US" dirty="0"/>
              <a:t> к </a:t>
            </a:r>
            <a:r>
              <a:rPr lang="en-US" dirty="0" err="1"/>
              <a:t>аннулированию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обновлению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копий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, в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производилась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должны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разместить</a:t>
            </a:r>
            <a:r>
              <a:rPr lang="en-US" dirty="0"/>
              <a:t> </a:t>
            </a:r>
            <a:r>
              <a:rPr lang="en-US" dirty="0" err="1"/>
              <a:t>элемент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i="1" dirty="0" err="1"/>
              <a:t>если</a:t>
            </a:r>
            <a:r>
              <a:rPr lang="en-US" i="1" dirty="0"/>
              <a:t> </a:t>
            </a:r>
            <a:r>
              <a:rPr lang="en-US" i="1" dirty="0" err="1"/>
              <a:t>при</a:t>
            </a:r>
            <a:r>
              <a:rPr lang="en-US" i="1" dirty="0"/>
              <a:t> </a:t>
            </a:r>
            <a:r>
              <a:rPr lang="en-US" i="1" dirty="0" err="1"/>
              <a:t>записи</a:t>
            </a:r>
            <a:r>
              <a:rPr lang="en-US" i="1" dirty="0"/>
              <a:t> </a:t>
            </a:r>
            <a:r>
              <a:rPr lang="en-US" i="1" dirty="0" err="1"/>
              <a:t>происходит</a:t>
            </a:r>
            <a:r>
              <a:rPr lang="en-US" i="1" dirty="0"/>
              <a:t> </a:t>
            </a:r>
            <a:r>
              <a:rPr lang="en-US" i="1" dirty="0" err="1"/>
              <a:t>промах</a:t>
            </a:r>
            <a:r>
              <a:rPr lang="en-US" i="1" dirty="0"/>
              <a:t> </a:t>
            </a:r>
            <a:r>
              <a:rPr lang="en-US" i="1" dirty="0" err="1"/>
              <a:t>кэш-памяти</a:t>
            </a:r>
            <a:r>
              <a:rPr lang="en-US" dirty="0"/>
              <a:t>.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В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сквозной</a:t>
            </a:r>
            <a:r>
              <a:rPr lang="en-US" dirty="0"/>
              <a:t> </a:t>
            </a:r>
            <a:r>
              <a:rPr lang="en-US" dirty="0" err="1"/>
              <a:t>записью</a:t>
            </a:r>
            <a:r>
              <a:rPr lang="en-US" dirty="0"/>
              <a:t> </a:t>
            </a:r>
            <a:r>
              <a:rPr lang="en-US" dirty="0" err="1"/>
              <a:t>последнее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найти</a:t>
            </a:r>
            <a:r>
              <a:rPr lang="en-US" dirty="0"/>
              <a:t> </a:t>
            </a:r>
            <a:r>
              <a:rPr lang="en-US" dirty="0" err="1"/>
              <a:t>легко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записываемые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посылаются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и в </a:t>
            </a:r>
            <a:r>
              <a:rPr lang="en-US" dirty="0" err="1"/>
              <a:t>память</a:t>
            </a:r>
            <a:r>
              <a:rPr lang="en-US" dirty="0"/>
              <a:t>,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последнее</a:t>
            </a:r>
            <a:r>
              <a:rPr lang="en-US" dirty="0"/>
              <a:t> </a:t>
            </a:r>
            <a:r>
              <a:rPr lang="en-US" dirty="0" err="1"/>
              <a:t>записанное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выбрано</a:t>
            </a:r>
            <a:r>
              <a:rPr lang="en-US" dirty="0"/>
              <a:t> (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буферов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привести</a:t>
            </a:r>
            <a:r>
              <a:rPr lang="en-US" dirty="0"/>
              <a:t> к </a:t>
            </a:r>
            <a:r>
              <a:rPr lang="en-US" dirty="0" err="1"/>
              <a:t>некоторому</a:t>
            </a:r>
            <a:r>
              <a:rPr lang="en-US" dirty="0"/>
              <a:t> </a:t>
            </a:r>
            <a:r>
              <a:rPr lang="en-US" dirty="0" err="1"/>
              <a:t>усложнению</a:t>
            </a:r>
            <a:r>
              <a:rPr lang="en-US" dirty="0"/>
              <a:t>).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Однако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с </a:t>
            </a:r>
            <a:r>
              <a:rPr lang="en-US" dirty="0" err="1"/>
              <a:t>обратным</a:t>
            </a:r>
            <a:r>
              <a:rPr lang="en-US" dirty="0"/>
              <a:t> </a:t>
            </a:r>
            <a:r>
              <a:rPr lang="en-US" dirty="0" err="1"/>
              <a:t>копированием</a:t>
            </a:r>
            <a:r>
              <a:rPr lang="en-US" dirty="0"/>
              <a:t> </a:t>
            </a:r>
            <a:r>
              <a:rPr lang="en-US" dirty="0" err="1"/>
              <a:t>задача</a:t>
            </a:r>
            <a:r>
              <a:rPr lang="en-US" dirty="0"/>
              <a:t> </a:t>
            </a:r>
            <a:r>
              <a:rPr lang="en-US" dirty="0" err="1"/>
              <a:t>нахождения</a:t>
            </a:r>
            <a:r>
              <a:rPr lang="en-US" dirty="0"/>
              <a:t> </a:t>
            </a:r>
            <a:r>
              <a:rPr lang="en-US" dirty="0" err="1"/>
              <a:t>последнего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ru-RU" dirty="0"/>
              <a:t> будет</a:t>
            </a:r>
            <a:r>
              <a:rPr lang="en-US" dirty="0"/>
              <a:t> </a:t>
            </a:r>
            <a:r>
              <a:rPr lang="en-US" dirty="0" err="1"/>
              <a:t>сложнее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скорее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находится</a:t>
            </a:r>
            <a:r>
              <a:rPr lang="en-US" dirty="0"/>
              <a:t> в </a:t>
            </a:r>
            <a:r>
              <a:rPr lang="en-US" dirty="0" err="1"/>
              <a:t>кэше</a:t>
            </a:r>
            <a:r>
              <a:rPr lang="en-US" dirty="0"/>
              <a:t>, а </a:t>
            </a:r>
            <a:r>
              <a:rPr lang="en-US" dirty="0" err="1"/>
              <a:t>не</a:t>
            </a:r>
            <a:r>
              <a:rPr lang="en-US" dirty="0"/>
              <a:t> в </a:t>
            </a:r>
            <a:r>
              <a:rPr lang="en-US" dirty="0" err="1"/>
              <a:t>памяти</a:t>
            </a:r>
            <a:r>
              <a:rPr lang="en-US" dirty="0"/>
              <a:t>. В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используется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самая</a:t>
            </a:r>
            <a:r>
              <a:rPr lang="en-US" dirty="0"/>
              <a:t> </a:t>
            </a:r>
            <a:r>
              <a:rPr lang="en-US" dirty="0" err="1"/>
              <a:t>схема</a:t>
            </a:r>
            <a:r>
              <a:rPr lang="en-US" dirty="0"/>
              <a:t> </a:t>
            </a:r>
            <a:r>
              <a:rPr lang="en-US" dirty="0" err="1"/>
              <a:t>наблюдения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и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: </a:t>
            </a:r>
            <a:r>
              <a:rPr lang="en-US" dirty="0" err="1"/>
              <a:t>каждый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i="1" dirty="0" err="1"/>
              <a:t>наблюдает</a:t>
            </a:r>
            <a:r>
              <a:rPr lang="en-US" i="1" dirty="0"/>
              <a:t> и </a:t>
            </a:r>
            <a:r>
              <a:rPr lang="en-US" i="1" dirty="0" err="1"/>
              <a:t>контролирует</a:t>
            </a:r>
            <a:r>
              <a:rPr lang="en-US" i="1" dirty="0"/>
              <a:t> </a:t>
            </a:r>
            <a:r>
              <a:rPr lang="en-US" i="1" dirty="0" err="1"/>
              <a:t>адреса</a:t>
            </a:r>
            <a:r>
              <a:rPr lang="en-US" dirty="0"/>
              <a:t>, </a:t>
            </a:r>
            <a:r>
              <a:rPr lang="en-US" dirty="0" err="1"/>
              <a:t>помещаемые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шину</a:t>
            </a:r>
            <a:r>
              <a:rPr lang="en-US" dirty="0"/>
              <a:t>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dirty="0" err="1"/>
              <a:t>обнаруживает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модифицированную</a:t>
            </a:r>
            <a:r>
              <a:rPr lang="en-US" dirty="0"/>
              <a:t> ("</a:t>
            </a:r>
            <a:r>
              <a:rPr lang="en-US" dirty="0" err="1"/>
              <a:t>грязную</a:t>
            </a:r>
            <a:r>
              <a:rPr lang="en-US" dirty="0"/>
              <a:t>") </a:t>
            </a:r>
            <a:r>
              <a:rPr lang="en-US" dirty="0" err="1"/>
              <a:t>копию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именно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обеспечить</a:t>
            </a:r>
            <a:r>
              <a:rPr lang="en-US" dirty="0"/>
              <a:t> </a:t>
            </a:r>
            <a:r>
              <a:rPr lang="en-US" dirty="0" err="1"/>
              <a:t>пересылку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в </a:t>
            </a:r>
            <a:r>
              <a:rPr lang="en-US" dirty="0" err="1"/>
              <a:t>ответ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запрос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и </a:t>
            </a:r>
            <a:r>
              <a:rPr lang="en-US" b="1" dirty="0" err="1"/>
              <a:t>вызвать</a:t>
            </a:r>
            <a:r>
              <a:rPr lang="en-US" b="1" dirty="0"/>
              <a:t> </a:t>
            </a:r>
            <a:r>
              <a:rPr lang="en-US" b="1" dirty="0" err="1"/>
              <a:t>отмену</a:t>
            </a:r>
            <a:r>
              <a:rPr lang="en-US" b="1" dirty="0"/>
              <a:t> </a:t>
            </a:r>
            <a:r>
              <a:rPr lang="en-US" dirty="0" err="1"/>
              <a:t>обращения</a:t>
            </a:r>
            <a:r>
              <a:rPr lang="en-US" dirty="0"/>
              <a:t> к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.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кэши</a:t>
            </a:r>
            <a:r>
              <a:rPr lang="en-US" dirty="0"/>
              <a:t> с </a:t>
            </a:r>
            <a:r>
              <a:rPr lang="en-US" dirty="0" err="1"/>
              <a:t>обратным</a:t>
            </a:r>
            <a:r>
              <a:rPr lang="en-US" dirty="0"/>
              <a:t> </a:t>
            </a:r>
            <a:r>
              <a:rPr lang="en-US" dirty="0" err="1"/>
              <a:t>копированием</a:t>
            </a:r>
            <a:r>
              <a:rPr lang="en-US" dirty="0"/>
              <a:t> </a:t>
            </a:r>
            <a:r>
              <a:rPr lang="en-US" dirty="0" err="1"/>
              <a:t>предъявляют</a:t>
            </a:r>
            <a:r>
              <a:rPr lang="en-US" dirty="0"/>
              <a:t> </a:t>
            </a:r>
            <a:r>
              <a:rPr lang="en-US" dirty="0" err="1"/>
              <a:t>меньшие</a:t>
            </a:r>
            <a:r>
              <a:rPr lang="en-US" dirty="0"/>
              <a:t> </a:t>
            </a:r>
            <a:r>
              <a:rPr lang="en-US" dirty="0" err="1"/>
              <a:t>требования</a:t>
            </a:r>
            <a:r>
              <a:rPr lang="en-US" dirty="0"/>
              <a:t> к </a:t>
            </a:r>
            <a:r>
              <a:rPr lang="en-US" dirty="0" err="1"/>
              <a:t>полосе</a:t>
            </a:r>
            <a:r>
              <a:rPr lang="en-US" dirty="0"/>
              <a:t> </a:t>
            </a:r>
            <a:r>
              <a:rPr lang="en-US" dirty="0" err="1"/>
              <a:t>пропускания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намного</a:t>
            </a:r>
            <a:r>
              <a:rPr lang="en-US" dirty="0"/>
              <a:t> </a:t>
            </a:r>
            <a:r>
              <a:rPr lang="en-US" dirty="0" err="1"/>
              <a:t>предпочтительнее</a:t>
            </a:r>
            <a:r>
              <a:rPr lang="en-US" dirty="0"/>
              <a:t> в </a:t>
            </a:r>
            <a:r>
              <a:rPr lang="en-US" dirty="0" err="1"/>
              <a:t>мультипроцессорах</a:t>
            </a:r>
            <a:r>
              <a:rPr lang="en-US" dirty="0"/>
              <a:t>, </a:t>
            </a:r>
            <a:r>
              <a:rPr lang="en-US" dirty="0" err="1"/>
              <a:t>несмотря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некоторое</a:t>
            </a:r>
            <a:r>
              <a:rPr lang="en-US" dirty="0"/>
              <a:t> </a:t>
            </a:r>
            <a:r>
              <a:rPr lang="en-US" dirty="0" err="1"/>
              <a:t>увеличение</a:t>
            </a:r>
            <a:r>
              <a:rPr lang="en-US" dirty="0"/>
              <a:t> </a:t>
            </a:r>
            <a:r>
              <a:rPr lang="en-US" dirty="0" err="1"/>
              <a:t>сложности</a:t>
            </a:r>
            <a:r>
              <a:rPr lang="en-US" dirty="0"/>
              <a:t>. </a:t>
            </a:r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6" name="Google Shape;1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той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иной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b="1" dirty="0" err="1"/>
              <a:t>зависит</a:t>
            </a:r>
            <a:r>
              <a:rPr lang="en-US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/>
              <a:t>стратегии</a:t>
            </a:r>
            <a:r>
              <a:rPr lang="en-US" b="1" dirty="0"/>
              <a:t> </a:t>
            </a:r>
            <a:r>
              <a:rPr lang="en-US" b="1" dirty="0" err="1"/>
              <a:t>управлений</a:t>
            </a:r>
            <a:r>
              <a:rPr lang="en-US" b="1" dirty="0"/>
              <a:t> </a:t>
            </a:r>
            <a:r>
              <a:rPr lang="en-US" dirty="0" err="1"/>
              <a:t>памятью</a:t>
            </a:r>
            <a:r>
              <a:rPr lang="en-US" dirty="0"/>
              <a:t>. </a:t>
            </a:r>
            <a:r>
              <a:rPr lang="en-US" dirty="0" err="1"/>
              <a:t>Стратегия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памятью</a:t>
            </a:r>
            <a:r>
              <a:rPr lang="en-US" dirty="0"/>
              <a:t> </a:t>
            </a:r>
            <a:r>
              <a:rPr lang="en-US" dirty="0" err="1"/>
              <a:t>подразумевает</a:t>
            </a:r>
            <a:r>
              <a:rPr lang="en-US" dirty="0"/>
              <a:t> </a:t>
            </a:r>
            <a:r>
              <a:rPr lang="en-US" dirty="0" err="1"/>
              <a:t>ответ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такие</a:t>
            </a:r>
            <a:r>
              <a:rPr lang="en-US" dirty="0"/>
              <a:t> </a:t>
            </a:r>
            <a:r>
              <a:rPr lang="en-US" dirty="0" err="1"/>
              <a:t>вопросы</a:t>
            </a:r>
            <a:r>
              <a:rPr lang="en-US" dirty="0"/>
              <a:t>: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отображения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в </a:t>
            </a:r>
            <a:r>
              <a:rPr lang="en-US" dirty="0" err="1"/>
              <a:t>кэше</a:t>
            </a:r>
            <a:r>
              <a:rPr lang="en-US" dirty="0"/>
              <a:t>;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взаимодействия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медленной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и </a:t>
            </a:r>
            <a:r>
              <a:rPr lang="en-US" dirty="0" err="1"/>
              <a:t>быстрой</a:t>
            </a:r>
            <a:r>
              <a:rPr lang="en-US" dirty="0"/>
              <a:t> </a:t>
            </a:r>
            <a:r>
              <a:rPr lang="en-US" dirty="0" err="1"/>
              <a:t>кэш-памятью</a:t>
            </a:r>
            <a:r>
              <a:rPr lang="en-US" dirty="0"/>
              <a:t>;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стратегии</a:t>
            </a:r>
            <a:r>
              <a:rPr lang="en-US" dirty="0"/>
              <a:t> </a:t>
            </a:r>
            <a:r>
              <a:rPr lang="en-US" dirty="0" err="1"/>
              <a:t>замещения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в </a:t>
            </a:r>
            <a:r>
              <a:rPr lang="en-US" dirty="0" err="1"/>
              <a:t>кэше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2" name="Google Shape;18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реализации</a:t>
            </a:r>
            <a:r>
              <a:rPr lang="en-US" sz="1000" dirty="0"/>
              <a:t> </a:t>
            </a:r>
            <a:r>
              <a:rPr lang="en-US" sz="1000" dirty="0" err="1"/>
              <a:t>процесса</a:t>
            </a:r>
            <a:r>
              <a:rPr lang="en-US" sz="1000" dirty="0"/>
              <a:t> </a:t>
            </a:r>
            <a:r>
              <a:rPr lang="en-US" sz="1000" dirty="0" err="1"/>
              <a:t>наблюдения</a:t>
            </a:r>
            <a:r>
              <a:rPr lang="en-US" sz="1000" dirty="0"/>
              <a:t> </a:t>
            </a:r>
            <a:r>
              <a:rPr lang="en-US" sz="1000" dirty="0" err="1"/>
              <a:t>могут</a:t>
            </a:r>
            <a:r>
              <a:rPr lang="en-US" sz="1000" dirty="0"/>
              <a:t> </a:t>
            </a:r>
            <a:r>
              <a:rPr lang="en-US" sz="1000" dirty="0" err="1"/>
              <a:t>быть</a:t>
            </a:r>
            <a:r>
              <a:rPr lang="en-US" sz="1000" dirty="0"/>
              <a:t> </a:t>
            </a:r>
            <a:r>
              <a:rPr lang="en-US" sz="1000" dirty="0" err="1"/>
              <a:t>использованы</a:t>
            </a:r>
            <a:r>
              <a:rPr lang="en-US" sz="1000" dirty="0"/>
              <a:t> </a:t>
            </a:r>
            <a:r>
              <a:rPr lang="en-US" sz="1000" dirty="0" err="1"/>
              <a:t>обычные</a:t>
            </a:r>
            <a:r>
              <a:rPr lang="en-US" sz="1000" dirty="0"/>
              <a:t> </a:t>
            </a:r>
            <a:r>
              <a:rPr lang="en-US" sz="1000" dirty="0" err="1"/>
              <a:t>теги</a:t>
            </a:r>
            <a:r>
              <a:rPr lang="en-US" sz="1000" dirty="0"/>
              <a:t> </a:t>
            </a:r>
            <a:r>
              <a:rPr lang="en-US" sz="1000" dirty="0" err="1"/>
              <a:t>кэша</a:t>
            </a:r>
            <a:r>
              <a:rPr lang="en-US" sz="1000" dirty="0"/>
              <a:t>. </a:t>
            </a:r>
            <a:r>
              <a:rPr lang="en-US" sz="1000" dirty="0" err="1"/>
              <a:t>Более</a:t>
            </a:r>
            <a:r>
              <a:rPr lang="en-US" sz="1000" dirty="0"/>
              <a:t> </a:t>
            </a:r>
            <a:r>
              <a:rPr lang="en-US" sz="1000" dirty="0" err="1"/>
              <a:t>того</a:t>
            </a:r>
            <a:r>
              <a:rPr lang="en-US" sz="1000" dirty="0"/>
              <a:t>, </a:t>
            </a:r>
            <a:r>
              <a:rPr lang="en-US" sz="1000" dirty="0" err="1"/>
              <a:t>упоминавшийся</a:t>
            </a:r>
            <a:r>
              <a:rPr lang="en-US" sz="1000" dirty="0"/>
              <a:t> </a:t>
            </a:r>
            <a:r>
              <a:rPr lang="en-US" sz="1000" dirty="0" err="1"/>
              <a:t>ранее</a:t>
            </a:r>
            <a:r>
              <a:rPr lang="en-US" sz="1000" dirty="0"/>
              <a:t> </a:t>
            </a:r>
            <a:r>
              <a:rPr lang="en-US" sz="1000" i="1" dirty="0" err="1"/>
              <a:t>бит</a:t>
            </a:r>
            <a:r>
              <a:rPr lang="en-US" sz="1000" i="1" dirty="0"/>
              <a:t> </a:t>
            </a:r>
            <a:r>
              <a:rPr lang="en-US" sz="1000" i="1" dirty="0" err="1"/>
              <a:t>достоверности</a:t>
            </a:r>
            <a:r>
              <a:rPr lang="en-US" sz="1000" i="1" dirty="0"/>
              <a:t> (valid bit),</a:t>
            </a:r>
            <a:r>
              <a:rPr lang="en-US" sz="1000" dirty="0"/>
              <a:t> </a:t>
            </a:r>
            <a:r>
              <a:rPr lang="en-US" sz="1000" dirty="0" err="1"/>
              <a:t>позволяет</a:t>
            </a:r>
            <a:r>
              <a:rPr lang="en-US" sz="1000" dirty="0"/>
              <a:t> </a:t>
            </a:r>
            <a:r>
              <a:rPr lang="en-US" sz="1000" dirty="0" err="1"/>
              <a:t>легко</a:t>
            </a:r>
            <a:r>
              <a:rPr lang="en-US" sz="1000" dirty="0"/>
              <a:t> </a:t>
            </a:r>
            <a:r>
              <a:rPr lang="en-US" sz="1000" dirty="0" err="1"/>
              <a:t>реализовать</a:t>
            </a:r>
            <a:r>
              <a:rPr lang="en-US" sz="1000" dirty="0"/>
              <a:t> </a:t>
            </a:r>
            <a:r>
              <a:rPr lang="en-US" sz="1000" dirty="0" err="1"/>
              <a:t>аннулирование</a:t>
            </a:r>
            <a:r>
              <a:rPr lang="en-US" sz="10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Промахи</a:t>
            </a:r>
            <a:r>
              <a:rPr lang="en-US" sz="1000" dirty="0"/>
              <a:t>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чтения</a:t>
            </a:r>
            <a:r>
              <a:rPr lang="en-US" sz="1000" dirty="0"/>
              <a:t>, </a:t>
            </a:r>
            <a:r>
              <a:rPr lang="en-US" sz="1000" dirty="0" err="1"/>
              <a:t>вызванные</a:t>
            </a:r>
            <a:r>
              <a:rPr lang="en-US" sz="1000" dirty="0"/>
              <a:t> </a:t>
            </a:r>
            <a:r>
              <a:rPr lang="en-US" sz="1000" dirty="0" err="1"/>
              <a:t>либо</a:t>
            </a:r>
            <a:r>
              <a:rPr lang="en-US" sz="1000" dirty="0"/>
              <a:t> </a:t>
            </a:r>
            <a:r>
              <a:rPr lang="en-US" sz="1000" dirty="0" err="1"/>
              <a:t>аннулированием</a:t>
            </a:r>
            <a:r>
              <a:rPr lang="en-US" sz="1000" dirty="0"/>
              <a:t>, </a:t>
            </a:r>
            <a:r>
              <a:rPr lang="en-US" sz="1000" dirty="0" err="1"/>
              <a:t>либо</a:t>
            </a:r>
            <a:r>
              <a:rPr lang="en-US" sz="1000" dirty="0"/>
              <a:t> </a:t>
            </a:r>
            <a:r>
              <a:rPr lang="en-US" sz="1000" dirty="0" err="1"/>
              <a:t>каким-нибудь</a:t>
            </a:r>
            <a:r>
              <a:rPr lang="en-US" sz="1000" dirty="0"/>
              <a:t> </a:t>
            </a:r>
            <a:r>
              <a:rPr lang="en-US" sz="1000" dirty="0" err="1"/>
              <a:t>другим</a:t>
            </a:r>
            <a:r>
              <a:rPr lang="en-US" sz="1000" dirty="0"/>
              <a:t> </a:t>
            </a:r>
            <a:r>
              <a:rPr lang="en-US" sz="1000" dirty="0" err="1"/>
              <a:t>событием</a:t>
            </a:r>
            <a:r>
              <a:rPr lang="en-US" sz="1000" dirty="0"/>
              <a:t>,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сложны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понимания</a:t>
            </a:r>
            <a:r>
              <a:rPr lang="en-US" sz="1000" dirty="0"/>
              <a:t>, </a:t>
            </a:r>
            <a:r>
              <a:rPr lang="en-US" sz="1000" dirty="0" err="1"/>
              <a:t>поскольку</a:t>
            </a:r>
            <a:r>
              <a:rPr lang="en-US" sz="1000" dirty="0"/>
              <a:t> </a:t>
            </a:r>
            <a:r>
              <a:rPr lang="en-US" sz="1000" dirty="0" err="1"/>
              <a:t>они</a:t>
            </a:r>
            <a:r>
              <a:rPr lang="en-US" sz="1000" dirty="0"/>
              <a:t> </a:t>
            </a:r>
            <a:r>
              <a:rPr lang="en-US" sz="1000" dirty="0" err="1"/>
              <a:t>просто</a:t>
            </a:r>
            <a:r>
              <a:rPr lang="en-US" sz="1000" dirty="0"/>
              <a:t> </a:t>
            </a:r>
            <a:r>
              <a:rPr lang="en-US" sz="1000" dirty="0" err="1"/>
              <a:t>основаны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возможности</a:t>
            </a:r>
            <a:r>
              <a:rPr lang="en-US" sz="1000" dirty="0"/>
              <a:t> </a:t>
            </a:r>
            <a:r>
              <a:rPr lang="en-US" sz="1000" dirty="0" err="1"/>
              <a:t>наблюдения</a:t>
            </a:r>
            <a:r>
              <a:rPr lang="en-US" sz="1000" dirty="0"/>
              <a:t>.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мы</a:t>
            </a:r>
            <a:r>
              <a:rPr lang="en-US" sz="1000" dirty="0"/>
              <a:t> </a:t>
            </a:r>
            <a:r>
              <a:rPr lang="en-US" sz="1000" dirty="0" err="1"/>
              <a:t>хотели</a:t>
            </a:r>
            <a:r>
              <a:rPr lang="en-US" sz="1000" dirty="0"/>
              <a:t> </a:t>
            </a:r>
            <a:r>
              <a:rPr lang="en-US" sz="1000" dirty="0" err="1"/>
              <a:t>бы</a:t>
            </a:r>
            <a:r>
              <a:rPr lang="en-US" sz="1000" dirty="0"/>
              <a:t>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знать</a:t>
            </a:r>
            <a:r>
              <a:rPr lang="en-US" sz="1000" dirty="0"/>
              <a:t>, </a:t>
            </a:r>
            <a:r>
              <a:rPr lang="en-US" sz="1000" dirty="0" err="1"/>
              <a:t>имеются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другие</a:t>
            </a:r>
            <a:r>
              <a:rPr lang="en-US" sz="1000" dirty="0"/>
              <a:t> </a:t>
            </a:r>
            <a:r>
              <a:rPr lang="en-US" sz="1000" dirty="0" err="1"/>
              <a:t>кэшированные</a:t>
            </a:r>
            <a:r>
              <a:rPr lang="en-US" sz="1000" dirty="0"/>
              <a:t> </a:t>
            </a:r>
            <a:r>
              <a:rPr lang="en-US" sz="1000" dirty="0" err="1"/>
              <a:t>копии</a:t>
            </a:r>
            <a:r>
              <a:rPr lang="en-US" sz="1000" dirty="0"/>
              <a:t> </a:t>
            </a:r>
            <a:r>
              <a:rPr lang="en-US" sz="1000" dirty="0" err="1"/>
              <a:t>блока</a:t>
            </a:r>
            <a:r>
              <a:rPr lang="en-US" sz="1000" dirty="0"/>
              <a:t>, </a:t>
            </a:r>
            <a:r>
              <a:rPr lang="en-US" sz="1000" dirty="0" err="1"/>
              <a:t>поскольку</a:t>
            </a:r>
            <a:r>
              <a:rPr lang="en-US" sz="1000" dirty="0"/>
              <a:t> в </a:t>
            </a:r>
            <a:r>
              <a:rPr lang="en-US" sz="1000" dirty="0" err="1"/>
              <a:t>случае</a:t>
            </a:r>
            <a:r>
              <a:rPr lang="en-US" sz="1000" dirty="0"/>
              <a:t> </a:t>
            </a:r>
            <a:r>
              <a:rPr lang="en-US" sz="1000" dirty="0" err="1"/>
              <a:t>отсутствия</a:t>
            </a:r>
            <a:r>
              <a:rPr lang="en-US" sz="1000" dirty="0"/>
              <a:t> </a:t>
            </a:r>
            <a:r>
              <a:rPr lang="en-US" sz="1000" dirty="0" err="1"/>
              <a:t>таких</a:t>
            </a:r>
            <a:r>
              <a:rPr lang="en-US" sz="1000" dirty="0"/>
              <a:t> </a:t>
            </a:r>
            <a:r>
              <a:rPr lang="en-US" sz="1000" dirty="0" err="1"/>
              <a:t>копий</a:t>
            </a:r>
            <a:r>
              <a:rPr lang="en-US" sz="1000" dirty="0"/>
              <a:t>, </a:t>
            </a:r>
            <a:r>
              <a:rPr lang="en-US" sz="1000" dirty="0" err="1"/>
              <a:t>запись</a:t>
            </a:r>
            <a:r>
              <a:rPr lang="en-US" sz="1000" dirty="0"/>
              <a:t> </a:t>
            </a:r>
            <a:r>
              <a:rPr lang="en-US" sz="1000" dirty="0" err="1"/>
              <a:t>можно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посылать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шину</a:t>
            </a:r>
            <a:r>
              <a:rPr lang="en-US" sz="1000" dirty="0"/>
              <a:t>, </a:t>
            </a:r>
            <a:r>
              <a:rPr lang="en-US" sz="1000" dirty="0" err="1"/>
              <a:t>что</a:t>
            </a:r>
            <a:r>
              <a:rPr lang="en-US" sz="1000" dirty="0"/>
              <a:t> </a:t>
            </a:r>
            <a:r>
              <a:rPr lang="en-US" sz="1000" dirty="0" err="1"/>
              <a:t>сокращает</a:t>
            </a:r>
            <a:r>
              <a:rPr lang="en-US" sz="1000" dirty="0"/>
              <a:t> </a:t>
            </a:r>
            <a:r>
              <a:rPr lang="en-US" sz="1000" dirty="0" err="1"/>
              <a:t>время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выполнение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, а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требуемую</a:t>
            </a:r>
            <a:r>
              <a:rPr lang="en-US" sz="1000" dirty="0"/>
              <a:t> </a:t>
            </a:r>
            <a:r>
              <a:rPr lang="en-US" sz="1000" dirty="0" err="1"/>
              <a:t>полосу</a:t>
            </a:r>
            <a:r>
              <a:rPr lang="en-US" sz="1000" dirty="0"/>
              <a:t> </a:t>
            </a:r>
            <a:r>
              <a:rPr lang="en-US" sz="1000" dirty="0" err="1"/>
              <a:t>пропускания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Чтобы</a:t>
            </a:r>
            <a:r>
              <a:rPr lang="en-US" sz="1000" dirty="0"/>
              <a:t> </a:t>
            </a:r>
            <a:r>
              <a:rPr lang="en-US" sz="1000" dirty="0" err="1"/>
              <a:t>отследить</a:t>
            </a:r>
            <a:r>
              <a:rPr lang="en-US" sz="1000" dirty="0"/>
              <a:t>, </a:t>
            </a:r>
            <a:r>
              <a:rPr lang="en-US" sz="1000" dirty="0" err="1"/>
              <a:t>является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блок</a:t>
            </a:r>
            <a:r>
              <a:rPr lang="en-US" sz="1000" dirty="0"/>
              <a:t> </a:t>
            </a:r>
            <a:r>
              <a:rPr lang="en-US" sz="1000" dirty="0" err="1"/>
              <a:t>разделяемым</a:t>
            </a:r>
            <a:r>
              <a:rPr lang="en-US" sz="1000" dirty="0"/>
              <a:t>, </a:t>
            </a:r>
            <a:r>
              <a:rPr lang="en-US" sz="1000" dirty="0" err="1"/>
              <a:t>мы</a:t>
            </a:r>
            <a:r>
              <a:rPr lang="en-US" sz="1000" dirty="0"/>
              <a:t> </a:t>
            </a:r>
            <a:r>
              <a:rPr lang="en-US" sz="1000" dirty="0" err="1"/>
              <a:t>можем</a:t>
            </a:r>
            <a:r>
              <a:rPr lang="en-US" sz="1000" dirty="0"/>
              <a:t> </a:t>
            </a:r>
            <a:r>
              <a:rPr lang="en-US" sz="1000" dirty="0" err="1"/>
              <a:t>ввести</a:t>
            </a:r>
            <a:r>
              <a:rPr lang="en-US" sz="1000" dirty="0"/>
              <a:t> </a:t>
            </a:r>
            <a:r>
              <a:rPr lang="en-US" sz="1000" dirty="0" err="1"/>
              <a:t>дополнительный</a:t>
            </a:r>
            <a:r>
              <a:rPr lang="en-US" sz="1000" dirty="0"/>
              <a:t> </a:t>
            </a:r>
            <a:r>
              <a:rPr lang="en-US" sz="1000" dirty="0" err="1"/>
              <a:t>бит</a:t>
            </a:r>
            <a:r>
              <a:rPr lang="en-US" sz="1000" dirty="0"/>
              <a:t> </a:t>
            </a:r>
            <a:r>
              <a:rPr lang="en-US" sz="1000" dirty="0" err="1"/>
              <a:t>состояния</a:t>
            </a:r>
            <a:r>
              <a:rPr lang="en-US" sz="1000" dirty="0"/>
              <a:t> (shared), </a:t>
            </a:r>
            <a:r>
              <a:rPr lang="en-US" sz="1000" dirty="0" err="1"/>
              <a:t>связанный</a:t>
            </a:r>
            <a:r>
              <a:rPr lang="en-US" sz="1000" dirty="0"/>
              <a:t> с </a:t>
            </a:r>
            <a:r>
              <a:rPr lang="en-US" sz="1000" dirty="0" err="1"/>
              <a:t>каждым</a:t>
            </a:r>
            <a:r>
              <a:rPr lang="en-US" sz="1000" dirty="0"/>
              <a:t> </a:t>
            </a:r>
            <a:r>
              <a:rPr lang="en-US" sz="1000" dirty="0" err="1"/>
              <a:t>блоком</a:t>
            </a:r>
            <a:r>
              <a:rPr lang="en-US" sz="1000" dirty="0"/>
              <a:t>, </a:t>
            </a:r>
            <a:r>
              <a:rPr lang="en-US" sz="1000" dirty="0" err="1"/>
              <a:t>точно</a:t>
            </a:r>
            <a:r>
              <a:rPr lang="en-US" sz="1000" dirty="0"/>
              <a:t>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dirty="0" err="1"/>
              <a:t>делалось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битов</a:t>
            </a:r>
            <a:r>
              <a:rPr lang="en-US" sz="1000" dirty="0"/>
              <a:t> </a:t>
            </a:r>
            <a:r>
              <a:rPr lang="en-US" sz="1000" dirty="0" err="1"/>
              <a:t>достоверности</a:t>
            </a:r>
            <a:r>
              <a:rPr lang="en-US" sz="1000" dirty="0"/>
              <a:t> (valid) и </a:t>
            </a:r>
            <a:r>
              <a:rPr lang="en-US" sz="1000" dirty="0" err="1"/>
              <a:t>модификации</a:t>
            </a:r>
            <a:r>
              <a:rPr lang="en-US" sz="1000" dirty="0"/>
              <a:t> (modified </a:t>
            </a:r>
            <a:r>
              <a:rPr lang="en-US" sz="1000" dirty="0" err="1"/>
              <a:t>или</a:t>
            </a:r>
            <a:r>
              <a:rPr lang="en-US" sz="1000" dirty="0"/>
              <a:t> dirty) </a:t>
            </a:r>
            <a:r>
              <a:rPr lang="en-US" sz="1000" dirty="0" err="1"/>
              <a:t>блока</a:t>
            </a:r>
            <a:r>
              <a:rPr lang="en-US" sz="10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Добавив</a:t>
            </a:r>
            <a:r>
              <a:rPr lang="en-US" sz="1000" dirty="0"/>
              <a:t> </a:t>
            </a:r>
            <a:r>
              <a:rPr lang="en-US" sz="1000" dirty="0" err="1"/>
              <a:t>бит</a:t>
            </a:r>
            <a:r>
              <a:rPr lang="en-US" sz="1000" dirty="0"/>
              <a:t> </a:t>
            </a:r>
            <a:r>
              <a:rPr lang="en-US" sz="1000" dirty="0" err="1"/>
              <a:t>состояния</a:t>
            </a:r>
            <a:r>
              <a:rPr lang="en-US" sz="1000" dirty="0"/>
              <a:t>, </a:t>
            </a:r>
            <a:r>
              <a:rPr lang="en-US" sz="1000" dirty="0" err="1"/>
              <a:t>определяющий</a:t>
            </a:r>
            <a:r>
              <a:rPr lang="en-US" sz="1000" dirty="0"/>
              <a:t> </a:t>
            </a:r>
            <a:r>
              <a:rPr lang="en-US" sz="1000" dirty="0" err="1"/>
              <a:t>является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блок</a:t>
            </a:r>
            <a:r>
              <a:rPr lang="en-US" sz="1000" dirty="0"/>
              <a:t> </a:t>
            </a:r>
            <a:r>
              <a:rPr lang="en-US" sz="1000" dirty="0" err="1"/>
              <a:t>разделяемым</a:t>
            </a:r>
            <a:r>
              <a:rPr lang="en-US" sz="1000" dirty="0"/>
              <a:t>, </a:t>
            </a:r>
            <a:r>
              <a:rPr lang="en-US" sz="1000" dirty="0" err="1"/>
              <a:t>мы</a:t>
            </a:r>
            <a:r>
              <a:rPr lang="en-US" sz="1000" dirty="0"/>
              <a:t> </a:t>
            </a:r>
            <a:r>
              <a:rPr lang="en-US" sz="1000" dirty="0" err="1"/>
              <a:t>можем</a:t>
            </a:r>
            <a:r>
              <a:rPr lang="en-US" sz="1000" dirty="0"/>
              <a:t> </a:t>
            </a:r>
            <a:r>
              <a:rPr lang="en-US" sz="1000" dirty="0" err="1"/>
              <a:t>решить</a:t>
            </a:r>
            <a:r>
              <a:rPr lang="en-US" sz="1000" dirty="0"/>
              <a:t> </a:t>
            </a:r>
            <a:r>
              <a:rPr lang="en-US" sz="1000" dirty="0" err="1"/>
              <a:t>вопрос</a:t>
            </a:r>
            <a:r>
              <a:rPr lang="en-US" sz="1000" dirty="0"/>
              <a:t> о </a:t>
            </a:r>
            <a:r>
              <a:rPr lang="en-US" sz="1000" dirty="0" err="1"/>
              <a:t>том</a:t>
            </a:r>
            <a:r>
              <a:rPr lang="en-US" sz="1000" dirty="0"/>
              <a:t>, </a:t>
            </a:r>
            <a:r>
              <a:rPr lang="en-US" sz="1000" dirty="0" err="1"/>
              <a:t>должна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запись</a:t>
            </a:r>
            <a:r>
              <a:rPr lang="en-US" sz="1000" dirty="0"/>
              <a:t> </a:t>
            </a:r>
            <a:r>
              <a:rPr lang="en-US" sz="1000" dirty="0" err="1"/>
              <a:t>генерировать</a:t>
            </a:r>
            <a:r>
              <a:rPr lang="en-US" sz="1000" dirty="0"/>
              <a:t> </a:t>
            </a:r>
            <a:r>
              <a:rPr lang="en-US" sz="1000" dirty="0" err="1"/>
              <a:t>операцию</a:t>
            </a:r>
            <a:r>
              <a:rPr lang="en-US" sz="1000" dirty="0"/>
              <a:t> </a:t>
            </a:r>
            <a:r>
              <a:rPr lang="en-US" sz="1000" dirty="0" err="1"/>
              <a:t>аннулирования</a:t>
            </a:r>
            <a:r>
              <a:rPr lang="en-US" sz="1000" dirty="0"/>
              <a:t> в </a:t>
            </a:r>
            <a:r>
              <a:rPr lang="en-US" sz="1000" dirty="0" err="1"/>
              <a:t>протоколе</a:t>
            </a:r>
            <a:r>
              <a:rPr lang="en-US" sz="1000" dirty="0"/>
              <a:t> с </a:t>
            </a:r>
            <a:r>
              <a:rPr lang="en-US" sz="1000" dirty="0" err="1"/>
              <a:t>аннулированием</a:t>
            </a:r>
            <a:r>
              <a:rPr lang="en-US" sz="1000" dirty="0"/>
              <a:t>, </a:t>
            </a:r>
            <a:r>
              <a:rPr lang="en-US" sz="1000" dirty="0" err="1"/>
              <a:t>или</a:t>
            </a:r>
            <a:r>
              <a:rPr lang="en-US" sz="1000" dirty="0"/>
              <a:t> </a:t>
            </a:r>
            <a:r>
              <a:rPr lang="en-US" sz="1000" dirty="0" err="1"/>
              <a:t>операцию</a:t>
            </a:r>
            <a:r>
              <a:rPr lang="en-US" sz="1000" dirty="0"/>
              <a:t> </a:t>
            </a:r>
            <a:r>
              <a:rPr lang="en-US" sz="1000" dirty="0" err="1"/>
              <a:t>трансляции</a:t>
            </a:r>
            <a:r>
              <a:rPr lang="en-US" sz="1000" dirty="0"/>
              <a:t> </a:t>
            </a: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использовании</a:t>
            </a:r>
            <a:r>
              <a:rPr lang="en-US" sz="1000" dirty="0"/>
              <a:t> </a:t>
            </a:r>
            <a:r>
              <a:rPr lang="en-US" sz="1000" dirty="0" err="1"/>
              <a:t>протокола</a:t>
            </a:r>
            <a:r>
              <a:rPr lang="en-US" sz="1000" dirty="0"/>
              <a:t> с </a:t>
            </a:r>
            <a:r>
              <a:rPr lang="en-US" sz="1000" dirty="0" err="1"/>
              <a:t>обновлением</a:t>
            </a:r>
            <a:r>
              <a:rPr lang="en-US" sz="10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Если</a:t>
            </a:r>
            <a:r>
              <a:rPr lang="en-US" sz="1000" dirty="0"/>
              <a:t> </a:t>
            </a:r>
            <a:r>
              <a:rPr lang="en-US" sz="1000" dirty="0" err="1"/>
              <a:t>происходит</a:t>
            </a:r>
            <a:r>
              <a:rPr lang="en-US" sz="1000" dirty="0"/>
              <a:t> </a:t>
            </a:r>
            <a:r>
              <a:rPr lang="en-US" sz="1000" dirty="0" err="1"/>
              <a:t>запись</a:t>
            </a:r>
            <a:r>
              <a:rPr lang="en-US" sz="1000" dirty="0"/>
              <a:t> в </a:t>
            </a:r>
            <a:r>
              <a:rPr lang="en-US" sz="1000" dirty="0" err="1"/>
              <a:t>блок</a:t>
            </a:r>
            <a:r>
              <a:rPr lang="en-US" sz="1000" dirty="0"/>
              <a:t>, </a:t>
            </a:r>
            <a:r>
              <a:rPr lang="en-US" sz="1000" dirty="0" err="1"/>
              <a:t>находящийся</a:t>
            </a:r>
            <a:r>
              <a:rPr lang="en-US" sz="1000" dirty="0"/>
              <a:t> в </a:t>
            </a:r>
            <a:r>
              <a:rPr lang="en-US" sz="1000" dirty="0" err="1"/>
              <a:t>состоянии</a:t>
            </a:r>
            <a:r>
              <a:rPr lang="en-US" sz="1000" dirty="0"/>
              <a:t> "</a:t>
            </a:r>
            <a:r>
              <a:rPr lang="en-US" sz="1000" dirty="0" err="1"/>
              <a:t>разделяемый</a:t>
            </a:r>
            <a:r>
              <a:rPr lang="en-US" sz="1000" dirty="0"/>
              <a:t>" </a:t>
            </a: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использовании</a:t>
            </a:r>
            <a:r>
              <a:rPr lang="en-US" sz="1000" dirty="0"/>
              <a:t> </a:t>
            </a:r>
            <a:r>
              <a:rPr lang="en-US" sz="1000" dirty="0" err="1"/>
              <a:t>протокола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с </a:t>
            </a:r>
            <a:r>
              <a:rPr lang="en-US" sz="1000" dirty="0" err="1"/>
              <a:t>аннулированием</a:t>
            </a:r>
            <a:r>
              <a:rPr lang="en-US" sz="1000" dirty="0"/>
              <a:t>, </a:t>
            </a:r>
            <a:r>
              <a:rPr lang="en-US" sz="1000" dirty="0" err="1"/>
              <a:t>кэш</a:t>
            </a:r>
            <a:r>
              <a:rPr lang="en-US" sz="1000" dirty="0"/>
              <a:t> </a:t>
            </a:r>
            <a:r>
              <a:rPr lang="en-US" sz="1000" dirty="0" err="1"/>
              <a:t>формирует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шине</a:t>
            </a:r>
            <a:r>
              <a:rPr lang="en-US" sz="1000" dirty="0"/>
              <a:t> </a:t>
            </a:r>
            <a:r>
              <a:rPr lang="en-US" sz="1000" dirty="0" err="1"/>
              <a:t>операцию</a:t>
            </a:r>
            <a:r>
              <a:rPr lang="en-US" sz="1000" dirty="0"/>
              <a:t> </a:t>
            </a:r>
            <a:r>
              <a:rPr lang="en-US" sz="1000" dirty="0" err="1"/>
              <a:t>аннулирования</a:t>
            </a:r>
            <a:r>
              <a:rPr lang="en-US" sz="1000" dirty="0"/>
              <a:t> и </a:t>
            </a:r>
            <a:r>
              <a:rPr lang="en-US" sz="1000" dirty="0" err="1"/>
              <a:t>помечает</a:t>
            </a:r>
            <a:r>
              <a:rPr lang="en-US" sz="1000" dirty="0"/>
              <a:t> </a:t>
            </a:r>
            <a:r>
              <a:rPr lang="en-US" sz="1000" dirty="0" err="1"/>
              <a:t>блок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i="1" dirty="0" err="1"/>
              <a:t>частный</a:t>
            </a:r>
            <a:r>
              <a:rPr lang="en-US" sz="1000" dirty="0"/>
              <a:t> (private).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Никаких</a:t>
            </a:r>
            <a:r>
              <a:rPr lang="en-US" sz="1000" dirty="0"/>
              <a:t> </a:t>
            </a:r>
            <a:r>
              <a:rPr lang="en-US" sz="1000" dirty="0" err="1"/>
              <a:t>последующих</a:t>
            </a:r>
            <a:r>
              <a:rPr lang="en-US" sz="1000" dirty="0"/>
              <a:t>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аннулирования</a:t>
            </a:r>
            <a:r>
              <a:rPr lang="en-US" sz="1000" dirty="0"/>
              <a:t> </a:t>
            </a:r>
            <a:r>
              <a:rPr lang="en-US" sz="1000" dirty="0" err="1"/>
              <a:t>этого</a:t>
            </a:r>
            <a:r>
              <a:rPr lang="en-US" sz="1000" dirty="0"/>
              <a:t> </a:t>
            </a:r>
            <a:r>
              <a:rPr lang="en-US" sz="1000" dirty="0" err="1"/>
              <a:t>блока</a:t>
            </a:r>
            <a:r>
              <a:rPr lang="en-US" sz="1000" dirty="0"/>
              <a:t> </a:t>
            </a:r>
            <a:r>
              <a:rPr lang="en-US" sz="1000" dirty="0" err="1"/>
              <a:t>данный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посылать</a:t>
            </a:r>
            <a:r>
              <a:rPr lang="en-US" sz="1000" dirty="0"/>
              <a:t> </a:t>
            </a:r>
            <a:r>
              <a:rPr lang="en-US" sz="1000" dirty="0" err="1"/>
              <a:t>больше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будет</a:t>
            </a:r>
            <a:r>
              <a:rPr lang="en-US" sz="1000" dirty="0"/>
              <a:t>. </a:t>
            </a:r>
            <a:r>
              <a:rPr lang="en-US" sz="1000" dirty="0" err="1"/>
              <a:t>Процессор</a:t>
            </a:r>
            <a:r>
              <a:rPr lang="en-US" sz="1000" dirty="0"/>
              <a:t> с </a:t>
            </a:r>
            <a:r>
              <a:rPr lang="en-US" sz="1000" i="1" dirty="0" err="1"/>
              <a:t>исключительной</a:t>
            </a:r>
            <a:r>
              <a:rPr lang="en-US" sz="1000" dirty="0"/>
              <a:t> (exclusive) </a:t>
            </a:r>
            <a:r>
              <a:rPr lang="en-US" sz="1000" dirty="0" err="1"/>
              <a:t>копией</a:t>
            </a:r>
            <a:r>
              <a:rPr lang="en-US" sz="1000" dirty="0"/>
              <a:t> </a:t>
            </a:r>
            <a:r>
              <a:rPr lang="en-US" sz="1000" dirty="0" err="1"/>
              <a:t>блока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r>
              <a:rPr lang="en-US" sz="1000" dirty="0"/>
              <a:t> </a:t>
            </a:r>
            <a:r>
              <a:rPr lang="en-US" sz="1000" dirty="0" err="1"/>
              <a:t>обычно</a:t>
            </a:r>
            <a:r>
              <a:rPr lang="en-US" sz="1000" dirty="0"/>
              <a:t> </a:t>
            </a:r>
            <a:r>
              <a:rPr lang="en-US" sz="1000" dirty="0" err="1"/>
              <a:t>называется</a:t>
            </a:r>
            <a:r>
              <a:rPr lang="en-US" sz="1000" dirty="0"/>
              <a:t> "</a:t>
            </a:r>
            <a:r>
              <a:rPr lang="en-US" sz="1000" dirty="0" err="1"/>
              <a:t>владельцем</a:t>
            </a:r>
            <a:r>
              <a:rPr lang="en-US" sz="1000" dirty="0"/>
              <a:t>" (owner) </a:t>
            </a:r>
            <a:r>
              <a:rPr lang="en-US" sz="1000" dirty="0" err="1"/>
              <a:t>блока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r>
              <a:rPr lang="en-US" sz="1000" dirty="0"/>
              <a:t>. </a:t>
            </a: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8" name="Google Shape;18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 </a:t>
            </a:r>
            <a:r>
              <a:rPr lang="en-US" dirty="0" err="1"/>
              <a:t>когерентности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ВС с </a:t>
            </a:r>
            <a:r>
              <a:rPr lang="en-US" dirty="0" err="1"/>
              <a:t>раздельными</a:t>
            </a:r>
            <a:r>
              <a:rPr lang="en-US" dirty="0"/>
              <a:t> </a:t>
            </a:r>
            <a:r>
              <a:rPr lang="en-US" dirty="0" err="1"/>
              <a:t>кэшами</a:t>
            </a:r>
            <a:r>
              <a:rPr lang="en-US" dirty="0"/>
              <a:t> и </a:t>
            </a:r>
            <a:r>
              <a:rPr lang="en-US" dirty="0" err="1"/>
              <a:t>общей</a:t>
            </a:r>
            <a:r>
              <a:rPr lang="en-US" dirty="0"/>
              <a:t> </a:t>
            </a:r>
            <a:r>
              <a:rPr lang="en-US" dirty="0" err="1"/>
              <a:t>памятью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использовать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MESI (Modified, Exclusive, Shared, Invalid) [5]. </a:t>
            </a:r>
            <a:r>
              <a:rPr lang="en-US" dirty="0" err="1"/>
              <a:t>Алгоритм</a:t>
            </a:r>
            <a:r>
              <a:rPr lang="en-US" dirty="0"/>
              <a:t> MESI </a:t>
            </a:r>
            <a:r>
              <a:rPr lang="en-US" dirty="0" err="1"/>
              <a:t>представляет</a:t>
            </a:r>
            <a:r>
              <a:rPr lang="en-US" dirty="0"/>
              <a:t> </a:t>
            </a:r>
            <a:r>
              <a:rPr lang="en-US" dirty="0" err="1"/>
              <a:t>собой</a:t>
            </a:r>
            <a:r>
              <a:rPr lang="en-US" dirty="0"/>
              <a:t> </a:t>
            </a:r>
            <a:r>
              <a:rPr lang="en-US" dirty="0" err="1"/>
              <a:t>организацию</a:t>
            </a:r>
            <a:r>
              <a:rPr lang="en-US" dirty="0"/>
              <a:t> </a:t>
            </a:r>
            <a:r>
              <a:rPr lang="en-US" dirty="0" err="1"/>
              <a:t>когерентности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с </a:t>
            </a:r>
            <a:r>
              <a:rPr lang="en-US" dirty="0" err="1"/>
              <a:t>обратной</a:t>
            </a:r>
            <a:r>
              <a:rPr lang="en-US" dirty="0"/>
              <a:t> </a:t>
            </a:r>
            <a:r>
              <a:rPr lang="en-US" dirty="0" err="1"/>
              <a:t>записью</a:t>
            </a:r>
            <a:r>
              <a:rPr lang="en-US" dirty="0"/>
              <a:t>.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предотвращает</a:t>
            </a:r>
            <a:r>
              <a:rPr lang="en-US" dirty="0"/>
              <a:t> </a:t>
            </a:r>
            <a:r>
              <a:rPr lang="en-US" dirty="0" err="1"/>
              <a:t>лишние</a:t>
            </a:r>
            <a:r>
              <a:rPr lang="en-US" dirty="0"/>
              <a:t> </a:t>
            </a:r>
            <a:r>
              <a:rPr lang="en-US" dirty="0" err="1"/>
              <a:t>передачи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кэш-памятью</a:t>
            </a:r>
            <a:r>
              <a:rPr lang="en-US" dirty="0"/>
              <a:t> и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памятью</a:t>
            </a:r>
            <a:r>
              <a:rPr lang="en-US" dirty="0"/>
              <a:t>. </a:t>
            </a:r>
            <a:r>
              <a:rPr lang="en-US" dirty="0" err="1"/>
              <a:t>Так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изменялись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незачем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пересылать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Каждая</a:t>
            </a:r>
            <a:r>
              <a:rPr lang="en-US" dirty="0"/>
              <a:t> 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ВМ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находиться</a:t>
            </a:r>
            <a:r>
              <a:rPr lang="en-US" dirty="0"/>
              <a:t> в </a:t>
            </a:r>
            <a:r>
              <a:rPr lang="en-US" dirty="0" err="1"/>
              <a:t>одном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состояний</a:t>
            </a:r>
            <a:r>
              <a:rPr lang="en-US" dirty="0"/>
              <a:t>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М - 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модифицирована</a:t>
            </a:r>
            <a:r>
              <a:rPr lang="en-US" dirty="0"/>
              <a:t> (</a:t>
            </a:r>
            <a:r>
              <a:rPr lang="en-US" dirty="0" err="1"/>
              <a:t>доступна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чтению</a:t>
            </a:r>
            <a:r>
              <a:rPr lang="en-US" dirty="0"/>
              <a:t> и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в </a:t>
            </a:r>
            <a:r>
              <a:rPr lang="en-US" dirty="0" err="1"/>
              <a:t>этом</a:t>
            </a:r>
            <a:r>
              <a:rPr lang="en-US" dirty="0"/>
              <a:t> ВМ, </a:t>
            </a:r>
            <a:r>
              <a:rPr lang="en-US" dirty="0" err="1"/>
              <a:t>потому</a:t>
            </a:r>
            <a:r>
              <a:rPr lang="en-US" dirty="0"/>
              <a:t>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модифицирована</a:t>
            </a:r>
            <a:r>
              <a:rPr lang="en-US" dirty="0"/>
              <a:t> </a:t>
            </a:r>
            <a:r>
              <a:rPr lang="en-US" dirty="0" err="1"/>
              <a:t>командой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сравнению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строкой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Е - 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монопольно</a:t>
            </a:r>
            <a:r>
              <a:rPr lang="en-US" dirty="0"/>
              <a:t> </a:t>
            </a:r>
            <a:r>
              <a:rPr lang="en-US" dirty="0" err="1"/>
              <a:t>копированная</a:t>
            </a:r>
            <a:r>
              <a:rPr lang="en-US" dirty="0"/>
              <a:t> (</a:t>
            </a:r>
            <a:r>
              <a:rPr lang="en-US" dirty="0" err="1"/>
              <a:t>доступна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чтению</a:t>
            </a:r>
            <a:r>
              <a:rPr lang="en-US" dirty="0"/>
              <a:t> и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этом</a:t>
            </a:r>
            <a:r>
              <a:rPr lang="en-US" dirty="0"/>
              <a:t> ВМ и в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S - 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множественно</a:t>
            </a:r>
            <a:r>
              <a:rPr lang="en-US" dirty="0"/>
              <a:t> </a:t>
            </a:r>
            <a:r>
              <a:rPr lang="en-US" dirty="0" err="1"/>
              <a:t>копированная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разделяемая</a:t>
            </a:r>
            <a:r>
              <a:rPr lang="en-US" dirty="0"/>
              <a:t> (</a:t>
            </a:r>
            <a:r>
              <a:rPr lang="en-US" dirty="0" err="1"/>
              <a:t>доступна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чтению</a:t>
            </a:r>
            <a:r>
              <a:rPr lang="en-US" dirty="0"/>
              <a:t> и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этом</a:t>
            </a:r>
            <a:r>
              <a:rPr lang="en-US" dirty="0"/>
              <a:t> ВМ, в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и в </a:t>
            </a:r>
            <a:r>
              <a:rPr lang="en-US" dirty="0" err="1"/>
              <a:t>кэш-памятях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ВМ, в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содержится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копия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I - </a:t>
            </a:r>
            <a:r>
              <a:rPr lang="en-US" dirty="0" err="1"/>
              <a:t>строка</a:t>
            </a:r>
            <a:r>
              <a:rPr lang="en-US" dirty="0"/>
              <a:t>, </a:t>
            </a:r>
            <a:r>
              <a:rPr lang="en-US" dirty="0" err="1"/>
              <a:t>невозможная</a:t>
            </a:r>
            <a:r>
              <a:rPr lang="en-US" dirty="0"/>
              <a:t> к </a:t>
            </a:r>
            <a:r>
              <a:rPr lang="en-US" dirty="0" err="1"/>
              <a:t>использованию</a:t>
            </a:r>
            <a:r>
              <a:rPr lang="en-US" dirty="0"/>
              <a:t> (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доступна</a:t>
            </a:r>
            <a:r>
              <a:rPr lang="en-US" dirty="0"/>
              <a:t>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чтению</a:t>
            </a:r>
            <a:r>
              <a:rPr lang="en-US" dirty="0"/>
              <a:t>,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).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используется</a:t>
            </a:r>
            <a:r>
              <a:rPr lang="en-US" dirty="0"/>
              <a:t>, </a:t>
            </a:r>
            <a:r>
              <a:rPr lang="en-US" dirty="0" err="1"/>
              <a:t>во-первых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 ВМ </a:t>
            </a:r>
            <a:r>
              <a:rPr lang="en-US" dirty="0" err="1"/>
              <a:t>возможности</a:t>
            </a:r>
            <a:r>
              <a:rPr lang="en-US" dirty="0"/>
              <a:t> </a:t>
            </a:r>
            <a:r>
              <a:rPr lang="en-US" dirty="0" err="1"/>
              <a:t>локального</a:t>
            </a:r>
            <a:r>
              <a:rPr lang="en-US" dirty="0"/>
              <a:t>,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выхода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шину</a:t>
            </a:r>
            <a:r>
              <a:rPr lang="en-US" dirty="0"/>
              <a:t>, </a:t>
            </a:r>
            <a:r>
              <a:rPr lang="en-US" dirty="0" err="1"/>
              <a:t>доступа</a:t>
            </a:r>
            <a:r>
              <a:rPr lang="en-US" dirty="0"/>
              <a:t> к </a:t>
            </a:r>
            <a:r>
              <a:rPr lang="en-US" dirty="0" err="1"/>
              <a:t>данным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, а, </a:t>
            </a:r>
            <a:r>
              <a:rPr lang="en-US" dirty="0" err="1"/>
              <a:t>во-вторых</a:t>
            </a:r>
            <a:r>
              <a:rPr lang="en-US" dirty="0"/>
              <a:t>, -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механизмом</a:t>
            </a:r>
            <a:r>
              <a:rPr lang="en-US" dirty="0"/>
              <a:t> </a:t>
            </a:r>
            <a:r>
              <a:rPr lang="en-US" dirty="0" err="1"/>
              <a:t>когерентности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4" name="Google Shape;19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0" name="Google Shape;20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несостоятельной</a:t>
            </a:r>
            <a:r>
              <a:rPr lang="en-US" dirty="0"/>
              <a:t> </a:t>
            </a:r>
            <a:r>
              <a:rPr lang="en-US" dirty="0" err="1"/>
              <a:t>строке</a:t>
            </a:r>
            <a:r>
              <a:rPr lang="en-US" dirty="0"/>
              <a:t> в </a:t>
            </a:r>
            <a:r>
              <a:rPr lang="en-US" dirty="0" err="1"/>
              <a:t>состоянии</a:t>
            </a:r>
            <a:r>
              <a:rPr lang="en-US" dirty="0"/>
              <a:t> I </a:t>
            </a:r>
            <a:r>
              <a:rPr lang="en-US" dirty="0" err="1"/>
              <a:t>команда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</a:t>
            </a:r>
            <a:r>
              <a:rPr lang="en-US" dirty="0" err="1"/>
              <a:t>данного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вызывает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размещение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 и </a:t>
            </a:r>
            <a:r>
              <a:rPr lang="en-US" dirty="0" err="1"/>
              <a:t>изменение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Е </a:t>
            </a:r>
            <a:r>
              <a:rPr lang="en-US" dirty="0" err="1"/>
              <a:t>или</a:t>
            </a:r>
            <a:r>
              <a:rPr lang="en-US" dirty="0"/>
              <a:t> S. </a:t>
            </a:r>
            <a:r>
              <a:rPr lang="en-US" dirty="0" err="1"/>
              <a:t>Состояние</a:t>
            </a:r>
            <a:r>
              <a:rPr lang="en-US" dirty="0"/>
              <a:t> Е </a:t>
            </a:r>
            <a:r>
              <a:rPr lang="en-US" dirty="0" err="1"/>
              <a:t>будет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установлен</a:t>
            </a:r>
            <a:r>
              <a:rPr lang="en-US" dirty="0"/>
              <a:t>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сквозной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и в </a:t>
            </a:r>
            <a:r>
              <a:rPr lang="en-US" dirty="0" err="1"/>
              <a:t>строку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и в </a:t>
            </a:r>
            <a:r>
              <a:rPr lang="en-US" dirty="0" err="1"/>
              <a:t>строку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. </a:t>
            </a:r>
            <a:r>
              <a:rPr lang="en-US" dirty="0" err="1"/>
              <a:t>Состояние</a:t>
            </a:r>
            <a:r>
              <a:rPr lang="en-US" dirty="0"/>
              <a:t> S </a:t>
            </a:r>
            <a:r>
              <a:rPr lang="en-US" dirty="0" err="1"/>
              <a:t>устанавливается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режиме</a:t>
            </a:r>
            <a:r>
              <a:rPr lang="en-US" dirty="0"/>
              <a:t> </a:t>
            </a:r>
            <a:r>
              <a:rPr lang="en-US" dirty="0" err="1"/>
              <a:t>обратной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модифицировать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немедленной</a:t>
            </a:r>
            <a:r>
              <a:rPr lang="en-US" dirty="0"/>
              <a:t> </a:t>
            </a:r>
            <a:r>
              <a:rPr lang="en-US" dirty="0" err="1"/>
              <a:t>модификации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, в </a:t>
            </a:r>
            <a:r>
              <a:rPr lang="en-US" dirty="0" err="1"/>
              <a:t>свою</a:t>
            </a:r>
            <a:r>
              <a:rPr lang="en-US" dirty="0"/>
              <a:t> </a:t>
            </a:r>
            <a:r>
              <a:rPr lang="en-US" dirty="0" err="1"/>
              <a:t>очередь</a:t>
            </a:r>
            <a:r>
              <a:rPr lang="en-US" dirty="0"/>
              <a:t>, </a:t>
            </a:r>
            <a:r>
              <a:rPr lang="en-US" dirty="0" err="1"/>
              <a:t>увеличивает</a:t>
            </a:r>
            <a:r>
              <a:rPr lang="en-US" dirty="0"/>
              <a:t> </a:t>
            </a:r>
            <a:r>
              <a:rPr lang="en-US" dirty="0" err="1"/>
              <a:t>производительность</a:t>
            </a:r>
            <a:r>
              <a:rPr lang="en-US" dirty="0"/>
              <a:t>.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тех</a:t>
            </a:r>
            <a:r>
              <a:rPr lang="en-US" dirty="0"/>
              <a:t> </a:t>
            </a:r>
            <a:r>
              <a:rPr lang="en-US" dirty="0" err="1"/>
              <a:t>пор</a:t>
            </a:r>
            <a:r>
              <a:rPr lang="en-US" dirty="0"/>
              <a:t>, </a:t>
            </a:r>
            <a:r>
              <a:rPr lang="en-US" dirty="0" err="1"/>
              <a:t>пока</a:t>
            </a:r>
            <a:r>
              <a:rPr lang="en-US" dirty="0"/>
              <a:t> к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ВМ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внешних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обратной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и ВМ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использовать</a:t>
            </a:r>
            <a:r>
              <a:rPr lang="en-US" dirty="0"/>
              <a:t> </a:t>
            </a:r>
            <a:r>
              <a:rPr lang="en-US" dirty="0" err="1"/>
              <a:t>шину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состоянии</a:t>
            </a:r>
            <a:r>
              <a:rPr lang="en-US" dirty="0"/>
              <a:t> I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команда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эту</a:t>
            </a:r>
            <a:r>
              <a:rPr lang="en-US" dirty="0"/>
              <a:t> </a:t>
            </a:r>
            <a:r>
              <a:rPr lang="en-US" dirty="0" err="1"/>
              <a:t>строку</a:t>
            </a:r>
            <a:r>
              <a:rPr lang="en-US" dirty="0"/>
              <a:t> </a:t>
            </a:r>
            <a:r>
              <a:rPr lang="en-US" dirty="0" err="1"/>
              <a:t>изменяет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содержимое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(</a:t>
            </a:r>
            <a:r>
              <a:rPr lang="en-US" dirty="0" err="1"/>
              <a:t>сквозная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),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изменяет</a:t>
            </a:r>
            <a:r>
              <a:rPr lang="en-US" dirty="0"/>
              <a:t> </a:t>
            </a:r>
            <a:r>
              <a:rPr lang="en-US" dirty="0" err="1"/>
              <a:t>содержимое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и </a:t>
            </a:r>
            <a:r>
              <a:rPr lang="en-US" dirty="0" err="1"/>
              <a:t>сохраняет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I.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В </a:t>
            </a:r>
            <a:r>
              <a:rPr lang="en-US" dirty="0" err="1"/>
              <a:t>состоянии</a:t>
            </a:r>
            <a:r>
              <a:rPr lang="en-US" dirty="0"/>
              <a:t> S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 </a:t>
            </a:r>
            <a:r>
              <a:rPr lang="en-US" dirty="0" err="1"/>
              <a:t>данного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меняет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установлен</a:t>
            </a:r>
            <a:r>
              <a:rPr lang="en-US" dirty="0"/>
              <a:t>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сквозной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завершения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меняется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Е,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режиме</a:t>
            </a:r>
            <a:r>
              <a:rPr lang="en-US" dirty="0"/>
              <a:t> </a:t>
            </a:r>
            <a:r>
              <a:rPr lang="en-US" dirty="0" err="1"/>
              <a:t>обратной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выполняется</a:t>
            </a:r>
            <a:r>
              <a:rPr lang="en-US" dirty="0"/>
              <a:t> </a:t>
            </a:r>
            <a:r>
              <a:rPr lang="en-US" dirty="0" err="1"/>
              <a:t>сквозная</a:t>
            </a:r>
            <a:r>
              <a:rPr lang="en-US" dirty="0"/>
              <a:t> </a:t>
            </a:r>
            <a:r>
              <a:rPr lang="en-US" dirty="0" err="1"/>
              <a:t>запись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</a:t>
            </a:r>
            <a:r>
              <a:rPr lang="en-US" dirty="0" err="1"/>
              <a:t>остается</a:t>
            </a:r>
            <a:r>
              <a:rPr lang="en-US" dirty="0"/>
              <a:t> </a:t>
            </a:r>
            <a:r>
              <a:rPr lang="en-US" dirty="0" err="1"/>
              <a:t>прежним</a:t>
            </a:r>
            <a:r>
              <a:rPr lang="en-US" dirty="0"/>
              <a:t> 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Е,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 </a:t>
            </a:r>
            <a:r>
              <a:rPr lang="en-US" dirty="0" err="1"/>
              <a:t>сохраняет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, а </a:t>
            </a:r>
            <a:r>
              <a:rPr lang="en-US" dirty="0" err="1"/>
              <a:t>запись</a:t>
            </a:r>
            <a:r>
              <a:rPr lang="en-US" dirty="0"/>
              <a:t> </a:t>
            </a:r>
            <a:r>
              <a:rPr lang="en-US" dirty="0" err="1"/>
              <a:t>переводит</a:t>
            </a:r>
            <a:r>
              <a:rPr lang="en-US" dirty="0"/>
              <a:t> </a:t>
            </a:r>
            <a:r>
              <a:rPr lang="en-US" dirty="0" err="1"/>
              <a:t>строку</a:t>
            </a:r>
            <a:r>
              <a:rPr lang="en-US" dirty="0"/>
              <a:t> в </a:t>
            </a:r>
            <a:r>
              <a:rPr lang="en-US" dirty="0" err="1"/>
              <a:t>состояние</a:t>
            </a:r>
            <a:r>
              <a:rPr lang="en-US" dirty="0"/>
              <a:t> М.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Наконец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М,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команды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, </a:t>
            </a:r>
            <a:r>
              <a:rPr lang="en-US" dirty="0" err="1"/>
              <a:t>так</a:t>
            </a:r>
            <a:r>
              <a:rPr lang="en-US" dirty="0"/>
              <a:t> и </a:t>
            </a:r>
            <a:r>
              <a:rPr lang="en-US" dirty="0" err="1"/>
              <a:t>команды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меняют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7" name="Google Shape;207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поддержки</a:t>
            </a:r>
            <a:r>
              <a:rPr lang="en-US" dirty="0"/>
              <a:t> </a:t>
            </a:r>
            <a:r>
              <a:rPr lang="en-US" dirty="0" err="1"/>
              <a:t>когерентности</a:t>
            </a:r>
            <a:r>
              <a:rPr lang="en-US" dirty="0"/>
              <a:t> </a:t>
            </a:r>
            <a:r>
              <a:rPr lang="en-US" dirty="0" err="1"/>
              <a:t>строк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операциях</a:t>
            </a:r>
            <a:r>
              <a:rPr lang="en-US" dirty="0"/>
              <a:t> </a:t>
            </a:r>
            <a:r>
              <a:rPr lang="en-US" dirty="0" err="1"/>
              <a:t>ввода</a:t>
            </a:r>
            <a:r>
              <a:rPr lang="en-US" dirty="0"/>
              <a:t>/</a:t>
            </a:r>
            <a:r>
              <a:rPr lang="en-US" dirty="0" err="1"/>
              <a:t>вывода</a:t>
            </a:r>
            <a:r>
              <a:rPr lang="en-US" dirty="0"/>
              <a:t> и </a:t>
            </a:r>
            <a:r>
              <a:rPr lang="en-US" dirty="0" err="1"/>
              <a:t>обращениях</a:t>
            </a:r>
            <a:r>
              <a:rPr lang="en-US" dirty="0"/>
              <a:t> в </a:t>
            </a:r>
            <a:r>
              <a:rPr lang="en-US" dirty="0" err="1"/>
              <a:t>основную</a:t>
            </a:r>
            <a:r>
              <a:rPr lang="en-US" dirty="0"/>
              <a:t> </a:t>
            </a:r>
            <a:r>
              <a:rPr lang="en-US" dirty="0" err="1"/>
              <a:t>память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процессоров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шине</a:t>
            </a:r>
            <a:r>
              <a:rPr lang="en-US" dirty="0"/>
              <a:t> </a:t>
            </a:r>
            <a:r>
              <a:rPr lang="en-US" dirty="0" err="1"/>
              <a:t>генерируются</a:t>
            </a:r>
            <a:r>
              <a:rPr lang="en-US" dirty="0"/>
              <a:t> </a:t>
            </a:r>
            <a:r>
              <a:rPr lang="en-US" dirty="0" err="1"/>
              <a:t>специальные</a:t>
            </a:r>
            <a:r>
              <a:rPr lang="en-US" dirty="0"/>
              <a:t> </a:t>
            </a:r>
            <a:r>
              <a:rPr lang="en-US" dirty="0" err="1"/>
              <a:t>циклы</a:t>
            </a:r>
            <a:r>
              <a:rPr lang="en-US" dirty="0"/>
              <a:t> </a:t>
            </a:r>
            <a:r>
              <a:rPr lang="en-US" dirty="0" err="1"/>
              <a:t>опроса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 </a:t>
            </a:r>
            <a:r>
              <a:rPr lang="en-US" dirty="0" err="1"/>
              <a:t>кэш-памятей</a:t>
            </a:r>
            <a:r>
              <a:rPr lang="en-US" dirty="0"/>
              <a:t>.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циклы</a:t>
            </a:r>
            <a:r>
              <a:rPr lang="en-US" dirty="0"/>
              <a:t> </a:t>
            </a:r>
            <a:r>
              <a:rPr lang="en-US" dirty="0" err="1"/>
              <a:t>опрашивают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предмет</a:t>
            </a:r>
            <a:r>
              <a:rPr lang="en-US" dirty="0"/>
              <a:t> </a:t>
            </a:r>
            <a:r>
              <a:rPr lang="en-US" dirty="0" err="1"/>
              <a:t>хранения</a:t>
            </a:r>
            <a:r>
              <a:rPr lang="en-US" dirty="0"/>
              <a:t> в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,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принадлежит</a:t>
            </a:r>
            <a:r>
              <a:rPr lang="en-US" dirty="0"/>
              <a:t> </a:t>
            </a:r>
            <a:r>
              <a:rPr lang="en-US" dirty="0" err="1"/>
              <a:t>адрес</a:t>
            </a:r>
            <a:r>
              <a:rPr lang="en-US" dirty="0"/>
              <a:t>, </a:t>
            </a:r>
            <a:r>
              <a:rPr lang="en-US" dirty="0" err="1"/>
              <a:t>используемый</a:t>
            </a:r>
            <a:r>
              <a:rPr lang="en-US" dirty="0"/>
              <a:t> в </a:t>
            </a:r>
            <a:r>
              <a:rPr lang="en-US" dirty="0" err="1"/>
              <a:t>операции</a:t>
            </a:r>
            <a:r>
              <a:rPr lang="en-US" dirty="0"/>
              <a:t>, </a:t>
            </a:r>
            <a:r>
              <a:rPr lang="en-US" dirty="0" err="1"/>
              <a:t>инициировавшей</a:t>
            </a:r>
            <a:r>
              <a:rPr lang="en-US" dirty="0"/>
              <a:t> </a:t>
            </a:r>
            <a:r>
              <a:rPr lang="en-US" dirty="0" err="1"/>
              <a:t>циклы</a:t>
            </a:r>
            <a:r>
              <a:rPr lang="en-US" dirty="0"/>
              <a:t> </a:t>
            </a:r>
            <a:r>
              <a:rPr lang="en-US" dirty="0" err="1"/>
              <a:t>опроса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. </a:t>
            </a:r>
            <a:r>
              <a:rPr lang="en-US" dirty="0" err="1"/>
              <a:t>Возможен</a:t>
            </a:r>
            <a:r>
              <a:rPr lang="en-US" dirty="0"/>
              <a:t>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принудительного</a:t>
            </a:r>
            <a:r>
              <a:rPr lang="en-US" dirty="0"/>
              <a:t> </a:t>
            </a:r>
            <a:r>
              <a:rPr lang="en-US" dirty="0" err="1"/>
              <a:t>перевода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 в </a:t>
            </a:r>
            <a:r>
              <a:rPr lang="en-US" dirty="0" err="1"/>
              <a:t>состояние</a:t>
            </a:r>
            <a:r>
              <a:rPr lang="en-US" dirty="0"/>
              <a:t> I,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задается</a:t>
            </a:r>
            <a:r>
              <a:rPr lang="en-US" dirty="0"/>
              <a:t> </a:t>
            </a:r>
            <a:r>
              <a:rPr lang="en-US" dirty="0" err="1"/>
              <a:t>сигналом</a:t>
            </a:r>
            <a:r>
              <a:rPr lang="en-US" dirty="0"/>
              <a:t> INV.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строк</a:t>
            </a:r>
            <a:r>
              <a:rPr lang="en-US" dirty="0"/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таблицей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слай</a:t>
            </a:r>
            <a:r>
              <a:rPr lang="en-US" dirty="0"/>
              <a:t>	</a:t>
            </a:r>
            <a:r>
              <a:rPr lang="en-US" dirty="0" err="1"/>
              <a:t>де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9" name="Google Shape;4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Сервер</a:t>
            </a:r>
            <a:r>
              <a:rPr lang="en-US" sz="1000" dirty="0"/>
              <a:t> </a:t>
            </a:r>
            <a:r>
              <a:rPr lang="en-US" sz="1000" dirty="0" err="1"/>
              <a:t>ZSeries</a:t>
            </a:r>
            <a:r>
              <a:rPr lang="en-US" sz="1000" dirty="0"/>
              <a:t> </a:t>
            </a:r>
            <a:r>
              <a:rPr lang="en-US" sz="1000" dirty="0" err="1"/>
              <a:t>имеет</a:t>
            </a:r>
            <a:r>
              <a:rPr lang="en-US" sz="1000" dirty="0"/>
              <a:t> </a:t>
            </a:r>
            <a:r>
              <a:rPr lang="en-US" sz="1000" dirty="0" err="1"/>
              <a:t>до</a:t>
            </a:r>
            <a:r>
              <a:rPr lang="en-US" sz="1000" dirty="0"/>
              <a:t> </a:t>
            </a:r>
            <a:r>
              <a:rPr lang="ru-RU" sz="1000" dirty="0"/>
              <a:t>2</a:t>
            </a:r>
            <a:r>
              <a:rPr lang="en-US" sz="1000" dirty="0"/>
              <a:t>0ти </a:t>
            </a:r>
            <a:r>
              <a:rPr lang="en-US" sz="1000" dirty="0" err="1"/>
              <a:t>процессоров</a:t>
            </a:r>
            <a:r>
              <a:rPr lang="en-US" sz="1000" dirty="0"/>
              <a:t>, </a:t>
            </a:r>
            <a:r>
              <a:rPr lang="en-US" sz="1000" dirty="0" err="1"/>
              <a:t>размещенных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одной</a:t>
            </a:r>
            <a:r>
              <a:rPr lang="en-US" sz="1000" dirty="0"/>
              <a:t> </a:t>
            </a:r>
            <a:r>
              <a:rPr lang="en-US" sz="1000" dirty="0" err="1"/>
              <a:t>плате</a:t>
            </a:r>
            <a:r>
              <a:rPr lang="en-US" sz="1000" dirty="0"/>
              <a:t> МСМ. </a:t>
            </a: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этом</a:t>
            </a:r>
            <a:r>
              <a:rPr lang="en-US" sz="1000" dirty="0"/>
              <a:t> </a:t>
            </a:r>
            <a:r>
              <a:rPr lang="en-US" sz="1000" dirty="0" err="1"/>
              <a:t>процессоры</a:t>
            </a:r>
            <a:r>
              <a:rPr lang="en-US" sz="1000" dirty="0"/>
              <a:t> </a:t>
            </a:r>
            <a:r>
              <a:rPr lang="en-US" sz="1000" dirty="0" err="1"/>
              <a:t>разделяют</a:t>
            </a:r>
            <a:r>
              <a:rPr lang="en-US" sz="1000" dirty="0"/>
              <a:t> </a:t>
            </a:r>
            <a:r>
              <a:rPr lang="en-US" sz="1000" dirty="0" err="1"/>
              <a:t>одну</a:t>
            </a:r>
            <a:r>
              <a:rPr lang="en-US" sz="1000" dirty="0"/>
              <a:t> </a:t>
            </a:r>
            <a:r>
              <a:rPr lang="en-US" sz="1000" dirty="0" err="1"/>
              <a:t>физическую</a:t>
            </a:r>
            <a:r>
              <a:rPr lang="en-US" sz="1000" dirty="0"/>
              <a:t> (</a:t>
            </a:r>
            <a:r>
              <a:rPr lang="en-US" sz="1000" dirty="0" err="1"/>
              <a:t>основную</a:t>
            </a:r>
            <a:r>
              <a:rPr lang="en-US" sz="1000" dirty="0"/>
              <a:t>) </a:t>
            </a:r>
            <a:r>
              <a:rPr lang="en-US" sz="1000" dirty="0" err="1"/>
              <a:t>память</a:t>
            </a:r>
            <a:r>
              <a:rPr lang="en-US" sz="1000" dirty="0"/>
              <a:t>. </a:t>
            </a:r>
            <a:r>
              <a:rPr lang="en-US" sz="1000" dirty="0" err="1"/>
              <a:t>Архитектура</a:t>
            </a:r>
            <a:r>
              <a:rPr lang="en-US" sz="1000" dirty="0"/>
              <a:t> </a:t>
            </a:r>
            <a:r>
              <a:rPr lang="en-US" sz="1000" dirty="0" err="1"/>
              <a:t>zSeries</a:t>
            </a:r>
            <a:r>
              <a:rPr lang="en-US" sz="1000" dirty="0"/>
              <a:t> – </a:t>
            </a: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dirty="0" err="1"/>
              <a:t>пример</a:t>
            </a:r>
            <a:r>
              <a:rPr lang="en-US" sz="1000" dirty="0"/>
              <a:t> </a:t>
            </a:r>
            <a:r>
              <a:rPr lang="en-US" sz="1000" dirty="0" err="1"/>
              <a:t>использования</a:t>
            </a:r>
            <a:r>
              <a:rPr lang="en-US" sz="1000" dirty="0"/>
              <a:t> </a:t>
            </a:r>
            <a:r>
              <a:rPr lang="en-US" sz="1000" dirty="0" err="1"/>
              <a:t>многоуровневой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r>
              <a:rPr lang="en-US" sz="1000" dirty="0"/>
              <a:t>. </a:t>
            </a:r>
            <a:r>
              <a:rPr lang="en-US" sz="1000" dirty="0" err="1"/>
              <a:t>Первый</a:t>
            </a:r>
            <a:r>
              <a:rPr lang="en-US" sz="1000" dirty="0"/>
              <a:t> </a:t>
            </a:r>
            <a:r>
              <a:rPr lang="en-US" sz="1000" dirty="0" err="1"/>
              <a:t>уровень</a:t>
            </a:r>
            <a:r>
              <a:rPr lang="en-US" sz="1000" dirty="0"/>
              <a:t> – </a:t>
            </a:r>
            <a:r>
              <a:rPr lang="en-US" sz="1000" dirty="0" err="1"/>
              <a:t>находится</a:t>
            </a:r>
            <a:r>
              <a:rPr lang="en-US" sz="1000" dirty="0"/>
              <a:t> </a:t>
            </a:r>
            <a:r>
              <a:rPr lang="en-US" sz="1000" dirty="0" err="1"/>
              <a:t>внутри</a:t>
            </a:r>
            <a:r>
              <a:rPr lang="en-US" sz="1000" dirty="0"/>
              <a:t> </a:t>
            </a:r>
            <a:r>
              <a:rPr lang="en-US" sz="1000" dirty="0" err="1"/>
              <a:t>процессорного</a:t>
            </a:r>
            <a:r>
              <a:rPr lang="en-US" sz="1000" dirty="0"/>
              <a:t> </a:t>
            </a:r>
            <a:r>
              <a:rPr lang="en-US" sz="1000" dirty="0" err="1"/>
              <a:t>чипа</a:t>
            </a:r>
            <a:r>
              <a:rPr lang="en-US" sz="1000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этом</a:t>
            </a:r>
            <a:r>
              <a:rPr lang="en-US" sz="1000" dirty="0"/>
              <a:t> </a:t>
            </a:r>
            <a:r>
              <a:rPr lang="en-US" sz="1000" dirty="0" err="1"/>
              <a:t>кэш-память</a:t>
            </a:r>
            <a:r>
              <a:rPr lang="en-US" sz="1000" dirty="0"/>
              <a:t> </a:t>
            </a:r>
            <a:r>
              <a:rPr lang="en-US" sz="1000" dirty="0" err="1"/>
              <a:t>любого</a:t>
            </a:r>
            <a:r>
              <a:rPr lang="en-US" sz="1000" dirty="0"/>
              <a:t> </a:t>
            </a:r>
            <a:r>
              <a:rPr lang="en-US" sz="1000" dirty="0" err="1"/>
              <a:t>уровня</a:t>
            </a:r>
            <a:r>
              <a:rPr lang="en-US" sz="1000" dirty="0"/>
              <a:t> </a:t>
            </a:r>
            <a:r>
              <a:rPr lang="en-US" sz="1000" dirty="0" err="1"/>
              <a:t>может</a:t>
            </a:r>
            <a:r>
              <a:rPr lang="en-US" sz="1000" dirty="0"/>
              <a:t> </a:t>
            </a:r>
            <a:r>
              <a:rPr lang="en-US" sz="1000" dirty="0" err="1"/>
              <a:t>содержать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dirty="0" err="1"/>
              <a:t>разделяемые</a:t>
            </a:r>
            <a:r>
              <a:rPr lang="en-US" sz="1000" dirty="0"/>
              <a:t>, </a:t>
            </a:r>
            <a:r>
              <a:rPr lang="en-US" sz="1000" dirty="0" err="1"/>
              <a:t>так</a:t>
            </a:r>
            <a:r>
              <a:rPr lang="en-US" sz="1000" dirty="0"/>
              <a:t> и </a:t>
            </a:r>
            <a:r>
              <a:rPr lang="en-US" sz="1000" dirty="0" err="1"/>
              <a:t>частные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. </a:t>
            </a:r>
            <a:r>
              <a:rPr lang="en-US" sz="1000" dirty="0" err="1"/>
              <a:t>Частные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 - </a:t>
            </a: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, </a:t>
            </a:r>
            <a:r>
              <a:rPr lang="en-US" sz="1000" dirty="0" err="1"/>
              <a:t>которые</a:t>
            </a:r>
            <a:r>
              <a:rPr lang="en-US" sz="1000" dirty="0"/>
              <a:t> </a:t>
            </a:r>
            <a:r>
              <a:rPr lang="en-US" sz="1000" dirty="0" err="1"/>
              <a:t>используются</a:t>
            </a:r>
            <a:r>
              <a:rPr lang="en-US" sz="1000" dirty="0"/>
              <a:t> </a:t>
            </a:r>
            <a:r>
              <a:rPr lang="en-US" sz="1000" dirty="0" err="1"/>
              <a:t>одним</a:t>
            </a:r>
            <a:r>
              <a:rPr lang="en-US" sz="1000" dirty="0"/>
              <a:t> </a:t>
            </a:r>
            <a:r>
              <a:rPr lang="en-US" sz="1000" dirty="0" err="1"/>
              <a:t>процессором</a:t>
            </a:r>
            <a:r>
              <a:rPr lang="en-US" sz="1000" dirty="0"/>
              <a:t>, в </a:t>
            </a:r>
            <a:r>
              <a:rPr lang="en-US" sz="1000" dirty="0" err="1"/>
              <a:t>то</a:t>
            </a:r>
            <a:r>
              <a:rPr lang="en-US" sz="1000" dirty="0"/>
              <a:t> </a:t>
            </a:r>
            <a:r>
              <a:rPr lang="en-US" sz="1000" dirty="0" err="1"/>
              <a:t>время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dirty="0" err="1"/>
              <a:t>разделяемые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 </a:t>
            </a:r>
            <a:r>
              <a:rPr lang="en-US" sz="1000" dirty="0" err="1"/>
              <a:t>используются</a:t>
            </a:r>
            <a:r>
              <a:rPr lang="en-US" sz="1000" dirty="0"/>
              <a:t> </a:t>
            </a:r>
            <a:r>
              <a:rPr lang="en-US" sz="1000" dirty="0" err="1"/>
              <a:t>многими</a:t>
            </a:r>
            <a:r>
              <a:rPr lang="en-US" sz="1000" dirty="0"/>
              <a:t> </a:t>
            </a:r>
            <a:r>
              <a:rPr lang="en-US" sz="1000" dirty="0" err="1"/>
              <a:t>процессорами</a:t>
            </a:r>
            <a:r>
              <a:rPr lang="en-US" sz="1000" dirty="0"/>
              <a:t>, </a:t>
            </a:r>
            <a:r>
              <a:rPr lang="en-US" sz="1000" dirty="0" err="1"/>
              <a:t>по</a:t>
            </a:r>
            <a:r>
              <a:rPr lang="en-US" sz="1000" dirty="0"/>
              <a:t> </a:t>
            </a:r>
            <a:r>
              <a:rPr lang="en-US" sz="1000" dirty="0" err="1"/>
              <a:t>существу</a:t>
            </a:r>
            <a:r>
              <a:rPr lang="en-US" sz="1000" dirty="0"/>
              <a:t> </a:t>
            </a:r>
            <a:r>
              <a:rPr lang="en-US" sz="1000" dirty="0" err="1"/>
              <a:t>обеспечивая</a:t>
            </a:r>
            <a:r>
              <a:rPr lang="en-US" sz="1000" dirty="0"/>
              <a:t> </a:t>
            </a:r>
            <a:r>
              <a:rPr lang="en-US" sz="1000" dirty="0" err="1"/>
              <a:t>обмен</a:t>
            </a:r>
            <a:r>
              <a:rPr lang="en-US" sz="1000" dirty="0"/>
              <a:t> </a:t>
            </a:r>
            <a:r>
              <a:rPr lang="en-US" sz="1000" dirty="0" err="1"/>
              <a:t>между</a:t>
            </a:r>
            <a:r>
              <a:rPr lang="en-US" sz="1000" dirty="0"/>
              <a:t> </a:t>
            </a:r>
            <a:r>
              <a:rPr lang="en-US" sz="1000" dirty="0" err="1"/>
              <a:t>ними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Когда</a:t>
            </a:r>
            <a:r>
              <a:rPr lang="en-US" sz="1000" dirty="0"/>
              <a:t> </a:t>
            </a:r>
            <a:r>
              <a:rPr lang="en-US" sz="1000" dirty="0" err="1"/>
              <a:t>кэшируется</a:t>
            </a:r>
            <a:r>
              <a:rPr lang="en-US" sz="1000" dirty="0"/>
              <a:t> </a:t>
            </a:r>
            <a:r>
              <a:rPr lang="en-US" sz="1000" dirty="0" err="1"/>
              <a:t>элемент</a:t>
            </a:r>
            <a:r>
              <a:rPr lang="en-US" sz="1000" dirty="0"/>
              <a:t> </a:t>
            </a:r>
            <a:r>
              <a:rPr lang="en-US" sz="1000" dirty="0" err="1"/>
              <a:t>частных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, </a:t>
            </a:r>
            <a:r>
              <a:rPr lang="en-US" sz="1000" dirty="0" err="1"/>
              <a:t>их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 </a:t>
            </a:r>
            <a:r>
              <a:rPr lang="en-US" sz="1000" dirty="0" err="1"/>
              <a:t>переносится</a:t>
            </a:r>
            <a:r>
              <a:rPr lang="en-US" sz="1000" dirty="0"/>
              <a:t> в </a:t>
            </a:r>
            <a:r>
              <a:rPr lang="en-US" sz="1000" dirty="0" err="1"/>
              <a:t>кэш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сокращения</a:t>
            </a:r>
            <a:r>
              <a:rPr lang="en-US" sz="1000" dirty="0"/>
              <a:t> </a:t>
            </a:r>
            <a:r>
              <a:rPr lang="en-US" sz="1000" dirty="0" err="1"/>
              <a:t>среднего</a:t>
            </a:r>
            <a:r>
              <a:rPr lang="en-US" sz="1000" dirty="0"/>
              <a:t> </a:t>
            </a:r>
            <a:r>
              <a:rPr lang="en-US" sz="1000" dirty="0" err="1"/>
              <a:t>времени</a:t>
            </a:r>
            <a:r>
              <a:rPr lang="en-US" sz="1000" dirty="0"/>
              <a:t> </a:t>
            </a:r>
            <a:r>
              <a:rPr lang="en-US" sz="1000" dirty="0" err="1"/>
              <a:t>доступа</a:t>
            </a:r>
            <a:r>
              <a:rPr lang="en-US" sz="1000" dirty="0"/>
              <a:t>, а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требуемой</a:t>
            </a:r>
            <a:r>
              <a:rPr lang="en-US" sz="1000" dirty="0"/>
              <a:t> </a:t>
            </a:r>
            <a:r>
              <a:rPr lang="en-US" sz="1000" dirty="0" err="1"/>
              <a:t>полосы</a:t>
            </a:r>
            <a:r>
              <a:rPr lang="en-US" sz="1000" dirty="0"/>
              <a:t> </a:t>
            </a:r>
            <a:r>
              <a:rPr lang="en-US" sz="1000" dirty="0" err="1"/>
              <a:t>пропускания</a:t>
            </a:r>
            <a:r>
              <a:rPr lang="en-US" sz="1000" dirty="0"/>
              <a:t>. </a:t>
            </a:r>
            <a:r>
              <a:rPr lang="en-US" sz="1000" dirty="0" err="1"/>
              <a:t>Поскольку</a:t>
            </a:r>
            <a:r>
              <a:rPr lang="en-US" sz="1000" dirty="0"/>
              <a:t> </a:t>
            </a:r>
            <a:r>
              <a:rPr lang="en-US" sz="1000" dirty="0" err="1"/>
              <a:t>никакой</a:t>
            </a:r>
            <a:r>
              <a:rPr lang="en-US" sz="1000" dirty="0"/>
              <a:t> </a:t>
            </a:r>
            <a:r>
              <a:rPr lang="en-US" sz="1000" dirty="0" err="1"/>
              <a:t>другой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использует</a:t>
            </a:r>
            <a:r>
              <a:rPr lang="en-US" sz="1000" dirty="0"/>
              <a:t> </a:t>
            </a:r>
            <a:r>
              <a:rPr lang="en-US" sz="1000" dirty="0" err="1"/>
              <a:t>эти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,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процесс</a:t>
            </a:r>
            <a:r>
              <a:rPr lang="en-US" sz="1000" dirty="0"/>
              <a:t> </a:t>
            </a:r>
            <a:r>
              <a:rPr lang="en-US" sz="1000" dirty="0" err="1"/>
              <a:t>идентичен</a:t>
            </a:r>
            <a:r>
              <a:rPr lang="en-US" sz="1000" dirty="0"/>
              <a:t> </a:t>
            </a:r>
            <a:r>
              <a:rPr lang="en-US" sz="1000" dirty="0" err="1"/>
              <a:t>процессу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однопроцессорной</a:t>
            </a:r>
            <a:r>
              <a:rPr lang="en-US" sz="1000" dirty="0"/>
              <a:t> </a:t>
            </a:r>
            <a:r>
              <a:rPr lang="en-US" sz="1000" dirty="0" err="1"/>
              <a:t>машины</a:t>
            </a:r>
            <a:r>
              <a:rPr lang="en-US" sz="1000" dirty="0"/>
              <a:t> с </a:t>
            </a:r>
            <a:r>
              <a:rPr lang="en-US" sz="1000" dirty="0" err="1"/>
              <a:t>кэш-памятью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Если</a:t>
            </a:r>
            <a:r>
              <a:rPr lang="en-US" sz="1000" dirty="0"/>
              <a:t> </a:t>
            </a:r>
            <a:r>
              <a:rPr lang="en-US" sz="1000" dirty="0" err="1"/>
              <a:t>кэшируются</a:t>
            </a:r>
            <a:r>
              <a:rPr lang="en-US" sz="1000" dirty="0"/>
              <a:t> </a:t>
            </a:r>
            <a:r>
              <a:rPr lang="en-US" sz="1000" dirty="0" err="1"/>
              <a:t>разделяемые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, </a:t>
            </a:r>
            <a:r>
              <a:rPr lang="en-US" sz="1000" dirty="0" err="1"/>
              <a:t>то</a:t>
            </a:r>
            <a:r>
              <a:rPr lang="en-US" sz="1000" dirty="0"/>
              <a:t> </a:t>
            </a:r>
            <a:r>
              <a:rPr lang="en-US" sz="1000" dirty="0" err="1"/>
              <a:t>разделяемое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 </a:t>
            </a:r>
            <a:r>
              <a:rPr lang="en-US" sz="1000" dirty="0" err="1"/>
              <a:t>реплицируется</a:t>
            </a:r>
            <a:r>
              <a:rPr lang="en-US" sz="1000" dirty="0"/>
              <a:t> и </a:t>
            </a:r>
            <a:r>
              <a:rPr lang="en-US" sz="1000" dirty="0" err="1"/>
              <a:t>может</a:t>
            </a:r>
            <a:r>
              <a:rPr lang="en-US" sz="1000" dirty="0"/>
              <a:t> </a:t>
            </a:r>
            <a:r>
              <a:rPr lang="en-US" sz="1000" dirty="0" err="1"/>
              <a:t>содержаться</a:t>
            </a:r>
            <a:r>
              <a:rPr lang="en-US" sz="1000" dirty="0"/>
              <a:t> в </a:t>
            </a:r>
            <a:r>
              <a:rPr lang="en-US" sz="1000" dirty="0" err="1"/>
              <a:t>нескольких</a:t>
            </a:r>
            <a:r>
              <a:rPr lang="en-US" sz="1000" dirty="0"/>
              <a:t> </a:t>
            </a:r>
            <a:r>
              <a:rPr lang="en-US" sz="1000" dirty="0" err="1"/>
              <a:t>кэшах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Кроме</a:t>
            </a:r>
            <a:r>
              <a:rPr lang="en-US" sz="1000" dirty="0"/>
              <a:t> </a:t>
            </a:r>
            <a:r>
              <a:rPr lang="en-US" sz="1000" dirty="0" err="1"/>
              <a:t>сокращения</a:t>
            </a:r>
            <a:r>
              <a:rPr lang="en-US" sz="1000" dirty="0"/>
              <a:t> </a:t>
            </a:r>
            <a:r>
              <a:rPr lang="en-US" sz="1000" dirty="0" err="1"/>
              <a:t>задержки</a:t>
            </a:r>
            <a:r>
              <a:rPr lang="en-US" sz="1000" dirty="0"/>
              <a:t> </a:t>
            </a:r>
            <a:r>
              <a:rPr lang="en-US" sz="1000" dirty="0" err="1"/>
              <a:t>доступа</a:t>
            </a:r>
            <a:r>
              <a:rPr lang="en-US" sz="1000" dirty="0"/>
              <a:t> и </a:t>
            </a:r>
            <a:r>
              <a:rPr lang="en-US" sz="1000" dirty="0" err="1"/>
              <a:t>требуемой</a:t>
            </a:r>
            <a:r>
              <a:rPr lang="en-US" sz="1000" dirty="0"/>
              <a:t> </a:t>
            </a:r>
            <a:r>
              <a:rPr lang="en-US" sz="1000" dirty="0" err="1"/>
              <a:t>полосы</a:t>
            </a:r>
            <a:r>
              <a:rPr lang="en-US" sz="1000" dirty="0"/>
              <a:t> </a:t>
            </a:r>
            <a:r>
              <a:rPr lang="en-US" sz="1000" dirty="0" err="1"/>
              <a:t>пропускания</a:t>
            </a:r>
            <a:r>
              <a:rPr lang="en-US" sz="1000" dirty="0"/>
              <a:t> </a:t>
            </a:r>
            <a:r>
              <a:rPr lang="en-US" sz="1000" dirty="0" err="1"/>
              <a:t>такая</a:t>
            </a:r>
            <a:r>
              <a:rPr lang="en-US" sz="1000" dirty="0"/>
              <a:t> </a:t>
            </a:r>
            <a:r>
              <a:rPr lang="en-US" sz="1000" dirty="0" err="1"/>
              <a:t>репликация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 </a:t>
            </a:r>
            <a:r>
              <a:rPr lang="en-US" sz="1000" dirty="0" err="1"/>
              <a:t>способствует</a:t>
            </a:r>
            <a:r>
              <a:rPr lang="en-US" sz="1000" dirty="0"/>
              <a:t> </a:t>
            </a:r>
            <a:r>
              <a:rPr lang="en-US" sz="1000" dirty="0" err="1"/>
              <a:t>также</a:t>
            </a:r>
            <a:r>
              <a:rPr lang="en-US" sz="1000" dirty="0"/>
              <a:t> </a:t>
            </a:r>
            <a:r>
              <a:rPr lang="en-US" sz="1000" dirty="0" err="1"/>
              <a:t>общему</a:t>
            </a:r>
            <a:r>
              <a:rPr lang="en-US" sz="1000" dirty="0"/>
              <a:t> </a:t>
            </a:r>
            <a:r>
              <a:rPr lang="en-US" sz="1000" dirty="0" err="1"/>
              <a:t>сокращению</a:t>
            </a:r>
            <a:r>
              <a:rPr lang="en-US" sz="1000" dirty="0"/>
              <a:t> </a:t>
            </a:r>
            <a:r>
              <a:rPr lang="en-US" sz="1000" dirty="0" err="1"/>
              <a:t>количества</a:t>
            </a:r>
            <a:r>
              <a:rPr lang="en-US" sz="1000" dirty="0"/>
              <a:t> </a:t>
            </a:r>
            <a:r>
              <a:rPr lang="en-US" sz="1000" dirty="0" err="1"/>
              <a:t>обменов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Однако</a:t>
            </a:r>
            <a:r>
              <a:rPr lang="en-US" sz="1000" dirty="0"/>
              <a:t> </a:t>
            </a:r>
            <a:r>
              <a:rPr lang="en-US" sz="1000" dirty="0" err="1"/>
              <a:t>кэширование</a:t>
            </a:r>
            <a:r>
              <a:rPr lang="en-US" sz="1000" dirty="0"/>
              <a:t> </a:t>
            </a:r>
            <a:r>
              <a:rPr lang="en-US" sz="1000" dirty="0" err="1"/>
              <a:t>разделяемых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 </a:t>
            </a:r>
            <a:r>
              <a:rPr lang="en-US" sz="1000" dirty="0" err="1"/>
              <a:t>вызывает</a:t>
            </a:r>
            <a:r>
              <a:rPr lang="en-US" sz="1000" dirty="0"/>
              <a:t> </a:t>
            </a:r>
            <a:r>
              <a:rPr lang="en-US" sz="1000" dirty="0" err="1"/>
              <a:t>новую</a:t>
            </a:r>
            <a:r>
              <a:rPr lang="en-US" sz="1000" dirty="0"/>
              <a:t> </a:t>
            </a:r>
            <a:r>
              <a:rPr lang="en-US" sz="1000" dirty="0" err="1"/>
              <a:t>проблему</a:t>
            </a:r>
            <a:r>
              <a:rPr lang="en-US" sz="1000" dirty="0"/>
              <a:t>: </a:t>
            </a:r>
            <a:r>
              <a:rPr lang="en-US" sz="1000" dirty="0" err="1"/>
              <a:t>когерентность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r>
              <a:rPr lang="en-US" sz="1000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Из</a:t>
            </a:r>
            <a:r>
              <a:rPr lang="en-US" sz="1000" dirty="0"/>
              <a:t> </a:t>
            </a:r>
            <a:r>
              <a:rPr lang="en-US" sz="1000" dirty="0" err="1"/>
              <a:t>словаря</a:t>
            </a:r>
            <a:r>
              <a:rPr lang="en-US" sz="1000" dirty="0"/>
              <a:t> </a:t>
            </a:r>
            <a:r>
              <a:rPr lang="en-US" sz="1000" dirty="0" err="1"/>
              <a:t>иностранных</a:t>
            </a:r>
            <a:r>
              <a:rPr lang="en-US" sz="1000" dirty="0"/>
              <a:t> </a:t>
            </a:r>
            <a:r>
              <a:rPr lang="en-US" sz="1000" dirty="0" err="1"/>
              <a:t>слов</a:t>
            </a:r>
            <a:r>
              <a:rPr lang="en-US" sz="1000" dirty="0"/>
              <a:t> </a:t>
            </a:r>
            <a:r>
              <a:rPr lang="en-US" sz="1000" dirty="0" err="1"/>
              <a:t>когерентность</a:t>
            </a:r>
            <a:r>
              <a:rPr lang="en-US" sz="1000" dirty="0"/>
              <a:t> – </a:t>
            </a:r>
            <a:r>
              <a:rPr lang="en-US" sz="1000" dirty="0" err="1"/>
              <a:t>связь</a:t>
            </a:r>
            <a:r>
              <a:rPr lang="en-US" sz="1000" dirty="0"/>
              <a:t>, </a:t>
            </a:r>
            <a:r>
              <a:rPr lang="en-US" sz="1000" dirty="0" err="1"/>
              <a:t>сцепление</a:t>
            </a:r>
            <a:r>
              <a:rPr lang="en-US" sz="1000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6" name="Google Shape;7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Существует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способа</a:t>
            </a:r>
            <a:r>
              <a:rPr lang="en-US" dirty="0"/>
              <a:t> </a:t>
            </a:r>
            <a:r>
              <a:rPr lang="en-US" dirty="0" err="1"/>
              <a:t>размещения</a:t>
            </a:r>
            <a:r>
              <a:rPr lang="en-US" dirty="0"/>
              <a:t> </a:t>
            </a:r>
            <a:r>
              <a:rPr lang="en-US" dirty="0" err="1"/>
              <a:t>блоков</a:t>
            </a:r>
            <a:r>
              <a:rPr lang="en-US" dirty="0"/>
              <a:t>(</a:t>
            </a:r>
            <a:r>
              <a:rPr lang="en-US" dirty="0" err="1"/>
              <a:t>строк</a:t>
            </a:r>
            <a:r>
              <a:rPr lang="en-US" dirty="0"/>
              <a:t>) в </a:t>
            </a:r>
            <a:r>
              <a:rPr lang="en-US" dirty="0" err="1"/>
              <a:t>кэш-памяти</a:t>
            </a:r>
            <a:r>
              <a:rPr lang="en-US" dirty="0"/>
              <a:t>.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способу</a:t>
            </a:r>
            <a:r>
              <a:rPr lang="en-US" dirty="0"/>
              <a:t> </a:t>
            </a:r>
            <a:r>
              <a:rPr lang="en-US" dirty="0" err="1"/>
              <a:t>размещения</a:t>
            </a:r>
            <a:r>
              <a:rPr lang="en-US" dirty="0"/>
              <a:t> </a:t>
            </a:r>
            <a:r>
              <a:rPr lang="en-US" dirty="0" err="1"/>
              <a:t>блоков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в </a:t>
            </a:r>
            <a:r>
              <a:rPr lang="en-US" dirty="0" err="1"/>
              <a:t>кэше</a:t>
            </a:r>
            <a:r>
              <a:rPr lang="en-US" dirty="0"/>
              <a:t> </a:t>
            </a:r>
            <a:r>
              <a:rPr lang="en-US" dirty="0" err="1"/>
              <a:t>различают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 с </a:t>
            </a:r>
            <a:r>
              <a:rPr lang="en-US" dirty="0" err="1"/>
              <a:t>прямым</a:t>
            </a:r>
            <a:r>
              <a:rPr lang="en-US" dirty="0"/>
              <a:t> </a:t>
            </a:r>
            <a:r>
              <a:rPr lang="en-US" dirty="0" err="1"/>
              <a:t>отображением</a:t>
            </a:r>
            <a:r>
              <a:rPr lang="en-US" dirty="0"/>
              <a:t> (direct-mapped cache), </a:t>
            </a:r>
            <a:r>
              <a:rPr lang="en-US" dirty="0" err="1"/>
              <a:t>частично</a:t>
            </a:r>
            <a:r>
              <a:rPr lang="en-US" dirty="0"/>
              <a:t> </a:t>
            </a:r>
            <a:r>
              <a:rPr lang="en-US" dirty="0" err="1"/>
              <a:t>ассоциативную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множественно</a:t>
            </a:r>
            <a:r>
              <a:rPr lang="en-US" dirty="0"/>
              <a:t> </a:t>
            </a:r>
            <a:r>
              <a:rPr lang="en-US" dirty="0" err="1"/>
              <a:t>ассоциативную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, set-associative cache) и </a:t>
            </a:r>
            <a:r>
              <a:rPr lang="en-US" dirty="0" err="1"/>
              <a:t>полностью</a:t>
            </a:r>
            <a:r>
              <a:rPr lang="en-US" dirty="0"/>
              <a:t> </a:t>
            </a:r>
            <a:r>
              <a:rPr lang="en-US" dirty="0" err="1"/>
              <a:t>ассоциативную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 (fully associative cache).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Кэш-память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с </a:t>
            </a:r>
            <a:r>
              <a:rPr lang="en-US" dirty="0" err="1"/>
              <a:t>прямым</a:t>
            </a:r>
            <a:r>
              <a:rPr lang="en-US" dirty="0"/>
              <a:t> </a:t>
            </a:r>
            <a:r>
              <a:rPr lang="en-US" dirty="0" err="1"/>
              <a:t>отображением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каждый</a:t>
            </a:r>
            <a:r>
              <a:rPr lang="en-US" dirty="0"/>
              <a:t> </a:t>
            </a:r>
            <a:r>
              <a:rPr lang="en-US" dirty="0" err="1"/>
              <a:t>блок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одно</a:t>
            </a:r>
            <a:r>
              <a:rPr lang="en-US" dirty="0"/>
              <a:t> </a:t>
            </a:r>
            <a:r>
              <a:rPr lang="en-US" dirty="0" err="1"/>
              <a:t>фиксированное</a:t>
            </a:r>
            <a:r>
              <a:rPr lang="en-US" dirty="0"/>
              <a:t> </a:t>
            </a:r>
            <a:r>
              <a:rPr lang="en-US" dirty="0" err="1"/>
              <a:t>место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появиться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.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простая</a:t>
            </a:r>
            <a:r>
              <a:rPr lang="en-US" dirty="0"/>
              <a:t> </a:t>
            </a:r>
            <a:r>
              <a:rPr lang="en-US" dirty="0" err="1"/>
              <a:t>организация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.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блоки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имеющие</a:t>
            </a:r>
            <a:r>
              <a:rPr lang="en-US" dirty="0"/>
              <a:t> </a:t>
            </a:r>
            <a:r>
              <a:rPr lang="en-US" dirty="0" err="1"/>
              <a:t>одинаковые</a:t>
            </a:r>
            <a:r>
              <a:rPr lang="en-US" dirty="0"/>
              <a:t> </a:t>
            </a:r>
            <a:r>
              <a:rPr lang="en-US" dirty="0" err="1"/>
              <a:t>младшие</a:t>
            </a:r>
            <a:r>
              <a:rPr lang="en-US" dirty="0"/>
              <a:t> </a:t>
            </a:r>
            <a:r>
              <a:rPr lang="en-US" dirty="0" err="1"/>
              <a:t>разряды</a:t>
            </a:r>
            <a:r>
              <a:rPr lang="en-US" dirty="0"/>
              <a:t> в </a:t>
            </a:r>
            <a:r>
              <a:rPr lang="en-US" dirty="0" err="1"/>
              <a:t>своем</a:t>
            </a:r>
            <a:r>
              <a:rPr lang="en-US" dirty="0"/>
              <a:t> </a:t>
            </a:r>
            <a:r>
              <a:rPr lang="en-US" dirty="0" err="1"/>
              <a:t>адресе</a:t>
            </a:r>
            <a:r>
              <a:rPr lang="en-US" dirty="0"/>
              <a:t>, </a:t>
            </a:r>
            <a:r>
              <a:rPr lang="en-US" dirty="0" err="1"/>
              <a:t>попадают</a:t>
            </a:r>
            <a:r>
              <a:rPr lang="en-US" dirty="0"/>
              <a:t> в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блок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таком</a:t>
            </a:r>
            <a:r>
              <a:rPr lang="en-US" dirty="0"/>
              <a:t> </a:t>
            </a:r>
            <a:r>
              <a:rPr lang="en-US" dirty="0" err="1"/>
              <a:t>подходе</a:t>
            </a:r>
            <a:r>
              <a:rPr lang="en-US" dirty="0"/>
              <a:t> </a:t>
            </a:r>
            <a:r>
              <a:rPr lang="en-US" dirty="0" err="1"/>
              <a:t>справедливо</a:t>
            </a:r>
            <a:r>
              <a:rPr lang="en-US" dirty="0"/>
              <a:t> </a:t>
            </a:r>
            <a:r>
              <a:rPr lang="en-US" dirty="0" err="1"/>
              <a:t>соотношение</a:t>
            </a:r>
            <a:r>
              <a:rPr lang="en-US" dirty="0"/>
              <a:t>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(</a:t>
            </a:r>
            <a:r>
              <a:rPr lang="en-US" dirty="0" err="1"/>
              <a:t>адрес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) = (</a:t>
            </a:r>
            <a:r>
              <a:rPr lang="en-US" dirty="0" err="1"/>
              <a:t>адрес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) mod (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блоков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)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Кэш-память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полностью</a:t>
            </a:r>
            <a:r>
              <a:rPr lang="en-US" dirty="0"/>
              <a:t> </a:t>
            </a:r>
            <a:r>
              <a:rPr lang="en-US" dirty="0" err="1"/>
              <a:t>ассоциативной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некоторый</a:t>
            </a:r>
            <a:r>
              <a:rPr lang="en-US" dirty="0"/>
              <a:t> </a:t>
            </a:r>
            <a:r>
              <a:rPr lang="en-US" dirty="0" err="1"/>
              <a:t>блок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располагаться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любом</a:t>
            </a:r>
            <a:r>
              <a:rPr lang="en-US" dirty="0"/>
              <a:t> </a:t>
            </a:r>
            <a:r>
              <a:rPr lang="en-US" dirty="0" err="1"/>
              <a:t>месте</a:t>
            </a:r>
            <a:r>
              <a:rPr lang="en-US" dirty="0"/>
              <a:t> </a:t>
            </a:r>
            <a:r>
              <a:rPr lang="en-US" dirty="0" err="1"/>
              <a:t>кэш-памяти</a:t>
            </a:r>
            <a:r>
              <a:rPr lang="en-US" dirty="0"/>
              <a:t>. </a:t>
            </a: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Кэш-память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частично</a:t>
            </a:r>
            <a:r>
              <a:rPr lang="en-US" dirty="0"/>
              <a:t> </a:t>
            </a:r>
            <a:r>
              <a:rPr lang="en-US" dirty="0" err="1"/>
              <a:t>ассоциативной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некоторый</a:t>
            </a:r>
            <a:r>
              <a:rPr lang="en-US" dirty="0"/>
              <a:t> </a:t>
            </a:r>
            <a:r>
              <a:rPr lang="en-US" dirty="0" err="1"/>
              <a:t>блок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располагаться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ограниченном</a:t>
            </a:r>
            <a:r>
              <a:rPr lang="en-US" dirty="0"/>
              <a:t> </a:t>
            </a:r>
            <a:r>
              <a:rPr lang="en-US" dirty="0" err="1"/>
              <a:t>множестве</a:t>
            </a:r>
            <a:r>
              <a:rPr lang="en-US" dirty="0"/>
              <a:t> </a:t>
            </a:r>
            <a:r>
              <a:rPr lang="en-US" dirty="0" err="1"/>
              <a:t>мест</a:t>
            </a:r>
            <a:r>
              <a:rPr lang="en-US" dirty="0"/>
              <a:t> в </a:t>
            </a:r>
            <a:r>
              <a:rPr lang="en-US" dirty="0" err="1"/>
              <a:t>кэш-памяти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В </a:t>
            </a:r>
            <a:r>
              <a:rPr lang="en-US" dirty="0" err="1"/>
              <a:t>современных</a:t>
            </a:r>
            <a:r>
              <a:rPr lang="en-US" dirty="0"/>
              <a:t> </a:t>
            </a:r>
            <a:r>
              <a:rPr lang="en-US" dirty="0" err="1"/>
              <a:t>процессорах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правило</a:t>
            </a:r>
            <a:r>
              <a:rPr lang="en-US" dirty="0"/>
              <a:t> </a:t>
            </a:r>
            <a:r>
              <a:rPr lang="en-US" dirty="0" err="1"/>
              <a:t>используется</a:t>
            </a:r>
            <a:r>
              <a:rPr lang="en-US" dirty="0"/>
              <a:t>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 с </a:t>
            </a:r>
            <a:r>
              <a:rPr lang="en-US" dirty="0" err="1"/>
              <a:t>прямым</a:t>
            </a:r>
            <a:r>
              <a:rPr lang="en-US" dirty="0"/>
              <a:t> </a:t>
            </a:r>
            <a:r>
              <a:rPr lang="en-US" dirty="0" err="1"/>
              <a:t>отображением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двух</a:t>
            </a:r>
            <a:r>
              <a:rPr lang="en-US" dirty="0"/>
              <a:t>- (</a:t>
            </a:r>
            <a:r>
              <a:rPr lang="en-US" dirty="0" err="1"/>
              <a:t>четырех</a:t>
            </a:r>
            <a:r>
              <a:rPr lang="en-US" dirty="0"/>
              <a:t>-) </a:t>
            </a:r>
            <a:r>
              <a:rPr lang="en-US" dirty="0" err="1"/>
              <a:t>канальная</a:t>
            </a:r>
            <a:r>
              <a:rPr lang="en-US" dirty="0"/>
              <a:t> </a:t>
            </a:r>
            <a:r>
              <a:rPr lang="en-US" dirty="0" err="1"/>
              <a:t>множественно-ассоциативная</a:t>
            </a:r>
            <a:r>
              <a:rPr lang="en-US" dirty="0"/>
              <a:t> </a:t>
            </a:r>
            <a:r>
              <a:rPr lang="en-US" dirty="0" err="1"/>
              <a:t>кэш-память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Проблема</a:t>
            </a:r>
            <a:r>
              <a:rPr lang="en-US" dirty="0"/>
              <a:t>, о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идет</a:t>
            </a:r>
            <a:r>
              <a:rPr lang="en-US" dirty="0"/>
              <a:t> </a:t>
            </a:r>
            <a:r>
              <a:rPr lang="en-US" dirty="0" err="1"/>
              <a:t>речь</a:t>
            </a:r>
            <a:r>
              <a:rPr lang="en-US" dirty="0"/>
              <a:t>, </a:t>
            </a:r>
            <a:r>
              <a:rPr lang="en-US" dirty="0" err="1"/>
              <a:t>возникает</a:t>
            </a:r>
            <a:r>
              <a:rPr lang="en-US" dirty="0"/>
              <a:t> </a:t>
            </a:r>
            <a:r>
              <a:rPr lang="en-US" dirty="0" err="1"/>
              <a:t>из-за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в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хранящееся</a:t>
            </a:r>
            <a:r>
              <a:rPr lang="en-US" dirty="0"/>
              <a:t> в </a:t>
            </a:r>
            <a:r>
              <a:rPr lang="en-US" dirty="0" err="1"/>
              <a:t>двух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процессорах</a:t>
            </a:r>
            <a:r>
              <a:rPr lang="en-US" dirty="0"/>
              <a:t>, </a:t>
            </a:r>
            <a:r>
              <a:rPr lang="en-US" dirty="0" err="1"/>
              <a:t>доступно</a:t>
            </a:r>
            <a:r>
              <a:rPr lang="en-US" dirty="0"/>
              <a:t>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процессорам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индивидуальные</a:t>
            </a:r>
            <a:r>
              <a:rPr lang="en-US" dirty="0"/>
              <a:t> </a:t>
            </a:r>
            <a:r>
              <a:rPr lang="en-US" dirty="0" err="1"/>
              <a:t>кэши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слайде</a:t>
            </a:r>
            <a:r>
              <a:rPr lang="en-US" dirty="0"/>
              <a:t> </a:t>
            </a:r>
            <a:r>
              <a:rPr lang="en-US" dirty="0" err="1"/>
              <a:t>показан</a:t>
            </a:r>
            <a:r>
              <a:rPr lang="en-US" dirty="0"/>
              <a:t> </a:t>
            </a:r>
            <a:r>
              <a:rPr lang="en-US" dirty="0" err="1"/>
              <a:t>простой</a:t>
            </a:r>
            <a:r>
              <a:rPr lang="en-US" dirty="0"/>
              <a:t> </a:t>
            </a:r>
            <a:r>
              <a:rPr lang="en-US" dirty="0" err="1"/>
              <a:t>пример</a:t>
            </a:r>
            <a:r>
              <a:rPr lang="en-US" dirty="0"/>
              <a:t>, </a:t>
            </a:r>
            <a:r>
              <a:rPr lang="en-US" dirty="0" err="1"/>
              <a:t>иллюстрирующий</a:t>
            </a:r>
            <a:r>
              <a:rPr lang="en-US" dirty="0"/>
              <a:t> </a:t>
            </a:r>
            <a:r>
              <a:rPr lang="en-US" dirty="0" err="1"/>
              <a:t>эту</a:t>
            </a:r>
            <a:r>
              <a:rPr lang="en-US" dirty="0"/>
              <a:t> </a:t>
            </a:r>
            <a:r>
              <a:rPr lang="en-US" dirty="0" err="1"/>
              <a:t>проблему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Проблема</a:t>
            </a:r>
            <a:r>
              <a:rPr lang="en-US" dirty="0"/>
              <a:t> </a:t>
            </a:r>
            <a:r>
              <a:rPr lang="en-US" dirty="0" err="1"/>
              <a:t>когерентности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состоит</a:t>
            </a:r>
            <a:r>
              <a:rPr lang="en-US" dirty="0"/>
              <a:t> в </a:t>
            </a:r>
            <a:r>
              <a:rPr lang="en-US" dirty="0" err="1"/>
              <a:t>необходимости</a:t>
            </a:r>
            <a:r>
              <a:rPr lang="en-US" dirty="0"/>
              <a:t> </a:t>
            </a:r>
            <a:r>
              <a:rPr lang="en-US" dirty="0" err="1"/>
              <a:t>гарантировать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любое</a:t>
            </a:r>
            <a:r>
              <a:rPr lang="en-US" dirty="0"/>
              <a:t> </a:t>
            </a:r>
            <a:r>
              <a:rPr lang="en-US" dirty="0" err="1"/>
              <a:t>считывание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возвращает</a:t>
            </a:r>
            <a:r>
              <a:rPr lang="en-US" dirty="0"/>
              <a:t> </a:t>
            </a:r>
            <a:r>
              <a:rPr lang="en-US" dirty="0" err="1"/>
              <a:t>последнее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записанное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.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совсем</a:t>
            </a:r>
            <a:r>
              <a:rPr lang="en-US" dirty="0"/>
              <a:t> </a:t>
            </a:r>
            <a:r>
              <a:rPr lang="en-US" dirty="0" err="1"/>
              <a:t>корректно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невозможно</a:t>
            </a:r>
            <a:r>
              <a:rPr lang="en-US" dirty="0"/>
              <a:t> </a:t>
            </a:r>
            <a:r>
              <a:rPr lang="en-US" dirty="0" err="1"/>
              <a:t>требовать</a:t>
            </a:r>
            <a:r>
              <a:rPr lang="en-US" dirty="0"/>
              <a:t>,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dirty="0" err="1"/>
              <a:t>считывания</a:t>
            </a:r>
            <a:r>
              <a:rPr lang="en-US" dirty="0"/>
              <a:t> </a:t>
            </a:r>
            <a:r>
              <a:rPr lang="en-US" dirty="0" err="1"/>
              <a:t>мгновенно</a:t>
            </a:r>
            <a:r>
              <a:rPr lang="en-US" dirty="0"/>
              <a:t> </a:t>
            </a:r>
            <a:r>
              <a:rPr lang="en-US" dirty="0" err="1"/>
              <a:t>видела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, </a:t>
            </a:r>
            <a:r>
              <a:rPr lang="en-US" dirty="0" err="1"/>
              <a:t>записанное</a:t>
            </a:r>
            <a:r>
              <a:rPr lang="en-US" dirty="0"/>
              <a:t> в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элемент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некоторым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Если</a:t>
            </a:r>
            <a:r>
              <a:rPr lang="en-US" dirty="0"/>
              <a:t>, 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одном</a:t>
            </a:r>
            <a:r>
              <a:rPr lang="en-US" dirty="0"/>
              <a:t> </a:t>
            </a:r>
            <a:r>
              <a:rPr lang="en-US" dirty="0" err="1"/>
              <a:t>процессоре</a:t>
            </a:r>
            <a:r>
              <a:rPr lang="en-US" dirty="0"/>
              <a:t> </a:t>
            </a:r>
            <a:r>
              <a:rPr lang="en-US" dirty="0" err="1"/>
              <a:t>предшествует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</a:t>
            </a:r>
            <a:r>
              <a:rPr lang="en-US" dirty="0" err="1"/>
              <a:t>той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ячейки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другом</a:t>
            </a:r>
            <a:r>
              <a:rPr lang="en-US" dirty="0"/>
              <a:t> </a:t>
            </a:r>
            <a:r>
              <a:rPr lang="en-US" dirty="0" err="1"/>
              <a:t>процессоре</a:t>
            </a:r>
            <a:r>
              <a:rPr lang="en-US" dirty="0"/>
              <a:t> в </a:t>
            </a:r>
            <a:r>
              <a:rPr lang="en-US" dirty="0" err="1"/>
              <a:t>пределах</a:t>
            </a:r>
            <a:r>
              <a:rPr lang="en-US" dirty="0"/>
              <a:t> </a:t>
            </a:r>
            <a:r>
              <a:rPr lang="en-US" dirty="0" err="1"/>
              <a:t>очень</a:t>
            </a:r>
            <a:r>
              <a:rPr lang="en-US" dirty="0"/>
              <a:t> </a:t>
            </a:r>
            <a:r>
              <a:rPr lang="en-US" dirty="0" err="1"/>
              <a:t>короткого</a:t>
            </a:r>
            <a:r>
              <a:rPr lang="en-US" dirty="0"/>
              <a:t> </a:t>
            </a:r>
            <a:r>
              <a:rPr lang="en-US" dirty="0" err="1"/>
              <a:t>интервала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невозможно</a:t>
            </a:r>
            <a:r>
              <a:rPr lang="en-US" dirty="0"/>
              <a:t> </a:t>
            </a:r>
            <a:r>
              <a:rPr lang="en-US" dirty="0" err="1"/>
              <a:t>гарантировать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 </a:t>
            </a:r>
            <a:r>
              <a:rPr lang="en-US" dirty="0" err="1"/>
              <a:t>вернет</a:t>
            </a:r>
            <a:r>
              <a:rPr lang="en-US" dirty="0"/>
              <a:t> </a:t>
            </a:r>
            <a:r>
              <a:rPr lang="en-US" dirty="0" err="1"/>
              <a:t>записанное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в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момент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записываемые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даже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покинуть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Вопрос</a:t>
            </a:r>
            <a:r>
              <a:rPr lang="en-US" dirty="0"/>
              <a:t> о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точно</a:t>
            </a:r>
            <a:r>
              <a:rPr lang="en-US" dirty="0"/>
              <a:t> </a:t>
            </a:r>
            <a:r>
              <a:rPr lang="en-US" dirty="0" err="1"/>
              <a:t>записываемое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доступно</a:t>
            </a:r>
            <a:r>
              <a:rPr lang="en-US" dirty="0"/>
              <a:t> </a:t>
            </a:r>
            <a:r>
              <a:rPr lang="en-US" dirty="0" err="1"/>
              <a:t>процессору</a:t>
            </a:r>
            <a:r>
              <a:rPr lang="en-US" dirty="0"/>
              <a:t>, </a:t>
            </a:r>
            <a:r>
              <a:rPr lang="en-US" dirty="0" err="1"/>
              <a:t>выполняющему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,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выбранной</a:t>
            </a:r>
            <a:r>
              <a:rPr lang="en-US" dirty="0"/>
              <a:t> </a:t>
            </a:r>
            <a:r>
              <a:rPr lang="en-US" dirty="0" err="1"/>
              <a:t>моделью</a:t>
            </a:r>
            <a:r>
              <a:rPr lang="en-US" dirty="0"/>
              <a:t> </a:t>
            </a:r>
            <a:r>
              <a:rPr lang="en-US" dirty="0" err="1"/>
              <a:t>согласованного</a:t>
            </a:r>
            <a:r>
              <a:rPr lang="en-US" dirty="0"/>
              <a:t> (</a:t>
            </a:r>
            <a:r>
              <a:rPr lang="en-US" dirty="0" err="1"/>
              <a:t>непротиворечивого</a:t>
            </a:r>
            <a:r>
              <a:rPr lang="en-US" dirty="0"/>
              <a:t>) </a:t>
            </a:r>
            <a:r>
              <a:rPr lang="en-US" dirty="0" err="1"/>
              <a:t>состояния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и </a:t>
            </a:r>
            <a:r>
              <a:rPr lang="en-US" dirty="0" err="1"/>
              <a:t>связан</a:t>
            </a:r>
            <a:r>
              <a:rPr lang="en-US" dirty="0"/>
              <a:t> с </a:t>
            </a:r>
            <a:r>
              <a:rPr lang="en-US" dirty="0" err="1"/>
              <a:t>реализацией</a:t>
            </a:r>
            <a:r>
              <a:rPr lang="en-US" dirty="0"/>
              <a:t> </a:t>
            </a:r>
            <a:r>
              <a:rPr lang="en-US" dirty="0" err="1"/>
              <a:t>синхронизации</a:t>
            </a:r>
            <a:r>
              <a:rPr lang="en-US" dirty="0"/>
              <a:t> </a:t>
            </a:r>
            <a:r>
              <a:rPr lang="en-US" dirty="0" err="1"/>
              <a:t>параллельных</a:t>
            </a:r>
            <a:r>
              <a:rPr lang="en-US" dirty="0"/>
              <a:t> </a:t>
            </a:r>
            <a:r>
              <a:rPr lang="en-US" dirty="0" err="1"/>
              <a:t>вычислений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Поэтому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упрощения</a:t>
            </a:r>
            <a:r>
              <a:rPr lang="en-US" dirty="0"/>
              <a:t> </a:t>
            </a:r>
            <a:r>
              <a:rPr lang="en-US" dirty="0" err="1"/>
              <a:t>предположим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требуем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ru-RU" dirty="0"/>
              <a:t> 2-х правил: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 dirty="0"/>
              <a:t>1 -</a:t>
            </a:r>
            <a:r>
              <a:rPr lang="en-US" dirty="0"/>
              <a:t>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записанное</a:t>
            </a:r>
            <a:r>
              <a:rPr lang="en-US" dirty="0"/>
              <a:t> </a:t>
            </a:r>
            <a:r>
              <a:rPr lang="en-US" dirty="0" err="1"/>
              <a:t>операцией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было</a:t>
            </a:r>
            <a:r>
              <a:rPr lang="en-US" dirty="0"/>
              <a:t> </a:t>
            </a:r>
            <a:r>
              <a:rPr lang="en-US" dirty="0" err="1"/>
              <a:t>доступно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, </a:t>
            </a:r>
            <a:r>
              <a:rPr lang="en-US" dirty="0" err="1"/>
              <a:t>возникшей</a:t>
            </a:r>
            <a:r>
              <a:rPr lang="en-US" dirty="0"/>
              <a:t> </a:t>
            </a:r>
            <a:r>
              <a:rPr lang="en-US" dirty="0" err="1"/>
              <a:t>немного</a:t>
            </a:r>
            <a:r>
              <a:rPr lang="en-US" dirty="0"/>
              <a:t> </a:t>
            </a:r>
            <a:r>
              <a:rPr lang="en-US" dirty="0" err="1"/>
              <a:t>позже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и </a:t>
            </a:r>
            <a:endParaRPr lang="ru-RU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 dirty="0"/>
              <a:t>2 - </a:t>
            </a:r>
            <a:r>
              <a:rPr lang="en-US" dirty="0" err="1"/>
              <a:t>что</a:t>
            </a:r>
            <a:r>
              <a:rPr lang="ru-RU" dirty="0"/>
              <a:t>бы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данного</a:t>
            </a:r>
            <a:r>
              <a:rPr lang="en-US" dirty="0"/>
              <a:t> </a:t>
            </a:r>
            <a:r>
              <a:rPr lang="en-US" dirty="0" err="1"/>
              <a:t>процессора</a:t>
            </a:r>
            <a:r>
              <a:rPr lang="en-US" dirty="0"/>
              <a:t> </a:t>
            </a:r>
            <a:r>
              <a:rPr lang="en-US" dirty="0" err="1"/>
              <a:t>всегда</a:t>
            </a:r>
            <a:r>
              <a:rPr lang="ru-RU" dirty="0"/>
              <a:t> были</a:t>
            </a:r>
            <a:r>
              <a:rPr lang="en-US" dirty="0"/>
              <a:t> </a:t>
            </a:r>
            <a:r>
              <a:rPr lang="en-US" dirty="0" err="1"/>
              <a:t>видны</a:t>
            </a:r>
            <a:r>
              <a:rPr lang="en-US" dirty="0"/>
              <a:t> в </a:t>
            </a:r>
            <a:r>
              <a:rPr lang="en-US" dirty="0" err="1"/>
              <a:t>порядке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5" name="Google Shape;9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С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простым</a:t>
            </a:r>
            <a:r>
              <a:rPr lang="en-US" dirty="0"/>
              <a:t>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согласованного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можем</a:t>
            </a:r>
            <a:r>
              <a:rPr lang="en-US" dirty="0"/>
              <a:t> </a:t>
            </a:r>
            <a:r>
              <a:rPr lang="en-US" dirty="0" err="1"/>
              <a:t>гарантировать</a:t>
            </a:r>
            <a:r>
              <a:rPr lang="en-US" dirty="0"/>
              <a:t> </a:t>
            </a:r>
            <a:r>
              <a:rPr lang="en-US" dirty="0" err="1"/>
              <a:t>когерентность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 </a:t>
            </a:r>
            <a:r>
              <a:rPr lang="en-US" dirty="0" err="1"/>
              <a:t>двух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: </a:t>
            </a:r>
            <a:endParaRPr dirty="0"/>
          </a:p>
          <a:p>
            <a:pPr marL="2286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 dirty="0"/>
              <a:t>1)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b="1" dirty="0" err="1"/>
              <a:t>чтения</a:t>
            </a:r>
            <a:r>
              <a:rPr lang="en-US" dirty="0"/>
              <a:t> </a:t>
            </a:r>
            <a:r>
              <a:rPr lang="en-US" dirty="0" err="1"/>
              <a:t>ячейки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одним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операцией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ту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ячейку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процессором</a:t>
            </a:r>
            <a:r>
              <a:rPr lang="en-US" dirty="0"/>
              <a:t> </a:t>
            </a:r>
            <a:r>
              <a:rPr lang="en-US" dirty="0" err="1"/>
              <a:t>получит</a:t>
            </a:r>
            <a:r>
              <a:rPr lang="en-US" dirty="0"/>
              <a:t> </a:t>
            </a:r>
            <a:r>
              <a:rPr lang="en-US" dirty="0" err="1"/>
              <a:t>записанное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и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достаточно</a:t>
            </a:r>
            <a:r>
              <a:rPr lang="en-US" dirty="0"/>
              <a:t> </a:t>
            </a:r>
            <a:r>
              <a:rPr lang="en-US" dirty="0" err="1"/>
              <a:t>отделены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. </a:t>
            </a:r>
            <a:endParaRPr dirty="0"/>
          </a:p>
          <a:p>
            <a:pPr marL="2286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 dirty="0"/>
              <a:t>2)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b="1" dirty="0" err="1"/>
              <a:t>записи</a:t>
            </a:r>
            <a:r>
              <a:rPr lang="en-US" b="1" dirty="0"/>
              <a:t> </a:t>
            </a:r>
            <a:r>
              <a:rPr lang="en-US" dirty="0"/>
              <a:t>в </a:t>
            </a:r>
            <a:r>
              <a:rPr lang="en-US" dirty="0" err="1"/>
              <a:t>одну</a:t>
            </a:r>
            <a:r>
              <a:rPr lang="en-US" dirty="0"/>
              <a:t> и </a:t>
            </a:r>
            <a:r>
              <a:rPr lang="en-US" dirty="0" err="1"/>
              <a:t>ту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ячейку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выполняются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последовательно</a:t>
            </a:r>
            <a:r>
              <a:rPr lang="en-US" dirty="0"/>
              <a:t> (</a:t>
            </a:r>
            <a:r>
              <a:rPr lang="en-US" dirty="0" err="1"/>
              <a:t>иногда</a:t>
            </a:r>
            <a:r>
              <a:rPr lang="en-US" dirty="0"/>
              <a:t> </a:t>
            </a:r>
            <a:r>
              <a:rPr lang="en-US" dirty="0" err="1"/>
              <a:t>говорят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сериализованы</a:t>
            </a:r>
            <a:r>
              <a:rPr lang="en-US" dirty="0"/>
              <a:t>):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означает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подряд</a:t>
            </a:r>
            <a:r>
              <a:rPr lang="en-US" dirty="0"/>
              <a:t> </a:t>
            </a:r>
            <a:r>
              <a:rPr lang="en-US" dirty="0" err="1"/>
              <a:t>идущие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в </a:t>
            </a:r>
            <a:r>
              <a:rPr lang="en-US" dirty="0" err="1"/>
              <a:t>одну</a:t>
            </a:r>
            <a:r>
              <a:rPr lang="en-US" dirty="0"/>
              <a:t> и </a:t>
            </a:r>
            <a:r>
              <a:rPr lang="en-US" dirty="0" err="1"/>
              <a:t>ту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ячейку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будут</a:t>
            </a:r>
            <a:r>
              <a:rPr lang="en-US" dirty="0"/>
              <a:t> </a:t>
            </a:r>
            <a:r>
              <a:rPr lang="en-US" dirty="0" err="1"/>
              <a:t>наблюдаться</a:t>
            </a:r>
            <a:r>
              <a:rPr lang="en-US" dirty="0"/>
              <a:t> </a:t>
            </a:r>
            <a:r>
              <a:rPr lang="en-US" dirty="0" err="1"/>
              <a:t>другими</a:t>
            </a:r>
            <a:r>
              <a:rPr lang="en-US" dirty="0"/>
              <a:t> </a:t>
            </a:r>
            <a:r>
              <a:rPr lang="en-US" dirty="0" err="1"/>
              <a:t>процессорами</a:t>
            </a:r>
            <a:r>
              <a:rPr lang="en-US" dirty="0"/>
              <a:t> </a:t>
            </a:r>
            <a:r>
              <a:rPr lang="en-US" dirty="0" err="1"/>
              <a:t>именно</a:t>
            </a:r>
            <a:r>
              <a:rPr lang="en-US" dirty="0"/>
              <a:t>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порядке</a:t>
            </a:r>
            <a:r>
              <a:rPr lang="en-US" dirty="0"/>
              <a:t>, в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появляются</a:t>
            </a:r>
            <a:r>
              <a:rPr lang="en-US" dirty="0"/>
              <a:t> в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процессора</a:t>
            </a:r>
            <a:r>
              <a:rPr lang="en-US" dirty="0"/>
              <a:t>, </a:t>
            </a:r>
            <a:r>
              <a:rPr lang="en-US" dirty="0" err="1"/>
              <a:t>выполняющего</a:t>
            </a:r>
            <a:r>
              <a:rPr lang="en-US" dirty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. </a:t>
            </a:r>
            <a:endParaRPr dirty="0"/>
          </a:p>
          <a:p>
            <a:pPr marL="2286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Первое</a:t>
            </a:r>
            <a:r>
              <a:rPr lang="en-US" dirty="0"/>
              <a:t> </a:t>
            </a:r>
            <a:r>
              <a:rPr lang="en-US" dirty="0" err="1"/>
              <a:t>условие</a:t>
            </a:r>
            <a:r>
              <a:rPr lang="en-US" dirty="0"/>
              <a:t> </a:t>
            </a:r>
            <a:r>
              <a:rPr lang="en-US" dirty="0" err="1"/>
              <a:t>очевидно</a:t>
            </a:r>
            <a:r>
              <a:rPr lang="en-US" dirty="0"/>
              <a:t> </a:t>
            </a:r>
            <a:r>
              <a:rPr lang="en-US" dirty="0" err="1"/>
              <a:t>связано</a:t>
            </a:r>
            <a:r>
              <a:rPr lang="en-US" dirty="0"/>
              <a:t> с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когерентного</a:t>
            </a:r>
            <a:r>
              <a:rPr lang="en-US" dirty="0"/>
              <a:t> (</a:t>
            </a:r>
            <a:r>
              <a:rPr lang="en-US" dirty="0" err="1"/>
              <a:t>согласованного</a:t>
            </a:r>
            <a:r>
              <a:rPr lang="en-US" dirty="0"/>
              <a:t>) </a:t>
            </a:r>
            <a:r>
              <a:rPr lang="en-US" dirty="0" err="1"/>
              <a:t>состояния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: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процессор</a:t>
            </a:r>
            <a:r>
              <a:rPr lang="en-US" dirty="0"/>
              <a:t>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считывал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старое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сказали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память</a:t>
            </a:r>
            <a:r>
              <a:rPr lang="en-US" dirty="0"/>
              <a:t> </a:t>
            </a:r>
            <a:r>
              <a:rPr lang="en-US" dirty="0" err="1"/>
              <a:t>некогерентна</a:t>
            </a:r>
            <a:r>
              <a:rPr lang="en-US" dirty="0"/>
              <a:t>. </a:t>
            </a:r>
            <a:endParaRPr dirty="0"/>
          </a:p>
          <a:p>
            <a:pPr marL="2286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 err="1"/>
              <a:t>Необходимость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последовательного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b="1" dirty="0" err="1"/>
              <a:t>более</a:t>
            </a:r>
            <a:r>
              <a:rPr lang="en-US" b="1" dirty="0"/>
              <a:t> </a:t>
            </a:r>
            <a:r>
              <a:rPr lang="en-US" b="1" dirty="0" err="1"/>
              <a:t>тонким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очень</a:t>
            </a:r>
            <a:r>
              <a:rPr lang="en-US" dirty="0"/>
              <a:t> </a:t>
            </a:r>
            <a:r>
              <a:rPr lang="en-US" dirty="0" err="1"/>
              <a:t>важным</a:t>
            </a:r>
            <a:r>
              <a:rPr lang="en-US" dirty="0"/>
              <a:t> </a:t>
            </a:r>
            <a:r>
              <a:rPr lang="en-US" b="1" dirty="0" err="1"/>
              <a:t>условием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7" name="Google Shape;10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Представим</a:t>
            </a:r>
            <a:r>
              <a:rPr lang="en-US" sz="1000" dirty="0"/>
              <a:t> </a:t>
            </a:r>
            <a:r>
              <a:rPr lang="en-US" sz="1000" dirty="0" err="1"/>
              <a:t>себе</a:t>
            </a:r>
            <a:r>
              <a:rPr lang="en-US" sz="1000" dirty="0"/>
              <a:t>, </a:t>
            </a:r>
            <a:r>
              <a:rPr lang="en-US" sz="1000" dirty="0" err="1"/>
              <a:t>что</a:t>
            </a:r>
            <a:r>
              <a:rPr lang="en-US" sz="1000" dirty="0"/>
              <a:t> </a:t>
            </a:r>
            <a:r>
              <a:rPr lang="en-US" sz="1000" b="1" dirty="0" err="1"/>
              <a:t>строго</a:t>
            </a:r>
            <a:r>
              <a:rPr lang="en-US" sz="1000" b="1" dirty="0"/>
              <a:t> </a:t>
            </a:r>
            <a:r>
              <a:rPr lang="en-US" sz="1000" b="1" dirty="0" err="1"/>
              <a:t>последовательное</a:t>
            </a:r>
            <a:r>
              <a:rPr lang="en-US" sz="1000" b="1" dirty="0"/>
              <a:t> </a:t>
            </a:r>
            <a:r>
              <a:rPr lang="en-US" sz="1000" b="1" dirty="0" err="1"/>
              <a:t>выполнение</a:t>
            </a:r>
            <a:r>
              <a:rPr lang="en-US" sz="1000" b="1" dirty="0"/>
              <a:t> </a:t>
            </a:r>
            <a:r>
              <a:rPr lang="en-US" sz="1000" b="1" dirty="0" err="1"/>
              <a:t>операций</a:t>
            </a:r>
            <a:r>
              <a:rPr lang="en-US" sz="1000" b="1" dirty="0"/>
              <a:t> </a:t>
            </a:r>
            <a:r>
              <a:rPr lang="en-US" sz="1000" b="1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соблюдается</a:t>
            </a:r>
            <a:r>
              <a:rPr lang="en-US" sz="1000" dirty="0"/>
              <a:t>. </a:t>
            </a:r>
            <a:r>
              <a:rPr lang="en-US" sz="1000" dirty="0" err="1"/>
              <a:t>Тогда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P1 </a:t>
            </a:r>
            <a:r>
              <a:rPr lang="en-US" sz="1000" dirty="0" err="1"/>
              <a:t>может</a:t>
            </a:r>
            <a:r>
              <a:rPr lang="en-US" sz="1000" dirty="0"/>
              <a:t> </a:t>
            </a:r>
            <a:r>
              <a:rPr lang="en-US" sz="1000" dirty="0" err="1"/>
              <a:t>записать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 в </a:t>
            </a:r>
            <a:r>
              <a:rPr lang="en-US" sz="1000" dirty="0" err="1"/>
              <a:t>ячейку</a:t>
            </a:r>
            <a:r>
              <a:rPr lang="en-US" sz="1000" dirty="0"/>
              <a:t>, а </a:t>
            </a:r>
            <a:r>
              <a:rPr lang="en-US" sz="1000" dirty="0" err="1"/>
              <a:t>затем</a:t>
            </a:r>
            <a:r>
              <a:rPr lang="en-US" sz="1000" dirty="0"/>
              <a:t> в </a:t>
            </a:r>
            <a:r>
              <a:rPr lang="en-US" sz="1000" dirty="0" err="1"/>
              <a:t>эту</a:t>
            </a:r>
            <a:r>
              <a:rPr lang="en-US" sz="1000" dirty="0"/>
              <a:t> </a:t>
            </a:r>
            <a:r>
              <a:rPr lang="en-US" sz="1000" dirty="0" err="1"/>
              <a:t>ячейку</a:t>
            </a:r>
            <a:r>
              <a:rPr lang="en-US" sz="1000" dirty="0"/>
              <a:t> </a:t>
            </a:r>
            <a:r>
              <a:rPr lang="en-US" sz="1000" dirty="0" err="1"/>
              <a:t>выполнит</a:t>
            </a:r>
            <a:r>
              <a:rPr lang="en-US" sz="1000" dirty="0"/>
              <a:t> </a:t>
            </a:r>
            <a:r>
              <a:rPr lang="en-US" sz="1000" dirty="0" err="1"/>
              <a:t>запись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P2.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Если</a:t>
            </a:r>
            <a:r>
              <a:rPr lang="en-US" sz="1000" dirty="0"/>
              <a:t> </a:t>
            </a:r>
            <a:r>
              <a:rPr lang="en-US" sz="1000" dirty="0" err="1"/>
              <a:t>последовательность</a:t>
            </a:r>
            <a:r>
              <a:rPr lang="en-US" sz="1000" dirty="0"/>
              <a:t>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соблюдается</a:t>
            </a:r>
            <a:r>
              <a:rPr lang="en-US" sz="1000" dirty="0"/>
              <a:t>, </a:t>
            </a:r>
            <a:r>
              <a:rPr lang="en-US" sz="1000" dirty="0" err="1"/>
              <a:t>то</a:t>
            </a:r>
            <a:r>
              <a:rPr lang="en-US" sz="1000" dirty="0"/>
              <a:t> </a:t>
            </a:r>
            <a:r>
              <a:rPr lang="en-US" sz="1000" dirty="0" err="1"/>
              <a:t>может</a:t>
            </a:r>
            <a:r>
              <a:rPr lang="en-US" sz="1000" dirty="0"/>
              <a:t> </a:t>
            </a:r>
            <a:r>
              <a:rPr lang="en-US" sz="1000" dirty="0" err="1"/>
              <a:t>возникнуть</a:t>
            </a:r>
            <a:r>
              <a:rPr lang="en-US" sz="1000" dirty="0"/>
              <a:t> </a:t>
            </a:r>
            <a:r>
              <a:rPr lang="en-US" sz="1000" dirty="0" err="1"/>
              <a:t>ситуация</a:t>
            </a:r>
            <a:r>
              <a:rPr lang="en-US" sz="1000" dirty="0"/>
              <a:t>, </a:t>
            </a:r>
            <a:r>
              <a:rPr lang="en-US" sz="1000" dirty="0" err="1"/>
              <a:t>когда</a:t>
            </a:r>
            <a:r>
              <a:rPr lang="en-US" sz="1000" dirty="0"/>
              <a:t> </a:t>
            </a:r>
            <a:r>
              <a:rPr lang="en-US" sz="1000" dirty="0" err="1"/>
              <a:t>какой-нибудь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будет</a:t>
            </a:r>
            <a:r>
              <a:rPr lang="en-US" sz="1000" dirty="0"/>
              <a:t> </a:t>
            </a:r>
            <a:r>
              <a:rPr lang="en-US" sz="1000" dirty="0" err="1"/>
              <a:t>наблюдать</a:t>
            </a:r>
            <a:r>
              <a:rPr lang="en-US" sz="1000" dirty="0"/>
              <a:t> </a:t>
            </a:r>
            <a:r>
              <a:rPr lang="en-US" sz="1000" dirty="0" err="1"/>
              <a:t>сначала</a:t>
            </a:r>
            <a:r>
              <a:rPr lang="en-US" sz="1000" dirty="0"/>
              <a:t> </a:t>
            </a:r>
            <a:r>
              <a:rPr lang="en-US" sz="1000" dirty="0" err="1"/>
              <a:t>операцию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процессора</a:t>
            </a:r>
            <a:r>
              <a:rPr lang="en-US" sz="1000" dirty="0"/>
              <a:t> P2, а </a:t>
            </a:r>
            <a:r>
              <a:rPr lang="en-US" sz="1000" dirty="0" err="1"/>
              <a:t>затем</a:t>
            </a:r>
            <a:r>
              <a:rPr lang="en-US" sz="1000" dirty="0"/>
              <a:t> </a:t>
            </a:r>
            <a:r>
              <a:rPr lang="en-US" sz="1000" dirty="0" err="1"/>
              <a:t>операцию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процессора</a:t>
            </a:r>
            <a:r>
              <a:rPr lang="en-US" sz="1000" dirty="0"/>
              <a:t> P1, и </a:t>
            </a:r>
            <a:r>
              <a:rPr lang="en-US" sz="1000" dirty="0" err="1"/>
              <a:t>будет</a:t>
            </a:r>
            <a:r>
              <a:rPr lang="en-US" sz="1000" dirty="0"/>
              <a:t> </a:t>
            </a:r>
            <a:r>
              <a:rPr lang="en-US" sz="1000" dirty="0" err="1"/>
              <a:t>хранить</a:t>
            </a:r>
            <a:r>
              <a:rPr lang="en-US" sz="1000" dirty="0"/>
              <a:t> </a:t>
            </a: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dirty="0" err="1"/>
              <a:t>записанное</a:t>
            </a:r>
            <a:r>
              <a:rPr lang="en-US" sz="1000" dirty="0"/>
              <a:t> P1 </a:t>
            </a:r>
            <a:r>
              <a:rPr lang="en-US" sz="1000" dirty="0" err="1"/>
              <a:t>значение</a:t>
            </a:r>
            <a:r>
              <a:rPr lang="en-US" sz="1000" dirty="0"/>
              <a:t> </a:t>
            </a:r>
            <a:r>
              <a:rPr lang="en-US" sz="1000" dirty="0" err="1"/>
              <a:t>неограниченно</a:t>
            </a:r>
            <a:r>
              <a:rPr lang="en-US" sz="1000" dirty="0"/>
              <a:t> </a:t>
            </a:r>
            <a:r>
              <a:rPr lang="en-US" sz="1000" dirty="0" err="1"/>
              <a:t>долго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dirty="0" err="1"/>
              <a:t>создать</a:t>
            </a:r>
            <a:r>
              <a:rPr lang="en-US" sz="1000" dirty="0"/>
              <a:t> </a:t>
            </a:r>
            <a:r>
              <a:rPr lang="en-US" sz="1000" dirty="0" err="1"/>
              <a:t>разумную</a:t>
            </a:r>
            <a:r>
              <a:rPr lang="en-US" sz="1000" dirty="0"/>
              <a:t> </a:t>
            </a:r>
            <a:r>
              <a:rPr lang="en-US" sz="1000" dirty="0" err="1"/>
              <a:t>модель</a:t>
            </a:r>
            <a:r>
              <a:rPr lang="en-US" sz="1000" dirty="0"/>
              <a:t> </a:t>
            </a:r>
            <a:r>
              <a:rPr lang="en-US" sz="1000" dirty="0" err="1"/>
              <a:t>порядка</a:t>
            </a:r>
            <a:r>
              <a:rPr lang="en-US" sz="1000" dirty="0"/>
              <a:t> </a:t>
            </a:r>
            <a:r>
              <a:rPr lang="en-US" sz="1000" dirty="0" err="1"/>
              <a:t>выполнения</a:t>
            </a:r>
            <a:r>
              <a:rPr lang="en-US" sz="1000" dirty="0"/>
              <a:t> </a:t>
            </a:r>
            <a:r>
              <a:rPr lang="en-US" sz="1000" dirty="0" err="1"/>
              <a:t>программ</a:t>
            </a:r>
            <a:r>
              <a:rPr lang="en-US" sz="1000" dirty="0"/>
              <a:t> и </a:t>
            </a:r>
            <a:r>
              <a:rPr lang="en-US" sz="1000" dirty="0" err="1"/>
              <a:t>когерентности</a:t>
            </a:r>
            <a:r>
              <a:rPr lang="en-US" sz="1000" dirty="0"/>
              <a:t> </a:t>
            </a:r>
            <a:r>
              <a:rPr lang="en-US" sz="1000" dirty="0" err="1"/>
              <a:t>памяти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пользователя</a:t>
            </a:r>
            <a:r>
              <a:rPr lang="en-US" sz="1000" dirty="0"/>
              <a:t> – </a:t>
            </a:r>
            <a:r>
              <a:rPr lang="en-US" sz="1000" dirty="0" err="1"/>
              <a:t>это</a:t>
            </a:r>
            <a:r>
              <a:rPr lang="en-US" sz="1000" dirty="0"/>
              <a:t> и </a:t>
            </a:r>
            <a:r>
              <a:rPr lang="en-US" sz="1000" dirty="0" err="1"/>
              <a:t>есть</a:t>
            </a:r>
            <a:r>
              <a:rPr lang="en-US" sz="1000" dirty="0"/>
              <a:t> </a:t>
            </a:r>
            <a:r>
              <a:rPr lang="en-US" sz="1000" b="1" dirty="0" err="1"/>
              <a:t>проблема</a:t>
            </a:r>
            <a:r>
              <a:rPr lang="en-US" sz="1000" dirty="0"/>
              <a:t>. </a:t>
            </a:r>
            <a:r>
              <a:rPr lang="en-US" sz="1000" dirty="0" err="1"/>
              <a:t>Представьте</a:t>
            </a:r>
            <a:r>
              <a:rPr lang="en-US" sz="1000" dirty="0"/>
              <a:t>, </a:t>
            </a:r>
            <a:r>
              <a:rPr lang="en-US" sz="1000" dirty="0" err="1"/>
              <a:t>что</a:t>
            </a:r>
            <a:r>
              <a:rPr lang="en-US" sz="1000" dirty="0"/>
              <a:t> </a:t>
            </a:r>
            <a:r>
              <a:rPr lang="en-US" sz="1000" dirty="0" err="1"/>
              <a:t>третий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постоянно</a:t>
            </a:r>
            <a:r>
              <a:rPr lang="en-US" sz="1000" dirty="0"/>
              <a:t> </a:t>
            </a:r>
            <a:r>
              <a:rPr lang="en-US" sz="1000" dirty="0" err="1"/>
              <a:t>читает</a:t>
            </a:r>
            <a:r>
              <a:rPr lang="en-US" sz="1000" dirty="0"/>
              <a:t> </a:t>
            </a:r>
            <a:r>
              <a:rPr lang="en-US" sz="1000" dirty="0" err="1"/>
              <a:t>ту</a:t>
            </a:r>
            <a:r>
              <a:rPr lang="en-US" sz="1000" dirty="0"/>
              <a:t> </a:t>
            </a:r>
            <a:r>
              <a:rPr lang="en-US" sz="1000" dirty="0" err="1"/>
              <a:t>же</a:t>
            </a:r>
            <a:r>
              <a:rPr lang="en-US" sz="1000" dirty="0"/>
              <a:t> </a:t>
            </a:r>
            <a:r>
              <a:rPr lang="en-US" sz="1000" dirty="0" err="1"/>
              <a:t>самую</a:t>
            </a:r>
            <a:r>
              <a:rPr lang="en-US" sz="1000" dirty="0"/>
              <a:t> </a:t>
            </a:r>
            <a:r>
              <a:rPr lang="en-US" sz="1000" dirty="0" err="1"/>
              <a:t>ячейку</a:t>
            </a:r>
            <a:r>
              <a:rPr lang="en-US" sz="1000" dirty="0"/>
              <a:t> </a:t>
            </a:r>
            <a:r>
              <a:rPr lang="en-US" sz="1000" dirty="0" err="1"/>
              <a:t>памяти</a:t>
            </a:r>
            <a:r>
              <a:rPr lang="en-US" sz="1000" dirty="0"/>
              <a:t>, в </a:t>
            </a:r>
            <a:r>
              <a:rPr lang="en-US" sz="1000" dirty="0" err="1"/>
              <a:t>которую</a:t>
            </a:r>
            <a:r>
              <a:rPr lang="en-US" sz="1000" dirty="0"/>
              <a:t> </a:t>
            </a:r>
            <a:r>
              <a:rPr lang="en-US" sz="1000" dirty="0" err="1"/>
              <a:t>записывают</a:t>
            </a:r>
            <a:r>
              <a:rPr lang="en-US" sz="1000" dirty="0"/>
              <a:t> </a:t>
            </a:r>
            <a:r>
              <a:rPr lang="en-US" sz="1000" dirty="0" err="1"/>
              <a:t>процессоры</a:t>
            </a:r>
            <a:r>
              <a:rPr lang="en-US" sz="1000" dirty="0"/>
              <a:t> P1 и P2; </a:t>
            </a:r>
            <a:r>
              <a:rPr lang="en-US" sz="1000" dirty="0" err="1"/>
              <a:t>он</a:t>
            </a:r>
            <a:r>
              <a:rPr lang="en-US" sz="1000" dirty="0"/>
              <a:t> </a:t>
            </a:r>
            <a:r>
              <a:rPr lang="en-US" sz="1000" dirty="0" err="1"/>
              <a:t>должен</a:t>
            </a:r>
            <a:r>
              <a:rPr lang="en-US" sz="1000" dirty="0"/>
              <a:t> </a:t>
            </a:r>
            <a:r>
              <a:rPr lang="en-US" sz="1000" dirty="0" err="1"/>
              <a:t>наблюдать</a:t>
            </a:r>
            <a:r>
              <a:rPr lang="en-US" sz="1000" dirty="0"/>
              <a:t> </a:t>
            </a:r>
            <a:r>
              <a:rPr lang="en-US" sz="1000" dirty="0" err="1"/>
              <a:t>сначала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, </a:t>
            </a:r>
            <a:r>
              <a:rPr lang="en-US" sz="1000" dirty="0" err="1"/>
              <a:t>записанное</a:t>
            </a:r>
            <a:r>
              <a:rPr lang="en-US" sz="1000" dirty="0"/>
              <a:t> P1, а </a:t>
            </a:r>
            <a:r>
              <a:rPr lang="en-US" sz="1000" dirty="0" err="1"/>
              <a:t>затем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, </a:t>
            </a:r>
            <a:r>
              <a:rPr lang="en-US" sz="1000" dirty="0" err="1"/>
              <a:t>записанное</a:t>
            </a:r>
            <a:r>
              <a:rPr lang="en-US" sz="1000" dirty="0"/>
              <a:t> P2. </a:t>
            </a:r>
            <a:r>
              <a:rPr lang="en-US" sz="1000" dirty="0" err="1"/>
              <a:t>Возможно</a:t>
            </a:r>
            <a:r>
              <a:rPr lang="en-US" sz="1000" dirty="0"/>
              <a:t> </a:t>
            </a:r>
            <a:r>
              <a:rPr lang="en-US" sz="1000" dirty="0" err="1"/>
              <a:t>он</a:t>
            </a:r>
            <a:r>
              <a:rPr lang="en-US" sz="1000" dirty="0"/>
              <a:t> </a:t>
            </a:r>
            <a:r>
              <a:rPr lang="en-US" sz="1000" dirty="0" err="1"/>
              <a:t>никогда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сможет</a:t>
            </a:r>
            <a:r>
              <a:rPr lang="en-US" sz="1000" dirty="0"/>
              <a:t> </a:t>
            </a:r>
            <a:r>
              <a:rPr lang="en-US" sz="1000" dirty="0" err="1"/>
              <a:t>увидеть</a:t>
            </a:r>
            <a:r>
              <a:rPr lang="en-US" sz="1000" dirty="0"/>
              <a:t> </a:t>
            </a:r>
            <a:r>
              <a:rPr lang="en-US" sz="1000" dirty="0" err="1"/>
              <a:t>значения</a:t>
            </a:r>
            <a:r>
              <a:rPr lang="en-US" sz="1000" dirty="0"/>
              <a:t>, </a:t>
            </a:r>
            <a:r>
              <a:rPr lang="en-US" sz="1000" dirty="0" err="1"/>
              <a:t>записанного</a:t>
            </a:r>
            <a:r>
              <a:rPr lang="en-US" sz="1000" dirty="0"/>
              <a:t> P1, </a:t>
            </a:r>
            <a:r>
              <a:rPr lang="en-US" sz="1000" dirty="0" err="1"/>
              <a:t>поскольку</a:t>
            </a:r>
            <a:r>
              <a:rPr lang="en-US" sz="1000" dirty="0"/>
              <a:t> </a:t>
            </a:r>
            <a:r>
              <a:rPr lang="en-US" sz="1000" dirty="0" err="1"/>
              <a:t>запись</a:t>
            </a:r>
            <a:r>
              <a:rPr lang="en-US" sz="1000" dirty="0"/>
              <a:t> </a:t>
            </a:r>
            <a:r>
              <a:rPr lang="en-US" sz="1000" dirty="0" err="1"/>
              <a:t>от</a:t>
            </a:r>
            <a:r>
              <a:rPr lang="en-US" sz="1000" dirty="0"/>
              <a:t> P2 </a:t>
            </a:r>
            <a:r>
              <a:rPr lang="en-US" sz="1000" dirty="0" err="1"/>
              <a:t>возникла</a:t>
            </a:r>
            <a:r>
              <a:rPr lang="en-US" sz="1000" dirty="0"/>
              <a:t> </a:t>
            </a:r>
            <a:r>
              <a:rPr lang="en-US" sz="1000" dirty="0" err="1"/>
              <a:t>раньше</a:t>
            </a:r>
            <a:r>
              <a:rPr lang="en-US" sz="1000" dirty="0"/>
              <a:t> </a:t>
            </a:r>
            <a:r>
              <a:rPr lang="en-US" sz="1000" dirty="0" err="1"/>
              <a:t>чтения</a:t>
            </a:r>
            <a:r>
              <a:rPr lang="en-US" sz="1000" dirty="0"/>
              <a:t>. </a:t>
            </a:r>
            <a:r>
              <a:rPr lang="en-US" sz="1000" dirty="0" err="1"/>
              <a:t>Если</a:t>
            </a:r>
            <a:r>
              <a:rPr lang="en-US" sz="1000" dirty="0"/>
              <a:t> </a:t>
            </a:r>
            <a:r>
              <a:rPr lang="en-US" sz="1000" dirty="0" err="1"/>
              <a:t>он</a:t>
            </a:r>
            <a:r>
              <a:rPr lang="en-US" sz="1000" dirty="0"/>
              <a:t> </a:t>
            </a:r>
            <a:r>
              <a:rPr lang="en-US" sz="1000" dirty="0" err="1"/>
              <a:t>даже</a:t>
            </a:r>
            <a:r>
              <a:rPr lang="en-US" sz="1000" dirty="0"/>
              <a:t> </a:t>
            </a:r>
            <a:r>
              <a:rPr lang="en-US" sz="1000" dirty="0" err="1"/>
              <a:t>видит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, </a:t>
            </a:r>
            <a:r>
              <a:rPr lang="en-US" sz="1000" dirty="0" err="1"/>
              <a:t>записанное</a:t>
            </a:r>
            <a:r>
              <a:rPr lang="en-US" sz="1000" dirty="0"/>
              <a:t> P1, </a:t>
            </a:r>
            <a:r>
              <a:rPr lang="en-US" sz="1000" dirty="0" err="1"/>
              <a:t>он</a:t>
            </a:r>
            <a:r>
              <a:rPr lang="en-US" sz="1000" dirty="0"/>
              <a:t> </a:t>
            </a:r>
            <a:r>
              <a:rPr lang="en-US" sz="1000" dirty="0" err="1"/>
              <a:t>должен</a:t>
            </a:r>
            <a:r>
              <a:rPr lang="en-US" sz="1000" dirty="0"/>
              <a:t> </a:t>
            </a:r>
            <a:r>
              <a:rPr lang="en-US" sz="1000" dirty="0" err="1"/>
              <a:t>видеть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, </a:t>
            </a:r>
            <a:r>
              <a:rPr lang="en-US" sz="1000" dirty="0" err="1"/>
              <a:t>записанное</a:t>
            </a:r>
            <a:r>
              <a:rPr lang="en-US" sz="1000" dirty="0"/>
              <a:t> P2, </a:t>
            </a: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последующем</a:t>
            </a:r>
            <a:r>
              <a:rPr lang="en-US" sz="1000" dirty="0"/>
              <a:t> </a:t>
            </a:r>
            <a:r>
              <a:rPr lang="en-US" sz="1000" dirty="0" err="1"/>
              <a:t>чтении</a:t>
            </a:r>
            <a:r>
              <a:rPr lang="en-US" sz="1000" dirty="0"/>
              <a:t>. </a:t>
            </a:r>
            <a:r>
              <a:rPr lang="en-US" sz="1000" dirty="0" err="1"/>
              <a:t>Подобным</a:t>
            </a:r>
            <a:r>
              <a:rPr lang="en-US" sz="1000" dirty="0"/>
              <a:t> </a:t>
            </a:r>
            <a:r>
              <a:rPr lang="en-US" sz="1000" dirty="0" err="1"/>
              <a:t>образом</a:t>
            </a:r>
            <a:r>
              <a:rPr lang="en-US" sz="1000" dirty="0"/>
              <a:t> </a:t>
            </a:r>
            <a:r>
              <a:rPr lang="en-US" sz="1000" dirty="0" err="1"/>
              <a:t>любой</a:t>
            </a:r>
            <a:r>
              <a:rPr lang="en-US" sz="1000" dirty="0"/>
              <a:t> </a:t>
            </a:r>
            <a:r>
              <a:rPr lang="en-US" sz="1000" dirty="0" err="1"/>
              <a:t>другой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, </a:t>
            </a:r>
            <a:r>
              <a:rPr lang="en-US" sz="1000" dirty="0" err="1"/>
              <a:t>который</a:t>
            </a:r>
            <a:r>
              <a:rPr lang="en-US" sz="1000" dirty="0"/>
              <a:t> </a:t>
            </a:r>
            <a:r>
              <a:rPr lang="en-US" sz="1000" dirty="0" err="1"/>
              <a:t>может</a:t>
            </a:r>
            <a:r>
              <a:rPr lang="en-US" sz="1000" dirty="0"/>
              <a:t> </a:t>
            </a:r>
            <a:r>
              <a:rPr lang="en-US" sz="1000" dirty="0" err="1"/>
              <a:t>наблюдать</a:t>
            </a:r>
            <a:r>
              <a:rPr lang="en-US" sz="1000" dirty="0"/>
              <a:t> </a:t>
            </a:r>
            <a:r>
              <a:rPr lang="en-US" sz="1000" dirty="0" err="1"/>
              <a:t>за</a:t>
            </a:r>
            <a:r>
              <a:rPr lang="en-US" sz="1000" dirty="0"/>
              <a:t> </a:t>
            </a:r>
            <a:r>
              <a:rPr lang="en-US" sz="1000" dirty="0" err="1"/>
              <a:t>значениями</a:t>
            </a:r>
            <a:r>
              <a:rPr lang="en-US" sz="1000" dirty="0"/>
              <a:t>, </a:t>
            </a:r>
            <a:r>
              <a:rPr lang="en-US" sz="1000" dirty="0" err="1"/>
              <a:t>записываемыми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P1, </a:t>
            </a:r>
            <a:r>
              <a:rPr lang="en-US" sz="1000" dirty="0" err="1"/>
              <a:t>так</a:t>
            </a:r>
            <a:r>
              <a:rPr lang="en-US" sz="1000" dirty="0"/>
              <a:t> и P2, </a:t>
            </a:r>
            <a:r>
              <a:rPr lang="en-US" sz="1000" dirty="0" err="1"/>
              <a:t>должен</a:t>
            </a:r>
            <a:r>
              <a:rPr lang="en-US" sz="1000" dirty="0"/>
              <a:t> </a:t>
            </a:r>
            <a:r>
              <a:rPr lang="en-US" sz="1000" dirty="0" err="1"/>
              <a:t>наблюдать</a:t>
            </a:r>
            <a:r>
              <a:rPr lang="en-US" sz="1000" dirty="0"/>
              <a:t> </a:t>
            </a:r>
            <a:r>
              <a:rPr lang="en-US" sz="1000" dirty="0" err="1"/>
              <a:t>идентичное</a:t>
            </a:r>
            <a:r>
              <a:rPr lang="en-US" sz="1000" dirty="0"/>
              <a:t> </a:t>
            </a:r>
            <a:r>
              <a:rPr lang="en-US" sz="1000" dirty="0" err="1"/>
              <a:t>поведение</a:t>
            </a:r>
            <a:r>
              <a:rPr lang="en-US" sz="1000" dirty="0"/>
              <a:t>. </a:t>
            </a:r>
            <a:endParaRPr lang="ru-RU" sz="1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Простейший</a:t>
            </a:r>
            <a:r>
              <a:rPr lang="en-US" sz="1000" dirty="0"/>
              <a:t> </a:t>
            </a:r>
            <a:r>
              <a:rPr lang="en-US" sz="1000" dirty="0" err="1"/>
              <a:t>способ</a:t>
            </a:r>
            <a:r>
              <a:rPr lang="en-US" sz="1000" dirty="0"/>
              <a:t> </a:t>
            </a:r>
            <a:r>
              <a:rPr lang="en-US" sz="1000" dirty="0" err="1"/>
              <a:t>добиться</a:t>
            </a:r>
            <a:r>
              <a:rPr lang="en-US" sz="1000" dirty="0"/>
              <a:t> </a:t>
            </a:r>
            <a:r>
              <a:rPr lang="en-US" sz="1000" dirty="0" err="1"/>
              <a:t>таких</a:t>
            </a:r>
            <a:r>
              <a:rPr lang="en-US" sz="1000" dirty="0"/>
              <a:t> </a:t>
            </a:r>
            <a:r>
              <a:rPr lang="en-US" sz="1000" dirty="0" err="1"/>
              <a:t>условий</a:t>
            </a:r>
            <a:r>
              <a:rPr lang="en-US" sz="1000" dirty="0"/>
              <a:t> </a:t>
            </a:r>
            <a:r>
              <a:rPr lang="en-US" sz="1000" dirty="0" err="1"/>
              <a:t>заключается</a:t>
            </a:r>
            <a:r>
              <a:rPr lang="en-US" sz="1000" dirty="0"/>
              <a:t> в </a:t>
            </a:r>
            <a:r>
              <a:rPr lang="en-US" sz="1000" dirty="0" err="1"/>
              <a:t>строгом</a:t>
            </a:r>
            <a:r>
              <a:rPr lang="en-US" sz="1000" dirty="0"/>
              <a:t> </a:t>
            </a:r>
            <a:r>
              <a:rPr lang="en-US" sz="1000" dirty="0" err="1"/>
              <a:t>соблюдении</a:t>
            </a:r>
            <a:r>
              <a:rPr lang="en-US" sz="1000" dirty="0"/>
              <a:t> </a:t>
            </a:r>
            <a:r>
              <a:rPr lang="en-US" sz="1000" dirty="0" err="1"/>
              <a:t>порядка</a:t>
            </a:r>
            <a:r>
              <a:rPr lang="en-US" sz="1000" dirty="0"/>
              <a:t>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: </a:t>
            </a:r>
            <a:r>
              <a:rPr lang="en-US" sz="1000" dirty="0" err="1"/>
              <a:t>чтобы</a:t>
            </a:r>
            <a:r>
              <a:rPr lang="en-US" sz="1000" dirty="0"/>
              <a:t> </a:t>
            </a:r>
            <a:r>
              <a:rPr lang="en-US" sz="1000" dirty="0" err="1"/>
              <a:t>все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в </a:t>
            </a:r>
            <a:r>
              <a:rPr lang="en-US" sz="1000" dirty="0" err="1"/>
              <a:t>одну</a:t>
            </a:r>
            <a:r>
              <a:rPr lang="en-US" sz="1000" dirty="0"/>
              <a:t> и </a:t>
            </a:r>
            <a:r>
              <a:rPr lang="en-US" sz="1000" dirty="0" err="1"/>
              <a:t>ту</a:t>
            </a:r>
            <a:r>
              <a:rPr lang="en-US" sz="1000" dirty="0"/>
              <a:t> </a:t>
            </a:r>
            <a:r>
              <a:rPr lang="en-US" sz="1000" dirty="0" err="1"/>
              <a:t>же</a:t>
            </a:r>
            <a:r>
              <a:rPr lang="en-US" sz="1000" dirty="0"/>
              <a:t> </a:t>
            </a:r>
            <a:r>
              <a:rPr lang="en-US" sz="1000" dirty="0" err="1"/>
              <a:t>ячейку</a:t>
            </a:r>
            <a:r>
              <a:rPr lang="en-US" sz="1000" dirty="0"/>
              <a:t> </a:t>
            </a:r>
            <a:r>
              <a:rPr lang="en-US" sz="1000" dirty="0" err="1"/>
              <a:t>могли</a:t>
            </a:r>
            <a:r>
              <a:rPr lang="en-US" sz="1000" dirty="0"/>
              <a:t> </a:t>
            </a:r>
            <a:r>
              <a:rPr lang="en-US" sz="1000" dirty="0" err="1"/>
              <a:t>наблюдаться</a:t>
            </a:r>
            <a:r>
              <a:rPr lang="en-US" sz="1000" dirty="0"/>
              <a:t> в </a:t>
            </a:r>
            <a:r>
              <a:rPr lang="en-US" sz="1000" dirty="0" err="1"/>
              <a:t>том</a:t>
            </a:r>
            <a:r>
              <a:rPr lang="en-US" sz="1000" dirty="0"/>
              <a:t> </a:t>
            </a:r>
            <a:r>
              <a:rPr lang="en-US" sz="1000" dirty="0" err="1"/>
              <a:t>же</a:t>
            </a:r>
            <a:r>
              <a:rPr lang="en-US" sz="1000" dirty="0"/>
              <a:t> </a:t>
            </a:r>
            <a:r>
              <a:rPr lang="en-US" sz="1000" dirty="0" err="1"/>
              <a:t>самом</a:t>
            </a:r>
            <a:r>
              <a:rPr lang="en-US" sz="1000" dirty="0"/>
              <a:t> </a:t>
            </a:r>
            <a:r>
              <a:rPr lang="en-US" sz="1000" dirty="0" err="1"/>
              <a:t>порядке</a:t>
            </a:r>
            <a:r>
              <a:rPr lang="en-US" sz="1000" dirty="0"/>
              <a:t>. </a:t>
            </a: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dirty="0" err="1"/>
              <a:t>условие</a:t>
            </a:r>
            <a:r>
              <a:rPr lang="en-US" sz="1000" dirty="0"/>
              <a:t> и  </a:t>
            </a:r>
            <a:r>
              <a:rPr lang="en-US" sz="1000" dirty="0" err="1"/>
              <a:t>называется</a:t>
            </a:r>
            <a:r>
              <a:rPr lang="en-US" sz="1000" dirty="0"/>
              <a:t> </a:t>
            </a:r>
            <a:r>
              <a:rPr lang="en-US" sz="1000" dirty="0" err="1"/>
              <a:t>последовательным</a:t>
            </a:r>
            <a:r>
              <a:rPr lang="en-US" sz="1000" dirty="0"/>
              <a:t> </a:t>
            </a:r>
            <a:r>
              <a:rPr lang="en-US" sz="1000" dirty="0" err="1"/>
              <a:t>выполнением</a:t>
            </a:r>
            <a:r>
              <a:rPr lang="en-US" sz="1000" dirty="0"/>
              <a:t> (</a:t>
            </a:r>
            <a:r>
              <a:rPr lang="en-US" sz="1000" dirty="0" err="1"/>
              <a:t>сериализацией</a:t>
            </a:r>
            <a:r>
              <a:rPr lang="en-US" sz="1000" dirty="0"/>
              <a:t>) </a:t>
            </a:r>
            <a:r>
              <a:rPr lang="en-US" sz="1000" dirty="0" err="1"/>
              <a:t>операций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(write serialization).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Вопрос</a:t>
            </a:r>
            <a:r>
              <a:rPr lang="en-US" sz="1000" dirty="0"/>
              <a:t> о </a:t>
            </a:r>
            <a:r>
              <a:rPr lang="en-US" sz="1000" dirty="0" err="1"/>
              <a:t>том</a:t>
            </a:r>
            <a:r>
              <a:rPr lang="en-US" sz="1000" dirty="0"/>
              <a:t>, </a:t>
            </a:r>
            <a:r>
              <a:rPr lang="en-US" sz="1000" dirty="0" err="1"/>
              <a:t>как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должен</a:t>
            </a:r>
            <a:r>
              <a:rPr lang="en-US" sz="1000" dirty="0"/>
              <a:t> </a:t>
            </a:r>
            <a:r>
              <a:rPr lang="en-US" sz="1000" dirty="0" err="1"/>
              <a:t>увидеть</a:t>
            </a:r>
            <a:r>
              <a:rPr lang="en-US" sz="1000" dirty="0"/>
              <a:t> </a:t>
            </a:r>
            <a:r>
              <a:rPr lang="en-US" sz="1000" dirty="0" err="1"/>
              <a:t>значение</a:t>
            </a:r>
            <a:r>
              <a:rPr lang="en-US" sz="1000" dirty="0"/>
              <a:t>, </a:t>
            </a:r>
            <a:r>
              <a:rPr lang="en-US" sz="1000" dirty="0" err="1"/>
              <a:t>записанное</a:t>
            </a:r>
            <a:r>
              <a:rPr lang="en-US" sz="1000" dirty="0"/>
              <a:t> </a:t>
            </a:r>
            <a:r>
              <a:rPr lang="en-US" sz="1000" dirty="0" err="1"/>
              <a:t>другим</a:t>
            </a:r>
            <a:r>
              <a:rPr lang="en-US" sz="1000" dirty="0"/>
              <a:t> </a:t>
            </a:r>
            <a:r>
              <a:rPr lang="en-US" sz="1000" dirty="0" err="1"/>
              <a:t>процессором</a:t>
            </a:r>
            <a:r>
              <a:rPr lang="en-US" sz="1000" dirty="0"/>
              <a:t> </a:t>
            </a:r>
            <a:r>
              <a:rPr lang="en-US" sz="1000" dirty="0" err="1"/>
              <a:t>достаточно</a:t>
            </a:r>
            <a:r>
              <a:rPr lang="en-US" sz="1000" dirty="0"/>
              <a:t> </a:t>
            </a:r>
            <a:r>
              <a:rPr lang="en-US" sz="1000" dirty="0" err="1"/>
              <a:t>сложен</a:t>
            </a:r>
            <a:r>
              <a:rPr lang="en-US" sz="1000" dirty="0"/>
              <a:t> и </a:t>
            </a:r>
            <a:r>
              <a:rPr lang="en-US" sz="1000" dirty="0" err="1"/>
              <a:t>имеет</a:t>
            </a:r>
            <a:r>
              <a:rPr lang="en-US" sz="1000" dirty="0"/>
              <a:t> </a:t>
            </a:r>
            <a:r>
              <a:rPr lang="en-US" sz="1000" dirty="0" err="1"/>
              <a:t>заметное</a:t>
            </a:r>
            <a:r>
              <a:rPr lang="en-US" sz="1000" dirty="0"/>
              <a:t> </a:t>
            </a:r>
            <a:r>
              <a:rPr lang="en-US" sz="1000" dirty="0" err="1"/>
              <a:t>воздействие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b="1" dirty="0" err="1"/>
              <a:t>производительность</a:t>
            </a:r>
            <a:r>
              <a:rPr lang="en-US" sz="1000" dirty="0"/>
              <a:t>, </a:t>
            </a:r>
            <a:r>
              <a:rPr lang="en-US" sz="1000" dirty="0" err="1"/>
              <a:t>особенно</a:t>
            </a:r>
            <a:r>
              <a:rPr lang="en-US" sz="1000" dirty="0"/>
              <a:t> в </a:t>
            </a:r>
            <a:r>
              <a:rPr lang="en-US" sz="1000" dirty="0" err="1"/>
              <a:t>больших</a:t>
            </a:r>
            <a:r>
              <a:rPr lang="en-US" sz="1000" dirty="0"/>
              <a:t> </a:t>
            </a:r>
            <a:r>
              <a:rPr lang="en-US" sz="1000" dirty="0" err="1"/>
              <a:t>машинах</a:t>
            </a:r>
            <a:r>
              <a:rPr lang="en-US" sz="1000" dirty="0"/>
              <a:t>. </a:t>
            </a:r>
            <a:r>
              <a:rPr lang="en-US" sz="1000" dirty="0" err="1"/>
              <a:t>Решается</a:t>
            </a:r>
            <a:r>
              <a:rPr lang="en-US" sz="1000" dirty="0"/>
              <a:t>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вопрос</a:t>
            </a:r>
            <a:r>
              <a:rPr lang="en-US" sz="1000" dirty="0"/>
              <a:t> </a:t>
            </a:r>
            <a:r>
              <a:rPr lang="en-US" sz="1000" dirty="0" err="1"/>
              <a:t>по</a:t>
            </a:r>
            <a:r>
              <a:rPr lang="en-US" sz="1000" dirty="0"/>
              <a:t> </a:t>
            </a:r>
            <a:r>
              <a:rPr lang="en-US" sz="1000" dirty="0" err="1"/>
              <a:t>разному</a:t>
            </a:r>
            <a:r>
              <a:rPr lang="en-US" sz="1000" dirty="0"/>
              <a:t> – </a:t>
            </a:r>
            <a:r>
              <a:rPr lang="en-US" sz="1000" dirty="0" err="1"/>
              <a:t>перейдем</a:t>
            </a:r>
            <a:r>
              <a:rPr lang="en-US" sz="1000" dirty="0"/>
              <a:t> к </a:t>
            </a:r>
            <a:r>
              <a:rPr lang="en-US" sz="1000" dirty="0" err="1"/>
              <a:t>рассмотрению</a:t>
            </a:r>
            <a:r>
              <a:rPr lang="en-US" sz="1000" dirty="0"/>
              <a:t> </a:t>
            </a:r>
            <a:r>
              <a:rPr lang="en-US" sz="1000" dirty="0" err="1"/>
              <a:t>методов</a:t>
            </a:r>
            <a:r>
              <a:rPr lang="en-US" sz="1000" dirty="0"/>
              <a:t> </a:t>
            </a:r>
            <a:r>
              <a:rPr lang="en-US" sz="1000" dirty="0" err="1"/>
              <a:t>поддержания</a:t>
            </a:r>
            <a:r>
              <a:rPr lang="en-US" sz="1000" dirty="0"/>
              <a:t> </a:t>
            </a:r>
            <a:r>
              <a:rPr lang="en-US" sz="1000" dirty="0" err="1"/>
              <a:t>когерентности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9" name="Google Shape;11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Имеются</a:t>
            </a:r>
            <a:r>
              <a:rPr lang="en-US" sz="1000" dirty="0"/>
              <a:t> </a:t>
            </a:r>
            <a:r>
              <a:rPr lang="en-US" sz="1000" b="1" dirty="0" err="1"/>
              <a:t>два</a:t>
            </a:r>
            <a:r>
              <a:rPr lang="en-US" sz="1000" b="1" dirty="0"/>
              <a:t> </a:t>
            </a:r>
            <a:r>
              <a:rPr lang="en-US" sz="1000" b="1" dirty="0" err="1"/>
              <a:t>альтернативных</a:t>
            </a:r>
            <a:r>
              <a:rPr lang="en-US" sz="1000" b="1" dirty="0"/>
              <a:t> </a:t>
            </a:r>
            <a:r>
              <a:rPr lang="en-US" sz="1000" b="1" dirty="0" err="1"/>
              <a:t>метода</a:t>
            </a:r>
            <a:r>
              <a:rPr lang="en-US" sz="1000" b="1" dirty="0"/>
              <a:t> </a:t>
            </a:r>
            <a:r>
              <a:rPr lang="en-US" sz="1000" dirty="0" err="1"/>
              <a:t>поддержания</a:t>
            </a:r>
            <a:r>
              <a:rPr lang="en-US" sz="1000" dirty="0"/>
              <a:t> </a:t>
            </a:r>
            <a:r>
              <a:rPr lang="en-US" sz="1000" dirty="0" err="1"/>
              <a:t>описанной</a:t>
            </a:r>
            <a:r>
              <a:rPr lang="en-US" sz="1000" dirty="0"/>
              <a:t> </a:t>
            </a:r>
            <a:r>
              <a:rPr lang="en-US" sz="1000" dirty="0" err="1"/>
              <a:t>выше</a:t>
            </a:r>
            <a:r>
              <a:rPr lang="en-US" sz="1000" dirty="0"/>
              <a:t> </a:t>
            </a:r>
            <a:r>
              <a:rPr lang="en-US" sz="1000" dirty="0" err="1"/>
              <a:t>когерентности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Один</a:t>
            </a:r>
            <a:r>
              <a:rPr lang="en-US" sz="1000" dirty="0"/>
              <a:t> </a:t>
            </a:r>
            <a:r>
              <a:rPr lang="en-US" sz="1000" dirty="0" err="1"/>
              <a:t>из</a:t>
            </a:r>
            <a:r>
              <a:rPr lang="en-US" sz="1000" dirty="0"/>
              <a:t> </a:t>
            </a:r>
            <a:r>
              <a:rPr lang="en-US" sz="1000" dirty="0" err="1"/>
              <a:t>методов</a:t>
            </a:r>
            <a:r>
              <a:rPr lang="en-US" sz="1000" dirty="0"/>
              <a:t> </a:t>
            </a:r>
            <a:r>
              <a:rPr lang="en-US" sz="1000" dirty="0" err="1"/>
              <a:t>заключается</a:t>
            </a:r>
            <a:r>
              <a:rPr lang="en-US" sz="1000" dirty="0"/>
              <a:t> в </a:t>
            </a:r>
            <a:r>
              <a:rPr lang="en-US" sz="1000" dirty="0" err="1"/>
              <a:t>том</a:t>
            </a:r>
            <a:r>
              <a:rPr lang="en-US" sz="1000" dirty="0"/>
              <a:t>, </a:t>
            </a:r>
            <a:r>
              <a:rPr lang="en-US" sz="1000" dirty="0" err="1"/>
              <a:t>чтобы</a:t>
            </a:r>
            <a:r>
              <a:rPr lang="en-US" sz="1000" dirty="0"/>
              <a:t> </a:t>
            </a:r>
            <a:r>
              <a:rPr lang="en-US" sz="1000" dirty="0" err="1"/>
              <a:t>гарантировать</a:t>
            </a:r>
            <a:r>
              <a:rPr lang="en-US" sz="1000" dirty="0"/>
              <a:t>, </a:t>
            </a:r>
            <a:r>
              <a:rPr lang="en-US" sz="1000" dirty="0" err="1"/>
              <a:t>что</a:t>
            </a:r>
            <a:r>
              <a:rPr lang="en-US" sz="1000" dirty="0"/>
              <a:t> </a:t>
            </a:r>
            <a:r>
              <a:rPr lang="en-US" sz="1000" dirty="0" err="1"/>
              <a:t>процессор</a:t>
            </a:r>
            <a:r>
              <a:rPr lang="en-US" sz="1000" dirty="0"/>
              <a:t> </a:t>
            </a:r>
            <a:r>
              <a:rPr lang="en-US" sz="1000" dirty="0" err="1"/>
              <a:t>должен</a:t>
            </a:r>
            <a:r>
              <a:rPr lang="en-US" sz="1000" dirty="0"/>
              <a:t> </a:t>
            </a:r>
            <a:r>
              <a:rPr lang="en-US" sz="1000" dirty="0" err="1"/>
              <a:t>получить</a:t>
            </a:r>
            <a:r>
              <a:rPr lang="en-US" sz="1000" dirty="0"/>
              <a:t> </a:t>
            </a:r>
            <a:r>
              <a:rPr lang="en-US" sz="1000" dirty="0" err="1"/>
              <a:t>исключительные</a:t>
            </a:r>
            <a:r>
              <a:rPr lang="en-US" sz="1000" dirty="0"/>
              <a:t> </a:t>
            </a:r>
            <a:r>
              <a:rPr lang="en-US" sz="1000" dirty="0" err="1"/>
              <a:t>права</a:t>
            </a:r>
            <a:r>
              <a:rPr lang="en-US" sz="1000" dirty="0"/>
              <a:t> </a:t>
            </a:r>
            <a:r>
              <a:rPr lang="en-US" sz="1000" dirty="0" err="1"/>
              <a:t>доступа</a:t>
            </a:r>
            <a:r>
              <a:rPr lang="en-US" sz="1000" dirty="0"/>
              <a:t> к </a:t>
            </a:r>
            <a:r>
              <a:rPr lang="en-US" sz="1000" dirty="0" err="1"/>
              <a:t>элементу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 </a:t>
            </a:r>
            <a:r>
              <a:rPr lang="en-US" sz="1000" dirty="0" err="1"/>
              <a:t>перед</a:t>
            </a:r>
            <a:r>
              <a:rPr lang="en-US" sz="1000" dirty="0"/>
              <a:t> </a:t>
            </a:r>
            <a:r>
              <a:rPr lang="en-US" sz="1000" dirty="0" err="1"/>
              <a:t>выполнением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в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элемент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.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тип</a:t>
            </a:r>
            <a:r>
              <a:rPr lang="en-US" sz="1000" dirty="0"/>
              <a:t> </a:t>
            </a:r>
            <a:r>
              <a:rPr lang="en-US" sz="1000" dirty="0" err="1"/>
              <a:t>протоколов</a:t>
            </a:r>
            <a:r>
              <a:rPr lang="en-US" sz="1000" dirty="0"/>
              <a:t> </a:t>
            </a:r>
            <a:r>
              <a:rPr lang="en-US" sz="1000" dirty="0" err="1"/>
              <a:t>называется</a:t>
            </a:r>
            <a:r>
              <a:rPr lang="en-US" sz="1000" dirty="0"/>
              <a:t> </a:t>
            </a:r>
            <a:r>
              <a:rPr lang="en-US" sz="1000" dirty="0" err="1"/>
              <a:t>протоколом</a:t>
            </a:r>
            <a:r>
              <a:rPr lang="en-US" sz="1000" dirty="0"/>
              <a:t> </a:t>
            </a:r>
            <a:r>
              <a:rPr lang="en-US" sz="1000" i="1" dirty="0" err="1"/>
              <a:t>записи</a:t>
            </a:r>
            <a:r>
              <a:rPr lang="en-US" sz="1000" i="1" dirty="0"/>
              <a:t> с </a:t>
            </a:r>
            <a:r>
              <a:rPr lang="en-US" sz="1000" i="1" dirty="0" err="1"/>
              <a:t>аннулированием</a:t>
            </a:r>
            <a:r>
              <a:rPr lang="en-US" sz="1000" dirty="0"/>
              <a:t> </a:t>
            </a:r>
            <a:r>
              <a:rPr lang="en-US" sz="1000" i="1" dirty="0"/>
              <a:t>(write </a:t>
            </a:r>
            <a:r>
              <a:rPr lang="en-US" sz="1000" i="1" dirty="0" err="1"/>
              <a:t>ivalidate</a:t>
            </a:r>
            <a:r>
              <a:rPr lang="en-US" sz="1000" i="1" dirty="0"/>
              <a:t> protocol),</a:t>
            </a:r>
            <a:r>
              <a:rPr lang="en-US" sz="1000" dirty="0"/>
              <a:t> </a:t>
            </a:r>
            <a:r>
              <a:rPr lang="en-US" sz="1000" dirty="0" err="1"/>
              <a:t>поскольку</a:t>
            </a:r>
            <a:r>
              <a:rPr lang="en-US" sz="1000" dirty="0"/>
              <a:t> </a:t>
            </a:r>
            <a:r>
              <a:rPr lang="en-US" sz="1000" dirty="0" err="1"/>
              <a:t>при</a:t>
            </a:r>
            <a:r>
              <a:rPr lang="en-US" sz="1000" dirty="0"/>
              <a:t> </a:t>
            </a:r>
            <a:r>
              <a:rPr lang="en-US" sz="1000" dirty="0" err="1"/>
              <a:t>выполнении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он</a:t>
            </a:r>
            <a:r>
              <a:rPr lang="en-US" sz="1000" dirty="0"/>
              <a:t> </a:t>
            </a:r>
            <a:r>
              <a:rPr lang="en-US" sz="1000" dirty="0" err="1"/>
              <a:t>аннулирует</a:t>
            </a:r>
            <a:r>
              <a:rPr lang="en-US" sz="1000" dirty="0"/>
              <a:t> </a:t>
            </a:r>
            <a:r>
              <a:rPr lang="en-US" sz="1000" dirty="0" err="1"/>
              <a:t>другие</a:t>
            </a:r>
            <a:r>
              <a:rPr lang="en-US" sz="1000" dirty="0"/>
              <a:t> </a:t>
            </a:r>
            <a:r>
              <a:rPr lang="en-US" sz="1000" dirty="0" err="1"/>
              <a:t>копии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Это</a:t>
            </a:r>
            <a:r>
              <a:rPr lang="en-US" sz="1000" dirty="0"/>
              <a:t> </a:t>
            </a:r>
            <a:r>
              <a:rPr lang="en-US" sz="1000" b="1" dirty="0" err="1"/>
              <a:t>наиболее</a:t>
            </a:r>
            <a:r>
              <a:rPr lang="en-US" sz="1000" b="1" dirty="0"/>
              <a:t> </a:t>
            </a:r>
            <a:r>
              <a:rPr lang="en-US" sz="1000" b="1" dirty="0" err="1"/>
              <a:t>часто</a:t>
            </a:r>
            <a:r>
              <a:rPr lang="en-US" sz="1000" b="1" dirty="0"/>
              <a:t> </a:t>
            </a:r>
            <a:r>
              <a:rPr lang="en-US" sz="1000" dirty="0" err="1"/>
              <a:t>используемый</a:t>
            </a:r>
            <a:r>
              <a:rPr lang="en-US" sz="1000" dirty="0"/>
              <a:t> </a:t>
            </a:r>
            <a:r>
              <a:rPr lang="en-US" sz="1000" dirty="0" err="1"/>
              <a:t>протокол</a:t>
            </a:r>
            <a:r>
              <a:rPr lang="en-US" sz="1000" dirty="0"/>
              <a:t> </a:t>
            </a:r>
            <a:r>
              <a:rPr lang="en-US" sz="1000" dirty="0" err="1"/>
              <a:t>как</a:t>
            </a:r>
            <a:r>
              <a:rPr lang="en-US" sz="1000" dirty="0"/>
              <a:t> в </a:t>
            </a:r>
            <a:r>
              <a:rPr lang="en-US" sz="1000" dirty="0" err="1"/>
              <a:t>схемах</a:t>
            </a:r>
            <a:r>
              <a:rPr lang="en-US" sz="1000" dirty="0"/>
              <a:t> </a:t>
            </a:r>
            <a:r>
              <a:rPr lang="en-US" sz="1000" dirty="0" err="1"/>
              <a:t>на</a:t>
            </a:r>
            <a:r>
              <a:rPr lang="en-US" sz="1000" dirty="0"/>
              <a:t> </a:t>
            </a:r>
            <a:r>
              <a:rPr lang="en-US" sz="1000" dirty="0" err="1"/>
              <a:t>основе</a:t>
            </a:r>
            <a:r>
              <a:rPr lang="en-US" sz="1000" dirty="0"/>
              <a:t> </a:t>
            </a:r>
            <a:r>
              <a:rPr lang="en-US" sz="1000" dirty="0" err="1"/>
              <a:t>справочников</a:t>
            </a:r>
            <a:r>
              <a:rPr lang="en-US" sz="1000" dirty="0"/>
              <a:t>, </a:t>
            </a:r>
            <a:r>
              <a:rPr lang="en-US" sz="1000" dirty="0" err="1"/>
              <a:t>так</a:t>
            </a:r>
            <a:r>
              <a:rPr lang="en-US" sz="1000" dirty="0"/>
              <a:t> и в </a:t>
            </a:r>
            <a:r>
              <a:rPr lang="en-US" sz="1000" dirty="0" err="1"/>
              <a:t>схемах</a:t>
            </a:r>
            <a:r>
              <a:rPr lang="en-US" sz="1000" dirty="0"/>
              <a:t> </a:t>
            </a:r>
            <a:r>
              <a:rPr lang="en-US" sz="1000" dirty="0" err="1"/>
              <a:t>наблюдения</a:t>
            </a:r>
            <a:r>
              <a:rPr lang="en-US" sz="1000" dirty="0"/>
              <a:t>. </a:t>
            </a:r>
            <a:r>
              <a:rPr lang="en-US" sz="1000" dirty="0" err="1"/>
              <a:t>Исключительное</a:t>
            </a:r>
            <a:r>
              <a:rPr lang="en-US" sz="1000" dirty="0"/>
              <a:t> </a:t>
            </a:r>
            <a:r>
              <a:rPr lang="en-US" sz="1000" dirty="0" err="1"/>
              <a:t>право</a:t>
            </a:r>
            <a:r>
              <a:rPr lang="en-US" sz="1000" dirty="0"/>
              <a:t> </a:t>
            </a:r>
            <a:r>
              <a:rPr lang="en-US" sz="1000" dirty="0" err="1"/>
              <a:t>доступа</a:t>
            </a:r>
            <a:r>
              <a:rPr lang="en-US" sz="1000" dirty="0"/>
              <a:t> </a:t>
            </a:r>
            <a:r>
              <a:rPr lang="en-US" sz="1000" dirty="0" err="1"/>
              <a:t>гарантирует</a:t>
            </a:r>
            <a:r>
              <a:rPr lang="en-US" sz="1000" dirty="0"/>
              <a:t>, </a:t>
            </a:r>
            <a:r>
              <a:rPr lang="en-US" sz="1000" dirty="0" err="1"/>
              <a:t>что</a:t>
            </a:r>
            <a:r>
              <a:rPr lang="en-US" sz="1000" dirty="0"/>
              <a:t> </a:t>
            </a:r>
            <a:r>
              <a:rPr lang="en-US" sz="1000" dirty="0" err="1"/>
              <a:t>во</a:t>
            </a:r>
            <a:r>
              <a:rPr lang="en-US" sz="1000" dirty="0"/>
              <a:t> </a:t>
            </a:r>
            <a:r>
              <a:rPr lang="en-US" sz="1000" dirty="0" err="1"/>
              <a:t>время</a:t>
            </a:r>
            <a:r>
              <a:rPr lang="en-US" sz="1000" dirty="0"/>
              <a:t> </a:t>
            </a:r>
            <a:r>
              <a:rPr lang="en-US" sz="1000" dirty="0" err="1"/>
              <a:t>выполнения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</a:t>
            </a:r>
            <a:r>
              <a:rPr lang="en-US" sz="1000" dirty="0" err="1"/>
              <a:t>не</a:t>
            </a:r>
            <a:r>
              <a:rPr lang="en-US" sz="1000" dirty="0"/>
              <a:t> </a:t>
            </a:r>
            <a:r>
              <a:rPr lang="en-US" sz="1000" dirty="0" err="1"/>
              <a:t>существует</a:t>
            </a:r>
            <a:r>
              <a:rPr lang="en-US" sz="1000" dirty="0"/>
              <a:t> </a:t>
            </a:r>
            <a:r>
              <a:rPr lang="en-US" sz="1000" dirty="0" err="1"/>
              <a:t>никаких</a:t>
            </a:r>
            <a:r>
              <a:rPr lang="en-US" sz="1000" dirty="0"/>
              <a:t> </a:t>
            </a:r>
            <a:r>
              <a:rPr lang="en-US" sz="1000" dirty="0" err="1"/>
              <a:t>других</a:t>
            </a:r>
            <a:r>
              <a:rPr lang="en-US" sz="1000" dirty="0"/>
              <a:t> </a:t>
            </a:r>
            <a:r>
              <a:rPr lang="en-US" sz="1000" dirty="0" err="1"/>
              <a:t>копий</a:t>
            </a:r>
            <a:r>
              <a:rPr lang="en-US" sz="1000" dirty="0"/>
              <a:t> </a:t>
            </a:r>
            <a:r>
              <a:rPr lang="en-US" sz="1000" dirty="0" err="1"/>
              <a:t>элемента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, в </a:t>
            </a:r>
            <a:r>
              <a:rPr lang="en-US" sz="1000" dirty="0" err="1"/>
              <a:t>которые</a:t>
            </a:r>
            <a:r>
              <a:rPr lang="en-US" sz="1000" dirty="0"/>
              <a:t> </a:t>
            </a:r>
            <a:r>
              <a:rPr lang="en-US" sz="1000" dirty="0" err="1"/>
              <a:t>можно</a:t>
            </a:r>
            <a:r>
              <a:rPr lang="en-US" sz="1000" dirty="0"/>
              <a:t> </a:t>
            </a:r>
            <a:r>
              <a:rPr lang="en-US" sz="1000" dirty="0" err="1"/>
              <a:t>писать</a:t>
            </a:r>
            <a:r>
              <a:rPr lang="en-US" sz="1000" dirty="0"/>
              <a:t> </a:t>
            </a:r>
            <a:r>
              <a:rPr lang="en-US" sz="1000" dirty="0" err="1"/>
              <a:t>или</a:t>
            </a:r>
            <a:r>
              <a:rPr lang="en-US" sz="1000" dirty="0"/>
              <a:t> </a:t>
            </a:r>
            <a:r>
              <a:rPr lang="en-US" sz="1000" dirty="0" err="1"/>
              <a:t>из</a:t>
            </a:r>
            <a:r>
              <a:rPr lang="en-US" sz="1000" dirty="0"/>
              <a:t> </a:t>
            </a:r>
            <a:r>
              <a:rPr lang="en-US" sz="1000" dirty="0" err="1"/>
              <a:t>которых</a:t>
            </a:r>
            <a:r>
              <a:rPr lang="en-US" sz="1000" dirty="0"/>
              <a:t> </a:t>
            </a:r>
            <a:r>
              <a:rPr lang="en-US" sz="1000" dirty="0" err="1"/>
              <a:t>можно</a:t>
            </a:r>
            <a:r>
              <a:rPr lang="en-US" sz="1000" dirty="0"/>
              <a:t> </a:t>
            </a:r>
            <a:r>
              <a:rPr lang="en-US" sz="1000" dirty="0" err="1"/>
              <a:t>читать</a:t>
            </a:r>
            <a:r>
              <a:rPr lang="en-US" sz="1000" dirty="0"/>
              <a:t>: </a:t>
            </a:r>
            <a:r>
              <a:rPr lang="en-US" sz="1000" dirty="0" err="1"/>
              <a:t>все</a:t>
            </a:r>
            <a:r>
              <a:rPr lang="en-US" sz="1000" dirty="0"/>
              <a:t> </a:t>
            </a:r>
            <a:r>
              <a:rPr lang="en-US" sz="1000" dirty="0" err="1"/>
              <a:t>другие</a:t>
            </a:r>
            <a:r>
              <a:rPr lang="en-US" sz="1000" dirty="0"/>
              <a:t> </a:t>
            </a:r>
            <a:r>
              <a:rPr lang="en-US" sz="1000" dirty="0" err="1"/>
              <a:t>кэшированные</a:t>
            </a:r>
            <a:r>
              <a:rPr lang="en-US" sz="1000" dirty="0"/>
              <a:t> </a:t>
            </a:r>
            <a:r>
              <a:rPr lang="en-US" sz="1000" dirty="0" err="1"/>
              <a:t>копии</a:t>
            </a:r>
            <a:r>
              <a:rPr lang="en-US" sz="1000" dirty="0"/>
              <a:t> </a:t>
            </a:r>
            <a:r>
              <a:rPr lang="en-US" sz="1000" dirty="0" err="1"/>
              <a:t>элемента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 </a:t>
            </a:r>
            <a:r>
              <a:rPr lang="en-US" sz="1000" dirty="0" err="1"/>
              <a:t>аннулированы</a:t>
            </a:r>
            <a:r>
              <a:rPr lang="en-US" sz="1000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/>
              <a:t> </a:t>
            </a:r>
            <a:r>
              <a:rPr lang="en-US" sz="1000" dirty="0" err="1"/>
              <a:t>Альтернативой</a:t>
            </a:r>
            <a:r>
              <a:rPr lang="en-US" sz="1000" dirty="0"/>
              <a:t> </a:t>
            </a:r>
            <a:r>
              <a:rPr lang="en-US" sz="1000" dirty="0" err="1"/>
              <a:t>протоколу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с </a:t>
            </a:r>
            <a:r>
              <a:rPr lang="en-US" sz="1000" dirty="0" err="1"/>
              <a:t>аннулированием</a:t>
            </a:r>
            <a:r>
              <a:rPr lang="en-US" sz="1000" dirty="0"/>
              <a:t> </a:t>
            </a:r>
            <a:r>
              <a:rPr lang="en-US" sz="1000" dirty="0" err="1"/>
              <a:t>является</a:t>
            </a:r>
            <a:r>
              <a:rPr lang="en-US" sz="1000" dirty="0"/>
              <a:t> </a:t>
            </a:r>
            <a:r>
              <a:rPr lang="en-US" sz="1000" b="1" dirty="0" err="1"/>
              <a:t>обновление</a:t>
            </a:r>
            <a:r>
              <a:rPr lang="en-US" sz="1000" dirty="0"/>
              <a:t> </a:t>
            </a:r>
            <a:r>
              <a:rPr lang="en-US" sz="1000" dirty="0" err="1"/>
              <a:t>всех</a:t>
            </a:r>
            <a:r>
              <a:rPr lang="en-US" sz="1000" dirty="0"/>
              <a:t> </a:t>
            </a:r>
            <a:r>
              <a:rPr lang="en-US" sz="1000" dirty="0" err="1"/>
              <a:t>копий</a:t>
            </a:r>
            <a:r>
              <a:rPr lang="en-US" sz="1000" dirty="0"/>
              <a:t> </a:t>
            </a:r>
            <a:r>
              <a:rPr lang="en-US" sz="1000" dirty="0" err="1"/>
              <a:t>элемента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 в </a:t>
            </a:r>
            <a:r>
              <a:rPr lang="en-US" sz="1000" dirty="0" err="1"/>
              <a:t>случае</a:t>
            </a:r>
            <a:r>
              <a:rPr lang="en-US" sz="1000" dirty="0"/>
              <a:t> </a:t>
            </a:r>
            <a:r>
              <a:rPr lang="en-US" sz="1000" dirty="0" err="1"/>
              <a:t>записи</a:t>
            </a:r>
            <a:r>
              <a:rPr lang="en-US" sz="1000" dirty="0"/>
              <a:t> в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элемент</a:t>
            </a:r>
            <a:r>
              <a:rPr lang="en-US" sz="1000" dirty="0"/>
              <a:t> </a:t>
            </a:r>
            <a:r>
              <a:rPr lang="en-US" sz="1000" dirty="0" err="1"/>
              <a:t>данных</a:t>
            </a:r>
            <a:r>
              <a:rPr lang="en-US" sz="1000" dirty="0"/>
              <a:t>. </a:t>
            </a:r>
            <a:r>
              <a:rPr lang="en-US" sz="1000" dirty="0" err="1"/>
              <a:t>Этот</a:t>
            </a:r>
            <a:r>
              <a:rPr lang="en-US" sz="1000" dirty="0"/>
              <a:t> </a:t>
            </a:r>
            <a:r>
              <a:rPr lang="en-US" sz="1000" dirty="0" err="1"/>
              <a:t>тип</a:t>
            </a:r>
            <a:r>
              <a:rPr lang="en-US" sz="1000" dirty="0"/>
              <a:t> </a:t>
            </a:r>
            <a:r>
              <a:rPr lang="en-US" sz="1000" dirty="0" err="1"/>
              <a:t>протокола</a:t>
            </a:r>
            <a:r>
              <a:rPr lang="en-US" sz="1000" dirty="0"/>
              <a:t> </a:t>
            </a:r>
            <a:r>
              <a:rPr lang="en-US" sz="1000" dirty="0" err="1"/>
              <a:t>называется</a:t>
            </a:r>
            <a:r>
              <a:rPr lang="en-US" sz="1000" dirty="0"/>
              <a:t> </a:t>
            </a:r>
            <a:r>
              <a:rPr lang="en-US" sz="1000" dirty="0" err="1"/>
              <a:t>протоколом</a:t>
            </a:r>
            <a:r>
              <a:rPr lang="en-US" sz="1000" dirty="0"/>
              <a:t> </a:t>
            </a:r>
            <a:r>
              <a:rPr lang="en-US" sz="1000" i="1" dirty="0" err="1"/>
              <a:t>записи</a:t>
            </a:r>
            <a:r>
              <a:rPr lang="en-US" sz="1000" i="1" dirty="0"/>
              <a:t> с </a:t>
            </a:r>
            <a:r>
              <a:rPr lang="en-US" sz="1000" i="1" dirty="0" err="1"/>
              <a:t>обновлением</a:t>
            </a:r>
            <a:r>
              <a:rPr lang="en-US" sz="1000" i="1" dirty="0"/>
              <a:t> (write update protocol)</a:t>
            </a:r>
            <a:r>
              <a:rPr lang="en-US" sz="1000" dirty="0"/>
              <a:t> </a:t>
            </a:r>
            <a:r>
              <a:rPr lang="en-US" sz="1000" dirty="0" err="1"/>
              <a:t>или</a:t>
            </a:r>
            <a:r>
              <a:rPr lang="en-US" sz="1000" dirty="0"/>
              <a:t> </a:t>
            </a:r>
            <a:r>
              <a:rPr lang="en-US" sz="1000" dirty="0" err="1"/>
              <a:t>протоколом</a:t>
            </a:r>
            <a:r>
              <a:rPr lang="en-US" sz="1000" i="1" dirty="0"/>
              <a:t> </a:t>
            </a:r>
            <a:r>
              <a:rPr lang="en-US" sz="1000" i="1" dirty="0" err="1"/>
              <a:t>записи</a:t>
            </a:r>
            <a:r>
              <a:rPr lang="en-US" sz="1000" i="1" dirty="0"/>
              <a:t> с </a:t>
            </a:r>
            <a:r>
              <a:rPr lang="en-US" sz="1000" i="1" dirty="0" err="1"/>
              <a:t>трансляцией</a:t>
            </a:r>
            <a:r>
              <a:rPr lang="en-US" sz="1000" i="1" dirty="0"/>
              <a:t> (write broadcast protocol).</a:t>
            </a:r>
            <a:r>
              <a:rPr lang="en-US" sz="1000" dirty="0"/>
              <a:t> </a:t>
            </a:r>
            <a:r>
              <a:rPr lang="en-US" sz="1000" dirty="0" err="1"/>
              <a:t>Обычно</a:t>
            </a:r>
            <a:r>
              <a:rPr lang="en-US" sz="1000" dirty="0"/>
              <a:t> в </a:t>
            </a:r>
            <a:r>
              <a:rPr lang="en-US" sz="1000" dirty="0" err="1"/>
              <a:t>этом</a:t>
            </a:r>
            <a:r>
              <a:rPr lang="en-US" sz="1000" dirty="0"/>
              <a:t> </a:t>
            </a:r>
            <a:r>
              <a:rPr lang="en-US" sz="1000" dirty="0" err="1"/>
              <a:t>протоколе</a:t>
            </a:r>
            <a:r>
              <a:rPr lang="en-US" sz="1000" dirty="0"/>
              <a:t> </a:t>
            </a:r>
            <a:r>
              <a:rPr lang="en-US" sz="1000" dirty="0" err="1"/>
              <a:t>для</a:t>
            </a:r>
            <a:r>
              <a:rPr lang="en-US" sz="1000" dirty="0"/>
              <a:t> </a:t>
            </a:r>
            <a:r>
              <a:rPr lang="en-US" sz="1000" dirty="0" err="1"/>
              <a:t>снижения</a:t>
            </a:r>
            <a:r>
              <a:rPr lang="en-US" sz="1000" dirty="0"/>
              <a:t> </a:t>
            </a:r>
            <a:r>
              <a:rPr lang="en-US" sz="1000" dirty="0" err="1"/>
              <a:t>требований</a:t>
            </a:r>
            <a:r>
              <a:rPr lang="en-US" sz="1000" dirty="0"/>
              <a:t> к </a:t>
            </a:r>
            <a:r>
              <a:rPr lang="en-US" sz="1000" dirty="0" err="1"/>
              <a:t>полосе</a:t>
            </a:r>
            <a:r>
              <a:rPr lang="en-US" sz="1000" dirty="0"/>
              <a:t> </a:t>
            </a:r>
            <a:r>
              <a:rPr lang="en-US" sz="1000" dirty="0" err="1"/>
              <a:t>пропускания</a:t>
            </a:r>
            <a:r>
              <a:rPr lang="en-US" sz="1000" dirty="0"/>
              <a:t> </a:t>
            </a:r>
            <a:r>
              <a:rPr lang="en-US" sz="1000" dirty="0" err="1"/>
              <a:t>отслеживается</a:t>
            </a:r>
            <a:r>
              <a:rPr lang="en-US" sz="1000" dirty="0"/>
              <a:t>, </a:t>
            </a:r>
            <a:r>
              <a:rPr lang="en-US" sz="1000" dirty="0" err="1"/>
              <a:t>является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слово</a:t>
            </a:r>
            <a:r>
              <a:rPr lang="en-US" sz="1000" dirty="0"/>
              <a:t> в </a:t>
            </a:r>
            <a:r>
              <a:rPr lang="en-US" sz="1000" dirty="0" err="1"/>
              <a:t>кэш-памяти</a:t>
            </a:r>
            <a:r>
              <a:rPr lang="en-US" sz="1000" dirty="0"/>
              <a:t> </a:t>
            </a:r>
            <a:r>
              <a:rPr lang="en-US" sz="1000" dirty="0" err="1"/>
              <a:t>разделяемым</a:t>
            </a:r>
            <a:r>
              <a:rPr lang="en-US" sz="1000" dirty="0"/>
              <a:t> </a:t>
            </a:r>
            <a:r>
              <a:rPr lang="en-US" sz="1000" dirty="0" err="1"/>
              <a:t>объектом</a:t>
            </a:r>
            <a:r>
              <a:rPr lang="en-US" sz="1000" dirty="0"/>
              <a:t>, </a:t>
            </a:r>
            <a:r>
              <a:rPr lang="en-US" sz="1000" dirty="0" err="1"/>
              <a:t>или</a:t>
            </a:r>
            <a:r>
              <a:rPr lang="en-US" sz="1000" dirty="0"/>
              <a:t> </a:t>
            </a:r>
            <a:r>
              <a:rPr lang="en-US" sz="1000" dirty="0" err="1"/>
              <a:t>нет</a:t>
            </a:r>
            <a:r>
              <a:rPr lang="en-US" sz="1000" dirty="0"/>
              <a:t>, а </a:t>
            </a:r>
            <a:r>
              <a:rPr lang="en-US" sz="1000" dirty="0" err="1"/>
              <a:t>именно</a:t>
            </a:r>
            <a:r>
              <a:rPr lang="en-US" sz="1000" dirty="0"/>
              <a:t>, </a:t>
            </a:r>
            <a:r>
              <a:rPr lang="en-US" sz="1000" dirty="0" err="1"/>
              <a:t>содержится</a:t>
            </a:r>
            <a:r>
              <a:rPr lang="en-US" sz="1000" dirty="0"/>
              <a:t> </a:t>
            </a:r>
            <a:r>
              <a:rPr lang="en-US" sz="1000" dirty="0" err="1"/>
              <a:t>ли</a:t>
            </a:r>
            <a:r>
              <a:rPr lang="en-US" sz="1000" dirty="0"/>
              <a:t> </a:t>
            </a:r>
            <a:r>
              <a:rPr lang="en-US" sz="1000" dirty="0" err="1"/>
              <a:t>оно</a:t>
            </a:r>
            <a:r>
              <a:rPr lang="en-US" sz="1000" dirty="0"/>
              <a:t> в </a:t>
            </a:r>
            <a:r>
              <a:rPr lang="en-US" sz="1000" dirty="0" err="1"/>
              <a:t>других</a:t>
            </a:r>
            <a:r>
              <a:rPr lang="en-US" sz="1000" dirty="0"/>
              <a:t> </a:t>
            </a:r>
            <a:r>
              <a:rPr lang="en-US" sz="1000" dirty="0" err="1"/>
              <a:t>кэшах</a:t>
            </a:r>
            <a:r>
              <a:rPr lang="en-US" sz="1000" dirty="0"/>
              <a:t>. </a:t>
            </a:r>
            <a:r>
              <a:rPr lang="en-US" sz="1000" dirty="0" err="1"/>
              <a:t>Если</a:t>
            </a:r>
            <a:r>
              <a:rPr lang="en-US" sz="1000" dirty="0"/>
              <a:t> </a:t>
            </a:r>
            <a:r>
              <a:rPr lang="en-US" sz="1000" dirty="0" err="1"/>
              <a:t>нет</a:t>
            </a:r>
            <a:r>
              <a:rPr lang="en-US" sz="1000" dirty="0"/>
              <a:t>, </a:t>
            </a:r>
            <a:r>
              <a:rPr lang="en-US" sz="1000" dirty="0" err="1"/>
              <a:t>то</a:t>
            </a:r>
            <a:r>
              <a:rPr lang="en-US" sz="1000" dirty="0"/>
              <a:t> </a:t>
            </a:r>
            <a:r>
              <a:rPr lang="en-US" sz="1000" dirty="0" err="1"/>
              <a:t>нет</a:t>
            </a:r>
            <a:r>
              <a:rPr lang="en-US" sz="1000" dirty="0"/>
              <a:t> </a:t>
            </a:r>
            <a:r>
              <a:rPr lang="en-US" sz="1000" dirty="0" err="1"/>
              <a:t>никакой</a:t>
            </a:r>
            <a:r>
              <a:rPr lang="en-US" sz="1000" dirty="0"/>
              <a:t> </a:t>
            </a:r>
            <a:r>
              <a:rPr lang="en-US" sz="1000" dirty="0" err="1"/>
              <a:t>необходимости</a:t>
            </a:r>
            <a:r>
              <a:rPr lang="en-US" sz="1000" dirty="0"/>
              <a:t> </a:t>
            </a:r>
            <a:r>
              <a:rPr lang="en-US" sz="1000" dirty="0" err="1"/>
              <a:t>обновлять</a:t>
            </a:r>
            <a:r>
              <a:rPr lang="en-US" sz="1000" dirty="0"/>
              <a:t> </a:t>
            </a:r>
            <a:r>
              <a:rPr lang="en-US" sz="1000" dirty="0" err="1"/>
              <a:t>другой</a:t>
            </a:r>
            <a:r>
              <a:rPr lang="en-US" sz="1000" dirty="0"/>
              <a:t> </a:t>
            </a:r>
            <a:r>
              <a:rPr lang="en-US" sz="1000" dirty="0" err="1"/>
              <a:t>кэш</a:t>
            </a:r>
            <a:r>
              <a:rPr lang="en-US" sz="1000" dirty="0"/>
              <a:t> </a:t>
            </a:r>
            <a:r>
              <a:rPr lang="en-US" sz="1000" dirty="0" err="1"/>
              <a:t>или</a:t>
            </a:r>
            <a:r>
              <a:rPr lang="en-US" sz="1000" dirty="0"/>
              <a:t> </a:t>
            </a:r>
            <a:r>
              <a:rPr lang="en-US" sz="1000" dirty="0" err="1"/>
              <a:t>транслировать</a:t>
            </a:r>
            <a:r>
              <a:rPr lang="en-US" sz="1000" dirty="0"/>
              <a:t> в </a:t>
            </a:r>
            <a:r>
              <a:rPr lang="en-US" sz="1000" dirty="0" err="1"/>
              <a:t>него</a:t>
            </a:r>
            <a:r>
              <a:rPr lang="en-US" sz="1000" dirty="0"/>
              <a:t> </a:t>
            </a:r>
            <a:r>
              <a:rPr lang="en-US" sz="1000" dirty="0" err="1"/>
              <a:t>обновленные</a:t>
            </a:r>
            <a:r>
              <a:rPr lang="en-US" sz="1000" dirty="0"/>
              <a:t> </a:t>
            </a:r>
            <a:r>
              <a:rPr lang="en-US" sz="1000" dirty="0" err="1"/>
              <a:t>данные</a:t>
            </a:r>
            <a:r>
              <a:rPr lang="en-US" sz="1000" dirty="0"/>
              <a:t>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 sz="1000" dirty="0" err="1"/>
              <a:t>Эти</a:t>
            </a:r>
            <a:r>
              <a:rPr lang="en-US" sz="1000" dirty="0"/>
              <a:t> </a:t>
            </a:r>
            <a:r>
              <a:rPr lang="en-US" sz="1000" dirty="0" err="1"/>
              <a:t>два</a:t>
            </a:r>
            <a:r>
              <a:rPr lang="en-US" sz="1000" dirty="0"/>
              <a:t> </a:t>
            </a:r>
            <a:r>
              <a:rPr lang="en-US" sz="1000" dirty="0" err="1"/>
              <a:t>альтернативных</a:t>
            </a:r>
            <a:r>
              <a:rPr lang="en-US" sz="1000" dirty="0"/>
              <a:t> </a:t>
            </a:r>
            <a:r>
              <a:rPr lang="en-US" sz="1000" dirty="0" err="1"/>
              <a:t>метода</a:t>
            </a:r>
            <a:r>
              <a:rPr lang="en-US" sz="1000" dirty="0"/>
              <a:t> </a:t>
            </a:r>
            <a:r>
              <a:rPr lang="en-US" sz="1000" dirty="0" err="1"/>
              <a:t>имеют</a:t>
            </a:r>
            <a:r>
              <a:rPr lang="en-US" sz="1000" dirty="0"/>
              <a:t> </a:t>
            </a:r>
            <a:r>
              <a:rPr lang="en-US" sz="1000" dirty="0" err="1"/>
              <a:t>много</a:t>
            </a:r>
            <a:r>
              <a:rPr lang="en-US" sz="1000" dirty="0"/>
              <a:t> </a:t>
            </a:r>
            <a:r>
              <a:rPr lang="en-US" sz="1000" dirty="0" err="1"/>
              <a:t>общего</a:t>
            </a:r>
            <a:r>
              <a:rPr lang="en-US" sz="1000" dirty="0"/>
              <a:t> с </a:t>
            </a:r>
            <a:r>
              <a:rPr lang="en-US" sz="1000" dirty="0" err="1"/>
              <a:t>методами</a:t>
            </a:r>
            <a:r>
              <a:rPr lang="en-US" sz="1000" dirty="0"/>
              <a:t> </a:t>
            </a:r>
            <a:r>
              <a:rPr lang="en-US" sz="1000" dirty="0" err="1"/>
              <a:t>работы</a:t>
            </a:r>
            <a:r>
              <a:rPr lang="en-US" sz="1000" dirty="0"/>
              <a:t> </a:t>
            </a:r>
            <a:r>
              <a:rPr lang="en-US" sz="1000" dirty="0" err="1"/>
              <a:t>кэш-памяти</a:t>
            </a:r>
            <a:r>
              <a:rPr lang="en-US" sz="1000" dirty="0"/>
              <a:t> </a:t>
            </a:r>
            <a:r>
              <a:rPr lang="en-US" sz="1000" b="1" dirty="0" err="1"/>
              <a:t>со</a:t>
            </a:r>
            <a:r>
              <a:rPr lang="en-US" sz="1000" b="1" dirty="0"/>
              <a:t> </a:t>
            </a:r>
            <a:r>
              <a:rPr lang="en-US" sz="1000" b="1" dirty="0" err="1"/>
              <a:t>сквозной</a:t>
            </a:r>
            <a:r>
              <a:rPr lang="en-US" sz="1000" b="1" dirty="0"/>
              <a:t> </a:t>
            </a:r>
            <a:r>
              <a:rPr lang="en-US" sz="1000" b="1" dirty="0" err="1"/>
              <a:t>записью</a:t>
            </a:r>
            <a:r>
              <a:rPr lang="en-US" sz="1000" b="1" dirty="0"/>
              <a:t> и с </a:t>
            </a:r>
            <a:r>
              <a:rPr lang="en-US" sz="1000" b="1" dirty="0" err="1"/>
              <a:t>записью</a:t>
            </a:r>
            <a:r>
              <a:rPr lang="en-US" sz="1000" b="1" dirty="0"/>
              <a:t> с </a:t>
            </a:r>
            <a:r>
              <a:rPr lang="en-US" sz="1000" b="1" dirty="0" err="1"/>
              <a:t>обратным</a:t>
            </a:r>
            <a:r>
              <a:rPr lang="en-US" sz="1000" b="1" dirty="0"/>
              <a:t> </a:t>
            </a:r>
            <a:r>
              <a:rPr lang="en-US" sz="1000" b="1" dirty="0" err="1"/>
              <a:t>копированием</a:t>
            </a:r>
            <a:r>
              <a:rPr lang="en-US" sz="1000" dirty="0"/>
              <a:t>. 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  only" type="objOnly">
  <p:cSld name="OBJECT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"/>
          <p:cNvSpPr txBox="1">
            <a:spLocks noGrp="1"/>
          </p:cNvSpPr>
          <p:nvPr>
            <p:ph type="ctrTitle"/>
          </p:nvPr>
        </p:nvSpPr>
        <p:spPr>
          <a:xfrm>
            <a:off x="685800" y="1426600"/>
            <a:ext cx="7772400" cy="21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/>
              <a:t>Алгоритм MESI </a:t>
            </a:r>
            <a:endParaRPr sz="4000"/>
          </a:p>
          <a:p>
            <a:pPr marL="457200" lvl="0" indent="-482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-"/>
            </a:pPr>
            <a:r>
              <a:rPr lang="en-US" sz="4000"/>
              <a:t>поддержание </a:t>
            </a:r>
            <a:r>
              <a:rPr lang="en-US" sz="40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когерентности КЭШ-памяти </a:t>
            </a:r>
            <a:endParaRPr/>
          </a:p>
        </p:txBody>
      </p:sp>
      <p:sp>
        <p:nvSpPr>
          <p:cNvPr id="40" name="Google Shape;40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dirty="0" err="1"/>
              <a:t>Лекция</a:t>
            </a:r>
            <a:r>
              <a:rPr lang="en-US" dirty="0"/>
              <a:t> 1</a:t>
            </a:r>
            <a:r>
              <a:rPr lang="ru-RU" dirty="0"/>
              <a:t>2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«БЭВМ»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Автор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Смирнова</a:t>
            </a:r>
            <a:r>
              <a:rPr lang="en-US" dirty="0"/>
              <a:t>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Е.В.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Запись с аннулированием</a:t>
            </a:r>
            <a:endParaRPr/>
          </a:p>
        </p:txBody>
      </p:sp>
      <p:sp>
        <p:nvSpPr>
          <p:cNvPr id="136" name="Google Shape;136;p10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8229600" cy="3992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Промах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кэш-памяти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вызывает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выборку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новой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копии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должен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иметь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достоверную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(valid)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копию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своем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кэше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12"/>
          <p:cNvGrpSpPr/>
          <p:nvPr/>
        </p:nvGrpSpPr>
        <p:grpSpPr>
          <a:xfrm>
            <a:off x="449262" y="667544"/>
            <a:ext cx="8245475" cy="5522912"/>
            <a:chOff x="272" y="151"/>
            <a:chExt cx="3024" cy="1584"/>
          </a:xfrm>
        </p:grpSpPr>
        <p:cxnSp>
          <p:nvCxnSpPr>
            <p:cNvPr id="148" name="Google Shape;148;p12"/>
            <p:cNvCxnSpPr/>
            <p:nvPr/>
          </p:nvCxnSpPr>
          <p:spPr>
            <a:xfrm rot="10800000">
              <a:off x="2288" y="871"/>
              <a:ext cx="144" cy="288"/>
            </a:xfrm>
            <a:prstGeom prst="bentConnector2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49" name="Google Shape;149;p12"/>
            <p:cNvCxnSpPr/>
            <p:nvPr/>
          </p:nvCxnSpPr>
          <p:spPr>
            <a:xfrm rot="10800000" flipH="1">
              <a:off x="2144" y="871"/>
              <a:ext cx="144" cy="288"/>
            </a:xfrm>
            <a:prstGeom prst="bentConnector2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50" name="Google Shape;150;p12"/>
            <p:cNvCxnSpPr/>
            <p:nvPr/>
          </p:nvCxnSpPr>
          <p:spPr>
            <a:xfrm rot="-5400000">
              <a:off x="2000" y="1158"/>
              <a:ext cx="576" cy="1"/>
            </a:xfrm>
            <a:prstGeom prst="straightConnector1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51" name="Google Shape;151;p12"/>
            <p:cNvCxnSpPr/>
            <p:nvPr/>
          </p:nvCxnSpPr>
          <p:spPr>
            <a:xfrm rot="-5400000">
              <a:off x="632" y="942"/>
              <a:ext cx="144" cy="1"/>
            </a:xfrm>
            <a:prstGeom prst="straightConnector1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52" name="Google Shape;152;p12"/>
            <p:cNvCxnSpPr/>
            <p:nvPr/>
          </p:nvCxnSpPr>
          <p:spPr>
            <a:xfrm rot="5400000" flipH="1">
              <a:off x="1820" y="115"/>
              <a:ext cx="144" cy="792"/>
            </a:xfrm>
            <a:prstGeom prst="bentConnector3">
              <a:avLst>
                <a:gd name="adj1" fmla="val 32901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53" name="Google Shape;153;p12"/>
            <p:cNvCxnSpPr/>
            <p:nvPr/>
          </p:nvCxnSpPr>
          <p:spPr>
            <a:xfrm rot="-5400000">
              <a:off x="1028" y="115"/>
              <a:ext cx="144" cy="792"/>
            </a:xfrm>
            <a:prstGeom prst="bentConnector3">
              <a:avLst>
                <a:gd name="adj1" fmla="val 38972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54" name="Google Shape;154;p12"/>
            <p:cNvSpPr/>
            <p:nvPr/>
          </p:nvSpPr>
          <p:spPr>
            <a:xfrm>
              <a:off x="1064" y="1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lang="en-US" sz="1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Протоколы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lang="en-US" sz="1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поддержания  когерентности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lang="en-US" sz="1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кэш</a:t>
              </a:r>
              <a:endParaRPr/>
            </a:p>
          </p:txBody>
        </p:sp>
        <p:sp>
          <p:nvSpPr>
            <p:cNvPr id="155" name="Google Shape;155;p12"/>
            <p:cNvSpPr/>
            <p:nvPr/>
          </p:nvSpPr>
          <p:spPr>
            <a:xfrm>
              <a:off x="272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аннулированием</a:t>
              </a:r>
              <a:endParaRPr/>
            </a:p>
          </p:txBody>
        </p:sp>
        <p:sp>
          <p:nvSpPr>
            <p:cNvPr id="156" name="Google Shape;156;p12"/>
            <p:cNvSpPr/>
            <p:nvPr/>
          </p:nvSpPr>
          <p:spPr>
            <a:xfrm>
              <a:off x="1856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обновлением</a:t>
              </a:r>
              <a:endParaRPr/>
            </a:p>
          </p:txBody>
        </p:sp>
        <p:sp>
          <p:nvSpPr>
            <p:cNvPr id="157" name="Google Shape;157;p12"/>
            <p:cNvSpPr/>
            <p:nvPr/>
          </p:nvSpPr>
          <p:spPr>
            <a:xfrm>
              <a:off x="272" y="10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обратным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копированием</a:t>
              </a:r>
              <a:endParaRPr/>
            </a:p>
          </p:txBody>
        </p:sp>
        <p:sp>
          <p:nvSpPr>
            <p:cNvPr id="158" name="Google Shape;158;p12"/>
            <p:cNvSpPr/>
            <p:nvPr/>
          </p:nvSpPr>
          <p:spPr>
            <a:xfrm>
              <a:off x="1856" y="144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Сквозная запись</a:t>
              </a:r>
              <a:endParaRPr/>
            </a:p>
          </p:txBody>
        </p:sp>
        <p:sp>
          <p:nvSpPr>
            <p:cNvPr id="159" name="Google Shape;159;p12"/>
            <p:cNvSpPr/>
            <p:nvPr/>
          </p:nvSpPr>
          <p:spPr>
            <a:xfrm>
              <a:off x="1280" y="10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Write update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protocol</a:t>
              </a:r>
              <a:endParaRPr/>
            </a:p>
          </p:txBody>
        </p:sp>
        <p:sp>
          <p:nvSpPr>
            <p:cNvPr id="160" name="Google Shape;160;p12"/>
            <p:cNvSpPr/>
            <p:nvPr/>
          </p:nvSpPr>
          <p:spPr>
            <a:xfrm>
              <a:off x="2432" y="10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Write broadcast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protocol</a:t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63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Реализация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протокол</a:t>
            </a:r>
            <a:r>
              <a:rPr lang="ru-RU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ов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записи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аннулированием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записи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обновлением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lang="en-US" sz="2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endParaRPr dirty="0"/>
          </a:p>
        </p:txBody>
      </p:sp>
      <p:sp>
        <p:nvSpPr>
          <p:cNvPr id="166" name="Google Shape;166;p13"/>
          <p:cNvSpPr txBox="1">
            <a:spLocks noGrp="1"/>
          </p:cNvSpPr>
          <p:nvPr>
            <p:ph type="body" idx="1"/>
          </p:nvPr>
        </p:nvSpPr>
        <p:spPr>
          <a:xfrm>
            <a:off x="457200" y="1196975"/>
            <a:ext cx="8229600" cy="4929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механизма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шины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lang="ru-RU"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-RU" sz="2400" dirty="0"/>
              <a:t>д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ля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выполнения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операции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захватывает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шину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транслирует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ней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адрес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-RU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се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процессоры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непрерывно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наблюдают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шиной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-RU" sz="2400" dirty="0"/>
              <a:t>с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оответствующие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адресу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данные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кэше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либо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аннулируются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либо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обновляются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-RU" sz="2400" dirty="0"/>
              <a:t>д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оступ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шине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строго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регламентируется</a:t>
            </a:r>
            <a:endParaRPr sz="2400"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-RU" sz="2400" dirty="0"/>
              <a:t>с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трогая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последовательность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выполнения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записей</a:t>
            </a:r>
            <a:endParaRPr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Промах кэш-памяти</a:t>
            </a:r>
            <a:endParaRPr/>
          </a:p>
        </p:txBody>
      </p:sp>
      <p:sp>
        <p:nvSpPr>
          <p:cNvPr id="172" name="Google Shape;172;p14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Сквозная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запись</a:t>
            </a:r>
            <a:endParaRPr b="1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Последнее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записанное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значение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может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быть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выбрано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основной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памяти</a:t>
            </a:r>
            <a:endParaRPr dirty="0"/>
          </a:p>
        </p:txBody>
      </p:sp>
      <p:sp>
        <p:nvSpPr>
          <p:cNvPr id="173" name="Google Shape;173;p14"/>
          <p:cNvSpPr txBox="1">
            <a:spLocks noGrp="1"/>
          </p:cNvSpPr>
          <p:nvPr>
            <p:ph type="body" idx="4294967295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Запись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обратным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копированием</a:t>
            </a:r>
            <a:endParaRPr b="1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Каждый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наблюдает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контролирует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адреса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шине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Стратегия управления кэш-памятью</a:t>
            </a:r>
            <a:endParaRPr/>
          </a:p>
        </p:txBody>
      </p:sp>
      <p:sp>
        <p:nvSpPr>
          <p:cNvPr id="179" name="Google Shape;179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выбор метода отображения основной памяти в кэше;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алгоритмы взаимодействия между медленной основной и быстрой кэш-памятью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выбор стратегии замещения информации в кэше.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sz="36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Реализация</a:t>
            </a:r>
            <a:r>
              <a:rPr lang="en-US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процесса</a:t>
            </a:r>
            <a:r>
              <a:rPr lang="en-US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наблюдения</a:t>
            </a:r>
            <a:r>
              <a:rPr lang="en-US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за</a:t>
            </a:r>
            <a:r>
              <a:rPr lang="en-US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когерентностью</a:t>
            </a:r>
            <a:r>
              <a:rPr lang="en-US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3200" b="0" i="0" u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кэш-памяти</a:t>
            </a:r>
            <a:r>
              <a:rPr lang="ru-RU" sz="36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600" dirty="0"/>
              <a:t>в </a:t>
            </a:r>
            <a:r>
              <a:rPr lang="en-US" sz="3600" dirty="0" err="1"/>
              <a:t>zSeries</a:t>
            </a:r>
            <a:endParaRPr dirty="0"/>
          </a:p>
        </p:txBody>
      </p:sp>
      <p:sp>
        <p:nvSpPr>
          <p:cNvPr id="185" name="Google Shape;185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odified/ «dirty» </a:t>
            </a:r>
            <a:r>
              <a:rPr lang="en-US" sz="2800" dirty="0"/>
              <a:t>bit - </a:t>
            </a:r>
            <a:r>
              <a:rPr lang="en-US" sz="2800" dirty="0" err="1"/>
              <a:t>Бит</a:t>
            </a:r>
            <a:r>
              <a:rPr lang="en-US" sz="2800" dirty="0"/>
              <a:t> </a:t>
            </a:r>
            <a:r>
              <a:rPr lang="en-US" sz="2800" dirty="0" err="1"/>
              <a:t>модификации</a:t>
            </a:r>
            <a:r>
              <a:rPr lang="en-US" sz="2800" dirty="0"/>
              <a:t> </a:t>
            </a:r>
            <a:endParaRPr lang="en-US"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sz="2800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private/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xclusive </a:t>
            </a:r>
            <a:r>
              <a:rPr lang="en-US" sz="2800" dirty="0"/>
              <a:t>bit  - </a:t>
            </a:r>
            <a:r>
              <a:rPr lang="en-US" sz="2800" dirty="0" err="1"/>
              <a:t>Бит</a:t>
            </a:r>
            <a:r>
              <a:rPr lang="en-US" sz="2800" dirty="0"/>
              <a:t> </a:t>
            </a:r>
            <a:r>
              <a:rPr lang="en-US" sz="2800" dirty="0" err="1"/>
              <a:t>разделяемы</a:t>
            </a:r>
            <a:r>
              <a:rPr lang="ru-RU" sz="2800" dirty="0"/>
              <a:t>х</a:t>
            </a:r>
            <a:r>
              <a:rPr lang="en-US" sz="2800" dirty="0"/>
              <a:t> </a:t>
            </a:r>
            <a:r>
              <a:rPr lang="en-US" sz="2800" dirty="0" err="1"/>
              <a:t>или</a:t>
            </a:r>
            <a:r>
              <a:rPr lang="en-US" sz="2800" dirty="0"/>
              <a:t> </a:t>
            </a:r>
            <a:r>
              <a:rPr lang="en-US" sz="2800" dirty="0" err="1"/>
              <a:t>частных</a:t>
            </a:r>
            <a:r>
              <a:rPr lang="en-US" sz="2800" dirty="0"/>
              <a:t> </a:t>
            </a:r>
            <a:r>
              <a:rPr lang="en-US" sz="2800" dirty="0" err="1"/>
              <a:t>данных</a:t>
            </a:r>
            <a:endParaRPr lang="en-US"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sz="2800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hared bit </a:t>
            </a:r>
            <a:r>
              <a:rPr lang="ru-RU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2800" dirty="0" err="1"/>
              <a:t>Бит</a:t>
            </a:r>
            <a:r>
              <a:rPr lang="en-US" sz="2800" dirty="0"/>
              <a:t> </a:t>
            </a:r>
            <a:r>
              <a:rPr lang="en-US" sz="2800" dirty="0" err="1"/>
              <a:t>состояния</a:t>
            </a:r>
            <a:r>
              <a:rPr lang="en-US" sz="2800" dirty="0"/>
              <a:t> </a:t>
            </a:r>
            <a:endParaRPr lang="en-US"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>
              <a:spcBef>
                <a:spcPts val="640"/>
              </a:spcBef>
              <a:buSzPts val="3200"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valid/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nvalid </a:t>
            </a:r>
            <a:r>
              <a:rPr lang="en-US" sz="2800" dirty="0"/>
              <a:t>bit</a:t>
            </a:r>
            <a:r>
              <a:rPr lang="ru-RU" sz="2800" dirty="0"/>
              <a:t> - </a:t>
            </a:r>
            <a:r>
              <a:rPr lang="en-US" sz="2800" dirty="0" err="1"/>
              <a:t>Бит</a:t>
            </a:r>
            <a:r>
              <a:rPr lang="en-US" sz="2800" dirty="0"/>
              <a:t> </a:t>
            </a:r>
            <a:r>
              <a:rPr lang="en-US" sz="2800" dirty="0" err="1"/>
              <a:t>достоверности</a:t>
            </a:r>
            <a:r>
              <a:rPr lang="en-US" sz="2800" dirty="0"/>
              <a:t> </a:t>
            </a: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00200" marR="0" lvl="3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MESI</a:t>
            </a:r>
            <a:endParaRPr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MESI</a:t>
            </a:r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Каждая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строка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кэш-памяти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может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находиться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одном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следующих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состояний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 E S I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Состояние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строки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используется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во-первых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определения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процессором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ВМ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возможности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локального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без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выхода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шину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доступа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данным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кэш-памяти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а,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во-вторых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-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управления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механизмом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когерентности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Для управления режимом работы механизма поддержки когерентности</a:t>
            </a:r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используется бит WT: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состояние 1 которого задает режим сквозной (write-through) записи, 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 состояние 0 - режим обратной (write-back) записи в кэш-память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Промах чтения в кэш-памяти заставляет вызвать строку из основной памяти и сопоставить ей состояние Е или S.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Кэш-память заполняется только при промахах чтения.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промахе записи транзакция записи помещается в буфер и посылается в основную память при предоставлении шины.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Переходы состояний кэш памяти</a:t>
            </a:r>
            <a:endParaRPr/>
          </a:p>
        </p:txBody>
      </p:sp>
      <p:sp>
        <p:nvSpPr>
          <p:cNvPr id="203" name="Google Shape;203;p19"/>
          <p:cNvSpPr txBox="1"/>
          <p:nvPr/>
        </p:nvSpPr>
        <p:spPr>
          <a:xfrm>
            <a:off x="-1423987" y="2514600"/>
            <a:ext cx="268287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graphicFrame>
        <p:nvGraphicFramePr>
          <p:cNvPr id="204" name="Google Shape;204;p19"/>
          <p:cNvGraphicFramePr/>
          <p:nvPr/>
        </p:nvGraphicFramePr>
        <p:xfrm>
          <a:off x="468312" y="1341437"/>
          <a:ext cx="8064475" cy="3838525"/>
        </p:xfrm>
        <a:graphic>
          <a:graphicData uri="http://schemas.openxmlformats.org/drawingml/2006/table">
            <a:tbl>
              <a:tblPr>
                <a:noFill/>
                <a:tableStyleId>{B8547377-DB32-4962-9867-6479F0682052}</a:tableStyleId>
              </a:tblPr>
              <a:tblGrid>
                <a:gridCol w="113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7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5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2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Исходное состояние строки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Состояние после чтения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Состояние после записи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Если WT=1, тогда Е, иначе S; Обновление строки путем ее чтения из основной памяти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Сквозная запись в основную память; 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9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Сквозная запись в основную память; Если WT=1 тогда Е, иначе 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7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en-US" sz="3200" b="0" i="1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Принудительный перевод строки в состояние I</a:t>
            </a:r>
            <a:r>
              <a:rPr lang="en-US" sz="3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0" name="Google Shape;210;p20"/>
          <p:cNvSpPr txBox="1"/>
          <p:nvPr/>
        </p:nvSpPr>
        <p:spPr>
          <a:xfrm>
            <a:off x="0" y="27432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1" name="Google Shape;211;p20"/>
          <p:cNvGraphicFramePr/>
          <p:nvPr/>
        </p:nvGraphicFramePr>
        <p:xfrm>
          <a:off x="1476375" y="2276475"/>
          <a:ext cx="5472100" cy="2670125"/>
        </p:xfrm>
        <a:graphic>
          <a:graphicData uri="http://schemas.openxmlformats.org/drawingml/2006/table">
            <a:tbl>
              <a:tblPr>
                <a:noFill/>
                <a:tableStyleId>{B8547377-DB32-4962-9867-6479F0682052}</a:tableStyleId>
              </a:tblPr>
              <a:tblGrid>
                <a:gridCol w="1577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Исходное состояние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INV=0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INV=1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S; обратная запись строки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I; обратная запись строки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Содержание лекции</a:t>
            </a:r>
            <a:endParaRPr/>
          </a:p>
        </p:txBody>
      </p:sp>
      <p:sp>
        <p:nvSpPr>
          <p:cNvPr id="46" name="Google Shape;46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Кэширование разделяемых данных – проблема когерентности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Методы решения проблемы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Алгоритмы взаимодействия между основной и кэш-памятью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Алгоритм MESI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Типовая архитектура мультипроцессорной системы с общей памятью</a:t>
            </a:r>
            <a:endParaRPr/>
          </a:p>
        </p:txBody>
      </p:sp>
      <p:pic>
        <p:nvPicPr>
          <p:cNvPr id="52" name="Google Shape;5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550" y="1557337"/>
            <a:ext cx="6624637" cy="467995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"/>
          <p:cNvSpPr txBox="1"/>
          <p:nvPr/>
        </p:nvSpPr>
        <p:spPr>
          <a:xfrm>
            <a:off x="1455737" y="2513012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L1</a:t>
            </a:r>
            <a:endParaRPr/>
          </a:p>
        </p:txBody>
      </p:sp>
      <p:sp>
        <p:nvSpPr>
          <p:cNvPr id="54" name="Google Shape;54;p3"/>
          <p:cNvSpPr txBox="1"/>
          <p:nvPr/>
        </p:nvSpPr>
        <p:spPr>
          <a:xfrm>
            <a:off x="3203575" y="2492375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L1</a:t>
            </a:r>
            <a:endParaRPr/>
          </a:p>
        </p:txBody>
      </p:sp>
      <p:sp>
        <p:nvSpPr>
          <p:cNvPr id="55" name="Google Shape;55;p3"/>
          <p:cNvSpPr txBox="1"/>
          <p:nvPr/>
        </p:nvSpPr>
        <p:spPr>
          <a:xfrm>
            <a:off x="4932362" y="2492375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L1</a:t>
            </a:r>
            <a:endParaRPr/>
          </a:p>
        </p:txBody>
      </p:sp>
      <p:sp>
        <p:nvSpPr>
          <p:cNvPr id="56" name="Google Shape;56;p3"/>
          <p:cNvSpPr txBox="1"/>
          <p:nvPr/>
        </p:nvSpPr>
        <p:spPr>
          <a:xfrm>
            <a:off x="6659562" y="2420937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L1</a:t>
            </a:r>
            <a:endParaRPr/>
          </a:p>
        </p:txBody>
      </p:sp>
      <p:sp>
        <p:nvSpPr>
          <p:cNvPr id="57" name="Google Shape;57;p3"/>
          <p:cNvSpPr txBox="1"/>
          <p:nvPr/>
        </p:nvSpPr>
        <p:spPr>
          <a:xfrm>
            <a:off x="1692275" y="4508500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L2</a:t>
            </a:r>
            <a:endParaRPr/>
          </a:p>
        </p:txBody>
      </p:sp>
      <p:sp>
        <p:nvSpPr>
          <p:cNvPr id="58" name="Google Shape;58;p3"/>
          <p:cNvSpPr txBox="1"/>
          <p:nvPr/>
        </p:nvSpPr>
        <p:spPr>
          <a:xfrm>
            <a:off x="3635375" y="4581525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L2</a:t>
            </a:r>
            <a:endParaRPr/>
          </a:p>
        </p:txBody>
      </p:sp>
      <p:sp>
        <p:nvSpPr>
          <p:cNvPr id="59" name="Google Shape;59;p3"/>
          <p:cNvSpPr txBox="1"/>
          <p:nvPr/>
        </p:nvSpPr>
        <p:spPr>
          <a:xfrm>
            <a:off x="5364162" y="4581525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L2</a:t>
            </a:r>
            <a:endParaRPr/>
          </a:p>
        </p:txBody>
      </p:sp>
      <p:sp>
        <p:nvSpPr>
          <p:cNvPr id="60" name="Google Shape;60;p3"/>
          <p:cNvSpPr txBox="1"/>
          <p:nvPr/>
        </p:nvSpPr>
        <p:spPr>
          <a:xfrm>
            <a:off x="7092950" y="4652962"/>
            <a:ext cx="438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L2</a:t>
            </a:r>
            <a:endParaRPr/>
          </a:p>
        </p:txBody>
      </p:sp>
      <p:sp>
        <p:nvSpPr>
          <p:cNvPr id="61" name="Google Shape;61;p3"/>
          <p:cNvSpPr txBox="1"/>
          <p:nvPr/>
        </p:nvSpPr>
        <p:spPr>
          <a:xfrm>
            <a:off x="1958975" y="5321300"/>
            <a:ext cx="692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MSC</a:t>
            </a:r>
            <a:endParaRPr/>
          </a:p>
        </p:txBody>
      </p:sp>
      <p:sp>
        <p:nvSpPr>
          <p:cNvPr id="62" name="Google Shape;62;p3"/>
          <p:cNvSpPr txBox="1"/>
          <p:nvPr/>
        </p:nvSpPr>
        <p:spPr>
          <a:xfrm>
            <a:off x="6496050" y="5248275"/>
            <a:ext cx="6794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MBA</a:t>
            </a:r>
            <a:endParaRPr/>
          </a:p>
        </p:txBody>
      </p:sp>
      <p:sp>
        <p:nvSpPr>
          <p:cNvPr id="63" name="Google Shape;63;p3"/>
          <p:cNvSpPr txBox="1"/>
          <p:nvPr/>
        </p:nvSpPr>
        <p:spPr>
          <a:xfrm>
            <a:off x="6804025" y="5805487"/>
            <a:ext cx="5397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</a:t>
            </a:r>
            <a:endParaRPr/>
          </a:p>
        </p:txBody>
      </p:sp>
      <p:cxnSp>
        <p:nvCxnSpPr>
          <p:cNvPr id="64" name="Google Shape;64;p3"/>
          <p:cNvCxnSpPr/>
          <p:nvPr/>
        </p:nvCxnSpPr>
        <p:spPr>
          <a:xfrm>
            <a:off x="2195512" y="2636837"/>
            <a:ext cx="1152525" cy="7207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5" name="Google Shape;65;p3"/>
          <p:cNvCxnSpPr/>
          <p:nvPr/>
        </p:nvCxnSpPr>
        <p:spPr>
          <a:xfrm rot="10800000" flipH="1">
            <a:off x="1908175" y="2708275"/>
            <a:ext cx="1008062" cy="6492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6" name="Google Shape;66;p3"/>
          <p:cNvCxnSpPr/>
          <p:nvPr/>
        </p:nvCxnSpPr>
        <p:spPr>
          <a:xfrm>
            <a:off x="5508625" y="2852737"/>
            <a:ext cx="1150937" cy="5048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7" name="Google Shape;67;p3"/>
          <p:cNvCxnSpPr/>
          <p:nvPr/>
        </p:nvCxnSpPr>
        <p:spPr>
          <a:xfrm rot="10800000" flipH="1">
            <a:off x="5508625" y="2852737"/>
            <a:ext cx="935037" cy="5048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8" name="Google Shape;68;p3"/>
          <p:cNvSpPr txBox="1"/>
          <p:nvPr/>
        </p:nvSpPr>
        <p:spPr>
          <a:xfrm>
            <a:off x="1403350" y="1773237"/>
            <a:ext cx="4635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P0</a:t>
            </a:r>
            <a:endParaRPr/>
          </a:p>
        </p:txBody>
      </p:sp>
      <p:sp>
        <p:nvSpPr>
          <p:cNvPr id="69" name="Google Shape;69;p3"/>
          <p:cNvSpPr txBox="1"/>
          <p:nvPr/>
        </p:nvSpPr>
        <p:spPr>
          <a:xfrm>
            <a:off x="3132137" y="1773237"/>
            <a:ext cx="4635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P9</a:t>
            </a:r>
            <a:endParaRPr/>
          </a:p>
        </p:txBody>
      </p:sp>
      <p:sp>
        <p:nvSpPr>
          <p:cNvPr id="70" name="Google Shape;70;p3"/>
          <p:cNvSpPr txBox="1"/>
          <p:nvPr/>
        </p:nvSpPr>
        <p:spPr>
          <a:xfrm>
            <a:off x="2339975" y="1844675"/>
            <a:ext cx="4127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71" name="Google Shape;71;p3"/>
          <p:cNvSpPr txBox="1"/>
          <p:nvPr/>
        </p:nvSpPr>
        <p:spPr>
          <a:xfrm>
            <a:off x="4932362" y="1773237"/>
            <a:ext cx="5905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P10</a:t>
            </a:r>
            <a:endParaRPr/>
          </a:p>
        </p:txBody>
      </p:sp>
      <p:sp>
        <p:nvSpPr>
          <p:cNvPr id="72" name="Google Shape;72;p3"/>
          <p:cNvSpPr txBox="1"/>
          <p:nvPr/>
        </p:nvSpPr>
        <p:spPr>
          <a:xfrm>
            <a:off x="6588125" y="1773237"/>
            <a:ext cx="5905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P19</a:t>
            </a:r>
            <a:endParaRPr/>
          </a:p>
        </p:txBody>
      </p:sp>
      <p:sp>
        <p:nvSpPr>
          <p:cNvPr id="73" name="Google Shape;73;p3"/>
          <p:cNvSpPr txBox="1"/>
          <p:nvPr/>
        </p:nvSpPr>
        <p:spPr>
          <a:xfrm>
            <a:off x="5795962" y="1773237"/>
            <a:ext cx="4127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 txBox="1">
            <a:spLocks noGrp="1"/>
          </p:cNvSpPr>
          <p:nvPr>
            <p:ph type="title" idx="4294967295"/>
          </p:nvPr>
        </p:nvSpPr>
        <p:spPr>
          <a:xfrm>
            <a:off x="611187" y="260350"/>
            <a:ext cx="8229600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Способы размещения блоков (строк) в кэш-памяти</a:t>
            </a:r>
            <a:endParaRPr/>
          </a:p>
        </p:txBody>
      </p:sp>
      <p:grpSp>
        <p:nvGrpSpPr>
          <p:cNvPr id="79" name="Google Shape;79;p4"/>
          <p:cNvGrpSpPr/>
          <p:nvPr/>
        </p:nvGrpSpPr>
        <p:grpSpPr>
          <a:xfrm>
            <a:off x="468312" y="1025525"/>
            <a:ext cx="8208962" cy="5832475"/>
            <a:chOff x="272" y="151"/>
            <a:chExt cx="2880" cy="720"/>
          </a:xfrm>
        </p:grpSpPr>
        <p:cxnSp>
          <p:nvCxnSpPr>
            <p:cNvPr id="80" name="Google Shape;80;p4"/>
            <p:cNvCxnSpPr/>
            <p:nvPr/>
          </p:nvCxnSpPr>
          <p:spPr>
            <a:xfrm rot="5400000" flipH="1">
              <a:off x="2144" y="7"/>
              <a:ext cx="144" cy="1008"/>
            </a:xfrm>
            <a:prstGeom prst="bentConnector3">
              <a:avLst>
                <a:gd name="adj1" fmla="val 50794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1" name="Google Shape;81;p4"/>
            <p:cNvCxnSpPr/>
            <p:nvPr/>
          </p:nvCxnSpPr>
          <p:spPr>
            <a:xfrm rot="-5400000">
              <a:off x="1640" y="510"/>
              <a:ext cx="144" cy="1"/>
            </a:xfrm>
            <a:prstGeom prst="straightConnector1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2" name="Google Shape;82;p4"/>
            <p:cNvCxnSpPr/>
            <p:nvPr/>
          </p:nvCxnSpPr>
          <p:spPr>
            <a:xfrm rot="-5400000">
              <a:off x="1136" y="7"/>
              <a:ext cx="144" cy="1008"/>
            </a:xfrm>
            <a:prstGeom prst="bentConnector3">
              <a:avLst>
                <a:gd name="adj1" fmla="val 53407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83" name="Google Shape;83;p4"/>
            <p:cNvSpPr/>
            <p:nvPr/>
          </p:nvSpPr>
          <p:spPr>
            <a:xfrm>
              <a:off x="1280" y="1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Способы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размещения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блоков (строк)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основной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памяти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в кэш-памяти</a:t>
              </a: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272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Кэш-память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прямым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отображением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Direct-mapped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cache</a:t>
              </a: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1280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Частично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(или множественно)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ассоциативная кэш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Set-associative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cache</a:t>
              </a: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2288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Полностью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ассоциативная кэш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Fully associative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Arial"/>
                <a:buNone/>
              </a:pPr>
              <a:r>
                <a:rPr lang="en-US" sz="21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cache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Мультипроцессорная когерентность кэш-памяти</a:t>
            </a:r>
            <a:r>
              <a:rPr lang="en-US" sz="2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92" name="Google Shape;9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912" y="765175"/>
            <a:ext cx="6335712" cy="571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"/>
          <p:cNvSpPr txBox="1">
            <a:spLocks noGrp="1"/>
          </p:cNvSpPr>
          <p:nvPr>
            <p:ph type="title" idx="4294967295"/>
          </p:nvPr>
        </p:nvSpPr>
        <p:spPr>
          <a:xfrm>
            <a:off x="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Когерентность кэш-памяти = согласованное состояние памяти</a:t>
            </a:r>
            <a:endParaRPr/>
          </a:p>
        </p:txBody>
      </p:sp>
      <p:sp>
        <p:nvSpPr>
          <p:cNvPr id="98" name="Google Shape;98;p6"/>
          <p:cNvSpPr txBox="1">
            <a:spLocks noGrp="1"/>
          </p:cNvSpPr>
          <p:nvPr>
            <p:ph type="body" idx="4294967295"/>
          </p:nvPr>
        </p:nvSpPr>
        <p:spPr>
          <a:xfrm>
            <a:off x="1042987" y="1600200"/>
            <a:ext cx="7186612" cy="1323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Гарантия того, что любое считывание элемента данных возвращает последнее по времени записанное в этот элемент значение</a:t>
            </a:r>
            <a:endParaRPr/>
          </a:p>
        </p:txBody>
      </p:sp>
      <p:grpSp>
        <p:nvGrpSpPr>
          <p:cNvPr id="99" name="Google Shape;99;p6"/>
          <p:cNvGrpSpPr/>
          <p:nvPr/>
        </p:nvGrpSpPr>
        <p:grpSpPr>
          <a:xfrm>
            <a:off x="531812" y="3234061"/>
            <a:ext cx="8208962" cy="2525388"/>
            <a:chOff x="272" y="2058"/>
            <a:chExt cx="1872" cy="724"/>
          </a:xfrm>
        </p:grpSpPr>
        <p:cxnSp>
          <p:nvCxnSpPr>
            <p:cNvPr id="100" name="Google Shape;100;p6"/>
            <p:cNvCxnSpPr/>
            <p:nvPr/>
          </p:nvCxnSpPr>
          <p:spPr>
            <a:xfrm rot="5400000" flipH="1">
              <a:off x="1388" y="2170"/>
              <a:ext cx="144" cy="504"/>
            </a:xfrm>
            <a:prstGeom prst="bentConnector3">
              <a:avLst>
                <a:gd name="adj1" fmla="val 41981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1" name="Google Shape;101;p6"/>
            <p:cNvCxnSpPr/>
            <p:nvPr/>
          </p:nvCxnSpPr>
          <p:spPr>
            <a:xfrm rot="-5400000">
              <a:off x="884" y="2170"/>
              <a:ext cx="144" cy="504"/>
            </a:xfrm>
            <a:prstGeom prst="bentConnector3">
              <a:avLst>
                <a:gd name="adj1" fmla="val 45015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02" name="Google Shape;102;p6"/>
            <p:cNvSpPr/>
            <p:nvPr/>
          </p:nvSpPr>
          <p:spPr>
            <a:xfrm>
              <a:off x="776" y="2058"/>
              <a:ext cx="864" cy="29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Два</a:t>
              </a:r>
              <a:r>
                <a:rPr lang="en-US" sz="20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условия</a:t>
              </a:r>
              <a:endParaRPr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обеспечения</a:t>
              </a:r>
              <a:endParaRPr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когерентности</a:t>
              </a:r>
              <a:endParaRPr dirty="0"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272" y="249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Отдаленность операций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записи и чтения во времени</a:t>
              </a: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1280" y="249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Сериализация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операций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Мультипроцессорная когерентность кэш-памяти</a:t>
            </a:r>
            <a:r>
              <a:rPr lang="en-US" sz="2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110" name="Google Shape;11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912" y="765175"/>
            <a:ext cx="6335712" cy="571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Протоколы когерентности кэш-памяти</a:t>
            </a:r>
            <a:endParaRPr/>
          </a:p>
        </p:txBody>
      </p:sp>
      <p:sp>
        <p:nvSpPr>
          <p:cNvPr id="116" name="Google Shape;116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Протоколы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основе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справочника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(directory based).</a:t>
            </a:r>
            <a:endParaRPr lang="ru-RU"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ru-RU" sz="2400" dirty="0"/>
          </a:p>
          <a:p>
            <a:pPr marL="0" indent="0">
              <a:lnSpc>
                <a:spcPct val="90000"/>
              </a:lnSpc>
              <a:spcBef>
                <a:spcPts val="480"/>
              </a:spcBef>
              <a:buSzPts val="2400"/>
              <a:buNone/>
            </a:pPr>
            <a:r>
              <a:rPr lang="en-US" sz="2000" dirty="0" err="1"/>
              <a:t>Информация</a:t>
            </a:r>
            <a:r>
              <a:rPr lang="en-US" sz="2000" dirty="0"/>
              <a:t> о </a:t>
            </a:r>
            <a:r>
              <a:rPr lang="en-US" sz="2000" dirty="0" err="1"/>
              <a:t>состоянии</a:t>
            </a:r>
            <a:r>
              <a:rPr lang="en-US" sz="2000" dirty="0"/>
              <a:t> </a:t>
            </a:r>
            <a:r>
              <a:rPr lang="en-US" sz="2000" dirty="0" err="1"/>
              <a:t>блока</a:t>
            </a:r>
            <a:r>
              <a:rPr lang="en-US" sz="2000" dirty="0"/>
              <a:t> </a:t>
            </a:r>
            <a:r>
              <a:rPr lang="en-US" sz="2000" dirty="0" err="1"/>
              <a:t>физической</a:t>
            </a:r>
            <a:r>
              <a:rPr lang="en-US" sz="2000" dirty="0"/>
              <a:t> </a:t>
            </a:r>
            <a:r>
              <a:rPr lang="en-US" sz="2000" dirty="0" err="1"/>
              <a:t>памяти</a:t>
            </a:r>
            <a:r>
              <a:rPr lang="en-US" sz="2000" dirty="0"/>
              <a:t> </a:t>
            </a:r>
            <a:r>
              <a:rPr lang="en-US" sz="2000" dirty="0" err="1"/>
              <a:t>содержится</a:t>
            </a:r>
            <a:r>
              <a:rPr lang="en-US" sz="2000" dirty="0"/>
              <a:t> </a:t>
            </a:r>
            <a:r>
              <a:rPr lang="en-US" sz="2000" dirty="0" err="1"/>
              <a:t>только</a:t>
            </a:r>
            <a:r>
              <a:rPr lang="en-US" sz="2000" dirty="0"/>
              <a:t> в </a:t>
            </a:r>
            <a:r>
              <a:rPr lang="en-US" sz="2000" dirty="0" err="1"/>
              <a:t>одном</a:t>
            </a:r>
            <a:r>
              <a:rPr lang="en-US" sz="2000" dirty="0"/>
              <a:t> </a:t>
            </a:r>
            <a:r>
              <a:rPr lang="en-US" sz="2000" dirty="0" err="1"/>
              <a:t>месте</a:t>
            </a:r>
            <a:r>
              <a:rPr lang="en-US" sz="2000" dirty="0"/>
              <a:t>, </a:t>
            </a:r>
            <a:r>
              <a:rPr lang="en-US" sz="2000" dirty="0" err="1"/>
              <a:t>называемом</a:t>
            </a:r>
            <a:r>
              <a:rPr lang="en-US" sz="2000" dirty="0"/>
              <a:t> </a:t>
            </a:r>
            <a:r>
              <a:rPr lang="en-US" sz="2000" dirty="0" err="1"/>
              <a:t>справочником</a:t>
            </a:r>
            <a:r>
              <a:rPr lang="en-US" sz="2000" dirty="0"/>
              <a:t> (</a:t>
            </a:r>
            <a:r>
              <a:rPr lang="en-US" sz="2000" dirty="0" err="1"/>
              <a:t>физически</a:t>
            </a:r>
            <a:r>
              <a:rPr lang="en-US" sz="2000" dirty="0"/>
              <a:t> </a:t>
            </a:r>
            <a:r>
              <a:rPr lang="en-US" sz="2000" dirty="0" err="1"/>
              <a:t>справочник</a:t>
            </a:r>
            <a:r>
              <a:rPr lang="en-US" sz="2000" dirty="0"/>
              <a:t> </a:t>
            </a:r>
            <a:r>
              <a:rPr lang="en-US" sz="2000" dirty="0" err="1"/>
              <a:t>может</a:t>
            </a:r>
            <a:r>
              <a:rPr lang="en-US" sz="2000" dirty="0"/>
              <a:t> </a:t>
            </a:r>
            <a:r>
              <a:rPr lang="en-US" sz="2000" dirty="0" err="1"/>
              <a:t>быть</a:t>
            </a:r>
            <a:r>
              <a:rPr lang="en-US" sz="2000" dirty="0"/>
              <a:t> </a:t>
            </a:r>
            <a:r>
              <a:rPr lang="en-US" sz="2000" dirty="0" err="1"/>
              <a:t>распределен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узлам</a:t>
            </a:r>
            <a:r>
              <a:rPr lang="en-US" sz="2000" dirty="0"/>
              <a:t> </a:t>
            </a:r>
            <a:r>
              <a:rPr lang="en-US" sz="2000" dirty="0" err="1"/>
              <a:t>системы</a:t>
            </a:r>
            <a:r>
              <a:rPr lang="en-US" sz="2000" dirty="0"/>
              <a:t>)</a:t>
            </a:r>
            <a:endParaRPr lang="ru-RU"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Протоколы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наблюдения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(snooping)</a:t>
            </a:r>
            <a:r>
              <a:rPr lang="ru-RU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ru-RU" sz="2400" dirty="0"/>
          </a:p>
          <a:p>
            <a:pPr marL="0" lvl="0" indent="0">
              <a:lnSpc>
                <a:spcPct val="90000"/>
              </a:lnSpc>
              <a:spcBef>
                <a:spcPts val="480"/>
              </a:spcBef>
              <a:buSzPts val="2400"/>
              <a:buNone/>
            </a:pPr>
            <a:r>
              <a:rPr lang="ru-RU" sz="2400" dirty="0"/>
              <a:t>	 </a:t>
            </a:r>
            <a:r>
              <a:rPr lang="en-US" sz="2000" dirty="0" err="1"/>
              <a:t>Каждый</a:t>
            </a:r>
            <a:r>
              <a:rPr lang="en-US" sz="2000" dirty="0"/>
              <a:t> </a:t>
            </a:r>
            <a:r>
              <a:rPr lang="en-US" sz="2000" dirty="0" err="1"/>
              <a:t>кэш</a:t>
            </a:r>
            <a:r>
              <a:rPr lang="en-US" sz="2000" dirty="0"/>
              <a:t>, </a:t>
            </a:r>
            <a:r>
              <a:rPr lang="en-US" sz="2000" dirty="0" err="1"/>
              <a:t>который</a:t>
            </a:r>
            <a:r>
              <a:rPr lang="en-US" sz="2000" dirty="0"/>
              <a:t> </a:t>
            </a:r>
            <a:r>
              <a:rPr lang="en-US" sz="2000" dirty="0" err="1"/>
              <a:t>содержит</a:t>
            </a:r>
            <a:r>
              <a:rPr lang="en-US" sz="2000" dirty="0"/>
              <a:t> </a:t>
            </a:r>
            <a:r>
              <a:rPr lang="en-US" sz="2000" dirty="0" err="1"/>
              <a:t>копию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ru-RU" sz="2000" dirty="0"/>
              <a:t>   </a:t>
            </a:r>
            <a:r>
              <a:rPr lang="en-US" sz="2000" dirty="0" err="1"/>
              <a:t>некоторого</a:t>
            </a:r>
            <a:r>
              <a:rPr lang="en-US" sz="2000" dirty="0"/>
              <a:t> </a:t>
            </a:r>
            <a:r>
              <a:rPr lang="en-US" sz="2000" dirty="0" err="1"/>
              <a:t>блока</a:t>
            </a:r>
            <a:r>
              <a:rPr lang="en-US" sz="2000" dirty="0"/>
              <a:t> </a:t>
            </a:r>
            <a:r>
              <a:rPr lang="en-US" sz="2000" dirty="0" err="1"/>
              <a:t>физической</a:t>
            </a:r>
            <a:r>
              <a:rPr lang="en-US" sz="2000" dirty="0"/>
              <a:t> </a:t>
            </a:r>
            <a:r>
              <a:rPr lang="en-US" sz="2000" dirty="0" err="1"/>
              <a:t>памяти</a:t>
            </a:r>
            <a:r>
              <a:rPr lang="en-US" sz="2000" dirty="0"/>
              <a:t>, </a:t>
            </a:r>
            <a:r>
              <a:rPr lang="en-US" sz="2000" dirty="0" err="1"/>
              <a:t>имеет</a:t>
            </a:r>
            <a:r>
              <a:rPr lang="en-US" sz="2000" dirty="0"/>
              <a:t> </a:t>
            </a:r>
            <a:r>
              <a:rPr lang="en-US" sz="2000" dirty="0" err="1"/>
              <a:t>также</a:t>
            </a:r>
            <a:r>
              <a:rPr lang="en-US" sz="2000" dirty="0"/>
              <a:t> </a:t>
            </a:r>
            <a:r>
              <a:rPr lang="en-US" sz="2000" dirty="0" err="1"/>
              <a:t>соответствующую</a:t>
            </a:r>
            <a:r>
              <a:rPr lang="en-US" sz="2000" dirty="0"/>
              <a:t> </a:t>
            </a:r>
            <a:r>
              <a:rPr lang="en-US" sz="2000" dirty="0" err="1"/>
              <a:t>копию</a:t>
            </a:r>
            <a:r>
              <a:rPr lang="en-US" sz="2000" dirty="0"/>
              <a:t> </a:t>
            </a:r>
            <a:r>
              <a:rPr lang="en-US" sz="2000" dirty="0" err="1"/>
              <a:t>служебной</a:t>
            </a:r>
            <a:r>
              <a:rPr lang="en-US" sz="2000" dirty="0"/>
              <a:t> </a:t>
            </a:r>
            <a:r>
              <a:rPr lang="en-US" sz="2000" dirty="0" err="1"/>
              <a:t>информации</a:t>
            </a:r>
            <a:r>
              <a:rPr lang="en-US" sz="2000" dirty="0"/>
              <a:t> о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состоянии</a:t>
            </a:r>
            <a:r>
              <a:rPr lang="en-US" sz="2000" dirty="0"/>
              <a:t>. </a:t>
            </a:r>
            <a:endParaRPr lang="ru-RU" sz="2000" dirty="0"/>
          </a:p>
          <a:p>
            <a:pPr marL="0" lvl="0" indent="0">
              <a:lnSpc>
                <a:spcPct val="90000"/>
              </a:lnSpc>
              <a:spcBef>
                <a:spcPts val="480"/>
              </a:spcBef>
              <a:buSzPts val="2400"/>
              <a:buNone/>
            </a:pPr>
            <a:r>
              <a:rPr lang="ru-RU" sz="2000" dirty="0"/>
              <a:t>       </a:t>
            </a:r>
            <a:r>
              <a:rPr lang="en-US" sz="2000" dirty="0" err="1"/>
              <a:t>Централизованная</a:t>
            </a:r>
            <a:r>
              <a:rPr lang="en-US" sz="2000" dirty="0"/>
              <a:t> </a:t>
            </a:r>
            <a:r>
              <a:rPr lang="en-US" sz="2000" dirty="0" err="1"/>
              <a:t>система</a:t>
            </a:r>
            <a:r>
              <a:rPr lang="en-US" sz="2000" dirty="0"/>
              <a:t> </a:t>
            </a:r>
            <a:r>
              <a:rPr lang="en-US" sz="2000" dirty="0" err="1"/>
              <a:t>записей</a:t>
            </a:r>
            <a:r>
              <a:rPr lang="en-US" sz="2000" dirty="0"/>
              <a:t> </a:t>
            </a:r>
            <a:r>
              <a:rPr lang="en-US" sz="2000" dirty="0" err="1"/>
              <a:t>отсутствует</a:t>
            </a:r>
            <a:r>
              <a:rPr lang="en-US" sz="2400" dirty="0"/>
              <a:t>.</a:t>
            </a: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9"/>
          <p:cNvGrpSpPr/>
          <p:nvPr/>
        </p:nvGrpSpPr>
        <p:grpSpPr>
          <a:xfrm>
            <a:off x="395287" y="441960"/>
            <a:ext cx="8245475" cy="5630227"/>
            <a:chOff x="272" y="151"/>
            <a:chExt cx="2448" cy="1152"/>
          </a:xfrm>
        </p:grpSpPr>
        <p:cxnSp>
          <p:nvCxnSpPr>
            <p:cNvPr id="122" name="Google Shape;122;p9"/>
            <p:cNvCxnSpPr/>
            <p:nvPr/>
          </p:nvCxnSpPr>
          <p:spPr>
            <a:xfrm rot="10800000">
              <a:off x="1712" y="871"/>
              <a:ext cx="144" cy="288"/>
            </a:xfrm>
            <a:prstGeom prst="bentConnector2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3" name="Google Shape;123;p9"/>
            <p:cNvCxnSpPr/>
            <p:nvPr/>
          </p:nvCxnSpPr>
          <p:spPr>
            <a:xfrm rot="10800000" flipH="1">
              <a:off x="1568" y="871"/>
              <a:ext cx="144" cy="288"/>
            </a:xfrm>
            <a:prstGeom prst="bentConnector2">
              <a:avLst/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4" name="Google Shape;124;p9"/>
            <p:cNvCxnSpPr/>
            <p:nvPr/>
          </p:nvCxnSpPr>
          <p:spPr>
            <a:xfrm rot="5400000" flipH="1">
              <a:off x="1388" y="259"/>
              <a:ext cx="144" cy="504"/>
            </a:xfrm>
            <a:prstGeom prst="bentConnector3">
              <a:avLst>
                <a:gd name="adj1" fmla="val 41668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5" name="Google Shape;125;p9"/>
            <p:cNvCxnSpPr/>
            <p:nvPr/>
          </p:nvCxnSpPr>
          <p:spPr>
            <a:xfrm rot="-5400000">
              <a:off x="884" y="259"/>
              <a:ext cx="144" cy="504"/>
            </a:xfrm>
            <a:prstGeom prst="bentConnector3">
              <a:avLst>
                <a:gd name="adj1" fmla="val 41668"/>
              </a:avLst>
            </a:pr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26" name="Google Shape;126;p9"/>
            <p:cNvSpPr/>
            <p:nvPr/>
          </p:nvSpPr>
          <p:spPr>
            <a:xfrm>
              <a:off x="776" y="1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Протоколы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поддержания  когерентности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кэш</a:t>
              </a:r>
              <a:endParaRPr/>
            </a:p>
          </p:txBody>
        </p:sp>
        <p:sp>
          <p:nvSpPr>
            <p:cNvPr id="127" name="Google Shape;127;p9"/>
            <p:cNvSpPr/>
            <p:nvPr/>
          </p:nvSpPr>
          <p:spPr>
            <a:xfrm>
              <a:off x="272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аннулированием</a:t>
              </a:r>
              <a:endParaRPr/>
            </a:p>
          </p:txBody>
        </p:sp>
        <p:sp>
          <p:nvSpPr>
            <p:cNvPr id="128" name="Google Shape;128;p9"/>
            <p:cNvSpPr/>
            <p:nvPr/>
          </p:nvSpPr>
          <p:spPr>
            <a:xfrm>
              <a:off x="1280" y="58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Запись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 обновлением</a:t>
              </a:r>
              <a:endParaRPr/>
            </a:p>
          </p:txBody>
        </p:sp>
        <p:sp>
          <p:nvSpPr>
            <p:cNvPr id="129" name="Google Shape;129;p9"/>
            <p:cNvSpPr/>
            <p:nvPr/>
          </p:nvSpPr>
          <p:spPr>
            <a:xfrm>
              <a:off x="704" y="10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Write update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protocol</a:t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1856" y="101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Write broadcast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protocol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3221</Words>
  <Application>Microsoft Office PowerPoint</Application>
  <PresentationFormat>Экран (4:3)</PresentationFormat>
  <Paragraphs>244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Times New Roman</vt:lpstr>
      <vt:lpstr>Оформление по умолчанию</vt:lpstr>
      <vt:lpstr>Алгоритм MESI  поддержание когерентности КЭШ-памяти </vt:lpstr>
      <vt:lpstr>Содержание лекции</vt:lpstr>
      <vt:lpstr>Типовая архитектура мультипроцессорной системы с общей памятью</vt:lpstr>
      <vt:lpstr>Способы размещения блоков (строк) в кэш-памяти</vt:lpstr>
      <vt:lpstr>Мультипроцессорная когерентность кэш-памяти </vt:lpstr>
      <vt:lpstr>Когерентность кэш-памяти = согласованное состояние памяти</vt:lpstr>
      <vt:lpstr>Мультипроцессорная когерентность кэш-памяти </vt:lpstr>
      <vt:lpstr>Протоколы когерентности кэш-памяти</vt:lpstr>
      <vt:lpstr>Презентация PowerPoint</vt:lpstr>
      <vt:lpstr>Запись с аннулированием</vt:lpstr>
      <vt:lpstr>Презентация PowerPoint</vt:lpstr>
      <vt:lpstr>Реализация протоколов записи с аннулированием и записи с обновлением данных :</vt:lpstr>
      <vt:lpstr>Промах кэш-памяти</vt:lpstr>
      <vt:lpstr>Стратегия управления кэш-памятью</vt:lpstr>
      <vt:lpstr>Реализация процесса наблюдения за когерентностью  кэш-памяти в zSeries</vt:lpstr>
      <vt:lpstr>MESI</vt:lpstr>
      <vt:lpstr>Для управления режимом работы механизма поддержки когерентности</vt:lpstr>
      <vt:lpstr>Переходы состояний кэш памяти</vt:lpstr>
      <vt:lpstr>Принудительный перевод строки в состояние 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MESI  поддержание когерентности КЭШ-памяти </dc:title>
  <dc:creator>:-)</dc:creator>
  <cp:lastModifiedBy>Смирнова</cp:lastModifiedBy>
  <cp:revision>7</cp:revision>
  <dcterms:created xsi:type="dcterms:W3CDTF">2006-10-18T13:13:19Z</dcterms:created>
  <dcterms:modified xsi:type="dcterms:W3CDTF">2023-04-14T08:27:00Z</dcterms:modified>
</cp:coreProperties>
</file>