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1.png" ContentType="image/png"/>
  <Override PartName="/ppt/media/image2.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jpeg" ContentType="image/jpeg"/>
  <Override PartName="/ppt/media/image16.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 id="2147483653"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rgbClr val="000000"/>
                </a:solidFill>
                <a:latin typeface="Gill Sans MT"/>
              </a:rPr>
              <a:t>Для перемещения страницы щёлкните мышью</a:t>
            </a:r>
            <a:endParaRPr b="0" lang="en-US" sz="1800" spc="-1" strike="noStrike">
              <a:solidFill>
                <a:srgbClr val="000000"/>
              </a:solidFill>
              <a:latin typeface="Gill Sans MT"/>
            </a:endParaRPr>
          </a:p>
        </p:txBody>
      </p:sp>
      <p:sp>
        <p:nvSpPr>
          <p:cNvPr id="7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ru-RU" sz="2000" spc="-1" strike="noStrike">
                <a:solidFill>
                  <a:srgbClr val="000000"/>
                </a:solidFill>
                <a:latin typeface="Arial"/>
              </a:rPr>
              <a:t>Для правки формата примечаний щёлкните мышью</a:t>
            </a:r>
            <a:endParaRPr b="0" lang="ru-RU" sz="2000" spc="-1" strike="noStrike">
              <a:solidFill>
                <a:srgbClr val="000000"/>
              </a:solidFill>
              <a:latin typeface="Arial"/>
            </a:endParaRPr>
          </a:p>
        </p:txBody>
      </p:sp>
      <p:sp>
        <p:nvSpPr>
          <p:cNvPr id="77"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ru-RU" sz="1400" spc="-1" strike="noStrike">
                <a:solidFill>
                  <a:srgbClr val="000000"/>
                </a:solidFill>
                <a:latin typeface="Times New Roman"/>
              </a:rPr>
              <a:t>&lt;верхний колонтитул&gt;</a:t>
            </a:r>
            <a:endParaRPr b="0" lang="ru-RU" sz="1400" spc="-1" strike="noStrike">
              <a:solidFill>
                <a:srgbClr val="000000"/>
              </a:solidFill>
              <a:latin typeface="Times New Roman"/>
            </a:endParaRPr>
          </a:p>
        </p:txBody>
      </p:sp>
      <p:sp>
        <p:nvSpPr>
          <p:cNvPr id="78" name="PlaceHolder 4"/>
          <p:cNvSpPr>
            <a:spLocks noGrp="1"/>
          </p:cNvSpPr>
          <p:nvPr>
            <p:ph type="dt" idx="13"/>
          </p:nvPr>
        </p:nvSpPr>
        <p:spPr>
          <a:xfrm>
            <a:off x="4278960" y="0"/>
            <a:ext cx="3280680" cy="534240"/>
          </a:xfrm>
          <a:prstGeom prst="rect">
            <a:avLst/>
          </a:prstGeom>
          <a:noFill/>
          <a:ln w="0">
            <a:noFill/>
          </a:ln>
        </p:spPr>
        <p:txBody>
          <a:bodyPr lIns="0" rIns="0" tIns="0" bIns="0" anchor="t">
            <a:noAutofit/>
          </a:bodyPr>
          <a:lstStyle>
            <a:lvl1pPr indent="0" algn="r">
              <a:buNone/>
              <a:defRPr b="0" lang="ru-RU" sz="1400" spc="-1" strike="noStrike">
                <a:solidFill>
                  <a:srgbClr val="000000"/>
                </a:solidFill>
                <a:latin typeface="Times New Roman"/>
              </a:defRPr>
            </a:lvl1pPr>
          </a:lstStyle>
          <a:p>
            <a:pPr indent="0" algn="r">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79" name="PlaceHolder 5"/>
          <p:cNvSpPr>
            <a:spLocks noGrp="1"/>
          </p:cNvSpPr>
          <p:nvPr>
            <p:ph type="ftr" idx="14"/>
          </p:nvPr>
        </p:nvSpPr>
        <p:spPr>
          <a:xfrm>
            <a:off x="0" y="10157400"/>
            <a:ext cx="3280680" cy="534240"/>
          </a:xfrm>
          <a:prstGeom prst="rect">
            <a:avLst/>
          </a:prstGeom>
          <a:noFill/>
          <a:ln w="0">
            <a:noFill/>
          </a:ln>
        </p:spPr>
        <p:txBody>
          <a:bodyPr lIns="0" rIns="0" tIns="0" bIns="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80" name="PlaceHolder 6"/>
          <p:cNvSpPr>
            <a:spLocks noGrp="1"/>
          </p:cNvSpPr>
          <p:nvPr>
            <p:ph type="sldNum" idx="15"/>
          </p:nvPr>
        </p:nvSpPr>
        <p:spPr>
          <a:xfrm>
            <a:off x="4278960" y="10157400"/>
            <a:ext cx="3280680" cy="534240"/>
          </a:xfrm>
          <a:prstGeom prst="rect">
            <a:avLst/>
          </a:prstGeom>
          <a:noFill/>
          <a:ln w="0">
            <a:noFill/>
          </a:ln>
        </p:spPr>
        <p:txBody>
          <a:bodyPr lIns="0" rIns="0" tIns="0" bIns="0" anchor="b">
            <a:noAutofit/>
          </a:bodyPr>
          <a:lstStyle>
            <a:lvl1pPr indent="0" algn="r">
              <a:buNone/>
              <a:defRPr b="0" lang="ru-RU" sz="1400" spc="-1" strike="noStrike">
                <a:solidFill>
                  <a:srgbClr val="000000"/>
                </a:solidFill>
                <a:latin typeface="Times New Roman"/>
              </a:defRPr>
            </a:lvl1pPr>
          </a:lstStyle>
          <a:p>
            <a:pPr indent="0" algn="r">
              <a:buNone/>
            </a:pPr>
            <a:fld id="{A47AF1F5-12E2-4C48-866A-62686BB2892F}"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5" name="PlaceHolder 1"/>
          <p:cNvSpPr>
            <a:spLocks noGrp="1"/>
          </p:cNvSpPr>
          <p:nvPr>
            <p:ph type="sldImg"/>
          </p:nvPr>
        </p:nvSpPr>
        <p:spPr>
          <a:xfrm>
            <a:off x="1257480" y="720720"/>
            <a:ext cx="4800240" cy="3600000"/>
          </a:xfrm>
          <a:prstGeom prst="rect">
            <a:avLst/>
          </a:prstGeom>
          <a:ln w="0">
            <a:noFill/>
          </a:ln>
        </p:spPr>
      </p:sp>
      <p:sp>
        <p:nvSpPr>
          <p:cNvPr id="1656"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buNone/>
            </a:pPr>
            <a:endParaRPr b="0" lang="ru-RU" sz="1800" spc="-1" strike="noStrike">
              <a:solidFill>
                <a:srgbClr val="000000"/>
              </a:solidFill>
              <a:latin typeface="Arial"/>
            </a:endParaRPr>
          </a:p>
        </p:txBody>
      </p:sp>
      <p:sp>
        <p:nvSpPr>
          <p:cNvPr id="1657" name="PlaceHolder 3"/>
          <p:cNvSpPr>
            <a:spLocks noGrp="1"/>
          </p:cNvSpPr>
          <p:nvPr>
            <p:ph type="sldNum" idx="16"/>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59DAC80E-7416-4742-A423-D7BF8CA5026D}"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2" name="PlaceHolder 1"/>
          <p:cNvSpPr>
            <a:spLocks noGrp="1"/>
          </p:cNvSpPr>
          <p:nvPr>
            <p:ph type="sldImg"/>
          </p:nvPr>
        </p:nvSpPr>
        <p:spPr>
          <a:xfrm>
            <a:off x="1257480" y="720720"/>
            <a:ext cx="4800240" cy="3600000"/>
          </a:xfrm>
          <a:prstGeom prst="rect">
            <a:avLst/>
          </a:prstGeom>
          <a:ln w="0">
            <a:noFill/>
          </a:ln>
        </p:spPr>
      </p:sp>
      <p:sp>
        <p:nvSpPr>
          <p:cNvPr id="1683"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8333" lnSpcReduction="10000"/>
          </a:bodyPr>
          <a:p>
            <a:pPr marL="216000" indent="-216000" algn="just">
              <a:lnSpc>
                <a:spcPct val="100000"/>
              </a:lnSpc>
              <a:buNone/>
            </a:pPr>
            <a:r>
              <a:rPr b="0" lang="ru-RU" sz="2000" spc="-1" strike="noStrike">
                <a:solidFill>
                  <a:srgbClr val="000000"/>
                </a:solidFill>
                <a:latin typeface="Arial"/>
              </a:rPr>
              <a:t>Типовая СХД может быть представлена в виде следующей иерархии: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для подключения к сети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контроллер(ы) СХД;</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внутренних подключений;</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жесткие диски.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инженерно-конструкторских решений, примененных производителем для конкретной СХД она будет (или не будет) поддерживать соответствующие интерфейсы подключения хостов и интерфейсы подключения жестких дисков.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На контроллерах СХД исполняется код внутренней операционной системы, поставляемой производителем СХД. Следует заметить, что существуют ОС для СХД с открытым исходным кодом, что делает возможным построение СХД на основе серверов стандартной архитектуры.</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Программно-определяемое хранение (</a:t>
            </a:r>
            <a:r>
              <a:rPr b="0" lang="en-US" sz="2000" spc="-1" strike="noStrike">
                <a:solidFill>
                  <a:srgbClr val="000000"/>
                </a:solidFill>
                <a:latin typeface="Arial"/>
              </a:rPr>
              <a:t>software-defined storage</a:t>
            </a:r>
            <a:r>
              <a:rPr b="0" lang="ru-RU" sz="2000" spc="-1" strike="noStrike">
                <a:solidFill>
                  <a:srgbClr val="000000"/>
                </a:solidFill>
                <a:latin typeface="Arial"/>
              </a:rPr>
              <a:t>, </a:t>
            </a:r>
            <a:r>
              <a:rPr b="0" lang="en-US" sz="2000" spc="-1" strike="noStrike">
                <a:solidFill>
                  <a:srgbClr val="000000"/>
                </a:solidFill>
                <a:latin typeface="Arial"/>
              </a:rPr>
              <a:t>SDS) </a:t>
            </a:r>
            <a:r>
              <a:rPr b="0" lang="ru-RU" sz="2000" spc="-1" strike="noStrike">
                <a:solidFill>
                  <a:srgbClr val="000000"/>
                </a:solidFill>
                <a:latin typeface="Arial"/>
              </a:rPr>
              <a:t>вводит в инфраструктуру ИКТ слой программной абстракции, скрывающий от хостов детали реализации хранения конкретных данных. Однако, </a:t>
            </a:r>
            <a:r>
              <a:rPr b="0" lang="en-US" sz="2000" spc="-1" strike="noStrike">
                <a:solidFill>
                  <a:srgbClr val="000000"/>
                </a:solidFill>
                <a:latin typeface="Arial"/>
              </a:rPr>
              <a:t>SDS </a:t>
            </a:r>
            <a:r>
              <a:rPr b="0" lang="ru-RU" sz="2000" spc="-1" strike="noStrike">
                <a:solidFill>
                  <a:srgbClr val="000000"/>
                </a:solidFill>
                <a:latin typeface="Arial"/>
              </a:rPr>
              <a:t>опирается на использование на нижнем уровне иерархии инфраструктуры хранения данных типовых СХД.</a:t>
            </a:r>
            <a:endParaRPr b="0" lang="ru-RU" sz="2000" spc="-1" strike="noStrike">
              <a:solidFill>
                <a:srgbClr val="000000"/>
              </a:solidFill>
              <a:latin typeface="Arial"/>
            </a:endParaRPr>
          </a:p>
        </p:txBody>
      </p:sp>
      <p:sp>
        <p:nvSpPr>
          <p:cNvPr id="1684" name="PlaceHolder 3"/>
          <p:cNvSpPr>
            <a:spLocks noGrp="1"/>
          </p:cNvSpPr>
          <p:nvPr>
            <p:ph type="sldNum" idx="25"/>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1F1C52DD-EB40-4131-B4DF-DAE83FD95F34}"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5" name="PlaceHolder 1"/>
          <p:cNvSpPr>
            <a:spLocks noGrp="1"/>
          </p:cNvSpPr>
          <p:nvPr>
            <p:ph type="sldImg"/>
          </p:nvPr>
        </p:nvSpPr>
        <p:spPr>
          <a:xfrm>
            <a:off x="1257480" y="720720"/>
            <a:ext cx="4800240" cy="3600000"/>
          </a:xfrm>
          <a:prstGeom prst="rect">
            <a:avLst/>
          </a:prstGeom>
          <a:ln w="0">
            <a:noFill/>
          </a:ln>
        </p:spPr>
      </p:sp>
      <p:sp>
        <p:nvSpPr>
          <p:cNvPr id="1686"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93333"/>
          </a:bodyPr>
          <a:p>
            <a:pPr marL="216000" indent="-216000" algn="just">
              <a:lnSpc>
                <a:spcPct val="100000"/>
              </a:lnSpc>
              <a:buNone/>
            </a:pPr>
            <a:r>
              <a:rPr b="0" lang="ru-RU" sz="2000" spc="-1" strike="noStrike">
                <a:solidFill>
                  <a:srgbClr val="000000"/>
                </a:solidFill>
                <a:latin typeface="Arial"/>
              </a:rPr>
              <a:t>В системах хранения при наличии кэша может поддерживаться (в зависимости от ОС контроллера) несколько режимов работы с блоками данных при их записи внутрь СХД:</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en-US" sz="2000" spc="-1" strike="noStrike">
                <a:solidFill>
                  <a:srgbClr val="000000"/>
                </a:solidFill>
                <a:latin typeface="Arial"/>
              </a:rPr>
              <a:t>write-through, </a:t>
            </a:r>
            <a:r>
              <a:rPr b="0" lang="ru-RU" sz="2000" spc="-1" strike="noStrike">
                <a:solidFill>
                  <a:srgbClr val="000000"/>
                </a:solidFill>
                <a:latin typeface="Arial"/>
              </a:rPr>
              <a:t>когда блок данных помещается в кэш, а подтверждение операции записи выдается хосту после записи блока на жесткий диск;</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en-US" sz="2000" spc="-1" strike="noStrike">
                <a:solidFill>
                  <a:srgbClr val="000000"/>
                </a:solidFill>
                <a:latin typeface="Arial"/>
              </a:rPr>
              <a:t>write-around, </a:t>
            </a:r>
            <a:r>
              <a:rPr b="0" lang="ru-RU" sz="2000" spc="-1" strike="noStrike">
                <a:solidFill>
                  <a:srgbClr val="000000"/>
                </a:solidFill>
                <a:latin typeface="Arial"/>
              </a:rPr>
              <a:t>когда кэш не задействован вообще в операции записи;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en-US" sz="2000" spc="-1" strike="noStrike">
                <a:solidFill>
                  <a:srgbClr val="000000"/>
                </a:solidFill>
                <a:latin typeface="Arial"/>
              </a:rPr>
              <a:t>write-back, </a:t>
            </a:r>
            <a:r>
              <a:rPr b="0" lang="ru-RU" sz="2000" spc="-1" strike="noStrike">
                <a:solidFill>
                  <a:srgbClr val="000000"/>
                </a:solidFill>
                <a:latin typeface="Arial"/>
              </a:rPr>
              <a:t>когда блок данных помещается в кэш, а подтверждение операции записи выдается хосту после записи блока НЕ на жесткий диск, А после записи в кэш.</a:t>
            </a:r>
            <a:endParaRPr b="0" lang="ru-RU" sz="2000" spc="-1" strike="noStrike">
              <a:solidFill>
                <a:srgbClr val="000000"/>
              </a:solidFill>
              <a:latin typeface="Arial"/>
            </a:endParaRPr>
          </a:p>
        </p:txBody>
      </p:sp>
      <p:sp>
        <p:nvSpPr>
          <p:cNvPr id="1687" name="PlaceHolder 3"/>
          <p:cNvSpPr>
            <a:spLocks noGrp="1"/>
          </p:cNvSpPr>
          <p:nvPr>
            <p:ph type="sldNum" idx="26"/>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8F0CC52B-3475-4ADF-A92C-A6A720DADDE5}"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8" name="PlaceHolder 1"/>
          <p:cNvSpPr>
            <a:spLocks noGrp="1"/>
          </p:cNvSpPr>
          <p:nvPr>
            <p:ph type="sldImg"/>
          </p:nvPr>
        </p:nvSpPr>
        <p:spPr>
          <a:xfrm>
            <a:off x="1257480" y="720720"/>
            <a:ext cx="4800240" cy="3600000"/>
          </a:xfrm>
          <a:prstGeom prst="rect">
            <a:avLst/>
          </a:prstGeom>
          <a:ln w="0">
            <a:noFill/>
          </a:ln>
        </p:spPr>
      </p:sp>
      <p:sp>
        <p:nvSpPr>
          <p:cNvPr id="1689"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8333" lnSpcReduction="10000"/>
          </a:bodyPr>
          <a:p>
            <a:pPr marL="216000" indent="-216000" algn="just">
              <a:lnSpc>
                <a:spcPct val="100000"/>
              </a:lnSpc>
              <a:buNone/>
            </a:pPr>
            <a:r>
              <a:rPr b="0" lang="ru-RU" sz="2000" spc="-1" strike="noStrike">
                <a:solidFill>
                  <a:srgbClr val="000000"/>
                </a:solidFill>
                <a:latin typeface="Arial"/>
              </a:rPr>
              <a:t>Типовая СХД может быть представлена в виде следующей иерархии: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для подключения к сети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контроллер(ы) СХД;</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внутренних подключений;</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жесткие диски.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инженерно-конструкторских решений, примененных производителем для конкретной СХД она будет (или не будет) поддерживать соответствующие интерфейсы подключения хостов и интерфейсы подключения жестких дисков.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На контроллерах СХД исполняется код внутренней операционной системы, поставляемой производителем СХД. Следует заметить, что существуют ОС для СХД с открытым исходным кодом, что делает возможным построение СХД на основе серверов стандартной архитектуры.</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Программно-определяемое хранение (</a:t>
            </a:r>
            <a:r>
              <a:rPr b="0" lang="en-US" sz="2000" spc="-1" strike="noStrike">
                <a:solidFill>
                  <a:srgbClr val="000000"/>
                </a:solidFill>
                <a:latin typeface="Arial"/>
              </a:rPr>
              <a:t>software-defined storage</a:t>
            </a:r>
            <a:r>
              <a:rPr b="0" lang="ru-RU" sz="2000" spc="-1" strike="noStrike">
                <a:solidFill>
                  <a:srgbClr val="000000"/>
                </a:solidFill>
                <a:latin typeface="Arial"/>
              </a:rPr>
              <a:t>, </a:t>
            </a:r>
            <a:r>
              <a:rPr b="0" lang="en-US" sz="2000" spc="-1" strike="noStrike">
                <a:solidFill>
                  <a:srgbClr val="000000"/>
                </a:solidFill>
                <a:latin typeface="Arial"/>
              </a:rPr>
              <a:t>SDS) </a:t>
            </a:r>
            <a:r>
              <a:rPr b="0" lang="ru-RU" sz="2000" spc="-1" strike="noStrike">
                <a:solidFill>
                  <a:srgbClr val="000000"/>
                </a:solidFill>
                <a:latin typeface="Arial"/>
              </a:rPr>
              <a:t>вводит в инфраструктуру ИКТ слой программной абстракции, скрывающий от хостов детали реализации хранения конкретных данных. Однако, </a:t>
            </a:r>
            <a:r>
              <a:rPr b="0" lang="en-US" sz="2000" spc="-1" strike="noStrike">
                <a:solidFill>
                  <a:srgbClr val="000000"/>
                </a:solidFill>
                <a:latin typeface="Arial"/>
              </a:rPr>
              <a:t>SDS </a:t>
            </a:r>
            <a:r>
              <a:rPr b="0" lang="ru-RU" sz="2000" spc="-1" strike="noStrike">
                <a:solidFill>
                  <a:srgbClr val="000000"/>
                </a:solidFill>
                <a:latin typeface="Arial"/>
              </a:rPr>
              <a:t>опирается на использование на нижнем уровне иерархии инфраструктуры хранения данных типовых СХД.</a:t>
            </a:r>
            <a:endParaRPr b="0" lang="ru-RU" sz="2000" spc="-1" strike="noStrike">
              <a:solidFill>
                <a:srgbClr val="000000"/>
              </a:solidFill>
              <a:latin typeface="Arial"/>
            </a:endParaRPr>
          </a:p>
        </p:txBody>
      </p:sp>
      <p:sp>
        <p:nvSpPr>
          <p:cNvPr id="1690" name="PlaceHolder 3"/>
          <p:cNvSpPr>
            <a:spLocks noGrp="1"/>
          </p:cNvSpPr>
          <p:nvPr>
            <p:ph type="sldNum" idx="27"/>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706EF47C-A8DF-4822-B112-28F27FA475A4}"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1" name="PlaceHolder 1"/>
          <p:cNvSpPr>
            <a:spLocks noGrp="1"/>
          </p:cNvSpPr>
          <p:nvPr>
            <p:ph type="sldImg"/>
          </p:nvPr>
        </p:nvSpPr>
        <p:spPr>
          <a:xfrm>
            <a:off x="1257480" y="720720"/>
            <a:ext cx="4800240" cy="3600000"/>
          </a:xfrm>
          <a:prstGeom prst="rect">
            <a:avLst/>
          </a:prstGeom>
          <a:ln w="0">
            <a:noFill/>
          </a:ln>
        </p:spPr>
      </p:sp>
      <p:sp>
        <p:nvSpPr>
          <p:cNvPr id="1692"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7222" lnSpcReduction="10000"/>
          </a:bodyPr>
          <a:p>
            <a:pPr marL="216000" indent="-216000" algn="just">
              <a:lnSpc>
                <a:spcPct val="100000"/>
              </a:lnSpc>
              <a:buNone/>
            </a:pPr>
            <a:r>
              <a:rPr b="0" lang="ru-RU" sz="2000" spc="-1" strike="noStrike">
                <a:solidFill>
                  <a:srgbClr val="000000"/>
                </a:solidFill>
                <a:latin typeface="Arial"/>
              </a:rPr>
              <a:t>В системах старшего уровня обеспечивается возможность равноправного доступа контроллеров к блокам данных, расположенных на Блочном Устройстве. При всех достоинствах такой схемы (в том числе отсутствие необходимости ручной перебалансировки Блочных Устройств между контроллерами) существенным недостатком устройств может быть их стоимость – она заметно выше, чем у устройств </a:t>
            </a:r>
            <a:r>
              <a:rPr b="0" lang="en-US" sz="2000" spc="-1" strike="noStrike">
                <a:solidFill>
                  <a:srgbClr val="000000"/>
                </a:solidFill>
                <a:latin typeface="Arial"/>
              </a:rPr>
              <a:t>Asymmetrical Active-Active</a:t>
            </a:r>
            <a:r>
              <a:rPr b="0" lang="ru-RU" sz="2000" spc="-1" strike="noStrike">
                <a:solidFill>
                  <a:srgbClr val="000000"/>
                </a:solidFill>
                <a:latin typeface="Arial"/>
              </a:rPr>
              <a:t>. Следует заметить, что балансировка нагрузки может выполняться иными способами - на уровне прикладного программного обеспечения, когда, например, для балансировки нагрузки и повышения отказоустойчивости веб-серверов с использованием СУБД задействуются механизмы кэширования, проксирования и кластризации уровня </a:t>
            </a:r>
            <a:r>
              <a:rPr b="0" lang="en-US" sz="2000" spc="-1" strike="noStrike">
                <a:solidFill>
                  <a:srgbClr val="000000"/>
                </a:solidFill>
                <a:latin typeface="Arial"/>
              </a:rPr>
              <a:t>middle-ware (</a:t>
            </a:r>
            <a:r>
              <a:rPr b="0" lang="ru-RU" sz="2000" spc="-1" strike="noStrike">
                <a:solidFill>
                  <a:srgbClr val="000000"/>
                </a:solidFill>
                <a:latin typeface="Arial"/>
              </a:rPr>
              <a:t>промежуточного слоя ПО).</a:t>
            </a:r>
            <a:endParaRPr b="0" lang="ru-RU" sz="2000" spc="-1" strike="noStrike">
              <a:solidFill>
                <a:srgbClr val="000000"/>
              </a:solidFill>
              <a:latin typeface="Arial"/>
            </a:endParaRPr>
          </a:p>
        </p:txBody>
      </p:sp>
      <p:sp>
        <p:nvSpPr>
          <p:cNvPr id="1693" name="PlaceHolder 3"/>
          <p:cNvSpPr>
            <a:spLocks noGrp="1"/>
          </p:cNvSpPr>
          <p:nvPr>
            <p:ph type="sldNum" idx="28"/>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26FAAA28-280A-4AF6-9BE2-B4C98F06AFDB}"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4" name="PlaceHolder 1"/>
          <p:cNvSpPr>
            <a:spLocks noGrp="1"/>
          </p:cNvSpPr>
          <p:nvPr>
            <p:ph type="sldImg"/>
          </p:nvPr>
        </p:nvSpPr>
        <p:spPr>
          <a:xfrm>
            <a:off x="1257480" y="720720"/>
            <a:ext cx="4800240" cy="3600000"/>
          </a:xfrm>
          <a:prstGeom prst="rect">
            <a:avLst/>
          </a:prstGeom>
          <a:ln w="0">
            <a:noFill/>
          </a:ln>
        </p:spPr>
      </p:sp>
      <p:sp>
        <p:nvSpPr>
          <p:cNvPr id="1695"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7222" lnSpcReduction="10000"/>
          </a:bodyPr>
          <a:p>
            <a:pPr marL="216000" indent="-216000" algn="just">
              <a:lnSpc>
                <a:spcPct val="100000"/>
              </a:lnSpc>
              <a:buNone/>
            </a:pPr>
            <a:r>
              <a:rPr b="0" lang="ru-RU" sz="2000" spc="-1" strike="noStrike">
                <a:solidFill>
                  <a:srgbClr val="000000"/>
                </a:solidFill>
                <a:latin typeface="Arial"/>
              </a:rPr>
              <a:t>Возможность рационального использования дискового пространства СХД может быть достигнута с помощью механизмов «тонких» томов (</a:t>
            </a:r>
            <a:r>
              <a:rPr b="0" lang="fr-FR" sz="2000" spc="-1" strike="noStrike">
                <a:solidFill>
                  <a:srgbClr val="000000"/>
                </a:solidFill>
                <a:latin typeface="Arial"/>
              </a:rPr>
              <a:t>thin LUN</a:t>
            </a:r>
            <a:r>
              <a:rPr b="0" lang="en-US" sz="2000" spc="-1" strike="noStrike">
                <a:solidFill>
                  <a:srgbClr val="000000"/>
                </a:solidFill>
                <a:latin typeface="Arial"/>
              </a:rPr>
              <a:t>), </a:t>
            </a:r>
            <a:r>
              <a:rPr b="0" lang="ru-RU" sz="2000" spc="-1" strike="noStrike">
                <a:solidFill>
                  <a:srgbClr val="000000"/>
                </a:solidFill>
                <a:latin typeface="Arial"/>
              </a:rPr>
              <a:t>когда со стороны СХД хосту предъявляется блочное устройство определенной емкости, хотя на СХД место, занимаемое данным блочным устройством, изначально меньше объявленной емкости и дополнительное место на СЗД выделяется по мере роста объема записанных данных. Разумеется, такой подход несет за собой определенные накладные расходы, повышая нагрузку на контроллеры СХД из-за необходимости управления промежуточными таблицами указателей на блоки данных «тонких» томов. Конкретные параметры реализации («дельта» выделения дополнительного пространства, минимальная начальная емкость «тонкого» тома) определяются производителями СХД самостоятельно.</a:t>
            </a:r>
            <a:endParaRPr b="0" lang="ru-RU" sz="2000" spc="-1" strike="noStrike">
              <a:solidFill>
                <a:srgbClr val="000000"/>
              </a:solidFill>
              <a:latin typeface="Arial"/>
            </a:endParaRPr>
          </a:p>
        </p:txBody>
      </p:sp>
      <p:sp>
        <p:nvSpPr>
          <p:cNvPr id="1696" name="PlaceHolder 3"/>
          <p:cNvSpPr>
            <a:spLocks noGrp="1"/>
          </p:cNvSpPr>
          <p:nvPr>
            <p:ph type="sldNum" idx="29"/>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28A1E018-DBBC-4CAE-B225-08174FCD2F18}"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7" name="PlaceHolder 1"/>
          <p:cNvSpPr>
            <a:spLocks noGrp="1"/>
          </p:cNvSpPr>
          <p:nvPr>
            <p:ph type="sldNum" idx="30"/>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1C5EAA7A-2F42-4DB2-93BB-741124D47A84}"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
        <p:nvSpPr>
          <p:cNvPr id="1698" name="PlaceHolder 2"/>
          <p:cNvSpPr>
            <a:spLocks noGrp="1"/>
          </p:cNvSpPr>
          <p:nvPr>
            <p:ph type="sldImg"/>
          </p:nvPr>
        </p:nvSpPr>
        <p:spPr>
          <a:xfrm>
            <a:off x="1257480" y="730080"/>
            <a:ext cx="4798800" cy="3598560"/>
          </a:xfrm>
          <a:prstGeom prst="rect">
            <a:avLst/>
          </a:prstGeom>
          <a:ln w="0">
            <a:noFill/>
          </a:ln>
        </p:spPr>
      </p:sp>
      <p:sp>
        <p:nvSpPr>
          <p:cNvPr id="1699" name="PlaceHolder 3"/>
          <p:cNvSpPr>
            <a:spLocks noGrp="1"/>
          </p:cNvSpPr>
          <p:nvPr>
            <p:ph type="body"/>
          </p:nvPr>
        </p:nvSpPr>
        <p:spPr>
          <a:xfrm>
            <a:off x="731160" y="4560480"/>
            <a:ext cx="5852520" cy="4320360"/>
          </a:xfrm>
          <a:prstGeom prst="rect">
            <a:avLst/>
          </a:prstGeom>
          <a:noFill/>
          <a:ln w="0">
            <a:noFill/>
          </a:ln>
        </p:spPr>
        <p:txBody>
          <a:bodyPr lIns="96840" rIns="96840" tIns="48240" bIns="48240" anchor="t">
            <a:noAutofit/>
          </a:bodyPr>
          <a:p>
            <a:pPr marL="216000" indent="-216000" algn="just">
              <a:lnSpc>
                <a:spcPct val="100000"/>
              </a:lnSpc>
              <a:buNone/>
            </a:pPr>
            <a:r>
              <a:rPr b="1" lang="ru-RU" sz="2000" spc="-1" strike="noStrike">
                <a:solidFill>
                  <a:srgbClr val="000000"/>
                </a:solidFill>
                <a:latin typeface="+mn-lt"/>
              </a:rPr>
              <a:t>RAI</a:t>
            </a:r>
            <a:r>
              <a:rPr b="1" lang="en-US" sz="2000" spc="-1" strike="noStrike">
                <a:solidFill>
                  <a:srgbClr val="000000"/>
                </a:solidFill>
                <a:latin typeface="+mn-lt"/>
              </a:rPr>
              <a:t>D </a:t>
            </a:r>
            <a:r>
              <a:rPr b="0" lang="ru-RU" sz="2000" spc="-1" strike="noStrike">
                <a:solidFill>
                  <a:srgbClr val="000000"/>
                </a:solidFill>
                <a:latin typeface="+mn-lt"/>
              </a:rPr>
              <a:t>обеспечивает метод доступа к нескольким жестким дискам, как если бы имелся один большой диск, распределяя информацию и доступ к ней по нескольким дискам, обеспечивая снижение риска потери данных, в случае отказа одного из винчестеров, и увеличивая скорость доступа к ним.</a:t>
            </a:r>
            <a:endParaRPr b="0" lang="ru-RU" sz="2000" spc="-1" strike="noStrike">
              <a:solidFill>
                <a:srgbClr val="000000"/>
              </a:solidFill>
              <a:latin typeface="Arial"/>
            </a:endParaRPr>
          </a:p>
          <a:p>
            <a:pPr marL="216000" indent="-216000" algn="just">
              <a:lnSpc>
                <a:spcPct val="100000"/>
              </a:lnSpc>
              <a:buNone/>
            </a:pPr>
            <a:r>
              <a:rPr b="1" lang="ru-RU" sz="2000" spc="-1" strike="noStrike">
                <a:solidFill>
                  <a:srgbClr val="000000"/>
                </a:solidFill>
                <a:latin typeface="+mn-lt"/>
              </a:rPr>
              <a:t>RAI</a:t>
            </a:r>
            <a:r>
              <a:rPr b="1" lang="en-US" sz="2000" spc="-1" strike="noStrike">
                <a:solidFill>
                  <a:srgbClr val="000000"/>
                </a:solidFill>
                <a:latin typeface="+mn-lt"/>
              </a:rPr>
              <a:t>D </a:t>
            </a:r>
            <a:r>
              <a:rPr b="0" lang="ru-RU" sz="2000" spc="-1" strike="noStrike">
                <a:solidFill>
                  <a:srgbClr val="000000"/>
                </a:solidFill>
                <a:latin typeface="+mn-lt"/>
              </a:rPr>
              <a:t>используется в больших файл серверах или серверах приложений, когда важна высокая скорость и надежность доступа к данным. Сегодня RAI</a:t>
            </a:r>
            <a:r>
              <a:rPr b="0" lang="en-US" sz="2000" spc="-1" strike="noStrike">
                <a:solidFill>
                  <a:srgbClr val="000000"/>
                </a:solidFill>
                <a:latin typeface="+mn-lt"/>
              </a:rPr>
              <a:t>D </a:t>
            </a:r>
            <a:r>
              <a:rPr b="0" lang="ru-RU" sz="2000" spc="-1" strike="noStrike">
                <a:solidFill>
                  <a:srgbClr val="000000"/>
                </a:solidFill>
                <a:latin typeface="+mn-lt"/>
              </a:rPr>
              <a:t>находит применение так же в настольных системах, работающих с CAD, мультимедийными задачами и когда требуется обеспечить высокую производительность дисковой системы.</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0" name="PlaceHolder 1"/>
          <p:cNvSpPr>
            <a:spLocks noGrp="1"/>
          </p:cNvSpPr>
          <p:nvPr>
            <p:ph type="sldImg"/>
          </p:nvPr>
        </p:nvSpPr>
        <p:spPr>
          <a:xfrm>
            <a:off x="1257480" y="720720"/>
            <a:ext cx="4800240" cy="3600000"/>
          </a:xfrm>
          <a:prstGeom prst="rect">
            <a:avLst/>
          </a:prstGeom>
          <a:ln w="0">
            <a:noFill/>
          </a:ln>
        </p:spPr>
      </p:sp>
      <p:sp>
        <p:nvSpPr>
          <p:cNvPr id="1701"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9999" lnSpcReduction="10000"/>
          </a:bodyPr>
          <a:p>
            <a:pPr marL="216000" indent="-216000" algn="just">
              <a:lnSpc>
                <a:spcPct val="100000"/>
              </a:lnSpc>
              <a:buNone/>
            </a:pPr>
            <a:r>
              <a:rPr b="0" lang="ru-RU" sz="2000" spc="-1" strike="noStrike">
                <a:solidFill>
                  <a:srgbClr val="000000"/>
                </a:solidFill>
                <a:latin typeface="+mn-lt"/>
              </a:rPr>
              <a:t>Обеспечивает низкую стоимость и максимальную производительность, но не обеспечивает защиту от сбоев; отказ даже одного из дисков приводит к полной потере</a:t>
            </a:r>
            <a:endParaRPr b="0" lang="ru-RU" sz="2000" spc="-1" strike="noStrike">
              <a:solidFill>
                <a:srgbClr val="000000"/>
              </a:solidFill>
              <a:latin typeface="Arial"/>
            </a:endParaRPr>
          </a:p>
          <a:p>
            <a:pPr marL="216000" indent="-216000" algn="just">
              <a:lnSpc>
                <a:spcPct val="100000"/>
              </a:lnSpc>
              <a:buNone/>
            </a:pPr>
            <a:r>
              <a:rPr b="1" lang="ru-RU" sz="2000" spc="-1" strike="noStrike">
                <a:solidFill>
                  <a:srgbClr val="000000"/>
                </a:solidFill>
                <a:latin typeface="+mn-lt"/>
              </a:rPr>
              <a:t>ВСЕХ</a:t>
            </a:r>
            <a:r>
              <a:rPr b="0" lang="ru-RU" sz="2000" spc="-1" strike="noStrike">
                <a:solidFill>
                  <a:srgbClr val="000000"/>
                </a:solidFill>
                <a:latin typeface="+mn-lt"/>
              </a:rPr>
              <a:t> данных. </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Бизнес использует RAID 0 обычно для задач, требующих быстрого доступа к большим объемам временных данных на дисках (таких как видео/аудио пост-продакшн, обсчет мультимедиа-данных, САПР,</a:t>
            </a:r>
            <a:r>
              <a:rPr b="0" lang="en-US" sz="2000" spc="-1" strike="noStrike">
                <a:solidFill>
                  <a:srgbClr val="000000"/>
                </a:solidFill>
                <a:latin typeface="+mn-lt"/>
              </a:rPr>
              <a:t> </a:t>
            </a:r>
            <a:r>
              <a:rPr b="0" lang="ru-RU" sz="2000" spc="-1" strike="noStrike">
                <a:solidFill>
                  <a:srgbClr val="000000"/>
                </a:solidFill>
                <a:latin typeface="+mn-lt"/>
              </a:rPr>
              <a:t>регистрация данных и пр.), где данные могут быть просто загружены заново без ущерба для бизнеса.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При RAID 0 дисковое пространство используется на 100%, так как используются все доступные диски.</a:t>
            </a:r>
            <a:endParaRPr b="0" lang="ru-RU" sz="2000" spc="-1" strike="noStrike">
              <a:solidFill>
                <a:srgbClr val="000000"/>
              </a:solidFill>
              <a:latin typeface="Arial"/>
            </a:endParaRPr>
          </a:p>
          <a:p>
            <a:pPr marL="216000" indent="-216000">
              <a:lnSpc>
                <a:spcPct val="100000"/>
              </a:lnSpc>
              <a:buNone/>
            </a:pPr>
            <a:endParaRPr b="0" lang="ru-RU" sz="2000" spc="-1" strike="noStrike">
              <a:solidFill>
                <a:srgbClr val="000000"/>
              </a:solidFill>
              <a:latin typeface="Arial"/>
            </a:endParaRPr>
          </a:p>
        </p:txBody>
      </p:sp>
      <p:sp>
        <p:nvSpPr>
          <p:cNvPr id="1702" name="PlaceHolder 3"/>
          <p:cNvSpPr>
            <a:spLocks noGrp="1"/>
          </p:cNvSpPr>
          <p:nvPr>
            <p:ph type="sldNum" idx="31"/>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B486B8FE-88B6-4E3F-A4FC-BC9E71168EF4}"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3" name="PlaceHolder 1"/>
          <p:cNvSpPr>
            <a:spLocks noGrp="1"/>
          </p:cNvSpPr>
          <p:nvPr>
            <p:ph type="sldImg"/>
          </p:nvPr>
        </p:nvSpPr>
        <p:spPr>
          <a:xfrm>
            <a:off x="1257480" y="720720"/>
            <a:ext cx="4800240" cy="3600000"/>
          </a:xfrm>
          <a:prstGeom prst="rect">
            <a:avLst/>
          </a:prstGeom>
          <a:ln w="0">
            <a:noFill/>
          </a:ln>
        </p:spPr>
      </p:sp>
      <p:sp>
        <p:nvSpPr>
          <p:cNvPr id="1704"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75000"/>
          </a:bodyPr>
          <a:p>
            <a:pPr marL="216000" indent="-216000" algn="just">
              <a:lnSpc>
                <a:spcPct val="100000"/>
              </a:lnSpc>
              <a:buNone/>
            </a:pPr>
            <a:r>
              <a:rPr b="0" lang="ru-RU" sz="2000" spc="-1" strike="noStrike">
                <a:solidFill>
                  <a:srgbClr val="000000"/>
                </a:solidFill>
                <a:latin typeface="+mn-lt"/>
              </a:rPr>
              <a:t>Простейшее решение для двух дисков с высокой защитой от сбоев. RAID 1 состоит из двух дублирующих</a:t>
            </a:r>
            <a:r>
              <a:rPr b="0" lang="en-US" sz="2000" spc="-1" strike="noStrike">
                <a:solidFill>
                  <a:srgbClr val="000000"/>
                </a:solidFill>
                <a:latin typeface="+mn-lt"/>
              </a:rPr>
              <a:t> </a:t>
            </a:r>
            <a:r>
              <a:rPr b="0" lang="ru-RU" sz="2000" spc="-1" strike="noStrike">
                <a:solidFill>
                  <a:srgbClr val="000000"/>
                </a:solidFill>
                <a:latin typeface="+mn-lt"/>
              </a:rPr>
              <a:t>наборов данных, расположенных на двух отдельных дисках. Он также обеспечивает высочайшую доступность данных за счет поддержания двух одинаковых копий всех данных. В конфигурации должно быть как минимум два диска.</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RAID 1 обеспечивает защиту данных для всех сред, где абсолютная избыточность данных, доступность и производительность являются ключевыми факторами, а стоимость хранения гигабайта данных является</a:t>
            </a:r>
            <a:r>
              <a:rPr b="0" lang="en-US" sz="2000" spc="-1" strike="noStrike">
                <a:solidFill>
                  <a:srgbClr val="000000"/>
                </a:solidFill>
                <a:latin typeface="+mn-lt"/>
              </a:rPr>
              <a:t> </a:t>
            </a:r>
            <a:r>
              <a:rPr b="0" lang="ru-RU" sz="2000" spc="-1" strike="noStrike">
                <a:solidFill>
                  <a:srgbClr val="000000"/>
                </a:solidFill>
                <a:latin typeface="+mn-lt"/>
              </a:rPr>
              <a:t>вторичным фактором.</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При RAID 1 емкость дискового пространства, пригодного для хранения, составляет 50% от емкости</a:t>
            </a:r>
            <a:r>
              <a:rPr b="0" lang="en-US" sz="2000" spc="-1" strike="noStrike">
                <a:solidFill>
                  <a:srgbClr val="000000"/>
                </a:solidFill>
                <a:latin typeface="+mn-lt"/>
              </a:rPr>
              <a:t> </a:t>
            </a:r>
            <a:r>
              <a:rPr b="0" lang="ru-RU" sz="2000" spc="-1" strike="noStrike">
                <a:solidFill>
                  <a:srgbClr val="000000"/>
                </a:solidFill>
                <a:latin typeface="+mn-lt"/>
              </a:rPr>
              <a:t>доступных дисков в </a:t>
            </a:r>
            <a:r>
              <a:rPr b="0" lang="en-US" sz="2000" spc="-1" strike="noStrike">
                <a:solidFill>
                  <a:srgbClr val="000000"/>
                </a:solidFill>
                <a:latin typeface="+mn-lt"/>
              </a:rPr>
              <a:t>RAID-</a:t>
            </a:r>
            <a:r>
              <a:rPr b="0" lang="ru-RU" sz="2000" spc="-1" strike="noStrike">
                <a:solidFill>
                  <a:srgbClr val="000000"/>
                </a:solidFill>
                <a:latin typeface="+mn-lt"/>
              </a:rPr>
              <a:t>массиве.</a:t>
            </a:r>
            <a:endParaRPr b="0" lang="ru-RU" sz="2000" spc="-1" strike="noStrike">
              <a:solidFill>
                <a:srgbClr val="000000"/>
              </a:solidFill>
              <a:latin typeface="Arial"/>
            </a:endParaRPr>
          </a:p>
          <a:p>
            <a:pPr marL="216000" indent="-216000" algn="just">
              <a:lnSpc>
                <a:spcPct val="100000"/>
              </a:lnSpc>
              <a:buNone/>
            </a:pPr>
            <a:endParaRPr b="0" lang="ru-RU" sz="1400" spc="-1" strike="noStrike">
              <a:solidFill>
                <a:srgbClr val="000000"/>
              </a:solidFill>
              <a:latin typeface="Arial"/>
            </a:endParaRPr>
          </a:p>
        </p:txBody>
      </p:sp>
      <p:sp>
        <p:nvSpPr>
          <p:cNvPr id="1705" name="PlaceHolder 3"/>
          <p:cNvSpPr>
            <a:spLocks noGrp="1"/>
          </p:cNvSpPr>
          <p:nvPr>
            <p:ph type="sldNum" idx="32"/>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042DAF8B-F1A2-4983-BB25-8AFAEA53AB02}"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6" name="PlaceHolder 1"/>
          <p:cNvSpPr>
            <a:spLocks noGrp="1"/>
          </p:cNvSpPr>
          <p:nvPr>
            <p:ph type="sldImg"/>
          </p:nvPr>
        </p:nvSpPr>
        <p:spPr>
          <a:xfrm>
            <a:off x="1257480" y="720720"/>
            <a:ext cx="4800240" cy="3600000"/>
          </a:xfrm>
          <a:prstGeom prst="rect">
            <a:avLst/>
          </a:prstGeom>
          <a:ln w="0">
            <a:noFill/>
          </a:ln>
        </p:spPr>
      </p:sp>
      <p:sp>
        <p:nvSpPr>
          <p:cNvPr id="1707"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1111" lnSpcReduction="10000"/>
          </a:bodyPr>
          <a:p>
            <a:pPr marL="216000" indent="-216000" algn="just">
              <a:lnSpc>
                <a:spcPct val="100000"/>
              </a:lnSpc>
              <a:buNone/>
            </a:pPr>
            <a:r>
              <a:rPr b="0" lang="ru-RU" sz="2000" spc="-1" strike="noStrike">
                <a:solidFill>
                  <a:srgbClr val="000000"/>
                </a:solidFill>
                <a:latin typeface="+mn-lt"/>
              </a:rPr>
              <a:t>Объединяет чередование данных RAID 0 с зеркалированием данных RAID 1. Данные, записанные на полосу на одном диске, зеркалируются на полосу на следующем диске массива. Основным преимуществом по сравнению с RAID 1 является то, что массивы RAID 1E могут создаваться при нечетном числе дисков.</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При RAID 1E емкость дискового пространства, пригодного для хранения, составляет 50% от емкости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доступных дисков в </a:t>
            </a:r>
            <a:r>
              <a:rPr b="0" lang="en-US" sz="2000" spc="-1" strike="noStrike">
                <a:solidFill>
                  <a:srgbClr val="000000"/>
                </a:solidFill>
                <a:latin typeface="+mn-lt"/>
              </a:rPr>
              <a:t>RAID-</a:t>
            </a:r>
            <a:r>
              <a:rPr b="0" lang="ru-RU" sz="2000" spc="-1" strike="noStrike">
                <a:solidFill>
                  <a:srgbClr val="000000"/>
                </a:solidFill>
                <a:latin typeface="+mn-lt"/>
              </a:rPr>
              <a:t>массиве.</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При четном числе дисков предпочтительным является использование RAID 10, который допускает отказы нескольких дисков. При нечетном числе дисков RAID 1E допускает отказ только одного диска.</a:t>
            </a:r>
            <a:endParaRPr b="0" lang="ru-RU" sz="2000" spc="-1" strike="noStrike">
              <a:solidFill>
                <a:srgbClr val="000000"/>
              </a:solidFill>
              <a:latin typeface="Arial"/>
            </a:endParaRPr>
          </a:p>
          <a:p>
            <a:pPr marL="216000" indent="-216000" algn="just">
              <a:lnSpc>
                <a:spcPct val="100000"/>
              </a:lnSpc>
              <a:buNone/>
            </a:pPr>
            <a:endParaRPr b="0" lang="ru-RU" sz="1400" spc="-1" strike="noStrike">
              <a:solidFill>
                <a:srgbClr val="000000"/>
              </a:solidFill>
              <a:latin typeface="Arial"/>
            </a:endParaRPr>
          </a:p>
        </p:txBody>
      </p:sp>
      <p:sp>
        <p:nvSpPr>
          <p:cNvPr id="1708" name="PlaceHolder 3"/>
          <p:cNvSpPr>
            <a:spLocks noGrp="1"/>
          </p:cNvSpPr>
          <p:nvPr>
            <p:ph type="sldNum" idx="33"/>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01630C1A-3DFE-4D20-B671-9C4D4126F39E}"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9" name="PlaceHolder 1"/>
          <p:cNvSpPr>
            <a:spLocks noGrp="1"/>
          </p:cNvSpPr>
          <p:nvPr>
            <p:ph type="sldImg"/>
          </p:nvPr>
        </p:nvSpPr>
        <p:spPr>
          <a:xfrm>
            <a:off x="1257480" y="720720"/>
            <a:ext cx="4800240" cy="3600000"/>
          </a:xfrm>
          <a:prstGeom prst="rect">
            <a:avLst/>
          </a:prstGeom>
          <a:ln w="0">
            <a:noFill/>
          </a:ln>
        </p:spPr>
      </p:sp>
      <p:sp>
        <p:nvSpPr>
          <p:cNvPr id="1710" name="PlaceHolder 2"/>
          <p:cNvSpPr>
            <a:spLocks noGrp="1"/>
          </p:cNvSpPr>
          <p:nvPr>
            <p:ph type="body"/>
          </p:nvPr>
        </p:nvSpPr>
        <p:spPr>
          <a:xfrm>
            <a:off x="731520" y="4560480"/>
            <a:ext cx="5851800" cy="4320360"/>
          </a:xfrm>
          <a:prstGeom prst="rect">
            <a:avLst/>
          </a:prstGeom>
          <a:noFill/>
          <a:ln w="9360">
            <a:noFill/>
          </a:ln>
        </p:spPr>
        <p:txBody>
          <a:bodyPr numCol="1" spcCol="0" lIns="0" rIns="0" tIns="0" bIns="0" anchor="t">
            <a:normAutofit fontScale="93333" lnSpcReduction="10000"/>
          </a:bodyPr>
          <a:p>
            <a:pPr marL="216000" indent="-216000" algn="just">
              <a:lnSpc>
                <a:spcPct val="100000"/>
              </a:lnSpc>
              <a:buNone/>
            </a:pPr>
            <a:r>
              <a:rPr b="0" lang="ru-RU" sz="2000" spc="-1" strike="noStrike">
                <a:solidFill>
                  <a:srgbClr val="000000"/>
                </a:solidFill>
                <a:latin typeface="+mn-lt"/>
              </a:rPr>
              <a:t>В период развития технологий защиты данных были описаны и стандартизованы </a:t>
            </a:r>
            <a:r>
              <a:rPr b="0" lang="en-US" sz="2000" spc="-1" strike="noStrike">
                <a:solidFill>
                  <a:srgbClr val="000000"/>
                </a:solidFill>
                <a:latin typeface="+mn-lt"/>
              </a:rPr>
              <a:t>RAID2, RAID3, RAID4.</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Каждый из этих принципов организации предлагал тот или иной вид защиты данных, однако предложенные способы защиты были не самыми оптимальными либо с точки зрения использования располагаемого дискового пространства, либо имели ограничение в виде единственного диска четности.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Однако, </a:t>
            </a:r>
            <a:r>
              <a:rPr b="0" lang="en-US" sz="2000" spc="-1" strike="noStrike">
                <a:solidFill>
                  <a:srgbClr val="000000"/>
                </a:solidFill>
                <a:latin typeface="+mn-lt"/>
              </a:rPr>
              <a:t>RAID3 </a:t>
            </a:r>
            <a:r>
              <a:rPr b="0" lang="ru-RU" sz="2000" spc="-1" strike="noStrike">
                <a:solidFill>
                  <a:srgbClr val="000000"/>
                </a:solidFill>
                <a:latin typeface="+mn-lt"/>
              </a:rPr>
              <a:t>продолжает использоваться, например для хранения видеоинформации, где быстродействия массива при выделенном диске четности достаточно для решаемой задачи.</a:t>
            </a:r>
            <a:endParaRPr b="0" lang="ru-RU" sz="2000" spc="-1" strike="noStrike">
              <a:solidFill>
                <a:srgbClr val="000000"/>
              </a:solidFill>
              <a:latin typeface="Arial"/>
            </a:endParaRPr>
          </a:p>
        </p:txBody>
      </p:sp>
      <p:sp>
        <p:nvSpPr>
          <p:cNvPr id="1711" name="PlaceHolder 3"/>
          <p:cNvSpPr>
            <a:spLocks noGrp="1"/>
          </p:cNvSpPr>
          <p:nvPr>
            <p:ph type="sldNum" idx="34"/>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30F20ED7-21D5-426D-BFFE-F39DC39FBE6A}"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8" name="PlaceHolder 1"/>
          <p:cNvSpPr>
            <a:spLocks noGrp="1"/>
          </p:cNvSpPr>
          <p:nvPr>
            <p:ph type="sldImg"/>
          </p:nvPr>
        </p:nvSpPr>
        <p:spPr>
          <a:xfrm>
            <a:off x="1257480" y="720720"/>
            <a:ext cx="4800240" cy="3600000"/>
          </a:xfrm>
          <a:prstGeom prst="rect">
            <a:avLst/>
          </a:prstGeom>
          <a:ln w="0">
            <a:noFill/>
          </a:ln>
        </p:spPr>
      </p:sp>
      <p:sp>
        <p:nvSpPr>
          <p:cNvPr id="1659"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9999"/>
          </a:bodyPr>
          <a:p>
            <a:pPr marL="216000" indent="-216000" algn="just">
              <a:lnSpc>
                <a:spcPct val="100000"/>
              </a:lnSpc>
              <a:buNone/>
            </a:pPr>
            <a:r>
              <a:rPr b="0" lang="ru-RU" sz="2000" spc="-1" strike="noStrike">
                <a:solidFill>
                  <a:srgbClr val="000000"/>
                </a:solidFill>
                <a:latin typeface="Arial"/>
              </a:rPr>
              <a:t>По назначению СХД можно разделить на отдельные классы оборудования по наличию:</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возможностей резервного копирования данных;</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возможностей консолидации хранения данных;</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возможностей увеличения скорости доступа к данным;</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возможностей реализации удаленной защиты данных.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Для СХД каждый из заказчиков может предъявлять свои специфические требования, однако в общем эти требования укладываются в достаточно ограниченный перечень. Разумеется, стоимость приобретения и стоимость эксплуатации также являются одним из критериев выбора той или иной СХД.</a:t>
            </a:r>
            <a:endParaRPr b="0" lang="ru-RU" sz="2000" spc="-1" strike="noStrike">
              <a:solidFill>
                <a:srgbClr val="000000"/>
              </a:solidFill>
              <a:latin typeface="Arial"/>
            </a:endParaRPr>
          </a:p>
        </p:txBody>
      </p:sp>
      <p:sp>
        <p:nvSpPr>
          <p:cNvPr id="1660" name="PlaceHolder 3"/>
          <p:cNvSpPr>
            <a:spLocks noGrp="1"/>
          </p:cNvSpPr>
          <p:nvPr>
            <p:ph type="sldNum" idx="17"/>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D1BC7703-8B48-46F3-B1C3-9ED79CCE6624}"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2" name="PlaceHolder 1"/>
          <p:cNvSpPr>
            <a:spLocks noGrp="1"/>
          </p:cNvSpPr>
          <p:nvPr>
            <p:ph type="sldImg"/>
          </p:nvPr>
        </p:nvSpPr>
        <p:spPr>
          <a:xfrm>
            <a:off x="1257480" y="720720"/>
            <a:ext cx="4800240" cy="3600000"/>
          </a:xfrm>
          <a:prstGeom prst="rect">
            <a:avLst/>
          </a:prstGeom>
          <a:ln w="0">
            <a:noFill/>
          </a:ln>
        </p:spPr>
      </p:sp>
      <p:sp>
        <p:nvSpPr>
          <p:cNvPr id="1713" name="PlaceHolder 2"/>
          <p:cNvSpPr>
            <a:spLocks noGrp="1"/>
          </p:cNvSpPr>
          <p:nvPr>
            <p:ph type="body"/>
          </p:nvPr>
        </p:nvSpPr>
        <p:spPr>
          <a:xfrm>
            <a:off x="731520" y="4560480"/>
            <a:ext cx="5851800" cy="4320360"/>
          </a:xfrm>
          <a:prstGeom prst="rect">
            <a:avLst/>
          </a:prstGeom>
          <a:noFill/>
          <a:ln w="9360">
            <a:noFill/>
          </a:ln>
        </p:spPr>
        <p:txBody>
          <a:bodyPr numCol="1" spcCol="0" lIns="0" rIns="0" tIns="0" bIns="0" anchor="t">
            <a:normAutofit fontScale="81111" lnSpcReduction="10000"/>
          </a:bodyPr>
          <a:p>
            <a:pPr marL="216000" indent="-216000" algn="just">
              <a:lnSpc>
                <a:spcPct val="100000"/>
              </a:lnSpc>
              <a:buNone/>
            </a:pPr>
            <a:r>
              <a:rPr b="0" lang="ru-RU" sz="2000" spc="-1" strike="noStrike">
                <a:solidFill>
                  <a:srgbClr val="000000"/>
                </a:solidFill>
                <a:latin typeface="+mn-lt"/>
              </a:rPr>
              <a:t>Технология с чередованием данных, созданная для обеспечения безотказного хранения данных, но без</a:t>
            </a:r>
            <a:r>
              <a:rPr b="0" lang="en-US" sz="2000" spc="-1" strike="noStrike">
                <a:solidFill>
                  <a:srgbClr val="000000"/>
                </a:solidFill>
                <a:latin typeface="+mn-lt"/>
              </a:rPr>
              <a:t> </a:t>
            </a:r>
            <a:r>
              <a:rPr b="0" lang="ru-RU" sz="2000" spc="-1" strike="noStrike">
                <a:solidFill>
                  <a:srgbClr val="000000"/>
                </a:solidFill>
                <a:latin typeface="+mn-lt"/>
              </a:rPr>
              <a:t>дублирования данных как RAID 1 и RAID 1E.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Данные записываются с чередованием по всем дискам в массиве, но для каждой полосы данных (stripe) массива (один блок данных с каждого диска), один блок данных этой полосы зарезервирован для хранения четности, вычисленной для других блоков данных в этой полосе данных.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Скорость чтения, поэтому очень хороша, однако есть проигрыш в скорости записи, т.к. четность должна пересчитываться и записываться при записи новых данных.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Что бы преодолеть это узкое место, информация о четности для последовательных полос чередуется с данными по всем дискам массива.</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Полезная </a:t>
            </a:r>
            <a:r>
              <a:rPr b="0" lang="en-US" sz="2000" spc="-1" strike="noStrike">
                <a:solidFill>
                  <a:srgbClr val="000000"/>
                </a:solidFill>
                <a:latin typeface="+mn-lt"/>
              </a:rPr>
              <a:t> </a:t>
            </a:r>
            <a:r>
              <a:rPr b="0" lang="ru-RU" sz="2000" spc="-1" strike="noStrike">
                <a:solidFill>
                  <a:srgbClr val="000000"/>
                </a:solidFill>
                <a:latin typeface="+mn-lt"/>
              </a:rPr>
              <a:t>емкость при RAID 5 составляет от 67% до 94%, в зависимости от числа дисков в наборе </a:t>
            </a:r>
            <a:r>
              <a:rPr b="0" lang="en-US" sz="2000" spc="-1" strike="noStrike">
                <a:solidFill>
                  <a:srgbClr val="000000"/>
                </a:solidFill>
                <a:latin typeface="+mn-lt"/>
              </a:rPr>
              <a:t>RAID.</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p:txBody>
      </p:sp>
      <p:sp>
        <p:nvSpPr>
          <p:cNvPr id="1714" name="PlaceHolder 3"/>
          <p:cNvSpPr>
            <a:spLocks noGrp="1"/>
          </p:cNvSpPr>
          <p:nvPr>
            <p:ph type="sldNum" idx="35"/>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A84E78E1-0D14-4CF4-AD71-F766CA3AD947}"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5" name="PlaceHolder 1"/>
          <p:cNvSpPr>
            <a:spLocks noGrp="1"/>
          </p:cNvSpPr>
          <p:nvPr>
            <p:ph type="sldImg"/>
          </p:nvPr>
        </p:nvSpPr>
        <p:spPr>
          <a:xfrm>
            <a:off x="1257480" y="720720"/>
            <a:ext cx="4800240" cy="3600000"/>
          </a:xfrm>
          <a:prstGeom prst="rect">
            <a:avLst/>
          </a:prstGeom>
          <a:ln w="0">
            <a:noFill/>
          </a:ln>
        </p:spPr>
      </p:sp>
      <p:sp>
        <p:nvSpPr>
          <p:cNvPr id="1716" name="PlaceHolder 2"/>
          <p:cNvSpPr>
            <a:spLocks noGrp="1"/>
          </p:cNvSpPr>
          <p:nvPr>
            <p:ph type="body"/>
          </p:nvPr>
        </p:nvSpPr>
        <p:spPr>
          <a:xfrm>
            <a:off x="731520" y="4560480"/>
            <a:ext cx="5851800" cy="4320360"/>
          </a:xfrm>
          <a:prstGeom prst="rect">
            <a:avLst/>
          </a:prstGeom>
          <a:noFill/>
          <a:ln w="9360">
            <a:noFill/>
          </a:ln>
        </p:spPr>
        <p:txBody>
          <a:bodyPr numCol="1" spcCol="0" lIns="0" rIns="0" tIns="0" bIns="0" anchor="t">
            <a:normAutofit fontScale="75000" lnSpcReduction="10000"/>
          </a:bodyPr>
          <a:p>
            <a:pPr marL="216000" indent="-216000" algn="just">
              <a:lnSpc>
                <a:spcPct val="100000"/>
              </a:lnSpc>
              <a:buNone/>
            </a:pPr>
            <a:r>
              <a:rPr b="0" lang="ru-RU" sz="2000" spc="-1" strike="noStrike">
                <a:solidFill>
                  <a:srgbClr val="000000"/>
                </a:solidFill>
                <a:latin typeface="+mn-lt"/>
              </a:rPr>
              <a:t>Это комбинация нескольких наборов RAID 5 с RAID 0 (чередование). Чередование помогает увеличить емкость и производительность без добавления дисков в каждый массив RAID 5 (который бы ухудшал доступность данных и оказывал негативное влияние на производительность при ухудшенном режиме).</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RAID 50 включает чередование RAID 0 на массивы RAID 5 нижнего уровня. Преимущества RAID 5 усиливаются RAID 0, позволяя объединять много дисков в единый логический диск. </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Допускается до одного отказа диска в каждом суб-массиве без потери данных.Также время восстановления гораздо меньше, чем при большом едином массиве </a:t>
            </a:r>
            <a:r>
              <a:rPr b="0" lang="en-US" sz="2000" spc="-1" strike="noStrike">
                <a:solidFill>
                  <a:srgbClr val="000000"/>
                </a:solidFill>
                <a:latin typeface="+mn-lt"/>
              </a:rPr>
              <a:t>RAID 5.</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Полезная емкость RAID 50 колеблется от 67% до 94%, в зависимости от числа дисков в массиве RAID.</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p:txBody>
      </p:sp>
      <p:sp>
        <p:nvSpPr>
          <p:cNvPr id="1717" name="PlaceHolder 3"/>
          <p:cNvSpPr>
            <a:spLocks noGrp="1"/>
          </p:cNvSpPr>
          <p:nvPr>
            <p:ph type="sldNum" idx="36"/>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9F396113-21BF-443D-A8D3-4DE675568F77}"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8" name="PlaceHolder 1"/>
          <p:cNvSpPr>
            <a:spLocks noGrp="1"/>
          </p:cNvSpPr>
          <p:nvPr>
            <p:ph type="sldImg"/>
          </p:nvPr>
        </p:nvSpPr>
        <p:spPr>
          <a:xfrm>
            <a:off x="1257480" y="720720"/>
            <a:ext cx="4800240" cy="3600000"/>
          </a:xfrm>
          <a:prstGeom prst="rect">
            <a:avLst/>
          </a:prstGeom>
          <a:ln w="0">
            <a:noFill/>
          </a:ln>
        </p:spPr>
      </p:sp>
      <p:sp>
        <p:nvSpPr>
          <p:cNvPr id="1719" name="PlaceHolder 2"/>
          <p:cNvSpPr>
            <a:spLocks noGrp="1"/>
          </p:cNvSpPr>
          <p:nvPr>
            <p:ph type="body"/>
          </p:nvPr>
        </p:nvSpPr>
        <p:spPr>
          <a:xfrm>
            <a:off x="731520" y="4560480"/>
            <a:ext cx="5851800" cy="4320360"/>
          </a:xfrm>
          <a:prstGeom prst="rect">
            <a:avLst/>
          </a:prstGeom>
          <a:noFill/>
          <a:ln w="9360">
            <a:noFill/>
          </a:ln>
        </p:spPr>
        <p:txBody>
          <a:bodyPr numCol="1" spcCol="0" lIns="0" rIns="0" tIns="0" bIns="0" anchor="t">
            <a:normAutofit/>
          </a:bodyPr>
          <a:p>
            <a:pPr marL="216000" indent="-216000" algn="just">
              <a:lnSpc>
                <a:spcPct val="100000"/>
              </a:lnSpc>
              <a:buNone/>
            </a:pPr>
            <a:r>
              <a:rPr b="0" lang="ru-RU" sz="2000" spc="-1" strike="noStrike">
                <a:solidFill>
                  <a:srgbClr val="000000"/>
                </a:solidFill>
                <a:latin typeface="+mn-lt"/>
              </a:rPr>
              <a:t>*</a:t>
            </a:r>
            <a:r>
              <a:rPr b="0" lang="en-US" sz="2000" spc="-1" strike="noStrike">
                <a:solidFill>
                  <a:srgbClr val="000000"/>
                </a:solidFill>
                <a:latin typeface="+mn-lt"/>
              </a:rPr>
              <a:t>	</a:t>
            </a:r>
            <a:r>
              <a:rPr b="0" lang="ru-RU" sz="2000" spc="-1" strike="noStrike">
                <a:solidFill>
                  <a:srgbClr val="000000"/>
                </a:solidFill>
                <a:latin typeface="+mn-lt"/>
              </a:rPr>
              <a:t>N — количество дисков в массиве, S — объём наименьшего диска</a:t>
            </a:r>
            <a:br>
              <a:rPr sz="2000"/>
            </a:br>
            <a:r>
              <a:rPr b="0" lang="ru-RU" sz="2000" spc="-1" strike="noStrike">
                <a:solidFill>
                  <a:srgbClr val="000000"/>
                </a:solidFill>
                <a:latin typeface="+mn-lt"/>
              </a:rPr>
              <a:t>** </a:t>
            </a:r>
            <a:r>
              <a:rPr b="0" lang="en-US" sz="2000" spc="-1" strike="noStrike">
                <a:solidFill>
                  <a:srgbClr val="000000"/>
                </a:solidFill>
                <a:latin typeface="+mn-lt"/>
              </a:rPr>
              <a:t>	</a:t>
            </a:r>
            <a:r>
              <a:rPr b="0" lang="ru-RU" sz="2000" spc="-1" strike="noStrike">
                <a:solidFill>
                  <a:srgbClr val="000000"/>
                </a:solidFill>
                <a:latin typeface="+mn-lt"/>
              </a:rPr>
              <a:t>Информация не потеряется, если выйдут из строя диски в пределах разных</a:t>
            </a:r>
            <a:r>
              <a:rPr b="0" lang="en-US" sz="2000" spc="-1" strike="noStrike">
                <a:solidFill>
                  <a:srgbClr val="000000"/>
                </a:solidFill>
                <a:latin typeface="+mn-lt"/>
              </a:rPr>
              <a:t> </a:t>
            </a:r>
            <a:r>
              <a:rPr b="0" lang="ru-RU" sz="2000" spc="-1" strike="noStrike">
                <a:solidFill>
                  <a:srgbClr val="000000"/>
                </a:solidFill>
                <a:latin typeface="+mn-lt"/>
              </a:rPr>
              <a:t>зеркал.</a:t>
            </a:r>
            <a:br>
              <a:rPr sz="2000"/>
            </a:br>
            <a:r>
              <a:rPr b="0" lang="ru-RU" sz="2000" spc="-1" strike="noStrike">
                <a:solidFill>
                  <a:srgbClr val="000000"/>
                </a:solidFill>
                <a:latin typeface="+mn-lt"/>
              </a:rPr>
              <a:t>*** </a:t>
            </a:r>
            <a:r>
              <a:rPr b="0" lang="en-US" sz="2000" spc="-1" strike="noStrike">
                <a:solidFill>
                  <a:srgbClr val="000000"/>
                </a:solidFill>
                <a:latin typeface="+mn-lt"/>
              </a:rPr>
              <a:t>	</a:t>
            </a:r>
            <a:r>
              <a:rPr b="0" lang="ru-RU" sz="2000" spc="-1" strike="noStrike">
                <a:solidFill>
                  <a:srgbClr val="000000"/>
                </a:solidFill>
                <a:latin typeface="+mn-lt"/>
              </a:rPr>
              <a:t>Информация не потеряется, если выйдет из строя по 1 диску в разных массивах.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mn-lt"/>
              </a:rPr>
              <a:t>**** </a:t>
            </a:r>
            <a:r>
              <a:rPr b="0" lang="en-US" sz="2000" spc="-1" strike="noStrike">
                <a:solidFill>
                  <a:srgbClr val="000000"/>
                </a:solidFill>
                <a:latin typeface="+mn-lt"/>
              </a:rPr>
              <a:t>	</a:t>
            </a:r>
            <a:r>
              <a:rPr b="0" lang="ru-RU" sz="2000" spc="-1" strike="noStrike">
                <a:solidFill>
                  <a:srgbClr val="000000"/>
                </a:solidFill>
                <a:latin typeface="+mn-lt"/>
              </a:rPr>
              <a:t>Информация не потеряется, если выйдет из строя по 2 диска в разных массивах.</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p:txBody>
      </p:sp>
      <p:sp>
        <p:nvSpPr>
          <p:cNvPr id="1720" name="PlaceHolder 3"/>
          <p:cNvSpPr>
            <a:spLocks noGrp="1"/>
          </p:cNvSpPr>
          <p:nvPr>
            <p:ph type="sldNum" idx="37"/>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ru-RU" sz="1300" spc="-1" strike="noStrike">
                <a:solidFill>
                  <a:srgbClr val="000000"/>
                </a:solidFill>
                <a:latin typeface="+mn-lt"/>
                <a:ea typeface="+mn-ea"/>
              </a:defRPr>
            </a:lvl1pPr>
          </a:lstStyle>
          <a:p>
            <a:pPr indent="0" algn="r">
              <a:lnSpc>
                <a:spcPct val="100000"/>
              </a:lnSpc>
              <a:buNone/>
            </a:pPr>
            <a:fld id="{BBD21A3D-F15A-4672-9ED1-6578C465867C}" type="slidenum">
              <a:rPr b="0" lang="ru-RU"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1" name="PlaceHolder 1"/>
          <p:cNvSpPr>
            <a:spLocks noGrp="1"/>
          </p:cNvSpPr>
          <p:nvPr>
            <p:ph type="sldImg"/>
          </p:nvPr>
        </p:nvSpPr>
        <p:spPr>
          <a:xfrm>
            <a:off x="1257480" y="720720"/>
            <a:ext cx="4800240" cy="3600000"/>
          </a:xfrm>
          <a:prstGeom prst="rect">
            <a:avLst/>
          </a:prstGeom>
          <a:ln w="0">
            <a:noFill/>
          </a:ln>
        </p:spPr>
      </p:sp>
      <p:sp>
        <p:nvSpPr>
          <p:cNvPr id="1722"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9999" lnSpcReduction="10000"/>
          </a:bodyPr>
          <a:p>
            <a:pPr marL="216000" indent="-216000" algn="just">
              <a:lnSpc>
                <a:spcPct val="100000"/>
              </a:lnSpc>
              <a:buNone/>
            </a:pPr>
            <a:r>
              <a:rPr b="0" lang="ru-RU" sz="2000" spc="-1" strike="noStrike">
                <a:solidFill>
                  <a:srgbClr val="000000"/>
                </a:solidFill>
                <a:latin typeface="Arial"/>
              </a:rPr>
              <a:t>Механизмы повышения отказоустойчивости при хранении данных на жестких дисках за счет создания массивов дисков с вычислением контрольных сумм или за счет дублирования данных перестали давать приемлемые результаты с ростом объемов хранимых и обрабатываемых данных. Так или иначе, производительность отдельного диска ограничена и для увеличения быстродействия массива необходимо увеличивать количество дисков в нем, что влечет за собой увеличение требований к вычислительной мощности контроллеров, а рост емкости массива приводит к заметно более долгому восстановлению данных в случае отказа одного диска (достаточно очевидно, что вероятность отказа диска в массиве растет с увеличением количества жестких дисков).</a:t>
            </a:r>
            <a:endParaRPr b="0" lang="ru-RU" sz="2000" spc="-1" strike="noStrike">
              <a:solidFill>
                <a:srgbClr val="000000"/>
              </a:solidFill>
              <a:latin typeface="Arial"/>
            </a:endParaRPr>
          </a:p>
        </p:txBody>
      </p:sp>
      <p:sp>
        <p:nvSpPr>
          <p:cNvPr id="1723" name="PlaceHolder 3"/>
          <p:cNvSpPr>
            <a:spLocks noGrp="1"/>
          </p:cNvSpPr>
          <p:nvPr>
            <p:ph type="sldNum" idx="38"/>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135C1C0F-F442-434F-BBCD-14A8548383C4}"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4" name="PlaceHolder 1"/>
          <p:cNvSpPr>
            <a:spLocks noGrp="1"/>
          </p:cNvSpPr>
          <p:nvPr>
            <p:ph type="sldImg"/>
          </p:nvPr>
        </p:nvSpPr>
        <p:spPr>
          <a:xfrm>
            <a:off x="1257480" y="720720"/>
            <a:ext cx="4800240" cy="3600000"/>
          </a:xfrm>
          <a:prstGeom prst="rect">
            <a:avLst/>
          </a:prstGeom>
          <a:ln w="0">
            <a:noFill/>
          </a:ln>
        </p:spPr>
      </p:sp>
      <p:sp>
        <p:nvSpPr>
          <p:cNvPr id="1725"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75000" lnSpcReduction="10000"/>
          </a:bodyPr>
          <a:p>
            <a:pPr marL="216000" indent="-216000" algn="just">
              <a:lnSpc>
                <a:spcPct val="100000"/>
              </a:lnSpc>
              <a:buNone/>
            </a:pPr>
            <a:r>
              <a:rPr b="0" lang="ru-RU" sz="2000" spc="-1" strike="noStrike">
                <a:solidFill>
                  <a:srgbClr val="000000"/>
                </a:solidFill>
                <a:latin typeface="Arial"/>
              </a:rPr>
              <a:t>По мере роста емкости жестких дисков и развития программных алгоритмов, реализующих управление хранением в дисковых массивах, появилась технология виртуализации </a:t>
            </a:r>
            <a:r>
              <a:rPr b="0" lang="en-US" sz="2000" spc="-1" strike="noStrike">
                <a:solidFill>
                  <a:srgbClr val="000000"/>
                </a:solidFill>
                <a:latin typeface="Arial"/>
              </a:rPr>
              <a:t>LUN, </a:t>
            </a:r>
            <a:r>
              <a:rPr b="0" lang="ru-RU" sz="2000" spc="-1" strike="noStrike">
                <a:solidFill>
                  <a:srgbClr val="000000"/>
                </a:solidFill>
                <a:latin typeface="Arial"/>
              </a:rPr>
              <a:t>когда на одном контроллере можно было создать несколько независимых массивов жестких дисков с различными схемами обеспечения отказоустойчивости, а поверх отдельного массива создать не</a:t>
            </a:r>
            <a:r>
              <a:rPr b="0" lang="en-US" sz="2000" spc="-1" strike="noStrike">
                <a:solidFill>
                  <a:srgbClr val="000000"/>
                </a:solidFill>
                <a:latin typeface="Arial"/>
              </a:rPr>
              <a:t>c</a:t>
            </a:r>
            <a:r>
              <a:rPr b="0" lang="ru-RU" sz="2000" spc="-1" strike="noStrike">
                <a:solidFill>
                  <a:srgbClr val="000000"/>
                </a:solidFill>
                <a:latin typeface="Arial"/>
              </a:rPr>
              <a:t>колько </a:t>
            </a:r>
            <a:r>
              <a:rPr b="0" lang="en-US" sz="2000" spc="-1" strike="noStrike">
                <a:solidFill>
                  <a:srgbClr val="000000"/>
                </a:solidFill>
                <a:latin typeface="Arial"/>
              </a:rPr>
              <a:t>LUN, </a:t>
            </a:r>
            <a:r>
              <a:rPr b="0" lang="ru-RU" sz="2000" spc="-1" strike="noStrike">
                <a:solidFill>
                  <a:srgbClr val="000000"/>
                </a:solidFill>
                <a:latin typeface="Arial"/>
              </a:rPr>
              <a:t>которые могли предназначаться для различных приложений.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Технология </a:t>
            </a:r>
            <a:r>
              <a:rPr b="0" lang="en-US" sz="2000" spc="-1" strike="noStrike">
                <a:solidFill>
                  <a:srgbClr val="000000"/>
                </a:solidFill>
                <a:latin typeface="Arial"/>
              </a:rPr>
              <a:t>RAID 2.0+ </a:t>
            </a:r>
            <a:r>
              <a:rPr b="0" lang="ru-RU" sz="2000" spc="-1" strike="noStrike">
                <a:solidFill>
                  <a:srgbClr val="000000"/>
                </a:solidFill>
                <a:latin typeface="Arial"/>
              </a:rPr>
              <a:t>компании </a:t>
            </a:r>
            <a:r>
              <a:rPr b="0" lang="en-US" sz="2000" spc="-1" strike="noStrike">
                <a:solidFill>
                  <a:srgbClr val="000000"/>
                </a:solidFill>
                <a:latin typeface="Arial"/>
              </a:rPr>
              <a:t>Huawei </a:t>
            </a:r>
            <a:r>
              <a:rPr b="0" lang="ru-RU" sz="2000" spc="-1" strike="noStrike">
                <a:solidFill>
                  <a:srgbClr val="000000"/>
                </a:solidFill>
                <a:latin typeface="Arial"/>
              </a:rPr>
              <a:t>является следующей ступенью эволюции в виртуализации хранения, дающую возможность улучшить эксплуатационные характеристики СХД за счет виртуализации </a:t>
            </a:r>
            <a:r>
              <a:rPr b="0" lang="en-US" sz="2000" spc="-1" strike="noStrike">
                <a:solidFill>
                  <a:srgbClr val="000000"/>
                </a:solidFill>
                <a:latin typeface="Arial"/>
              </a:rPr>
              <a:t>LUN </a:t>
            </a:r>
            <a:r>
              <a:rPr b="0" lang="ru-RU" sz="2000" spc="-1" strike="noStrike">
                <a:solidFill>
                  <a:srgbClr val="000000"/>
                </a:solidFill>
                <a:latin typeface="Arial"/>
              </a:rPr>
              <a:t>не на уровне массивов и отдельных дисков, а за счет виртуализации </a:t>
            </a:r>
            <a:r>
              <a:rPr b="0" lang="en-US" sz="2000" spc="-1" strike="noStrike">
                <a:solidFill>
                  <a:srgbClr val="000000"/>
                </a:solidFill>
                <a:latin typeface="Arial"/>
              </a:rPr>
              <a:t>LUN </a:t>
            </a:r>
            <a:r>
              <a:rPr b="0" lang="ru-RU" sz="2000" spc="-1" strike="noStrike">
                <a:solidFill>
                  <a:srgbClr val="000000"/>
                </a:solidFill>
                <a:latin typeface="Arial"/>
              </a:rPr>
              <a:t>на уровне блоков данных.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Эта технология в том числе позволяет минимизировать негативные последствия отказа жестких дисков за счет более быстрого восстановления данных на основе избыточной информации.</a:t>
            </a:r>
            <a:endParaRPr b="0" lang="ru-RU" sz="2000" spc="-1" strike="noStrike">
              <a:solidFill>
                <a:srgbClr val="000000"/>
              </a:solidFill>
              <a:latin typeface="Arial"/>
            </a:endParaRPr>
          </a:p>
        </p:txBody>
      </p:sp>
      <p:sp>
        <p:nvSpPr>
          <p:cNvPr id="1726" name="PlaceHolder 3"/>
          <p:cNvSpPr>
            <a:spLocks noGrp="1"/>
          </p:cNvSpPr>
          <p:nvPr>
            <p:ph type="sldNum" idx="39"/>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75103526-3119-4435-8C6C-7BD6609A3104}"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7" name="PlaceHolder 1"/>
          <p:cNvSpPr>
            <a:spLocks noGrp="1"/>
          </p:cNvSpPr>
          <p:nvPr>
            <p:ph type="sldImg"/>
          </p:nvPr>
        </p:nvSpPr>
        <p:spPr>
          <a:xfrm>
            <a:off x="1257480" y="720720"/>
            <a:ext cx="4800240" cy="3600000"/>
          </a:xfrm>
          <a:prstGeom prst="rect">
            <a:avLst/>
          </a:prstGeom>
          <a:ln w="0">
            <a:noFill/>
          </a:ln>
        </p:spPr>
      </p:sp>
      <p:sp>
        <p:nvSpPr>
          <p:cNvPr id="1728"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Для улучшения характеристик ввода-вывода используется еще один функционал</a:t>
            </a:r>
            <a:r>
              <a:rPr b="0" lang="en-US" sz="2000" spc="-1" strike="noStrike">
                <a:solidFill>
                  <a:srgbClr val="000000"/>
                </a:solidFill>
                <a:latin typeface="Arial"/>
              </a:rPr>
              <a:t> </a:t>
            </a:r>
            <a:r>
              <a:rPr b="0" lang="ru-RU" sz="2000" spc="-1" strike="noStrike">
                <a:solidFill>
                  <a:srgbClr val="000000"/>
                </a:solidFill>
                <a:latin typeface="Arial"/>
              </a:rPr>
              <a:t>СХД, называемый тирингом (</a:t>
            </a:r>
            <a:r>
              <a:rPr b="0" lang="en-US" sz="2000" spc="-1" strike="noStrike">
                <a:solidFill>
                  <a:srgbClr val="000000"/>
                </a:solidFill>
                <a:latin typeface="Arial"/>
              </a:rPr>
              <a:t>tiering)</a:t>
            </a:r>
            <a:r>
              <a:rPr b="0" lang="ru-RU" sz="2000" spc="-1" strike="noStrike">
                <a:solidFill>
                  <a:srgbClr val="000000"/>
                </a:solidFill>
                <a:latin typeface="Arial"/>
              </a:rPr>
              <a:t>. Данный функционал улучшает экономические показатели эксплуатации СХД за счет использования возможности перераспределять наиболее часто запрашиваемые и/или записываемые данные на диски с минимальным временем доступа и более высокой скоростью ввода-вывода.</a:t>
            </a:r>
            <a:endParaRPr b="0" lang="ru-RU" sz="2000" spc="-1" strike="noStrike">
              <a:solidFill>
                <a:srgbClr val="000000"/>
              </a:solidFill>
              <a:latin typeface="Arial"/>
            </a:endParaRPr>
          </a:p>
        </p:txBody>
      </p:sp>
      <p:sp>
        <p:nvSpPr>
          <p:cNvPr id="1729" name="PlaceHolder 3"/>
          <p:cNvSpPr>
            <a:spLocks noGrp="1"/>
          </p:cNvSpPr>
          <p:nvPr>
            <p:ph type="sldNum" idx="40"/>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1B418AFF-9891-4F27-BB98-C63DBA45709B}"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0" name="PlaceHolder 1"/>
          <p:cNvSpPr>
            <a:spLocks noGrp="1"/>
          </p:cNvSpPr>
          <p:nvPr>
            <p:ph type="sldImg"/>
          </p:nvPr>
        </p:nvSpPr>
        <p:spPr>
          <a:xfrm>
            <a:off x="1257480" y="720720"/>
            <a:ext cx="4800240" cy="3600000"/>
          </a:xfrm>
          <a:prstGeom prst="rect">
            <a:avLst/>
          </a:prstGeom>
          <a:ln w="0">
            <a:noFill/>
          </a:ln>
        </p:spPr>
      </p:sp>
      <p:sp>
        <p:nvSpPr>
          <p:cNvPr id="1731"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Для осуществления перераспределения необходимо производить накопление статистики ввод-вывода данных. При этом  следует учитывать, что некоторые данные могут использоваться в течении обычного рабочего дня (например, с 9 до 18 часов с понедельника по пятницу). Соответственно, желательно иметь возможность управлять временным окном сбора статистики. Также желательно иметь возможность запускать перемещение данных между различными уровнями хранения как автоматически, так и по расписанию.</a:t>
            </a:r>
            <a:endParaRPr b="0" lang="ru-RU" sz="2000" spc="-1" strike="noStrike">
              <a:solidFill>
                <a:srgbClr val="000000"/>
              </a:solidFill>
              <a:latin typeface="Arial"/>
            </a:endParaRPr>
          </a:p>
        </p:txBody>
      </p:sp>
      <p:sp>
        <p:nvSpPr>
          <p:cNvPr id="1732" name="PlaceHolder 3"/>
          <p:cNvSpPr>
            <a:spLocks noGrp="1"/>
          </p:cNvSpPr>
          <p:nvPr>
            <p:ph type="sldNum" idx="41"/>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68E5B331-975C-4AE8-95A3-56E4EA9CCBD8}"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3" name="PlaceHolder 1"/>
          <p:cNvSpPr>
            <a:spLocks noGrp="1"/>
          </p:cNvSpPr>
          <p:nvPr>
            <p:ph type="sldImg"/>
          </p:nvPr>
        </p:nvSpPr>
        <p:spPr>
          <a:xfrm>
            <a:off x="1257480" y="720720"/>
            <a:ext cx="4800240" cy="3600000"/>
          </a:xfrm>
          <a:prstGeom prst="rect">
            <a:avLst/>
          </a:prstGeom>
          <a:ln w="0">
            <a:noFill/>
          </a:ln>
        </p:spPr>
      </p:sp>
      <p:sp>
        <p:nvSpPr>
          <p:cNvPr id="1734"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8333" lnSpcReduction="10000"/>
          </a:bodyPr>
          <a:p>
            <a:pPr marL="216000" indent="-216000" algn="just">
              <a:lnSpc>
                <a:spcPct val="100000"/>
              </a:lnSpc>
              <a:buNone/>
            </a:pPr>
            <a:r>
              <a:rPr b="0" lang="ru-RU" sz="2000" spc="-1" strike="noStrike">
                <a:solidFill>
                  <a:srgbClr val="000000"/>
                </a:solidFill>
                <a:latin typeface="Arial"/>
              </a:rPr>
              <a:t>Возможность получения «замороженного» состояния данных важна для обеспечения наличия резервной копии на определенный момент времени. При этом возможность не создавать полные дубликаты данных, нерационально используя пространство хранения, является очень востребованной. Технология </a:t>
            </a:r>
            <a:r>
              <a:rPr b="0" lang="en-US" sz="2000" spc="-1" strike="noStrike">
                <a:solidFill>
                  <a:srgbClr val="000000"/>
                </a:solidFill>
                <a:latin typeface="Arial"/>
              </a:rPr>
              <a:t>Snapshot (</a:t>
            </a:r>
            <a:r>
              <a:rPr b="0" lang="ru-RU" sz="2000" spc="-1" strike="noStrike">
                <a:solidFill>
                  <a:srgbClr val="000000"/>
                </a:solidFill>
                <a:latin typeface="Arial"/>
              </a:rPr>
              <a:t>мгновенных снимков) обладает обеими возможностями – она позволяет получить резервную копию данных на определенный момент времени и минимизацию занимаемого резервной копией пространства.</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Существует два способа создания мгновенных снимков.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Метод «копирование при записи» обеспечивает сохранение оригинального блока данных в дополнительно занимаемом пространстве, при этом при записи нового блока выполняется 3 операции: 1 чтение+1 запись («старых» данных в новое место)+1 запись («новых» данных на место «старых»). Дальнейшие изменения «новых» данных «новыми новыми» данными требуют 1 операции записи, т.к. старые данные уже сохранены, а сохранять «новые» пока нет необходимости.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Таким образом, с использованием таблицы соответствия расположения блоков данных мы получаем возможность при необходимости вернуть «старые» данные в тот блок, где они находились на момент создания мгновенного снимка.</a:t>
            </a:r>
            <a:endParaRPr b="0" lang="ru-RU" sz="2000" spc="-1" strike="noStrike">
              <a:solidFill>
                <a:srgbClr val="000000"/>
              </a:solidFill>
              <a:latin typeface="Arial"/>
            </a:endParaRPr>
          </a:p>
        </p:txBody>
      </p:sp>
      <p:sp>
        <p:nvSpPr>
          <p:cNvPr id="1735" name="PlaceHolder 3"/>
          <p:cNvSpPr>
            <a:spLocks noGrp="1"/>
          </p:cNvSpPr>
          <p:nvPr>
            <p:ph type="sldNum" idx="42"/>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D7054691-7E73-429B-B29A-1D58D95C82FB}"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6" name="PlaceHolder 1"/>
          <p:cNvSpPr>
            <a:spLocks noGrp="1"/>
          </p:cNvSpPr>
          <p:nvPr>
            <p:ph type="sldImg"/>
          </p:nvPr>
        </p:nvSpPr>
        <p:spPr>
          <a:xfrm>
            <a:off x="1257480" y="720720"/>
            <a:ext cx="4800240" cy="3600000"/>
          </a:xfrm>
          <a:prstGeom prst="rect">
            <a:avLst/>
          </a:prstGeom>
          <a:ln w="0">
            <a:noFill/>
          </a:ln>
        </p:spPr>
      </p:sp>
      <p:sp>
        <p:nvSpPr>
          <p:cNvPr id="1737"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93333" lnSpcReduction="10000"/>
          </a:bodyPr>
          <a:p>
            <a:pPr marL="216000" indent="-216000" algn="just">
              <a:lnSpc>
                <a:spcPct val="100000"/>
              </a:lnSpc>
              <a:buNone/>
            </a:pPr>
            <a:r>
              <a:rPr b="0" lang="ru-RU" sz="2000" spc="-1" strike="noStrike">
                <a:solidFill>
                  <a:srgbClr val="000000"/>
                </a:solidFill>
                <a:latin typeface="Arial"/>
              </a:rPr>
              <a:t>Для ряда приложений критически важно иметь возможность восстановить набор данных, которые у этих приложений расположены на разных блочных устройствах, предоставляемых СХД. Для таких приложений важно, чтобы в СХД существовала возможность делать резервных копий блочных устройств одномоментно. Если сделать копии последовательно во времени, то, например, в транзакционной СУБД файлы журналов и  файлы СУБД будут иметь отличные друг от друга состояния, что в случае восстановления приведет к аварийному состоянию баз данных и задержкам в восстановлении нормальной работы приложения.</a:t>
            </a:r>
            <a:endParaRPr b="0" lang="ru-RU" sz="2000" spc="-1" strike="noStrike">
              <a:solidFill>
                <a:srgbClr val="000000"/>
              </a:solidFill>
              <a:latin typeface="Arial"/>
            </a:endParaRPr>
          </a:p>
        </p:txBody>
      </p:sp>
      <p:sp>
        <p:nvSpPr>
          <p:cNvPr id="1738" name="PlaceHolder 3"/>
          <p:cNvSpPr>
            <a:spLocks noGrp="1"/>
          </p:cNvSpPr>
          <p:nvPr>
            <p:ph type="sldNum" idx="43"/>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F5BB5249-101B-43C2-B43E-17B9FE59F3B3}"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1" name="PlaceHolder 1"/>
          <p:cNvSpPr>
            <a:spLocks noGrp="1"/>
          </p:cNvSpPr>
          <p:nvPr>
            <p:ph type="sldImg"/>
          </p:nvPr>
        </p:nvSpPr>
        <p:spPr>
          <a:xfrm>
            <a:off x="1257480" y="720720"/>
            <a:ext cx="4800240" cy="3600000"/>
          </a:xfrm>
          <a:prstGeom prst="rect">
            <a:avLst/>
          </a:prstGeom>
          <a:ln w="0">
            <a:noFill/>
          </a:ln>
        </p:spPr>
      </p:sp>
      <p:sp>
        <p:nvSpPr>
          <p:cNvPr id="1662"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Autofit/>
          </a:bodyPr>
          <a:p>
            <a:pPr marL="216000" indent="-216000">
              <a:buNone/>
            </a:pPr>
            <a:endParaRPr b="0" lang="ru-RU" sz="1800" spc="-1" strike="noStrike">
              <a:solidFill>
                <a:srgbClr val="000000"/>
              </a:solidFill>
              <a:latin typeface="Arial"/>
            </a:endParaRPr>
          </a:p>
        </p:txBody>
      </p:sp>
      <p:sp>
        <p:nvSpPr>
          <p:cNvPr id="1663" name="PlaceHolder 3"/>
          <p:cNvSpPr>
            <a:spLocks noGrp="1"/>
          </p:cNvSpPr>
          <p:nvPr>
            <p:ph type="sldNum" idx="18"/>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E94FB9D0-B648-4CE7-B0BB-E3D63971ED57}"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9" name="PlaceHolder 1"/>
          <p:cNvSpPr>
            <a:spLocks noGrp="1"/>
          </p:cNvSpPr>
          <p:nvPr>
            <p:ph type="sldImg"/>
          </p:nvPr>
        </p:nvSpPr>
        <p:spPr>
          <a:xfrm>
            <a:off x="1257480" y="720720"/>
            <a:ext cx="4800240" cy="3600000"/>
          </a:xfrm>
          <a:prstGeom prst="rect">
            <a:avLst/>
          </a:prstGeom>
          <a:ln w="0">
            <a:noFill/>
          </a:ln>
        </p:spPr>
      </p:sp>
      <p:sp>
        <p:nvSpPr>
          <p:cNvPr id="1740"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2222"/>
          </a:bodyPr>
          <a:p>
            <a:pPr marL="216000" indent="-216000" algn="just">
              <a:lnSpc>
                <a:spcPct val="100000"/>
              </a:lnSpc>
              <a:buNone/>
            </a:pPr>
            <a:r>
              <a:rPr b="0" lang="ru-RU" sz="2000" spc="-1" strike="noStrike">
                <a:solidFill>
                  <a:srgbClr val="000000"/>
                </a:solidFill>
                <a:latin typeface="Arial"/>
              </a:rPr>
              <a:t>В современных условиях часто встречаются ситуации, когда у одного пользователя хранится в разных местах на диске один и тот же файл. В больших компаниях разные сотрудники могут хранить на своих компьютерах один и тот же файл (например, с шаблоном какого-то документа). Также много дублирующихся блоков данных можно получить, например, в условиях хранения нескольких полных резервных копий данных на одном и том же диске. Дедупликация и сжатие данных позволяют получить выигрыш в занимаемом данными дисковом пространстве, а также в объеме записываемых и считываемых данных – но при условии выполнения дедупликации и сжатия до записи данных на диски (т.е. в оперативной памяти контроллера СХД). Для дедупликации необходимо уметь быстро сравнивать блоки данных фиксированной длины между собой. Использование т.н. хэш-функций (алгоритмы которых основаны на битовых сдвигах/перестановках/логических операциях) дает возможность проводить первичное сравнение блоков через сравнение значений хэш-функций, вычисленных в отношении этих блоков. В силу особенностей алгоритмов значение хэш-функции существенно изменяется даже при замене одного бита в блоке данных). При совпадении значений хэш-функций необходимо выполнить побитное (побайтовое и т.п.) сравнение блоков, т.к. возможны случаи совпадения значений хэш-функций для совершенно различных блоков. В дальнейшем дедуплицированные данные сжимаются за счет удаления повторяющихся подблоков в блоке данных. Впрочем, может выполняться только сжатие – без дедупликации. </a:t>
            </a:r>
            <a:endParaRPr b="0" lang="ru-RU" sz="2000" spc="-1" strike="noStrike">
              <a:solidFill>
                <a:srgbClr val="000000"/>
              </a:solidFill>
              <a:latin typeface="Arial"/>
            </a:endParaRPr>
          </a:p>
        </p:txBody>
      </p:sp>
      <p:sp>
        <p:nvSpPr>
          <p:cNvPr id="1741" name="PlaceHolder 3"/>
          <p:cNvSpPr>
            <a:spLocks noGrp="1"/>
          </p:cNvSpPr>
          <p:nvPr>
            <p:ph type="sldNum" idx="44"/>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6BE29926-40C4-4D97-942D-C16A5DB1E2B8}"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2" name="PlaceHolder 1"/>
          <p:cNvSpPr>
            <a:spLocks noGrp="1"/>
          </p:cNvSpPr>
          <p:nvPr>
            <p:ph type="sldImg"/>
          </p:nvPr>
        </p:nvSpPr>
        <p:spPr>
          <a:xfrm>
            <a:off x="1257480" y="720720"/>
            <a:ext cx="4800240" cy="3600000"/>
          </a:xfrm>
          <a:prstGeom prst="rect">
            <a:avLst/>
          </a:prstGeom>
          <a:ln w="0">
            <a:noFill/>
          </a:ln>
        </p:spPr>
      </p:sp>
      <p:sp>
        <p:nvSpPr>
          <p:cNvPr id="1743"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98333" lnSpcReduction="10000"/>
          </a:bodyPr>
          <a:p>
            <a:pPr marL="216000" indent="-216000" algn="just">
              <a:lnSpc>
                <a:spcPct val="100000"/>
              </a:lnSpc>
              <a:buNone/>
            </a:pPr>
            <a:r>
              <a:rPr b="0" lang="ru-RU" sz="2000" spc="-1" strike="noStrike">
                <a:solidFill>
                  <a:srgbClr val="000000"/>
                </a:solidFill>
                <a:latin typeface="Arial"/>
              </a:rPr>
              <a:t>Аппаратные карты ускорения ввода-вывода, предлагаемые для СХД производства </a:t>
            </a:r>
            <a:r>
              <a:rPr b="0" lang="en-US" sz="2000" spc="-1" strike="noStrike">
                <a:solidFill>
                  <a:srgbClr val="000000"/>
                </a:solidFill>
                <a:latin typeface="Arial"/>
              </a:rPr>
              <a:t>Huawei, </a:t>
            </a:r>
            <a:r>
              <a:rPr b="0" lang="ru-RU" sz="2000" spc="-1" strike="noStrike">
                <a:solidFill>
                  <a:srgbClr val="000000"/>
                </a:solidFill>
                <a:latin typeface="Arial"/>
              </a:rPr>
              <a:t>позволяют снять нагрузку с центральных процессоров контроллеров СХД, повысив таким образом быстродействие СХД. Специализированная микросхема реализует алгоритмы вычисления значений хэш-функции и алгоритмы сжатия, позволяя тем самым высвобожденные ресурсы процессоров контроллера задействовать для других целей. Разумеется, де-дедупликация и «разжатие» данных аналогичным образом осуществляются такой специализированной микросхемой.</a:t>
            </a:r>
            <a:endParaRPr b="0" lang="ru-RU" sz="2000" spc="-1" strike="noStrike">
              <a:solidFill>
                <a:srgbClr val="000000"/>
              </a:solidFill>
              <a:latin typeface="Arial"/>
            </a:endParaRPr>
          </a:p>
        </p:txBody>
      </p:sp>
      <p:sp>
        <p:nvSpPr>
          <p:cNvPr id="1744" name="PlaceHolder 3"/>
          <p:cNvSpPr>
            <a:spLocks noGrp="1"/>
          </p:cNvSpPr>
          <p:nvPr>
            <p:ph type="sldNum" idx="45"/>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4EB19B22-BB1B-47FD-96CC-8D2EBD2B67F2}"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5" name="PlaceHolder 1"/>
          <p:cNvSpPr>
            <a:spLocks noGrp="1"/>
          </p:cNvSpPr>
          <p:nvPr>
            <p:ph type="sldImg"/>
          </p:nvPr>
        </p:nvSpPr>
        <p:spPr>
          <a:xfrm>
            <a:off x="1257480" y="720720"/>
            <a:ext cx="4800240" cy="3600000"/>
          </a:xfrm>
          <a:prstGeom prst="rect">
            <a:avLst/>
          </a:prstGeom>
          <a:ln w="0">
            <a:noFill/>
          </a:ln>
        </p:spPr>
      </p:sp>
      <p:sp>
        <p:nvSpPr>
          <p:cNvPr id="1746"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7222" lnSpcReduction="10000"/>
          </a:bodyPr>
          <a:p>
            <a:pPr marL="216000" indent="-216000" algn="just">
              <a:lnSpc>
                <a:spcPct val="100000"/>
              </a:lnSpc>
              <a:buNone/>
            </a:pPr>
            <a:r>
              <a:rPr b="0" lang="ru-RU" sz="2000" spc="-1" strike="noStrike">
                <a:solidFill>
                  <a:srgbClr val="000000"/>
                </a:solidFill>
                <a:latin typeface="Arial"/>
              </a:rPr>
              <a:t>Для различных типов данных, находящихся на СХД, применение дедупликации и/или сжатия будет давать различные результаты. При этом для некоторых типов данных применение дедупликации изначально невозможно: например некоторые СУБД при записи страницы базы данных непосредственно внутри записываемой страницы указывают порядковый номер страницы, который, естественно, является для каждой страницы уникальным. Дедупликация не даст никакого положительного результата, но даст отрицательный результат – будут потрачены ресурсы на вычисление хэш-функций для заведомо уникальных данных.</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качестве самостоятельного упражнения можно оценить, каковы будут результаты дедупликации и/или сжатия следующей шестнадцатиричной последовательности: </a:t>
            </a:r>
            <a:r>
              <a:rPr b="0" lang="en-US" sz="2000" spc="-1" strike="noStrike">
                <a:solidFill>
                  <a:srgbClr val="000000"/>
                </a:solidFill>
                <a:latin typeface="Arial"/>
              </a:rPr>
              <a:t>0xA0, 0x0A, 0xAA, 0xAB, 0xAC, 0xAD, 0xAE, 0xAF.</a:t>
            </a:r>
            <a:endParaRPr b="0" lang="ru-RU" sz="2000" spc="-1" strike="noStrike">
              <a:solidFill>
                <a:srgbClr val="000000"/>
              </a:solidFill>
              <a:latin typeface="Arial"/>
            </a:endParaRPr>
          </a:p>
        </p:txBody>
      </p:sp>
      <p:sp>
        <p:nvSpPr>
          <p:cNvPr id="1747" name="PlaceHolder 3"/>
          <p:cNvSpPr>
            <a:spLocks noGrp="1"/>
          </p:cNvSpPr>
          <p:nvPr>
            <p:ph type="sldNum" idx="46"/>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F610CAFF-17FD-43E6-8494-02A8C954D0AC}"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8" name="PlaceHolder 1"/>
          <p:cNvSpPr>
            <a:spLocks noGrp="1"/>
          </p:cNvSpPr>
          <p:nvPr>
            <p:ph type="sldImg"/>
          </p:nvPr>
        </p:nvSpPr>
        <p:spPr>
          <a:xfrm>
            <a:off x="1257480" y="720720"/>
            <a:ext cx="4800240" cy="3600000"/>
          </a:xfrm>
          <a:prstGeom prst="rect">
            <a:avLst/>
          </a:prstGeom>
          <a:ln w="0">
            <a:noFill/>
          </a:ln>
        </p:spPr>
      </p:sp>
      <p:sp>
        <p:nvSpPr>
          <p:cNvPr id="1749"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Несмотря на то, что дедупликация и сжатие позволяют повысить экономическую эффективность хранения данных, следует иметь в виду, что некоторые типы данных не позволяют достичь заметных выгод от применения этих технологий. Так, например, зашифрованные данные в принципе плохо дедуплицируются и сжимаются, равно как и предварительно сжатые данные (такие как файлы </a:t>
            </a:r>
            <a:r>
              <a:rPr b="0" lang="en-US" sz="2000" spc="-1" strike="noStrike">
                <a:solidFill>
                  <a:srgbClr val="000000"/>
                </a:solidFill>
                <a:latin typeface="Arial"/>
              </a:rPr>
              <a:t>jpeg, mp3 </a:t>
            </a:r>
            <a:r>
              <a:rPr b="0" lang="ru-RU" sz="2000" spc="-1" strike="noStrike">
                <a:solidFill>
                  <a:srgbClr val="000000"/>
                </a:solidFill>
                <a:latin typeface="Arial"/>
              </a:rPr>
              <a:t>или видео, кодированное с применением </a:t>
            </a:r>
            <a:r>
              <a:rPr b="0" lang="en-US" sz="2000" spc="-1" strike="noStrike">
                <a:solidFill>
                  <a:srgbClr val="000000"/>
                </a:solidFill>
                <a:latin typeface="Arial"/>
              </a:rPr>
              <a:t>h.264</a:t>
            </a:r>
            <a:r>
              <a:rPr b="0" lang="ru-RU" sz="2000" spc="-1" strike="noStrike">
                <a:solidFill>
                  <a:srgbClr val="000000"/>
                </a:solidFill>
                <a:latin typeface="Arial"/>
              </a:rPr>
              <a:t>).</a:t>
            </a:r>
            <a:endParaRPr b="0" lang="ru-RU" sz="2000" spc="-1" strike="noStrike">
              <a:solidFill>
                <a:srgbClr val="000000"/>
              </a:solidFill>
              <a:latin typeface="Arial"/>
            </a:endParaRPr>
          </a:p>
          <a:p>
            <a:pPr marL="216000" indent="-216000" algn="just">
              <a:lnSpc>
                <a:spcPct val="100000"/>
              </a:lnSpc>
              <a:buNone/>
            </a:pPr>
            <a:endParaRPr b="0" lang="ru-RU" sz="2000" spc="-1" strike="noStrike">
              <a:solidFill>
                <a:srgbClr val="000000"/>
              </a:solidFill>
              <a:latin typeface="Arial"/>
            </a:endParaRPr>
          </a:p>
        </p:txBody>
      </p:sp>
      <p:sp>
        <p:nvSpPr>
          <p:cNvPr id="1750" name="PlaceHolder 3"/>
          <p:cNvSpPr>
            <a:spLocks noGrp="1"/>
          </p:cNvSpPr>
          <p:nvPr>
            <p:ph type="sldNum" idx="47"/>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4A881504-885D-454C-B0BB-424034C6AF4A}"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1" name="PlaceHolder 1"/>
          <p:cNvSpPr>
            <a:spLocks noGrp="1"/>
          </p:cNvSpPr>
          <p:nvPr>
            <p:ph type="sldImg"/>
          </p:nvPr>
        </p:nvSpPr>
        <p:spPr>
          <a:xfrm>
            <a:off x="1257480" y="720720"/>
            <a:ext cx="4800240" cy="3600000"/>
          </a:xfrm>
          <a:prstGeom prst="rect">
            <a:avLst/>
          </a:prstGeom>
          <a:ln w="0">
            <a:noFill/>
          </a:ln>
        </p:spPr>
      </p:sp>
      <p:sp>
        <p:nvSpPr>
          <p:cNvPr id="1752"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Технология клонирования позволяет получать полные копии данных с возможностью поддержания непрерывной актуальности копий во времени, а также прекращения поддержания актуальности копии и восстановления актуальности копии. В отличие от технологии клонирования технология мгновенных снимков не обладает такой функциональностью, а позволяет получать необновляемую резервную копию, зависящую от существования исходного объекта (</a:t>
            </a:r>
            <a:r>
              <a:rPr b="0" lang="en-US" sz="2000" spc="-1" strike="noStrike">
                <a:solidFill>
                  <a:srgbClr val="000000"/>
                </a:solidFill>
                <a:latin typeface="Arial"/>
              </a:rPr>
              <a:t>LUN).</a:t>
            </a:r>
            <a:endParaRPr b="0" lang="ru-RU" sz="2000" spc="-1" strike="noStrike">
              <a:solidFill>
                <a:srgbClr val="000000"/>
              </a:solidFill>
              <a:latin typeface="Arial"/>
            </a:endParaRPr>
          </a:p>
        </p:txBody>
      </p:sp>
      <p:sp>
        <p:nvSpPr>
          <p:cNvPr id="1753" name="PlaceHolder 3"/>
          <p:cNvSpPr>
            <a:spLocks noGrp="1"/>
          </p:cNvSpPr>
          <p:nvPr>
            <p:ph type="sldNum" idx="48"/>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9B3AD3F4-9152-4937-8A77-86C2645C9523}"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4" name="PlaceHolder 1"/>
          <p:cNvSpPr>
            <a:spLocks noGrp="1"/>
          </p:cNvSpPr>
          <p:nvPr>
            <p:ph type="sldImg"/>
          </p:nvPr>
        </p:nvSpPr>
        <p:spPr>
          <a:xfrm>
            <a:off x="1257480" y="720720"/>
            <a:ext cx="4800240" cy="3600000"/>
          </a:xfrm>
          <a:prstGeom prst="rect">
            <a:avLst/>
          </a:prstGeom>
          <a:ln w="0">
            <a:noFill/>
          </a:ln>
        </p:spPr>
      </p:sp>
      <p:sp>
        <p:nvSpPr>
          <p:cNvPr id="1755"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Возможность создания и поддержания синхронного состояния нескольких клонов одного источника может, например, потребоваться для одновременной работы над данными нескольких независимых групп пользователей, либо для получения наборов полных копий данных по дням недели.</a:t>
            </a:r>
            <a:endParaRPr b="0" lang="ru-RU" sz="2000" spc="-1" strike="noStrike">
              <a:solidFill>
                <a:srgbClr val="000000"/>
              </a:solidFill>
              <a:latin typeface="Arial"/>
            </a:endParaRPr>
          </a:p>
        </p:txBody>
      </p:sp>
      <p:sp>
        <p:nvSpPr>
          <p:cNvPr id="1756" name="PlaceHolder 3"/>
          <p:cNvSpPr>
            <a:spLocks noGrp="1"/>
          </p:cNvSpPr>
          <p:nvPr>
            <p:ph type="sldNum" idx="49"/>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615C58CB-12EE-4649-82BF-B33BF49C96C9}"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7" name="PlaceHolder 1"/>
          <p:cNvSpPr>
            <a:spLocks noGrp="1"/>
          </p:cNvSpPr>
          <p:nvPr>
            <p:ph type="sldImg"/>
          </p:nvPr>
        </p:nvSpPr>
        <p:spPr>
          <a:xfrm>
            <a:off x="1257480" y="720720"/>
            <a:ext cx="4800240" cy="3600000"/>
          </a:xfrm>
          <a:prstGeom prst="rect">
            <a:avLst/>
          </a:prstGeom>
          <a:ln w="0">
            <a:noFill/>
          </a:ln>
        </p:spPr>
      </p:sp>
      <p:sp>
        <p:nvSpPr>
          <p:cNvPr id="1758"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В случае т.н. обратной синхронизации все операции ввод-вывода хоста переключаются на клон, что позволяет не прерывать нормальной работы приложений хоста. За счет наличия таблицы изменения данных на клоне в сравнении с состоянием на момент разрыва пары источник-клон обратная синхронизация скорее всего не потребует полной перезаписи источника.</a:t>
            </a:r>
            <a:endParaRPr b="0" lang="ru-RU" sz="2000" spc="-1" strike="noStrike">
              <a:solidFill>
                <a:srgbClr val="000000"/>
              </a:solidFill>
              <a:latin typeface="Arial"/>
            </a:endParaRPr>
          </a:p>
        </p:txBody>
      </p:sp>
      <p:sp>
        <p:nvSpPr>
          <p:cNvPr id="1759" name="PlaceHolder 3"/>
          <p:cNvSpPr>
            <a:spLocks noGrp="1"/>
          </p:cNvSpPr>
          <p:nvPr>
            <p:ph type="sldNum" idx="50"/>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DA349FA7-81FA-453D-97E5-96723327D106}"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0" name="PlaceHolder 1"/>
          <p:cNvSpPr>
            <a:spLocks noGrp="1"/>
          </p:cNvSpPr>
          <p:nvPr>
            <p:ph type="sldImg"/>
          </p:nvPr>
        </p:nvSpPr>
        <p:spPr>
          <a:xfrm>
            <a:off x="1257480" y="720720"/>
            <a:ext cx="4800240" cy="3600000"/>
          </a:xfrm>
          <a:prstGeom prst="rect">
            <a:avLst/>
          </a:prstGeom>
          <a:ln w="0">
            <a:noFill/>
          </a:ln>
        </p:spPr>
      </p:sp>
      <p:sp>
        <p:nvSpPr>
          <p:cNvPr id="1761"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93333" lnSpcReduction="10000"/>
          </a:bodyPr>
          <a:p>
            <a:pPr marL="216000" indent="-216000" algn="just">
              <a:lnSpc>
                <a:spcPct val="100000"/>
              </a:lnSpc>
              <a:buNone/>
            </a:pPr>
            <a:r>
              <a:rPr b="0" lang="ru-RU" sz="2000" spc="-1" strike="noStrike">
                <a:solidFill>
                  <a:srgbClr val="000000"/>
                </a:solidFill>
                <a:latin typeface="Arial"/>
              </a:rPr>
              <a:t>Операция копирования данных, так же как и операция клонирования, позволяет получить полную копию данных.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Отличие операций копирования и клонирования заключается в следующем:</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копирование не предоставляет функционала поддержания актуальности копии во времени;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копирование требует остановки операций записи в источник, иначе полученная копия будет неправильной либо не будет получена вообще никогда;</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копирование в результате выполнения операции создает полную независимую копию источника, ничем не ограничивая возможности удаления/переноса как источника так и копии.</a:t>
            </a:r>
            <a:endParaRPr b="0" lang="ru-RU" sz="2000" spc="-1" strike="noStrike">
              <a:solidFill>
                <a:srgbClr val="000000"/>
              </a:solidFill>
              <a:latin typeface="Arial"/>
            </a:endParaRPr>
          </a:p>
        </p:txBody>
      </p:sp>
      <p:sp>
        <p:nvSpPr>
          <p:cNvPr id="1762" name="PlaceHolder 3"/>
          <p:cNvSpPr>
            <a:spLocks noGrp="1"/>
          </p:cNvSpPr>
          <p:nvPr>
            <p:ph type="sldNum" idx="51"/>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0B9725CE-2404-4E13-BEF8-BCF761F420C5}"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4" name="PlaceHolder 1"/>
          <p:cNvSpPr>
            <a:spLocks noGrp="1"/>
          </p:cNvSpPr>
          <p:nvPr>
            <p:ph type="sldImg"/>
          </p:nvPr>
        </p:nvSpPr>
        <p:spPr>
          <a:xfrm>
            <a:off x="1257480" y="720720"/>
            <a:ext cx="4800240" cy="3600000"/>
          </a:xfrm>
          <a:prstGeom prst="rect">
            <a:avLst/>
          </a:prstGeom>
          <a:ln w="0">
            <a:noFill/>
          </a:ln>
        </p:spPr>
      </p:sp>
      <p:sp>
        <p:nvSpPr>
          <p:cNvPr id="1665"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С точки зрения деления обширного спектра оборудования СХД, предлагаемого на рынке СХД можно классифицировать по:</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типам подключения хостов;</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объему хранимой информации и возможности наращивания емкости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 внутренней архитектуре;</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 спектру предлагаемых технических возможностей.</a:t>
            </a:r>
            <a:endParaRPr b="0" lang="ru-RU" sz="2000" spc="-1" strike="noStrike">
              <a:solidFill>
                <a:srgbClr val="000000"/>
              </a:solidFill>
              <a:latin typeface="Arial"/>
            </a:endParaRPr>
          </a:p>
        </p:txBody>
      </p:sp>
      <p:sp>
        <p:nvSpPr>
          <p:cNvPr id="1666" name="PlaceHolder 3"/>
          <p:cNvSpPr>
            <a:spLocks noGrp="1"/>
          </p:cNvSpPr>
          <p:nvPr>
            <p:ph type="sldNum" idx="19"/>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D6DCCDF6-E427-47DB-9C73-774FD261D150}"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3" name="PlaceHolder 1"/>
          <p:cNvSpPr>
            <a:spLocks noGrp="1"/>
          </p:cNvSpPr>
          <p:nvPr>
            <p:ph type="sldImg"/>
          </p:nvPr>
        </p:nvSpPr>
        <p:spPr>
          <a:xfrm>
            <a:off x="1257480" y="720720"/>
            <a:ext cx="4800240" cy="3600000"/>
          </a:xfrm>
          <a:prstGeom prst="rect">
            <a:avLst/>
          </a:prstGeom>
          <a:ln w="0">
            <a:noFill/>
          </a:ln>
        </p:spPr>
      </p:sp>
      <p:sp>
        <p:nvSpPr>
          <p:cNvPr id="1764"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75000"/>
          </a:bodyPr>
          <a:p>
            <a:pPr marL="216000" indent="-216000" algn="just">
              <a:lnSpc>
                <a:spcPct val="100000"/>
              </a:lnSpc>
              <a:buNone/>
            </a:pPr>
            <a:r>
              <a:rPr b="0" lang="ru-RU" sz="2000" spc="-1" strike="noStrike">
                <a:solidFill>
                  <a:srgbClr val="000000"/>
                </a:solidFill>
                <a:latin typeface="Arial"/>
              </a:rPr>
              <a:t>Достаточно часто встречаются ситуации, когда в организации могут быть уже установлены и работать СХД различных производителей и различных годов выпуска. Устаревшие СХД необходимо выводить из эксплуатации до момента, когда будет полностью прекращена их поддержка производителем и станет невозможным приобретение запасных частей, дополнительных дисков, дисковых полок или будет невозможно отремонтировать отказавший аппаратный блок СХД. Присутствие функционала виртуализации дает возможность за минимальное время переключить операции ввода-вывода хостов со старых СХД на новые без необходимости немедленного переноса данных между СХД. Аналогичным образом, создается возможность централизации управления хранением данных на одной СХД, упрощая тем самым администрирование (необходимо заметить, что наличие стандартных программных интерфейсов управления в СХД существенно повышает уровень централизации управления).</a:t>
            </a:r>
            <a:endParaRPr b="0" lang="ru-RU" sz="2000" spc="-1" strike="noStrike">
              <a:solidFill>
                <a:srgbClr val="000000"/>
              </a:solidFill>
              <a:latin typeface="Arial"/>
            </a:endParaRPr>
          </a:p>
        </p:txBody>
      </p:sp>
      <p:sp>
        <p:nvSpPr>
          <p:cNvPr id="1765" name="PlaceHolder 3"/>
          <p:cNvSpPr>
            <a:spLocks noGrp="1"/>
          </p:cNvSpPr>
          <p:nvPr>
            <p:ph type="sldNum" idx="52"/>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46F62FA7-C54A-458F-A8F8-F2B7158BB03B}"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6" name="PlaceHolder 1"/>
          <p:cNvSpPr>
            <a:spLocks noGrp="1"/>
          </p:cNvSpPr>
          <p:nvPr>
            <p:ph type="sldImg"/>
          </p:nvPr>
        </p:nvSpPr>
        <p:spPr>
          <a:xfrm>
            <a:off x="1257480" y="720720"/>
            <a:ext cx="4800240" cy="3600000"/>
          </a:xfrm>
          <a:prstGeom prst="rect">
            <a:avLst/>
          </a:prstGeom>
          <a:ln w="0">
            <a:noFill/>
          </a:ln>
        </p:spPr>
      </p:sp>
      <p:sp>
        <p:nvSpPr>
          <p:cNvPr id="1767"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При применении виртуализации становится возможным использовать основную СХД для улучшения производительности по операциям ввода-вывода за счет использования более мощных  современных контроллеров новой СХД и большего размера кэша. Также становится возможным использование механизмов защиты данных основной СХД для данных, расположенных на старой СХД.</a:t>
            </a:r>
            <a:endParaRPr b="0" lang="ru-RU" sz="2000" spc="-1" strike="noStrike">
              <a:solidFill>
                <a:srgbClr val="000000"/>
              </a:solidFill>
              <a:latin typeface="Arial"/>
            </a:endParaRPr>
          </a:p>
        </p:txBody>
      </p:sp>
      <p:sp>
        <p:nvSpPr>
          <p:cNvPr id="1768" name="PlaceHolder 3"/>
          <p:cNvSpPr>
            <a:spLocks noGrp="1"/>
          </p:cNvSpPr>
          <p:nvPr>
            <p:ph type="sldNum" idx="53"/>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3390A433-DA11-45F2-89E9-681C68B72535}"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9" name="PlaceHolder 1"/>
          <p:cNvSpPr>
            <a:spLocks noGrp="1"/>
          </p:cNvSpPr>
          <p:nvPr>
            <p:ph type="sldImg"/>
          </p:nvPr>
        </p:nvSpPr>
        <p:spPr>
          <a:xfrm>
            <a:off x="1257480" y="720720"/>
            <a:ext cx="4800240" cy="3600000"/>
          </a:xfrm>
          <a:prstGeom prst="rect">
            <a:avLst/>
          </a:prstGeom>
          <a:ln w="0">
            <a:noFill/>
          </a:ln>
        </p:spPr>
      </p:sp>
      <p:sp>
        <p:nvSpPr>
          <p:cNvPr id="1770"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1111" lnSpcReduction="10000"/>
          </a:bodyPr>
          <a:p>
            <a:pPr marL="216000" indent="-216000" algn="just">
              <a:lnSpc>
                <a:spcPct val="100000"/>
              </a:lnSpc>
              <a:buNone/>
            </a:pPr>
            <a:r>
              <a:rPr b="0" lang="ru-RU" sz="2000" spc="-1" strike="noStrike">
                <a:solidFill>
                  <a:srgbClr val="000000"/>
                </a:solidFill>
                <a:latin typeface="Arial"/>
              </a:rPr>
              <a:t>Существует множество организаций, характер операционной деятельности которых не позволяет обходиться длительное время без автоматизации операций с использованием средств ИТ. Для таких организаций критичным становится наличие возможности для быстрого восстановления данных без потери данных (либо с минимальными потерями) в условиях физической потери данных ( в случае крупных аварий на линиях энергоснабжения, линиях связи, землетрясениях, пожарах и т.п. катастрофических событиях). Скорость восстановления и время, за которое можно потерять данные могут измеряться минутами  и секундами. Для таких организаций очень важной становится наличия копий данных в территориально отдаленных ЦОД. Функциональность синхронной и асинхронной репликации данных средствами СХД позволяет достичь требуемых результатов и продолжить осуществление бизнес-процессов в обычном режиме.</a:t>
            </a:r>
            <a:endParaRPr b="0" lang="ru-RU" sz="2000" spc="-1" strike="noStrike">
              <a:solidFill>
                <a:srgbClr val="000000"/>
              </a:solidFill>
              <a:latin typeface="Arial"/>
            </a:endParaRPr>
          </a:p>
        </p:txBody>
      </p:sp>
      <p:sp>
        <p:nvSpPr>
          <p:cNvPr id="1771" name="PlaceHolder 3"/>
          <p:cNvSpPr>
            <a:spLocks noGrp="1"/>
          </p:cNvSpPr>
          <p:nvPr>
            <p:ph type="sldNum" idx="54"/>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A2BBBE4A-5191-4CF4-BD08-6BA8540E1EFC}"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2" name="PlaceHolder 1"/>
          <p:cNvSpPr>
            <a:spLocks noGrp="1"/>
          </p:cNvSpPr>
          <p:nvPr>
            <p:ph type="sldImg"/>
          </p:nvPr>
        </p:nvSpPr>
        <p:spPr>
          <a:xfrm>
            <a:off x="1257480" y="720720"/>
            <a:ext cx="4800240" cy="3600000"/>
          </a:xfrm>
          <a:prstGeom prst="rect">
            <a:avLst/>
          </a:prstGeom>
          <a:ln w="0">
            <a:noFill/>
          </a:ln>
        </p:spPr>
      </p:sp>
      <p:sp>
        <p:nvSpPr>
          <p:cNvPr id="1773"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9999"/>
          </a:bodyPr>
          <a:p>
            <a:pPr marL="216000" indent="-216000" algn="just">
              <a:lnSpc>
                <a:spcPct val="100000"/>
              </a:lnSpc>
              <a:buNone/>
            </a:pPr>
            <a:r>
              <a:rPr b="0" lang="ru-RU" sz="2000" spc="-1" strike="noStrike">
                <a:solidFill>
                  <a:srgbClr val="000000"/>
                </a:solidFill>
                <a:latin typeface="Arial"/>
              </a:rPr>
              <a:t>При синхронной репликации данные поступает на контроллер СХД1, который обеспечивает пересылку запроса на выполнение записи на контроллер удаленной СХД2. СХД2 кэширует данные и отправляет подтверждение успешности операции на контроллер СХД1. После этого контроллер СХД1 направляет подтверждение успешности записи на хост.</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случае потери данных на СХД1 (или самой СХД1) полная копия данных на момент катастрофы имеется на СХД2, что позволяет с использованием дополнительных хостов, подключаемых к СХД2 в резервном ЦОД (ЦОД2), обеспечить предоставление информационных услуг для пользователей. </a:t>
            </a:r>
            <a:endParaRPr b="0" lang="ru-RU" sz="2000" spc="-1" strike="noStrike">
              <a:solidFill>
                <a:srgbClr val="000000"/>
              </a:solidFill>
              <a:latin typeface="Arial"/>
            </a:endParaRPr>
          </a:p>
        </p:txBody>
      </p:sp>
      <p:sp>
        <p:nvSpPr>
          <p:cNvPr id="1774" name="PlaceHolder 3"/>
          <p:cNvSpPr>
            <a:spLocks noGrp="1"/>
          </p:cNvSpPr>
          <p:nvPr>
            <p:ph type="sldNum" idx="55"/>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7EDE75FA-F952-4159-9793-2DE6CB76F1E2}"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5" name="PlaceHolder 1"/>
          <p:cNvSpPr>
            <a:spLocks noGrp="1"/>
          </p:cNvSpPr>
          <p:nvPr>
            <p:ph type="sldImg"/>
          </p:nvPr>
        </p:nvSpPr>
        <p:spPr>
          <a:xfrm>
            <a:off x="1257480" y="720720"/>
            <a:ext cx="4800240" cy="3600000"/>
          </a:xfrm>
          <a:prstGeom prst="rect">
            <a:avLst/>
          </a:prstGeom>
          <a:ln w="0">
            <a:noFill/>
          </a:ln>
        </p:spPr>
      </p:sp>
      <p:sp>
        <p:nvSpPr>
          <p:cNvPr id="1776"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7222" lnSpcReduction="10000"/>
          </a:bodyPr>
          <a:p>
            <a:pPr marL="216000" indent="-216000" algn="just">
              <a:lnSpc>
                <a:spcPct val="100000"/>
              </a:lnSpc>
              <a:buNone/>
            </a:pPr>
            <a:r>
              <a:rPr b="0" lang="ru-RU" sz="2000" spc="-1" strike="noStrike">
                <a:solidFill>
                  <a:srgbClr val="000000"/>
                </a:solidFill>
                <a:latin typeface="Arial"/>
              </a:rPr>
              <a:t>Асинхронная репликация, как следует из названия, обеспечивают регулярную периодическую репликацию данных с основной СХД на резервную. Это позволяет достичь экономии на построении канала передачи данных между ЦОД. С другой стороны, при проведении репликаций увеличивается временнАя разность между данными в ЦОД1 и ЦОД2, что, в случае катастрофы, приведет к утрате непрореплицированных данных. СХД </a:t>
            </a:r>
            <a:r>
              <a:rPr b="0" lang="en-US" sz="2000" spc="-1" strike="noStrike">
                <a:solidFill>
                  <a:srgbClr val="000000"/>
                </a:solidFill>
                <a:latin typeface="Arial"/>
              </a:rPr>
              <a:t>Huawei </a:t>
            </a:r>
            <a:r>
              <a:rPr b="0" lang="ru-RU" sz="2000" spc="-1" strike="noStrike">
                <a:solidFill>
                  <a:srgbClr val="000000"/>
                </a:solidFill>
                <a:latin typeface="Arial"/>
              </a:rPr>
              <a:t>позволяют реплицировать данные между СХД в отношении до 1:32 и 32:1, т.е. с одной СХД на 32 других СХД и с 32 СХД на 1. Наличие такой возможности позволяет организовать распределенную защиту данных и централизованную защиту данных соответственно, что может успешно использоваться, например, организациями с широкой филиальной сетью.</a:t>
            </a:r>
            <a:endParaRPr b="0" lang="ru-RU" sz="2000" spc="-1" strike="noStrike">
              <a:solidFill>
                <a:srgbClr val="000000"/>
              </a:solidFill>
              <a:latin typeface="Arial"/>
            </a:endParaRPr>
          </a:p>
        </p:txBody>
      </p:sp>
      <p:sp>
        <p:nvSpPr>
          <p:cNvPr id="1777" name="PlaceHolder 3"/>
          <p:cNvSpPr>
            <a:spLocks noGrp="1"/>
          </p:cNvSpPr>
          <p:nvPr>
            <p:ph type="sldNum" idx="56"/>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3711B9C5-FE87-4820-B8FB-052588398EC3}"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8" name="PlaceHolder 1"/>
          <p:cNvSpPr>
            <a:spLocks noGrp="1"/>
          </p:cNvSpPr>
          <p:nvPr>
            <p:ph type="sldImg"/>
          </p:nvPr>
        </p:nvSpPr>
        <p:spPr>
          <a:xfrm>
            <a:off x="1257480" y="720720"/>
            <a:ext cx="4800240" cy="3600000"/>
          </a:xfrm>
          <a:prstGeom prst="rect">
            <a:avLst/>
          </a:prstGeom>
          <a:ln w="0">
            <a:noFill/>
          </a:ln>
        </p:spPr>
      </p:sp>
      <p:sp>
        <p:nvSpPr>
          <p:cNvPr id="1779"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7222" lnSpcReduction="10000"/>
          </a:bodyPr>
          <a:p>
            <a:pPr marL="216000" indent="-216000" algn="just">
              <a:lnSpc>
                <a:spcPct val="100000"/>
              </a:lnSpc>
              <a:buNone/>
            </a:pPr>
            <a:r>
              <a:rPr b="0" lang="ru-RU" sz="2000" spc="-1" strike="noStrike">
                <a:solidFill>
                  <a:srgbClr val="000000"/>
                </a:solidFill>
                <a:latin typeface="Arial"/>
              </a:rPr>
              <a:t>Асинхронная репликация файловых систем, в отличие от асинхронной репликации блоковых устройств (</a:t>
            </a:r>
            <a:r>
              <a:rPr b="0" lang="en-US" sz="2000" spc="-1" strike="noStrike">
                <a:solidFill>
                  <a:srgbClr val="000000"/>
                </a:solidFill>
                <a:latin typeface="Arial"/>
              </a:rPr>
              <a:t>LUN), </a:t>
            </a:r>
            <a:r>
              <a:rPr b="0" lang="ru-RU" sz="2000" spc="-1" strike="noStrike">
                <a:solidFill>
                  <a:srgbClr val="000000"/>
                </a:solidFill>
                <a:latin typeface="Arial"/>
              </a:rPr>
              <a:t>основана на использовании мгновенных снимков данных. Перед началом очередной асинхронной репликации на удаленной СХД2 делается </a:t>
            </a:r>
            <a:r>
              <a:rPr b="0" lang="en-US" sz="2000" spc="-1" strike="noStrike">
                <a:solidFill>
                  <a:srgbClr val="000000"/>
                </a:solidFill>
                <a:latin typeface="Arial"/>
              </a:rPr>
              <a:t>snapshot </a:t>
            </a:r>
            <a:r>
              <a:rPr b="0" lang="ru-RU" sz="2000" spc="-1" strike="noStrike">
                <a:solidFill>
                  <a:srgbClr val="000000"/>
                </a:solidFill>
                <a:latin typeface="Arial"/>
              </a:rPr>
              <a:t>файловой системы, после чего </a:t>
            </a:r>
            <a:r>
              <a:rPr b="0" lang="en-US" sz="2000" spc="-1" strike="noStrike">
                <a:solidFill>
                  <a:srgbClr val="000000"/>
                </a:solidFill>
                <a:latin typeface="Arial"/>
              </a:rPr>
              <a:t>snapshot </a:t>
            </a:r>
            <a:r>
              <a:rPr b="0" lang="ru-RU" sz="2000" spc="-1" strike="noStrike">
                <a:solidFill>
                  <a:srgbClr val="000000"/>
                </a:solidFill>
                <a:latin typeface="Arial"/>
              </a:rPr>
              <a:t>делается на СХД2. Затем реплицируется </a:t>
            </a:r>
            <a:r>
              <a:rPr b="0" lang="en-US" sz="2000" spc="-1" strike="noStrike">
                <a:solidFill>
                  <a:srgbClr val="000000"/>
                </a:solidFill>
                <a:latin typeface="Arial"/>
              </a:rPr>
              <a:t>snapshot </a:t>
            </a:r>
            <a:r>
              <a:rPr b="0" lang="ru-RU" sz="2000" spc="-1" strike="noStrike">
                <a:solidFill>
                  <a:srgbClr val="000000"/>
                </a:solidFill>
                <a:latin typeface="Arial"/>
              </a:rPr>
              <a:t>файловой системы на СХД1 в актуальную файловую систему СХД2. Применение технологии мгновенных снимков позволяет устранить риск того, что если в момент катастрофы и утраты СХД1 в момент времени между началом репликации и ее окончанием  мы получим неполную реплику на СХД2 (т.е. «искаженную» «неправильную» файловую систему) и уничтоженную основную файловую систему – т.е. фактически репликация не даст ожидаемого эффекта защиты данных.</a:t>
            </a:r>
            <a:endParaRPr b="0" lang="ru-RU" sz="2000" spc="-1" strike="noStrike">
              <a:solidFill>
                <a:srgbClr val="000000"/>
              </a:solidFill>
              <a:latin typeface="Arial"/>
            </a:endParaRPr>
          </a:p>
        </p:txBody>
      </p:sp>
      <p:sp>
        <p:nvSpPr>
          <p:cNvPr id="1780" name="PlaceHolder 3"/>
          <p:cNvSpPr>
            <a:spLocks noGrp="1"/>
          </p:cNvSpPr>
          <p:nvPr>
            <p:ph type="sldNum" idx="57"/>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15FADE14-8D39-4565-A78E-811C6FF5696A}"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1" name="PlaceHolder 1"/>
          <p:cNvSpPr>
            <a:spLocks noGrp="1"/>
          </p:cNvSpPr>
          <p:nvPr>
            <p:ph type="sldImg"/>
          </p:nvPr>
        </p:nvSpPr>
        <p:spPr>
          <a:xfrm>
            <a:off x="1257480" y="720720"/>
            <a:ext cx="4800240" cy="3600000"/>
          </a:xfrm>
          <a:prstGeom prst="rect">
            <a:avLst/>
          </a:prstGeom>
          <a:ln w="0">
            <a:noFill/>
          </a:ln>
        </p:spPr>
      </p:sp>
      <p:sp>
        <p:nvSpPr>
          <p:cNvPr id="1782"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4999"/>
          </a:bodyPr>
          <a:p>
            <a:pPr marL="216000" indent="-216000" algn="just">
              <a:lnSpc>
                <a:spcPct val="100000"/>
              </a:lnSpc>
              <a:buNone/>
            </a:pPr>
            <a:r>
              <a:rPr b="0" lang="ru-RU" sz="2000" spc="-1" strike="noStrike">
                <a:solidFill>
                  <a:srgbClr val="000000"/>
                </a:solidFill>
                <a:latin typeface="Arial"/>
              </a:rPr>
              <a:t>При сравнении 2х возможных способов репликации можно заметить, что при синхронной репликации появляется дополнительная задержка при операциях записи (т.е. увеличивается показатель </a:t>
            </a:r>
            <a:r>
              <a:rPr b="0" lang="en-US" sz="2000" spc="-1" strike="noStrike">
                <a:solidFill>
                  <a:srgbClr val="000000"/>
                </a:solidFill>
                <a:latin typeface="Arial"/>
              </a:rPr>
              <a:t>latency), </a:t>
            </a:r>
            <a:r>
              <a:rPr b="0" lang="ru-RU" sz="2000" spc="-1" strike="noStrike">
                <a:solidFill>
                  <a:srgbClr val="000000"/>
                </a:solidFill>
                <a:latin typeface="Arial"/>
              </a:rPr>
              <a:t>что объясняется ожиданием основной СХД подтверждения записи от удаленной СХД.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Из этого в том числе проистекает еще одно ограничение на применимость синхронной репликации – задержка не должна превышать определенного порогового значения. </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Для СХД </a:t>
            </a:r>
            <a:r>
              <a:rPr b="0" lang="en-US" sz="2000" spc="-1" strike="noStrike">
                <a:solidFill>
                  <a:srgbClr val="000000"/>
                </a:solidFill>
                <a:latin typeface="Arial"/>
              </a:rPr>
              <a:t>Huawei </a:t>
            </a:r>
            <a:r>
              <a:rPr b="0" lang="ru-RU" sz="2000" spc="-1" strike="noStrike">
                <a:solidFill>
                  <a:srgbClr val="000000"/>
                </a:solidFill>
                <a:latin typeface="Arial"/>
              </a:rPr>
              <a:t>такое пороговое значение составляет 1 мс однонаправленной задержки (в целях упрощенного представления можно считать, что предел расстояния между СХД при синхронной репликации составляет 100 км).</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случае использование многомодового оптоволокна или медных кабелей для соединения СХД расстояние между СХД может составлять до 500м и до 150м соответственно.</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Для асинхронной репликации такое ограничение по расстоянию отсутствует, но, тем не менее, ограничение на однонаправленную задержку существует – не более 50 мс.</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случае, если при синхронной репликации произойдет разрыв соединения, СХД </a:t>
            </a:r>
            <a:r>
              <a:rPr b="0" lang="en-US" sz="2000" spc="-1" strike="noStrike">
                <a:solidFill>
                  <a:srgbClr val="000000"/>
                </a:solidFill>
                <a:latin typeface="Arial"/>
              </a:rPr>
              <a:t>Huawei </a:t>
            </a:r>
            <a:r>
              <a:rPr b="0" lang="ru-RU" sz="2000" spc="-1" strike="noStrike">
                <a:solidFill>
                  <a:srgbClr val="000000"/>
                </a:solidFill>
                <a:latin typeface="Arial"/>
              </a:rPr>
              <a:t>автоматически перейдет на режим асинхронной репликации.</a:t>
            </a:r>
            <a:endParaRPr b="0" lang="ru-RU" sz="2000" spc="-1" strike="noStrike">
              <a:solidFill>
                <a:srgbClr val="000000"/>
              </a:solidFill>
              <a:latin typeface="Arial"/>
            </a:endParaRPr>
          </a:p>
        </p:txBody>
      </p:sp>
      <p:sp>
        <p:nvSpPr>
          <p:cNvPr id="1783" name="PlaceHolder 3"/>
          <p:cNvSpPr>
            <a:spLocks noGrp="1"/>
          </p:cNvSpPr>
          <p:nvPr>
            <p:ph type="sldNum" idx="58"/>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C40BD85A-778D-4FF2-9EEF-9483C4DFA7EA}"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7" name="PlaceHolder 1"/>
          <p:cNvSpPr>
            <a:spLocks noGrp="1"/>
          </p:cNvSpPr>
          <p:nvPr>
            <p:ph type="sldImg"/>
          </p:nvPr>
        </p:nvSpPr>
        <p:spPr>
          <a:xfrm>
            <a:off x="1257480" y="720720"/>
            <a:ext cx="4800240" cy="3600000"/>
          </a:xfrm>
          <a:prstGeom prst="rect">
            <a:avLst/>
          </a:prstGeom>
          <a:ln w="0">
            <a:noFill/>
          </a:ln>
        </p:spPr>
      </p:sp>
      <p:sp>
        <p:nvSpPr>
          <p:cNvPr id="1668"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По типам подключения СХД делятся на:</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СХД прямого подключения;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СХД блочного доступа по сети;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СХД файлового доступа по сети.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Существуют комбинированные СХД, реализующие 2 последних типа подключений, либо за счет средств внутренней операционной системы, либо за счет внешних серверных конструктивов.</a:t>
            </a:r>
            <a:endParaRPr b="0" lang="ru-RU" sz="2000" spc="-1" strike="noStrike">
              <a:solidFill>
                <a:srgbClr val="000000"/>
              </a:solidFill>
              <a:latin typeface="Arial"/>
            </a:endParaRPr>
          </a:p>
        </p:txBody>
      </p:sp>
      <p:sp>
        <p:nvSpPr>
          <p:cNvPr id="1669" name="PlaceHolder 3"/>
          <p:cNvSpPr>
            <a:spLocks noGrp="1"/>
          </p:cNvSpPr>
          <p:nvPr>
            <p:ph type="sldNum" idx="20"/>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7E331C2A-D2C7-431C-A39F-83C4B29B358F}"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0" name="PlaceHolder 1"/>
          <p:cNvSpPr>
            <a:spLocks noGrp="1"/>
          </p:cNvSpPr>
          <p:nvPr>
            <p:ph type="sldImg"/>
          </p:nvPr>
        </p:nvSpPr>
        <p:spPr>
          <a:xfrm>
            <a:off x="1257480" y="720720"/>
            <a:ext cx="4800240" cy="3600000"/>
          </a:xfrm>
          <a:prstGeom prst="rect">
            <a:avLst/>
          </a:prstGeom>
          <a:ln w="0">
            <a:noFill/>
          </a:ln>
        </p:spPr>
      </p:sp>
      <p:sp>
        <p:nvSpPr>
          <p:cNvPr id="1671"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a:bodyPr>
          <a:p>
            <a:pPr marL="216000" indent="-216000" algn="just">
              <a:lnSpc>
                <a:spcPct val="100000"/>
              </a:lnSpc>
              <a:buNone/>
            </a:pPr>
            <a:r>
              <a:rPr b="0" lang="ru-RU" sz="2000" spc="-1" strike="noStrike">
                <a:solidFill>
                  <a:srgbClr val="000000"/>
                </a:solidFill>
                <a:latin typeface="Arial"/>
              </a:rPr>
              <a:t>Одной из разновидностей СХД являются объектно-ориентированные СХД, в которых за счет введения дополнительного уровня абстракции создается возможность управления данными на уровне объектов, а не отдельных блоков или файлов. Примером возможного использования объектно-ориентированных СХД могут служить приложения типа «интернет-дисков» с веб-интерфейсами для пользователей.</a:t>
            </a:r>
            <a:endParaRPr b="0" lang="ru-RU" sz="2000" spc="-1" strike="noStrike">
              <a:solidFill>
                <a:srgbClr val="000000"/>
              </a:solidFill>
              <a:latin typeface="Arial"/>
            </a:endParaRPr>
          </a:p>
        </p:txBody>
      </p:sp>
      <p:sp>
        <p:nvSpPr>
          <p:cNvPr id="1672" name="PlaceHolder 3"/>
          <p:cNvSpPr>
            <a:spLocks noGrp="1"/>
          </p:cNvSpPr>
          <p:nvPr>
            <p:ph type="sldNum" idx="21"/>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F9A39A98-86BF-4873-A300-92CFDD8018E0}"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3" name="PlaceHolder 1"/>
          <p:cNvSpPr>
            <a:spLocks noGrp="1"/>
          </p:cNvSpPr>
          <p:nvPr>
            <p:ph type="sldImg"/>
          </p:nvPr>
        </p:nvSpPr>
        <p:spPr>
          <a:xfrm>
            <a:off x="1257480" y="720720"/>
            <a:ext cx="4800240" cy="3600000"/>
          </a:xfrm>
          <a:prstGeom prst="rect">
            <a:avLst/>
          </a:prstGeom>
          <a:ln w="0">
            <a:noFill/>
          </a:ln>
        </p:spPr>
      </p:sp>
      <p:sp>
        <p:nvSpPr>
          <p:cNvPr id="1674"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81111" lnSpcReduction="10000"/>
          </a:bodyPr>
          <a:p>
            <a:pPr marL="216000" indent="-216000" algn="just">
              <a:lnSpc>
                <a:spcPct val="100000"/>
              </a:lnSpc>
              <a:buNone/>
            </a:pPr>
            <a:r>
              <a:rPr b="0" lang="ru-RU" sz="2000" spc="-1" strike="noStrike">
                <a:solidFill>
                  <a:srgbClr val="000000"/>
                </a:solidFill>
                <a:latin typeface="Arial"/>
              </a:rPr>
              <a:t>Масштабирование СХД может рассматриваться с различных точек зрения: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увеличения емкости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увеличение количества операций ввода-вывода за единицу времени;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увеличение количества обслуживаемых хостов.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решаемой задачи используются 2 похода:</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en-US" sz="2000" spc="-1" strike="noStrike">
                <a:solidFill>
                  <a:srgbClr val="000000"/>
                </a:solidFill>
                <a:latin typeface="Arial"/>
              </a:rPr>
              <a:t>Scale-up – </a:t>
            </a:r>
            <a:r>
              <a:rPr b="0" lang="ru-RU" sz="2000" spc="-1" strike="noStrike">
                <a:solidFill>
                  <a:srgbClr val="000000"/>
                </a:solidFill>
                <a:latin typeface="Arial"/>
              </a:rPr>
              <a:t>наращивание внутренних ресурсов одной СХД (в том числе путем замены на более производительную);</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en-US" sz="2000" spc="-1" strike="noStrike">
                <a:solidFill>
                  <a:srgbClr val="000000"/>
                </a:solidFill>
                <a:latin typeface="Arial"/>
              </a:rPr>
              <a:t>Scale-out – </a:t>
            </a:r>
            <a:r>
              <a:rPr b="0" lang="ru-RU" sz="2000" spc="-1" strike="noStrike">
                <a:solidFill>
                  <a:srgbClr val="000000"/>
                </a:solidFill>
                <a:latin typeface="Arial"/>
              </a:rPr>
              <a:t>наращивание ресурсов СХД за счет подключения к ней дополнительных узлов.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решаемой задачи и особенностей архитектуры конкретной СХД возможно использование того или иного способа масштабирования.</a:t>
            </a:r>
            <a:endParaRPr b="0" lang="ru-RU" sz="2000" spc="-1" strike="noStrike">
              <a:solidFill>
                <a:srgbClr val="000000"/>
              </a:solidFill>
              <a:latin typeface="Arial"/>
            </a:endParaRPr>
          </a:p>
          <a:p>
            <a:pPr marL="216000" indent="-216000" algn="just">
              <a:lnSpc>
                <a:spcPct val="100000"/>
              </a:lnSpc>
              <a:buNone/>
            </a:pPr>
            <a:r>
              <a:rPr b="1" lang="ru-RU" sz="2000" spc="-1" strike="noStrike">
                <a:solidFill>
                  <a:srgbClr val="000000"/>
                </a:solidFill>
                <a:latin typeface="Arial"/>
              </a:rPr>
              <a:t>Latency</a:t>
            </a:r>
            <a:r>
              <a:rPr b="0" lang="ru-RU" sz="2000" spc="-1" strike="noStrike">
                <a:solidFill>
                  <a:srgbClr val="000000"/>
                </a:solidFill>
                <a:latin typeface="Arial"/>
              </a:rPr>
              <a:t> (время ожидания) – общий термин, в широком смысле означающий любую задержку во время выполнения каких-либо заданных операций</a:t>
            </a:r>
            <a:endParaRPr b="0" lang="ru-RU" sz="2000" spc="-1" strike="noStrike">
              <a:solidFill>
                <a:srgbClr val="000000"/>
              </a:solidFill>
              <a:latin typeface="Arial"/>
            </a:endParaRPr>
          </a:p>
        </p:txBody>
      </p:sp>
      <p:sp>
        <p:nvSpPr>
          <p:cNvPr id="1675" name="PlaceHolder 3"/>
          <p:cNvSpPr>
            <a:spLocks noGrp="1"/>
          </p:cNvSpPr>
          <p:nvPr>
            <p:ph type="sldNum" idx="22"/>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405782A1-BB04-4C1B-BC78-47A0D1B7B2F0}"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6" name="PlaceHolder 1"/>
          <p:cNvSpPr>
            <a:spLocks noGrp="1"/>
          </p:cNvSpPr>
          <p:nvPr>
            <p:ph type="sldImg"/>
          </p:nvPr>
        </p:nvSpPr>
        <p:spPr>
          <a:xfrm>
            <a:off x="1257480" y="720720"/>
            <a:ext cx="4800240" cy="3600000"/>
          </a:xfrm>
          <a:prstGeom prst="rect">
            <a:avLst/>
          </a:prstGeom>
          <a:ln w="0">
            <a:noFill/>
          </a:ln>
        </p:spPr>
      </p:sp>
      <p:sp>
        <p:nvSpPr>
          <p:cNvPr id="1677"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8333" lnSpcReduction="10000"/>
          </a:bodyPr>
          <a:p>
            <a:pPr marL="216000" indent="-216000" algn="just">
              <a:lnSpc>
                <a:spcPct val="100000"/>
              </a:lnSpc>
              <a:buNone/>
            </a:pPr>
            <a:r>
              <a:rPr b="0" lang="ru-RU" sz="2000" spc="-1" strike="noStrike">
                <a:solidFill>
                  <a:srgbClr val="000000"/>
                </a:solidFill>
                <a:latin typeface="Arial"/>
              </a:rPr>
              <a:t>Типовая СХД может быть представлена в виде следующей иерархии: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для подключения к сети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контроллер(ы) СХД;</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внутренних подключений;</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жесткие диски.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инженерно-конструкторских решений, примененных производителем для конкретной СХД она будет (или не будет) поддерживать соответствующие интерфейсы подключения хостов и интерфейсы подключения жестких дисков.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На контроллерах СХД исполняется код внутренней операционной системы, поставляемой производителем СХД. Следует заметить, что существуют ОС для СХД с открытым исходным кодом, что делает возможным построение СХД на основе серверов стандартной архитектуры.</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Программно-определяемое хранение (</a:t>
            </a:r>
            <a:r>
              <a:rPr b="0" lang="en-US" sz="2000" spc="-1" strike="noStrike">
                <a:solidFill>
                  <a:srgbClr val="000000"/>
                </a:solidFill>
                <a:latin typeface="Arial"/>
              </a:rPr>
              <a:t>software-defined storage</a:t>
            </a:r>
            <a:r>
              <a:rPr b="0" lang="ru-RU" sz="2000" spc="-1" strike="noStrike">
                <a:solidFill>
                  <a:srgbClr val="000000"/>
                </a:solidFill>
                <a:latin typeface="Arial"/>
              </a:rPr>
              <a:t>, </a:t>
            </a:r>
            <a:r>
              <a:rPr b="0" lang="en-US" sz="2000" spc="-1" strike="noStrike">
                <a:solidFill>
                  <a:srgbClr val="000000"/>
                </a:solidFill>
                <a:latin typeface="Arial"/>
              </a:rPr>
              <a:t>SDS) </a:t>
            </a:r>
            <a:r>
              <a:rPr b="0" lang="ru-RU" sz="2000" spc="-1" strike="noStrike">
                <a:solidFill>
                  <a:srgbClr val="000000"/>
                </a:solidFill>
                <a:latin typeface="Arial"/>
              </a:rPr>
              <a:t>вводит в инфраструктуру ИКТ слой программной абстракции, скрывающий от хостов детали реализации хранения конкретных данных. Однако, </a:t>
            </a:r>
            <a:r>
              <a:rPr b="0" lang="en-US" sz="2000" spc="-1" strike="noStrike">
                <a:solidFill>
                  <a:srgbClr val="000000"/>
                </a:solidFill>
                <a:latin typeface="Arial"/>
              </a:rPr>
              <a:t>SDS </a:t>
            </a:r>
            <a:r>
              <a:rPr b="0" lang="ru-RU" sz="2000" spc="-1" strike="noStrike">
                <a:solidFill>
                  <a:srgbClr val="000000"/>
                </a:solidFill>
                <a:latin typeface="Arial"/>
              </a:rPr>
              <a:t>опирается на использование на нижнем уровне иерархии инфраструктуры хранения данных типовых СХД.</a:t>
            </a:r>
            <a:endParaRPr b="0" lang="ru-RU" sz="2000" spc="-1" strike="noStrike">
              <a:solidFill>
                <a:srgbClr val="000000"/>
              </a:solidFill>
              <a:latin typeface="Arial"/>
            </a:endParaRPr>
          </a:p>
        </p:txBody>
      </p:sp>
      <p:sp>
        <p:nvSpPr>
          <p:cNvPr id="1678" name="PlaceHolder 3"/>
          <p:cNvSpPr>
            <a:spLocks noGrp="1"/>
          </p:cNvSpPr>
          <p:nvPr>
            <p:ph type="sldNum" idx="23"/>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C9080F79-BD45-44C0-9339-AA3562AFCFE1}"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9" name="PlaceHolder 1"/>
          <p:cNvSpPr>
            <a:spLocks noGrp="1"/>
          </p:cNvSpPr>
          <p:nvPr>
            <p:ph type="sldImg"/>
          </p:nvPr>
        </p:nvSpPr>
        <p:spPr>
          <a:xfrm>
            <a:off x="1257480" y="720720"/>
            <a:ext cx="4800240" cy="3600000"/>
          </a:xfrm>
          <a:prstGeom prst="rect">
            <a:avLst/>
          </a:prstGeom>
          <a:ln w="0">
            <a:noFill/>
          </a:ln>
        </p:spPr>
      </p:sp>
      <p:sp>
        <p:nvSpPr>
          <p:cNvPr id="1680" name="PlaceHolder 2"/>
          <p:cNvSpPr>
            <a:spLocks noGrp="1"/>
          </p:cNvSpPr>
          <p:nvPr>
            <p:ph type="body"/>
          </p:nvPr>
        </p:nvSpPr>
        <p:spPr>
          <a:xfrm>
            <a:off x="731520" y="4560480"/>
            <a:ext cx="5851800" cy="4320360"/>
          </a:xfrm>
          <a:prstGeom prst="rect">
            <a:avLst/>
          </a:prstGeom>
          <a:noFill/>
          <a:ln w="0">
            <a:noFill/>
          </a:ln>
        </p:spPr>
        <p:txBody>
          <a:bodyPr lIns="96840" rIns="96840" tIns="48240" bIns="48240" anchor="t">
            <a:normAutofit fontScale="68333" lnSpcReduction="10000"/>
          </a:bodyPr>
          <a:p>
            <a:pPr marL="216000" indent="-216000" algn="just">
              <a:lnSpc>
                <a:spcPct val="100000"/>
              </a:lnSpc>
              <a:buNone/>
            </a:pPr>
            <a:r>
              <a:rPr b="0" lang="ru-RU" sz="2000" spc="-1" strike="noStrike">
                <a:solidFill>
                  <a:srgbClr val="000000"/>
                </a:solidFill>
                <a:latin typeface="Arial"/>
              </a:rPr>
              <a:t>Типовая СХД может быть представлена в виде следующей иерархии:</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для подключения к сети хранения;</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контроллер(ы) СХД;</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порты внутренних подключений;</a:t>
            </a:r>
            <a:endParaRPr b="0" lang="ru-RU" sz="2000" spc="-1" strike="noStrike">
              <a:solidFill>
                <a:srgbClr val="000000"/>
              </a:solidFill>
              <a:latin typeface="Arial"/>
            </a:endParaRPr>
          </a:p>
          <a:p>
            <a:pPr marL="216000" indent="-216000" algn="just">
              <a:lnSpc>
                <a:spcPct val="100000"/>
              </a:lnSpc>
              <a:buClr>
                <a:srgbClr val="000000"/>
              </a:buClr>
              <a:buFont typeface="Arial"/>
              <a:buChar char="•"/>
            </a:pPr>
            <a:r>
              <a:rPr b="0" lang="ru-RU" sz="2000" spc="-1" strike="noStrike">
                <a:solidFill>
                  <a:srgbClr val="000000"/>
                </a:solidFill>
                <a:latin typeface="Arial"/>
              </a:rPr>
              <a:t> </a:t>
            </a:r>
            <a:r>
              <a:rPr b="0" lang="ru-RU" sz="2000" spc="-1" strike="noStrike">
                <a:solidFill>
                  <a:srgbClr val="000000"/>
                </a:solidFill>
                <a:latin typeface="Arial"/>
              </a:rPr>
              <a:t>жесткие диски.</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В зависимости от инженерно-конструкторских решений, примененных производителем для конкретной СХД она будет (или не будет) поддерживать соответствующие интерфейсы подключения хостов и интерфейсы подключения жестких дисков.</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На контроллерах СХД исполняется код внутренней операционной системы, поставляемой производителем СХД. Следует заметить, что существуют ОС для СХД с открытым исходным кодом, что делает возможным построение СХД на основе серверов стандартной архитектуры.</a:t>
            </a:r>
            <a:endParaRPr b="0" lang="ru-RU" sz="2000" spc="-1" strike="noStrike">
              <a:solidFill>
                <a:srgbClr val="000000"/>
              </a:solidFill>
              <a:latin typeface="Arial"/>
            </a:endParaRPr>
          </a:p>
          <a:p>
            <a:pPr marL="216000" indent="-216000" algn="just">
              <a:lnSpc>
                <a:spcPct val="100000"/>
              </a:lnSpc>
              <a:buNone/>
            </a:pPr>
            <a:r>
              <a:rPr b="0" lang="ru-RU" sz="2000" spc="-1" strike="noStrike">
                <a:solidFill>
                  <a:srgbClr val="000000"/>
                </a:solidFill>
                <a:latin typeface="Arial"/>
              </a:rPr>
              <a:t>Программно-определяемое хранение (</a:t>
            </a:r>
            <a:r>
              <a:rPr b="0" lang="en-US" sz="2000" spc="-1" strike="noStrike">
                <a:solidFill>
                  <a:srgbClr val="000000"/>
                </a:solidFill>
                <a:latin typeface="Arial"/>
              </a:rPr>
              <a:t>software-defined storage</a:t>
            </a:r>
            <a:r>
              <a:rPr b="0" lang="ru-RU" sz="2000" spc="-1" strike="noStrike">
                <a:solidFill>
                  <a:srgbClr val="000000"/>
                </a:solidFill>
                <a:latin typeface="Arial"/>
              </a:rPr>
              <a:t>, </a:t>
            </a:r>
            <a:r>
              <a:rPr b="0" lang="en-US" sz="2000" spc="-1" strike="noStrike">
                <a:solidFill>
                  <a:srgbClr val="000000"/>
                </a:solidFill>
                <a:latin typeface="Arial"/>
              </a:rPr>
              <a:t>SDS) </a:t>
            </a:r>
            <a:r>
              <a:rPr b="0" lang="ru-RU" sz="2000" spc="-1" strike="noStrike">
                <a:solidFill>
                  <a:srgbClr val="000000"/>
                </a:solidFill>
                <a:latin typeface="Arial"/>
              </a:rPr>
              <a:t>вводит в инфраструктуру ИКТ слой программной абстракции, скрывающий от хостов детали реализации хранения конкретных данных. Однако, </a:t>
            </a:r>
            <a:r>
              <a:rPr b="0" lang="en-US" sz="2000" spc="-1" strike="noStrike">
                <a:solidFill>
                  <a:srgbClr val="000000"/>
                </a:solidFill>
                <a:latin typeface="Arial"/>
              </a:rPr>
              <a:t>SDS </a:t>
            </a:r>
            <a:r>
              <a:rPr b="0" lang="ru-RU" sz="2000" spc="-1" strike="noStrike">
                <a:solidFill>
                  <a:srgbClr val="000000"/>
                </a:solidFill>
                <a:latin typeface="Arial"/>
              </a:rPr>
              <a:t>опирается на использование на нижнем уровне иерархии инфраструктуры хранения данных типовых СХД.</a:t>
            </a:r>
            <a:endParaRPr b="0" lang="ru-RU" sz="2000" spc="-1" strike="noStrike">
              <a:solidFill>
                <a:srgbClr val="000000"/>
              </a:solidFill>
              <a:latin typeface="Arial"/>
            </a:endParaRPr>
          </a:p>
        </p:txBody>
      </p:sp>
      <p:sp>
        <p:nvSpPr>
          <p:cNvPr id="1681" name="PlaceHolder 3"/>
          <p:cNvSpPr>
            <a:spLocks noGrp="1"/>
          </p:cNvSpPr>
          <p:nvPr>
            <p:ph type="sldNum" idx="24"/>
          </p:nvPr>
        </p:nvSpPr>
        <p:spPr>
          <a:xfrm>
            <a:off x="4143600" y="9119520"/>
            <a:ext cx="3169440" cy="479880"/>
          </a:xfrm>
          <a:prstGeom prst="rect">
            <a:avLst/>
          </a:prstGeom>
          <a:noFill/>
          <a:ln w="0">
            <a:noFill/>
          </a:ln>
        </p:spPr>
        <p:txBody>
          <a:bodyPr lIns="96840" rIns="96840" tIns="48240" bIns="48240" anchor="b">
            <a:noAutofit/>
          </a:bodyPr>
          <a:lstStyle>
            <a:lvl1pPr indent="0" algn="r">
              <a:lnSpc>
                <a:spcPct val="100000"/>
              </a:lnSpc>
              <a:buNone/>
              <a:defRPr b="0" lang="en-US" sz="1300" spc="-1" strike="noStrike">
                <a:solidFill>
                  <a:srgbClr val="000000"/>
                </a:solidFill>
                <a:latin typeface="+mn-lt"/>
                <a:ea typeface="+mn-ea"/>
              </a:defRPr>
            </a:lvl1pPr>
          </a:lstStyle>
          <a:p>
            <a:pPr indent="0" algn="r">
              <a:lnSpc>
                <a:spcPct val="100000"/>
              </a:lnSpc>
              <a:buNone/>
            </a:pPr>
            <a:fld id="{E80EB959-2106-4A05-8C80-6EBA80A463BB}" type="slidenum">
              <a:rPr b="0" lang="en-US" sz="1300" spc="-1" strike="noStrike">
                <a:solidFill>
                  <a:srgbClr val="000000"/>
                </a:solidFill>
                <a:latin typeface="+mn-lt"/>
                <a:ea typeface="+mn-ea"/>
              </a:rPr>
              <a:t>&lt;номер&gt;</a:t>
            </a:fld>
            <a:endParaRPr b="0" lang="ru-RU" sz="13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Титульный слайд">
    <p:spTree>
      <p:nvGrpSpPr>
        <p:cNvPr id="1" name=""/>
        <p:cNvGrpSpPr/>
        <p:nvPr/>
      </p:nvGrpSpPr>
      <p:grpSpPr>
        <a:xfrm>
          <a:off x="0" y="0"/>
          <a:ext cx="0" cy="0"/>
          <a:chOff x="0" y="0"/>
          <a:chExt cx="0" cy="0"/>
        </a:xfrm>
      </p:grpSpPr>
      <p:sp>
        <p:nvSpPr>
          <p:cNvPr id="12" name="PlaceHolder 1"/>
          <p:cNvSpPr>
            <a:spLocks noGrp="1"/>
          </p:cNvSpPr>
          <p:nvPr>
            <p:ph type="title"/>
          </p:nvPr>
        </p:nvSpPr>
        <p:spPr>
          <a:xfrm>
            <a:off x="1435680" y="274680"/>
            <a:ext cx="7497720" cy="114264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3" name="PlaceHolder 2"/>
          <p:cNvSpPr>
            <a:spLocks noGrp="1"/>
          </p:cNvSpPr>
          <p:nvPr>
            <p:ph type="subTitle"/>
          </p:nvPr>
        </p:nvSpPr>
        <p:spPr>
          <a:xfrm>
            <a:off x="1435680" y="1447920"/>
            <a:ext cx="7497720" cy="480024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B8D4975-0C4E-4AEB-A650-25A99AD22A85}"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Титульный слайд">
    <p:spTree>
      <p:nvGrpSpPr>
        <p:cNvPr id="1" name=""/>
        <p:cNvGrpSpPr/>
        <p:nvPr/>
      </p:nvGrpSpPr>
      <p:grpSpPr>
        <a:xfrm>
          <a:off x="0" y="0"/>
          <a:ext cx="0" cy="0"/>
          <a:chOff x="0" y="0"/>
          <a:chExt cx="0" cy="0"/>
        </a:xfrm>
      </p:grpSpPr>
      <p:sp>
        <p:nvSpPr>
          <p:cNvPr id="14" name="PlaceHolder 1"/>
          <p:cNvSpPr>
            <a:spLocks noGrp="1"/>
          </p:cNvSpPr>
          <p:nvPr>
            <p:ph type="title"/>
          </p:nvPr>
        </p:nvSpPr>
        <p:spPr>
          <a:xfrm>
            <a:off x="1435680" y="274680"/>
            <a:ext cx="7497720" cy="114264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5" name="PlaceHolder 2"/>
          <p:cNvSpPr>
            <a:spLocks noGrp="1"/>
          </p:cNvSpPr>
          <p:nvPr>
            <p:ph/>
          </p:nvPr>
        </p:nvSpPr>
        <p:spPr>
          <a:xfrm>
            <a:off x="1435680" y="1447920"/>
            <a:ext cx="7497720" cy="4800240"/>
          </a:xfrm>
          <a:prstGeom prst="rect">
            <a:avLst/>
          </a:prstGeom>
          <a:noFill/>
          <a:ln w="0">
            <a:noFill/>
          </a:ln>
        </p:spPr>
        <p:txBody>
          <a:bodyPr lIns="0" rIns="0" tIns="0" bIns="0" anchor="t">
            <a:normAutofit/>
          </a:bodyPr>
          <a:p>
            <a:pPr indent="0">
              <a:lnSpc>
                <a:spcPts val="2999"/>
              </a:lnSpc>
              <a:spcBef>
                <a:spcPts val="1417"/>
              </a:spcBef>
              <a:buNone/>
            </a:pPr>
            <a:endParaRPr b="0" lang="en-US" sz="3200" spc="-1" strike="noStrike">
              <a:solidFill>
                <a:srgbClr val="000000"/>
              </a:solidFill>
              <a:latin typeface="Gill Sans MT"/>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C38BD0B-78B9-4A20-8CEC-B4E3BCF1C594}"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35680" y="274680"/>
            <a:ext cx="7497720" cy="114264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27" name="PlaceHolder 2"/>
          <p:cNvSpPr>
            <a:spLocks noGrp="1"/>
          </p:cNvSpPr>
          <p:nvPr>
            <p:ph/>
          </p:nvPr>
        </p:nvSpPr>
        <p:spPr>
          <a:xfrm>
            <a:off x="1435680" y="1447920"/>
            <a:ext cx="7497720" cy="4800240"/>
          </a:xfrm>
          <a:prstGeom prst="rect">
            <a:avLst/>
          </a:prstGeom>
          <a:noFill/>
          <a:ln w="0">
            <a:noFill/>
          </a:ln>
        </p:spPr>
        <p:txBody>
          <a:bodyPr lIns="0" rIns="0" tIns="0" bIns="0" anchor="t">
            <a:normAutofit/>
          </a:bodyPr>
          <a:p>
            <a:pPr indent="0">
              <a:lnSpc>
                <a:spcPts val="2999"/>
              </a:lnSpc>
              <a:spcBef>
                <a:spcPts val="1417"/>
              </a:spcBef>
              <a:buNone/>
            </a:pPr>
            <a:endParaRPr b="0" lang="en-US" sz="3200" spc="-1" strike="noStrike">
              <a:solidFill>
                <a:srgbClr val="000000"/>
              </a:solidFill>
              <a:latin typeface="Gill Sans MT"/>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A38074C-F454-4720-B3D6-407090FDAADA}" type="slidenum">
              <a:t>&lt;#&gt;</a:t>
            </a:fld>
          </a:p>
        </p:txBody>
      </p:sp>
      <p:sp>
        <p:nvSpPr>
          <p:cNvPr id="6" name="PlaceHolder 5"/>
          <p:cNvSpPr>
            <a:spLocks noGrp="1"/>
          </p:cNvSpPr>
          <p:nvPr>
            <p:ph type="dt" idx="4"/>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и объект">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3C98B6F7-1AD0-4835-83EE-D602440F0562}" type="slidenum">
              <a:t>&lt;#&gt;</a:t>
            </a:fld>
          </a:p>
        </p:txBody>
      </p:sp>
      <p:sp>
        <p:nvSpPr>
          <p:cNvPr id="4" name="PlaceHolder 3"/>
          <p:cNvSpPr>
            <a:spLocks noGrp="1"/>
          </p:cNvSpPr>
          <p:nvPr>
            <p:ph type="dt" idx="7"/>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38" name="PlaceHolder 1"/>
          <p:cNvSpPr>
            <a:spLocks noGrp="1"/>
          </p:cNvSpPr>
          <p:nvPr>
            <p:ph type="title"/>
          </p:nvPr>
        </p:nvSpPr>
        <p:spPr>
          <a:xfrm>
            <a:off x="1435680" y="274680"/>
            <a:ext cx="7497720" cy="114264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9" name="PlaceHolder 2"/>
          <p:cNvSpPr>
            <a:spLocks noGrp="1"/>
          </p:cNvSpPr>
          <p:nvPr>
            <p:ph/>
          </p:nvPr>
        </p:nvSpPr>
        <p:spPr>
          <a:xfrm>
            <a:off x="1435680" y="1447920"/>
            <a:ext cx="7497720" cy="4800240"/>
          </a:xfrm>
          <a:prstGeom prst="rect">
            <a:avLst/>
          </a:prstGeom>
          <a:noFill/>
          <a:ln w="0">
            <a:noFill/>
          </a:ln>
        </p:spPr>
        <p:txBody>
          <a:bodyPr lIns="0" rIns="0" tIns="0" bIns="0" anchor="t">
            <a:normAutofit/>
          </a:bodyPr>
          <a:p>
            <a:pPr indent="0">
              <a:lnSpc>
                <a:spcPts val="2999"/>
              </a:lnSpc>
              <a:spcBef>
                <a:spcPts val="1417"/>
              </a:spcBef>
              <a:buNone/>
            </a:pPr>
            <a:endParaRPr b="0" lang="en-US" sz="3200" spc="-1" strike="noStrike">
              <a:solidFill>
                <a:srgbClr val="000000"/>
              </a:solidFill>
              <a:latin typeface="Gill Sans MT"/>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624176B1-774E-4655-97CB-3460CDCBB085}" type="slidenum">
              <a:t>&lt;#&gt;</a:t>
            </a:fld>
          </a:p>
        </p:txBody>
      </p:sp>
      <p:sp>
        <p:nvSpPr>
          <p:cNvPr id="6" name="PlaceHolder 5"/>
          <p:cNvSpPr>
            <a:spLocks noGrp="1"/>
          </p:cNvSpPr>
          <p:nvPr>
            <p:ph type="dt" idx="7"/>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_">
    <p:spTree>
      <p:nvGrpSpPr>
        <p:cNvPr id="1" name=""/>
        <p:cNvGrpSpPr/>
        <p:nvPr/>
      </p:nvGrpSpPr>
      <p:grpSpPr>
        <a:xfrm>
          <a:off x="0" y="0"/>
          <a:ext cx="0" cy="0"/>
          <a:chOff x="0" y="0"/>
          <a:chExt cx="0" cy="0"/>
        </a:xfrm>
      </p:grpSpPr>
      <p:sp>
        <p:nvSpPr>
          <p:cNvPr id="73" name="PlaceHolder 1"/>
          <p:cNvSpPr>
            <a:spLocks noGrp="1"/>
          </p:cNvSpPr>
          <p:nvPr>
            <p:ph type="title"/>
          </p:nvPr>
        </p:nvSpPr>
        <p:spPr>
          <a:xfrm>
            <a:off x="1435680" y="274680"/>
            <a:ext cx="7497720" cy="114264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74" name="PlaceHolder 2"/>
          <p:cNvSpPr>
            <a:spLocks noGrp="1"/>
          </p:cNvSpPr>
          <p:nvPr>
            <p:ph/>
          </p:nvPr>
        </p:nvSpPr>
        <p:spPr>
          <a:xfrm>
            <a:off x="1435680" y="1447920"/>
            <a:ext cx="7497720" cy="4800240"/>
          </a:xfrm>
          <a:prstGeom prst="rect">
            <a:avLst/>
          </a:prstGeom>
          <a:noFill/>
          <a:ln w="0">
            <a:noFill/>
          </a:ln>
        </p:spPr>
        <p:txBody>
          <a:bodyPr lIns="0" rIns="0" tIns="0" bIns="0" anchor="t">
            <a:normAutofit/>
          </a:bodyPr>
          <a:p>
            <a:pPr indent="0">
              <a:lnSpc>
                <a:spcPts val="2999"/>
              </a:lnSpc>
              <a:spcBef>
                <a:spcPts val="1417"/>
              </a:spcBef>
              <a:buNone/>
            </a:pPr>
            <a:endParaRPr b="0" lang="en-US" sz="3200" spc="-1" strike="noStrike">
              <a:solidFill>
                <a:srgbClr val="000000"/>
              </a:solidFill>
              <a:latin typeface="Gill Sans MT"/>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BE820BF6-9F82-44CC-A6C3-C691AD4FC12F}" type="slidenum">
              <a:t>&lt;#&gt;</a:t>
            </a:fld>
          </a:p>
        </p:txBody>
      </p:sp>
      <p:sp>
        <p:nvSpPr>
          <p:cNvPr id="6" name="PlaceHolder 5"/>
          <p:cNvSpPr>
            <a:spLocks noGrp="1"/>
          </p:cNvSpPr>
          <p:nvPr>
            <p:ph type="dt" idx="10"/>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4.xml"/><Relationship Id="rId4" Type="http://schemas.openxmlformats.org/officeDocument/2006/relationships/slideLayout" Target="../slideLayouts/slideLayout5.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90285" sy="90285" algn="tl"/>
        </a:blipFill>
      </p:bgPr>
    </p:bg>
    <p:spTree>
      <p:nvGrpSpPr>
        <p:cNvPr id="1" name=""/>
        <p:cNvGrpSpPr/>
        <p:nvPr/>
      </p:nvGrpSpPr>
      <p:grpSpPr>
        <a:xfrm>
          <a:off x="0" y="0"/>
          <a:ext cx="0" cy="0"/>
          <a:chOff x="0" y="0"/>
          <a:chExt cx="0" cy="0"/>
        </a:xfrm>
      </p:grpSpPr>
      <p:sp>
        <p:nvSpPr>
          <p:cNvPr id="0" name="Pie 6"/>
          <p:cNvSpPr/>
          <p:nvPr/>
        </p:nvSpPr>
        <p:spPr>
          <a:xfrm>
            <a:off x="-815760" y="-815760"/>
            <a:ext cx="1638360" cy="1638360"/>
          </a:xfrm>
          <a:prstGeom prst="pie">
            <a:avLst>
              <a:gd name="adj1" fmla="val 0"/>
              <a:gd name="adj2" fmla="val 5402120"/>
            </a:avLst>
          </a:prstGeom>
          <a:solidFill>
            <a:srgbClr val="fcfaf4">
              <a:alpha val="33000"/>
            </a:srgbClr>
          </a:solidFill>
          <a:ln cap="rnd" w="3240">
            <a:solidFill>
              <a:srgbClr val="d1c3a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 name="Oval 7"/>
          <p:cNvSpPr/>
          <p:nvPr/>
        </p:nvSpPr>
        <p:spPr>
          <a:xfrm>
            <a:off x="168840" y="21240"/>
            <a:ext cx="1701720" cy="1701720"/>
          </a:xfrm>
          <a:prstGeom prst="ellipse">
            <a:avLst/>
          </a:prstGeom>
          <a:noFill/>
          <a:ln cap="rnd" w="27360">
            <a:solidFill>
              <a:srgbClr val="fff4dd"/>
            </a:solidFill>
            <a:round/>
          </a:ln>
          <a:effectLst>
            <a:outerShdw dist="25560" dir="5400000" blurRad="25560" rotWithShape="0">
              <a:srgbClr val="afa68f">
                <a:alpha val="8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2" name="Donut 10"/>
          <p:cNvSpPr/>
          <p:nvPr/>
        </p:nvSpPr>
        <p:spPr>
          <a:xfrm rot="2315400">
            <a:off x="182880" y="1054800"/>
            <a:ext cx="1125360" cy="1102320"/>
          </a:xfrm>
          <a:prstGeom prst="donut">
            <a:avLst>
              <a:gd name="adj" fmla="val 11833"/>
            </a:avLst>
          </a:prstGeom>
          <a:gradFill rotWithShape="0">
            <a:gsLst>
              <a:gs pos="0">
                <a:srgbClr val="eed18e">
                  <a:alpha val="60000"/>
                </a:srgbClr>
              </a:gs>
              <a:gs pos="100000">
                <a:srgbClr val="fefaf6">
                  <a:alpha val="70196"/>
                </a:srgbClr>
              </a:gs>
            </a:gsLst>
            <a:lin ang="13500000"/>
          </a:gradFill>
          <a:ln cap="rnd" w="7200">
            <a:solidFill>
              <a:srgbClr val="c6b792"/>
            </a:solidFill>
            <a:round/>
          </a:ln>
          <a:effectLst>
            <a:outerShdw dist="14843" dir="4557825" blurRad="12600" rotWithShape="0">
              <a:srgbClr val="595343">
                <a:alpha val="3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3" name="Rectangle 11"/>
          <p:cNvSpPr/>
          <p:nvPr/>
        </p:nvSpPr>
        <p:spPr>
          <a:xfrm>
            <a:off x="1088280" y="0"/>
            <a:ext cx="8130600" cy="6857640"/>
          </a:xfrm>
          <a:prstGeom prst="rect">
            <a:avLst/>
          </a:prstGeom>
          <a:solidFill>
            <a:srgbClr val="ffffff"/>
          </a:solidFill>
          <a:ln w="25560">
            <a:noFill/>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4" name="Rectangle 14"/>
          <p:cNvSpPr/>
          <p:nvPr/>
        </p:nvSpPr>
        <p:spPr>
          <a:xfrm>
            <a:off x="1014840" y="0"/>
            <a:ext cx="72720" cy="6857640"/>
          </a:xfrm>
          <a:prstGeom prst="rect">
            <a:avLst/>
          </a:prstGeom>
          <a:solidFill>
            <a:srgbClr val="ffffff"/>
          </a:solidFill>
          <a:ln w="25560">
            <a:noFill/>
          </a:ln>
          <a:effectLst>
            <a:outerShdw dist="38160" dir="10800000" blurRad="38520" rotWithShape="0">
              <a:srgbClr val="736e62">
                <a:alpha val="2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 name="PlaceHolder 1"/>
          <p:cNvSpPr>
            <a:spLocks noGrp="1"/>
          </p:cNvSpPr>
          <p:nvPr>
            <p:ph type="title"/>
          </p:nvPr>
        </p:nvSpPr>
        <p:spPr>
          <a:xfrm>
            <a:off x="1435680" y="435960"/>
            <a:ext cx="7406280" cy="1471680"/>
          </a:xfrm>
          <a:prstGeom prst="rect">
            <a:avLst/>
          </a:prstGeom>
          <a:noFill/>
          <a:ln w="0">
            <a:noFill/>
          </a:ln>
        </p:spPr>
        <p:txBody>
          <a:bodyPr lIns="90000" rIns="90000" tIns="45000" bIns="45000" anchor="b">
            <a:noAutofit/>
          </a:bodyPr>
          <a:p>
            <a:pPr indent="0">
              <a:lnSpc>
                <a:spcPct val="100000"/>
              </a:lnSpc>
              <a:buNone/>
            </a:pPr>
            <a:r>
              <a:rPr b="0" lang="ru-RU" sz="4400" spc="-1" strike="noStrike">
                <a:solidFill>
                  <a:srgbClr val="572314"/>
                </a:solidFill>
                <a:latin typeface="Gill Sans MT"/>
              </a:rPr>
              <a:t>Образец заголовка</a:t>
            </a:r>
            <a:endParaRPr b="0" lang="en-US" sz="4400" spc="-1" strike="noStrike">
              <a:solidFill>
                <a:srgbClr val="000000"/>
              </a:solidFill>
              <a:latin typeface="Gill Sans MT"/>
            </a:endParaRPr>
          </a:p>
        </p:txBody>
      </p:sp>
      <p:sp>
        <p:nvSpPr>
          <p:cNvPr id="6" name="PlaceHolder 2"/>
          <p:cNvSpPr>
            <a:spLocks noGrp="1"/>
          </p:cNvSpPr>
          <p:nvPr>
            <p:ph type="dt" idx="1"/>
          </p:nvPr>
        </p:nvSpPr>
        <p:spPr>
          <a:xfrm>
            <a:off x="3581280" y="6305400"/>
            <a:ext cx="2133360" cy="47592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7" name="PlaceHolder 3"/>
          <p:cNvSpPr>
            <a:spLocks noGrp="1"/>
          </p:cNvSpPr>
          <p:nvPr>
            <p:ph type="ftr" idx="2"/>
          </p:nvPr>
        </p:nvSpPr>
        <p:spPr>
          <a:xfrm>
            <a:off x="5715000" y="6305400"/>
            <a:ext cx="2895120" cy="475920"/>
          </a:xfrm>
          <a:prstGeom prst="rect">
            <a:avLst/>
          </a:prstGeom>
          <a:noFill/>
          <a:ln w="0">
            <a:noFill/>
          </a:ln>
        </p:spPr>
        <p:txBody>
          <a:bodyPr lIns="90000" rIns="90000" tIns="45000" bIns="45000" anchor="b">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8" name="PlaceHolder 4"/>
          <p:cNvSpPr>
            <a:spLocks noGrp="1"/>
          </p:cNvSpPr>
          <p:nvPr>
            <p:ph type="sldNum" idx="3"/>
          </p:nvPr>
        </p:nvSpPr>
        <p:spPr>
          <a:xfrm>
            <a:off x="8613720" y="6305400"/>
            <a:ext cx="456840" cy="475920"/>
          </a:xfrm>
          <a:prstGeom prst="rect">
            <a:avLst/>
          </a:prstGeom>
          <a:noFill/>
          <a:ln w="0">
            <a:noFill/>
          </a:ln>
        </p:spPr>
        <p:txBody>
          <a:bodyPr lIns="90000" rIns="90000" tIns="45000" bIns="45000" anchor="b">
            <a:noAutofit/>
          </a:bodyPr>
          <a:lstStyle>
            <a:lvl1pPr indent="0" algn="ctr">
              <a:lnSpc>
                <a:spcPct val="100000"/>
              </a:lnSpc>
              <a:buNone/>
              <a:defRPr b="0" lang="es-ES" sz="1200" spc="-1" strike="noStrike">
                <a:solidFill>
                  <a:srgbClr val="b5a989"/>
                </a:solidFill>
                <a:latin typeface="Gill Sans MT"/>
              </a:defRPr>
            </a:lvl1pPr>
          </a:lstStyle>
          <a:p>
            <a:pPr indent="0" algn="ctr">
              <a:lnSpc>
                <a:spcPct val="100000"/>
              </a:lnSpc>
              <a:buNone/>
            </a:pPr>
            <a:fld id="{B43339A0-9609-4F03-A178-8A599FDF2531}" type="slidenum">
              <a:rPr b="0" lang="es-ES" sz="1200" spc="-1" strike="noStrike">
                <a:solidFill>
                  <a:srgbClr val="b5a989"/>
                </a:solidFill>
                <a:latin typeface="Gill Sans MT"/>
              </a:rPr>
              <a:t>&lt;номер&gt;</a:t>
            </a:fld>
            <a:endParaRPr b="0" lang="ru-RU" sz="1200" spc="-1" strike="noStrike">
              <a:solidFill>
                <a:srgbClr val="000000"/>
              </a:solidFill>
              <a:latin typeface="Times New Roman"/>
            </a:endParaRPr>
          </a:p>
        </p:txBody>
      </p:sp>
      <p:sp>
        <p:nvSpPr>
          <p:cNvPr id="9" name="Oval 7"/>
          <p:cNvSpPr/>
          <p:nvPr/>
        </p:nvSpPr>
        <p:spPr>
          <a:xfrm>
            <a:off x="921600" y="1413720"/>
            <a:ext cx="209880" cy="209880"/>
          </a:xfrm>
          <a:prstGeom prst="ellipse">
            <a:avLst/>
          </a:prstGeom>
          <a:gradFill rotWithShape="0">
            <a:gsLst>
              <a:gs pos="0">
                <a:srgbClr val="daf5fe">
                  <a:alpha val="95294"/>
                </a:srgbClr>
              </a:gs>
              <a:gs pos="100000">
                <a:srgbClr val="00aad4">
                  <a:alpha val="85098"/>
                </a:srgbClr>
              </a:gs>
            </a:gsLst>
            <a:path path="circle">
              <a:fillToRect l="25000" t="12000" r="75000" b="88000"/>
            </a:path>
          </a:gradFill>
          <a:ln cap="rnd" w="2160">
            <a:solidFill>
              <a:srgbClr val="308da4">
                <a:alpha val="60000"/>
              </a:srgbClr>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0" name="Oval 8"/>
          <p:cNvSpPr/>
          <p:nvPr/>
        </p:nvSpPr>
        <p:spPr>
          <a:xfrm>
            <a:off x="1157040" y="1344960"/>
            <a:ext cx="63720" cy="63720"/>
          </a:xfrm>
          <a:prstGeom prst="ellipse">
            <a:avLst/>
          </a:prstGeom>
          <a:noFill/>
          <a:ln cap="rnd" w="12600">
            <a:solidFill>
              <a:srgbClr val="317f93">
                <a:alpha val="60000"/>
              </a:srgbClr>
            </a:solidFill>
            <a:round/>
          </a:ln>
          <a:effectLst>
            <a:outerShdw dist="25560" dir="5400000" blurRad="63360" rotWithShape="0">
              <a:srgbClr val="000000">
                <a:alpha val="43000"/>
              </a:srgbClr>
            </a:outerShdw>
          </a:effectLst>
        </p:spPr>
        <p:style>
          <a:lnRef idx="0"/>
          <a:fillRef idx="0"/>
          <a:effectRef idx="0"/>
          <a:fontRef idx="minor"/>
        </p:style>
        <p:txBody>
          <a:bodyPr lIns="90000" rIns="90000" tIns="0" bIns="0" anchor="ctr">
            <a:noAutofit/>
          </a:bodyPr>
          <a:p>
            <a:endParaRPr b="0" lang="ru-RU" sz="1800" spc="-1" strike="noStrike">
              <a:solidFill>
                <a:srgbClr val="000000"/>
              </a:solidFill>
              <a:latin typeface="Arial"/>
            </a:endParaRPr>
          </a:p>
        </p:txBody>
      </p:sp>
      <p:sp>
        <p:nvSpPr>
          <p:cNvPr id="1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ts val="2999"/>
              </a:lnSpc>
              <a:spcBef>
                <a:spcPts val="1417"/>
              </a:spcBef>
              <a:buClr>
                <a:srgbClr val="000000"/>
              </a:buClr>
              <a:buSzPct val="45000"/>
              <a:buFont typeface="Wingdings" charset="2"/>
              <a:buChar char=""/>
            </a:pPr>
            <a:r>
              <a:rPr b="0" lang="en-US" sz="3200" spc="-1" strike="noStrike">
                <a:solidFill>
                  <a:srgbClr val="000000"/>
                </a:solidFill>
                <a:latin typeface="Gill Sans MT"/>
              </a:rPr>
              <a:t>Для правки структуры щёлкните мышью</a:t>
            </a:r>
            <a:endParaRPr b="0" lang="en-US" sz="3200" spc="-1" strike="noStrike">
              <a:solidFill>
                <a:srgbClr val="000000"/>
              </a:solidFill>
              <a:latin typeface="Gill Sans MT"/>
            </a:endParaRPr>
          </a:p>
          <a:p>
            <a:pPr lvl="1" marL="864000" indent="-324000">
              <a:lnSpc>
                <a:spcPts val="2801"/>
              </a:lnSpc>
              <a:spcBef>
                <a:spcPts val="1134"/>
              </a:spcBef>
              <a:buClr>
                <a:srgbClr val="000000"/>
              </a:buClr>
              <a:buSzPct val="75000"/>
              <a:buFont typeface="Symbol" charset="2"/>
              <a:buChar char=""/>
            </a:pPr>
            <a:r>
              <a:rPr b="0" lang="en-US" sz="2400" spc="-1" strike="noStrike">
                <a:solidFill>
                  <a:srgbClr val="000000"/>
                </a:solidFill>
                <a:latin typeface="Gill Sans MT"/>
              </a:rPr>
              <a:t>Второй уровень структуры</a:t>
            </a:r>
            <a:endParaRPr b="0" lang="en-US" sz="2400" spc="-1" strike="noStrike">
              <a:solidFill>
                <a:srgbClr val="000000"/>
              </a:solidFill>
              <a:latin typeface="Gill Sans MT"/>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Gill Sans MT"/>
              </a:rPr>
              <a:t>Третий уровень структуры</a:t>
            </a:r>
            <a:endParaRPr b="0" lang="en-US" sz="2000" spc="-1" strike="noStrike">
              <a:solidFill>
                <a:srgbClr val="000000"/>
              </a:solidFill>
              <a:latin typeface="Gill Sans MT"/>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Gill Sans MT"/>
              </a:rPr>
              <a:t>Четвёртый уровень структуры</a:t>
            </a:r>
            <a:endParaRPr b="0" lang="en-US" sz="2000" spc="-1" strike="noStrike">
              <a:solidFill>
                <a:srgbClr val="000000"/>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Gill Sans MT"/>
              </a:rPr>
              <a:t>Пятый уровень структуры</a:t>
            </a:r>
            <a:endParaRPr b="0" lang="en-US" sz="2000" spc="-1" strike="noStrike">
              <a:solidFill>
                <a:srgbClr val="000000"/>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Gill Sans MT"/>
              </a:rPr>
              <a:t>Шестой уровень структуры</a:t>
            </a:r>
            <a:endParaRPr b="0" lang="en-US" sz="2000" spc="-1" strike="noStrike">
              <a:solidFill>
                <a:srgbClr val="000000"/>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Gill Sans MT"/>
              </a:rPr>
              <a:t>Седьмой уровень структуры</a:t>
            </a:r>
            <a:endParaRPr b="0" lang="en-US" sz="2000" spc="-1" strike="noStrike">
              <a:solidFill>
                <a:srgbClr val="000000"/>
              </a:solidFill>
              <a:latin typeface="Gill Sans M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90285" sy="90285" algn="tl"/>
        </a:blipFill>
      </p:bgPr>
    </p:bg>
    <p:spTree>
      <p:nvGrpSpPr>
        <p:cNvPr id="1" name=""/>
        <p:cNvGrpSpPr/>
        <p:nvPr/>
      </p:nvGrpSpPr>
      <p:grpSpPr>
        <a:xfrm>
          <a:off x="0" y="0"/>
          <a:ext cx="0" cy="0"/>
          <a:chOff x="0" y="0"/>
          <a:chExt cx="0" cy="0"/>
        </a:xfrm>
      </p:grpSpPr>
      <p:sp>
        <p:nvSpPr>
          <p:cNvPr id="16" name="Pie 6"/>
          <p:cNvSpPr/>
          <p:nvPr/>
        </p:nvSpPr>
        <p:spPr>
          <a:xfrm>
            <a:off x="-815760" y="-815760"/>
            <a:ext cx="1638360" cy="1638360"/>
          </a:xfrm>
          <a:prstGeom prst="pie">
            <a:avLst>
              <a:gd name="adj1" fmla="val 0"/>
              <a:gd name="adj2" fmla="val 5402120"/>
            </a:avLst>
          </a:prstGeom>
          <a:solidFill>
            <a:srgbClr val="fcfaf4">
              <a:alpha val="33000"/>
            </a:srgbClr>
          </a:solidFill>
          <a:ln cap="rnd" w="3240">
            <a:solidFill>
              <a:srgbClr val="d1c3a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7" name="Oval 7"/>
          <p:cNvSpPr/>
          <p:nvPr/>
        </p:nvSpPr>
        <p:spPr>
          <a:xfrm>
            <a:off x="168840" y="21240"/>
            <a:ext cx="1701720" cy="1701720"/>
          </a:xfrm>
          <a:prstGeom prst="ellipse">
            <a:avLst/>
          </a:prstGeom>
          <a:noFill/>
          <a:ln cap="rnd" w="27360">
            <a:solidFill>
              <a:srgbClr val="fff4dd"/>
            </a:solidFill>
            <a:round/>
          </a:ln>
          <a:effectLst>
            <a:outerShdw dist="25560" dir="5400000" blurRad="25560" rotWithShape="0">
              <a:srgbClr val="afa68f">
                <a:alpha val="8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8" name="Donut 10"/>
          <p:cNvSpPr/>
          <p:nvPr/>
        </p:nvSpPr>
        <p:spPr>
          <a:xfrm rot="2315400">
            <a:off x="182880" y="1054800"/>
            <a:ext cx="1125360" cy="1102320"/>
          </a:xfrm>
          <a:prstGeom prst="donut">
            <a:avLst>
              <a:gd name="adj" fmla="val 11833"/>
            </a:avLst>
          </a:prstGeom>
          <a:gradFill rotWithShape="0">
            <a:gsLst>
              <a:gs pos="0">
                <a:srgbClr val="eed18e">
                  <a:alpha val="60000"/>
                </a:srgbClr>
              </a:gs>
              <a:gs pos="100000">
                <a:srgbClr val="fefaf6">
                  <a:alpha val="70196"/>
                </a:srgbClr>
              </a:gs>
            </a:gsLst>
            <a:lin ang="13500000"/>
          </a:gradFill>
          <a:ln cap="rnd" w="7200">
            <a:solidFill>
              <a:srgbClr val="c6b792"/>
            </a:solidFill>
            <a:round/>
          </a:ln>
          <a:effectLst>
            <a:outerShdw dist="14843" dir="4557825" blurRad="12600" rotWithShape="0">
              <a:srgbClr val="595343">
                <a:alpha val="3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9" name="Rectangle 11"/>
          <p:cNvSpPr/>
          <p:nvPr/>
        </p:nvSpPr>
        <p:spPr>
          <a:xfrm>
            <a:off x="1088280" y="0"/>
            <a:ext cx="8130600" cy="6857640"/>
          </a:xfrm>
          <a:prstGeom prst="rect">
            <a:avLst/>
          </a:prstGeom>
          <a:solidFill>
            <a:srgbClr val="ffffff"/>
          </a:solidFill>
          <a:ln w="25560">
            <a:noFill/>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20" name="Rectangle 14"/>
          <p:cNvSpPr/>
          <p:nvPr/>
        </p:nvSpPr>
        <p:spPr>
          <a:xfrm>
            <a:off x="1014840" y="0"/>
            <a:ext cx="72720" cy="6857640"/>
          </a:xfrm>
          <a:prstGeom prst="rect">
            <a:avLst/>
          </a:prstGeom>
          <a:solidFill>
            <a:srgbClr val="ffffff"/>
          </a:solidFill>
          <a:ln w="25560">
            <a:noFill/>
          </a:ln>
          <a:effectLst>
            <a:outerShdw dist="38160" dir="10800000" blurRad="38520" rotWithShape="0">
              <a:srgbClr val="736e62">
                <a:alpha val="2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21" name="PlaceHolder 1"/>
          <p:cNvSpPr>
            <a:spLocks noGrp="1"/>
          </p:cNvSpPr>
          <p:nvPr>
            <p:ph type="title"/>
          </p:nvPr>
        </p:nvSpPr>
        <p:spPr>
          <a:xfrm>
            <a:off x="1435680" y="274680"/>
            <a:ext cx="7497720" cy="1142640"/>
          </a:xfrm>
          <a:prstGeom prst="rect">
            <a:avLst/>
          </a:prstGeom>
          <a:noFill/>
          <a:ln w="0">
            <a:noFill/>
          </a:ln>
        </p:spPr>
        <p:txBody>
          <a:bodyPr lIns="90000" rIns="90000" tIns="45000" bIns="45000" anchor="ctr">
            <a:noAutofit/>
          </a:bodyPr>
          <a:p>
            <a:pPr indent="0">
              <a:lnSpc>
                <a:spcPct val="100000"/>
              </a:lnSpc>
              <a:buNone/>
            </a:pPr>
            <a:r>
              <a:rPr b="0" lang="en-US" sz="4400" spc="-1" strike="noStrike">
                <a:solidFill>
                  <a:srgbClr val="572314"/>
                </a:solidFill>
                <a:latin typeface="Gill Sans MT"/>
              </a:rPr>
              <a:t>Click to edit Master title style</a:t>
            </a:r>
            <a:endParaRPr b="0" lang="en-US" sz="4400" spc="-1" strike="noStrike">
              <a:solidFill>
                <a:srgbClr val="000000"/>
              </a:solidFill>
              <a:latin typeface="Gill Sans MT"/>
            </a:endParaRPr>
          </a:p>
        </p:txBody>
      </p:sp>
      <p:sp>
        <p:nvSpPr>
          <p:cNvPr id="22" name="PlaceHolder 2"/>
          <p:cNvSpPr>
            <a:spLocks noGrp="1"/>
          </p:cNvSpPr>
          <p:nvPr>
            <p:ph type="body"/>
          </p:nvPr>
        </p:nvSpPr>
        <p:spPr>
          <a:xfrm>
            <a:off x="1435680" y="1447920"/>
            <a:ext cx="7497720" cy="4800240"/>
          </a:xfrm>
          <a:prstGeom prst="rect">
            <a:avLst/>
          </a:prstGeom>
          <a:noFill/>
          <a:ln w="0">
            <a:noFill/>
          </a:ln>
        </p:spPr>
        <p:txBody>
          <a:bodyPr lIns="90000" rIns="90000" tIns="45000" bIns="45000" anchor="t">
            <a:noAutofit/>
          </a:bodyPr>
          <a:p>
            <a:pPr marL="432000" indent="-324000">
              <a:lnSpc>
                <a:spcPts val="2999"/>
              </a:lnSpc>
              <a:spcBef>
                <a:spcPts val="601"/>
              </a:spcBef>
              <a:buClr>
                <a:srgbClr val="000000"/>
              </a:buClr>
              <a:buSzPct val="45000"/>
              <a:buFont typeface="Wingdings" charset="2"/>
              <a:buChar char=""/>
            </a:pPr>
            <a:r>
              <a:rPr b="0" lang="en-US" sz="3200" spc="-1" strike="noStrike">
                <a:solidFill>
                  <a:srgbClr val="000000"/>
                </a:solidFill>
                <a:latin typeface="Gill Sans MT"/>
              </a:rPr>
              <a:t>Click to edit Master text styles</a:t>
            </a:r>
            <a:endParaRPr b="0" lang="en-US" sz="3200" spc="-1" strike="noStrike">
              <a:solidFill>
                <a:srgbClr val="000000"/>
              </a:solidFill>
              <a:latin typeface="Gill Sans MT"/>
            </a:endParaRPr>
          </a:p>
          <a:p>
            <a:pPr lvl="1" marL="864000" indent="-324000">
              <a:lnSpc>
                <a:spcPts val="2999"/>
              </a:lnSpc>
              <a:spcBef>
                <a:spcPts val="550"/>
              </a:spcBef>
              <a:buClr>
                <a:srgbClr val="000000"/>
              </a:buClr>
              <a:buSzPct val="75000"/>
              <a:buFont typeface="Symbol" charset="2"/>
              <a:buChar char=""/>
            </a:pPr>
            <a:r>
              <a:rPr b="0" lang="en-US" sz="2800" spc="-1" strike="noStrike">
                <a:solidFill>
                  <a:srgbClr val="000000"/>
                </a:solidFill>
                <a:latin typeface="Gill Sans MT"/>
              </a:rPr>
              <a:t>Second level</a:t>
            </a:r>
            <a:endParaRPr b="0" lang="en-US" sz="2800" spc="-1" strike="noStrike">
              <a:solidFill>
                <a:srgbClr val="000000"/>
              </a:solidFill>
              <a:latin typeface="Gill Sans MT"/>
            </a:endParaRPr>
          </a:p>
          <a:p>
            <a:pPr lvl="2" marL="1296000" indent="-288000">
              <a:lnSpc>
                <a:spcPts val="2801"/>
              </a:lnSpc>
              <a:spcBef>
                <a:spcPts val="479"/>
              </a:spcBef>
              <a:buClr>
                <a:srgbClr val="000000"/>
              </a:buClr>
              <a:buSzPct val="45000"/>
              <a:buFont typeface="Wingdings" charset="2"/>
              <a:buChar char=""/>
            </a:pPr>
            <a:r>
              <a:rPr b="0" lang="en-US" sz="2400" spc="-1" strike="noStrike">
                <a:solidFill>
                  <a:srgbClr val="000000"/>
                </a:solidFill>
                <a:latin typeface="Gill Sans MT"/>
              </a:rPr>
              <a:t>Third level</a:t>
            </a:r>
            <a:endParaRPr b="0" lang="en-US" sz="2400" spc="-1" strike="noStrike">
              <a:solidFill>
                <a:srgbClr val="000000"/>
              </a:solidFill>
              <a:latin typeface="Gill Sans MT"/>
            </a:endParaRPr>
          </a:p>
          <a:p>
            <a:pPr lvl="3" marL="1728000" indent="-216000">
              <a:lnSpc>
                <a:spcPct val="100000"/>
              </a:lnSpc>
              <a:spcBef>
                <a:spcPts val="400"/>
              </a:spcBef>
              <a:buClr>
                <a:srgbClr val="000000"/>
              </a:buClr>
              <a:buSzPct val="75000"/>
              <a:buFont typeface="Symbol" charset="2"/>
              <a:buChar char=""/>
            </a:pPr>
            <a:r>
              <a:rPr b="0" lang="en-US" sz="2000" spc="-1" strike="noStrike">
                <a:solidFill>
                  <a:srgbClr val="000000"/>
                </a:solidFill>
                <a:latin typeface="Gill Sans MT"/>
              </a:rPr>
              <a:t>Fourth level</a:t>
            </a:r>
            <a:endParaRPr b="0" lang="en-US" sz="2000" spc="-1" strike="noStrike">
              <a:solidFill>
                <a:srgbClr val="000000"/>
              </a:solidFill>
              <a:latin typeface="Gill Sans MT"/>
            </a:endParaRPr>
          </a:p>
          <a:p>
            <a:pPr lvl="4" marL="2160000" indent="-216000">
              <a:lnSpc>
                <a:spcPct val="100000"/>
              </a:lnSpc>
              <a:spcBef>
                <a:spcPts val="400"/>
              </a:spcBef>
              <a:buClr>
                <a:srgbClr val="000000"/>
              </a:buClr>
              <a:buSzPct val="45000"/>
              <a:buFont typeface="Wingdings" charset="2"/>
              <a:buChar char=""/>
            </a:pPr>
            <a:r>
              <a:rPr b="0" lang="en-US" sz="2000" spc="-1" strike="noStrike">
                <a:solidFill>
                  <a:srgbClr val="000000"/>
                </a:solidFill>
                <a:latin typeface="Gill Sans MT"/>
              </a:rPr>
              <a:t>Fifth level</a:t>
            </a:r>
            <a:endParaRPr b="0" lang="en-US" sz="2000" spc="-1" strike="noStrike">
              <a:solidFill>
                <a:srgbClr val="000000"/>
              </a:solidFill>
              <a:latin typeface="Gill Sans MT"/>
            </a:endParaRPr>
          </a:p>
        </p:txBody>
      </p:sp>
      <p:sp>
        <p:nvSpPr>
          <p:cNvPr id="23" name="PlaceHolder 3"/>
          <p:cNvSpPr>
            <a:spLocks noGrp="1"/>
          </p:cNvSpPr>
          <p:nvPr>
            <p:ph type="dt" idx="4"/>
          </p:nvPr>
        </p:nvSpPr>
        <p:spPr>
          <a:xfrm>
            <a:off x="3581280" y="6305400"/>
            <a:ext cx="2133360" cy="47592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24" name="PlaceHolder 4"/>
          <p:cNvSpPr>
            <a:spLocks noGrp="1"/>
          </p:cNvSpPr>
          <p:nvPr>
            <p:ph type="ftr" idx="5"/>
          </p:nvPr>
        </p:nvSpPr>
        <p:spPr>
          <a:xfrm>
            <a:off x="5715000" y="6305400"/>
            <a:ext cx="2895120" cy="475920"/>
          </a:xfrm>
          <a:prstGeom prst="rect">
            <a:avLst/>
          </a:prstGeom>
          <a:noFill/>
          <a:ln w="0">
            <a:noFill/>
          </a:ln>
        </p:spPr>
        <p:txBody>
          <a:bodyPr lIns="90000" rIns="90000" tIns="45000" bIns="45000" anchor="b">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5" name="PlaceHolder 5"/>
          <p:cNvSpPr>
            <a:spLocks noGrp="1"/>
          </p:cNvSpPr>
          <p:nvPr>
            <p:ph type="sldNum" idx="6"/>
          </p:nvPr>
        </p:nvSpPr>
        <p:spPr>
          <a:xfrm>
            <a:off x="8613720" y="6305400"/>
            <a:ext cx="456840" cy="475920"/>
          </a:xfrm>
          <a:prstGeom prst="rect">
            <a:avLst/>
          </a:prstGeom>
          <a:noFill/>
          <a:ln w="0">
            <a:noFill/>
          </a:ln>
        </p:spPr>
        <p:txBody>
          <a:bodyPr lIns="90000" rIns="90000" tIns="45000" bIns="45000" anchor="b">
            <a:noAutofit/>
          </a:bodyPr>
          <a:lstStyle>
            <a:lvl1pPr indent="0" algn="ctr">
              <a:lnSpc>
                <a:spcPct val="100000"/>
              </a:lnSpc>
              <a:buNone/>
              <a:defRPr b="0" lang="es-ES" sz="1200" spc="-1" strike="noStrike">
                <a:solidFill>
                  <a:srgbClr val="b5a989"/>
                </a:solidFill>
                <a:latin typeface="Gill Sans MT"/>
              </a:defRPr>
            </a:lvl1pPr>
          </a:lstStyle>
          <a:p>
            <a:pPr indent="0" algn="ctr">
              <a:lnSpc>
                <a:spcPct val="100000"/>
              </a:lnSpc>
              <a:buNone/>
            </a:pPr>
            <a:fld id="{7DFE6E66-A8AE-483B-B0AB-69EBC8B09922}" type="slidenum">
              <a:rPr b="0" lang="es-ES" sz="1200" spc="-1" strike="noStrike">
                <a:solidFill>
                  <a:srgbClr val="b5a989"/>
                </a:solidFill>
                <a:latin typeface="Gill Sans MT"/>
              </a:rPr>
              <a:t>&lt;номер&gt;</a:t>
            </a:fld>
            <a:endParaRPr b="0" lang="ru-RU"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2"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90285" sy="90285" algn="tl"/>
        </a:blipFill>
      </p:bgPr>
    </p:bg>
    <p:spTree>
      <p:nvGrpSpPr>
        <p:cNvPr id="1" name=""/>
        <p:cNvGrpSpPr/>
        <p:nvPr/>
      </p:nvGrpSpPr>
      <p:grpSpPr>
        <a:xfrm>
          <a:off x="0" y="0"/>
          <a:ext cx="0" cy="0"/>
          <a:chOff x="0" y="0"/>
          <a:chExt cx="0" cy="0"/>
        </a:xfrm>
      </p:grpSpPr>
      <p:sp>
        <p:nvSpPr>
          <p:cNvPr id="28" name="Pie 6"/>
          <p:cNvSpPr/>
          <p:nvPr/>
        </p:nvSpPr>
        <p:spPr>
          <a:xfrm>
            <a:off x="-815760" y="-815760"/>
            <a:ext cx="1638360" cy="1638360"/>
          </a:xfrm>
          <a:prstGeom prst="pie">
            <a:avLst>
              <a:gd name="adj1" fmla="val 0"/>
              <a:gd name="adj2" fmla="val 5402120"/>
            </a:avLst>
          </a:prstGeom>
          <a:solidFill>
            <a:srgbClr val="fcfaf4">
              <a:alpha val="33000"/>
            </a:srgbClr>
          </a:solidFill>
          <a:ln cap="rnd" w="3240">
            <a:solidFill>
              <a:srgbClr val="d1c3a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29" name="Oval 7"/>
          <p:cNvSpPr/>
          <p:nvPr/>
        </p:nvSpPr>
        <p:spPr>
          <a:xfrm>
            <a:off x="168840" y="21240"/>
            <a:ext cx="1701720" cy="1701720"/>
          </a:xfrm>
          <a:prstGeom prst="ellipse">
            <a:avLst/>
          </a:prstGeom>
          <a:noFill/>
          <a:ln cap="rnd" w="27360">
            <a:solidFill>
              <a:srgbClr val="fff4dd"/>
            </a:solidFill>
            <a:round/>
          </a:ln>
          <a:effectLst>
            <a:outerShdw dist="25560" dir="5400000" blurRad="25560" rotWithShape="0">
              <a:srgbClr val="afa68f">
                <a:alpha val="8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30" name="Donut 10"/>
          <p:cNvSpPr/>
          <p:nvPr/>
        </p:nvSpPr>
        <p:spPr>
          <a:xfrm rot="2315400">
            <a:off x="182880" y="1054800"/>
            <a:ext cx="1125360" cy="1102320"/>
          </a:xfrm>
          <a:prstGeom prst="donut">
            <a:avLst>
              <a:gd name="adj" fmla="val 11833"/>
            </a:avLst>
          </a:prstGeom>
          <a:gradFill rotWithShape="0">
            <a:gsLst>
              <a:gs pos="0">
                <a:srgbClr val="eed18e">
                  <a:alpha val="60000"/>
                </a:srgbClr>
              </a:gs>
              <a:gs pos="100000">
                <a:srgbClr val="fefaf6">
                  <a:alpha val="70196"/>
                </a:srgbClr>
              </a:gs>
            </a:gsLst>
            <a:lin ang="13500000"/>
          </a:gradFill>
          <a:ln cap="rnd" w="7200">
            <a:solidFill>
              <a:srgbClr val="c6b792"/>
            </a:solidFill>
            <a:round/>
          </a:ln>
          <a:effectLst>
            <a:outerShdw dist="14843" dir="4557825" blurRad="12600" rotWithShape="0">
              <a:srgbClr val="595343">
                <a:alpha val="3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31" name="Rectangle 11"/>
          <p:cNvSpPr/>
          <p:nvPr/>
        </p:nvSpPr>
        <p:spPr>
          <a:xfrm>
            <a:off x="1088280" y="0"/>
            <a:ext cx="8130600" cy="6857640"/>
          </a:xfrm>
          <a:prstGeom prst="rect">
            <a:avLst/>
          </a:prstGeom>
          <a:solidFill>
            <a:srgbClr val="ffffff"/>
          </a:solidFill>
          <a:ln w="25560">
            <a:noFill/>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32" name="Rectangle 14"/>
          <p:cNvSpPr/>
          <p:nvPr/>
        </p:nvSpPr>
        <p:spPr>
          <a:xfrm>
            <a:off x="1014840" y="0"/>
            <a:ext cx="72720" cy="6857640"/>
          </a:xfrm>
          <a:prstGeom prst="rect">
            <a:avLst/>
          </a:prstGeom>
          <a:solidFill>
            <a:srgbClr val="ffffff"/>
          </a:solidFill>
          <a:ln w="25560">
            <a:noFill/>
          </a:ln>
          <a:effectLst>
            <a:outerShdw dist="38160" dir="10800000" blurRad="38520" rotWithShape="0">
              <a:srgbClr val="736e62">
                <a:alpha val="25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33" name="PlaceHolder 1"/>
          <p:cNvSpPr>
            <a:spLocks noGrp="1"/>
          </p:cNvSpPr>
          <p:nvPr>
            <p:ph type="body"/>
          </p:nvPr>
        </p:nvSpPr>
        <p:spPr>
          <a:xfrm>
            <a:off x="1435680" y="1447920"/>
            <a:ext cx="7497720" cy="4800240"/>
          </a:xfrm>
          <a:prstGeom prst="rect">
            <a:avLst/>
          </a:prstGeom>
          <a:noFill/>
          <a:ln w="0">
            <a:noFill/>
          </a:ln>
        </p:spPr>
        <p:txBody>
          <a:bodyPr lIns="90000" rIns="90000" tIns="45000" bIns="45000" anchor="t">
            <a:noAutofit/>
          </a:bodyPr>
          <a:p>
            <a:pPr marL="432000" indent="-324000">
              <a:lnSpc>
                <a:spcPts val="2999"/>
              </a:lnSpc>
              <a:spcBef>
                <a:spcPts val="601"/>
              </a:spcBef>
              <a:buClr>
                <a:srgbClr val="000000"/>
              </a:buClr>
              <a:buSzPct val="45000"/>
              <a:buFont typeface="Wingdings" charset="2"/>
              <a:buChar char=""/>
            </a:pPr>
            <a:r>
              <a:rPr b="0" lang="ru-RU" sz="3200" spc="-1" strike="noStrike">
                <a:solidFill>
                  <a:srgbClr val="000000"/>
                </a:solidFill>
                <a:latin typeface="Gill Sans MT"/>
              </a:rPr>
              <a:t>Образец текста</a:t>
            </a:r>
            <a:endParaRPr b="0" lang="en-US" sz="3200" spc="-1" strike="noStrike">
              <a:solidFill>
                <a:srgbClr val="000000"/>
              </a:solidFill>
              <a:latin typeface="Gill Sans MT"/>
            </a:endParaRPr>
          </a:p>
          <a:p>
            <a:pPr lvl="1" marL="864000" indent="-324000">
              <a:lnSpc>
                <a:spcPts val="2999"/>
              </a:lnSpc>
              <a:spcBef>
                <a:spcPts val="550"/>
              </a:spcBef>
              <a:buClr>
                <a:srgbClr val="000000"/>
              </a:buClr>
              <a:buSzPct val="75000"/>
              <a:buFont typeface="Symbol" charset="2"/>
              <a:buChar char=""/>
            </a:pPr>
            <a:r>
              <a:rPr b="0" lang="ru-RU" sz="2800" spc="-1" strike="noStrike">
                <a:solidFill>
                  <a:srgbClr val="000000"/>
                </a:solidFill>
                <a:latin typeface="Gill Sans MT"/>
              </a:rPr>
              <a:t>Второй уровень</a:t>
            </a:r>
            <a:endParaRPr b="0" lang="en-US" sz="2800" spc="-1" strike="noStrike">
              <a:solidFill>
                <a:srgbClr val="000000"/>
              </a:solidFill>
              <a:latin typeface="Gill Sans MT"/>
            </a:endParaRPr>
          </a:p>
          <a:p>
            <a:pPr lvl="2" marL="1296000" indent="-288000">
              <a:lnSpc>
                <a:spcPts val="2801"/>
              </a:lnSpc>
              <a:spcBef>
                <a:spcPts val="479"/>
              </a:spcBef>
              <a:buClr>
                <a:srgbClr val="000000"/>
              </a:buClr>
              <a:buSzPct val="45000"/>
              <a:buFont typeface="Wingdings" charset="2"/>
              <a:buChar char=""/>
            </a:pPr>
            <a:r>
              <a:rPr b="0" lang="ru-RU" sz="2400" spc="-1" strike="noStrike">
                <a:solidFill>
                  <a:srgbClr val="000000"/>
                </a:solidFill>
                <a:latin typeface="Gill Sans MT"/>
              </a:rPr>
              <a:t>Третий уровень</a:t>
            </a:r>
            <a:endParaRPr b="0" lang="en-US" sz="2400" spc="-1" strike="noStrike">
              <a:solidFill>
                <a:srgbClr val="000000"/>
              </a:solidFill>
              <a:latin typeface="Gill Sans MT"/>
            </a:endParaRPr>
          </a:p>
          <a:p>
            <a:pPr lvl="3" marL="1728000" indent="-216000">
              <a:lnSpc>
                <a:spcPct val="100000"/>
              </a:lnSpc>
              <a:spcBef>
                <a:spcPts val="400"/>
              </a:spcBef>
              <a:buClr>
                <a:srgbClr val="000000"/>
              </a:buClr>
              <a:buSzPct val="75000"/>
              <a:buFont typeface="Symbol" charset="2"/>
              <a:buChar char=""/>
            </a:pPr>
            <a:r>
              <a:rPr b="0" lang="ru-RU" sz="2000" spc="-1" strike="noStrike">
                <a:solidFill>
                  <a:srgbClr val="000000"/>
                </a:solidFill>
                <a:latin typeface="Gill Sans MT"/>
              </a:rPr>
              <a:t>Четвертый уровень</a:t>
            </a:r>
            <a:endParaRPr b="0" lang="en-US" sz="2000" spc="-1" strike="noStrike">
              <a:solidFill>
                <a:srgbClr val="000000"/>
              </a:solidFill>
              <a:latin typeface="Gill Sans MT"/>
            </a:endParaRPr>
          </a:p>
          <a:p>
            <a:pPr lvl="4" marL="2160000" indent="-216000">
              <a:lnSpc>
                <a:spcPct val="100000"/>
              </a:lnSpc>
              <a:spcBef>
                <a:spcPts val="400"/>
              </a:spcBef>
              <a:buClr>
                <a:srgbClr val="000000"/>
              </a:buClr>
              <a:buSzPct val="45000"/>
              <a:buFont typeface="Wingdings" charset="2"/>
              <a:buChar char=""/>
            </a:pPr>
            <a:r>
              <a:rPr b="0" lang="ru-RU" sz="2000" spc="-1" strike="noStrike">
                <a:solidFill>
                  <a:srgbClr val="000000"/>
                </a:solidFill>
                <a:latin typeface="Gill Sans MT"/>
              </a:rPr>
              <a:t>Пятый уровень</a:t>
            </a:r>
            <a:endParaRPr b="0" lang="en-US" sz="2000" spc="-1" strike="noStrike">
              <a:solidFill>
                <a:srgbClr val="000000"/>
              </a:solidFill>
              <a:latin typeface="Gill Sans MT"/>
            </a:endParaRPr>
          </a:p>
        </p:txBody>
      </p:sp>
      <p:sp>
        <p:nvSpPr>
          <p:cNvPr id="34" name="PlaceHolder 2"/>
          <p:cNvSpPr>
            <a:spLocks noGrp="1"/>
          </p:cNvSpPr>
          <p:nvPr>
            <p:ph type="dt" idx="7"/>
          </p:nvPr>
        </p:nvSpPr>
        <p:spPr>
          <a:xfrm>
            <a:off x="3581280" y="6305400"/>
            <a:ext cx="2133360" cy="47592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35" name="PlaceHolder 3"/>
          <p:cNvSpPr>
            <a:spLocks noGrp="1"/>
          </p:cNvSpPr>
          <p:nvPr>
            <p:ph type="ftr" idx="8"/>
          </p:nvPr>
        </p:nvSpPr>
        <p:spPr>
          <a:xfrm>
            <a:off x="5715000" y="6305400"/>
            <a:ext cx="2895120" cy="475920"/>
          </a:xfrm>
          <a:prstGeom prst="rect">
            <a:avLst/>
          </a:prstGeom>
          <a:noFill/>
          <a:ln w="0">
            <a:noFill/>
          </a:ln>
        </p:spPr>
        <p:txBody>
          <a:bodyPr lIns="90000" rIns="90000" tIns="45000" bIns="45000" anchor="b">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36" name="PlaceHolder 4"/>
          <p:cNvSpPr>
            <a:spLocks noGrp="1"/>
          </p:cNvSpPr>
          <p:nvPr>
            <p:ph type="sldNum" idx="9"/>
          </p:nvPr>
        </p:nvSpPr>
        <p:spPr>
          <a:xfrm>
            <a:off x="8613720" y="6305400"/>
            <a:ext cx="456840" cy="475920"/>
          </a:xfrm>
          <a:prstGeom prst="rect">
            <a:avLst/>
          </a:prstGeom>
          <a:noFill/>
          <a:ln w="0">
            <a:noFill/>
          </a:ln>
        </p:spPr>
        <p:txBody>
          <a:bodyPr lIns="90000" rIns="90000" tIns="45000" bIns="45000" anchor="b">
            <a:noAutofit/>
          </a:bodyPr>
          <a:lstStyle>
            <a:lvl1pPr indent="0" algn="ctr">
              <a:lnSpc>
                <a:spcPct val="100000"/>
              </a:lnSpc>
              <a:buNone/>
              <a:defRPr b="0" lang="es-ES" sz="1200" spc="-1" strike="noStrike">
                <a:solidFill>
                  <a:srgbClr val="b5a989"/>
                </a:solidFill>
                <a:latin typeface="Gill Sans MT"/>
              </a:defRPr>
            </a:lvl1pPr>
          </a:lstStyle>
          <a:p>
            <a:pPr indent="0" algn="ctr">
              <a:lnSpc>
                <a:spcPct val="100000"/>
              </a:lnSpc>
              <a:buNone/>
            </a:pPr>
            <a:fld id="{B00BD7E6-766E-4103-832B-DBF128B72CA4}" type="slidenum">
              <a:rPr b="0" lang="es-ES" sz="1200" spc="-1" strike="noStrike">
                <a:solidFill>
                  <a:srgbClr val="b5a989"/>
                </a:solidFill>
                <a:latin typeface="Gill Sans MT"/>
              </a:rPr>
              <a:t>&lt;номер&gt;</a:t>
            </a:fld>
            <a:endParaRPr b="0" lang="ru-RU" sz="1200" spc="-1" strike="noStrike">
              <a:solidFill>
                <a:srgbClr val="000000"/>
              </a:solidFill>
              <a:latin typeface="Times New Roman"/>
            </a:endParaRPr>
          </a:p>
        </p:txBody>
      </p:sp>
      <p:sp>
        <p:nvSpPr>
          <p:cNvPr id="37" name="PlaceHolder 5"/>
          <p:cNvSpPr>
            <a:spLocks noGrp="1"/>
          </p:cNvSpPr>
          <p:nvPr>
            <p:ph type="title"/>
          </p:nvPr>
        </p:nvSpPr>
        <p:spPr>
          <a:xfrm>
            <a:off x="1435680" y="274680"/>
            <a:ext cx="7497720" cy="1142640"/>
          </a:xfrm>
          <a:prstGeom prst="rect">
            <a:avLst/>
          </a:prstGeom>
          <a:noFill/>
          <a:ln w="0">
            <a:noFill/>
          </a:ln>
        </p:spPr>
        <p:txBody>
          <a:bodyPr lIns="90000" rIns="90000" tIns="45000" bIns="45000" anchor="ctr">
            <a:noAutofit/>
          </a:bodyPr>
          <a:p>
            <a:pPr indent="0">
              <a:lnSpc>
                <a:spcPct val="100000"/>
              </a:lnSpc>
              <a:buNone/>
            </a:pPr>
            <a:r>
              <a:rPr b="0" lang="ru-RU" sz="4400" spc="-1" strike="noStrike">
                <a:solidFill>
                  <a:srgbClr val="572314"/>
                </a:solidFill>
                <a:latin typeface="Gill Sans MT"/>
              </a:rPr>
              <a:t>Образец заголовка</a:t>
            </a:r>
            <a:endParaRPr b="0" lang="en-US" sz="4400" spc="-1" strike="noStrike">
              <a:solidFill>
                <a:srgbClr val="000000"/>
              </a:solidFill>
              <a:latin typeface="Gill Sans MT"/>
            </a:endParaRPr>
          </a:p>
        </p:txBody>
      </p:sp>
    </p:spTree>
  </p:cSld>
  <p:clrMap bg1="lt1" bg2="lt2" tx1="dk1" tx2="dk2" accent1="accent1" accent2="accent2" accent3="accent3" accent4="accent4" accent5="accent5" accent6="accent6" hlink="hlink" folHlink="folHlink"/>
  <p:sldLayoutIdLst>
    <p:sldLayoutId id="2147483654" r:id="rId3"/>
    <p:sldLayoutId id="2147483655"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40" name="Group 22"/>
          <p:cNvGrpSpPr/>
          <p:nvPr/>
        </p:nvGrpSpPr>
        <p:grpSpPr>
          <a:xfrm>
            <a:off x="0" y="227520"/>
            <a:ext cx="2138400" cy="6638040"/>
            <a:chOff x="0" y="227520"/>
            <a:chExt cx="2138400" cy="6638040"/>
          </a:xfrm>
        </p:grpSpPr>
        <p:sp>
          <p:nvSpPr>
            <p:cNvPr id="41" name="Freeform 11"/>
            <p:cNvSpPr/>
            <p:nvPr/>
          </p:nvSpPr>
          <p:spPr>
            <a:xfrm>
              <a:off x="0" y="2574000"/>
              <a:ext cx="75240" cy="625680"/>
            </a:xfrm>
            <a:custGeom>
              <a:avLst/>
              <a:gdLst>
                <a:gd name="textAreaLeft" fmla="*/ 0 w 75240"/>
                <a:gd name="textAreaRight" fmla="*/ 75600 w 75240"/>
                <a:gd name="textAreaTop" fmla="*/ 0 h 625680"/>
                <a:gd name="textAreaBottom" fmla="*/ 626040 h 62568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 name="Freeform 12"/>
            <p:cNvSpPr/>
            <p:nvPr/>
          </p:nvSpPr>
          <p:spPr>
            <a:xfrm>
              <a:off x="96120" y="3155400"/>
              <a:ext cx="484920" cy="2322000"/>
            </a:xfrm>
            <a:custGeom>
              <a:avLst/>
              <a:gdLst>
                <a:gd name="textAreaLeft" fmla="*/ 0 w 484920"/>
                <a:gd name="textAreaRight" fmla="*/ 485280 w 484920"/>
                <a:gd name="textAreaTop" fmla="*/ 0 h 2322000"/>
                <a:gd name="textAreaBottom" fmla="*/ 2322360 h 232200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3" name="Freeform 13"/>
            <p:cNvSpPr/>
            <p:nvPr/>
          </p:nvSpPr>
          <p:spPr>
            <a:xfrm>
              <a:off x="605160" y="5446080"/>
              <a:ext cx="456840" cy="1419480"/>
            </a:xfrm>
            <a:custGeom>
              <a:avLst/>
              <a:gdLst>
                <a:gd name="textAreaLeft" fmla="*/ 0 w 456840"/>
                <a:gd name="textAreaRight" fmla="*/ 457200 w 456840"/>
                <a:gd name="textAreaTop" fmla="*/ 0 h 1419480"/>
                <a:gd name="textAreaBottom" fmla="*/ 1419840 h 141948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4" name="Freeform 14"/>
            <p:cNvSpPr/>
            <p:nvPr/>
          </p:nvSpPr>
          <p:spPr>
            <a:xfrm>
              <a:off x="719640" y="6503040"/>
              <a:ext cx="128160" cy="362520"/>
            </a:xfrm>
            <a:custGeom>
              <a:avLst/>
              <a:gdLst>
                <a:gd name="textAreaLeft" fmla="*/ 0 w 128160"/>
                <a:gd name="textAreaRight" fmla="*/ 128520 w 128160"/>
                <a:gd name="textAreaTop" fmla="*/ 0 h 362520"/>
                <a:gd name="textAreaBottom" fmla="*/ 362880 h 36252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5" name="Freeform 15"/>
            <p:cNvSpPr/>
            <p:nvPr/>
          </p:nvSpPr>
          <p:spPr>
            <a:xfrm>
              <a:off x="75600" y="3200400"/>
              <a:ext cx="615960" cy="3327840"/>
            </a:xfrm>
            <a:custGeom>
              <a:avLst/>
              <a:gdLst>
                <a:gd name="textAreaLeft" fmla="*/ 0 w 615960"/>
                <a:gd name="textAreaRight" fmla="*/ 616320 w 615960"/>
                <a:gd name="textAreaTop" fmla="*/ 0 h 3327840"/>
                <a:gd name="textAreaBottom" fmla="*/ 3328200 h 332784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6" name="Freeform 16"/>
            <p:cNvSpPr/>
            <p:nvPr/>
          </p:nvSpPr>
          <p:spPr>
            <a:xfrm>
              <a:off x="16560" y="227520"/>
              <a:ext cx="79560" cy="2927520"/>
            </a:xfrm>
            <a:custGeom>
              <a:avLst/>
              <a:gdLst>
                <a:gd name="textAreaLeft" fmla="*/ 0 w 79560"/>
                <a:gd name="textAreaRight" fmla="*/ 79920 w 79560"/>
                <a:gd name="textAreaTop" fmla="*/ 0 h 2927520"/>
                <a:gd name="textAreaBottom" fmla="*/ 2927880 h 292752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7" name="Freeform 17"/>
            <p:cNvSpPr/>
            <p:nvPr/>
          </p:nvSpPr>
          <p:spPr>
            <a:xfrm>
              <a:off x="58320" y="2943000"/>
              <a:ext cx="58320" cy="493560"/>
            </a:xfrm>
            <a:custGeom>
              <a:avLst/>
              <a:gdLst>
                <a:gd name="textAreaLeft" fmla="*/ 0 w 58320"/>
                <a:gd name="textAreaRight" fmla="*/ 58680 w 58320"/>
                <a:gd name="textAreaTop" fmla="*/ 0 h 493560"/>
                <a:gd name="textAreaBottom" fmla="*/ 493920 h 49356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8" name="Freeform 18"/>
            <p:cNvSpPr/>
            <p:nvPr/>
          </p:nvSpPr>
          <p:spPr>
            <a:xfrm>
              <a:off x="577080" y="5477400"/>
              <a:ext cx="142200" cy="1025280"/>
            </a:xfrm>
            <a:custGeom>
              <a:avLst/>
              <a:gdLst>
                <a:gd name="textAreaLeft" fmla="*/ 0 w 142200"/>
                <a:gd name="textAreaRight" fmla="*/ 142560 w 142200"/>
                <a:gd name="textAreaTop" fmla="*/ 0 h 1025280"/>
                <a:gd name="textAreaBottom" fmla="*/ 1025640 h 102528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9" name="Freeform 19"/>
            <p:cNvSpPr/>
            <p:nvPr/>
          </p:nvSpPr>
          <p:spPr>
            <a:xfrm>
              <a:off x="581400" y="1397880"/>
              <a:ext cx="1557000" cy="4048200"/>
            </a:xfrm>
            <a:custGeom>
              <a:avLst/>
              <a:gdLst>
                <a:gd name="textAreaLeft" fmla="*/ 0 w 1557000"/>
                <a:gd name="textAreaRight" fmla="*/ 1557360 w 1557000"/>
                <a:gd name="textAreaTop" fmla="*/ 0 h 4048200"/>
                <a:gd name="textAreaBottom" fmla="*/ 4048560 h 404820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0" name="Freeform 20"/>
            <p:cNvSpPr/>
            <p:nvPr/>
          </p:nvSpPr>
          <p:spPr>
            <a:xfrm>
              <a:off x="691920" y="6528600"/>
              <a:ext cx="121320" cy="336960"/>
            </a:xfrm>
            <a:custGeom>
              <a:avLst/>
              <a:gdLst>
                <a:gd name="textAreaLeft" fmla="*/ 0 w 121320"/>
                <a:gd name="textAreaRight" fmla="*/ 121680 w 121320"/>
                <a:gd name="textAreaTop" fmla="*/ 0 h 336960"/>
                <a:gd name="textAreaBottom" fmla="*/ 337320 h 33696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1" name="Freeform 21"/>
            <p:cNvSpPr/>
            <p:nvPr/>
          </p:nvSpPr>
          <p:spPr>
            <a:xfrm>
              <a:off x="577080" y="5358240"/>
              <a:ext cx="27720" cy="221760"/>
            </a:xfrm>
            <a:custGeom>
              <a:avLst/>
              <a:gdLst>
                <a:gd name="textAreaLeft" fmla="*/ 0 w 27720"/>
                <a:gd name="textAreaRight" fmla="*/ 28080 w 27720"/>
                <a:gd name="textAreaTop" fmla="*/ 0 h 221760"/>
                <a:gd name="textAreaBottom" fmla="*/ 222120 h 22176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2" name="Freeform 22"/>
            <p:cNvSpPr/>
            <p:nvPr/>
          </p:nvSpPr>
          <p:spPr>
            <a:xfrm>
              <a:off x="637200" y="6243840"/>
              <a:ext cx="178920" cy="621720"/>
            </a:xfrm>
            <a:custGeom>
              <a:avLst/>
              <a:gdLst>
                <a:gd name="textAreaLeft" fmla="*/ 0 w 178920"/>
                <a:gd name="textAreaRight" fmla="*/ 179280 w 178920"/>
                <a:gd name="textAreaTop" fmla="*/ 0 h 621720"/>
                <a:gd name="textAreaBottom" fmla="*/ 622080 h 62172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766f54">
                <a:alpha val="20000"/>
              </a:srgbClr>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grpSp>
      <p:grpSp>
        <p:nvGrpSpPr>
          <p:cNvPr id="53" name="Group 9"/>
          <p:cNvGrpSpPr/>
          <p:nvPr/>
        </p:nvGrpSpPr>
        <p:grpSpPr>
          <a:xfrm>
            <a:off x="19440" y="0"/>
            <a:ext cx="1767240" cy="6853680"/>
            <a:chOff x="19440" y="0"/>
            <a:chExt cx="1767240" cy="6853680"/>
          </a:xfrm>
        </p:grpSpPr>
        <p:sp>
          <p:nvSpPr>
            <p:cNvPr id="54" name="Freeform 27"/>
            <p:cNvSpPr/>
            <p:nvPr/>
          </p:nvSpPr>
          <p:spPr>
            <a:xfrm>
              <a:off x="19440" y="0"/>
              <a:ext cx="370800" cy="4400280"/>
            </a:xfrm>
            <a:custGeom>
              <a:avLst/>
              <a:gdLst>
                <a:gd name="textAreaLeft" fmla="*/ 0 w 370800"/>
                <a:gd name="textAreaRight" fmla="*/ 371160 w 370800"/>
                <a:gd name="textAreaTop" fmla="*/ 0 h 4400280"/>
                <a:gd name="textAreaBottom" fmla="*/ 4400640 h 440028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5" name="Freeform 28"/>
            <p:cNvSpPr/>
            <p:nvPr/>
          </p:nvSpPr>
          <p:spPr>
            <a:xfrm>
              <a:off x="411840" y="4316760"/>
              <a:ext cx="317160" cy="1580760"/>
            </a:xfrm>
            <a:custGeom>
              <a:avLst/>
              <a:gdLst>
                <a:gd name="textAreaLeft" fmla="*/ 0 w 317160"/>
                <a:gd name="textAreaRight" fmla="*/ 317520 w 317160"/>
                <a:gd name="textAreaTop" fmla="*/ 0 h 1580760"/>
                <a:gd name="textAreaBottom" fmla="*/ 1581120 h 158076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6" name="Freeform 29"/>
            <p:cNvSpPr/>
            <p:nvPr/>
          </p:nvSpPr>
          <p:spPr>
            <a:xfrm>
              <a:off x="753480" y="5863320"/>
              <a:ext cx="322920" cy="990360"/>
            </a:xfrm>
            <a:custGeom>
              <a:avLst/>
              <a:gdLst>
                <a:gd name="textAreaLeft" fmla="*/ 0 w 322920"/>
                <a:gd name="textAreaRight" fmla="*/ 323280 w 322920"/>
                <a:gd name="textAreaTop" fmla="*/ 0 h 990360"/>
                <a:gd name="textAreaBottom" fmla="*/ 990720 h 99036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7" name="Freeform 30"/>
            <p:cNvSpPr/>
            <p:nvPr/>
          </p:nvSpPr>
          <p:spPr>
            <a:xfrm>
              <a:off x="390600" y="4365000"/>
              <a:ext cx="413280" cy="2235600"/>
            </a:xfrm>
            <a:custGeom>
              <a:avLst/>
              <a:gdLst>
                <a:gd name="textAreaLeft" fmla="*/ 0 w 413280"/>
                <a:gd name="textAreaRight" fmla="*/ 413640 w 413280"/>
                <a:gd name="textAreaTop" fmla="*/ 0 h 2235600"/>
                <a:gd name="textAreaBottom" fmla="*/ 2235960 h 223560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8" name="Freeform 31"/>
            <p:cNvSpPr/>
            <p:nvPr/>
          </p:nvSpPr>
          <p:spPr>
            <a:xfrm>
              <a:off x="349920" y="1289880"/>
              <a:ext cx="130320" cy="3026880"/>
            </a:xfrm>
            <a:custGeom>
              <a:avLst/>
              <a:gdLst>
                <a:gd name="textAreaLeft" fmla="*/ 0 w 130320"/>
                <a:gd name="textAreaRight" fmla="*/ 130680 w 130320"/>
                <a:gd name="textAreaTop" fmla="*/ 0 h 3026880"/>
                <a:gd name="textAreaBottom" fmla="*/ 3027240 h 302688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59" name="Freeform 32"/>
            <p:cNvSpPr/>
            <p:nvPr/>
          </p:nvSpPr>
          <p:spPr>
            <a:xfrm>
              <a:off x="832680" y="6571800"/>
              <a:ext cx="100440" cy="280800"/>
            </a:xfrm>
            <a:custGeom>
              <a:avLst/>
              <a:gdLst>
                <a:gd name="textAreaLeft" fmla="*/ 0 w 100440"/>
                <a:gd name="textAreaRight" fmla="*/ 100800 w 100440"/>
                <a:gd name="textAreaTop" fmla="*/ 0 h 280800"/>
                <a:gd name="textAreaBottom" fmla="*/ 281160 h 28080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0" name="Freeform 33"/>
            <p:cNvSpPr/>
            <p:nvPr/>
          </p:nvSpPr>
          <p:spPr>
            <a:xfrm>
              <a:off x="376200" y="4108320"/>
              <a:ext cx="61200" cy="511200"/>
            </a:xfrm>
            <a:custGeom>
              <a:avLst/>
              <a:gdLst>
                <a:gd name="textAreaLeft" fmla="*/ 0 w 61200"/>
                <a:gd name="textAreaRight" fmla="*/ 61560 w 61200"/>
                <a:gd name="textAreaTop" fmla="*/ 0 h 511200"/>
                <a:gd name="textAreaBottom" fmla="*/ 511560 h 51120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1" name="Freeform 34"/>
            <p:cNvSpPr/>
            <p:nvPr/>
          </p:nvSpPr>
          <p:spPr>
            <a:xfrm>
              <a:off x="729360" y="3146040"/>
              <a:ext cx="1057320" cy="2716920"/>
            </a:xfrm>
            <a:custGeom>
              <a:avLst/>
              <a:gdLst>
                <a:gd name="textAreaLeft" fmla="*/ 0 w 1057320"/>
                <a:gd name="textAreaRight" fmla="*/ 1057680 w 1057320"/>
                <a:gd name="textAreaTop" fmla="*/ 0 h 2716920"/>
                <a:gd name="textAreaBottom" fmla="*/ 2717280 h 271692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2" name="Freeform 35"/>
            <p:cNvSpPr/>
            <p:nvPr/>
          </p:nvSpPr>
          <p:spPr>
            <a:xfrm>
              <a:off x="803880" y="6600600"/>
              <a:ext cx="90360" cy="253080"/>
            </a:xfrm>
            <a:custGeom>
              <a:avLst/>
              <a:gdLst>
                <a:gd name="textAreaLeft" fmla="*/ 0 w 90360"/>
                <a:gd name="textAreaRight" fmla="*/ 90720 w 90360"/>
                <a:gd name="textAreaTop" fmla="*/ 0 h 253080"/>
                <a:gd name="textAreaBottom" fmla="*/ 253440 h 25308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3" name="Freeform 36"/>
            <p:cNvSpPr/>
            <p:nvPr/>
          </p:nvSpPr>
          <p:spPr>
            <a:xfrm>
              <a:off x="729360" y="5897520"/>
              <a:ext cx="102960" cy="674280"/>
            </a:xfrm>
            <a:custGeom>
              <a:avLst/>
              <a:gdLst>
                <a:gd name="textAreaLeft" fmla="*/ 0 w 102960"/>
                <a:gd name="textAreaRight" fmla="*/ 103320 w 102960"/>
                <a:gd name="textAreaTop" fmla="*/ 0 h 674280"/>
                <a:gd name="textAreaBottom" fmla="*/ 674640 h 67428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4" name="Freeform 37"/>
            <p:cNvSpPr/>
            <p:nvPr/>
          </p:nvSpPr>
          <p:spPr>
            <a:xfrm>
              <a:off x="729360" y="5772960"/>
              <a:ext cx="28080" cy="227520"/>
            </a:xfrm>
            <a:custGeom>
              <a:avLst/>
              <a:gdLst>
                <a:gd name="textAreaLeft" fmla="*/ 0 w 28080"/>
                <a:gd name="textAreaRight" fmla="*/ 28440 w 28080"/>
                <a:gd name="textAreaTop" fmla="*/ 0 h 227520"/>
                <a:gd name="textAreaBottom" fmla="*/ 227880 h 22752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5" name="Freeform 38"/>
            <p:cNvSpPr/>
            <p:nvPr/>
          </p:nvSpPr>
          <p:spPr>
            <a:xfrm>
              <a:off x="753480" y="6323400"/>
              <a:ext cx="157680" cy="530280"/>
            </a:xfrm>
            <a:custGeom>
              <a:avLst/>
              <a:gdLst>
                <a:gd name="textAreaLeft" fmla="*/ 0 w 157680"/>
                <a:gd name="textAreaRight" fmla="*/ 158040 w 157680"/>
                <a:gd name="textAreaTop" fmla="*/ 0 h 530280"/>
                <a:gd name="textAreaBottom" fmla="*/ 530640 h 53028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766f54"/>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grpSp>
      <p:sp>
        <p:nvSpPr>
          <p:cNvPr id="66" name="Rectangle 6"/>
          <p:cNvSpPr/>
          <p:nvPr/>
        </p:nvSpPr>
        <p:spPr>
          <a:xfrm>
            <a:off x="720" y="1080"/>
            <a:ext cx="136800" cy="6856560"/>
          </a:xfrm>
          <a:prstGeom prst="rect">
            <a:avLst/>
          </a:prstGeom>
          <a:solidFill>
            <a:srgbClr val="766f54"/>
          </a:solidFill>
          <a:ln w="9360">
            <a:noFill/>
          </a:ln>
          <a:effectLst>
            <a:outerShdw dist="25560" dir="5400000" blurRad="38160" rotWithShape="0">
              <a:srgbClr val="000000">
                <a:alpha val="25000"/>
              </a:srgbClr>
            </a:outerShdw>
          </a:effectLst>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67" name="PlaceHolder 1"/>
          <p:cNvSpPr>
            <a:spLocks noGrp="1"/>
          </p:cNvSpPr>
          <p:nvPr>
            <p:ph type="title"/>
          </p:nvPr>
        </p:nvSpPr>
        <p:spPr>
          <a:xfrm>
            <a:off x="1943640" y="435240"/>
            <a:ext cx="6683400" cy="870840"/>
          </a:xfrm>
          <a:prstGeom prst="rect">
            <a:avLst/>
          </a:prstGeom>
          <a:noFill/>
          <a:ln w="0">
            <a:noFill/>
          </a:ln>
        </p:spPr>
        <p:txBody>
          <a:bodyPr lIns="91440" rIns="91440" tIns="45720" bIns="45720" anchor="t">
            <a:noAutofit/>
          </a:bodyPr>
          <a:p>
            <a:pPr indent="0">
              <a:lnSpc>
                <a:spcPct val="100000"/>
              </a:lnSpc>
              <a:buNone/>
            </a:pPr>
            <a:r>
              <a:rPr b="0" lang="ru-RU" sz="3600" spc="-1" strike="noStrike">
                <a:solidFill>
                  <a:srgbClr val="262626"/>
                </a:solidFill>
                <a:latin typeface="Century Gothic"/>
              </a:rPr>
              <a:t>Образец заголовка</a:t>
            </a:r>
            <a:endParaRPr b="0" lang="en-US" sz="3600" spc="-1" strike="noStrike">
              <a:solidFill>
                <a:srgbClr val="813709"/>
              </a:solidFill>
              <a:latin typeface="TeX Gyre Adventor"/>
            </a:endParaRPr>
          </a:p>
        </p:txBody>
      </p:sp>
      <p:sp>
        <p:nvSpPr>
          <p:cNvPr id="68" name="PlaceHolder 2"/>
          <p:cNvSpPr>
            <a:spLocks noGrp="1"/>
          </p:cNvSpPr>
          <p:nvPr>
            <p:ph type="body"/>
          </p:nvPr>
        </p:nvSpPr>
        <p:spPr>
          <a:xfrm>
            <a:off x="1306080" y="1485000"/>
            <a:ext cx="7674480" cy="4610880"/>
          </a:xfrm>
          <a:prstGeom prst="rect">
            <a:avLst/>
          </a:prstGeom>
          <a:noFill/>
          <a:ln w="0">
            <a:noFill/>
          </a:ln>
        </p:spPr>
        <p:txBody>
          <a:bodyPr lIns="91440" rIns="91440" tIns="45720" bIns="45720" anchor="t">
            <a:noAutofit/>
          </a:bodyPr>
          <a:p>
            <a:pPr marL="343080" indent="-343080">
              <a:lnSpc>
                <a:spcPct val="100000"/>
              </a:lnSpc>
              <a:spcBef>
                <a:spcPts val="1001"/>
              </a:spcBef>
              <a:buClr>
                <a:srgbClr val="a53010"/>
              </a:buClr>
              <a:buFont typeface="Wingdings" charset="2"/>
              <a:buChar char=""/>
            </a:pPr>
            <a:r>
              <a:rPr b="0" lang="ru-RU" sz="1800" spc="-1" strike="noStrike">
                <a:solidFill>
                  <a:srgbClr val="404040"/>
                </a:solidFill>
                <a:latin typeface="Century Gothic"/>
              </a:rPr>
              <a:t>Образец текста</a:t>
            </a:r>
            <a:endParaRPr b="0" lang="en-US" sz="1800" spc="-1" strike="noStrike">
              <a:solidFill>
                <a:srgbClr val="404040"/>
              </a:solidFill>
              <a:latin typeface="Century Gothic"/>
            </a:endParaRPr>
          </a:p>
          <a:p>
            <a:pPr lvl="1" marL="864000" indent="-324000">
              <a:lnSpc>
                <a:spcPct val="100000"/>
              </a:lnSpc>
              <a:spcBef>
                <a:spcPts val="1001"/>
              </a:spcBef>
              <a:buClr>
                <a:srgbClr val="000000"/>
              </a:buClr>
              <a:buSzPct val="75000"/>
              <a:buFont typeface="Symbol" charset="2"/>
              <a:buChar char=""/>
            </a:pPr>
            <a:r>
              <a:rPr b="0" lang="ru-RU" sz="1600" spc="-1" strike="noStrike">
                <a:solidFill>
                  <a:srgbClr val="404040"/>
                </a:solidFill>
                <a:latin typeface="Century Gothic"/>
              </a:rPr>
              <a:t>Второй уровень</a:t>
            </a:r>
            <a:endParaRPr b="0" lang="en-US" sz="1600" spc="-1" strike="noStrike">
              <a:solidFill>
                <a:srgbClr val="404040"/>
              </a:solidFill>
              <a:latin typeface="Century Gothic"/>
            </a:endParaRPr>
          </a:p>
          <a:p>
            <a:pPr lvl="2" marL="1296000" indent="-288000">
              <a:lnSpc>
                <a:spcPct val="100000"/>
              </a:lnSpc>
              <a:spcBef>
                <a:spcPts val="1001"/>
              </a:spcBef>
              <a:buClr>
                <a:srgbClr val="000000"/>
              </a:buClr>
              <a:buSzPct val="45000"/>
              <a:buFont typeface="Wingdings" charset="2"/>
              <a:buChar char=""/>
            </a:pPr>
            <a:r>
              <a:rPr b="0" lang="ru-RU" sz="1400" spc="-1" strike="noStrike">
                <a:solidFill>
                  <a:srgbClr val="404040"/>
                </a:solidFill>
                <a:latin typeface="Century Gothic"/>
              </a:rPr>
              <a:t>Третий уровень</a:t>
            </a:r>
            <a:endParaRPr b="0" lang="en-US" sz="1400" spc="-1" strike="noStrike">
              <a:solidFill>
                <a:srgbClr val="404040"/>
              </a:solidFill>
              <a:latin typeface="Century Gothic"/>
            </a:endParaRPr>
          </a:p>
          <a:p>
            <a:pPr lvl="3" marL="1728000" indent="-216000">
              <a:lnSpc>
                <a:spcPct val="100000"/>
              </a:lnSpc>
              <a:spcBef>
                <a:spcPts val="1001"/>
              </a:spcBef>
              <a:buClr>
                <a:srgbClr val="000000"/>
              </a:buClr>
              <a:buSzPct val="75000"/>
              <a:buFont typeface="Symbol" charset="2"/>
              <a:buChar char=""/>
            </a:pPr>
            <a:r>
              <a:rPr b="0" lang="ru-RU" sz="1200" spc="-1" strike="noStrike">
                <a:solidFill>
                  <a:srgbClr val="404040"/>
                </a:solidFill>
                <a:latin typeface="Century Gothic"/>
              </a:rPr>
              <a:t>Четвертый уровень</a:t>
            </a:r>
            <a:endParaRPr b="0" lang="en-US" sz="1200" spc="-1" strike="noStrike">
              <a:solidFill>
                <a:srgbClr val="404040"/>
              </a:solidFill>
              <a:latin typeface="Century Gothic"/>
            </a:endParaRPr>
          </a:p>
          <a:p>
            <a:pPr lvl="4" marL="2160000" indent="-216000">
              <a:lnSpc>
                <a:spcPct val="100000"/>
              </a:lnSpc>
              <a:spcBef>
                <a:spcPts val="1001"/>
              </a:spcBef>
              <a:buClr>
                <a:srgbClr val="000000"/>
              </a:buClr>
              <a:buSzPct val="45000"/>
              <a:buFont typeface="Wingdings" charset="2"/>
              <a:buChar char=""/>
            </a:pPr>
            <a:r>
              <a:rPr b="0" lang="ru-RU" sz="1200" spc="-1" strike="noStrike">
                <a:solidFill>
                  <a:srgbClr val="404040"/>
                </a:solidFill>
                <a:latin typeface="Century Gothic"/>
              </a:rPr>
              <a:t>Пятый уровень</a:t>
            </a:r>
            <a:endParaRPr b="0" lang="en-US" sz="1200" spc="-1" strike="noStrike">
              <a:solidFill>
                <a:srgbClr val="404040"/>
              </a:solidFill>
              <a:latin typeface="Century Gothic"/>
            </a:endParaRPr>
          </a:p>
        </p:txBody>
      </p:sp>
      <p:sp>
        <p:nvSpPr>
          <p:cNvPr id="69" name="PlaceHolder 3"/>
          <p:cNvSpPr>
            <a:spLocks noGrp="1"/>
          </p:cNvSpPr>
          <p:nvPr>
            <p:ph type="dt" idx="10"/>
          </p:nvPr>
        </p:nvSpPr>
        <p:spPr>
          <a:xfrm>
            <a:off x="7769880" y="6129360"/>
            <a:ext cx="859320" cy="370080"/>
          </a:xfrm>
          <a:prstGeom prst="rect">
            <a:avLst/>
          </a:prstGeom>
          <a:noFill/>
          <a:ln w="0">
            <a:noFill/>
          </a:ln>
        </p:spPr>
        <p:txBody>
          <a:bodyPr lIns="91440" rIns="91440" tIns="45720" bIns="45720" anchor="ctr">
            <a:noAutofit/>
          </a:bodyPr>
          <a:lstStyle>
            <a:lvl1pPr indent="0" algn="r">
              <a:lnSpc>
                <a:spcPct val="100000"/>
              </a:lnSpc>
              <a:buNone/>
              <a:defRPr b="0" lang="en-US" sz="900" spc="-1" strike="noStrike">
                <a:solidFill>
                  <a:srgbClr val="8b8b8b"/>
                </a:solidFill>
                <a:latin typeface="Century Gothic"/>
              </a:defRPr>
            </a:lvl1pPr>
          </a:lstStyle>
          <a:p>
            <a:pPr indent="0" algn="r">
              <a:lnSpc>
                <a:spcPct val="100000"/>
              </a:lnSpc>
              <a:buNone/>
            </a:pPr>
            <a:r>
              <a:rPr b="0" lang="en-US" sz="900" spc="-1" strike="noStrike">
                <a:solidFill>
                  <a:srgbClr val="8b8b8b"/>
                </a:solidFill>
                <a:latin typeface="Century Gothic"/>
              </a:rPr>
              <a:t>&lt;дата/время&gt;</a:t>
            </a:r>
            <a:endParaRPr b="0" lang="ru-RU" sz="900" spc="-1" strike="noStrike">
              <a:solidFill>
                <a:srgbClr val="000000"/>
              </a:solidFill>
              <a:latin typeface="Times New Roman"/>
            </a:endParaRPr>
          </a:p>
        </p:txBody>
      </p:sp>
      <p:sp>
        <p:nvSpPr>
          <p:cNvPr id="70" name="PlaceHolder 4"/>
          <p:cNvSpPr>
            <a:spLocks noGrp="1"/>
          </p:cNvSpPr>
          <p:nvPr>
            <p:ph type="ftr" idx="11"/>
          </p:nvPr>
        </p:nvSpPr>
        <p:spPr>
          <a:xfrm>
            <a:off x="1940760" y="6134400"/>
            <a:ext cx="5714640" cy="365040"/>
          </a:xfrm>
          <a:prstGeom prst="rect">
            <a:avLst/>
          </a:prstGeom>
          <a:noFill/>
          <a:ln w="0">
            <a:noFill/>
          </a:ln>
        </p:spPr>
        <p:txBody>
          <a:bodyPr lIns="91440" rIns="91440" tIns="45720" bIns="45720" anchor="ctr">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71" name="Freeform 11"/>
          <p:cNvSpPr/>
          <p:nvPr/>
        </p:nvSpPr>
        <p:spPr>
          <a:xfrm flipV="1">
            <a:off x="137160" y="565200"/>
            <a:ext cx="1191240" cy="506880"/>
          </a:xfrm>
          <a:custGeom>
            <a:avLst/>
            <a:gdLst>
              <a:gd name="textAreaLeft" fmla="*/ 0 w 1191240"/>
              <a:gd name="textAreaRight" fmla="*/ 1191600 w 1191240"/>
              <a:gd name="textAreaTop" fmla="*/ 360 h 506880"/>
              <a:gd name="textAreaBottom" fmla="*/ 507600 h 50688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a53010"/>
          </a:solidFill>
          <a:ln w="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72" name="PlaceHolder 5"/>
          <p:cNvSpPr>
            <a:spLocks noGrp="1"/>
          </p:cNvSpPr>
          <p:nvPr>
            <p:ph type="sldNum" idx="12"/>
          </p:nvPr>
        </p:nvSpPr>
        <p:spPr>
          <a:xfrm>
            <a:off x="201960" y="612360"/>
            <a:ext cx="584640" cy="365040"/>
          </a:xfrm>
          <a:prstGeom prst="rect">
            <a:avLst/>
          </a:prstGeom>
          <a:noFill/>
          <a:ln w="0">
            <a:noFill/>
          </a:ln>
        </p:spPr>
        <p:txBody>
          <a:bodyPr lIns="91440" rIns="91440" tIns="45720" bIns="45720" anchor="ctr">
            <a:noAutofit/>
          </a:bodyPr>
          <a:lstStyle>
            <a:lvl1pPr indent="0" algn="r">
              <a:lnSpc>
                <a:spcPct val="100000"/>
              </a:lnSpc>
              <a:buNone/>
              <a:defRPr b="0" lang="en-US" sz="2000" spc="-1" strike="noStrike">
                <a:solidFill>
                  <a:srgbClr val="feffff"/>
                </a:solidFill>
                <a:latin typeface="Century Gothic"/>
              </a:defRPr>
            </a:lvl1pPr>
          </a:lstStyle>
          <a:p>
            <a:pPr indent="0" algn="r">
              <a:lnSpc>
                <a:spcPct val="100000"/>
              </a:lnSpc>
              <a:buNone/>
            </a:pPr>
            <a:fld id="{884F3871-3856-4C47-AE6D-5D0B3CD0AC7B}" type="slidenum">
              <a:rPr b="0" lang="en-US" sz="2000" spc="-1" strike="noStrike">
                <a:solidFill>
                  <a:srgbClr val="feffff"/>
                </a:solidFill>
                <a:latin typeface="Century Gothic"/>
              </a:rPr>
              <a:t>&lt;номер&gt;</a:t>
            </a:fld>
            <a:endParaRPr b="0" lang="ru-RU"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slideLayout" Target="../slideLayouts/slideLayout3.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4.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2.png"/><Relationship Id="rId7" Type="http://schemas.openxmlformats.org/officeDocument/2006/relationships/image" Target="../media/image12.png"/><Relationship Id="rId8" Type="http://schemas.openxmlformats.org/officeDocument/2006/relationships/image" Target="../media/image12.png"/><Relationship Id="rId9" Type="http://schemas.openxmlformats.org/officeDocument/2006/relationships/slideLayout" Target="../slideLayouts/slideLayout3.xml"/><Relationship Id="rId10"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5.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5.jpeg"/><Relationship Id="rId11" Type="http://schemas.openxmlformats.org/officeDocument/2006/relationships/slideLayout" Target="../slideLayouts/slideLayout3.xml"/><Relationship Id="rId1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3.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2.png"/><Relationship Id="rId7" Type="http://schemas.openxmlformats.org/officeDocument/2006/relationships/slideLayout" Target="../slideLayouts/slideLayout3.xml"/><Relationship Id="rId8"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3.png"/><Relationship Id="rId3" Type="http://schemas.openxmlformats.org/officeDocument/2006/relationships/slideLayout" Target="../slideLayouts/slideLayout3.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3.png"/><Relationship Id="rId3" Type="http://schemas.openxmlformats.org/officeDocument/2006/relationships/slideLayout" Target="../slideLayouts/slideLayout3.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3.png"/><Relationship Id="rId3" Type="http://schemas.openxmlformats.org/officeDocument/2006/relationships/slideLayout" Target="../slideLayouts/slideLayout3.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1763640" y="2130480"/>
            <a:ext cx="7380000" cy="1469520"/>
          </a:xfrm>
          <a:prstGeom prst="rect">
            <a:avLst/>
          </a:prstGeom>
          <a:noFill/>
          <a:ln w="0">
            <a:noFill/>
          </a:ln>
        </p:spPr>
        <p:txBody>
          <a:bodyPr lIns="90000" rIns="90000" tIns="45000" bIns="45000" anchor="b">
            <a:noAutofit/>
          </a:bodyPr>
          <a:p>
            <a:pPr indent="0">
              <a:lnSpc>
                <a:spcPct val="100000"/>
              </a:lnSpc>
              <a:buNone/>
            </a:pPr>
            <a:r>
              <a:rPr b="0" lang="ru-RU" sz="6000" spc="-1" strike="noStrike">
                <a:solidFill>
                  <a:srgbClr val="572314"/>
                </a:solidFill>
                <a:latin typeface="Gill Sans MT"/>
              </a:rPr>
              <a:t>Системы хранения данных</a:t>
            </a:r>
            <a:endParaRPr b="0" lang="en-US" sz="60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331640" y="60840"/>
            <a:ext cx="633636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Структура типовой СХД</a:t>
            </a:r>
            <a:endParaRPr b="0" lang="en-US" sz="3200" spc="-1" strike="noStrike">
              <a:solidFill>
                <a:srgbClr val="000000"/>
              </a:solidFill>
              <a:latin typeface="Gill Sans MT"/>
            </a:endParaRPr>
          </a:p>
        </p:txBody>
      </p:sp>
      <p:sp>
        <p:nvSpPr>
          <p:cNvPr id="111" name="Rounded Rectangle 22"/>
          <p:cNvSpPr/>
          <p:nvPr/>
        </p:nvSpPr>
        <p:spPr>
          <a:xfrm rot="16200000">
            <a:off x="2825640" y="-289800"/>
            <a:ext cx="4824000" cy="7812000"/>
          </a:xfrm>
          <a:prstGeom prst="roundRect">
            <a:avLst>
              <a:gd name="adj" fmla="val 16667"/>
            </a:avLst>
          </a:prstGeom>
          <a:solidFill>
            <a:srgbClr val="bfbfbf"/>
          </a:soli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12" name="Rounded Rectangle 23"/>
          <p:cNvSpPr/>
          <p:nvPr/>
        </p:nvSpPr>
        <p:spPr>
          <a:xfrm>
            <a:off x="2533680" y="250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a:t>
            </a:r>
            <a:r>
              <a:rPr b="0" lang="en-US" sz="2400" spc="-1" strike="noStrike">
                <a:solidFill>
                  <a:srgbClr val="000000"/>
                </a:solidFill>
                <a:latin typeface="Gill Sans MT"/>
              </a:rPr>
              <a:t> </a:t>
            </a: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13" name="Rounded Rectangle 24"/>
          <p:cNvSpPr/>
          <p:nvPr/>
        </p:nvSpPr>
        <p:spPr>
          <a:xfrm>
            <a:off x="4212000" y="3161520"/>
            <a:ext cx="1802520" cy="43848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0" lang="en-US" sz="2400" spc="49" strike="noStrike">
                <a:solidFill>
                  <a:srgbClr val="ffb809"/>
                </a:solidFill>
                <a:latin typeface="Gill Sans MT"/>
              </a:rPr>
              <a:t>Cache</a:t>
            </a:r>
            <a:endParaRPr b="0" lang="ru-RU" sz="2400" spc="-1" strike="noStrike">
              <a:solidFill>
                <a:srgbClr val="000000"/>
              </a:solidFill>
              <a:latin typeface="Arial"/>
            </a:endParaRPr>
          </a:p>
        </p:txBody>
      </p:sp>
      <p:sp>
        <p:nvSpPr>
          <p:cNvPr id="114" name="Rounded Rectangle 25"/>
          <p:cNvSpPr/>
          <p:nvPr/>
        </p:nvSpPr>
        <p:spPr>
          <a:xfrm>
            <a:off x="2534040" y="144000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портов внешних подключений</a:t>
            </a:r>
            <a:endParaRPr b="0" lang="ru-RU" sz="2400" spc="-1" strike="noStrike">
              <a:solidFill>
                <a:srgbClr val="000000"/>
              </a:solidFill>
              <a:latin typeface="Arial"/>
            </a:endParaRPr>
          </a:p>
        </p:txBody>
      </p:sp>
      <p:sp>
        <p:nvSpPr>
          <p:cNvPr id="115" name="Rounded Rectangle 27"/>
          <p:cNvSpPr/>
          <p:nvPr/>
        </p:nvSpPr>
        <p:spPr>
          <a:xfrm>
            <a:off x="2520000" y="36003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дисков</a:t>
            </a:r>
            <a:endParaRPr b="0" lang="ru-RU" sz="2400" spc="-1" strike="noStrike">
              <a:solidFill>
                <a:srgbClr val="000000"/>
              </a:solidFill>
              <a:latin typeface="Arial"/>
            </a:endParaRPr>
          </a:p>
        </p:txBody>
      </p:sp>
      <p:sp>
        <p:nvSpPr>
          <p:cNvPr id="116" name="Rounded Rectangle 28"/>
          <p:cNvSpPr/>
          <p:nvPr/>
        </p:nvSpPr>
        <p:spPr>
          <a:xfrm>
            <a:off x="2533680" y="466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Диски</a:t>
            </a:r>
            <a:endParaRPr b="0" lang="ru-RU" sz="2400" spc="-1" strike="noStrike">
              <a:solidFill>
                <a:srgbClr val="000000"/>
              </a:solidFill>
              <a:latin typeface="Arial"/>
            </a:endParaRPr>
          </a:p>
        </p:txBody>
      </p:sp>
      <p:sp>
        <p:nvSpPr>
          <p:cNvPr id="117" name="Rectangular Callout 2"/>
          <p:cNvSpPr/>
          <p:nvPr/>
        </p:nvSpPr>
        <p:spPr>
          <a:xfrm>
            <a:off x="360000" y="2437200"/>
            <a:ext cx="3168000" cy="1233360"/>
          </a:xfrm>
          <a:prstGeom prst="wedgeRectCallout">
            <a:avLst>
              <a:gd name="adj1" fmla="val 73350"/>
              <a:gd name="adj2" fmla="val 22187"/>
            </a:avLst>
          </a:prstGeom>
          <a:gradFill rotWithShape="0">
            <a:gsLst>
              <a:gs pos="0">
                <a:srgbClr val="ffff00"/>
              </a:gs>
              <a:gs pos="67000">
                <a:srgbClr val="ffbf00"/>
              </a:gs>
            </a:gsLst>
            <a:path path="circle">
              <a:fillToRect l="66000" t="33000" r="34000" b="67000"/>
            </a:path>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ru-RU" sz="1800" spc="-1" strike="noStrike" cap="all">
                <a:solidFill>
                  <a:srgbClr val="000000"/>
                </a:solidFill>
                <a:latin typeface="Gill Sans MT"/>
              </a:rPr>
              <a:t>кэширование</a:t>
            </a:r>
            <a:r>
              <a:rPr b="1" lang="en-US" sz="1800" spc="-1" strike="noStrike" cap="all">
                <a:solidFill>
                  <a:srgbClr val="000000"/>
                </a:solidFill>
                <a:latin typeface="Gill Sans MT"/>
              </a:rPr>
              <a:t> </a:t>
            </a:r>
            <a:r>
              <a:rPr b="1" lang="ru-RU" sz="1800" spc="-1" strike="noStrike" cap="all">
                <a:solidFill>
                  <a:srgbClr val="000000"/>
                </a:solidFill>
                <a:latin typeface="Gill Sans MT"/>
              </a:rPr>
              <a:t>чтения</a:t>
            </a:r>
            <a:endParaRPr b="0" lang="ru-RU" sz="1800" spc="-1" strike="noStrike">
              <a:solidFill>
                <a:srgbClr val="000000"/>
              </a:solidFill>
              <a:latin typeface="Arial"/>
            </a:endParaRPr>
          </a:p>
          <a:p>
            <a:pPr algn="ctr">
              <a:lnSpc>
                <a:spcPct val="100000"/>
              </a:lnSpc>
            </a:pPr>
            <a:endParaRPr b="0" lang="ru-RU" sz="1800" spc="-1" strike="noStrike">
              <a:solidFill>
                <a:srgbClr val="000000"/>
              </a:solidFill>
              <a:latin typeface="Arial"/>
            </a:endParaRPr>
          </a:p>
          <a:p>
            <a:pPr algn="ctr">
              <a:lnSpc>
                <a:spcPct val="100000"/>
              </a:lnSpc>
            </a:pPr>
            <a:r>
              <a:rPr b="1" lang="ru-RU" sz="1800" spc="-1" strike="noStrike" cap="all">
                <a:solidFill>
                  <a:srgbClr val="000000"/>
                </a:solidFill>
                <a:latin typeface="Gill Sans MT"/>
              </a:rPr>
              <a:t>кэширование записи</a:t>
            </a:r>
            <a:endParaRPr b="0" lang="ru-RU" sz="1800" spc="-1" strike="noStrike">
              <a:solidFill>
                <a:srgbClr val="000000"/>
              </a:solidFill>
              <a:latin typeface="Arial"/>
            </a:endParaRPr>
          </a:p>
        </p:txBody>
      </p:sp>
      <p:sp>
        <p:nvSpPr>
          <p:cNvPr id="118" name="Rectangular Callout 3"/>
          <p:cNvSpPr/>
          <p:nvPr/>
        </p:nvSpPr>
        <p:spPr>
          <a:xfrm>
            <a:off x="6696000" y="5940000"/>
            <a:ext cx="2016000" cy="846000"/>
          </a:xfrm>
          <a:prstGeom prst="wedgeRectCallout">
            <a:avLst>
              <a:gd name="adj1" fmla="val -85522"/>
              <a:gd name="adj2" fmla="val -356860"/>
            </a:avLst>
          </a:prstGeom>
          <a:gradFill rotWithShape="0">
            <a:gsLst>
              <a:gs pos="0">
                <a:srgbClr val="ffff00"/>
              </a:gs>
              <a:gs pos="100000">
                <a:srgbClr val="81d41a"/>
              </a:gs>
            </a:gsLst>
            <a:lin ang="3600000"/>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1" strike="noStrike" cap="all">
                <a:solidFill>
                  <a:srgbClr val="000000"/>
                </a:solidFill>
                <a:latin typeface="Gill Sans MT"/>
              </a:rPr>
              <a:t>SSD Cache</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1907640" y="0"/>
            <a:ext cx="7236000" cy="97092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Улучшения внутри СХД</a:t>
            </a:r>
            <a:endParaRPr b="0" lang="en-US" sz="4000" spc="-1" strike="noStrike">
              <a:solidFill>
                <a:srgbClr val="000000"/>
              </a:solidFill>
              <a:latin typeface="Gill Sans MT"/>
            </a:endParaRPr>
          </a:p>
        </p:txBody>
      </p:sp>
      <p:sp>
        <p:nvSpPr>
          <p:cNvPr id="120" name="Rounded Rectangle 10"/>
          <p:cNvSpPr/>
          <p:nvPr/>
        </p:nvSpPr>
        <p:spPr>
          <a:xfrm>
            <a:off x="2988000" y="1052640"/>
            <a:ext cx="4536000" cy="12236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Контроллер СХД</a:t>
            </a:r>
            <a:endParaRPr b="0" lang="ru-RU" sz="1800" spc="-1" strike="noStrike">
              <a:solidFill>
                <a:srgbClr val="000000"/>
              </a:solidFill>
              <a:latin typeface="Arial"/>
            </a:endParaRPr>
          </a:p>
        </p:txBody>
      </p:sp>
      <p:sp>
        <p:nvSpPr>
          <p:cNvPr id="121" name="Rounded Rectangle 12"/>
          <p:cNvSpPr/>
          <p:nvPr/>
        </p:nvSpPr>
        <p:spPr>
          <a:xfrm>
            <a:off x="4500000" y="1700640"/>
            <a:ext cx="1511640" cy="431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sp>
        <p:nvSpPr>
          <p:cNvPr id="122" name="Rectangular Callout 14"/>
          <p:cNvSpPr/>
          <p:nvPr/>
        </p:nvSpPr>
        <p:spPr>
          <a:xfrm>
            <a:off x="899640" y="1340640"/>
            <a:ext cx="3096000" cy="863640"/>
          </a:xfrm>
          <a:prstGeom prst="wedgeRectCallout">
            <a:avLst>
              <a:gd name="adj1" fmla="val 73350"/>
              <a:gd name="adj2" fmla="val 22187"/>
            </a:avLst>
          </a:prstGeom>
          <a:gradFill rotWithShape="0">
            <a:gsLst>
              <a:gs pos="0">
                <a:srgbClr val="44accc"/>
              </a:gs>
              <a:gs pos="100000">
                <a:srgbClr val="0d88a6"/>
              </a:gs>
            </a:gsLst>
            <a:path path="circle">
              <a:fillToRect l="50000" t="50000" r="50000" b="50000"/>
            </a:path>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ru-RU" sz="1800" spc="-1" strike="noStrike" cap="all">
                <a:solidFill>
                  <a:srgbClr val="000000"/>
                </a:solidFill>
                <a:latin typeface="Gill Sans MT"/>
              </a:rPr>
              <a:t>Режимы Функционирования кэша</a:t>
            </a:r>
            <a:endParaRPr b="0" lang="ru-RU" sz="1800" spc="-1" strike="noStrike">
              <a:solidFill>
                <a:srgbClr val="000000"/>
              </a:solidFill>
              <a:latin typeface="Arial"/>
            </a:endParaRPr>
          </a:p>
        </p:txBody>
      </p:sp>
      <p:sp>
        <p:nvSpPr>
          <p:cNvPr id="123" name="Rounded Rectangle 15"/>
          <p:cNvSpPr/>
          <p:nvPr/>
        </p:nvSpPr>
        <p:spPr>
          <a:xfrm>
            <a:off x="899640" y="2637000"/>
            <a:ext cx="2664000" cy="4032000"/>
          </a:xfrm>
          <a:prstGeom prst="roundRect">
            <a:avLst>
              <a:gd name="adj" fmla="val 16667"/>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en-US" sz="1800" spc="-1" strike="noStrike">
                <a:solidFill>
                  <a:srgbClr val="0d0d0d"/>
                </a:solidFill>
                <a:latin typeface="Gill Sans MT"/>
              </a:rPr>
              <a:t>Write-through</a:t>
            </a:r>
            <a:endParaRPr b="0" lang="ru-RU" sz="1800" spc="-1" strike="noStrike">
              <a:solidFill>
                <a:srgbClr val="000000"/>
              </a:solidFill>
              <a:latin typeface="Arial"/>
            </a:endParaRPr>
          </a:p>
        </p:txBody>
      </p:sp>
      <p:sp>
        <p:nvSpPr>
          <p:cNvPr id="124" name="Rounded Rectangle 16"/>
          <p:cNvSpPr/>
          <p:nvPr/>
        </p:nvSpPr>
        <p:spPr>
          <a:xfrm>
            <a:off x="3564000" y="2637000"/>
            <a:ext cx="2664000" cy="4032000"/>
          </a:xfrm>
          <a:prstGeom prst="roundRect">
            <a:avLst>
              <a:gd name="adj" fmla="val 16667"/>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en-US" sz="1800" spc="-1" strike="noStrike">
                <a:solidFill>
                  <a:srgbClr val="0d0d0d"/>
                </a:solidFill>
                <a:latin typeface="Gill Sans MT"/>
              </a:rPr>
              <a:t>Write-around</a:t>
            </a:r>
            <a:endParaRPr b="0" lang="ru-RU" sz="1800" spc="-1" strike="noStrike">
              <a:solidFill>
                <a:srgbClr val="000000"/>
              </a:solidFill>
              <a:latin typeface="Arial"/>
            </a:endParaRPr>
          </a:p>
        </p:txBody>
      </p:sp>
      <p:sp>
        <p:nvSpPr>
          <p:cNvPr id="125" name="Rounded Rectangle 17"/>
          <p:cNvSpPr/>
          <p:nvPr/>
        </p:nvSpPr>
        <p:spPr>
          <a:xfrm>
            <a:off x="6228360" y="2637000"/>
            <a:ext cx="2664000" cy="4032000"/>
          </a:xfrm>
          <a:prstGeom prst="roundRect">
            <a:avLst>
              <a:gd name="adj" fmla="val 16667"/>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en-US" sz="1800" spc="-1" strike="noStrike">
                <a:solidFill>
                  <a:srgbClr val="0d0d0d"/>
                </a:solidFill>
                <a:latin typeface="Gill Sans MT"/>
              </a:rPr>
              <a:t>Write-back</a:t>
            </a:r>
            <a:endParaRPr b="0" lang="ru-RU" sz="1800" spc="-1" strike="noStrike">
              <a:solidFill>
                <a:srgbClr val="000000"/>
              </a:solidFill>
              <a:latin typeface="Arial"/>
            </a:endParaRPr>
          </a:p>
        </p:txBody>
      </p:sp>
      <p:pic>
        <p:nvPicPr>
          <p:cNvPr id="126" name="Picture 12" descr="metc9492_0004"/>
          <p:cNvPicPr/>
          <p:nvPr/>
        </p:nvPicPr>
        <p:blipFill>
          <a:blip r:embed="rId1"/>
          <a:stretch/>
        </p:blipFill>
        <p:spPr>
          <a:xfrm>
            <a:off x="1691640" y="3213000"/>
            <a:ext cx="935640" cy="939600"/>
          </a:xfrm>
          <a:prstGeom prst="rect">
            <a:avLst/>
          </a:prstGeom>
          <a:ln w="9360">
            <a:noFill/>
          </a:ln>
        </p:spPr>
      </p:pic>
      <p:sp>
        <p:nvSpPr>
          <p:cNvPr id="127" name="Freeform 30"/>
          <p:cNvSpPr/>
          <p:nvPr/>
        </p:nvSpPr>
        <p:spPr>
          <a:xfrm>
            <a:off x="1835640" y="558936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8" name="Rounded Rectangle 19"/>
          <p:cNvSpPr/>
          <p:nvPr/>
        </p:nvSpPr>
        <p:spPr>
          <a:xfrm>
            <a:off x="1403640" y="4437000"/>
            <a:ext cx="1511640" cy="431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sp>
        <p:nvSpPr>
          <p:cNvPr id="129" name="AutoShape 148"/>
          <p:cNvSpPr/>
          <p:nvPr/>
        </p:nvSpPr>
        <p:spPr>
          <a:xfrm>
            <a:off x="1043640" y="402228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1</a:t>
            </a:r>
            <a:endParaRPr b="0" lang="ru-RU" sz="1200" spc="-1" strike="noStrike">
              <a:solidFill>
                <a:srgbClr val="000000"/>
              </a:solidFill>
              <a:latin typeface="Arial"/>
            </a:endParaRPr>
          </a:p>
        </p:txBody>
      </p:sp>
      <p:sp>
        <p:nvSpPr>
          <p:cNvPr id="130" name="Rectangle 24"/>
          <p:cNvSpPr/>
          <p:nvPr/>
        </p:nvSpPr>
        <p:spPr>
          <a:xfrm>
            <a:off x="1450440" y="409428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31" name="Rectangle 25"/>
          <p:cNvSpPr/>
          <p:nvPr/>
        </p:nvSpPr>
        <p:spPr>
          <a:xfrm>
            <a:off x="1475640" y="472500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32" name="AutoShape 148"/>
          <p:cNvSpPr/>
          <p:nvPr/>
        </p:nvSpPr>
        <p:spPr>
          <a:xfrm>
            <a:off x="1043640" y="467028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2</a:t>
            </a:r>
            <a:endParaRPr b="0" lang="ru-RU" sz="1200" spc="-1" strike="noStrike">
              <a:solidFill>
                <a:srgbClr val="000000"/>
              </a:solidFill>
              <a:latin typeface="Arial"/>
            </a:endParaRPr>
          </a:p>
        </p:txBody>
      </p:sp>
      <p:sp>
        <p:nvSpPr>
          <p:cNvPr id="133" name="Rectangle 27"/>
          <p:cNvSpPr/>
          <p:nvPr/>
        </p:nvSpPr>
        <p:spPr>
          <a:xfrm>
            <a:off x="1907640" y="566136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34" name="AutoShape 148"/>
          <p:cNvSpPr/>
          <p:nvPr/>
        </p:nvSpPr>
        <p:spPr>
          <a:xfrm>
            <a:off x="1043640" y="55893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3</a:t>
            </a:r>
            <a:endParaRPr b="0" lang="ru-RU" sz="1200" spc="-1" strike="noStrike">
              <a:solidFill>
                <a:srgbClr val="000000"/>
              </a:solidFill>
              <a:latin typeface="Arial"/>
            </a:endParaRPr>
          </a:p>
        </p:txBody>
      </p:sp>
      <p:cxnSp>
        <p:nvCxnSpPr>
          <p:cNvPr id="135" name="Elbow Connector 30"/>
          <p:cNvCxnSpPr>
            <a:endCxn id="136" idx="3"/>
          </p:cNvCxnSpPr>
          <p:nvPr/>
        </p:nvCxnSpPr>
        <p:spPr>
          <a:xfrm flipV="1">
            <a:off x="2411640" y="3716640"/>
            <a:ext cx="360000" cy="1944720"/>
          </a:xfrm>
          <a:prstGeom prst="bentConnector3">
            <a:avLst>
              <a:gd name="adj1" fmla="val 149949"/>
            </a:avLst>
          </a:prstGeom>
          <a:ln w="9360">
            <a:solidFill>
              <a:srgbClr val="feb80a"/>
            </a:solidFill>
            <a:round/>
            <a:tailEnd len="med" type="arrow" w="med"/>
          </a:ln>
        </p:spPr>
      </p:cxnSp>
      <p:sp>
        <p:nvSpPr>
          <p:cNvPr id="136" name="Rectangle 31"/>
          <p:cNvSpPr/>
          <p:nvPr/>
        </p:nvSpPr>
        <p:spPr>
          <a:xfrm>
            <a:off x="1475640" y="3141000"/>
            <a:ext cx="1295640" cy="1151640"/>
          </a:xfrm>
          <a:prstGeom prst="rect">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37" name="AutoShape 148"/>
          <p:cNvSpPr/>
          <p:nvPr/>
        </p:nvSpPr>
        <p:spPr>
          <a:xfrm>
            <a:off x="2962440" y="380628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4</a:t>
            </a:r>
            <a:endParaRPr b="0" lang="ru-RU" sz="1200" spc="-1" strike="noStrike">
              <a:solidFill>
                <a:srgbClr val="000000"/>
              </a:solidFill>
              <a:latin typeface="Arial"/>
            </a:endParaRPr>
          </a:p>
        </p:txBody>
      </p:sp>
      <p:grpSp>
        <p:nvGrpSpPr>
          <p:cNvPr id="138" name="Group 47"/>
          <p:cNvGrpSpPr/>
          <p:nvPr/>
        </p:nvGrpSpPr>
        <p:grpSpPr>
          <a:xfrm>
            <a:off x="3780000" y="3150360"/>
            <a:ext cx="2328840" cy="3158640"/>
            <a:chOff x="3780000" y="3150360"/>
            <a:chExt cx="2328840" cy="3158640"/>
          </a:xfrm>
        </p:grpSpPr>
        <p:pic>
          <p:nvPicPr>
            <p:cNvPr id="139" name="Picture 12" descr="metc9492_0004"/>
            <p:cNvPicPr/>
            <p:nvPr/>
          </p:nvPicPr>
          <p:blipFill>
            <a:blip r:embed="rId2"/>
            <a:stretch/>
          </p:blipFill>
          <p:spPr>
            <a:xfrm>
              <a:off x="4356000" y="3222360"/>
              <a:ext cx="935640" cy="939600"/>
            </a:xfrm>
            <a:prstGeom prst="rect">
              <a:avLst/>
            </a:prstGeom>
            <a:ln w="9360">
              <a:noFill/>
            </a:ln>
          </p:spPr>
        </p:pic>
        <p:sp>
          <p:nvSpPr>
            <p:cNvPr id="140" name="Freeform 30"/>
            <p:cNvSpPr/>
            <p:nvPr/>
          </p:nvSpPr>
          <p:spPr>
            <a:xfrm>
              <a:off x="4500000" y="559872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cxnSp>
          <p:nvCxnSpPr>
            <p:cNvPr id="141" name="Elbow Connector 36"/>
            <p:cNvCxnSpPr>
              <a:stCxn id="142" idx="1"/>
            </p:cNvCxnSpPr>
            <p:nvPr/>
          </p:nvCxnSpPr>
          <p:spPr>
            <a:xfrm flipH="1" flipV="1" rot="10800000">
              <a:off x="4283640" y="4004280"/>
              <a:ext cx="216000" cy="1594080"/>
            </a:xfrm>
            <a:prstGeom prst="bentConnector3">
              <a:avLst>
                <a:gd name="adj1" fmla="val -83639"/>
              </a:avLst>
            </a:prstGeom>
            <a:ln w="25560">
              <a:solidFill>
                <a:srgbClr val="feb80a"/>
              </a:solidFill>
              <a:round/>
              <a:tailEnd len="med" type="arrow" w="med"/>
            </a:ln>
          </p:spPr>
        </p:cxnSp>
        <p:sp>
          <p:nvSpPr>
            <p:cNvPr id="143" name="Rounded Rectangle 37"/>
            <p:cNvSpPr/>
            <p:nvPr/>
          </p:nvSpPr>
          <p:spPr>
            <a:xfrm>
              <a:off x="4068000" y="4446360"/>
              <a:ext cx="1511640" cy="431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sp>
          <p:nvSpPr>
            <p:cNvPr id="144" name="AutoShape 148"/>
            <p:cNvSpPr/>
            <p:nvPr/>
          </p:nvSpPr>
          <p:spPr>
            <a:xfrm>
              <a:off x="3780000" y="3717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1</a:t>
              </a:r>
              <a:endParaRPr b="0" lang="ru-RU" sz="1200" spc="-1" strike="noStrike">
                <a:solidFill>
                  <a:srgbClr val="000000"/>
                </a:solidFill>
                <a:latin typeface="Arial"/>
              </a:endParaRPr>
            </a:p>
          </p:txBody>
        </p:sp>
        <p:sp>
          <p:nvSpPr>
            <p:cNvPr id="145" name="Rectangle 39"/>
            <p:cNvSpPr/>
            <p:nvPr/>
          </p:nvSpPr>
          <p:spPr>
            <a:xfrm>
              <a:off x="4140000" y="378900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46" name="Rectangle 42"/>
            <p:cNvSpPr/>
            <p:nvPr/>
          </p:nvSpPr>
          <p:spPr>
            <a:xfrm>
              <a:off x="4572000" y="567072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47" name="AutoShape 148"/>
            <p:cNvSpPr/>
            <p:nvPr/>
          </p:nvSpPr>
          <p:spPr>
            <a:xfrm>
              <a:off x="3780000" y="559872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2</a:t>
              </a:r>
              <a:endParaRPr b="0" lang="ru-RU" sz="1200" spc="-1" strike="noStrike">
                <a:solidFill>
                  <a:srgbClr val="000000"/>
                </a:solidFill>
                <a:latin typeface="Arial"/>
              </a:endParaRPr>
            </a:p>
          </p:txBody>
        </p:sp>
        <p:cxnSp>
          <p:nvCxnSpPr>
            <p:cNvPr id="148" name="Elbow Connector 30"/>
            <p:cNvCxnSpPr>
              <a:endCxn id="149" idx="3"/>
            </p:cNvCxnSpPr>
            <p:nvPr/>
          </p:nvCxnSpPr>
          <p:spPr>
            <a:xfrm flipV="1">
              <a:off x="5076000" y="3726000"/>
              <a:ext cx="360000" cy="1944720"/>
            </a:xfrm>
            <a:prstGeom prst="bentConnector3">
              <a:avLst>
                <a:gd name="adj1" fmla="val 149949"/>
              </a:avLst>
            </a:prstGeom>
            <a:ln w="9360">
              <a:solidFill>
                <a:srgbClr val="feb80a"/>
              </a:solidFill>
              <a:round/>
              <a:tailEnd len="med" type="arrow" w="med"/>
            </a:ln>
          </p:spPr>
        </p:cxnSp>
        <p:sp>
          <p:nvSpPr>
            <p:cNvPr id="149" name="Rectangle 45"/>
            <p:cNvSpPr/>
            <p:nvPr/>
          </p:nvSpPr>
          <p:spPr>
            <a:xfrm>
              <a:off x="4140000" y="3150360"/>
              <a:ext cx="1295640" cy="1151640"/>
            </a:xfrm>
            <a:prstGeom prst="rect">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50" name="AutoShape 148"/>
            <p:cNvSpPr/>
            <p:nvPr/>
          </p:nvSpPr>
          <p:spPr>
            <a:xfrm>
              <a:off x="5652000" y="38703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3</a:t>
              </a:r>
              <a:endParaRPr b="0" lang="ru-RU" sz="1200" spc="-1" strike="noStrike">
                <a:solidFill>
                  <a:srgbClr val="000000"/>
                </a:solidFill>
                <a:latin typeface="Arial"/>
              </a:endParaRPr>
            </a:p>
          </p:txBody>
        </p:sp>
      </p:grpSp>
      <p:sp>
        <p:nvSpPr>
          <p:cNvPr id="151" name="Rectangle 48"/>
          <p:cNvSpPr/>
          <p:nvPr/>
        </p:nvSpPr>
        <p:spPr>
          <a:xfrm>
            <a:off x="971640" y="3717000"/>
            <a:ext cx="1295640" cy="287640"/>
          </a:xfrm>
          <a:prstGeom prst="rect">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152" name="Elbow Connector 22"/>
          <p:cNvCxnSpPr>
            <a:stCxn id="151" idx="2"/>
          </p:cNvCxnSpPr>
          <p:nvPr/>
        </p:nvCxnSpPr>
        <p:spPr>
          <a:xfrm flipH="1" rot="16200000">
            <a:off x="935280" y="4688280"/>
            <a:ext cx="1584720" cy="216720"/>
          </a:xfrm>
          <a:prstGeom prst="bentConnector3">
            <a:avLst>
              <a:gd name="adj1" fmla="val 55669"/>
            </a:avLst>
          </a:prstGeom>
          <a:ln w="25560">
            <a:solidFill>
              <a:srgbClr val="feb80a"/>
            </a:solidFill>
            <a:round/>
            <a:tailEnd len="med" type="arrow" w="med"/>
          </a:ln>
        </p:spPr>
      </p:cxnSp>
      <p:sp>
        <p:nvSpPr>
          <p:cNvPr id="142" name="Rectangle 50"/>
          <p:cNvSpPr/>
          <p:nvPr/>
        </p:nvSpPr>
        <p:spPr>
          <a:xfrm>
            <a:off x="4284000" y="3861000"/>
            <a:ext cx="863640" cy="287640"/>
          </a:xfrm>
          <a:prstGeom prst="rect">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nvGrpSpPr>
          <p:cNvPr id="153" name="Group 72"/>
          <p:cNvGrpSpPr/>
          <p:nvPr/>
        </p:nvGrpSpPr>
        <p:grpSpPr>
          <a:xfrm>
            <a:off x="6444360" y="3141000"/>
            <a:ext cx="2519640" cy="3158640"/>
            <a:chOff x="6444360" y="3141000"/>
            <a:chExt cx="2519640" cy="3158640"/>
          </a:xfrm>
        </p:grpSpPr>
        <p:pic>
          <p:nvPicPr>
            <p:cNvPr id="154" name="Picture 12" descr="metc9492_0004"/>
            <p:cNvPicPr/>
            <p:nvPr/>
          </p:nvPicPr>
          <p:blipFill>
            <a:blip r:embed="rId3"/>
            <a:stretch/>
          </p:blipFill>
          <p:spPr>
            <a:xfrm>
              <a:off x="7092360" y="3213000"/>
              <a:ext cx="935640" cy="939600"/>
            </a:xfrm>
            <a:prstGeom prst="rect">
              <a:avLst/>
            </a:prstGeom>
            <a:ln w="9360">
              <a:noFill/>
            </a:ln>
          </p:spPr>
        </p:pic>
        <p:sp>
          <p:nvSpPr>
            <p:cNvPr id="155" name="Freeform 30"/>
            <p:cNvSpPr/>
            <p:nvPr/>
          </p:nvSpPr>
          <p:spPr>
            <a:xfrm>
              <a:off x="7236360" y="558936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56" name="Rounded Rectangle 60"/>
            <p:cNvSpPr/>
            <p:nvPr/>
          </p:nvSpPr>
          <p:spPr>
            <a:xfrm>
              <a:off x="6804360" y="4437000"/>
              <a:ext cx="1511640" cy="431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sp>
          <p:nvSpPr>
            <p:cNvPr id="157" name="AutoShape 148"/>
            <p:cNvSpPr/>
            <p:nvPr/>
          </p:nvSpPr>
          <p:spPr>
            <a:xfrm>
              <a:off x="6444360" y="402228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1</a:t>
              </a:r>
              <a:endParaRPr b="0" lang="ru-RU" sz="1200" spc="-1" strike="noStrike">
                <a:solidFill>
                  <a:srgbClr val="000000"/>
                </a:solidFill>
                <a:latin typeface="Arial"/>
              </a:endParaRPr>
            </a:p>
          </p:txBody>
        </p:sp>
        <p:sp>
          <p:nvSpPr>
            <p:cNvPr id="158" name="Rectangle 62"/>
            <p:cNvSpPr/>
            <p:nvPr/>
          </p:nvSpPr>
          <p:spPr>
            <a:xfrm>
              <a:off x="6851160" y="409428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59" name="Rectangle 63"/>
            <p:cNvSpPr/>
            <p:nvPr/>
          </p:nvSpPr>
          <p:spPr>
            <a:xfrm>
              <a:off x="6876360" y="472500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60" name="AutoShape 148"/>
            <p:cNvSpPr/>
            <p:nvPr/>
          </p:nvSpPr>
          <p:spPr>
            <a:xfrm>
              <a:off x="6444360" y="467028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2</a:t>
              </a:r>
              <a:endParaRPr b="0" lang="ru-RU" sz="1200" spc="-1" strike="noStrike">
                <a:solidFill>
                  <a:srgbClr val="000000"/>
                </a:solidFill>
                <a:latin typeface="Arial"/>
              </a:endParaRPr>
            </a:p>
          </p:txBody>
        </p:sp>
        <p:sp>
          <p:nvSpPr>
            <p:cNvPr id="161" name="Rectangle 65"/>
            <p:cNvSpPr/>
            <p:nvPr/>
          </p:nvSpPr>
          <p:spPr>
            <a:xfrm>
              <a:off x="7308360" y="5661360"/>
              <a:ext cx="71640" cy="71640"/>
            </a:xfrm>
            <a:prstGeom prst="rect">
              <a:avLst/>
            </a:prstGeom>
            <a:solidFill>
              <a:srgbClr val="ff3300"/>
            </a:solidFill>
            <a:ln w="9360">
              <a:solidFill>
                <a:srgbClr val="ff3300"/>
              </a:solidFill>
              <a:round/>
            </a:ln>
            <a:effectLst>
              <a:outerShdw dist="25560" dir="5400000" blurRad="63360" rotWithShape="0">
                <a:srgbClr val="000000">
                  <a:alpha val="43000"/>
                </a:srgbClr>
              </a:outerShdw>
            </a:effectLst>
          </p:spPr>
          <p:style>
            <a:lnRef idx="0"/>
            <a:fillRef idx="0"/>
            <a:effectRef idx="0"/>
            <a:fontRef idx="minor"/>
          </p:style>
          <p:txBody>
            <a:bodyPr lIns="90000" rIns="90000" tIns="27000" bIns="27000" anchor="ctr">
              <a:noAutofit/>
            </a:bodyPr>
            <a:p>
              <a:endParaRPr b="0" lang="ru-RU" sz="1800" spc="-1" strike="noStrike">
                <a:solidFill>
                  <a:srgbClr val="000000"/>
                </a:solidFill>
                <a:latin typeface="Arial"/>
              </a:endParaRPr>
            </a:p>
          </p:txBody>
        </p:sp>
        <p:sp>
          <p:nvSpPr>
            <p:cNvPr id="162" name="AutoShape 148"/>
            <p:cNvSpPr/>
            <p:nvPr/>
          </p:nvSpPr>
          <p:spPr>
            <a:xfrm>
              <a:off x="8507160" y="3861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3</a:t>
              </a:r>
              <a:endParaRPr b="0" lang="ru-RU" sz="1200" spc="-1" strike="noStrike">
                <a:solidFill>
                  <a:srgbClr val="000000"/>
                </a:solidFill>
                <a:latin typeface="Arial"/>
              </a:endParaRPr>
            </a:p>
          </p:txBody>
        </p:sp>
        <p:cxnSp>
          <p:nvCxnSpPr>
            <p:cNvPr id="163" name="Elbow Connector 30"/>
            <p:cNvCxnSpPr>
              <a:stCxn id="156" idx="3"/>
              <a:endCxn id="164" idx="3"/>
            </p:cNvCxnSpPr>
            <p:nvPr/>
          </p:nvCxnSpPr>
          <p:spPr>
            <a:xfrm flipH="1" flipV="1">
              <a:off x="8172000" y="3716640"/>
              <a:ext cx="144360" cy="936360"/>
            </a:xfrm>
            <a:prstGeom prst="bentConnector3">
              <a:avLst>
                <a:gd name="adj1" fmla="val -172250"/>
              </a:avLst>
            </a:prstGeom>
            <a:ln w="9360">
              <a:solidFill>
                <a:srgbClr val="feb80a"/>
              </a:solidFill>
              <a:round/>
              <a:tailEnd len="med" type="arrow" w="med"/>
            </a:ln>
          </p:spPr>
        </p:cxnSp>
        <p:sp>
          <p:nvSpPr>
            <p:cNvPr id="164" name="Rectangle 68"/>
            <p:cNvSpPr/>
            <p:nvPr/>
          </p:nvSpPr>
          <p:spPr>
            <a:xfrm>
              <a:off x="6876360" y="3141000"/>
              <a:ext cx="1295640" cy="1151640"/>
            </a:xfrm>
            <a:prstGeom prst="rect">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65" name="AutoShape 148"/>
            <p:cNvSpPr/>
            <p:nvPr/>
          </p:nvSpPr>
          <p:spPr>
            <a:xfrm>
              <a:off x="6444360" y="55893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en-US" sz="1200" spc="-1" strike="noStrike" cap="all">
                  <a:solidFill>
                    <a:srgbClr val="96dd00"/>
                  </a:solidFill>
                  <a:latin typeface="Arial"/>
                  <a:ea typeface="微软雅黑"/>
                </a:rPr>
                <a:t>4</a:t>
              </a:r>
              <a:endParaRPr b="0" lang="ru-RU" sz="1200" spc="-1" strike="noStrike">
                <a:solidFill>
                  <a:srgbClr val="000000"/>
                </a:solidFill>
                <a:latin typeface="Arial"/>
              </a:endParaRPr>
            </a:p>
          </p:txBody>
        </p:sp>
        <p:cxnSp>
          <p:nvCxnSpPr>
            <p:cNvPr id="166" name="Elbow Connector 71"/>
            <p:cNvCxnSpPr/>
            <p:nvPr/>
          </p:nvCxnSpPr>
          <p:spPr>
            <a:xfrm>
              <a:off x="7013880" y="4005000"/>
              <a:ext cx="360" cy="726840"/>
            </a:xfrm>
            <a:prstGeom prst="straightConnector1">
              <a:avLst/>
            </a:prstGeom>
            <a:ln w="25560">
              <a:solidFill>
                <a:srgbClr val="feb80a"/>
              </a:solidFill>
              <a:round/>
              <a:tailEnd len="med" type="arrow" w="med"/>
            </a:ln>
          </p:spPr>
        </p:cxnSp>
      </p:grpSp>
      <p:cxnSp>
        <p:nvCxnSpPr>
          <p:cNvPr id="167" name="Elbow Connector 71"/>
          <p:cNvCxnSpPr/>
          <p:nvPr/>
        </p:nvCxnSpPr>
        <p:spPr>
          <a:xfrm>
            <a:off x="7524000" y="4941000"/>
            <a:ext cx="360" cy="654840"/>
          </a:xfrm>
          <a:prstGeom prst="straightConnector1">
            <a:avLst/>
          </a:prstGeom>
          <a:ln w="25560">
            <a:solidFill>
              <a:srgbClr val="9966ff"/>
            </a:solidFill>
            <a:prstDash val="sysDot"/>
            <a:round/>
            <a:tailEnd len="med" type="arrow" w="med"/>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331640" y="60840"/>
            <a:ext cx="633636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Структура типовой СХД</a:t>
            </a:r>
            <a:endParaRPr b="0" lang="en-US" sz="3200" spc="-1" strike="noStrike">
              <a:solidFill>
                <a:srgbClr val="000000"/>
              </a:solidFill>
              <a:latin typeface="Gill Sans MT"/>
            </a:endParaRPr>
          </a:p>
        </p:txBody>
      </p:sp>
      <p:sp>
        <p:nvSpPr>
          <p:cNvPr id="169" name="Rounded Rectangle 29"/>
          <p:cNvSpPr/>
          <p:nvPr/>
        </p:nvSpPr>
        <p:spPr>
          <a:xfrm rot="16200000">
            <a:off x="2825640" y="-289800"/>
            <a:ext cx="4824000" cy="7812000"/>
          </a:xfrm>
          <a:prstGeom prst="roundRect">
            <a:avLst>
              <a:gd name="adj" fmla="val 16667"/>
            </a:avLst>
          </a:prstGeom>
          <a:solidFill>
            <a:srgbClr val="bfbfbf"/>
          </a:soli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70" name="Rounded Rectangle 30"/>
          <p:cNvSpPr/>
          <p:nvPr/>
        </p:nvSpPr>
        <p:spPr>
          <a:xfrm>
            <a:off x="2533680" y="250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a:t>
            </a:r>
            <a:r>
              <a:rPr b="0" lang="en-US" sz="2400" spc="-1" strike="noStrike">
                <a:solidFill>
                  <a:srgbClr val="000000"/>
                </a:solidFill>
                <a:latin typeface="Gill Sans MT"/>
              </a:rPr>
              <a:t> </a:t>
            </a: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71" name="Rounded Rectangle 31"/>
          <p:cNvSpPr/>
          <p:nvPr/>
        </p:nvSpPr>
        <p:spPr>
          <a:xfrm>
            <a:off x="4212000" y="3161520"/>
            <a:ext cx="1802520" cy="43848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0" lang="en-US" sz="2400" spc="49" strike="noStrike">
                <a:solidFill>
                  <a:srgbClr val="ffb809"/>
                </a:solidFill>
                <a:latin typeface="Gill Sans MT"/>
              </a:rPr>
              <a:t>Cache</a:t>
            </a:r>
            <a:endParaRPr b="0" lang="ru-RU" sz="2400" spc="-1" strike="noStrike">
              <a:solidFill>
                <a:srgbClr val="000000"/>
              </a:solidFill>
              <a:latin typeface="Arial"/>
            </a:endParaRPr>
          </a:p>
        </p:txBody>
      </p:sp>
      <p:sp>
        <p:nvSpPr>
          <p:cNvPr id="172" name="Rounded Rectangle 32"/>
          <p:cNvSpPr/>
          <p:nvPr/>
        </p:nvSpPr>
        <p:spPr>
          <a:xfrm>
            <a:off x="2534040" y="144000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портов внешних подключений</a:t>
            </a:r>
            <a:endParaRPr b="0" lang="ru-RU" sz="2400" spc="-1" strike="noStrike">
              <a:solidFill>
                <a:srgbClr val="000000"/>
              </a:solidFill>
              <a:latin typeface="Arial"/>
            </a:endParaRPr>
          </a:p>
        </p:txBody>
      </p:sp>
      <p:sp>
        <p:nvSpPr>
          <p:cNvPr id="173" name="Rounded Rectangle 33"/>
          <p:cNvSpPr/>
          <p:nvPr/>
        </p:nvSpPr>
        <p:spPr>
          <a:xfrm>
            <a:off x="2520000" y="36003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дисков</a:t>
            </a:r>
            <a:endParaRPr b="0" lang="ru-RU" sz="2400" spc="-1" strike="noStrike">
              <a:solidFill>
                <a:srgbClr val="000000"/>
              </a:solidFill>
              <a:latin typeface="Arial"/>
            </a:endParaRPr>
          </a:p>
        </p:txBody>
      </p:sp>
      <p:sp>
        <p:nvSpPr>
          <p:cNvPr id="174" name="Rounded Rectangle 34"/>
          <p:cNvSpPr/>
          <p:nvPr/>
        </p:nvSpPr>
        <p:spPr>
          <a:xfrm>
            <a:off x="2533680" y="466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Диски</a:t>
            </a:r>
            <a:endParaRPr b="0" lang="ru-RU" sz="2400" spc="-1" strike="noStrike">
              <a:solidFill>
                <a:srgbClr val="000000"/>
              </a:solidFill>
              <a:latin typeface="Arial"/>
            </a:endParaRPr>
          </a:p>
        </p:txBody>
      </p:sp>
      <p:sp>
        <p:nvSpPr>
          <p:cNvPr id="175" name="Rectangular Callout 4"/>
          <p:cNvSpPr/>
          <p:nvPr/>
        </p:nvSpPr>
        <p:spPr>
          <a:xfrm>
            <a:off x="903960" y="5826960"/>
            <a:ext cx="3164040" cy="973800"/>
          </a:xfrm>
          <a:prstGeom prst="wedgeRectCallout">
            <a:avLst>
              <a:gd name="adj1" fmla="val 26518"/>
              <a:gd name="adj2" fmla="val -231226"/>
            </a:avLst>
          </a:prstGeom>
          <a:gradFill rotWithShape="0">
            <a:gsLst>
              <a:gs pos="0">
                <a:srgbClr val="ffff00"/>
              </a:gs>
              <a:gs pos="67000">
                <a:srgbClr val="ffbf00"/>
              </a:gs>
            </a:gsLst>
            <a:path path="circle">
              <a:fillToRect l="66000" t="33000" r="34000" b="67000"/>
            </a:path>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ru-RU" sz="2400" spc="-1" strike="noStrike" cap="all">
                <a:solidFill>
                  <a:srgbClr val="000000"/>
                </a:solidFill>
                <a:latin typeface="Gill Sans MT"/>
              </a:rPr>
              <a:t>Контроль</a:t>
            </a:r>
            <a:r>
              <a:rPr b="1" lang="ru-RU" sz="2400" spc="-1" strike="noStrike" cap="all">
                <a:solidFill>
                  <a:srgbClr val="96dd00"/>
                </a:solidFill>
                <a:latin typeface="Gill Sans MT"/>
              </a:rPr>
              <a:t> </a:t>
            </a:r>
            <a:r>
              <a:rPr b="1" lang="ru-RU" sz="2400" spc="-1" strike="noStrike" cap="all">
                <a:solidFill>
                  <a:srgbClr val="000000"/>
                </a:solidFill>
                <a:latin typeface="Gill Sans MT"/>
              </a:rPr>
              <a:t>ошибок</a:t>
            </a:r>
            <a:endParaRPr b="0" lang="ru-RU" sz="2400" spc="-1" strike="noStrike">
              <a:solidFill>
                <a:srgbClr val="000000"/>
              </a:solidFill>
              <a:latin typeface="Arial"/>
            </a:endParaRPr>
          </a:p>
        </p:txBody>
      </p:sp>
      <p:sp>
        <p:nvSpPr>
          <p:cNvPr id="176" name="Rectangular Callout 5"/>
          <p:cNvSpPr/>
          <p:nvPr/>
        </p:nvSpPr>
        <p:spPr>
          <a:xfrm>
            <a:off x="5220000" y="5830200"/>
            <a:ext cx="3164040" cy="973800"/>
          </a:xfrm>
          <a:prstGeom prst="wedgeRectCallout">
            <a:avLst>
              <a:gd name="adj1" fmla="val 11123"/>
              <a:gd name="adj2" fmla="val -224731"/>
            </a:avLst>
          </a:prstGeom>
          <a:gradFill rotWithShape="0">
            <a:gsLst>
              <a:gs pos="0">
                <a:srgbClr val="ffff00"/>
              </a:gs>
              <a:gs pos="100000">
                <a:srgbClr val="81d41a"/>
              </a:gs>
            </a:gsLst>
            <a:lin ang="3600000"/>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ru-RU" sz="2400" spc="-1" strike="noStrike" cap="all">
                <a:solidFill>
                  <a:srgbClr val="000000"/>
                </a:solidFill>
                <a:latin typeface="Gill Sans MT"/>
              </a:rPr>
              <a:t>Двойные порты </a:t>
            </a:r>
            <a:r>
              <a:rPr b="1" lang="en-US" sz="2400" spc="-1" strike="noStrike" cap="all">
                <a:solidFill>
                  <a:srgbClr val="000000"/>
                </a:solidFill>
                <a:latin typeface="Gill Sans MT"/>
              </a:rPr>
              <a:t>SAS</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1151640" y="0"/>
            <a:ext cx="3564360" cy="72000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Улучшения  СХД</a:t>
            </a:r>
            <a:endParaRPr b="0" lang="en-US" sz="3200" spc="-1" strike="noStrike">
              <a:solidFill>
                <a:srgbClr val="000000"/>
              </a:solidFill>
              <a:latin typeface="Gill Sans MT"/>
            </a:endParaRPr>
          </a:p>
        </p:txBody>
      </p:sp>
      <p:sp>
        <p:nvSpPr>
          <p:cNvPr id="178" name="Rounded Rectangle 8"/>
          <p:cNvSpPr/>
          <p:nvPr/>
        </p:nvSpPr>
        <p:spPr>
          <a:xfrm rot="16200000">
            <a:off x="2951640" y="431640"/>
            <a:ext cx="4176000" cy="6552360"/>
          </a:xfrm>
          <a:prstGeom prst="roundRect">
            <a:avLst>
              <a:gd name="adj" fmla="val 16667"/>
            </a:avLst>
          </a:prstGeom>
          <a:solidFill>
            <a:srgbClr val="bfbfbf"/>
          </a:soli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СХД</a:t>
            </a:r>
            <a:endParaRPr b="0" lang="ru-RU" sz="1800" spc="-1" strike="noStrike">
              <a:solidFill>
                <a:srgbClr val="000000"/>
              </a:solidFill>
              <a:latin typeface="Arial"/>
            </a:endParaRPr>
          </a:p>
        </p:txBody>
      </p:sp>
      <p:sp>
        <p:nvSpPr>
          <p:cNvPr id="179" name="Rounded Rectangle 11"/>
          <p:cNvSpPr/>
          <p:nvPr/>
        </p:nvSpPr>
        <p:spPr>
          <a:xfrm rot="5400000">
            <a:off x="4680360" y="2231280"/>
            <a:ext cx="863640" cy="453600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ctr" rot="16200000">
            <a:noAutofit/>
          </a:bodyPr>
          <a:p>
            <a:endParaRPr b="0" lang="ru-RU" sz="1800" spc="-1" strike="noStrike">
              <a:solidFill>
                <a:srgbClr val="000000"/>
              </a:solidFill>
              <a:latin typeface="Arial"/>
            </a:endParaRPr>
          </a:p>
        </p:txBody>
      </p:sp>
      <p:sp>
        <p:nvSpPr>
          <p:cNvPr id="180" name="Rounded Rectangle 13"/>
          <p:cNvSpPr/>
          <p:nvPr/>
        </p:nvSpPr>
        <p:spPr>
          <a:xfrm rot="5400000">
            <a:off x="4680360" y="3095640"/>
            <a:ext cx="863640" cy="453600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ctr" rot="16200000">
            <a:noAutofit/>
          </a:bodyPr>
          <a:p>
            <a:endParaRPr b="0" lang="ru-RU" sz="1800" spc="-1" strike="noStrike">
              <a:solidFill>
                <a:srgbClr val="000000"/>
              </a:solidFill>
              <a:latin typeface="Arial"/>
            </a:endParaRPr>
          </a:p>
        </p:txBody>
      </p:sp>
      <p:cxnSp>
        <p:nvCxnSpPr>
          <p:cNvPr id="181" name="Elbow Connector 20"/>
          <p:cNvCxnSpPr>
            <a:stCxn id="182" idx="3"/>
            <a:endCxn id="183" idx="1"/>
          </p:cNvCxnSpPr>
          <p:nvPr/>
        </p:nvCxnSpPr>
        <p:spPr>
          <a:xfrm>
            <a:off x="4499640" y="3455280"/>
            <a:ext cx="1152720" cy="360"/>
          </a:xfrm>
          <a:prstGeom prst="straightConnector1">
            <a:avLst/>
          </a:prstGeom>
          <a:ln w="72000">
            <a:solidFill>
              <a:srgbClr val="feb80a"/>
            </a:solidFill>
            <a:round/>
            <a:headEnd len="med" type="stealth" w="med"/>
            <a:tailEnd len="med" type="stealth" w="med"/>
          </a:ln>
        </p:spPr>
      </p:cxnSp>
      <p:sp>
        <p:nvSpPr>
          <p:cNvPr id="184" name="Oval Callout 16"/>
          <p:cNvSpPr/>
          <p:nvPr/>
        </p:nvSpPr>
        <p:spPr>
          <a:xfrm>
            <a:off x="4500000" y="4500000"/>
            <a:ext cx="1223640" cy="1151640"/>
          </a:xfrm>
          <a:prstGeom prst="wedgeEllipseCallout">
            <a:avLst>
              <a:gd name="adj1" fmla="val -16386"/>
              <a:gd name="adj2" fmla="val -47027"/>
            </a:avLst>
          </a:prstGeom>
          <a:solidFill>
            <a:srgbClr val="ffffcc"/>
          </a:solidFill>
          <a:ln w="25560">
            <a:solidFill>
              <a:srgbClr val="296b7b"/>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85" name="Freeform 30"/>
          <p:cNvSpPr/>
          <p:nvPr/>
        </p:nvSpPr>
        <p:spPr>
          <a:xfrm>
            <a:off x="4817520" y="471600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86" name="TextBox 23"/>
          <p:cNvSpPr/>
          <p:nvPr/>
        </p:nvSpPr>
        <p:spPr>
          <a:xfrm>
            <a:off x="755640" y="6084000"/>
            <a:ext cx="83880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Системы </a:t>
            </a:r>
            <a:r>
              <a:rPr b="1" lang="ru-RU" sz="1800" spc="-1" strike="noStrike">
                <a:solidFill>
                  <a:srgbClr val="000000"/>
                </a:solidFill>
                <a:latin typeface="Gill Sans MT"/>
              </a:rPr>
              <a:t>старшего</a:t>
            </a:r>
            <a:r>
              <a:rPr b="0" lang="ru-RU" sz="1800" spc="-1" strike="noStrike">
                <a:solidFill>
                  <a:srgbClr val="000000"/>
                </a:solidFill>
                <a:latin typeface="Gill Sans MT"/>
              </a:rPr>
              <a:t> уровня</a:t>
            </a:r>
            <a:endParaRPr b="0" lang="ru-RU" sz="1800" spc="-1" strike="noStrike">
              <a:solidFill>
                <a:srgbClr val="000000"/>
              </a:solidFill>
              <a:latin typeface="Arial"/>
            </a:endParaRPr>
          </a:p>
        </p:txBody>
      </p:sp>
      <p:sp>
        <p:nvSpPr>
          <p:cNvPr id="187" name="Rectangle 25"/>
          <p:cNvSpPr/>
          <p:nvPr/>
        </p:nvSpPr>
        <p:spPr>
          <a:xfrm>
            <a:off x="4373280" y="1008000"/>
            <a:ext cx="1511640" cy="458280"/>
          </a:xfrm>
          <a:prstGeom prst="rect">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pPr algn="ctr">
              <a:lnSpc>
                <a:spcPct val="100000"/>
              </a:lnSpc>
            </a:pPr>
            <a:r>
              <a:rPr b="1" lang="ru-RU" sz="1800" spc="-1" strike="noStrike" cap="all">
                <a:solidFill>
                  <a:srgbClr val="000000"/>
                </a:solidFill>
                <a:latin typeface="Gill Sans MT"/>
              </a:rPr>
              <a:t>ХОСТ</a:t>
            </a:r>
            <a:endParaRPr b="0" lang="ru-RU" sz="1800" spc="-1" strike="noStrike">
              <a:solidFill>
                <a:srgbClr val="000000"/>
              </a:solidFill>
              <a:latin typeface="Arial"/>
            </a:endParaRPr>
          </a:p>
        </p:txBody>
      </p:sp>
      <p:cxnSp>
        <p:nvCxnSpPr>
          <p:cNvPr id="188" name="Shape 27"/>
          <p:cNvCxnSpPr>
            <a:stCxn id="187" idx="1"/>
            <a:endCxn id="184" idx="1"/>
          </p:cNvCxnSpPr>
          <p:nvPr/>
        </p:nvCxnSpPr>
        <p:spPr>
          <a:xfrm flipH="1" flipV="1" rot="10800000">
            <a:off x="4373280" y="1236600"/>
            <a:ext cx="127080" cy="3839040"/>
          </a:xfrm>
          <a:prstGeom prst="bentConnector3">
            <a:avLst>
              <a:gd name="adj1" fmla="val -152556"/>
            </a:avLst>
          </a:prstGeom>
          <a:ln w="25560">
            <a:solidFill>
              <a:srgbClr val="00b050"/>
            </a:solidFill>
            <a:round/>
            <a:tailEnd len="med" type="arrow" w="med"/>
          </a:ln>
        </p:spPr>
      </p:cxnSp>
      <p:sp>
        <p:nvSpPr>
          <p:cNvPr id="182" name="Rounded Rectangle 10"/>
          <p:cNvSpPr/>
          <p:nvPr/>
        </p:nvSpPr>
        <p:spPr>
          <a:xfrm>
            <a:off x="2555640" y="2843640"/>
            <a:ext cx="1944000" cy="12236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Контроллер СХД</a:t>
            </a:r>
            <a:endParaRPr b="0" lang="ru-RU" sz="1800" spc="-1" strike="noStrike">
              <a:solidFill>
                <a:srgbClr val="000000"/>
              </a:solidFill>
              <a:latin typeface="Arial"/>
            </a:endParaRPr>
          </a:p>
        </p:txBody>
      </p:sp>
      <p:sp>
        <p:nvSpPr>
          <p:cNvPr id="189" name="Rounded Rectangle 12"/>
          <p:cNvSpPr/>
          <p:nvPr/>
        </p:nvSpPr>
        <p:spPr>
          <a:xfrm>
            <a:off x="2988000" y="3635640"/>
            <a:ext cx="1151640" cy="287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cxnSp>
        <p:nvCxnSpPr>
          <p:cNvPr id="190" name="Shape 27"/>
          <p:cNvCxnSpPr>
            <a:stCxn id="187" idx="3"/>
            <a:endCxn id="184" idx="3"/>
          </p:cNvCxnSpPr>
          <p:nvPr/>
        </p:nvCxnSpPr>
        <p:spPr>
          <a:xfrm flipH="1">
            <a:off x="5723640" y="1236960"/>
            <a:ext cx="161640" cy="3839040"/>
          </a:xfrm>
          <a:prstGeom prst="bentConnector3">
            <a:avLst>
              <a:gd name="adj1" fmla="val -119419"/>
            </a:avLst>
          </a:prstGeom>
          <a:ln w="25560">
            <a:solidFill>
              <a:srgbClr val="00b050"/>
            </a:solidFill>
            <a:round/>
            <a:tailEnd len="med" type="arrow" w="med"/>
          </a:ln>
        </p:spPr>
      </p:cxnSp>
      <p:sp>
        <p:nvSpPr>
          <p:cNvPr id="183" name="Rounded Rectangle 17"/>
          <p:cNvSpPr/>
          <p:nvPr/>
        </p:nvSpPr>
        <p:spPr>
          <a:xfrm>
            <a:off x="5652000" y="2843640"/>
            <a:ext cx="1944000" cy="12236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Контроллер СХД</a:t>
            </a:r>
            <a:endParaRPr b="0" lang="ru-RU" sz="1800" spc="-1" strike="noStrike">
              <a:solidFill>
                <a:srgbClr val="000000"/>
              </a:solidFill>
              <a:latin typeface="Arial"/>
            </a:endParaRPr>
          </a:p>
        </p:txBody>
      </p:sp>
      <p:sp>
        <p:nvSpPr>
          <p:cNvPr id="191" name="Rounded Rectangle 18"/>
          <p:cNvSpPr/>
          <p:nvPr/>
        </p:nvSpPr>
        <p:spPr>
          <a:xfrm>
            <a:off x="6084000" y="3635640"/>
            <a:ext cx="1151640" cy="28764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1800" spc="49" strike="noStrike">
                <a:solidFill>
                  <a:srgbClr val="ffb809"/>
                </a:solidFill>
                <a:latin typeface="Gill Sans MT"/>
              </a:rPr>
              <a:t>Cache</a:t>
            </a:r>
            <a:endParaRPr b="0" lang="ru-RU" sz="1800" spc="-1" strike="noStrike">
              <a:solidFill>
                <a:srgbClr val="000000"/>
              </a:solidFill>
              <a:latin typeface="Arial"/>
            </a:endParaRPr>
          </a:p>
        </p:txBody>
      </p:sp>
      <p:sp>
        <p:nvSpPr>
          <p:cNvPr id="192" name="Rounded Rectangle 9"/>
          <p:cNvSpPr/>
          <p:nvPr/>
        </p:nvSpPr>
        <p:spPr>
          <a:xfrm>
            <a:off x="1962720" y="1764360"/>
            <a:ext cx="2897280" cy="10796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Контроллеры портов внешних подключений</a:t>
            </a:r>
            <a:endParaRPr b="0" lang="ru-RU" sz="1800" spc="-1" strike="noStrike">
              <a:solidFill>
                <a:srgbClr val="000000"/>
              </a:solidFill>
              <a:latin typeface="Arial"/>
            </a:endParaRPr>
          </a:p>
        </p:txBody>
      </p:sp>
      <p:sp>
        <p:nvSpPr>
          <p:cNvPr id="193" name="Rounded Rectangle 35"/>
          <p:cNvSpPr/>
          <p:nvPr/>
        </p:nvSpPr>
        <p:spPr>
          <a:xfrm>
            <a:off x="5130720" y="1764360"/>
            <a:ext cx="2897280" cy="10796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1800" spc="-1" strike="noStrike">
                <a:solidFill>
                  <a:srgbClr val="000000"/>
                </a:solidFill>
                <a:latin typeface="Gill Sans MT"/>
              </a:rPr>
              <a:t>Контроллеры портов внешних подключений</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907640" y="0"/>
            <a:ext cx="7236000" cy="114264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Arial"/>
              </a:rPr>
              <a:t>Толстые и тонкие LUN</a:t>
            </a:r>
            <a:endParaRPr b="0" lang="en-US" sz="4000" spc="-1" strike="noStrike">
              <a:solidFill>
                <a:srgbClr val="000000"/>
              </a:solidFill>
              <a:latin typeface="Gill Sans MT"/>
            </a:endParaRPr>
          </a:p>
        </p:txBody>
      </p:sp>
      <p:grpSp>
        <p:nvGrpSpPr>
          <p:cNvPr id="195" name="组合 173"/>
          <p:cNvGrpSpPr/>
          <p:nvPr/>
        </p:nvGrpSpPr>
        <p:grpSpPr>
          <a:xfrm>
            <a:off x="1691640" y="2582280"/>
            <a:ext cx="3295440" cy="1869120"/>
            <a:chOff x="1691640" y="2582280"/>
            <a:chExt cx="3295440" cy="1869120"/>
          </a:xfrm>
        </p:grpSpPr>
        <p:grpSp>
          <p:nvGrpSpPr>
            <p:cNvPr id="196" name="组合 172"/>
            <p:cNvGrpSpPr/>
            <p:nvPr/>
          </p:nvGrpSpPr>
          <p:grpSpPr>
            <a:xfrm>
              <a:off x="1691640" y="3719880"/>
              <a:ext cx="3295440" cy="731520"/>
              <a:chOff x="1691640" y="3719880"/>
              <a:chExt cx="3295440" cy="731520"/>
            </a:xfrm>
          </p:grpSpPr>
          <p:grpSp>
            <p:nvGrpSpPr>
              <p:cNvPr id="197" name="组合 33"/>
              <p:cNvGrpSpPr/>
              <p:nvPr/>
            </p:nvGrpSpPr>
            <p:grpSpPr>
              <a:xfrm>
                <a:off x="1691640" y="3719880"/>
                <a:ext cx="1409760" cy="216000"/>
                <a:chOff x="1691640" y="3719880"/>
                <a:chExt cx="1409760" cy="216000"/>
              </a:xfrm>
            </p:grpSpPr>
            <p:sp>
              <p:nvSpPr>
                <p:cNvPr id="198" name="圆角矩形 26"/>
                <p:cNvSpPr/>
                <p:nvPr/>
              </p:nvSpPr>
              <p:spPr>
                <a:xfrm>
                  <a:off x="1691640" y="3727080"/>
                  <a:ext cx="469800" cy="208800"/>
                </a:xfrm>
                <a:prstGeom prst="roundRect">
                  <a:avLst>
                    <a:gd name="adj" fmla="val 16667"/>
                  </a:avLst>
                </a:prstGeom>
                <a:solidFill>
                  <a:srgbClr val="8a000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ffffff"/>
                    </a:solidFill>
                    <a:latin typeface="Arial"/>
                  </a:endParaRPr>
                </a:p>
              </p:txBody>
            </p:sp>
            <p:sp>
              <p:nvSpPr>
                <p:cNvPr id="199" name="TextBox 37"/>
                <p:cNvSpPr/>
                <p:nvPr/>
              </p:nvSpPr>
              <p:spPr>
                <a:xfrm>
                  <a:off x="2255760" y="3719880"/>
                  <a:ext cx="845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100" spc="-1" strike="noStrike">
                      <a:solidFill>
                        <a:srgbClr val="000000"/>
                      </a:solidFill>
                      <a:latin typeface="Arial"/>
                      <a:ea typeface="微软雅黑"/>
                    </a:rPr>
                    <a:t>Почта</a:t>
                  </a:r>
                  <a:endParaRPr b="0" lang="ru-RU" sz="1100" spc="-1" strike="noStrike">
                    <a:solidFill>
                      <a:srgbClr val="000000"/>
                    </a:solidFill>
                    <a:latin typeface="Arial"/>
                  </a:endParaRPr>
                </a:p>
              </p:txBody>
            </p:sp>
          </p:grpSp>
          <p:grpSp>
            <p:nvGrpSpPr>
              <p:cNvPr id="200" name="组合 34"/>
              <p:cNvGrpSpPr/>
              <p:nvPr/>
            </p:nvGrpSpPr>
            <p:grpSpPr>
              <a:xfrm>
                <a:off x="1691640" y="3981240"/>
                <a:ext cx="3295440" cy="208800"/>
                <a:chOff x="1691640" y="3981240"/>
                <a:chExt cx="3295440" cy="208800"/>
              </a:xfrm>
            </p:grpSpPr>
            <p:sp>
              <p:nvSpPr>
                <p:cNvPr id="201" name="圆角矩形 133"/>
                <p:cNvSpPr/>
                <p:nvPr/>
              </p:nvSpPr>
              <p:spPr>
                <a:xfrm>
                  <a:off x="1691640" y="3981240"/>
                  <a:ext cx="469800" cy="208800"/>
                </a:xfrm>
                <a:prstGeom prst="roundRect">
                  <a:avLst>
                    <a:gd name="adj" fmla="val 16667"/>
                  </a:avLst>
                </a:prstGeom>
                <a:solidFill>
                  <a:srgbClr val="92d05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02" name="TextBox 35"/>
                <p:cNvSpPr/>
                <p:nvPr/>
              </p:nvSpPr>
              <p:spPr>
                <a:xfrm>
                  <a:off x="2255760" y="3981240"/>
                  <a:ext cx="273132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100" spc="-1" strike="noStrike">
                      <a:solidFill>
                        <a:srgbClr val="000000"/>
                      </a:solidFill>
                      <a:latin typeface="Arial"/>
                      <a:ea typeface="微软雅黑"/>
                    </a:rPr>
                    <a:t>Файлы пользователей</a:t>
                  </a:r>
                  <a:endParaRPr b="0" lang="ru-RU" sz="1100" spc="-1" strike="noStrike">
                    <a:solidFill>
                      <a:srgbClr val="000000"/>
                    </a:solidFill>
                    <a:latin typeface="Arial"/>
                  </a:endParaRPr>
                </a:p>
              </p:txBody>
            </p:sp>
          </p:grpSp>
          <p:grpSp>
            <p:nvGrpSpPr>
              <p:cNvPr id="203" name="组合 35"/>
              <p:cNvGrpSpPr/>
              <p:nvPr/>
            </p:nvGrpSpPr>
            <p:grpSpPr>
              <a:xfrm>
                <a:off x="1691640" y="4242600"/>
                <a:ext cx="1362600" cy="208800"/>
                <a:chOff x="1691640" y="4242600"/>
                <a:chExt cx="1362600" cy="208800"/>
              </a:xfrm>
            </p:grpSpPr>
            <p:sp>
              <p:nvSpPr>
                <p:cNvPr id="204" name="圆角矩形 131"/>
                <p:cNvSpPr/>
                <p:nvPr/>
              </p:nvSpPr>
              <p:spPr>
                <a:xfrm>
                  <a:off x="1691640" y="4242600"/>
                  <a:ext cx="469800" cy="208800"/>
                </a:xfrm>
                <a:prstGeom prst="roundRect">
                  <a:avLst>
                    <a:gd name="adj" fmla="val 16667"/>
                  </a:avLst>
                </a:prstGeom>
                <a:solidFill>
                  <a:srgbClr val="0070c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05" name="TextBox 33"/>
                <p:cNvSpPr/>
                <p:nvPr/>
              </p:nvSpPr>
              <p:spPr>
                <a:xfrm>
                  <a:off x="2255760" y="4242600"/>
                  <a:ext cx="79848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100" spc="-1" strike="noStrike">
                      <a:solidFill>
                        <a:srgbClr val="000000"/>
                      </a:solidFill>
                      <a:latin typeface="Arial"/>
                      <a:ea typeface="微软雅黑"/>
                    </a:rPr>
                    <a:t>СУБД</a:t>
                  </a:r>
                  <a:endParaRPr b="0" lang="ru-RU" sz="1100" spc="-1" strike="noStrike">
                    <a:solidFill>
                      <a:srgbClr val="000000"/>
                    </a:solidFill>
                    <a:latin typeface="Arial"/>
                  </a:endParaRPr>
                </a:p>
              </p:txBody>
            </p:sp>
          </p:grpSp>
        </p:grpSp>
        <p:pic>
          <p:nvPicPr>
            <p:cNvPr id="206" name="Picture 12" descr="metc9492_0004"/>
            <p:cNvPicPr/>
            <p:nvPr/>
          </p:nvPicPr>
          <p:blipFill>
            <a:blip r:embed="rId1"/>
            <a:stretch/>
          </p:blipFill>
          <p:spPr>
            <a:xfrm>
              <a:off x="1767240" y="2582280"/>
              <a:ext cx="545040" cy="811800"/>
            </a:xfrm>
            <a:prstGeom prst="rect">
              <a:avLst/>
            </a:prstGeom>
            <a:ln w="9360">
              <a:noFill/>
            </a:ln>
          </p:spPr>
        </p:pic>
        <p:pic>
          <p:nvPicPr>
            <p:cNvPr id="207" name="Picture 66" descr="metc9492_0004"/>
            <p:cNvPicPr/>
            <p:nvPr/>
          </p:nvPicPr>
          <p:blipFill>
            <a:blip r:embed="rId2"/>
            <a:stretch/>
          </p:blipFill>
          <p:spPr>
            <a:xfrm>
              <a:off x="2143080" y="2791440"/>
              <a:ext cx="545040" cy="811800"/>
            </a:xfrm>
            <a:prstGeom prst="rect">
              <a:avLst/>
            </a:prstGeom>
            <a:ln w="9360">
              <a:noFill/>
            </a:ln>
          </p:spPr>
        </p:pic>
      </p:grpSp>
      <p:grpSp>
        <p:nvGrpSpPr>
          <p:cNvPr id="208" name="组合 154"/>
          <p:cNvGrpSpPr/>
          <p:nvPr/>
        </p:nvGrpSpPr>
        <p:grpSpPr>
          <a:xfrm>
            <a:off x="2843640" y="4083840"/>
            <a:ext cx="3528360" cy="1790280"/>
            <a:chOff x="2843640" y="4083840"/>
            <a:chExt cx="3528360" cy="1790280"/>
          </a:xfrm>
        </p:grpSpPr>
        <p:sp>
          <p:nvSpPr>
            <p:cNvPr id="209" name="AutoShape 5"/>
            <p:cNvSpPr/>
            <p:nvPr/>
          </p:nvSpPr>
          <p:spPr>
            <a:xfrm>
              <a:off x="4103280" y="4083840"/>
              <a:ext cx="579960" cy="504000"/>
            </a:xfrm>
            <a:prstGeom prst="can">
              <a:avLst>
                <a:gd name="adj" fmla="val 34162"/>
              </a:avLst>
            </a:prstGeom>
            <a:solidFill>
              <a:srgbClr val="ffffff"/>
            </a:solidFill>
            <a:ln w="19080">
              <a:solidFill>
                <a:srgbClr val="505050"/>
              </a:solidFill>
              <a:prstDash val="sysDot"/>
              <a:round/>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10" name="AutoShape 5"/>
            <p:cNvSpPr/>
            <p:nvPr/>
          </p:nvSpPr>
          <p:spPr>
            <a:xfrm>
              <a:off x="4103280" y="4414320"/>
              <a:ext cx="579960" cy="714960"/>
            </a:xfrm>
            <a:prstGeom prst="can">
              <a:avLst>
                <a:gd name="adj" fmla="val 34162"/>
              </a:avLst>
            </a:prstGeom>
            <a:solidFill>
              <a:srgbClr val="8a000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ffffff"/>
                </a:solidFill>
                <a:latin typeface="Arial"/>
              </a:endParaRPr>
            </a:p>
          </p:txBody>
        </p:sp>
        <p:sp>
          <p:nvSpPr>
            <p:cNvPr id="211" name="AutoShape 5"/>
            <p:cNvSpPr/>
            <p:nvPr/>
          </p:nvSpPr>
          <p:spPr>
            <a:xfrm>
              <a:off x="5505480" y="4083840"/>
              <a:ext cx="725040" cy="567360"/>
            </a:xfrm>
            <a:prstGeom prst="can">
              <a:avLst>
                <a:gd name="adj" fmla="val 34162"/>
              </a:avLst>
            </a:prstGeom>
            <a:solidFill>
              <a:srgbClr val="ffffff"/>
            </a:solidFill>
            <a:ln w="19080">
              <a:solidFill>
                <a:srgbClr val="505050"/>
              </a:solidFill>
              <a:prstDash val="sysDot"/>
              <a:round/>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12" name="AutoShape 5"/>
            <p:cNvSpPr/>
            <p:nvPr/>
          </p:nvSpPr>
          <p:spPr>
            <a:xfrm>
              <a:off x="5505480" y="4457520"/>
              <a:ext cx="725040" cy="672120"/>
            </a:xfrm>
            <a:prstGeom prst="can">
              <a:avLst>
                <a:gd name="adj" fmla="val 34162"/>
              </a:avLst>
            </a:prstGeom>
            <a:solidFill>
              <a:srgbClr val="0070c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13" name="AutoShape 5"/>
            <p:cNvSpPr/>
            <p:nvPr/>
          </p:nvSpPr>
          <p:spPr>
            <a:xfrm>
              <a:off x="4731840" y="4083840"/>
              <a:ext cx="725040" cy="567360"/>
            </a:xfrm>
            <a:prstGeom prst="can">
              <a:avLst>
                <a:gd name="adj" fmla="val 34162"/>
              </a:avLst>
            </a:prstGeom>
            <a:solidFill>
              <a:srgbClr val="ffffff"/>
            </a:solidFill>
            <a:ln w="19080">
              <a:solidFill>
                <a:srgbClr val="505050"/>
              </a:solidFill>
              <a:prstDash val="sysDot"/>
              <a:round/>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14" name="AutoShape 5"/>
            <p:cNvSpPr/>
            <p:nvPr/>
          </p:nvSpPr>
          <p:spPr>
            <a:xfrm>
              <a:off x="4731840" y="4457520"/>
              <a:ext cx="725040" cy="672120"/>
            </a:xfrm>
            <a:prstGeom prst="can">
              <a:avLst>
                <a:gd name="adj" fmla="val 34162"/>
              </a:avLst>
            </a:prstGeom>
            <a:solidFill>
              <a:srgbClr val="92d05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15" name="TextBox 45"/>
            <p:cNvSpPr/>
            <p:nvPr/>
          </p:nvSpPr>
          <p:spPr>
            <a:xfrm>
              <a:off x="4007520" y="5446800"/>
              <a:ext cx="2364480" cy="427320"/>
            </a:xfrm>
            <a:prstGeom prst="rect">
              <a:avLst/>
            </a:prstGeom>
            <a:noFill/>
            <a:ln w="0">
              <a:noFill/>
            </a:ln>
          </p:spPr>
          <p:style>
            <a:lnRef idx="0"/>
            <a:fillRef idx="0"/>
            <a:effectRef idx="0"/>
            <a:fontRef idx="minor"/>
          </p:style>
          <p:txBody>
            <a:bodyPr lIns="0" rIns="0" tIns="0" bIns="0" anchor="t">
              <a:spAutoFit/>
            </a:bodyPr>
            <a:p>
              <a:pPr algn="ctr">
                <a:lnSpc>
                  <a:spcPct val="100000"/>
                </a:lnSpc>
                <a:spcBef>
                  <a:spcPts val="601"/>
                </a:spcBef>
              </a:pPr>
              <a:r>
                <a:rPr b="0" lang="ru-RU" sz="1400" spc="-1" strike="noStrike">
                  <a:solidFill>
                    <a:srgbClr val="000000"/>
                  </a:solidFill>
                  <a:latin typeface="Arial"/>
                  <a:ea typeface="微软雅黑"/>
                </a:rPr>
                <a:t>На СХД занято пространство в </a:t>
              </a:r>
              <a:r>
                <a:rPr b="0" lang="en-US" sz="1400" spc="-1" strike="noStrike">
                  <a:solidFill>
                    <a:srgbClr val="000000"/>
                  </a:solidFill>
                  <a:latin typeface="Arial"/>
                  <a:ea typeface="微软雅黑"/>
                </a:rPr>
                <a:t>15 T</a:t>
              </a:r>
              <a:r>
                <a:rPr b="0" lang="ru-RU" sz="1400" spc="-1" strike="noStrike">
                  <a:solidFill>
                    <a:srgbClr val="000000"/>
                  </a:solidFill>
                  <a:latin typeface="Arial"/>
                  <a:ea typeface="微软雅黑"/>
                </a:rPr>
                <a:t>Байт</a:t>
              </a:r>
              <a:endParaRPr b="0" lang="ru-RU" sz="1400" spc="-1" strike="noStrike">
                <a:solidFill>
                  <a:srgbClr val="000000"/>
                </a:solidFill>
                <a:latin typeface="Arial"/>
              </a:endParaRPr>
            </a:p>
          </p:txBody>
        </p:sp>
        <p:sp>
          <p:nvSpPr>
            <p:cNvPr id="216" name="左大括号 119"/>
            <p:cNvSpPr/>
            <p:nvPr/>
          </p:nvSpPr>
          <p:spPr>
            <a:xfrm>
              <a:off x="3861360" y="4136040"/>
              <a:ext cx="192960" cy="993240"/>
            </a:xfrm>
            <a:prstGeom prst="leftBrace">
              <a:avLst>
                <a:gd name="adj1" fmla="val 8333"/>
                <a:gd name="adj2" fmla="val 50000"/>
              </a:avLst>
            </a:prstGeom>
            <a:noFill/>
            <a:ln w="28440">
              <a:solidFill>
                <a:srgbClr val="000000"/>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217" name="TextBox 47"/>
            <p:cNvSpPr/>
            <p:nvPr/>
          </p:nvSpPr>
          <p:spPr>
            <a:xfrm>
              <a:off x="2843640" y="4291200"/>
              <a:ext cx="1025640" cy="85428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400" spc="-1" strike="noStrike">
                  <a:solidFill>
                    <a:srgbClr val="000000"/>
                  </a:solidFill>
                  <a:latin typeface="Arial"/>
                  <a:ea typeface="微软雅黑"/>
                </a:rPr>
                <a:t>Размер </a:t>
              </a:r>
              <a:r>
                <a:rPr b="0" lang="en-US" sz="1400" spc="-1" strike="noStrike">
                  <a:solidFill>
                    <a:srgbClr val="000000"/>
                  </a:solidFill>
                  <a:latin typeface="Arial"/>
                  <a:ea typeface="微软雅黑"/>
                </a:rPr>
                <a:t>LUN</a:t>
              </a:r>
              <a:r>
                <a:rPr b="0" lang="ru-RU" sz="1400" spc="-1" strike="noStrike">
                  <a:solidFill>
                    <a:srgbClr val="000000"/>
                  </a:solidFill>
                  <a:latin typeface="Arial"/>
                  <a:ea typeface="微软雅黑"/>
                </a:rPr>
                <a:t> с точки  зрения хоста</a:t>
              </a:r>
              <a:r>
                <a:rPr b="0" lang="en-US" sz="1400" spc="-1" strike="noStrike">
                  <a:solidFill>
                    <a:srgbClr val="000000"/>
                  </a:solidFill>
                  <a:latin typeface="Arial"/>
                  <a:ea typeface="微软雅黑"/>
                </a:rPr>
                <a:t> </a:t>
              </a:r>
              <a:endParaRPr b="0" lang="ru-RU" sz="1400" spc="-1" strike="noStrike">
                <a:solidFill>
                  <a:srgbClr val="000000"/>
                </a:solidFill>
                <a:latin typeface="Arial"/>
              </a:endParaRPr>
            </a:p>
          </p:txBody>
        </p:sp>
        <p:sp>
          <p:nvSpPr>
            <p:cNvPr id="218" name="TextBox 48"/>
            <p:cNvSpPr/>
            <p:nvPr/>
          </p:nvSpPr>
          <p:spPr>
            <a:xfrm>
              <a:off x="4925160" y="4703760"/>
              <a:ext cx="386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4TB</a:t>
              </a:r>
              <a:endParaRPr b="0" lang="ru-RU" sz="1100" spc="-1" strike="noStrike">
                <a:solidFill>
                  <a:srgbClr val="000000"/>
                </a:solidFill>
                <a:latin typeface="Arial"/>
              </a:endParaRPr>
            </a:p>
          </p:txBody>
        </p:sp>
        <p:sp>
          <p:nvSpPr>
            <p:cNvPr id="219" name="TextBox 49"/>
            <p:cNvSpPr/>
            <p:nvPr/>
          </p:nvSpPr>
          <p:spPr>
            <a:xfrm>
              <a:off x="4199760" y="4763520"/>
              <a:ext cx="386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6TB</a:t>
              </a:r>
              <a:endParaRPr b="0" lang="ru-RU" sz="1100" spc="-1" strike="noStrike">
                <a:solidFill>
                  <a:srgbClr val="000000"/>
                </a:solidFill>
                <a:latin typeface="Arial"/>
              </a:endParaRPr>
            </a:p>
          </p:txBody>
        </p:sp>
        <p:sp>
          <p:nvSpPr>
            <p:cNvPr id="220" name="TextBox 50"/>
            <p:cNvSpPr/>
            <p:nvPr/>
          </p:nvSpPr>
          <p:spPr>
            <a:xfrm>
              <a:off x="5698800" y="4711320"/>
              <a:ext cx="386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5TB</a:t>
              </a:r>
              <a:endParaRPr b="0" lang="ru-RU" sz="1100" spc="-1" strike="noStrike">
                <a:solidFill>
                  <a:srgbClr val="000000"/>
                </a:solidFill>
                <a:latin typeface="Arial"/>
              </a:endParaRPr>
            </a:p>
          </p:txBody>
        </p:sp>
        <p:sp>
          <p:nvSpPr>
            <p:cNvPr id="221" name="左大括号 124"/>
            <p:cNvSpPr/>
            <p:nvPr/>
          </p:nvSpPr>
          <p:spPr>
            <a:xfrm rot="16200000">
              <a:off x="5045760" y="4235760"/>
              <a:ext cx="261000" cy="2049840"/>
            </a:xfrm>
            <a:prstGeom prst="leftBrace">
              <a:avLst>
                <a:gd name="adj1" fmla="val 8333"/>
                <a:gd name="adj2" fmla="val 50000"/>
              </a:avLst>
            </a:prstGeom>
            <a:noFill/>
            <a:ln w="28440">
              <a:solidFill>
                <a:srgbClr val="000000"/>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sp>
        <p:nvSpPr>
          <p:cNvPr id="222" name="f45ed77d-d374-4489-bfcb-cdef70173446"/>
          <p:cNvSpPr/>
          <p:nvPr/>
        </p:nvSpPr>
        <p:spPr>
          <a:xfrm>
            <a:off x="4040280" y="3670200"/>
            <a:ext cx="2017440" cy="274680"/>
          </a:xfrm>
          <a:prstGeom prst="rect">
            <a:avLst/>
          </a:prstGeom>
          <a:solidFill>
            <a:srgbClr val="0070c0"/>
          </a:solidFill>
          <a:ln w="9360">
            <a:solidFill>
              <a:srgbClr val="0070c0"/>
            </a:solidFill>
            <a:round/>
          </a:ln>
          <a:effectLst>
            <a:outerShdw dist="25560" dir="5400000" blurRad="63360" rotWithShape="0">
              <a:srgbClr val="000000">
                <a:alpha val="43000"/>
              </a:srgbClr>
            </a:outerShdw>
          </a:effectLst>
        </p:spPr>
        <p:style>
          <a:lnRef idx="0"/>
          <a:fillRef idx="0"/>
          <a:effectRef idx="0"/>
          <a:fontRef idx="minor"/>
        </p:style>
        <p:txBody>
          <a:bodyPr lIns="0" rIns="0" tIns="0" bIns="0" anchor="t">
            <a:spAutoFit/>
          </a:bodyPr>
          <a:p>
            <a:pPr algn="ctr">
              <a:lnSpc>
                <a:spcPct val="100000"/>
              </a:lnSpc>
              <a:spcBef>
                <a:spcPts val="601"/>
              </a:spcBef>
            </a:pPr>
            <a:r>
              <a:rPr b="0" i="1" lang="ru-RU" sz="1800" spc="-1" strike="noStrike">
                <a:solidFill>
                  <a:srgbClr val="ffffff"/>
                </a:solidFill>
                <a:latin typeface="Arial"/>
                <a:ea typeface="微软雅黑"/>
              </a:rPr>
              <a:t>«Тонкие» </a:t>
            </a:r>
            <a:r>
              <a:rPr b="0" i="1" lang="en-US" sz="1800" spc="-1" strike="noStrike">
                <a:solidFill>
                  <a:srgbClr val="ffffff"/>
                </a:solidFill>
                <a:latin typeface="Arial"/>
                <a:ea typeface="微软雅黑"/>
              </a:rPr>
              <a:t>LUN</a:t>
            </a:r>
            <a:endParaRPr b="0" lang="ru-RU" sz="1800" spc="-1" strike="noStrike">
              <a:solidFill>
                <a:srgbClr val="000000"/>
              </a:solidFill>
              <a:latin typeface="Arial"/>
            </a:endParaRPr>
          </a:p>
        </p:txBody>
      </p:sp>
      <p:sp>
        <p:nvSpPr>
          <p:cNvPr id="223" name="AutoShape 5"/>
          <p:cNvSpPr/>
          <p:nvPr/>
        </p:nvSpPr>
        <p:spPr>
          <a:xfrm>
            <a:off x="3954600" y="1634760"/>
            <a:ext cx="620280" cy="881280"/>
          </a:xfrm>
          <a:prstGeom prst="can">
            <a:avLst>
              <a:gd name="adj" fmla="val 34162"/>
            </a:avLst>
          </a:prstGeom>
          <a:solidFill>
            <a:srgbClr val="80808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24" name="44eaab0c-1e6c-4780-a82b-6a8b6f74abee"/>
          <p:cNvSpPr/>
          <p:nvPr/>
        </p:nvSpPr>
        <p:spPr>
          <a:xfrm>
            <a:off x="3954600" y="1933200"/>
            <a:ext cx="620280" cy="1035000"/>
          </a:xfrm>
          <a:prstGeom prst="can">
            <a:avLst>
              <a:gd name="adj" fmla="val 34162"/>
            </a:avLst>
          </a:prstGeom>
          <a:solidFill>
            <a:srgbClr val="8a000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ffffff"/>
              </a:solidFill>
              <a:latin typeface="Arial"/>
            </a:endParaRPr>
          </a:p>
        </p:txBody>
      </p:sp>
      <p:sp>
        <p:nvSpPr>
          <p:cNvPr id="225" name="AutoShape 5"/>
          <p:cNvSpPr/>
          <p:nvPr/>
        </p:nvSpPr>
        <p:spPr>
          <a:xfrm>
            <a:off x="5115960" y="1645560"/>
            <a:ext cx="775440" cy="988560"/>
          </a:xfrm>
          <a:prstGeom prst="can">
            <a:avLst>
              <a:gd name="adj" fmla="val 34162"/>
            </a:avLst>
          </a:prstGeom>
          <a:solidFill>
            <a:srgbClr val="80808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26" name="9636f41c-5604-401b-bc12-bf24f97ddc7b"/>
          <p:cNvSpPr/>
          <p:nvPr/>
        </p:nvSpPr>
        <p:spPr>
          <a:xfrm>
            <a:off x="5115960" y="1955880"/>
            <a:ext cx="775440" cy="995400"/>
          </a:xfrm>
          <a:prstGeom prst="can">
            <a:avLst>
              <a:gd name="adj" fmla="val 34162"/>
            </a:avLst>
          </a:prstGeom>
          <a:solidFill>
            <a:srgbClr val="0070c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27" name="46d2560b-5295-41c3-b6e9-ddced3163f4f"/>
          <p:cNvSpPr/>
          <p:nvPr/>
        </p:nvSpPr>
        <p:spPr>
          <a:xfrm>
            <a:off x="4475160" y="1660320"/>
            <a:ext cx="775440" cy="790200"/>
          </a:xfrm>
          <a:prstGeom prst="can">
            <a:avLst>
              <a:gd name="adj" fmla="val 34162"/>
            </a:avLst>
          </a:prstGeom>
          <a:solidFill>
            <a:srgbClr val="80808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sp>
        <p:nvSpPr>
          <p:cNvPr id="228" name="45c98699-419e-416c-b306-10b7d7ced4d2"/>
          <p:cNvSpPr/>
          <p:nvPr/>
        </p:nvSpPr>
        <p:spPr>
          <a:xfrm>
            <a:off x="4475160" y="1933200"/>
            <a:ext cx="775440" cy="1024560"/>
          </a:xfrm>
          <a:prstGeom prst="can">
            <a:avLst>
              <a:gd name="adj" fmla="val 34162"/>
            </a:avLst>
          </a:prstGeom>
          <a:solidFill>
            <a:srgbClr val="92d050"/>
          </a:solidFill>
          <a:ln w="19080">
            <a:noFill/>
          </a:ln>
        </p:spPr>
        <p:style>
          <a:lnRef idx="0"/>
          <a:fillRef idx="0"/>
          <a:effectRef idx="0"/>
          <a:fontRef idx="minor"/>
        </p:style>
        <p:txBody>
          <a:bodyPr wrap="none" lIns="90000" rIns="90000" tIns="45000" bIns="45000" anchor="ctr">
            <a:noAutofit/>
          </a:bodyPr>
          <a:p>
            <a:endParaRPr b="0" lang="ru-RU" sz="1800" spc="-1" strike="noStrike">
              <a:solidFill>
                <a:srgbClr val="000000"/>
              </a:solidFill>
              <a:latin typeface="Arial"/>
            </a:endParaRPr>
          </a:p>
        </p:txBody>
      </p:sp>
      <p:cxnSp>
        <p:nvCxnSpPr>
          <p:cNvPr id="229" name="f6b5627c-c21b-443b-b9d5-2fefb3618c3f"/>
          <p:cNvCxnSpPr/>
          <p:nvPr/>
        </p:nvCxnSpPr>
        <p:spPr>
          <a:xfrm>
            <a:off x="5717880" y="2122920"/>
            <a:ext cx="1495440" cy="360"/>
          </a:xfrm>
          <a:prstGeom prst="straightConnector1">
            <a:avLst/>
          </a:prstGeom>
          <a:ln w="28440">
            <a:solidFill>
              <a:srgbClr val="000000"/>
            </a:solidFill>
            <a:prstDash val="dash"/>
            <a:round/>
          </a:ln>
        </p:spPr>
      </p:cxnSp>
      <p:cxnSp>
        <p:nvCxnSpPr>
          <p:cNvPr id="230" name="5d1b2e41-d1ee-48a7-bfa8-b48d4257fde9"/>
          <p:cNvCxnSpPr/>
          <p:nvPr/>
        </p:nvCxnSpPr>
        <p:spPr>
          <a:xfrm>
            <a:off x="5778000" y="1597680"/>
            <a:ext cx="1495440" cy="360"/>
          </a:xfrm>
          <a:prstGeom prst="straightConnector1">
            <a:avLst/>
          </a:prstGeom>
          <a:ln w="28440">
            <a:solidFill>
              <a:srgbClr val="000000"/>
            </a:solidFill>
            <a:prstDash val="dash"/>
            <a:round/>
          </a:ln>
        </p:spPr>
      </p:cxnSp>
      <p:sp>
        <p:nvSpPr>
          <p:cNvPr id="231" name="33e4b9f8-3e65-4261-aa74-1edd50b373f4"/>
          <p:cNvSpPr/>
          <p:nvPr/>
        </p:nvSpPr>
        <p:spPr>
          <a:xfrm>
            <a:off x="6011640" y="1686960"/>
            <a:ext cx="2160360" cy="366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200" spc="-1" strike="noStrike">
                <a:solidFill>
                  <a:srgbClr val="000000"/>
                </a:solidFill>
                <a:latin typeface="Arial"/>
                <a:ea typeface="微软雅黑"/>
              </a:rPr>
              <a:t>Зарезервированное, но не используемое пространство</a:t>
            </a:r>
            <a:endParaRPr b="0" lang="ru-RU" sz="1200" spc="-1" strike="noStrike">
              <a:solidFill>
                <a:srgbClr val="000000"/>
              </a:solidFill>
              <a:latin typeface="Arial"/>
            </a:endParaRPr>
          </a:p>
        </p:txBody>
      </p:sp>
      <p:sp>
        <p:nvSpPr>
          <p:cNvPr id="232" name="471a3d12-b900-4116-bf83-fa946323e253"/>
          <p:cNvSpPr/>
          <p:nvPr/>
        </p:nvSpPr>
        <p:spPr>
          <a:xfrm>
            <a:off x="3602160" y="1129320"/>
            <a:ext cx="2546640" cy="274680"/>
          </a:xfrm>
          <a:prstGeom prst="rect">
            <a:avLst/>
          </a:prstGeom>
          <a:solidFill>
            <a:srgbClr val="0070c0"/>
          </a:solidFill>
          <a:ln w="9360">
            <a:solidFill>
              <a:srgbClr val="0070c0"/>
            </a:solidFill>
            <a:round/>
          </a:ln>
          <a:effectLst>
            <a:outerShdw dist="25560" dir="5400000" blurRad="63360" rotWithShape="0">
              <a:srgbClr val="000000">
                <a:alpha val="43000"/>
              </a:srgbClr>
            </a:outerShdw>
          </a:effectLst>
        </p:spPr>
        <p:style>
          <a:lnRef idx="0"/>
          <a:fillRef idx="0"/>
          <a:effectRef idx="0"/>
          <a:fontRef idx="minor"/>
        </p:style>
        <p:txBody>
          <a:bodyPr lIns="0" rIns="0" tIns="0" bIns="0" anchor="t">
            <a:spAutoFit/>
          </a:bodyPr>
          <a:p>
            <a:pPr algn="ctr">
              <a:lnSpc>
                <a:spcPct val="100000"/>
              </a:lnSpc>
              <a:spcBef>
                <a:spcPts val="601"/>
              </a:spcBef>
            </a:pPr>
            <a:r>
              <a:rPr b="0" i="1" lang="ru-RU" sz="1800" spc="-1" strike="noStrike">
                <a:solidFill>
                  <a:srgbClr val="ffffff"/>
                </a:solidFill>
                <a:latin typeface="Arial"/>
                <a:ea typeface="微软雅黑"/>
              </a:rPr>
              <a:t>«Толстые» </a:t>
            </a:r>
            <a:r>
              <a:rPr b="0" i="1" lang="en-US" sz="1800" spc="-1" strike="noStrike">
                <a:solidFill>
                  <a:srgbClr val="ffffff"/>
                </a:solidFill>
                <a:latin typeface="Arial"/>
                <a:ea typeface="微软雅黑"/>
              </a:rPr>
              <a:t>LUN</a:t>
            </a:r>
            <a:endParaRPr b="0" lang="ru-RU" sz="1800" spc="-1" strike="noStrike">
              <a:solidFill>
                <a:srgbClr val="000000"/>
              </a:solidFill>
              <a:latin typeface="Arial"/>
            </a:endParaRPr>
          </a:p>
        </p:txBody>
      </p:sp>
      <p:sp>
        <p:nvSpPr>
          <p:cNvPr id="233" name="af551411-b6c1-456d-9dc3-3e5aaa36674f"/>
          <p:cNvSpPr/>
          <p:nvPr/>
        </p:nvSpPr>
        <p:spPr>
          <a:xfrm>
            <a:off x="3559320" y="3178080"/>
            <a:ext cx="2808000" cy="427320"/>
          </a:xfrm>
          <a:prstGeom prst="rect">
            <a:avLst/>
          </a:prstGeom>
          <a:noFill/>
          <a:ln w="0">
            <a:noFill/>
          </a:ln>
        </p:spPr>
        <p:style>
          <a:lnRef idx="0"/>
          <a:fillRef idx="0"/>
          <a:effectRef idx="0"/>
          <a:fontRef idx="minor"/>
        </p:style>
        <p:txBody>
          <a:bodyPr lIns="0" rIns="0" tIns="0" bIns="0" anchor="t">
            <a:spAutoFit/>
          </a:bodyPr>
          <a:p>
            <a:pPr algn="ctr">
              <a:lnSpc>
                <a:spcPct val="100000"/>
              </a:lnSpc>
              <a:spcBef>
                <a:spcPts val="601"/>
              </a:spcBef>
            </a:pPr>
            <a:r>
              <a:rPr b="0" lang="ru-RU" sz="1400" spc="-1" strike="noStrike">
                <a:solidFill>
                  <a:srgbClr val="000000"/>
                </a:solidFill>
                <a:latin typeface="Arial"/>
                <a:ea typeface="微软雅黑"/>
              </a:rPr>
              <a:t>На СХД занято пространство в </a:t>
            </a:r>
            <a:r>
              <a:rPr b="0" lang="en-US" sz="1400" spc="-1" strike="noStrike">
                <a:solidFill>
                  <a:srgbClr val="000000"/>
                </a:solidFill>
                <a:latin typeface="Arial"/>
                <a:ea typeface="微软雅黑"/>
              </a:rPr>
              <a:t>21 T</a:t>
            </a:r>
            <a:r>
              <a:rPr b="0" lang="ru-RU" sz="1400" spc="-1" strike="noStrike">
                <a:solidFill>
                  <a:srgbClr val="000000"/>
                </a:solidFill>
                <a:latin typeface="Arial"/>
                <a:ea typeface="微软雅黑"/>
              </a:rPr>
              <a:t>Байт</a:t>
            </a:r>
            <a:endParaRPr b="0" lang="ru-RU" sz="1400" spc="-1" strike="noStrike">
              <a:solidFill>
                <a:srgbClr val="000000"/>
              </a:solidFill>
              <a:latin typeface="Arial"/>
            </a:endParaRPr>
          </a:p>
        </p:txBody>
      </p:sp>
      <p:sp>
        <p:nvSpPr>
          <p:cNvPr id="234" name="5552488b-c214-486b-aa3c-eb7da9fdce36"/>
          <p:cNvSpPr/>
          <p:nvPr/>
        </p:nvSpPr>
        <p:spPr>
          <a:xfrm>
            <a:off x="4014360" y="181908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2TB</a:t>
            </a:r>
            <a:endParaRPr b="0" lang="ru-RU" sz="1100" spc="-1" strike="noStrike">
              <a:solidFill>
                <a:srgbClr val="000000"/>
              </a:solidFill>
              <a:latin typeface="Arial"/>
            </a:endParaRPr>
          </a:p>
        </p:txBody>
      </p:sp>
      <p:sp>
        <p:nvSpPr>
          <p:cNvPr id="235" name="77a98463-6afd-475a-b063-6a494510271a"/>
          <p:cNvSpPr/>
          <p:nvPr/>
        </p:nvSpPr>
        <p:spPr>
          <a:xfrm>
            <a:off x="4635360" y="179172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2TB</a:t>
            </a:r>
            <a:endParaRPr b="0" lang="ru-RU" sz="1100" spc="-1" strike="noStrike">
              <a:solidFill>
                <a:srgbClr val="000000"/>
              </a:solidFill>
              <a:latin typeface="Arial"/>
            </a:endParaRPr>
          </a:p>
        </p:txBody>
      </p:sp>
      <p:sp>
        <p:nvSpPr>
          <p:cNvPr id="236" name="bf982543-fc10-4890-815b-ad4cddd69159"/>
          <p:cNvSpPr/>
          <p:nvPr/>
        </p:nvSpPr>
        <p:spPr>
          <a:xfrm>
            <a:off x="5276160" y="176400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2TB</a:t>
            </a:r>
            <a:endParaRPr b="0" lang="ru-RU" sz="1100" spc="-1" strike="noStrike">
              <a:solidFill>
                <a:srgbClr val="000000"/>
              </a:solidFill>
              <a:latin typeface="Arial"/>
            </a:endParaRPr>
          </a:p>
        </p:txBody>
      </p:sp>
      <p:sp>
        <p:nvSpPr>
          <p:cNvPr id="237" name="1dc5be58-70b6-4b58-84cf-06fcb7410acc"/>
          <p:cNvSpPr/>
          <p:nvPr/>
        </p:nvSpPr>
        <p:spPr>
          <a:xfrm>
            <a:off x="4057560" y="235692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6TB</a:t>
            </a:r>
            <a:endParaRPr b="0" lang="ru-RU" sz="1100" spc="-1" strike="noStrike">
              <a:solidFill>
                <a:srgbClr val="000000"/>
              </a:solidFill>
              <a:latin typeface="Arial"/>
            </a:endParaRPr>
          </a:p>
        </p:txBody>
      </p:sp>
      <p:sp>
        <p:nvSpPr>
          <p:cNvPr id="238" name="8d64eb94-881d-4843-bd8c-9772fdaa2eb7"/>
          <p:cNvSpPr/>
          <p:nvPr/>
        </p:nvSpPr>
        <p:spPr>
          <a:xfrm>
            <a:off x="5276160" y="234036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5TB</a:t>
            </a:r>
            <a:endParaRPr b="0" lang="ru-RU" sz="1100" spc="-1" strike="noStrike">
              <a:solidFill>
                <a:srgbClr val="000000"/>
              </a:solidFill>
              <a:latin typeface="Arial"/>
            </a:endParaRPr>
          </a:p>
        </p:txBody>
      </p:sp>
      <p:sp>
        <p:nvSpPr>
          <p:cNvPr id="239" name="309f180c-4af2-4ed1-922f-3c30a84e4dc5"/>
          <p:cNvSpPr/>
          <p:nvPr/>
        </p:nvSpPr>
        <p:spPr>
          <a:xfrm>
            <a:off x="4635360" y="2307600"/>
            <a:ext cx="413640" cy="16812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en-US" sz="1100" spc="-1" strike="noStrike">
                <a:solidFill>
                  <a:srgbClr val="ffffff"/>
                </a:solidFill>
                <a:latin typeface="Arial"/>
                <a:ea typeface="微软雅黑"/>
              </a:rPr>
              <a:t>4TB</a:t>
            </a:r>
            <a:endParaRPr b="0" lang="ru-RU" sz="1100" spc="-1" strike="noStrike">
              <a:solidFill>
                <a:srgbClr val="000000"/>
              </a:solidFill>
              <a:latin typeface="Arial"/>
            </a:endParaRPr>
          </a:p>
        </p:txBody>
      </p:sp>
      <p:sp>
        <p:nvSpPr>
          <p:cNvPr id="240" name="06c063e8-73a3-45c6-a160-59a2c9dd40b3"/>
          <p:cNvSpPr/>
          <p:nvPr/>
        </p:nvSpPr>
        <p:spPr>
          <a:xfrm rot="16200000">
            <a:off x="4687560" y="1927800"/>
            <a:ext cx="454680" cy="2192400"/>
          </a:xfrm>
          <a:prstGeom prst="leftBrace">
            <a:avLst>
              <a:gd name="adj1" fmla="val 8322"/>
              <a:gd name="adj2" fmla="val 50000"/>
            </a:avLst>
          </a:prstGeom>
          <a:noFill/>
          <a:ln w="28440">
            <a:solidFill>
              <a:srgbClr val="000000"/>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241" name="c2965a93-d637-4eb2-a4a2-d4e219755828"/>
          <p:cNvCxnSpPr>
            <a:stCxn id="207" idx="3"/>
            <a:endCxn id="224" idx="2"/>
          </p:cNvCxnSpPr>
          <p:nvPr/>
        </p:nvCxnSpPr>
        <p:spPr>
          <a:xfrm flipV="1">
            <a:off x="2688120" y="2968200"/>
            <a:ext cx="1576800" cy="229320"/>
          </a:xfrm>
          <a:prstGeom prst="straightConnector1">
            <a:avLst/>
          </a:prstGeom>
          <a:ln w="38160">
            <a:solidFill>
              <a:srgbClr val="0070c0"/>
            </a:solidFill>
            <a:round/>
            <a:tailEnd len="med" type="arrow" w="med"/>
          </a:ln>
        </p:spPr>
      </p:cxnSp>
      <p:cxnSp>
        <p:nvCxnSpPr>
          <p:cNvPr id="242" name="d1f7668f-6ba7-464f-b1f6-6448b87e9f9a"/>
          <p:cNvCxnSpPr>
            <a:stCxn id="207" idx="3"/>
            <a:endCxn id="222" idx="1"/>
          </p:cNvCxnSpPr>
          <p:nvPr/>
        </p:nvCxnSpPr>
        <p:spPr>
          <a:xfrm>
            <a:off x="2688120" y="3197160"/>
            <a:ext cx="1352520" cy="610560"/>
          </a:xfrm>
          <a:prstGeom prst="straightConnector1">
            <a:avLst/>
          </a:prstGeom>
          <a:ln w="38160">
            <a:solidFill>
              <a:srgbClr val="0070c0"/>
            </a:solidFill>
            <a:round/>
            <a:tailEnd len="med" type="arrow" w="med"/>
          </a:ln>
        </p:spPr>
      </p:cxnSp>
      <p:cxnSp>
        <p:nvCxnSpPr>
          <p:cNvPr id="243" name="adeba631-93df-4e08-8ba3-4f8070295773"/>
          <p:cNvCxnSpPr/>
          <p:nvPr/>
        </p:nvCxnSpPr>
        <p:spPr>
          <a:xfrm>
            <a:off x="5817960" y="4079520"/>
            <a:ext cx="1294920" cy="360"/>
          </a:xfrm>
          <a:prstGeom prst="straightConnector1">
            <a:avLst/>
          </a:prstGeom>
          <a:ln w="28440">
            <a:solidFill>
              <a:srgbClr val="000000"/>
            </a:solidFill>
            <a:prstDash val="dash"/>
            <a:round/>
          </a:ln>
        </p:spPr>
      </p:cxnSp>
      <p:cxnSp>
        <p:nvCxnSpPr>
          <p:cNvPr id="244" name="199629c6-5c34-4701-9845-7daa15528488"/>
          <p:cNvCxnSpPr/>
          <p:nvPr/>
        </p:nvCxnSpPr>
        <p:spPr>
          <a:xfrm>
            <a:off x="5905800" y="4651560"/>
            <a:ext cx="1294560" cy="360"/>
          </a:xfrm>
          <a:prstGeom prst="straightConnector1">
            <a:avLst/>
          </a:prstGeom>
          <a:ln w="28440">
            <a:solidFill>
              <a:srgbClr val="000000"/>
            </a:solidFill>
            <a:prstDash val="dash"/>
            <a:round/>
          </a:ln>
        </p:spPr>
      </p:cxnSp>
      <p:sp>
        <p:nvSpPr>
          <p:cNvPr id="245" name="6bfcab5e-60ee-409f-80c3-766f2f51cbc4"/>
          <p:cNvSpPr/>
          <p:nvPr/>
        </p:nvSpPr>
        <p:spPr>
          <a:xfrm>
            <a:off x="6372360" y="4122360"/>
            <a:ext cx="2137680" cy="503640"/>
          </a:xfrm>
          <a:prstGeom prst="rect">
            <a:avLst/>
          </a:prstGeom>
          <a:noFill/>
          <a:ln w="0">
            <a:noFill/>
          </a:ln>
        </p:spPr>
        <p:style>
          <a:lnRef idx="0"/>
          <a:fillRef idx="0"/>
          <a:effectRef idx="0"/>
          <a:fontRef idx="minor"/>
        </p:style>
        <p:txBody>
          <a:bodyPr lIns="0" rIns="0" tIns="0" bIns="0" anchor="t">
            <a:spAutoFit/>
          </a:bodyPr>
          <a:p>
            <a:pPr>
              <a:lnSpc>
                <a:spcPct val="100000"/>
              </a:lnSpc>
              <a:spcBef>
                <a:spcPts val="601"/>
              </a:spcBef>
            </a:pPr>
            <a:r>
              <a:rPr b="0" lang="ru-RU" sz="1100" spc="-1" strike="noStrike">
                <a:solidFill>
                  <a:srgbClr val="000000"/>
                </a:solidFill>
                <a:latin typeface="Arial"/>
                <a:ea typeface="微软雅黑"/>
              </a:rPr>
              <a:t>Доступное, но не зарезервированное пространство</a:t>
            </a:r>
            <a:endParaRPr b="0" lang="ru-R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en-US" sz="3200" spc="-1" strike="noStrike">
                <a:solidFill>
                  <a:srgbClr val="4b2103"/>
                </a:solidFill>
                <a:latin typeface="Gill Sans MT"/>
              </a:rPr>
              <a:t>Отказоустойчивые массивы жестких дисков RAID</a:t>
            </a:r>
            <a:endParaRPr b="0" lang="ru-RU" sz="3200" spc="-1" strike="noStrike">
              <a:solidFill>
                <a:srgbClr val="000000"/>
              </a:solidFill>
              <a:latin typeface="Arial"/>
            </a:endParaRPr>
          </a:p>
        </p:txBody>
      </p:sp>
      <p:sp>
        <p:nvSpPr>
          <p:cNvPr id="247" name="Text Box 2"/>
          <p:cNvSpPr/>
          <p:nvPr/>
        </p:nvSpPr>
        <p:spPr>
          <a:xfrm>
            <a:off x="1763640" y="1189440"/>
            <a:ext cx="7056000" cy="793440"/>
          </a:xfrm>
          <a:prstGeom prst="rect">
            <a:avLst/>
          </a:prstGeom>
          <a:noFill/>
          <a:ln w="9360">
            <a:noFill/>
          </a:ln>
        </p:spPr>
        <p:style>
          <a:lnRef idx="0"/>
          <a:fillRef idx="0"/>
          <a:effectRef idx="0"/>
          <a:fontRef idx="minor"/>
        </p:style>
        <p:txBody>
          <a:bodyPr lIns="90000" rIns="90000" tIns="45000" bIns="45000" anchor="t">
            <a:noAutofit/>
          </a:bodyPr>
          <a:p>
            <a:pPr marL="343080" indent="-341280">
              <a:lnSpc>
                <a:spcPct val="100000"/>
              </a:lnSpc>
              <a:spcBef>
                <a:spcPts val="638"/>
              </a:spcBef>
              <a:tabLst>
                <a:tab algn="l" pos="0"/>
              </a:tabLst>
            </a:pPr>
            <a:r>
              <a:rPr b="1" lang="ru-RU" sz="2800" spc="-1" strike="noStrike">
                <a:solidFill>
                  <a:srgbClr val="000000"/>
                </a:solidFill>
                <a:latin typeface="Arial"/>
              </a:rPr>
              <a:t>RAI</a:t>
            </a:r>
            <a:r>
              <a:rPr b="1" lang="en-US" sz="2800" spc="-1" strike="noStrike">
                <a:solidFill>
                  <a:srgbClr val="000000"/>
                </a:solidFill>
                <a:latin typeface="Arial"/>
              </a:rPr>
              <a:t>D - </a:t>
            </a:r>
            <a:r>
              <a:rPr b="0" lang="en-US" sz="2400" spc="-1" strike="noStrike">
                <a:solidFill>
                  <a:srgbClr val="000000"/>
                </a:solidFill>
                <a:latin typeface="Arial"/>
              </a:rPr>
              <a:t>R</a:t>
            </a:r>
            <a:r>
              <a:rPr b="0" lang="ru-RU" sz="2400" spc="-1" strike="noStrike">
                <a:solidFill>
                  <a:srgbClr val="000000"/>
                </a:solidFill>
                <a:latin typeface="Arial"/>
              </a:rPr>
              <a:t>e</a:t>
            </a:r>
            <a:r>
              <a:rPr b="0" lang="en-US" sz="2400" spc="-1" strike="noStrike">
                <a:solidFill>
                  <a:srgbClr val="000000"/>
                </a:solidFill>
                <a:latin typeface="Arial"/>
              </a:rPr>
              <a:t>d</a:t>
            </a:r>
            <a:r>
              <a:rPr b="0" lang="ru-RU" sz="2400" spc="-1" strike="noStrike">
                <a:solidFill>
                  <a:srgbClr val="000000"/>
                </a:solidFill>
                <a:latin typeface="Arial"/>
              </a:rPr>
              <a:t>u</a:t>
            </a:r>
            <a:r>
              <a:rPr b="0" lang="en-US" sz="2400" spc="-1" strike="noStrike">
                <a:solidFill>
                  <a:srgbClr val="000000"/>
                </a:solidFill>
                <a:latin typeface="Arial"/>
              </a:rPr>
              <a:t>n</a:t>
            </a:r>
            <a:r>
              <a:rPr b="0" lang="ru-RU" sz="2400" spc="-1" strike="noStrike">
                <a:solidFill>
                  <a:srgbClr val="000000"/>
                </a:solidFill>
                <a:latin typeface="Arial"/>
              </a:rPr>
              <a:t>dant Array of Independed Disks</a:t>
            </a:r>
            <a:r>
              <a:rPr b="0" lang="en-US" sz="2400" spc="-1" strike="noStrike">
                <a:solidFill>
                  <a:srgbClr val="000000"/>
                </a:solidFill>
                <a:latin typeface="Arial"/>
              </a:rPr>
              <a:t> - </a:t>
            </a:r>
            <a:r>
              <a:rPr b="0" lang="ru-RU" sz="2400" spc="-1" strike="noStrike">
                <a:solidFill>
                  <a:srgbClr val="000000"/>
                </a:solidFill>
                <a:latin typeface="Arial"/>
              </a:rPr>
              <a:t>избыточный массив</a:t>
            </a:r>
            <a:r>
              <a:rPr b="0" lang="en-US" sz="2400" spc="-1" strike="noStrike">
                <a:solidFill>
                  <a:srgbClr val="000000"/>
                </a:solidFill>
                <a:latin typeface="Arial"/>
              </a:rPr>
              <a:t> </a:t>
            </a:r>
            <a:r>
              <a:rPr b="0" lang="ru-RU" sz="2400" spc="-1" strike="noStrike">
                <a:solidFill>
                  <a:srgbClr val="000000"/>
                </a:solidFill>
                <a:latin typeface="Arial"/>
              </a:rPr>
              <a:t>независимых дисков</a:t>
            </a:r>
            <a:endParaRPr b="0" lang="ru-RU" sz="2400" spc="-1" strike="noStrike">
              <a:solidFill>
                <a:srgbClr val="000000"/>
              </a:solidFill>
              <a:latin typeface="Arial"/>
            </a:endParaRPr>
          </a:p>
        </p:txBody>
      </p:sp>
      <p:sp>
        <p:nvSpPr>
          <p:cNvPr id="248" name="Text Box 2"/>
          <p:cNvSpPr/>
          <p:nvPr/>
        </p:nvSpPr>
        <p:spPr>
          <a:xfrm>
            <a:off x="755640" y="2276640"/>
            <a:ext cx="8064000" cy="158400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49" name="Text Box 2"/>
          <p:cNvSpPr/>
          <p:nvPr/>
        </p:nvSpPr>
        <p:spPr>
          <a:xfrm>
            <a:off x="755640" y="4148280"/>
            <a:ext cx="8064000" cy="194436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50" name="TextBox 5"/>
          <p:cNvSpPr/>
          <p:nvPr/>
        </p:nvSpPr>
        <p:spPr>
          <a:xfrm>
            <a:off x="4068000" y="2440080"/>
            <a:ext cx="5075640" cy="3747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400" spc="-1" strike="noStrike">
                <a:solidFill>
                  <a:srgbClr val="000000"/>
                </a:solidFill>
                <a:latin typeface="Gill Sans MT"/>
              </a:rPr>
              <a:t>За счет того, что дополнительные диски используются для размещения избыточной информации, выход из строя одного из дисков массива не обязательно приводит к потере информации. </a:t>
            </a:r>
            <a:endParaRPr b="0" lang="ru-RU" sz="2400" spc="-1" strike="noStrike">
              <a:solidFill>
                <a:srgbClr val="000000"/>
              </a:solidFill>
              <a:latin typeface="Arial"/>
            </a:endParaRPr>
          </a:p>
          <a:p>
            <a:pPr>
              <a:lnSpc>
                <a:spcPct val="100000"/>
              </a:lnSpc>
            </a:pPr>
            <a:r>
              <a:rPr b="0" lang="ru-RU" sz="2400" spc="-1" strike="noStrike">
                <a:solidFill>
                  <a:srgbClr val="000000"/>
                </a:solidFill>
                <a:latin typeface="Gill Sans MT"/>
              </a:rPr>
              <a:t>При наличии избыточности информация может быть восстановлена без потерь.</a:t>
            </a:r>
            <a:endParaRPr b="0" lang="ru-RU" sz="2400" spc="-1" strike="noStrike">
              <a:solidFill>
                <a:srgbClr val="000000"/>
              </a:solidFill>
              <a:latin typeface="Arial"/>
            </a:endParaRPr>
          </a:p>
        </p:txBody>
      </p:sp>
      <p:pic>
        <p:nvPicPr>
          <p:cNvPr id="251" name="Picture 1" descr=""/>
          <p:cNvPicPr/>
          <p:nvPr/>
        </p:nvPicPr>
        <p:blipFill>
          <a:blip r:embed="rId1"/>
          <a:stretch/>
        </p:blipFill>
        <p:spPr>
          <a:xfrm>
            <a:off x="1187640" y="2349000"/>
            <a:ext cx="2638080" cy="4105080"/>
          </a:xfrm>
          <a:prstGeom prst="rect">
            <a:avLst/>
          </a:prstGeom>
          <a:ln w="936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en-US" sz="4000" spc="-1" strike="noStrike">
                <a:solidFill>
                  <a:srgbClr val="4b2103"/>
                </a:solidFill>
                <a:latin typeface="Gill Sans MT"/>
              </a:rPr>
              <a:t>RAID 0 (</a:t>
            </a:r>
            <a:r>
              <a:rPr b="0" lang="ru-RU" sz="4000" spc="-1" strike="noStrike">
                <a:solidFill>
                  <a:srgbClr val="4b2103"/>
                </a:solidFill>
                <a:latin typeface="Gill Sans MT"/>
              </a:rPr>
              <a:t>чередование)</a:t>
            </a:r>
            <a:endParaRPr b="0" lang="ru-RU" sz="4000" spc="-1" strike="noStrike">
              <a:solidFill>
                <a:srgbClr val="000000"/>
              </a:solidFill>
              <a:latin typeface="Arial"/>
            </a:endParaRPr>
          </a:p>
        </p:txBody>
      </p:sp>
      <p:pic>
        <p:nvPicPr>
          <p:cNvPr id="253" name="Picture 2" descr=""/>
          <p:cNvPicPr/>
          <p:nvPr/>
        </p:nvPicPr>
        <p:blipFill>
          <a:blip r:embed="rId1"/>
          <a:stretch/>
        </p:blipFill>
        <p:spPr>
          <a:xfrm>
            <a:off x="2267640" y="836640"/>
            <a:ext cx="4916520" cy="5400360"/>
          </a:xfrm>
          <a:prstGeom prst="rect">
            <a:avLst/>
          </a:prstGeom>
          <a:ln w="9360">
            <a:noFill/>
          </a:ln>
        </p:spPr>
      </p:pic>
      <p:sp>
        <p:nvSpPr>
          <p:cNvPr id="254" name="Text Box 2"/>
          <p:cNvSpPr/>
          <p:nvPr/>
        </p:nvSpPr>
        <p:spPr>
          <a:xfrm>
            <a:off x="5580000" y="981000"/>
            <a:ext cx="3239640" cy="489708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en-US" sz="4000" spc="-1" strike="noStrike">
                <a:solidFill>
                  <a:srgbClr val="4b2103"/>
                </a:solidFill>
                <a:latin typeface="Arial"/>
              </a:rPr>
              <a:t>RAID 1 (</a:t>
            </a:r>
            <a:r>
              <a:rPr b="0" lang="ru-RU" sz="4000" spc="-1" strike="noStrike">
                <a:solidFill>
                  <a:srgbClr val="4b2103"/>
                </a:solidFill>
                <a:latin typeface="Arial"/>
              </a:rPr>
              <a:t>зеркалирование)</a:t>
            </a:r>
            <a:endParaRPr b="0" lang="ru-RU" sz="4000" spc="-1" strike="noStrike">
              <a:solidFill>
                <a:srgbClr val="000000"/>
              </a:solidFill>
              <a:latin typeface="Arial"/>
            </a:endParaRPr>
          </a:p>
        </p:txBody>
      </p:sp>
      <p:sp>
        <p:nvSpPr>
          <p:cNvPr id="256" name="Text Box 2"/>
          <p:cNvSpPr/>
          <p:nvPr/>
        </p:nvSpPr>
        <p:spPr>
          <a:xfrm>
            <a:off x="5435640" y="981000"/>
            <a:ext cx="3384360" cy="489564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pic>
        <p:nvPicPr>
          <p:cNvPr id="257" name="Picture 3" descr=""/>
          <p:cNvPicPr/>
          <p:nvPr/>
        </p:nvPicPr>
        <p:blipFill>
          <a:blip r:embed="rId1"/>
          <a:stretch/>
        </p:blipFill>
        <p:spPr>
          <a:xfrm>
            <a:off x="2123640" y="1321920"/>
            <a:ext cx="5688360" cy="5073840"/>
          </a:xfrm>
          <a:prstGeom prst="rect">
            <a:avLst/>
          </a:prstGeom>
          <a:ln w="936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ru-RU" sz="3200" spc="-1" strike="noStrike">
                <a:solidFill>
                  <a:srgbClr val="000000"/>
                </a:solidFill>
                <a:latin typeface="Gill Sans MT"/>
              </a:rPr>
              <a:t>RAID 1E (Striped Mirroring – зеркалирование с чередованием)</a:t>
            </a:r>
            <a:endParaRPr b="0" lang="ru-RU" sz="3200" spc="-1" strike="noStrike">
              <a:solidFill>
                <a:srgbClr val="000000"/>
              </a:solidFill>
              <a:latin typeface="Arial"/>
            </a:endParaRPr>
          </a:p>
        </p:txBody>
      </p:sp>
      <p:pic>
        <p:nvPicPr>
          <p:cNvPr id="259" name="Picture 2" descr=""/>
          <p:cNvPicPr/>
          <p:nvPr/>
        </p:nvPicPr>
        <p:blipFill>
          <a:blip r:embed="rId1"/>
          <a:stretch/>
        </p:blipFill>
        <p:spPr>
          <a:xfrm>
            <a:off x="2123640" y="1340640"/>
            <a:ext cx="5256360" cy="5087880"/>
          </a:xfrm>
          <a:prstGeom prst="rect">
            <a:avLst/>
          </a:prstGeom>
          <a:ln w="9360">
            <a:noFill/>
          </a:ln>
        </p:spPr>
      </p:pic>
      <p:sp>
        <p:nvSpPr>
          <p:cNvPr id="260" name="Text Box 2"/>
          <p:cNvSpPr/>
          <p:nvPr/>
        </p:nvSpPr>
        <p:spPr>
          <a:xfrm>
            <a:off x="5435640" y="1268280"/>
            <a:ext cx="3384360" cy="468108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 Box 1"/>
          <p:cNvSpPr/>
          <p:nvPr/>
        </p:nvSpPr>
        <p:spPr>
          <a:xfrm>
            <a:off x="1385640" y="71280"/>
            <a:ext cx="7164000" cy="62028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ru-RU" sz="3200" spc="-1" strike="noStrike">
                <a:solidFill>
                  <a:srgbClr val="4b2103"/>
                </a:solidFill>
                <a:latin typeface="Arial"/>
              </a:rPr>
              <a:t>RAID 2, </a:t>
            </a:r>
            <a:r>
              <a:rPr b="0" lang="en-US" sz="3200" spc="-1" strike="noStrike">
                <a:solidFill>
                  <a:srgbClr val="4b2103"/>
                </a:solidFill>
                <a:latin typeface="Arial"/>
              </a:rPr>
              <a:t>RAID 3, RAID 4</a:t>
            </a:r>
            <a:endParaRPr b="0" lang="ru-RU" sz="3200" spc="-1" strike="noStrike">
              <a:solidFill>
                <a:srgbClr val="000000"/>
              </a:solidFill>
              <a:latin typeface="Arial"/>
            </a:endParaRPr>
          </a:p>
        </p:txBody>
      </p:sp>
      <p:sp>
        <p:nvSpPr>
          <p:cNvPr id="262" name="Text Box 2"/>
          <p:cNvSpPr/>
          <p:nvPr/>
        </p:nvSpPr>
        <p:spPr>
          <a:xfrm>
            <a:off x="1115640" y="692280"/>
            <a:ext cx="7704000" cy="5976720"/>
          </a:xfrm>
          <a:prstGeom prst="rect">
            <a:avLst/>
          </a:prstGeom>
          <a:noFill/>
          <a:ln w="9360">
            <a:noFill/>
          </a:ln>
        </p:spPr>
        <p:style>
          <a:lnRef idx="0"/>
          <a:fillRef idx="0"/>
          <a:effectRef idx="0"/>
          <a:fontRef idx="minor"/>
        </p:style>
        <p:txBody>
          <a:bodyPr lIns="90000" rIns="90000" tIns="45000" bIns="45000" anchor="t">
            <a:noAutofit/>
          </a:bodyPr>
          <a:p>
            <a:pPr algn="just">
              <a:lnSpc>
                <a:spcPct val="100000"/>
              </a:lnSpc>
            </a:pPr>
            <a:r>
              <a:rPr b="1" lang="en-US" sz="1400" spc="-1" strike="noStrike" u="sng">
                <a:solidFill>
                  <a:srgbClr val="000000"/>
                </a:solidFill>
                <a:uFillTx/>
                <a:latin typeface="Gill Sans MT"/>
              </a:rPr>
              <a:t>RAID 2</a:t>
            </a:r>
            <a:r>
              <a:rPr b="1" lang="ru-RU" sz="1400" spc="-1" strike="noStrike" u="sng">
                <a:solidFill>
                  <a:srgbClr val="000000"/>
                </a:solidFill>
                <a:uFillTx/>
                <a:latin typeface="Gill Sans MT"/>
              </a:rPr>
              <a:t> – Дисковые массивы, использующие коды Хемминга</a:t>
            </a:r>
            <a:endParaRPr b="0" lang="ru-RU" sz="1400" spc="-1" strike="noStrike">
              <a:solidFill>
                <a:srgbClr val="000000"/>
              </a:solidFill>
              <a:latin typeface="Arial"/>
            </a:endParaRPr>
          </a:p>
          <a:p>
            <a:pPr algn="just">
              <a:lnSpc>
                <a:spcPct val="100000"/>
              </a:lnSpc>
            </a:pPr>
            <a:r>
              <a:rPr b="0" lang="ru-RU" sz="1400" spc="-1" strike="noStrike">
                <a:solidFill>
                  <a:srgbClr val="000000"/>
                </a:solidFill>
                <a:latin typeface="Gill Sans MT"/>
              </a:rPr>
              <a:t>Массивы такого типа основаны на использовании кода Хемминга</a:t>
            </a:r>
            <a:r>
              <a:rPr b="0" lang="en-US" sz="1400" spc="-1" strike="noStrike">
                <a:solidFill>
                  <a:srgbClr val="000000"/>
                </a:solidFill>
                <a:latin typeface="Gill Sans MT"/>
              </a:rPr>
              <a:t>. </a:t>
            </a:r>
            <a:endParaRPr b="0" lang="ru-RU" sz="1400" spc="-1" strike="noStrike">
              <a:solidFill>
                <a:srgbClr val="000000"/>
              </a:solidFill>
              <a:latin typeface="Arial"/>
            </a:endParaRPr>
          </a:p>
          <a:p>
            <a:pPr algn="just">
              <a:lnSpc>
                <a:spcPct val="100000"/>
              </a:lnSpc>
            </a:pPr>
            <a:r>
              <a:rPr b="0" lang="ru-RU" sz="1400" spc="-1" strike="noStrike">
                <a:solidFill>
                  <a:srgbClr val="000000"/>
                </a:solidFill>
                <a:latin typeface="Gill Sans MT"/>
              </a:rPr>
              <a:t>Диски делятся на две группы: для данных и для кодов коррекции ошибок, причём если данные хранятся на  </a:t>
            </a:r>
            <a:r>
              <a:rPr b="0" lang="en-US" sz="1400" spc="-1" strike="noStrike">
                <a:solidFill>
                  <a:srgbClr val="000000"/>
                </a:solidFill>
                <a:latin typeface="Gill Sans MT"/>
              </a:rPr>
              <a:t>2</a:t>
            </a:r>
            <a:r>
              <a:rPr b="0" lang="en-US" sz="1400" spc="-1" strike="noStrike" baseline="30000">
                <a:solidFill>
                  <a:srgbClr val="000000"/>
                </a:solidFill>
                <a:latin typeface="Gill Sans MT"/>
              </a:rPr>
              <a:t>n</a:t>
            </a:r>
            <a:r>
              <a:rPr b="0" lang="en-US" sz="1400" spc="-1" strike="noStrike">
                <a:solidFill>
                  <a:srgbClr val="000000"/>
                </a:solidFill>
                <a:latin typeface="Gill Sans MT"/>
              </a:rPr>
              <a:t>-n-1 </a:t>
            </a:r>
            <a:r>
              <a:rPr b="0" lang="ru-RU" sz="1400" spc="-1" strike="noStrike">
                <a:solidFill>
                  <a:srgbClr val="000000"/>
                </a:solidFill>
                <a:latin typeface="Gill Sans MT"/>
              </a:rPr>
              <a:t>дисках, то для хранения кодов коррекции необходимо </a:t>
            </a:r>
            <a:r>
              <a:rPr b="0" lang="en-US" sz="1400" spc="-1" strike="noStrike">
                <a:solidFill>
                  <a:srgbClr val="000000"/>
                </a:solidFill>
                <a:latin typeface="Gill Sans MT"/>
              </a:rPr>
              <a:t>n </a:t>
            </a:r>
            <a:r>
              <a:rPr b="0" lang="ru-RU" sz="1400" spc="-1" strike="noStrike">
                <a:solidFill>
                  <a:srgbClr val="000000"/>
                </a:solidFill>
                <a:latin typeface="Gill Sans MT"/>
              </a:rPr>
              <a:t>дисков (в сумме </a:t>
            </a:r>
            <a:r>
              <a:rPr b="0" lang="en-US" sz="1400" spc="-1" strike="noStrike">
                <a:solidFill>
                  <a:srgbClr val="000000"/>
                </a:solidFill>
                <a:latin typeface="Gill Sans MT"/>
              </a:rPr>
              <a:t>2</a:t>
            </a:r>
            <a:r>
              <a:rPr b="0" lang="en-US" sz="1400" spc="-1" strike="noStrike" baseline="30000">
                <a:solidFill>
                  <a:srgbClr val="000000"/>
                </a:solidFill>
                <a:latin typeface="Gill Sans MT"/>
              </a:rPr>
              <a:t>n</a:t>
            </a:r>
            <a:r>
              <a:rPr b="0" lang="en-US" sz="1400" spc="-1" strike="noStrike">
                <a:solidFill>
                  <a:srgbClr val="000000"/>
                </a:solidFill>
                <a:latin typeface="Gill Sans MT"/>
              </a:rPr>
              <a:t> – 1 </a:t>
            </a:r>
            <a:r>
              <a:rPr b="0" lang="ru-RU" sz="1400" spc="-1" strike="noStrike">
                <a:solidFill>
                  <a:srgbClr val="000000"/>
                </a:solidFill>
                <a:latin typeface="Gill Sans MT"/>
              </a:rPr>
              <a:t>дисков). Данные распределяются по дискам, предназначенным для хранения информации, так же, как и в RAID 0, то есть они разбиваются на небольшие блоки по числу дисков. Оставшиеся диски хранят коды коррекции ошибок, по которым в случае выхода какого-либо жёсткого диска из строя возможно восстановление информации. </a:t>
            </a:r>
            <a:endParaRPr b="0" lang="ru-RU" sz="1400" spc="-1" strike="noStrike">
              <a:solidFill>
                <a:srgbClr val="000000"/>
              </a:solidFill>
              <a:latin typeface="Arial"/>
            </a:endParaRPr>
          </a:p>
          <a:p>
            <a:pPr algn="just">
              <a:lnSpc>
                <a:spcPct val="100000"/>
              </a:lnSpc>
            </a:pPr>
            <a:r>
              <a:rPr b="1" lang="ru-RU" sz="1400" spc="-1" strike="noStrike">
                <a:solidFill>
                  <a:srgbClr val="000000"/>
                </a:solidFill>
                <a:latin typeface="Gill Sans MT"/>
              </a:rPr>
              <a:t>Недостатком</a:t>
            </a:r>
            <a:r>
              <a:rPr b="0" lang="ru-RU" sz="1400" spc="-1" strike="noStrike">
                <a:solidFill>
                  <a:srgbClr val="000000"/>
                </a:solidFill>
                <a:latin typeface="Gill Sans MT"/>
              </a:rPr>
              <a:t> массива RAID 2 является то, что минимальное количество дисков, при котором имеет смысл его использовать</a:t>
            </a:r>
            <a:r>
              <a:rPr b="0" lang="en-US" sz="1400" spc="-1" strike="noStrike">
                <a:solidFill>
                  <a:srgbClr val="000000"/>
                </a:solidFill>
                <a:latin typeface="Gill Sans MT"/>
              </a:rPr>
              <a:t> - 7</a:t>
            </a:r>
            <a:r>
              <a:rPr b="0" lang="ru-RU" sz="1400" spc="-1" strike="noStrike">
                <a:solidFill>
                  <a:srgbClr val="000000"/>
                </a:solidFill>
                <a:latin typeface="Gill Sans MT"/>
              </a:rPr>
              <a:t>. При этом нужна структура из почти двойного количества дисков</a:t>
            </a:r>
            <a:r>
              <a:rPr b="0" lang="en-US" sz="1400" spc="-1" strike="noStrike">
                <a:solidFill>
                  <a:srgbClr val="000000"/>
                </a:solidFill>
                <a:latin typeface="Gill Sans MT"/>
              </a:rPr>
              <a:t>, </a:t>
            </a:r>
            <a:r>
              <a:rPr b="0" lang="ru-RU" sz="1400" spc="-1" strike="noStrike">
                <a:solidFill>
                  <a:srgbClr val="000000"/>
                </a:solidFill>
                <a:latin typeface="Gill Sans MT"/>
              </a:rPr>
              <a:t>поэтому такой вид массива не получил распространения.</a:t>
            </a:r>
            <a:endParaRPr b="0" lang="ru-RU" sz="14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a:p>
            <a:pPr algn="just">
              <a:lnSpc>
                <a:spcPct val="100000"/>
              </a:lnSpc>
            </a:pPr>
            <a:r>
              <a:rPr b="1" lang="en-US" sz="1400" spc="-1" strike="noStrike" u="sng">
                <a:solidFill>
                  <a:srgbClr val="000000"/>
                </a:solidFill>
                <a:uFillTx/>
                <a:latin typeface="Gill Sans MT"/>
              </a:rPr>
              <a:t>R</a:t>
            </a:r>
            <a:r>
              <a:rPr b="1" lang="ru-RU" sz="1400" spc="-1" strike="noStrike" u="sng">
                <a:solidFill>
                  <a:srgbClr val="000000"/>
                </a:solidFill>
                <a:uFillTx/>
                <a:latin typeface="Gill Sans MT"/>
              </a:rPr>
              <a:t>AID 3 - Дисковые массивы с чередованием и выделенным диском чётности</a:t>
            </a:r>
            <a:endParaRPr b="0" lang="ru-RU" sz="1400" spc="-1" strike="noStrike">
              <a:solidFill>
                <a:srgbClr val="000000"/>
              </a:solidFill>
              <a:latin typeface="Arial"/>
            </a:endParaRPr>
          </a:p>
          <a:p>
            <a:pPr algn="just">
              <a:lnSpc>
                <a:spcPct val="100000"/>
              </a:lnSpc>
            </a:pPr>
            <a:r>
              <a:rPr b="0" lang="ru-RU" sz="1400" spc="-1" strike="noStrike">
                <a:solidFill>
                  <a:srgbClr val="000000"/>
                </a:solidFill>
                <a:latin typeface="Gill Sans MT"/>
              </a:rPr>
              <a:t>В массиве RAID 3 из </a:t>
            </a:r>
            <a:r>
              <a:rPr b="0" lang="en-US" sz="1400" spc="-1" strike="noStrike">
                <a:solidFill>
                  <a:srgbClr val="000000"/>
                </a:solidFill>
                <a:latin typeface="Gill Sans MT"/>
              </a:rPr>
              <a:t>n</a:t>
            </a:r>
            <a:r>
              <a:rPr b="0" lang="ru-RU" sz="1400" spc="-1" strike="noStrike">
                <a:solidFill>
                  <a:srgbClr val="000000"/>
                </a:solidFill>
                <a:latin typeface="Gill Sans MT"/>
              </a:rPr>
              <a:t> дисков данные разбиваются на куски размером меньше сектора (разбиваются на байты или блоки) и распределяются по </a:t>
            </a:r>
            <a:r>
              <a:rPr b="0" lang="en-US" sz="1400" spc="-1" strike="noStrike">
                <a:solidFill>
                  <a:srgbClr val="000000"/>
                </a:solidFill>
                <a:latin typeface="Gill Sans MT"/>
              </a:rPr>
              <a:t>n-1</a:t>
            </a:r>
            <a:r>
              <a:rPr b="0" lang="ru-RU" sz="1400" spc="-1" strike="noStrike">
                <a:solidFill>
                  <a:srgbClr val="000000"/>
                </a:solidFill>
                <a:latin typeface="Gill Sans MT"/>
              </a:rPr>
              <a:t> дискам. Ещё один диск используется для хранения блоков чётности. В RAID 2 для этой цели применялся  </a:t>
            </a:r>
            <a:r>
              <a:rPr b="0" lang="en-US" sz="1400" spc="-1" strike="noStrike">
                <a:solidFill>
                  <a:srgbClr val="000000"/>
                </a:solidFill>
                <a:latin typeface="Gill Sans MT"/>
              </a:rPr>
              <a:t>n-1 </a:t>
            </a:r>
            <a:r>
              <a:rPr b="0" lang="ru-RU" sz="1400" spc="-1" strike="noStrike">
                <a:solidFill>
                  <a:srgbClr val="000000"/>
                </a:solidFill>
                <a:latin typeface="Gill Sans MT"/>
              </a:rPr>
              <a:t>диск, но большая часть информации на контрольных дисках используется для коррекции ошибок на лету, в то время как большинство пользователей удовлетворяет простое восстановление информации в случае поломки диска, для чего хватает информации, умещающейся на одном выделенном жёстком диске. Отличие RAID 3 от RAID 2: невозможность коррекции ошибок на лету и меньшая избыточность.</a:t>
            </a:r>
            <a:endParaRPr b="0" lang="ru-RU" sz="14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a:p>
            <a:pPr>
              <a:lnSpc>
                <a:spcPct val="100000"/>
              </a:lnSpc>
            </a:pP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2195640" y="0"/>
            <a:ext cx="6948000" cy="1142640"/>
          </a:xfrm>
          <a:prstGeom prst="rect">
            <a:avLst/>
          </a:prstGeom>
          <a:noFill/>
          <a:ln w="0">
            <a:noFill/>
          </a:ln>
        </p:spPr>
        <p:txBody>
          <a:bodyPr lIns="90000" rIns="90000" tIns="45000" bIns="45000" anchor="ctr">
            <a:normAutofit/>
          </a:bodyPr>
          <a:p>
            <a:pPr indent="0">
              <a:lnSpc>
                <a:spcPct val="100000"/>
              </a:lnSpc>
              <a:buNone/>
            </a:pPr>
            <a:r>
              <a:rPr b="0" lang="ru-RU" sz="4400" spc="-1" strike="noStrike">
                <a:solidFill>
                  <a:srgbClr val="572314"/>
                </a:solidFill>
                <a:latin typeface="Gill Sans MT"/>
              </a:rPr>
              <a:t>Назначение СХД</a:t>
            </a:r>
            <a:endParaRPr b="0" lang="en-US" sz="4400" spc="-1" strike="noStrike">
              <a:solidFill>
                <a:srgbClr val="000000"/>
              </a:solidFill>
              <a:latin typeface="Gill Sans MT"/>
            </a:endParaRPr>
          </a:p>
        </p:txBody>
      </p:sp>
      <p:sp>
        <p:nvSpPr>
          <p:cNvPr id="83" name="PlaceHolder 2"/>
          <p:cNvSpPr>
            <a:spLocks noGrp="1"/>
          </p:cNvSpPr>
          <p:nvPr>
            <p:ph/>
          </p:nvPr>
        </p:nvSpPr>
        <p:spPr>
          <a:xfrm>
            <a:off x="971640" y="1700640"/>
            <a:ext cx="8172000" cy="5877000"/>
          </a:xfrm>
          <a:prstGeom prst="rect">
            <a:avLst/>
          </a:prstGeom>
          <a:noFill/>
          <a:ln w="0">
            <a:noFill/>
          </a:ln>
        </p:spPr>
        <p:txBody>
          <a:bodyPr lIns="90000" rIns="90000" tIns="45000" bIns="45000" anchor="t">
            <a:normAutofit/>
          </a:bodyPr>
          <a:p>
            <a:pPr marL="365760" indent="-283320" algn="just">
              <a:lnSpc>
                <a:spcPts val="3801"/>
              </a:lnSpc>
              <a:spcBef>
                <a:spcPts val="2401"/>
              </a:spcBef>
              <a:buClr>
                <a:srgbClr val="3891a7"/>
              </a:buClr>
              <a:buSzPct val="80000"/>
              <a:buFont typeface="Wingdings 2" charset="2"/>
              <a:buChar char=""/>
            </a:pPr>
            <a:r>
              <a:rPr b="0" lang="ru-RU" sz="4400" spc="-1" strike="noStrike">
                <a:solidFill>
                  <a:srgbClr val="000000"/>
                </a:solidFill>
                <a:latin typeface="Gill Sans MT"/>
              </a:rPr>
              <a:t>Резервное копирование</a:t>
            </a:r>
            <a:endParaRPr b="0" lang="en-US" sz="4400" spc="-1" strike="noStrike">
              <a:solidFill>
                <a:srgbClr val="000000"/>
              </a:solidFill>
              <a:latin typeface="Gill Sans MT"/>
            </a:endParaRPr>
          </a:p>
          <a:p>
            <a:pPr marL="365760" indent="-283320" algn="just">
              <a:lnSpc>
                <a:spcPts val="3801"/>
              </a:lnSpc>
              <a:spcBef>
                <a:spcPts val="2401"/>
              </a:spcBef>
              <a:buClr>
                <a:srgbClr val="3891a7"/>
              </a:buClr>
              <a:buSzPct val="80000"/>
              <a:buFont typeface="Wingdings 2" charset="2"/>
              <a:buChar char=""/>
            </a:pPr>
            <a:r>
              <a:rPr b="0" lang="ru-RU" sz="4400" spc="-1" strike="noStrike">
                <a:solidFill>
                  <a:srgbClr val="000000"/>
                </a:solidFill>
                <a:latin typeface="Gill Sans MT"/>
              </a:rPr>
              <a:t>Консолидация хранения</a:t>
            </a:r>
            <a:endParaRPr b="0" lang="en-US" sz="4400" spc="-1" strike="noStrike">
              <a:solidFill>
                <a:srgbClr val="000000"/>
              </a:solidFill>
              <a:latin typeface="Gill Sans MT"/>
            </a:endParaRPr>
          </a:p>
          <a:p>
            <a:pPr marL="365760" indent="-283320" algn="just">
              <a:lnSpc>
                <a:spcPts val="3801"/>
              </a:lnSpc>
              <a:spcBef>
                <a:spcPts val="2401"/>
              </a:spcBef>
              <a:buClr>
                <a:srgbClr val="3891a7"/>
              </a:buClr>
              <a:buSzPct val="80000"/>
              <a:buFont typeface="Wingdings 2" charset="2"/>
              <a:buChar char=""/>
            </a:pPr>
            <a:r>
              <a:rPr b="0" lang="ru-RU" sz="4400" spc="-1" strike="noStrike">
                <a:solidFill>
                  <a:srgbClr val="000000"/>
                </a:solidFill>
                <a:latin typeface="Gill Sans MT"/>
              </a:rPr>
              <a:t>Улучшение скорости доступа к данным</a:t>
            </a:r>
            <a:endParaRPr b="0" lang="en-US" sz="4400" spc="-1" strike="noStrike">
              <a:solidFill>
                <a:srgbClr val="000000"/>
              </a:solidFill>
              <a:latin typeface="Gill Sans MT"/>
            </a:endParaRPr>
          </a:p>
          <a:p>
            <a:pPr marL="365760" indent="-283320" algn="just">
              <a:lnSpc>
                <a:spcPts val="3801"/>
              </a:lnSpc>
              <a:spcBef>
                <a:spcPts val="2401"/>
              </a:spcBef>
              <a:buClr>
                <a:srgbClr val="3891a7"/>
              </a:buClr>
              <a:buSzPct val="80000"/>
              <a:buFont typeface="Wingdings 2" charset="2"/>
              <a:buChar char=""/>
            </a:pPr>
            <a:r>
              <a:rPr b="0" lang="ru-RU" sz="4400" spc="-1" strike="noStrike">
                <a:solidFill>
                  <a:srgbClr val="000000"/>
                </a:solidFill>
                <a:latin typeface="Gill Sans MT"/>
              </a:rPr>
              <a:t>Создание резервных площадок</a:t>
            </a:r>
            <a:endParaRPr b="0" lang="en-US" sz="4400" spc="-1" strike="noStrike">
              <a:solidFill>
                <a:srgbClr val="000000"/>
              </a:solidFill>
              <a:latin typeface="Gill Sans MT"/>
            </a:endParaRPr>
          </a:p>
          <a:p>
            <a:pPr indent="0">
              <a:lnSpc>
                <a:spcPts val="2999"/>
              </a:lnSpc>
              <a:spcBef>
                <a:spcPts val="1417"/>
              </a:spcBef>
              <a:buNone/>
            </a:pPr>
            <a:endParaRPr b="0" lang="en-US" sz="36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 Box 1"/>
          <p:cNvSpPr/>
          <p:nvPr/>
        </p:nvSpPr>
        <p:spPr>
          <a:xfrm>
            <a:off x="1475640" y="235080"/>
            <a:ext cx="7668000" cy="69228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tabLst>
                <a:tab algn="l" pos="723960"/>
                <a:tab algn="l" pos="1447920"/>
                <a:tab algn="l" pos="2171880"/>
                <a:tab algn="l" pos="2895480"/>
                <a:tab algn="l" pos="3619440"/>
                <a:tab algn="l" pos="4343400"/>
                <a:tab algn="l" pos="5067360"/>
                <a:tab algn="l" pos="5791320"/>
                <a:tab algn="l" pos="6515280"/>
                <a:tab algn="l" pos="7238880"/>
                <a:tab algn="l" pos="7962840"/>
              </a:tabLst>
            </a:pPr>
            <a:r>
              <a:rPr b="0" lang="ru-RU" sz="4000" spc="-1" strike="noStrike">
                <a:solidFill>
                  <a:srgbClr val="4b2103"/>
                </a:solidFill>
                <a:latin typeface="Gill Sans MT"/>
              </a:rPr>
              <a:t>RAID 5 (чередование с четностью)</a:t>
            </a:r>
            <a:endParaRPr b="0" lang="ru-RU" sz="4000" spc="-1" strike="noStrike">
              <a:solidFill>
                <a:srgbClr val="000000"/>
              </a:solidFill>
              <a:latin typeface="Arial"/>
            </a:endParaRPr>
          </a:p>
        </p:txBody>
      </p:sp>
      <p:pic>
        <p:nvPicPr>
          <p:cNvPr id="264" name="Picture 2" descr=""/>
          <p:cNvPicPr/>
          <p:nvPr/>
        </p:nvPicPr>
        <p:blipFill>
          <a:blip r:embed="rId1"/>
          <a:stretch/>
        </p:blipFill>
        <p:spPr>
          <a:xfrm>
            <a:off x="2555640" y="1496160"/>
            <a:ext cx="5184360" cy="5361480"/>
          </a:xfrm>
          <a:prstGeom prst="rect">
            <a:avLst/>
          </a:prstGeom>
          <a:ln w="9360">
            <a:noFill/>
          </a:ln>
        </p:spPr>
      </p:pic>
      <p:sp>
        <p:nvSpPr>
          <p:cNvPr id="265" name="Text Box 2"/>
          <p:cNvSpPr/>
          <p:nvPr/>
        </p:nvSpPr>
        <p:spPr>
          <a:xfrm>
            <a:off x="5435640" y="1052640"/>
            <a:ext cx="3384360" cy="561636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pPr>
            <a:r>
              <a:rPr b="0" lang="ru-RU" sz="3200" spc="-1" strike="noStrike">
                <a:solidFill>
                  <a:srgbClr val="000000"/>
                </a:solidFill>
                <a:latin typeface="Gill Sans MT"/>
              </a:rPr>
              <a:t>RAID 50 (RAID 5 с чередованием)</a:t>
            </a:r>
            <a:endParaRPr b="0" lang="ru-RU" sz="3200" spc="-1" strike="noStrike">
              <a:solidFill>
                <a:srgbClr val="000000"/>
              </a:solidFill>
              <a:latin typeface="Arial"/>
            </a:endParaRPr>
          </a:p>
        </p:txBody>
      </p:sp>
      <p:pic>
        <p:nvPicPr>
          <p:cNvPr id="267" name="Picture 2" descr=""/>
          <p:cNvPicPr/>
          <p:nvPr/>
        </p:nvPicPr>
        <p:blipFill>
          <a:blip r:embed="rId1"/>
          <a:stretch/>
        </p:blipFill>
        <p:spPr>
          <a:xfrm>
            <a:off x="1907640" y="692640"/>
            <a:ext cx="5472360" cy="5732640"/>
          </a:xfrm>
          <a:prstGeom prst="rect">
            <a:avLst/>
          </a:prstGeom>
          <a:ln w="9360">
            <a:noFill/>
          </a:ln>
        </p:spPr>
      </p:pic>
      <p:sp>
        <p:nvSpPr>
          <p:cNvPr id="268" name="Text Box 2"/>
          <p:cNvSpPr/>
          <p:nvPr/>
        </p:nvSpPr>
        <p:spPr>
          <a:xfrm>
            <a:off x="5580000" y="692280"/>
            <a:ext cx="3384360" cy="561636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 Box 1"/>
          <p:cNvSpPr/>
          <p:nvPr/>
        </p:nvSpPr>
        <p:spPr>
          <a:xfrm>
            <a:off x="755640" y="0"/>
            <a:ext cx="8388000" cy="114264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pPr>
            <a:r>
              <a:rPr b="0" lang="ru-RU" sz="4000" spc="-1" strike="noStrike">
                <a:solidFill>
                  <a:srgbClr val="4b2103"/>
                </a:solidFill>
                <a:latin typeface="Gill Sans MT"/>
              </a:rPr>
              <a:t>Сравнение уровней </a:t>
            </a:r>
            <a:r>
              <a:rPr b="0" lang="en-US" sz="4000" spc="-1" strike="noStrike">
                <a:solidFill>
                  <a:srgbClr val="4b2103"/>
                </a:solidFill>
                <a:latin typeface="Gill Sans MT"/>
              </a:rPr>
              <a:t>RAID</a:t>
            </a:r>
            <a:endParaRPr b="0" lang="ru-RU" sz="4000" spc="-1" strike="noStrike">
              <a:solidFill>
                <a:srgbClr val="000000"/>
              </a:solidFill>
              <a:latin typeface="Arial"/>
            </a:endParaRPr>
          </a:p>
        </p:txBody>
      </p:sp>
      <p:graphicFrame>
        <p:nvGraphicFramePr>
          <p:cNvPr id="270" name="Таблица 3"/>
          <p:cNvGraphicFramePr/>
          <p:nvPr/>
        </p:nvGraphicFramePr>
        <p:xfrm>
          <a:off x="1043640" y="1268640"/>
          <a:ext cx="7992000" cy="4991760"/>
        </p:xfrm>
        <a:graphic>
          <a:graphicData uri="http://schemas.openxmlformats.org/drawingml/2006/table">
            <a:tbl>
              <a:tblPr/>
              <a:tblGrid>
                <a:gridCol w="936000"/>
                <a:gridCol w="1080000"/>
                <a:gridCol w="1408320"/>
                <a:gridCol w="1141560"/>
                <a:gridCol w="1141560"/>
                <a:gridCol w="1141560"/>
                <a:gridCol w="1143360"/>
              </a:tblGrid>
              <a:tr h="101520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Уровень</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Кол-во</a:t>
                      </a:r>
                      <a:br>
                        <a:rPr sz="1400"/>
                      </a:br>
                      <a:r>
                        <a:rPr b="1" lang="ru-RU" sz="1400" spc="-1" strike="noStrike">
                          <a:solidFill>
                            <a:srgbClr val="000000"/>
                          </a:solidFill>
                          <a:latin typeface="Arial"/>
                          <a:ea typeface="微软雅黑"/>
                        </a:rPr>
                        <a:t>дисков</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Эффективная</a:t>
                      </a:r>
                      <a:br>
                        <a:rPr sz="1400"/>
                      </a:br>
                      <a:r>
                        <a:rPr b="1" lang="ru-RU" sz="1400" spc="-1" strike="noStrike">
                          <a:solidFill>
                            <a:srgbClr val="000000"/>
                          </a:solidFill>
                          <a:latin typeface="Arial"/>
                          <a:ea typeface="微软雅黑"/>
                        </a:rPr>
                        <a:t>ёмкость*</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Допустимое количество</a:t>
                      </a:r>
                      <a:br>
                        <a:rPr sz="1400"/>
                      </a:br>
                      <a:r>
                        <a:rPr b="1" lang="ru-RU" sz="1400" spc="-1" strike="noStrike">
                          <a:solidFill>
                            <a:srgbClr val="000000"/>
                          </a:solidFill>
                          <a:latin typeface="Arial"/>
                          <a:ea typeface="微软雅黑"/>
                        </a:rPr>
                        <a:t>вышедших из строя дисков</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Надёжность</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Скорость</a:t>
                      </a:r>
                      <a:br>
                        <a:rPr sz="1400"/>
                      </a:br>
                      <a:r>
                        <a:rPr b="1" lang="ru-RU" sz="1400" spc="-1" strike="noStrike">
                          <a:solidFill>
                            <a:srgbClr val="000000"/>
                          </a:solidFill>
                          <a:latin typeface="Arial"/>
                          <a:ea typeface="微软雅黑"/>
                        </a:rPr>
                        <a:t>чтения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Скорость</a:t>
                      </a:r>
                      <a:br>
                        <a:rPr sz="1400"/>
                      </a:br>
                      <a:r>
                        <a:rPr b="1" lang="ru-RU" sz="1400" spc="-1" strike="noStrike">
                          <a:solidFill>
                            <a:srgbClr val="000000"/>
                          </a:solidFill>
                          <a:latin typeface="Arial"/>
                          <a:ea typeface="微软雅黑"/>
                        </a:rPr>
                        <a:t>записи</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r>
              <a:tr h="60732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0</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нет</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очень низкая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47736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1</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1 диск</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низкая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477360">
                <a:tc>
                  <a:txBody>
                    <a:bodyPr lIns="15840" rIns="15840" tIns="7920" bIns="7920" anchor="ctr">
                      <a:noAutofit/>
                    </a:bodyPr>
                    <a:p>
                      <a:pPr algn="ctr">
                        <a:lnSpc>
                          <a:spcPct val="100000"/>
                        </a:lnSpc>
                        <a:tabLst>
                          <a:tab algn="l" pos="0"/>
                        </a:tabLst>
                      </a:pPr>
                      <a:r>
                        <a:rPr b="1" lang="en-US" sz="1400" spc="-1" strike="noStrike">
                          <a:solidFill>
                            <a:srgbClr val="000000"/>
                          </a:solidFill>
                          <a:latin typeface="Arial"/>
                          <a:ea typeface="微软雅黑"/>
                        </a:rPr>
                        <a:t>1E</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3</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N/2-1 </a:t>
                      </a:r>
                      <a:r>
                        <a:rPr b="0" lang="ru-RU" sz="1400" spc="-1" strike="noStrike">
                          <a:solidFill>
                            <a:srgbClr val="000000"/>
                          </a:solidFill>
                          <a:latin typeface="Arial"/>
                          <a:ea typeface="微软雅黑"/>
                        </a:rPr>
                        <a:t>диск</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низкая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47736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10</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4, чётное</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1 до N/2 дисков**</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21600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5</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3</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− 1)</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1 диск</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41580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50</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6, чётное</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1 до 2 дисков***</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низкая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673920">
                <a:tc>
                  <a:txBody>
                    <a:bodyPr lIns="15840" rIns="15840" tIns="7920" bIns="7920" anchor="ctr">
                      <a:noAutofit/>
                    </a:bodyPr>
                    <a:p>
                      <a:pPr algn="ctr">
                        <a:lnSpc>
                          <a:spcPct val="100000"/>
                        </a:lnSpc>
                        <a:tabLst>
                          <a:tab algn="l" pos="0"/>
                        </a:tabLst>
                      </a:pPr>
                      <a:r>
                        <a:rPr b="1" lang="en-US" sz="1400" spc="-1" strike="noStrike">
                          <a:solidFill>
                            <a:srgbClr val="000000"/>
                          </a:solidFill>
                          <a:latin typeface="Arial"/>
                          <a:ea typeface="微软雅黑"/>
                        </a:rPr>
                        <a:t>5EE</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4</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1 диск</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21600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6</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4</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− 2)</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2 диска</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низкая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r h="415800">
                <a:tc>
                  <a:txBody>
                    <a:bodyPr lIns="15840" rIns="15840" tIns="7920" bIns="7920" anchor="ctr">
                      <a:noAutofit/>
                    </a:bodyPr>
                    <a:p>
                      <a:pPr algn="ctr">
                        <a:lnSpc>
                          <a:spcPct val="100000"/>
                        </a:lnSpc>
                        <a:tabLst>
                          <a:tab algn="l" pos="0"/>
                        </a:tabLst>
                      </a:pPr>
                      <a:r>
                        <a:rPr b="1" lang="ru-RU" sz="1400" spc="-1" strike="noStrike">
                          <a:solidFill>
                            <a:srgbClr val="000000"/>
                          </a:solidFill>
                          <a:latin typeface="Arial"/>
                          <a:ea typeface="微软雅黑"/>
                        </a:rPr>
                        <a:t>60</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eeee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8, чётное</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en-US" sz="1400" spc="-1" strike="noStrike">
                          <a:solidFill>
                            <a:srgbClr val="000000"/>
                          </a:solidFill>
                          <a:latin typeface="Arial"/>
                          <a:ea typeface="微软雅黑"/>
                        </a:rPr>
                        <a:t>S * (N − 4)</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от 2 до 4 дисков****</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высокая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c>
                  <a:txBody>
                    <a:bodyPr lIns="15840" rIns="15840" tIns="7920" bIns="7920" anchor="ctr">
                      <a:noAutofit/>
                    </a:bodyPr>
                    <a:p>
                      <a:pPr algn="ctr">
                        <a:lnSpc>
                          <a:spcPct val="100000"/>
                        </a:lnSpc>
                        <a:tabLst>
                          <a:tab algn="l" pos="0"/>
                        </a:tabLst>
                      </a:pPr>
                      <a:r>
                        <a:rPr b="0" lang="ru-RU" sz="1400" spc="-1" strike="noStrike">
                          <a:solidFill>
                            <a:srgbClr val="000000"/>
                          </a:solidFill>
                          <a:latin typeface="Arial"/>
                          <a:ea typeface="微软雅黑"/>
                        </a:rPr>
                        <a:t>средняя</a:t>
                      </a:r>
                      <a:endParaRPr b="0" lang="ru-RU" sz="1400" spc="-1" strike="noStrike">
                        <a:solidFill>
                          <a:srgbClr val="000000"/>
                        </a:solidFill>
                        <a:latin typeface="Arial"/>
                      </a:endParaRPr>
                    </a:p>
                  </a:txBody>
                  <a:tcPr anchor="ctr" marL="15840" marR="15840">
                    <a:lnL w="9360">
                      <a:solidFill>
                        <a:srgbClr val="aaaaaa"/>
                      </a:solidFill>
                      <a:prstDash val="solid"/>
                    </a:lnL>
                    <a:lnR w="9360">
                      <a:solidFill>
                        <a:srgbClr val="aaaaaa"/>
                      </a:solidFill>
                      <a:prstDash val="solid"/>
                    </a:lnR>
                    <a:lnT w="9360">
                      <a:solidFill>
                        <a:srgbClr val="aaaaaa"/>
                      </a:solidFill>
                      <a:prstDash val="solid"/>
                    </a:lnT>
                    <a:lnB w="9360">
                      <a:solidFill>
                        <a:srgbClr val="aaaaaa"/>
                      </a:solidFill>
                      <a:prstDash val="solid"/>
                    </a:lnB>
                    <a:solidFill>
                      <a:srgbClr val="ffffff"/>
                    </a:solidFill>
                  </a:tcPr>
                </a:tc>
              </a:tr>
            </a:tbl>
          </a:graphicData>
        </a:graphic>
      </p:graphicFrame>
      <p:sp>
        <p:nvSpPr>
          <p:cNvPr id="271" name="Text Box 2"/>
          <p:cNvSpPr/>
          <p:nvPr/>
        </p:nvSpPr>
        <p:spPr>
          <a:xfrm>
            <a:off x="899640" y="5949360"/>
            <a:ext cx="7703640" cy="531360"/>
          </a:xfrm>
          <a:prstGeom prst="rect">
            <a:avLst/>
          </a:prstGeom>
          <a:no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1473480" y="116640"/>
            <a:ext cx="7596000" cy="836280"/>
          </a:xfrm>
          <a:prstGeom prst="rect">
            <a:avLst/>
          </a:prstGeom>
          <a:noFill/>
          <a:ln w="0">
            <a:noFill/>
          </a:ln>
        </p:spPr>
        <p:txBody>
          <a:bodyPr lIns="90000" rIns="90000" tIns="45000" bIns="45000" anchor="ctr">
            <a:noAutofit/>
          </a:bodyPr>
          <a:p>
            <a:pPr indent="0">
              <a:lnSpc>
                <a:spcPct val="100000"/>
              </a:lnSpc>
              <a:buNone/>
            </a:pPr>
            <a:r>
              <a:rPr b="0" lang="ru-RU" sz="4000" spc="-1" strike="noStrike">
                <a:solidFill>
                  <a:srgbClr val="572314"/>
                </a:solidFill>
                <a:latin typeface="Gill Sans MT"/>
              </a:rPr>
              <a:t>Эволюция</a:t>
            </a:r>
            <a:r>
              <a:rPr b="0" lang="ru-RU" sz="3200" spc="-1" strike="noStrike">
                <a:solidFill>
                  <a:srgbClr val="572314"/>
                </a:solidFill>
                <a:latin typeface="Gill Sans MT"/>
              </a:rPr>
              <a:t> </a:t>
            </a:r>
            <a:r>
              <a:rPr b="0" lang="en-US" sz="3200" spc="-1" strike="noStrike">
                <a:solidFill>
                  <a:srgbClr val="572314"/>
                </a:solidFill>
                <a:latin typeface="Gill Sans MT"/>
              </a:rPr>
              <a:t>RAID</a:t>
            </a:r>
            <a:endParaRPr b="0" lang="en-US" sz="3200" spc="-1" strike="noStrike">
              <a:solidFill>
                <a:srgbClr val="000000"/>
              </a:solidFill>
              <a:latin typeface="Gill Sans MT"/>
            </a:endParaRPr>
          </a:p>
        </p:txBody>
      </p:sp>
      <p:sp>
        <p:nvSpPr>
          <p:cNvPr id="273" name="PlaceHolder 2"/>
          <p:cNvSpPr>
            <a:spLocks noGrp="1"/>
          </p:cNvSpPr>
          <p:nvPr>
            <p:ph/>
          </p:nvPr>
        </p:nvSpPr>
        <p:spPr>
          <a:xfrm>
            <a:off x="1005120" y="1340640"/>
            <a:ext cx="8064360" cy="4608000"/>
          </a:xfrm>
          <a:prstGeom prst="rect">
            <a:avLst/>
          </a:prstGeom>
          <a:noFill/>
          <a:ln w="0">
            <a:noFill/>
          </a:ln>
        </p:spPr>
        <p:txBody>
          <a:bodyPr lIns="90000" rIns="90000" tIns="45000" bIns="45000" anchor="t">
            <a:noAutofit/>
          </a:bodyPr>
          <a:p>
            <a:pPr marL="365760" indent="-283320">
              <a:lnSpc>
                <a:spcPts val="3501"/>
              </a:lnSpc>
              <a:spcBef>
                <a:spcPts val="1199"/>
              </a:spcBef>
              <a:buClr>
                <a:srgbClr val="3891a7"/>
              </a:buClr>
              <a:buSzPct val="80000"/>
              <a:buFont typeface="Wingdings 2" charset="2"/>
              <a:buChar char=""/>
            </a:pPr>
            <a:r>
              <a:rPr b="0" lang="ru-RU" sz="3200" spc="-1" strike="noStrike">
                <a:solidFill>
                  <a:srgbClr val="000000"/>
                </a:solidFill>
                <a:latin typeface="Gill Sans MT"/>
              </a:rPr>
              <a:t>Требование увеличения пропускной способности дискового массива ведет к необходимости увеличивать количество дисков в массиве</a:t>
            </a:r>
            <a:endParaRPr b="0" lang="en-US" sz="3200" spc="-1" strike="noStrike">
              <a:solidFill>
                <a:srgbClr val="000000"/>
              </a:solidFill>
              <a:latin typeface="Gill Sans MT"/>
            </a:endParaRPr>
          </a:p>
          <a:p>
            <a:pPr marL="365760" indent="-283320">
              <a:lnSpc>
                <a:spcPts val="3501"/>
              </a:lnSpc>
              <a:spcBef>
                <a:spcPts val="1199"/>
              </a:spcBef>
              <a:buClr>
                <a:srgbClr val="3891a7"/>
              </a:buClr>
              <a:buSzPct val="80000"/>
              <a:buFont typeface="Wingdings 2" charset="2"/>
              <a:buChar char=""/>
            </a:pPr>
            <a:r>
              <a:rPr b="0" lang="ru-RU" sz="3200" spc="-1" strike="noStrike">
                <a:solidFill>
                  <a:srgbClr val="000000"/>
                </a:solidFill>
                <a:latin typeface="Gill Sans MT"/>
              </a:rPr>
              <a:t>Рост объема дисков ведет к риску очень длительного восстановления массива в случае отказа одного диска</a:t>
            </a:r>
            <a:endParaRPr b="0" lang="en-US" sz="3200" spc="-1" strike="noStrike">
              <a:solidFill>
                <a:srgbClr val="000000"/>
              </a:solidFill>
              <a:latin typeface="Gill Sans MT"/>
            </a:endParaRPr>
          </a:p>
          <a:p>
            <a:pPr marL="365760" indent="-283320">
              <a:lnSpc>
                <a:spcPts val="2999"/>
              </a:lnSpc>
              <a:spcBef>
                <a:spcPts val="1417"/>
              </a:spcBef>
              <a:buClr>
                <a:srgbClr val="3891a7"/>
              </a:buClr>
              <a:buSzPct val="80000"/>
              <a:buFont typeface="Wingdings 2" charset="2"/>
              <a:buChar char=""/>
            </a:pPr>
            <a:r>
              <a:rPr b="0" lang="ru-RU" sz="3200" spc="-1" strike="noStrike">
                <a:solidFill>
                  <a:srgbClr val="000000"/>
                </a:solidFill>
                <a:latin typeface="Gill Sans MT"/>
              </a:rPr>
              <a:t>Отказ за это время еще одного диска в RAID 5 ведет к потере данных</a:t>
            </a:r>
            <a:endParaRPr b="0" lang="en-US" sz="32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2201760" y="0"/>
            <a:ext cx="694188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Эволюция </a:t>
            </a:r>
            <a:r>
              <a:rPr b="0" lang="en-US" sz="3200" spc="-1" strike="noStrike">
                <a:solidFill>
                  <a:srgbClr val="572314"/>
                </a:solidFill>
                <a:latin typeface="Gill Sans MT"/>
              </a:rPr>
              <a:t>RAID</a:t>
            </a:r>
            <a:endParaRPr b="0" lang="en-US" sz="3200" spc="-1" strike="noStrike">
              <a:solidFill>
                <a:srgbClr val="000000"/>
              </a:solidFill>
              <a:latin typeface="Gill Sans MT"/>
            </a:endParaRPr>
          </a:p>
        </p:txBody>
      </p:sp>
      <p:grpSp>
        <p:nvGrpSpPr>
          <p:cNvPr id="275" name="组合 2"/>
          <p:cNvGrpSpPr/>
          <p:nvPr/>
        </p:nvGrpSpPr>
        <p:grpSpPr>
          <a:xfrm>
            <a:off x="827640" y="1772640"/>
            <a:ext cx="8172000" cy="3760920"/>
            <a:chOff x="827640" y="1772640"/>
            <a:chExt cx="8172000" cy="3760920"/>
          </a:xfrm>
        </p:grpSpPr>
        <p:grpSp>
          <p:nvGrpSpPr>
            <p:cNvPr id="276" name="组合 428"/>
            <p:cNvGrpSpPr/>
            <p:nvPr/>
          </p:nvGrpSpPr>
          <p:grpSpPr>
            <a:xfrm>
              <a:off x="6552000" y="1772640"/>
              <a:ext cx="2338200" cy="2849400"/>
              <a:chOff x="6552000" y="1772640"/>
              <a:chExt cx="2338200" cy="2849400"/>
            </a:xfrm>
          </p:grpSpPr>
          <p:sp>
            <p:nvSpPr>
              <p:cNvPr id="277" name="流程图: 磁盘 139"/>
              <p:cNvSpPr/>
              <p:nvPr/>
            </p:nvSpPr>
            <p:spPr>
              <a:xfrm>
                <a:off x="6552000" y="4160520"/>
                <a:ext cx="259920" cy="4615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pic>
            <p:nvPicPr>
              <p:cNvPr id="278" name="Picture 20" descr="E:\1华赛设计夹\2010-12\朱冬晴\华赛新图标(存储) AI文件\完成\png\存储图标-6\20.png"/>
              <p:cNvPicPr/>
              <p:nvPr/>
            </p:nvPicPr>
            <p:blipFill>
              <a:blip r:embed="rId1"/>
              <a:stretch/>
            </p:blipFill>
            <p:spPr>
              <a:xfrm>
                <a:off x="7341480" y="1772640"/>
                <a:ext cx="235080" cy="471240"/>
              </a:xfrm>
              <a:prstGeom prst="rect">
                <a:avLst/>
              </a:prstGeom>
              <a:ln w="9360">
                <a:noFill/>
              </a:ln>
            </p:spPr>
          </p:pic>
          <p:pic>
            <p:nvPicPr>
              <p:cNvPr id="279" name="Picture 20" descr="E:\1华赛设计夹\2010-12\朱冬晴\华赛新图标(存储) AI文件\完成\png\存储图标-6\20.png"/>
              <p:cNvPicPr/>
              <p:nvPr/>
            </p:nvPicPr>
            <p:blipFill>
              <a:blip r:embed="rId2"/>
              <a:stretch/>
            </p:blipFill>
            <p:spPr>
              <a:xfrm>
                <a:off x="6923880" y="1772640"/>
                <a:ext cx="235080" cy="471240"/>
              </a:xfrm>
              <a:prstGeom prst="rect">
                <a:avLst/>
              </a:prstGeom>
              <a:ln w="9360">
                <a:noFill/>
              </a:ln>
            </p:spPr>
          </p:pic>
          <p:pic>
            <p:nvPicPr>
              <p:cNvPr id="280" name="Picture 20" descr="E:\1华赛设计夹\2010-12\朱冬晴\华赛新图标(存储) AI文件\完成\png\存储图标-6\20.png"/>
              <p:cNvPicPr/>
              <p:nvPr/>
            </p:nvPicPr>
            <p:blipFill>
              <a:blip r:embed="rId3"/>
              <a:stretch/>
            </p:blipFill>
            <p:spPr>
              <a:xfrm>
                <a:off x="8238600" y="1772640"/>
                <a:ext cx="235080" cy="471240"/>
              </a:xfrm>
              <a:prstGeom prst="rect">
                <a:avLst/>
              </a:prstGeom>
              <a:ln w="9360">
                <a:noFill/>
              </a:ln>
            </p:spPr>
          </p:pic>
          <p:pic>
            <p:nvPicPr>
              <p:cNvPr id="281" name="Picture 20" descr="E:\1华赛设计夹\2010-12\朱冬晴\华赛新图标(存储) AI文件\完成\png\存储图标-6\20.png"/>
              <p:cNvPicPr/>
              <p:nvPr/>
            </p:nvPicPr>
            <p:blipFill>
              <a:blip r:embed="rId4"/>
              <a:stretch/>
            </p:blipFill>
            <p:spPr>
              <a:xfrm>
                <a:off x="7821360" y="1772640"/>
                <a:ext cx="235080" cy="471240"/>
              </a:xfrm>
              <a:prstGeom prst="rect">
                <a:avLst/>
              </a:prstGeom>
              <a:ln w="9360">
                <a:noFill/>
              </a:ln>
            </p:spPr>
          </p:pic>
          <p:sp>
            <p:nvSpPr>
              <p:cNvPr id="282" name="流程图: 磁盘 139"/>
              <p:cNvSpPr/>
              <p:nvPr/>
            </p:nvSpPr>
            <p:spPr>
              <a:xfrm>
                <a:off x="6812280" y="4157280"/>
                <a:ext cx="259920" cy="4633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3" name="流程图: 磁盘 139"/>
              <p:cNvSpPr/>
              <p:nvPr/>
            </p:nvSpPr>
            <p:spPr>
              <a:xfrm>
                <a:off x="7072920" y="4160520"/>
                <a:ext cx="259920" cy="4615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4" name="流程图: 磁盘 139"/>
              <p:cNvSpPr/>
              <p:nvPr/>
            </p:nvSpPr>
            <p:spPr>
              <a:xfrm>
                <a:off x="7331400" y="4157280"/>
                <a:ext cx="259920" cy="4633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5" name="流程图: 磁盘 139"/>
              <p:cNvSpPr/>
              <p:nvPr/>
            </p:nvSpPr>
            <p:spPr>
              <a:xfrm>
                <a:off x="7592040" y="4160520"/>
                <a:ext cx="261720" cy="4615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6" name="流程图: 磁盘 139"/>
              <p:cNvSpPr/>
              <p:nvPr/>
            </p:nvSpPr>
            <p:spPr>
              <a:xfrm>
                <a:off x="7852320" y="4157280"/>
                <a:ext cx="259920" cy="4633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7" name="流程图: 磁盘 139"/>
              <p:cNvSpPr/>
              <p:nvPr/>
            </p:nvSpPr>
            <p:spPr>
              <a:xfrm>
                <a:off x="8112600" y="4160520"/>
                <a:ext cx="259920" cy="4615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8" name="流程图: 磁盘 139"/>
              <p:cNvSpPr/>
              <p:nvPr/>
            </p:nvSpPr>
            <p:spPr>
              <a:xfrm>
                <a:off x="8372880" y="4157280"/>
                <a:ext cx="259920" cy="4633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89" name="流程图: 磁盘 139"/>
              <p:cNvSpPr/>
              <p:nvPr/>
            </p:nvSpPr>
            <p:spPr>
              <a:xfrm>
                <a:off x="8630280" y="4157280"/>
                <a:ext cx="259920" cy="46332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0" name="圆柱形 114"/>
              <p:cNvSpPr/>
              <p:nvPr/>
            </p:nvSpPr>
            <p:spPr>
              <a:xfrm>
                <a:off x="7020360" y="2883960"/>
                <a:ext cx="250560" cy="348840"/>
              </a:xfrm>
              <a:prstGeom prst="can">
                <a:avLst>
                  <a:gd name="adj" fmla="val 25042"/>
                </a:avLst>
              </a:prstGeom>
              <a:solidFill>
                <a:srgbClr val="0070c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1" name="圆柱形 115"/>
              <p:cNvSpPr/>
              <p:nvPr/>
            </p:nvSpPr>
            <p:spPr>
              <a:xfrm>
                <a:off x="7918920" y="2883960"/>
                <a:ext cx="250560" cy="348840"/>
              </a:xfrm>
              <a:prstGeom prst="can">
                <a:avLst>
                  <a:gd name="adj" fmla="val 25042"/>
                </a:avLst>
              </a:prstGeom>
              <a:solidFill>
                <a:srgbClr val="ffc00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2" name="上箭头 118"/>
              <p:cNvSpPr/>
              <p:nvPr/>
            </p:nvSpPr>
            <p:spPr>
              <a:xfrm>
                <a:off x="7063200" y="2263320"/>
                <a:ext cx="163080" cy="560160"/>
              </a:xfrm>
              <a:prstGeom prst="upArrow">
                <a:avLst>
                  <a:gd name="adj1" fmla="val 34574"/>
                  <a:gd name="adj2" fmla="val 50175"/>
                </a:avLst>
              </a:prstGeom>
              <a:solidFill>
                <a:srgbClr val="92d05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3" name="上箭头 119"/>
              <p:cNvSpPr/>
              <p:nvPr/>
            </p:nvSpPr>
            <p:spPr>
              <a:xfrm>
                <a:off x="7955280" y="2244240"/>
                <a:ext cx="163080" cy="560160"/>
              </a:xfrm>
              <a:prstGeom prst="upArrow">
                <a:avLst>
                  <a:gd name="adj1" fmla="val 34574"/>
                  <a:gd name="adj2" fmla="val 49941"/>
                </a:avLst>
              </a:prstGeom>
              <a:solidFill>
                <a:srgbClr val="92d05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4" name="矩形 127"/>
              <p:cNvSpPr/>
              <p:nvPr/>
            </p:nvSpPr>
            <p:spPr>
              <a:xfrm>
                <a:off x="6591960" y="435744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5" name="矩形 128"/>
              <p:cNvSpPr/>
              <p:nvPr/>
            </p:nvSpPr>
            <p:spPr>
              <a:xfrm>
                <a:off x="6591960" y="44668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6" name="矩形 129"/>
              <p:cNvSpPr/>
              <p:nvPr/>
            </p:nvSpPr>
            <p:spPr>
              <a:xfrm>
                <a:off x="6664680" y="43653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7" name="矩形 130"/>
              <p:cNvSpPr/>
              <p:nvPr/>
            </p:nvSpPr>
            <p:spPr>
              <a:xfrm>
                <a:off x="6664680" y="447480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8" name="矩形 131"/>
              <p:cNvSpPr/>
              <p:nvPr/>
            </p:nvSpPr>
            <p:spPr>
              <a:xfrm>
                <a:off x="673776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299" name="矩形 132"/>
              <p:cNvSpPr/>
              <p:nvPr/>
            </p:nvSpPr>
            <p:spPr>
              <a:xfrm>
                <a:off x="6737760" y="447300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0" name="矩形 133"/>
              <p:cNvSpPr/>
              <p:nvPr/>
            </p:nvSpPr>
            <p:spPr>
              <a:xfrm>
                <a:off x="684432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1" name="矩形 134"/>
              <p:cNvSpPr/>
              <p:nvPr/>
            </p:nvSpPr>
            <p:spPr>
              <a:xfrm>
                <a:off x="6844320" y="447300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2" name="矩形 135"/>
              <p:cNvSpPr/>
              <p:nvPr/>
            </p:nvSpPr>
            <p:spPr>
              <a:xfrm>
                <a:off x="6918840" y="437004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3" name="矩形 136"/>
              <p:cNvSpPr/>
              <p:nvPr/>
            </p:nvSpPr>
            <p:spPr>
              <a:xfrm>
                <a:off x="6918840" y="4479480"/>
                <a:ext cx="3312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4" name="矩形 137"/>
              <p:cNvSpPr/>
              <p:nvPr/>
            </p:nvSpPr>
            <p:spPr>
              <a:xfrm>
                <a:off x="699192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5" name="矩形 138"/>
              <p:cNvSpPr/>
              <p:nvPr/>
            </p:nvSpPr>
            <p:spPr>
              <a:xfrm>
                <a:off x="699192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6" name="矩形 139"/>
              <p:cNvSpPr/>
              <p:nvPr/>
            </p:nvSpPr>
            <p:spPr>
              <a:xfrm>
                <a:off x="711396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7" name="矩形 140"/>
              <p:cNvSpPr/>
              <p:nvPr/>
            </p:nvSpPr>
            <p:spPr>
              <a:xfrm>
                <a:off x="7113960" y="447300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8" name="矩形 141"/>
              <p:cNvSpPr/>
              <p:nvPr/>
            </p:nvSpPr>
            <p:spPr>
              <a:xfrm>
                <a:off x="718704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09" name="矩形 142"/>
              <p:cNvSpPr/>
              <p:nvPr/>
            </p:nvSpPr>
            <p:spPr>
              <a:xfrm>
                <a:off x="718704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0" name="矩形 143"/>
              <p:cNvSpPr/>
              <p:nvPr/>
            </p:nvSpPr>
            <p:spPr>
              <a:xfrm>
                <a:off x="7260120" y="4370040"/>
                <a:ext cx="3600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1" name="矩形 144"/>
              <p:cNvSpPr/>
              <p:nvPr/>
            </p:nvSpPr>
            <p:spPr>
              <a:xfrm>
                <a:off x="7260120" y="4479480"/>
                <a:ext cx="3600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2" name="矩形 145"/>
              <p:cNvSpPr/>
              <p:nvPr/>
            </p:nvSpPr>
            <p:spPr>
              <a:xfrm>
                <a:off x="738072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3" name="矩形 146"/>
              <p:cNvSpPr/>
              <p:nvPr/>
            </p:nvSpPr>
            <p:spPr>
              <a:xfrm>
                <a:off x="7380720" y="447300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4" name="矩形 147"/>
              <p:cNvSpPr/>
              <p:nvPr/>
            </p:nvSpPr>
            <p:spPr>
              <a:xfrm>
                <a:off x="7455240" y="437004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5" name="矩形 148"/>
              <p:cNvSpPr/>
              <p:nvPr/>
            </p:nvSpPr>
            <p:spPr>
              <a:xfrm>
                <a:off x="7455240" y="4479480"/>
                <a:ext cx="3312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6" name="矩形 149"/>
              <p:cNvSpPr/>
              <p:nvPr/>
            </p:nvSpPr>
            <p:spPr>
              <a:xfrm>
                <a:off x="7528320" y="437004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7" name="矩形 150"/>
              <p:cNvSpPr/>
              <p:nvPr/>
            </p:nvSpPr>
            <p:spPr>
              <a:xfrm>
                <a:off x="752832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8" name="矩形 151"/>
              <p:cNvSpPr/>
              <p:nvPr/>
            </p:nvSpPr>
            <p:spPr>
              <a:xfrm>
                <a:off x="7638120" y="4363560"/>
                <a:ext cx="3312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19" name="矩形 152"/>
              <p:cNvSpPr/>
              <p:nvPr/>
            </p:nvSpPr>
            <p:spPr>
              <a:xfrm>
                <a:off x="7638120" y="447300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0" name="矩形 153"/>
              <p:cNvSpPr/>
              <p:nvPr/>
            </p:nvSpPr>
            <p:spPr>
              <a:xfrm>
                <a:off x="771084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1" name="矩形 154"/>
              <p:cNvSpPr/>
              <p:nvPr/>
            </p:nvSpPr>
            <p:spPr>
              <a:xfrm>
                <a:off x="771084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2" name="矩形 155"/>
              <p:cNvSpPr/>
              <p:nvPr/>
            </p:nvSpPr>
            <p:spPr>
              <a:xfrm>
                <a:off x="778392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3" name="矩形 156"/>
              <p:cNvSpPr/>
              <p:nvPr/>
            </p:nvSpPr>
            <p:spPr>
              <a:xfrm>
                <a:off x="7783920" y="447948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4" name="矩形 157"/>
              <p:cNvSpPr/>
              <p:nvPr/>
            </p:nvSpPr>
            <p:spPr>
              <a:xfrm>
                <a:off x="789660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5" name="矩形 158"/>
              <p:cNvSpPr/>
              <p:nvPr/>
            </p:nvSpPr>
            <p:spPr>
              <a:xfrm>
                <a:off x="7896600" y="447300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6" name="矩形 159"/>
              <p:cNvSpPr/>
              <p:nvPr/>
            </p:nvSpPr>
            <p:spPr>
              <a:xfrm>
                <a:off x="796968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7" name="矩形 160"/>
              <p:cNvSpPr/>
              <p:nvPr/>
            </p:nvSpPr>
            <p:spPr>
              <a:xfrm>
                <a:off x="796968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8" name="矩形 161"/>
              <p:cNvSpPr/>
              <p:nvPr/>
            </p:nvSpPr>
            <p:spPr>
              <a:xfrm>
                <a:off x="804276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29" name="矩形 162"/>
              <p:cNvSpPr/>
              <p:nvPr/>
            </p:nvSpPr>
            <p:spPr>
              <a:xfrm>
                <a:off x="8042760" y="447948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0" name="矩形 163"/>
              <p:cNvSpPr/>
              <p:nvPr/>
            </p:nvSpPr>
            <p:spPr>
              <a:xfrm>
                <a:off x="815400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1" name="矩形 164"/>
              <p:cNvSpPr/>
              <p:nvPr/>
            </p:nvSpPr>
            <p:spPr>
              <a:xfrm>
                <a:off x="8154000" y="447300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2" name="矩形 165"/>
              <p:cNvSpPr/>
              <p:nvPr/>
            </p:nvSpPr>
            <p:spPr>
              <a:xfrm>
                <a:off x="8228520" y="4370040"/>
                <a:ext cx="3312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3" name="矩形 166"/>
              <p:cNvSpPr/>
              <p:nvPr/>
            </p:nvSpPr>
            <p:spPr>
              <a:xfrm>
                <a:off x="8228520" y="447948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4" name="矩形 167"/>
              <p:cNvSpPr/>
              <p:nvPr/>
            </p:nvSpPr>
            <p:spPr>
              <a:xfrm>
                <a:off x="8301600" y="437004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5" name="矩形 168"/>
              <p:cNvSpPr/>
              <p:nvPr/>
            </p:nvSpPr>
            <p:spPr>
              <a:xfrm>
                <a:off x="8301600" y="447948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6" name="矩形 169"/>
              <p:cNvSpPr/>
              <p:nvPr/>
            </p:nvSpPr>
            <p:spPr>
              <a:xfrm>
                <a:off x="841572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7" name="矩形 170"/>
              <p:cNvSpPr/>
              <p:nvPr/>
            </p:nvSpPr>
            <p:spPr>
              <a:xfrm>
                <a:off x="8415720" y="447300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8" name="矩形 171"/>
              <p:cNvSpPr/>
              <p:nvPr/>
            </p:nvSpPr>
            <p:spPr>
              <a:xfrm>
                <a:off x="8490600" y="4370040"/>
                <a:ext cx="3312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39" name="矩形 172"/>
              <p:cNvSpPr/>
              <p:nvPr/>
            </p:nvSpPr>
            <p:spPr>
              <a:xfrm>
                <a:off x="8490600" y="447948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0" name="矩形 173"/>
              <p:cNvSpPr/>
              <p:nvPr/>
            </p:nvSpPr>
            <p:spPr>
              <a:xfrm>
                <a:off x="856332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1" name="矩形 174"/>
              <p:cNvSpPr/>
              <p:nvPr/>
            </p:nvSpPr>
            <p:spPr>
              <a:xfrm>
                <a:off x="856332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2" name="矩形 175"/>
              <p:cNvSpPr/>
              <p:nvPr/>
            </p:nvSpPr>
            <p:spPr>
              <a:xfrm>
                <a:off x="8674560" y="4363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3" name="矩形 176"/>
              <p:cNvSpPr/>
              <p:nvPr/>
            </p:nvSpPr>
            <p:spPr>
              <a:xfrm>
                <a:off x="8674560" y="447300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4" name="矩形 177"/>
              <p:cNvSpPr/>
              <p:nvPr/>
            </p:nvSpPr>
            <p:spPr>
              <a:xfrm>
                <a:off x="8747640" y="4370040"/>
                <a:ext cx="34560" cy="96480"/>
              </a:xfrm>
              <a:prstGeom prst="rect">
                <a:avLst/>
              </a:prstGeom>
              <a:solidFill>
                <a:srgbClr val="ffc00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5" name="矩形 178"/>
              <p:cNvSpPr/>
              <p:nvPr/>
            </p:nvSpPr>
            <p:spPr>
              <a:xfrm>
                <a:off x="874764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6" name="矩形 179"/>
              <p:cNvSpPr/>
              <p:nvPr/>
            </p:nvSpPr>
            <p:spPr>
              <a:xfrm>
                <a:off x="8820720" y="43700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7" name="矩形 180"/>
              <p:cNvSpPr/>
              <p:nvPr/>
            </p:nvSpPr>
            <p:spPr>
              <a:xfrm>
                <a:off x="8820720" y="44794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8" name="矩形 181"/>
              <p:cNvSpPr/>
              <p:nvPr/>
            </p:nvSpPr>
            <p:spPr>
              <a:xfrm>
                <a:off x="6941160" y="35427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49" name="矩形 185"/>
              <p:cNvSpPr/>
              <p:nvPr/>
            </p:nvSpPr>
            <p:spPr>
              <a:xfrm>
                <a:off x="7113960" y="354276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0" name="矩形 186"/>
              <p:cNvSpPr/>
              <p:nvPr/>
            </p:nvSpPr>
            <p:spPr>
              <a:xfrm>
                <a:off x="7287120" y="353664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1" name="矩形 187"/>
              <p:cNvSpPr/>
              <p:nvPr/>
            </p:nvSpPr>
            <p:spPr>
              <a:xfrm>
                <a:off x="7461720" y="3538080"/>
                <a:ext cx="33120" cy="9504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2" name="矩形 188"/>
              <p:cNvSpPr/>
              <p:nvPr/>
            </p:nvSpPr>
            <p:spPr>
              <a:xfrm>
                <a:off x="7669800" y="354276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3" name="矩形 189"/>
              <p:cNvSpPr/>
              <p:nvPr/>
            </p:nvSpPr>
            <p:spPr>
              <a:xfrm>
                <a:off x="7842600" y="354276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4" name="矩形 190"/>
              <p:cNvSpPr/>
              <p:nvPr/>
            </p:nvSpPr>
            <p:spPr>
              <a:xfrm>
                <a:off x="8015760" y="35366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5" name="矩形 191"/>
              <p:cNvSpPr/>
              <p:nvPr/>
            </p:nvSpPr>
            <p:spPr>
              <a:xfrm>
                <a:off x="8188920" y="3538080"/>
                <a:ext cx="34560" cy="9504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6" name="矩形 192"/>
              <p:cNvSpPr/>
              <p:nvPr/>
            </p:nvSpPr>
            <p:spPr>
              <a:xfrm>
                <a:off x="6871320" y="3652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7" name="矩形 193"/>
              <p:cNvSpPr/>
              <p:nvPr/>
            </p:nvSpPr>
            <p:spPr>
              <a:xfrm>
                <a:off x="7045920" y="3652560"/>
                <a:ext cx="3312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8" name="矩形 140"/>
              <p:cNvSpPr/>
              <p:nvPr/>
            </p:nvSpPr>
            <p:spPr>
              <a:xfrm>
                <a:off x="7217280" y="3646080"/>
                <a:ext cx="36000" cy="9648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59" name="矩形 195"/>
              <p:cNvSpPr/>
              <p:nvPr/>
            </p:nvSpPr>
            <p:spPr>
              <a:xfrm>
                <a:off x="7391880" y="3647520"/>
                <a:ext cx="34560" cy="9504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0" name="矩形 142"/>
              <p:cNvSpPr/>
              <p:nvPr/>
            </p:nvSpPr>
            <p:spPr>
              <a:xfrm>
                <a:off x="7599960" y="3652560"/>
                <a:ext cx="34560" cy="9648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1" name="矩形 197"/>
              <p:cNvSpPr/>
              <p:nvPr/>
            </p:nvSpPr>
            <p:spPr>
              <a:xfrm>
                <a:off x="7772760" y="365256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2" name="矩形 198"/>
              <p:cNvSpPr/>
              <p:nvPr/>
            </p:nvSpPr>
            <p:spPr>
              <a:xfrm>
                <a:off x="7945920" y="364608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3" name="矩形 145"/>
              <p:cNvSpPr/>
              <p:nvPr/>
            </p:nvSpPr>
            <p:spPr>
              <a:xfrm>
                <a:off x="8120520" y="3647520"/>
                <a:ext cx="33120" cy="9504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4" name="矩形 200"/>
              <p:cNvSpPr/>
              <p:nvPr/>
            </p:nvSpPr>
            <p:spPr>
              <a:xfrm>
                <a:off x="8293680" y="363960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5" name="矩形 201"/>
              <p:cNvSpPr/>
              <p:nvPr/>
            </p:nvSpPr>
            <p:spPr>
              <a:xfrm>
                <a:off x="6976080" y="3750840"/>
                <a:ext cx="33120" cy="9504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6" name="矩形 202"/>
              <p:cNvSpPr/>
              <p:nvPr/>
            </p:nvSpPr>
            <p:spPr>
              <a:xfrm>
                <a:off x="7148880" y="3750840"/>
                <a:ext cx="34560" cy="9648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7" name="矩形 149"/>
              <p:cNvSpPr/>
              <p:nvPr/>
            </p:nvSpPr>
            <p:spPr>
              <a:xfrm>
                <a:off x="7322040" y="3744360"/>
                <a:ext cx="34560" cy="9648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8" name="矩形 204"/>
              <p:cNvSpPr/>
              <p:nvPr/>
            </p:nvSpPr>
            <p:spPr>
              <a:xfrm>
                <a:off x="7495200" y="3744360"/>
                <a:ext cx="3456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69" name="矩形 205"/>
              <p:cNvSpPr/>
              <p:nvPr/>
            </p:nvSpPr>
            <p:spPr>
              <a:xfrm>
                <a:off x="7702920" y="3750840"/>
                <a:ext cx="34560" cy="95040"/>
              </a:xfrm>
              <a:prstGeom prst="rect">
                <a:avLst/>
              </a:prstGeom>
              <a:solidFill>
                <a:srgbClr val="92d05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70" name="矩形 152"/>
              <p:cNvSpPr/>
              <p:nvPr/>
            </p:nvSpPr>
            <p:spPr>
              <a:xfrm>
                <a:off x="7876080" y="3750840"/>
                <a:ext cx="36000" cy="9648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71" name="矩形 207"/>
              <p:cNvSpPr/>
              <p:nvPr/>
            </p:nvSpPr>
            <p:spPr>
              <a:xfrm>
                <a:off x="8050680" y="3744360"/>
                <a:ext cx="33120" cy="96480"/>
              </a:xfrm>
              <a:prstGeom prst="rect">
                <a:avLst/>
              </a:prstGeom>
              <a:solidFill>
                <a:srgbClr val="00b0f0"/>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72" name="矩形 154"/>
              <p:cNvSpPr/>
              <p:nvPr/>
            </p:nvSpPr>
            <p:spPr>
              <a:xfrm>
                <a:off x="8223840" y="3744360"/>
                <a:ext cx="34560" cy="96480"/>
              </a:xfrm>
              <a:prstGeom prst="rect">
                <a:avLst/>
              </a:prstGeom>
              <a:solidFill>
                <a:srgbClr val="72bfc5"/>
              </a:solidFill>
              <a:ln w="9360">
                <a:solidFill>
                  <a:srgbClr val="92d05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cxnSp>
            <p:nvCxnSpPr>
              <p:cNvPr id="373" name="直接箭头连接符 210"/>
              <p:cNvCxnSpPr/>
              <p:nvPr/>
            </p:nvCxnSpPr>
            <p:spPr>
              <a:xfrm flipV="1">
                <a:off x="6992640" y="3233160"/>
                <a:ext cx="86760" cy="517680"/>
              </a:xfrm>
              <a:prstGeom prst="straightConnector1">
                <a:avLst/>
              </a:prstGeom>
              <a:ln w="19080">
                <a:solidFill>
                  <a:srgbClr val="00b0f0"/>
                </a:solidFill>
                <a:prstDash val="sysDash"/>
                <a:round/>
                <a:tailEnd len="med" type="triangle" w="med"/>
              </a:ln>
            </p:spPr>
          </p:cxnSp>
          <p:cxnSp>
            <p:nvCxnSpPr>
              <p:cNvPr id="374" name="直接箭头连接符 214"/>
              <p:cNvCxnSpPr/>
              <p:nvPr/>
            </p:nvCxnSpPr>
            <p:spPr>
              <a:xfrm flipH="1" flipV="1">
                <a:off x="7113240" y="3284640"/>
                <a:ext cx="18000" cy="258840"/>
              </a:xfrm>
              <a:prstGeom prst="straightConnector1">
                <a:avLst/>
              </a:prstGeom>
              <a:ln w="19080">
                <a:solidFill>
                  <a:srgbClr val="00b0f0"/>
                </a:solidFill>
                <a:prstDash val="sysDash"/>
                <a:round/>
                <a:tailEnd len="med" type="triangle" w="med"/>
              </a:ln>
            </p:spPr>
          </p:cxnSp>
          <p:cxnSp>
            <p:nvCxnSpPr>
              <p:cNvPr id="375" name="直接箭头连接符 216"/>
              <p:cNvCxnSpPr/>
              <p:nvPr/>
            </p:nvCxnSpPr>
            <p:spPr>
              <a:xfrm flipH="1" flipV="1">
                <a:off x="7148520" y="3284640"/>
                <a:ext cx="156240" cy="252000"/>
              </a:xfrm>
              <a:prstGeom prst="straightConnector1">
                <a:avLst/>
              </a:prstGeom>
              <a:ln w="19080">
                <a:solidFill>
                  <a:srgbClr val="00b0f0"/>
                </a:solidFill>
                <a:prstDash val="sysDash"/>
                <a:round/>
                <a:tailEnd len="med" type="triangle" w="med"/>
              </a:ln>
            </p:spPr>
          </p:cxnSp>
          <p:cxnSp>
            <p:nvCxnSpPr>
              <p:cNvPr id="376" name="直接箭头连接符 220"/>
              <p:cNvCxnSpPr/>
              <p:nvPr/>
            </p:nvCxnSpPr>
            <p:spPr>
              <a:xfrm flipH="1" flipV="1">
                <a:off x="7217280" y="3284640"/>
                <a:ext cx="295560" cy="459360"/>
              </a:xfrm>
              <a:prstGeom prst="straightConnector1">
                <a:avLst/>
              </a:prstGeom>
              <a:ln w="19080">
                <a:solidFill>
                  <a:srgbClr val="00b0f0"/>
                </a:solidFill>
                <a:prstDash val="sysDash"/>
                <a:round/>
                <a:tailEnd len="med" type="triangle" w="med"/>
              </a:ln>
            </p:spPr>
          </p:cxnSp>
          <p:cxnSp>
            <p:nvCxnSpPr>
              <p:cNvPr id="377" name="直接箭头连接符 224"/>
              <p:cNvCxnSpPr/>
              <p:nvPr/>
            </p:nvCxnSpPr>
            <p:spPr>
              <a:xfrm flipH="1" flipV="1">
                <a:off x="7270200" y="3284640"/>
                <a:ext cx="797400" cy="459360"/>
              </a:xfrm>
              <a:prstGeom prst="straightConnector1">
                <a:avLst/>
              </a:prstGeom>
              <a:ln w="19080">
                <a:solidFill>
                  <a:srgbClr val="00b0f0"/>
                </a:solidFill>
                <a:prstDash val="sysDash"/>
                <a:round/>
                <a:tailEnd len="med" type="triangle" w="med"/>
              </a:ln>
            </p:spPr>
          </p:cxnSp>
          <p:cxnSp>
            <p:nvCxnSpPr>
              <p:cNvPr id="378" name="直接箭头连接符 226"/>
              <p:cNvCxnSpPr/>
              <p:nvPr/>
            </p:nvCxnSpPr>
            <p:spPr>
              <a:xfrm flipH="1" flipV="1">
                <a:off x="7295400" y="3233160"/>
                <a:ext cx="910440" cy="304560"/>
              </a:xfrm>
              <a:prstGeom prst="straightConnector1">
                <a:avLst/>
              </a:prstGeom>
              <a:ln w="19080">
                <a:solidFill>
                  <a:srgbClr val="00b0f0"/>
                </a:solidFill>
                <a:prstDash val="sysDash"/>
                <a:round/>
                <a:tailEnd len="med" type="triangle" w="med"/>
              </a:ln>
            </p:spPr>
          </p:cxnSp>
          <p:cxnSp>
            <p:nvCxnSpPr>
              <p:cNvPr id="379" name="直接箭头连接符 161"/>
              <p:cNvCxnSpPr/>
              <p:nvPr/>
            </p:nvCxnSpPr>
            <p:spPr>
              <a:xfrm flipH="1" flipV="1">
                <a:off x="8084160" y="3284640"/>
                <a:ext cx="156960" cy="459360"/>
              </a:xfrm>
              <a:prstGeom prst="straightConnector1">
                <a:avLst/>
              </a:prstGeom>
              <a:ln w="19080">
                <a:solidFill>
                  <a:srgbClr val="72bfc5"/>
                </a:solidFill>
                <a:prstDash val="sysDash"/>
                <a:round/>
                <a:tailEnd len="med" type="triangle" w="med"/>
              </a:ln>
            </p:spPr>
          </p:cxnSp>
          <p:cxnSp>
            <p:nvCxnSpPr>
              <p:cNvPr id="380" name="直接箭头连接符 162"/>
              <p:cNvCxnSpPr/>
              <p:nvPr/>
            </p:nvCxnSpPr>
            <p:spPr>
              <a:xfrm flipV="1">
                <a:off x="7893720" y="3284640"/>
                <a:ext cx="122040" cy="466200"/>
              </a:xfrm>
              <a:prstGeom prst="straightConnector1">
                <a:avLst/>
              </a:prstGeom>
              <a:ln w="19080">
                <a:solidFill>
                  <a:srgbClr val="72bfc5"/>
                </a:solidFill>
                <a:prstDash val="sysDash"/>
                <a:round/>
                <a:tailEnd len="med" type="triangle" w="med"/>
              </a:ln>
            </p:spPr>
          </p:cxnSp>
          <p:cxnSp>
            <p:nvCxnSpPr>
              <p:cNvPr id="381" name="直接箭头连接符 163"/>
              <p:cNvCxnSpPr/>
              <p:nvPr/>
            </p:nvCxnSpPr>
            <p:spPr>
              <a:xfrm flipV="1">
                <a:off x="7616160" y="3284640"/>
                <a:ext cx="388080" cy="368280"/>
              </a:xfrm>
              <a:prstGeom prst="straightConnector1">
                <a:avLst/>
              </a:prstGeom>
              <a:ln w="19080">
                <a:solidFill>
                  <a:srgbClr val="72bfc5"/>
                </a:solidFill>
                <a:prstDash val="sysDash"/>
                <a:round/>
                <a:tailEnd len="med" type="triangle" w="med"/>
              </a:ln>
            </p:spPr>
          </p:cxnSp>
          <p:cxnSp>
            <p:nvCxnSpPr>
              <p:cNvPr id="382" name="直接箭头连接符 164"/>
              <p:cNvCxnSpPr/>
              <p:nvPr/>
            </p:nvCxnSpPr>
            <p:spPr>
              <a:xfrm flipV="1">
                <a:off x="7338960" y="3284640"/>
                <a:ext cx="641520" cy="459360"/>
              </a:xfrm>
              <a:prstGeom prst="straightConnector1">
                <a:avLst/>
              </a:prstGeom>
              <a:ln w="19080">
                <a:solidFill>
                  <a:srgbClr val="72bfc5"/>
                </a:solidFill>
                <a:prstDash val="sysDash"/>
                <a:round/>
                <a:tailEnd len="med" type="triangle" w="med"/>
              </a:ln>
            </p:spPr>
          </p:cxnSp>
          <p:cxnSp>
            <p:nvCxnSpPr>
              <p:cNvPr id="383" name="直接箭头连接符 165"/>
              <p:cNvCxnSpPr/>
              <p:nvPr/>
            </p:nvCxnSpPr>
            <p:spPr>
              <a:xfrm flipV="1">
                <a:off x="7234920" y="3233160"/>
                <a:ext cx="719640" cy="412920"/>
              </a:xfrm>
              <a:prstGeom prst="straightConnector1">
                <a:avLst/>
              </a:prstGeom>
              <a:ln w="19080">
                <a:solidFill>
                  <a:srgbClr val="72bfc5"/>
                </a:solidFill>
                <a:prstDash val="sysDash"/>
                <a:round/>
                <a:tailEnd len="med" type="triangle" w="med"/>
              </a:ln>
            </p:spPr>
          </p:cxnSp>
          <p:cxnSp>
            <p:nvCxnSpPr>
              <p:cNvPr id="384" name="直接箭头连接符 166"/>
              <p:cNvCxnSpPr/>
              <p:nvPr/>
            </p:nvCxnSpPr>
            <p:spPr>
              <a:xfrm flipH="1" flipV="1">
                <a:off x="8042040" y="3284640"/>
                <a:ext cx="94320" cy="362520"/>
              </a:xfrm>
              <a:prstGeom prst="straightConnector1">
                <a:avLst/>
              </a:prstGeom>
              <a:ln w="19080">
                <a:solidFill>
                  <a:srgbClr val="72bfc5"/>
                </a:solidFill>
                <a:prstDash val="sysDash"/>
                <a:round/>
                <a:tailEnd len="med" type="triangle" w="med"/>
              </a:ln>
            </p:spPr>
          </p:cxnSp>
          <p:sp>
            <p:nvSpPr>
              <p:cNvPr id="385" name="流程图: 磁盘 251"/>
              <p:cNvSpPr/>
              <p:nvPr/>
            </p:nvSpPr>
            <p:spPr>
              <a:xfrm>
                <a:off x="6775920" y="3389040"/>
                <a:ext cx="1760040" cy="509400"/>
              </a:xfrm>
              <a:prstGeom prst="flowChartMagneticDisk">
                <a:avLst/>
              </a:prstGeom>
              <a:noFill/>
              <a:ln w="19080">
                <a:solidFill>
                  <a:srgbClr val="006600"/>
                </a:solidFill>
                <a:prstDash val="dash"/>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grpSp>
        <p:grpSp>
          <p:nvGrpSpPr>
            <p:cNvPr id="386" name="组合 545"/>
            <p:cNvGrpSpPr/>
            <p:nvPr/>
          </p:nvGrpSpPr>
          <p:grpSpPr>
            <a:xfrm>
              <a:off x="1148400" y="1816560"/>
              <a:ext cx="2739600" cy="2826000"/>
              <a:chOff x="1148400" y="1816560"/>
              <a:chExt cx="2739600" cy="2826000"/>
            </a:xfrm>
          </p:grpSpPr>
          <p:sp>
            <p:nvSpPr>
              <p:cNvPr id="387" name="圆角矩形 102"/>
              <p:cNvSpPr/>
              <p:nvPr/>
            </p:nvSpPr>
            <p:spPr>
              <a:xfrm>
                <a:off x="2243520" y="4174560"/>
                <a:ext cx="1101240" cy="450720"/>
              </a:xfrm>
              <a:prstGeom prst="roundRect">
                <a:avLst>
                  <a:gd name="adj" fmla="val 16667"/>
                </a:avLst>
              </a:prstGeom>
              <a:solidFill>
                <a:srgbClr val="ffc00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88" name="圆角矩形 106"/>
              <p:cNvSpPr/>
              <p:nvPr/>
            </p:nvSpPr>
            <p:spPr>
              <a:xfrm>
                <a:off x="1148400" y="4171680"/>
                <a:ext cx="1095120" cy="470880"/>
              </a:xfrm>
              <a:prstGeom prst="roundRect">
                <a:avLst>
                  <a:gd name="adj" fmla="val 16667"/>
                </a:avLst>
              </a:prstGeom>
              <a:solidFill>
                <a:srgbClr val="0070c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89" name="圆柱形 114"/>
              <p:cNvSpPr/>
              <p:nvPr/>
            </p:nvSpPr>
            <p:spPr>
              <a:xfrm>
                <a:off x="1641960" y="2914200"/>
                <a:ext cx="263160" cy="344160"/>
              </a:xfrm>
              <a:prstGeom prst="can">
                <a:avLst>
                  <a:gd name="adj" fmla="val 25042"/>
                </a:avLst>
              </a:prstGeom>
              <a:solidFill>
                <a:srgbClr val="0070c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90" name="圆柱形 115"/>
              <p:cNvSpPr/>
              <p:nvPr/>
            </p:nvSpPr>
            <p:spPr>
              <a:xfrm>
                <a:off x="2597760" y="2914200"/>
                <a:ext cx="261720" cy="344160"/>
              </a:xfrm>
              <a:prstGeom prst="can">
                <a:avLst>
                  <a:gd name="adj" fmla="val 25042"/>
                </a:avLst>
              </a:prstGeom>
              <a:solidFill>
                <a:srgbClr val="ffc00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pic>
            <p:nvPicPr>
              <p:cNvPr id="391" name="Picture 20" descr="E:\1华赛设计夹\2010-12\朱冬晴\华赛新图标(存储) AI文件\完成\png\存储图标-6\20.png"/>
              <p:cNvPicPr/>
              <p:nvPr/>
            </p:nvPicPr>
            <p:blipFill>
              <a:blip r:embed="rId5"/>
              <a:stretch/>
            </p:blipFill>
            <p:spPr>
              <a:xfrm>
                <a:off x="1980000" y="1816560"/>
                <a:ext cx="247680" cy="465480"/>
              </a:xfrm>
              <a:prstGeom prst="rect">
                <a:avLst/>
              </a:prstGeom>
              <a:ln w="9360">
                <a:noFill/>
              </a:ln>
            </p:spPr>
          </p:pic>
          <p:pic>
            <p:nvPicPr>
              <p:cNvPr id="392" name="Picture 20" descr="E:\1华赛设计夹\2010-12\朱冬晴\华赛新图标(存储) AI文件\完成\png\存储图标-6\20.png"/>
              <p:cNvPicPr/>
              <p:nvPr/>
            </p:nvPicPr>
            <p:blipFill>
              <a:blip r:embed="rId6"/>
              <a:stretch/>
            </p:blipFill>
            <p:spPr>
              <a:xfrm>
                <a:off x="1540440" y="1816560"/>
                <a:ext cx="247680" cy="465480"/>
              </a:xfrm>
              <a:prstGeom prst="rect">
                <a:avLst/>
              </a:prstGeom>
              <a:ln w="9360">
                <a:noFill/>
              </a:ln>
            </p:spPr>
          </p:pic>
          <p:pic>
            <p:nvPicPr>
              <p:cNvPr id="393" name="Picture 20" descr="E:\1华赛设计夹\2010-12\朱冬晴\华赛新图标(存储) AI文件\完成\png\存储图标-6\20.png"/>
              <p:cNvPicPr/>
              <p:nvPr/>
            </p:nvPicPr>
            <p:blipFill>
              <a:blip r:embed="rId7"/>
              <a:stretch/>
            </p:blipFill>
            <p:spPr>
              <a:xfrm>
                <a:off x="2925000" y="1816560"/>
                <a:ext cx="247680" cy="465480"/>
              </a:xfrm>
              <a:prstGeom prst="rect">
                <a:avLst/>
              </a:prstGeom>
              <a:ln w="9360">
                <a:noFill/>
              </a:ln>
            </p:spPr>
          </p:pic>
          <p:pic>
            <p:nvPicPr>
              <p:cNvPr id="394" name="Picture 20" descr="E:\1华赛设计夹\2010-12\朱冬晴\华赛新图标(存储) AI文件\完成\png\存储图标-6\20.png"/>
              <p:cNvPicPr/>
              <p:nvPr/>
            </p:nvPicPr>
            <p:blipFill>
              <a:blip r:embed="rId8"/>
              <a:stretch/>
            </p:blipFill>
            <p:spPr>
              <a:xfrm>
                <a:off x="2485440" y="1816560"/>
                <a:ext cx="247680" cy="465480"/>
              </a:xfrm>
              <a:prstGeom prst="rect">
                <a:avLst/>
              </a:prstGeom>
              <a:ln w="9360">
                <a:noFill/>
              </a:ln>
            </p:spPr>
          </p:pic>
          <p:sp>
            <p:nvSpPr>
              <p:cNvPr id="395" name="上箭头 45"/>
              <p:cNvSpPr/>
              <p:nvPr/>
            </p:nvSpPr>
            <p:spPr>
              <a:xfrm>
                <a:off x="1686600" y="2301480"/>
                <a:ext cx="171000" cy="55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96" name="流程图: 磁盘 139"/>
              <p:cNvSpPr/>
              <p:nvPr/>
            </p:nvSpPr>
            <p:spPr>
              <a:xfrm>
                <a:off x="1421280" y="41716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97" name="流程图: 磁盘 139"/>
              <p:cNvSpPr/>
              <p:nvPr/>
            </p:nvSpPr>
            <p:spPr>
              <a:xfrm>
                <a:off x="1695960" y="417312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98" name="流程图: 磁盘 139"/>
              <p:cNvSpPr/>
              <p:nvPr/>
            </p:nvSpPr>
            <p:spPr>
              <a:xfrm>
                <a:off x="1968840" y="41716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399" name="流程图: 磁盘 139"/>
              <p:cNvSpPr/>
              <p:nvPr/>
            </p:nvSpPr>
            <p:spPr>
              <a:xfrm>
                <a:off x="2243520" y="417312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0" name="流程图: 磁盘 139"/>
              <p:cNvSpPr/>
              <p:nvPr/>
            </p:nvSpPr>
            <p:spPr>
              <a:xfrm>
                <a:off x="2516760" y="41716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1" name="流程图: 磁盘 139"/>
              <p:cNvSpPr/>
              <p:nvPr/>
            </p:nvSpPr>
            <p:spPr>
              <a:xfrm>
                <a:off x="2791440" y="417312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2" name="流程图: 磁盘 139"/>
              <p:cNvSpPr/>
              <p:nvPr/>
            </p:nvSpPr>
            <p:spPr>
              <a:xfrm>
                <a:off x="3064320" y="41716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3" name="流程图: 磁盘 139"/>
              <p:cNvSpPr/>
              <p:nvPr/>
            </p:nvSpPr>
            <p:spPr>
              <a:xfrm>
                <a:off x="3339000" y="4171680"/>
                <a:ext cx="274320" cy="456840"/>
              </a:xfrm>
              <a:prstGeom prst="flowChartMagneticDisk">
                <a:avLst/>
              </a:prstGeom>
              <a:solidFill>
                <a:srgbClr val="c00000"/>
              </a:solidFill>
              <a:ln w="2844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ffffff"/>
                  </a:solidFill>
                  <a:latin typeface="Arial"/>
                </a:endParaRPr>
              </a:p>
            </p:txBody>
          </p:sp>
          <p:sp>
            <p:nvSpPr>
              <p:cNvPr id="404" name="上箭头 54"/>
              <p:cNvSpPr/>
              <p:nvPr/>
            </p:nvSpPr>
            <p:spPr>
              <a:xfrm>
                <a:off x="2624760" y="2282400"/>
                <a:ext cx="172800" cy="55368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5" name="上箭头 55"/>
              <p:cNvSpPr/>
              <p:nvPr/>
            </p:nvSpPr>
            <p:spPr>
              <a:xfrm>
                <a:off x="1686600" y="3396960"/>
                <a:ext cx="171000" cy="55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6" name="上箭头 56"/>
              <p:cNvSpPr/>
              <p:nvPr/>
            </p:nvSpPr>
            <p:spPr>
              <a:xfrm>
                <a:off x="2624760" y="3377880"/>
                <a:ext cx="172800" cy="55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07" name="TextBox 95"/>
              <p:cNvSpPr/>
              <p:nvPr/>
            </p:nvSpPr>
            <p:spPr>
              <a:xfrm>
                <a:off x="3253320" y="4236480"/>
                <a:ext cx="634680" cy="365400"/>
              </a:xfrm>
              <a:prstGeom prst="rect">
                <a:avLst/>
              </a:prstGeom>
              <a:noFill/>
              <a:ln w="9360">
                <a:noFill/>
              </a:ln>
            </p:spPr>
            <p:style>
              <a:lnRef idx="0"/>
              <a:fillRef idx="0"/>
              <a:effectRef idx="0"/>
              <a:fontRef idx="minor"/>
            </p:style>
            <p:txBody>
              <a:bodyPr lIns="90000" rIns="90000" tIns="45000" bIns="45000" anchor="t">
                <a:spAutoFit/>
              </a:bodyPr>
              <a:p>
                <a:pPr>
                  <a:lnSpc>
                    <a:spcPct val="100000"/>
                  </a:lnSpc>
                </a:pPr>
                <a:r>
                  <a:rPr b="1" lang="en-US" sz="900" spc="-1" strike="noStrike">
                    <a:solidFill>
                      <a:srgbClr val="ffffff"/>
                    </a:solidFill>
                    <a:latin typeface="FrutigerNext LT Regular"/>
                    <a:ea typeface="Microsoft YaHei"/>
                  </a:rPr>
                  <a:t>Hot spare</a:t>
                </a:r>
                <a:endParaRPr b="0" lang="ru-RU" sz="900" spc="-1" strike="noStrike">
                  <a:solidFill>
                    <a:srgbClr val="000000"/>
                  </a:solidFill>
                  <a:latin typeface="Arial"/>
                </a:endParaRPr>
              </a:p>
            </p:txBody>
          </p:sp>
          <p:sp>
            <p:nvSpPr>
              <p:cNvPr id="408" name="流程图: 磁盘 139"/>
              <p:cNvSpPr/>
              <p:nvPr/>
            </p:nvSpPr>
            <p:spPr>
              <a:xfrm>
                <a:off x="1148400" y="417312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grpSp>
        <p:grpSp>
          <p:nvGrpSpPr>
            <p:cNvPr id="409" name="组合 5"/>
            <p:cNvGrpSpPr/>
            <p:nvPr/>
          </p:nvGrpSpPr>
          <p:grpSpPr>
            <a:xfrm>
              <a:off x="3923280" y="1863360"/>
              <a:ext cx="2198520" cy="2750760"/>
              <a:chOff x="3923280" y="1863360"/>
              <a:chExt cx="2198520" cy="2750760"/>
            </a:xfrm>
          </p:grpSpPr>
          <p:sp>
            <p:nvSpPr>
              <p:cNvPr id="410" name="圆柱形 114"/>
              <p:cNvSpPr/>
              <p:nvPr/>
            </p:nvSpPr>
            <p:spPr>
              <a:xfrm>
                <a:off x="4340880" y="1863360"/>
                <a:ext cx="388440" cy="304560"/>
              </a:xfrm>
              <a:prstGeom prst="can">
                <a:avLst>
                  <a:gd name="adj" fmla="val 25042"/>
                </a:avLst>
              </a:prstGeom>
              <a:solidFill>
                <a:srgbClr val="00b05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1" name="圆角矩形 102"/>
              <p:cNvSpPr/>
              <p:nvPr/>
            </p:nvSpPr>
            <p:spPr>
              <a:xfrm>
                <a:off x="5018760" y="4376160"/>
                <a:ext cx="1103040" cy="232920"/>
              </a:xfrm>
              <a:prstGeom prst="roundRect">
                <a:avLst>
                  <a:gd name="adj" fmla="val 16667"/>
                </a:avLst>
              </a:prstGeom>
              <a:solidFill>
                <a:srgbClr val="ffc00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2" name="圆角矩形 106"/>
              <p:cNvSpPr/>
              <p:nvPr/>
            </p:nvSpPr>
            <p:spPr>
              <a:xfrm>
                <a:off x="3923280" y="4155480"/>
                <a:ext cx="1095120" cy="220320"/>
              </a:xfrm>
              <a:prstGeom prst="roundRect">
                <a:avLst>
                  <a:gd name="adj" fmla="val 16667"/>
                </a:avLst>
              </a:prstGeom>
              <a:solidFill>
                <a:srgbClr val="0070c0"/>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3" name="圆柱形 114"/>
              <p:cNvSpPr/>
              <p:nvPr/>
            </p:nvSpPr>
            <p:spPr>
              <a:xfrm>
                <a:off x="4281840" y="3293640"/>
                <a:ext cx="495000" cy="348840"/>
              </a:xfrm>
              <a:prstGeom prst="can">
                <a:avLst>
                  <a:gd name="adj" fmla="val 25042"/>
                </a:avLst>
              </a:prstGeom>
              <a:solidFill>
                <a:srgbClr val="0070c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4" name="圆柱形 115"/>
              <p:cNvSpPr/>
              <p:nvPr/>
            </p:nvSpPr>
            <p:spPr>
              <a:xfrm>
                <a:off x="5282280" y="3293640"/>
                <a:ext cx="504360" cy="348840"/>
              </a:xfrm>
              <a:prstGeom prst="can">
                <a:avLst>
                  <a:gd name="adj" fmla="val 25042"/>
                </a:avLst>
              </a:prstGeom>
              <a:solidFill>
                <a:srgbClr val="ffc00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5" name="流程图: 磁盘 139"/>
              <p:cNvSpPr/>
              <p:nvPr/>
            </p:nvSpPr>
            <p:spPr>
              <a:xfrm>
                <a:off x="4196160" y="41554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6" name="流程图: 磁盘 139"/>
              <p:cNvSpPr/>
              <p:nvPr/>
            </p:nvSpPr>
            <p:spPr>
              <a:xfrm>
                <a:off x="4470840" y="41572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7" name="流程图: 磁盘 139"/>
              <p:cNvSpPr/>
              <p:nvPr/>
            </p:nvSpPr>
            <p:spPr>
              <a:xfrm>
                <a:off x="4744080" y="41554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8" name="流程图: 磁盘 139"/>
              <p:cNvSpPr/>
              <p:nvPr/>
            </p:nvSpPr>
            <p:spPr>
              <a:xfrm>
                <a:off x="5018760" y="41572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19" name="流程图: 磁盘 139"/>
              <p:cNvSpPr/>
              <p:nvPr/>
            </p:nvSpPr>
            <p:spPr>
              <a:xfrm>
                <a:off x="5293080" y="4155480"/>
                <a:ext cx="2725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0" name="流程图: 磁盘 139"/>
              <p:cNvSpPr/>
              <p:nvPr/>
            </p:nvSpPr>
            <p:spPr>
              <a:xfrm>
                <a:off x="5566320" y="41572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1" name="流程图: 磁盘 139"/>
              <p:cNvSpPr/>
              <p:nvPr/>
            </p:nvSpPr>
            <p:spPr>
              <a:xfrm>
                <a:off x="5841000" y="41554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2" name="上箭头 23"/>
              <p:cNvSpPr/>
              <p:nvPr/>
            </p:nvSpPr>
            <p:spPr>
              <a:xfrm>
                <a:off x="4461480" y="3714480"/>
                <a:ext cx="150480" cy="28080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3" name="流程图: 磁盘 139"/>
              <p:cNvSpPr/>
              <p:nvPr/>
            </p:nvSpPr>
            <p:spPr>
              <a:xfrm>
                <a:off x="3923280" y="4157280"/>
                <a:ext cx="274320" cy="456840"/>
              </a:xfrm>
              <a:prstGeom prst="flowChartMagneticDisk">
                <a:avLst/>
              </a:prstGeom>
              <a:noFill/>
              <a:ln w="28440">
                <a:solidFill>
                  <a:srgbClr val="0066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4" name="上箭头 25"/>
              <p:cNvSpPr/>
              <p:nvPr/>
            </p:nvSpPr>
            <p:spPr>
              <a:xfrm>
                <a:off x="5456880" y="3714480"/>
                <a:ext cx="149040" cy="28080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5" name="流程图: 磁盘 251"/>
              <p:cNvSpPr/>
              <p:nvPr/>
            </p:nvSpPr>
            <p:spPr>
              <a:xfrm>
                <a:off x="4158000" y="2595240"/>
                <a:ext cx="1761840" cy="510840"/>
              </a:xfrm>
              <a:prstGeom prst="flowChartMagneticDisk">
                <a:avLst/>
              </a:prstGeom>
              <a:noFill/>
              <a:ln w="19080">
                <a:solidFill>
                  <a:srgbClr val="006600"/>
                </a:solidFill>
                <a:prstDash val="dash"/>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26" name="矩形 27"/>
              <p:cNvSpPr/>
              <p:nvPr/>
            </p:nvSpPr>
            <p:spPr>
              <a:xfrm>
                <a:off x="5394960" y="2725200"/>
                <a:ext cx="331560" cy="124920"/>
              </a:xfrm>
              <a:prstGeom prst="rect">
                <a:avLst/>
              </a:prstGeom>
              <a:solidFill>
                <a:srgbClr val="bfbfbf"/>
              </a:solidFill>
              <a:ln w="9360">
                <a:solidFill>
                  <a:srgbClr val="c00000"/>
                </a:solidFill>
                <a:round/>
              </a:ln>
            </p:spPr>
            <p:style>
              <a:lnRef idx="0"/>
              <a:fillRef idx="0"/>
              <a:effectRef idx="0"/>
              <a:fontRef idx="minor"/>
            </p:style>
            <p:txBody>
              <a:bodyPr anchor="t">
                <a:noAutofit/>
              </a:bodyPr>
              <a:p>
                <a:endParaRPr b="0" lang="ru-RU" sz="1800" spc="-1" strike="noStrike">
                  <a:solidFill>
                    <a:srgbClr val="000000"/>
                  </a:solidFill>
                  <a:latin typeface="Arial"/>
                </a:endParaRPr>
              </a:p>
            </p:txBody>
          </p:sp>
          <p:sp>
            <p:nvSpPr>
              <p:cNvPr id="427" name="矩形 28"/>
              <p:cNvSpPr/>
              <p:nvPr/>
            </p:nvSpPr>
            <p:spPr>
              <a:xfrm>
                <a:off x="4401000" y="2725200"/>
                <a:ext cx="331560" cy="124920"/>
              </a:xfrm>
              <a:prstGeom prst="rect">
                <a:avLst/>
              </a:prstGeom>
              <a:solidFill>
                <a:srgbClr val="bfbfbf"/>
              </a:solidFill>
              <a:ln w="9360">
                <a:solidFill>
                  <a:srgbClr val="c00000"/>
                </a:solidFill>
                <a:round/>
              </a:ln>
            </p:spPr>
            <p:style>
              <a:lnRef idx="0"/>
              <a:fillRef idx="0"/>
              <a:effectRef idx="0"/>
              <a:fontRef idx="minor"/>
            </p:style>
            <p:txBody>
              <a:bodyPr anchor="t">
                <a:noAutofit/>
              </a:bodyPr>
              <a:p>
                <a:endParaRPr b="0" lang="ru-RU" sz="1800" spc="-1" strike="noStrike">
                  <a:solidFill>
                    <a:srgbClr val="000000"/>
                  </a:solidFill>
                  <a:latin typeface="Arial"/>
                </a:endParaRPr>
              </a:p>
            </p:txBody>
          </p:sp>
          <p:sp>
            <p:nvSpPr>
              <p:cNvPr id="428" name="矩形 29"/>
              <p:cNvSpPr/>
              <p:nvPr/>
            </p:nvSpPr>
            <p:spPr>
              <a:xfrm>
                <a:off x="4582080" y="2893680"/>
                <a:ext cx="331560" cy="124920"/>
              </a:xfrm>
              <a:prstGeom prst="rect">
                <a:avLst/>
              </a:prstGeom>
              <a:solidFill>
                <a:srgbClr val="bfbfbf"/>
              </a:solidFill>
              <a:ln w="9360">
                <a:solidFill>
                  <a:srgbClr val="c00000"/>
                </a:solidFill>
                <a:round/>
              </a:ln>
            </p:spPr>
            <p:style>
              <a:lnRef idx="0"/>
              <a:fillRef idx="0"/>
              <a:effectRef idx="0"/>
              <a:fontRef idx="minor"/>
            </p:style>
            <p:txBody>
              <a:bodyPr anchor="t">
                <a:noAutofit/>
              </a:bodyPr>
              <a:p>
                <a:endParaRPr b="0" lang="ru-RU" sz="1800" spc="-1" strike="noStrike">
                  <a:solidFill>
                    <a:srgbClr val="000000"/>
                  </a:solidFill>
                  <a:latin typeface="Arial"/>
                </a:endParaRPr>
              </a:p>
            </p:txBody>
          </p:sp>
          <p:sp>
            <p:nvSpPr>
              <p:cNvPr id="429" name="矩形 30"/>
              <p:cNvSpPr/>
              <p:nvPr/>
            </p:nvSpPr>
            <p:spPr>
              <a:xfrm>
                <a:off x="4928040" y="2704680"/>
                <a:ext cx="331560" cy="124920"/>
              </a:xfrm>
              <a:prstGeom prst="rect">
                <a:avLst/>
              </a:prstGeom>
              <a:solidFill>
                <a:srgbClr val="bfbfbf"/>
              </a:solidFill>
              <a:ln w="9360">
                <a:solidFill>
                  <a:srgbClr val="c00000"/>
                </a:solidFill>
                <a:round/>
              </a:ln>
            </p:spPr>
            <p:style>
              <a:lnRef idx="0"/>
              <a:fillRef idx="0"/>
              <a:effectRef idx="0"/>
              <a:fontRef idx="minor"/>
            </p:style>
            <p:txBody>
              <a:bodyPr anchor="t">
                <a:noAutofit/>
              </a:bodyPr>
              <a:p>
                <a:endParaRPr b="0" lang="ru-RU" sz="1800" spc="-1" strike="noStrike">
                  <a:solidFill>
                    <a:srgbClr val="000000"/>
                  </a:solidFill>
                  <a:latin typeface="Arial"/>
                </a:endParaRPr>
              </a:p>
            </p:txBody>
          </p:sp>
          <p:sp>
            <p:nvSpPr>
              <p:cNvPr id="430" name="矩形 31"/>
              <p:cNvSpPr/>
              <p:nvPr/>
            </p:nvSpPr>
            <p:spPr>
              <a:xfrm>
                <a:off x="5064480" y="2893680"/>
                <a:ext cx="329760" cy="124920"/>
              </a:xfrm>
              <a:prstGeom prst="rect">
                <a:avLst/>
              </a:prstGeom>
              <a:solidFill>
                <a:srgbClr val="bfbfbf"/>
              </a:solidFill>
              <a:ln w="9360">
                <a:solidFill>
                  <a:srgbClr val="c00000"/>
                </a:solidFill>
                <a:round/>
              </a:ln>
            </p:spPr>
            <p:style>
              <a:lnRef idx="0"/>
              <a:fillRef idx="0"/>
              <a:effectRef idx="0"/>
              <a:fontRef idx="minor"/>
            </p:style>
            <p:txBody>
              <a:bodyPr anchor="t">
                <a:noAutofit/>
              </a:bodyPr>
              <a:p>
                <a:endParaRPr b="0" lang="ru-RU" sz="1800" spc="-1" strike="noStrike">
                  <a:solidFill>
                    <a:srgbClr val="000000"/>
                  </a:solidFill>
                  <a:latin typeface="Arial"/>
                </a:endParaRPr>
              </a:p>
            </p:txBody>
          </p:sp>
          <p:sp>
            <p:nvSpPr>
              <p:cNvPr id="431" name="上箭头 32"/>
              <p:cNvSpPr/>
              <p:nvPr/>
            </p:nvSpPr>
            <p:spPr>
              <a:xfrm>
                <a:off x="4491360" y="2220480"/>
                <a:ext cx="150480" cy="28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32" name="上箭头 33"/>
              <p:cNvSpPr/>
              <p:nvPr/>
            </p:nvSpPr>
            <p:spPr>
              <a:xfrm>
                <a:off x="4959720" y="2220480"/>
                <a:ext cx="149040" cy="28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33" name="上箭头 34"/>
              <p:cNvSpPr/>
              <p:nvPr/>
            </p:nvSpPr>
            <p:spPr>
              <a:xfrm>
                <a:off x="5380560" y="2220480"/>
                <a:ext cx="150480" cy="282240"/>
              </a:xfrm>
              <a:prstGeom prst="upArrow">
                <a:avLst>
                  <a:gd name="adj1" fmla="val 34572"/>
                  <a:gd name="adj2" fmla="val 50000"/>
                </a:avLst>
              </a:prstGeom>
              <a:solidFill>
                <a:srgbClr val="d9d9d9"/>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34" name="圆柱形 114"/>
              <p:cNvSpPr/>
              <p:nvPr/>
            </p:nvSpPr>
            <p:spPr>
              <a:xfrm>
                <a:off x="4853520" y="1863360"/>
                <a:ext cx="388440" cy="304560"/>
              </a:xfrm>
              <a:prstGeom prst="can">
                <a:avLst>
                  <a:gd name="adj" fmla="val 25042"/>
                </a:avLst>
              </a:prstGeom>
              <a:solidFill>
                <a:srgbClr val="00b05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
            <p:nvSpPr>
              <p:cNvPr id="435" name="圆柱形 114"/>
              <p:cNvSpPr/>
              <p:nvPr/>
            </p:nvSpPr>
            <p:spPr>
              <a:xfrm>
                <a:off x="5350320" y="1863360"/>
                <a:ext cx="388440" cy="304560"/>
              </a:xfrm>
              <a:prstGeom prst="can">
                <a:avLst>
                  <a:gd name="adj" fmla="val 25042"/>
                </a:avLst>
              </a:prstGeom>
              <a:solidFill>
                <a:srgbClr val="00b050"/>
              </a:solidFill>
              <a:ln w="9360">
                <a:noFill/>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grpSp>
        <p:sp>
          <p:nvSpPr>
            <p:cNvPr id="436" name="TextBox 8"/>
            <p:cNvSpPr/>
            <p:nvPr/>
          </p:nvSpPr>
          <p:spPr>
            <a:xfrm>
              <a:off x="827640" y="5025600"/>
              <a:ext cx="267948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000000"/>
                  </a:solidFill>
                  <a:latin typeface="FrutigerNext LT Regular"/>
                  <a:ea typeface="Microsoft YaHei"/>
                </a:rPr>
                <a:t>Обычный </a:t>
              </a:r>
              <a:r>
                <a:rPr b="1" lang="en-US" sz="1800" spc="-1" strike="noStrike">
                  <a:solidFill>
                    <a:srgbClr val="000000"/>
                  </a:solidFill>
                  <a:latin typeface="FrutigerNext LT Regular"/>
                  <a:ea typeface="Microsoft YaHei"/>
                </a:rPr>
                <a:t>RAID</a:t>
              </a:r>
              <a:endParaRPr b="0" lang="ru-RU" sz="1800" spc="-1" strike="noStrike">
                <a:solidFill>
                  <a:srgbClr val="000000"/>
                </a:solidFill>
                <a:latin typeface="Arial"/>
              </a:endParaRPr>
            </a:p>
          </p:txBody>
        </p:sp>
        <p:sp>
          <p:nvSpPr>
            <p:cNvPr id="437" name="TextBox 9"/>
            <p:cNvSpPr/>
            <p:nvPr/>
          </p:nvSpPr>
          <p:spPr>
            <a:xfrm>
              <a:off x="6563160" y="5038560"/>
              <a:ext cx="243648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n-US" sz="1800" spc="-1" strike="noStrike">
                  <a:solidFill>
                    <a:srgbClr val="000000"/>
                  </a:solidFill>
                  <a:latin typeface="FrutigerNext LT Regular"/>
                  <a:ea typeface="Microsoft YaHei"/>
                </a:rPr>
                <a:t>RAID 2.0+</a:t>
              </a:r>
              <a:endParaRPr b="0" lang="ru-RU" sz="1800" spc="-1" strike="noStrike">
                <a:solidFill>
                  <a:srgbClr val="000000"/>
                </a:solidFill>
                <a:latin typeface="Arial"/>
              </a:endParaRPr>
            </a:p>
          </p:txBody>
        </p:sp>
        <p:sp>
          <p:nvSpPr>
            <p:cNvPr id="438" name="TextBox 10"/>
            <p:cNvSpPr/>
            <p:nvPr/>
          </p:nvSpPr>
          <p:spPr>
            <a:xfrm>
              <a:off x="3931200" y="4894560"/>
              <a:ext cx="243648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000000"/>
                  </a:solidFill>
                  <a:latin typeface="FrutigerNext LT Regular"/>
                  <a:ea typeface="Microsoft YaHei"/>
                </a:rPr>
                <a:t>Виртуализация </a:t>
              </a:r>
              <a:r>
                <a:rPr b="1" lang="en-US" sz="1800" spc="-1" strike="noStrike">
                  <a:solidFill>
                    <a:srgbClr val="000000"/>
                  </a:solidFill>
                  <a:latin typeface="FrutigerNext LT Regular"/>
                  <a:ea typeface="Microsoft YaHei"/>
                </a:rPr>
                <a:t>LUN</a:t>
              </a:r>
              <a:endParaRPr b="0" lang="ru-RU" sz="1800" spc="-1" strike="noStrike">
                <a:solidFill>
                  <a:srgbClr val="000000"/>
                </a:solidFill>
                <a:latin typeface="Arial"/>
              </a:endParaRPr>
            </a:p>
          </p:txBody>
        </p:sp>
        <p:sp>
          <p:nvSpPr>
            <p:cNvPr id="439" name="右箭头 9"/>
            <p:cNvSpPr/>
            <p:nvPr/>
          </p:nvSpPr>
          <p:spPr>
            <a:xfrm>
              <a:off x="3370320" y="4985640"/>
              <a:ext cx="755280" cy="477720"/>
            </a:xfrm>
            <a:prstGeom prst="rightArrow">
              <a:avLst>
                <a:gd name="adj1" fmla="val 50000"/>
                <a:gd name="adj2" fmla="val 50000"/>
              </a:avLst>
            </a:prstGeom>
            <a:gradFill rotWithShape="0">
              <a:gsLst>
                <a:gs pos="0">
                  <a:srgbClr val="ffffff"/>
                </a:gs>
                <a:gs pos="100000">
                  <a:srgbClr val="979797"/>
                </a:gs>
              </a:gsLst>
              <a:path path="circle">
                <a:fillToRect l="50000" t="50000" r="50000" b="50000"/>
              </a:path>
            </a:gradFill>
            <a:ln w="9360">
              <a:solidFill>
                <a:srgbClr val="000000"/>
              </a:solidFill>
              <a:round/>
            </a:ln>
          </p:spPr>
          <p:style>
            <a:lnRef idx="0"/>
            <a:fillRef idx="0"/>
            <a:effectRef idx="0"/>
            <a:fontRef idx="minor"/>
          </p:style>
          <p:txBody>
            <a:bodyPr lIns="36000" rIns="36000" tIns="36000" bIns="36000" anchor="ctr">
              <a:noAutofit/>
            </a:bodyPr>
            <a:p>
              <a:endParaRPr b="0" lang="ru-RU" sz="1800" spc="-1" strike="noStrike">
                <a:solidFill>
                  <a:srgbClr val="000000"/>
                </a:solidFill>
                <a:latin typeface="Arial"/>
              </a:endParaRPr>
            </a:p>
          </p:txBody>
        </p:sp>
        <p:sp>
          <p:nvSpPr>
            <p:cNvPr id="440" name="右箭头 10"/>
            <p:cNvSpPr/>
            <p:nvPr/>
          </p:nvSpPr>
          <p:spPr>
            <a:xfrm>
              <a:off x="6140160" y="4985640"/>
              <a:ext cx="755280" cy="477720"/>
            </a:xfrm>
            <a:prstGeom prst="rightArrow">
              <a:avLst>
                <a:gd name="adj1" fmla="val 50000"/>
                <a:gd name="adj2" fmla="val 50000"/>
              </a:avLst>
            </a:prstGeom>
            <a:gradFill rotWithShape="0">
              <a:gsLst>
                <a:gs pos="0">
                  <a:srgbClr val="ffffff"/>
                </a:gs>
                <a:gs pos="100000">
                  <a:srgbClr val="979797"/>
                </a:gs>
              </a:gsLst>
              <a:path path="circle">
                <a:fillToRect l="50000" t="50000" r="50000" b="50000"/>
              </a:path>
            </a:gradFill>
            <a:ln w="9360">
              <a:solidFill>
                <a:srgbClr val="000000"/>
              </a:solidFill>
              <a:round/>
            </a:ln>
          </p:spPr>
          <p:style>
            <a:lnRef idx="0"/>
            <a:fillRef idx="0"/>
            <a:effectRef idx="0"/>
            <a:fontRef idx="minor"/>
          </p:style>
          <p:txBody>
            <a:bodyPr lIns="36000" rIns="36000" tIns="36000" bIns="36000" anchor="ctr">
              <a:noAutofit/>
            </a:bodyPr>
            <a:p>
              <a:endParaRPr b="0" lang="ru-RU" sz="1800" spc="-1" strike="noStrike">
                <a:solidFill>
                  <a:srgbClr val="000000"/>
                </a:solidFill>
                <a:latin typeface="Arial"/>
              </a:endParaRPr>
            </a:p>
          </p:txBody>
        </p:sp>
      </p:grpSp>
      <p:sp>
        <p:nvSpPr>
          <p:cNvPr id="441" name="流程图: 磁盘 139"/>
          <p:cNvSpPr/>
          <p:nvPr/>
        </p:nvSpPr>
        <p:spPr>
          <a:xfrm>
            <a:off x="6120000" y="4174560"/>
            <a:ext cx="274320" cy="456840"/>
          </a:xfrm>
          <a:prstGeom prst="flowChartMagneticDisk">
            <a:avLst/>
          </a:prstGeom>
          <a:solidFill>
            <a:srgbClr val="c00000"/>
          </a:solidFill>
          <a:ln w="2844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ffffff"/>
              </a:solidFill>
              <a:latin typeface="Arial"/>
            </a:endParaRPr>
          </a:p>
        </p:txBody>
      </p:sp>
      <p:sp>
        <p:nvSpPr>
          <p:cNvPr id="442" name="TextBox 95"/>
          <p:cNvSpPr/>
          <p:nvPr/>
        </p:nvSpPr>
        <p:spPr>
          <a:xfrm>
            <a:off x="6012000" y="4246560"/>
            <a:ext cx="634680" cy="365400"/>
          </a:xfrm>
          <a:prstGeom prst="rect">
            <a:avLst/>
          </a:prstGeom>
          <a:noFill/>
          <a:ln w="9360">
            <a:noFill/>
          </a:ln>
        </p:spPr>
        <p:style>
          <a:lnRef idx="0"/>
          <a:fillRef idx="0"/>
          <a:effectRef idx="0"/>
          <a:fontRef idx="minor"/>
        </p:style>
        <p:txBody>
          <a:bodyPr lIns="90000" rIns="90000" tIns="45000" bIns="45000" anchor="t">
            <a:spAutoFit/>
          </a:bodyPr>
          <a:p>
            <a:pPr>
              <a:lnSpc>
                <a:spcPct val="100000"/>
              </a:lnSpc>
            </a:pPr>
            <a:r>
              <a:rPr b="1" lang="en-US" sz="900" spc="-1" strike="noStrike">
                <a:solidFill>
                  <a:srgbClr val="ffffff"/>
                </a:solidFill>
                <a:latin typeface="FrutigerNext LT Regular"/>
                <a:ea typeface="Microsoft YaHei"/>
              </a:rPr>
              <a:t>Hot spare</a:t>
            </a:r>
            <a:endParaRPr b="0" lang="ru-RU" sz="900" spc="-1" strike="noStrike">
              <a:solidFill>
                <a:srgbClr val="000000"/>
              </a:solidFill>
              <a:latin typeface="Arial"/>
            </a:endParaRPr>
          </a:p>
        </p:txBody>
      </p:sp>
      <p:sp>
        <p:nvSpPr>
          <p:cNvPr id="443" name="圆角矩形 106"/>
          <p:cNvSpPr/>
          <p:nvPr/>
        </p:nvSpPr>
        <p:spPr>
          <a:xfrm>
            <a:off x="6552000" y="4138560"/>
            <a:ext cx="2376000" cy="182880"/>
          </a:xfrm>
          <a:prstGeom prst="roundRect">
            <a:avLst>
              <a:gd name="adj" fmla="val 16667"/>
            </a:avLst>
          </a:prstGeom>
          <a:solidFill>
            <a:srgbClr val="ff5050">
              <a:alpha val="71000"/>
            </a:srgbClr>
          </a:solidFill>
          <a:ln w="9360">
            <a:solidFill>
              <a:srgbClr val="000000"/>
            </a:solidFill>
            <a:round/>
          </a:ln>
        </p:spPr>
        <p:style>
          <a:lnRef idx="0"/>
          <a:fillRef idx="0"/>
          <a:effectRef idx="0"/>
          <a:fontRef idx="minor"/>
        </p:style>
        <p:txBody>
          <a:bodyPr lIns="90000" rIns="90000" tIns="45000" bIns="45000" anchor="t">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1115640" y="0"/>
            <a:ext cx="8028000" cy="155628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Иерархическое хранение данных с динамическим перераспределением</a:t>
            </a:r>
            <a:endParaRPr b="0" lang="en-US" sz="4000" spc="-1" strike="noStrike">
              <a:solidFill>
                <a:srgbClr val="000000"/>
              </a:solidFill>
              <a:latin typeface="Gill Sans MT"/>
            </a:endParaRPr>
          </a:p>
        </p:txBody>
      </p:sp>
      <p:sp>
        <p:nvSpPr>
          <p:cNvPr id="445" name="PlaceHolder 2"/>
          <p:cNvSpPr>
            <a:spLocks noGrp="1"/>
          </p:cNvSpPr>
          <p:nvPr>
            <p:ph/>
          </p:nvPr>
        </p:nvSpPr>
        <p:spPr>
          <a:xfrm>
            <a:off x="827640" y="1845000"/>
            <a:ext cx="8064360" cy="4752000"/>
          </a:xfrm>
          <a:prstGeom prst="rect">
            <a:avLst/>
          </a:prstGeom>
          <a:noFill/>
          <a:ln w="0">
            <a:noFill/>
          </a:ln>
        </p:spPr>
        <p:txBody>
          <a:bodyPr lIns="90000" rIns="90000" tIns="45000" bIns="45000" anchor="t">
            <a:normAutofit/>
          </a:bodyPr>
          <a:p>
            <a:pPr marL="365760" indent="-283320" algn="just">
              <a:lnSpc>
                <a:spcPts val="3501"/>
              </a:lnSpc>
              <a:spcBef>
                <a:spcPts val="1199"/>
              </a:spcBef>
              <a:buClr>
                <a:srgbClr val="3891a7"/>
              </a:buClr>
              <a:buSzPct val="80000"/>
              <a:buFont typeface="Wingdings 2" charset="2"/>
              <a:buChar char=""/>
            </a:pPr>
            <a:r>
              <a:rPr b="0" lang="ru-RU" sz="3200" spc="-1" strike="noStrike">
                <a:solidFill>
                  <a:srgbClr val="000000"/>
                </a:solidFill>
                <a:latin typeface="Gill Sans MT"/>
              </a:rPr>
              <a:t>С увеличением скорости доступа к данным стоимость хранения 1 Гбайта данных на дисках растет</a:t>
            </a:r>
            <a:endParaRPr b="0" lang="en-US" sz="3200" spc="-1" strike="noStrike">
              <a:solidFill>
                <a:srgbClr val="000000"/>
              </a:solidFill>
              <a:latin typeface="Gill Sans MT"/>
            </a:endParaRPr>
          </a:p>
          <a:p>
            <a:pPr marL="365760" indent="-283320" algn="just">
              <a:lnSpc>
                <a:spcPts val="3501"/>
              </a:lnSpc>
              <a:spcBef>
                <a:spcPts val="1199"/>
              </a:spcBef>
              <a:buClr>
                <a:srgbClr val="3891a7"/>
              </a:buClr>
              <a:buSzPct val="80000"/>
              <a:buFont typeface="Wingdings 2" charset="2"/>
              <a:buChar char=""/>
            </a:pPr>
            <a:r>
              <a:rPr b="0" lang="ru-RU" sz="3200" spc="-1" strike="noStrike">
                <a:solidFill>
                  <a:srgbClr val="000000"/>
                </a:solidFill>
                <a:latin typeface="Gill Sans MT"/>
              </a:rPr>
              <a:t>Не все данные имеют одинаковую востребованность</a:t>
            </a:r>
            <a:endParaRPr b="0" lang="en-US" sz="3200" spc="-1" strike="noStrike">
              <a:solidFill>
                <a:srgbClr val="000000"/>
              </a:solidFill>
              <a:latin typeface="Gill Sans MT"/>
            </a:endParaRPr>
          </a:p>
          <a:p>
            <a:pPr marL="365760" indent="-283320" algn="just">
              <a:lnSpc>
                <a:spcPts val="3501"/>
              </a:lnSpc>
              <a:spcBef>
                <a:spcPts val="1199"/>
              </a:spcBef>
              <a:buClr>
                <a:srgbClr val="3891a7"/>
              </a:buClr>
              <a:buSzPct val="80000"/>
              <a:buFont typeface="Wingdings 2" charset="2"/>
              <a:buChar char=""/>
            </a:pPr>
            <a:r>
              <a:rPr b="0" lang="ru-RU" sz="3200" spc="-1" strike="noStrike">
                <a:solidFill>
                  <a:srgbClr val="000000"/>
                </a:solidFill>
                <a:latin typeface="Gill Sans MT"/>
              </a:rPr>
              <a:t>Функциональность динамического перераспределения данных позволяет оптимизировать емкость более быстрых (и, соответственно, более дорогих) дисков </a:t>
            </a:r>
            <a:endParaRPr b="0" lang="en-US" sz="32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title"/>
          </p:nvPr>
        </p:nvSpPr>
        <p:spPr>
          <a:xfrm>
            <a:off x="1008000" y="-108000"/>
            <a:ext cx="8243640" cy="134028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Иерархическое хранение данных с </a:t>
            </a:r>
            <a:r>
              <a:rPr b="0" lang="ru-RU" sz="3200" spc="-1" strike="noStrike">
                <a:solidFill>
                  <a:srgbClr val="572314"/>
                </a:solidFill>
                <a:latin typeface="Gill Sans MT"/>
              </a:rPr>
              <a:t>динамическим</a:t>
            </a:r>
            <a:r>
              <a:rPr b="0" lang="ru-RU" sz="3200" spc="-1" strike="noStrike">
                <a:solidFill>
                  <a:srgbClr val="572314"/>
                </a:solidFill>
                <a:latin typeface="Gill Sans MT"/>
              </a:rPr>
              <a:t> перераспределением</a:t>
            </a:r>
            <a:endParaRPr b="0" lang="en-US" sz="3200" spc="-1" strike="noStrike">
              <a:solidFill>
                <a:srgbClr val="000000"/>
              </a:solidFill>
              <a:latin typeface="Gill Sans MT"/>
            </a:endParaRPr>
          </a:p>
        </p:txBody>
      </p:sp>
      <p:pic>
        <p:nvPicPr>
          <p:cNvPr id="447" name="Picture 128" descr="1.png"/>
          <p:cNvPicPr/>
          <p:nvPr/>
        </p:nvPicPr>
        <p:blipFill>
          <a:blip r:embed="rId1"/>
          <a:stretch/>
        </p:blipFill>
        <p:spPr>
          <a:xfrm>
            <a:off x="1331640" y="2277000"/>
            <a:ext cx="2736000" cy="4001400"/>
          </a:xfrm>
          <a:prstGeom prst="rect">
            <a:avLst/>
          </a:prstGeom>
          <a:ln w="0">
            <a:noFill/>
          </a:ln>
        </p:spPr>
      </p:pic>
      <p:sp>
        <p:nvSpPr>
          <p:cNvPr id="448" name="TextBox 129"/>
          <p:cNvSpPr/>
          <p:nvPr/>
        </p:nvSpPr>
        <p:spPr>
          <a:xfrm>
            <a:off x="2339640" y="1772640"/>
            <a:ext cx="19440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Данные</a:t>
            </a:r>
            <a:endParaRPr b="0" lang="ru-RU" sz="1800" spc="-1" strike="noStrike">
              <a:solidFill>
                <a:srgbClr val="000000"/>
              </a:solidFill>
              <a:latin typeface="Arial"/>
            </a:endParaRPr>
          </a:p>
        </p:txBody>
      </p:sp>
      <p:sp>
        <p:nvSpPr>
          <p:cNvPr id="449" name="TextBox 131"/>
          <p:cNvSpPr/>
          <p:nvPr/>
        </p:nvSpPr>
        <p:spPr>
          <a:xfrm>
            <a:off x="1302480" y="1772640"/>
            <a:ext cx="107964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Gill Sans MT"/>
              </a:rPr>
              <a:t>Tiering</a:t>
            </a:r>
            <a:endParaRPr b="0" lang="ru-RU" sz="1800" spc="-1" strike="noStrike">
              <a:solidFill>
                <a:srgbClr val="000000"/>
              </a:solidFill>
              <a:latin typeface="Arial"/>
            </a:endParaRPr>
          </a:p>
        </p:txBody>
      </p:sp>
      <p:sp>
        <p:nvSpPr>
          <p:cNvPr id="450" name="TextBox 132"/>
          <p:cNvSpPr/>
          <p:nvPr/>
        </p:nvSpPr>
        <p:spPr>
          <a:xfrm>
            <a:off x="4068000" y="1780920"/>
            <a:ext cx="5075640" cy="4672080"/>
          </a:xfrm>
          <a:prstGeom prst="rect">
            <a:avLst/>
          </a:prstGeom>
          <a:noFill/>
          <a:ln w="9360">
            <a:noFill/>
          </a:ln>
        </p:spPr>
        <p:style>
          <a:lnRef idx="0"/>
          <a:fillRef idx="0"/>
          <a:effectRef idx="0"/>
          <a:fontRef idx="minor"/>
        </p:style>
        <p:txBody>
          <a:bodyPr numCol="1" spcCol="0" anchor="t">
            <a:noAutofit/>
          </a:bodyPr>
          <a:p>
            <a:pPr marL="343080" indent="-343080" algn="just">
              <a:lnSpc>
                <a:spcPct val="100000"/>
              </a:lnSpc>
              <a:spcBef>
                <a:spcPts val="400"/>
              </a:spcBef>
              <a:buClr>
                <a:srgbClr val="000000"/>
              </a:buClr>
              <a:buFont typeface="Arial"/>
              <a:buChar char="•"/>
            </a:pPr>
            <a:r>
              <a:rPr b="0" lang="ru-RU" sz="2000" spc="-1" strike="noStrike">
                <a:solidFill>
                  <a:srgbClr val="000000"/>
                </a:solidFill>
                <a:latin typeface="Gill Sans MT"/>
              </a:rPr>
              <a:t>Перераспределение данных между уровнями на основе собираемой статистики</a:t>
            </a:r>
            <a:endParaRPr b="0" lang="ru-RU" sz="2000" spc="-1" strike="noStrike">
              <a:solidFill>
                <a:srgbClr val="000000"/>
              </a:solidFill>
              <a:latin typeface="Arial"/>
            </a:endParaRPr>
          </a:p>
          <a:p>
            <a:pPr marL="343080" indent="-343080" algn="just">
              <a:lnSpc>
                <a:spcPct val="100000"/>
              </a:lnSpc>
              <a:spcBef>
                <a:spcPts val="400"/>
              </a:spcBef>
              <a:buClr>
                <a:srgbClr val="000000"/>
              </a:buClr>
              <a:buFont typeface="Arial"/>
              <a:buChar char="•"/>
            </a:pPr>
            <a:r>
              <a:rPr b="0" lang="ru-RU" sz="2000" spc="-1" strike="noStrike">
                <a:solidFill>
                  <a:srgbClr val="000000"/>
                </a:solidFill>
                <a:latin typeface="Gill Sans MT"/>
              </a:rPr>
              <a:t>Возможны исключения из временного периода статистики часов простоя</a:t>
            </a:r>
            <a:endParaRPr b="0" lang="ru-RU" sz="2000" spc="-1" strike="noStrike">
              <a:solidFill>
                <a:srgbClr val="000000"/>
              </a:solidFill>
              <a:latin typeface="Arial"/>
            </a:endParaRPr>
          </a:p>
          <a:p>
            <a:pPr marL="343080" indent="-343080" algn="just">
              <a:lnSpc>
                <a:spcPct val="100000"/>
              </a:lnSpc>
              <a:spcBef>
                <a:spcPts val="400"/>
              </a:spcBef>
              <a:buClr>
                <a:srgbClr val="000000"/>
              </a:buClr>
              <a:buFont typeface="Arial"/>
              <a:buChar char="•"/>
            </a:pPr>
            <a:r>
              <a:rPr b="0" lang="ru-RU" sz="2000" spc="-1" strike="noStrike">
                <a:solidFill>
                  <a:srgbClr val="000000"/>
                </a:solidFill>
                <a:latin typeface="Gill Sans MT"/>
              </a:rPr>
              <a:t>Выполнение перераспределения (миграции) для ускорения доступа к наиболее часто используемым данным и перемещения редко используемых данных на уровни с меньшей стоимостью хранения</a:t>
            </a:r>
            <a:endParaRPr b="0" lang="ru-RU" sz="2000" spc="-1" strike="noStrike">
              <a:solidFill>
                <a:srgbClr val="000000"/>
              </a:solidFill>
              <a:latin typeface="Arial"/>
            </a:endParaRPr>
          </a:p>
          <a:p>
            <a:pPr marL="343080" indent="-343080" algn="just">
              <a:lnSpc>
                <a:spcPct val="100000"/>
              </a:lnSpc>
              <a:spcBef>
                <a:spcPts val="400"/>
              </a:spcBef>
              <a:buClr>
                <a:srgbClr val="000000"/>
              </a:buClr>
              <a:buFont typeface="Arial"/>
              <a:buChar char="•"/>
            </a:pPr>
            <a:r>
              <a:rPr b="0" lang="ru-RU" sz="2000" spc="-1" strike="noStrike">
                <a:solidFill>
                  <a:srgbClr val="000000"/>
                </a:solidFill>
                <a:latin typeface="Gill Sans MT"/>
              </a:rPr>
              <a:t>Миграция может осуществляться по расписанию или инициироваться вручную</a:t>
            </a:r>
            <a:endParaRPr b="0" lang="ru-RU" sz="2000" spc="-1" strike="noStrike">
              <a:solidFill>
                <a:srgbClr val="000000"/>
              </a:solidFill>
              <a:latin typeface="Arial"/>
            </a:endParaRPr>
          </a:p>
          <a:p>
            <a:pPr algn="just">
              <a:lnSpc>
                <a:spcPct val="100000"/>
              </a:lnSpc>
              <a:spcBef>
                <a:spcPts val="400"/>
              </a:spcBef>
            </a:pP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1" name="Table 55"/>
          <p:cNvGraphicFramePr/>
          <p:nvPr/>
        </p:nvGraphicFramePr>
        <p:xfrm>
          <a:off x="971640" y="1772640"/>
          <a:ext cx="8171640" cy="4759560"/>
        </p:xfrm>
        <a:graphic>
          <a:graphicData uri="http://schemas.openxmlformats.org/drawingml/2006/table">
            <a:tbl>
              <a:tblPr/>
              <a:tblGrid>
                <a:gridCol w="2154240"/>
                <a:gridCol w="2971440"/>
                <a:gridCol w="3046320"/>
              </a:tblGrid>
              <a:tr h="887760">
                <a:tc>
                  <a:txBody>
                    <a:bodyPr anchor="ctr">
                      <a:noAutofit/>
                    </a:bodyPr>
                    <a:p>
                      <a:pPr algn="ctr">
                        <a:lnSpc>
                          <a:spcPct val="100000"/>
                        </a:lnSpc>
                      </a:pPr>
                      <a:r>
                        <a:rPr b="1" lang="ru-RU" sz="1800" spc="-1" strike="noStrike">
                          <a:solidFill>
                            <a:srgbClr val="000000"/>
                          </a:solidFill>
                          <a:latin typeface="Gill Sans MT"/>
                        </a:rPr>
                        <a:t>До снимка</a:t>
                      </a:r>
                      <a:endParaRPr b="0" lang="ru-RU" sz="18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nchor="ctr">
                      <a:noAutofit/>
                    </a:bodyPr>
                    <a:p>
                      <a:pPr algn="ctr">
                        <a:lnSpc>
                          <a:spcPct val="100000"/>
                        </a:lnSpc>
                      </a:pPr>
                      <a:r>
                        <a:rPr b="1" lang="ru-RU" sz="1800" spc="-1" strike="noStrike">
                          <a:solidFill>
                            <a:srgbClr val="000000"/>
                          </a:solidFill>
                          <a:latin typeface="Gill Sans MT"/>
                        </a:rPr>
                        <a:t>В момент снимка</a:t>
                      </a:r>
                      <a:endParaRPr b="0" lang="ru-RU" sz="18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c>
                  <a:txBody>
                    <a:bodyPr anchor="ctr">
                      <a:noAutofit/>
                    </a:bodyPr>
                    <a:p>
                      <a:pPr algn="ctr">
                        <a:lnSpc>
                          <a:spcPct val="100000"/>
                        </a:lnSpc>
                      </a:pPr>
                      <a:r>
                        <a:rPr b="1" lang="ru-RU" sz="1800" spc="-1" strike="noStrike">
                          <a:solidFill>
                            <a:srgbClr val="000000"/>
                          </a:solidFill>
                          <a:latin typeface="Gill Sans MT"/>
                        </a:rPr>
                        <a:t>После перезаписи существующих данных</a:t>
                      </a:r>
                      <a:endParaRPr b="0" lang="ru-RU" sz="1800" spc="-1" strike="noStrike">
                        <a:solidFill>
                          <a:srgbClr val="000000"/>
                        </a:solidFill>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3891a7"/>
                    </a:solidFill>
                  </a:tcPr>
                </a:tc>
              </a:tr>
              <a:tr h="3872160">
                <a:tc>
                  <a:txBody>
                    <a:bodyPr anchor="t">
                      <a:noAutofit/>
                    </a:bodyPr>
                    <a:p>
                      <a:endParaRPr b="0" lang="ru-RU"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nchor="t">
                      <a:noAutofit/>
                    </a:bodyPr>
                    <a:p>
                      <a:endParaRPr b="0" lang="ru-RU"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c>
                  <a:txBody>
                    <a:bodyPr anchor="t">
                      <a:noAutofit/>
                    </a:bodyPr>
                    <a:p>
                      <a:endParaRPr b="0" lang="ru-RU"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edbe1"/>
                    </a:solidFill>
                  </a:tcPr>
                </a:tc>
              </a:tr>
            </a:tbl>
          </a:graphicData>
        </a:graphic>
      </p:graphicFrame>
      <p:sp>
        <p:nvSpPr>
          <p:cNvPr id="452" name="PlaceHolder 1"/>
          <p:cNvSpPr>
            <a:spLocks noGrp="1"/>
          </p:cNvSpPr>
          <p:nvPr>
            <p:ph type="title"/>
          </p:nvPr>
        </p:nvSpPr>
        <p:spPr>
          <a:xfrm>
            <a:off x="1187640" y="0"/>
            <a:ext cx="7956000" cy="147276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Мгновенные снимки данных (</a:t>
            </a:r>
            <a:r>
              <a:rPr b="0" lang="fr-FR" sz="3200" spc="-1" strike="noStrike">
                <a:solidFill>
                  <a:srgbClr val="572314"/>
                </a:solidFill>
                <a:latin typeface="Gill Sans MT"/>
              </a:rPr>
              <a:t>Sn</a:t>
            </a:r>
            <a:r>
              <a:rPr b="0" lang="en-US" sz="3200" spc="-1" strike="noStrike">
                <a:solidFill>
                  <a:srgbClr val="572314"/>
                </a:solidFill>
                <a:latin typeface="Gill Sans MT"/>
              </a:rPr>
              <a:t>apshot)</a:t>
            </a:r>
            <a:endParaRPr b="0" lang="en-US" sz="3200" spc="-1" strike="noStrike">
              <a:solidFill>
                <a:srgbClr val="000000"/>
              </a:solidFill>
              <a:latin typeface="Gill Sans MT"/>
            </a:endParaRPr>
          </a:p>
        </p:txBody>
      </p:sp>
      <p:grpSp>
        <p:nvGrpSpPr>
          <p:cNvPr id="453" name="Group 56"/>
          <p:cNvGrpSpPr/>
          <p:nvPr/>
        </p:nvGrpSpPr>
        <p:grpSpPr>
          <a:xfrm>
            <a:off x="1401120" y="3588840"/>
            <a:ext cx="1245960" cy="1047240"/>
            <a:chOff x="1401120" y="3588840"/>
            <a:chExt cx="1245960" cy="1047240"/>
          </a:xfrm>
        </p:grpSpPr>
        <p:sp>
          <p:nvSpPr>
            <p:cNvPr id="454" name="TextBox 14"/>
            <p:cNvSpPr/>
            <p:nvPr/>
          </p:nvSpPr>
          <p:spPr>
            <a:xfrm flipH="1">
              <a:off x="2048400" y="4481640"/>
              <a:ext cx="283320" cy="154440"/>
            </a:xfrm>
            <a:prstGeom prst="rect">
              <a:avLst/>
            </a:prstGeom>
            <a:solidFill>
              <a:srgbClr val="00b05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C</a:t>
              </a:r>
              <a:endParaRPr b="0" lang="ru-RU" sz="1050" spc="-1" strike="noStrike">
                <a:solidFill>
                  <a:srgbClr val="000000"/>
                </a:solidFill>
                <a:latin typeface="Arial"/>
              </a:endParaRPr>
            </a:p>
          </p:txBody>
        </p:sp>
        <p:sp>
          <p:nvSpPr>
            <p:cNvPr id="455" name="TextBox 15"/>
            <p:cNvSpPr/>
            <p:nvPr/>
          </p:nvSpPr>
          <p:spPr>
            <a:xfrm flipH="1">
              <a:off x="1739520" y="4481640"/>
              <a:ext cx="283320" cy="154440"/>
            </a:xfrm>
            <a:prstGeom prst="rect">
              <a:avLst/>
            </a:prstGeom>
            <a:solidFill>
              <a:srgbClr val="ffc00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B</a:t>
              </a:r>
              <a:endParaRPr b="0" lang="ru-RU" sz="1050" spc="-1" strike="noStrike">
                <a:solidFill>
                  <a:srgbClr val="000000"/>
                </a:solidFill>
                <a:latin typeface="Arial"/>
              </a:endParaRPr>
            </a:p>
          </p:txBody>
        </p:sp>
        <p:sp>
          <p:nvSpPr>
            <p:cNvPr id="456" name="TextBox 16"/>
            <p:cNvSpPr/>
            <p:nvPr/>
          </p:nvSpPr>
          <p:spPr>
            <a:xfrm flipH="1">
              <a:off x="1400760" y="4481640"/>
              <a:ext cx="283320" cy="154440"/>
            </a:xfrm>
            <a:prstGeom prst="rect">
              <a:avLst/>
            </a:prstGeom>
            <a:solidFill>
              <a:srgbClr val="3891a7"/>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A</a:t>
              </a:r>
              <a:endParaRPr b="0" lang="ru-RU" sz="1050" spc="-1" strike="noStrike">
                <a:solidFill>
                  <a:srgbClr val="000000"/>
                </a:solidFill>
                <a:latin typeface="Arial"/>
              </a:endParaRPr>
            </a:p>
          </p:txBody>
        </p:sp>
        <p:sp>
          <p:nvSpPr>
            <p:cNvPr id="457" name="TextBox 17"/>
            <p:cNvSpPr/>
            <p:nvPr/>
          </p:nvSpPr>
          <p:spPr>
            <a:xfrm flipH="1">
              <a:off x="2363400" y="4482000"/>
              <a:ext cx="283320" cy="154080"/>
            </a:xfrm>
            <a:prstGeom prst="rect">
              <a:avLst/>
            </a:prstGeom>
            <a:solidFill>
              <a:srgbClr val="c00000"/>
            </a:solidFill>
            <a:ln w="0">
              <a:noFill/>
            </a:ln>
            <a:effectLst>
              <a:outerShdw dist="28080" dir="5400000" blurRad="44280" rotWithShape="0">
                <a:srgbClr val="000000">
                  <a:alpha val="32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00" spc="-1" strike="noStrike">
                  <a:solidFill>
                    <a:srgbClr val="000000"/>
                  </a:solidFill>
                  <a:latin typeface="Arial"/>
                  <a:ea typeface="微软雅黑"/>
                </a:rPr>
                <a:t>D</a:t>
              </a:r>
              <a:endParaRPr b="0" lang="ru-RU" sz="1000" spc="-1" strike="noStrike">
                <a:solidFill>
                  <a:srgbClr val="ffffff"/>
                </a:solidFill>
                <a:latin typeface="Arial"/>
              </a:endParaRPr>
            </a:p>
          </p:txBody>
        </p:sp>
        <p:sp>
          <p:nvSpPr>
            <p:cNvPr id="458" name="圆角矩形 118"/>
            <p:cNvSpPr/>
            <p:nvPr/>
          </p:nvSpPr>
          <p:spPr>
            <a:xfrm>
              <a:off x="1519920" y="3855960"/>
              <a:ext cx="1035360" cy="364320"/>
            </a:xfrm>
            <a:prstGeom prst="roundRect">
              <a:avLst>
                <a:gd name="adj" fmla="val 16667"/>
              </a:avLst>
            </a:prstGeom>
            <a:gradFill rotWithShape="0">
              <a:gsLst>
                <a:gs pos="0">
                  <a:srgbClr val="c7e5f2"/>
                </a:gs>
                <a:gs pos="100000">
                  <a:srgbClr val="9bd7ed"/>
                </a:gs>
              </a:gsLst>
              <a:path path="circle">
                <a:fillToRect l="50000" t="50000" r="50000" b="50000"/>
              </a:path>
            </a:gradFill>
            <a:ln w="9360">
              <a:solidFill>
                <a:srgbClr val="d59988"/>
              </a:solidFill>
              <a:round/>
            </a:ln>
            <a:effectLst>
              <a:outerShdw dist="25560" dir="5400000" blurRad="63360" rotWithShape="0">
                <a:srgbClr val="000000">
                  <a:alpha val="43000"/>
                </a:srgbClr>
              </a:outerShdw>
            </a:effectLst>
          </p:spPr>
          <p:style>
            <a:lnRef idx="0"/>
            <a:fillRef idx="0"/>
            <a:effectRef idx="0"/>
            <a:fontRef idx="minor"/>
          </p:style>
          <p:txBody>
            <a:bodyPr numCol="1" spcCol="0" anchor="ctr">
              <a:noAutofit/>
            </a:bodyPr>
            <a:p>
              <a:pPr algn="ctr">
                <a:lnSpc>
                  <a:spcPct val="100000"/>
                </a:lnSpc>
              </a:pPr>
              <a:r>
                <a:rPr b="1" lang="ru-RU" sz="1100" spc="-1" strike="noStrike">
                  <a:solidFill>
                    <a:srgbClr val="000000"/>
                  </a:solidFill>
                  <a:latin typeface="Arial"/>
                  <a:ea typeface="宋体"/>
                </a:rPr>
                <a:t>Исходный </a:t>
              </a:r>
              <a:r>
                <a:rPr b="1" lang="en-US" sz="1100" spc="-1" strike="noStrike">
                  <a:solidFill>
                    <a:srgbClr val="000000"/>
                  </a:solidFill>
                  <a:latin typeface="Arial"/>
                  <a:ea typeface="宋体"/>
                </a:rPr>
                <a:t>LUN</a:t>
              </a:r>
              <a:endParaRPr b="0" lang="ru-RU" sz="1100" spc="-1" strike="noStrike">
                <a:solidFill>
                  <a:srgbClr val="000000"/>
                </a:solidFill>
                <a:latin typeface="Arial"/>
              </a:endParaRPr>
            </a:p>
          </p:txBody>
        </p:sp>
        <p:cxnSp>
          <p:nvCxnSpPr>
            <p:cNvPr id="459" name="直接箭头连接符 122"/>
            <p:cNvCxnSpPr>
              <a:stCxn id="458" idx="2"/>
              <a:endCxn id="456" idx="0"/>
            </p:cNvCxnSpPr>
            <p:nvPr/>
          </p:nvCxnSpPr>
          <p:spPr>
            <a:xfrm flipH="1">
              <a:off x="1542600" y="4220280"/>
              <a:ext cx="495360" cy="261720"/>
            </a:xfrm>
            <a:prstGeom prst="straightConnector1">
              <a:avLst/>
            </a:prstGeom>
            <a:ln w="12600">
              <a:solidFill>
                <a:srgbClr val="2a6d7d"/>
              </a:solidFill>
              <a:round/>
              <a:tailEnd len="med" type="arrow" w="med"/>
            </a:ln>
          </p:spPr>
        </p:cxnSp>
        <p:cxnSp>
          <p:nvCxnSpPr>
            <p:cNvPr id="460" name="直接箭头连接符 126"/>
            <p:cNvCxnSpPr>
              <a:stCxn id="458" idx="2"/>
              <a:endCxn id="455" idx="0"/>
            </p:cNvCxnSpPr>
            <p:nvPr/>
          </p:nvCxnSpPr>
          <p:spPr>
            <a:xfrm flipH="1">
              <a:off x="1881360" y="4220280"/>
              <a:ext cx="156600" cy="261720"/>
            </a:xfrm>
            <a:prstGeom prst="straightConnector1">
              <a:avLst/>
            </a:prstGeom>
            <a:ln w="12600">
              <a:solidFill>
                <a:srgbClr val="2a6d7d"/>
              </a:solidFill>
              <a:round/>
              <a:tailEnd len="med" type="arrow" w="med"/>
            </a:ln>
          </p:spPr>
        </p:cxnSp>
        <p:cxnSp>
          <p:nvCxnSpPr>
            <p:cNvPr id="461" name="直接箭头连接符 127"/>
            <p:cNvCxnSpPr>
              <a:stCxn id="458" idx="2"/>
              <a:endCxn id="454" idx="0"/>
            </p:cNvCxnSpPr>
            <p:nvPr/>
          </p:nvCxnSpPr>
          <p:spPr>
            <a:xfrm>
              <a:off x="2037600" y="4220280"/>
              <a:ext cx="153000" cy="261720"/>
            </a:xfrm>
            <a:prstGeom prst="straightConnector1">
              <a:avLst/>
            </a:prstGeom>
            <a:ln w="12600">
              <a:solidFill>
                <a:srgbClr val="2a6d7d"/>
              </a:solidFill>
              <a:round/>
              <a:tailEnd len="med" type="arrow" w="med"/>
            </a:ln>
          </p:spPr>
        </p:cxnSp>
        <p:cxnSp>
          <p:nvCxnSpPr>
            <p:cNvPr id="462" name="直接箭头连接符 129"/>
            <p:cNvCxnSpPr>
              <a:stCxn id="458" idx="2"/>
              <a:endCxn id="457" idx="0"/>
            </p:cNvCxnSpPr>
            <p:nvPr/>
          </p:nvCxnSpPr>
          <p:spPr>
            <a:xfrm>
              <a:off x="2037600" y="4220280"/>
              <a:ext cx="468000" cy="262080"/>
            </a:xfrm>
            <a:prstGeom prst="straightConnector1">
              <a:avLst/>
            </a:prstGeom>
            <a:ln w="12600">
              <a:solidFill>
                <a:srgbClr val="2a6d7d"/>
              </a:solidFill>
              <a:round/>
              <a:tailEnd len="med" type="arrow" w="med"/>
            </a:ln>
          </p:spPr>
        </p:cxnSp>
        <p:sp>
          <p:nvSpPr>
            <p:cNvPr id="463" name="TextBox 43"/>
            <p:cNvSpPr/>
            <p:nvPr/>
          </p:nvSpPr>
          <p:spPr>
            <a:xfrm>
              <a:off x="1467000" y="3588840"/>
              <a:ext cx="898920" cy="214920"/>
            </a:xfrm>
            <a:prstGeom prst="rect">
              <a:avLst/>
            </a:prstGeom>
            <a:noFill/>
            <a:ln w="0">
              <a:noFill/>
            </a:ln>
          </p:spPr>
          <p:style>
            <a:lnRef idx="0"/>
            <a:fillRef idx="0"/>
            <a:effectRef idx="0"/>
            <a:fontRef idx="minor"/>
          </p:style>
          <p:txBody>
            <a:bodyPr lIns="90000" rIns="90000" tIns="45000" bIns="45000" anchor="t">
              <a:spAutoFit/>
            </a:bodyPr>
            <a:p>
              <a:endParaRPr b="0" lang="ru-RU" sz="1800" spc="-1" strike="noStrike">
                <a:solidFill>
                  <a:srgbClr val="000000"/>
                </a:solidFill>
                <a:latin typeface="Arial"/>
              </a:endParaRPr>
            </a:p>
          </p:txBody>
        </p:sp>
      </p:grpSp>
      <p:grpSp>
        <p:nvGrpSpPr>
          <p:cNvPr id="464" name="Group 57"/>
          <p:cNvGrpSpPr/>
          <p:nvPr/>
        </p:nvGrpSpPr>
        <p:grpSpPr>
          <a:xfrm>
            <a:off x="3420000" y="3876840"/>
            <a:ext cx="2376000" cy="780840"/>
            <a:chOff x="3420000" y="3876840"/>
            <a:chExt cx="2376000" cy="780840"/>
          </a:xfrm>
        </p:grpSpPr>
        <p:sp>
          <p:nvSpPr>
            <p:cNvPr id="465" name="TextBox 10"/>
            <p:cNvSpPr/>
            <p:nvPr/>
          </p:nvSpPr>
          <p:spPr>
            <a:xfrm flipH="1">
              <a:off x="4752720" y="4502880"/>
              <a:ext cx="283320" cy="154440"/>
            </a:xfrm>
            <a:prstGeom prst="rect">
              <a:avLst/>
            </a:prstGeom>
            <a:solidFill>
              <a:srgbClr val="00b05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C</a:t>
              </a:r>
              <a:endParaRPr b="0" lang="ru-RU" sz="1050" spc="-1" strike="noStrike">
                <a:solidFill>
                  <a:srgbClr val="000000"/>
                </a:solidFill>
                <a:latin typeface="Arial"/>
              </a:endParaRPr>
            </a:p>
          </p:txBody>
        </p:sp>
        <p:sp>
          <p:nvSpPr>
            <p:cNvPr id="466" name="TextBox 11"/>
            <p:cNvSpPr/>
            <p:nvPr/>
          </p:nvSpPr>
          <p:spPr>
            <a:xfrm flipH="1">
              <a:off x="4443480" y="4502880"/>
              <a:ext cx="283320" cy="154440"/>
            </a:xfrm>
            <a:prstGeom prst="rect">
              <a:avLst/>
            </a:prstGeom>
            <a:solidFill>
              <a:srgbClr val="ffc00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B</a:t>
              </a:r>
              <a:endParaRPr b="0" lang="ru-RU" sz="1050" spc="-1" strike="noStrike">
                <a:solidFill>
                  <a:srgbClr val="000000"/>
                </a:solidFill>
                <a:latin typeface="Arial"/>
              </a:endParaRPr>
            </a:p>
          </p:txBody>
        </p:sp>
        <p:sp>
          <p:nvSpPr>
            <p:cNvPr id="467" name="TextBox 12"/>
            <p:cNvSpPr/>
            <p:nvPr/>
          </p:nvSpPr>
          <p:spPr>
            <a:xfrm flipH="1">
              <a:off x="4105080" y="4502880"/>
              <a:ext cx="283320" cy="154440"/>
            </a:xfrm>
            <a:prstGeom prst="rect">
              <a:avLst/>
            </a:prstGeom>
            <a:solidFill>
              <a:srgbClr val="3891a7"/>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A</a:t>
              </a:r>
              <a:endParaRPr b="0" lang="ru-RU" sz="1050" spc="-1" strike="noStrike">
                <a:solidFill>
                  <a:srgbClr val="000000"/>
                </a:solidFill>
                <a:latin typeface="Arial"/>
              </a:endParaRPr>
            </a:p>
          </p:txBody>
        </p:sp>
        <p:sp>
          <p:nvSpPr>
            <p:cNvPr id="468" name="TextBox 13"/>
            <p:cNvSpPr/>
            <p:nvPr/>
          </p:nvSpPr>
          <p:spPr>
            <a:xfrm flipH="1">
              <a:off x="5067720" y="4503600"/>
              <a:ext cx="283320" cy="154080"/>
            </a:xfrm>
            <a:prstGeom prst="rect">
              <a:avLst/>
            </a:prstGeom>
            <a:solidFill>
              <a:srgbClr val="c00000"/>
            </a:solidFill>
            <a:ln w="0">
              <a:noFill/>
            </a:ln>
            <a:effectLst>
              <a:outerShdw dist="28080" dir="5400000" blurRad="44280" rotWithShape="0">
                <a:srgbClr val="000000">
                  <a:alpha val="32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00" spc="-1" strike="noStrike">
                  <a:solidFill>
                    <a:srgbClr val="000000"/>
                  </a:solidFill>
                  <a:latin typeface="Arial"/>
                  <a:ea typeface="微软雅黑"/>
                </a:rPr>
                <a:t>D</a:t>
              </a:r>
              <a:endParaRPr b="0" lang="ru-RU" sz="1000" spc="-1" strike="noStrike">
                <a:solidFill>
                  <a:srgbClr val="ffffff"/>
                </a:solidFill>
                <a:latin typeface="Arial"/>
              </a:endParaRPr>
            </a:p>
          </p:txBody>
        </p:sp>
        <p:sp>
          <p:nvSpPr>
            <p:cNvPr id="469" name="圆角矩形 119"/>
            <p:cNvSpPr/>
            <p:nvPr/>
          </p:nvSpPr>
          <p:spPr>
            <a:xfrm>
              <a:off x="4755600" y="3876840"/>
              <a:ext cx="1040400" cy="364320"/>
            </a:xfrm>
            <a:prstGeom prst="roundRect">
              <a:avLst>
                <a:gd name="adj" fmla="val 16667"/>
              </a:avLst>
            </a:prstGeom>
            <a:gradFill rotWithShape="0">
              <a:gsLst>
                <a:gs pos="0">
                  <a:srgbClr val="c7e5f2"/>
                </a:gs>
                <a:gs pos="100000">
                  <a:srgbClr val="9bd7ed"/>
                </a:gs>
              </a:gsLst>
              <a:path path="circle">
                <a:fillToRect l="50000" t="50000" r="50000" b="50000"/>
              </a:path>
            </a:gradFill>
            <a:ln w="9360">
              <a:solidFill>
                <a:srgbClr val="d59988"/>
              </a:solidFill>
              <a:round/>
            </a:ln>
            <a:effectLst>
              <a:outerShdw dist="25560" dir="5400000" blurRad="63360" rotWithShape="0">
                <a:srgbClr val="000000">
                  <a:alpha val="43000"/>
                </a:srgbClr>
              </a:outerShdw>
            </a:effectLst>
          </p:spPr>
          <p:style>
            <a:lnRef idx="0"/>
            <a:fillRef idx="0"/>
            <a:effectRef idx="0"/>
            <a:fontRef idx="minor"/>
          </p:style>
          <p:txBody>
            <a:bodyPr numCol="1" spcCol="0" anchor="ctr">
              <a:noAutofit/>
            </a:bodyPr>
            <a:p>
              <a:pPr algn="ctr">
                <a:lnSpc>
                  <a:spcPct val="100000"/>
                </a:lnSpc>
              </a:pPr>
              <a:r>
                <a:rPr b="1" lang="ru-RU" sz="1100" spc="-1" strike="noStrike">
                  <a:solidFill>
                    <a:srgbClr val="000000"/>
                  </a:solidFill>
                  <a:latin typeface="Arial"/>
                  <a:ea typeface="宋体"/>
                </a:rPr>
                <a:t>Исходный </a:t>
              </a:r>
              <a:r>
                <a:rPr b="1" lang="en-US" sz="1100" spc="-1" strike="noStrike">
                  <a:solidFill>
                    <a:srgbClr val="000000"/>
                  </a:solidFill>
                  <a:latin typeface="Arial"/>
                  <a:ea typeface="宋体"/>
                </a:rPr>
                <a:t>LUN</a:t>
              </a:r>
              <a:endParaRPr b="0" lang="ru-RU" sz="1100" spc="-1" strike="noStrike">
                <a:solidFill>
                  <a:srgbClr val="000000"/>
                </a:solidFill>
                <a:latin typeface="Arial"/>
              </a:endParaRPr>
            </a:p>
          </p:txBody>
        </p:sp>
        <p:sp>
          <p:nvSpPr>
            <p:cNvPr id="470" name="圆角矩形 121"/>
            <p:cNvSpPr/>
            <p:nvPr/>
          </p:nvSpPr>
          <p:spPr>
            <a:xfrm>
              <a:off x="3420000" y="3876840"/>
              <a:ext cx="1225080" cy="364320"/>
            </a:xfrm>
            <a:prstGeom prst="roundRect">
              <a:avLst>
                <a:gd name="adj" fmla="val 16667"/>
              </a:avLst>
            </a:prstGeom>
            <a:gradFill rotWithShape="0">
              <a:gsLst>
                <a:gs pos="0">
                  <a:srgbClr val="c5c5e9"/>
                </a:gs>
                <a:gs pos="100000">
                  <a:srgbClr val="e8e8f6"/>
                </a:gs>
              </a:gsLst>
              <a:lin ang="16200000"/>
            </a:gra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numCol="1" spcCol="0" anchor="ctr">
              <a:noAutofit/>
            </a:bodyPr>
            <a:p>
              <a:pPr algn="ctr">
                <a:lnSpc>
                  <a:spcPct val="100000"/>
                </a:lnSpc>
                <a:tabLst>
                  <a:tab algn="l" pos="0"/>
                </a:tabLst>
              </a:pPr>
              <a:r>
                <a:rPr b="1" lang="ru-RU" sz="1100" spc="-1" strike="noStrike">
                  <a:solidFill>
                    <a:srgbClr val="000000"/>
                  </a:solidFill>
                  <a:latin typeface="Arial"/>
                  <a:ea typeface="宋体"/>
                </a:rPr>
                <a:t>Таблица соответствия</a:t>
              </a:r>
              <a:endParaRPr b="0" lang="ru-RU" sz="1100" spc="-1" strike="noStrike">
                <a:solidFill>
                  <a:srgbClr val="000000"/>
                </a:solidFill>
                <a:latin typeface="Arial"/>
              </a:endParaRPr>
            </a:p>
          </p:txBody>
        </p:sp>
        <p:cxnSp>
          <p:nvCxnSpPr>
            <p:cNvPr id="471" name="直接箭头连接符 130"/>
            <p:cNvCxnSpPr>
              <a:stCxn id="469" idx="2"/>
            </p:cNvCxnSpPr>
            <p:nvPr/>
          </p:nvCxnSpPr>
          <p:spPr>
            <a:xfrm flipH="1">
              <a:off x="4253760" y="4241160"/>
              <a:ext cx="1022400" cy="260640"/>
            </a:xfrm>
            <a:prstGeom prst="straightConnector1">
              <a:avLst/>
            </a:prstGeom>
            <a:ln w="12600">
              <a:solidFill>
                <a:srgbClr val="2a6d7d"/>
              </a:solidFill>
              <a:round/>
              <a:tailEnd len="med" type="arrow" w="med"/>
            </a:ln>
          </p:spPr>
        </p:cxnSp>
        <p:cxnSp>
          <p:nvCxnSpPr>
            <p:cNvPr id="472" name="直接箭头连接符 132"/>
            <p:cNvCxnSpPr>
              <a:stCxn id="469" idx="2"/>
              <a:endCxn id="466" idx="0"/>
            </p:cNvCxnSpPr>
            <p:nvPr/>
          </p:nvCxnSpPr>
          <p:spPr>
            <a:xfrm flipH="1">
              <a:off x="4585320" y="4241160"/>
              <a:ext cx="690840" cy="262080"/>
            </a:xfrm>
            <a:prstGeom prst="straightConnector1">
              <a:avLst/>
            </a:prstGeom>
            <a:ln w="12600">
              <a:solidFill>
                <a:srgbClr val="2a6d7d"/>
              </a:solidFill>
              <a:round/>
              <a:tailEnd len="med" type="arrow" w="med"/>
            </a:ln>
          </p:spPr>
        </p:cxnSp>
        <p:cxnSp>
          <p:nvCxnSpPr>
            <p:cNvPr id="473" name="直接箭头连接符 133"/>
            <p:cNvCxnSpPr>
              <a:stCxn id="469" idx="2"/>
            </p:cNvCxnSpPr>
            <p:nvPr/>
          </p:nvCxnSpPr>
          <p:spPr>
            <a:xfrm flipH="1">
              <a:off x="4930920" y="4241160"/>
              <a:ext cx="345240" cy="260640"/>
            </a:xfrm>
            <a:prstGeom prst="straightConnector1">
              <a:avLst/>
            </a:prstGeom>
            <a:ln w="12600">
              <a:solidFill>
                <a:srgbClr val="2a6d7d"/>
              </a:solidFill>
              <a:round/>
              <a:tailEnd len="med" type="arrow" w="med"/>
            </a:ln>
          </p:spPr>
        </p:cxnSp>
        <p:cxnSp>
          <p:nvCxnSpPr>
            <p:cNvPr id="474" name="直接箭头连接符 135"/>
            <p:cNvCxnSpPr>
              <a:stCxn id="469" idx="2"/>
              <a:endCxn id="468" idx="0"/>
            </p:cNvCxnSpPr>
            <p:nvPr/>
          </p:nvCxnSpPr>
          <p:spPr>
            <a:xfrm flipH="1">
              <a:off x="5209560" y="4241160"/>
              <a:ext cx="66600" cy="262800"/>
            </a:xfrm>
            <a:prstGeom prst="straightConnector1">
              <a:avLst/>
            </a:prstGeom>
            <a:ln w="12600">
              <a:solidFill>
                <a:srgbClr val="2a6d7d"/>
              </a:solidFill>
              <a:round/>
              <a:tailEnd len="med" type="arrow" w="med"/>
            </a:ln>
          </p:spPr>
        </p:cxnSp>
        <p:cxnSp>
          <p:nvCxnSpPr>
            <p:cNvPr id="475" name="直接箭头连接符 140"/>
            <p:cNvCxnSpPr>
              <a:stCxn id="470" idx="2"/>
              <a:endCxn id="467" idx="0"/>
            </p:cNvCxnSpPr>
            <p:nvPr/>
          </p:nvCxnSpPr>
          <p:spPr>
            <a:xfrm>
              <a:off x="4032360" y="4241160"/>
              <a:ext cx="214920" cy="262080"/>
            </a:xfrm>
            <a:prstGeom prst="straightConnector1">
              <a:avLst/>
            </a:prstGeom>
            <a:ln w="12600">
              <a:solidFill>
                <a:srgbClr val="35436a"/>
              </a:solidFill>
              <a:prstDash val="dash"/>
              <a:round/>
              <a:tailEnd len="med" type="arrow" w="med"/>
            </a:ln>
          </p:spPr>
        </p:cxnSp>
        <p:cxnSp>
          <p:nvCxnSpPr>
            <p:cNvPr id="476" name="直接箭头连接符 141"/>
            <p:cNvCxnSpPr>
              <a:stCxn id="470" idx="2"/>
              <a:endCxn id="466" idx="0"/>
            </p:cNvCxnSpPr>
            <p:nvPr/>
          </p:nvCxnSpPr>
          <p:spPr>
            <a:xfrm>
              <a:off x="4032360" y="4241160"/>
              <a:ext cx="553320" cy="262080"/>
            </a:xfrm>
            <a:prstGeom prst="straightConnector1">
              <a:avLst/>
            </a:prstGeom>
            <a:ln w="12600">
              <a:solidFill>
                <a:srgbClr val="35436a"/>
              </a:solidFill>
              <a:prstDash val="dash"/>
              <a:round/>
              <a:tailEnd len="med" type="arrow" w="med"/>
            </a:ln>
          </p:spPr>
        </p:cxnSp>
        <p:cxnSp>
          <p:nvCxnSpPr>
            <p:cNvPr id="477" name="直接箭头连接符 142"/>
            <p:cNvCxnSpPr>
              <a:stCxn id="470" idx="2"/>
            </p:cNvCxnSpPr>
            <p:nvPr/>
          </p:nvCxnSpPr>
          <p:spPr>
            <a:xfrm>
              <a:off x="4032360" y="4241160"/>
              <a:ext cx="898920" cy="260640"/>
            </a:xfrm>
            <a:prstGeom prst="straightConnector1">
              <a:avLst/>
            </a:prstGeom>
            <a:ln w="12600">
              <a:solidFill>
                <a:srgbClr val="35436a"/>
              </a:solidFill>
              <a:prstDash val="dash"/>
              <a:round/>
              <a:tailEnd len="med" type="arrow" w="med"/>
            </a:ln>
          </p:spPr>
        </p:cxnSp>
        <p:cxnSp>
          <p:nvCxnSpPr>
            <p:cNvPr id="478" name="直接箭头连接符 143"/>
            <p:cNvCxnSpPr>
              <a:stCxn id="470" idx="2"/>
              <a:endCxn id="468" idx="0"/>
            </p:cNvCxnSpPr>
            <p:nvPr/>
          </p:nvCxnSpPr>
          <p:spPr>
            <a:xfrm>
              <a:off x="4032360" y="4241160"/>
              <a:ext cx="1177560" cy="262800"/>
            </a:xfrm>
            <a:prstGeom prst="straightConnector1">
              <a:avLst/>
            </a:prstGeom>
            <a:ln w="12600">
              <a:solidFill>
                <a:srgbClr val="35436a"/>
              </a:solidFill>
              <a:prstDash val="dash"/>
              <a:round/>
              <a:tailEnd len="med" type="arrow" w="med"/>
            </a:ln>
          </p:spPr>
        </p:cxnSp>
      </p:grpSp>
      <p:grpSp>
        <p:nvGrpSpPr>
          <p:cNvPr id="479" name="Group 59"/>
          <p:cNvGrpSpPr/>
          <p:nvPr/>
        </p:nvGrpSpPr>
        <p:grpSpPr>
          <a:xfrm>
            <a:off x="5292000" y="3372840"/>
            <a:ext cx="2016000" cy="463680"/>
            <a:chOff x="5292000" y="3372840"/>
            <a:chExt cx="2016000" cy="463680"/>
          </a:xfrm>
        </p:grpSpPr>
        <p:sp>
          <p:nvSpPr>
            <p:cNvPr id="480" name="上弧形箭头 159"/>
            <p:cNvSpPr/>
            <p:nvPr/>
          </p:nvSpPr>
          <p:spPr>
            <a:xfrm>
              <a:off x="5724000" y="3617640"/>
              <a:ext cx="1098000" cy="218880"/>
            </a:xfrm>
            <a:prstGeom prst="curvedDownArrow">
              <a:avLst>
                <a:gd name="adj1" fmla="val 25000"/>
                <a:gd name="adj2" fmla="val 50000"/>
                <a:gd name="adj3" fmla="val 25000"/>
              </a:avLst>
            </a:prstGeom>
            <a:solidFill>
              <a:srgbClr val="ffffff"/>
            </a:solidFill>
            <a:ln w="25560">
              <a:solidFill>
                <a:srgbClr val="fed46c"/>
              </a:solidFill>
              <a:round/>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481" name="TextBox 50"/>
            <p:cNvSpPr/>
            <p:nvPr/>
          </p:nvSpPr>
          <p:spPr>
            <a:xfrm>
              <a:off x="5292000" y="3372840"/>
              <a:ext cx="2016000" cy="258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100" spc="-1" strike="noStrike">
                  <a:solidFill>
                    <a:srgbClr val="000000"/>
                  </a:solidFill>
                  <a:latin typeface="Arial"/>
                  <a:ea typeface="微软雅黑"/>
                </a:rPr>
                <a:t>Перезапись блока </a:t>
              </a:r>
              <a:r>
                <a:rPr b="1" lang="en-US" sz="1100" spc="-1" strike="noStrike">
                  <a:solidFill>
                    <a:srgbClr val="000000"/>
                  </a:solidFill>
                  <a:latin typeface="Arial"/>
                  <a:ea typeface="微软雅黑"/>
                </a:rPr>
                <a:t>D</a:t>
              </a:r>
              <a:endParaRPr b="0" lang="ru-RU" sz="1100" spc="-1" strike="noStrike">
                <a:solidFill>
                  <a:srgbClr val="000000"/>
                </a:solidFill>
                <a:latin typeface="Arial"/>
              </a:endParaRPr>
            </a:p>
          </p:txBody>
        </p:sp>
      </p:grpSp>
      <p:sp>
        <p:nvSpPr>
          <p:cNvPr id="482" name="线形标注 1 162"/>
          <p:cNvSpPr/>
          <p:nvPr/>
        </p:nvSpPr>
        <p:spPr>
          <a:xfrm>
            <a:off x="1763640" y="5373360"/>
            <a:ext cx="4547160" cy="647640"/>
          </a:xfrm>
          <a:prstGeom prst="borderCallout1">
            <a:avLst>
              <a:gd name="adj1" fmla="val 58939"/>
              <a:gd name="adj2" fmla="val 99988"/>
              <a:gd name="adj3" fmla="val -17120"/>
              <a:gd name="adj4" fmla="val 121103"/>
            </a:avLst>
          </a:prstGeom>
          <a:noFill/>
          <a:ln w="25560">
            <a:solidFill>
              <a:srgbClr val="475a8d"/>
            </a:solidFill>
            <a:prstDash val="sysDash"/>
            <a:round/>
          </a:ln>
        </p:spPr>
        <p:style>
          <a:lnRef idx="0"/>
          <a:fillRef idx="0"/>
          <a:effectRef idx="0"/>
          <a:fontRef idx="minor"/>
        </p:style>
        <p:txBody>
          <a:bodyPr numCol="1" spcCol="0" anchor="t">
            <a:noAutofit/>
          </a:bodyPr>
          <a:p>
            <a:pPr algn="ctr">
              <a:lnSpc>
                <a:spcPct val="100000"/>
              </a:lnSpc>
              <a:tabLst>
                <a:tab algn="l" pos="0"/>
              </a:tabLst>
            </a:pPr>
            <a:r>
              <a:rPr b="0" lang="ru-RU" sz="1200" spc="-1" strike="noStrike">
                <a:solidFill>
                  <a:srgbClr val="000000"/>
                </a:solidFill>
                <a:latin typeface="Arial"/>
                <a:ea typeface="宋体"/>
              </a:rPr>
              <a:t>«Старые» данные в виде блока</a:t>
            </a:r>
            <a:r>
              <a:rPr b="0" lang="en-US" sz="1200" spc="-1" strike="noStrike">
                <a:solidFill>
                  <a:srgbClr val="000000"/>
                </a:solidFill>
                <a:latin typeface="Arial"/>
                <a:ea typeface="宋体"/>
              </a:rPr>
              <a:t> </a:t>
            </a:r>
            <a:r>
              <a:rPr b="0" lang="ru-RU" sz="1200" spc="-1" strike="noStrike">
                <a:solidFill>
                  <a:srgbClr val="000000"/>
                </a:solidFill>
                <a:latin typeface="Arial"/>
                <a:ea typeface="宋体"/>
              </a:rPr>
              <a:t>«</a:t>
            </a:r>
            <a:r>
              <a:rPr b="0" lang="en-US" sz="1200" spc="-1" strike="noStrike">
                <a:solidFill>
                  <a:srgbClr val="000000"/>
                </a:solidFill>
                <a:latin typeface="Arial"/>
                <a:ea typeface="宋体"/>
              </a:rPr>
              <a:t>D</a:t>
            </a:r>
            <a:r>
              <a:rPr b="0" lang="ru-RU" sz="1200" spc="-1" strike="noStrike">
                <a:solidFill>
                  <a:srgbClr val="000000"/>
                </a:solidFill>
                <a:latin typeface="Arial"/>
                <a:ea typeface="宋体"/>
              </a:rPr>
              <a:t>»</a:t>
            </a:r>
            <a:r>
              <a:rPr b="0" lang="en-US" sz="1200" spc="-1" strike="noStrike">
                <a:solidFill>
                  <a:srgbClr val="000000"/>
                </a:solidFill>
                <a:latin typeface="Arial"/>
                <a:ea typeface="宋体"/>
              </a:rPr>
              <a:t> </a:t>
            </a:r>
            <a:r>
              <a:rPr b="0" lang="ru-RU" sz="1200" spc="-1" strike="noStrike">
                <a:solidFill>
                  <a:srgbClr val="000000"/>
                </a:solidFill>
                <a:latin typeface="Arial"/>
                <a:ea typeface="宋体"/>
              </a:rPr>
              <a:t>копируются в дополнительное пространство</a:t>
            </a:r>
            <a:r>
              <a:rPr b="0" lang="en-US" sz="1200" spc="-1" strike="noStrike">
                <a:solidFill>
                  <a:srgbClr val="000000"/>
                </a:solidFill>
                <a:latin typeface="Arial"/>
                <a:ea typeface="宋体"/>
              </a:rPr>
              <a:t> </a:t>
            </a:r>
            <a:r>
              <a:rPr b="0" lang="ru-RU" sz="1200" spc="-1" strike="noStrike">
                <a:solidFill>
                  <a:srgbClr val="000000"/>
                </a:solidFill>
                <a:latin typeface="Arial"/>
                <a:ea typeface="宋体"/>
              </a:rPr>
              <a:t>и производится модификация указателей в таблице соответствия</a:t>
            </a:r>
            <a:endParaRPr b="0" lang="ru-RU" sz="1200" spc="-1" strike="noStrike">
              <a:solidFill>
                <a:srgbClr val="000000"/>
              </a:solidFill>
              <a:latin typeface="Arial"/>
            </a:endParaRPr>
          </a:p>
        </p:txBody>
      </p:sp>
      <p:grpSp>
        <p:nvGrpSpPr>
          <p:cNvPr id="483" name="Group 58"/>
          <p:cNvGrpSpPr/>
          <p:nvPr/>
        </p:nvGrpSpPr>
        <p:grpSpPr>
          <a:xfrm>
            <a:off x="6084000" y="3876840"/>
            <a:ext cx="2520000" cy="1892160"/>
            <a:chOff x="6084000" y="3876840"/>
            <a:chExt cx="2520000" cy="1892160"/>
          </a:xfrm>
        </p:grpSpPr>
        <p:sp>
          <p:nvSpPr>
            <p:cNvPr id="484" name="TextBox 5"/>
            <p:cNvSpPr/>
            <p:nvPr/>
          </p:nvSpPr>
          <p:spPr>
            <a:xfrm>
              <a:off x="7884360" y="4509000"/>
              <a:ext cx="283320" cy="155160"/>
            </a:xfrm>
            <a:prstGeom prst="rect">
              <a:avLst/>
            </a:prstGeom>
            <a:solidFill>
              <a:srgbClr val="d537ac"/>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00" spc="-1" strike="noStrike">
                  <a:solidFill>
                    <a:srgbClr val="000000"/>
                  </a:solidFill>
                  <a:latin typeface="Arial"/>
                  <a:ea typeface="微软雅黑"/>
                </a:rPr>
                <a:t>D1</a:t>
              </a:r>
              <a:endParaRPr b="0" lang="ru-RU" sz="1000" spc="-1" strike="noStrike">
                <a:solidFill>
                  <a:srgbClr val="000000"/>
                </a:solidFill>
                <a:latin typeface="Arial"/>
              </a:endParaRPr>
            </a:p>
          </p:txBody>
        </p:sp>
        <p:sp>
          <p:nvSpPr>
            <p:cNvPr id="485" name="TextBox 8"/>
            <p:cNvSpPr/>
            <p:nvPr/>
          </p:nvSpPr>
          <p:spPr>
            <a:xfrm>
              <a:off x="6228360" y="4497480"/>
              <a:ext cx="283320" cy="155520"/>
            </a:xfrm>
            <a:prstGeom prst="rect">
              <a:avLst/>
            </a:prstGeom>
            <a:solidFill>
              <a:srgbClr val="3891a7"/>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A</a:t>
              </a:r>
              <a:endParaRPr b="0" lang="ru-RU" sz="1050" spc="-1" strike="noStrike">
                <a:solidFill>
                  <a:srgbClr val="000000"/>
                </a:solidFill>
                <a:latin typeface="Arial"/>
              </a:endParaRPr>
            </a:p>
          </p:txBody>
        </p:sp>
        <p:sp>
          <p:nvSpPr>
            <p:cNvPr id="486" name="TextBox 9"/>
            <p:cNvSpPr/>
            <p:nvPr/>
          </p:nvSpPr>
          <p:spPr>
            <a:xfrm>
              <a:off x="7236360" y="4785480"/>
              <a:ext cx="283320" cy="155160"/>
            </a:xfrm>
            <a:prstGeom prst="rect">
              <a:avLst/>
            </a:prstGeom>
            <a:solidFill>
              <a:srgbClr val="c00000"/>
            </a:solidFill>
            <a:ln w="0">
              <a:noFill/>
            </a:ln>
            <a:effectLst>
              <a:outerShdw dist="28080" dir="5400000" blurRad="44280" rotWithShape="0">
                <a:srgbClr val="000000">
                  <a:alpha val="32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00" spc="-1" strike="noStrike">
                  <a:solidFill>
                    <a:srgbClr val="000000"/>
                  </a:solidFill>
                  <a:latin typeface="Arial"/>
                  <a:ea typeface="微软雅黑"/>
                </a:rPr>
                <a:t>D</a:t>
              </a:r>
              <a:endParaRPr b="0" lang="ru-RU" sz="1000" spc="-1" strike="noStrike">
                <a:solidFill>
                  <a:srgbClr val="ffffff"/>
                </a:solidFill>
                <a:latin typeface="Arial"/>
              </a:endParaRPr>
            </a:p>
          </p:txBody>
        </p:sp>
        <p:sp>
          <p:nvSpPr>
            <p:cNvPr id="487" name="圆角矩形 120"/>
            <p:cNvSpPr/>
            <p:nvPr/>
          </p:nvSpPr>
          <p:spPr>
            <a:xfrm>
              <a:off x="7596360" y="3876840"/>
              <a:ext cx="1007640" cy="364320"/>
            </a:xfrm>
            <a:prstGeom prst="roundRect">
              <a:avLst>
                <a:gd name="adj" fmla="val 16667"/>
              </a:avLst>
            </a:prstGeom>
            <a:gradFill rotWithShape="0">
              <a:gsLst>
                <a:gs pos="0">
                  <a:srgbClr val="c7e5f2"/>
                </a:gs>
                <a:gs pos="100000">
                  <a:srgbClr val="9bd7ed"/>
                </a:gs>
              </a:gsLst>
              <a:path path="circle">
                <a:fillToRect l="50000" t="50000" r="50000" b="50000"/>
              </a:path>
            </a:gradFill>
            <a:ln w="9360">
              <a:solidFill>
                <a:srgbClr val="d59988"/>
              </a:solidFill>
              <a:round/>
            </a:ln>
            <a:effectLst>
              <a:outerShdw dist="25560" dir="5400000" blurRad="63360" rotWithShape="0">
                <a:srgbClr val="000000">
                  <a:alpha val="43000"/>
                </a:srgbClr>
              </a:outerShdw>
            </a:effectLst>
          </p:spPr>
          <p:style>
            <a:lnRef idx="0"/>
            <a:fillRef idx="0"/>
            <a:effectRef idx="0"/>
            <a:fontRef idx="minor"/>
          </p:style>
          <p:txBody>
            <a:bodyPr numCol="1" spcCol="0" anchor="ctr">
              <a:noAutofit/>
            </a:bodyPr>
            <a:p>
              <a:pPr algn="ctr">
                <a:lnSpc>
                  <a:spcPct val="100000"/>
                </a:lnSpc>
              </a:pPr>
              <a:r>
                <a:rPr b="1" lang="ru-RU" sz="1100" spc="-1" strike="noStrike">
                  <a:solidFill>
                    <a:srgbClr val="000000"/>
                  </a:solidFill>
                  <a:latin typeface="Arial"/>
                  <a:ea typeface="宋体"/>
                </a:rPr>
                <a:t>Исходный </a:t>
              </a:r>
              <a:r>
                <a:rPr b="1" lang="en-US" sz="1100" spc="-1" strike="noStrike">
                  <a:solidFill>
                    <a:srgbClr val="000000"/>
                  </a:solidFill>
                  <a:latin typeface="Arial"/>
                  <a:ea typeface="宋体"/>
                </a:rPr>
                <a:t>LUN</a:t>
              </a:r>
              <a:endParaRPr b="0" lang="ru-RU" sz="1100" spc="-1" strike="noStrike">
                <a:solidFill>
                  <a:srgbClr val="000000"/>
                </a:solidFill>
                <a:latin typeface="Arial"/>
              </a:endParaRPr>
            </a:p>
          </p:txBody>
        </p:sp>
        <p:cxnSp>
          <p:nvCxnSpPr>
            <p:cNvPr id="488" name="直接箭头连接符 136"/>
            <p:cNvCxnSpPr>
              <a:stCxn id="487" idx="2"/>
              <a:endCxn id="485" idx="0"/>
            </p:cNvCxnSpPr>
            <p:nvPr/>
          </p:nvCxnSpPr>
          <p:spPr>
            <a:xfrm flipH="1">
              <a:off x="6369840" y="4241160"/>
              <a:ext cx="1730520" cy="256680"/>
            </a:xfrm>
            <a:prstGeom prst="straightConnector1">
              <a:avLst/>
            </a:prstGeom>
            <a:ln w="12600">
              <a:solidFill>
                <a:srgbClr val="2a6d7d"/>
              </a:solidFill>
              <a:round/>
              <a:tailEnd len="med" type="arrow" w="med"/>
            </a:ln>
          </p:spPr>
        </p:cxnSp>
        <p:cxnSp>
          <p:nvCxnSpPr>
            <p:cNvPr id="489" name="直接箭头连接符 139"/>
            <p:cNvCxnSpPr>
              <a:stCxn id="487" idx="2"/>
              <a:endCxn id="484" idx="0"/>
            </p:cNvCxnSpPr>
            <p:nvPr/>
          </p:nvCxnSpPr>
          <p:spPr>
            <a:xfrm flipH="1">
              <a:off x="8025840" y="4241160"/>
              <a:ext cx="74520" cy="268200"/>
            </a:xfrm>
            <a:prstGeom prst="straightConnector1">
              <a:avLst/>
            </a:prstGeom>
            <a:ln w="12600">
              <a:solidFill>
                <a:srgbClr val="2a6d7d"/>
              </a:solidFill>
              <a:round/>
              <a:tailEnd len="med" type="arrow" w="med"/>
            </a:ln>
          </p:spPr>
        </p:cxnSp>
        <p:cxnSp>
          <p:nvCxnSpPr>
            <p:cNvPr id="490" name="直接箭头连接符 144"/>
            <p:cNvCxnSpPr>
              <a:stCxn id="491" idx="2"/>
              <a:endCxn id="485" idx="0"/>
            </p:cNvCxnSpPr>
            <p:nvPr/>
          </p:nvCxnSpPr>
          <p:spPr>
            <a:xfrm flipH="1">
              <a:off x="6369840" y="4240440"/>
              <a:ext cx="326160" cy="257400"/>
            </a:xfrm>
            <a:prstGeom prst="straightConnector1">
              <a:avLst/>
            </a:prstGeom>
            <a:ln w="12600">
              <a:solidFill>
                <a:srgbClr val="35436a"/>
              </a:solidFill>
              <a:prstDash val="dash"/>
              <a:round/>
              <a:tailEnd len="med" type="arrow" w="med"/>
            </a:ln>
          </p:spPr>
        </p:cxnSp>
        <p:cxnSp>
          <p:nvCxnSpPr>
            <p:cNvPr id="492" name="直接箭头连接符 149"/>
            <p:cNvCxnSpPr>
              <a:stCxn id="491" idx="2"/>
              <a:endCxn id="486" idx="0"/>
            </p:cNvCxnSpPr>
            <p:nvPr/>
          </p:nvCxnSpPr>
          <p:spPr>
            <a:xfrm>
              <a:off x="6695640" y="4240440"/>
              <a:ext cx="682560" cy="545400"/>
            </a:xfrm>
            <a:prstGeom prst="straightConnector1">
              <a:avLst/>
            </a:prstGeom>
            <a:ln w="12600">
              <a:solidFill>
                <a:srgbClr val="35436a"/>
              </a:solidFill>
              <a:prstDash val="dash"/>
              <a:round/>
              <a:tailEnd len="med" type="arrow" w="med"/>
            </a:ln>
          </p:spPr>
        </p:cxnSp>
        <p:sp>
          <p:nvSpPr>
            <p:cNvPr id="493" name="TextBox 48"/>
            <p:cNvSpPr/>
            <p:nvPr/>
          </p:nvSpPr>
          <p:spPr>
            <a:xfrm>
              <a:off x="7668360" y="4797000"/>
              <a:ext cx="761400" cy="39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000" spc="-1" strike="noStrike">
                  <a:solidFill>
                    <a:srgbClr val="000000"/>
                  </a:solidFill>
                  <a:latin typeface="Arial"/>
                  <a:ea typeface="微软雅黑"/>
                </a:rPr>
                <a:t>«Новые» данные</a:t>
              </a:r>
              <a:endParaRPr b="0" lang="ru-RU" sz="1000" spc="-1" strike="noStrike">
                <a:solidFill>
                  <a:srgbClr val="000000"/>
                </a:solidFill>
                <a:latin typeface="Arial"/>
              </a:endParaRPr>
            </a:p>
          </p:txBody>
        </p:sp>
        <p:sp>
          <p:nvSpPr>
            <p:cNvPr id="494" name="椭圆 161"/>
            <p:cNvSpPr/>
            <p:nvPr/>
          </p:nvSpPr>
          <p:spPr>
            <a:xfrm>
              <a:off x="7164360" y="4452840"/>
              <a:ext cx="431640" cy="847800"/>
            </a:xfrm>
            <a:prstGeom prst="ellipse">
              <a:avLst/>
            </a:prstGeom>
            <a:noFill/>
            <a:ln w="25560">
              <a:solidFill>
                <a:srgbClr val="475a8d"/>
              </a:solidFill>
              <a:round/>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495" name="TextBox 53"/>
            <p:cNvSpPr/>
            <p:nvPr/>
          </p:nvSpPr>
          <p:spPr>
            <a:xfrm>
              <a:off x="7020360" y="5373360"/>
              <a:ext cx="863640" cy="39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000" spc="-1" strike="noStrike">
                  <a:solidFill>
                    <a:srgbClr val="000000"/>
                  </a:solidFill>
                  <a:latin typeface="Arial"/>
                  <a:ea typeface="微软雅黑"/>
                </a:rPr>
                <a:t>«Старые» данные</a:t>
              </a:r>
              <a:endParaRPr b="0" lang="ru-RU" sz="1000" spc="-1" strike="noStrike">
                <a:solidFill>
                  <a:srgbClr val="000000"/>
                </a:solidFill>
                <a:latin typeface="Arial"/>
              </a:endParaRPr>
            </a:p>
          </p:txBody>
        </p:sp>
        <p:sp>
          <p:nvSpPr>
            <p:cNvPr id="491" name="圆角矩形 164"/>
            <p:cNvSpPr/>
            <p:nvPr/>
          </p:nvSpPr>
          <p:spPr>
            <a:xfrm>
              <a:off x="6084000" y="3876840"/>
              <a:ext cx="1223640" cy="363600"/>
            </a:xfrm>
            <a:prstGeom prst="roundRect">
              <a:avLst>
                <a:gd name="adj" fmla="val 16667"/>
              </a:avLst>
            </a:prstGeom>
            <a:gradFill rotWithShape="0">
              <a:gsLst>
                <a:gs pos="0">
                  <a:srgbClr val="c5c5e9"/>
                </a:gs>
                <a:gs pos="100000">
                  <a:srgbClr val="e8e8f6"/>
                </a:gs>
              </a:gsLst>
              <a:lin ang="16200000"/>
            </a:gra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numCol="1" spcCol="0" anchor="ctr">
              <a:noAutofit/>
            </a:bodyPr>
            <a:p>
              <a:pPr algn="ctr">
                <a:lnSpc>
                  <a:spcPct val="100000"/>
                </a:lnSpc>
              </a:pPr>
              <a:r>
                <a:rPr b="1" lang="ru-RU" sz="1100" spc="-1" strike="noStrike">
                  <a:solidFill>
                    <a:srgbClr val="000000"/>
                  </a:solidFill>
                  <a:latin typeface="Arial"/>
                  <a:ea typeface="宋体"/>
                </a:rPr>
                <a:t>Таблица соответствия</a:t>
              </a:r>
              <a:endParaRPr b="0" lang="ru-RU" sz="1100" spc="-1" strike="noStrike">
                <a:solidFill>
                  <a:srgbClr val="000000"/>
                </a:solidFill>
                <a:latin typeface="Arial"/>
              </a:endParaRPr>
            </a:p>
          </p:txBody>
        </p:sp>
        <p:sp>
          <p:nvSpPr>
            <p:cNvPr id="496" name="TextBox 6"/>
            <p:cNvSpPr/>
            <p:nvPr/>
          </p:nvSpPr>
          <p:spPr>
            <a:xfrm>
              <a:off x="6875640" y="4497480"/>
              <a:ext cx="283320" cy="155520"/>
            </a:xfrm>
            <a:prstGeom prst="rect">
              <a:avLst/>
            </a:prstGeom>
            <a:solidFill>
              <a:srgbClr val="00b05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C</a:t>
              </a:r>
              <a:endParaRPr b="0" lang="ru-RU" sz="1050" spc="-1" strike="noStrike">
                <a:solidFill>
                  <a:srgbClr val="000000"/>
                </a:solidFill>
                <a:latin typeface="Arial"/>
              </a:endParaRPr>
            </a:p>
          </p:txBody>
        </p:sp>
        <p:sp>
          <p:nvSpPr>
            <p:cNvPr id="497" name="TextBox 7"/>
            <p:cNvSpPr/>
            <p:nvPr/>
          </p:nvSpPr>
          <p:spPr>
            <a:xfrm>
              <a:off x="6566760" y="4497120"/>
              <a:ext cx="283320" cy="155520"/>
            </a:xfrm>
            <a:prstGeom prst="rect">
              <a:avLst/>
            </a:prstGeom>
            <a:solidFill>
              <a:srgbClr val="ffc000"/>
            </a:solidFill>
            <a:ln w="0">
              <a:noFill/>
            </a:ln>
            <a:effectLst>
              <a:outerShdw dist="228593" dir="2700000" blurRad="190440" rotWithShape="0">
                <a:srgbClr val="000000">
                  <a:alpha val="30000"/>
                </a:srgbClr>
              </a:outerShdw>
            </a:effectLst>
          </p:spPr>
          <p:style>
            <a:lnRef idx="0"/>
            <a:fillRef idx="0"/>
            <a:effectRef idx="0"/>
            <a:fontRef idx="minor"/>
          </p:style>
          <p:txBody>
            <a:bodyPr lIns="0" rIns="0" tIns="0" bIns="0" anchor="ctr" anchorCtr="1">
              <a:noAutofit/>
            </a:bodyPr>
            <a:p>
              <a:pPr>
                <a:lnSpc>
                  <a:spcPct val="100000"/>
                </a:lnSpc>
                <a:spcBef>
                  <a:spcPts val="601"/>
                </a:spcBef>
                <a:spcAft>
                  <a:spcPts val="601"/>
                </a:spcAft>
              </a:pPr>
              <a:r>
                <a:rPr b="1" lang="en-US" sz="1050" spc="-1" strike="noStrike">
                  <a:solidFill>
                    <a:srgbClr val="000000"/>
                  </a:solidFill>
                  <a:latin typeface="Arial"/>
                  <a:ea typeface="微软雅黑"/>
                </a:rPr>
                <a:t>B</a:t>
              </a:r>
              <a:endParaRPr b="0" lang="ru-RU" sz="1050" spc="-1" strike="noStrike">
                <a:solidFill>
                  <a:srgbClr val="000000"/>
                </a:solidFill>
                <a:latin typeface="Arial"/>
              </a:endParaRPr>
            </a:p>
          </p:txBody>
        </p:sp>
        <p:cxnSp>
          <p:nvCxnSpPr>
            <p:cNvPr id="498" name="直接箭头连接符 137"/>
            <p:cNvCxnSpPr>
              <a:stCxn id="487" idx="2"/>
              <a:endCxn id="497" idx="0"/>
            </p:cNvCxnSpPr>
            <p:nvPr/>
          </p:nvCxnSpPr>
          <p:spPr>
            <a:xfrm flipH="1">
              <a:off x="6708240" y="4241160"/>
              <a:ext cx="1392120" cy="256320"/>
            </a:xfrm>
            <a:prstGeom prst="straightConnector1">
              <a:avLst/>
            </a:prstGeom>
            <a:ln w="12600">
              <a:solidFill>
                <a:srgbClr val="2a6d7d"/>
              </a:solidFill>
              <a:round/>
              <a:tailEnd len="med" type="arrow" w="med"/>
            </a:ln>
          </p:spPr>
        </p:cxnSp>
        <p:cxnSp>
          <p:nvCxnSpPr>
            <p:cNvPr id="499" name="直接箭头连接符 138"/>
            <p:cNvCxnSpPr>
              <a:stCxn id="487" idx="2"/>
              <a:endCxn id="496" idx="0"/>
            </p:cNvCxnSpPr>
            <p:nvPr/>
          </p:nvCxnSpPr>
          <p:spPr>
            <a:xfrm flipH="1">
              <a:off x="7017120" y="4241160"/>
              <a:ext cx="1083240" cy="256680"/>
            </a:xfrm>
            <a:prstGeom prst="straightConnector1">
              <a:avLst/>
            </a:prstGeom>
            <a:ln w="12600">
              <a:solidFill>
                <a:srgbClr val="2a6d7d"/>
              </a:solidFill>
              <a:round/>
              <a:tailEnd len="med" type="arrow" w="med"/>
            </a:ln>
          </p:spPr>
        </p:cxnSp>
        <p:cxnSp>
          <p:nvCxnSpPr>
            <p:cNvPr id="500" name="直接箭头连接符 146"/>
            <p:cNvCxnSpPr>
              <a:stCxn id="491" idx="2"/>
              <a:endCxn id="497" idx="0"/>
            </p:cNvCxnSpPr>
            <p:nvPr/>
          </p:nvCxnSpPr>
          <p:spPr>
            <a:xfrm>
              <a:off x="6695640" y="4240440"/>
              <a:ext cx="12960" cy="257040"/>
            </a:xfrm>
            <a:prstGeom prst="straightConnector1">
              <a:avLst/>
            </a:prstGeom>
            <a:ln w="12600">
              <a:solidFill>
                <a:srgbClr val="35436a"/>
              </a:solidFill>
              <a:prstDash val="dash"/>
              <a:round/>
              <a:tailEnd len="med" type="arrow" w="med"/>
            </a:ln>
          </p:spPr>
        </p:cxnSp>
        <p:cxnSp>
          <p:nvCxnSpPr>
            <p:cNvPr id="501" name="直接箭头连接符 148"/>
            <p:cNvCxnSpPr>
              <a:stCxn id="491" idx="2"/>
              <a:endCxn id="496" idx="0"/>
            </p:cNvCxnSpPr>
            <p:nvPr/>
          </p:nvCxnSpPr>
          <p:spPr>
            <a:xfrm>
              <a:off x="6695640" y="4240440"/>
              <a:ext cx="321840" cy="257400"/>
            </a:xfrm>
            <a:prstGeom prst="straightConnector1">
              <a:avLst/>
            </a:prstGeom>
            <a:ln w="12600">
              <a:solidFill>
                <a:srgbClr val="35436a"/>
              </a:solidFill>
              <a:prstDash val="dash"/>
              <a:round/>
              <a:tailEnd len="med" type="arrow" w="med"/>
            </a:ln>
          </p:spPr>
        </p:cxn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title"/>
          </p:nvPr>
        </p:nvSpPr>
        <p:spPr>
          <a:xfrm>
            <a:off x="1475640" y="0"/>
            <a:ext cx="7668000" cy="1142640"/>
          </a:xfrm>
          <a:prstGeom prst="rect">
            <a:avLst/>
          </a:prstGeom>
          <a:noFill/>
          <a:ln w="0">
            <a:noFill/>
          </a:ln>
        </p:spPr>
        <p:txBody>
          <a:bodyPr lIns="90000" rIns="90000" tIns="45000" bIns="45000" anchor="ctr">
            <a:noAutofit/>
          </a:bodyPr>
          <a:p>
            <a:pPr indent="0">
              <a:lnSpc>
                <a:spcPct val="100000"/>
              </a:lnSpc>
              <a:buNone/>
            </a:pPr>
            <a:r>
              <a:rPr b="0" lang="ru-RU" sz="3600" spc="-1" strike="noStrike">
                <a:solidFill>
                  <a:srgbClr val="572314"/>
                </a:solidFill>
                <a:latin typeface="Gill Sans MT"/>
              </a:rPr>
              <a:t>Одновременность создания копий данных на разных </a:t>
            </a:r>
            <a:r>
              <a:rPr b="0" lang="en-US" sz="3600" spc="-1" strike="noStrike">
                <a:solidFill>
                  <a:srgbClr val="572314"/>
                </a:solidFill>
                <a:latin typeface="Gill Sans MT"/>
              </a:rPr>
              <a:t>LUN</a:t>
            </a:r>
            <a:endParaRPr b="0" lang="en-US" sz="3600" spc="-1" strike="noStrike">
              <a:solidFill>
                <a:srgbClr val="000000"/>
              </a:solidFill>
              <a:latin typeface="Gill Sans MT"/>
            </a:endParaRPr>
          </a:p>
        </p:txBody>
      </p:sp>
      <p:sp>
        <p:nvSpPr>
          <p:cNvPr id="503" name="PlaceHolder 2"/>
          <p:cNvSpPr>
            <a:spLocks noGrp="1"/>
          </p:cNvSpPr>
          <p:nvPr>
            <p:ph/>
          </p:nvPr>
        </p:nvSpPr>
        <p:spPr>
          <a:xfrm>
            <a:off x="899640" y="1340640"/>
            <a:ext cx="8136720" cy="5328360"/>
          </a:xfrm>
          <a:prstGeom prst="rect">
            <a:avLst/>
          </a:prstGeom>
          <a:noFill/>
          <a:ln w="0">
            <a:noFill/>
          </a:ln>
        </p:spPr>
        <p:txBody>
          <a:bodyPr lIns="90000" rIns="90000" tIns="45000" bIns="45000" anchor="t">
            <a:noAutofit/>
          </a:bodyPr>
          <a:p>
            <a:pPr marL="365760" indent="-283320" algn="just">
              <a:lnSpc>
                <a:spcPts val="2999"/>
              </a:lnSpc>
              <a:spcBef>
                <a:spcPts val="601"/>
              </a:spcBef>
              <a:buClr>
                <a:srgbClr val="3891a7"/>
              </a:buClr>
              <a:buSzPct val="80000"/>
              <a:buFont typeface="Wingdings 2" charset="2"/>
              <a:buChar char=""/>
            </a:pPr>
            <a:r>
              <a:rPr b="0" lang="ru-RU" sz="2200" spc="-1" strike="noStrike">
                <a:solidFill>
                  <a:srgbClr val="000000"/>
                </a:solidFill>
                <a:latin typeface="Gill Sans MT"/>
              </a:rPr>
              <a:t>Существуют приложения, в которых для оптимизации их работы необходимо наличие не менее 2 разных логических дисков, которые, как правило, располагаются на разных </a:t>
            </a:r>
            <a:r>
              <a:rPr b="0" lang="en-US" sz="2200" spc="-1" strike="noStrike">
                <a:solidFill>
                  <a:srgbClr val="000000"/>
                </a:solidFill>
                <a:latin typeface="Gill Sans MT"/>
              </a:rPr>
              <a:t>LUN</a:t>
            </a:r>
            <a:endParaRPr b="0" lang="en-US" sz="22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200" spc="-1" strike="noStrike">
                <a:solidFill>
                  <a:srgbClr val="000000"/>
                </a:solidFill>
                <a:latin typeface="Gill Sans MT"/>
              </a:rPr>
              <a:t>СУБД (журналы + таблицы БД + индексы)</a:t>
            </a:r>
            <a:endParaRPr b="0" lang="en-US" sz="22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2200" spc="-1" strike="noStrike">
                <a:solidFill>
                  <a:srgbClr val="000000"/>
                </a:solidFill>
                <a:latin typeface="Gill Sans MT"/>
              </a:rPr>
              <a:t>Для получения корректной копии данных для приложения необходимо обеспечить одномоментность получения копий разных </a:t>
            </a:r>
            <a:r>
              <a:rPr b="0" lang="fr-FR" sz="2200" spc="-1" strike="noStrike">
                <a:solidFill>
                  <a:srgbClr val="000000"/>
                </a:solidFill>
                <a:latin typeface="Gill Sans MT"/>
              </a:rPr>
              <a:t>LUN</a:t>
            </a:r>
            <a:r>
              <a:rPr b="0" lang="ru-RU" sz="2200" spc="-1" strike="noStrike">
                <a:solidFill>
                  <a:srgbClr val="000000"/>
                </a:solidFill>
                <a:latin typeface="Gill Sans MT"/>
              </a:rPr>
              <a:t> </a:t>
            </a:r>
            <a:endParaRPr b="0" lang="en-US" sz="22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2200" spc="-1" strike="noStrike">
                <a:solidFill>
                  <a:srgbClr val="000000"/>
                </a:solidFill>
                <a:latin typeface="Gill Sans MT"/>
              </a:rPr>
              <a:t>Эта функциональность должна быть реализована в СХД, иначе гарантированно правильные копии данных приложения получить значительно сложнее или невозможно</a:t>
            </a:r>
            <a:endParaRPr b="0" lang="en-US" sz="22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2200" spc="-1" strike="noStrike">
                <a:solidFill>
                  <a:srgbClr val="000000"/>
                </a:solidFill>
                <a:latin typeface="Gill Sans MT"/>
              </a:rPr>
              <a:t>Такие СХД реализуют наличие </a:t>
            </a:r>
            <a:r>
              <a:rPr b="0" lang="en-US" sz="2200" spc="-1" strike="noStrike">
                <a:solidFill>
                  <a:srgbClr val="000000"/>
                </a:solidFill>
                <a:latin typeface="Gill Sans MT"/>
              </a:rPr>
              <a:t>Consistency Groups</a:t>
            </a:r>
            <a:endParaRPr b="0" lang="en-US" sz="22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title"/>
          </p:nvPr>
        </p:nvSpPr>
        <p:spPr>
          <a:xfrm>
            <a:off x="1440000" y="128880"/>
            <a:ext cx="7704000" cy="951120"/>
          </a:xfrm>
          <a:prstGeom prst="rect">
            <a:avLst/>
          </a:prstGeom>
          <a:noFill/>
          <a:ln w="0">
            <a:noFill/>
          </a:ln>
        </p:spPr>
        <p:txBody>
          <a:bodyPr lIns="0" rIns="0" tIns="0" bIns="0" anchor="ctr">
            <a:noAutofit/>
          </a:bodyPr>
          <a:p>
            <a:pPr indent="0">
              <a:buNone/>
            </a:pPr>
            <a:r>
              <a:rPr b="0" lang="ru-RU" sz="3200" spc="-1" strike="noStrike">
                <a:solidFill>
                  <a:srgbClr val="813709"/>
                </a:solidFill>
                <a:latin typeface="TeX Gyre Adventor"/>
              </a:rPr>
              <a:t>Действия с массивом памяти в СХД</a:t>
            </a:r>
            <a:endParaRPr b="0" lang="en-US" sz="3200" spc="-1" strike="noStrike">
              <a:solidFill>
                <a:srgbClr val="813709"/>
              </a:solidFill>
              <a:latin typeface="TeX Gyre Adventor"/>
            </a:endParaRPr>
          </a:p>
        </p:txBody>
      </p:sp>
      <p:pic>
        <p:nvPicPr>
          <p:cNvPr id="505" name="Picture 4" descr=""/>
          <p:cNvPicPr/>
          <p:nvPr/>
        </p:nvPicPr>
        <p:blipFill>
          <a:blip r:embed="rId1"/>
          <a:stretch/>
        </p:blipFill>
        <p:spPr>
          <a:xfrm>
            <a:off x="1410120" y="1229760"/>
            <a:ext cx="6694560" cy="2086200"/>
          </a:xfrm>
          <a:prstGeom prst="rect">
            <a:avLst/>
          </a:prstGeom>
          <a:ln w="9360">
            <a:noFill/>
          </a:ln>
        </p:spPr>
      </p:pic>
      <p:cxnSp>
        <p:nvCxnSpPr>
          <p:cNvPr id="506" name="Curved Connector 2"/>
          <p:cNvCxnSpPr/>
          <p:nvPr/>
        </p:nvCxnSpPr>
        <p:spPr>
          <a:xfrm flipV="1">
            <a:off x="1158480" y="1840680"/>
            <a:ext cx="6835680" cy="391680"/>
          </a:xfrm>
          <a:prstGeom prst="curvedConnector3">
            <a:avLst>
              <a:gd name="adj1" fmla="val 25006"/>
            </a:avLst>
          </a:prstGeom>
          <a:ln w="38160">
            <a:solidFill>
              <a:srgbClr val="333399"/>
            </a:solidFill>
            <a:round/>
            <a:tailEnd len="med" type="arrow" w="med"/>
          </a:ln>
        </p:spPr>
      </p:cxnSp>
      <p:sp>
        <p:nvSpPr>
          <p:cNvPr id="507" name="PlaceHolder 2"/>
          <p:cNvSpPr>
            <a:spLocks noGrp="1"/>
          </p:cNvSpPr>
          <p:nvPr>
            <p:ph/>
          </p:nvPr>
        </p:nvSpPr>
        <p:spPr>
          <a:xfrm>
            <a:off x="1410120" y="3625200"/>
            <a:ext cx="6662520" cy="3135240"/>
          </a:xfrm>
          <a:prstGeom prst="rect">
            <a:avLst/>
          </a:prstGeom>
          <a:noFill/>
          <a:ln w="9360">
            <a:noFill/>
          </a:ln>
        </p:spPr>
        <p:txBody>
          <a:bodyPr numCol="1" spcCol="0" lIns="91440" rIns="91440" tIns="45720" bIns="45720" anchor="t">
            <a:noAutofit/>
          </a:bodyPr>
          <a:p>
            <a:pPr marL="457200" indent="-457200" algn="just">
              <a:lnSpc>
                <a:spcPct val="100000"/>
              </a:lnSpc>
              <a:spcBef>
                <a:spcPts val="400"/>
              </a:spcBef>
              <a:buClr>
                <a:srgbClr val="000000"/>
              </a:buClr>
              <a:buFont typeface="OpenSymbol"/>
              <a:buAutoNum type="arabicPeriod"/>
            </a:pPr>
            <a:r>
              <a:rPr b="0" lang="ru-RU" sz="2600" spc="-1" strike="noStrike">
                <a:solidFill>
                  <a:srgbClr val="000000"/>
                </a:solidFill>
                <a:latin typeface="Arial"/>
              </a:rPr>
              <a:t>Создать дисковый домен</a:t>
            </a:r>
            <a:endParaRPr b="0" lang="en-US" sz="26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600" spc="-1" strike="noStrike">
                <a:solidFill>
                  <a:srgbClr val="000000"/>
                </a:solidFill>
                <a:latin typeface="Arial"/>
              </a:rPr>
              <a:t>Создать пул хранения</a:t>
            </a:r>
            <a:endParaRPr b="0" lang="en-US" sz="26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600" spc="-1" strike="noStrike">
                <a:solidFill>
                  <a:srgbClr val="000000"/>
                </a:solidFill>
                <a:latin typeface="Arial"/>
              </a:rPr>
              <a:t>Создать файловую систему</a:t>
            </a:r>
            <a:endParaRPr b="0" lang="en-US" sz="26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600" spc="-1" strike="noStrike">
                <a:solidFill>
                  <a:srgbClr val="000000"/>
                </a:solidFill>
                <a:latin typeface="Arial"/>
              </a:rPr>
              <a:t>Создать логический порт подключения</a:t>
            </a:r>
            <a:endParaRPr b="0" lang="en-US" sz="26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600" spc="-1" strike="noStrike">
                <a:solidFill>
                  <a:srgbClr val="000000"/>
                </a:solidFill>
                <a:latin typeface="Arial"/>
              </a:rPr>
              <a:t>Создать ресурс общего доступа </a:t>
            </a:r>
            <a:endParaRPr b="0" lang="en-US" sz="26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1435680" y="116640"/>
            <a:ext cx="7497720" cy="1079640"/>
          </a:xfrm>
          <a:prstGeom prst="rect">
            <a:avLst/>
          </a:prstGeom>
          <a:noFill/>
          <a:ln w="0">
            <a:noFill/>
          </a:ln>
        </p:spPr>
        <p:txBody>
          <a:bodyPr lIns="90000" rIns="90000" tIns="45000" bIns="45000" anchor="ctr">
            <a:noAutofit/>
          </a:bodyPr>
          <a:p>
            <a:pPr indent="0">
              <a:lnSpc>
                <a:spcPct val="100000"/>
              </a:lnSpc>
              <a:buNone/>
            </a:pPr>
            <a:r>
              <a:rPr b="0" lang="ru-RU" sz="4400" spc="-1" strike="noStrike">
                <a:solidFill>
                  <a:srgbClr val="572314"/>
                </a:solidFill>
                <a:latin typeface="Gill Sans MT"/>
              </a:rPr>
              <a:t>Спектр требований</a:t>
            </a:r>
            <a:endParaRPr b="0" lang="en-US" sz="4400" spc="-1" strike="noStrike">
              <a:solidFill>
                <a:srgbClr val="000000"/>
              </a:solidFill>
              <a:latin typeface="Gill Sans MT"/>
            </a:endParaRPr>
          </a:p>
        </p:txBody>
      </p:sp>
      <p:sp>
        <p:nvSpPr>
          <p:cNvPr id="85" name="PlaceHolder 2"/>
          <p:cNvSpPr>
            <a:spLocks noGrp="1"/>
          </p:cNvSpPr>
          <p:nvPr>
            <p:ph/>
          </p:nvPr>
        </p:nvSpPr>
        <p:spPr>
          <a:xfrm>
            <a:off x="1115640" y="1196640"/>
            <a:ext cx="7817760" cy="5661000"/>
          </a:xfrm>
          <a:prstGeom prst="rect">
            <a:avLst/>
          </a:prstGeom>
          <a:noFill/>
          <a:ln w="0">
            <a:noFill/>
          </a:ln>
        </p:spPr>
        <p:txBody>
          <a:bodyPr lIns="90000" rIns="90000" tIns="45000" bIns="45000" anchor="t">
            <a:normAutofit/>
          </a:bodyPr>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Производительность</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Надежность, ремонтопригодность, доступность</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Эффективность использования дискового пространства</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Защита от НСД</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Простота администрирования</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Поддержка программных интерфейсов для мониторинга и управления</a:t>
            </a:r>
            <a:endParaRPr b="0" lang="en-US" sz="3300" spc="-1" strike="noStrike">
              <a:solidFill>
                <a:srgbClr val="000000"/>
              </a:solidFill>
              <a:latin typeface="Gill Sans MT"/>
            </a:endParaRPr>
          </a:p>
          <a:p>
            <a:pPr marL="365760" indent="-283320">
              <a:lnSpc>
                <a:spcPts val="2999"/>
              </a:lnSpc>
              <a:spcBef>
                <a:spcPts val="1199"/>
              </a:spcBef>
              <a:buClr>
                <a:srgbClr val="3891a7"/>
              </a:buClr>
              <a:buSzPct val="80000"/>
              <a:buFont typeface="Wingdings 2" charset="2"/>
              <a:buChar char=""/>
            </a:pPr>
            <a:r>
              <a:rPr b="0" lang="ru-RU" sz="3300" spc="-1" strike="noStrike">
                <a:solidFill>
                  <a:srgbClr val="000000"/>
                </a:solidFill>
                <a:latin typeface="Gill Sans MT"/>
              </a:rPr>
              <a:t>Поддержка расширенных функциональных возможностей</a:t>
            </a:r>
            <a:endParaRPr b="0" lang="en-US" sz="3300" spc="-1" strike="noStrike">
              <a:solidFill>
                <a:srgbClr val="000000"/>
              </a:solidFill>
              <a:latin typeface="Gill Sans MT"/>
            </a:endParaRPr>
          </a:p>
          <a:p>
            <a:pPr marL="82440" indent="0">
              <a:lnSpc>
                <a:spcPts val="2999"/>
              </a:lnSpc>
              <a:spcBef>
                <a:spcPts val="601"/>
              </a:spcBef>
              <a:buNone/>
              <a:tabLst>
                <a:tab algn="l" pos="0"/>
              </a:tabLst>
            </a:pPr>
            <a:endParaRPr b="0" lang="en-US" sz="32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1632600" y="-162360"/>
            <a:ext cx="6994080" cy="1457280"/>
          </a:xfrm>
          <a:prstGeom prst="rect">
            <a:avLst/>
          </a:prstGeom>
          <a:noFill/>
          <a:ln w="0">
            <a:noFill/>
          </a:ln>
        </p:spPr>
        <p:txBody>
          <a:bodyPr lIns="0" rIns="0" tIns="0" bIns="0" anchor="ctr">
            <a:noAutofit/>
          </a:bodyPr>
          <a:p>
            <a:pPr indent="0">
              <a:buNone/>
            </a:pPr>
            <a:r>
              <a:rPr b="0" lang="ru-RU" sz="4059" spc="-1" strike="noStrike">
                <a:solidFill>
                  <a:srgbClr val="813709"/>
                </a:solidFill>
                <a:latin typeface="TeX Gyre Adventor"/>
              </a:rPr>
              <a:t>Действия с массивом памяти в СХД</a:t>
            </a:r>
            <a:endParaRPr b="0" lang="en-US" sz="4059" spc="-1" strike="noStrike">
              <a:solidFill>
                <a:srgbClr val="813709"/>
              </a:solidFill>
              <a:latin typeface="TeX Gyre Adventor"/>
            </a:endParaRPr>
          </a:p>
        </p:txBody>
      </p:sp>
      <p:pic>
        <p:nvPicPr>
          <p:cNvPr id="509" name="Picture 5" descr=""/>
          <p:cNvPicPr/>
          <p:nvPr/>
        </p:nvPicPr>
        <p:blipFill>
          <a:blip r:embed="rId1"/>
          <a:stretch/>
        </p:blipFill>
        <p:spPr>
          <a:xfrm>
            <a:off x="1456200" y="1229400"/>
            <a:ext cx="7380000" cy="1724760"/>
          </a:xfrm>
          <a:prstGeom prst="rect">
            <a:avLst/>
          </a:prstGeom>
          <a:ln w="9360">
            <a:noFill/>
          </a:ln>
        </p:spPr>
      </p:pic>
      <p:cxnSp>
        <p:nvCxnSpPr>
          <p:cNvPr id="510" name="Curved Connector 3"/>
          <p:cNvCxnSpPr/>
          <p:nvPr/>
        </p:nvCxnSpPr>
        <p:spPr>
          <a:xfrm>
            <a:off x="1656000" y="1772640"/>
            <a:ext cx="7057080" cy="432360"/>
          </a:xfrm>
          <a:prstGeom prst="curvedConnector3">
            <a:avLst>
              <a:gd name="adj1" fmla="val 25002"/>
            </a:avLst>
          </a:prstGeom>
          <a:ln w="38160">
            <a:solidFill>
              <a:srgbClr val="333399"/>
            </a:solidFill>
            <a:round/>
            <a:tailEnd len="med" type="arrow" w="med"/>
          </a:ln>
        </p:spPr>
      </p:cxnSp>
      <p:sp>
        <p:nvSpPr>
          <p:cNvPr id="511" name="PlaceHolder 2"/>
          <p:cNvSpPr>
            <a:spLocks noGrp="1"/>
          </p:cNvSpPr>
          <p:nvPr>
            <p:ph/>
          </p:nvPr>
        </p:nvSpPr>
        <p:spPr>
          <a:xfrm>
            <a:off x="1456200" y="3068640"/>
            <a:ext cx="7344360" cy="3462480"/>
          </a:xfrm>
          <a:prstGeom prst="rect">
            <a:avLst/>
          </a:prstGeom>
          <a:noFill/>
          <a:ln w="9360">
            <a:noFill/>
          </a:ln>
        </p:spPr>
        <p:txBody>
          <a:bodyPr numCol="1" spcCol="0" lIns="91440" rIns="91440" tIns="45720" bIns="45720" anchor="t">
            <a:noAutofit/>
          </a:bodyPr>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Создать дисковый домен</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Создать пул хранения</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Создать LUN</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Указать (создать) логическую группу для созданного LUN</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Создать запись о хосте</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Указать (создать) логическую группу для созданного хоста</a:t>
            </a:r>
            <a:endParaRPr b="0" lang="en-US" sz="2000" spc="-1" strike="noStrike">
              <a:solidFill>
                <a:srgbClr val="404040"/>
              </a:solidFill>
              <a:latin typeface="Century Gothic"/>
            </a:endParaRPr>
          </a:p>
          <a:p>
            <a:pPr marL="457200" indent="-457200" algn="just">
              <a:lnSpc>
                <a:spcPct val="100000"/>
              </a:lnSpc>
              <a:spcBef>
                <a:spcPts val="400"/>
              </a:spcBef>
              <a:buClr>
                <a:srgbClr val="000000"/>
              </a:buClr>
              <a:buFont typeface="OpenSymbol"/>
              <a:buAutoNum type="arabicPeriod"/>
            </a:pPr>
            <a:r>
              <a:rPr b="0" lang="ru-RU" sz="2000" spc="-1" strike="noStrike">
                <a:solidFill>
                  <a:srgbClr val="000000"/>
                </a:solidFill>
                <a:latin typeface="Arial"/>
              </a:rPr>
              <a:t>Установить соответствие между логической группой LUN и логической группой хостов</a:t>
            </a:r>
            <a:endParaRPr b="0" lang="en-US" sz="2000" spc="-1" strike="noStrike">
              <a:solidFill>
                <a:srgbClr val="404040"/>
              </a:solidFill>
              <a:latin typeface="Century Gothic"/>
            </a:endParaRPr>
          </a:p>
        </p:txBody>
      </p:sp>
      <p:cxnSp>
        <p:nvCxnSpPr>
          <p:cNvPr id="512" name="Curved Connector 4"/>
          <p:cNvCxnSpPr/>
          <p:nvPr/>
        </p:nvCxnSpPr>
        <p:spPr>
          <a:xfrm flipV="1">
            <a:off x="5399280" y="2454480"/>
            <a:ext cx="3061800" cy="277200"/>
          </a:xfrm>
          <a:prstGeom prst="curvedConnector3">
            <a:avLst>
              <a:gd name="adj1" fmla="val 25000"/>
            </a:avLst>
          </a:prstGeom>
          <a:ln w="38160">
            <a:solidFill>
              <a:srgbClr val="333399"/>
            </a:solidFill>
            <a:round/>
            <a:tailEnd len="med" type="arrow" w="med"/>
          </a:ln>
        </p:spPr>
      </p:cxnSp>
      <p:sp>
        <p:nvSpPr>
          <p:cNvPr id="513" name="8-Point Star 8"/>
          <p:cNvSpPr/>
          <p:nvPr/>
        </p:nvSpPr>
        <p:spPr>
          <a:xfrm>
            <a:off x="3008160" y="144216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2</a:t>
            </a:r>
            <a:endParaRPr b="0" lang="ru-RU" sz="1800" spc="-1" strike="noStrike">
              <a:solidFill>
                <a:srgbClr val="000000"/>
              </a:solidFill>
              <a:latin typeface="Arial"/>
            </a:endParaRPr>
          </a:p>
        </p:txBody>
      </p:sp>
      <p:sp>
        <p:nvSpPr>
          <p:cNvPr id="514" name="8-Point Star 9"/>
          <p:cNvSpPr/>
          <p:nvPr/>
        </p:nvSpPr>
        <p:spPr>
          <a:xfrm>
            <a:off x="4526640" y="173016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3</a:t>
            </a:r>
            <a:endParaRPr b="0" lang="ru-RU" sz="1800" spc="-1" strike="noStrike">
              <a:solidFill>
                <a:srgbClr val="000000"/>
              </a:solidFill>
              <a:latin typeface="Arial"/>
            </a:endParaRPr>
          </a:p>
        </p:txBody>
      </p:sp>
      <p:sp>
        <p:nvSpPr>
          <p:cNvPr id="515" name="8-Point Star 10"/>
          <p:cNvSpPr/>
          <p:nvPr/>
        </p:nvSpPr>
        <p:spPr>
          <a:xfrm>
            <a:off x="6009840" y="190440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4</a:t>
            </a:r>
            <a:endParaRPr b="0" lang="ru-RU" sz="1800" spc="-1" strike="noStrike">
              <a:solidFill>
                <a:srgbClr val="000000"/>
              </a:solidFill>
              <a:latin typeface="Arial"/>
            </a:endParaRPr>
          </a:p>
        </p:txBody>
      </p:sp>
      <p:sp>
        <p:nvSpPr>
          <p:cNvPr id="516" name="8-Point Star 11"/>
          <p:cNvSpPr/>
          <p:nvPr/>
        </p:nvSpPr>
        <p:spPr>
          <a:xfrm>
            <a:off x="1456200" y="144216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1</a:t>
            </a:r>
            <a:endParaRPr b="0" lang="ru-RU" sz="1800" spc="-1" strike="noStrike">
              <a:solidFill>
                <a:srgbClr val="000000"/>
              </a:solidFill>
              <a:latin typeface="Arial"/>
            </a:endParaRPr>
          </a:p>
        </p:txBody>
      </p:sp>
      <p:sp>
        <p:nvSpPr>
          <p:cNvPr id="517" name="8-Point Star 12"/>
          <p:cNvSpPr/>
          <p:nvPr/>
        </p:nvSpPr>
        <p:spPr>
          <a:xfrm>
            <a:off x="4559400" y="250740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5</a:t>
            </a:r>
            <a:endParaRPr b="0" lang="ru-RU" sz="1800" spc="-1" strike="noStrike">
              <a:solidFill>
                <a:srgbClr val="000000"/>
              </a:solidFill>
              <a:latin typeface="Arial"/>
            </a:endParaRPr>
          </a:p>
        </p:txBody>
      </p:sp>
      <p:sp>
        <p:nvSpPr>
          <p:cNvPr id="518" name="8-Point Star 13"/>
          <p:cNvSpPr/>
          <p:nvPr/>
        </p:nvSpPr>
        <p:spPr>
          <a:xfrm>
            <a:off x="6042600" y="246384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6</a:t>
            </a:r>
            <a:endParaRPr b="0" lang="ru-RU" sz="1800" spc="-1" strike="noStrike">
              <a:solidFill>
                <a:srgbClr val="000000"/>
              </a:solidFill>
              <a:latin typeface="Arial"/>
            </a:endParaRPr>
          </a:p>
        </p:txBody>
      </p:sp>
      <p:sp>
        <p:nvSpPr>
          <p:cNvPr id="519" name="8-Point Star 14"/>
          <p:cNvSpPr/>
          <p:nvPr/>
        </p:nvSpPr>
        <p:spPr>
          <a:xfrm>
            <a:off x="8480520" y="2255760"/>
            <a:ext cx="359640" cy="359640"/>
          </a:xfrm>
          <a:prstGeom prst="star8">
            <a:avLst>
              <a:gd name="adj" fmla="val 37500"/>
            </a:avLst>
          </a:prstGeom>
          <a:gradFill rotWithShape="0">
            <a:gsLst>
              <a:gs pos="0">
                <a:srgbClr val="c5c5e9"/>
              </a:gs>
              <a:gs pos="100000">
                <a:srgbClr val="e8e8f6"/>
              </a:gs>
            </a:gsLst>
            <a:lin ang="16200000"/>
          </a:gradFill>
          <a:ln w="9360">
            <a:solidFill>
              <a:srgbClr val="2a2a88"/>
            </a:solidFill>
            <a:round/>
          </a:ln>
          <a:effectLst>
            <a:outerShdw dist="20160" dir="5400000" blurRad="39960" rotWithShape="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ru-RU" sz="1800" spc="-1" strike="noStrike">
                <a:solidFill>
                  <a:srgbClr val="000000"/>
                </a:solidFill>
                <a:latin typeface="Arial"/>
              </a:rPr>
              <a:t>7</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title"/>
          </p:nvPr>
        </p:nvSpPr>
        <p:spPr>
          <a:xfrm>
            <a:off x="1644120" y="10800"/>
            <a:ext cx="6683400" cy="1502640"/>
          </a:xfrm>
          <a:prstGeom prst="rect">
            <a:avLst/>
          </a:prstGeom>
          <a:noFill/>
          <a:ln w="0">
            <a:noFill/>
          </a:ln>
        </p:spPr>
        <p:txBody>
          <a:bodyPr lIns="0" rIns="0" tIns="0" bIns="0" anchor="ctr">
            <a:noAutofit/>
          </a:bodyPr>
          <a:p>
            <a:pPr indent="0" algn="ctr">
              <a:lnSpc>
                <a:spcPct val="150000"/>
              </a:lnSpc>
              <a:buNone/>
            </a:pPr>
            <a:r>
              <a:rPr b="0" lang="ru-RU" sz="2800" spc="-1" strike="noStrike">
                <a:solidFill>
                  <a:srgbClr val="813709"/>
                </a:solidFill>
                <a:latin typeface="TeX Gyre Adventor"/>
              </a:rPr>
              <a:t>Стратегии разделения объектов БД по табличным пространствам </a:t>
            </a:r>
            <a:endParaRPr b="0" lang="en-US" sz="2800" spc="-1" strike="noStrike">
              <a:solidFill>
                <a:srgbClr val="813709"/>
              </a:solidFill>
              <a:latin typeface="TeX Gyre Adventor"/>
            </a:endParaRPr>
          </a:p>
        </p:txBody>
      </p:sp>
      <p:sp>
        <p:nvSpPr>
          <p:cNvPr id="521" name=""/>
          <p:cNvSpPr txBox="1"/>
          <p:nvPr/>
        </p:nvSpPr>
        <p:spPr>
          <a:xfrm>
            <a:off x="900000" y="1748880"/>
            <a:ext cx="8253720" cy="4471920"/>
          </a:xfrm>
          <a:prstGeom prst="rect">
            <a:avLst/>
          </a:prstGeom>
          <a:noFill/>
          <a:ln w="0">
            <a:noFill/>
          </a:ln>
        </p:spPr>
        <p:txBody>
          <a:bodyPr lIns="90000" rIns="90000" tIns="45000" bIns="45000" anchor="t">
            <a:noAutofit/>
          </a:bodyPr>
          <a:p>
            <a:pPr marL="216000" indent="-216000">
              <a:lnSpc>
                <a:spcPct val="115000"/>
              </a:lnSpc>
              <a:buClr>
                <a:srgbClr val="a53010"/>
              </a:buClr>
              <a:buSzPct val="150000"/>
              <a:buFont typeface="DejaVu Sans"/>
              <a:buChar char="➣"/>
            </a:pPr>
            <a:r>
              <a:rPr b="0" lang="ru-RU" sz="2200" spc="-1" strike="noStrike">
                <a:solidFill>
                  <a:srgbClr val="000000"/>
                </a:solidFill>
                <a:latin typeface="Century Gothic"/>
                <a:ea typeface="Noto Sans CJK SC"/>
              </a:rPr>
              <a:t>По частоте использования данных</a:t>
            </a:r>
            <a:endParaRPr b="0" lang="ru-RU" sz="2200" spc="-1" strike="noStrike">
              <a:solidFill>
                <a:srgbClr val="000000"/>
              </a:solidFill>
              <a:latin typeface="Arial"/>
            </a:endParaRPr>
          </a:p>
          <a:p>
            <a:pPr>
              <a:lnSpc>
                <a:spcPct val="115000"/>
              </a:lnSpc>
            </a:pPr>
            <a:r>
              <a:rPr b="0" lang="ru-RU" sz="2200" spc="-1" strike="noStrike">
                <a:solidFill>
                  <a:srgbClr val="000000"/>
                </a:solidFill>
                <a:latin typeface="Century Gothic"/>
                <a:ea typeface="Noto Sans CJK SC"/>
              </a:rPr>
              <a:t>	</a:t>
            </a:r>
            <a:r>
              <a:rPr b="0" lang="ru-RU" sz="2200" spc="-1" strike="noStrike">
                <a:solidFill>
                  <a:srgbClr val="000000"/>
                </a:solidFill>
                <a:latin typeface="Nimbus Sans"/>
                <a:ea typeface="Noto Sans CJK SC"/>
              </a:rPr>
              <a:t>Часто используемые отдельно — редко отдельно</a:t>
            </a:r>
            <a:endParaRPr b="0" lang="ru-RU" sz="2200" spc="-1" strike="noStrike">
              <a:solidFill>
                <a:srgbClr val="000000"/>
              </a:solidFill>
              <a:latin typeface="Arial"/>
            </a:endParaRPr>
          </a:p>
          <a:p>
            <a:pPr marL="216000" indent="-216000">
              <a:lnSpc>
                <a:spcPct val="115000"/>
              </a:lnSpc>
              <a:buClr>
                <a:srgbClr val="a53010"/>
              </a:buClr>
              <a:buSzPct val="150000"/>
              <a:buFont typeface="DejaVu Sans"/>
              <a:buChar char="➣"/>
            </a:pPr>
            <a:r>
              <a:rPr b="0" lang="ru-RU" sz="2200" spc="-1" strike="noStrike">
                <a:solidFill>
                  <a:srgbClr val="000000"/>
                </a:solidFill>
                <a:latin typeface="Century Gothic"/>
                <a:ea typeface="Noto Sans CJK SC"/>
              </a:rPr>
              <a:t>По типам объектов БД</a:t>
            </a:r>
            <a:endParaRPr b="0" lang="ru-RU" sz="2200" spc="-1" strike="noStrike">
              <a:solidFill>
                <a:srgbClr val="000000"/>
              </a:solidFill>
              <a:latin typeface="Arial"/>
            </a:endParaRPr>
          </a:p>
          <a:p>
            <a:pPr>
              <a:lnSpc>
                <a:spcPct val="115000"/>
              </a:lnSpc>
            </a:pPr>
            <a:r>
              <a:rPr b="0" lang="ru-RU" sz="2200" spc="-1" strike="noStrike">
                <a:solidFill>
                  <a:srgbClr val="000000"/>
                </a:solidFill>
                <a:latin typeface="Arial"/>
              </a:rPr>
              <a:t>	</a:t>
            </a:r>
            <a:r>
              <a:rPr b="0" lang="ru-RU" sz="2200" spc="-1" strike="noStrike">
                <a:solidFill>
                  <a:srgbClr val="000000"/>
                </a:solidFill>
                <a:latin typeface="Nimbus Sans"/>
              </a:rPr>
              <a:t>Индексы отдельно — данные отдельно</a:t>
            </a:r>
            <a:r>
              <a:rPr b="0" lang="ru-RU" sz="2200" spc="-1" strike="noStrike">
                <a:solidFill>
                  <a:srgbClr val="000000"/>
                </a:solidFill>
                <a:latin typeface="Arial"/>
              </a:rPr>
              <a:t>  </a:t>
            </a:r>
            <a:endParaRPr b="0" lang="ru-RU" sz="2200" spc="-1" strike="noStrike">
              <a:solidFill>
                <a:srgbClr val="000000"/>
              </a:solidFill>
              <a:latin typeface="Arial"/>
            </a:endParaRPr>
          </a:p>
          <a:p>
            <a:pPr marL="216000" indent="-216000">
              <a:lnSpc>
                <a:spcPct val="115000"/>
              </a:lnSpc>
              <a:buClr>
                <a:srgbClr val="a53010"/>
              </a:buClr>
              <a:buSzPct val="150000"/>
              <a:buFont typeface="DejaVu Sans"/>
              <a:buChar char="➣"/>
            </a:pPr>
            <a:r>
              <a:rPr b="0" lang="ru-RU" sz="2200" spc="-1" strike="noStrike">
                <a:solidFill>
                  <a:srgbClr val="000000"/>
                </a:solidFill>
                <a:latin typeface="Century Gothic"/>
                <a:ea typeface="Noto Sans CJK SC"/>
              </a:rPr>
              <a:t>Отделение служебной информации от данных</a:t>
            </a:r>
            <a:endParaRPr b="0" lang="ru-RU" sz="2200" spc="-1" strike="noStrike">
              <a:solidFill>
                <a:srgbClr val="000000"/>
              </a:solidFill>
              <a:latin typeface="Arial"/>
            </a:endParaRPr>
          </a:p>
          <a:p>
            <a:pPr>
              <a:lnSpc>
                <a:spcPct val="115000"/>
              </a:lnSpc>
            </a:pPr>
            <a:r>
              <a:rPr b="0" lang="ru-RU" sz="2200" spc="-1" strike="noStrike">
                <a:solidFill>
                  <a:srgbClr val="000000"/>
                </a:solidFill>
                <a:latin typeface="Century Gothic"/>
                <a:ea typeface="Noto Sans CJK SC"/>
              </a:rPr>
              <a:t>	</a:t>
            </a:r>
            <a:r>
              <a:rPr b="0" lang="ru-RU" sz="2200" spc="-1" strike="noStrike">
                <a:solidFill>
                  <a:srgbClr val="000000"/>
                </a:solidFill>
                <a:latin typeface="Nimbus Sans"/>
              </a:rPr>
              <a:t>Словарь отдельно — данные отдельно </a:t>
            </a:r>
            <a:r>
              <a:rPr b="0" lang="ru-RU" sz="2200" spc="-1" strike="noStrike">
                <a:solidFill>
                  <a:srgbClr val="000000"/>
                </a:solidFill>
                <a:latin typeface="Century Gothic"/>
                <a:ea typeface="Noto Sans CJK SC"/>
              </a:rPr>
              <a:t> </a:t>
            </a:r>
            <a:endParaRPr b="0" lang="ru-RU" sz="2200" spc="-1" strike="noStrike">
              <a:solidFill>
                <a:srgbClr val="000000"/>
              </a:solidFill>
              <a:latin typeface="Arial"/>
            </a:endParaRPr>
          </a:p>
          <a:p>
            <a:pPr marL="216000" indent="-216000">
              <a:lnSpc>
                <a:spcPct val="115000"/>
              </a:lnSpc>
              <a:buClr>
                <a:srgbClr val="a53010"/>
              </a:buClr>
              <a:buSzPct val="150000"/>
              <a:buFont typeface="DejaVu Sans"/>
              <a:buChar char="➣"/>
            </a:pPr>
            <a:r>
              <a:rPr b="0" lang="ru-RU" sz="2200" spc="-1" strike="noStrike">
                <a:solidFill>
                  <a:srgbClr val="000000"/>
                </a:solidFill>
                <a:latin typeface="Century Gothic"/>
                <a:ea typeface="Noto Sans CJK SC"/>
              </a:rPr>
              <a:t>Отделение временной информации от постоянной</a:t>
            </a:r>
            <a:endParaRPr b="0" lang="ru-RU" sz="2200" spc="-1" strike="noStrike">
              <a:solidFill>
                <a:srgbClr val="000000"/>
              </a:solidFill>
              <a:latin typeface="Arial"/>
            </a:endParaRPr>
          </a:p>
          <a:p>
            <a:pPr>
              <a:lnSpc>
                <a:spcPct val="115000"/>
              </a:lnSpc>
            </a:pPr>
            <a:r>
              <a:rPr b="0" lang="ru-RU" sz="2200" spc="-1" strike="noStrike">
                <a:solidFill>
                  <a:srgbClr val="000000"/>
                </a:solidFill>
                <a:latin typeface="Century Gothic"/>
                <a:ea typeface="Noto Sans CJK SC"/>
              </a:rPr>
              <a:t>	</a:t>
            </a:r>
            <a:r>
              <a:rPr b="0" lang="ru-RU" sz="2200" spc="-1" strike="noStrike">
                <a:solidFill>
                  <a:srgbClr val="000000"/>
                </a:solidFill>
                <a:latin typeface="Nimbus Sans"/>
              </a:rPr>
              <a:t>Временные данные отдельно — постоянные отдельно</a:t>
            </a:r>
            <a:r>
              <a:rPr b="0" lang="ru-RU" sz="2200" spc="-1" strike="noStrike">
                <a:solidFill>
                  <a:srgbClr val="000000"/>
                </a:solidFill>
                <a:latin typeface="Century Gothic"/>
                <a:ea typeface="Noto Sans CJK SC"/>
              </a:rPr>
              <a:t> </a:t>
            </a:r>
            <a:endParaRPr b="0" lang="ru-RU" sz="2200" spc="-1" strike="noStrike">
              <a:solidFill>
                <a:srgbClr val="000000"/>
              </a:solidFill>
              <a:latin typeface="Arial"/>
            </a:endParaRPr>
          </a:p>
          <a:p>
            <a:pPr marL="216000" indent="-216000">
              <a:lnSpc>
                <a:spcPct val="115000"/>
              </a:lnSpc>
              <a:buClr>
                <a:srgbClr val="a53010"/>
              </a:buClr>
              <a:buSzPct val="150000"/>
              <a:buFont typeface="DejaVu Sans"/>
              <a:buChar char="➣"/>
            </a:pPr>
            <a:r>
              <a:rPr b="0" lang="ru-RU" sz="2200" spc="-1" strike="noStrike">
                <a:solidFill>
                  <a:srgbClr val="000000"/>
                </a:solidFill>
                <a:latin typeface="Century Gothic"/>
                <a:ea typeface="Noto Sans CJK SC"/>
              </a:rPr>
              <a:t>Разделение данных по степени защиты </a:t>
            </a:r>
            <a:endParaRPr b="0" lang="ru-RU" sz="2200" spc="-1" strike="noStrike">
              <a:solidFill>
                <a:srgbClr val="000000"/>
              </a:solidFill>
              <a:latin typeface="Arial"/>
            </a:endParaRPr>
          </a:p>
          <a:p>
            <a:pPr>
              <a:lnSpc>
                <a:spcPct val="115000"/>
              </a:lnSpc>
            </a:pPr>
            <a:r>
              <a:rPr b="0" lang="ru-RU" sz="2200" spc="-1" strike="noStrike">
                <a:solidFill>
                  <a:srgbClr val="000000"/>
                </a:solidFill>
                <a:latin typeface="Century Gothic"/>
                <a:ea typeface="Noto Sans CJK SC"/>
              </a:rPr>
              <a:t>	</a:t>
            </a:r>
            <a:r>
              <a:rPr b="0" lang="ru-RU" sz="2200" spc="-1" strike="noStrike">
                <a:solidFill>
                  <a:srgbClr val="000000"/>
                </a:solidFill>
                <a:latin typeface="Nimbus Sans"/>
              </a:rPr>
              <a:t>Защищенные отдельно — открытые отдельно</a:t>
            </a:r>
            <a:r>
              <a:rPr b="0" lang="ru-RU" sz="2200" spc="-1" strike="noStrike">
                <a:solidFill>
                  <a:srgbClr val="000000"/>
                </a:solidFill>
                <a:latin typeface="Century Gothic"/>
                <a:ea typeface="Noto Sans CJK SC"/>
              </a:rPr>
              <a:t>  </a:t>
            </a:r>
            <a:endParaRPr b="0" lang="ru-RU"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5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5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5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52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521">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title"/>
          </p:nvPr>
        </p:nvSpPr>
        <p:spPr>
          <a:xfrm>
            <a:off x="1325880" y="0"/>
            <a:ext cx="781776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Дедупликация и сжатие данных</a:t>
            </a:r>
            <a:endParaRPr b="0" lang="en-US" sz="3200" spc="-1" strike="noStrike">
              <a:solidFill>
                <a:srgbClr val="000000"/>
              </a:solidFill>
              <a:latin typeface="Gill Sans MT"/>
            </a:endParaRPr>
          </a:p>
        </p:txBody>
      </p:sp>
      <p:sp>
        <p:nvSpPr>
          <p:cNvPr id="523" name="单圆角矩形 73"/>
          <p:cNvSpPr/>
          <p:nvPr/>
        </p:nvSpPr>
        <p:spPr>
          <a:xfrm>
            <a:off x="1108440" y="1170000"/>
            <a:ext cx="1955880" cy="5247360"/>
          </a:xfrm>
          <a:prstGeom prst="snipRoundRect">
            <a:avLst>
              <a:gd name="adj1" fmla="val 8351"/>
              <a:gd name="adj2" fmla="val 8582"/>
            </a:avLst>
          </a:prstGeom>
          <a:solidFill>
            <a:srgbClr val="faf8f4"/>
          </a:solidFill>
          <a:ln w="0">
            <a:noFill/>
          </a:ln>
          <a:effectLst>
            <a:outerShdw dist="25560" dir="5400000" blurRad="63360" rotWithShape="0">
              <a:srgbClr val="000000">
                <a:alpha val="43000"/>
              </a:srgbClr>
            </a:outerShdw>
          </a:effectLst>
        </p:spPr>
        <p:style>
          <a:lnRef idx="0"/>
          <a:fillRef idx="0"/>
          <a:effectRef idx="0"/>
          <a:fontRef idx="minor"/>
        </p:style>
        <p:txBody>
          <a:bodyPr lIns="81720" rIns="81720" tIns="40680" bIns="40680" anchor="ctr">
            <a:noAutofit/>
          </a:bodyPr>
          <a:p>
            <a:endParaRPr b="0" lang="ru-RU" sz="1800" spc="-1" strike="noStrike">
              <a:solidFill>
                <a:srgbClr val="000000"/>
              </a:solidFill>
              <a:latin typeface="Arial"/>
            </a:endParaRPr>
          </a:p>
        </p:txBody>
      </p:sp>
      <p:sp>
        <p:nvSpPr>
          <p:cNvPr id="524" name="矩形 74"/>
          <p:cNvSpPr/>
          <p:nvPr/>
        </p:nvSpPr>
        <p:spPr>
          <a:xfrm>
            <a:off x="1325880" y="1966680"/>
            <a:ext cx="217080" cy="169920"/>
          </a:xfrm>
          <a:prstGeom prst="rect">
            <a:avLst/>
          </a:prstGeom>
          <a:blipFill rotWithShape="0">
            <a:blip r:embed="rId1"/>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25" name="矩形 75"/>
          <p:cNvSpPr/>
          <p:nvPr/>
        </p:nvSpPr>
        <p:spPr>
          <a:xfrm>
            <a:off x="1706400" y="1966680"/>
            <a:ext cx="217080" cy="169920"/>
          </a:xfrm>
          <a:prstGeom prst="rect">
            <a:avLst/>
          </a:prstGeom>
          <a:blipFill rotWithShape="0">
            <a:blip r:embed="rId2"/>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26" name="矩形 76"/>
          <p:cNvSpPr/>
          <p:nvPr/>
        </p:nvSpPr>
        <p:spPr>
          <a:xfrm>
            <a:off x="2086560" y="1966680"/>
            <a:ext cx="217080" cy="169920"/>
          </a:xfrm>
          <a:prstGeom prst="rect">
            <a:avLst/>
          </a:prstGeom>
          <a:blipFill rotWithShape="0">
            <a:blip r:embed="rId3"/>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27" name="矩形 77"/>
          <p:cNvSpPr/>
          <p:nvPr/>
        </p:nvSpPr>
        <p:spPr>
          <a:xfrm>
            <a:off x="2467080" y="1966680"/>
            <a:ext cx="217080" cy="169920"/>
          </a:xfrm>
          <a:prstGeom prst="rect">
            <a:avLst/>
          </a:prstGeom>
          <a:solidFill>
            <a:srgbClr val="c00000"/>
          </a:solidFill>
          <a:ln w="25560">
            <a:noFill/>
          </a:ln>
        </p:spPr>
        <p:style>
          <a:lnRef idx="0"/>
          <a:fillRef idx="0"/>
          <a:effectRef idx="0"/>
          <a:fontRef idx="minor"/>
        </p:style>
        <p:txBody>
          <a:bodyPr lIns="90000" rIns="90000" tIns="45000" bIns="45000" anchor="ctr">
            <a:noAutofit/>
          </a:bodyPr>
          <a:p>
            <a:endParaRPr b="0" lang="ru-RU" sz="1800" spc="-1" strike="noStrike">
              <a:solidFill>
                <a:srgbClr val="ffffff"/>
              </a:solidFill>
              <a:latin typeface="Arial"/>
            </a:endParaRPr>
          </a:p>
        </p:txBody>
      </p:sp>
      <p:sp>
        <p:nvSpPr>
          <p:cNvPr id="528" name="矩形 78"/>
          <p:cNvSpPr/>
          <p:nvPr/>
        </p:nvSpPr>
        <p:spPr>
          <a:xfrm>
            <a:off x="1434600" y="2250720"/>
            <a:ext cx="217080" cy="169920"/>
          </a:xfrm>
          <a:prstGeom prst="rect">
            <a:avLst/>
          </a:prstGeom>
          <a:blipFill rotWithShape="0">
            <a:blip r:embed="rId4"/>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29" name="矩形 79"/>
          <p:cNvSpPr/>
          <p:nvPr/>
        </p:nvSpPr>
        <p:spPr>
          <a:xfrm>
            <a:off x="1815120" y="2250720"/>
            <a:ext cx="217080" cy="169920"/>
          </a:xfrm>
          <a:prstGeom prst="rect">
            <a:avLst/>
          </a:prstGeom>
          <a:solidFill>
            <a:srgbClr val="c00000"/>
          </a:solidFill>
          <a:ln w="25560">
            <a:noFill/>
          </a:ln>
        </p:spPr>
        <p:style>
          <a:lnRef idx="0"/>
          <a:fillRef idx="0"/>
          <a:effectRef idx="0"/>
          <a:fontRef idx="minor"/>
        </p:style>
        <p:txBody>
          <a:bodyPr lIns="90000" rIns="90000" tIns="45000" bIns="45000" anchor="ctr">
            <a:noAutofit/>
          </a:bodyPr>
          <a:p>
            <a:endParaRPr b="0" lang="ru-RU" sz="1800" spc="-1" strike="noStrike">
              <a:solidFill>
                <a:srgbClr val="ffffff"/>
              </a:solidFill>
              <a:latin typeface="Arial"/>
            </a:endParaRPr>
          </a:p>
        </p:txBody>
      </p:sp>
      <p:sp>
        <p:nvSpPr>
          <p:cNvPr id="530" name="矩形 80"/>
          <p:cNvSpPr/>
          <p:nvPr/>
        </p:nvSpPr>
        <p:spPr>
          <a:xfrm>
            <a:off x="2195280" y="2250720"/>
            <a:ext cx="217080" cy="169920"/>
          </a:xfrm>
          <a:prstGeom prst="rect">
            <a:avLst/>
          </a:prstGeom>
          <a:blipFill rotWithShape="0">
            <a:blip r:embed="rId5"/>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31" name="矩形 81"/>
          <p:cNvSpPr/>
          <p:nvPr/>
        </p:nvSpPr>
        <p:spPr>
          <a:xfrm>
            <a:off x="2575800" y="2250720"/>
            <a:ext cx="217080" cy="169920"/>
          </a:xfrm>
          <a:prstGeom prst="rect">
            <a:avLst/>
          </a:prstGeom>
          <a:blipFill rotWithShape="0">
            <a:blip r:embed="rId6"/>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nvGrpSpPr>
          <p:cNvPr id="532" name="组合 12"/>
          <p:cNvGrpSpPr/>
          <p:nvPr/>
        </p:nvGrpSpPr>
        <p:grpSpPr>
          <a:xfrm>
            <a:off x="1475640" y="4653000"/>
            <a:ext cx="1161000" cy="171720"/>
            <a:chOff x="1475640" y="4653000"/>
            <a:chExt cx="1161000" cy="171720"/>
          </a:xfrm>
        </p:grpSpPr>
        <p:sp>
          <p:nvSpPr>
            <p:cNvPr id="533" name="矩形 94"/>
            <p:cNvSpPr/>
            <p:nvPr/>
          </p:nvSpPr>
          <p:spPr>
            <a:xfrm>
              <a:off x="1475640" y="4654800"/>
              <a:ext cx="217080" cy="169920"/>
            </a:xfrm>
            <a:prstGeom prst="rect">
              <a:avLst/>
            </a:prstGeom>
            <a:solidFill>
              <a:srgbClr val="c00000"/>
            </a:solidFill>
            <a:ln w="25560">
              <a:noFill/>
            </a:ln>
          </p:spPr>
          <p:style>
            <a:lnRef idx="0"/>
            <a:fillRef idx="0"/>
            <a:effectRef idx="0"/>
            <a:fontRef idx="minor"/>
          </p:style>
          <p:txBody>
            <a:bodyPr lIns="90000" rIns="90000" tIns="45000" bIns="45000" anchor="ctr">
              <a:noAutofit/>
            </a:bodyPr>
            <a:p>
              <a:endParaRPr b="0" lang="ru-RU" sz="1800" spc="-1" strike="noStrike">
                <a:solidFill>
                  <a:srgbClr val="ffffff"/>
                </a:solidFill>
                <a:latin typeface="Arial"/>
              </a:endParaRPr>
            </a:p>
          </p:txBody>
        </p:sp>
        <p:sp>
          <p:nvSpPr>
            <p:cNvPr id="534" name="矩形 95"/>
            <p:cNvSpPr/>
            <p:nvPr/>
          </p:nvSpPr>
          <p:spPr>
            <a:xfrm>
              <a:off x="1947600" y="4654440"/>
              <a:ext cx="217080" cy="169920"/>
            </a:xfrm>
            <a:prstGeom prst="rect">
              <a:avLst/>
            </a:prstGeom>
            <a:blipFill rotWithShape="0">
              <a:blip r:embed="rId7"/>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35" name="矩形 96"/>
            <p:cNvSpPr/>
            <p:nvPr/>
          </p:nvSpPr>
          <p:spPr>
            <a:xfrm>
              <a:off x="2419560" y="4653000"/>
              <a:ext cx="217080" cy="169920"/>
            </a:xfrm>
            <a:prstGeom prst="rect">
              <a:avLst/>
            </a:prstGeom>
            <a:blipFill rotWithShape="0">
              <a:blip r:embed="rId8"/>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sp>
        <p:nvSpPr>
          <p:cNvPr id="536" name="梯形 4"/>
          <p:cNvSpPr/>
          <p:nvPr/>
        </p:nvSpPr>
        <p:spPr>
          <a:xfrm>
            <a:off x="1259640" y="2925000"/>
            <a:ext cx="1596960" cy="1223640"/>
          </a:xfrm>
          <a:custGeom>
            <a:avLst/>
            <a:gdLst>
              <a:gd name="textAreaLeft" fmla="*/ 0 w 1596960"/>
              <a:gd name="textAreaRight" fmla="*/ 1597320 w 1596960"/>
              <a:gd name="textAreaTop" fmla="*/ 0 h 1223640"/>
              <a:gd name="textAreaBottom" fmla="*/ 1224000 h 1223640"/>
            </a:gdLst>
            <a:ahLst/>
            <a:rect l="textAreaLeft" t="textAreaTop" r="textAreaRight" b="textAreaBottom"/>
            <a:pathLst>
              <a:path w="2167737" h="761528">
                <a:moveTo>
                  <a:pt x="870612" y="760661"/>
                </a:moveTo>
                <a:lnTo>
                  <a:pt x="0" y="870"/>
                </a:lnTo>
                <a:lnTo>
                  <a:pt x="2167737" y="0"/>
                </a:lnTo>
                <a:lnTo>
                  <a:pt x="1301489" y="761528"/>
                </a:lnTo>
                <a:lnTo>
                  <a:pt x="870612" y="760661"/>
                </a:lnTo>
                <a:close/>
              </a:path>
            </a:pathLst>
          </a:custGeom>
          <a:gradFill rotWithShape="0">
            <a:gsLst>
              <a:gs pos="0">
                <a:srgbClr val="5e9eff"/>
              </a:gs>
              <a:gs pos="100000">
                <a:srgbClr val="85c2ff"/>
              </a:gs>
            </a:gsLst>
            <a:lin ang="16200000"/>
          </a:grad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537" name="直接箭头连接符 84"/>
          <p:cNvCxnSpPr/>
          <p:nvPr/>
        </p:nvCxnSpPr>
        <p:spPr>
          <a:xfrm>
            <a:off x="2051640" y="2690640"/>
            <a:ext cx="360" cy="1818720"/>
          </a:xfrm>
          <a:prstGeom prst="straightConnector1">
            <a:avLst/>
          </a:prstGeom>
          <a:ln w="25560">
            <a:solidFill>
              <a:srgbClr val="475a8d"/>
            </a:solidFill>
            <a:round/>
            <a:tailEnd len="med" type="triangle" w="med"/>
          </a:ln>
        </p:spPr>
      </p:cxnSp>
      <p:sp>
        <p:nvSpPr>
          <p:cNvPr id="538" name="梯形 4"/>
          <p:cNvSpPr/>
          <p:nvPr/>
        </p:nvSpPr>
        <p:spPr>
          <a:xfrm>
            <a:off x="1506240" y="5056200"/>
            <a:ext cx="1164240" cy="432360"/>
          </a:xfrm>
          <a:custGeom>
            <a:avLst/>
            <a:gdLst>
              <a:gd name="textAreaLeft" fmla="*/ 0 w 1164240"/>
              <a:gd name="textAreaRight" fmla="*/ 1164600 w 1164240"/>
              <a:gd name="textAreaTop" fmla="*/ 0 h 432360"/>
              <a:gd name="textAreaBottom" fmla="*/ 432720 h 432360"/>
            </a:gdLst>
            <a:ahLst/>
            <a:rect l="textAreaLeft" t="textAreaTop" r="textAreaRight" b="textAreaBottom"/>
            <a:pathLst>
              <a:path w="2361288" h="744682">
                <a:moveTo>
                  <a:pt x="5608" y="744284"/>
                </a:moveTo>
                <a:cubicBezTo>
                  <a:pt x="4734" y="497935"/>
                  <a:pt x="874" y="248467"/>
                  <a:pt x="0" y="2118"/>
                </a:cubicBezTo>
                <a:lnTo>
                  <a:pt x="2361288" y="0"/>
                </a:lnTo>
                <a:lnTo>
                  <a:pt x="690969" y="744682"/>
                </a:lnTo>
                <a:lnTo>
                  <a:pt x="5608" y="744284"/>
                </a:lnTo>
                <a:close/>
              </a:path>
            </a:pathLst>
          </a:custGeom>
          <a:solidFill>
            <a:srgbClr val="e7dec9"/>
          </a:solid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nvGrpSpPr>
          <p:cNvPr id="539" name="组合 13"/>
          <p:cNvGrpSpPr/>
          <p:nvPr/>
        </p:nvGrpSpPr>
        <p:grpSpPr>
          <a:xfrm>
            <a:off x="1542240" y="5630400"/>
            <a:ext cx="1085400" cy="174600"/>
            <a:chOff x="1542240" y="5630400"/>
            <a:chExt cx="1085400" cy="174600"/>
          </a:xfrm>
        </p:grpSpPr>
        <p:sp>
          <p:nvSpPr>
            <p:cNvPr id="540" name="矩形 89"/>
            <p:cNvSpPr/>
            <p:nvPr/>
          </p:nvSpPr>
          <p:spPr>
            <a:xfrm>
              <a:off x="1542240" y="5630400"/>
              <a:ext cx="149400" cy="169920"/>
            </a:xfrm>
            <a:prstGeom prst="rect">
              <a:avLst/>
            </a:prstGeom>
            <a:solidFill>
              <a:srgbClr val="c00000"/>
            </a:solidFill>
            <a:ln w="25560">
              <a:noFill/>
            </a:ln>
          </p:spPr>
          <p:style>
            <a:lnRef idx="0"/>
            <a:fillRef idx="0"/>
            <a:effectRef idx="0"/>
            <a:fontRef idx="minor"/>
          </p:style>
          <p:txBody>
            <a:bodyPr lIns="90000" rIns="90000" tIns="45000" bIns="45000" anchor="ctr">
              <a:noAutofit/>
            </a:bodyPr>
            <a:p>
              <a:endParaRPr b="0" lang="ru-RU" sz="1800" spc="-1" strike="noStrike">
                <a:solidFill>
                  <a:srgbClr val="ffffff"/>
                </a:solidFill>
                <a:latin typeface="Arial"/>
              </a:endParaRPr>
            </a:p>
          </p:txBody>
        </p:sp>
        <p:sp>
          <p:nvSpPr>
            <p:cNvPr id="541" name="矩形 90"/>
            <p:cNvSpPr/>
            <p:nvPr/>
          </p:nvSpPr>
          <p:spPr>
            <a:xfrm>
              <a:off x="2046240" y="5630400"/>
              <a:ext cx="149400" cy="169920"/>
            </a:xfrm>
            <a:prstGeom prst="rect">
              <a:avLst/>
            </a:prstGeom>
            <a:blipFill rotWithShape="0">
              <a:blip r:embed="rId9"/>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42" name="矩形 91"/>
            <p:cNvSpPr/>
            <p:nvPr/>
          </p:nvSpPr>
          <p:spPr>
            <a:xfrm>
              <a:off x="2478240" y="5635080"/>
              <a:ext cx="149400" cy="169920"/>
            </a:xfrm>
            <a:prstGeom prst="rect">
              <a:avLst/>
            </a:prstGeom>
            <a:blipFill rotWithShape="0">
              <a:blip r:embed="rId10"/>
              <a:srcRect/>
              <a:tile tx="0" ty="0" sx="100000" sy="100000" algn="tl"/>
            </a:blip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sp>
        <p:nvSpPr>
          <p:cNvPr id="543" name="文本框 11"/>
          <p:cNvSpPr/>
          <p:nvPr/>
        </p:nvSpPr>
        <p:spPr>
          <a:xfrm>
            <a:off x="1115640" y="1484640"/>
            <a:ext cx="194400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Arial"/>
              </a:rPr>
              <a:t>Данные</a:t>
            </a:r>
            <a:endParaRPr b="0" lang="ru-RU" sz="1800" spc="-1" strike="noStrike">
              <a:solidFill>
                <a:srgbClr val="000000"/>
              </a:solidFill>
              <a:latin typeface="Arial"/>
            </a:endParaRPr>
          </a:p>
        </p:txBody>
      </p:sp>
      <p:cxnSp>
        <p:nvCxnSpPr>
          <p:cNvPr id="544" name="直接箭头连接符 88"/>
          <p:cNvCxnSpPr/>
          <p:nvPr/>
        </p:nvCxnSpPr>
        <p:spPr>
          <a:xfrm>
            <a:off x="2051640" y="4941000"/>
            <a:ext cx="3600" cy="568440"/>
          </a:xfrm>
          <a:prstGeom prst="straightConnector1">
            <a:avLst/>
          </a:prstGeom>
          <a:ln w="25560">
            <a:solidFill>
              <a:srgbClr val="feb80a"/>
            </a:solidFill>
            <a:round/>
            <a:tailEnd len="med" type="triangle" w="med"/>
          </a:ln>
        </p:spPr>
      </p:cxnSp>
      <p:sp>
        <p:nvSpPr>
          <p:cNvPr id="545" name="86e5ff41-52a2-4234-b036-6c458d844caf"/>
          <p:cNvSpPr/>
          <p:nvPr/>
        </p:nvSpPr>
        <p:spPr>
          <a:xfrm>
            <a:off x="3060000" y="1681200"/>
            <a:ext cx="2376000" cy="517320"/>
          </a:xfrm>
          <a:prstGeom prst="rect">
            <a:avLst/>
          </a:prstGeom>
          <a:noFill/>
          <a:ln w="2844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rPr>
              <a:t>1. </a:t>
            </a:r>
            <a:r>
              <a:rPr b="0" lang="ru-RU" sz="1400" spc="-1" strike="noStrike">
                <a:solidFill>
                  <a:srgbClr val="000000"/>
                </a:solidFill>
                <a:latin typeface="Arial"/>
              </a:rPr>
              <a:t>Блоки данных одинакового размера</a:t>
            </a:r>
            <a:endParaRPr b="0" lang="ru-RU" sz="1400" spc="-1" strike="noStrike">
              <a:solidFill>
                <a:srgbClr val="000000"/>
              </a:solidFill>
              <a:latin typeface="Arial"/>
            </a:endParaRPr>
          </a:p>
        </p:txBody>
      </p:sp>
      <p:sp>
        <p:nvSpPr>
          <p:cNvPr id="546" name="0fc7ada6-3ab2-4371-a8ed-cd0c692c12c6"/>
          <p:cNvSpPr/>
          <p:nvPr/>
        </p:nvSpPr>
        <p:spPr>
          <a:xfrm>
            <a:off x="3132000" y="2493000"/>
            <a:ext cx="2088000" cy="2225160"/>
          </a:xfrm>
          <a:prstGeom prst="rect">
            <a:avLst/>
          </a:prstGeom>
          <a:noFill/>
          <a:ln w="2844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rPr>
              <a:t>2. </a:t>
            </a:r>
            <a:r>
              <a:rPr b="0" lang="ru-RU" sz="1400" spc="-1" strike="noStrike">
                <a:solidFill>
                  <a:srgbClr val="000000"/>
                </a:solidFill>
                <a:latin typeface="Arial"/>
              </a:rPr>
              <a:t>Дедупликация:</a:t>
            </a:r>
            <a:endParaRPr b="0" lang="ru-RU" sz="1400" spc="-1" strike="noStrike">
              <a:solidFill>
                <a:srgbClr val="000000"/>
              </a:solidFill>
              <a:latin typeface="Arial"/>
            </a:endParaRPr>
          </a:p>
          <a:p>
            <a:pPr>
              <a:lnSpc>
                <a:spcPct val="100000"/>
              </a:lnSpc>
            </a:pPr>
            <a:r>
              <a:rPr b="0" lang="en-US" sz="1400" spc="-1" strike="noStrike">
                <a:solidFill>
                  <a:srgbClr val="000000"/>
                </a:solidFill>
                <a:latin typeface="Arial"/>
              </a:rPr>
              <a:t>2.1 </a:t>
            </a:r>
            <a:r>
              <a:rPr b="0" lang="ru-RU" sz="1400" spc="-1" strike="noStrike">
                <a:solidFill>
                  <a:srgbClr val="000000"/>
                </a:solidFill>
                <a:latin typeface="Arial"/>
              </a:rPr>
              <a:t>Вычисление хэш-функции</a:t>
            </a:r>
            <a:endParaRPr b="0" lang="ru-RU" sz="1400" spc="-1" strike="noStrike">
              <a:solidFill>
                <a:srgbClr val="000000"/>
              </a:solidFill>
              <a:latin typeface="Arial"/>
            </a:endParaRPr>
          </a:p>
          <a:p>
            <a:pPr>
              <a:lnSpc>
                <a:spcPct val="100000"/>
              </a:lnSpc>
            </a:pPr>
            <a:r>
              <a:rPr b="0" lang="en-US" sz="1400" spc="-1" strike="noStrike">
                <a:solidFill>
                  <a:srgbClr val="000000"/>
                </a:solidFill>
                <a:latin typeface="Arial"/>
              </a:rPr>
              <a:t>2.2 </a:t>
            </a:r>
            <a:r>
              <a:rPr b="0" lang="ru-RU" sz="1400" spc="-1" strike="noStrike">
                <a:solidFill>
                  <a:srgbClr val="000000"/>
                </a:solidFill>
                <a:latin typeface="Arial"/>
              </a:rPr>
              <a:t>Поиск полученного значения в таблице </a:t>
            </a:r>
            <a:r>
              <a:rPr b="0" lang="en-US" sz="1400" spc="-1" strike="noStrike">
                <a:solidFill>
                  <a:srgbClr val="000000"/>
                </a:solidFill>
                <a:latin typeface="Arial"/>
              </a:rPr>
              <a:t> </a:t>
            </a:r>
            <a:r>
              <a:rPr b="0" lang="ru-RU" sz="1400" spc="-1" strike="noStrike">
                <a:solidFill>
                  <a:srgbClr val="000000"/>
                </a:solidFill>
                <a:latin typeface="Arial"/>
              </a:rPr>
              <a:t>хэшей</a:t>
            </a:r>
            <a:endParaRPr b="0" lang="ru-RU" sz="1400" spc="-1" strike="noStrike">
              <a:solidFill>
                <a:srgbClr val="000000"/>
              </a:solidFill>
              <a:latin typeface="Arial"/>
            </a:endParaRPr>
          </a:p>
          <a:p>
            <a:pPr>
              <a:lnSpc>
                <a:spcPct val="100000"/>
              </a:lnSpc>
            </a:pPr>
            <a:r>
              <a:rPr b="0" lang="ru-RU" sz="1400" spc="-1" strike="noStrike">
                <a:solidFill>
                  <a:srgbClr val="000000"/>
                </a:solidFill>
                <a:latin typeface="Arial"/>
              </a:rPr>
              <a:t>2.3 В случае успешного поиска – сравнение блока с уже известным блоком</a:t>
            </a:r>
            <a:endParaRPr b="0" lang="ru-RU" sz="1400" spc="-1" strike="noStrike">
              <a:solidFill>
                <a:srgbClr val="000000"/>
              </a:solidFill>
              <a:latin typeface="Arial"/>
            </a:endParaRPr>
          </a:p>
        </p:txBody>
      </p:sp>
      <p:sp>
        <p:nvSpPr>
          <p:cNvPr id="547" name="88ce7003-0f9c-48da-8a48-62742cbe0ab6"/>
          <p:cNvSpPr/>
          <p:nvPr/>
        </p:nvSpPr>
        <p:spPr>
          <a:xfrm>
            <a:off x="3132000" y="4993920"/>
            <a:ext cx="2232000" cy="517320"/>
          </a:xfrm>
          <a:prstGeom prst="rect">
            <a:avLst/>
          </a:prstGeom>
          <a:noFill/>
          <a:ln w="2844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rial"/>
                <a:ea typeface="微软雅黑"/>
              </a:rPr>
              <a:t>3. </a:t>
            </a:r>
            <a:r>
              <a:rPr b="0" lang="ru-RU" sz="1400" spc="-1" strike="noStrike">
                <a:solidFill>
                  <a:srgbClr val="000000"/>
                </a:solidFill>
                <a:latin typeface="Arial"/>
                <a:ea typeface="微软雅黑"/>
              </a:rPr>
              <a:t>Дедуплицированные данные сжимаются</a:t>
            </a:r>
            <a:r>
              <a:rPr b="0" lang="en-US" sz="1400" spc="-1" strike="noStrike">
                <a:solidFill>
                  <a:srgbClr val="000000"/>
                </a:solidFill>
                <a:latin typeface="Arial"/>
                <a:ea typeface="微软雅黑"/>
              </a:rPr>
              <a:t>.</a:t>
            </a:r>
            <a:endParaRPr b="0" lang="ru-RU" sz="1400" spc="-1" strike="noStrike">
              <a:solidFill>
                <a:srgbClr val="000000"/>
              </a:solidFill>
              <a:latin typeface="Arial"/>
            </a:endParaRPr>
          </a:p>
        </p:txBody>
      </p:sp>
      <p:sp>
        <p:nvSpPr>
          <p:cNvPr id="548" name="矩形 139"/>
          <p:cNvSpPr/>
          <p:nvPr/>
        </p:nvSpPr>
        <p:spPr>
          <a:xfrm>
            <a:off x="1043640" y="1052640"/>
            <a:ext cx="4392000" cy="5472360"/>
          </a:xfrm>
          <a:prstGeom prst="rect">
            <a:avLst/>
          </a:prstGeom>
          <a:noFill/>
          <a:ln w="22320">
            <a:solidFill>
              <a:srgbClr val="f5f2e9"/>
            </a:solidFill>
            <a:round/>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49" name="TextBox 36"/>
          <p:cNvSpPr/>
          <p:nvPr/>
        </p:nvSpPr>
        <p:spPr>
          <a:xfrm>
            <a:off x="5580000" y="1462680"/>
            <a:ext cx="3456000" cy="3360600"/>
          </a:xfrm>
          <a:prstGeom prst="rect">
            <a:avLst/>
          </a:prstGeom>
          <a:noFill/>
          <a:ln w="9360">
            <a:noFill/>
          </a:ln>
        </p:spPr>
        <p:style>
          <a:lnRef idx="0"/>
          <a:fillRef idx="0"/>
          <a:effectRef idx="0"/>
          <a:fontRef idx="minor"/>
        </p:style>
        <p:txBody>
          <a:bodyPr numCol="1" spcCol="0" anchor="t">
            <a:noAutofit/>
          </a:bodyPr>
          <a:p>
            <a:pPr algn="just">
              <a:lnSpc>
                <a:spcPct val="100000"/>
              </a:lnSpc>
              <a:spcBef>
                <a:spcPts val="360"/>
              </a:spcBef>
            </a:pPr>
            <a:r>
              <a:rPr b="0" lang="ru-RU" sz="1800" spc="-1" strike="noStrike">
                <a:solidFill>
                  <a:srgbClr val="000000"/>
                </a:solidFill>
                <a:latin typeface="Gill Sans MT"/>
              </a:rPr>
              <a:t>Дедупликация и сжатие может</a:t>
            </a:r>
            <a:r>
              <a:rPr b="0" lang="fr-FR" sz="1800" spc="-1" strike="noStrike">
                <a:solidFill>
                  <a:srgbClr val="000000"/>
                </a:solidFill>
                <a:latin typeface="Gill Sans MT"/>
              </a:rPr>
              <a:t> </a:t>
            </a:r>
            <a:r>
              <a:rPr b="0" lang="ru-RU" sz="1800" spc="-1" strike="noStrike">
                <a:solidFill>
                  <a:srgbClr val="000000"/>
                </a:solidFill>
                <a:latin typeface="Gill Sans MT"/>
              </a:rPr>
              <a:t>выполняться </a:t>
            </a:r>
            <a:endParaRPr b="0" lang="ru-RU" sz="1800" spc="-1" strike="noStrike">
              <a:solidFill>
                <a:srgbClr val="000000"/>
              </a:solidFill>
              <a:latin typeface="Arial"/>
            </a:endParaRPr>
          </a:p>
          <a:p>
            <a:pPr lvl="1" marL="800280" indent="-343080" algn="just">
              <a:lnSpc>
                <a:spcPct val="100000"/>
              </a:lnSpc>
              <a:spcBef>
                <a:spcPts val="360"/>
              </a:spcBef>
              <a:buClr>
                <a:srgbClr val="000000"/>
              </a:buClr>
              <a:buFont typeface="Arial"/>
              <a:buChar char="•"/>
            </a:pPr>
            <a:r>
              <a:rPr b="0" lang="ru-RU" sz="1800" spc="-1" strike="noStrike">
                <a:solidFill>
                  <a:srgbClr val="000000"/>
                </a:solidFill>
                <a:latin typeface="Gill Sans MT"/>
              </a:rPr>
              <a:t>До записи на диски (</a:t>
            </a:r>
            <a:r>
              <a:rPr b="0" lang="fr-FR" sz="1800" spc="-1" strike="noStrike">
                <a:solidFill>
                  <a:srgbClr val="000000"/>
                </a:solidFill>
                <a:latin typeface="Gill Sans MT"/>
              </a:rPr>
              <a:t>inline</a:t>
            </a:r>
            <a:r>
              <a:rPr b="0" lang="en-US" sz="1800" spc="-1" strike="noStrike">
                <a:solidFill>
                  <a:srgbClr val="000000"/>
                </a:solidFill>
                <a:latin typeface="Gill Sans MT"/>
              </a:rPr>
              <a:t>) </a:t>
            </a:r>
            <a:endParaRPr b="0" lang="ru-RU" sz="1800" spc="-1" strike="noStrike">
              <a:solidFill>
                <a:srgbClr val="000000"/>
              </a:solidFill>
              <a:latin typeface="Arial"/>
            </a:endParaRPr>
          </a:p>
          <a:p>
            <a:pPr marL="343080" indent="-343080" algn="just">
              <a:lnSpc>
                <a:spcPct val="100000"/>
              </a:lnSpc>
              <a:spcBef>
                <a:spcPts val="360"/>
              </a:spcBef>
              <a:tabLst>
                <a:tab algn="l" pos="0"/>
              </a:tabLst>
            </a:pPr>
            <a:r>
              <a:rPr b="0" lang="ru-RU" sz="1800" spc="-1" strike="noStrike">
                <a:solidFill>
                  <a:srgbClr val="000000"/>
                </a:solidFill>
                <a:latin typeface="Gill Sans MT"/>
              </a:rPr>
              <a:t>Или</a:t>
            </a:r>
            <a:endParaRPr b="0" lang="ru-RU" sz="1800" spc="-1" strike="noStrike">
              <a:solidFill>
                <a:srgbClr val="000000"/>
              </a:solidFill>
              <a:latin typeface="Arial"/>
            </a:endParaRPr>
          </a:p>
          <a:p>
            <a:pPr lvl="1" marL="800280" indent="-343080" algn="just">
              <a:lnSpc>
                <a:spcPct val="100000"/>
              </a:lnSpc>
              <a:spcBef>
                <a:spcPts val="360"/>
              </a:spcBef>
              <a:buClr>
                <a:srgbClr val="000000"/>
              </a:buClr>
              <a:buFont typeface="Arial"/>
              <a:buChar char="•"/>
              <a:tabLst>
                <a:tab algn="l" pos="0"/>
              </a:tabLst>
            </a:pPr>
            <a:r>
              <a:rPr b="0" lang="ru-RU" sz="1800" spc="-1" strike="noStrike">
                <a:solidFill>
                  <a:srgbClr val="000000"/>
                </a:solidFill>
                <a:latin typeface="Gill Sans MT"/>
              </a:rPr>
              <a:t>После записи на диски</a:t>
            </a:r>
            <a:endParaRPr b="0" lang="ru-RU" sz="1800" spc="-1" strike="noStrike">
              <a:solidFill>
                <a:srgbClr val="000000"/>
              </a:solidFill>
              <a:latin typeface="Arial"/>
            </a:endParaRPr>
          </a:p>
          <a:p>
            <a:pPr marL="800280" indent="-343080" algn="just">
              <a:lnSpc>
                <a:spcPct val="100000"/>
              </a:lnSpc>
              <a:spcBef>
                <a:spcPts val="360"/>
              </a:spcBef>
              <a:tabLst>
                <a:tab algn="l" pos="0"/>
              </a:tabLst>
            </a:pPr>
            <a:r>
              <a:rPr b="0" lang="fr-FR" sz="1800" spc="-1" strike="noStrike">
                <a:solidFill>
                  <a:srgbClr val="000000"/>
                </a:solidFill>
                <a:latin typeface="Gill Sans MT"/>
              </a:rPr>
              <a:t>	</a:t>
            </a:r>
            <a:r>
              <a:rPr b="0" lang="ru-RU" sz="1800" spc="-1" strike="noStrike">
                <a:solidFill>
                  <a:srgbClr val="000000"/>
                </a:solidFill>
                <a:latin typeface="Gill Sans MT"/>
              </a:rPr>
              <a:t>(</a:t>
            </a:r>
            <a:r>
              <a:rPr b="0" lang="en-US" sz="1800" spc="-1" strike="noStrike">
                <a:solidFill>
                  <a:srgbClr val="000000"/>
                </a:solidFill>
                <a:latin typeface="Gill Sans MT"/>
              </a:rPr>
              <a:t>post)</a:t>
            </a:r>
            <a:endParaRPr b="0" lang="ru-RU" sz="1800" spc="-1" strike="noStrike">
              <a:solidFill>
                <a:srgbClr val="000000"/>
              </a:solidFill>
              <a:latin typeface="Arial"/>
            </a:endParaRPr>
          </a:p>
        </p:txBody>
      </p:sp>
      <p:sp>
        <p:nvSpPr>
          <p:cNvPr id="550" name="TextBox 37"/>
          <p:cNvSpPr/>
          <p:nvPr/>
        </p:nvSpPr>
        <p:spPr>
          <a:xfrm>
            <a:off x="5364000" y="4365000"/>
            <a:ext cx="3779640" cy="2010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ru-RU" sz="1800" spc="-1" strike="noStrike">
                <a:solidFill>
                  <a:srgbClr val="000000"/>
                </a:solidFill>
                <a:latin typeface="Gill Sans MT"/>
              </a:rPr>
              <a:t>В случае одновременного использования функций дедупликации и сжатия</a:t>
            </a:r>
            <a:endParaRPr b="0" lang="ru-RU" sz="1800" spc="-1" strike="noStrike">
              <a:solidFill>
                <a:srgbClr val="000000"/>
              </a:solidFill>
              <a:latin typeface="Arial"/>
            </a:endParaRPr>
          </a:p>
          <a:p>
            <a:pPr algn="ctr">
              <a:lnSpc>
                <a:spcPct val="100000"/>
              </a:lnSpc>
            </a:pPr>
            <a:r>
              <a:rPr b="1" i="1" lang="ru-RU" sz="1800" spc="-1" strike="noStrike">
                <a:solidFill>
                  <a:srgbClr val="000000"/>
                </a:solidFill>
                <a:latin typeface="Gill Sans MT"/>
              </a:rPr>
              <a:t>сначала</a:t>
            </a:r>
            <a:r>
              <a:rPr b="0" i="1" lang="ru-RU" sz="1800" spc="-1" strike="noStrike">
                <a:solidFill>
                  <a:srgbClr val="000000"/>
                </a:solidFill>
                <a:latin typeface="Gill Sans MT"/>
              </a:rPr>
              <a:t> выполняется </a:t>
            </a:r>
            <a:r>
              <a:rPr b="1" i="1" lang="ru-RU" sz="1800" spc="-1" strike="noStrike">
                <a:solidFill>
                  <a:srgbClr val="000000"/>
                </a:solidFill>
                <a:latin typeface="Gill Sans MT"/>
              </a:rPr>
              <a:t>дедупликация</a:t>
            </a:r>
            <a:r>
              <a:rPr b="0" i="1" lang="ru-RU" sz="1800" spc="-1" strike="noStrike">
                <a:solidFill>
                  <a:srgbClr val="000000"/>
                </a:solidFill>
                <a:latin typeface="Gill Sans MT"/>
              </a:rPr>
              <a:t>, </a:t>
            </a:r>
            <a:endParaRPr b="0" lang="ru-RU" sz="1800" spc="-1" strike="noStrike">
              <a:solidFill>
                <a:srgbClr val="000000"/>
              </a:solidFill>
              <a:latin typeface="Arial"/>
            </a:endParaRPr>
          </a:p>
          <a:p>
            <a:pPr algn="ctr">
              <a:lnSpc>
                <a:spcPct val="100000"/>
              </a:lnSpc>
            </a:pPr>
            <a:r>
              <a:rPr b="1" i="1" lang="ru-RU" sz="1800" spc="-1" strike="noStrike">
                <a:solidFill>
                  <a:srgbClr val="000000"/>
                </a:solidFill>
                <a:latin typeface="Gill Sans MT"/>
              </a:rPr>
              <a:t>затем</a:t>
            </a:r>
            <a:r>
              <a:rPr b="0" i="1" lang="ru-RU" sz="1800" spc="-1" strike="noStrike">
                <a:solidFill>
                  <a:srgbClr val="000000"/>
                </a:solidFill>
                <a:latin typeface="Gill Sans MT"/>
              </a:rPr>
              <a:t> выполняется </a:t>
            </a:r>
            <a:endParaRPr b="0" lang="ru-RU" sz="1800" spc="-1" strike="noStrike">
              <a:solidFill>
                <a:srgbClr val="000000"/>
              </a:solidFill>
              <a:latin typeface="Arial"/>
            </a:endParaRPr>
          </a:p>
          <a:p>
            <a:pPr algn="ctr">
              <a:lnSpc>
                <a:spcPct val="100000"/>
              </a:lnSpc>
            </a:pPr>
            <a:r>
              <a:rPr b="1" i="1" lang="ru-RU" sz="1800" spc="-1" strike="noStrike">
                <a:solidFill>
                  <a:srgbClr val="000000"/>
                </a:solidFill>
                <a:latin typeface="Gill Sans MT"/>
              </a:rPr>
              <a:t>сжатие</a:t>
            </a:r>
            <a:r>
              <a:rPr b="0" i="1" lang="ru-RU" sz="1800" spc="-1" strike="noStrike">
                <a:solidFill>
                  <a:srgbClr val="000000"/>
                </a:solidFill>
                <a:latin typeface="Gill Sans MT"/>
              </a:rPr>
              <a:t>.</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title"/>
          </p:nvPr>
        </p:nvSpPr>
        <p:spPr>
          <a:xfrm>
            <a:off x="1331640" y="0"/>
            <a:ext cx="7812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Аппаратные ускорители дедупликации и сжатия данных</a:t>
            </a:r>
            <a:endParaRPr b="0" lang="en-US" sz="3200" spc="-1" strike="noStrike">
              <a:solidFill>
                <a:srgbClr val="000000"/>
              </a:solidFill>
              <a:latin typeface="Gill Sans MT"/>
            </a:endParaRPr>
          </a:p>
        </p:txBody>
      </p:sp>
      <p:pic>
        <p:nvPicPr>
          <p:cNvPr id="552" name="Picture 34" descr="dedupe_acc.png"/>
          <p:cNvPicPr/>
          <p:nvPr/>
        </p:nvPicPr>
        <p:blipFill>
          <a:blip r:embed="rId1"/>
          <a:stretch/>
        </p:blipFill>
        <p:spPr>
          <a:xfrm>
            <a:off x="1360080" y="1430280"/>
            <a:ext cx="2551680" cy="2858040"/>
          </a:xfrm>
          <a:prstGeom prst="rect">
            <a:avLst/>
          </a:prstGeom>
          <a:ln w="0">
            <a:noFill/>
          </a:ln>
        </p:spPr>
      </p:pic>
      <p:sp>
        <p:nvSpPr>
          <p:cNvPr id="553" name="cf44a215-1aec-4262-8de6-3d621cc52106"/>
          <p:cNvSpPr/>
          <p:nvPr/>
        </p:nvSpPr>
        <p:spPr>
          <a:xfrm>
            <a:off x="4284000" y="1435680"/>
            <a:ext cx="4680000" cy="239364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ru-RU" sz="1800" spc="-1" strike="noStrike">
                <a:solidFill>
                  <a:srgbClr val="000000"/>
                </a:solidFill>
                <a:latin typeface="Arial"/>
                <a:ea typeface="微软雅黑"/>
              </a:rPr>
              <a:t>Вычисление хэш-функций и сжатие данных являются интенсивными вычислительными операциями. Аппаратные ускорители улучшают производительность систем хранения, снимая вычислительную нагрузку с ЦПУ контроллеров системы хранения.</a:t>
            </a:r>
            <a:endParaRPr b="0" lang="ru-RU" sz="1800" spc="-1" strike="noStrike">
              <a:solidFill>
                <a:srgbClr val="000000"/>
              </a:solidFill>
              <a:latin typeface="Arial"/>
            </a:endParaRPr>
          </a:p>
        </p:txBody>
      </p:sp>
      <p:sp>
        <p:nvSpPr>
          <p:cNvPr id="554" name="cf44a215-1aec-4262-8de6-3d621cc52106"/>
          <p:cNvSpPr/>
          <p:nvPr/>
        </p:nvSpPr>
        <p:spPr>
          <a:xfrm>
            <a:off x="1619640" y="4509000"/>
            <a:ext cx="6984360" cy="2173320"/>
          </a:xfrm>
          <a:prstGeom prst="rect">
            <a:avLst/>
          </a:prstGeom>
          <a:noFill/>
          <a:ln w="0">
            <a:noFill/>
          </a:ln>
        </p:spPr>
        <p:style>
          <a:lnRef idx="0"/>
          <a:fillRef idx="0"/>
          <a:effectRef idx="0"/>
          <a:fontRef idx="minor"/>
        </p:style>
        <p:txBody>
          <a:bodyPr lIns="90000" rIns="90000" tIns="45000" bIns="45000" anchor="t">
            <a:spAutoFit/>
          </a:bodyPr>
          <a:p>
            <a:pPr>
              <a:lnSpc>
                <a:spcPct val="120000"/>
              </a:lnSpc>
            </a:pPr>
            <a:r>
              <a:rPr b="0" lang="ru-RU" sz="1600" spc="-1" strike="noStrike">
                <a:solidFill>
                  <a:srgbClr val="000000"/>
                </a:solidFill>
                <a:latin typeface="Arial"/>
                <a:ea typeface="微软雅黑"/>
              </a:rPr>
              <a:t>Функциональность ускорителя в СХД :</a:t>
            </a:r>
            <a:endParaRPr b="0" lang="ru-RU" sz="1600" spc="-1" strike="noStrike">
              <a:solidFill>
                <a:srgbClr val="000000"/>
              </a:solidFill>
              <a:latin typeface="Arial"/>
            </a:endParaRPr>
          </a:p>
          <a:p>
            <a:pPr lvl="1" marL="270000" indent="-270000">
              <a:lnSpc>
                <a:spcPct val="120000"/>
              </a:lnSpc>
              <a:buClr>
                <a:srgbClr val="000000"/>
              </a:buClr>
              <a:buFont typeface="Arial"/>
              <a:buChar char="•"/>
            </a:pPr>
            <a:r>
              <a:rPr b="0" lang="ru-RU" sz="1600" spc="-1" strike="noStrike">
                <a:solidFill>
                  <a:srgbClr val="000000"/>
                </a:solidFill>
                <a:latin typeface="Arial"/>
                <a:ea typeface="微软雅黑"/>
              </a:rPr>
              <a:t>Вычисление значения хэш-функции</a:t>
            </a:r>
            <a:endParaRPr b="0" lang="ru-RU" sz="1600" spc="-1" strike="noStrike">
              <a:solidFill>
                <a:srgbClr val="000000"/>
              </a:solidFill>
              <a:latin typeface="Arial"/>
            </a:endParaRPr>
          </a:p>
          <a:p>
            <a:pPr lvl="1" marL="270000" indent="-270000">
              <a:lnSpc>
                <a:spcPct val="120000"/>
              </a:lnSpc>
              <a:buClr>
                <a:srgbClr val="000000"/>
              </a:buClr>
              <a:buFont typeface="Arial"/>
              <a:buChar char="•"/>
            </a:pPr>
            <a:r>
              <a:rPr b="0" lang="ru-RU" sz="1600" spc="-1" strike="noStrike">
                <a:solidFill>
                  <a:srgbClr val="000000"/>
                </a:solidFill>
                <a:latin typeface="Arial"/>
                <a:ea typeface="微软雅黑"/>
              </a:rPr>
              <a:t>Выполнение алгоритма </a:t>
            </a:r>
            <a:r>
              <a:rPr b="0" lang="en-US" sz="1600" spc="-1" strike="noStrike">
                <a:solidFill>
                  <a:srgbClr val="000000"/>
                </a:solidFill>
                <a:latin typeface="Arial"/>
                <a:ea typeface="微软雅黑"/>
              </a:rPr>
              <a:t>gzip</a:t>
            </a:r>
            <a:endParaRPr b="0" lang="ru-RU" sz="1600" spc="-1" strike="noStrike">
              <a:solidFill>
                <a:srgbClr val="000000"/>
              </a:solidFill>
              <a:latin typeface="Arial"/>
            </a:endParaRPr>
          </a:p>
          <a:p>
            <a:pPr lvl="1" marL="270000" indent="-270000">
              <a:lnSpc>
                <a:spcPct val="120000"/>
              </a:lnSpc>
              <a:buClr>
                <a:srgbClr val="000000"/>
              </a:buClr>
              <a:buFont typeface="Arial"/>
              <a:buChar char="•"/>
            </a:pPr>
            <a:r>
              <a:rPr b="0" lang="ru-RU" sz="1600" spc="-1" strike="noStrike">
                <a:solidFill>
                  <a:srgbClr val="000000"/>
                </a:solidFill>
                <a:latin typeface="Arial"/>
                <a:ea typeface="微软雅黑"/>
              </a:rPr>
              <a:t>Пропускная способность при дедупликации</a:t>
            </a:r>
            <a:r>
              <a:rPr b="0" lang="en-US" sz="1600" spc="-1" strike="noStrike">
                <a:solidFill>
                  <a:srgbClr val="000000"/>
                </a:solidFill>
                <a:latin typeface="Arial"/>
                <a:ea typeface="微软雅黑"/>
              </a:rPr>
              <a:t>16 </a:t>
            </a:r>
            <a:r>
              <a:rPr b="0" lang="ru-RU" sz="1600" spc="-1" strike="noStrike">
                <a:solidFill>
                  <a:srgbClr val="000000"/>
                </a:solidFill>
                <a:latin typeface="Arial"/>
                <a:ea typeface="微软雅黑"/>
              </a:rPr>
              <a:t>Гбит/с</a:t>
            </a:r>
            <a:endParaRPr b="0" lang="ru-RU" sz="1600" spc="-1" strike="noStrike">
              <a:solidFill>
                <a:srgbClr val="000000"/>
              </a:solidFill>
              <a:latin typeface="Arial"/>
            </a:endParaRPr>
          </a:p>
          <a:p>
            <a:pPr lvl="1" marL="270000" indent="-270000">
              <a:lnSpc>
                <a:spcPct val="120000"/>
              </a:lnSpc>
              <a:buClr>
                <a:srgbClr val="000000"/>
              </a:buClr>
              <a:buFont typeface="Arial"/>
              <a:buChar char="•"/>
            </a:pPr>
            <a:r>
              <a:rPr b="0" lang="ru-RU" sz="1600" spc="-1" strike="noStrike">
                <a:solidFill>
                  <a:srgbClr val="000000"/>
                </a:solidFill>
                <a:latin typeface="Arial"/>
                <a:ea typeface="微软雅黑"/>
              </a:rPr>
              <a:t>Пропускная способность при сжатии данных </a:t>
            </a:r>
            <a:r>
              <a:rPr b="0" lang="en-US" sz="1600" spc="-1" strike="noStrike">
                <a:solidFill>
                  <a:srgbClr val="000000"/>
                </a:solidFill>
                <a:latin typeface="Arial"/>
                <a:ea typeface="微软雅黑"/>
              </a:rPr>
              <a:t>8 </a:t>
            </a:r>
            <a:r>
              <a:rPr b="0" lang="ru-RU" sz="1600" spc="-1" strike="noStrike">
                <a:solidFill>
                  <a:srgbClr val="000000"/>
                </a:solidFill>
                <a:latin typeface="Arial"/>
                <a:ea typeface="微软雅黑"/>
              </a:rPr>
              <a:t>Гбит/с</a:t>
            </a:r>
            <a:endParaRPr b="0" lang="ru-RU" sz="1600" spc="-1" strike="noStrike">
              <a:solidFill>
                <a:srgbClr val="000000"/>
              </a:solidFill>
              <a:latin typeface="Arial"/>
            </a:endParaRPr>
          </a:p>
          <a:p>
            <a:pPr lvl="1" marL="270000" indent="-270000">
              <a:lnSpc>
                <a:spcPct val="120000"/>
              </a:lnSpc>
              <a:buClr>
                <a:srgbClr val="000000"/>
              </a:buClr>
              <a:buFont typeface="Arial"/>
              <a:buChar char="•"/>
            </a:pPr>
            <a:r>
              <a:rPr b="0" lang="ru-RU" sz="1600" spc="-1" strike="noStrike">
                <a:solidFill>
                  <a:srgbClr val="000000"/>
                </a:solidFill>
                <a:latin typeface="Arial"/>
                <a:ea typeface="微软雅黑"/>
              </a:rPr>
              <a:t>Пропускная способность при декомпрессии данных </a:t>
            </a:r>
            <a:r>
              <a:rPr b="0" lang="en-US" sz="1600" spc="-1" strike="noStrike">
                <a:solidFill>
                  <a:srgbClr val="000000"/>
                </a:solidFill>
                <a:latin typeface="Arial"/>
                <a:ea typeface="微软雅黑"/>
              </a:rPr>
              <a:t>16 </a:t>
            </a:r>
            <a:r>
              <a:rPr b="0" lang="ru-RU" sz="1600" spc="-1" strike="noStrike">
                <a:solidFill>
                  <a:srgbClr val="000000"/>
                </a:solidFill>
                <a:latin typeface="Arial"/>
                <a:ea typeface="微软雅黑"/>
              </a:rPr>
              <a:t>Гбит/с</a:t>
            </a:r>
            <a:endParaRPr b="0" lang="ru-RU" sz="1600" spc="-1" strike="noStrike">
              <a:solidFill>
                <a:srgbClr val="000000"/>
              </a:solidFill>
              <a:latin typeface="Arial"/>
            </a:endParaRPr>
          </a:p>
          <a:p>
            <a:pPr>
              <a:lnSpc>
                <a:spcPct val="120000"/>
              </a:lnSpc>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title"/>
          </p:nvPr>
        </p:nvSpPr>
        <p:spPr>
          <a:xfrm>
            <a:off x="1043640" y="0"/>
            <a:ext cx="8100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Применение дедупликации и сжатия данных</a:t>
            </a:r>
            <a:endParaRPr b="0" lang="en-US" sz="3200" spc="-1" strike="noStrike">
              <a:solidFill>
                <a:srgbClr val="000000"/>
              </a:solidFill>
              <a:latin typeface="Gill Sans MT"/>
            </a:endParaRPr>
          </a:p>
        </p:txBody>
      </p:sp>
      <p:graphicFrame>
        <p:nvGraphicFramePr>
          <p:cNvPr id="556" name="表格 32"/>
          <p:cNvGraphicFramePr/>
          <p:nvPr/>
        </p:nvGraphicFramePr>
        <p:xfrm>
          <a:off x="1196280" y="1548000"/>
          <a:ext cx="7767360" cy="4778640"/>
        </p:xfrm>
        <a:graphic>
          <a:graphicData uri="http://schemas.openxmlformats.org/drawingml/2006/table">
            <a:tbl>
              <a:tblPr/>
              <a:tblGrid>
                <a:gridCol w="1989720"/>
                <a:gridCol w="1791360"/>
                <a:gridCol w="1718640"/>
                <a:gridCol w="2268000"/>
              </a:tblGrid>
              <a:tr h="1159560">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Тип данных</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Дедупликация</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Сжатие данных</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ct val="100000"/>
                        </a:lnSpc>
                        <a:spcBef>
                          <a:spcPts val="799"/>
                        </a:spcBef>
                        <a:spcAft>
                          <a:spcPts val="799"/>
                        </a:spcAft>
                      </a:pPr>
                      <a:r>
                        <a:rPr b="1" lang="ru-RU" sz="1600" spc="-1" strike="noStrike">
                          <a:solidFill>
                            <a:srgbClr val="000000"/>
                          </a:solidFill>
                          <a:latin typeface="Gill Sans MT"/>
                        </a:rPr>
                        <a:t>Возможное сокращение потребности в объеме хранения</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68220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Файлы пользователей</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70%</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94500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Виртуализация рабочих мест пользователей </a:t>
                      </a:r>
                      <a:r>
                        <a:rPr b="0" lang="en-US" sz="1600" spc="-1" strike="noStrike">
                          <a:solidFill>
                            <a:srgbClr val="000000"/>
                          </a:solidFill>
                          <a:latin typeface="Gill Sans MT"/>
                        </a:rPr>
                        <a:t>(VDI)</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75%</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47412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Базы данных</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60%</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44532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Электронная почта</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40%</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54576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Инженерные расчеты</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7</a:t>
                      </a:r>
                      <a:r>
                        <a:rPr b="0" lang="ru-RU" sz="1600" spc="-1" strike="noStrike">
                          <a:solidFill>
                            <a:srgbClr val="000000"/>
                          </a:solidFill>
                          <a:latin typeface="Gill Sans MT"/>
                        </a:rPr>
                        <a:t>0</a:t>
                      </a:r>
                      <a:r>
                        <a:rPr b="0" lang="en-US"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r h="527040">
                <a:tc>
                  <a:txBody>
                    <a:bodyPr lIns="68400" rIns="68400" tIns="0" bIns="0" anchor="ctr">
                      <a:noAutofit/>
                    </a:bodyPr>
                    <a:p>
                      <a:pPr algn="ctr">
                        <a:lnSpc>
                          <a:spcPct val="100000"/>
                        </a:lnSpc>
                        <a:spcBef>
                          <a:spcPts val="799"/>
                        </a:spcBef>
                        <a:spcAft>
                          <a:spcPts val="799"/>
                        </a:spcAft>
                      </a:pPr>
                      <a:r>
                        <a:rPr b="0" lang="ru-RU" sz="1600" spc="-1" strike="noStrike">
                          <a:solidFill>
                            <a:srgbClr val="000000"/>
                          </a:solidFill>
                          <a:latin typeface="Gill Sans MT"/>
                        </a:rPr>
                        <a:t>Резервные копии</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1" lang="ru-RU" sz="1600" spc="-1" strike="noStrike">
                          <a:solidFill>
                            <a:srgbClr val="000000"/>
                          </a:solidFill>
                          <a:latin typeface="Gill Sans MT"/>
                        </a:rPr>
                        <a:t>√</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c>
                  <a:txBody>
                    <a:bodyPr lIns="68400" rIns="68400" tIns="0" bIns="0" anchor="ctr">
                      <a:noAutofit/>
                    </a:bodyPr>
                    <a:p>
                      <a:pPr algn="ctr">
                        <a:lnSpc>
                          <a:spcPts val="1199"/>
                        </a:lnSpc>
                        <a:spcBef>
                          <a:spcPts val="799"/>
                        </a:spcBef>
                        <a:spcAft>
                          <a:spcPts val="799"/>
                        </a:spcAft>
                      </a:pPr>
                      <a:r>
                        <a:rPr b="0" lang="ru-RU" sz="1600" spc="-1" strike="noStrike">
                          <a:solidFill>
                            <a:srgbClr val="000000"/>
                          </a:solidFill>
                          <a:latin typeface="Gill Sans MT"/>
                        </a:rPr>
                        <a:t>До </a:t>
                      </a:r>
                      <a:r>
                        <a:rPr b="0" lang="en-US" sz="1600" spc="-1" strike="noStrike">
                          <a:solidFill>
                            <a:srgbClr val="000000"/>
                          </a:solidFill>
                          <a:latin typeface="Gill Sans MT"/>
                        </a:rPr>
                        <a:t>95%</a:t>
                      </a:r>
                      <a:endParaRPr b="0" lang="ru-RU" sz="1600" spc="-1" strike="noStrike">
                        <a:solidFill>
                          <a:srgbClr val="000000"/>
                        </a:solidFill>
                        <a:latin typeface="Arial"/>
                      </a:endParaRPr>
                    </a:p>
                  </a:txBody>
                  <a:tcPr anchor="ctr" marL="68400" marR="68400">
                    <a:lnL w="12240">
                      <a:solidFill>
                        <a:srgbClr val="ffe39d"/>
                      </a:solidFill>
                      <a:prstDash val="solid"/>
                    </a:lnL>
                    <a:lnR w="12240">
                      <a:solidFill>
                        <a:srgbClr val="ffe39d"/>
                      </a:solidFill>
                      <a:prstDash val="solid"/>
                    </a:lnR>
                    <a:lnT w="12240">
                      <a:solidFill>
                        <a:srgbClr val="ffe39d"/>
                      </a:solidFill>
                      <a:prstDash val="solid"/>
                    </a:lnT>
                    <a:lnB w="12240">
                      <a:solidFill>
                        <a:srgbClr val="ffe39d"/>
                      </a:solidFill>
                      <a:prstDash val="solid"/>
                    </a:lnB>
                    <a:solidFill>
                      <a:srgbClr val="e8e9ed"/>
                    </a:solidFill>
                  </a:tcPr>
                </a:tc>
              </a:tr>
            </a:tbl>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title"/>
          </p:nvPr>
        </p:nvSpPr>
        <p:spPr>
          <a:xfrm>
            <a:off x="1403640" y="0"/>
            <a:ext cx="7740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Ограничения по применимости дедупликации и сжатия данных</a:t>
            </a:r>
            <a:endParaRPr b="0" lang="en-US" sz="3200" spc="-1" strike="noStrike">
              <a:solidFill>
                <a:srgbClr val="000000"/>
              </a:solidFill>
              <a:latin typeface="Gill Sans MT"/>
            </a:endParaRPr>
          </a:p>
        </p:txBody>
      </p:sp>
      <p:sp>
        <p:nvSpPr>
          <p:cNvPr id="558" name="PlaceHolder 2"/>
          <p:cNvSpPr>
            <a:spLocks noGrp="1"/>
          </p:cNvSpPr>
          <p:nvPr>
            <p:ph/>
          </p:nvPr>
        </p:nvSpPr>
        <p:spPr>
          <a:xfrm>
            <a:off x="899640" y="1592640"/>
            <a:ext cx="8064360" cy="4608000"/>
          </a:xfrm>
          <a:prstGeom prst="rect">
            <a:avLst/>
          </a:prstGeom>
          <a:noFill/>
          <a:ln w="0">
            <a:noFill/>
          </a:ln>
        </p:spPr>
        <p:txBody>
          <a:bodyPr lIns="90000" rIns="90000" tIns="45000" bIns="45000" anchor="t">
            <a:noAutofit/>
          </a:bodyPr>
          <a:p>
            <a:pPr marL="365760" indent="-283320" algn="just">
              <a:lnSpc>
                <a:spcPts val="2999"/>
              </a:lnSpc>
              <a:spcBef>
                <a:spcPts val="2268"/>
              </a:spcBef>
              <a:buClr>
                <a:srgbClr val="3891a7"/>
              </a:buClr>
              <a:buSzPct val="80000"/>
              <a:buFont typeface="Wingdings 2" charset="2"/>
              <a:buChar char=""/>
            </a:pPr>
            <a:r>
              <a:rPr b="0" lang="ru-RU" sz="2800" spc="-1" strike="noStrike">
                <a:solidFill>
                  <a:srgbClr val="000000"/>
                </a:solidFill>
                <a:latin typeface="Gill Sans MT"/>
              </a:rPr>
              <a:t>Дедупликация неэффективна для таких специфических случаев, как зашифрованные данные или сжатые данные (например файлы изображений)</a:t>
            </a:r>
            <a:endParaRPr b="0" lang="en-US" sz="2800" spc="-1" strike="noStrike">
              <a:solidFill>
                <a:srgbClr val="000000"/>
              </a:solidFill>
              <a:latin typeface="Gill Sans MT"/>
            </a:endParaRPr>
          </a:p>
          <a:p>
            <a:pPr marL="365760" indent="-283320" algn="just">
              <a:lnSpc>
                <a:spcPts val="2999"/>
              </a:lnSpc>
              <a:spcBef>
                <a:spcPts val="2268"/>
              </a:spcBef>
              <a:buClr>
                <a:srgbClr val="3891a7"/>
              </a:buClr>
              <a:buSzPct val="80000"/>
              <a:buFont typeface="Wingdings 2" charset="2"/>
              <a:buChar char=""/>
            </a:pPr>
            <a:r>
              <a:rPr b="0" lang="ru-RU" sz="2800" spc="-1" strike="noStrike">
                <a:solidFill>
                  <a:srgbClr val="000000"/>
                </a:solidFill>
                <a:latin typeface="Gill Sans MT"/>
              </a:rPr>
              <a:t>Сжатие не дает заметного эффекта для уже сжатых данных или зашифрованных данных</a:t>
            </a:r>
            <a:endParaRPr b="0" lang="en-US" sz="2800" spc="-1" strike="noStrike">
              <a:solidFill>
                <a:srgbClr val="000000"/>
              </a:solidFill>
              <a:latin typeface="Gill Sans MT"/>
            </a:endParaRPr>
          </a:p>
          <a:p>
            <a:pPr marL="365760" indent="-283320" algn="just">
              <a:lnSpc>
                <a:spcPts val="2999"/>
              </a:lnSpc>
              <a:spcBef>
                <a:spcPts val="2268"/>
              </a:spcBef>
              <a:buClr>
                <a:srgbClr val="3891a7"/>
              </a:buClr>
              <a:buSzPct val="80000"/>
              <a:buFont typeface="Wingdings 2" charset="2"/>
              <a:buChar char=""/>
            </a:pPr>
            <a:r>
              <a:rPr b="0" lang="ru-RU" sz="2800" spc="-1" strike="noStrike">
                <a:solidFill>
                  <a:srgbClr val="000000"/>
                </a:solidFill>
                <a:latin typeface="Gill Sans MT"/>
              </a:rPr>
              <a:t>Если в результате сжатия достигнутый уровень сжатия недостаточен, на диске лучше записывать несжатые данные</a:t>
            </a:r>
            <a:endParaRPr b="0" lang="en-US" sz="28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title"/>
          </p:nvPr>
        </p:nvSpPr>
        <p:spPr>
          <a:xfrm>
            <a:off x="1721160" y="0"/>
            <a:ext cx="742248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Клонирование данных</a:t>
            </a:r>
            <a:endParaRPr b="0" lang="en-US" sz="3200" spc="-1" strike="noStrike">
              <a:solidFill>
                <a:srgbClr val="000000"/>
              </a:solidFill>
              <a:latin typeface="Gill Sans MT"/>
            </a:endParaRPr>
          </a:p>
        </p:txBody>
      </p:sp>
      <p:sp>
        <p:nvSpPr>
          <p:cNvPr id="560" name="PlaceHolder 2"/>
          <p:cNvSpPr>
            <a:spLocks noGrp="1"/>
          </p:cNvSpPr>
          <p:nvPr>
            <p:ph/>
          </p:nvPr>
        </p:nvSpPr>
        <p:spPr>
          <a:xfrm>
            <a:off x="1023840" y="1204200"/>
            <a:ext cx="8064360" cy="4608000"/>
          </a:xfrm>
          <a:prstGeom prst="rect">
            <a:avLst/>
          </a:prstGeom>
          <a:noFill/>
          <a:ln w="0">
            <a:noFill/>
          </a:ln>
        </p:spPr>
        <p:txBody>
          <a:bodyPr lIns="90000" rIns="90000" tIns="45000" bIns="45000" anchor="t">
            <a:noAutofit/>
          </a:bodyPr>
          <a:p>
            <a:pPr marL="365760" indent="-283320" algn="just">
              <a:lnSpc>
                <a:spcPts val="2999"/>
              </a:lnSpc>
              <a:spcBef>
                <a:spcPts val="601"/>
              </a:spcBef>
              <a:buClr>
                <a:srgbClr val="3891a7"/>
              </a:buClr>
              <a:buSzPct val="80000"/>
              <a:buFont typeface="Wingdings 2" charset="2"/>
              <a:buChar char=""/>
            </a:pPr>
            <a:r>
              <a:rPr b="0" lang="ru-RU" sz="2800" spc="-1" strike="noStrike">
                <a:solidFill>
                  <a:srgbClr val="000000"/>
                </a:solidFill>
                <a:latin typeface="Gill Sans MT"/>
              </a:rPr>
              <a:t>Получение полной копии данных</a:t>
            </a:r>
            <a:endParaRPr b="0" lang="en-US" sz="28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2800" spc="-1" strike="noStrike">
                <a:solidFill>
                  <a:srgbClr val="000000"/>
                </a:solidFill>
                <a:latin typeface="Gill Sans MT"/>
              </a:rPr>
              <a:t>Может использоваться, например, для:</a:t>
            </a:r>
            <a:endParaRPr b="0" lang="en-US" sz="28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800" spc="-1" strike="noStrike">
                <a:solidFill>
                  <a:srgbClr val="000000"/>
                </a:solidFill>
                <a:latin typeface="Gill Sans MT"/>
              </a:rPr>
              <a:t>Создания резервных копий</a:t>
            </a:r>
            <a:endParaRPr b="0" lang="en-US" sz="28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800" spc="-1" strike="noStrike">
                <a:solidFill>
                  <a:srgbClr val="000000"/>
                </a:solidFill>
                <a:latin typeface="Gill Sans MT"/>
              </a:rPr>
              <a:t>Получения актуальных данных для проведения анализа и тестов</a:t>
            </a:r>
            <a:endParaRPr b="0" lang="en-US" sz="2800" spc="-1" strike="noStrike">
              <a:solidFill>
                <a:srgbClr val="000000"/>
              </a:solidFill>
              <a:latin typeface="Gill Sans MT"/>
            </a:endParaRPr>
          </a:p>
        </p:txBody>
      </p:sp>
      <p:grpSp>
        <p:nvGrpSpPr>
          <p:cNvPr id="561" name="Group 21"/>
          <p:cNvGrpSpPr/>
          <p:nvPr/>
        </p:nvGrpSpPr>
        <p:grpSpPr>
          <a:xfrm>
            <a:off x="1187640" y="4005000"/>
            <a:ext cx="3960000" cy="2473920"/>
            <a:chOff x="1187640" y="4005000"/>
            <a:chExt cx="3960000" cy="2473920"/>
          </a:xfrm>
        </p:grpSpPr>
        <p:sp>
          <p:nvSpPr>
            <p:cNvPr id="562" name="TextBox 32"/>
            <p:cNvSpPr/>
            <p:nvPr/>
          </p:nvSpPr>
          <p:spPr>
            <a:xfrm>
              <a:off x="1187640" y="602136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Основной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563" name="TextBox 32"/>
            <p:cNvSpPr/>
            <p:nvPr/>
          </p:nvSpPr>
          <p:spPr>
            <a:xfrm>
              <a:off x="3207600" y="6021360"/>
              <a:ext cx="1940040" cy="4575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Вторичный </a:t>
              </a:r>
              <a:r>
                <a:rPr b="1" lang="en-US" sz="1200" spc="-1" strike="noStrike">
                  <a:solidFill>
                    <a:srgbClr val="000000"/>
                  </a:solidFill>
                  <a:latin typeface="Arial"/>
                  <a:ea typeface="微软雅黑"/>
                </a:rPr>
                <a:t>LUN </a:t>
              </a:r>
              <a:r>
                <a:rPr b="1" lang="ru-RU" sz="1200" spc="-1" strike="noStrike">
                  <a:solidFill>
                    <a:srgbClr val="000000"/>
                  </a:solidFill>
                  <a:latin typeface="Arial"/>
                  <a:ea typeface="微软雅黑"/>
                </a:rPr>
                <a:t> (клон)</a:t>
              </a:r>
              <a:endParaRPr b="0" lang="ru-RU" sz="1200" spc="-1" strike="noStrike">
                <a:solidFill>
                  <a:srgbClr val="000000"/>
                </a:solidFill>
                <a:latin typeface="Arial"/>
              </a:endParaRPr>
            </a:p>
          </p:txBody>
        </p:sp>
        <p:sp>
          <p:nvSpPr>
            <p:cNvPr id="564" name="TextBox 32"/>
            <p:cNvSpPr/>
            <p:nvPr/>
          </p:nvSpPr>
          <p:spPr>
            <a:xfrm>
              <a:off x="2031840" y="4005000"/>
              <a:ext cx="203580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Операции записи</a:t>
              </a:r>
              <a:endParaRPr b="0" lang="ru-RU" sz="1200" spc="-1" strike="noStrike">
                <a:solidFill>
                  <a:srgbClr val="000000"/>
                </a:solidFill>
                <a:latin typeface="Arial"/>
              </a:endParaRPr>
            </a:p>
          </p:txBody>
        </p:sp>
        <p:sp>
          <p:nvSpPr>
            <p:cNvPr id="565" name="Freeform 30"/>
            <p:cNvSpPr/>
            <p:nvPr/>
          </p:nvSpPr>
          <p:spPr>
            <a:xfrm>
              <a:off x="1721160" y="530136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66" name="Freeform 30"/>
            <p:cNvSpPr/>
            <p:nvPr/>
          </p:nvSpPr>
          <p:spPr>
            <a:xfrm>
              <a:off x="3852000" y="530136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67" name="Rounded Rectangle 14"/>
            <p:cNvSpPr/>
            <p:nvPr/>
          </p:nvSpPr>
          <p:spPr>
            <a:xfrm>
              <a:off x="1619640" y="522936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568" name="Elbow Connector 16"/>
            <p:cNvCxnSpPr>
              <a:stCxn id="564" idx="2"/>
              <a:endCxn id="567" idx="0"/>
            </p:cNvCxnSpPr>
            <p:nvPr/>
          </p:nvCxnSpPr>
          <p:spPr>
            <a:xfrm rot="5400000">
              <a:off x="2039400" y="4219560"/>
              <a:ext cx="950040" cy="1070640"/>
            </a:xfrm>
            <a:prstGeom prst="bentConnector3">
              <a:avLst>
                <a:gd name="adj1" fmla="val 49962"/>
              </a:avLst>
            </a:prstGeom>
            <a:ln w="25560">
              <a:solidFill>
                <a:srgbClr val="feb80a"/>
              </a:solidFill>
              <a:round/>
              <a:tailEnd len="med" type="arrow" w="med"/>
            </a:ln>
          </p:spPr>
        </p:cxnSp>
        <p:cxnSp>
          <p:nvCxnSpPr>
            <p:cNvPr id="569" name="Elbow Connector 18"/>
            <p:cNvCxnSpPr>
              <a:stCxn id="564" idx="2"/>
              <a:endCxn id="570" idx="0"/>
            </p:cNvCxnSpPr>
            <p:nvPr/>
          </p:nvCxnSpPr>
          <p:spPr>
            <a:xfrm flipH="1" rot="16200000">
              <a:off x="3119760" y="4209480"/>
              <a:ext cx="950040" cy="1090440"/>
            </a:xfrm>
            <a:prstGeom prst="bentConnector3">
              <a:avLst>
                <a:gd name="adj1" fmla="val 49962"/>
              </a:avLst>
            </a:prstGeom>
            <a:ln w="25560">
              <a:solidFill>
                <a:srgbClr val="feb80a"/>
              </a:solidFill>
              <a:round/>
              <a:tailEnd len="med" type="arrow" w="med"/>
            </a:ln>
          </p:spPr>
        </p:cxnSp>
        <p:sp>
          <p:nvSpPr>
            <p:cNvPr id="570" name="Rounded Rectangle 19"/>
            <p:cNvSpPr/>
            <p:nvPr/>
          </p:nvSpPr>
          <p:spPr>
            <a:xfrm>
              <a:off x="3780000" y="522936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sp>
        <p:nvSpPr>
          <p:cNvPr id="571" name="TextBox 22"/>
          <p:cNvSpPr/>
          <p:nvPr/>
        </p:nvSpPr>
        <p:spPr>
          <a:xfrm>
            <a:off x="5304600" y="3743640"/>
            <a:ext cx="3885480" cy="2834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000" spc="-1" strike="noStrike">
                <a:solidFill>
                  <a:srgbClr val="000000"/>
                </a:solidFill>
                <a:latin typeface="Gill Sans MT"/>
              </a:rPr>
              <a:t>Клонирование не дает моментальной копии.</a:t>
            </a:r>
            <a:endParaRPr b="0" lang="ru-RU" sz="2000" spc="-1" strike="noStrike">
              <a:solidFill>
                <a:srgbClr val="000000"/>
              </a:solidFill>
              <a:latin typeface="Arial"/>
            </a:endParaRPr>
          </a:p>
          <a:p>
            <a:pPr algn="ctr">
              <a:lnSpc>
                <a:spcPct val="100000"/>
              </a:lnSpc>
            </a:pPr>
            <a:r>
              <a:rPr b="0" lang="ru-RU" sz="2000" spc="-1" strike="noStrike">
                <a:solidFill>
                  <a:srgbClr val="000000"/>
                </a:solidFill>
                <a:latin typeface="Gill Sans MT"/>
              </a:rPr>
              <a:t>Создание клона </a:t>
            </a:r>
            <a:endParaRPr b="0" lang="ru-RU" sz="2000" spc="-1" strike="noStrike">
              <a:solidFill>
                <a:srgbClr val="000000"/>
              </a:solidFill>
              <a:latin typeface="Arial"/>
            </a:endParaRPr>
          </a:p>
          <a:p>
            <a:pPr algn="ctr">
              <a:lnSpc>
                <a:spcPct val="100000"/>
              </a:lnSpc>
            </a:pPr>
            <a:r>
              <a:rPr b="0" lang="ru-RU" sz="2000" spc="-1" strike="noStrike">
                <a:solidFill>
                  <a:srgbClr val="000000"/>
                </a:solidFill>
                <a:latin typeface="Gill Sans MT"/>
              </a:rPr>
              <a:t>(первичная синхронизация)</a:t>
            </a:r>
            <a:endParaRPr b="0" lang="ru-RU" sz="2000" spc="-1" strike="noStrike">
              <a:solidFill>
                <a:srgbClr val="000000"/>
              </a:solidFill>
              <a:latin typeface="Arial"/>
            </a:endParaRPr>
          </a:p>
          <a:p>
            <a:pPr algn="ctr">
              <a:lnSpc>
                <a:spcPct val="100000"/>
              </a:lnSpc>
            </a:pPr>
            <a:r>
              <a:rPr b="0" lang="ru-RU" sz="2000" spc="-1" strike="noStrike">
                <a:solidFill>
                  <a:srgbClr val="000000"/>
                </a:solidFill>
                <a:latin typeface="Gill Sans MT"/>
              </a:rPr>
              <a:t> </a:t>
            </a:r>
            <a:r>
              <a:rPr b="0" lang="ru-RU" sz="2000" spc="-1" strike="noStrike">
                <a:solidFill>
                  <a:srgbClr val="000000"/>
                </a:solidFill>
                <a:latin typeface="Gill Sans MT"/>
              </a:rPr>
              <a:t>требует времени.</a:t>
            </a:r>
            <a:endParaRPr b="0" lang="ru-RU" sz="2000" spc="-1" strike="noStrike">
              <a:solidFill>
                <a:srgbClr val="000000"/>
              </a:solidFill>
              <a:latin typeface="Arial"/>
            </a:endParaRPr>
          </a:p>
          <a:p>
            <a:pPr algn="ctr">
              <a:lnSpc>
                <a:spcPct val="100000"/>
              </a:lnSpc>
            </a:pPr>
            <a:r>
              <a:rPr b="0" lang="ru-RU" sz="2000" spc="-1" strike="noStrike">
                <a:solidFill>
                  <a:srgbClr val="000000"/>
                </a:solidFill>
                <a:latin typeface="Gill Sans MT"/>
              </a:rPr>
              <a:t>После достижения синхронного состояния она поддерживается через двойную запись</a:t>
            </a: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title"/>
          </p:nvPr>
        </p:nvSpPr>
        <p:spPr>
          <a:xfrm>
            <a:off x="1743840" y="0"/>
            <a:ext cx="7399800" cy="114264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Клонирование данных</a:t>
            </a:r>
            <a:endParaRPr b="0" lang="en-US" sz="4000" spc="-1" strike="noStrike">
              <a:solidFill>
                <a:srgbClr val="000000"/>
              </a:solidFill>
              <a:latin typeface="Gill Sans MT"/>
            </a:endParaRPr>
          </a:p>
        </p:txBody>
      </p:sp>
      <p:grpSp>
        <p:nvGrpSpPr>
          <p:cNvPr id="573" name="Group 21"/>
          <p:cNvGrpSpPr/>
          <p:nvPr/>
        </p:nvGrpSpPr>
        <p:grpSpPr>
          <a:xfrm>
            <a:off x="1382760" y="1157760"/>
            <a:ext cx="3960000" cy="2473920"/>
            <a:chOff x="1382760" y="1157760"/>
            <a:chExt cx="3960000" cy="2473920"/>
          </a:xfrm>
        </p:grpSpPr>
        <p:sp>
          <p:nvSpPr>
            <p:cNvPr id="574" name="TextBox 32"/>
            <p:cNvSpPr/>
            <p:nvPr/>
          </p:nvSpPr>
          <p:spPr>
            <a:xfrm>
              <a:off x="1382760" y="317412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Основной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575" name="TextBox 32"/>
            <p:cNvSpPr/>
            <p:nvPr/>
          </p:nvSpPr>
          <p:spPr>
            <a:xfrm>
              <a:off x="3402720" y="3174120"/>
              <a:ext cx="1940040" cy="4575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Вторичный </a:t>
              </a:r>
              <a:r>
                <a:rPr b="1" lang="en-US" sz="1200" spc="-1" strike="noStrike">
                  <a:solidFill>
                    <a:srgbClr val="000000"/>
                  </a:solidFill>
                  <a:latin typeface="Arial"/>
                  <a:ea typeface="微软雅黑"/>
                </a:rPr>
                <a:t>LUN</a:t>
              </a:r>
              <a:r>
                <a:rPr b="1" lang="ru-RU" sz="1200" spc="-1" strike="noStrike">
                  <a:solidFill>
                    <a:srgbClr val="000000"/>
                  </a:solidFill>
                  <a:latin typeface="Arial"/>
                  <a:ea typeface="微软雅黑"/>
                </a:rPr>
                <a:t> 1</a:t>
              </a:r>
              <a:r>
                <a:rPr b="1" lang="en-US" sz="1200" spc="-1" strike="noStrike">
                  <a:solidFill>
                    <a:srgbClr val="000000"/>
                  </a:solidFill>
                  <a:latin typeface="Arial"/>
                  <a:ea typeface="微软雅黑"/>
                </a:rPr>
                <a:t> </a:t>
              </a:r>
              <a:r>
                <a:rPr b="1" lang="ru-RU" sz="1200" spc="-1" strike="noStrike">
                  <a:solidFill>
                    <a:srgbClr val="000000"/>
                  </a:solidFill>
                  <a:latin typeface="Arial"/>
                  <a:ea typeface="微软雅黑"/>
                </a:rPr>
                <a:t> (клон)</a:t>
              </a:r>
              <a:endParaRPr b="0" lang="ru-RU" sz="1200" spc="-1" strike="noStrike">
                <a:solidFill>
                  <a:srgbClr val="000000"/>
                </a:solidFill>
                <a:latin typeface="Arial"/>
              </a:endParaRPr>
            </a:p>
          </p:txBody>
        </p:sp>
        <p:sp>
          <p:nvSpPr>
            <p:cNvPr id="576" name="TextBox 32"/>
            <p:cNvSpPr/>
            <p:nvPr/>
          </p:nvSpPr>
          <p:spPr>
            <a:xfrm>
              <a:off x="2226960" y="1157760"/>
              <a:ext cx="203580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Операции записи</a:t>
              </a:r>
              <a:endParaRPr b="0" lang="ru-RU" sz="1200" spc="-1" strike="noStrike">
                <a:solidFill>
                  <a:srgbClr val="000000"/>
                </a:solidFill>
                <a:latin typeface="Arial"/>
              </a:endParaRPr>
            </a:p>
          </p:txBody>
        </p:sp>
        <p:sp>
          <p:nvSpPr>
            <p:cNvPr id="577" name="Freeform 30"/>
            <p:cNvSpPr/>
            <p:nvPr/>
          </p:nvSpPr>
          <p:spPr>
            <a:xfrm>
              <a:off x="1916280" y="245412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78" name="Freeform 30"/>
            <p:cNvSpPr/>
            <p:nvPr/>
          </p:nvSpPr>
          <p:spPr>
            <a:xfrm>
              <a:off x="4047120" y="245412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79" name="Rounded Rectangle 14"/>
            <p:cNvSpPr/>
            <p:nvPr/>
          </p:nvSpPr>
          <p:spPr>
            <a:xfrm>
              <a:off x="1814760" y="238212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580" name="Elbow Connector 16"/>
            <p:cNvCxnSpPr>
              <a:stCxn id="576" idx="2"/>
              <a:endCxn id="579" idx="0"/>
            </p:cNvCxnSpPr>
            <p:nvPr/>
          </p:nvCxnSpPr>
          <p:spPr>
            <a:xfrm rot="5400000">
              <a:off x="2234520" y="1372320"/>
              <a:ext cx="950040" cy="1070640"/>
            </a:xfrm>
            <a:prstGeom prst="bentConnector3">
              <a:avLst>
                <a:gd name="adj1" fmla="val 49962"/>
              </a:avLst>
            </a:prstGeom>
            <a:ln w="25560">
              <a:solidFill>
                <a:srgbClr val="feb80a"/>
              </a:solidFill>
              <a:round/>
              <a:tailEnd len="med" type="arrow" w="med"/>
            </a:ln>
          </p:spPr>
        </p:cxnSp>
        <p:cxnSp>
          <p:nvCxnSpPr>
            <p:cNvPr id="581" name="Elbow Connector 18"/>
            <p:cNvCxnSpPr>
              <a:stCxn id="576" idx="2"/>
              <a:endCxn id="582" idx="0"/>
            </p:cNvCxnSpPr>
            <p:nvPr/>
          </p:nvCxnSpPr>
          <p:spPr>
            <a:xfrm flipH="1" rot="16200000">
              <a:off x="3314880" y="1362240"/>
              <a:ext cx="950040" cy="1090440"/>
            </a:xfrm>
            <a:prstGeom prst="bentConnector3">
              <a:avLst>
                <a:gd name="adj1" fmla="val 49962"/>
              </a:avLst>
            </a:prstGeom>
            <a:ln w="25560">
              <a:solidFill>
                <a:srgbClr val="feb80a"/>
              </a:solidFill>
              <a:round/>
              <a:tailEnd len="med" type="arrow" w="med"/>
            </a:ln>
          </p:spPr>
        </p:cxnSp>
        <p:sp>
          <p:nvSpPr>
            <p:cNvPr id="582" name="Rounded Rectangle 19"/>
            <p:cNvSpPr/>
            <p:nvPr/>
          </p:nvSpPr>
          <p:spPr>
            <a:xfrm>
              <a:off x="3975120" y="238212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sp>
        <p:nvSpPr>
          <p:cNvPr id="583" name="TextBox 22"/>
          <p:cNvSpPr/>
          <p:nvPr/>
        </p:nvSpPr>
        <p:spPr>
          <a:xfrm>
            <a:off x="1433160" y="3774240"/>
            <a:ext cx="7416360" cy="3016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400" spc="-1" strike="noStrike">
                <a:solidFill>
                  <a:srgbClr val="000000"/>
                </a:solidFill>
                <a:latin typeface="Gill Sans MT"/>
              </a:rPr>
              <a:t>Возможность поддержания в синхронном состоянии одновременно нескольких клонов позволяет использовать имеющиеся дубликаты данных независимо в различных целях, например:</a:t>
            </a:r>
            <a:endParaRPr b="0" lang="ru-RU" sz="2400" spc="-1" strike="noStrike">
              <a:solidFill>
                <a:srgbClr val="000000"/>
              </a:solidFill>
              <a:latin typeface="Arial"/>
            </a:endParaRPr>
          </a:p>
          <a:p>
            <a:pPr marL="533520" indent="-358920">
              <a:lnSpc>
                <a:spcPct val="100000"/>
              </a:lnSpc>
              <a:buClr>
                <a:srgbClr val="000000"/>
              </a:buClr>
              <a:buFont typeface="Arial"/>
              <a:buChar char="•"/>
            </a:pPr>
            <a:r>
              <a:rPr b="0" lang="ru-RU" sz="2400" spc="-1" strike="noStrike">
                <a:solidFill>
                  <a:srgbClr val="000000"/>
                </a:solidFill>
                <a:latin typeface="Gill Sans MT"/>
              </a:rPr>
              <a:t>Резервное копирование</a:t>
            </a:r>
            <a:endParaRPr b="0" lang="ru-RU" sz="2400" spc="-1" strike="noStrike">
              <a:solidFill>
                <a:srgbClr val="000000"/>
              </a:solidFill>
              <a:latin typeface="Arial"/>
            </a:endParaRPr>
          </a:p>
          <a:p>
            <a:pPr marL="533520" indent="-358920">
              <a:lnSpc>
                <a:spcPct val="100000"/>
              </a:lnSpc>
              <a:buClr>
                <a:srgbClr val="000000"/>
              </a:buClr>
              <a:buFont typeface="Arial"/>
              <a:buChar char="•"/>
            </a:pPr>
            <a:r>
              <a:rPr b="0" lang="ru-RU" sz="2400" spc="-1" strike="noStrike">
                <a:solidFill>
                  <a:srgbClr val="000000"/>
                </a:solidFill>
                <a:latin typeface="Gill Sans MT"/>
              </a:rPr>
              <a:t>Построение отчетности</a:t>
            </a:r>
            <a:endParaRPr b="0" lang="ru-RU" sz="2400" spc="-1" strike="noStrike">
              <a:solidFill>
                <a:srgbClr val="000000"/>
              </a:solidFill>
              <a:latin typeface="Arial"/>
            </a:endParaRPr>
          </a:p>
          <a:p>
            <a:pPr marL="533520" indent="-358920">
              <a:lnSpc>
                <a:spcPct val="100000"/>
              </a:lnSpc>
              <a:buClr>
                <a:srgbClr val="000000"/>
              </a:buClr>
              <a:buFont typeface="Arial"/>
              <a:buChar char="•"/>
            </a:pPr>
            <a:r>
              <a:rPr b="0" lang="ru-RU" sz="2400" spc="-1" strike="noStrike">
                <a:solidFill>
                  <a:srgbClr val="000000"/>
                </a:solidFill>
                <a:latin typeface="Gill Sans MT"/>
              </a:rPr>
              <a:t>Анализ данных в режиме он-лайн</a:t>
            </a:r>
            <a:endParaRPr b="0" lang="ru-RU" sz="2400" spc="-1" strike="noStrike">
              <a:solidFill>
                <a:srgbClr val="000000"/>
              </a:solidFill>
              <a:latin typeface="Arial"/>
            </a:endParaRPr>
          </a:p>
          <a:p>
            <a:pPr>
              <a:lnSpc>
                <a:spcPct val="100000"/>
              </a:lnSpc>
            </a:pPr>
            <a:endParaRPr b="0" lang="ru-RU" sz="2400" spc="-1" strike="noStrike">
              <a:solidFill>
                <a:srgbClr val="000000"/>
              </a:solidFill>
              <a:latin typeface="Arial"/>
            </a:endParaRPr>
          </a:p>
        </p:txBody>
      </p:sp>
      <p:sp>
        <p:nvSpPr>
          <p:cNvPr id="584" name="TextBox 32"/>
          <p:cNvSpPr/>
          <p:nvPr/>
        </p:nvSpPr>
        <p:spPr>
          <a:xfrm>
            <a:off x="5203080" y="3185280"/>
            <a:ext cx="1940040" cy="4575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Вторичный </a:t>
            </a:r>
            <a:r>
              <a:rPr b="1" lang="en-US" sz="1200" spc="-1" strike="noStrike">
                <a:solidFill>
                  <a:srgbClr val="000000"/>
                </a:solidFill>
                <a:latin typeface="Arial"/>
                <a:ea typeface="微软雅黑"/>
              </a:rPr>
              <a:t>LUN</a:t>
            </a:r>
            <a:r>
              <a:rPr b="1" lang="ru-RU" sz="1200" spc="-1" strike="noStrike">
                <a:solidFill>
                  <a:srgbClr val="000000"/>
                </a:solidFill>
                <a:latin typeface="Arial"/>
                <a:ea typeface="微软雅黑"/>
              </a:rPr>
              <a:t> 2</a:t>
            </a:r>
            <a:r>
              <a:rPr b="1" lang="en-US" sz="1200" spc="-1" strike="noStrike">
                <a:solidFill>
                  <a:srgbClr val="000000"/>
                </a:solidFill>
                <a:latin typeface="Arial"/>
                <a:ea typeface="微软雅黑"/>
              </a:rPr>
              <a:t> </a:t>
            </a:r>
            <a:r>
              <a:rPr b="1" lang="ru-RU" sz="1200" spc="-1" strike="noStrike">
                <a:solidFill>
                  <a:srgbClr val="000000"/>
                </a:solidFill>
                <a:latin typeface="Arial"/>
                <a:ea typeface="微软雅黑"/>
              </a:rPr>
              <a:t> (клон)</a:t>
            </a:r>
            <a:endParaRPr b="0" lang="ru-RU" sz="1200" spc="-1" strike="noStrike">
              <a:solidFill>
                <a:srgbClr val="000000"/>
              </a:solidFill>
              <a:latin typeface="Arial"/>
            </a:endParaRPr>
          </a:p>
        </p:txBody>
      </p:sp>
      <p:sp>
        <p:nvSpPr>
          <p:cNvPr id="585" name="Freeform 30"/>
          <p:cNvSpPr/>
          <p:nvPr/>
        </p:nvSpPr>
        <p:spPr>
          <a:xfrm>
            <a:off x="5847120" y="246492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cxnSp>
        <p:nvCxnSpPr>
          <p:cNvPr id="586" name="Elbow Connector 21"/>
          <p:cNvCxnSpPr>
            <a:endCxn id="587" idx="0"/>
          </p:cNvCxnSpPr>
          <p:nvPr/>
        </p:nvCxnSpPr>
        <p:spPr>
          <a:xfrm flipH="1" rot="16200000">
            <a:off x="5001840" y="1258920"/>
            <a:ext cx="471960" cy="1775160"/>
          </a:xfrm>
          <a:prstGeom prst="bentConnector3">
            <a:avLst>
              <a:gd name="adj1" fmla="val 30839"/>
            </a:avLst>
          </a:prstGeom>
          <a:ln w="25560">
            <a:solidFill>
              <a:srgbClr val="feb80a"/>
            </a:solidFill>
            <a:round/>
            <a:tailEnd len="med" type="arrow" w="med"/>
          </a:ln>
        </p:spPr>
      </p:cxnSp>
      <p:sp>
        <p:nvSpPr>
          <p:cNvPr id="587" name="Rounded Rectangle 26"/>
          <p:cNvSpPr/>
          <p:nvPr/>
        </p:nvSpPr>
        <p:spPr>
          <a:xfrm>
            <a:off x="5765400" y="238212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588" name="TextBox 32"/>
          <p:cNvSpPr/>
          <p:nvPr/>
        </p:nvSpPr>
        <p:spPr>
          <a:xfrm>
            <a:off x="6940080" y="3193920"/>
            <a:ext cx="1940040" cy="4575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Вторичный </a:t>
            </a:r>
            <a:r>
              <a:rPr b="1" lang="en-US" sz="1200" spc="-1" strike="noStrike">
                <a:solidFill>
                  <a:srgbClr val="000000"/>
                </a:solidFill>
                <a:latin typeface="Arial"/>
                <a:ea typeface="微软雅黑"/>
              </a:rPr>
              <a:t>LUN</a:t>
            </a:r>
            <a:r>
              <a:rPr b="1" lang="ru-RU" sz="1200" spc="-1" strike="noStrike">
                <a:solidFill>
                  <a:srgbClr val="000000"/>
                </a:solidFill>
                <a:latin typeface="Arial"/>
                <a:ea typeface="微软雅黑"/>
              </a:rPr>
              <a:t> №</a:t>
            </a:r>
            <a:r>
              <a:rPr b="1" lang="en-US" sz="1200" spc="-1" strike="noStrike">
                <a:solidFill>
                  <a:srgbClr val="000000"/>
                </a:solidFill>
                <a:latin typeface="Arial"/>
                <a:ea typeface="微软雅黑"/>
              </a:rPr>
              <a:t> </a:t>
            </a:r>
            <a:r>
              <a:rPr b="1" lang="ru-RU" sz="1200" spc="-1" strike="noStrike">
                <a:solidFill>
                  <a:srgbClr val="000000"/>
                </a:solidFill>
                <a:latin typeface="Arial"/>
                <a:ea typeface="微软雅黑"/>
              </a:rPr>
              <a:t> (клон)</a:t>
            </a:r>
            <a:endParaRPr b="0" lang="ru-RU" sz="1200" spc="-1" strike="noStrike">
              <a:solidFill>
                <a:srgbClr val="000000"/>
              </a:solidFill>
              <a:latin typeface="Arial"/>
            </a:endParaRPr>
          </a:p>
        </p:txBody>
      </p:sp>
      <p:sp>
        <p:nvSpPr>
          <p:cNvPr id="589" name="Freeform 30"/>
          <p:cNvSpPr/>
          <p:nvPr/>
        </p:nvSpPr>
        <p:spPr>
          <a:xfrm>
            <a:off x="7584480" y="247392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cxnSp>
        <p:nvCxnSpPr>
          <p:cNvPr id="590" name="Elbow Connector 21"/>
          <p:cNvCxnSpPr>
            <a:endCxn id="591" idx="0"/>
          </p:cNvCxnSpPr>
          <p:nvPr/>
        </p:nvCxnSpPr>
        <p:spPr>
          <a:xfrm flipH="1" rot="16200000">
            <a:off x="6761160" y="1289880"/>
            <a:ext cx="480600" cy="1721520"/>
          </a:xfrm>
          <a:prstGeom prst="bentConnector3">
            <a:avLst>
              <a:gd name="adj1" fmla="val 31184"/>
            </a:avLst>
          </a:prstGeom>
          <a:ln w="25560">
            <a:solidFill>
              <a:srgbClr val="feb80a"/>
            </a:solidFill>
            <a:round/>
            <a:tailEnd len="med" type="arrow" w="med"/>
          </a:ln>
        </p:spPr>
      </p:cxnSp>
      <p:sp>
        <p:nvSpPr>
          <p:cNvPr id="591" name="Rounded Rectangle 36"/>
          <p:cNvSpPr/>
          <p:nvPr/>
        </p:nvSpPr>
        <p:spPr>
          <a:xfrm>
            <a:off x="7502400" y="239076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title"/>
          </p:nvPr>
        </p:nvSpPr>
        <p:spPr>
          <a:xfrm>
            <a:off x="1403640" y="0"/>
            <a:ext cx="7740000" cy="1142640"/>
          </a:xfrm>
          <a:prstGeom prst="rect">
            <a:avLst/>
          </a:prstGeom>
          <a:noFill/>
          <a:ln w="0">
            <a:noFill/>
          </a:ln>
        </p:spPr>
        <p:txBody>
          <a:bodyPr lIns="90000" rIns="90000" tIns="45000" bIns="45000" anchor="ctr">
            <a:noAutofit/>
          </a:bodyPr>
          <a:p>
            <a:pPr indent="0">
              <a:lnSpc>
                <a:spcPct val="100000"/>
              </a:lnSpc>
              <a:buNone/>
            </a:pPr>
            <a:r>
              <a:rPr b="0" lang="ru-RU" sz="4000" spc="-1" strike="noStrike">
                <a:solidFill>
                  <a:srgbClr val="572314"/>
                </a:solidFill>
                <a:latin typeface="Gill Sans MT"/>
              </a:rPr>
              <a:t>Клонирование</a:t>
            </a:r>
            <a:r>
              <a:rPr b="0" lang="ru-RU" sz="3200" spc="-1" strike="noStrike">
                <a:solidFill>
                  <a:srgbClr val="572314"/>
                </a:solidFill>
                <a:latin typeface="Gill Sans MT"/>
              </a:rPr>
              <a:t> </a:t>
            </a:r>
            <a:r>
              <a:rPr b="0" lang="ru-RU" sz="4000" spc="-1" strike="noStrike">
                <a:solidFill>
                  <a:srgbClr val="572314"/>
                </a:solidFill>
                <a:latin typeface="Gill Sans MT"/>
              </a:rPr>
              <a:t>данных</a:t>
            </a:r>
            <a:endParaRPr b="0" lang="en-US" sz="4000" spc="-1" strike="noStrike">
              <a:solidFill>
                <a:srgbClr val="000000"/>
              </a:solidFill>
              <a:latin typeface="Gill Sans MT"/>
            </a:endParaRPr>
          </a:p>
        </p:txBody>
      </p:sp>
      <p:grpSp>
        <p:nvGrpSpPr>
          <p:cNvPr id="593" name="Group 21"/>
          <p:cNvGrpSpPr/>
          <p:nvPr/>
        </p:nvGrpSpPr>
        <p:grpSpPr>
          <a:xfrm>
            <a:off x="1489320" y="1316880"/>
            <a:ext cx="3960000" cy="2535120"/>
            <a:chOff x="1489320" y="1316880"/>
            <a:chExt cx="3960000" cy="2535120"/>
          </a:xfrm>
        </p:grpSpPr>
        <p:sp>
          <p:nvSpPr>
            <p:cNvPr id="594" name="TextBox 32"/>
            <p:cNvSpPr/>
            <p:nvPr/>
          </p:nvSpPr>
          <p:spPr>
            <a:xfrm>
              <a:off x="1489320" y="3333240"/>
              <a:ext cx="1456560" cy="5187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400" spc="-1" strike="noStrike">
                  <a:solidFill>
                    <a:srgbClr val="000000"/>
                  </a:solidFill>
                  <a:latin typeface="Arial"/>
                  <a:ea typeface="微软雅黑"/>
                </a:rPr>
                <a:t>Основной </a:t>
              </a:r>
              <a:r>
                <a:rPr b="1" lang="en-US" sz="1400" spc="-1" strike="noStrike">
                  <a:solidFill>
                    <a:srgbClr val="000000"/>
                  </a:solidFill>
                  <a:latin typeface="Arial"/>
                  <a:ea typeface="微软雅黑"/>
                </a:rPr>
                <a:t>LUN </a:t>
              </a:r>
              <a:endParaRPr b="0" lang="ru-RU" sz="1400" spc="-1" strike="noStrike">
                <a:solidFill>
                  <a:srgbClr val="000000"/>
                </a:solidFill>
                <a:latin typeface="Arial"/>
              </a:endParaRPr>
            </a:p>
          </p:txBody>
        </p:sp>
        <p:sp>
          <p:nvSpPr>
            <p:cNvPr id="595" name="TextBox 32"/>
            <p:cNvSpPr/>
            <p:nvPr/>
          </p:nvSpPr>
          <p:spPr>
            <a:xfrm>
              <a:off x="3509280" y="3333240"/>
              <a:ext cx="1940040" cy="5187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400" spc="-1" strike="noStrike">
                  <a:solidFill>
                    <a:srgbClr val="000000"/>
                  </a:solidFill>
                  <a:latin typeface="Arial"/>
                  <a:ea typeface="微软雅黑"/>
                </a:rPr>
                <a:t>Вторичный </a:t>
              </a:r>
              <a:r>
                <a:rPr b="1" lang="en-US" sz="1400" spc="-1" strike="noStrike">
                  <a:solidFill>
                    <a:srgbClr val="000000"/>
                  </a:solidFill>
                  <a:latin typeface="Arial"/>
                  <a:ea typeface="微软雅黑"/>
                </a:rPr>
                <a:t>LUN </a:t>
              </a:r>
              <a:r>
                <a:rPr b="1" lang="ru-RU" sz="1400" spc="-1" strike="noStrike">
                  <a:solidFill>
                    <a:srgbClr val="000000"/>
                  </a:solidFill>
                  <a:latin typeface="Arial"/>
                  <a:ea typeface="微软雅黑"/>
                </a:rPr>
                <a:t> (клон)</a:t>
              </a:r>
              <a:endParaRPr b="0" lang="ru-RU" sz="1400" spc="-1" strike="noStrike">
                <a:solidFill>
                  <a:srgbClr val="000000"/>
                </a:solidFill>
                <a:latin typeface="Arial"/>
              </a:endParaRPr>
            </a:p>
          </p:txBody>
        </p:sp>
        <p:sp>
          <p:nvSpPr>
            <p:cNvPr id="596" name="TextBox 32"/>
            <p:cNvSpPr/>
            <p:nvPr/>
          </p:nvSpPr>
          <p:spPr>
            <a:xfrm>
              <a:off x="2333520" y="1316880"/>
              <a:ext cx="2035800" cy="3052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400" spc="-1" strike="noStrike">
                  <a:solidFill>
                    <a:srgbClr val="000000"/>
                  </a:solidFill>
                  <a:latin typeface="Arial"/>
                  <a:ea typeface="微软雅黑"/>
                </a:rPr>
                <a:t>Операции записи</a:t>
              </a:r>
              <a:endParaRPr b="0" lang="ru-RU" sz="1400" spc="-1" strike="noStrike">
                <a:solidFill>
                  <a:srgbClr val="000000"/>
                </a:solidFill>
                <a:latin typeface="Arial"/>
              </a:endParaRPr>
            </a:p>
          </p:txBody>
        </p:sp>
        <p:sp>
          <p:nvSpPr>
            <p:cNvPr id="597" name="Freeform 30"/>
            <p:cNvSpPr/>
            <p:nvPr/>
          </p:nvSpPr>
          <p:spPr>
            <a:xfrm>
              <a:off x="2022840" y="261324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98" name="Freeform 30"/>
            <p:cNvSpPr/>
            <p:nvPr/>
          </p:nvSpPr>
          <p:spPr>
            <a:xfrm>
              <a:off x="4153680" y="261324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599" name="Rounded Rectangle 14"/>
            <p:cNvSpPr/>
            <p:nvPr/>
          </p:nvSpPr>
          <p:spPr>
            <a:xfrm>
              <a:off x="1921320" y="254124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600" name="Elbow Connector 16"/>
            <p:cNvCxnSpPr>
              <a:stCxn id="596" idx="2"/>
              <a:endCxn id="599" idx="0"/>
            </p:cNvCxnSpPr>
            <p:nvPr/>
          </p:nvCxnSpPr>
          <p:spPr>
            <a:xfrm rot="5400000">
              <a:off x="2356200" y="1546560"/>
              <a:ext cx="919440" cy="1070640"/>
            </a:xfrm>
            <a:prstGeom prst="bentConnector3">
              <a:avLst>
                <a:gd name="adj1" fmla="val 49980"/>
              </a:avLst>
            </a:prstGeom>
            <a:ln w="25560">
              <a:solidFill>
                <a:srgbClr val="ff0000"/>
              </a:solidFill>
              <a:prstDash val="sysDot"/>
              <a:round/>
            </a:ln>
          </p:spPr>
        </p:cxnSp>
        <p:cxnSp>
          <p:nvCxnSpPr>
            <p:cNvPr id="601" name="Elbow Connector 18"/>
            <p:cNvCxnSpPr>
              <a:stCxn id="596" idx="2"/>
              <a:endCxn id="602" idx="0"/>
            </p:cNvCxnSpPr>
            <p:nvPr/>
          </p:nvCxnSpPr>
          <p:spPr>
            <a:xfrm flipH="1" rot="16200000">
              <a:off x="3436920" y="1536480"/>
              <a:ext cx="919440" cy="1090440"/>
            </a:xfrm>
            <a:prstGeom prst="bentConnector3">
              <a:avLst>
                <a:gd name="adj1" fmla="val 49980"/>
              </a:avLst>
            </a:prstGeom>
            <a:ln w="25560">
              <a:solidFill>
                <a:srgbClr val="ff0000"/>
              </a:solidFill>
              <a:prstDash val="sysDot"/>
              <a:round/>
            </a:ln>
          </p:spPr>
        </p:cxnSp>
        <p:sp>
          <p:nvSpPr>
            <p:cNvPr id="602" name="Rounded Rectangle 19"/>
            <p:cNvSpPr/>
            <p:nvPr/>
          </p:nvSpPr>
          <p:spPr>
            <a:xfrm>
              <a:off x="4081680" y="254124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grpSp>
        <p:nvGrpSpPr>
          <p:cNvPr id="603" name="Group 15"/>
          <p:cNvGrpSpPr/>
          <p:nvPr/>
        </p:nvGrpSpPr>
        <p:grpSpPr>
          <a:xfrm>
            <a:off x="2930040" y="2613600"/>
            <a:ext cx="1006920" cy="575640"/>
            <a:chOff x="2930040" y="2613600"/>
            <a:chExt cx="1006920" cy="575640"/>
          </a:xfrm>
        </p:grpSpPr>
        <p:sp>
          <p:nvSpPr>
            <p:cNvPr id="604" name="Right Arrow 17"/>
            <p:cNvSpPr/>
            <p:nvPr/>
          </p:nvSpPr>
          <p:spPr>
            <a:xfrm rot="10800000">
              <a:off x="2930040" y="2613600"/>
              <a:ext cx="935640" cy="575640"/>
            </a:xfrm>
            <a:prstGeom prst="rightArrow">
              <a:avLst>
                <a:gd name="adj1" fmla="val 50000"/>
                <a:gd name="adj2" fmla="val 50000"/>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605" name="TextBox 20"/>
            <p:cNvSpPr/>
            <p:nvPr/>
          </p:nvSpPr>
          <p:spPr>
            <a:xfrm>
              <a:off x="3001320" y="2757240"/>
              <a:ext cx="935640" cy="334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n-US" sz="1600" spc="-1" strike="noStrike">
                  <a:solidFill>
                    <a:srgbClr val="000000"/>
                  </a:solidFill>
                  <a:latin typeface="Gill Sans MT"/>
                </a:rPr>
                <a:t>Restore</a:t>
              </a:r>
              <a:endParaRPr b="0" lang="ru-RU" sz="1600" spc="-1" strike="noStrike">
                <a:solidFill>
                  <a:srgbClr val="000000"/>
                </a:solidFill>
                <a:latin typeface="Arial"/>
              </a:endParaRPr>
            </a:p>
          </p:txBody>
        </p:sp>
      </p:grpSp>
      <p:sp>
        <p:nvSpPr>
          <p:cNvPr id="606" name="线形标注 1 162"/>
          <p:cNvSpPr/>
          <p:nvPr/>
        </p:nvSpPr>
        <p:spPr>
          <a:xfrm>
            <a:off x="6025680" y="3405240"/>
            <a:ext cx="2808000" cy="959400"/>
          </a:xfrm>
          <a:prstGeom prst="borderCallout1">
            <a:avLst>
              <a:gd name="adj1" fmla="val -5494"/>
              <a:gd name="adj2" fmla="val 419"/>
              <a:gd name="adj3" fmla="val -169612"/>
              <a:gd name="adj4" fmla="val -94783"/>
            </a:avLst>
          </a:prstGeom>
          <a:noFill/>
          <a:ln w="25560">
            <a:solidFill>
              <a:srgbClr val="475a8d"/>
            </a:solidFill>
            <a:prstDash val="sysDash"/>
            <a:round/>
          </a:ln>
        </p:spPr>
        <p:style>
          <a:lnRef idx="0"/>
          <a:fillRef idx="0"/>
          <a:effectRef idx="0"/>
          <a:fontRef idx="minor"/>
        </p:style>
        <p:txBody>
          <a:bodyPr numCol="1" spcCol="0" anchor="t">
            <a:noAutofit/>
          </a:bodyPr>
          <a:p>
            <a:pPr algn="ctr">
              <a:lnSpc>
                <a:spcPct val="100000"/>
              </a:lnSpc>
              <a:tabLst>
                <a:tab algn="l" pos="0"/>
              </a:tabLst>
            </a:pPr>
            <a:r>
              <a:rPr b="0" lang="ru-RU" sz="1800" spc="-1" strike="noStrike">
                <a:solidFill>
                  <a:srgbClr val="000000"/>
                </a:solidFill>
                <a:latin typeface="Arial"/>
                <a:ea typeface="宋体"/>
              </a:rPr>
              <a:t>Операции чтения-записи переключаются на клон</a:t>
            </a:r>
            <a:endParaRPr b="0" lang="ru-RU" sz="1800" spc="-1" strike="noStrike">
              <a:solidFill>
                <a:srgbClr val="000000"/>
              </a:solidFill>
              <a:latin typeface="Arial"/>
            </a:endParaRPr>
          </a:p>
        </p:txBody>
      </p:sp>
      <p:sp>
        <p:nvSpPr>
          <p:cNvPr id="607" name="线形标注 1 162"/>
          <p:cNvSpPr/>
          <p:nvPr/>
        </p:nvSpPr>
        <p:spPr>
          <a:xfrm>
            <a:off x="1417320" y="5277240"/>
            <a:ext cx="3240000" cy="986760"/>
          </a:xfrm>
          <a:prstGeom prst="borderCallout1">
            <a:avLst>
              <a:gd name="adj1" fmla="val -12868"/>
              <a:gd name="adj2" fmla="val 49644"/>
              <a:gd name="adj3" fmla="val -212747"/>
              <a:gd name="adj4" fmla="val 64543"/>
            </a:avLst>
          </a:prstGeom>
          <a:noFill/>
          <a:ln w="25560">
            <a:solidFill>
              <a:srgbClr val="475a8d"/>
            </a:solidFill>
            <a:prstDash val="sysDash"/>
            <a:round/>
          </a:ln>
        </p:spPr>
        <p:style>
          <a:lnRef idx="0"/>
          <a:fillRef idx="0"/>
          <a:effectRef idx="0"/>
          <a:fontRef idx="minor"/>
        </p:style>
        <p:txBody>
          <a:bodyPr numCol="1" spcCol="0" anchor="t">
            <a:noAutofit/>
          </a:bodyPr>
          <a:p>
            <a:pPr algn="ctr">
              <a:lnSpc>
                <a:spcPct val="100000"/>
              </a:lnSpc>
            </a:pPr>
            <a:r>
              <a:rPr b="0" lang="ru-RU" sz="1800" spc="-1" strike="noStrike">
                <a:solidFill>
                  <a:srgbClr val="000000"/>
                </a:solidFill>
                <a:latin typeface="Gill Sans MT"/>
              </a:rPr>
              <a:t>Можно осуществить изменение направления синхронизации</a:t>
            </a:r>
            <a:endParaRPr b="0" lang="ru-RU" sz="1800" spc="-1" strike="noStrike">
              <a:solidFill>
                <a:srgbClr val="000000"/>
              </a:solidFill>
              <a:latin typeface="Arial"/>
            </a:endParaRPr>
          </a:p>
        </p:txBody>
      </p:sp>
      <p:sp>
        <p:nvSpPr>
          <p:cNvPr id="608" name="TextBox 24"/>
          <p:cNvSpPr/>
          <p:nvPr/>
        </p:nvSpPr>
        <p:spPr>
          <a:xfrm>
            <a:off x="5161680" y="4941000"/>
            <a:ext cx="3960000" cy="1614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000" spc="-1" strike="noStrike">
                <a:solidFill>
                  <a:srgbClr val="000000"/>
                </a:solidFill>
                <a:latin typeface="Gill Sans MT"/>
              </a:rPr>
              <a:t>Возможные цели использования:</a:t>
            </a:r>
            <a:endParaRPr b="0" lang="ru-RU" sz="2000" spc="-1" strike="noStrike">
              <a:solidFill>
                <a:srgbClr val="000000"/>
              </a:solidFill>
              <a:latin typeface="Arial"/>
            </a:endParaRPr>
          </a:p>
          <a:p>
            <a:pPr marL="446040" indent="-271440">
              <a:lnSpc>
                <a:spcPct val="100000"/>
              </a:lnSpc>
              <a:buClr>
                <a:srgbClr val="000000"/>
              </a:buClr>
              <a:buFont typeface="Arial"/>
              <a:buChar char="•"/>
            </a:pPr>
            <a:r>
              <a:rPr b="0" lang="ru-RU" sz="2000" spc="-1" strike="noStrike">
                <a:solidFill>
                  <a:srgbClr val="000000"/>
                </a:solidFill>
                <a:latin typeface="Gill Sans MT"/>
              </a:rPr>
              <a:t>восстановление из резервной копии</a:t>
            </a:r>
            <a:endParaRPr b="0" lang="ru-RU" sz="2000" spc="-1" strike="noStrike">
              <a:solidFill>
                <a:srgbClr val="000000"/>
              </a:solidFill>
              <a:latin typeface="Arial"/>
            </a:endParaRPr>
          </a:p>
          <a:p>
            <a:pPr marL="446040" indent="-271440">
              <a:lnSpc>
                <a:spcPct val="100000"/>
              </a:lnSpc>
              <a:buClr>
                <a:srgbClr val="000000"/>
              </a:buClr>
              <a:buFont typeface="Arial"/>
              <a:buChar char="•"/>
            </a:pPr>
            <a:r>
              <a:rPr b="0" lang="ru-RU" sz="2000" spc="-1" strike="noStrike">
                <a:solidFill>
                  <a:srgbClr val="000000"/>
                </a:solidFill>
                <a:latin typeface="Gill Sans MT"/>
              </a:rPr>
              <a:t>новая версия ПО</a:t>
            </a: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1475640" y="0"/>
            <a:ext cx="7668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Копирование данных</a:t>
            </a:r>
            <a:endParaRPr b="0" lang="en-US" sz="3200" spc="-1" strike="noStrike">
              <a:solidFill>
                <a:srgbClr val="000000"/>
              </a:solidFill>
              <a:latin typeface="Gill Sans MT"/>
            </a:endParaRPr>
          </a:p>
        </p:txBody>
      </p:sp>
      <p:grpSp>
        <p:nvGrpSpPr>
          <p:cNvPr id="610" name="Group 21"/>
          <p:cNvGrpSpPr/>
          <p:nvPr/>
        </p:nvGrpSpPr>
        <p:grpSpPr>
          <a:xfrm>
            <a:off x="1250640" y="1135800"/>
            <a:ext cx="4185000" cy="2279880"/>
            <a:chOff x="1250640" y="1135800"/>
            <a:chExt cx="4185000" cy="2279880"/>
          </a:xfrm>
        </p:grpSpPr>
        <p:sp>
          <p:nvSpPr>
            <p:cNvPr id="611" name="TextBox 32"/>
            <p:cNvSpPr/>
            <p:nvPr/>
          </p:nvSpPr>
          <p:spPr>
            <a:xfrm>
              <a:off x="1475640" y="314100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Основной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612" name="TextBox 32"/>
            <p:cNvSpPr/>
            <p:nvPr/>
          </p:nvSpPr>
          <p:spPr>
            <a:xfrm>
              <a:off x="3495600" y="3141000"/>
              <a:ext cx="194004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en-US" sz="1200" spc="-1" strike="noStrike">
                  <a:solidFill>
                    <a:srgbClr val="000000"/>
                  </a:solidFill>
                  <a:latin typeface="Arial"/>
                  <a:ea typeface="微软雅黑"/>
                </a:rPr>
                <a:t>LUN </a:t>
              </a:r>
              <a:r>
                <a:rPr b="1" lang="ru-RU" sz="1200" spc="-1" strike="noStrike">
                  <a:solidFill>
                    <a:srgbClr val="000000"/>
                  </a:solidFill>
                  <a:latin typeface="Arial"/>
                  <a:ea typeface="微软雅黑"/>
                </a:rPr>
                <a:t> - копия</a:t>
              </a:r>
              <a:endParaRPr b="0" lang="ru-RU" sz="1200" spc="-1" strike="noStrike">
                <a:solidFill>
                  <a:srgbClr val="000000"/>
                </a:solidFill>
                <a:latin typeface="Arial"/>
              </a:endParaRPr>
            </a:p>
          </p:txBody>
        </p:sp>
        <p:sp>
          <p:nvSpPr>
            <p:cNvPr id="613" name="TextBox 32"/>
            <p:cNvSpPr/>
            <p:nvPr/>
          </p:nvSpPr>
          <p:spPr>
            <a:xfrm>
              <a:off x="1250640" y="1135800"/>
              <a:ext cx="203580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Операции записи</a:t>
              </a:r>
              <a:endParaRPr b="0" lang="ru-RU" sz="1200" spc="-1" strike="noStrike">
                <a:solidFill>
                  <a:srgbClr val="000000"/>
                </a:solidFill>
                <a:latin typeface="Arial"/>
              </a:endParaRPr>
            </a:p>
          </p:txBody>
        </p:sp>
        <p:sp>
          <p:nvSpPr>
            <p:cNvPr id="614" name="Freeform 30"/>
            <p:cNvSpPr/>
            <p:nvPr/>
          </p:nvSpPr>
          <p:spPr>
            <a:xfrm>
              <a:off x="2009160" y="242100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615" name="Freeform 30"/>
            <p:cNvSpPr/>
            <p:nvPr/>
          </p:nvSpPr>
          <p:spPr>
            <a:xfrm>
              <a:off x="4140000" y="242100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616" name="Rounded Rectangle 14"/>
            <p:cNvSpPr/>
            <p:nvPr/>
          </p:nvSpPr>
          <p:spPr>
            <a:xfrm>
              <a:off x="1907640" y="234900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cxnSp>
          <p:nvCxnSpPr>
            <p:cNvPr id="617" name="Elbow Connector 16"/>
            <p:cNvCxnSpPr>
              <a:stCxn id="613" idx="2"/>
              <a:endCxn id="616" idx="0"/>
            </p:cNvCxnSpPr>
            <p:nvPr/>
          </p:nvCxnSpPr>
          <p:spPr>
            <a:xfrm flipH="1">
              <a:off x="2267280" y="1410480"/>
              <a:ext cx="1440" cy="938880"/>
            </a:xfrm>
            <a:prstGeom prst="straightConnector1">
              <a:avLst/>
            </a:prstGeom>
            <a:ln w="25560">
              <a:solidFill>
                <a:srgbClr val="ff0000"/>
              </a:solidFill>
              <a:prstDash val="sysDot"/>
              <a:round/>
            </a:ln>
          </p:spPr>
        </p:cxnSp>
        <p:sp>
          <p:nvSpPr>
            <p:cNvPr id="618" name="Rounded Rectangle 19"/>
            <p:cNvSpPr/>
            <p:nvPr/>
          </p:nvSpPr>
          <p:spPr>
            <a:xfrm>
              <a:off x="4068000" y="234900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grpSp>
        <p:nvGrpSpPr>
          <p:cNvPr id="619" name="Group 15"/>
          <p:cNvGrpSpPr/>
          <p:nvPr/>
        </p:nvGrpSpPr>
        <p:grpSpPr>
          <a:xfrm>
            <a:off x="2915640" y="2493000"/>
            <a:ext cx="1008000" cy="575640"/>
            <a:chOff x="2915640" y="2493000"/>
            <a:chExt cx="1008000" cy="575640"/>
          </a:xfrm>
        </p:grpSpPr>
        <p:sp>
          <p:nvSpPr>
            <p:cNvPr id="620" name="Right Arrow 17"/>
            <p:cNvSpPr/>
            <p:nvPr/>
          </p:nvSpPr>
          <p:spPr>
            <a:xfrm>
              <a:off x="2988000" y="2493000"/>
              <a:ext cx="935640" cy="575640"/>
            </a:xfrm>
            <a:prstGeom prst="rightArrow">
              <a:avLst>
                <a:gd name="adj1" fmla="val 50000"/>
                <a:gd name="adj2" fmla="val 50000"/>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621" name="TextBox 20"/>
            <p:cNvSpPr/>
            <p:nvPr/>
          </p:nvSpPr>
          <p:spPr>
            <a:xfrm>
              <a:off x="2915640" y="2617200"/>
              <a:ext cx="935640" cy="303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n-US" sz="1400" spc="-1" strike="noStrike">
                  <a:solidFill>
                    <a:srgbClr val="000000"/>
                  </a:solidFill>
                  <a:latin typeface="Gill Sans MT"/>
                </a:rPr>
                <a:t>Copy</a:t>
              </a:r>
              <a:endParaRPr b="0" lang="ru-RU" sz="1400" spc="-1" strike="noStrike">
                <a:solidFill>
                  <a:srgbClr val="000000"/>
                </a:solidFill>
                <a:latin typeface="Arial"/>
              </a:endParaRPr>
            </a:p>
          </p:txBody>
        </p:sp>
      </p:grpSp>
      <p:sp>
        <p:nvSpPr>
          <p:cNvPr id="622" name="线形标注 1 162"/>
          <p:cNvSpPr/>
          <p:nvPr/>
        </p:nvSpPr>
        <p:spPr>
          <a:xfrm>
            <a:off x="5724000" y="2277000"/>
            <a:ext cx="2808000" cy="647640"/>
          </a:xfrm>
          <a:prstGeom prst="borderCallout1">
            <a:avLst>
              <a:gd name="adj1" fmla="val -3814"/>
              <a:gd name="adj2" fmla="val -6171"/>
              <a:gd name="adj3" fmla="val -66675"/>
              <a:gd name="adj4" fmla="val -117977"/>
            </a:avLst>
          </a:prstGeom>
          <a:noFill/>
          <a:ln w="25560">
            <a:solidFill>
              <a:srgbClr val="475a8d"/>
            </a:solidFill>
            <a:prstDash val="sysDash"/>
            <a:round/>
          </a:ln>
        </p:spPr>
        <p:style>
          <a:lnRef idx="0"/>
          <a:fillRef idx="0"/>
          <a:effectRef idx="0"/>
          <a:fontRef idx="minor"/>
        </p:style>
        <p:txBody>
          <a:bodyPr numCol="1" spcCol="0" anchor="t">
            <a:noAutofit/>
          </a:bodyPr>
          <a:p>
            <a:pPr algn="ctr">
              <a:lnSpc>
                <a:spcPct val="100000"/>
              </a:lnSpc>
              <a:tabLst>
                <a:tab algn="l" pos="0"/>
              </a:tabLst>
            </a:pPr>
            <a:r>
              <a:rPr b="0" lang="ru-RU" sz="1600" spc="-1" strike="noStrike">
                <a:solidFill>
                  <a:srgbClr val="000000"/>
                </a:solidFill>
                <a:latin typeface="Arial"/>
                <a:ea typeface="宋体"/>
              </a:rPr>
              <a:t>Операции записи необходимо остановить</a:t>
            </a:r>
            <a:endParaRPr b="0" lang="ru-RU" sz="1600" spc="-1" strike="noStrike">
              <a:solidFill>
                <a:srgbClr val="000000"/>
              </a:solidFill>
              <a:latin typeface="Arial"/>
            </a:endParaRPr>
          </a:p>
        </p:txBody>
      </p:sp>
      <p:sp>
        <p:nvSpPr>
          <p:cNvPr id="623" name="线形标注 1 162"/>
          <p:cNvSpPr/>
          <p:nvPr/>
        </p:nvSpPr>
        <p:spPr>
          <a:xfrm>
            <a:off x="899640" y="5085360"/>
            <a:ext cx="3240000" cy="1151640"/>
          </a:xfrm>
          <a:prstGeom prst="borderCallout1">
            <a:avLst>
              <a:gd name="adj1" fmla="val -12868"/>
              <a:gd name="adj2" fmla="val 49644"/>
              <a:gd name="adj3" fmla="val -165028"/>
              <a:gd name="adj4" fmla="val 77533"/>
            </a:avLst>
          </a:prstGeom>
          <a:noFill/>
          <a:ln w="25560">
            <a:solidFill>
              <a:srgbClr val="475a8d"/>
            </a:solidFill>
            <a:prstDash val="sysDash"/>
            <a:round/>
          </a:ln>
        </p:spPr>
        <p:style>
          <a:lnRef idx="0"/>
          <a:fillRef idx="0"/>
          <a:effectRef idx="0"/>
          <a:fontRef idx="minor"/>
        </p:style>
        <p:txBody>
          <a:bodyPr numCol="1" spcCol="0" anchor="t">
            <a:noAutofit/>
          </a:bodyPr>
          <a:p>
            <a:pPr algn="ctr">
              <a:lnSpc>
                <a:spcPct val="100000"/>
              </a:lnSpc>
            </a:pPr>
            <a:r>
              <a:rPr b="0" lang="ru-RU" sz="1600" spc="-1" strike="noStrike">
                <a:solidFill>
                  <a:srgbClr val="000000"/>
                </a:solidFill>
                <a:latin typeface="Gill Sans MT"/>
              </a:rPr>
              <a:t>Копирование, в отличие от клонирования, не поддерживает идентичность данных после создания копии</a:t>
            </a:r>
            <a:endParaRPr b="0" lang="ru-RU" sz="1600" spc="-1" strike="noStrike">
              <a:solidFill>
                <a:srgbClr val="000000"/>
              </a:solidFill>
              <a:latin typeface="Arial"/>
            </a:endParaRPr>
          </a:p>
        </p:txBody>
      </p:sp>
      <p:sp>
        <p:nvSpPr>
          <p:cNvPr id="624" name="TextBox 24"/>
          <p:cNvSpPr/>
          <p:nvPr/>
        </p:nvSpPr>
        <p:spPr>
          <a:xfrm>
            <a:off x="4716000" y="4149000"/>
            <a:ext cx="3960000" cy="11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1800" spc="-1" strike="noStrike">
                <a:solidFill>
                  <a:srgbClr val="000000"/>
                </a:solidFill>
                <a:latin typeface="Gill Sans MT"/>
              </a:rPr>
              <a:t>Возможные цели использования:</a:t>
            </a:r>
            <a:endParaRPr b="0" lang="ru-RU" sz="1800" spc="-1" strike="noStrike">
              <a:solidFill>
                <a:srgbClr val="000000"/>
              </a:solidFill>
              <a:latin typeface="Arial"/>
            </a:endParaRPr>
          </a:p>
          <a:p>
            <a:pPr marL="446040" indent="-271440">
              <a:lnSpc>
                <a:spcPct val="100000"/>
              </a:lnSpc>
              <a:buClr>
                <a:srgbClr val="000000"/>
              </a:buClr>
              <a:buFont typeface="Arial"/>
              <a:buChar char="•"/>
            </a:pPr>
            <a:r>
              <a:rPr b="0" lang="ru-RU" sz="1800" spc="-1" strike="noStrike">
                <a:solidFill>
                  <a:srgbClr val="000000"/>
                </a:solidFill>
                <a:latin typeface="Gill Sans MT"/>
              </a:rPr>
              <a:t>Резервная копия</a:t>
            </a:r>
            <a:endParaRPr b="0" lang="ru-RU" sz="1800" spc="-1" strike="noStrike">
              <a:solidFill>
                <a:srgbClr val="000000"/>
              </a:solidFill>
              <a:latin typeface="Arial"/>
            </a:endParaRPr>
          </a:p>
          <a:p>
            <a:pPr marL="446040" indent="-271440">
              <a:lnSpc>
                <a:spcPct val="100000"/>
              </a:lnSpc>
              <a:buClr>
                <a:srgbClr val="000000"/>
              </a:buClr>
              <a:buFont typeface="Arial"/>
              <a:buChar char="•"/>
            </a:pPr>
            <a:r>
              <a:rPr b="0" lang="ru-RU" sz="1800" spc="-1" strike="noStrike">
                <a:solidFill>
                  <a:srgbClr val="000000"/>
                </a:solidFill>
                <a:latin typeface="Gill Sans MT"/>
              </a:rPr>
              <a:t>Копия данных для анализа, тестирования,…</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1619640" y="0"/>
            <a:ext cx="7524000" cy="69228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Классификация СХД</a:t>
            </a:r>
            <a:endParaRPr b="0" lang="en-US" sz="3200" spc="-1" strike="noStrike">
              <a:solidFill>
                <a:srgbClr val="000000"/>
              </a:solidFill>
              <a:latin typeface="Gill Sans MT"/>
            </a:endParaRPr>
          </a:p>
        </p:txBody>
      </p:sp>
      <p:sp>
        <p:nvSpPr>
          <p:cNvPr id="87" name="PlaceHolder 2"/>
          <p:cNvSpPr>
            <a:spLocks noGrp="1"/>
          </p:cNvSpPr>
          <p:nvPr>
            <p:ph/>
          </p:nvPr>
        </p:nvSpPr>
        <p:spPr>
          <a:xfrm>
            <a:off x="1187640" y="836640"/>
            <a:ext cx="8064360" cy="5897520"/>
          </a:xfrm>
          <a:prstGeom prst="rect">
            <a:avLst/>
          </a:prstGeom>
          <a:noFill/>
          <a:ln w="0">
            <a:noFill/>
          </a:ln>
        </p:spPr>
        <p:txBody>
          <a:bodyPr lIns="90000" rIns="90000" tIns="45000" bIns="45000" anchor="t">
            <a:normAutofit/>
          </a:bodyPr>
          <a:p>
            <a:pPr marL="365760" indent="-283320" algn="just">
              <a:lnSpc>
                <a:spcPts val="2999"/>
              </a:lnSpc>
              <a:spcBef>
                <a:spcPts val="601"/>
              </a:spcBef>
              <a:buClr>
                <a:srgbClr val="3891a7"/>
              </a:buClr>
              <a:buSzPct val="80000"/>
              <a:buFont typeface="Wingdings 2" charset="2"/>
              <a:buChar char=""/>
            </a:pPr>
            <a:r>
              <a:rPr b="0" lang="ru-RU" sz="3200" spc="-1" strike="noStrike">
                <a:solidFill>
                  <a:srgbClr val="000000"/>
                </a:solidFill>
                <a:latin typeface="Gill Sans MT"/>
              </a:rPr>
              <a:t>По типам подключения</a:t>
            </a:r>
            <a:endParaRPr b="0" lang="en-US" sz="32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fr-FR" sz="2400" spc="-1" strike="noStrike">
                <a:solidFill>
                  <a:srgbClr val="000000"/>
                </a:solidFill>
                <a:latin typeface="Gill Sans MT"/>
              </a:rPr>
              <a:t>DAS</a:t>
            </a:r>
            <a:r>
              <a:rPr b="0" lang="ru-RU" sz="2400" spc="-1" strike="noStrike">
                <a:solidFill>
                  <a:srgbClr val="000000"/>
                </a:solidFill>
                <a:latin typeface="Gill Sans MT"/>
              </a:rPr>
              <a:t>, </a:t>
            </a:r>
            <a:r>
              <a:rPr b="0" lang="fr-FR" sz="2400" spc="-1" strike="noStrike">
                <a:solidFill>
                  <a:srgbClr val="000000"/>
                </a:solidFill>
                <a:latin typeface="Gill Sans MT"/>
              </a:rPr>
              <a:t>N</a:t>
            </a:r>
            <a:r>
              <a:rPr b="0" lang="en-US" sz="2400" spc="-1" strike="noStrike">
                <a:solidFill>
                  <a:srgbClr val="000000"/>
                </a:solidFill>
                <a:latin typeface="Gill Sans MT"/>
              </a:rPr>
              <a:t>AS</a:t>
            </a:r>
            <a:r>
              <a:rPr b="0" lang="ru-RU" sz="2400" spc="-1" strike="noStrike">
                <a:solidFill>
                  <a:srgbClr val="000000"/>
                </a:solidFill>
                <a:latin typeface="Gill Sans MT"/>
              </a:rPr>
              <a:t>, </a:t>
            </a:r>
            <a:r>
              <a:rPr b="0" lang="en-US" sz="2400" spc="-1" strike="noStrike">
                <a:solidFill>
                  <a:srgbClr val="000000"/>
                </a:solidFill>
                <a:latin typeface="Gill Sans MT"/>
              </a:rPr>
              <a:t>SAN</a:t>
            </a:r>
            <a:endParaRPr b="0" lang="en-US" sz="24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3200" spc="-1" strike="noStrike">
                <a:solidFill>
                  <a:srgbClr val="000000"/>
                </a:solidFill>
                <a:latin typeface="Gill Sans MT"/>
              </a:rPr>
              <a:t>По масштабу применения:</a:t>
            </a:r>
            <a:endParaRPr b="0" lang="en-US" sz="32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Для небольших офисов и домашнего применения</a:t>
            </a:r>
            <a:endParaRPr b="0" lang="en-US" sz="24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Для центров обработки данных</a:t>
            </a:r>
            <a:endParaRPr b="0" lang="en-US" sz="24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3200" spc="-1" strike="noStrike">
                <a:solidFill>
                  <a:srgbClr val="000000"/>
                </a:solidFill>
                <a:latin typeface="Gill Sans MT"/>
              </a:rPr>
              <a:t>По внутренней организации:</a:t>
            </a:r>
            <a:endParaRPr b="0" lang="en-US" sz="32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Отказоустойчивые и неотказоустойчивые</a:t>
            </a:r>
            <a:endParaRPr b="0" lang="en-US" sz="24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Традиционные и объектно-ориентированные</a:t>
            </a:r>
            <a:endParaRPr b="0" lang="en-US" sz="2400" spc="-1" strike="noStrike">
              <a:solidFill>
                <a:srgbClr val="000000"/>
              </a:solidFill>
              <a:latin typeface="Gill Sans MT"/>
            </a:endParaRPr>
          </a:p>
          <a:p>
            <a:pPr marL="365760" indent="-283320" algn="just">
              <a:lnSpc>
                <a:spcPts val="2999"/>
              </a:lnSpc>
              <a:spcBef>
                <a:spcPts val="601"/>
              </a:spcBef>
              <a:buClr>
                <a:srgbClr val="3891a7"/>
              </a:buClr>
              <a:buSzPct val="80000"/>
              <a:buFont typeface="Wingdings 2" charset="2"/>
              <a:buChar char=""/>
            </a:pPr>
            <a:r>
              <a:rPr b="0" lang="ru-RU" sz="3200" spc="-1" strike="noStrike">
                <a:solidFill>
                  <a:srgbClr val="000000"/>
                </a:solidFill>
                <a:latin typeface="Gill Sans MT"/>
              </a:rPr>
              <a:t>По техническим возможностям:</a:t>
            </a:r>
            <a:endParaRPr b="0" lang="en-US" sz="32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Начального уровня (</a:t>
            </a:r>
            <a:r>
              <a:rPr b="0" lang="fr-FR" sz="2400" spc="-1" strike="noStrike">
                <a:solidFill>
                  <a:srgbClr val="000000"/>
                </a:solidFill>
                <a:latin typeface="Gill Sans MT"/>
              </a:rPr>
              <a:t>entry</a:t>
            </a:r>
            <a:r>
              <a:rPr b="0" lang="en-US" sz="2400" spc="-1" strike="noStrike">
                <a:solidFill>
                  <a:srgbClr val="000000"/>
                </a:solidFill>
                <a:latin typeface="Gill Sans MT"/>
              </a:rPr>
              <a:t>-level)</a:t>
            </a:r>
            <a:endParaRPr b="0" lang="en-US" sz="24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Среднего уровня</a:t>
            </a:r>
            <a:r>
              <a:rPr b="0" lang="en-US" sz="2400" spc="-1" strike="noStrike">
                <a:solidFill>
                  <a:srgbClr val="000000"/>
                </a:solidFill>
                <a:latin typeface="Gill Sans MT"/>
              </a:rPr>
              <a:t> (mid-range)</a:t>
            </a:r>
            <a:endParaRPr b="0" lang="en-US" sz="2400" spc="-1" strike="noStrike">
              <a:solidFill>
                <a:srgbClr val="000000"/>
              </a:solidFill>
              <a:latin typeface="Gill Sans MT"/>
            </a:endParaRPr>
          </a:p>
          <a:p>
            <a:pPr lvl="1" marL="640080" indent="-237600" algn="just">
              <a:lnSpc>
                <a:spcPts val="2999"/>
              </a:lnSpc>
              <a:spcBef>
                <a:spcPts val="550"/>
              </a:spcBef>
              <a:buClr>
                <a:srgbClr val="3891a7"/>
              </a:buClr>
              <a:buFont typeface="Verdana"/>
              <a:buChar char="◦"/>
            </a:pPr>
            <a:r>
              <a:rPr b="0" lang="ru-RU" sz="2400" spc="-1" strike="noStrike">
                <a:solidFill>
                  <a:srgbClr val="000000"/>
                </a:solidFill>
                <a:latin typeface="Gill Sans MT"/>
              </a:rPr>
              <a:t>Старшего уровня</a:t>
            </a:r>
            <a:r>
              <a:rPr b="0" lang="en-US" sz="2400" spc="-1" strike="noStrike">
                <a:solidFill>
                  <a:srgbClr val="000000"/>
                </a:solidFill>
                <a:latin typeface="Gill Sans MT"/>
              </a:rPr>
              <a:t> (hi-end)</a:t>
            </a:r>
            <a:endParaRPr b="0" lang="en-US" sz="24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25" name="PlaceHolder 1"/>
          <p:cNvSpPr>
            <a:spLocks noGrp="1"/>
          </p:cNvSpPr>
          <p:nvPr>
            <p:ph type="title"/>
          </p:nvPr>
        </p:nvSpPr>
        <p:spPr>
          <a:xfrm>
            <a:off x="1403640" y="0"/>
            <a:ext cx="7740000" cy="106020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Виртуализация систем хранения</a:t>
            </a:r>
            <a:endParaRPr b="0" lang="en-US" sz="4000" spc="-1" strike="noStrike">
              <a:solidFill>
                <a:srgbClr val="000000"/>
              </a:solidFill>
              <a:latin typeface="Gill Sans MT"/>
            </a:endParaRPr>
          </a:p>
        </p:txBody>
      </p:sp>
      <p:sp>
        <p:nvSpPr>
          <p:cNvPr id="626" name="Right Arrow 17"/>
          <p:cNvSpPr/>
          <p:nvPr/>
        </p:nvSpPr>
        <p:spPr>
          <a:xfrm>
            <a:off x="3204000" y="2925000"/>
            <a:ext cx="1511640" cy="575640"/>
          </a:xfrm>
          <a:prstGeom prst="rightArrow">
            <a:avLst>
              <a:gd name="adj1" fmla="val 50000"/>
              <a:gd name="adj2" fmla="val 50000"/>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nvGrpSpPr>
          <p:cNvPr id="627" name="组合 398"/>
          <p:cNvGrpSpPr/>
          <p:nvPr/>
        </p:nvGrpSpPr>
        <p:grpSpPr>
          <a:xfrm>
            <a:off x="1707120" y="3789000"/>
            <a:ext cx="848160" cy="1027440"/>
            <a:chOff x="1707120" y="3789000"/>
            <a:chExt cx="848160" cy="1027440"/>
          </a:xfrm>
        </p:grpSpPr>
        <p:sp>
          <p:nvSpPr>
            <p:cNvPr id="628" name="Freeform 21"/>
            <p:cNvSpPr/>
            <p:nvPr/>
          </p:nvSpPr>
          <p:spPr>
            <a:xfrm>
              <a:off x="1993680" y="3861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29" name="Freeform 22"/>
            <p:cNvSpPr/>
            <p:nvPr/>
          </p:nvSpPr>
          <p:spPr>
            <a:xfrm>
              <a:off x="176832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30" name="Freeform 23"/>
            <p:cNvSpPr/>
            <p:nvPr/>
          </p:nvSpPr>
          <p:spPr>
            <a:xfrm>
              <a:off x="1782720" y="3861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31" name="Freeform 24"/>
            <p:cNvSpPr/>
            <p:nvPr/>
          </p:nvSpPr>
          <p:spPr>
            <a:xfrm>
              <a:off x="179784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32" name="Freeform 25"/>
            <p:cNvSpPr/>
            <p:nvPr/>
          </p:nvSpPr>
          <p:spPr>
            <a:xfrm>
              <a:off x="181224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33" name="Freeform 26"/>
            <p:cNvSpPr/>
            <p:nvPr/>
          </p:nvSpPr>
          <p:spPr>
            <a:xfrm>
              <a:off x="182664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34" name="Freeform 27"/>
            <p:cNvSpPr/>
            <p:nvPr/>
          </p:nvSpPr>
          <p:spPr>
            <a:xfrm>
              <a:off x="1993680" y="3929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35" name="Freeform 28"/>
            <p:cNvSpPr/>
            <p:nvPr/>
          </p:nvSpPr>
          <p:spPr>
            <a:xfrm>
              <a:off x="176832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36" name="Freeform 29"/>
            <p:cNvSpPr/>
            <p:nvPr/>
          </p:nvSpPr>
          <p:spPr>
            <a:xfrm>
              <a:off x="1782720" y="3930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37" name="Freeform 30"/>
            <p:cNvSpPr/>
            <p:nvPr/>
          </p:nvSpPr>
          <p:spPr>
            <a:xfrm>
              <a:off x="179784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38" name="Freeform 31"/>
            <p:cNvSpPr/>
            <p:nvPr/>
          </p:nvSpPr>
          <p:spPr>
            <a:xfrm>
              <a:off x="181224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39" name="Freeform 32"/>
            <p:cNvSpPr/>
            <p:nvPr/>
          </p:nvSpPr>
          <p:spPr>
            <a:xfrm>
              <a:off x="182664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0" name="Freeform 33"/>
            <p:cNvSpPr/>
            <p:nvPr/>
          </p:nvSpPr>
          <p:spPr>
            <a:xfrm>
              <a:off x="1993680" y="3998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41" name="Freeform 34"/>
            <p:cNvSpPr/>
            <p:nvPr/>
          </p:nvSpPr>
          <p:spPr>
            <a:xfrm>
              <a:off x="176832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2" name="Freeform 35"/>
            <p:cNvSpPr/>
            <p:nvPr/>
          </p:nvSpPr>
          <p:spPr>
            <a:xfrm>
              <a:off x="1782720" y="39985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3" name="Freeform 36"/>
            <p:cNvSpPr/>
            <p:nvPr/>
          </p:nvSpPr>
          <p:spPr>
            <a:xfrm>
              <a:off x="179784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4" name="Freeform 37"/>
            <p:cNvSpPr/>
            <p:nvPr/>
          </p:nvSpPr>
          <p:spPr>
            <a:xfrm>
              <a:off x="181224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5" name="Freeform 38"/>
            <p:cNvSpPr/>
            <p:nvPr/>
          </p:nvSpPr>
          <p:spPr>
            <a:xfrm>
              <a:off x="182664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6" name="Freeform 39"/>
            <p:cNvSpPr/>
            <p:nvPr/>
          </p:nvSpPr>
          <p:spPr>
            <a:xfrm>
              <a:off x="1993680" y="44773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47" name="Freeform 40"/>
            <p:cNvSpPr/>
            <p:nvPr/>
          </p:nvSpPr>
          <p:spPr>
            <a:xfrm>
              <a:off x="176832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8" name="Freeform 41"/>
            <p:cNvSpPr/>
            <p:nvPr/>
          </p:nvSpPr>
          <p:spPr>
            <a:xfrm>
              <a:off x="1782720" y="4478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49" name="Freeform 42"/>
            <p:cNvSpPr/>
            <p:nvPr/>
          </p:nvSpPr>
          <p:spPr>
            <a:xfrm>
              <a:off x="179784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50" name="Freeform 43"/>
            <p:cNvSpPr/>
            <p:nvPr/>
          </p:nvSpPr>
          <p:spPr>
            <a:xfrm>
              <a:off x="181224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51" name="Freeform 44"/>
            <p:cNvSpPr/>
            <p:nvPr/>
          </p:nvSpPr>
          <p:spPr>
            <a:xfrm>
              <a:off x="182664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52" name="Freeform 45"/>
            <p:cNvSpPr/>
            <p:nvPr/>
          </p:nvSpPr>
          <p:spPr>
            <a:xfrm>
              <a:off x="1993680" y="4135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53" name="Freeform 46"/>
            <p:cNvSpPr/>
            <p:nvPr/>
          </p:nvSpPr>
          <p:spPr>
            <a:xfrm>
              <a:off x="176832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54" name="Freeform 47"/>
            <p:cNvSpPr/>
            <p:nvPr/>
          </p:nvSpPr>
          <p:spPr>
            <a:xfrm>
              <a:off x="1782720" y="4135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55" name="Freeform 48"/>
            <p:cNvSpPr/>
            <p:nvPr/>
          </p:nvSpPr>
          <p:spPr>
            <a:xfrm>
              <a:off x="179784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56" name="Freeform 49"/>
            <p:cNvSpPr/>
            <p:nvPr/>
          </p:nvSpPr>
          <p:spPr>
            <a:xfrm>
              <a:off x="181224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57" name="Freeform 50"/>
            <p:cNvSpPr/>
            <p:nvPr/>
          </p:nvSpPr>
          <p:spPr>
            <a:xfrm>
              <a:off x="182664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58" name="Freeform 51"/>
            <p:cNvSpPr/>
            <p:nvPr/>
          </p:nvSpPr>
          <p:spPr>
            <a:xfrm>
              <a:off x="1993680" y="4203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59" name="Freeform 52"/>
            <p:cNvSpPr/>
            <p:nvPr/>
          </p:nvSpPr>
          <p:spPr>
            <a:xfrm>
              <a:off x="176832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0" name="Freeform 53"/>
            <p:cNvSpPr/>
            <p:nvPr/>
          </p:nvSpPr>
          <p:spPr>
            <a:xfrm>
              <a:off x="1782720" y="42040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1" name="Freeform 54"/>
            <p:cNvSpPr/>
            <p:nvPr/>
          </p:nvSpPr>
          <p:spPr>
            <a:xfrm>
              <a:off x="179784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2" name="Freeform 55"/>
            <p:cNvSpPr/>
            <p:nvPr/>
          </p:nvSpPr>
          <p:spPr>
            <a:xfrm>
              <a:off x="181224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3" name="Freeform 56"/>
            <p:cNvSpPr/>
            <p:nvPr/>
          </p:nvSpPr>
          <p:spPr>
            <a:xfrm>
              <a:off x="182664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4" name="Freeform 57"/>
            <p:cNvSpPr/>
            <p:nvPr/>
          </p:nvSpPr>
          <p:spPr>
            <a:xfrm>
              <a:off x="1993680" y="4271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65" name="Freeform 58"/>
            <p:cNvSpPr/>
            <p:nvPr/>
          </p:nvSpPr>
          <p:spPr>
            <a:xfrm>
              <a:off x="176832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6" name="Freeform 59"/>
            <p:cNvSpPr/>
            <p:nvPr/>
          </p:nvSpPr>
          <p:spPr>
            <a:xfrm>
              <a:off x="1782720" y="4272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7" name="Freeform 60"/>
            <p:cNvSpPr/>
            <p:nvPr/>
          </p:nvSpPr>
          <p:spPr>
            <a:xfrm>
              <a:off x="179784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8" name="Freeform 61"/>
            <p:cNvSpPr/>
            <p:nvPr/>
          </p:nvSpPr>
          <p:spPr>
            <a:xfrm>
              <a:off x="181224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69" name="Freeform 62"/>
            <p:cNvSpPr/>
            <p:nvPr/>
          </p:nvSpPr>
          <p:spPr>
            <a:xfrm>
              <a:off x="182664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0" name="Freeform 63"/>
            <p:cNvSpPr/>
            <p:nvPr/>
          </p:nvSpPr>
          <p:spPr>
            <a:xfrm>
              <a:off x="1993680" y="4340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71" name="Freeform 64"/>
            <p:cNvSpPr/>
            <p:nvPr/>
          </p:nvSpPr>
          <p:spPr>
            <a:xfrm>
              <a:off x="176832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2" name="Freeform 65"/>
            <p:cNvSpPr/>
            <p:nvPr/>
          </p:nvSpPr>
          <p:spPr>
            <a:xfrm>
              <a:off x="1782720" y="4340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3" name="Freeform 66"/>
            <p:cNvSpPr/>
            <p:nvPr/>
          </p:nvSpPr>
          <p:spPr>
            <a:xfrm>
              <a:off x="179784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4" name="Freeform 67"/>
            <p:cNvSpPr/>
            <p:nvPr/>
          </p:nvSpPr>
          <p:spPr>
            <a:xfrm>
              <a:off x="181224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5" name="Freeform 68"/>
            <p:cNvSpPr/>
            <p:nvPr/>
          </p:nvSpPr>
          <p:spPr>
            <a:xfrm>
              <a:off x="182664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76" name="Freeform 69"/>
            <p:cNvSpPr/>
            <p:nvPr/>
          </p:nvSpPr>
          <p:spPr>
            <a:xfrm>
              <a:off x="1993680" y="4409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77" name="Freeform 70"/>
            <p:cNvSpPr/>
            <p:nvPr/>
          </p:nvSpPr>
          <p:spPr>
            <a:xfrm>
              <a:off x="176832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78" name="Freeform 71"/>
            <p:cNvSpPr/>
            <p:nvPr/>
          </p:nvSpPr>
          <p:spPr>
            <a:xfrm>
              <a:off x="1782720" y="4409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79" name="Freeform 72"/>
            <p:cNvSpPr/>
            <p:nvPr/>
          </p:nvSpPr>
          <p:spPr>
            <a:xfrm>
              <a:off x="179784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80" name="Freeform 73"/>
            <p:cNvSpPr/>
            <p:nvPr/>
          </p:nvSpPr>
          <p:spPr>
            <a:xfrm>
              <a:off x="181224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81" name="Freeform 74"/>
            <p:cNvSpPr/>
            <p:nvPr/>
          </p:nvSpPr>
          <p:spPr>
            <a:xfrm>
              <a:off x="182664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82" name="Freeform 75"/>
            <p:cNvSpPr/>
            <p:nvPr/>
          </p:nvSpPr>
          <p:spPr>
            <a:xfrm>
              <a:off x="1993680" y="4066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83" name="Freeform 76"/>
            <p:cNvSpPr/>
            <p:nvPr/>
          </p:nvSpPr>
          <p:spPr>
            <a:xfrm>
              <a:off x="176832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84" name="Freeform 77"/>
            <p:cNvSpPr/>
            <p:nvPr/>
          </p:nvSpPr>
          <p:spPr>
            <a:xfrm>
              <a:off x="1782720" y="4066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85" name="Freeform 78"/>
            <p:cNvSpPr/>
            <p:nvPr/>
          </p:nvSpPr>
          <p:spPr>
            <a:xfrm>
              <a:off x="179784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86" name="Freeform 79"/>
            <p:cNvSpPr/>
            <p:nvPr/>
          </p:nvSpPr>
          <p:spPr>
            <a:xfrm>
              <a:off x="181224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87" name="Freeform 80"/>
            <p:cNvSpPr/>
            <p:nvPr/>
          </p:nvSpPr>
          <p:spPr>
            <a:xfrm>
              <a:off x="182664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88" name="Freeform 81"/>
            <p:cNvSpPr/>
            <p:nvPr/>
          </p:nvSpPr>
          <p:spPr>
            <a:xfrm>
              <a:off x="1707120" y="3789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689" name="Freeform 82"/>
            <p:cNvSpPr/>
            <p:nvPr/>
          </p:nvSpPr>
          <p:spPr>
            <a:xfrm>
              <a:off x="2417400" y="3861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90" name="Freeform 83"/>
            <p:cNvSpPr/>
            <p:nvPr/>
          </p:nvSpPr>
          <p:spPr>
            <a:xfrm>
              <a:off x="219276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91" name="Freeform 84"/>
            <p:cNvSpPr/>
            <p:nvPr/>
          </p:nvSpPr>
          <p:spPr>
            <a:xfrm>
              <a:off x="220716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92" name="Freeform 85"/>
            <p:cNvSpPr/>
            <p:nvPr/>
          </p:nvSpPr>
          <p:spPr>
            <a:xfrm>
              <a:off x="2221560" y="3861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93" name="Freeform 86"/>
            <p:cNvSpPr/>
            <p:nvPr/>
          </p:nvSpPr>
          <p:spPr>
            <a:xfrm>
              <a:off x="223668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94" name="Freeform 87"/>
            <p:cNvSpPr/>
            <p:nvPr/>
          </p:nvSpPr>
          <p:spPr>
            <a:xfrm>
              <a:off x="2251080" y="3861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695" name="Freeform 88"/>
            <p:cNvSpPr/>
            <p:nvPr/>
          </p:nvSpPr>
          <p:spPr>
            <a:xfrm>
              <a:off x="2417400" y="3929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696" name="Freeform 89"/>
            <p:cNvSpPr/>
            <p:nvPr/>
          </p:nvSpPr>
          <p:spPr>
            <a:xfrm>
              <a:off x="219276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97" name="Freeform 90"/>
            <p:cNvSpPr/>
            <p:nvPr/>
          </p:nvSpPr>
          <p:spPr>
            <a:xfrm>
              <a:off x="220716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98" name="Freeform 91"/>
            <p:cNvSpPr/>
            <p:nvPr/>
          </p:nvSpPr>
          <p:spPr>
            <a:xfrm>
              <a:off x="2221560" y="3930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699" name="Freeform 92"/>
            <p:cNvSpPr/>
            <p:nvPr/>
          </p:nvSpPr>
          <p:spPr>
            <a:xfrm>
              <a:off x="223668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0" name="Freeform 93"/>
            <p:cNvSpPr/>
            <p:nvPr/>
          </p:nvSpPr>
          <p:spPr>
            <a:xfrm>
              <a:off x="2251080" y="3930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1" name="Freeform 94"/>
            <p:cNvSpPr/>
            <p:nvPr/>
          </p:nvSpPr>
          <p:spPr>
            <a:xfrm>
              <a:off x="2417400" y="3998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02" name="Freeform 95"/>
            <p:cNvSpPr/>
            <p:nvPr/>
          </p:nvSpPr>
          <p:spPr>
            <a:xfrm>
              <a:off x="219276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3" name="Freeform 96"/>
            <p:cNvSpPr/>
            <p:nvPr/>
          </p:nvSpPr>
          <p:spPr>
            <a:xfrm>
              <a:off x="220716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4" name="Freeform 97"/>
            <p:cNvSpPr/>
            <p:nvPr/>
          </p:nvSpPr>
          <p:spPr>
            <a:xfrm>
              <a:off x="2221560" y="39985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5" name="Freeform 98"/>
            <p:cNvSpPr/>
            <p:nvPr/>
          </p:nvSpPr>
          <p:spPr>
            <a:xfrm>
              <a:off x="223668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6" name="Freeform 99"/>
            <p:cNvSpPr/>
            <p:nvPr/>
          </p:nvSpPr>
          <p:spPr>
            <a:xfrm>
              <a:off x="2251080" y="3998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7" name="Freeform 100"/>
            <p:cNvSpPr/>
            <p:nvPr/>
          </p:nvSpPr>
          <p:spPr>
            <a:xfrm>
              <a:off x="2417400" y="44773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08" name="Freeform 101"/>
            <p:cNvSpPr/>
            <p:nvPr/>
          </p:nvSpPr>
          <p:spPr>
            <a:xfrm>
              <a:off x="219276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09" name="Freeform 102"/>
            <p:cNvSpPr/>
            <p:nvPr/>
          </p:nvSpPr>
          <p:spPr>
            <a:xfrm>
              <a:off x="220716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10" name="Freeform 103"/>
            <p:cNvSpPr/>
            <p:nvPr/>
          </p:nvSpPr>
          <p:spPr>
            <a:xfrm>
              <a:off x="2221560" y="4478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11" name="Freeform 104"/>
            <p:cNvSpPr/>
            <p:nvPr/>
          </p:nvSpPr>
          <p:spPr>
            <a:xfrm>
              <a:off x="223668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12" name="Freeform 105"/>
            <p:cNvSpPr/>
            <p:nvPr/>
          </p:nvSpPr>
          <p:spPr>
            <a:xfrm>
              <a:off x="2251080" y="4478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13" name="Freeform 106"/>
            <p:cNvSpPr/>
            <p:nvPr/>
          </p:nvSpPr>
          <p:spPr>
            <a:xfrm>
              <a:off x="2417400" y="4135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14" name="Freeform 107"/>
            <p:cNvSpPr/>
            <p:nvPr/>
          </p:nvSpPr>
          <p:spPr>
            <a:xfrm>
              <a:off x="219276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15" name="Freeform 108"/>
            <p:cNvSpPr/>
            <p:nvPr/>
          </p:nvSpPr>
          <p:spPr>
            <a:xfrm>
              <a:off x="220716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16" name="Freeform 109"/>
            <p:cNvSpPr/>
            <p:nvPr/>
          </p:nvSpPr>
          <p:spPr>
            <a:xfrm>
              <a:off x="2221560" y="4135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17" name="Freeform 110"/>
            <p:cNvSpPr/>
            <p:nvPr/>
          </p:nvSpPr>
          <p:spPr>
            <a:xfrm>
              <a:off x="223668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18" name="Freeform 111"/>
            <p:cNvSpPr/>
            <p:nvPr/>
          </p:nvSpPr>
          <p:spPr>
            <a:xfrm>
              <a:off x="2251080" y="4135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19" name="Freeform 112"/>
            <p:cNvSpPr/>
            <p:nvPr/>
          </p:nvSpPr>
          <p:spPr>
            <a:xfrm>
              <a:off x="2417400" y="4203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20" name="Freeform 113"/>
            <p:cNvSpPr/>
            <p:nvPr/>
          </p:nvSpPr>
          <p:spPr>
            <a:xfrm>
              <a:off x="219276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1" name="Freeform 114"/>
            <p:cNvSpPr/>
            <p:nvPr/>
          </p:nvSpPr>
          <p:spPr>
            <a:xfrm>
              <a:off x="220716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2" name="Freeform 115"/>
            <p:cNvSpPr/>
            <p:nvPr/>
          </p:nvSpPr>
          <p:spPr>
            <a:xfrm>
              <a:off x="2221560" y="42040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3" name="Freeform 116"/>
            <p:cNvSpPr/>
            <p:nvPr/>
          </p:nvSpPr>
          <p:spPr>
            <a:xfrm>
              <a:off x="223668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4" name="Freeform 117"/>
            <p:cNvSpPr/>
            <p:nvPr/>
          </p:nvSpPr>
          <p:spPr>
            <a:xfrm>
              <a:off x="2251080" y="4204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5" name="Freeform 118"/>
            <p:cNvSpPr/>
            <p:nvPr/>
          </p:nvSpPr>
          <p:spPr>
            <a:xfrm>
              <a:off x="2417400" y="4271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26" name="Freeform 119"/>
            <p:cNvSpPr/>
            <p:nvPr/>
          </p:nvSpPr>
          <p:spPr>
            <a:xfrm>
              <a:off x="219276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7" name="Freeform 120"/>
            <p:cNvSpPr/>
            <p:nvPr/>
          </p:nvSpPr>
          <p:spPr>
            <a:xfrm>
              <a:off x="220716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8" name="Freeform 121"/>
            <p:cNvSpPr/>
            <p:nvPr/>
          </p:nvSpPr>
          <p:spPr>
            <a:xfrm>
              <a:off x="2221560" y="4272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29" name="Freeform 122"/>
            <p:cNvSpPr/>
            <p:nvPr/>
          </p:nvSpPr>
          <p:spPr>
            <a:xfrm>
              <a:off x="223668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0" name="Freeform 123"/>
            <p:cNvSpPr/>
            <p:nvPr/>
          </p:nvSpPr>
          <p:spPr>
            <a:xfrm>
              <a:off x="2251080" y="427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1" name="Freeform 124"/>
            <p:cNvSpPr/>
            <p:nvPr/>
          </p:nvSpPr>
          <p:spPr>
            <a:xfrm>
              <a:off x="2417400" y="4340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32" name="Freeform 125"/>
            <p:cNvSpPr/>
            <p:nvPr/>
          </p:nvSpPr>
          <p:spPr>
            <a:xfrm>
              <a:off x="219276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3" name="Freeform 126"/>
            <p:cNvSpPr/>
            <p:nvPr/>
          </p:nvSpPr>
          <p:spPr>
            <a:xfrm>
              <a:off x="220716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4" name="Freeform 127"/>
            <p:cNvSpPr/>
            <p:nvPr/>
          </p:nvSpPr>
          <p:spPr>
            <a:xfrm>
              <a:off x="2221560" y="4340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5" name="Freeform 128"/>
            <p:cNvSpPr/>
            <p:nvPr/>
          </p:nvSpPr>
          <p:spPr>
            <a:xfrm>
              <a:off x="223668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6" name="Freeform 129"/>
            <p:cNvSpPr/>
            <p:nvPr/>
          </p:nvSpPr>
          <p:spPr>
            <a:xfrm>
              <a:off x="2251080" y="434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37" name="Freeform 130"/>
            <p:cNvSpPr/>
            <p:nvPr/>
          </p:nvSpPr>
          <p:spPr>
            <a:xfrm>
              <a:off x="2417400" y="4409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38" name="Freeform 131"/>
            <p:cNvSpPr/>
            <p:nvPr/>
          </p:nvSpPr>
          <p:spPr>
            <a:xfrm>
              <a:off x="219276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39" name="Freeform 132"/>
            <p:cNvSpPr/>
            <p:nvPr/>
          </p:nvSpPr>
          <p:spPr>
            <a:xfrm>
              <a:off x="220716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40" name="Freeform 133"/>
            <p:cNvSpPr/>
            <p:nvPr/>
          </p:nvSpPr>
          <p:spPr>
            <a:xfrm>
              <a:off x="2221560" y="4409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41" name="Freeform 134"/>
            <p:cNvSpPr/>
            <p:nvPr/>
          </p:nvSpPr>
          <p:spPr>
            <a:xfrm>
              <a:off x="223668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42" name="Freeform 135"/>
            <p:cNvSpPr/>
            <p:nvPr/>
          </p:nvSpPr>
          <p:spPr>
            <a:xfrm>
              <a:off x="2251080" y="4409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43" name="Freeform 136"/>
            <p:cNvSpPr/>
            <p:nvPr/>
          </p:nvSpPr>
          <p:spPr>
            <a:xfrm>
              <a:off x="2417400" y="4066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44" name="Freeform 137"/>
            <p:cNvSpPr/>
            <p:nvPr/>
          </p:nvSpPr>
          <p:spPr>
            <a:xfrm>
              <a:off x="219276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45" name="Freeform 138"/>
            <p:cNvSpPr/>
            <p:nvPr/>
          </p:nvSpPr>
          <p:spPr>
            <a:xfrm>
              <a:off x="220716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46" name="Freeform 139"/>
            <p:cNvSpPr/>
            <p:nvPr/>
          </p:nvSpPr>
          <p:spPr>
            <a:xfrm>
              <a:off x="2221560" y="4066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47" name="Freeform 140"/>
            <p:cNvSpPr/>
            <p:nvPr/>
          </p:nvSpPr>
          <p:spPr>
            <a:xfrm>
              <a:off x="223668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48" name="Freeform 141"/>
            <p:cNvSpPr/>
            <p:nvPr/>
          </p:nvSpPr>
          <p:spPr>
            <a:xfrm>
              <a:off x="2251080" y="4066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49" name="Freeform 142"/>
            <p:cNvSpPr/>
            <p:nvPr/>
          </p:nvSpPr>
          <p:spPr>
            <a:xfrm>
              <a:off x="2131200" y="3789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750" name="TextBox 32"/>
          <p:cNvSpPr/>
          <p:nvPr/>
        </p:nvSpPr>
        <p:spPr>
          <a:xfrm>
            <a:off x="1331640" y="530136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Основной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751" name="Rounded Rectangle 14"/>
          <p:cNvSpPr/>
          <p:nvPr/>
        </p:nvSpPr>
        <p:spPr>
          <a:xfrm>
            <a:off x="1763640" y="450900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752" name="Rounded Rectangle 19"/>
          <p:cNvSpPr/>
          <p:nvPr/>
        </p:nvSpPr>
        <p:spPr>
          <a:xfrm>
            <a:off x="4068000" y="234900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753" name="Freeform 30"/>
          <p:cNvSpPr/>
          <p:nvPr/>
        </p:nvSpPr>
        <p:spPr>
          <a:xfrm>
            <a:off x="1865160" y="458100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754" name="TextBox 32"/>
          <p:cNvSpPr/>
          <p:nvPr/>
        </p:nvSpPr>
        <p:spPr>
          <a:xfrm>
            <a:off x="2627640" y="4077000"/>
            <a:ext cx="1456560" cy="64044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Существующая система хранения</a:t>
            </a:r>
            <a:endParaRPr b="0" lang="ru-RU" sz="1200" spc="-1" strike="noStrike">
              <a:solidFill>
                <a:srgbClr val="000000"/>
              </a:solidFill>
              <a:latin typeface="Arial"/>
            </a:endParaRPr>
          </a:p>
        </p:txBody>
      </p:sp>
      <p:grpSp>
        <p:nvGrpSpPr>
          <p:cNvPr id="755" name="组合 521"/>
          <p:cNvGrpSpPr/>
          <p:nvPr/>
        </p:nvGrpSpPr>
        <p:grpSpPr>
          <a:xfrm>
            <a:off x="1907640" y="2133000"/>
            <a:ext cx="471240" cy="1056960"/>
            <a:chOff x="1907640" y="2133000"/>
            <a:chExt cx="471240" cy="1056960"/>
          </a:xfrm>
        </p:grpSpPr>
        <p:sp>
          <p:nvSpPr>
            <p:cNvPr id="756" name="Freeform 147"/>
            <p:cNvSpPr/>
            <p:nvPr/>
          </p:nvSpPr>
          <p:spPr>
            <a:xfrm>
              <a:off x="2190600" y="2316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757" name="Freeform 148"/>
            <p:cNvSpPr/>
            <p:nvPr/>
          </p:nvSpPr>
          <p:spPr>
            <a:xfrm>
              <a:off x="2190600" y="24595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758" name="Freeform 149"/>
            <p:cNvSpPr/>
            <p:nvPr/>
          </p:nvSpPr>
          <p:spPr>
            <a:xfrm>
              <a:off x="2190600" y="260280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759" name="Freeform 150"/>
            <p:cNvSpPr/>
            <p:nvPr/>
          </p:nvSpPr>
          <p:spPr>
            <a:xfrm>
              <a:off x="2190600" y="27457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760" name="Freeform 151"/>
            <p:cNvSpPr/>
            <p:nvPr/>
          </p:nvSpPr>
          <p:spPr>
            <a:xfrm>
              <a:off x="1907640" y="213300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761" name="TextBox 32"/>
          <p:cNvSpPr/>
          <p:nvPr/>
        </p:nvSpPr>
        <p:spPr>
          <a:xfrm>
            <a:off x="1403640" y="170064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Хост</a:t>
            </a:r>
            <a:endParaRPr b="0" lang="ru-RU" sz="1200" spc="-1" strike="noStrike">
              <a:solidFill>
                <a:srgbClr val="000000"/>
              </a:solidFill>
              <a:latin typeface="Arial"/>
            </a:endParaRPr>
          </a:p>
        </p:txBody>
      </p:sp>
      <p:sp>
        <p:nvSpPr>
          <p:cNvPr id="762" name="Arc 287"/>
          <p:cNvSpPr/>
          <p:nvPr/>
        </p:nvSpPr>
        <p:spPr>
          <a:xfrm rot="10800000">
            <a:off x="1908000" y="3141360"/>
            <a:ext cx="287640" cy="1511640"/>
          </a:xfrm>
          <a:prstGeom prst="arc">
            <a:avLst>
              <a:gd name="adj1" fmla="val 16200000"/>
              <a:gd name="adj2" fmla="val 5493282"/>
            </a:avLst>
          </a:prstGeom>
          <a:noFill/>
          <a:ln w="25560">
            <a:solidFill>
              <a:srgbClr val="feb80a"/>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grpSp>
        <p:nvGrpSpPr>
          <p:cNvPr id="763" name="组合 398"/>
          <p:cNvGrpSpPr/>
          <p:nvPr/>
        </p:nvGrpSpPr>
        <p:grpSpPr>
          <a:xfrm>
            <a:off x="4858560" y="4581000"/>
            <a:ext cx="848520" cy="1027440"/>
            <a:chOff x="4858560" y="4581000"/>
            <a:chExt cx="848520" cy="1027440"/>
          </a:xfrm>
        </p:grpSpPr>
        <p:sp>
          <p:nvSpPr>
            <p:cNvPr id="764" name="Freeform 21"/>
            <p:cNvSpPr/>
            <p:nvPr/>
          </p:nvSpPr>
          <p:spPr>
            <a:xfrm>
              <a:off x="5145120" y="4653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65" name="Freeform 22"/>
            <p:cNvSpPr/>
            <p:nvPr/>
          </p:nvSpPr>
          <p:spPr>
            <a:xfrm>
              <a:off x="491976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66" name="Freeform 23"/>
            <p:cNvSpPr/>
            <p:nvPr/>
          </p:nvSpPr>
          <p:spPr>
            <a:xfrm>
              <a:off x="4934160" y="4653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67" name="Freeform 24"/>
            <p:cNvSpPr/>
            <p:nvPr/>
          </p:nvSpPr>
          <p:spPr>
            <a:xfrm>
              <a:off x="494928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68" name="Freeform 25"/>
            <p:cNvSpPr/>
            <p:nvPr/>
          </p:nvSpPr>
          <p:spPr>
            <a:xfrm>
              <a:off x="496368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69" name="Freeform 26"/>
            <p:cNvSpPr/>
            <p:nvPr/>
          </p:nvSpPr>
          <p:spPr>
            <a:xfrm>
              <a:off x="497844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70" name="Freeform 27"/>
            <p:cNvSpPr/>
            <p:nvPr/>
          </p:nvSpPr>
          <p:spPr>
            <a:xfrm>
              <a:off x="5145120" y="4721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71" name="Freeform 28"/>
            <p:cNvSpPr/>
            <p:nvPr/>
          </p:nvSpPr>
          <p:spPr>
            <a:xfrm>
              <a:off x="491976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2" name="Freeform 29"/>
            <p:cNvSpPr/>
            <p:nvPr/>
          </p:nvSpPr>
          <p:spPr>
            <a:xfrm>
              <a:off x="4934160" y="4722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3" name="Freeform 30"/>
            <p:cNvSpPr/>
            <p:nvPr/>
          </p:nvSpPr>
          <p:spPr>
            <a:xfrm>
              <a:off x="494928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4" name="Freeform 31"/>
            <p:cNvSpPr/>
            <p:nvPr/>
          </p:nvSpPr>
          <p:spPr>
            <a:xfrm>
              <a:off x="496368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5" name="Freeform 32"/>
            <p:cNvSpPr/>
            <p:nvPr/>
          </p:nvSpPr>
          <p:spPr>
            <a:xfrm>
              <a:off x="497844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6" name="Freeform 33"/>
            <p:cNvSpPr/>
            <p:nvPr/>
          </p:nvSpPr>
          <p:spPr>
            <a:xfrm>
              <a:off x="5145120" y="4790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77" name="Freeform 34"/>
            <p:cNvSpPr/>
            <p:nvPr/>
          </p:nvSpPr>
          <p:spPr>
            <a:xfrm>
              <a:off x="491976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8" name="Freeform 35"/>
            <p:cNvSpPr/>
            <p:nvPr/>
          </p:nvSpPr>
          <p:spPr>
            <a:xfrm>
              <a:off x="4934160" y="4790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79" name="Freeform 36"/>
            <p:cNvSpPr/>
            <p:nvPr/>
          </p:nvSpPr>
          <p:spPr>
            <a:xfrm>
              <a:off x="494928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0" name="Freeform 37"/>
            <p:cNvSpPr/>
            <p:nvPr/>
          </p:nvSpPr>
          <p:spPr>
            <a:xfrm>
              <a:off x="496368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1" name="Freeform 38"/>
            <p:cNvSpPr/>
            <p:nvPr/>
          </p:nvSpPr>
          <p:spPr>
            <a:xfrm>
              <a:off x="497844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2" name="Freeform 39"/>
            <p:cNvSpPr/>
            <p:nvPr/>
          </p:nvSpPr>
          <p:spPr>
            <a:xfrm>
              <a:off x="5145120" y="5269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83" name="Freeform 40"/>
            <p:cNvSpPr/>
            <p:nvPr/>
          </p:nvSpPr>
          <p:spPr>
            <a:xfrm>
              <a:off x="491976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4" name="Freeform 41"/>
            <p:cNvSpPr/>
            <p:nvPr/>
          </p:nvSpPr>
          <p:spPr>
            <a:xfrm>
              <a:off x="4934160" y="5270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5" name="Freeform 42"/>
            <p:cNvSpPr/>
            <p:nvPr/>
          </p:nvSpPr>
          <p:spPr>
            <a:xfrm>
              <a:off x="494928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6" name="Freeform 43"/>
            <p:cNvSpPr/>
            <p:nvPr/>
          </p:nvSpPr>
          <p:spPr>
            <a:xfrm>
              <a:off x="496368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7" name="Freeform 44"/>
            <p:cNvSpPr/>
            <p:nvPr/>
          </p:nvSpPr>
          <p:spPr>
            <a:xfrm>
              <a:off x="497844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88" name="Freeform 45"/>
            <p:cNvSpPr/>
            <p:nvPr/>
          </p:nvSpPr>
          <p:spPr>
            <a:xfrm>
              <a:off x="5145120" y="4927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89" name="Freeform 46"/>
            <p:cNvSpPr/>
            <p:nvPr/>
          </p:nvSpPr>
          <p:spPr>
            <a:xfrm>
              <a:off x="491976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90" name="Freeform 47"/>
            <p:cNvSpPr/>
            <p:nvPr/>
          </p:nvSpPr>
          <p:spPr>
            <a:xfrm>
              <a:off x="4934160" y="4927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91" name="Freeform 48"/>
            <p:cNvSpPr/>
            <p:nvPr/>
          </p:nvSpPr>
          <p:spPr>
            <a:xfrm>
              <a:off x="494928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92" name="Freeform 49"/>
            <p:cNvSpPr/>
            <p:nvPr/>
          </p:nvSpPr>
          <p:spPr>
            <a:xfrm>
              <a:off x="496368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93" name="Freeform 50"/>
            <p:cNvSpPr/>
            <p:nvPr/>
          </p:nvSpPr>
          <p:spPr>
            <a:xfrm>
              <a:off x="497844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794" name="Freeform 51"/>
            <p:cNvSpPr/>
            <p:nvPr/>
          </p:nvSpPr>
          <p:spPr>
            <a:xfrm>
              <a:off x="5145120" y="4995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795" name="Freeform 52"/>
            <p:cNvSpPr/>
            <p:nvPr/>
          </p:nvSpPr>
          <p:spPr>
            <a:xfrm>
              <a:off x="491976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96" name="Freeform 53"/>
            <p:cNvSpPr/>
            <p:nvPr/>
          </p:nvSpPr>
          <p:spPr>
            <a:xfrm>
              <a:off x="4934160" y="49964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97" name="Freeform 54"/>
            <p:cNvSpPr/>
            <p:nvPr/>
          </p:nvSpPr>
          <p:spPr>
            <a:xfrm>
              <a:off x="494928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98" name="Freeform 55"/>
            <p:cNvSpPr/>
            <p:nvPr/>
          </p:nvSpPr>
          <p:spPr>
            <a:xfrm>
              <a:off x="496368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799" name="Freeform 56"/>
            <p:cNvSpPr/>
            <p:nvPr/>
          </p:nvSpPr>
          <p:spPr>
            <a:xfrm>
              <a:off x="497844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0" name="Freeform 57"/>
            <p:cNvSpPr/>
            <p:nvPr/>
          </p:nvSpPr>
          <p:spPr>
            <a:xfrm>
              <a:off x="5145120" y="50641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01" name="Freeform 58"/>
            <p:cNvSpPr/>
            <p:nvPr/>
          </p:nvSpPr>
          <p:spPr>
            <a:xfrm>
              <a:off x="491976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2" name="Freeform 59"/>
            <p:cNvSpPr/>
            <p:nvPr/>
          </p:nvSpPr>
          <p:spPr>
            <a:xfrm>
              <a:off x="4934160" y="5064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3" name="Freeform 60"/>
            <p:cNvSpPr/>
            <p:nvPr/>
          </p:nvSpPr>
          <p:spPr>
            <a:xfrm>
              <a:off x="494928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4" name="Freeform 61"/>
            <p:cNvSpPr/>
            <p:nvPr/>
          </p:nvSpPr>
          <p:spPr>
            <a:xfrm>
              <a:off x="496368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5" name="Freeform 62"/>
            <p:cNvSpPr/>
            <p:nvPr/>
          </p:nvSpPr>
          <p:spPr>
            <a:xfrm>
              <a:off x="497844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6" name="Freeform 63"/>
            <p:cNvSpPr/>
            <p:nvPr/>
          </p:nvSpPr>
          <p:spPr>
            <a:xfrm>
              <a:off x="5145120" y="5132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07" name="Freeform 64"/>
            <p:cNvSpPr/>
            <p:nvPr/>
          </p:nvSpPr>
          <p:spPr>
            <a:xfrm>
              <a:off x="491976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8" name="Freeform 65"/>
            <p:cNvSpPr/>
            <p:nvPr/>
          </p:nvSpPr>
          <p:spPr>
            <a:xfrm>
              <a:off x="4934160" y="5132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09" name="Freeform 66"/>
            <p:cNvSpPr/>
            <p:nvPr/>
          </p:nvSpPr>
          <p:spPr>
            <a:xfrm>
              <a:off x="494928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10" name="Freeform 67"/>
            <p:cNvSpPr/>
            <p:nvPr/>
          </p:nvSpPr>
          <p:spPr>
            <a:xfrm>
              <a:off x="496368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11" name="Freeform 68"/>
            <p:cNvSpPr/>
            <p:nvPr/>
          </p:nvSpPr>
          <p:spPr>
            <a:xfrm>
              <a:off x="497844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12" name="Freeform 69"/>
            <p:cNvSpPr/>
            <p:nvPr/>
          </p:nvSpPr>
          <p:spPr>
            <a:xfrm>
              <a:off x="5145120" y="5201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13" name="Freeform 70"/>
            <p:cNvSpPr/>
            <p:nvPr/>
          </p:nvSpPr>
          <p:spPr>
            <a:xfrm>
              <a:off x="491976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14" name="Freeform 71"/>
            <p:cNvSpPr/>
            <p:nvPr/>
          </p:nvSpPr>
          <p:spPr>
            <a:xfrm>
              <a:off x="4934160" y="5201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15" name="Freeform 72"/>
            <p:cNvSpPr/>
            <p:nvPr/>
          </p:nvSpPr>
          <p:spPr>
            <a:xfrm>
              <a:off x="494928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16" name="Freeform 73"/>
            <p:cNvSpPr/>
            <p:nvPr/>
          </p:nvSpPr>
          <p:spPr>
            <a:xfrm>
              <a:off x="496368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17" name="Freeform 74"/>
            <p:cNvSpPr/>
            <p:nvPr/>
          </p:nvSpPr>
          <p:spPr>
            <a:xfrm>
              <a:off x="497844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18" name="Freeform 75"/>
            <p:cNvSpPr/>
            <p:nvPr/>
          </p:nvSpPr>
          <p:spPr>
            <a:xfrm>
              <a:off x="5145120" y="4858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19" name="Freeform 76"/>
            <p:cNvSpPr/>
            <p:nvPr/>
          </p:nvSpPr>
          <p:spPr>
            <a:xfrm>
              <a:off x="491976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20" name="Freeform 77"/>
            <p:cNvSpPr/>
            <p:nvPr/>
          </p:nvSpPr>
          <p:spPr>
            <a:xfrm>
              <a:off x="4934160" y="4858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21" name="Freeform 78"/>
            <p:cNvSpPr/>
            <p:nvPr/>
          </p:nvSpPr>
          <p:spPr>
            <a:xfrm>
              <a:off x="494928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22" name="Freeform 79"/>
            <p:cNvSpPr/>
            <p:nvPr/>
          </p:nvSpPr>
          <p:spPr>
            <a:xfrm>
              <a:off x="496368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23" name="Freeform 80"/>
            <p:cNvSpPr/>
            <p:nvPr/>
          </p:nvSpPr>
          <p:spPr>
            <a:xfrm>
              <a:off x="497844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24" name="Freeform 81"/>
            <p:cNvSpPr/>
            <p:nvPr/>
          </p:nvSpPr>
          <p:spPr>
            <a:xfrm>
              <a:off x="4858560" y="4581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825" name="Freeform 82"/>
            <p:cNvSpPr/>
            <p:nvPr/>
          </p:nvSpPr>
          <p:spPr>
            <a:xfrm>
              <a:off x="5568840" y="4653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26" name="Freeform 83"/>
            <p:cNvSpPr/>
            <p:nvPr/>
          </p:nvSpPr>
          <p:spPr>
            <a:xfrm>
              <a:off x="534420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27" name="Freeform 84"/>
            <p:cNvSpPr/>
            <p:nvPr/>
          </p:nvSpPr>
          <p:spPr>
            <a:xfrm>
              <a:off x="535860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28" name="Freeform 85"/>
            <p:cNvSpPr/>
            <p:nvPr/>
          </p:nvSpPr>
          <p:spPr>
            <a:xfrm>
              <a:off x="5373000" y="4653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29" name="Freeform 86"/>
            <p:cNvSpPr/>
            <p:nvPr/>
          </p:nvSpPr>
          <p:spPr>
            <a:xfrm>
              <a:off x="538812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30" name="Freeform 87"/>
            <p:cNvSpPr/>
            <p:nvPr/>
          </p:nvSpPr>
          <p:spPr>
            <a:xfrm>
              <a:off x="5402880" y="4653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31" name="Freeform 88"/>
            <p:cNvSpPr/>
            <p:nvPr/>
          </p:nvSpPr>
          <p:spPr>
            <a:xfrm>
              <a:off x="5568840" y="4721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32" name="Freeform 89"/>
            <p:cNvSpPr/>
            <p:nvPr/>
          </p:nvSpPr>
          <p:spPr>
            <a:xfrm>
              <a:off x="534420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3" name="Freeform 90"/>
            <p:cNvSpPr/>
            <p:nvPr/>
          </p:nvSpPr>
          <p:spPr>
            <a:xfrm>
              <a:off x="535860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4" name="Freeform 91"/>
            <p:cNvSpPr/>
            <p:nvPr/>
          </p:nvSpPr>
          <p:spPr>
            <a:xfrm>
              <a:off x="5373000" y="4722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5" name="Freeform 92"/>
            <p:cNvSpPr/>
            <p:nvPr/>
          </p:nvSpPr>
          <p:spPr>
            <a:xfrm>
              <a:off x="538812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6" name="Freeform 93"/>
            <p:cNvSpPr/>
            <p:nvPr/>
          </p:nvSpPr>
          <p:spPr>
            <a:xfrm>
              <a:off x="5402880" y="4722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7" name="Freeform 94"/>
            <p:cNvSpPr/>
            <p:nvPr/>
          </p:nvSpPr>
          <p:spPr>
            <a:xfrm>
              <a:off x="5568840" y="4790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38" name="Freeform 95"/>
            <p:cNvSpPr/>
            <p:nvPr/>
          </p:nvSpPr>
          <p:spPr>
            <a:xfrm>
              <a:off x="534420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39" name="Freeform 96"/>
            <p:cNvSpPr/>
            <p:nvPr/>
          </p:nvSpPr>
          <p:spPr>
            <a:xfrm>
              <a:off x="535860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0" name="Freeform 97"/>
            <p:cNvSpPr/>
            <p:nvPr/>
          </p:nvSpPr>
          <p:spPr>
            <a:xfrm>
              <a:off x="5373000" y="4790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1" name="Freeform 98"/>
            <p:cNvSpPr/>
            <p:nvPr/>
          </p:nvSpPr>
          <p:spPr>
            <a:xfrm>
              <a:off x="538812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2" name="Freeform 99"/>
            <p:cNvSpPr/>
            <p:nvPr/>
          </p:nvSpPr>
          <p:spPr>
            <a:xfrm>
              <a:off x="5402880" y="4790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3" name="Freeform 100"/>
            <p:cNvSpPr/>
            <p:nvPr/>
          </p:nvSpPr>
          <p:spPr>
            <a:xfrm>
              <a:off x="5568840" y="5269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44" name="Freeform 101"/>
            <p:cNvSpPr/>
            <p:nvPr/>
          </p:nvSpPr>
          <p:spPr>
            <a:xfrm>
              <a:off x="534420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5" name="Freeform 102"/>
            <p:cNvSpPr/>
            <p:nvPr/>
          </p:nvSpPr>
          <p:spPr>
            <a:xfrm>
              <a:off x="535860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6" name="Freeform 103"/>
            <p:cNvSpPr/>
            <p:nvPr/>
          </p:nvSpPr>
          <p:spPr>
            <a:xfrm>
              <a:off x="5373000" y="5270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7" name="Freeform 104"/>
            <p:cNvSpPr/>
            <p:nvPr/>
          </p:nvSpPr>
          <p:spPr>
            <a:xfrm>
              <a:off x="538812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8" name="Freeform 105"/>
            <p:cNvSpPr/>
            <p:nvPr/>
          </p:nvSpPr>
          <p:spPr>
            <a:xfrm>
              <a:off x="5402880" y="5270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49" name="Freeform 106"/>
            <p:cNvSpPr/>
            <p:nvPr/>
          </p:nvSpPr>
          <p:spPr>
            <a:xfrm>
              <a:off x="5568840" y="4927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50" name="Freeform 107"/>
            <p:cNvSpPr/>
            <p:nvPr/>
          </p:nvSpPr>
          <p:spPr>
            <a:xfrm>
              <a:off x="534420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51" name="Freeform 108"/>
            <p:cNvSpPr/>
            <p:nvPr/>
          </p:nvSpPr>
          <p:spPr>
            <a:xfrm>
              <a:off x="535860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52" name="Freeform 109"/>
            <p:cNvSpPr/>
            <p:nvPr/>
          </p:nvSpPr>
          <p:spPr>
            <a:xfrm>
              <a:off x="5373000" y="4927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53" name="Freeform 110"/>
            <p:cNvSpPr/>
            <p:nvPr/>
          </p:nvSpPr>
          <p:spPr>
            <a:xfrm>
              <a:off x="538812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54" name="Freeform 111"/>
            <p:cNvSpPr/>
            <p:nvPr/>
          </p:nvSpPr>
          <p:spPr>
            <a:xfrm>
              <a:off x="5402880" y="4927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55" name="Freeform 112"/>
            <p:cNvSpPr/>
            <p:nvPr/>
          </p:nvSpPr>
          <p:spPr>
            <a:xfrm>
              <a:off x="5568840" y="4995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56" name="Freeform 113"/>
            <p:cNvSpPr/>
            <p:nvPr/>
          </p:nvSpPr>
          <p:spPr>
            <a:xfrm>
              <a:off x="534420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57" name="Freeform 114"/>
            <p:cNvSpPr/>
            <p:nvPr/>
          </p:nvSpPr>
          <p:spPr>
            <a:xfrm>
              <a:off x="535860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58" name="Freeform 115"/>
            <p:cNvSpPr/>
            <p:nvPr/>
          </p:nvSpPr>
          <p:spPr>
            <a:xfrm>
              <a:off x="5373000" y="49964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59" name="Freeform 116"/>
            <p:cNvSpPr/>
            <p:nvPr/>
          </p:nvSpPr>
          <p:spPr>
            <a:xfrm>
              <a:off x="538812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0" name="Freeform 117"/>
            <p:cNvSpPr/>
            <p:nvPr/>
          </p:nvSpPr>
          <p:spPr>
            <a:xfrm>
              <a:off x="5402880" y="4996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1" name="Freeform 118"/>
            <p:cNvSpPr/>
            <p:nvPr/>
          </p:nvSpPr>
          <p:spPr>
            <a:xfrm>
              <a:off x="5568840" y="50641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62" name="Freeform 119"/>
            <p:cNvSpPr/>
            <p:nvPr/>
          </p:nvSpPr>
          <p:spPr>
            <a:xfrm>
              <a:off x="534420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3" name="Freeform 120"/>
            <p:cNvSpPr/>
            <p:nvPr/>
          </p:nvSpPr>
          <p:spPr>
            <a:xfrm>
              <a:off x="535860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4" name="Freeform 121"/>
            <p:cNvSpPr/>
            <p:nvPr/>
          </p:nvSpPr>
          <p:spPr>
            <a:xfrm>
              <a:off x="5373000" y="5064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5" name="Freeform 122"/>
            <p:cNvSpPr/>
            <p:nvPr/>
          </p:nvSpPr>
          <p:spPr>
            <a:xfrm>
              <a:off x="538812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6" name="Freeform 123"/>
            <p:cNvSpPr/>
            <p:nvPr/>
          </p:nvSpPr>
          <p:spPr>
            <a:xfrm>
              <a:off x="5402880" y="5064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7" name="Freeform 124"/>
            <p:cNvSpPr/>
            <p:nvPr/>
          </p:nvSpPr>
          <p:spPr>
            <a:xfrm>
              <a:off x="5568840" y="5132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68" name="Freeform 125"/>
            <p:cNvSpPr/>
            <p:nvPr/>
          </p:nvSpPr>
          <p:spPr>
            <a:xfrm>
              <a:off x="534420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69" name="Freeform 126"/>
            <p:cNvSpPr/>
            <p:nvPr/>
          </p:nvSpPr>
          <p:spPr>
            <a:xfrm>
              <a:off x="535860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70" name="Freeform 127"/>
            <p:cNvSpPr/>
            <p:nvPr/>
          </p:nvSpPr>
          <p:spPr>
            <a:xfrm>
              <a:off x="5373000" y="5132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71" name="Freeform 128"/>
            <p:cNvSpPr/>
            <p:nvPr/>
          </p:nvSpPr>
          <p:spPr>
            <a:xfrm>
              <a:off x="538812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72" name="Freeform 129"/>
            <p:cNvSpPr/>
            <p:nvPr/>
          </p:nvSpPr>
          <p:spPr>
            <a:xfrm>
              <a:off x="5402880" y="5132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73" name="Freeform 130"/>
            <p:cNvSpPr/>
            <p:nvPr/>
          </p:nvSpPr>
          <p:spPr>
            <a:xfrm>
              <a:off x="5568840" y="5201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74" name="Freeform 131"/>
            <p:cNvSpPr/>
            <p:nvPr/>
          </p:nvSpPr>
          <p:spPr>
            <a:xfrm>
              <a:off x="534420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75" name="Freeform 132"/>
            <p:cNvSpPr/>
            <p:nvPr/>
          </p:nvSpPr>
          <p:spPr>
            <a:xfrm>
              <a:off x="535860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76" name="Freeform 133"/>
            <p:cNvSpPr/>
            <p:nvPr/>
          </p:nvSpPr>
          <p:spPr>
            <a:xfrm>
              <a:off x="5373000" y="5201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77" name="Freeform 134"/>
            <p:cNvSpPr/>
            <p:nvPr/>
          </p:nvSpPr>
          <p:spPr>
            <a:xfrm>
              <a:off x="538812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78" name="Freeform 135"/>
            <p:cNvSpPr/>
            <p:nvPr/>
          </p:nvSpPr>
          <p:spPr>
            <a:xfrm>
              <a:off x="5402880" y="5201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79" name="Freeform 136"/>
            <p:cNvSpPr/>
            <p:nvPr/>
          </p:nvSpPr>
          <p:spPr>
            <a:xfrm>
              <a:off x="5568840" y="4858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80" name="Freeform 137"/>
            <p:cNvSpPr/>
            <p:nvPr/>
          </p:nvSpPr>
          <p:spPr>
            <a:xfrm>
              <a:off x="534420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81" name="Freeform 138"/>
            <p:cNvSpPr/>
            <p:nvPr/>
          </p:nvSpPr>
          <p:spPr>
            <a:xfrm>
              <a:off x="535860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82" name="Freeform 139"/>
            <p:cNvSpPr/>
            <p:nvPr/>
          </p:nvSpPr>
          <p:spPr>
            <a:xfrm>
              <a:off x="5373000" y="4858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83" name="Freeform 140"/>
            <p:cNvSpPr/>
            <p:nvPr/>
          </p:nvSpPr>
          <p:spPr>
            <a:xfrm>
              <a:off x="538812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84" name="Freeform 141"/>
            <p:cNvSpPr/>
            <p:nvPr/>
          </p:nvSpPr>
          <p:spPr>
            <a:xfrm>
              <a:off x="5402880" y="4858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885" name="Freeform 142"/>
            <p:cNvSpPr/>
            <p:nvPr/>
          </p:nvSpPr>
          <p:spPr>
            <a:xfrm>
              <a:off x="5283000" y="4581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886" name="TextBox 32"/>
          <p:cNvSpPr/>
          <p:nvPr/>
        </p:nvSpPr>
        <p:spPr>
          <a:xfrm>
            <a:off x="4483080" y="609336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Основной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887" name="Rounded Rectangle 412"/>
          <p:cNvSpPr/>
          <p:nvPr/>
        </p:nvSpPr>
        <p:spPr>
          <a:xfrm>
            <a:off x="5996880" y="4077000"/>
            <a:ext cx="719640" cy="863640"/>
          </a:xfrm>
          <a:prstGeom prst="roundRect">
            <a:avLst>
              <a:gd name="adj" fmla="val 16667"/>
            </a:avLst>
          </a:prstGeom>
          <a:noFill/>
          <a:ln w="255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888" name="Freeform 30"/>
          <p:cNvSpPr/>
          <p:nvPr/>
        </p:nvSpPr>
        <p:spPr>
          <a:xfrm>
            <a:off x="5016600" y="5373360"/>
            <a:ext cx="546480" cy="710280"/>
          </a:xfrm>
          <a:custGeom>
            <a:avLst/>
            <a:gdLst>
              <a:gd name="textAreaLeft" fmla="*/ 0 w 546480"/>
              <a:gd name="textAreaRight" fmla="*/ 546840 w 546480"/>
              <a:gd name="textAreaTop" fmla="*/ 0 h 710280"/>
              <a:gd name="textAreaBottom" fmla="*/ 710640 h 710280"/>
            </a:gdLst>
            <a:ahLst/>
            <a:rect l="textAreaLeft" t="textAreaTop" r="textAreaRight" b="textAreaBottom"/>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889" name="TextBox 32"/>
          <p:cNvSpPr/>
          <p:nvPr/>
        </p:nvSpPr>
        <p:spPr>
          <a:xfrm>
            <a:off x="4425120" y="3776040"/>
            <a:ext cx="1456560" cy="64044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Существующая система хранения</a:t>
            </a:r>
            <a:endParaRPr b="0" lang="ru-RU" sz="1200" spc="-1" strike="noStrike">
              <a:solidFill>
                <a:srgbClr val="000000"/>
              </a:solidFill>
              <a:latin typeface="Arial"/>
            </a:endParaRPr>
          </a:p>
        </p:txBody>
      </p:sp>
      <p:grpSp>
        <p:nvGrpSpPr>
          <p:cNvPr id="890" name="组合 521"/>
          <p:cNvGrpSpPr/>
          <p:nvPr/>
        </p:nvGrpSpPr>
        <p:grpSpPr>
          <a:xfrm>
            <a:off x="6140880" y="1700640"/>
            <a:ext cx="471240" cy="1056960"/>
            <a:chOff x="6140880" y="1700640"/>
            <a:chExt cx="471240" cy="1056960"/>
          </a:xfrm>
        </p:grpSpPr>
        <p:sp>
          <p:nvSpPr>
            <p:cNvPr id="891" name="Freeform 147"/>
            <p:cNvSpPr/>
            <p:nvPr/>
          </p:nvSpPr>
          <p:spPr>
            <a:xfrm>
              <a:off x="6423840" y="1884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892" name="Freeform 148"/>
            <p:cNvSpPr/>
            <p:nvPr/>
          </p:nvSpPr>
          <p:spPr>
            <a:xfrm>
              <a:off x="6423840" y="20275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893" name="Freeform 149"/>
            <p:cNvSpPr/>
            <p:nvPr/>
          </p:nvSpPr>
          <p:spPr>
            <a:xfrm>
              <a:off x="6423840" y="217080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894" name="Freeform 150"/>
            <p:cNvSpPr/>
            <p:nvPr/>
          </p:nvSpPr>
          <p:spPr>
            <a:xfrm>
              <a:off x="6423840" y="23137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895" name="Freeform 151"/>
            <p:cNvSpPr/>
            <p:nvPr/>
          </p:nvSpPr>
          <p:spPr>
            <a:xfrm>
              <a:off x="6140880" y="170064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896" name="TextBox 32"/>
          <p:cNvSpPr/>
          <p:nvPr/>
        </p:nvSpPr>
        <p:spPr>
          <a:xfrm>
            <a:off x="5636880" y="126864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Хост</a:t>
            </a:r>
            <a:endParaRPr b="0" lang="ru-RU" sz="1200" spc="-1" strike="noStrike">
              <a:solidFill>
                <a:srgbClr val="000000"/>
              </a:solidFill>
              <a:latin typeface="Arial"/>
            </a:endParaRPr>
          </a:p>
        </p:txBody>
      </p:sp>
      <p:sp>
        <p:nvSpPr>
          <p:cNvPr id="897" name="Freeform 21"/>
          <p:cNvSpPr/>
          <p:nvPr/>
        </p:nvSpPr>
        <p:spPr>
          <a:xfrm>
            <a:off x="7090920" y="4077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898" name="Freeform 22"/>
          <p:cNvSpPr/>
          <p:nvPr/>
        </p:nvSpPr>
        <p:spPr>
          <a:xfrm>
            <a:off x="686556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899" name="Freeform 23"/>
          <p:cNvSpPr/>
          <p:nvPr/>
        </p:nvSpPr>
        <p:spPr>
          <a:xfrm>
            <a:off x="6879960" y="4077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00" name="Freeform 24"/>
          <p:cNvSpPr/>
          <p:nvPr/>
        </p:nvSpPr>
        <p:spPr>
          <a:xfrm>
            <a:off x="689508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01" name="Freeform 25"/>
          <p:cNvSpPr/>
          <p:nvPr/>
        </p:nvSpPr>
        <p:spPr>
          <a:xfrm>
            <a:off x="690948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02" name="Freeform 26"/>
          <p:cNvSpPr/>
          <p:nvPr/>
        </p:nvSpPr>
        <p:spPr>
          <a:xfrm>
            <a:off x="692424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03" name="Freeform 27"/>
          <p:cNvSpPr/>
          <p:nvPr/>
        </p:nvSpPr>
        <p:spPr>
          <a:xfrm>
            <a:off x="7090920" y="4145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04" name="Freeform 28"/>
          <p:cNvSpPr/>
          <p:nvPr/>
        </p:nvSpPr>
        <p:spPr>
          <a:xfrm>
            <a:off x="686556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05" name="Freeform 29"/>
          <p:cNvSpPr/>
          <p:nvPr/>
        </p:nvSpPr>
        <p:spPr>
          <a:xfrm>
            <a:off x="6879960" y="4146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06" name="Freeform 30"/>
          <p:cNvSpPr/>
          <p:nvPr/>
        </p:nvSpPr>
        <p:spPr>
          <a:xfrm>
            <a:off x="689508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07" name="Freeform 31"/>
          <p:cNvSpPr/>
          <p:nvPr/>
        </p:nvSpPr>
        <p:spPr>
          <a:xfrm>
            <a:off x="690948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08" name="Freeform 32"/>
          <p:cNvSpPr/>
          <p:nvPr/>
        </p:nvSpPr>
        <p:spPr>
          <a:xfrm>
            <a:off x="692424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09" name="Freeform 33"/>
          <p:cNvSpPr/>
          <p:nvPr/>
        </p:nvSpPr>
        <p:spPr>
          <a:xfrm>
            <a:off x="7090920" y="4214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10" name="Freeform 34"/>
          <p:cNvSpPr/>
          <p:nvPr/>
        </p:nvSpPr>
        <p:spPr>
          <a:xfrm>
            <a:off x="686556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1" name="Freeform 35"/>
          <p:cNvSpPr/>
          <p:nvPr/>
        </p:nvSpPr>
        <p:spPr>
          <a:xfrm>
            <a:off x="6879960" y="42145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2" name="Freeform 36"/>
          <p:cNvSpPr/>
          <p:nvPr/>
        </p:nvSpPr>
        <p:spPr>
          <a:xfrm>
            <a:off x="689508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3" name="Freeform 37"/>
          <p:cNvSpPr/>
          <p:nvPr/>
        </p:nvSpPr>
        <p:spPr>
          <a:xfrm>
            <a:off x="690948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4" name="Freeform 38"/>
          <p:cNvSpPr/>
          <p:nvPr/>
        </p:nvSpPr>
        <p:spPr>
          <a:xfrm>
            <a:off x="692424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5" name="Freeform 39"/>
          <p:cNvSpPr/>
          <p:nvPr/>
        </p:nvSpPr>
        <p:spPr>
          <a:xfrm>
            <a:off x="7090920" y="46933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16" name="Freeform 40"/>
          <p:cNvSpPr/>
          <p:nvPr/>
        </p:nvSpPr>
        <p:spPr>
          <a:xfrm>
            <a:off x="686556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7" name="Freeform 41"/>
          <p:cNvSpPr/>
          <p:nvPr/>
        </p:nvSpPr>
        <p:spPr>
          <a:xfrm>
            <a:off x="6879960" y="4694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8" name="Freeform 42"/>
          <p:cNvSpPr/>
          <p:nvPr/>
        </p:nvSpPr>
        <p:spPr>
          <a:xfrm>
            <a:off x="689508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19" name="Freeform 43"/>
          <p:cNvSpPr/>
          <p:nvPr/>
        </p:nvSpPr>
        <p:spPr>
          <a:xfrm>
            <a:off x="690948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20" name="Freeform 44"/>
          <p:cNvSpPr/>
          <p:nvPr/>
        </p:nvSpPr>
        <p:spPr>
          <a:xfrm>
            <a:off x="692424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21" name="Freeform 45"/>
          <p:cNvSpPr/>
          <p:nvPr/>
        </p:nvSpPr>
        <p:spPr>
          <a:xfrm>
            <a:off x="7090920" y="4351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22" name="Freeform 46"/>
          <p:cNvSpPr/>
          <p:nvPr/>
        </p:nvSpPr>
        <p:spPr>
          <a:xfrm>
            <a:off x="686556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23" name="Freeform 47"/>
          <p:cNvSpPr/>
          <p:nvPr/>
        </p:nvSpPr>
        <p:spPr>
          <a:xfrm>
            <a:off x="6879960" y="4351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24" name="Freeform 48"/>
          <p:cNvSpPr/>
          <p:nvPr/>
        </p:nvSpPr>
        <p:spPr>
          <a:xfrm>
            <a:off x="689508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25" name="Freeform 49"/>
          <p:cNvSpPr/>
          <p:nvPr/>
        </p:nvSpPr>
        <p:spPr>
          <a:xfrm>
            <a:off x="690948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26" name="Freeform 50"/>
          <p:cNvSpPr/>
          <p:nvPr/>
        </p:nvSpPr>
        <p:spPr>
          <a:xfrm>
            <a:off x="692424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27" name="Freeform 51"/>
          <p:cNvSpPr/>
          <p:nvPr/>
        </p:nvSpPr>
        <p:spPr>
          <a:xfrm>
            <a:off x="7090920" y="4419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28" name="Freeform 52"/>
          <p:cNvSpPr/>
          <p:nvPr/>
        </p:nvSpPr>
        <p:spPr>
          <a:xfrm>
            <a:off x="686556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29" name="Freeform 53"/>
          <p:cNvSpPr/>
          <p:nvPr/>
        </p:nvSpPr>
        <p:spPr>
          <a:xfrm>
            <a:off x="6879960" y="44200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0" name="Freeform 54"/>
          <p:cNvSpPr/>
          <p:nvPr/>
        </p:nvSpPr>
        <p:spPr>
          <a:xfrm>
            <a:off x="689508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1" name="Freeform 55"/>
          <p:cNvSpPr/>
          <p:nvPr/>
        </p:nvSpPr>
        <p:spPr>
          <a:xfrm>
            <a:off x="690948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2" name="Freeform 56"/>
          <p:cNvSpPr/>
          <p:nvPr/>
        </p:nvSpPr>
        <p:spPr>
          <a:xfrm>
            <a:off x="692424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3" name="Freeform 57"/>
          <p:cNvSpPr/>
          <p:nvPr/>
        </p:nvSpPr>
        <p:spPr>
          <a:xfrm>
            <a:off x="7090920" y="44881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34" name="Freeform 58"/>
          <p:cNvSpPr/>
          <p:nvPr/>
        </p:nvSpPr>
        <p:spPr>
          <a:xfrm>
            <a:off x="686556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5" name="Freeform 59"/>
          <p:cNvSpPr/>
          <p:nvPr/>
        </p:nvSpPr>
        <p:spPr>
          <a:xfrm>
            <a:off x="6879960" y="4488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6" name="Freeform 60"/>
          <p:cNvSpPr/>
          <p:nvPr/>
        </p:nvSpPr>
        <p:spPr>
          <a:xfrm>
            <a:off x="689508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7" name="Freeform 61"/>
          <p:cNvSpPr/>
          <p:nvPr/>
        </p:nvSpPr>
        <p:spPr>
          <a:xfrm>
            <a:off x="690948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8" name="Freeform 62"/>
          <p:cNvSpPr/>
          <p:nvPr/>
        </p:nvSpPr>
        <p:spPr>
          <a:xfrm>
            <a:off x="692424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39" name="Freeform 63"/>
          <p:cNvSpPr/>
          <p:nvPr/>
        </p:nvSpPr>
        <p:spPr>
          <a:xfrm>
            <a:off x="7090920" y="4556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40" name="Freeform 64"/>
          <p:cNvSpPr/>
          <p:nvPr/>
        </p:nvSpPr>
        <p:spPr>
          <a:xfrm>
            <a:off x="686556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41" name="Freeform 65"/>
          <p:cNvSpPr/>
          <p:nvPr/>
        </p:nvSpPr>
        <p:spPr>
          <a:xfrm>
            <a:off x="6879960" y="4556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42" name="Freeform 66"/>
          <p:cNvSpPr/>
          <p:nvPr/>
        </p:nvSpPr>
        <p:spPr>
          <a:xfrm>
            <a:off x="689508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43" name="Freeform 67"/>
          <p:cNvSpPr/>
          <p:nvPr/>
        </p:nvSpPr>
        <p:spPr>
          <a:xfrm>
            <a:off x="690948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44" name="Freeform 68"/>
          <p:cNvSpPr/>
          <p:nvPr/>
        </p:nvSpPr>
        <p:spPr>
          <a:xfrm>
            <a:off x="692424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45" name="Freeform 69"/>
          <p:cNvSpPr/>
          <p:nvPr/>
        </p:nvSpPr>
        <p:spPr>
          <a:xfrm>
            <a:off x="7090920" y="4625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46" name="Freeform 70"/>
          <p:cNvSpPr/>
          <p:nvPr/>
        </p:nvSpPr>
        <p:spPr>
          <a:xfrm>
            <a:off x="686556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47" name="Freeform 71"/>
          <p:cNvSpPr/>
          <p:nvPr/>
        </p:nvSpPr>
        <p:spPr>
          <a:xfrm>
            <a:off x="6879960" y="4625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48" name="Freeform 72"/>
          <p:cNvSpPr/>
          <p:nvPr/>
        </p:nvSpPr>
        <p:spPr>
          <a:xfrm>
            <a:off x="689508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49" name="Freeform 73"/>
          <p:cNvSpPr/>
          <p:nvPr/>
        </p:nvSpPr>
        <p:spPr>
          <a:xfrm>
            <a:off x="690948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50" name="Freeform 74"/>
          <p:cNvSpPr/>
          <p:nvPr/>
        </p:nvSpPr>
        <p:spPr>
          <a:xfrm>
            <a:off x="692424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51" name="Freeform 75"/>
          <p:cNvSpPr/>
          <p:nvPr/>
        </p:nvSpPr>
        <p:spPr>
          <a:xfrm>
            <a:off x="7090920" y="4282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52" name="Freeform 76"/>
          <p:cNvSpPr/>
          <p:nvPr/>
        </p:nvSpPr>
        <p:spPr>
          <a:xfrm>
            <a:off x="686556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53" name="Freeform 77"/>
          <p:cNvSpPr/>
          <p:nvPr/>
        </p:nvSpPr>
        <p:spPr>
          <a:xfrm>
            <a:off x="6879960" y="4282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54" name="Freeform 78"/>
          <p:cNvSpPr/>
          <p:nvPr/>
        </p:nvSpPr>
        <p:spPr>
          <a:xfrm>
            <a:off x="689508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55" name="Freeform 79"/>
          <p:cNvSpPr/>
          <p:nvPr/>
        </p:nvSpPr>
        <p:spPr>
          <a:xfrm>
            <a:off x="690948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56" name="Freeform 80"/>
          <p:cNvSpPr/>
          <p:nvPr/>
        </p:nvSpPr>
        <p:spPr>
          <a:xfrm>
            <a:off x="692424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57" name="Freeform 81"/>
          <p:cNvSpPr/>
          <p:nvPr/>
        </p:nvSpPr>
        <p:spPr>
          <a:xfrm>
            <a:off x="6876360" y="4005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rgbClr val="0070c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958" name="Freeform 82"/>
          <p:cNvSpPr/>
          <p:nvPr/>
        </p:nvSpPr>
        <p:spPr>
          <a:xfrm>
            <a:off x="7514640" y="407736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59" name="Freeform 83"/>
          <p:cNvSpPr/>
          <p:nvPr/>
        </p:nvSpPr>
        <p:spPr>
          <a:xfrm>
            <a:off x="729000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60" name="Freeform 84"/>
          <p:cNvSpPr/>
          <p:nvPr/>
        </p:nvSpPr>
        <p:spPr>
          <a:xfrm>
            <a:off x="730440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61" name="Freeform 85"/>
          <p:cNvSpPr/>
          <p:nvPr/>
        </p:nvSpPr>
        <p:spPr>
          <a:xfrm>
            <a:off x="7319160" y="407736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62" name="Freeform 86"/>
          <p:cNvSpPr/>
          <p:nvPr/>
        </p:nvSpPr>
        <p:spPr>
          <a:xfrm>
            <a:off x="733392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63" name="Freeform 87"/>
          <p:cNvSpPr/>
          <p:nvPr/>
        </p:nvSpPr>
        <p:spPr>
          <a:xfrm>
            <a:off x="7348680" y="407736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64" name="Freeform 88"/>
          <p:cNvSpPr/>
          <p:nvPr/>
        </p:nvSpPr>
        <p:spPr>
          <a:xfrm>
            <a:off x="7514640" y="41457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65" name="Freeform 89"/>
          <p:cNvSpPr/>
          <p:nvPr/>
        </p:nvSpPr>
        <p:spPr>
          <a:xfrm>
            <a:off x="729000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66" name="Freeform 90"/>
          <p:cNvSpPr/>
          <p:nvPr/>
        </p:nvSpPr>
        <p:spPr>
          <a:xfrm>
            <a:off x="730440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67" name="Freeform 91"/>
          <p:cNvSpPr/>
          <p:nvPr/>
        </p:nvSpPr>
        <p:spPr>
          <a:xfrm>
            <a:off x="7319160" y="4146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68" name="Freeform 92"/>
          <p:cNvSpPr/>
          <p:nvPr/>
        </p:nvSpPr>
        <p:spPr>
          <a:xfrm>
            <a:off x="733392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69" name="Freeform 93"/>
          <p:cNvSpPr/>
          <p:nvPr/>
        </p:nvSpPr>
        <p:spPr>
          <a:xfrm>
            <a:off x="7348680" y="4146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0" name="Freeform 94"/>
          <p:cNvSpPr/>
          <p:nvPr/>
        </p:nvSpPr>
        <p:spPr>
          <a:xfrm>
            <a:off x="7514640" y="4214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71" name="Freeform 95"/>
          <p:cNvSpPr/>
          <p:nvPr/>
        </p:nvSpPr>
        <p:spPr>
          <a:xfrm>
            <a:off x="729000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2" name="Freeform 96"/>
          <p:cNvSpPr/>
          <p:nvPr/>
        </p:nvSpPr>
        <p:spPr>
          <a:xfrm>
            <a:off x="730440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3" name="Freeform 97"/>
          <p:cNvSpPr/>
          <p:nvPr/>
        </p:nvSpPr>
        <p:spPr>
          <a:xfrm>
            <a:off x="7319160" y="42145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4" name="Freeform 98"/>
          <p:cNvSpPr/>
          <p:nvPr/>
        </p:nvSpPr>
        <p:spPr>
          <a:xfrm>
            <a:off x="733392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5" name="Freeform 99"/>
          <p:cNvSpPr/>
          <p:nvPr/>
        </p:nvSpPr>
        <p:spPr>
          <a:xfrm>
            <a:off x="7348680" y="42145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6" name="Freeform 100"/>
          <p:cNvSpPr/>
          <p:nvPr/>
        </p:nvSpPr>
        <p:spPr>
          <a:xfrm>
            <a:off x="7514640" y="46933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77" name="Freeform 101"/>
          <p:cNvSpPr/>
          <p:nvPr/>
        </p:nvSpPr>
        <p:spPr>
          <a:xfrm>
            <a:off x="729000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8" name="Freeform 102"/>
          <p:cNvSpPr/>
          <p:nvPr/>
        </p:nvSpPr>
        <p:spPr>
          <a:xfrm>
            <a:off x="730440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79" name="Freeform 103"/>
          <p:cNvSpPr/>
          <p:nvPr/>
        </p:nvSpPr>
        <p:spPr>
          <a:xfrm>
            <a:off x="7319160" y="4694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80" name="Freeform 104"/>
          <p:cNvSpPr/>
          <p:nvPr/>
        </p:nvSpPr>
        <p:spPr>
          <a:xfrm>
            <a:off x="733392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81" name="Freeform 105"/>
          <p:cNvSpPr/>
          <p:nvPr/>
        </p:nvSpPr>
        <p:spPr>
          <a:xfrm>
            <a:off x="7348680" y="4694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82" name="Freeform 106"/>
          <p:cNvSpPr/>
          <p:nvPr/>
        </p:nvSpPr>
        <p:spPr>
          <a:xfrm>
            <a:off x="7514640" y="435132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83" name="Freeform 107"/>
          <p:cNvSpPr/>
          <p:nvPr/>
        </p:nvSpPr>
        <p:spPr>
          <a:xfrm>
            <a:off x="729000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84" name="Freeform 108"/>
          <p:cNvSpPr/>
          <p:nvPr/>
        </p:nvSpPr>
        <p:spPr>
          <a:xfrm>
            <a:off x="730440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85" name="Freeform 109"/>
          <p:cNvSpPr/>
          <p:nvPr/>
        </p:nvSpPr>
        <p:spPr>
          <a:xfrm>
            <a:off x="7319160" y="435132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86" name="Freeform 110"/>
          <p:cNvSpPr/>
          <p:nvPr/>
        </p:nvSpPr>
        <p:spPr>
          <a:xfrm>
            <a:off x="733392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87" name="Freeform 111"/>
          <p:cNvSpPr/>
          <p:nvPr/>
        </p:nvSpPr>
        <p:spPr>
          <a:xfrm>
            <a:off x="7348680" y="435132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988" name="Freeform 112"/>
          <p:cNvSpPr/>
          <p:nvPr/>
        </p:nvSpPr>
        <p:spPr>
          <a:xfrm>
            <a:off x="7514640" y="4419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89" name="Freeform 113"/>
          <p:cNvSpPr/>
          <p:nvPr/>
        </p:nvSpPr>
        <p:spPr>
          <a:xfrm>
            <a:off x="729000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0" name="Freeform 114"/>
          <p:cNvSpPr/>
          <p:nvPr/>
        </p:nvSpPr>
        <p:spPr>
          <a:xfrm>
            <a:off x="730440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1" name="Freeform 115"/>
          <p:cNvSpPr/>
          <p:nvPr/>
        </p:nvSpPr>
        <p:spPr>
          <a:xfrm>
            <a:off x="7319160" y="44200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2" name="Freeform 116"/>
          <p:cNvSpPr/>
          <p:nvPr/>
        </p:nvSpPr>
        <p:spPr>
          <a:xfrm>
            <a:off x="733392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3" name="Freeform 117"/>
          <p:cNvSpPr/>
          <p:nvPr/>
        </p:nvSpPr>
        <p:spPr>
          <a:xfrm>
            <a:off x="7348680" y="44200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4" name="Freeform 118"/>
          <p:cNvSpPr/>
          <p:nvPr/>
        </p:nvSpPr>
        <p:spPr>
          <a:xfrm>
            <a:off x="7514640" y="44881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995" name="Freeform 119"/>
          <p:cNvSpPr/>
          <p:nvPr/>
        </p:nvSpPr>
        <p:spPr>
          <a:xfrm>
            <a:off x="729000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6" name="Freeform 120"/>
          <p:cNvSpPr/>
          <p:nvPr/>
        </p:nvSpPr>
        <p:spPr>
          <a:xfrm>
            <a:off x="730440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7" name="Freeform 121"/>
          <p:cNvSpPr/>
          <p:nvPr/>
        </p:nvSpPr>
        <p:spPr>
          <a:xfrm>
            <a:off x="7319160" y="44884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8" name="Freeform 122"/>
          <p:cNvSpPr/>
          <p:nvPr/>
        </p:nvSpPr>
        <p:spPr>
          <a:xfrm>
            <a:off x="733392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999" name="Freeform 123"/>
          <p:cNvSpPr/>
          <p:nvPr/>
        </p:nvSpPr>
        <p:spPr>
          <a:xfrm>
            <a:off x="7348680" y="44884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0" name="Freeform 124"/>
          <p:cNvSpPr/>
          <p:nvPr/>
        </p:nvSpPr>
        <p:spPr>
          <a:xfrm>
            <a:off x="7514640" y="45561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001" name="Freeform 125"/>
          <p:cNvSpPr/>
          <p:nvPr/>
        </p:nvSpPr>
        <p:spPr>
          <a:xfrm>
            <a:off x="729000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2" name="Freeform 126"/>
          <p:cNvSpPr/>
          <p:nvPr/>
        </p:nvSpPr>
        <p:spPr>
          <a:xfrm>
            <a:off x="730440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3" name="Freeform 127"/>
          <p:cNvSpPr/>
          <p:nvPr/>
        </p:nvSpPr>
        <p:spPr>
          <a:xfrm>
            <a:off x="7319160" y="455688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4" name="Freeform 128"/>
          <p:cNvSpPr/>
          <p:nvPr/>
        </p:nvSpPr>
        <p:spPr>
          <a:xfrm>
            <a:off x="733392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5" name="Freeform 129"/>
          <p:cNvSpPr/>
          <p:nvPr/>
        </p:nvSpPr>
        <p:spPr>
          <a:xfrm>
            <a:off x="7348680" y="455688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06" name="Freeform 130"/>
          <p:cNvSpPr/>
          <p:nvPr/>
        </p:nvSpPr>
        <p:spPr>
          <a:xfrm>
            <a:off x="7514640" y="46252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007" name="Freeform 131"/>
          <p:cNvSpPr/>
          <p:nvPr/>
        </p:nvSpPr>
        <p:spPr>
          <a:xfrm>
            <a:off x="729000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008" name="Freeform 132"/>
          <p:cNvSpPr/>
          <p:nvPr/>
        </p:nvSpPr>
        <p:spPr>
          <a:xfrm>
            <a:off x="730440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009" name="Freeform 133"/>
          <p:cNvSpPr/>
          <p:nvPr/>
        </p:nvSpPr>
        <p:spPr>
          <a:xfrm>
            <a:off x="7319160" y="46252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010" name="Freeform 134"/>
          <p:cNvSpPr/>
          <p:nvPr/>
        </p:nvSpPr>
        <p:spPr>
          <a:xfrm>
            <a:off x="733392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011" name="Freeform 135"/>
          <p:cNvSpPr/>
          <p:nvPr/>
        </p:nvSpPr>
        <p:spPr>
          <a:xfrm>
            <a:off x="7348680" y="46252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solidFill>
            <a:srgbClr val="0070c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012" name="Freeform 136"/>
          <p:cNvSpPr/>
          <p:nvPr/>
        </p:nvSpPr>
        <p:spPr>
          <a:xfrm>
            <a:off x="7514640" y="428256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solidFill>
            <a:srgbClr val="0070c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013" name="Freeform 137"/>
          <p:cNvSpPr/>
          <p:nvPr/>
        </p:nvSpPr>
        <p:spPr>
          <a:xfrm>
            <a:off x="729000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14" name="Freeform 138"/>
          <p:cNvSpPr/>
          <p:nvPr/>
        </p:nvSpPr>
        <p:spPr>
          <a:xfrm>
            <a:off x="730440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15" name="Freeform 139"/>
          <p:cNvSpPr/>
          <p:nvPr/>
        </p:nvSpPr>
        <p:spPr>
          <a:xfrm>
            <a:off x="7319160" y="428292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16" name="Freeform 140"/>
          <p:cNvSpPr/>
          <p:nvPr/>
        </p:nvSpPr>
        <p:spPr>
          <a:xfrm>
            <a:off x="733392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17" name="Freeform 141"/>
          <p:cNvSpPr/>
          <p:nvPr/>
        </p:nvSpPr>
        <p:spPr>
          <a:xfrm>
            <a:off x="7348680" y="428292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solidFill>
            <a:srgbClr val="0070c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018" name="Freeform 142"/>
          <p:cNvSpPr/>
          <p:nvPr/>
        </p:nvSpPr>
        <p:spPr>
          <a:xfrm>
            <a:off x="7300800" y="400500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solidFill>
            <a:srgbClr val="0070c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pic>
        <p:nvPicPr>
          <p:cNvPr id="1019" name="Picture 547" descr="hdd.png"/>
          <p:cNvPicPr/>
          <p:nvPr/>
        </p:nvPicPr>
        <p:blipFill>
          <a:blip r:embed="rId1"/>
          <a:stretch/>
        </p:blipFill>
        <p:spPr>
          <a:xfrm>
            <a:off x="6660360" y="4653000"/>
            <a:ext cx="561600" cy="733320"/>
          </a:xfrm>
          <a:prstGeom prst="rect">
            <a:avLst/>
          </a:prstGeom>
          <a:ln w="0">
            <a:noFill/>
          </a:ln>
        </p:spPr>
      </p:pic>
      <p:sp>
        <p:nvSpPr>
          <p:cNvPr id="1020" name="TextBox 32"/>
          <p:cNvSpPr/>
          <p:nvPr/>
        </p:nvSpPr>
        <p:spPr>
          <a:xfrm>
            <a:off x="5508000" y="4797000"/>
            <a:ext cx="145656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en-US" sz="1200" spc="-1" strike="noStrike">
                <a:solidFill>
                  <a:srgbClr val="000000"/>
                </a:solidFill>
                <a:latin typeface="Arial"/>
                <a:ea typeface="微软雅黑"/>
              </a:rPr>
              <a:t>eDevLUN </a:t>
            </a:r>
            <a:endParaRPr b="0" lang="ru-RU" sz="1200" spc="-1" strike="noStrike">
              <a:solidFill>
                <a:srgbClr val="000000"/>
              </a:solidFill>
              <a:latin typeface="Arial"/>
            </a:endParaRPr>
          </a:p>
        </p:txBody>
      </p:sp>
      <p:sp>
        <p:nvSpPr>
          <p:cNvPr id="1021" name="TextBox 32"/>
          <p:cNvSpPr/>
          <p:nvPr/>
        </p:nvSpPr>
        <p:spPr>
          <a:xfrm>
            <a:off x="6588360" y="5589360"/>
            <a:ext cx="1456560" cy="45756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Новая система хранения</a:t>
            </a:r>
            <a:endParaRPr b="0" lang="ru-RU" sz="1200" spc="-1" strike="noStrike">
              <a:solidFill>
                <a:srgbClr val="000000"/>
              </a:solidFill>
              <a:latin typeface="Arial"/>
            </a:endParaRPr>
          </a:p>
        </p:txBody>
      </p:sp>
      <p:sp>
        <p:nvSpPr>
          <p:cNvPr id="1022" name="Arc 422"/>
          <p:cNvSpPr/>
          <p:nvPr/>
        </p:nvSpPr>
        <p:spPr>
          <a:xfrm rot="20537400">
            <a:off x="6269760" y="2563200"/>
            <a:ext cx="604440" cy="2263680"/>
          </a:xfrm>
          <a:prstGeom prst="arc">
            <a:avLst>
              <a:gd name="adj1" fmla="val 16200000"/>
              <a:gd name="adj2" fmla="val 5443291"/>
            </a:avLst>
          </a:prstGeom>
          <a:noFill/>
          <a:ln w="25560">
            <a:solidFill>
              <a:srgbClr val="feb80a"/>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023" name="Arc 550"/>
          <p:cNvSpPr/>
          <p:nvPr/>
        </p:nvSpPr>
        <p:spPr>
          <a:xfrm flipH="1" rot="2850600">
            <a:off x="5446800" y="3619080"/>
            <a:ext cx="1254240" cy="2189160"/>
          </a:xfrm>
          <a:prstGeom prst="arc">
            <a:avLst>
              <a:gd name="adj1" fmla="val 16200000"/>
              <a:gd name="adj2" fmla="val 5443291"/>
            </a:avLst>
          </a:prstGeom>
          <a:noFill/>
          <a:ln w="25560">
            <a:solidFill>
              <a:srgbClr val="ff99cc"/>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pic>
        <p:nvPicPr>
          <p:cNvPr id="1024" name="Picture 554" descr="hdd1.png"/>
          <p:cNvPicPr/>
          <p:nvPr/>
        </p:nvPicPr>
        <p:blipFill>
          <a:blip r:embed="rId2"/>
          <a:stretch/>
        </p:blipFill>
        <p:spPr>
          <a:xfrm>
            <a:off x="7380360" y="4653000"/>
            <a:ext cx="561600" cy="733320"/>
          </a:xfrm>
          <a:prstGeom prst="rect">
            <a:avLst/>
          </a:prstGeom>
          <a:ln w="0">
            <a:noFill/>
          </a:ln>
        </p:spPr>
      </p:pic>
      <p:sp>
        <p:nvSpPr>
          <p:cNvPr id="1025" name="Arc 552"/>
          <p:cNvSpPr/>
          <p:nvPr/>
        </p:nvSpPr>
        <p:spPr>
          <a:xfrm rot="19676400">
            <a:off x="6750360" y="2440440"/>
            <a:ext cx="906480" cy="2482200"/>
          </a:xfrm>
          <a:prstGeom prst="arc">
            <a:avLst>
              <a:gd name="adj1" fmla="val 16200000"/>
              <a:gd name="adj2" fmla="val 5443291"/>
            </a:avLst>
          </a:prstGeom>
          <a:noFill/>
          <a:ln w="25560">
            <a:solidFill>
              <a:srgbClr val="feb80a"/>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026" name="TextBox 32"/>
          <p:cNvSpPr/>
          <p:nvPr/>
        </p:nvSpPr>
        <p:spPr>
          <a:xfrm>
            <a:off x="8028360" y="4725000"/>
            <a:ext cx="1115280" cy="274680"/>
          </a:xfrm>
          <a:prstGeom prst="rect">
            <a:avLst/>
          </a:prstGeom>
          <a:noFill/>
          <a:ln w="0">
            <a:noFill/>
          </a:ln>
        </p:spPr>
        <p:style>
          <a:lnRef idx="0"/>
          <a:fillRef idx="0"/>
          <a:effectRef idx="0"/>
          <a:fontRef idx="minor"/>
        </p:style>
        <p:txBody>
          <a:bodyPr numCol="1" spcCol="0" anchor="t">
            <a:spAutoFit/>
          </a:bodyPr>
          <a:p>
            <a:pPr algn="ctr">
              <a:lnSpc>
                <a:spcPct val="100000"/>
              </a:lnSpc>
            </a:pPr>
            <a:r>
              <a:rPr b="1" lang="ru-RU" sz="1200" spc="-1" strike="noStrike">
                <a:solidFill>
                  <a:srgbClr val="000000"/>
                </a:solidFill>
                <a:latin typeface="Arial"/>
                <a:ea typeface="微软雅黑"/>
              </a:rPr>
              <a:t>Новый </a:t>
            </a:r>
            <a:r>
              <a:rPr b="1" lang="en-US" sz="1200" spc="-1" strike="noStrike">
                <a:solidFill>
                  <a:srgbClr val="000000"/>
                </a:solidFill>
                <a:latin typeface="Arial"/>
                <a:ea typeface="微软雅黑"/>
              </a:rPr>
              <a:t>LUN </a:t>
            </a:r>
            <a:endParaRPr b="0" lang="ru-RU" sz="1200" spc="-1" strike="noStrike">
              <a:solidFill>
                <a:srgbClr val="000000"/>
              </a:solidFill>
              <a:latin typeface="Arial"/>
            </a:endParaRPr>
          </a:p>
        </p:txBody>
      </p:sp>
      <p:sp>
        <p:nvSpPr>
          <p:cNvPr id="1027" name="Arc 556"/>
          <p:cNvSpPr/>
          <p:nvPr/>
        </p:nvSpPr>
        <p:spPr>
          <a:xfrm flipH="1" rot="13002000">
            <a:off x="5542560" y="3682440"/>
            <a:ext cx="1175760" cy="2201400"/>
          </a:xfrm>
          <a:prstGeom prst="arc">
            <a:avLst>
              <a:gd name="adj1" fmla="val 1978071"/>
              <a:gd name="adj2" fmla="val 5098031"/>
            </a:avLst>
          </a:prstGeom>
          <a:noFill/>
          <a:ln w="25560">
            <a:solidFill>
              <a:srgbClr val="ff3300"/>
            </a:solidFill>
            <a:prstDash val="sysDot"/>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grpSp>
        <p:nvGrpSpPr>
          <p:cNvPr id="1028" name="组合 398"/>
          <p:cNvGrpSpPr/>
          <p:nvPr/>
        </p:nvGrpSpPr>
        <p:grpSpPr>
          <a:xfrm>
            <a:off x="6012000" y="3861000"/>
            <a:ext cx="2088000" cy="2160000"/>
            <a:chOff x="6012000" y="3861000"/>
            <a:chExt cx="2088000" cy="2160000"/>
          </a:xfrm>
        </p:grpSpPr>
        <p:sp>
          <p:nvSpPr>
            <p:cNvPr id="1029" name="Freeform 21"/>
            <p:cNvSpPr/>
            <p:nvPr/>
          </p:nvSpPr>
          <p:spPr>
            <a:xfrm>
              <a:off x="6717240" y="401328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030" name="Freeform 22"/>
            <p:cNvSpPr/>
            <p:nvPr/>
          </p:nvSpPr>
          <p:spPr>
            <a:xfrm>
              <a:off x="616320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31" name="Freeform 23"/>
            <p:cNvSpPr/>
            <p:nvPr/>
          </p:nvSpPr>
          <p:spPr>
            <a:xfrm>
              <a:off x="6198840" y="401328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32" name="Freeform 24"/>
            <p:cNvSpPr/>
            <p:nvPr/>
          </p:nvSpPr>
          <p:spPr>
            <a:xfrm>
              <a:off x="623592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33" name="Freeform 25"/>
            <p:cNvSpPr/>
            <p:nvPr/>
          </p:nvSpPr>
          <p:spPr>
            <a:xfrm>
              <a:off x="627156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34" name="Freeform 26"/>
            <p:cNvSpPr/>
            <p:nvPr/>
          </p:nvSpPr>
          <p:spPr>
            <a:xfrm>
              <a:off x="630684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35" name="Freeform 27"/>
            <p:cNvSpPr/>
            <p:nvPr/>
          </p:nvSpPr>
          <p:spPr>
            <a:xfrm>
              <a:off x="6717240" y="415692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36" name="Freeform 28"/>
            <p:cNvSpPr/>
            <p:nvPr/>
          </p:nvSpPr>
          <p:spPr>
            <a:xfrm>
              <a:off x="616320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37" name="Freeform 29"/>
            <p:cNvSpPr/>
            <p:nvPr/>
          </p:nvSpPr>
          <p:spPr>
            <a:xfrm>
              <a:off x="6198840" y="415800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38" name="Freeform 30"/>
            <p:cNvSpPr/>
            <p:nvPr/>
          </p:nvSpPr>
          <p:spPr>
            <a:xfrm>
              <a:off x="623592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39" name="Freeform 31"/>
            <p:cNvSpPr/>
            <p:nvPr/>
          </p:nvSpPr>
          <p:spPr>
            <a:xfrm>
              <a:off x="627156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0" name="Freeform 32"/>
            <p:cNvSpPr/>
            <p:nvPr/>
          </p:nvSpPr>
          <p:spPr>
            <a:xfrm>
              <a:off x="630684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1" name="Freeform 33"/>
            <p:cNvSpPr/>
            <p:nvPr/>
          </p:nvSpPr>
          <p:spPr>
            <a:xfrm>
              <a:off x="6717240" y="430056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42" name="Freeform 34"/>
            <p:cNvSpPr/>
            <p:nvPr/>
          </p:nvSpPr>
          <p:spPr>
            <a:xfrm>
              <a:off x="616320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3" name="Freeform 35"/>
            <p:cNvSpPr/>
            <p:nvPr/>
          </p:nvSpPr>
          <p:spPr>
            <a:xfrm>
              <a:off x="6198840" y="430164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4" name="Freeform 36"/>
            <p:cNvSpPr/>
            <p:nvPr/>
          </p:nvSpPr>
          <p:spPr>
            <a:xfrm>
              <a:off x="623592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5" name="Freeform 37"/>
            <p:cNvSpPr/>
            <p:nvPr/>
          </p:nvSpPr>
          <p:spPr>
            <a:xfrm>
              <a:off x="627156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6" name="Freeform 38"/>
            <p:cNvSpPr/>
            <p:nvPr/>
          </p:nvSpPr>
          <p:spPr>
            <a:xfrm>
              <a:off x="630684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7" name="Freeform 39"/>
            <p:cNvSpPr/>
            <p:nvPr/>
          </p:nvSpPr>
          <p:spPr>
            <a:xfrm>
              <a:off x="6717240" y="530820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48" name="Freeform 40"/>
            <p:cNvSpPr/>
            <p:nvPr/>
          </p:nvSpPr>
          <p:spPr>
            <a:xfrm>
              <a:off x="616320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49" name="Freeform 41"/>
            <p:cNvSpPr/>
            <p:nvPr/>
          </p:nvSpPr>
          <p:spPr>
            <a:xfrm>
              <a:off x="6198840" y="5309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50" name="Freeform 42"/>
            <p:cNvSpPr/>
            <p:nvPr/>
          </p:nvSpPr>
          <p:spPr>
            <a:xfrm>
              <a:off x="623592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51" name="Freeform 43"/>
            <p:cNvSpPr/>
            <p:nvPr/>
          </p:nvSpPr>
          <p:spPr>
            <a:xfrm>
              <a:off x="627156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52" name="Freeform 44"/>
            <p:cNvSpPr/>
            <p:nvPr/>
          </p:nvSpPr>
          <p:spPr>
            <a:xfrm>
              <a:off x="630684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53" name="Freeform 45"/>
            <p:cNvSpPr/>
            <p:nvPr/>
          </p:nvSpPr>
          <p:spPr>
            <a:xfrm>
              <a:off x="6717240" y="458892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054" name="Freeform 46"/>
            <p:cNvSpPr/>
            <p:nvPr/>
          </p:nvSpPr>
          <p:spPr>
            <a:xfrm>
              <a:off x="616320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55" name="Freeform 47"/>
            <p:cNvSpPr/>
            <p:nvPr/>
          </p:nvSpPr>
          <p:spPr>
            <a:xfrm>
              <a:off x="6198840" y="458892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56" name="Freeform 48"/>
            <p:cNvSpPr/>
            <p:nvPr/>
          </p:nvSpPr>
          <p:spPr>
            <a:xfrm>
              <a:off x="623592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57" name="Freeform 49"/>
            <p:cNvSpPr/>
            <p:nvPr/>
          </p:nvSpPr>
          <p:spPr>
            <a:xfrm>
              <a:off x="627156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58" name="Freeform 50"/>
            <p:cNvSpPr/>
            <p:nvPr/>
          </p:nvSpPr>
          <p:spPr>
            <a:xfrm>
              <a:off x="630684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59" name="Freeform 51"/>
            <p:cNvSpPr/>
            <p:nvPr/>
          </p:nvSpPr>
          <p:spPr>
            <a:xfrm>
              <a:off x="6717240" y="473256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60" name="Freeform 52"/>
            <p:cNvSpPr/>
            <p:nvPr/>
          </p:nvSpPr>
          <p:spPr>
            <a:xfrm>
              <a:off x="616320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1" name="Freeform 53"/>
            <p:cNvSpPr/>
            <p:nvPr/>
          </p:nvSpPr>
          <p:spPr>
            <a:xfrm>
              <a:off x="6198840" y="473364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2" name="Freeform 54"/>
            <p:cNvSpPr/>
            <p:nvPr/>
          </p:nvSpPr>
          <p:spPr>
            <a:xfrm>
              <a:off x="623592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3" name="Freeform 55"/>
            <p:cNvSpPr/>
            <p:nvPr/>
          </p:nvSpPr>
          <p:spPr>
            <a:xfrm>
              <a:off x="627156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4" name="Freeform 56"/>
            <p:cNvSpPr/>
            <p:nvPr/>
          </p:nvSpPr>
          <p:spPr>
            <a:xfrm>
              <a:off x="630684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5" name="Freeform 57"/>
            <p:cNvSpPr/>
            <p:nvPr/>
          </p:nvSpPr>
          <p:spPr>
            <a:xfrm>
              <a:off x="6717240" y="487620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66" name="Freeform 58"/>
            <p:cNvSpPr/>
            <p:nvPr/>
          </p:nvSpPr>
          <p:spPr>
            <a:xfrm>
              <a:off x="616320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7" name="Freeform 59"/>
            <p:cNvSpPr/>
            <p:nvPr/>
          </p:nvSpPr>
          <p:spPr>
            <a:xfrm>
              <a:off x="6198840" y="4877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8" name="Freeform 60"/>
            <p:cNvSpPr/>
            <p:nvPr/>
          </p:nvSpPr>
          <p:spPr>
            <a:xfrm>
              <a:off x="623592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69" name="Freeform 61"/>
            <p:cNvSpPr/>
            <p:nvPr/>
          </p:nvSpPr>
          <p:spPr>
            <a:xfrm>
              <a:off x="627156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0" name="Freeform 62"/>
            <p:cNvSpPr/>
            <p:nvPr/>
          </p:nvSpPr>
          <p:spPr>
            <a:xfrm>
              <a:off x="630684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1" name="Freeform 63"/>
            <p:cNvSpPr/>
            <p:nvPr/>
          </p:nvSpPr>
          <p:spPr>
            <a:xfrm>
              <a:off x="6717240" y="501984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72" name="Freeform 64"/>
            <p:cNvSpPr/>
            <p:nvPr/>
          </p:nvSpPr>
          <p:spPr>
            <a:xfrm>
              <a:off x="616320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3" name="Freeform 65"/>
            <p:cNvSpPr/>
            <p:nvPr/>
          </p:nvSpPr>
          <p:spPr>
            <a:xfrm>
              <a:off x="6198840" y="502092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4" name="Freeform 66"/>
            <p:cNvSpPr/>
            <p:nvPr/>
          </p:nvSpPr>
          <p:spPr>
            <a:xfrm>
              <a:off x="623592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5" name="Freeform 67"/>
            <p:cNvSpPr/>
            <p:nvPr/>
          </p:nvSpPr>
          <p:spPr>
            <a:xfrm>
              <a:off x="627156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6" name="Freeform 68"/>
            <p:cNvSpPr/>
            <p:nvPr/>
          </p:nvSpPr>
          <p:spPr>
            <a:xfrm>
              <a:off x="630684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77" name="Freeform 69"/>
            <p:cNvSpPr/>
            <p:nvPr/>
          </p:nvSpPr>
          <p:spPr>
            <a:xfrm>
              <a:off x="6717240" y="516456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078" name="Freeform 70"/>
            <p:cNvSpPr/>
            <p:nvPr/>
          </p:nvSpPr>
          <p:spPr>
            <a:xfrm>
              <a:off x="616320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79" name="Freeform 71"/>
            <p:cNvSpPr/>
            <p:nvPr/>
          </p:nvSpPr>
          <p:spPr>
            <a:xfrm>
              <a:off x="6198840" y="516456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80" name="Freeform 72"/>
            <p:cNvSpPr/>
            <p:nvPr/>
          </p:nvSpPr>
          <p:spPr>
            <a:xfrm>
              <a:off x="623592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81" name="Freeform 73"/>
            <p:cNvSpPr/>
            <p:nvPr/>
          </p:nvSpPr>
          <p:spPr>
            <a:xfrm>
              <a:off x="627156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82" name="Freeform 74"/>
            <p:cNvSpPr/>
            <p:nvPr/>
          </p:nvSpPr>
          <p:spPr>
            <a:xfrm>
              <a:off x="630684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83" name="Freeform 75"/>
            <p:cNvSpPr/>
            <p:nvPr/>
          </p:nvSpPr>
          <p:spPr>
            <a:xfrm>
              <a:off x="6717240" y="444384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84" name="Freeform 76"/>
            <p:cNvSpPr/>
            <p:nvPr/>
          </p:nvSpPr>
          <p:spPr>
            <a:xfrm>
              <a:off x="616320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85" name="Freeform 77"/>
            <p:cNvSpPr/>
            <p:nvPr/>
          </p:nvSpPr>
          <p:spPr>
            <a:xfrm>
              <a:off x="6198840" y="4445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86" name="Freeform 78"/>
            <p:cNvSpPr/>
            <p:nvPr/>
          </p:nvSpPr>
          <p:spPr>
            <a:xfrm>
              <a:off x="623592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87" name="Freeform 79"/>
            <p:cNvSpPr/>
            <p:nvPr/>
          </p:nvSpPr>
          <p:spPr>
            <a:xfrm>
              <a:off x="627156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88" name="Freeform 80"/>
            <p:cNvSpPr/>
            <p:nvPr/>
          </p:nvSpPr>
          <p:spPr>
            <a:xfrm>
              <a:off x="630684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89" name="Freeform 81"/>
            <p:cNvSpPr/>
            <p:nvPr/>
          </p:nvSpPr>
          <p:spPr>
            <a:xfrm>
              <a:off x="6012000" y="3861000"/>
              <a:ext cx="1043640" cy="2160000"/>
            </a:xfrm>
            <a:custGeom>
              <a:avLst/>
              <a:gdLst>
                <a:gd name="textAreaLeft" fmla="*/ 0 w 1043640"/>
                <a:gd name="textAreaRight" fmla="*/ 1044000 w 1043640"/>
                <a:gd name="textAreaTop" fmla="*/ 0 h 2160000"/>
                <a:gd name="textAreaBottom" fmla="*/ 2160360 h 2160000"/>
              </a:gdLst>
              <a:ahLst/>
              <a:rect l="textAreaLeft" t="textAreaTop" r="textAreaRight" b="textAreaBottom"/>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090" name="Freeform 82"/>
            <p:cNvSpPr/>
            <p:nvPr/>
          </p:nvSpPr>
          <p:spPr>
            <a:xfrm>
              <a:off x="7759800" y="401328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091" name="Freeform 83"/>
            <p:cNvSpPr/>
            <p:nvPr/>
          </p:nvSpPr>
          <p:spPr>
            <a:xfrm>
              <a:off x="720720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92" name="Freeform 84"/>
            <p:cNvSpPr/>
            <p:nvPr/>
          </p:nvSpPr>
          <p:spPr>
            <a:xfrm>
              <a:off x="724284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93" name="Freeform 85"/>
            <p:cNvSpPr/>
            <p:nvPr/>
          </p:nvSpPr>
          <p:spPr>
            <a:xfrm>
              <a:off x="7278480" y="401328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94" name="Freeform 86"/>
            <p:cNvSpPr/>
            <p:nvPr/>
          </p:nvSpPr>
          <p:spPr>
            <a:xfrm>
              <a:off x="731556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95" name="Freeform 87"/>
            <p:cNvSpPr/>
            <p:nvPr/>
          </p:nvSpPr>
          <p:spPr>
            <a:xfrm>
              <a:off x="7351200" y="401328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096" name="Freeform 88"/>
            <p:cNvSpPr/>
            <p:nvPr/>
          </p:nvSpPr>
          <p:spPr>
            <a:xfrm>
              <a:off x="7759800" y="415692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097" name="Freeform 89"/>
            <p:cNvSpPr/>
            <p:nvPr/>
          </p:nvSpPr>
          <p:spPr>
            <a:xfrm>
              <a:off x="720720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98" name="Freeform 90"/>
            <p:cNvSpPr/>
            <p:nvPr/>
          </p:nvSpPr>
          <p:spPr>
            <a:xfrm>
              <a:off x="724284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099" name="Freeform 91"/>
            <p:cNvSpPr/>
            <p:nvPr/>
          </p:nvSpPr>
          <p:spPr>
            <a:xfrm>
              <a:off x="7278480" y="415800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0" name="Freeform 92"/>
            <p:cNvSpPr/>
            <p:nvPr/>
          </p:nvSpPr>
          <p:spPr>
            <a:xfrm>
              <a:off x="731556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1" name="Freeform 93"/>
            <p:cNvSpPr/>
            <p:nvPr/>
          </p:nvSpPr>
          <p:spPr>
            <a:xfrm>
              <a:off x="7351200" y="415800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2" name="Freeform 94"/>
            <p:cNvSpPr/>
            <p:nvPr/>
          </p:nvSpPr>
          <p:spPr>
            <a:xfrm>
              <a:off x="7759800" y="430056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03" name="Freeform 95"/>
            <p:cNvSpPr/>
            <p:nvPr/>
          </p:nvSpPr>
          <p:spPr>
            <a:xfrm>
              <a:off x="720720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4" name="Freeform 96"/>
            <p:cNvSpPr/>
            <p:nvPr/>
          </p:nvSpPr>
          <p:spPr>
            <a:xfrm>
              <a:off x="724284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5" name="Freeform 97"/>
            <p:cNvSpPr/>
            <p:nvPr/>
          </p:nvSpPr>
          <p:spPr>
            <a:xfrm>
              <a:off x="7278480" y="430164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6" name="Freeform 98"/>
            <p:cNvSpPr/>
            <p:nvPr/>
          </p:nvSpPr>
          <p:spPr>
            <a:xfrm>
              <a:off x="731556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7" name="Freeform 99"/>
            <p:cNvSpPr/>
            <p:nvPr/>
          </p:nvSpPr>
          <p:spPr>
            <a:xfrm>
              <a:off x="7351200" y="4301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08" name="Freeform 100"/>
            <p:cNvSpPr/>
            <p:nvPr/>
          </p:nvSpPr>
          <p:spPr>
            <a:xfrm>
              <a:off x="7759800" y="530820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09" name="Freeform 101"/>
            <p:cNvSpPr/>
            <p:nvPr/>
          </p:nvSpPr>
          <p:spPr>
            <a:xfrm>
              <a:off x="720720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10" name="Freeform 102"/>
            <p:cNvSpPr/>
            <p:nvPr/>
          </p:nvSpPr>
          <p:spPr>
            <a:xfrm>
              <a:off x="724284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11" name="Freeform 103"/>
            <p:cNvSpPr/>
            <p:nvPr/>
          </p:nvSpPr>
          <p:spPr>
            <a:xfrm>
              <a:off x="7278480" y="5309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12" name="Freeform 104"/>
            <p:cNvSpPr/>
            <p:nvPr/>
          </p:nvSpPr>
          <p:spPr>
            <a:xfrm>
              <a:off x="731556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13" name="Freeform 105"/>
            <p:cNvSpPr/>
            <p:nvPr/>
          </p:nvSpPr>
          <p:spPr>
            <a:xfrm>
              <a:off x="7351200" y="5309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14" name="Freeform 106"/>
            <p:cNvSpPr/>
            <p:nvPr/>
          </p:nvSpPr>
          <p:spPr>
            <a:xfrm>
              <a:off x="7759800" y="458892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115" name="Freeform 107"/>
            <p:cNvSpPr/>
            <p:nvPr/>
          </p:nvSpPr>
          <p:spPr>
            <a:xfrm>
              <a:off x="720720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16" name="Freeform 108"/>
            <p:cNvSpPr/>
            <p:nvPr/>
          </p:nvSpPr>
          <p:spPr>
            <a:xfrm>
              <a:off x="724284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17" name="Freeform 109"/>
            <p:cNvSpPr/>
            <p:nvPr/>
          </p:nvSpPr>
          <p:spPr>
            <a:xfrm>
              <a:off x="7278480" y="458892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18" name="Freeform 110"/>
            <p:cNvSpPr/>
            <p:nvPr/>
          </p:nvSpPr>
          <p:spPr>
            <a:xfrm>
              <a:off x="731556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19" name="Freeform 111"/>
            <p:cNvSpPr/>
            <p:nvPr/>
          </p:nvSpPr>
          <p:spPr>
            <a:xfrm>
              <a:off x="7351200" y="458892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20" name="Freeform 112"/>
            <p:cNvSpPr/>
            <p:nvPr/>
          </p:nvSpPr>
          <p:spPr>
            <a:xfrm>
              <a:off x="7759800" y="473256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21" name="Freeform 113"/>
            <p:cNvSpPr/>
            <p:nvPr/>
          </p:nvSpPr>
          <p:spPr>
            <a:xfrm>
              <a:off x="720720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2" name="Freeform 114"/>
            <p:cNvSpPr/>
            <p:nvPr/>
          </p:nvSpPr>
          <p:spPr>
            <a:xfrm>
              <a:off x="724284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3" name="Freeform 115"/>
            <p:cNvSpPr/>
            <p:nvPr/>
          </p:nvSpPr>
          <p:spPr>
            <a:xfrm>
              <a:off x="7278480" y="473364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4" name="Freeform 116"/>
            <p:cNvSpPr/>
            <p:nvPr/>
          </p:nvSpPr>
          <p:spPr>
            <a:xfrm>
              <a:off x="731556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5" name="Freeform 117"/>
            <p:cNvSpPr/>
            <p:nvPr/>
          </p:nvSpPr>
          <p:spPr>
            <a:xfrm>
              <a:off x="7351200" y="473364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6" name="Freeform 118"/>
            <p:cNvSpPr/>
            <p:nvPr/>
          </p:nvSpPr>
          <p:spPr>
            <a:xfrm>
              <a:off x="7759800" y="487620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27" name="Freeform 119"/>
            <p:cNvSpPr/>
            <p:nvPr/>
          </p:nvSpPr>
          <p:spPr>
            <a:xfrm>
              <a:off x="720720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8" name="Freeform 120"/>
            <p:cNvSpPr/>
            <p:nvPr/>
          </p:nvSpPr>
          <p:spPr>
            <a:xfrm>
              <a:off x="724284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29" name="Freeform 121"/>
            <p:cNvSpPr/>
            <p:nvPr/>
          </p:nvSpPr>
          <p:spPr>
            <a:xfrm>
              <a:off x="7278480" y="4877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0" name="Freeform 122"/>
            <p:cNvSpPr/>
            <p:nvPr/>
          </p:nvSpPr>
          <p:spPr>
            <a:xfrm>
              <a:off x="731556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1" name="Freeform 123"/>
            <p:cNvSpPr/>
            <p:nvPr/>
          </p:nvSpPr>
          <p:spPr>
            <a:xfrm>
              <a:off x="7351200" y="4877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2" name="Freeform 124"/>
            <p:cNvSpPr/>
            <p:nvPr/>
          </p:nvSpPr>
          <p:spPr>
            <a:xfrm>
              <a:off x="7759800" y="501984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33" name="Freeform 125"/>
            <p:cNvSpPr/>
            <p:nvPr/>
          </p:nvSpPr>
          <p:spPr>
            <a:xfrm>
              <a:off x="720720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4" name="Freeform 126"/>
            <p:cNvSpPr/>
            <p:nvPr/>
          </p:nvSpPr>
          <p:spPr>
            <a:xfrm>
              <a:off x="724284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5" name="Freeform 127"/>
            <p:cNvSpPr/>
            <p:nvPr/>
          </p:nvSpPr>
          <p:spPr>
            <a:xfrm>
              <a:off x="7278480" y="502092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6" name="Freeform 128"/>
            <p:cNvSpPr/>
            <p:nvPr/>
          </p:nvSpPr>
          <p:spPr>
            <a:xfrm>
              <a:off x="731556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7" name="Freeform 129"/>
            <p:cNvSpPr/>
            <p:nvPr/>
          </p:nvSpPr>
          <p:spPr>
            <a:xfrm>
              <a:off x="7351200" y="502092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38" name="Freeform 130"/>
            <p:cNvSpPr/>
            <p:nvPr/>
          </p:nvSpPr>
          <p:spPr>
            <a:xfrm>
              <a:off x="7759800" y="5164560"/>
              <a:ext cx="181800" cy="25200"/>
            </a:xfrm>
            <a:custGeom>
              <a:avLst/>
              <a:gdLst>
                <a:gd name="textAreaLeft" fmla="*/ 0 w 181800"/>
                <a:gd name="textAreaRight" fmla="*/ 182160 w 181800"/>
                <a:gd name="textAreaTop" fmla="*/ 0 h 25200"/>
                <a:gd name="textAreaBottom" fmla="*/ 25560 h 25200"/>
              </a:gdLst>
              <a:ahLst/>
              <a:rect l="textAreaLeft" t="textAreaTop" r="textAreaRight" b="textAreaBottom"/>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12600" bIns="12600" anchor="t">
              <a:noAutofit/>
            </a:bodyPr>
            <a:p>
              <a:endParaRPr b="0" lang="ru-RU" sz="1800" spc="-1" strike="noStrike">
                <a:solidFill>
                  <a:srgbClr val="000000"/>
                </a:solidFill>
                <a:latin typeface="Arial"/>
              </a:endParaRPr>
            </a:p>
          </p:txBody>
        </p:sp>
        <p:sp>
          <p:nvSpPr>
            <p:cNvPr id="1139" name="Freeform 131"/>
            <p:cNvSpPr/>
            <p:nvPr/>
          </p:nvSpPr>
          <p:spPr>
            <a:xfrm>
              <a:off x="720720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40" name="Freeform 132"/>
            <p:cNvSpPr/>
            <p:nvPr/>
          </p:nvSpPr>
          <p:spPr>
            <a:xfrm>
              <a:off x="724284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41" name="Freeform 133"/>
            <p:cNvSpPr/>
            <p:nvPr/>
          </p:nvSpPr>
          <p:spPr>
            <a:xfrm>
              <a:off x="7278480" y="5164560"/>
              <a:ext cx="26640" cy="22680"/>
            </a:xfrm>
            <a:custGeom>
              <a:avLst/>
              <a:gdLst>
                <a:gd name="textAreaLeft" fmla="*/ 0 w 26640"/>
                <a:gd name="textAreaRight" fmla="*/ 27000 w 26640"/>
                <a:gd name="textAreaTop" fmla="*/ 0 h 22680"/>
                <a:gd name="textAreaBottom" fmla="*/ 23040 h 22680"/>
              </a:gdLst>
              <a:ahLst/>
              <a:rect l="textAreaLeft" t="textAreaTop" r="textAreaRight" b="textAreaBottom"/>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42" name="Freeform 134"/>
            <p:cNvSpPr/>
            <p:nvPr/>
          </p:nvSpPr>
          <p:spPr>
            <a:xfrm>
              <a:off x="731556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43" name="Freeform 135"/>
            <p:cNvSpPr/>
            <p:nvPr/>
          </p:nvSpPr>
          <p:spPr>
            <a:xfrm>
              <a:off x="7351200" y="5164560"/>
              <a:ext cx="25200" cy="22680"/>
            </a:xfrm>
            <a:custGeom>
              <a:avLst/>
              <a:gdLst>
                <a:gd name="textAreaLeft" fmla="*/ 0 w 25200"/>
                <a:gd name="textAreaRight" fmla="*/ 25560 w 25200"/>
                <a:gd name="textAreaTop" fmla="*/ 0 h 22680"/>
                <a:gd name="textAreaBottom" fmla="*/ 23040 h 22680"/>
              </a:gdLst>
              <a:ahLst/>
              <a:rect l="textAreaLeft" t="textAreaTop" r="textAreaRight" b="textAreaBottom"/>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11520" bIns="11520" anchor="t">
              <a:noAutofit/>
            </a:bodyPr>
            <a:p>
              <a:endParaRPr b="0" lang="ru-RU" sz="1800" spc="-1" strike="noStrike">
                <a:solidFill>
                  <a:srgbClr val="000000"/>
                </a:solidFill>
                <a:latin typeface="Arial"/>
              </a:endParaRPr>
            </a:p>
          </p:txBody>
        </p:sp>
        <p:sp>
          <p:nvSpPr>
            <p:cNvPr id="1144" name="Freeform 136"/>
            <p:cNvSpPr/>
            <p:nvPr/>
          </p:nvSpPr>
          <p:spPr>
            <a:xfrm>
              <a:off x="7759800" y="4443840"/>
              <a:ext cx="181800" cy="26280"/>
            </a:xfrm>
            <a:custGeom>
              <a:avLst/>
              <a:gdLst>
                <a:gd name="textAreaLeft" fmla="*/ 0 w 181800"/>
                <a:gd name="textAreaRight" fmla="*/ 182160 w 181800"/>
                <a:gd name="textAreaTop" fmla="*/ 0 h 26280"/>
                <a:gd name="textAreaBottom" fmla="*/ 26640 h 26280"/>
              </a:gdLst>
              <a:ahLst/>
              <a:rect l="textAreaLeft" t="textAreaTop" r="textAreaRight" b="textAreaBottom"/>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13320" bIns="13320" anchor="t">
              <a:noAutofit/>
            </a:bodyPr>
            <a:p>
              <a:endParaRPr b="0" lang="ru-RU" sz="1800" spc="-1" strike="noStrike">
                <a:solidFill>
                  <a:srgbClr val="000000"/>
                </a:solidFill>
                <a:latin typeface="Arial"/>
              </a:endParaRPr>
            </a:p>
          </p:txBody>
        </p:sp>
        <p:sp>
          <p:nvSpPr>
            <p:cNvPr id="1145" name="Freeform 137"/>
            <p:cNvSpPr/>
            <p:nvPr/>
          </p:nvSpPr>
          <p:spPr>
            <a:xfrm>
              <a:off x="720720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46" name="Freeform 138"/>
            <p:cNvSpPr/>
            <p:nvPr/>
          </p:nvSpPr>
          <p:spPr>
            <a:xfrm>
              <a:off x="724284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47" name="Freeform 139"/>
            <p:cNvSpPr/>
            <p:nvPr/>
          </p:nvSpPr>
          <p:spPr>
            <a:xfrm>
              <a:off x="7278480" y="4445280"/>
              <a:ext cx="26640" cy="21600"/>
            </a:xfrm>
            <a:custGeom>
              <a:avLst/>
              <a:gdLst>
                <a:gd name="textAreaLeft" fmla="*/ 0 w 26640"/>
                <a:gd name="textAreaRight" fmla="*/ 27000 w 26640"/>
                <a:gd name="textAreaTop" fmla="*/ 0 h 21600"/>
                <a:gd name="textAreaBottom" fmla="*/ 21960 h 21600"/>
              </a:gdLst>
              <a:ahLst/>
              <a:rect l="textAreaLeft" t="textAreaTop" r="textAreaRight" b="textAreaBottom"/>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48" name="Freeform 140"/>
            <p:cNvSpPr/>
            <p:nvPr/>
          </p:nvSpPr>
          <p:spPr>
            <a:xfrm>
              <a:off x="731556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49" name="Freeform 141"/>
            <p:cNvSpPr/>
            <p:nvPr/>
          </p:nvSpPr>
          <p:spPr>
            <a:xfrm>
              <a:off x="7351200" y="4445280"/>
              <a:ext cx="25200" cy="21600"/>
            </a:xfrm>
            <a:custGeom>
              <a:avLst/>
              <a:gdLst>
                <a:gd name="textAreaLeft" fmla="*/ 0 w 25200"/>
                <a:gd name="textAreaRight" fmla="*/ 25560 w 25200"/>
                <a:gd name="textAreaTop" fmla="*/ 0 h 21600"/>
                <a:gd name="textAreaBottom" fmla="*/ 21960 h 21600"/>
              </a:gdLst>
              <a:ahLst/>
              <a:rect l="textAreaLeft" t="textAreaTop" r="textAreaRight" b="textAreaBottom"/>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10800" bIns="10800" anchor="t">
              <a:noAutofit/>
            </a:bodyPr>
            <a:p>
              <a:endParaRPr b="0" lang="ru-RU" sz="1800" spc="-1" strike="noStrike">
                <a:solidFill>
                  <a:srgbClr val="000000"/>
                </a:solidFill>
                <a:latin typeface="Arial"/>
              </a:endParaRPr>
            </a:p>
          </p:txBody>
        </p:sp>
        <p:sp>
          <p:nvSpPr>
            <p:cNvPr id="1150" name="Freeform 142"/>
            <p:cNvSpPr/>
            <p:nvPr/>
          </p:nvSpPr>
          <p:spPr>
            <a:xfrm>
              <a:off x="7056360" y="3861000"/>
              <a:ext cx="1043640" cy="2160000"/>
            </a:xfrm>
            <a:custGeom>
              <a:avLst/>
              <a:gdLst>
                <a:gd name="textAreaLeft" fmla="*/ 0 w 1043640"/>
                <a:gd name="textAreaRight" fmla="*/ 1044000 w 1043640"/>
                <a:gd name="textAreaTop" fmla="*/ 0 h 2160000"/>
                <a:gd name="textAreaBottom" fmla="*/ 2160360 h 2160000"/>
              </a:gdLst>
              <a:ahLst/>
              <a:rect l="textAreaLeft" t="textAreaTop" r="textAreaRight" b="textAreaBottom"/>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1151" name="PlaceHolder 1"/>
          <p:cNvSpPr>
            <a:spLocks noGrp="1"/>
          </p:cNvSpPr>
          <p:nvPr>
            <p:ph type="title"/>
          </p:nvPr>
        </p:nvSpPr>
        <p:spPr>
          <a:xfrm>
            <a:off x="1835640" y="0"/>
            <a:ext cx="7308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Виртуализация СХД</a:t>
            </a:r>
            <a:endParaRPr b="0" lang="en-US" sz="3200" spc="-1" strike="noStrike">
              <a:solidFill>
                <a:srgbClr val="000000"/>
              </a:solidFill>
              <a:latin typeface="Gill Sans MT"/>
            </a:endParaRPr>
          </a:p>
        </p:txBody>
      </p:sp>
      <p:pic>
        <p:nvPicPr>
          <p:cNvPr id="1152" name="Picture 6" descr="OceanStor 5300 V3 - Front.png"/>
          <p:cNvPicPr/>
          <p:nvPr/>
        </p:nvPicPr>
        <p:blipFill>
          <a:blip r:embed="rId1"/>
          <a:stretch/>
        </p:blipFill>
        <p:spPr>
          <a:xfrm>
            <a:off x="5408640" y="1196640"/>
            <a:ext cx="3267360" cy="935640"/>
          </a:xfrm>
          <a:prstGeom prst="rect">
            <a:avLst/>
          </a:prstGeom>
          <a:ln w="0">
            <a:noFill/>
          </a:ln>
        </p:spPr>
      </p:pic>
      <p:sp>
        <p:nvSpPr>
          <p:cNvPr id="1153" name="Can 116"/>
          <p:cNvSpPr/>
          <p:nvPr/>
        </p:nvSpPr>
        <p:spPr>
          <a:xfrm>
            <a:off x="5436000" y="1659600"/>
            <a:ext cx="1536480" cy="401040"/>
          </a:xfrm>
          <a:prstGeom prst="can">
            <a:avLst>
              <a:gd name="adj" fmla="val 21069"/>
            </a:avLst>
          </a:prstGeom>
          <a:solidFill>
            <a:srgbClr val="92d050"/>
          </a:solidFill>
          <a:ln w="12600">
            <a:solidFill>
              <a:srgbClr val="ffffff"/>
            </a:solidFill>
            <a:round/>
          </a:ln>
          <a:effectLst>
            <a:outerShdw dist="50760" dir="5400000" blurRad="50760" rotWithShape="0">
              <a:srgbClr val="000000">
                <a:alpha val="19000"/>
              </a:srgbClr>
            </a:outerShdw>
          </a:effectLst>
        </p:spPr>
        <p:style>
          <a:lnRef idx="0"/>
          <a:fillRef idx="0"/>
          <a:effectRef idx="0"/>
          <a:fontRef idx="minor"/>
        </p:style>
        <p:txBody>
          <a:bodyPr lIns="78120" rIns="78120" tIns="39240" bIns="39240" anchor="ctr">
            <a:noAutofit/>
          </a:bodyPr>
          <a:p>
            <a:endParaRPr b="0" lang="ru-RU" sz="1800" spc="-1" strike="noStrike">
              <a:solidFill>
                <a:srgbClr val="000000"/>
              </a:solidFill>
              <a:latin typeface="Arial"/>
            </a:endParaRPr>
          </a:p>
        </p:txBody>
      </p:sp>
      <p:grpSp>
        <p:nvGrpSpPr>
          <p:cNvPr id="1154" name="Group 110"/>
          <p:cNvGrpSpPr/>
          <p:nvPr/>
        </p:nvGrpSpPr>
        <p:grpSpPr>
          <a:xfrm>
            <a:off x="5551200" y="1739520"/>
            <a:ext cx="1342800" cy="298080"/>
            <a:chOff x="5551200" y="1739520"/>
            <a:chExt cx="1342800" cy="298080"/>
          </a:xfrm>
        </p:grpSpPr>
        <p:grpSp>
          <p:nvGrpSpPr>
            <p:cNvPr id="1155" name="Group 111"/>
            <p:cNvGrpSpPr/>
            <p:nvPr/>
          </p:nvGrpSpPr>
          <p:grpSpPr>
            <a:xfrm>
              <a:off x="5556960" y="1921320"/>
              <a:ext cx="1322640" cy="116280"/>
              <a:chOff x="5556960" y="1921320"/>
              <a:chExt cx="1322640" cy="116280"/>
            </a:xfrm>
          </p:grpSpPr>
          <p:sp>
            <p:nvSpPr>
              <p:cNvPr id="1156" name="Oval 112"/>
              <p:cNvSpPr/>
              <p:nvPr/>
            </p:nvSpPr>
            <p:spPr>
              <a:xfrm>
                <a:off x="5556960" y="1926720"/>
                <a:ext cx="132264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57" name="Oval 113"/>
              <p:cNvSpPr/>
              <p:nvPr/>
            </p:nvSpPr>
            <p:spPr>
              <a:xfrm>
                <a:off x="5556960" y="1921320"/>
                <a:ext cx="132264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58" name="Group 114"/>
            <p:cNvGrpSpPr/>
            <p:nvPr/>
          </p:nvGrpSpPr>
          <p:grpSpPr>
            <a:xfrm>
              <a:off x="5551200" y="1888200"/>
              <a:ext cx="1342800" cy="116280"/>
              <a:chOff x="5551200" y="1888200"/>
              <a:chExt cx="1342800" cy="116280"/>
            </a:xfrm>
          </p:grpSpPr>
          <p:sp>
            <p:nvSpPr>
              <p:cNvPr id="1159" name="Oval 115"/>
              <p:cNvSpPr/>
              <p:nvPr/>
            </p:nvSpPr>
            <p:spPr>
              <a:xfrm>
                <a:off x="5569560" y="1893600"/>
                <a:ext cx="132444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60" name="Oval 116"/>
              <p:cNvSpPr/>
              <p:nvPr/>
            </p:nvSpPr>
            <p:spPr>
              <a:xfrm>
                <a:off x="5551200" y="1888200"/>
                <a:ext cx="132444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61" name="Group 117"/>
            <p:cNvGrpSpPr/>
            <p:nvPr/>
          </p:nvGrpSpPr>
          <p:grpSpPr>
            <a:xfrm>
              <a:off x="5556960" y="1855800"/>
              <a:ext cx="1322640" cy="115920"/>
              <a:chOff x="5556960" y="1855800"/>
              <a:chExt cx="1322640" cy="115920"/>
            </a:xfrm>
          </p:grpSpPr>
          <p:sp>
            <p:nvSpPr>
              <p:cNvPr id="1162" name="Oval 118"/>
              <p:cNvSpPr/>
              <p:nvPr/>
            </p:nvSpPr>
            <p:spPr>
              <a:xfrm>
                <a:off x="5556960" y="1860840"/>
                <a:ext cx="132264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63" name="Oval 119"/>
              <p:cNvSpPr/>
              <p:nvPr/>
            </p:nvSpPr>
            <p:spPr>
              <a:xfrm>
                <a:off x="5556960" y="1855800"/>
                <a:ext cx="132264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64" name="Group 120"/>
            <p:cNvGrpSpPr/>
            <p:nvPr/>
          </p:nvGrpSpPr>
          <p:grpSpPr>
            <a:xfrm>
              <a:off x="5556960" y="1819800"/>
              <a:ext cx="1322640" cy="115920"/>
              <a:chOff x="5556960" y="1819800"/>
              <a:chExt cx="1322640" cy="115920"/>
            </a:xfrm>
          </p:grpSpPr>
          <p:sp>
            <p:nvSpPr>
              <p:cNvPr id="1165" name="Oval 121"/>
              <p:cNvSpPr/>
              <p:nvPr/>
            </p:nvSpPr>
            <p:spPr>
              <a:xfrm>
                <a:off x="5556960" y="1824840"/>
                <a:ext cx="132264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66" name="Oval 122"/>
              <p:cNvSpPr/>
              <p:nvPr/>
            </p:nvSpPr>
            <p:spPr>
              <a:xfrm>
                <a:off x="5556960" y="1819800"/>
                <a:ext cx="132264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67" name="Group 123"/>
            <p:cNvGrpSpPr/>
            <p:nvPr/>
          </p:nvGrpSpPr>
          <p:grpSpPr>
            <a:xfrm>
              <a:off x="5556960" y="1783440"/>
              <a:ext cx="1322640" cy="115920"/>
              <a:chOff x="5556960" y="1783440"/>
              <a:chExt cx="1322640" cy="115920"/>
            </a:xfrm>
          </p:grpSpPr>
          <p:sp>
            <p:nvSpPr>
              <p:cNvPr id="1168" name="Oval 124"/>
              <p:cNvSpPr/>
              <p:nvPr/>
            </p:nvSpPr>
            <p:spPr>
              <a:xfrm>
                <a:off x="5556960" y="1788480"/>
                <a:ext cx="132264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69" name="Oval 125"/>
              <p:cNvSpPr/>
              <p:nvPr/>
            </p:nvSpPr>
            <p:spPr>
              <a:xfrm>
                <a:off x="5556960" y="1783440"/>
                <a:ext cx="132264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70" name="Group 126"/>
            <p:cNvGrpSpPr/>
            <p:nvPr/>
          </p:nvGrpSpPr>
          <p:grpSpPr>
            <a:xfrm>
              <a:off x="5556960" y="1739520"/>
              <a:ext cx="1322640" cy="115920"/>
              <a:chOff x="5556960" y="1739520"/>
              <a:chExt cx="1322640" cy="115920"/>
            </a:xfrm>
          </p:grpSpPr>
          <p:sp>
            <p:nvSpPr>
              <p:cNvPr id="1171" name="Oval 127"/>
              <p:cNvSpPr/>
              <p:nvPr/>
            </p:nvSpPr>
            <p:spPr>
              <a:xfrm>
                <a:off x="5556960" y="1744560"/>
                <a:ext cx="132264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72" name="Oval 128"/>
              <p:cNvSpPr/>
              <p:nvPr/>
            </p:nvSpPr>
            <p:spPr>
              <a:xfrm>
                <a:off x="5556960" y="1739520"/>
                <a:ext cx="132264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grpSp>
        <p:nvGrpSpPr>
          <p:cNvPr id="1173" name="Group 110"/>
          <p:cNvGrpSpPr/>
          <p:nvPr/>
        </p:nvGrpSpPr>
        <p:grpSpPr>
          <a:xfrm>
            <a:off x="7409160" y="1484640"/>
            <a:ext cx="454680" cy="293040"/>
            <a:chOff x="7409160" y="1484640"/>
            <a:chExt cx="454680" cy="293040"/>
          </a:xfrm>
        </p:grpSpPr>
        <p:grpSp>
          <p:nvGrpSpPr>
            <p:cNvPr id="1174" name="Group 111"/>
            <p:cNvGrpSpPr/>
            <p:nvPr/>
          </p:nvGrpSpPr>
          <p:grpSpPr>
            <a:xfrm>
              <a:off x="7409160" y="1661400"/>
              <a:ext cx="454680" cy="116280"/>
              <a:chOff x="7409160" y="1661400"/>
              <a:chExt cx="454680" cy="116280"/>
            </a:xfrm>
          </p:grpSpPr>
          <p:sp>
            <p:nvSpPr>
              <p:cNvPr id="1175" name="Oval 112"/>
              <p:cNvSpPr/>
              <p:nvPr/>
            </p:nvSpPr>
            <p:spPr>
              <a:xfrm>
                <a:off x="7409160" y="16668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76" name="Oval 113"/>
              <p:cNvSpPr/>
              <p:nvPr/>
            </p:nvSpPr>
            <p:spPr>
              <a:xfrm>
                <a:off x="7409160" y="16614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77" name="Group 114"/>
            <p:cNvGrpSpPr/>
            <p:nvPr/>
          </p:nvGrpSpPr>
          <p:grpSpPr>
            <a:xfrm>
              <a:off x="7409160" y="1628640"/>
              <a:ext cx="454680" cy="115920"/>
              <a:chOff x="7409160" y="1628640"/>
              <a:chExt cx="454680" cy="115920"/>
            </a:xfrm>
          </p:grpSpPr>
          <p:sp>
            <p:nvSpPr>
              <p:cNvPr id="1178" name="Oval 115"/>
              <p:cNvSpPr/>
              <p:nvPr/>
            </p:nvSpPr>
            <p:spPr>
              <a:xfrm>
                <a:off x="7409160" y="16336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79" name="Oval 116"/>
              <p:cNvSpPr/>
              <p:nvPr/>
            </p:nvSpPr>
            <p:spPr>
              <a:xfrm>
                <a:off x="7409160" y="16286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80" name="Group 117"/>
            <p:cNvGrpSpPr/>
            <p:nvPr/>
          </p:nvGrpSpPr>
          <p:grpSpPr>
            <a:xfrm>
              <a:off x="7409160" y="1595880"/>
              <a:ext cx="454680" cy="115920"/>
              <a:chOff x="7409160" y="1595880"/>
              <a:chExt cx="454680" cy="115920"/>
            </a:xfrm>
          </p:grpSpPr>
          <p:sp>
            <p:nvSpPr>
              <p:cNvPr id="1181" name="Oval 118"/>
              <p:cNvSpPr/>
              <p:nvPr/>
            </p:nvSpPr>
            <p:spPr>
              <a:xfrm>
                <a:off x="7409160" y="16009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82" name="Oval 119"/>
              <p:cNvSpPr/>
              <p:nvPr/>
            </p:nvSpPr>
            <p:spPr>
              <a:xfrm>
                <a:off x="7409160" y="15958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83" name="Group 120"/>
            <p:cNvGrpSpPr/>
            <p:nvPr/>
          </p:nvGrpSpPr>
          <p:grpSpPr>
            <a:xfrm>
              <a:off x="7409160" y="1566360"/>
              <a:ext cx="454680" cy="114840"/>
              <a:chOff x="7409160" y="1566360"/>
              <a:chExt cx="454680" cy="114840"/>
            </a:xfrm>
          </p:grpSpPr>
          <p:sp>
            <p:nvSpPr>
              <p:cNvPr id="1184" name="Oval 121"/>
              <p:cNvSpPr/>
              <p:nvPr/>
            </p:nvSpPr>
            <p:spPr>
              <a:xfrm>
                <a:off x="7409160" y="15703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85" name="Oval 122"/>
              <p:cNvSpPr/>
              <p:nvPr/>
            </p:nvSpPr>
            <p:spPr>
              <a:xfrm>
                <a:off x="7409160" y="15663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pPr>
                  <a:lnSpc>
                    <a:spcPct val="100000"/>
                  </a:lnSpc>
                </a:pPr>
                <a:endParaRPr b="0" lang="ru-RU" sz="1800" spc="-1" strike="noStrike">
                  <a:solidFill>
                    <a:srgbClr val="000000"/>
                  </a:solidFill>
                  <a:latin typeface="Arial"/>
                </a:endParaRPr>
              </a:p>
            </p:txBody>
          </p:sp>
        </p:grpSp>
        <p:grpSp>
          <p:nvGrpSpPr>
            <p:cNvPr id="1186" name="Group 123"/>
            <p:cNvGrpSpPr/>
            <p:nvPr/>
          </p:nvGrpSpPr>
          <p:grpSpPr>
            <a:xfrm>
              <a:off x="7409160" y="1523520"/>
              <a:ext cx="454680" cy="115920"/>
              <a:chOff x="7409160" y="1523520"/>
              <a:chExt cx="454680" cy="115920"/>
            </a:xfrm>
          </p:grpSpPr>
          <p:sp>
            <p:nvSpPr>
              <p:cNvPr id="1187" name="Oval 124"/>
              <p:cNvSpPr/>
              <p:nvPr/>
            </p:nvSpPr>
            <p:spPr>
              <a:xfrm>
                <a:off x="7409160" y="15285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88" name="Oval 125"/>
              <p:cNvSpPr/>
              <p:nvPr/>
            </p:nvSpPr>
            <p:spPr>
              <a:xfrm>
                <a:off x="7409160" y="15235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189" name="Group 126"/>
            <p:cNvGrpSpPr/>
            <p:nvPr/>
          </p:nvGrpSpPr>
          <p:grpSpPr>
            <a:xfrm>
              <a:off x="7409160" y="1484640"/>
              <a:ext cx="454680" cy="117360"/>
              <a:chOff x="7409160" y="1484640"/>
              <a:chExt cx="454680" cy="117360"/>
            </a:xfrm>
          </p:grpSpPr>
          <p:sp>
            <p:nvSpPr>
              <p:cNvPr id="1190" name="Oval 127"/>
              <p:cNvSpPr/>
              <p:nvPr/>
            </p:nvSpPr>
            <p:spPr>
              <a:xfrm>
                <a:off x="7409160" y="149112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91" name="Oval 128"/>
              <p:cNvSpPr/>
              <p:nvPr/>
            </p:nvSpPr>
            <p:spPr>
              <a:xfrm>
                <a:off x="7409160" y="148464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192" name="Oval 125"/>
          <p:cNvSpPr/>
          <p:nvPr/>
        </p:nvSpPr>
        <p:spPr>
          <a:xfrm>
            <a:off x="7380360" y="1821600"/>
            <a:ext cx="454680" cy="97920"/>
          </a:xfrm>
          <a:prstGeom prst="ellipse">
            <a:avLst/>
          </a:prstGeom>
          <a:noFill/>
          <a:ln w="9360">
            <a:noFill/>
          </a:ln>
        </p:spPr>
        <p:style>
          <a:lnRef idx="0"/>
          <a:fillRef idx="0"/>
          <a:effectRef idx="0"/>
          <a:fontRef idx="minor"/>
        </p:style>
        <p:txBody>
          <a:bodyPr wrap="none" lIns="90000" rIns="90000" tIns="24840" bIns="24840" anchor="ctr">
            <a:noAutofit/>
          </a:bodyPr>
          <a:p>
            <a:pPr algn="ctr">
              <a:lnSpc>
                <a:spcPct val="100000"/>
              </a:lnSpc>
            </a:pPr>
            <a:r>
              <a:rPr b="1" lang="ru-RU" sz="1400" spc="-1" strike="noStrike">
                <a:solidFill>
                  <a:srgbClr val="ffffff"/>
                </a:solidFill>
                <a:latin typeface="Arial"/>
                <a:ea typeface="微软雅黑"/>
              </a:rPr>
              <a:t>Метаданные</a:t>
            </a:r>
            <a:endParaRPr b="0" lang="ru-RU" sz="1400" spc="-1" strike="noStrike">
              <a:solidFill>
                <a:srgbClr val="000000"/>
              </a:solidFill>
              <a:latin typeface="Arial"/>
            </a:endParaRPr>
          </a:p>
        </p:txBody>
      </p:sp>
      <p:sp>
        <p:nvSpPr>
          <p:cNvPr id="1193" name="Oval 125"/>
          <p:cNvSpPr/>
          <p:nvPr/>
        </p:nvSpPr>
        <p:spPr>
          <a:xfrm>
            <a:off x="6829920" y="6067080"/>
            <a:ext cx="454680" cy="97920"/>
          </a:xfrm>
          <a:prstGeom prst="ellipse">
            <a:avLst/>
          </a:prstGeom>
          <a:noFill/>
          <a:ln w="9360">
            <a:noFill/>
          </a:ln>
        </p:spPr>
        <p:style>
          <a:lnRef idx="0"/>
          <a:fillRef idx="0"/>
          <a:effectRef idx="0"/>
          <a:fontRef idx="minor"/>
        </p:style>
        <p:txBody>
          <a:bodyPr wrap="none" lIns="90000" rIns="90000" tIns="24840" bIns="24840" anchor="ctr">
            <a:noAutofit/>
          </a:bodyPr>
          <a:p>
            <a:pPr algn="ctr">
              <a:lnSpc>
                <a:spcPct val="100000"/>
              </a:lnSpc>
            </a:pPr>
            <a:r>
              <a:rPr b="1" lang="ru-RU" sz="1400" spc="-1" strike="noStrike">
                <a:solidFill>
                  <a:srgbClr val="0d0d0d"/>
                </a:solidFill>
                <a:latin typeface="Arial"/>
                <a:ea typeface="微软雅黑"/>
              </a:rPr>
              <a:t>Исходный </a:t>
            </a:r>
            <a:r>
              <a:rPr b="1" lang="en-US" sz="1400" spc="-1" strike="noStrike">
                <a:solidFill>
                  <a:srgbClr val="0d0d0d"/>
                </a:solidFill>
                <a:latin typeface="Arial"/>
                <a:ea typeface="微软雅黑"/>
              </a:rPr>
              <a:t>LUN</a:t>
            </a:r>
            <a:endParaRPr b="0" lang="ru-RU" sz="1400" spc="-1" strike="noStrike">
              <a:solidFill>
                <a:srgbClr val="000000"/>
              </a:solidFill>
              <a:latin typeface="Arial"/>
            </a:endParaRPr>
          </a:p>
        </p:txBody>
      </p:sp>
      <p:sp>
        <p:nvSpPr>
          <p:cNvPr id="1194" name="Oval 68"/>
          <p:cNvSpPr/>
          <p:nvPr/>
        </p:nvSpPr>
        <p:spPr>
          <a:xfrm>
            <a:off x="7429320" y="1605600"/>
            <a:ext cx="454680" cy="97920"/>
          </a:xfrm>
          <a:prstGeom prst="ellipse">
            <a:avLst/>
          </a:prstGeom>
          <a:no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sp>
        <p:nvSpPr>
          <p:cNvPr id="1195" name="Oval 125"/>
          <p:cNvSpPr/>
          <p:nvPr/>
        </p:nvSpPr>
        <p:spPr>
          <a:xfrm>
            <a:off x="6853320" y="5851080"/>
            <a:ext cx="454680" cy="97920"/>
          </a:xfrm>
          <a:prstGeom prst="ellipse">
            <a:avLst/>
          </a:prstGeom>
          <a:no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cxnSp>
        <p:nvCxnSpPr>
          <p:cNvPr id="1196" name="直接箭头连接符 247"/>
          <p:cNvCxnSpPr>
            <a:stCxn id="1153" idx="1"/>
            <a:endCxn id="1185" idx="2"/>
          </p:cNvCxnSpPr>
          <p:nvPr/>
        </p:nvCxnSpPr>
        <p:spPr>
          <a:xfrm flipH="1" rot="10800000">
            <a:off x="5435640" y="1615320"/>
            <a:ext cx="1973520" cy="245160"/>
          </a:xfrm>
          <a:prstGeom prst="bentConnector5">
            <a:avLst>
              <a:gd name="adj1" fmla="val -12023"/>
              <a:gd name="adj2" fmla="val 158088"/>
              <a:gd name="adj3" fmla="val 90384"/>
            </a:avLst>
          </a:prstGeom>
          <a:ln w="19080">
            <a:solidFill>
              <a:srgbClr val="ffffff"/>
            </a:solidFill>
            <a:round/>
            <a:tailEnd len="med" type="arrow" w="med"/>
          </a:ln>
        </p:spPr>
      </p:cxnSp>
      <p:cxnSp>
        <p:nvCxnSpPr>
          <p:cNvPr id="1197" name="直接箭头连接符 248"/>
          <p:cNvCxnSpPr>
            <a:stCxn id="1153" idx="3"/>
            <a:endCxn id="1198" idx="0"/>
          </p:cNvCxnSpPr>
          <p:nvPr/>
        </p:nvCxnSpPr>
        <p:spPr>
          <a:xfrm>
            <a:off x="6972480" y="1860120"/>
            <a:ext cx="85320" cy="3865320"/>
          </a:xfrm>
          <a:prstGeom prst="bentConnector4">
            <a:avLst>
              <a:gd name="adj1" fmla="val 279661"/>
              <a:gd name="adj2" fmla="val 53986"/>
            </a:avLst>
          </a:prstGeom>
          <a:ln w="19080">
            <a:solidFill>
              <a:srgbClr val="1c4853"/>
            </a:solidFill>
            <a:round/>
            <a:headEnd len="lg" type="stealth" w="lg"/>
            <a:tailEnd len="lg" type="stealth" w="lg"/>
          </a:ln>
        </p:spPr>
      </p:cxnSp>
      <p:sp>
        <p:nvSpPr>
          <p:cNvPr id="1199" name="Oval 125"/>
          <p:cNvSpPr/>
          <p:nvPr/>
        </p:nvSpPr>
        <p:spPr>
          <a:xfrm>
            <a:off x="5436000" y="1772640"/>
            <a:ext cx="1583640" cy="173880"/>
          </a:xfrm>
          <a:prstGeom prst="ellipse">
            <a:avLst/>
          </a:prstGeom>
          <a:noFill/>
          <a:ln w="9360">
            <a:noFill/>
          </a:ln>
        </p:spPr>
        <p:style>
          <a:lnRef idx="0"/>
          <a:fillRef idx="0"/>
          <a:effectRef idx="0"/>
          <a:fontRef idx="minor"/>
        </p:style>
        <p:txBody>
          <a:bodyPr wrap="none" lIns="90000" rIns="90000" tIns="45000" bIns="45000" anchor="ctr">
            <a:noAutofit/>
          </a:bodyPr>
          <a:p>
            <a:pPr algn="ctr">
              <a:lnSpc>
                <a:spcPct val="100000"/>
              </a:lnSpc>
            </a:pPr>
            <a:r>
              <a:rPr b="1" lang="en-US" sz="1400" spc="-1" strike="noStrike">
                <a:solidFill>
                  <a:srgbClr val="000000"/>
                </a:solidFill>
                <a:latin typeface="Arial"/>
                <a:ea typeface="微软雅黑"/>
              </a:rPr>
              <a:t>eDevLUN</a:t>
            </a:r>
            <a:endParaRPr b="0" lang="ru-RU" sz="1400" spc="-1" strike="noStrike">
              <a:solidFill>
                <a:srgbClr val="000000"/>
              </a:solidFill>
              <a:latin typeface="Arial"/>
            </a:endParaRPr>
          </a:p>
        </p:txBody>
      </p:sp>
      <p:pic>
        <p:nvPicPr>
          <p:cNvPr id="1200" name="Picture 12" descr="metc9492_0004"/>
          <p:cNvPicPr/>
          <p:nvPr/>
        </p:nvPicPr>
        <p:blipFill>
          <a:blip r:embed="rId2"/>
          <a:stretch/>
        </p:blipFill>
        <p:spPr>
          <a:xfrm>
            <a:off x="2555640" y="1340640"/>
            <a:ext cx="1007640" cy="1011960"/>
          </a:xfrm>
          <a:prstGeom prst="rect">
            <a:avLst/>
          </a:prstGeom>
          <a:ln w="9360">
            <a:noFill/>
          </a:ln>
        </p:spPr>
      </p:pic>
      <p:cxnSp>
        <p:nvCxnSpPr>
          <p:cNvPr id="1201" name="直接箭头连接符 247"/>
          <p:cNvCxnSpPr>
            <a:stCxn id="1200" idx="3"/>
            <a:endCxn id="1153" idx="2"/>
          </p:cNvCxnSpPr>
          <p:nvPr/>
        </p:nvCxnSpPr>
        <p:spPr>
          <a:xfrm>
            <a:off x="3563280" y="1846440"/>
            <a:ext cx="2641320" cy="214560"/>
          </a:xfrm>
          <a:prstGeom prst="straightConnector1">
            <a:avLst/>
          </a:prstGeom>
          <a:ln w="25560">
            <a:solidFill>
              <a:srgbClr val="feb80a"/>
            </a:solidFill>
            <a:round/>
            <a:headEnd len="lg" type="stealth" w="lg"/>
            <a:tailEnd len="lg" type="stealth" w="lg"/>
          </a:ln>
        </p:spPr>
      </p:cxnSp>
      <p:grpSp>
        <p:nvGrpSpPr>
          <p:cNvPr id="1202" name="Group 110"/>
          <p:cNvGrpSpPr/>
          <p:nvPr/>
        </p:nvGrpSpPr>
        <p:grpSpPr>
          <a:xfrm>
            <a:off x="6829920" y="5725080"/>
            <a:ext cx="454680" cy="298080"/>
            <a:chOff x="6829920" y="5725080"/>
            <a:chExt cx="454680" cy="298080"/>
          </a:xfrm>
        </p:grpSpPr>
        <p:grpSp>
          <p:nvGrpSpPr>
            <p:cNvPr id="1203" name="Group 111"/>
            <p:cNvGrpSpPr/>
            <p:nvPr/>
          </p:nvGrpSpPr>
          <p:grpSpPr>
            <a:xfrm>
              <a:off x="6829920" y="5907240"/>
              <a:ext cx="454680" cy="115920"/>
              <a:chOff x="6829920" y="5907240"/>
              <a:chExt cx="454680" cy="115920"/>
            </a:xfrm>
          </p:grpSpPr>
          <p:sp>
            <p:nvSpPr>
              <p:cNvPr id="1204" name="Oval 112"/>
              <p:cNvSpPr/>
              <p:nvPr/>
            </p:nvSpPr>
            <p:spPr>
              <a:xfrm>
                <a:off x="6829920" y="59122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205" name="Oval 113"/>
              <p:cNvSpPr/>
              <p:nvPr/>
            </p:nvSpPr>
            <p:spPr>
              <a:xfrm>
                <a:off x="6829920" y="59072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206" name="Group 114"/>
            <p:cNvGrpSpPr/>
            <p:nvPr/>
          </p:nvGrpSpPr>
          <p:grpSpPr>
            <a:xfrm>
              <a:off x="6829920" y="5874120"/>
              <a:ext cx="454680" cy="115920"/>
              <a:chOff x="6829920" y="5874120"/>
              <a:chExt cx="454680" cy="115920"/>
            </a:xfrm>
          </p:grpSpPr>
          <p:sp>
            <p:nvSpPr>
              <p:cNvPr id="1207" name="Oval 115"/>
              <p:cNvSpPr/>
              <p:nvPr/>
            </p:nvSpPr>
            <p:spPr>
              <a:xfrm>
                <a:off x="6829920" y="58791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208" name="Oval 116"/>
              <p:cNvSpPr/>
              <p:nvPr/>
            </p:nvSpPr>
            <p:spPr>
              <a:xfrm>
                <a:off x="6829920" y="58741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209" name="Group 117"/>
            <p:cNvGrpSpPr/>
            <p:nvPr/>
          </p:nvGrpSpPr>
          <p:grpSpPr>
            <a:xfrm>
              <a:off x="6829920" y="5841360"/>
              <a:ext cx="454680" cy="116280"/>
              <a:chOff x="6829920" y="5841360"/>
              <a:chExt cx="454680" cy="116280"/>
            </a:xfrm>
          </p:grpSpPr>
          <p:sp>
            <p:nvSpPr>
              <p:cNvPr id="1210" name="Oval 118"/>
              <p:cNvSpPr/>
              <p:nvPr/>
            </p:nvSpPr>
            <p:spPr>
              <a:xfrm>
                <a:off x="6829920" y="58467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211" name="Oval 119"/>
              <p:cNvSpPr/>
              <p:nvPr/>
            </p:nvSpPr>
            <p:spPr>
              <a:xfrm>
                <a:off x="6829920" y="58413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212" name="Group 120"/>
            <p:cNvGrpSpPr/>
            <p:nvPr/>
          </p:nvGrpSpPr>
          <p:grpSpPr>
            <a:xfrm>
              <a:off x="6829920" y="5805360"/>
              <a:ext cx="454680" cy="115920"/>
              <a:chOff x="6829920" y="5805360"/>
              <a:chExt cx="454680" cy="115920"/>
            </a:xfrm>
          </p:grpSpPr>
          <p:sp>
            <p:nvSpPr>
              <p:cNvPr id="1213" name="Oval 121"/>
              <p:cNvSpPr/>
              <p:nvPr/>
            </p:nvSpPr>
            <p:spPr>
              <a:xfrm>
                <a:off x="6829920" y="58104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214" name="Oval 122"/>
              <p:cNvSpPr/>
              <p:nvPr/>
            </p:nvSpPr>
            <p:spPr>
              <a:xfrm>
                <a:off x="6829920" y="58053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215" name="Group 123"/>
            <p:cNvGrpSpPr/>
            <p:nvPr/>
          </p:nvGrpSpPr>
          <p:grpSpPr>
            <a:xfrm>
              <a:off x="6829920" y="5769000"/>
              <a:ext cx="454680" cy="116280"/>
              <a:chOff x="6829920" y="5769000"/>
              <a:chExt cx="454680" cy="116280"/>
            </a:xfrm>
          </p:grpSpPr>
          <p:sp>
            <p:nvSpPr>
              <p:cNvPr id="1216" name="Oval 124"/>
              <p:cNvSpPr/>
              <p:nvPr/>
            </p:nvSpPr>
            <p:spPr>
              <a:xfrm>
                <a:off x="6829920" y="57744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217" name="Oval 125"/>
              <p:cNvSpPr/>
              <p:nvPr/>
            </p:nvSpPr>
            <p:spPr>
              <a:xfrm>
                <a:off x="6829920" y="57690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218" name="Group 126"/>
            <p:cNvGrpSpPr/>
            <p:nvPr/>
          </p:nvGrpSpPr>
          <p:grpSpPr>
            <a:xfrm>
              <a:off x="6829920" y="5725080"/>
              <a:ext cx="454680" cy="116280"/>
              <a:chOff x="6829920" y="5725080"/>
              <a:chExt cx="454680" cy="116280"/>
            </a:xfrm>
          </p:grpSpPr>
          <p:sp>
            <p:nvSpPr>
              <p:cNvPr id="1219" name="Oval 127"/>
              <p:cNvSpPr/>
              <p:nvPr/>
            </p:nvSpPr>
            <p:spPr>
              <a:xfrm>
                <a:off x="6829920" y="573048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198" name="Oval 128"/>
              <p:cNvSpPr/>
              <p:nvPr/>
            </p:nvSpPr>
            <p:spPr>
              <a:xfrm>
                <a:off x="6829920" y="572508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pPr>
                  <a:lnSpc>
                    <a:spcPct val="100000"/>
                  </a:lnSpc>
                </a:pPr>
                <a:endParaRPr b="0" lang="ru-RU" sz="1800" spc="-1" strike="noStrike">
                  <a:solidFill>
                    <a:srgbClr val="000000"/>
                  </a:solidFill>
                  <a:latin typeface="Arial"/>
                </a:endParaRPr>
              </a:p>
            </p:txBody>
          </p:sp>
        </p:grpSp>
      </p:grpSp>
      <p:sp>
        <p:nvSpPr>
          <p:cNvPr id="1220" name="同侧圆角矩形 33"/>
          <p:cNvSpPr/>
          <p:nvPr/>
        </p:nvSpPr>
        <p:spPr>
          <a:xfrm>
            <a:off x="1316520" y="3396600"/>
            <a:ext cx="3684240" cy="2984400"/>
          </a:xfrm>
          <a:prstGeom prst="round2SameRect">
            <a:avLst>
              <a:gd name="adj1" fmla="val 0"/>
              <a:gd name="adj2" fmla="val 0"/>
            </a:avLst>
          </a:prstGeom>
          <a:solidFill>
            <a:srgbClr val="f9f9f9"/>
          </a:solidFill>
          <a:ln w="9360">
            <a:noFill/>
          </a:ln>
          <a:effectLst>
            <a:outerShdw dist="37674" dir="2700000" blurRad="50760" rotWithShape="0">
              <a:srgbClr val="000000">
                <a:alpha val="40000"/>
              </a:srgbClr>
            </a:outerShdw>
            <a:softEdge rad="12600"/>
          </a:effectLst>
        </p:spPr>
        <p:style>
          <a:lnRef idx="0"/>
          <a:fillRef idx="0"/>
          <a:effectRef idx="0"/>
          <a:fontRef idx="minor"/>
        </p:style>
        <p:txBody>
          <a:bodyPr anchor="t">
            <a:noAutofit/>
          </a:bodyPr>
          <a:p>
            <a:pPr lvl="1" marL="257040" indent="-257040">
              <a:lnSpc>
                <a:spcPct val="115000"/>
              </a:lnSpc>
              <a:buClr>
                <a:srgbClr val="404040"/>
              </a:buClr>
              <a:buSzPct val="80000"/>
              <a:buFont typeface="Wingdings" charset="2"/>
              <a:buChar char=""/>
            </a:pPr>
            <a:r>
              <a:rPr b="0" lang="ru-RU" sz="1200" spc="-1" strike="noStrike">
                <a:solidFill>
                  <a:srgbClr val="000000"/>
                </a:solidFill>
                <a:latin typeface="Arial"/>
              </a:rPr>
              <a:t>Сохранение уже произведенных инвестиций в оборудование СХД</a:t>
            </a:r>
            <a:endParaRPr b="0" lang="ru-RU" sz="1200" spc="-1" strike="noStrike">
              <a:solidFill>
                <a:srgbClr val="000000"/>
              </a:solidFill>
              <a:latin typeface="Arial"/>
            </a:endParaRPr>
          </a:p>
          <a:p>
            <a:pPr lvl="1" marL="257040" indent="-257040">
              <a:lnSpc>
                <a:spcPct val="115000"/>
              </a:lnSpc>
              <a:buClr>
                <a:srgbClr val="404040"/>
              </a:buClr>
              <a:buSzPct val="80000"/>
              <a:buFont typeface="Wingdings" charset="2"/>
              <a:buChar char=""/>
            </a:pPr>
            <a:r>
              <a:rPr b="0" lang="ru-RU" sz="1200" spc="-1" strike="noStrike">
                <a:solidFill>
                  <a:srgbClr val="000000"/>
                </a:solidFill>
                <a:latin typeface="Arial"/>
              </a:rPr>
              <a:t>Централизация управления с сохранением доступа к данным на уже имеющихся СХД</a:t>
            </a:r>
            <a:endParaRPr b="0" lang="ru-RU" sz="1200" spc="-1" strike="noStrike">
              <a:solidFill>
                <a:srgbClr val="000000"/>
              </a:solidFill>
              <a:latin typeface="Arial"/>
            </a:endParaRPr>
          </a:p>
          <a:p>
            <a:pPr lvl="1" marL="257040" indent="-257040">
              <a:lnSpc>
                <a:spcPct val="115000"/>
              </a:lnSpc>
              <a:buClr>
                <a:srgbClr val="404040"/>
              </a:buClr>
              <a:buSzPct val="80000"/>
              <a:buFont typeface="Wingdings" charset="2"/>
              <a:buChar char=""/>
            </a:pPr>
            <a:r>
              <a:rPr b="0" lang="ru-RU" sz="1200" spc="-1" strike="noStrike">
                <a:solidFill>
                  <a:srgbClr val="000000"/>
                </a:solidFill>
                <a:latin typeface="Arial"/>
              </a:rPr>
              <a:t>Возможность миграции данных между СХД без остановки операция ввода-вывода для хоста</a:t>
            </a:r>
            <a:endParaRPr b="0" lang="ru-RU" sz="1200" spc="-1" strike="noStrike">
              <a:solidFill>
                <a:srgbClr val="000000"/>
              </a:solidFill>
              <a:latin typeface="Arial"/>
            </a:endParaRPr>
          </a:p>
          <a:p>
            <a:pPr lvl="1" marL="257040" indent="-257040">
              <a:lnSpc>
                <a:spcPct val="115000"/>
              </a:lnSpc>
              <a:buClr>
                <a:srgbClr val="404040"/>
              </a:buClr>
              <a:buSzPct val="80000"/>
              <a:buFont typeface="Wingdings" charset="2"/>
              <a:buChar char=""/>
            </a:pPr>
            <a:r>
              <a:rPr b="0" lang="ru-RU" sz="1200" spc="-1" strike="noStrike">
                <a:solidFill>
                  <a:srgbClr val="000000"/>
                </a:solidFill>
                <a:latin typeface="Arial"/>
              </a:rPr>
              <a:t>Использование мгновенных снимков для создания резервных копий данных с имеющихся СХД</a:t>
            </a:r>
            <a:endParaRPr b="0" lang="ru-RU" sz="1200" spc="-1" strike="noStrike">
              <a:solidFill>
                <a:srgbClr val="000000"/>
              </a:solidFill>
              <a:latin typeface="Arial"/>
            </a:endParaRPr>
          </a:p>
          <a:p>
            <a:pPr lvl="1" marL="257040" indent="-257040">
              <a:lnSpc>
                <a:spcPct val="115000"/>
              </a:lnSpc>
              <a:buClr>
                <a:srgbClr val="404040"/>
              </a:buClr>
              <a:buSzPct val="80000"/>
              <a:buFont typeface="Wingdings" charset="2"/>
              <a:buChar char=""/>
            </a:pPr>
            <a:r>
              <a:rPr b="0" lang="ru-RU" sz="1200" spc="-1" strike="noStrike">
                <a:solidFill>
                  <a:srgbClr val="000000"/>
                </a:solidFill>
                <a:latin typeface="Arial"/>
              </a:rPr>
              <a:t>Возможность использования расширенного функционала новейших СХД для </a:t>
            </a:r>
            <a:r>
              <a:rPr b="0" lang="en-US" sz="1200" spc="-1" strike="noStrike">
                <a:solidFill>
                  <a:srgbClr val="000000"/>
                </a:solidFill>
                <a:latin typeface="Arial"/>
              </a:rPr>
              <a:t>LUN </a:t>
            </a:r>
            <a:r>
              <a:rPr b="0" lang="ru-RU" sz="1200" spc="-1" strike="noStrike">
                <a:solidFill>
                  <a:srgbClr val="000000"/>
                </a:solidFill>
                <a:latin typeface="Arial"/>
              </a:rPr>
              <a:t>старых СХД</a:t>
            </a:r>
            <a:endParaRPr b="0" lang="ru-RU" sz="1200" spc="-1" strike="noStrike">
              <a:solidFill>
                <a:srgbClr val="000000"/>
              </a:solidFill>
              <a:latin typeface="Arial"/>
            </a:endParaRPr>
          </a:p>
          <a:p>
            <a:pPr>
              <a:lnSpc>
                <a:spcPct val="115000"/>
              </a:lnSpc>
            </a:pPr>
            <a:endParaRPr b="0" lang="ru-RU" sz="1200" spc="-1" strike="noStrike">
              <a:solidFill>
                <a:srgbClr val="000000"/>
              </a:solidFill>
              <a:latin typeface="Arial"/>
            </a:endParaRPr>
          </a:p>
          <a:p>
            <a:pPr>
              <a:lnSpc>
                <a:spcPct val="115000"/>
              </a:lnSpc>
            </a:pPr>
            <a:endParaRPr b="0" lang="ru-RU" sz="1200" spc="-1" strike="noStrike">
              <a:solidFill>
                <a:srgbClr val="000000"/>
              </a:solidFill>
              <a:latin typeface="Arial"/>
            </a:endParaRPr>
          </a:p>
        </p:txBody>
      </p:sp>
      <p:sp>
        <p:nvSpPr>
          <p:cNvPr id="1221" name="AutoShape 44"/>
          <p:cNvSpPr/>
          <p:nvPr/>
        </p:nvSpPr>
        <p:spPr>
          <a:xfrm>
            <a:off x="1319400" y="2925000"/>
            <a:ext cx="3684240" cy="457560"/>
          </a:xfrm>
          <a:prstGeom prst="round2SameRect">
            <a:avLst>
              <a:gd name="adj1" fmla="val 0"/>
              <a:gd name="adj2" fmla="val 0"/>
            </a:avLst>
          </a:prstGeom>
          <a:solidFill>
            <a:srgbClr val="8898c3"/>
          </a:solidFill>
          <a:ln w="0">
            <a:noFill/>
          </a:ln>
          <a:effectLst>
            <a:outerShdw dist="25560" dir="5400000" blurRad="63360" rotWithShape="0">
              <a:srgbClr val="000000">
                <a:alpha val="43000"/>
              </a:srgbClr>
            </a:outerShdw>
          </a:effectLst>
        </p:spPr>
        <p:style>
          <a:lnRef idx="0"/>
          <a:fillRef idx="0"/>
          <a:effectRef idx="0"/>
          <a:fontRef idx="minor"/>
        </p:style>
        <p:txBody>
          <a:bodyPr lIns="22320" rIns="22320" tIns="11160" bIns="11160" anchor="ctr" anchorCtr="1">
            <a:noAutofit/>
          </a:bodyPr>
          <a:p>
            <a:pPr algn="ctr">
              <a:lnSpc>
                <a:spcPct val="100000"/>
              </a:lnSpc>
            </a:pPr>
            <a:r>
              <a:rPr b="1" lang="ru-RU" sz="1600" spc="-1" strike="noStrike">
                <a:solidFill>
                  <a:srgbClr val="ffffff"/>
                </a:solidFill>
                <a:latin typeface="Arial"/>
              </a:rPr>
              <a:t>Преимущества виртуализации</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2" name="Rounded Rectangle 215"/>
          <p:cNvSpPr/>
          <p:nvPr/>
        </p:nvSpPr>
        <p:spPr>
          <a:xfrm>
            <a:off x="5796000" y="2493000"/>
            <a:ext cx="2232000" cy="3788640"/>
          </a:xfrm>
          <a:prstGeom prst="roundRect">
            <a:avLst>
              <a:gd name="adj" fmla="val 16667"/>
            </a:avLst>
          </a:prstGeom>
          <a:solidFill>
            <a:srgbClr val="3891a7"/>
          </a:solidFill>
          <a:ln w="25560">
            <a:solidFill>
              <a:srgbClr val="296b7b"/>
            </a:solidFill>
            <a:round/>
          </a:ln>
        </p:spPr>
        <p:style>
          <a:lnRef idx="0"/>
          <a:fillRef idx="0"/>
          <a:effectRef idx="0"/>
          <a:fontRef idx="minor"/>
        </p:style>
        <p:txBody>
          <a:bodyPr lIns="90000" rIns="90000" tIns="45000" bIns="45000" anchor="b" anchorCtr="1">
            <a:noAutofit/>
          </a:bodyPr>
          <a:p>
            <a:pPr algn="ctr">
              <a:lnSpc>
                <a:spcPct val="100000"/>
              </a:lnSpc>
            </a:pPr>
            <a:r>
              <a:rPr b="0" lang="ru-RU" sz="1800" spc="-1" strike="noStrike">
                <a:solidFill>
                  <a:srgbClr val="0d0d0d"/>
                </a:solidFill>
                <a:latin typeface="Gill Sans MT"/>
              </a:rPr>
              <a:t>ЦОД2</a:t>
            </a:r>
            <a:endParaRPr b="0" lang="ru-RU" sz="1800" spc="-1" strike="noStrike">
              <a:solidFill>
                <a:srgbClr val="000000"/>
              </a:solidFill>
              <a:latin typeface="Arial"/>
            </a:endParaRPr>
          </a:p>
        </p:txBody>
      </p:sp>
      <p:sp>
        <p:nvSpPr>
          <p:cNvPr id="1223" name="Rounded Rectangle 216"/>
          <p:cNvSpPr/>
          <p:nvPr/>
        </p:nvSpPr>
        <p:spPr>
          <a:xfrm>
            <a:off x="1835640" y="2531160"/>
            <a:ext cx="2232000" cy="3788640"/>
          </a:xfrm>
          <a:prstGeom prst="roundRect">
            <a:avLst>
              <a:gd name="adj" fmla="val 16667"/>
            </a:avLst>
          </a:prstGeom>
          <a:solidFill>
            <a:srgbClr val="3891a7"/>
          </a:solidFill>
          <a:ln w="25560">
            <a:solidFill>
              <a:srgbClr val="296b7b"/>
            </a:solidFill>
            <a:round/>
          </a:ln>
        </p:spPr>
        <p:style>
          <a:lnRef idx="0"/>
          <a:fillRef idx="0"/>
          <a:effectRef idx="0"/>
          <a:fontRef idx="minor"/>
        </p:style>
        <p:txBody>
          <a:bodyPr lIns="90000" rIns="90000" tIns="45000" bIns="45000" anchor="b" anchorCtr="1">
            <a:noAutofit/>
          </a:bodyPr>
          <a:p>
            <a:pPr algn="ctr">
              <a:lnSpc>
                <a:spcPct val="100000"/>
              </a:lnSpc>
            </a:pPr>
            <a:r>
              <a:rPr b="0" lang="ru-RU" sz="1800" spc="-1" strike="noStrike">
                <a:solidFill>
                  <a:srgbClr val="0d0d0d"/>
                </a:solidFill>
                <a:latin typeface="Gill Sans MT"/>
              </a:rPr>
              <a:t>ЦОД1</a:t>
            </a:r>
            <a:endParaRPr b="0" lang="ru-RU" sz="1800" spc="-1" strike="noStrike">
              <a:solidFill>
                <a:srgbClr val="000000"/>
              </a:solidFill>
              <a:latin typeface="Arial"/>
            </a:endParaRPr>
          </a:p>
        </p:txBody>
      </p:sp>
      <p:sp>
        <p:nvSpPr>
          <p:cNvPr id="1224" name="PlaceHolder 1"/>
          <p:cNvSpPr>
            <a:spLocks noGrp="1"/>
          </p:cNvSpPr>
          <p:nvPr>
            <p:ph type="title"/>
          </p:nvPr>
        </p:nvSpPr>
        <p:spPr>
          <a:xfrm>
            <a:off x="1996200" y="0"/>
            <a:ext cx="7147440" cy="88056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Репликация данных</a:t>
            </a:r>
            <a:endParaRPr b="0" lang="en-US" sz="3200" spc="-1" strike="noStrike">
              <a:solidFill>
                <a:srgbClr val="000000"/>
              </a:solidFill>
              <a:latin typeface="Gill Sans MT"/>
            </a:endParaRPr>
          </a:p>
        </p:txBody>
      </p:sp>
      <p:grpSp>
        <p:nvGrpSpPr>
          <p:cNvPr id="1225" name="组合 25"/>
          <p:cNvGrpSpPr/>
          <p:nvPr/>
        </p:nvGrpSpPr>
        <p:grpSpPr>
          <a:xfrm>
            <a:off x="2195640" y="2724120"/>
            <a:ext cx="628200" cy="701640"/>
            <a:chOff x="2195640" y="2724120"/>
            <a:chExt cx="628200" cy="701640"/>
          </a:xfrm>
        </p:grpSpPr>
        <p:sp>
          <p:nvSpPr>
            <p:cNvPr id="1226" name="圆角矩形 32"/>
            <p:cNvSpPr/>
            <p:nvPr/>
          </p:nvSpPr>
          <p:spPr>
            <a:xfrm>
              <a:off x="2196360" y="2724120"/>
              <a:ext cx="604800" cy="676440"/>
            </a:xfrm>
            <a:prstGeom prst="roundRect">
              <a:avLst>
                <a:gd name="adj" fmla="val 12423"/>
              </a:avLst>
            </a:prstGeom>
            <a:solidFill>
              <a:srgbClr val="808080"/>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27" name="圆角矩形 33"/>
            <p:cNvSpPr/>
            <p:nvPr/>
          </p:nvSpPr>
          <p:spPr>
            <a:xfrm>
              <a:off x="2210760" y="2735280"/>
              <a:ext cx="576720" cy="58824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pic>
          <p:nvPicPr>
            <p:cNvPr id="1228" name="Picture 457" descr="图片148"/>
            <p:cNvPicPr/>
            <p:nvPr/>
          </p:nvPicPr>
          <p:blipFill>
            <a:blip r:embed="rId1">
              <a:grayscl/>
            </a:blip>
            <a:stretch/>
          </p:blipFill>
          <p:spPr>
            <a:xfrm>
              <a:off x="2346840" y="2777760"/>
              <a:ext cx="252000" cy="411480"/>
            </a:xfrm>
            <a:prstGeom prst="rect">
              <a:avLst/>
            </a:prstGeom>
            <a:ln w="0">
              <a:noFill/>
            </a:ln>
          </p:spPr>
        </p:pic>
        <p:sp>
          <p:nvSpPr>
            <p:cNvPr id="1229" name="矩形 40"/>
            <p:cNvSpPr/>
            <p:nvPr/>
          </p:nvSpPr>
          <p:spPr>
            <a:xfrm>
              <a:off x="2208960" y="3228120"/>
              <a:ext cx="581040" cy="146880"/>
            </a:xfrm>
            <a:prstGeom prst="rect">
              <a:avLst/>
            </a:prstGeom>
            <a:solidFill>
              <a:srgbClr val="808080"/>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30" name="TextBox 46"/>
            <p:cNvSpPr/>
            <p:nvPr/>
          </p:nvSpPr>
          <p:spPr>
            <a:xfrm>
              <a:off x="2195640" y="3197880"/>
              <a:ext cx="62820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Сервер</a:t>
              </a:r>
              <a:endParaRPr b="0" lang="ru-RU" sz="900" spc="-1" strike="noStrike">
                <a:solidFill>
                  <a:srgbClr val="000000"/>
                </a:solidFill>
                <a:latin typeface="Arial"/>
              </a:endParaRPr>
            </a:p>
          </p:txBody>
        </p:sp>
      </p:grpSp>
      <p:grpSp>
        <p:nvGrpSpPr>
          <p:cNvPr id="1231" name="组合 73"/>
          <p:cNvGrpSpPr/>
          <p:nvPr/>
        </p:nvGrpSpPr>
        <p:grpSpPr>
          <a:xfrm>
            <a:off x="1835640" y="4221000"/>
            <a:ext cx="1126080" cy="755640"/>
            <a:chOff x="1835640" y="4221000"/>
            <a:chExt cx="1126080" cy="755640"/>
          </a:xfrm>
        </p:grpSpPr>
        <p:sp>
          <p:nvSpPr>
            <p:cNvPr id="1232" name="圆角矩形 74"/>
            <p:cNvSpPr/>
            <p:nvPr/>
          </p:nvSpPr>
          <p:spPr>
            <a:xfrm>
              <a:off x="1979280" y="4221000"/>
              <a:ext cx="838800" cy="735480"/>
            </a:xfrm>
            <a:prstGeom prst="roundRect">
              <a:avLst>
                <a:gd name="adj" fmla="val 12423"/>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33" name="圆角矩形 75"/>
            <p:cNvSpPr/>
            <p:nvPr/>
          </p:nvSpPr>
          <p:spPr>
            <a:xfrm>
              <a:off x="1996200" y="4235040"/>
              <a:ext cx="803160" cy="63036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34" name="矩形 76"/>
            <p:cNvSpPr/>
            <p:nvPr/>
          </p:nvSpPr>
          <p:spPr>
            <a:xfrm>
              <a:off x="1996200" y="4775040"/>
              <a:ext cx="803160" cy="146880"/>
            </a:xfrm>
            <a:prstGeom prst="rect">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35" name="TextBox 51"/>
            <p:cNvSpPr/>
            <p:nvPr/>
          </p:nvSpPr>
          <p:spPr>
            <a:xfrm>
              <a:off x="1835640" y="4748760"/>
              <a:ext cx="112608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СХД</a:t>
              </a:r>
              <a:endParaRPr b="0" lang="ru-RU" sz="900" spc="-1" strike="noStrike">
                <a:solidFill>
                  <a:srgbClr val="000000"/>
                </a:solidFill>
                <a:latin typeface="Arial"/>
              </a:endParaRPr>
            </a:p>
          </p:txBody>
        </p:sp>
        <p:pic>
          <p:nvPicPr>
            <p:cNvPr id="1236" name="Picture 43" descr="图片223"/>
            <p:cNvPicPr/>
            <p:nvPr/>
          </p:nvPicPr>
          <p:blipFill>
            <a:blip r:embed="rId2">
              <a:grayscl/>
            </a:blip>
            <a:stretch/>
          </p:blipFill>
          <p:spPr>
            <a:xfrm>
              <a:off x="2139840" y="4323600"/>
              <a:ext cx="441000" cy="441000"/>
            </a:xfrm>
            <a:prstGeom prst="rect">
              <a:avLst/>
            </a:prstGeom>
            <a:ln w="0">
              <a:noFill/>
            </a:ln>
          </p:spPr>
        </p:pic>
      </p:grpSp>
      <p:grpSp>
        <p:nvGrpSpPr>
          <p:cNvPr id="1237" name="组合 79"/>
          <p:cNvGrpSpPr/>
          <p:nvPr/>
        </p:nvGrpSpPr>
        <p:grpSpPr>
          <a:xfrm>
            <a:off x="2988000" y="4221000"/>
            <a:ext cx="1125000" cy="755640"/>
            <a:chOff x="2988000" y="4221000"/>
            <a:chExt cx="1125000" cy="755640"/>
          </a:xfrm>
        </p:grpSpPr>
        <p:sp>
          <p:nvSpPr>
            <p:cNvPr id="1238" name="圆角矩形 80"/>
            <p:cNvSpPr/>
            <p:nvPr/>
          </p:nvSpPr>
          <p:spPr>
            <a:xfrm>
              <a:off x="3136320" y="4221000"/>
              <a:ext cx="838800" cy="735480"/>
            </a:xfrm>
            <a:prstGeom prst="roundRect">
              <a:avLst>
                <a:gd name="adj" fmla="val 12423"/>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39" name="圆角矩形 81"/>
            <p:cNvSpPr/>
            <p:nvPr/>
          </p:nvSpPr>
          <p:spPr>
            <a:xfrm>
              <a:off x="3153240" y="4235040"/>
              <a:ext cx="803160" cy="63036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40" name="矩形 82"/>
            <p:cNvSpPr/>
            <p:nvPr/>
          </p:nvSpPr>
          <p:spPr>
            <a:xfrm>
              <a:off x="3153600" y="4775040"/>
              <a:ext cx="803160" cy="146880"/>
            </a:xfrm>
            <a:prstGeom prst="rect">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41" name="TextBox 57"/>
            <p:cNvSpPr/>
            <p:nvPr/>
          </p:nvSpPr>
          <p:spPr>
            <a:xfrm>
              <a:off x="2988000" y="4748760"/>
              <a:ext cx="112500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СХД</a:t>
              </a:r>
              <a:endParaRPr b="0" lang="ru-RU" sz="900" spc="-1" strike="noStrike">
                <a:solidFill>
                  <a:srgbClr val="000000"/>
                </a:solidFill>
                <a:latin typeface="Arial"/>
              </a:endParaRPr>
            </a:p>
          </p:txBody>
        </p:sp>
        <p:pic>
          <p:nvPicPr>
            <p:cNvPr id="1242" name="Picture 43" descr="图片223"/>
            <p:cNvPicPr/>
            <p:nvPr/>
          </p:nvPicPr>
          <p:blipFill>
            <a:blip r:embed="rId3">
              <a:grayscl/>
            </a:blip>
            <a:stretch/>
          </p:blipFill>
          <p:spPr>
            <a:xfrm>
              <a:off x="3296880" y="4323600"/>
              <a:ext cx="441000" cy="441000"/>
            </a:xfrm>
            <a:prstGeom prst="rect">
              <a:avLst/>
            </a:prstGeom>
            <a:ln w="0">
              <a:noFill/>
            </a:ln>
          </p:spPr>
        </p:pic>
      </p:grpSp>
      <p:grpSp>
        <p:nvGrpSpPr>
          <p:cNvPr id="1243" name="Group 218"/>
          <p:cNvGrpSpPr/>
          <p:nvPr/>
        </p:nvGrpSpPr>
        <p:grpSpPr>
          <a:xfrm>
            <a:off x="4114080" y="4547520"/>
            <a:ext cx="1609920" cy="432000"/>
            <a:chOff x="4114080" y="4547520"/>
            <a:chExt cx="1609920" cy="432000"/>
          </a:xfrm>
        </p:grpSpPr>
        <p:sp>
          <p:nvSpPr>
            <p:cNvPr id="1244" name="TextBox 59"/>
            <p:cNvSpPr/>
            <p:nvPr/>
          </p:nvSpPr>
          <p:spPr>
            <a:xfrm>
              <a:off x="4114440" y="4547520"/>
              <a:ext cx="1583640" cy="302760"/>
            </a:xfrm>
            <a:prstGeom prst="roundRect">
              <a:avLst>
                <a:gd name="adj" fmla="val 16667"/>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200" spc="-1" strike="noStrike">
                  <a:solidFill>
                    <a:srgbClr val="0080cb"/>
                  </a:solidFill>
                  <a:latin typeface="Arial"/>
                  <a:ea typeface="微软雅黑"/>
                </a:rPr>
                <a:t>Репликация</a:t>
              </a:r>
              <a:endParaRPr b="0" lang="ru-RU" sz="1200" spc="-1" strike="noStrike">
                <a:solidFill>
                  <a:srgbClr val="000000"/>
                </a:solidFill>
                <a:latin typeface="Arial"/>
              </a:endParaRPr>
            </a:p>
          </p:txBody>
        </p:sp>
        <p:cxnSp>
          <p:nvCxnSpPr>
            <p:cNvPr id="1245" name="直接箭头连接符 72"/>
            <p:cNvCxnSpPr/>
            <p:nvPr/>
          </p:nvCxnSpPr>
          <p:spPr>
            <a:xfrm>
              <a:off x="4114080" y="4979520"/>
              <a:ext cx="1610280" cy="360"/>
            </a:xfrm>
            <a:prstGeom prst="straightConnector1">
              <a:avLst/>
            </a:prstGeom>
            <a:ln w="38160">
              <a:solidFill>
                <a:srgbClr val="808080"/>
              </a:solidFill>
              <a:round/>
              <a:headEnd len="med" type="stealth" w="med"/>
              <a:tailEnd len="med" type="stealth" w="med"/>
            </a:ln>
          </p:spPr>
        </p:cxnSp>
      </p:grpSp>
      <p:sp>
        <p:nvSpPr>
          <p:cNvPr id="1246" name="Freeform 25"/>
          <p:cNvSpPr/>
          <p:nvPr/>
        </p:nvSpPr>
        <p:spPr>
          <a:xfrm>
            <a:off x="4212000" y="908640"/>
            <a:ext cx="1511640" cy="1367640"/>
          </a:xfrm>
          <a:custGeom>
            <a:avLst/>
            <a:gdLst>
              <a:gd name="textAreaLeft" fmla="*/ 0 w 1511640"/>
              <a:gd name="textAreaRight" fmla="*/ 1512000 w 1511640"/>
              <a:gd name="textAreaTop" fmla="*/ 0 h 1367640"/>
              <a:gd name="textAreaBottom" fmla="*/ 1368000 h 1367640"/>
            </a:gdLst>
            <a:ahLst/>
            <a:rect l="textAreaLeft" t="textAreaTop" r="textAreaRight" b="textAreaBottom"/>
            <a:pathLst>
              <a:path w="16123" h="14674">
                <a:moveTo>
                  <a:pt x="0" y="13677"/>
                </a:moveTo>
                <a:lnTo>
                  <a:pt x="942" y="13677"/>
                </a:lnTo>
                <a:lnTo>
                  <a:pt x="942" y="4873"/>
                </a:lnTo>
                <a:lnTo>
                  <a:pt x="4267" y="4873"/>
                </a:lnTo>
                <a:lnTo>
                  <a:pt x="4267" y="13677"/>
                </a:lnTo>
                <a:lnTo>
                  <a:pt x="4821" y="13677"/>
                </a:lnTo>
                <a:lnTo>
                  <a:pt x="4821" y="8306"/>
                </a:lnTo>
                <a:lnTo>
                  <a:pt x="7702" y="8306"/>
                </a:lnTo>
                <a:lnTo>
                  <a:pt x="7702" y="1772"/>
                </a:lnTo>
                <a:lnTo>
                  <a:pt x="11026" y="1772"/>
                </a:lnTo>
                <a:lnTo>
                  <a:pt x="11026" y="13677"/>
                </a:lnTo>
                <a:lnTo>
                  <a:pt x="11801" y="13677"/>
                </a:lnTo>
                <a:lnTo>
                  <a:pt x="11801" y="0"/>
                </a:lnTo>
                <a:lnTo>
                  <a:pt x="15125" y="1661"/>
                </a:lnTo>
                <a:lnTo>
                  <a:pt x="15125" y="13677"/>
                </a:lnTo>
                <a:lnTo>
                  <a:pt x="16123" y="13677"/>
                </a:lnTo>
                <a:lnTo>
                  <a:pt x="16123" y="14674"/>
                </a:lnTo>
                <a:lnTo>
                  <a:pt x="0" y="14674"/>
                </a:lnTo>
                <a:lnTo>
                  <a:pt x="0" y="13677"/>
                </a:lnTo>
                <a:close/>
                <a:moveTo>
                  <a:pt x="8106" y="8306"/>
                </a:moveTo>
                <a:lnTo>
                  <a:pt x="8144" y="8306"/>
                </a:lnTo>
                <a:lnTo>
                  <a:pt x="8144" y="8631"/>
                </a:lnTo>
                <a:lnTo>
                  <a:pt x="8466" y="8631"/>
                </a:lnTo>
                <a:lnTo>
                  <a:pt x="8466" y="8272"/>
                </a:lnTo>
                <a:lnTo>
                  <a:pt x="8106" y="8272"/>
                </a:lnTo>
                <a:lnTo>
                  <a:pt x="8106" y="8306"/>
                </a:lnTo>
                <a:close/>
                <a:moveTo>
                  <a:pt x="8144" y="8853"/>
                </a:moveTo>
                <a:lnTo>
                  <a:pt x="8144" y="9211"/>
                </a:lnTo>
                <a:lnTo>
                  <a:pt x="10262" y="9211"/>
                </a:lnTo>
                <a:lnTo>
                  <a:pt x="10474" y="9211"/>
                </a:lnTo>
                <a:lnTo>
                  <a:pt x="10621" y="9211"/>
                </a:lnTo>
                <a:lnTo>
                  <a:pt x="10621" y="8853"/>
                </a:lnTo>
                <a:lnTo>
                  <a:pt x="10474" y="8853"/>
                </a:lnTo>
                <a:lnTo>
                  <a:pt x="10262" y="8853"/>
                </a:lnTo>
                <a:lnTo>
                  <a:pt x="8144" y="8853"/>
                </a:lnTo>
                <a:close/>
                <a:moveTo>
                  <a:pt x="8144" y="9434"/>
                </a:moveTo>
                <a:lnTo>
                  <a:pt x="8144" y="9792"/>
                </a:lnTo>
                <a:lnTo>
                  <a:pt x="8466" y="9792"/>
                </a:lnTo>
                <a:lnTo>
                  <a:pt x="8466" y="9434"/>
                </a:lnTo>
                <a:lnTo>
                  <a:pt x="8144" y="9434"/>
                </a:lnTo>
                <a:close/>
                <a:moveTo>
                  <a:pt x="8106" y="2462"/>
                </a:moveTo>
                <a:lnTo>
                  <a:pt x="8466" y="2462"/>
                </a:lnTo>
                <a:lnTo>
                  <a:pt x="8466" y="2822"/>
                </a:lnTo>
                <a:lnTo>
                  <a:pt x="8106" y="2822"/>
                </a:lnTo>
                <a:lnTo>
                  <a:pt x="8106" y="2462"/>
                </a:lnTo>
                <a:close/>
                <a:moveTo>
                  <a:pt x="9184" y="7691"/>
                </a:moveTo>
                <a:lnTo>
                  <a:pt x="10262" y="7691"/>
                </a:lnTo>
                <a:lnTo>
                  <a:pt x="10621" y="7691"/>
                </a:lnTo>
                <a:lnTo>
                  <a:pt x="10621" y="8050"/>
                </a:lnTo>
                <a:lnTo>
                  <a:pt x="10262" y="8050"/>
                </a:lnTo>
                <a:lnTo>
                  <a:pt x="9184" y="8050"/>
                </a:lnTo>
                <a:lnTo>
                  <a:pt x="9184" y="7691"/>
                </a:lnTo>
                <a:close/>
                <a:moveTo>
                  <a:pt x="8106" y="5367"/>
                </a:moveTo>
                <a:lnTo>
                  <a:pt x="8230" y="5367"/>
                </a:lnTo>
                <a:lnTo>
                  <a:pt x="8466" y="5367"/>
                </a:lnTo>
                <a:lnTo>
                  <a:pt x="10082" y="5367"/>
                </a:lnTo>
                <a:lnTo>
                  <a:pt x="10082" y="5727"/>
                </a:lnTo>
                <a:lnTo>
                  <a:pt x="8466" y="5727"/>
                </a:lnTo>
                <a:lnTo>
                  <a:pt x="8230" y="5727"/>
                </a:lnTo>
                <a:lnTo>
                  <a:pt x="8106" y="5727"/>
                </a:lnTo>
                <a:lnTo>
                  <a:pt x="8106" y="5367"/>
                </a:lnTo>
                <a:close/>
                <a:moveTo>
                  <a:pt x="8106" y="4206"/>
                </a:moveTo>
                <a:lnTo>
                  <a:pt x="8367" y="4206"/>
                </a:lnTo>
                <a:lnTo>
                  <a:pt x="8466" y="4206"/>
                </a:lnTo>
                <a:lnTo>
                  <a:pt x="10082" y="4206"/>
                </a:lnTo>
                <a:lnTo>
                  <a:pt x="10082" y="4564"/>
                </a:lnTo>
                <a:lnTo>
                  <a:pt x="8466" y="4564"/>
                </a:lnTo>
                <a:lnTo>
                  <a:pt x="8367" y="4564"/>
                </a:lnTo>
                <a:lnTo>
                  <a:pt x="8106" y="4564"/>
                </a:lnTo>
                <a:lnTo>
                  <a:pt x="8106" y="4206"/>
                </a:lnTo>
                <a:close/>
                <a:moveTo>
                  <a:pt x="10262" y="11757"/>
                </a:moveTo>
                <a:lnTo>
                  <a:pt x="10621" y="11757"/>
                </a:lnTo>
                <a:lnTo>
                  <a:pt x="10621" y="12116"/>
                </a:lnTo>
                <a:lnTo>
                  <a:pt x="10262" y="12116"/>
                </a:lnTo>
                <a:lnTo>
                  <a:pt x="10262" y="11757"/>
                </a:lnTo>
                <a:close/>
                <a:moveTo>
                  <a:pt x="9723" y="11757"/>
                </a:moveTo>
                <a:lnTo>
                  <a:pt x="10082" y="11757"/>
                </a:lnTo>
                <a:lnTo>
                  <a:pt x="10082" y="12116"/>
                </a:lnTo>
                <a:lnTo>
                  <a:pt x="9723" y="12116"/>
                </a:lnTo>
                <a:lnTo>
                  <a:pt x="9723" y="11757"/>
                </a:lnTo>
                <a:close/>
                <a:moveTo>
                  <a:pt x="10262" y="10595"/>
                </a:moveTo>
                <a:lnTo>
                  <a:pt x="10621" y="10595"/>
                </a:lnTo>
                <a:lnTo>
                  <a:pt x="10621" y="10955"/>
                </a:lnTo>
                <a:lnTo>
                  <a:pt x="10262" y="10955"/>
                </a:lnTo>
                <a:lnTo>
                  <a:pt x="10262" y="10595"/>
                </a:lnTo>
                <a:close/>
                <a:moveTo>
                  <a:pt x="9184" y="10595"/>
                </a:moveTo>
                <a:lnTo>
                  <a:pt x="9543" y="10595"/>
                </a:lnTo>
                <a:lnTo>
                  <a:pt x="9543" y="10955"/>
                </a:lnTo>
                <a:lnTo>
                  <a:pt x="9184" y="10955"/>
                </a:lnTo>
                <a:lnTo>
                  <a:pt x="9184" y="10595"/>
                </a:lnTo>
                <a:close/>
                <a:moveTo>
                  <a:pt x="10262" y="10014"/>
                </a:moveTo>
                <a:lnTo>
                  <a:pt x="10621" y="10014"/>
                </a:lnTo>
                <a:lnTo>
                  <a:pt x="10621" y="10374"/>
                </a:lnTo>
                <a:lnTo>
                  <a:pt x="10262" y="10374"/>
                </a:lnTo>
                <a:lnTo>
                  <a:pt x="10262" y="10014"/>
                </a:lnTo>
                <a:close/>
                <a:moveTo>
                  <a:pt x="8645" y="10014"/>
                </a:moveTo>
                <a:lnTo>
                  <a:pt x="9004" y="10014"/>
                </a:lnTo>
                <a:lnTo>
                  <a:pt x="9004" y="10374"/>
                </a:lnTo>
                <a:lnTo>
                  <a:pt x="8645" y="10374"/>
                </a:lnTo>
                <a:lnTo>
                  <a:pt x="8645" y="10014"/>
                </a:lnTo>
                <a:close/>
                <a:moveTo>
                  <a:pt x="10262" y="9434"/>
                </a:moveTo>
                <a:lnTo>
                  <a:pt x="10621" y="9434"/>
                </a:lnTo>
                <a:lnTo>
                  <a:pt x="10621" y="9792"/>
                </a:lnTo>
                <a:lnTo>
                  <a:pt x="10262" y="9792"/>
                </a:lnTo>
                <a:lnTo>
                  <a:pt x="10262" y="9434"/>
                </a:lnTo>
                <a:close/>
                <a:moveTo>
                  <a:pt x="9723" y="9434"/>
                </a:moveTo>
                <a:lnTo>
                  <a:pt x="10082" y="9434"/>
                </a:lnTo>
                <a:lnTo>
                  <a:pt x="10082" y="9792"/>
                </a:lnTo>
                <a:lnTo>
                  <a:pt x="9723" y="9792"/>
                </a:lnTo>
                <a:lnTo>
                  <a:pt x="9723" y="9434"/>
                </a:lnTo>
                <a:close/>
                <a:moveTo>
                  <a:pt x="9184" y="9434"/>
                </a:moveTo>
                <a:lnTo>
                  <a:pt x="9543" y="9434"/>
                </a:lnTo>
                <a:lnTo>
                  <a:pt x="9543" y="9792"/>
                </a:lnTo>
                <a:lnTo>
                  <a:pt x="9184" y="9792"/>
                </a:lnTo>
                <a:lnTo>
                  <a:pt x="9184" y="9434"/>
                </a:lnTo>
                <a:close/>
                <a:moveTo>
                  <a:pt x="9723" y="8272"/>
                </a:moveTo>
                <a:lnTo>
                  <a:pt x="10082" y="8272"/>
                </a:lnTo>
                <a:lnTo>
                  <a:pt x="10082" y="8631"/>
                </a:lnTo>
                <a:lnTo>
                  <a:pt x="9723" y="8631"/>
                </a:lnTo>
                <a:lnTo>
                  <a:pt x="9723" y="8272"/>
                </a:lnTo>
                <a:close/>
                <a:moveTo>
                  <a:pt x="9184" y="8272"/>
                </a:moveTo>
                <a:lnTo>
                  <a:pt x="9543" y="8272"/>
                </a:lnTo>
                <a:lnTo>
                  <a:pt x="9543" y="8631"/>
                </a:lnTo>
                <a:lnTo>
                  <a:pt x="9184" y="8631"/>
                </a:lnTo>
                <a:lnTo>
                  <a:pt x="9184" y="8272"/>
                </a:lnTo>
                <a:close/>
                <a:moveTo>
                  <a:pt x="8106" y="7691"/>
                </a:moveTo>
                <a:lnTo>
                  <a:pt x="8466" y="7691"/>
                </a:lnTo>
                <a:lnTo>
                  <a:pt x="8466" y="8050"/>
                </a:lnTo>
                <a:lnTo>
                  <a:pt x="8106" y="8050"/>
                </a:lnTo>
                <a:lnTo>
                  <a:pt x="8106" y="7691"/>
                </a:lnTo>
                <a:close/>
                <a:moveTo>
                  <a:pt x="10262" y="7110"/>
                </a:moveTo>
                <a:lnTo>
                  <a:pt x="10621" y="7110"/>
                </a:lnTo>
                <a:lnTo>
                  <a:pt x="10621" y="7469"/>
                </a:lnTo>
                <a:lnTo>
                  <a:pt x="10262" y="7469"/>
                </a:lnTo>
                <a:lnTo>
                  <a:pt x="10262" y="7110"/>
                </a:lnTo>
                <a:close/>
                <a:moveTo>
                  <a:pt x="8645" y="7110"/>
                </a:moveTo>
                <a:lnTo>
                  <a:pt x="9004" y="7110"/>
                </a:lnTo>
                <a:lnTo>
                  <a:pt x="9004" y="7469"/>
                </a:lnTo>
                <a:lnTo>
                  <a:pt x="8645" y="7469"/>
                </a:lnTo>
                <a:lnTo>
                  <a:pt x="8645" y="7110"/>
                </a:lnTo>
                <a:close/>
                <a:moveTo>
                  <a:pt x="8106" y="7110"/>
                </a:moveTo>
                <a:lnTo>
                  <a:pt x="8466" y="7110"/>
                </a:lnTo>
                <a:lnTo>
                  <a:pt x="8466" y="7469"/>
                </a:lnTo>
                <a:lnTo>
                  <a:pt x="8106" y="7469"/>
                </a:lnTo>
                <a:lnTo>
                  <a:pt x="8106" y="7110"/>
                </a:lnTo>
                <a:close/>
                <a:moveTo>
                  <a:pt x="10262" y="6529"/>
                </a:moveTo>
                <a:lnTo>
                  <a:pt x="10621" y="6529"/>
                </a:lnTo>
                <a:lnTo>
                  <a:pt x="10621" y="6888"/>
                </a:lnTo>
                <a:lnTo>
                  <a:pt x="10262" y="6888"/>
                </a:lnTo>
                <a:lnTo>
                  <a:pt x="10262" y="6529"/>
                </a:lnTo>
                <a:close/>
                <a:moveTo>
                  <a:pt x="9723" y="6529"/>
                </a:moveTo>
                <a:lnTo>
                  <a:pt x="10082" y="6529"/>
                </a:lnTo>
                <a:lnTo>
                  <a:pt x="10082" y="6888"/>
                </a:lnTo>
                <a:lnTo>
                  <a:pt x="9723" y="6888"/>
                </a:lnTo>
                <a:lnTo>
                  <a:pt x="9723" y="6529"/>
                </a:lnTo>
                <a:close/>
                <a:moveTo>
                  <a:pt x="8645" y="6529"/>
                </a:moveTo>
                <a:lnTo>
                  <a:pt x="9004" y="6529"/>
                </a:lnTo>
                <a:lnTo>
                  <a:pt x="9004" y="6888"/>
                </a:lnTo>
                <a:lnTo>
                  <a:pt x="8645" y="6888"/>
                </a:lnTo>
                <a:lnTo>
                  <a:pt x="8645" y="6529"/>
                </a:lnTo>
                <a:close/>
                <a:moveTo>
                  <a:pt x="8106" y="6529"/>
                </a:moveTo>
                <a:lnTo>
                  <a:pt x="8466" y="6529"/>
                </a:lnTo>
                <a:lnTo>
                  <a:pt x="8466" y="6888"/>
                </a:lnTo>
                <a:lnTo>
                  <a:pt x="8106" y="6888"/>
                </a:lnTo>
                <a:lnTo>
                  <a:pt x="8106" y="6529"/>
                </a:lnTo>
                <a:close/>
                <a:moveTo>
                  <a:pt x="10262" y="5948"/>
                </a:moveTo>
                <a:lnTo>
                  <a:pt x="10621" y="5948"/>
                </a:lnTo>
                <a:lnTo>
                  <a:pt x="10621" y="6308"/>
                </a:lnTo>
                <a:lnTo>
                  <a:pt x="10262" y="6308"/>
                </a:lnTo>
                <a:lnTo>
                  <a:pt x="10262" y="5948"/>
                </a:lnTo>
                <a:close/>
                <a:moveTo>
                  <a:pt x="9184" y="5948"/>
                </a:moveTo>
                <a:lnTo>
                  <a:pt x="9543" y="5948"/>
                </a:lnTo>
                <a:lnTo>
                  <a:pt x="9543" y="6308"/>
                </a:lnTo>
                <a:lnTo>
                  <a:pt x="9184" y="6308"/>
                </a:lnTo>
                <a:lnTo>
                  <a:pt x="9184" y="5948"/>
                </a:lnTo>
                <a:close/>
                <a:moveTo>
                  <a:pt x="8645" y="5948"/>
                </a:moveTo>
                <a:lnTo>
                  <a:pt x="9004" y="5948"/>
                </a:lnTo>
                <a:lnTo>
                  <a:pt x="9004" y="6308"/>
                </a:lnTo>
                <a:lnTo>
                  <a:pt x="8645" y="6308"/>
                </a:lnTo>
                <a:lnTo>
                  <a:pt x="8645" y="5948"/>
                </a:lnTo>
                <a:close/>
                <a:moveTo>
                  <a:pt x="8106" y="5948"/>
                </a:moveTo>
                <a:lnTo>
                  <a:pt x="8466" y="5948"/>
                </a:lnTo>
                <a:lnTo>
                  <a:pt x="8466" y="6308"/>
                </a:lnTo>
                <a:lnTo>
                  <a:pt x="8106" y="6308"/>
                </a:lnTo>
                <a:lnTo>
                  <a:pt x="8106" y="5948"/>
                </a:lnTo>
                <a:close/>
                <a:moveTo>
                  <a:pt x="8106" y="4786"/>
                </a:moveTo>
                <a:lnTo>
                  <a:pt x="8466" y="4786"/>
                </a:lnTo>
                <a:lnTo>
                  <a:pt x="8466" y="5145"/>
                </a:lnTo>
                <a:lnTo>
                  <a:pt x="8106" y="5145"/>
                </a:lnTo>
                <a:lnTo>
                  <a:pt x="8106" y="4786"/>
                </a:lnTo>
                <a:close/>
                <a:moveTo>
                  <a:pt x="8645" y="4786"/>
                </a:moveTo>
                <a:lnTo>
                  <a:pt x="9004" y="4786"/>
                </a:lnTo>
                <a:lnTo>
                  <a:pt x="9004" y="5145"/>
                </a:lnTo>
                <a:lnTo>
                  <a:pt x="8645" y="5145"/>
                </a:lnTo>
                <a:lnTo>
                  <a:pt x="8645" y="4786"/>
                </a:lnTo>
                <a:close/>
                <a:moveTo>
                  <a:pt x="9184" y="4786"/>
                </a:moveTo>
                <a:lnTo>
                  <a:pt x="9543" y="4786"/>
                </a:lnTo>
                <a:lnTo>
                  <a:pt x="9543" y="5145"/>
                </a:lnTo>
                <a:lnTo>
                  <a:pt x="9184" y="5145"/>
                </a:lnTo>
                <a:lnTo>
                  <a:pt x="9184" y="4786"/>
                </a:lnTo>
                <a:close/>
                <a:moveTo>
                  <a:pt x="9723" y="4786"/>
                </a:moveTo>
                <a:lnTo>
                  <a:pt x="10082" y="4786"/>
                </a:lnTo>
                <a:lnTo>
                  <a:pt x="10082" y="5145"/>
                </a:lnTo>
                <a:lnTo>
                  <a:pt x="9723" y="5145"/>
                </a:lnTo>
                <a:lnTo>
                  <a:pt x="9723" y="4786"/>
                </a:lnTo>
                <a:close/>
                <a:moveTo>
                  <a:pt x="10262" y="4786"/>
                </a:moveTo>
                <a:lnTo>
                  <a:pt x="10621" y="4786"/>
                </a:lnTo>
                <a:lnTo>
                  <a:pt x="10621" y="5145"/>
                </a:lnTo>
                <a:lnTo>
                  <a:pt x="10262" y="5145"/>
                </a:lnTo>
                <a:lnTo>
                  <a:pt x="10262" y="4786"/>
                </a:lnTo>
                <a:close/>
                <a:moveTo>
                  <a:pt x="8106" y="3625"/>
                </a:moveTo>
                <a:lnTo>
                  <a:pt x="8466" y="3625"/>
                </a:lnTo>
                <a:lnTo>
                  <a:pt x="8466" y="3983"/>
                </a:lnTo>
                <a:lnTo>
                  <a:pt x="8106" y="3983"/>
                </a:lnTo>
                <a:lnTo>
                  <a:pt x="8106" y="3625"/>
                </a:lnTo>
                <a:close/>
                <a:moveTo>
                  <a:pt x="8645" y="3625"/>
                </a:moveTo>
                <a:lnTo>
                  <a:pt x="9004" y="3625"/>
                </a:lnTo>
                <a:lnTo>
                  <a:pt x="9004" y="3983"/>
                </a:lnTo>
                <a:lnTo>
                  <a:pt x="8645" y="3983"/>
                </a:lnTo>
                <a:lnTo>
                  <a:pt x="8645" y="3625"/>
                </a:lnTo>
                <a:close/>
                <a:moveTo>
                  <a:pt x="9184" y="3625"/>
                </a:moveTo>
                <a:lnTo>
                  <a:pt x="9543" y="3625"/>
                </a:lnTo>
                <a:lnTo>
                  <a:pt x="9543" y="3983"/>
                </a:lnTo>
                <a:lnTo>
                  <a:pt x="9184" y="3983"/>
                </a:lnTo>
                <a:lnTo>
                  <a:pt x="9184" y="3625"/>
                </a:lnTo>
                <a:close/>
                <a:moveTo>
                  <a:pt x="9723" y="3625"/>
                </a:moveTo>
                <a:lnTo>
                  <a:pt x="10082" y="3625"/>
                </a:lnTo>
                <a:lnTo>
                  <a:pt x="10082" y="3983"/>
                </a:lnTo>
                <a:lnTo>
                  <a:pt x="9723" y="3983"/>
                </a:lnTo>
                <a:lnTo>
                  <a:pt x="9723" y="3625"/>
                </a:lnTo>
                <a:close/>
                <a:moveTo>
                  <a:pt x="8645" y="2462"/>
                </a:moveTo>
                <a:lnTo>
                  <a:pt x="9004" y="2462"/>
                </a:lnTo>
                <a:lnTo>
                  <a:pt x="9004" y="2822"/>
                </a:lnTo>
                <a:lnTo>
                  <a:pt x="8645" y="2822"/>
                </a:lnTo>
                <a:lnTo>
                  <a:pt x="8645" y="2462"/>
                </a:lnTo>
                <a:close/>
                <a:moveTo>
                  <a:pt x="9184" y="2462"/>
                </a:moveTo>
                <a:lnTo>
                  <a:pt x="9543" y="2462"/>
                </a:lnTo>
                <a:lnTo>
                  <a:pt x="9543" y="2822"/>
                </a:lnTo>
                <a:lnTo>
                  <a:pt x="9184" y="2822"/>
                </a:lnTo>
                <a:lnTo>
                  <a:pt x="9184" y="2462"/>
                </a:lnTo>
                <a:close/>
                <a:moveTo>
                  <a:pt x="9723" y="2462"/>
                </a:moveTo>
                <a:lnTo>
                  <a:pt x="10082" y="2462"/>
                </a:lnTo>
                <a:lnTo>
                  <a:pt x="10082" y="2822"/>
                </a:lnTo>
                <a:lnTo>
                  <a:pt x="9723" y="2822"/>
                </a:lnTo>
                <a:lnTo>
                  <a:pt x="9723" y="2462"/>
                </a:lnTo>
                <a:close/>
                <a:moveTo>
                  <a:pt x="10262" y="2462"/>
                </a:moveTo>
                <a:lnTo>
                  <a:pt x="10621" y="2462"/>
                </a:lnTo>
                <a:lnTo>
                  <a:pt x="10621" y="2822"/>
                </a:lnTo>
                <a:lnTo>
                  <a:pt x="10262" y="2822"/>
                </a:lnTo>
                <a:lnTo>
                  <a:pt x="10262" y="2462"/>
                </a:lnTo>
                <a:close/>
                <a:moveTo>
                  <a:pt x="10262" y="3625"/>
                </a:moveTo>
                <a:lnTo>
                  <a:pt x="10621" y="3625"/>
                </a:lnTo>
                <a:lnTo>
                  <a:pt x="10621" y="3983"/>
                </a:lnTo>
                <a:lnTo>
                  <a:pt x="10262" y="3983"/>
                </a:lnTo>
                <a:lnTo>
                  <a:pt x="10262" y="3625"/>
                </a:lnTo>
                <a:close/>
                <a:moveTo>
                  <a:pt x="12206" y="2374"/>
                </a:moveTo>
                <a:lnTo>
                  <a:pt x="12565" y="2374"/>
                </a:lnTo>
                <a:lnTo>
                  <a:pt x="12565" y="2732"/>
                </a:lnTo>
                <a:lnTo>
                  <a:pt x="12206" y="2732"/>
                </a:lnTo>
                <a:lnTo>
                  <a:pt x="12206" y="2374"/>
                </a:lnTo>
                <a:close/>
                <a:moveTo>
                  <a:pt x="12206" y="7602"/>
                </a:moveTo>
                <a:lnTo>
                  <a:pt x="12458" y="7602"/>
                </a:lnTo>
                <a:lnTo>
                  <a:pt x="12565" y="7602"/>
                </a:lnTo>
                <a:lnTo>
                  <a:pt x="14721" y="7602"/>
                </a:lnTo>
                <a:lnTo>
                  <a:pt x="14721" y="7960"/>
                </a:lnTo>
                <a:lnTo>
                  <a:pt x="12565" y="7960"/>
                </a:lnTo>
                <a:lnTo>
                  <a:pt x="12458" y="7960"/>
                </a:lnTo>
                <a:lnTo>
                  <a:pt x="12206" y="7960"/>
                </a:lnTo>
                <a:lnTo>
                  <a:pt x="12206" y="7602"/>
                </a:lnTo>
                <a:close/>
                <a:moveTo>
                  <a:pt x="12206" y="5277"/>
                </a:moveTo>
                <a:lnTo>
                  <a:pt x="12368" y="5277"/>
                </a:lnTo>
                <a:lnTo>
                  <a:pt x="12565" y="5277"/>
                </a:lnTo>
                <a:lnTo>
                  <a:pt x="14721" y="5277"/>
                </a:lnTo>
                <a:lnTo>
                  <a:pt x="14721" y="5637"/>
                </a:lnTo>
                <a:lnTo>
                  <a:pt x="12565" y="5637"/>
                </a:lnTo>
                <a:lnTo>
                  <a:pt x="12368" y="5637"/>
                </a:lnTo>
                <a:lnTo>
                  <a:pt x="12206" y="5637"/>
                </a:lnTo>
                <a:lnTo>
                  <a:pt x="12206" y="5277"/>
                </a:lnTo>
                <a:close/>
                <a:moveTo>
                  <a:pt x="12206" y="4116"/>
                </a:moveTo>
                <a:lnTo>
                  <a:pt x="12458" y="4116"/>
                </a:lnTo>
                <a:lnTo>
                  <a:pt x="12565" y="4116"/>
                </a:lnTo>
                <a:lnTo>
                  <a:pt x="14721" y="4116"/>
                </a:lnTo>
                <a:lnTo>
                  <a:pt x="14721" y="4475"/>
                </a:lnTo>
                <a:lnTo>
                  <a:pt x="12565" y="4475"/>
                </a:lnTo>
                <a:lnTo>
                  <a:pt x="12458" y="4475"/>
                </a:lnTo>
                <a:lnTo>
                  <a:pt x="12206" y="4475"/>
                </a:lnTo>
                <a:lnTo>
                  <a:pt x="12206" y="4116"/>
                </a:lnTo>
                <a:close/>
                <a:moveTo>
                  <a:pt x="13822" y="8182"/>
                </a:moveTo>
                <a:lnTo>
                  <a:pt x="14182" y="8182"/>
                </a:lnTo>
                <a:lnTo>
                  <a:pt x="14182" y="8542"/>
                </a:lnTo>
                <a:lnTo>
                  <a:pt x="13822" y="8542"/>
                </a:lnTo>
                <a:lnTo>
                  <a:pt x="13822" y="8182"/>
                </a:lnTo>
                <a:close/>
                <a:moveTo>
                  <a:pt x="12745" y="8182"/>
                </a:moveTo>
                <a:lnTo>
                  <a:pt x="13104" y="8182"/>
                </a:lnTo>
                <a:lnTo>
                  <a:pt x="13104" y="8542"/>
                </a:lnTo>
                <a:lnTo>
                  <a:pt x="12745" y="8542"/>
                </a:lnTo>
                <a:lnTo>
                  <a:pt x="12745" y="8182"/>
                </a:lnTo>
                <a:close/>
                <a:moveTo>
                  <a:pt x="12206" y="8182"/>
                </a:moveTo>
                <a:lnTo>
                  <a:pt x="12565" y="8182"/>
                </a:lnTo>
                <a:lnTo>
                  <a:pt x="12565" y="8542"/>
                </a:lnTo>
                <a:lnTo>
                  <a:pt x="12206" y="8542"/>
                </a:lnTo>
                <a:lnTo>
                  <a:pt x="12206" y="8182"/>
                </a:lnTo>
                <a:close/>
                <a:moveTo>
                  <a:pt x="13284" y="7021"/>
                </a:moveTo>
                <a:lnTo>
                  <a:pt x="13643" y="7021"/>
                </a:lnTo>
                <a:lnTo>
                  <a:pt x="13643" y="7379"/>
                </a:lnTo>
                <a:lnTo>
                  <a:pt x="13284" y="7379"/>
                </a:lnTo>
                <a:lnTo>
                  <a:pt x="13284" y="7021"/>
                </a:lnTo>
                <a:close/>
                <a:moveTo>
                  <a:pt x="12745" y="7021"/>
                </a:moveTo>
                <a:lnTo>
                  <a:pt x="13104" y="7021"/>
                </a:lnTo>
                <a:lnTo>
                  <a:pt x="13104" y="7379"/>
                </a:lnTo>
                <a:lnTo>
                  <a:pt x="12745" y="7379"/>
                </a:lnTo>
                <a:lnTo>
                  <a:pt x="12745" y="7021"/>
                </a:lnTo>
                <a:close/>
                <a:moveTo>
                  <a:pt x="12206" y="7021"/>
                </a:moveTo>
                <a:lnTo>
                  <a:pt x="12565" y="7021"/>
                </a:lnTo>
                <a:lnTo>
                  <a:pt x="12565" y="7379"/>
                </a:lnTo>
                <a:lnTo>
                  <a:pt x="12206" y="7379"/>
                </a:lnTo>
                <a:lnTo>
                  <a:pt x="12206" y="7021"/>
                </a:lnTo>
                <a:close/>
                <a:moveTo>
                  <a:pt x="14362" y="6440"/>
                </a:moveTo>
                <a:lnTo>
                  <a:pt x="14721" y="6440"/>
                </a:lnTo>
                <a:lnTo>
                  <a:pt x="14721" y="6799"/>
                </a:lnTo>
                <a:lnTo>
                  <a:pt x="14362" y="6799"/>
                </a:lnTo>
                <a:lnTo>
                  <a:pt x="14362" y="6440"/>
                </a:lnTo>
                <a:close/>
                <a:moveTo>
                  <a:pt x="13822" y="6440"/>
                </a:moveTo>
                <a:lnTo>
                  <a:pt x="14182" y="6440"/>
                </a:lnTo>
                <a:lnTo>
                  <a:pt x="14182" y="6799"/>
                </a:lnTo>
                <a:lnTo>
                  <a:pt x="13822" y="6799"/>
                </a:lnTo>
                <a:lnTo>
                  <a:pt x="13822" y="6440"/>
                </a:lnTo>
                <a:close/>
                <a:moveTo>
                  <a:pt x="12745" y="6440"/>
                </a:moveTo>
                <a:lnTo>
                  <a:pt x="13104" y="6440"/>
                </a:lnTo>
                <a:lnTo>
                  <a:pt x="13104" y="6799"/>
                </a:lnTo>
                <a:lnTo>
                  <a:pt x="12745" y="6799"/>
                </a:lnTo>
                <a:lnTo>
                  <a:pt x="12745" y="6440"/>
                </a:lnTo>
                <a:close/>
                <a:moveTo>
                  <a:pt x="12206" y="6440"/>
                </a:moveTo>
                <a:lnTo>
                  <a:pt x="12565" y="6440"/>
                </a:lnTo>
                <a:lnTo>
                  <a:pt x="12565" y="6799"/>
                </a:lnTo>
                <a:lnTo>
                  <a:pt x="12206" y="6799"/>
                </a:lnTo>
                <a:lnTo>
                  <a:pt x="12206" y="6440"/>
                </a:lnTo>
                <a:close/>
                <a:moveTo>
                  <a:pt x="13822" y="5859"/>
                </a:moveTo>
                <a:lnTo>
                  <a:pt x="14182" y="5859"/>
                </a:lnTo>
                <a:lnTo>
                  <a:pt x="14182" y="6218"/>
                </a:lnTo>
                <a:lnTo>
                  <a:pt x="13822" y="6218"/>
                </a:lnTo>
                <a:lnTo>
                  <a:pt x="13822" y="5859"/>
                </a:lnTo>
                <a:close/>
                <a:moveTo>
                  <a:pt x="13284" y="5859"/>
                </a:moveTo>
                <a:lnTo>
                  <a:pt x="13643" y="5859"/>
                </a:lnTo>
                <a:lnTo>
                  <a:pt x="13643" y="6218"/>
                </a:lnTo>
                <a:lnTo>
                  <a:pt x="13284" y="6218"/>
                </a:lnTo>
                <a:lnTo>
                  <a:pt x="13284" y="5859"/>
                </a:lnTo>
                <a:close/>
                <a:moveTo>
                  <a:pt x="12206" y="5859"/>
                </a:moveTo>
                <a:lnTo>
                  <a:pt x="12565" y="5859"/>
                </a:lnTo>
                <a:lnTo>
                  <a:pt x="12565" y="6218"/>
                </a:lnTo>
                <a:lnTo>
                  <a:pt x="12206" y="6218"/>
                </a:lnTo>
                <a:lnTo>
                  <a:pt x="12206" y="5859"/>
                </a:lnTo>
                <a:close/>
                <a:moveTo>
                  <a:pt x="13822" y="4697"/>
                </a:moveTo>
                <a:lnTo>
                  <a:pt x="14182" y="4697"/>
                </a:lnTo>
                <a:lnTo>
                  <a:pt x="14182" y="5056"/>
                </a:lnTo>
                <a:lnTo>
                  <a:pt x="13822" y="5056"/>
                </a:lnTo>
                <a:lnTo>
                  <a:pt x="13822" y="4697"/>
                </a:lnTo>
                <a:close/>
                <a:moveTo>
                  <a:pt x="13284" y="4697"/>
                </a:moveTo>
                <a:lnTo>
                  <a:pt x="13643" y="4697"/>
                </a:lnTo>
                <a:lnTo>
                  <a:pt x="13643" y="5056"/>
                </a:lnTo>
                <a:lnTo>
                  <a:pt x="13284" y="5056"/>
                </a:lnTo>
                <a:lnTo>
                  <a:pt x="13284" y="4697"/>
                </a:lnTo>
                <a:close/>
                <a:moveTo>
                  <a:pt x="12745" y="4697"/>
                </a:moveTo>
                <a:lnTo>
                  <a:pt x="13104" y="4697"/>
                </a:lnTo>
                <a:lnTo>
                  <a:pt x="13104" y="5056"/>
                </a:lnTo>
                <a:lnTo>
                  <a:pt x="12745" y="5056"/>
                </a:lnTo>
                <a:lnTo>
                  <a:pt x="12745" y="4697"/>
                </a:lnTo>
                <a:close/>
                <a:moveTo>
                  <a:pt x="12206" y="4697"/>
                </a:moveTo>
                <a:lnTo>
                  <a:pt x="12565" y="4697"/>
                </a:lnTo>
                <a:lnTo>
                  <a:pt x="12565" y="5056"/>
                </a:lnTo>
                <a:lnTo>
                  <a:pt x="12206" y="5056"/>
                </a:lnTo>
                <a:lnTo>
                  <a:pt x="12206" y="4697"/>
                </a:lnTo>
                <a:close/>
                <a:moveTo>
                  <a:pt x="14362" y="3535"/>
                </a:moveTo>
                <a:lnTo>
                  <a:pt x="14721" y="3535"/>
                </a:lnTo>
                <a:lnTo>
                  <a:pt x="14721" y="3895"/>
                </a:lnTo>
                <a:lnTo>
                  <a:pt x="14362" y="3895"/>
                </a:lnTo>
                <a:lnTo>
                  <a:pt x="14362" y="3535"/>
                </a:lnTo>
                <a:close/>
                <a:moveTo>
                  <a:pt x="13822" y="3535"/>
                </a:moveTo>
                <a:lnTo>
                  <a:pt x="14182" y="3535"/>
                </a:lnTo>
                <a:lnTo>
                  <a:pt x="14182" y="3895"/>
                </a:lnTo>
                <a:lnTo>
                  <a:pt x="13822" y="3895"/>
                </a:lnTo>
                <a:lnTo>
                  <a:pt x="13822" y="3535"/>
                </a:lnTo>
                <a:close/>
                <a:moveTo>
                  <a:pt x="13284" y="3535"/>
                </a:moveTo>
                <a:lnTo>
                  <a:pt x="13643" y="3535"/>
                </a:lnTo>
                <a:lnTo>
                  <a:pt x="13643" y="3895"/>
                </a:lnTo>
                <a:lnTo>
                  <a:pt x="13284" y="3895"/>
                </a:lnTo>
                <a:lnTo>
                  <a:pt x="13284" y="3535"/>
                </a:lnTo>
                <a:close/>
                <a:moveTo>
                  <a:pt x="12745" y="3535"/>
                </a:moveTo>
                <a:lnTo>
                  <a:pt x="13104" y="3535"/>
                </a:lnTo>
                <a:lnTo>
                  <a:pt x="13104" y="3895"/>
                </a:lnTo>
                <a:lnTo>
                  <a:pt x="12745" y="3895"/>
                </a:lnTo>
                <a:lnTo>
                  <a:pt x="12745" y="3535"/>
                </a:lnTo>
                <a:close/>
                <a:moveTo>
                  <a:pt x="12206" y="3535"/>
                </a:moveTo>
                <a:lnTo>
                  <a:pt x="12565" y="3535"/>
                </a:lnTo>
                <a:lnTo>
                  <a:pt x="12565" y="3895"/>
                </a:lnTo>
                <a:lnTo>
                  <a:pt x="12206" y="3895"/>
                </a:lnTo>
                <a:lnTo>
                  <a:pt x="12206" y="3535"/>
                </a:lnTo>
                <a:close/>
                <a:moveTo>
                  <a:pt x="14362" y="2374"/>
                </a:moveTo>
                <a:lnTo>
                  <a:pt x="14721" y="2374"/>
                </a:lnTo>
                <a:lnTo>
                  <a:pt x="14721" y="2732"/>
                </a:lnTo>
                <a:lnTo>
                  <a:pt x="14362" y="2732"/>
                </a:lnTo>
                <a:lnTo>
                  <a:pt x="14362" y="2374"/>
                </a:lnTo>
                <a:close/>
                <a:moveTo>
                  <a:pt x="13822" y="2374"/>
                </a:moveTo>
                <a:lnTo>
                  <a:pt x="14182" y="2374"/>
                </a:lnTo>
                <a:lnTo>
                  <a:pt x="14182" y="2732"/>
                </a:lnTo>
                <a:lnTo>
                  <a:pt x="13822" y="2732"/>
                </a:lnTo>
                <a:lnTo>
                  <a:pt x="13822" y="2374"/>
                </a:lnTo>
                <a:close/>
                <a:moveTo>
                  <a:pt x="13284" y="2374"/>
                </a:moveTo>
                <a:lnTo>
                  <a:pt x="13643" y="2374"/>
                </a:lnTo>
                <a:lnTo>
                  <a:pt x="13643" y="2732"/>
                </a:lnTo>
                <a:lnTo>
                  <a:pt x="13284" y="2732"/>
                </a:lnTo>
                <a:lnTo>
                  <a:pt x="13284" y="2374"/>
                </a:lnTo>
                <a:close/>
                <a:moveTo>
                  <a:pt x="12745" y="2374"/>
                </a:moveTo>
                <a:lnTo>
                  <a:pt x="13104" y="2374"/>
                </a:lnTo>
                <a:lnTo>
                  <a:pt x="13104" y="2732"/>
                </a:lnTo>
                <a:lnTo>
                  <a:pt x="12745" y="2732"/>
                </a:lnTo>
                <a:lnTo>
                  <a:pt x="12745" y="2374"/>
                </a:lnTo>
                <a:close/>
                <a:moveTo>
                  <a:pt x="5912" y="8673"/>
                </a:moveTo>
                <a:lnTo>
                  <a:pt x="6271" y="8673"/>
                </a:lnTo>
                <a:lnTo>
                  <a:pt x="6271" y="9033"/>
                </a:lnTo>
                <a:lnTo>
                  <a:pt x="5912" y="9033"/>
                </a:lnTo>
                <a:lnTo>
                  <a:pt x="5912" y="8673"/>
                </a:lnTo>
                <a:close/>
                <a:moveTo>
                  <a:pt x="6990" y="10819"/>
                </a:moveTo>
                <a:lnTo>
                  <a:pt x="7349" y="10819"/>
                </a:lnTo>
                <a:lnTo>
                  <a:pt x="7349" y="11178"/>
                </a:lnTo>
                <a:lnTo>
                  <a:pt x="6990" y="11178"/>
                </a:lnTo>
                <a:lnTo>
                  <a:pt x="6990" y="10819"/>
                </a:lnTo>
                <a:close/>
                <a:moveTo>
                  <a:pt x="6451" y="10819"/>
                </a:moveTo>
                <a:lnTo>
                  <a:pt x="6810" y="10819"/>
                </a:lnTo>
                <a:lnTo>
                  <a:pt x="6810" y="11178"/>
                </a:lnTo>
                <a:lnTo>
                  <a:pt x="6451" y="11178"/>
                </a:lnTo>
                <a:lnTo>
                  <a:pt x="6451" y="10819"/>
                </a:lnTo>
                <a:close/>
                <a:moveTo>
                  <a:pt x="5912" y="10819"/>
                </a:moveTo>
                <a:lnTo>
                  <a:pt x="6271" y="10819"/>
                </a:lnTo>
                <a:lnTo>
                  <a:pt x="6271" y="11178"/>
                </a:lnTo>
                <a:lnTo>
                  <a:pt x="5912" y="11178"/>
                </a:lnTo>
                <a:lnTo>
                  <a:pt x="5912" y="10819"/>
                </a:lnTo>
                <a:close/>
                <a:moveTo>
                  <a:pt x="6990" y="9746"/>
                </a:moveTo>
                <a:lnTo>
                  <a:pt x="7349" y="9746"/>
                </a:lnTo>
                <a:lnTo>
                  <a:pt x="7349" y="10106"/>
                </a:lnTo>
                <a:lnTo>
                  <a:pt x="6990" y="10106"/>
                </a:lnTo>
                <a:lnTo>
                  <a:pt x="6990" y="9746"/>
                </a:lnTo>
                <a:close/>
                <a:moveTo>
                  <a:pt x="6451" y="9746"/>
                </a:moveTo>
                <a:lnTo>
                  <a:pt x="6810" y="9746"/>
                </a:lnTo>
                <a:lnTo>
                  <a:pt x="6810" y="10106"/>
                </a:lnTo>
                <a:lnTo>
                  <a:pt x="6451" y="10106"/>
                </a:lnTo>
                <a:lnTo>
                  <a:pt x="6451" y="9746"/>
                </a:lnTo>
                <a:close/>
                <a:moveTo>
                  <a:pt x="5912" y="9746"/>
                </a:moveTo>
                <a:lnTo>
                  <a:pt x="6271" y="9746"/>
                </a:lnTo>
                <a:lnTo>
                  <a:pt x="6271" y="10106"/>
                </a:lnTo>
                <a:lnTo>
                  <a:pt x="5912" y="10106"/>
                </a:lnTo>
                <a:lnTo>
                  <a:pt x="5912" y="9746"/>
                </a:lnTo>
                <a:close/>
                <a:moveTo>
                  <a:pt x="6990" y="8673"/>
                </a:moveTo>
                <a:lnTo>
                  <a:pt x="7349" y="8673"/>
                </a:lnTo>
                <a:lnTo>
                  <a:pt x="7349" y="9033"/>
                </a:lnTo>
                <a:lnTo>
                  <a:pt x="6990" y="9033"/>
                </a:lnTo>
                <a:lnTo>
                  <a:pt x="6990" y="8673"/>
                </a:lnTo>
                <a:close/>
                <a:moveTo>
                  <a:pt x="6451" y="8673"/>
                </a:moveTo>
                <a:lnTo>
                  <a:pt x="6810" y="8673"/>
                </a:lnTo>
                <a:lnTo>
                  <a:pt x="6810" y="9033"/>
                </a:lnTo>
                <a:lnTo>
                  <a:pt x="6451" y="9033"/>
                </a:lnTo>
                <a:lnTo>
                  <a:pt x="6451" y="8673"/>
                </a:lnTo>
                <a:close/>
                <a:moveTo>
                  <a:pt x="3503" y="5233"/>
                </a:moveTo>
                <a:lnTo>
                  <a:pt x="3861" y="5233"/>
                </a:lnTo>
                <a:lnTo>
                  <a:pt x="3861" y="5593"/>
                </a:lnTo>
                <a:lnTo>
                  <a:pt x="3503" y="5593"/>
                </a:lnTo>
                <a:lnTo>
                  <a:pt x="3503" y="5233"/>
                </a:lnTo>
                <a:close/>
                <a:moveTo>
                  <a:pt x="1885" y="11489"/>
                </a:moveTo>
                <a:lnTo>
                  <a:pt x="3503" y="11489"/>
                </a:lnTo>
                <a:lnTo>
                  <a:pt x="3697" y="11489"/>
                </a:lnTo>
                <a:lnTo>
                  <a:pt x="3861" y="11489"/>
                </a:lnTo>
                <a:lnTo>
                  <a:pt x="3861" y="11848"/>
                </a:lnTo>
                <a:lnTo>
                  <a:pt x="3697" y="11848"/>
                </a:lnTo>
                <a:lnTo>
                  <a:pt x="3503" y="11848"/>
                </a:lnTo>
                <a:lnTo>
                  <a:pt x="1885" y="11848"/>
                </a:lnTo>
                <a:lnTo>
                  <a:pt x="1885" y="11489"/>
                </a:lnTo>
                <a:close/>
                <a:moveTo>
                  <a:pt x="1885" y="10238"/>
                </a:moveTo>
                <a:lnTo>
                  <a:pt x="3503" y="10238"/>
                </a:lnTo>
                <a:lnTo>
                  <a:pt x="3638" y="10238"/>
                </a:lnTo>
                <a:lnTo>
                  <a:pt x="3861" y="10238"/>
                </a:lnTo>
                <a:lnTo>
                  <a:pt x="3861" y="10597"/>
                </a:lnTo>
                <a:lnTo>
                  <a:pt x="3638" y="10597"/>
                </a:lnTo>
                <a:lnTo>
                  <a:pt x="3503" y="10597"/>
                </a:lnTo>
                <a:lnTo>
                  <a:pt x="1885" y="10597"/>
                </a:lnTo>
                <a:lnTo>
                  <a:pt x="1885" y="10238"/>
                </a:lnTo>
                <a:close/>
                <a:moveTo>
                  <a:pt x="2964" y="8361"/>
                </a:moveTo>
                <a:lnTo>
                  <a:pt x="3248" y="8361"/>
                </a:lnTo>
                <a:lnTo>
                  <a:pt x="3322" y="8361"/>
                </a:lnTo>
                <a:lnTo>
                  <a:pt x="3861" y="8361"/>
                </a:lnTo>
                <a:lnTo>
                  <a:pt x="3861" y="8720"/>
                </a:lnTo>
                <a:lnTo>
                  <a:pt x="3322" y="8720"/>
                </a:lnTo>
                <a:lnTo>
                  <a:pt x="3248" y="8720"/>
                </a:lnTo>
                <a:lnTo>
                  <a:pt x="2964" y="8720"/>
                </a:lnTo>
                <a:lnTo>
                  <a:pt x="2964" y="8361"/>
                </a:lnTo>
                <a:close/>
                <a:moveTo>
                  <a:pt x="1346" y="7736"/>
                </a:moveTo>
                <a:lnTo>
                  <a:pt x="1571" y="7736"/>
                </a:lnTo>
                <a:lnTo>
                  <a:pt x="1706" y="7736"/>
                </a:lnTo>
                <a:lnTo>
                  <a:pt x="2245" y="7736"/>
                </a:lnTo>
                <a:lnTo>
                  <a:pt x="2245" y="8094"/>
                </a:lnTo>
                <a:lnTo>
                  <a:pt x="1706" y="8094"/>
                </a:lnTo>
                <a:lnTo>
                  <a:pt x="1571" y="8094"/>
                </a:lnTo>
                <a:lnTo>
                  <a:pt x="1346" y="8094"/>
                </a:lnTo>
                <a:lnTo>
                  <a:pt x="1346" y="7736"/>
                </a:lnTo>
                <a:close/>
                <a:moveTo>
                  <a:pt x="1346" y="7110"/>
                </a:moveTo>
                <a:lnTo>
                  <a:pt x="3503" y="7110"/>
                </a:lnTo>
                <a:lnTo>
                  <a:pt x="3577" y="7110"/>
                </a:lnTo>
                <a:lnTo>
                  <a:pt x="3861" y="7110"/>
                </a:lnTo>
                <a:lnTo>
                  <a:pt x="3861" y="7469"/>
                </a:lnTo>
                <a:lnTo>
                  <a:pt x="3577" y="7469"/>
                </a:lnTo>
                <a:lnTo>
                  <a:pt x="3503" y="7469"/>
                </a:lnTo>
                <a:lnTo>
                  <a:pt x="1346" y="7469"/>
                </a:lnTo>
                <a:lnTo>
                  <a:pt x="1346" y="7110"/>
                </a:lnTo>
                <a:close/>
                <a:moveTo>
                  <a:pt x="1346" y="5233"/>
                </a:moveTo>
                <a:lnTo>
                  <a:pt x="1705" y="5233"/>
                </a:lnTo>
                <a:lnTo>
                  <a:pt x="1705" y="5593"/>
                </a:lnTo>
                <a:lnTo>
                  <a:pt x="1346" y="5593"/>
                </a:lnTo>
                <a:lnTo>
                  <a:pt x="1346" y="5233"/>
                </a:lnTo>
                <a:close/>
                <a:moveTo>
                  <a:pt x="1720" y="5233"/>
                </a:moveTo>
                <a:lnTo>
                  <a:pt x="1727" y="5233"/>
                </a:lnTo>
                <a:lnTo>
                  <a:pt x="1773" y="5233"/>
                </a:lnTo>
                <a:lnTo>
                  <a:pt x="1777" y="5233"/>
                </a:lnTo>
                <a:lnTo>
                  <a:pt x="1932" y="5233"/>
                </a:lnTo>
                <a:lnTo>
                  <a:pt x="2783" y="5233"/>
                </a:lnTo>
                <a:lnTo>
                  <a:pt x="2783" y="5593"/>
                </a:lnTo>
                <a:lnTo>
                  <a:pt x="1932" y="5593"/>
                </a:lnTo>
                <a:lnTo>
                  <a:pt x="1777" y="5593"/>
                </a:lnTo>
                <a:lnTo>
                  <a:pt x="1773" y="5593"/>
                </a:lnTo>
                <a:lnTo>
                  <a:pt x="1727" y="5593"/>
                </a:lnTo>
                <a:lnTo>
                  <a:pt x="1720" y="5593"/>
                </a:lnTo>
                <a:lnTo>
                  <a:pt x="1720" y="5233"/>
                </a:lnTo>
                <a:close/>
                <a:moveTo>
                  <a:pt x="3503" y="12740"/>
                </a:moveTo>
                <a:lnTo>
                  <a:pt x="3861" y="12740"/>
                </a:lnTo>
                <a:lnTo>
                  <a:pt x="3861" y="13100"/>
                </a:lnTo>
                <a:lnTo>
                  <a:pt x="3503" y="13100"/>
                </a:lnTo>
                <a:lnTo>
                  <a:pt x="3503" y="12740"/>
                </a:lnTo>
                <a:close/>
                <a:moveTo>
                  <a:pt x="2964" y="12740"/>
                </a:moveTo>
                <a:lnTo>
                  <a:pt x="3322" y="12740"/>
                </a:lnTo>
                <a:lnTo>
                  <a:pt x="3322" y="13100"/>
                </a:lnTo>
                <a:lnTo>
                  <a:pt x="2964" y="13100"/>
                </a:lnTo>
                <a:lnTo>
                  <a:pt x="2964" y="12740"/>
                </a:lnTo>
                <a:close/>
                <a:moveTo>
                  <a:pt x="2424" y="12740"/>
                </a:moveTo>
                <a:lnTo>
                  <a:pt x="2783" y="12740"/>
                </a:lnTo>
                <a:lnTo>
                  <a:pt x="2783" y="13100"/>
                </a:lnTo>
                <a:lnTo>
                  <a:pt x="2424" y="13100"/>
                </a:lnTo>
                <a:lnTo>
                  <a:pt x="2424" y="12740"/>
                </a:lnTo>
                <a:close/>
                <a:moveTo>
                  <a:pt x="1885" y="12740"/>
                </a:moveTo>
                <a:lnTo>
                  <a:pt x="2245" y="12740"/>
                </a:lnTo>
                <a:lnTo>
                  <a:pt x="2245" y="13100"/>
                </a:lnTo>
                <a:lnTo>
                  <a:pt x="1885" y="13100"/>
                </a:lnTo>
                <a:lnTo>
                  <a:pt x="1885" y="12740"/>
                </a:lnTo>
                <a:close/>
                <a:moveTo>
                  <a:pt x="1346" y="12740"/>
                </a:moveTo>
                <a:lnTo>
                  <a:pt x="1706" y="12740"/>
                </a:lnTo>
                <a:lnTo>
                  <a:pt x="1706" y="13100"/>
                </a:lnTo>
                <a:lnTo>
                  <a:pt x="1346" y="13100"/>
                </a:lnTo>
                <a:lnTo>
                  <a:pt x="1346" y="12740"/>
                </a:lnTo>
                <a:close/>
                <a:moveTo>
                  <a:pt x="2964" y="12115"/>
                </a:moveTo>
                <a:lnTo>
                  <a:pt x="3322" y="12115"/>
                </a:lnTo>
                <a:lnTo>
                  <a:pt x="3322" y="12473"/>
                </a:lnTo>
                <a:lnTo>
                  <a:pt x="2964" y="12473"/>
                </a:lnTo>
                <a:lnTo>
                  <a:pt x="2964" y="12115"/>
                </a:lnTo>
                <a:close/>
                <a:moveTo>
                  <a:pt x="1885" y="12115"/>
                </a:moveTo>
                <a:lnTo>
                  <a:pt x="2245" y="12115"/>
                </a:lnTo>
                <a:lnTo>
                  <a:pt x="2245" y="12473"/>
                </a:lnTo>
                <a:lnTo>
                  <a:pt x="1885" y="12473"/>
                </a:lnTo>
                <a:lnTo>
                  <a:pt x="1885" y="12115"/>
                </a:lnTo>
                <a:close/>
                <a:moveTo>
                  <a:pt x="1346" y="12115"/>
                </a:moveTo>
                <a:lnTo>
                  <a:pt x="1706" y="12115"/>
                </a:lnTo>
                <a:lnTo>
                  <a:pt x="1706" y="12473"/>
                </a:lnTo>
                <a:lnTo>
                  <a:pt x="1346" y="12473"/>
                </a:lnTo>
                <a:lnTo>
                  <a:pt x="1346" y="12115"/>
                </a:lnTo>
                <a:close/>
                <a:moveTo>
                  <a:pt x="3503" y="10863"/>
                </a:moveTo>
                <a:lnTo>
                  <a:pt x="3861" y="10863"/>
                </a:lnTo>
                <a:lnTo>
                  <a:pt x="3861" y="11223"/>
                </a:lnTo>
                <a:lnTo>
                  <a:pt x="3503" y="11223"/>
                </a:lnTo>
                <a:lnTo>
                  <a:pt x="3503" y="10863"/>
                </a:lnTo>
                <a:close/>
                <a:moveTo>
                  <a:pt x="2964" y="10863"/>
                </a:moveTo>
                <a:lnTo>
                  <a:pt x="3322" y="10863"/>
                </a:lnTo>
                <a:lnTo>
                  <a:pt x="3322" y="11223"/>
                </a:lnTo>
                <a:lnTo>
                  <a:pt x="2964" y="11223"/>
                </a:lnTo>
                <a:lnTo>
                  <a:pt x="2964" y="10863"/>
                </a:lnTo>
                <a:close/>
                <a:moveTo>
                  <a:pt x="2424" y="10863"/>
                </a:moveTo>
                <a:lnTo>
                  <a:pt x="2783" y="10863"/>
                </a:lnTo>
                <a:lnTo>
                  <a:pt x="2783" y="11223"/>
                </a:lnTo>
                <a:lnTo>
                  <a:pt x="2424" y="11223"/>
                </a:lnTo>
                <a:lnTo>
                  <a:pt x="2424" y="10863"/>
                </a:lnTo>
                <a:close/>
                <a:moveTo>
                  <a:pt x="1885" y="10863"/>
                </a:moveTo>
                <a:lnTo>
                  <a:pt x="2245" y="10863"/>
                </a:lnTo>
                <a:lnTo>
                  <a:pt x="2245" y="11223"/>
                </a:lnTo>
                <a:lnTo>
                  <a:pt x="1885" y="11223"/>
                </a:lnTo>
                <a:lnTo>
                  <a:pt x="1885" y="10863"/>
                </a:lnTo>
                <a:close/>
                <a:moveTo>
                  <a:pt x="1346" y="10863"/>
                </a:moveTo>
                <a:lnTo>
                  <a:pt x="1706" y="10863"/>
                </a:lnTo>
                <a:lnTo>
                  <a:pt x="1706" y="11223"/>
                </a:lnTo>
                <a:lnTo>
                  <a:pt x="1346" y="11223"/>
                </a:lnTo>
                <a:lnTo>
                  <a:pt x="1346" y="10863"/>
                </a:lnTo>
                <a:close/>
                <a:moveTo>
                  <a:pt x="3503" y="9612"/>
                </a:moveTo>
                <a:lnTo>
                  <a:pt x="3861" y="9612"/>
                </a:lnTo>
                <a:lnTo>
                  <a:pt x="3861" y="9972"/>
                </a:lnTo>
                <a:lnTo>
                  <a:pt x="3503" y="9972"/>
                </a:lnTo>
                <a:lnTo>
                  <a:pt x="3503" y="9612"/>
                </a:lnTo>
                <a:close/>
                <a:moveTo>
                  <a:pt x="2964" y="9612"/>
                </a:moveTo>
                <a:lnTo>
                  <a:pt x="3322" y="9612"/>
                </a:lnTo>
                <a:lnTo>
                  <a:pt x="3322" y="9972"/>
                </a:lnTo>
                <a:lnTo>
                  <a:pt x="2964" y="9972"/>
                </a:lnTo>
                <a:lnTo>
                  <a:pt x="2964" y="9612"/>
                </a:lnTo>
                <a:close/>
                <a:moveTo>
                  <a:pt x="2424" y="9612"/>
                </a:moveTo>
                <a:lnTo>
                  <a:pt x="2783" y="9612"/>
                </a:lnTo>
                <a:lnTo>
                  <a:pt x="2783" y="9972"/>
                </a:lnTo>
                <a:lnTo>
                  <a:pt x="2424" y="9972"/>
                </a:lnTo>
                <a:lnTo>
                  <a:pt x="2424" y="9612"/>
                </a:lnTo>
                <a:close/>
                <a:moveTo>
                  <a:pt x="1885" y="9612"/>
                </a:moveTo>
                <a:lnTo>
                  <a:pt x="2245" y="9612"/>
                </a:lnTo>
                <a:lnTo>
                  <a:pt x="2245" y="9972"/>
                </a:lnTo>
                <a:lnTo>
                  <a:pt x="1885" y="9972"/>
                </a:lnTo>
                <a:lnTo>
                  <a:pt x="1885" y="9612"/>
                </a:lnTo>
                <a:close/>
                <a:moveTo>
                  <a:pt x="1346" y="9612"/>
                </a:moveTo>
                <a:lnTo>
                  <a:pt x="1706" y="9612"/>
                </a:lnTo>
                <a:lnTo>
                  <a:pt x="1706" y="9972"/>
                </a:lnTo>
                <a:lnTo>
                  <a:pt x="1346" y="9972"/>
                </a:lnTo>
                <a:lnTo>
                  <a:pt x="1346" y="9612"/>
                </a:lnTo>
                <a:close/>
                <a:moveTo>
                  <a:pt x="3503" y="8987"/>
                </a:moveTo>
                <a:lnTo>
                  <a:pt x="3861" y="8987"/>
                </a:lnTo>
                <a:lnTo>
                  <a:pt x="3861" y="9346"/>
                </a:lnTo>
                <a:lnTo>
                  <a:pt x="3503" y="9346"/>
                </a:lnTo>
                <a:lnTo>
                  <a:pt x="3503" y="8987"/>
                </a:lnTo>
                <a:close/>
                <a:moveTo>
                  <a:pt x="1885" y="8987"/>
                </a:moveTo>
                <a:lnTo>
                  <a:pt x="2245" y="8987"/>
                </a:lnTo>
                <a:lnTo>
                  <a:pt x="2245" y="9346"/>
                </a:lnTo>
                <a:lnTo>
                  <a:pt x="1885" y="9346"/>
                </a:lnTo>
                <a:lnTo>
                  <a:pt x="1885" y="8987"/>
                </a:lnTo>
                <a:close/>
                <a:moveTo>
                  <a:pt x="1346" y="8987"/>
                </a:moveTo>
                <a:lnTo>
                  <a:pt x="1706" y="8987"/>
                </a:lnTo>
                <a:lnTo>
                  <a:pt x="1706" y="9346"/>
                </a:lnTo>
                <a:lnTo>
                  <a:pt x="1346" y="9346"/>
                </a:lnTo>
                <a:lnTo>
                  <a:pt x="1346" y="8987"/>
                </a:lnTo>
                <a:close/>
                <a:moveTo>
                  <a:pt x="2424" y="8361"/>
                </a:moveTo>
                <a:lnTo>
                  <a:pt x="2783" y="8361"/>
                </a:lnTo>
                <a:lnTo>
                  <a:pt x="2783" y="8720"/>
                </a:lnTo>
                <a:lnTo>
                  <a:pt x="2424" y="8720"/>
                </a:lnTo>
                <a:lnTo>
                  <a:pt x="2424" y="8361"/>
                </a:lnTo>
                <a:close/>
                <a:moveTo>
                  <a:pt x="1885" y="8361"/>
                </a:moveTo>
                <a:lnTo>
                  <a:pt x="2245" y="8361"/>
                </a:lnTo>
                <a:lnTo>
                  <a:pt x="2245" y="8720"/>
                </a:lnTo>
                <a:lnTo>
                  <a:pt x="1885" y="8720"/>
                </a:lnTo>
                <a:lnTo>
                  <a:pt x="1885" y="8361"/>
                </a:lnTo>
                <a:close/>
                <a:moveTo>
                  <a:pt x="1346" y="8361"/>
                </a:moveTo>
                <a:lnTo>
                  <a:pt x="1706" y="8361"/>
                </a:lnTo>
                <a:lnTo>
                  <a:pt x="1706" y="8720"/>
                </a:lnTo>
                <a:lnTo>
                  <a:pt x="1346" y="8720"/>
                </a:lnTo>
                <a:lnTo>
                  <a:pt x="1346" y="8361"/>
                </a:lnTo>
                <a:close/>
                <a:moveTo>
                  <a:pt x="3503" y="7736"/>
                </a:moveTo>
                <a:lnTo>
                  <a:pt x="3861" y="7736"/>
                </a:lnTo>
                <a:lnTo>
                  <a:pt x="3861" y="8094"/>
                </a:lnTo>
                <a:lnTo>
                  <a:pt x="3503" y="8094"/>
                </a:lnTo>
                <a:lnTo>
                  <a:pt x="3503" y="7736"/>
                </a:lnTo>
                <a:close/>
                <a:moveTo>
                  <a:pt x="2424" y="7736"/>
                </a:moveTo>
                <a:lnTo>
                  <a:pt x="2783" y="7736"/>
                </a:lnTo>
                <a:lnTo>
                  <a:pt x="2783" y="8094"/>
                </a:lnTo>
                <a:lnTo>
                  <a:pt x="2424" y="8094"/>
                </a:lnTo>
                <a:lnTo>
                  <a:pt x="2424" y="7736"/>
                </a:lnTo>
                <a:close/>
                <a:moveTo>
                  <a:pt x="3503" y="6484"/>
                </a:moveTo>
                <a:lnTo>
                  <a:pt x="3861" y="6484"/>
                </a:lnTo>
                <a:lnTo>
                  <a:pt x="3861" y="6844"/>
                </a:lnTo>
                <a:lnTo>
                  <a:pt x="3503" y="6844"/>
                </a:lnTo>
                <a:lnTo>
                  <a:pt x="3503" y="6484"/>
                </a:lnTo>
                <a:close/>
                <a:moveTo>
                  <a:pt x="2424" y="6484"/>
                </a:moveTo>
                <a:lnTo>
                  <a:pt x="2783" y="6484"/>
                </a:lnTo>
                <a:lnTo>
                  <a:pt x="2783" y="6844"/>
                </a:lnTo>
                <a:lnTo>
                  <a:pt x="2424" y="6844"/>
                </a:lnTo>
                <a:lnTo>
                  <a:pt x="2424" y="6484"/>
                </a:lnTo>
                <a:close/>
                <a:moveTo>
                  <a:pt x="1885" y="6484"/>
                </a:moveTo>
                <a:lnTo>
                  <a:pt x="2245" y="6484"/>
                </a:lnTo>
                <a:lnTo>
                  <a:pt x="2245" y="6844"/>
                </a:lnTo>
                <a:lnTo>
                  <a:pt x="1885" y="6844"/>
                </a:lnTo>
                <a:lnTo>
                  <a:pt x="1885" y="6484"/>
                </a:lnTo>
                <a:close/>
                <a:moveTo>
                  <a:pt x="1346" y="6484"/>
                </a:moveTo>
                <a:lnTo>
                  <a:pt x="1706" y="6484"/>
                </a:lnTo>
                <a:lnTo>
                  <a:pt x="1706" y="6844"/>
                </a:lnTo>
                <a:lnTo>
                  <a:pt x="1346" y="6844"/>
                </a:lnTo>
                <a:lnTo>
                  <a:pt x="1346" y="6484"/>
                </a:lnTo>
                <a:close/>
                <a:moveTo>
                  <a:pt x="3503" y="5859"/>
                </a:moveTo>
                <a:lnTo>
                  <a:pt x="3861" y="5859"/>
                </a:lnTo>
                <a:lnTo>
                  <a:pt x="3861" y="6218"/>
                </a:lnTo>
                <a:lnTo>
                  <a:pt x="3503" y="6218"/>
                </a:lnTo>
                <a:lnTo>
                  <a:pt x="3503" y="5859"/>
                </a:lnTo>
                <a:close/>
                <a:moveTo>
                  <a:pt x="2964" y="5859"/>
                </a:moveTo>
                <a:lnTo>
                  <a:pt x="3322" y="5859"/>
                </a:lnTo>
                <a:lnTo>
                  <a:pt x="3322" y="6218"/>
                </a:lnTo>
                <a:lnTo>
                  <a:pt x="2964" y="6218"/>
                </a:lnTo>
                <a:lnTo>
                  <a:pt x="2964" y="5859"/>
                </a:lnTo>
                <a:close/>
                <a:moveTo>
                  <a:pt x="2424" y="5859"/>
                </a:moveTo>
                <a:lnTo>
                  <a:pt x="2783" y="5859"/>
                </a:lnTo>
                <a:lnTo>
                  <a:pt x="2783" y="6218"/>
                </a:lnTo>
                <a:lnTo>
                  <a:pt x="2424" y="6218"/>
                </a:lnTo>
                <a:lnTo>
                  <a:pt x="2424" y="5859"/>
                </a:lnTo>
                <a:close/>
                <a:moveTo>
                  <a:pt x="1346" y="5859"/>
                </a:moveTo>
                <a:lnTo>
                  <a:pt x="1706" y="5859"/>
                </a:lnTo>
                <a:lnTo>
                  <a:pt x="1706" y="6218"/>
                </a:lnTo>
                <a:lnTo>
                  <a:pt x="1346" y="6218"/>
                </a:lnTo>
                <a:lnTo>
                  <a:pt x="1346" y="5859"/>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nvGrpSpPr>
          <p:cNvPr id="1247" name="组合 25"/>
          <p:cNvGrpSpPr/>
          <p:nvPr/>
        </p:nvGrpSpPr>
        <p:grpSpPr>
          <a:xfrm>
            <a:off x="3204000" y="2724120"/>
            <a:ext cx="628200" cy="701640"/>
            <a:chOff x="3204000" y="2724120"/>
            <a:chExt cx="628200" cy="701640"/>
          </a:xfrm>
        </p:grpSpPr>
        <p:sp>
          <p:nvSpPr>
            <p:cNvPr id="1248" name="圆角矩形 32"/>
            <p:cNvSpPr/>
            <p:nvPr/>
          </p:nvSpPr>
          <p:spPr>
            <a:xfrm>
              <a:off x="3204720" y="2724120"/>
              <a:ext cx="604800" cy="676440"/>
            </a:xfrm>
            <a:prstGeom prst="roundRect">
              <a:avLst>
                <a:gd name="adj" fmla="val 12423"/>
              </a:avLst>
            </a:prstGeom>
            <a:solidFill>
              <a:srgbClr val="808080"/>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49" name="圆角矩形 33"/>
            <p:cNvSpPr/>
            <p:nvPr/>
          </p:nvSpPr>
          <p:spPr>
            <a:xfrm>
              <a:off x="3218760" y="2735280"/>
              <a:ext cx="576720" cy="58824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pic>
          <p:nvPicPr>
            <p:cNvPr id="1250" name="Picture 457" descr="图片148"/>
            <p:cNvPicPr/>
            <p:nvPr/>
          </p:nvPicPr>
          <p:blipFill>
            <a:blip r:embed="rId4">
              <a:grayscl/>
            </a:blip>
            <a:stretch/>
          </p:blipFill>
          <p:spPr>
            <a:xfrm>
              <a:off x="3354840" y="2777760"/>
              <a:ext cx="252000" cy="411480"/>
            </a:xfrm>
            <a:prstGeom prst="rect">
              <a:avLst/>
            </a:prstGeom>
            <a:ln w="0">
              <a:noFill/>
            </a:ln>
          </p:spPr>
        </p:pic>
        <p:sp>
          <p:nvSpPr>
            <p:cNvPr id="1251" name="矩形 40"/>
            <p:cNvSpPr/>
            <p:nvPr/>
          </p:nvSpPr>
          <p:spPr>
            <a:xfrm>
              <a:off x="3216960" y="3228120"/>
              <a:ext cx="581040" cy="146880"/>
            </a:xfrm>
            <a:prstGeom prst="rect">
              <a:avLst/>
            </a:prstGeom>
            <a:solidFill>
              <a:srgbClr val="808080"/>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252" name="TextBox 70"/>
            <p:cNvSpPr/>
            <p:nvPr/>
          </p:nvSpPr>
          <p:spPr>
            <a:xfrm>
              <a:off x="3204000" y="3197880"/>
              <a:ext cx="62820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Сервер</a:t>
              </a:r>
              <a:endParaRPr b="0" lang="ru-RU" sz="900" spc="-1" strike="noStrike">
                <a:solidFill>
                  <a:srgbClr val="000000"/>
                </a:solidFill>
                <a:latin typeface="Arial"/>
              </a:endParaRPr>
            </a:p>
          </p:txBody>
        </p:sp>
      </p:grpSp>
      <p:grpSp>
        <p:nvGrpSpPr>
          <p:cNvPr id="1253" name="组合 521"/>
          <p:cNvGrpSpPr/>
          <p:nvPr/>
        </p:nvGrpSpPr>
        <p:grpSpPr>
          <a:xfrm>
            <a:off x="6660360" y="2603160"/>
            <a:ext cx="471240" cy="1056960"/>
            <a:chOff x="6660360" y="2603160"/>
            <a:chExt cx="471240" cy="1056960"/>
          </a:xfrm>
        </p:grpSpPr>
        <p:sp>
          <p:nvSpPr>
            <p:cNvPr id="1254" name="Freeform 147"/>
            <p:cNvSpPr/>
            <p:nvPr/>
          </p:nvSpPr>
          <p:spPr>
            <a:xfrm>
              <a:off x="6943320" y="278676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255" name="Freeform 148"/>
            <p:cNvSpPr/>
            <p:nvPr/>
          </p:nvSpPr>
          <p:spPr>
            <a:xfrm>
              <a:off x="6943320" y="29300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256" name="Freeform 149"/>
            <p:cNvSpPr/>
            <p:nvPr/>
          </p:nvSpPr>
          <p:spPr>
            <a:xfrm>
              <a:off x="6943320" y="30733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257" name="Freeform 150"/>
            <p:cNvSpPr/>
            <p:nvPr/>
          </p:nvSpPr>
          <p:spPr>
            <a:xfrm>
              <a:off x="6943320" y="3216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258" name="Freeform 151"/>
            <p:cNvSpPr/>
            <p:nvPr/>
          </p:nvSpPr>
          <p:spPr>
            <a:xfrm>
              <a:off x="6660360" y="260316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grpSp>
        <p:nvGrpSpPr>
          <p:cNvPr id="1259" name="组合 398"/>
          <p:cNvGrpSpPr/>
          <p:nvPr/>
        </p:nvGrpSpPr>
        <p:grpSpPr>
          <a:xfrm>
            <a:off x="6516360" y="4547520"/>
            <a:ext cx="848520" cy="1027440"/>
            <a:chOff x="6516360" y="4547520"/>
            <a:chExt cx="848520" cy="1027440"/>
          </a:xfrm>
        </p:grpSpPr>
        <p:sp>
          <p:nvSpPr>
            <p:cNvPr id="1260" name="Freeform 21"/>
            <p:cNvSpPr/>
            <p:nvPr/>
          </p:nvSpPr>
          <p:spPr>
            <a:xfrm>
              <a:off x="6802920" y="46198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61" name="Freeform 22"/>
            <p:cNvSpPr/>
            <p:nvPr/>
          </p:nvSpPr>
          <p:spPr>
            <a:xfrm>
              <a:off x="657756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62" name="Freeform 23"/>
            <p:cNvSpPr/>
            <p:nvPr/>
          </p:nvSpPr>
          <p:spPr>
            <a:xfrm>
              <a:off x="6591960" y="46198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63" name="Freeform 24"/>
            <p:cNvSpPr/>
            <p:nvPr/>
          </p:nvSpPr>
          <p:spPr>
            <a:xfrm>
              <a:off x="660708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64" name="Freeform 25"/>
            <p:cNvSpPr/>
            <p:nvPr/>
          </p:nvSpPr>
          <p:spPr>
            <a:xfrm>
              <a:off x="662148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65" name="Freeform 26"/>
            <p:cNvSpPr/>
            <p:nvPr/>
          </p:nvSpPr>
          <p:spPr>
            <a:xfrm>
              <a:off x="663624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66" name="Freeform 27"/>
            <p:cNvSpPr/>
            <p:nvPr/>
          </p:nvSpPr>
          <p:spPr>
            <a:xfrm>
              <a:off x="6802920" y="46882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67" name="Freeform 28"/>
            <p:cNvSpPr/>
            <p:nvPr/>
          </p:nvSpPr>
          <p:spPr>
            <a:xfrm>
              <a:off x="657756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68" name="Freeform 29"/>
            <p:cNvSpPr/>
            <p:nvPr/>
          </p:nvSpPr>
          <p:spPr>
            <a:xfrm>
              <a:off x="6591960" y="46886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69" name="Freeform 30"/>
            <p:cNvSpPr/>
            <p:nvPr/>
          </p:nvSpPr>
          <p:spPr>
            <a:xfrm>
              <a:off x="660708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0" name="Freeform 31"/>
            <p:cNvSpPr/>
            <p:nvPr/>
          </p:nvSpPr>
          <p:spPr>
            <a:xfrm>
              <a:off x="662148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1" name="Freeform 32"/>
            <p:cNvSpPr/>
            <p:nvPr/>
          </p:nvSpPr>
          <p:spPr>
            <a:xfrm>
              <a:off x="663624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2" name="Freeform 33"/>
            <p:cNvSpPr/>
            <p:nvPr/>
          </p:nvSpPr>
          <p:spPr>
            <a:xfrm>
              <a:off x="6802920" y="4756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73" name="Freeform 34"/>
            <p:cNvSpPr/>
            <p:nvPr/>
          </p:nvSpPr>
          <p:spPr>
            <a:xfrm>
              <a:off x="657756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4" name="Freeform 35"/>
            <p:cNvSpPr/>
            <p:nvPr/>
          </p:nvSpPr>
          <p:spPr>
            <a:xfrm>
              <a:off x="6591960" y="4757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5" name="Freeform 36"/>
            <p:cNvSpPr/>
            <p:nvPr/>
          </p:nvSpPr>
          <p:spPr>
            <a:xfrm>
              <a:off x="660708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6" name="Freeform 37"/>
            <p:cNvSpPr/>
            <p:nvPr/>
          </p:nvSpPr>
          <p:spPr>
            <a:xfrm>
              <a:off x="662148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7" name="Freeform 38"/>
            <p:cNvSpPr/>
            <p:nvPr/>
          </p:nvSpPr>
          <p:spPr>
            <a:xfrm>
              <a:off x="663624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78" name="Freeform 39"/>
            <p:cNvSpPr/>
            <p:nvPr/>
          </p:nvSpPr>
          <p:spPr>
            <a:xfrm>
              <a:off x="6802920" y="523584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79" name="Freeform 40"/>
            <p:cNvSpPr/>
            <p:nvPr/>
          </p:nvSpPr>
          <p:spPr>
            <a:xfrm>
              <a:off x="657756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80" name="Freeform 41"/>
            <p:cNvSpPr/>
            <p:nvPr/>
          </p:nvSpPr>
          <p:spPr>
            <a:xfrm>
              <a:off x="6591960" y="523656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81" name="Freeform 42"/>
            <p:cNvSpPr/>
            <p:nvPr/>
          </p:nvSpPr>
          <p:spPr>
            <a:xfrm>
              <a:off x="660708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82" name="Freeform 43"/>
            <p:cNvSpPr/>
            <p:nvPr/>
          </p:nvSpPr>
          <p:spPr>
            <a:xfrm>
              <a:off x="662148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83" name="Freeform 44"/>
            <p:cNvSpPr/>
            <p:nvPr/>
          </p:nvSpPr>
          <p:spPr>
            <a:xfrm>
              <a:off x="663624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84" name="Freeform 45"/>
            <p:cNvSpPr/>
            <p:nvPr/>
          </p:nvSpPr>
          <p:spPr>
            <a:xfrm>
              <a:off x="6802920" y="489384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85" name="Freeform 46"/>
            <p:cNvSpPr/>
            <p:nvPr/>
          </p:nvSpPr>
          <p:spPr>
            <a:xfrm>
              <a:off x="657756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86" name="Freeform 47"/>
            <p:cNvSpPr/>
            <p:nvPr/>
          </p:nvSpPr>
          <p:spPr>
            <a:xfrm>
              <a:off x="6591960" y="489384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87" name="Freeform 48"/>
            <p:cNvSpPr/>
            <p:nvPr/>
          </p:nvSpPr>
          <p:spPr>
            <a:xfrm>
              <a:off x="660708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88" name="Freeform 49"/>
            <p:cNvSpPr/>
            <p:nvPr/>
          </p:nvSpPr>
          <p:spPr>
            <a:xfrm>
              <a:off x="662148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89" name="Freeform 50"/>
            <p:cNvSpPr/>
            <p:nvPr/>
          </p:nvSpPr>
          <p:spPr>
            <a:xfrm>
              <a:off x="663624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290" name="Freeform 51"/>
            <p:cNvSpPr/>
            <p:nvPr/>
          </p:nvSpPr>
          <p:spPr>
            <a:xfrm>
              <a:off x="6802920" y="496224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91" name="Freeform 52"/>
            <p:cNvSpPr/>
            <p:nvPr/>
          </p:nvSpPr>
          <p:spPr>
            <a:xfrm>
              <a:off x="657756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2" name="Freeform 53"/>
            <p:cNvSpPr/>
            <p:nvPr/>
          </p:nvSpPr>
          <p:spPr>
            <a:xfrm>
              <a:off x="6591960" y="49626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3" name="Freeform 54"/>
            <p:cNvSpPr/>
            <p:nvPr/>
          </p:nvSpPr>
          <p:spPr>
            <a:xfrm>
              <a:off x="660708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4" name="Freeform 55"/>
            <p:cNvSpPr/>
            <p:nvPr/>
          </p:nvSpPr>
          <p:spPr>
            <a:xfrm>
              <a:off x="662148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5" name="Freeform 56"/>
            <p:cNvSpPr/>
            <p:nvPr/>
          </p:nvSpPr>
          <p:spPr>
            <a:xfrm>
              <a:off x="663624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6" name="Freeform 57"/>
            <p:cNvSpPr/>
            <p:nvPr/>
          </p:nvSpPr>
          <p:spPr>
            <a:xfrm>
              <a:off x="6802920" y="50302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297" name="Freeform 58"/>
            <p:cNvSpPr/>
            <p:nvPr/>
          </p:nvSpPr>
          <p:spPr>
            <a:xfrm>
              <a:off x="657756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8" name="Freeform 59"/>
            <p:cNvSpPr/>
            <p:nvPr/>
          </p:nvSpPr>
          <p:spPr>
            <a:xfrm>
              <a:off x="6591960" y="50310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299" name="Freeform 60"/>
            <p:cNvSpPr/>
            <p:nvPr/>
          </p:nvSpPr>
          <p:spPr>
            <a:xfrm>
              <a:off x="660708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0" name="Freeform 61"/>
            <p:cNvSpPr/>
            <p:nvPr/>
          </p:nvSpPr>
          <p:spPr>
            <a:xfrm>
              <a:off x="662148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1" name="Freeform 62"/>
            <p:cNvSpPr/>
            <p:nvPr/>
          </p:nvSpPr>
          <p:spPr>
            <a:xfrm>
              <a:off x="663624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2" name="Freeform 63"/>
            <p:cNvSpPr/>
            <p:nvPr/>
          </p:nvSpPr>
          <p:spPr>
            <a:xfrm>
              <a:off x="6802920" y="5098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03" name="Freeform 64"/>
            <p:cNvSpPr/>
            <p:nvPr/>
          </p:nvSpPr>
          <p:spPr>
            <a:xfrm>
              <a:off x="657756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4" name="Freeform 65"/>
            <p:cNvSpPr/>
            <p:nvPr/>
          </p:nvSpPr>
          <p:spPr>
            <a:xfrm>
              <a:off x="6591960" y="50994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5" name="Freeform 66"/>
            <p:cNvSpPr/>
            <p:nvPr/>
          </p:nvSpPr>
          <p:spPr>
            <a:xfrm>
              <a:off x="660708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6" name="Freeform 67"/>
            <p:cNvSpPr/>
            <p:nvPr/>
          </p:nvSpPr>
          <p:spPr>
            <a:xfrm>
              <a:off x="662148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7" name="Freeform 68"/>
            <p:cNvSpPr/>
            <p:nvPr/>
          </p:nvSpPr>
          <p:spPr>
            <a:xfrm>
              <a:off x="663624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08" name="Freeform 69"/>
            <p:cNvSpPr/>
            <p:nvPr/>
          </p:nvSpPr>
          <p:spPr>
            <a:xfrm>
              <a:off x="6802920" y="516780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09" name="Freeform 70"/>
            <p:cNvSpPr/>
            <p:nvPr/>
          </p:nvSpPr>
          <p:spPr>
            <a:xfrm>
              <a:off x="657756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10" name="Freeform 71"/>
            <p:cNvSpPr/>
            <p:nvPr/>
          </p:nvSpPr>
          <p:spPr>
            <a:xfrm>
              <a:off x="6591960" y="516780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11" name="Freeform 72"/>
            <p:cNvSpPr/>
            <p:nvPr/>
          </p:nvSpPr>
          <p:spPr>
            <a:xfrm>
              <a:off x="660708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12" name="Freeform 73"/>
            <p:cNvSpPr/>
            <p:nvPr/>
          </p:nvSpPr>
          <p:spPr>
            <a:xfrm>
              <a:off x="662148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13" name="Freeform 74"/>
            <p:cNvSpPr/>
            <p:nvPr/>
          </p:nvSpPr>
          <p:spPr>
            <a:xfrm>
              <a:off x="663624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14" name="Freeform 75"/>
            <p:cNvSpPr/>
            <p:nvPr/>
          </p:nvSpPr>
          <p:spPr>
            <a:xfrm>
              <a:off x="6802920" y="4824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15" name="Freeform 76"/>
            <p:cNvSpPr/>
            <p:nvPr/>
          </p:nvSpPr>
          <p:spPr>
            <a:xfrm>
              <a:off x="657756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16" name="Freeform 77"/>
            <p:cNvSpPr/>
            <p:nvPr/>
          </p:nvSpPr>
          <p:spPr>
            <a:xfrm>
              <a:off x="6591960" y="48254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17" name="Freeform 78"/>
            <p:cNvSpPr/>
            <p:nvPr/>
          </p:nvSpPr>
          <p:spPr>
            <a:xfrm>
              <a:off x="660708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18" name="Freeform 79"/>
            <p:cNvSpPr/>
            <p:nvPr/>
          </p:nvSpPr>
          <p:spPr>
            <a:xfrm>
              <a:off x="662148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19" name="Freeform 80"/>
            <p:cNvSpPr/>
            <p:nvPr/>
          </p:nvSpPr>
          <p:spPr>
            <a:xfrm>
              <a:off x="663624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20" name="Freeform 81"/>
            <p:cNvSpPr/>
            <p:nvPr/>
          </p:nvSpPr>
          <p:spPr>
            <a:xfrm>
              <a:off x="6516360" y="454752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21" name="Freeform 82"/>
            <p:cNvSpPr/>
            <p:nvPr/>
          </p:nvSpPr>
          <p:spPr>
            <a:xfrm>
              <a:off x="7226640" y="461988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22" name="Freeform 83"/>
            <p:cNvSpPr/>
            <p:nvPr/>
          </p:nvSpPr>
          <p:spPr>
            <a:xfrm>
              <a:off x="700200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23" name="Freeform 84"/>
            <p:cNvSpPr/>
            <p:nvPr/>
          </p:nvSpPr>
          <p:spPr>
            <a:xfrm>
              <a:off x="701640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24" name="Freeform 85"/>
            <p:cNvSpPr/>
            <p:nvPr/>
          </p:nvSpPr>
          <p:spPr>
            <a:xfrm>
              <a:off x="7030800" y="461988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25" name="Freeform 86"/>
            <p:cNvSpPr/>
            <p:nvPr/>
          </p:nvSpPr>
          <p:spPr>
            <a:xfrm>
              <a:off x="704592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26" name="Freeform 87"/>
            <p:cNvSpPr/>
            <p:nvPr/>
          </p:nvSpPr>
          <p:spPr>
            <a:xfrm>
              <a:off x="7060320" y="461988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27" name="Freeform 88"/>
            <p:cNvSpPr/>
            <p:nvPr/>
          </p:nvSpPr>
          <p:spPr>
            <a:xfrm>
              <a:off x="7226640" y="46882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28" name="Freeform 89"/>
            <p:cNvSpPr/>
            <p:nvPr/>
          </p:nvSpPr>
          <p:spPr>
            <a:xfrm>
              <a:off x="700200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29" name="Freeform 90"/>
            <p:cNvSpPr/>
            <p:nvPr/>
          </p:nvSpPr>
          <p:spPr>
            <a:xfrm>
              <a:off x="701640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0" name="Freeform 91"/>
            <p:cNvSpPr/>
            <p:nvPr/>
          </p:nvSpPr>
          <p:spPr>
            <a:xfrm>
              <a:off x="7030800" y="46886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1" name="Freeform 92"/>
            <p:cNvSpPr/>
            <p:nvPr/>
          </p:nvSpPr>
          <p:spPr>
            <a:xfrm>
              <a:off x="704592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2" name="Freeform 93"/>
            <p:cNvSpPr/>
            <p:nvPr/>
          </p:nvSpPr>
          <p:spPr>
            <a:xfrm>
              <a:off x="7060320" y="46886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3" name="Freeform 94"/>
            <p:cNvSpPr/>
            <p:nvPr/>
          </p:nvSpPr>
          <p:spPr>
            <a:xfrm>
              <a:off x="7226640" y="4756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34" name="Freeform 95"/>
            <p:cNvSpPr/>
            <p:nvPr/>
          </p:nvSpPr>
          <p:spPr>
            <a:xfrm>
              <a:off x="700200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5" name="Freeform 96"/>
            <p:cNvSpPr/>
            <p:nvPr/>
          </p:nvSpPr>
          <p:spPr>
            <a:xfrm>
              <a:off x="701640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6" name="Freeform 97"/>
            <p:cNvSpPr/>
            <p:nvPr/>
          </p:nvSpPr>
          <p:spPr>
            <a:xfrm>
              <a:off x="7030800" y="47570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7" name="Freeform 98"/>
            <p:cNvSpPr/>
            <p:nvPr/>
          </p:nvSpPr>
          <p:spPr>
            <a:xfrm>
              <a:off x="704592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8" name="Freeform 99"/>
            <p:cNvSpPr/>
            <p:nvPr/>
          </p:nvSpPr>
          <p:spPr>
            <a:xfrm>
              <a:off x="7060320" y="47570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39" name="Freeform 100"/>
            <p:cNvSpPr/>
            <p:nvPr/>
          </p:nvSpPr>
          <p:spPr>
            <a:xfrm>
              <a:off x="7226640" y="523584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40" name="Freeform 101"/>
            <p:cNvSpPr/>
            <p:nvPr/>
          </p:nvSpPr>
          <p:spPr>
            <a:xfrm>
              <a:off x="700200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41" name="Freeform 102"/>
            <p:cNvSpPr/>
            <p:nvPr/>
          </p:nvSpPr>
          <p:spPr>
            <a:xfrm>
              <a:off x="701640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42" name="Freeform 103"/>
            <p:cNvSpPr/>
            <p:nvPr/>
          </p:nvSpPr>
          <p:spPr>
            <a:xfrm>
              <a:off x="7030800" y="523656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43" name="Freeform 104"/>
            <p:cNvSpPr/>
            <p:nvPr/>
          </p:nvSpPr>
          <p:spPr>
            <a:xfrm>
              <a:off x="704592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44" name="Freeform 105"/>
            <p:cNvSpPr/>
            <p:nvPr/>
          </p:nvSpPr>
          <p:spPr>
            <a:xfrm>
              <a:off x="7060320" y="523656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45" name="Freeform 106"/>
            <p:cNvSpPr/>
            <p:nvPr/>
          </p:nvSpPr>
          <p:spPr>
            <a:xfrm>
              <a:off x="7226640" y="489384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46" name="Freeform 107"/>
            <p:cNvSpPr/>
            <p:nvPr/>
          </p:nvSpPr>
          <p:spPr>
            <a:xfrm>
              <a:off x="700200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47" name="Freeform 108"/>
            <p:cNvSpPr/>
            <p:nvPr/>
          </p:nvSpPr>
          <p:spPr>
            <a:xfrm>
              <a:off x="701640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48" name="Freeform 109"/>
            <p:cNvSpPr/>
            <p:nvPr/>
          </p:nvSpPr>
          <p:spPr>
            <a:xfrm>
              <a:off x="7030800" y="489384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49" name="Freeform 110"/>
            <p:cNvSpPr/>
            <p:nvPr/>
          </p:nvSpPr>
          <p:spPr>
            <a:xfrm>
              <a:off x="704592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50" name="Freeform 111"/>
            <p:cNvSpPr/>
            <p:nvPr/>
          </p:nvSpPr>
          <p:spPr>
            <a:xfrm>
              <a:off x="7060320" y="489384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51" name="Freeform 112"/>
            <p:cNvSpPr/>
            <p:nvPr/>
          </p:nvSpPr>
          <p:spPr>
            <a:xfrm>
              <a:off x="7226640" y="496224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52" name="Freeform 113"/>
            <p:cNvSpPr/>
            <p:nvPr/>
          </p:nvSpPr>
          <p:spPr>
            <a:xfrm>
              <a:off x="700200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3" name="Freeform 114"/>
            <p:cNvSpPr/>
            <p:nvPr/>
          </p:nvSpPr>
          <p:spPr>
            <a:xfrm>
              <a:off x="701640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4" name="Freeform 115"/>
            <p:cNvSpPr/>
            <p:nvPr/>
          </p:nvSpPr>
          <p:spPr>
            <a:xfrm>
              <a:off x="7030800" y="49626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5" name="Freeform 116"/>
            <p:cNvSpPr/>
            <p:nvPr/>
          </p:nvSpPr>
          <p:spPr>
            <a:xfrm>
              <a:off x="704592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6" name="Freeform 117"/>
            <p:cNvSpPr/>
            <p:nvPr/>
          </p:nvSpPr>
          <p:spPr>
            <a:xfrm>
              <a:off x="7060320" y="49626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7" name="Freeform 118"/>
            <p:cNvSpPr/>
            <p:nvPr/>
          </p:nvSpPr>
          <p:spPr>
            <a:xfrm>
              <a:off x="7226640" y="50302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58" name="Freeform 119"/>
            <p:cNvSpPr/>
            <p:nvPr/>
          </p:nvSpPr>
          <p:spPr>
            <a:xfrm>
              <a:off x="700200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59" name="Freeform 120"/>
            <p:cNvSpPr/>
            <p:nvPr/>
          </p:nvSpPr>
          <p:spPr>
            <a:xfrm>
              <a:off x="701640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0" name="Freeform 121"/>
            <p:cNvSpPr/>
            <p:nvPr/>
          </p:nvSpPr>
          <p:spPr>
            <a:xfrm>
              <a:off x="7030800" y="50310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1" name="Freeform 122"/>
            <p:cNvSpPr/>
            <p:nvPr/>
          </p:nvSpPr>
          <p:spPr>
            <a:xfrm>
              <a:off x="704592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2" name="Freeform 123"/>
            <p:cNvSpPr/>
            <p:nvPr/>
          </p:nvSpPr>
          <p:spPr>
            <a:xfrm>
              <a:off x="7060320" y="50310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3" name="Freeform 124"/>
            <p:cNvSpPr/>
            <p:nvPr/>
          </p:nvSpPr>
          <p:spPr>
            <a:xfrm>
              <a:off x="7226640" y="509868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64" name="Freeform 125"/>
            <p:cNvSpPr/>
            <p:nvPr/>
          </p:nvSpPr>
          <p:spPr>
            <a:xfrm>
              <a:off x="700200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5" name="Freeform 126"/>
            <p:cNvSpPr/>
            <p:nvPr/>
          </p:nvSpPr>
          <p:spPr>
            <a:xfrm>
              <a:off x="701640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6" name="Freeform 127"/>
            <p:cNvSpPr/>
            <p:nvPr/>
          </p:nvSpPr>
          <p:spPr>
            <a:xfrm>
              <a:off x="7030800" y="509940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7" name="Freeform 128"/>
            <p:cNvSpPr/>
            <p:nvPr/>
          </p:nvSpPr>
          <p:spPr>
            <a:xfrm>
              <a:off x="704592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8" name="Freeform 129"/>
            <p:cNvSpPr/>
            <p:nvPr/>
          </p:nvSpPr>
          <p:spPr>
            <a:xfrm>
              <a:off x="7060320" y="509940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69" name="Freeform 130"/>
            <p:cNvSpPr/>
            <p:nvPr/>
          </p:nvSpPr>
          <p:spPr>
            <a:xfrm>
              <a:off x="7226640" y="5167800"/>
              <a:ext cx="73800" cy="11880"/>
            </a:xfrm>
            <a:custGeom>
              <a:avLst/>
              <a:gdLst>
                <a:gd name="textAreaLeft" fmla="*/ 0 w 73800"/>
                <a:gd name="textAreaRight" fmla="*/ 74160 w 73800"/>
                <a:gd name="textAreaTop" fmla="*/ 0 h 11880"/>
                <a:gd name="textAreaBottom" fmla="*/ 12240 h 11880"/>
              </a:gdLst>
              <a:ahLst/>
              <a:rect l="textAreaLeft" t="textAreaTop" r="textAreaRight" b="textAreaBottom"/>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70" name="Freeform 131"/>
            <p:cNvSpPr/>
            <p:nvPr/>
          </p:nvSpPr>
          <p:spPr>
            <a:xfrm>
              <a:off x="700200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71" name="Freeform 132"/>
            <p:cNvSpPr/>
            <p:nvPr/>
          </p:nvSpPr>
          <p:spPr>
            <a:xfrm>
              <a:off x="701640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72" name="Freeform 133"/>
            <p:cNvSpPr/>
            <p:nvPr/>
          </p:nvSpPr>
          <p:spPr>
            <a:xfrm>
              <a:off x="7030800" y="5167800"/>
              <a:ext cx="10800" cy="10800"/>
            </a:xfrm>
            <a:custGeom>
              <a:avLst/>
              <a:gdLst>
                <a:gd name="textAreaLeft" fmla="*/ 0 w 10800"/>
                <a:gd name="textAreaRight" fmla="*/ 11160 w 10800"/>
                <a:gd name="textAreaTop" fmla="*/ 0 h 10800"/>
                <a:gd name="textAreaBottom" fmla="*/ 11160 h 10800"/>
              </a:gdLst>
              <a:ahLst/>
              <a:rect l="textAreaLeft" t="textAreaTop" r="textAreaRight" b="textAreaBottom"/>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73" name="Freeform 134"/>
            <p:cNvSpPr/>
            <p:nvPr/>
          </p:nvSpPr>
          <p:spPr>
            <a:xfrm>
              <a:off x="704592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74" name="Freeform 135"/>
            <p:cNvSpPr/>
            <p:nvPr/>
          </p:nvSpPr>
          <p:spPr>
            <a:xfrm>
              <a:off x="7060320" y="5167800"/>
              <a:ext cx="10080" cy="10800"/>
            </a:xfrm>
            <a:custGeom>
              <a:avLst/>
              <a:gdLst>
                <a:gd name="textAreaLeft" fmla="*/ 0 w 10080"/>
                <a:gd name="textAreaRight" fmla="*/ 10440 w 10080"/>
                <a:gd name="textAreaTop" fmla="*/ 0 h 10800"/>
                <a:gd name="textAreaBottom" fmla="*/ 11160 h 10800"/>
              </a:gdLst>
              <a:ahLst/>
              <a:rect l="textAreaLeft" t="textAreaTop" r="textAreaRight" b="textAreaBottom"/>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solidFill>
              <a:srgbClr val="808080"/>
            </a:solidFill>
            <a:ln w="9360">
              <a:noFill/>
            </a:ln>
          </p:spPr>
          <p:style>
            <a:lnRef idx="0"/>
            <a:fillRef idx="0"/>
            <a:effectRef idx="0"/>
            <a:fontRef idx="minor"/>
          </p:style>
          <p:txBody>
            <a:bodyPr numCol="1" spcCol="0" tIns="5400" bIns="5400" anchor="t">
              <a:noAutofit/>
            </a:bodyPr>
            <a:p>
              <a:endParaRPr b="0" lang="ru-RU" sz="1800" spc="-1" strike="noStrike">
                <a:solidFill>
                  <a:srgbClr val="000000"/>
                </a:solidFill>
                <a:latin typeface="Arial"/>
              </a:endParaRPr>
            </a:p>
          </p:txBody>
        </p:sp>
        <p:sp>
          <p:nvSpPr>
            <p:cNvPr id="1375" name="Freeform 136"/>
            <p:cNvSpPr/>
            <p:nvPr/>
          </p:nvSpPr>
          <p:spPr>
            <a:xfrm>
              <a:off x="7226640" y="4824720"/>
              <a:ext cx="73800" cy="12240"/>
            </a:xfrm>
            <a:custGeom>
              <a:avLst/>
              <a:gdLst>
                <a:gd name="textAreaLeft" fmla="*/ 0 w 73800"/>
                <a:gd name="textAreaRight" fmla="*/ 74160 w 73800"/>
                <a:gd name="textAreaTop" fmla="*/ 0 h 12240"/>
                <a:gd name="textAreaBottom" fmla="*/ 12600 h 12240"/>
              </a:gdLst>
              <a:ahLst/>
              <a:rect l="textAreaLeft" t="textAreaTop" r="textAreaRight" b="textAreaBottom"/>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solidFill>
              <a:srgbClr val="808080"/>
            </a:solidFill>
            <a:ln w="9360">
              <a:noFill/>
            </a:ln>
          </p:spPr>
          <p:style>
            <a:lnRef idx="0"/>
            <a:fillRef idx="0"/>
            <a:effectRef idx="0"/>
            <a:fontRef idx="minor"/>
          </p:style>
          <p:txBody>
            <a:bodyPr numCol="1" spcCol="0" tIns="6120" bIns="6120" anchor="t">
              <a:noAutofit/>
            </a:bodyPr>
            <a:p>
              <a:endParaRPr b="0" lang="ru-RU" sz="1800" spc="-1" strike="noStrike">
                <a:solidFill>
                  <a:srgbClr val="000000"/>
                </a:solidFill>
                <a:latin typeface="Arial"/>
              </a:endParaRPr>
            </a:p>
          </p:txBody>
        </p:sp>
        <p:sp>
          <p:nvSpPr>
            <p:cNvPr id="1376" name="Freeform 137"/>
            <p:cNvSpPr/>
            <p:nvPr/>
          </p:nvSpPr>
          <p:spPr>
            <a:xfrm>
              <a:off x="700200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77" name="Freeform 138"/>
            <p:cNvSpPr/>
            <p:nvPr/>
          </p:nvSpPr>
          <p:spPr>
            <a:xfrm>
              <a:off x="701640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78" name="Freeform 139"/>
            <p:cNvSpPr/>
            <p:nvPr/>
          </p:nvSpPr>
          <p:spPr>
            <a:xfrm>
              <a:off x="7030800" y="4825440"/>
              <a:ext cx="10800" cy="10080"/>
            </a:xfrm>
            <a:custGeom>
              <a:avLst/>
              <a:gdLst>
                <a:gd name="textAreaLeft" fmla="*/ 0 w 10800"/>
                <a:gd name="textAreaRight" fmla="*/ 11160 w 10800"/>
                <a:gd name="textAreaTop" fmla="*/ 0 h 10080"/>
                <a:gd name="textAreaBottom" fmla="*/ 10440 h 10080"/>
              </a:gdLst>
              <a:ahLst/>
              <a:rect l="textAreaLeft" t="textAreaTop" r="textAreaRight" b="textAreaBottom"/>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79" name="Freeform 140"/>
            <p:cNvSpPr/>
            <p:nvPr/>
          </p:nvSpPr>
          <p:spPr>
            <a:xfrm>
              <a:off x="704592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80" name="Freeform 141"/>
            <p:cNvSpPr/>
            <p:nvPr/>
          </p:nvSpPr>
          <p:spPr>
            <a:xfrm>
              <a:off x="7060320" y="4825440"/>
              <a:ext cx="10080" cy="10080"/>
            </a:xfrm>
            <a:custGeom>
              <a:avLst/>
              <a:gdLst>
                <a:gd name="textAreaLeft" fmla="*/ 0 w 10080"/>
                <a:gd name="textAreaRight" fmla="*/ 10440 w 10080"/>
                <a:gd name="textAreaTop" fmla="*/ 0 h 10080"/>
                <a:gd name="textAreaBottom" fmla="*/ 10440 h 10080"/>
              </a:gdLst>
              <a:ahLst/>
              <a:rect l="textAreaLeft" t="textAreaTop" r="textAreaRight" b="textAreaBottom"/>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solidFill>
              <a:srgbClr val="808080"/>
            </a:solidFill>
            <a:ln w="9360">
              <a:noFill/>
            </a:ln>
          </p:spPr>
          <p:style>
            <a:lnRef idx="0"/>
            <a:fillRef idx="0"/>
            <a:effectRef idx="0"/>
            <a:fontRef idx="minor"/>
          </p:style>
          <p:txBody>
            <a:bodyPr numCol="1" spcCol="0" tIns="5040" bIns="5040" anchor="t">
              <a:noAutofit/>
            </a:bodyPr>
            <a:p>
              <a:endParaRPr b="0" lang="ru-RU" sz="1800" spc="-1" strike="noStrike">
                <a:solidFill>
                  <a:srgbClr val="000000"/>
                </a:solidFill>
                <a:latin typeface="Arial"/>
              </a:endParaRPr>
            </a:p>
          </p:txBody>
        </p:sp>
        <p:sp>
          <p:nvSpPr>
            <p:cNvPr id="1381" name="Freeform 142"/>
            <p:cNvSpPr/>
            <p:nvPr/>
          </p:nvSpPr>
          <p:spPr>
            <a:xfrm>
              <a:off x="6940800" y="4547520"/>
              <a:ext cx="424080" cy="1027440"/>
            </a:xfrm>
            <a:custGeom>
              <a:avLst/>
              <a:gdLst>
                <a:gd name="textAreaLeft" fmla="*/ 0 w 424080"/>
                <a:gd name="textAreaRight" fmla="*/ 424440 w 424080"/>
                <a:gd name="textAreaTop" fmla="*/ 0 h 1027440"/>
                <a:gd name="textAreaBottom" fmla="*/ 1027800 h 1027440"/>
              </a:gdLst>
              <a:ahLst/>
              <a:rect l="textAreaLeft" t="textAreaTop" r="textAreaRight" b="textAreaBottom"/>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grpSp>
        <p:nvGrpSpPr>
          <p:cNvPr id="1382" name="组合 73"/>
          <p:cNvGrpSpPr/>
          <p:nvPr/>
        </p:nvGrpSpPr>
        <p:grpSpPr>
          <a:xfrm>
            <a:off x="1835640" y="5051520"/>
            <a:ext cx="1126080" cy="755640"/>
            <a:chOff x="1835640" y="5051520"/>
            <a:chExt cx="1126080" cy="755640"/>
          </a:xfrm>
        </p:grpSpPr>
        <p:sp>
          <p:nvSpPr>
            <p:cNvPr id="1383" name="圆角矩形 74"/>
            <p:cNvSpPr/>
            <p:nvPr/>
          </p:nvSpPr>
          <p:spPr>
            <a:xfrm>
              <a:off x="1979280" y="5051520"/>
              <a:ext cx="838800" cy="735480"/>
            </a:xfrm>
            <a:prstGeom prst="roundRect">
              <a:avLst>
                <a:gd name="adj" fmla="val 12423"/>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84" name="圆角矩形 75"/>
            <p:cNvSpPr/>
            <p:nvPr/>
          </p:nvSpPr>
          <p:spPr>
            <a:xfrm>
              <a:off x="1996200" y="5065560"/>
              <a:ext cx="803160" cy="63036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85" name="矩形 76"/>
            <p:cNvSpPr/>
            <p:nvPr/>
          </p:nvSpPr>
          <p:spPr>
            <a:xfrm>
              <a:off x="1996200" y="5605560"/>
              <a:ext cx="803160" cy="146880"/>
            </a:xfrm>
            <a:prstGeom prst="rect">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86" name="TextBox 204"/>
            <p:cNvSpPr/>
            <p:nvPr/>
          </p:nvSpPr>
          <p:spPr>
            <a:xfrm>
              <a:off x="1835640" y="5579280"/>
              <a:ext cx="112608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СХД</a:t>
              </a:r>
              <a:endParaRPr b="0" lang="ru-RU" sz="900" spc="-1" strike="noStrike">
                <a:solidFill>
                  <a:srgbClr val="000000"/>
                </a:solidFill>
                <a:latin typeface="Arial"/>
              </a:endParaRPr>
            </a:p>
          </p:txBody>
        </p:sp>
        <p:pic>
          <p:nvPicPr>
            <p:cNvPr id="1387" name="Picture 43" descr="图片223"/>
            <p:cNvPicPr/>
            <p:nvPr/>
          </p:nvPicPr>
          <p:blipFill>
            <a:blip r:embed="rId5">
              <a:grayscl/>
            </a:blip>
            <a:stretch/>
          </p:blipFill>
          <p:spPr>
            <a:xfrm>
              <a:off x="2139840" y="5154120"/>
              <a:ext cx="441000" cy="441000"/>
            </a:xfrm>
            <a:prstGeom prst="rect">
              <a:avLst/>
            </a:prstGeom>
            <a:ln w="0">
              <a:noFill/>
            </a:ln>
          </p:spPr>
        </p:pic>
      </p:grpSp>
      <p:grpSp>
        <p:nvGrpSpPr>
          <p:cNvPr id="1388" name="组合 73"/>
          <p:cNvGrpSpPr/>
          <p:nvPr/>
        </p:nvGrpSpPr>
        <p:grpSpPr>
          <a:xfrm>
            <a:off x="2988000" y="5051520"/>
            <a:ext cx="1126080" cy="755640"/>
            <a:chOff x="2988000" y="5051520"/>
            <a:chExt cx="1126080" cy="755640"/>
          </a:xfrm>
        </p:grpSpPr>
        <p:sp>
          <p:nvSpPr>
            <p:cNvPr id="1389" name="圆角矩形 74"/>
            <p:cNvSpPr/>
            <p:nvPr/>
          </p:nvSpPr>
          <p:spPr>
            <a:xfrm>
              <a:off x="3131280" y="5051520"/>
              <a:ext cx="838800" cy="735480"/>
            </a:xfrm>
            <a:prstGeom prst="roundRect">
              <a:avLst>
                <a:gd name="adj" fmla="val 12423"/>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90" name="圆角矩形 75"/>
            <p:cNvSpPr/>
            <p:nvPr/>
          </p:nvSpPr>
          <p:spPr>
            <a:xfrm>
              <a:off x="3148560" y="5065560"/>
              <a:ext cx="803160" cy="630360"/>
            </a:xfrm>
            <a:prstGeom prst="roundRect">
              <a:avLst>
                <a:gd name="adj" fmla="val 16667"/>
              </a:avLst>
            </a:prstGeom>
            <a:solidFill>
              <a:srgbClr val="ffffff"/>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91" name="矩形 76"/>
            <p:cNvSpPr/>
            <p:nvPr/>
          </p:nvSpPr>
          <p:spPr>
            <a:xfrm>
              <a:off x="3148560" y="5605560"/>
              <a:ext cx="803160" cy="146880"/>
            </a:xfrm>
            <a:prstGeom prst="rect">
              <a:avLst/>
            </a:prstGeom>
            <a:solidFill>
              <a:srgbClr val="0080cb"/>
            </a:solidFill>
            <a:ln w="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92" name="TextBox 210"/>
            <p:cNvSpPr/>
            <p:nvPr/>
          </p:nvSpPr>
          <p:spPr>
            <a:xfrm>
              <a:off x="2988000" y="5579280"/>
              <a:ext cx="1126080" cy="22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900" spc="-1" strike="noStrike">
                  <a:solidFill>
                    <a:srgbClr val="ffffff"/>
                  </a:solidFill>
                  <a:latin typeface="Arial"/>
                  <a:ea typeface="微软雅黑"/>
                </a:rPr>
                <a:t>СХД</a:t>
              </a:r>
              <a:endParaRPr b="0" lang="ru-RU" sz="900" spc="-1" strike="noStrike">
                <a:solidFill>
                  <a:srgbClr val="000000"/>
                </a:solidFill>
                <a:latin typeface="Arial"/>
              </a:endParaRPr>
            </a:p>
          </p:txBody>
        </p:sp>
        <p:pic>
          <p:nvPicPr>
            <p:cNvPr id="1393" name="Picture 43" descr="图片223"/>
            <p:cNvPicPr/>
            <p:nvPr/>
          </p:nvPicPr>
          <p:blipFill>
            <a:blip r:embed="rId6">
              <a:grayscl/>
            </a:blip>
            <a:stretch/>
          </p:blipFill>
          <p:spPr>
            <a:xfrm>
              <a:off x="3292200" y="5154120"/>
              <a:ext cx="441000" cy="441000"/>
            </a:xfrm>
            <a:prstGeom prst="rect">
              <a:avLst/>
            </a:prstGeom>
            <a:ln w="0">
              <a:noFill/>
            </a:ln>
          </p:spPr>
        </p:pic>
      </p:grpSp>
      <p:grpSp>
        <p:nvGrpSpPr>
          <p:cNvPr id="1394" name="组合 384"/>
          <p:cNvGrpSpPr/>
          <p:nvPr/>
        </p:nvGrpSpPr>
        <p:grpSpPr>
          <a:xfrm>
            <a:off x="2555640" y="3683160"/>
            <a:ext cx="766080" cy="360000"/>
            <a:chOff x="2555640" y="3683160"/>
            <a:chExt cx="766080" cy="360000"/>
          </a:xfrm>
        </p:grpSpPr>
        <p:sp>
          <p:nvSpPr>
            <p:cNvPr id="1395" name="Freeform 13"/>
            <p:cNvSpPr/>
            <p:nvPr/>
          </p:nvSpPr>
          <p:spPr>
            <a:xfrm>
              <a:off x="2555640" y="3683160"/>
              <a:ext cx="766080" cy="181800"/>
            </a:xfrm>
            <a:custGeom>
              <a:avLst/>
              <a:gdLst>
                <a:gd name="textAreaLeft" fmla="*/ 0 w 766080"/>
                <a:gd name="textAreaRight" fmla="*/ 766440 w 766080"/>
                <a:gd name="textAreaTop" fmla="*/ 0 h 181800"/>
                <a:gd name="textAreaBottom" fmla="*/ 182160 h 181800"/>
              </a:gdLst>
              <a:ahLst/>
              <a:rect l="textAreaLeft" t="textAreaTop" r="textAreaRight" b="textAreaBottom"/>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396" name="Freeform 13"/>
            <p:cNvSpPr/>
            <p:nvPr/>
          </p:nvSpPr>
          <p:spPr>
            <a:xfrm>
              <a:off x="2555640" y="3861360"/>
              <a:ext cx="766080" cy="181800"/>
            </a:xfrm>
            <a:custGeom>
              <a:avLst/>
              <a:gdLst>
                <a:gd name="textAreaLeft" fmla="*/ 0 w 766080"/>
                <a:gd name="textAreaRight" fmla="*/ 766440 w 766080"/>
                <a:gd name="textAreaTop" fmla="*/ 0 h 181800"/>
                <a:gd name="textAreaBottom" fmla="*/ 182160 h 181800"/>
              </a:gdLst>
              <a:ahLst/>
              <a:rect l="textAreaLeft" t="textAreaTop" r="textAreaRight" b="textAreaBottom"/>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1397" name="Freeform 13"/>
          <p:cNvSpPr/>
          <p:nvPr/>
        </p:nvSpPr>
        <p:spPr>
          <a:xfrm>
            <a:off x="6516360" y="3971520"/>
            <a:ext cx="767520" cy="182160"/>
          </a:xfrm>
          <a:custGeom>
            <a:avLst/>
            <a:gdLst>
              <a:gd name="textAreaLeft" fmla="*/ 0 w 767520"/>
              <a:gd name="textAreaRight" fmla="*/ 767880 w 767520"/>
              <a:gd name="textAreaTop" fmla="*/ 0 h 182160"/>
              <a:gd name="textAreaBottom" fmla="*/ 182520 h 182160"/>
            </a:gdLst>
            <a:ahLst/>
            <a:rect l="textAreaLeft" t="textAreaTop" r="textAreaRight" b="textAreaBottom"/>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cxnSp>
        <p:nvCxnSpPr>
          <p:cNvPr id="1398" name="直接箭头连接符 72"/>
          <p:cNvCxnSpPr>
            <a:stCxn id="1223" idx="0"/>
          </p:cNvCxnSpPr>
          <p:nvPr/>
        </p:nvCxnSpPr>
        <p:spPr>
          <a:xfrm flipV="1">
            <a:off x="2951640" y="2276640"/>
            <a:ext cx="1908720" cy="254880"/>
          </a:xfrm>
          <a:prstGeom prst="straightConnector1">
            <a:avLst/>
          </a:prstGeom>
          <a:ln w="25560">
            <a:solidFill>
              <a:srgbClr val="feb80a"/>
            </a:solidFill>
            <a:round/>
            <a:headEnd len="med" type="stealth" w="med"/>
            <a:tailEnd len="med" type="stealth" w="med"/>
          </a:ln>
        </p:spPr>
      </p:cxnSp>
      <p:cxnSp>
        <p:nvCxnSpPr>
          <p:cNvPr id="1399" name="直接箭头连接符 72"/>
          <p:cNvCxnSpPr>
            <a:stCxn id="1222" idx="0"/>
          </p:cNvCxnSpPr>
          <p:nvPr/>
        </p:nvCxnSpPr>
        <p:spPr>
          <a:xfrm flipH="1" flipV="1">
            <a:off x="5004000" y="2276640"/>
            <a:ext cx="1908360" cy="216720"/>
          </a:xfrm>
          <a:prstGeom prst="straightConnector1">
            <a:avLst/>
          </a:prstGeom>
          <a:ln w="25560">
            <a:solidFill>
              <a:srgbClr val="feb80a"/>
            </a:solidFill>
            <a:round/>
            <a:headEnd len="med" type="stealth" w="med"/>
            <a:tailEnd len="med" type="stealth" w="med"/>
          </a:ln>
        </p:spPr>
      </p:cxn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0" name="PlaceHolder 1"/>
          <p:cNvSpPr>
            <a:spLocks noGrp="1"/>
          </p:cNvSpPr>
          <p:nvPr>
            <p:ph type="title"/>
          </p:nvPr>
        </p:nvSpPr>
        <p:spPr>
          <a:xfrm>
            <a:off x="1638000" y="0"/>
            <a:ext cx="7505640" cy="114264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Синхронная репликация данных</a:t>
            </a:r>
            <a:endParaRPr b="0" lang="en-US" sz="4000" spc="-1" strike="noStrike">
              <a:solidFill>
                <a:srgbClr val="000000"/>
              </a:solidFill>
              <a:latin typeface="Gill Sans MT"/>
            </a:endParaRPr>
          </a:p>
        </p:txBody>
      </p:sp>
      <p:pic>
        <p:nvPicPr>
          <p:cNvPr id="1401" name="Picture 3" descr="D:\00 HVS高端存储\外观\新机柜外观图\2-01加工.png"/>
          <p:cNvPicPr/>
          <p:nvPr/>
        </p:nvPicPr>
        <p:blipFill>
          <a:blip r:embed="rId1"/>
          <a:stretch/>
        </p:blipFill>
        <p:spPr>
          <a:xfrm>
            <a:off x="2339640" y="1700640"/>
            <a:ext cx="1451520" cy="1940040"/>
          </a:xfrm>
          <a:prstGeom prst="rect">
            <a:avLst/>
          </a:prstGeom>
          <a:ln w="0">
            <a:noFill/>
          </a:ln>
        </p:spPr>
      </p:pic>
      <p:pic>
        <p:nvPicPr>
          <p:cNvPr id="1402" name="Picture 3" descr="D:\00 HVS高端存储\外观\新机柜外观图\2-01加工.png"/>
          <p:cNvPicPr/>
          <p:nvPr/>
        </p:nvPicPr>
        <p:blipFill>
          <a:blip r:embed="rId2"/>
          <a:stretch/>
        </p:blipFill>
        <p:spPr>
          <a:xfrm>
            <a:off x="6223320" y="1700640"/>
            <a:ext cx="1394640" cy="1940040"/>
          </a:xfrm>
          <a:prstGeom prst="rect">
            <a:avLst/>
          </a:prstGeom>
          <a:ln w="0">
            <a:noFill/>
          </a:ln>
        </p:spPr>
      </p:pic>
      <p:sp>
        <p:nvSpPr>
          <p:cNvPr id="1403" name="右箭头 131"/>
          <p:cNvSpPr/>
          <p:nvPr/>
        </p:nvSpPr>
        <p:spPr>
          <a:xfrm>
            <a:off x="3791520" y="2424960"/>
            <a:ext cx="2420280" cy="451440"/>
          </a:xfrm>
          <a:prstGeom prst="rightArrow">
            <a:avLst>
              <a:gd name="adj1" fmla="val 50000"/>
              <a:gd name="adj2" fmla="val 50976"/>
            </a:avLst>
          </a:prstGeom>
          <a:gradFill rotWithShape="0">
            <a:gsLst>
              <a:gs pos="0">
                <a:srgbClr val="bebebe"/>
              </a:gs>
              <a:gs pos="100000">
                <a:srgbClr val="f7f7f7"/>
              </a:gs>
            </a:gsLst>
            <a:lin ang="16200000"/>
          </a:gradFill>
          <a:ln w="9360">
            <a:solidFill>
              <a:srgbClr val="0080cb"/>
            </a:solidFill>
            <a:round/>
          </a:ln>
          <a:effectLst>
            <a:outerShdw dist="23040" dir="5400000" blurRad="39960" rotWithShape="0">
              <a:srgbClr val="000000">
                <a:alpha val="35000"/>
              </a:srgbClr>
            </a:outerShdw>
          </a:effectLst>
        </p:spPr>
        <p:style>
          <a:lnRef idx="0"/>
          <a:fillRef idx="0"/>
          <a:effectRef idx="0"/>
          <a:fontRef idx="minor"/>
        </p:style>
        <p:txBody>
          <a:bodyPr lIns="72000" rIns="72000" tIns="28800" bIns="28800" anchor="t">
            <a:spAutoFit/>
          </a:bodyPr>
          <a:p>
            <a:pPr algn="ctr">
              <a:lnSpc>
                <a:spcPct val="100000"/>
              </a:lnSpc>
              <a:tabLst>
                <a:tab algn="l" pos="0"/>
              </a:tabLst>
            </a:pPr>
            <a:r>
              <a:rPr b="1" lang="ru-RU" sz="1100" spc="-1" strike="noStrike">
                <a:solidFill>
                  <a:srgbClr val="000000"/>
                </a:solidFill>
                <a:latin typeface="Arial"/>
                <a:ea typeface="微软雅黑"/>
              </a:rPr>
              <a:t>Синхронная репликация</a:t>
            </a:r>
            <a:endParaRPr b="0" lang="ru-RU" sz="1100" spc="-1" strike="noStrike">
              <a:solidFill>
                <a:srgbClr val="000000"/>
              </a:solidFill>
              <a:latin typeface="Arial"/>
            </a:endParaRPr>
          </a:p>
        </p:txBody>
      </p:sp>
      <p:grpSp>
        <p:nvGrpSpPr>
          <p:cNvPr id="1404" name="Group 110"/>
          <p:cNvGrpSpPr/>
          <p:nvPr/>
        </p:nvGrpSpPr>
        <p:grpSpPr>
          <a:xfrm>
            <a:off x="2713680" y="2960640"/>
            <a:ext cx="454680" cy="298080"/>
            <a:chOff x="2713680" y="2960640"/>
            <a:chExt cx="454680" cy="298080"/>
          </a:xfrm>
        </p:grpSpPr>
        <p:grpSp>
          <p:nvGrpSpPr>
            <p:cNvPr id="1405" name="Group 111"/>
            <p:cNvGrpSpPr/>
            <p:nvPr/>
          </p:nvGrpSpPr>
          <p:grpSpPr>
            <a:xfrm>
              <a:off x="2713680" y="3142440"/>
              <a:ext cx="454680" cy="116280"/>
              <a:chOff x="2713680" y="3142440"/>
              <a:chExt cx="454680" cy="116280"/>
            </a:xfrm>
          </p:grpSpPr>
          <p:sp>
            <p:nvSpPr>
              <p:cNvPr id="1406" name="Oval 112"/>
              <p:cNvSpPr/>
              <p:nvPr/>
            </p:nvSpPr>
            <p:spPr>
              <a:xfrm>
                <a:off x="2713680" y="31478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07" name="Oval 113"/>
              <p:cNvSpPr/>
              <p:nvPr/>
            </p:nvSpPr>
            <p:spPr>
              <a:xfrm>
                <a:off x="2713680" y="31424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08" name="Group 114"/>
            <p:cNvGrpSpPr/>
            <p:nvPr/>
          </p:nvGrpSpPr>
          <p:grpSpPr>
            <a:xfrm>
              <a:off x="2713680" y="3109320"/>
              <a:ext cx="454680" cy="116280"/>
              <a:chOff x="2713680" y="3109320"/>
              <a:chExt cx="454680" cy="116280"/>
            </a:xfrm>
          </p:grpSpPr>
          <p:sp>
            <p:nvSpPr>
              <p:cNvPr id="1409" name="Oval 115"/>
              <p:cNvSpPr/>
              <p:nvPr/>
            </p:nvSpPr>
            <p:spPr>
              <a:xfrm>
                <a:off x="2713680" y="31147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10" name="Oval 116"/>
              <p:cNvSpPr/>
              <p:nvPr/>
            </p:nvSpPr>
            <p:spPr>
              <a:xfrm>
                <a:off x="2713680" y="31093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11" name="Group 117"/>
            <p:cNvGrpSpPr/>
            <p:nvPr/>
          </p:nvGrpSpPr>
          <p:grpSpPr>
            <a:xfrm>
              <a:off x="2713680" y="3076920"/>
              <a:ext cx="454680" cy="115920"/>
              <a:chOff x="2713680" y="3076920"/>
              <a:chExt cx="454680" cy="115920"/>
            </a:xfrm>
          </p:grpSpPr>
          <p:sp>
            <p:nvSpPr>
              <p:cNvPr id="1412" name="Oval 118"/>
              <p:cNvSpPr/>
              <p:nvPr/>
            </p:nvSpPr>
            <p:spPr>
              <a:xfrm>
                <a:off x="2713680" y="30819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13" name="Oval 119"/>
              <p:cNvSpPr/>
              <p:nvPr/>
            </p:nvSpPr>
            <p:spPr>
              <a:xfrm>
                <a:off x="2713680" y="30769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14" name="Group 120"/>
            <p:cNvGrpSpPr/>
            <p:nvPr/>
          </p:nvGrpSpPr>
          <p:grpSpPr>
            <a:xfrm>
              <a:off x="2713680" y="3040560"/>
              <a:ext cx="454680" cy="116280"/>
              <a:chOff x="2713680" y="3040560"/>
              <a:chExt cx="454680" cy="116280"/>
            </a:xfrm>
          </p:grpSpPr>
          <p:sp>
            <p:nvSpPr>
              <p:cNvPr id="1415" name="Oval 121"/>
              <p:cNvSpPr/>
              <p:nvPr/>
            </p:nvSpPr>
            <p:spPr>
              <a:xfrm>
                <a:off x="2713680" y="30459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16" name="Oval 122"/>
              <p:cNvSpPr/>
              <p:nvPr/>
            </p:nvSpPr>
            <p:spPr>
              <a:xfrm>
                <a:off x="2713680" y="30405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17" name="Group 123"/>
            <p:cNvGrpSpPr/>
            <p:nvPr/>
          </p:nvGrpSpPr>
          <p:grpSpPr>
            <a:xfrm>
              <a:off x="2713680" y="3004560"/>
              <a:ext cx="454680" cy="115920"/>
              <a:chOff x="2713680" y="3004560"/>
              <a:chExt cx="454680" cy="115920"/>
            </a:xfrm>
          </p:grpSpPr>
          <p:sp>
            <p:nvSpPr>
              <p:cNvPr id="1418" name="Oval 124"/>
              <p:cNvSpPr/>
              <p:nvPr/>
            </p:nvSpPr>
            <p:spPr>
              <a:xfrm>
                <a:off x="2713680" y="30096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19" name="Oval 125"/>
              <p:cNvSpPr/>
              <p:nvPr/>
            </p:nvSpPr>
            <p:spPr>
              <a:xfrm>
                <a:off x="2713680" y="30045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20" name="Group 126"/>
            <p:cNvGrpSpPr/>
            <p:nvPr/>
          </p:nvGrpSpPr>
          <p:grpSpPr>
            <a:xfrm>
              <a:off x="2713680" y="2960640"/>
              <a:ext cx="454680" cy="115920"/>
              <a:chOff x="2713680" y="2960640"/>
              <a:chExt cx="454680" cy="115920"/>
            </a:xfrm>
          </p:grpSpPr>
          <p:sp>
            <p:nvSpPr>
              <p:cNvPr id="1421" name="Oval 127"/>
              <p:cNvSpPr/>
              <p:nvPr/>
            </p:nvSpPr>
            <p:spPr>
              <a:xfrm>
                <a:off x="2713680" y="296568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22" name="Oval 128"/>
              <p:cNvSpPr/>
              <p:nvPr/>
            </p:nvSpPr>
            <p:spPr>
              <a:xfrm>
                <a:off x="2713680" y="296064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grpSp>
        <p:nvGrpSpPr>
          <p:cNvPr id="1423" name="Group 110"/>
          <p:cNvGrpSpPr/>
          <p:nvPr/>
        </p:nvGrpSpPr>
        <p:grpSpPr>
          <a:xfrm>
            <a:off x="6572520" y="2960640"/>
            <a:ext cx="454680" cy="298080"/>
            <a:chOff x="6572520" y="2960640"/>
            <a:chExt cx="454680" cy="298080"/>
          </a:xfrm>
        </p:grpSpPr>
        <p:grpSp>
          <p:nvGrpSpPr>
            <p:cNvPr id="1424" name="Group 111"/>
            <p:cNvGrpSpPr/>
            <p:nvPr/>
          </p:nvGrpSpPr>
          <p:grpSpPr>
            <a:xfrm>
              <a:off x="6572520" y="3142440"/>
              <a:ext cx="454680" cy="116280"/>
              <a:chOff x="6572520" y="3142440"/>
              <a:chExt cx="454680" cy="116280"/>
            </a:xfrm>
          </p:grpSpPr>
          <p:sp>
            <p:nvSpPr>
              <p:cNvPr id="1425" name="Oval 112"/>
              <p:cNvSpPr/>
              <p:nvPr/>
            </p:nvSpPr>
            <p:spPr>
              <a:xfrm>
                <a:off x="6572520" y="31478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26" name="Oval 113"/>
              <p:cNvSpPr/>
              <p:nvPr/>
            </p:nvSpPr>
            <p:spPr>
              <a:xfrm>
                <a:off x="6572520" y="31424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27" name="Group 114"/>
            <p:cNvGrpSpPr/>
            <p:nvPr/>
          </p:nvGrpSpPr>
          <p:grpSpPr>
            <a:xfrm>
              <a:off x="6572520" y="3109320"/>
              <a:ext cx="454680" cy="116280"/>
              <a:chOff x="6572520" y="3109320"/>
              <a:chExt cx="454680" cy="116280"/>
            </a:xfrm>
          </p:grpSpPr>
          <p:sp>
            <p:nvSpPr>
              <p:cNvPr id="1428" name="Oval 115"/>
              <p:cNvSpPr/>
              <p:nvPr/>
            </p:nvSpPr>
            <p:spPr>
              <a:xfrm>
                <a:off x="6572520" y="31147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29" name="Oval 116"/>
              <p:cNvSpPr/>
              <p:nvPr/>
            </p:nvSpPr>
            <p:spPr>
              <a:xfrm>
                <a:off x="6572520" y="31093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30" name="Group 117"/>
            <p:cNvGrpSpPr/>
            <p:nvPr/>
          </p:nvGrpSpPr>
          <p:grpSpPr>
            <a:xfrm>
              <a:off x="6572520" y="3076920"/>
              <a:ext cx="454680" cy="115920"/>
              <a:chOff x="6572520" y="3076920"/>
              <a:chExt cx="454680" cy="115920"/>
            </a:xfrm>
          </p:grpSpPr>
          <p:sp>
            <p:nvSpPr>
              <p:cNvPr id="1431" name="Oval 118"/>
              <p:cNvSpPr/>
              <p:nvPr/>
            </p:nvSpPr>
            <p:spPr>
              <a:xfrm>
                <a:off x="6572520" y="30819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32" name="Oval 119"/>
              <p:cNvSpPr/>
              <p:nvPr/>
            </p:nvSpPr>
            <p:spPr>
              <a:xfrm>
                <a:off x="6572520" y="30769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33" name="Group 120"/>
            <p:cNvGrpSpPr/>
            <p:nvPr/>
          </p:nvGrpSpPr>
          <p:grpSpPr>
            <a:xfrm>
              <a:off x="6572520" y="3040560"/>
              <a:ext cx="454680" cy="116280"/>
              <a:chOff x="6572520" y="3040560"/>
              <a:chExt cx="454680" cy="116280"/>
            </a:xfrm>
          </p:grpSpPr>
          <p:sp>
            <p:nvSpPr>
              <p:cNvPr id="1434" name="Oval 121"/>
              <p:cNvSpPr/>
              <p:nvPr/>
            </p:nvSpPr>
            <p:spPr>
              <a:xfrm>
                <a:off x="6572520" y="30459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35" name="Oval 122"/>
              <p:cNvSpPr/>
              <p:nvPr/>
            </p:nvSpPr>
            <p:spPr>
              <a:xfrm>
                <a:off x="6572520" y="30405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36" name="Group 123"/>
            <p:cNvGrpSpPr/>
            <p:nvPr/>
          </p:nvGrpSpPr>
          <p:grpSpPr>
            <a:xfrm>
              <a:off x="6572520" y="3004560"/>
              <a:ext cx="454680" cy="115920"/>
              <a:chOff x="6572520" y="3004560"/>
              <a:chExt cx="454680" cy="115920"/>
            </a:xfrm>
          </p:grpSpPr>
          <p:sp>
            <p:nvSpPr>
              <p:cNvPr id="1437" name="Oval 124"/>
              <p:cNvSpPr/>
              <p:nvPr/>
            </p:nvSpPr>
            <p:spPr>
              <a:xfrm>
                <a:off x="6572520" y="30096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38" name="Oval 125"/>
              <p:cNvSpPr/>
              <p:nvPr/>
            </p:nvSpPr>
            <p:spPr>
              <a:xfrm>
                <a:off x="6572520" y="30045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39" name="Group 126"/>
            <p:cNvGrpSpPr/>
            <p:nvPr/>
          </p:nvGrpSpPr>
          <p:grpSpPr>
            <a:xfrm>
              <a:off x="6572520" y="2960640"/>
              <a:ext cx="454680" cy="115920"/>
              <a:chOff x="6572520" y="2960640"/>
              <a:chExt cx="454680" cy="115920"/>
            </a:xfrm>
          </p:grpSpPr>
          <p:sp>
            <p:nvSpPr>
              <p:cNvPr id="1440" name="Oval 127"/>
              <p:cNvSpPr/>
              <p:nvPr/>
            </p:nvSpPr>
            <p:spPr>
              <a:xfrm>
                <a:off x="6572520" y="296568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41" name="Oval 128"/>
              <p:cNvSpPr/>
              <p:nvPr/>
            </p:nvSpPr>
            <p:spPr>
              <a:xfrm>
                <a:off x="6572520" y="296064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442" name="Text Box 4"/>
          <p:cNvSpPr/>
          <p:nvPr/>
        </p:nvSpPr>
        <p:spPr>
          <a:xfrm>
            <a:off x="2481840" y="2027520"/>
            <a:ext cx="856800" cy="365400"/>
          </a:xfrm>
          <a:prstGeom prst="rect">
            <a:avLst/>
          </a:prstGeom>
          <a:gradFill rotWithShape="0">
            <a:gsLst>
              <a:gs pos="0">
                <a:srgbClr val="bc573a"/>
              </a:gs>
              <a:gs pos="100000">
                <a:srgbClr val="7c3600"/>
              </a:gs>
            </a:gsLst>
            <a:path path="circle">
              <a:fillToRect l="50000" t="50000" r="50000" b="50000"/>
            </a:path>
          </a:gradFill>
          <a:ln w="9360">
            <a:solidFill>
              <a:srgbClr val="964305"/>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601"/>
              </a:spcBef>
            </a:pPr>
            <a:r>
              <a:rPr b="1" lang="en-US" sz="1200" spc="-1" strike="noStrike" cap="all">
                <a:solidFill>
                  <a:srgbClr val="96dd00"/>
                </a:solidFill>
                <a:latin typeface="Arial"/>
                <a:ea typeface="微软雅黑"/>
              </a:rPr>
              <a:t>Cache</a:t>
            </a:r>
            <a:endParaRPr b="0" lang="ru-RU" sz="1200" spc="-1" strike="noStrike">
              <a:solidFill>
                <a:srgbClr val="000000"/>
              </a:solidFill>
              <a:latin typeface="Arial"/>
            </a:endParaRPr>
          </a:p>
        </p:txBody>
      </p:sp>
      <p:sp>
        <p:nvSpPr>
          <p:cNvPr id="1443" name="Text Box 4"/>
          <p:cNvSpPr/>
          <p:nvPr/>
        </p:nvSpPr>
        <p:spPr>
          <a:xfrm>
            <a:off x="6457680" y="2027520"/>
            <a:ext cx="856800" cy="365400"/>
          </a:xfrm>
          <a:prstGeom prst="rect">
            <a:avLst/>
          </a:prstGeom>
          <a:gradFill rotWithShape="0">
            <a:gsLst>
              <a:gs pos="0">
                <a:srgbClr val="bc573a"/>
              </a:gs>
              <a:gs pos="100000">
                <a:srgbClr val="7c3600"/>
              </a:gs>
            </a:gsLst>
            <a:path path="circle">
              <a:fillToRect l="50000" t="50000" r="50000" b="50000"/>
            </a:path>
          </a:gradFill>
          <a:ln w="9360">
            <a:solidFill>
              <a:srgbClr val="964305"/>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601"/>
              </a:spcBef>
            </a:pPr>
            <a:r>
              <a:rPr b="1" lang="en-US" sz="1200" spc="-1" strike="noStrike" cap="all">
                <a:solidFill>
                  <a:srgbClr val="96dd00"/>
                </a:solidFill>
                <a:latin typeface="Arial"/>
                <a:ea typeface="微软雅黑"/>
              </a:rPr>
              <a:t>Cache</a:t>
            </a:r>
            <a:endParaRPr b="0" lang="ru-RU" sz="1200" spc="-1" strike="noStrike">
              <a:solidFill>
                <a:srgbClr val="000000"/>
              </a:solidFill>
              <a:latin typeface="Arial"/>
            </a:endParaRPr>
          </a:p>
        </p:txBody>
      </p:sp>
      <p:sp>
        <p:nvSpPr>
          <p:cNvPr id="1444" name="AutoShape 148"/>
          <p:cNvSpPr/>
          <p:nvPr/>
        </p:nvSpPr>
        <p:spPr>
          <a:xfrm>
            <a:off x="2597760" y="3187440"/>
            <a:ext cx="78228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100" spc="-1" strike="noStrike">
                <a:solidFill>
                  <a:srgbClr val="ffffff"/>
                </a:solidFill>
                <a:latin typeface="Arial"/>
                <a:ea typeface="微软雅黑"/>
              </a:rPr>
              <a:t>LUN A</a:t>
            </a:r>
            <a:endParaRPr b="0" lang="ru-RU" sz="1100" spc="-1" strike="noStrike">
              <a:solidFill>
                <a:srgbClr val="000000"/>
              </a:solidFill>
              <a:latin typeface="Arial"/>
            </a:endParaRPr>
          </a:p>
        </p:txBody>
      </p:sp>
      <p:sp>
        <p:nvSpPr>
          <p:cNvPr id="1445" name="AutoShape 148"/>
          <p:cNvSpPr/>
          <p:nvPr/>
        </p:nvSpPr>
        <p:spPr>
          <a:xfrm>
            <a:off x="6455520" y="3187440"/>
            <a:ext cx="74412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100" spc="-1" strike="noStrike">
                <a:solidFill>
                  <a:srgbClr val="ffffff"/>
                </a:solidFill>
                <a:latin typeface="Arial"/>
                <a:ea typeface="微软雅黑"/>
              </a:rPr>
              <a:t>LUN B</a:t>
            </a:r>
            <a:endParaRPr b="0" lang="ru-RU" sz="1100" spc="-1" strike="noStrike">
              <a:solidFill>
                <a:srgbClr val="000000"/>
              </a:solidFill>
              <a:latin typeface="Arial"/>
            </a:endParaRPr>
          </a:p>
        </p:txBody>
      </p:sp>
      <p:sp>
        <p:nvSpPr>
          <p:cNvPr id="1446" name="AutoShape 148"/>
          <p:cNvSpPr/>
          <p:nvPr/>
        </p:nvSpPr>
        <p:spPr>
          <a:xfrm>
            <a:off x="2057040" y="3641040"/>
            <a:ext cx="20106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СХД1 ЦОД1</a:t>
            </a:r>
            <a:endParaRPr b="0" lang="ru-RU" sz="1200" spc="-1" strike="noStrike">
              <a:solidFill>
                <a:srgbClr val="000000"/>
              </a:solidFill>
              <a:latin typeface="Arial"/>
            </a:endParaRPr>
          </a:p>
        </p:txBody>
      </p:sp>
      <p:sp>
        <p:nvSpPr>
          <p:cNvPr id="1447" name="AutoShape 148"/>
          <p:cNvSpPr/>
          <p:nvPr/>
        </p:nvSpPr>
        <p:spPr>
          <a:xfrm>
            <a:off x="5796000" y="3638160"/>
            <a:ext cx="23094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СХД2 ЦОД2</a:t>
            </a:r>
            <a:endParaRPr b="0" lang="ru-RU" sz="1200" spc="-1" strike="noStrike">
              <a:solidFill>
                <a:srgbClr val="000000"/>
              </a:solidFill>
              <a:latin typeface="Arial"/>
            </a:endParaRPr>
          </a:p>
        </p:txBody>
      </p:sp>
      <p:sp>
        <p:nvSpPr>
          <p:cNvPr id="1448" name="Line 151"/>
          <p:cNvSpPr/>
          <p:nvPr/>
        </p:nvSpPr>
        <p:spPr>
          <a:xfrm>
            <a:off x="3419640" y="2132640"/>
            <a:ext cx="295236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49" name="Line 152"/>
          <p:cNvSpPr/>
          <p:nvPr/>
        </p:nvSpPr>
        <p:spPr>
          <a:xfrm flipH="1">
            <a:off x="3419640" y="2276640"/>
            <a:ext cx="292356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0" name="Line 152"/>
          <p:cNvSpPr/>
          <p:nvPr/>
        </p:nvSpPr>
        <p:spPr>
          <a:xfrm flipH="1">
            <a:off x="1751400" y="2276640"/>
            <a:ext cx="58824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1" name="Line 151"/>
          <p:cNvSpPr/>
          <p:nvPr/>
        </p:nvSpPr>
        <p:spPr>
          <a:xfrm>
            <a:off x="1754640" y="2132640"/>
            <a:ext cx="58500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pPr algn="ctr">
              <a:lnSpc>
                <a:spcPct val="100000"/>
              </a:lnSpc>
              <a:spcBef>
                <a:spcPts val="751"/>
              </a:spcBef>
            </a:pPr>
            <a:r>
              <a:rPr b="1" lang="en-US" sz="1500" spc="-1" strike="noStrike">
                <a:solidFill>
                  <a:srgbClr val="ffffff"/>
                </a:solidFill>
                <a:latin typeface="Arial"/>
                <a:ea typeface="微软雅黑"/>
              </a:rPr>
              <a:t>`</a:t>
            </a:r>
            <a:endParaRPr b="0" lang="ru-RU" sz="1500" spc="-1" strike="noStrike">
              <a:solidFill>
                <a:srgbClr val="000000"/>
              </a:solidFill>
              <a:latin typeface="Arial"/>
            </a:endParaRPr>
          </a:p>
        </p:txBody>
      </p:sp>
      <p:sp>
        <p:nvSpPr>
          <p:cNvPr id="1452" name="Line 151"/>
          <p:cNvSpPr/>
          <p:nvPr/>
        </p:nvSpPr>
        <p:spPr>
          <a:xfrm flipV="1">
            <a:off x="3053880" y="2506680"/>
            <a:ext cx="1080" cy="42264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3" name="Line 151"/>
          <p:cNvSpPr/>
          <p:nvPr/>
        </p:nvSpPr>
        <p:spPr>
          <a:xfrm>
            <a:off x="2840040" y="2506680"/>
            <a:ext cx="3600" cy="4179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4" name="Line 151"/>
          <p:cNvSpPr/>
          <p:nvPr/>
        </p:nvSpPr>
        <p:spPr>
          <a:xfrm flipV="1">
            <a:off x="6876000" y="2454480"/>
            <a:ext cx="1440" cy="4701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5" name="Line 151"/>
          <p:cNvSpPr/>
          <p:nvPr/>
        </p:nvSpPr>
        <p:spPr>
          <a:xfrm>
            <a:off x="6695640" y="2488680"/>
            <a:ext cx="3600" cy="43164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456" name="AutoShape 148"/>
          <p:cNvSpPr/>
          <p:nvPr/>
        </p:nvSpPr>
        <p:spPr>
          <a:xfrm>
            <a:off x="1965600" y="18828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1</a:t>
            </a:r>
            <a:endParaRPr b="0" lang="ru-RU" sz="1200" spc="-1" strike="noStrike">
              <a:solidFill>
                <a:srgbClr val="000000"/>
              </a:solidFill>
              <a:latin typeface="Arial"/>
            </a:endParaRPr>
          </a:p>
        </p:txBody>
      </p:sp>
      <p:sp>
        <p:nvSpPr>
          <p:cNvPr id="1457" name="AutoShape 148"/>
          <p:cNvSpPr/>
          <p:nvPr/>
        </p:nvSpPr>
        <p:spPr>
          <a:xfrm>
            <a:off x="2541600" y="2565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458" name="AutoShape 148"/>
          <p:cNvSpPr/>
          <p:nvPr/>
        </p:nvSpPr>
        <p:spPr>
          <a:xfrm>
            <a:off x="6358320" y="2565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459" name="AutoShape 148"/>
          <p:cNvSpPr/>
          <p:nvPr/>
        </p:nvSpPr>
        <p:spPr>
          <a:xfrm>
            <a:off x="4773960" y="186192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2</a:t>
            </a:r>
            <a:endParaRPr b="0" lang="ru-RU" sz="1200" spc="-1" strike="noStrike">
              <a:solidFill>
                <a:srgbClr val="000000"/>
              </a:solidFill>
              <a:latin typeface="Arial"/>
            </a:endParaRPr>
          </a:p>
        </p:txBody>
      </p:sp>
      <p:sp>
        <p:nvSpPr>
          <p:cNvPr id="1460" name="AutoShape 148"/>
          <p:cNvSpPr/>
          <p:nvPr/>
        </p:nvSpPr>
        <p:spPr>
          <a:xfrm>
            <a:off x="3024360" y="258192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461" name="AutoShape 148"/>
          <p:cNvSpPr/>
          <p:nvPr/>
        </p:nvSpPr>
        <p:spPr>
          <a:xfrm>
            <a:off x="4773960" y="2277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3</a:t>
            </a:r>
            <a:endParaRPr b="0" lang="ru-RU" sz="1200" spc="-1" strike="noStrike">
              <a:solidFill>
                <a:srgbClr val="000000"/>
              </a:solidFill>
              <a:latin typeface="Arial"/>
            </a:endParaRPr>
          </a:p>
        </p:txBody>
      </p:sp>
      <p:sp>
        <p:nvSpPr>
          <p:cNvPr id="1462" name="AutoShape 148"/>
          <p:cNvSpPr/>
          <p:nvPr/>
        </p:nvSpPr>
        <p:spPr>
          <a:xfrm>
            <a:off x="6862320" y="2565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endParaRPr b="0" lang="ru-RU" sz="1800" spc="-1" strike="noStrike">
              <a:solidFill>
                <a:srgbClr val="000000"/>
              </a:solidFill>
              <a:latin typeface="Arial"/>
            </a:endParaRPr>
          </a:p>
        </p:txBody>
      </p:sp>
      <p:sp>
        <p:nvSpPr>
          <p:cNvPr id="1463" name="AutoShape 148"/>
          <p:cNvSpPr/>
          <p:nvPr/>
        </p:nvSpPr>
        <p:spPr>
          <a:xfrm>
            <a:off x="1965600" y="2277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4</a:t>
            </a:r>
            <a:endParaRPr b="0" lang="ru-RU" sz="1200" spc="-1" strike="noStrike">
              <a:solidFill>
                <a:srgbClr val="000000"/>
              </a:solidFill>
              <a:latin typeface="Arial"/>
            </a:endParaRPr>
          </a:p>
        </p:txBody>
      </p:sp>
      <p:grpSp>
        <p:nvGrpSpPr>
          <p:cNvPr id="1464" name="组合 521"/>
          <p:cNvGrpSpPr/>
          <p:nvPr/>
        </p:nvGrpSpPr>
        <p:grpSpPr>
          <a:xfrm>
            <a:off x="1259640" y="1700640"/>
            <a:ext cx="471240" cy="1056960"/>
            <a:chOff x="1259640" y="1700640"/>
            <a:chExt cx="471240" cy="1056960"/>
          </a:xfrm>
        </p:grpSpPr>
        <p:sp>
          <p:nvSpPr>
            <p:cNvPr id="1465" name="Freeform 147"/>
            <p:cNvSpPr/>
            <p:nvPr/>
          </p:nvSpPr>
          <p:spPr>
            <a:xfrm>
              <a:off x="1542600" y="1884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466" name="Freeform 148"/>
            <p:cNvSpPr/>
            <p:nvPr/>
          </p:nvSpPr>
          <p:spPr>
            <a:xfrm>
              <a:off x="1542600" y="20275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467" name="Freeform 149"/>
            <p:cNvSpPr/>
            <p:nvPr/>
          </p:nvSpPr>
          <p:spPr>
            <a:xfrm>
              <a:off x="1542600" y="217080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468" name="Freeform 150"/>
            <p:cNvSpPr/>
            <p:nvPr/>
          </p:nvSpPr>
          <p:spPr>
            <a:xfrm>
              <a:off x="1542600" y="23137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469" name="Freeform 151"/>
            <p:cNvSpPr/>
            <p:nvPr/>
          </p:nvSpPr>
          <p:spPr>
            <a:xfrm>
              <a:off x="1259640" y="170064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1470" name="TextBox 289"/>
          <p:cNvSpPr/>
          <p:nvPr/>
        </p:nvSpPr>
        <p:spPr>
          <a:xfrm>
            <a:off x="1115640" y="4581000"/>
            <a:ext cx="396000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4. Хост получает подтверждение успеха записи от 1й системы</a:t>
            </a:r>
            <a:endParaRPr b="0" lang="ru-RU" sz="1800" spc="-1" strike="noStrike">
              <a:solidFill>
                <a:srgbClr val="000000"/>
              </a:solidFill>
              <a:latin typeface="Arial"/>
            </a:endParaRPr>
          </a:p>
        </p:txBody>
      </p:sp>
      <p:sp>
        <p:nvSpPr>
          <p:cNvPr id="1471" name="TextBox 290"/>
          <p:cNvSpPr/>
          <p:nvPr/>
        </p:nvSpPr>
        <p:spPr>
          <a:xfrm>
            <a:off x="4932000" y="4581000"/>
            <a:ext cx="396000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3. 2я система подтверждает успех записи</a:t>
            </a:r>
            <a:endParaRPr b="0" lang="ru-RU" sz="1800" spc="-1" strike="noStrike">
              <a:solidFill>
                <a:srgbClr val="000000"/>
              </a:solidFill>
              <a:latin typeface="Arial"/>
            </a:endParaRPr>
          </a:p>
        </p:txBody>
      </p:sp>
      <p:sp>
        <p:nvSpPr>
          <p:cNvPr id="1472" name="TextBox 291"/>
          <p:cNvSpPr/>
          <p:nvPr/>
        </p:nvSpPr>
        <p:spPr>
          <a:xfrm>
            <a:off x="2915640" y="5445360"/>
            <a:ext cx="39600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Пропускная способность канала должна соответствовать </a:t>
            </a:r>
            <a:r>
              <a:rPr b="1" i="1" lang="ru-RU" sz="1800" spc="-1" strike="noStrike">
                <a:solidFill>
                  <a:srgbClr val="000000"/>
                </a:solidFill>
                <a:latin typeface="Gill Sans MT"/>
              </a:rPr>
              <a:t>максимальной пиковой нагрузке</a:t>
            </a:r>
            <a:r>
              <a:rPr b="0" lang="ru-RU" sz="1800" spc="-1" strike="noStrike">
                <a:solidFill>
                  <a:srgbClr val="000000"/>
                </a:solidFill>
                <a:latin typeface="Gill Sans MT"/>
              </a:rPr>
              <a:t> по операциям записи</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3" name="PlaceHolder 1"/>
          <p:cNvSpPr>
            <a:spLocks noGrp="1"/>
          </p:cNvSpPr>
          <p:nvPr>
            <p:ph type="title"/>
          </p:nvPr>
        </p:nvSpPr>
        <p:spPr>
          <a:xfrm>
            <a:off x="1542600" y="0"/>
            <a:ext cx="7601040" cy="114264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Асинхронная репликация данных</a:t>
            </a:r>
            <a:endParaRPr b="0" lang="en-US" sz="4000" spc="-1" strike="noStrike">
              <a:solidFill>
                <a:srgbClr val="000000"/>
              </a:solidFill>
              <a:latin typeface="Gill Sans MT"/>
            </a:endParaRPr>
          </a:p>
        </p:txBody>
      </p:sp>
      <p:sp>
        <p:nvSpPr>
          <p:cNvPr id="1474" name="TextBox 289"/>
          <p:cNvSpPr/>
          <p:nvPr/>
        </p:nvSpPr>
        <p:spPr>
          <a:xfrm>
            <a:off x="1115640" y="4581000"/>
            <a:ext cx="396000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СХД1 ставит временнУю метку на блок данных</a:t>
            </a:r>
            <a:endParaRPr b="0" lang="ru-RU" sz="1800" spc="-1" strike="noStrike">
              <a:solidFill>
                <a:srgbClr val="000000"/>
              </a:solidFill>
              <a:latin typeface="Arial"/>
            </a:endParaRPr>
          </a:p>
        </p:txBody>
      </p:sp>
      <p:sp>
        <p:nvSpPr>
          <p:cNvPr id="1475" name="TextBox 290"/>
          <p:cNvSpPr/>
          <p:nvPr/>
        </p:nvSpPr>
        <p:spPr>
          <a:xfrm>
            <a:off x="4932000" y="4581000"/>
            <a:ext cx="3960000" cy="913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Все блоки с соответствующими временнЫми метками пересылаются на СХД2</a:t>
            </a:r>
            <a:endParaRPr b="0" lang="ru-RU" sz="1800" spc="-1" strike="noStrike">
              <a:solidFill>
                <a:srgbClr val="000000"/>
              </a:solidFill>
              <a:latin typeface="Arial"/>
            </a:endParaRPr>
          </a:p>
        </p:txBody>
      </p:sp>
      <p:sp>
        <p:nvSpPr>
          <p:cNvPr id="1476" name="TextBox 291"/>
          <p:cNvSpPr/>
          <p:nvPr/>
        </p:nvSpPr>
        <p:spPr>
          <a:xfrm>
            <a:off x="1259640" y="5735160"/>
            <a:ext cx="7416360" cy="913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800" spc="-1" strike="noStrike">
                <a:solidFill>
                  <a:srgbClr val="000000"/>
                </a:solidFill>
                <a:latin typeface="Gill Sans MT"/>
              </a:rPr>
              <a:t>Пропускная способность канала должна быть адекватна </a:t>
            </a:r>
            <a:r>
              <a:rPr b="1" i="1" lang="ru-RU" sz="1800" spc="-1" strike="noStrike">
                <a:solidFill>
                  <a:srgbClr val="000000"/>
                </a:solidFill>
                <a:latin typeface="Gill Sans MT"/>
              </a:rPr>
              <a:t>максимальной пиковой нагрузке</a:t>
            </a:r>
            <a:r>
              <a:rPr b="0" lang="ru-RU" sz="1800" spc="-1" strike="noStrike">
                <a:solidFill>
                  <a:srgbClr val="000000"/>
                </a:solidFill>
                <a:latin typeface="Gill Sans MT"/>
              </a:rPr>
              <a:t> по операциям записи за </a:t>
            </a:r>
            <a:r>
              <a:rPr b="1" i="1" lang="ru-RU" sz="1800" spc="-1" strike="noStrike">
                <a:solidFill>
                  <a:srgbClr val="000000"/>
                </a:solidFill>
                <a:latin typeface="Gill Sans MT"/>
              </a:rPr>
              <a:t>временной промежуток окна репликации</a:t>
            </a:r>
            <a:endParaRPr b="0" lang="ru-RU" sz="1800" spc="-1" strike="noStrike">
              <a:solidFill>
                <a:srgbClr val="000000"/>
              </a:solidFill>
              <a:latin typeface="Arial"/>
            </a:endParaRPr>
          </a:p>
        </p:txBody>
      </p:sp>
      <p:pic>
        <p:nvPicPr>
          <p:cNvPr id="1477" name="Picture 3" descr="D:\00 HVS高端存储\外观\新机柜外观图\2-01加工.png"/>
          <p:cNvPicPr/>
          <p:nvPr/>
        </p:nvPicPr>
        <p:blipFill>
          <a:blip r:embed="rId1"/>
          <a:stretch/>
        </p:blipFill>
        <p:spPr>
          <a:xfrm>
            <a:off x="2351880" y="1704600"/>
            <a:ext cx="1451520" cy="1940040"/>
          </a:xfrm>
          <a:prstGeom prst="rect">
            <a:avLst/>
          </a:prstGeom>
          <a:ln w="0">
            <a:noFill/>
          </a:ln>
        </p:spPr>
      </p:pic>
      <p:pic>
        <p:nvPicPr>
          <p:cNvPr id="1478" name="Picture 3" descr="D:\00 HVS高端存储\外观\新机柜外观图\2-01加工.png"/>
          <p:cNvPicPr/>
          <p:nvPr/>
        </p:nvPicPr>
        <p:blipFill>
          <a:blip r:embed="rId2"/>
          <a:stretch/>
        </p:blipFill>
        <p:spPr>
          <a:xfrm>
            <a:off x="6224400" y="1704600"/>
            <a:ext cx="1394640" cy="1940040"/>
          </a:xfrm>
          <a:prstGeom prst="rect">
            <a:avLst/>
          </a:prstGeom>
          <a:ln w="0">
            <a:noFill/>
          </a:ln>
        </p:spPr>
      </p:pic>
      <p:grpSp>
        <p:nvGrpSpPr>
          <p:cNvPr id="1479" name="Group 110"/>
          <p:cNvGrpSpPr/>
          <p:nvPr/>
        </p:nvGrpSpPr>
        <p:grpSpPr>
          <a:xfrm>
            <a:off x="2725560" y="2964240"/>
            <a:ext cx="454680" cy="298080"/>
            <a:chOff x="2725560" y="2964240"/>
            <a:chExt cx="454680" cy="298080"/>
          </a:xfrm>
        </p:grpSpPr>
        <p:grpSp>
          <p:nvGrpSpPr>
            <p:cNvPr id="1480" name="Group 111"/>
            <p:cNvGrpSpPr/>
            <p:nvPr/>
          </p:nvGrpSpPr>
          <p:grpSpPr>
            <a:xfrm>
              <a:off x="2725560" y="3146400"/>
              <a:ext cx="454680" cy="115920"/>
              <a:chOff x="2725560" y="3146400"/>
              <a:chExt cx="454680" cy="115920"/>
            </a:xfrm>
          </p:grpSpPr>
          <p:sp>
            <p:nvSpPr>
              <p:cNvPr id="1481" name="Oval 112"/>
              <p:cNvSpPr/>
              <p:nvPr/>
            </p:nvSpPr>
            <p:spPr>
              <a:xfrm>
                <a:off x="2725560" y="31514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82" name="Oval 113"/>
              <p:cNvSpPr/>
              <p:nvPr/>
            </p:nvSpPr>
            <p:spPr>
              <a:xfrm>
                <a:off x="2725560" y="31464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83" name="Group 114"/>
            <p:cNvGrpSpPr/>
            <p:nvPr/>
          </p:nvGrpSpPr>
          <p:grpSpPr>
            <a:xfrm>
              <a:off x="2725560" y="3113280"/>
              <a:ext cx="454680" cy="115920"/>
              <a:chOff x="2725560" y="3113280"/>
              <a:chExt cx="454680" cy="115920"/>
            </a:xfrm>
          </p:grpSpPr>
          <p:sp>
            <p:nvSpPr>
              <p:cNvPr id="1484" name="Oval 115"/>
              <p:cNvSpPr/>
              <p:nvPr/>
            </p:nvSpPr>
            <p:spPr>
              <a:xfrm>
                <a:off x="2725560" y="31183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85" name="Oval 116"/>
              <p:cNvSpPr/>
              <p:nvPr/>
            </p:nvSpPr>
            <p:spPr>
              <a:xfrm>
                <a:off x="2725560" y="31132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86" name="Group 117"/>
            <p:cNvGrpSpPr/>
            <p:nvPr/>
          </p:nvGrpSpPr>
          <p:grpSpPr>
            <a:xfrm>
              <a:off x="2725560" y="3080520"/>
              <a:ext cx="454680" cy="116280"/>
              <a:chOff x="2725560" y="3080520"/>
              <a:chExt cx="454680" cy="116280"/>
            </a:xfrm>
          </p:grpSpPr>
          <p:sp>
            <p:nvSpPr>
              <p:cNvPr id="1487" name="Oval 118"/>
              <p:cNvSpPr/>
              <p:nvPr/>
            </p:nvSpPr>
            <p:spPr>
              <a:xfrm>
                <a:off x="2725560" y="30859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88" name="Oval 119"/>
              <p:cNvSpPr/>
              <p:nvPr/>
            </p:nvSpPr>
            <p:spPr>
              <a:xfrm>
                <a:off x="2725560" y="30805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89" name="Group 120"/>
            <p:cNvGrpSpPr/>
            <p:nvPr/>
          </p:nvGrpSpPr>
          <p:grpSpPr>
            <a:xfrm>
              <a:off x="2725560" y="3044520"/>
              <a:ext cx="454680" cy="115920"/>
              <a:chOff x="2725560" y="3044520"/>
              <a:chExt cx="454680" cy="115920"/>
            </a:xfrm>
          </p:grpSpPr>
          <p:sp>
            <p:nvSpPr>
              <p:cNvPr id="1490" name="Oval 121"/>
              <p:cNvSpPr/>
              <p:nvPr/>
            </p:nvSpPr>
            <p:spPr>
              <a:xfrm>
                <a:off x="2725560" y="30495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91" name="Oval 122"/>
              <p:cNvSpPr/>
              <p:nvPr/>
            </p:nvSpPr>
            <p:spPr>
              <a:xfrm>
                <a:off x="2725560" y="30445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92" name="Group 123"/>
            <p:cNvGrpSpPr/>
            <p:nvPr/>
          </p:nvGrpSpPr>
          <p:grpSpPr>
            <a:xfrm>
              <a:off x="2725560" y="3008160"/>
              <a:ext cx="454680" cy="116280"/>
              <a:chOff x="2725560" y="3008160"/>
              <a:chExt cx="454680" cy="116280"/>
            </a:xfrm>
          </p:grpSpPr>
          <p:sp>
            <p:nvSpPr>
              <p:cNvPr id="1493" name="Oval 124"/>
              <p:cNvSpPr/>
              <p:nvPr/>
            </p:nvSpPr>
            <p:spPr>
              <a:xfrm>
                <a:off x="2725560" y="30135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94" name="Oval 125"/>
              <p:cNvSpPr/>
              <p:nvPr/>
            </p:nvSpPr>
            <p:spPr>
              <a:xfrm>
                <a:off x="2725560" y="30081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495" name="Group 126"/>
            <p:cNvGrpSpPr/>
            <p:nvPr/>
          </p:nvGrpSpPr>
          <p:grpSpPr>
            <a:xfrm>
              <a:off x="2725560" y="2964240"/>
              <a:ext cx="454680" cy="116280"/>
              <a:chOff x="2725560" y="2964240"/>
              <a:chExt cx="454680" cy="116280"/>
            </a:xfrm>
          </p:grpSpPr>
          <p:sp>
            <p:nvSpPr>
              <p:cNvPr id="1496" name="Oval 127"/>
              <p:cNvSpPr/>
              <p:nvPr/>
            </p:nvSpPr>
            <p:spPr>
              <a:xfrm>
                <a:off x="2725560" y="296964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497" name="Oval 128"/>
              <p:cNvSpPr/>
              <p:nvPr/>
            </p:nvSpPr>
            <p:spPr>
              <a:xfrm>
                <a:off x="2725560" y="296424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grpSp>
        <p:nvGrpSpPr>
          <p:cNvPr id="1498" name="Group 110"/>
          <p:cNvGrpSpPr/>
          <p:nvPr/>
        </p:nvGrpSpPr>
        <p:grpSpPr>
          <a:xfrm>
            <a:off x="6584760" y="2964240"/>
            <a:ext cx="454680" cy="298080"/>
            <a:chOff x="6584760" y="2964240"/>
            <a:chExt cx="454680" cy="298080"/>
          </a:xfrm>
        </p:grpSpPr>
        <p:grpSp>
          <p:nvGrpSpPr>
            <p:cNvPr id="1499" name="Group 111"/>
            <p:cNvGrpSpPr/>
            <p:nvPr/>
          </p:nvGrpSpPr>
          <p:grpSpPr>
            <a:xfrm>
              <a:off x="6584760" y="3146400"/>
              <a:ext cx="454680" cy="115920"/>
              <a:chOff x="6584760" y="3146400"/>
              <a:chExt cx="454680" cy="115920"/>
            </a:xfrm>
          </p:grpSpPr>
          <p:sp>
            <p:nvSpPr>
              <p:cNvPr id="1500" name="Oval 112"/>
              <p:cNvSpPr/>
              <p:nvPr/>
            </p:nvSpPr>
            <p:spPr>
              <a:xfrm>
                <a:off x="6584760" y="31514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01" name="Oval 113"/>
              <p:cNvSpPr/>
              <p:nvPr/>
            </p:nvSpPr>
            <p:spPr>
              <a:xfrm>
                <a:off x="6584760" y="31464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02" name="Group 114"/>
            <p:cNvGrpSpPr/>
            <p:nvPr/>
          </p:nvGrpSpPr>
          <p:grpSpPr>
            <a:xfrm>
              <a:off x="6584760" y="3113280"/>
              <a:ext cx="454680" cy="115920"/>
              <a:chOff x="6584760" y="3113280"/>
              <a:chExt cx="454680" cy="115920"/>
            </a:xfrm>
          </p:grpSpPr>
          <p:sp>
            <p:nvSpPr>
              <p:cNvPr id="1503" name="Oval 115"/>
              <p:cNvSpPr/>
              <p:nvPr/>
            </p:nvSpPr>
            <p:spPr>
              <a:xfrm>
                <a:off x="6584760" y="31183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04" name="Oval 116"/>
              <p:cNvSpPr/>
              <p:nvPr/>
            </p:nvSpPr>
            <p:spPr>
              <a:xfrm>
                <a:off x="6584760" y="31132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05" name="Group 117"/>
            <p:cNvGrpSpPr/>
            <p:nvPr/>
          </p:nvGrpSpPr>
          <p:grpSpPr>
            <a:xfrm>
              <a:off x="6584760" y="3080520"/>
              <a:ext cx="454680" cy="116280"/>
              <a:chOff x="6584760" y="3080520"/>
              <a:chExt cx="454680" cy="116280"/>
            </a:xfrm>
          </p:grpSpPr>
          <p:sp>
            <p:nvSpPr>
              <p:cNvPr id="1506" name="Oval 118"/>
              <p:cNvSpPr/>
              <p:nvPr/>
            </p:nvSpPr>
            <p:spPr>
              <a:xfrm>
                <a:off x="6584760" y="30859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07" name="Oval 119"/>
              <p:cNvSpPr/>
              <p:nvPr/>
            </p:nvSpPr>
            <p:spPr>
              <a:xfrm>
                <a:off x="6584760" y="30805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08" name="Group 120"/>
            <p:cNvGrpSpPr/>
            <p:nvPr/>
          </p:nvGrpSpPr>
          <p:grpSpPr>
            <a:xfrm>
              <a:off x="6584760" y="3044520"/>
              <a:ext cx="454680" cy="115920"/>
              <a:chOff x="6584760" y="3044520"/>
              <a:chExt cx="454680" cy="115920"/>
            </a:xfrm>
          </p:grpSpPr>
          <p:sp>
            <p:nvSpPr>
              <p:cNvPr id="1509" name="Oval 121"/>
              <p:cNvSpPr/>
              <p:nvPr/>
            </p:nvSpPr>
            <p:spPr>
              <a:xfrm>
                <a:off x="6584760" y="30495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10" name="Oval 122"/>
              <p:cNvSpPr/>
              <p:nvPr/>
            </p:nvSpPr>
            <p:spPr>
              <a:xfrm>
                <a:off x="6584760" y="30445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11" name="Group 123"/>
            <p:cNvGrpSpPr/>
            <p:nvPr/>
          </p:nvGrpSpPr>
          <p:grpSpPr>
            <a:xfrm>
              <a:off x="6584760" y="3008160"/>
              <a:ext cx="454680" cy="116280"/>
              <a:chOff x="6584760" y="3008160"/>
              <a:chExt cx="454680" cy="116280"/>
            </a:xfrm>
          </p:grpSpPr>
          <p:sp>
            <p:nvSpPr>
              <p:cNvPr id="1512" name="Oval 124"/>
              <p:cNvSpPr/>
              <p:nvPr/>
            </p:nvSpPr>
            <p:spPr>
              <a:xfrm>
                <a:off x="6584760" y="30135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13" name="Oval 125"/>
              <p:cNvSpPr/>
              <p:nvPr/>
            </p:nvSpPr>
            <p:spPr>
              <a:xfrm>
                <a:off x="6584760" y="30081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14" name="Group 126"/>
            <p:cNvGrpSpPr/>
            <p:nvPr/>
          </p:nvGrpSpPr>
          <p:grpSpPr>
            <a:xfrm>
              <a:off x="6584760" y="2964240"/>
              <a:ext cx="454680" cy="116280"/>
              <a:chOff x="6584760" y="2964240"/>
              <a:chExt cx="454680" cy="116280"/>
            </a:xfrm>
          </p:grpSpPr>
          <p:sp>
            <p:nvSpPr>
              <p:cNvPr id="1515" name="Oval 127"/>
              <p:cNvSpPr/>
              <p:nvPr/>
            </p:nvSpPr>
            <p:spPr>
              <a:xfrm>
                <a:off x="6584760" y="296964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16" name="Oval 128"/>
              <p:cNvSpPr/>
              <p:nvPr/>
            </p:nvSpPr>
            <p:spPr>
              <a:xfrm>
                <a:off x="6584760" y="296424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517" name="AutoShape 148"/>
          <p:cNvSpPr/>
          <p:nvPr/>
        </p:nvSpPr>
        <p:spPr>
          <a:xfrm>
            <a:off x="2609640" y="3191400"/>
            <a:ext cx="78228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100" spc="-1" strike="noStrike">
                <a:solidFill>
                  <a:srgbClr val="ffffff"/>
                </a:solidFill>
                <a:latin typeface="Arial"/>
                <a:ea typeface="微软雅黑"/>
              </a:rPr>
              <a:t>LUN A</a:t>
            </a:r>
            <a:endParaRPr b="0" lang="ru-RU" sz="1100" spc="-1" strike="noStrike">
              <a:solidFill>
                <a:srgbClr val="000000"/>
              </a:solidFill>
              <a:latin typeface="Arial"/>
            </a:endParaRPr>
          </a:p>
        </p:txBody>
      </p:sp>
      <p:sp>
        <p:nvSpPr>
          <p:cNvPr id="1518" name="AutoShape 148"/>
          <p:cNvSpPr/>
          <p:nvPr/>
        </p:nvSpPr>
        <p:spPr>
          <a:xfrm>
            <a:off x="6467400" y="3191400"/>
            <a:ext cx="74412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100" spc="-1" strike="noStrike">
                <a:solidFill>
                  <a:srgbClr val="ffffff"/>
                </a:solidFill>
                <a:latin typeface="Arial"/>
                <a:ea typeface="微软雅黑"/>
              </a:rPr>
              <a:t>LUN B</a:t>
            </a:r>
            <a:endParaRPr b="0" lang="ru-RU" sz="1100" spc="-1" strike="noStrike">
              <a:solidFill>
                <a:srgbClr val="000000"/>
              </a:solidFill>
              <a:latin typeface="Arial"/>
            </a:endParaRPr>
          </a:p>
        </p:txBody>
      </p:sp>
      <p:sp>
        <p:nvSpPr>
          <p:cNvPr id="1519" name="Line 152"/>
          <p:cNvSpPr/>
          <p:nvPr/>
        </p:nvSpPr>
        <p:spPr>
          <a:xfrm flipH="1">
            <a:off x="1763640" y="2289960"/>
            <a:ext cx="68148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20" name="Line 151"/>
          <p:cNvSpPr/>
          <p:nvPr/>
        </p:nvSpPr>
        <p:spPr>
          <a:xfrm>
            <a:off x="1818720" y="2170080"/>
            <a:ext cx="68112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21" name="Line 151"/>
          <p:cNvSpPr/>
          <p:nvPr/>
        </p:nvSpPr>
        <p:spPr>
          <a:xfrm>
            <a:off x="2984400" y="2510640"/>
            <a:ext cx="360" cy="45864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22" name="Line 151"/>
          <p:cNvSpPr/>
          <p:nvPr/>
        </p:nvSpPr>
        <p:spPr>
          <a:xfrm>
            <a:off x="6840000" y="2492640"/>
            <a:ext cx="360" cy="45864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23" name="AutoShape 148"/>
          <p:cNvSpPr/>
          <p:nvPr/>
        </p:nvSpPr>
        <p:spPr>
          <a:xfrm>
            <a:off x="1977840" y="18867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2</a:t>
            </a:r>
            <a:endParaRPr b="0" lang="ru-RU" sz="1200" spc="-1" strike="noStrike">
              <a:solidFill>
                <a:srgbClr val="000000"/>
              </a:solidFill>
              <a:latin typeface="Arial"/>
            </a:endParaRPr>
          </a:p>
        </p:txBody>
      </p:sp>
      <p:sp>
        <p:nvSpPr>
          <p:cNvPr id="1524" name="AutoShape 148"/>
          <p:cNvSpPr/>
          <p:nvPr/>
        </p:nvSpPr>
        <p:spPr>
          <a:xfrm>
            <a:off x="2697840" y="25686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ffffff"/>
                </a:solidFill>
                <a:latin typeface="Arial"/>
                <a:ea typeface="微软雅黑"/>
              </a:rPr>
              <a:t>5</a:t>
            </a:r>
            <a:endParaRPr b="0" lang="ru-RU" sz="1200" spc="-1" strike="noStrike">
              <a:solidFill>
                <a:srgbClr val="000000"/>
              </a:solidFill>
              <a:latin typeface="Arial"/>
            </a:endParaRPr>
          </a:p>
        </p:txBody>
      </p:sp>
      <p:sp>
        <p:nvSpPr>
          <p:cNvPr id="1525" name="AutoShape 148"/>
          <p:cNvSpPr/>
          <p:nvPr/>
        </p:nvSpPr>
        <p:spPr>
          <a:xfrm>
            <a:off x="6514200" y="25686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ffffff"/>
                </a:solidFill>
                <a:latin typeface="Arial"/>
                <a:ea typeface="微软雅黑"/>
              </a:rPr>
              <a:t>5</a:t>
            </a:r>
            <a:endParaRPr b="0" lang="ru-RU" sz="1200" spc="-1" strike="noStrike">
              <a:solidFill>
                <a:srgbClr val="000000"/>
              </a:solidFill>
              <a:latin typeface="Arial"/>
            </a:endParaRPr>
          </a:p>
        </p:txBody>
      </p:sp>
      <p:sp>
        <p:nvSpPr>
          <p:cNvPr id="1526" name="AutoShape 148"/>
          <p:cNvSpPr/>
          <p:nvPr/>
        </p:nvSpPr>
        <p:spPr>
          <a:xfrm>
            <a:off x="1977840" y="22806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3</a:t>
            </a:r>
            <a:endParaRPr b="0" lang="ru-RU" sz="1200" spc="-1" strike="noStrike">
              <a:solidFill>
                <a:srgbClr val="000000"/>
              </a:solidFill>
              <a:latin typeface="Arial"/>
            </a:endParaRPr>
          </a:p>
        </p:txBody>
      </p:sp>
      <p:sp>
        <p:nvSpPr>
          <p:cNvPr id="1527" name="Text Box 4"/>
          <p:cNvSpPr/>
          <p:nvPr/>
        </p:nvSpPr>
        <p:spPr>
          <a:xfrm>
            <a:off x="6578640" y="1866600"/>
            <a:ext cx="516960" cy="661320"/>
          </a:xfrm>
          <a:prstGeom prst="rect">
            <a:avLst/>
          </a:prstGeom>
          <a:solidFill>
            <a:srgbClr val="3891a7"/>
          </a:solidFill>
          <a:ln w="25560">
            <a:solidFill>
              <a:srgbClr val="296b7b"/>
            </a:solidFill>
            <a:round/>
          </a:ln>
        </p:spPr>
        <p:style>
          <a:lnRef idx="0"/>
          <a:fillRef idx="0"/>
          <a:effectRef idx="0"/>
          <a:fontRef idx="minor"/>
        </p:style>
        <p:txBody>
          <a:bodyPr lIns="78480" rIns="78480" tIns="39240" bIns="39240" anchor="ctr">
            <a:noAutofit/>
          </a:bodyPr>
          <a:p>
            <a:endParaRPr b="0" lang="ru-RU" sz="1800" spc="-1" strike="noStrike">
              <a:solidFill>
                <a:srgbClr val="000000"/>
              </a:solidFill>
              <a:latin typeface="Arial"/>
            </a:endParaRPr>
          </a:p>
        </p:txBody>
      </p:sp>
      <p:sp>
        <p:nvSpPr>
          <p:cNvPr id="1528" name="AutoShape 148"/>
          <p:cNvSpPr/>
          <p:nvPr/>
        </p:nvSpPr>
        <p:spPr>
          <a:xfrm>
            <a:off x="6527160" y="2332800"/>
            <a:ext cx="594000" cy="22320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900" spc="-1" strike="noStrike">
                <a:solidFill>
                  <a:srgbClr val="000000"/>
                </a:solidFill>
                <a:latin typeface="Arial"/>
                <a:ea typeface="微软雅黑"/>
              </a:rPr>
              <a:t>Cache</a:t>
            </a:r>
            <a:endParaRPr b="0" lang="ru-RU" sz="900" spc="-1" strike="noStrike">
              <a:solidFill>
                <a:srgbClr val="000000"/>
              </a:solidFill>
              <a:latin typeface="Arial"/>
            </a:endParaRPr>
          </a:p>
        </p:txBody>
      </p:sp>
      <p:sp>
        <p:nvSpPr>
          <p:cNvPr id="1529" name="Text Box 4"/>
          <p:cNvSpPr/>
          <p:nvPr/>
        </p:nvSpPr>
        <p:spPr>
          <a:xfrm>
            <a:off x="6627600" y="1911960"/>
            <a:ext cx="417240" cy="187560"/>
          </a:xfrm>
          <a:prstGeom prst="rect">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451"/>
              </a:spcBef>
            </a:pPr>
            <a:r>
              <a:rPr b="1" lang="en-US" sz="900" spc="-1" strike="noStrike">
                <a:solidFill>
                  <a:srgbClr val="000000"/>
                </a:solidFill>
                <a:latin typeface="Arial"/>
                <a:ea typeface="微软雅黑"/>
              </a:rPr>
              <a:t>T1’</a:t>
            </a:r>
            <a:endParaRPr b="0" lang="ru-RU" sz="900" spc="-1" strike="noStrike">
              <a:solidFill>
                <a:srgbClr val="000000"/>
              </a:solidFill>
              <a:latin typeface="Arial"/>
            </a:endParaRPr>
          </a:p>
        </p:txBody>
      </p:sp>
      <p:sp>
        <p:nvSpPr>
          <p:cNvPr id="1530" name="Text Box 4"/>
          <p:cNvSpPr/>
          <p:nvPr/>
        </p:nvSpPr>
        <p:spPr>
          <a:xfrm>
            <a:off x="6621840" y="2169360"/>
            <a:ext cx="423000" cy="171000"/>
          </a:xfrm>
          <a:prstGeom prst="rect">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451"/>
              </a:spcBef>
            </a:pPr>
            <a:r>
              <a:rPr b="1" lang="en-US" sz="900" spc="-1" strike="noStrike">
                <a:solidFill>
                  <a:srgbClr val="000000"/>
                </a:solidFill>
                <a:latin typeface="Arial"/>
                <a:ea typeface="微软雅黑"/>
              </a:rPr>
              <a:t>T0’</a:t>
            </a:r>
            <a:endParaRPr b="0" lang="ru-RU" sz="900" spc="-1" strike="noStrike">
              <a:solidFill>
                <a:srgbClr val="000000"/>
              </a:solidFill>
              <a:latin typeface="Arial"/>
            </a:endParaRPr>
          </a:p>
        </p:txBody>
      </p:sp>
      <p:sp>
        <p:nvSpPr>
          <p:cNvPr id="1531" name="Text Box 4"/>
          <p:cNvSpPr/>
          <p:nvPr/>
        </p:nvSpPr>
        <p:spPr>
          <a:xfrm>
            <a:off x="2713680" y="1884240"/>
            <a:ext cx="516960" cy="661320"/>
          </a:xfrm>
          <a:prstGeom prst="rect">
            <a:avLst/>
          </a:prstGeom>
          <a:gradFill rotWithShape="0">
            <a:gsLst>
              <a:gs pos="0">
                <a:srgbClr val="bc573a"/>
              </a:gs>
              <a:gs pos="100000">
                <a:srgbClr val="7c3600"/>
              </a:gs>
            </a:gsLst>
            <a:path path="circle">
              <a:fillToRect l="50000" t="50000" r="50000" b="50000"/>
            </a:path>
          </a:gradFill>
          <a:ln w="9360">
            <a:solidFill>
              <a:srgbClr val="964305"/>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endParaRPr b="0" lang="ru-RU" sz="1800" spc="-1" strike="noStrike">
              <a:solidFill>
                <a:srgbClr val="000000"/>
              </a:solidFill>
              <a:latin typeface="Arial"/>
            </a:endParaRPr>
          </a:p>
        </p:txBody>
      </p:sp>
      <p:sp>
        <p:nvSpPr>
          <p:cNvPr id="1532" name="AutoShape 148"/>
          <p:cNvSpPr/>
          <p:nvPr/>
        </p:nvSpPr>
        <p:spPr>
          <a:xfrm>
            <a:off x="2661840" y="2350440"/>
            <a:ext cx="594000" cy="22320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900" spc="-1" strike="noStrike">
                <a:solidFill>
                  <a:srgbClr val="000000"/>
                </a:solidFill>
                <a:latin typeface="Arial"/>
                <a:ea typeface="微软雅黑"/>
              </a:rPr>
              <a:t>Cache</a:t>
            </a:r>
            <a:endParaRPr b="0" lang="ru-RU" sz="900" spc="-1" strike="noStrike">
              <a:solidFill>
                <a:srgbClr val="000000"/>
              </a:solidFill>
              <a:latin typeface="Arial"/>
            </a:endParaRPr>
          </a:p>
        </p:txBody>
      </p:sp>
      <p:sp>
        <p:nvSpPr>
          <p:cNvPr id="1533" name="Text Box 4"/>
          <p:cNvSpPr/>
          <p:nvPr/>
        </p:nvSpPr>
        <p:spPr>
          <a:xfrm>
            <a:off x="2762280" y="1929240"/>
            <a:ext cx="417240" cy="187560"/>
          </a:xfrm>
          <a:prstGeom prst="rect">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451"/>
              </a:spcBef>
            </a:pPr>
            <a:r>
              <a:rPr b="1" lang="en-US" sz="900" spc="-1" strike="noStrike">
                <a:solidFill>
                  <a:srgbClr val="000000"/>
                </a:solidFill>
                <a:latin typeface="Arial"/>
                <a:ea typeface="微软雅黑"/>
              </a:rPr>
              <a:t>T1</a:t>
            </a:r>
            <a:endParaRPr b="0" lang="ru-RU" sz="900" spc="-1" strike="noStrike">
              <a:solidFill>
                <a:srgbClr val="000000"/>
              </a:solidFill>
              <a:latin typeface="Arial"/>
            </a:endParaRPr>
          </a:p>
        </p:txBody>
      </p:sp>
      <p:sp>
        <p:nvSpPr>
          <p:cNvPr id="1534" name="Text Box 4"/>
          <p:cNvSpPr/>
          <p:nvPr/>
        </p:nvSpPr>
        <p:spPr>
          <a:xfrm>
            <a:off x="2756520" y="2187000"/>
            <a:ext cx="423000" cy="171000"/>
          </a:xfrm>
          <a:prstGeom prst="rect">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78480" rIns="78480" tIns="39240" bIns="39240" anchor="ctr">
            <a:noAutofit/>
          </a:bodyPr>
          <a:p>
            <a:pPr algn="ctr">
              <a:lnSpc>
                <a:spcPct val="100000"/>
              </a:lnSpc>
              <a:spcBef>
                <a:spcPts val="451"/>
              </a:spcBef>
            </a:pPr>
            <a:r>
              <a:rPr b="1" lang="en-US" sz="900" spc="-1" strike="noStrike">
                <a:solidFill>
                  <a:srgbClr val="000000"/>
                </a:solidFill>
                <a:latin typeface="Arial"/>
                <a:ea typeface="微软雅黑"/>
              </a:rPr>
              <a:t>T0</a:t>
            </a:r>
            <a:endParaRPr b="0" lang="ru-RU" sz="900" spc="-1" strike="noStrike">
              <a:solidFill>
                <a:srgbClr val="000000"/>
              </a:solidFill>
              <a:latin typeface="Arial"/>
            </a:endParaRPr>
          </a:p>
        </p:txBody>
      </p:sp>
      <p:cxnSp>
        <p:nvCxnSpPr>
          <p:cNvPr id="1535" name="肘形连接符 130"/>
          <p:cNvCxnSpPr>
            <a:endCxn id="1527" idx="1"/>
          </p:cNvCxnSpPr>
          <p:nvPr/>
        </p:nvCxnSpPr>
        <p:spPr>
          <a:xfrm flipV="1">
            <a:off x="3180600" y="2197080"/>
            <a:ext cx="3398400" cy="90000"/>
          </a:xfrm>
          <a:prstGeom prst="bentConnector3">
            <a:avLst>
              <a:gd name="adj1" fmla="val 47166"/>
            </a:avLst>
          </a:prstGeom>
          <a:ln w="23040">
            <a:solidFill>
              <a:srgbClr val="92d050"/>
            </a:solidFill>
            <a:round/>
            <a:tailEnd len="med" type="arrow" w="med"/>
          </a:ln>
        </p:spPr>
      </p:cxnSp>
      <p:sp>
        <p:nvSpPr>
          <p:cNvPr id="1536" name="AutoShape 148"/>
          <p:cNvSpPr/>
          <p:nvPr/>
        </p:nvSpPr>
        <p:spPr>
          <a:xfrm>
            <a:off x="3201840" y="18867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ffffff"/>
                </a:solidFill>
                <a:latin typeface="Arial"/>
                <a:ea typeface="微软雅黑"/>
              </a:rPr>
              <a:t>1</a:t>
            </a:r>
            <a:endParaRPr b="0" lang="ru-RU" sz="1200" spc="-1" strike="noStrike">
              <a:solidFill>
                <a:srgbClr val="000000"/>
              </a:solidFill>
              <a:latin typeface="Arial"/>
            </a:endParaRPr>
          </a:p>
        </p:txBody>
      </p:sp>
      <p:sp>
        <p:nvSpPr>
          <p:cNvPr id="1537" name="AutoShape 148"/>
          <p:cNvSpPr/>
          <p:nvPr/>
        </p:nvSpPr>
        <p:spPr>
          <a:xfrm>
            <a:off x="7043400" y="18867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ffffff"/>
                </a:solidFill>
                <a:latin typeface="Arial"/>
                <a:ea typeface="微软雅黑"/>
              </a:rPr>
              <a:t>1</a:t>
            </a:r>
            <a:endParaRPr b="0" lang="ru-RU" sz="1200" spc="-1" strike="noStrike">
              <a:solidFill>
                <a:srgbClr val="000000"/>
              </a:solidFill>
              <a:latin typeface="Arial"/>
            </a:endParaRPr>
          </a:p>
        </p:txBody>
      </p:sp>
      <p:sp>
        <p:nvSpPr>
          <p:cNvPr id="1538" name="AutoShape 148"/>
          <p:cNvSpPr/>
          <p:nvPr/>
        </p:nvSpPr>
        <p:spPr>
          <a:xfrm>
            <a:off x="4879800" y="19926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4</a:t>
            </a:r>
            <a:endParaRPr b="0" lang="ru-RU" sz="1200" spc="-1" strike="noStrike">
              <a:solidFill>
                <a:srgbClr val="000000"/>
              </a:solidFill>
              <a:latin typeface="Arial"/>
            </a:endParaRPr>
          </a:p>
        </p:txBody>
      </p:sp>
      <p:sp>
        <p:nvSpPr>
          <p:cNvPr id="1539" name="右箭头 131"/>
          <p:cNvSpPr/>
          <p:nvPr/>
        </p:nvSpPr>
        <p:spPr>
          <a:xfrm>
            <a:off x="3773880" y="2637000"/>
            <a:ext cx="2420280" cy="451440"/>
          </a:xfrm>
          <a:prstGeom prst="rightArrow">
            <a:avLst>
              <a:gd name="adj1" fmla="val 50000"/>
              <a:gd name="adj2" fmla="val 50976"/>
            </a:avLst>
          </a:prstGeom>
          <a:gradFill rotWithShape="0">
            <a:gsLst>
              <a:gs pos="0">
                <a:srgbClr val="bebebe"/>
              </a:gs>
              <a:gs pos="100000">
                <a:srgbClr val="f7f7f7"/>
              </a:gs>
            </a:gsLst>
            <a:lin ang="16200000"/>
          </a:gradFill>
          <a:ln w="9360">
            <a:solidFill>
              <a:srgbClr val="0080cb"/>
            </a:solidFill>
            <a:round/>
          </a:ln>
          <a:effectLst>
            <a:outerShdw dist="23040" dir="5400000" blurRad="39960" rotWithShape="0">
              <a:srgbClr val="000000">
                <a:alpha val="35000"/>
              </a:srgbClr>
            </a:outerShdw>
          </a:effectLst>
        </p:spPr>
        <p:style>
          <a:lnRef idx="0"/>
          <a:fillRef idx="0"/>
          <a:effectRef idx="0"/>
          <a:fontRef idx="minor"/>
        </p:style>
        <p:txBody>
          <a:bodyPr lIns="72000" rIns="72000" tIns="28800" bIns="28800" anchor="t">
            <a:spAutoFit/>
          </a:bodyPr>
          <a:p>
            <a:pPr algn="ctr">
              <a:lnSpc>
                <a:spcPct val="100000"/>
              </a:lnSpc>
              <a:tabLst>
                <a:tab algn="l" pos="0"/>
              </a:tabLst>
            </a:pPr>
            <a:r>
              <a:rPr b="1" lang="ru-RU" sz="1100" spc="-1" strike="noStrike">
                <a:solidFill>
                  <a:srgbClr val="000000"/>
                </a:solidFill>
                <a:latin typeface="Arial"/>
                <a:ea typeface="微软雅黑"/>
              </a:rPr>
              <a:t>Асинхронная репликация</a:t>
            </a:r>
            <a:endParaRPr b="0" lang="ru-RU" sz="1100" spc="-1" strike="noStrike">
              <a:solidFill>
                <a:srgbClr val="000000"/>
              </a:solidFill>
              <a:latin typeface="Arial"/>
            </a:endParaRPr>
          </a:p>
        </p:txBody>
      </p:sp>
      <p:grpSp>
        <p:nvGrpSpPr>
          <p:cNvPr id="1540" name="组合 521"/>
          <p:cNvGrpSpPr/>
          <p:nvPr/>
        </p:nvGrpSpPr>
        <p:grpSpPr>
          <a:xfrm>
            <a:off x="1259640" y="1700640"/>
            <a:ext cx="471240" cy="1056960"/>
            <a:chOff x="1259640" y="1700640"/>
            <a:chExt cx="471240" cy="1056960"/>
          </a:xfrm>
        </p:grpSpPr>
        <p:sp>
          <p:nvSpPr>
            <p:cNvPr id="1541" name="Freeform 147"/>
            <p:cNvSpPr/>
            <p:nvPr/>
          </p:nvSpPr>
          <p:spPr>
            <a:xfrm>
              <a:off x="1542600" y="1884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542" name="Freeform 148"/>
            <p:cNvSpPr/>
            <p:nvPr/>
          </p:nvSpPr>
          <p:spPr>
            <a:xfrm>
              <a:off x="1542600" y="20275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543" name="Freeform 149"/>
            <p:cNvSpPr/>
            <p:nvPr/>
          </p:nvSpPr>
          <p:spPr>
            <a:xfrm>
              <a:off x="1542600" y="217080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544" name="Freeform 150"/>
            <p:cNvSpPr/>
            <p:nvPr/>
          </p:nvSpPr>
          <p:spPr>
            <a:xfrm>
              <a:off x="1542600" y="23137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545" name="Freeform 151"/>
            <p:cNvSpPr/>
            <p:nvPr/>
          </p:nvSpPr>
          <p:spPr>
            <a:xfrm>
              <a:off x="1259640" y="170064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1546" name="AutoShape 148"/>
          <p:cNvSpPr/>
          <p:nvPr/>
        </p:nvSpPr>
        <p:spPr>
          <a:xfrm>
            <a:off x="2057040" y="3641040"/>
            <a:ext cx="20106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СХД1 ЦОД1</a:t>
            </a:r>
            <a:endParaRPr b="0" lang="ru-RU" sz="1200" spc="-1" strike="noStrike">
              <a:solidFill>
                <a:srgbClr val="000000"/>
              </a:solidFill>
              <a:latin typeface="Arial"/>
            </a:endParaRPr>
          </a:p>
        </p:txBody>
      </p:sp>
      <p:sp>
        <p:nvSpPr>
          <p:cNvPr id="1547" name="AutoShape 148"/>
          <p:cNvSpPr/>
          <p:nvPr/>
        </p:nvSpPr>
        <p:spPr>
          <a:xfrm>
            <a:off x="5796000" y="3638160"/>
            <a:ext cx="23094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СХД2 ЦОД2</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8" name="PlaceHolder 1"/>
          <p:cNvSpPr>
            <a:spLocks noGrp="1"/>
          </p:cNvSpPr>
          <p:nvPr>
            <p:ph type="title"/>
          </p:nvPr>
        </p:nvSpPr>
        <p:spPr>
          <a:xfrm>
            <a:off x="1475640" y="0"/>
            <a:ext cx="7668000" cy="1142640"/>
          </a:xfrm>
          <a:prstGeom prst="rect">
            <a:avLst/>
          </a:prstGeom>
          <a:noFill/>
          <a:ln w="0">
            <a:noFill/>
          </a:ln>
        </p:spPr>
        <p:txBody>
          <a:bodyPr lIns="90000" rIns="90000" tIns="45000" bIns="45000" anchor="ctr">
            <a:noAutofit/>
          </a:bodyPr>
          <a:p>
            <a:pPr indent="0">
              <a:lnSpc>
                <a:spcPct val="100000"/>
              </a:lnSpc>
              <a:buNone/>
            </a:pPr>
            <a:r>
              <a:rPr b="0" lang="ru-RU" sz="4000" spc="-1" strike="noStrike">
                <a:solidFill>
                  <a:srgbClr val="572314"/>
                </a:solidFill>
                <a:latin typeface="Gill Sans MT"/>
              </a:rPr>
              <a:t>Асинхронная репликация файловых систем</a:t>
            </a:r>
            <a:endParaRPr b="0" lang="en-US" sz="4000" spc="-1" strike="noStrike">
              <a:solidFill>
                <a:srgbClr val="000000"/>
              </a:solidFill>
              <a:latin typeface="Gill Sans MT"/>
            </a:endParaRPr>
          </a:p>
        </p:txBody>
      </p:sp>
      <p:sp>
        <p:nvSpPr>
          <p:cNvPr id="1549" name="AutoShape 148"/>
          <p:cNvSpPr/>
          <p:nvPr/>
        </p:nvSpPr>
        <p:spPr>
          <a:xfrm>
            <a:off x="3041640" y="3933000"/>
            <a:ext cx="20106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СХД1 ЦОД1</a:t>
            </a:r>
            <a:endParaRPr b="0" lang="ru-RU" sz="1200" spc="-1" strike="noStrike">
              <a:solidFill>
                <a:srgbClr val="000000"/>
              </a:solidFill>
              <a:latin typeface="Arial"/>
            </a:endParaRPr>
          </a:p>
        </p:txBody>
      </p:sp>
      <p:sp>
        <p:nvSpPr>
          <p:cNvPr id="1550" name="AutoShape 148"/>
          <p:cNvSpPr/>
          <p:nvPr/>
        </p:nvSpPr>
        <p:spPr>
          <a:xfrm>
            <a:off x="5922000" y="3930120"/>
            <a:ext cx="230940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gn="ctr">
              <a:lnSpc>
                <a:spcPct val="100000"/>
              </a:lnSpc>
            </a:pPr>
            <a:r>
              <a:rPr b="1" lang="ru-RU" sz="1200" spc="-1" strike="noStrike">
                <a:solidFill>
                  <a:srgbClr val="000000"/>
                </a:solidFill>
                <a:latin typeface="Arial"/>
                <a:ea typeface="微软雅黑"/>
              </a:rPr>
              <a:t>СХД2 ЦОД2</a:t>
            </a:r>
            <a:endParaRPr b="0" lang="ru-RU" sz="1200" spc="-1" strike="noStrike">
              <a:solidFill>
                <a:srgbClr val="000000"/>
              </a:solidFill>
              <a:latin typeface="Arial"/>
            </a:endParaRPr>
          </a:p>
        </p:txBody>
      </p:sp>
      <p:pic>
        <p:nvPicPr>
          <p:cNvPr id="1551" name="Picture 3" descr="D:\00 HVS高端存储\外观\新机柜外观图\2-01加工.png"/>
          <p:cNvPicPr/>
          <p:nvPr/>
        </p:nvPicPr>
        <p:blipFill>
          <a:blip r:embed="rId1"/>
          <a:stretch/>
        </p:blipFill>
        <p:spPr>
          <a:xfrm>
            <a:off x="3348000" y="1917000"/>
            <a:ext cx="1451520" cy="1940040"/>
          </a:xfrm>
          <a:prstGeom prst="rect">
            <a:avLst/>
          </a:prstGeom>
          <a:ln w="0">
            <a:noFill/>
          </a:ln>
        </p:spPr>
      </p:pic>
      <p:grpSp>
        <p:nvGrpSpPr>
          <p:cNvPr id="1552" name="Group 110"/>
          <p:cNvGrpSpPr/>
          <p:nvPr/>
        </p:nvGrpSpPr>
        <p:grpSpPr>
          <a:xfrm>
            <a:off x="3605760" y="2311920"/>
            <a:ext cx="454680" cy="297720"/>
            <a:chOff x="3605760" y="2311920"/>
            <a:chExt cx="454680" cy="297720"/>
          </a:xfrm>
        </p:grpSpPr>
        <p:grpSp>
          <p:nvGrpSpPr>
            <p:cNvPr id="1553" name="Group 111"/>
            <p:cNvGrpSpPr/>
            <p:nvPr/>
          </p:nvGrpSpPr>
          <p:grpSpPr>
            <a:xfrm>
              <a:off x="3605760" y="2493720"/>
              <a:ext cx="454680" cy="115920"/>
              <a:chOff x="3605760" y="2493720"/>
              <a:chExt cx="454680" cy="115920"/>
            </a:xfrm>
          </p:grpSpPr>
          <p:sp>
            <p:nvSpPr>
              <p:cNvPr id="1554" name="Oval 112"/>
              <p:cNvSpPr/>
              <p:nvPr/>
            </p:nvSpPr>
            <p:spPr>
              <a:xfrm>
                <a:off x="3605760" y="24987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55" name="Oval 113"/>
              <p:cNvSpPr/>
              <p:nvPr/>
            </p:nvSpPr>
            <p:spPr>
              <a:xfrm>
                <a:off x="3605760" y="24937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56" name="Group 114"/>
            <p:cNvGrpSpPr/>
            <p:nvPr/>
          </p:nvGrpSpPr>
          <p:grpSpPr>
            <a:xfrm>
              <a:off x="3605760" y="2460600"/>
              <a:ext cx="454680" cy="115920"/>
              <a:chOff x="3605760" y="2460600"/>
              <a:chExt cx="454680" cy="115920"/>
            </a:xfrm>
          </p:grpSpPr>
          <p:sp>
            <p:nvSpPr>
              <p:cNvPr id="1557" name="Oval 115"/>
              <p:cNvSpPr/>
              <p:nvPr/>
            </p:nvSpPr>
            <p:spPr>
              <a:xfrm>
                <a:off x="3605760" y="24656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58" name="Oval 116"/>
              <p:cNvSpPr/>
              <p:nvPr/>
            </p:nvSpPr>
            <p:spPr>
              <a:xfrm>
                <a:off x="3605760" y="24606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59" name="Group 117"/>
            <p:cNvGrpSpPr/>
            <p:nvPr/>
          </p:nvGrpSpPr>
          <p:grpSpPr>
            <a:xfrm>
              <a:off x="3605760" y="2428200"/>
              <a:ext cx="454680" cy="115920"/>
              <a:chOff x="3605760" y="2428200"/>
              <a:chExt cx="454680" cy="115920"/>
            </a:xfrm>
          </p:grpSpPr>
          <p:sp>
            <p:nvSpPr>
              <p:cNvPr id="1560" name="Oval 118"/>
              <p:cNvSpPr/>
              <p:nvPr/>
            </p:nvSpPr>
            <p:spPr>
              <a:xfrm>
                <a:off x="3605760" y="24332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61" name="Oval 119"/>
              <p:cNvSpPr/>
              <p:nvPr/>
            </p:nvSpPr>
            <p:spPr>
              <a:xfrm>
                <a:off x="3605760" y="24282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62" name="Group 120"/>
            <p:cNvGrpSpPr/>
            <p:nvPr/>
          </p:nvGrpSpPr>
          <p:grpSpPr>
            <a:xfrm>
              <a:off x="3605760" y="2391840"/>
              <a:ext cx="454680" cy="115920"/>
              <a:chOff x="3605760" y="2391840"/>
              <a:chExt cx="454680" cy="115920"/>
            </a:xfrm>
          </p:grpSpPr>
          <p:sp>
            <p:nvSpPr>
              <p:cNvPr id="1563" name="Oval 121"/>
              <p:cNvSpPr/>
              <p:nvPr/>
            </p:nvSpPr>
            <p:spPr>
              <a:xfrm>
                <a:off x="3605760" y="23968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64" name="Oval 122"/>
              <p:cNvSpPr/>
              <p:nvPr/>
            </p:nvSpPr>
            <p:spPr>
              <a:xfrm>
                <a:off x="3605760" y="23918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65" name="Group 123"/>
            <p:cNvGrpSpPr/>
            <p:nvPr/>
          </p:nvGrpSpPr>
          <p:grpSpPr>
            <a:xfrm>
              <a:off x="3605760" y="2355840"/>
              <a:ext cx="454680" cy="115920"/>
              <a:chOff x="3605760" y="2355840"/>
              <a:chExt cx="454680" cy="115920"/>
            </a:xfrm>
          </p:grpSpPr>
          <p:sp>
            <p:nvSpPr>
              <p:cNvPr id="1566" name="Oval 124"/>
              <p:cNvSpPr/>
              <p:nvPr/>
            </p:nvSpPr>
            <p:spPr>
              <a:xfrm>
                <a:off x="3605760" y="23608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67" name="Oval 125"/>
              <p:cNvSpPr/>
              <p:nvPr/>
            </p:nvSpPr>
            <p:spPr>
              <a:xfrm>
                <a:off x="3605760" y="23558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68" name="Group 126"/>
            <p:cNvGrpSpPr/>
            <p:nvPr/>
          </p:nvGrpSpPr>
          <p:grpSpPr>
            <a:xfrm>
              <a:off x="3605760" y="2311920"/>
              <a:ext cx="454680" cy="115920"/>
              <a:chOff x="3605760" y="2311920"/>
              <a:chExt cx="454680" cy="115920"/>
            </a:xfrm>
          </p:grpSpPr>
          <p:sp>
            <p:nvSpPr>
              <p:cNvPr id="1569" name="Oval 127"/>
              <p:cNvSpPr/>
              <p:nvPr/>
            </p:nvSpPr>
            <p:spPr>
              <a:xfrm>
                <a:off x="3605760" y="231696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70" name="Oval 128"/>
              <p:cNvSpPr/>
              <p:nvPr/>
            </p:nvSpPr>
            <p:spPr>
              <a:xfrm>
                <a:off x="3605760" y="231192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571" name="AutoShape 148"/>
          <p:cNvSpPr/>
          <p:nvPr/>
        </p:nvSpPr>
        <p:spPr>
          <a:xfrm>
            <a:off x="3329640" y="2637000"/>
            <a:ext cx="105624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100" spc="-1" strike="noStrike">
                <a:solidFill>
                  <a:srgbClr val="ffffff"/>
                </a:solidFill>
                <a:latin typeface="Arial"/>
                <a:ea typeface="微软雅黑"/>
              </a:rPr>
              <a:t>Файловая система</a:t>
            </a:r>
            <a:endParaRPr b="0" lang="ru-RU" sz="1100" spc="-1" strike="noStrike">
              <a:solidFill>
                <a:srgbClr val="000000"/>
              </a:solidFill>
              <a:latin typeface="Arial"/>
            </a:endParaRPr>
          </a:p>
        </p:txBody>
      </p:sp>
      <p:sp>
        <p:nvSpPr>
          <p:cNvPr id="1572" name="Line 152"/>
          <p:cNvSpPr/>
          <p:nvPr/>
        </p:nvSpPr>
        <p:spPr>
          <a:xfrm flipH="1">
            <a:off x="2759760" y="2502000"/>
            <a:ext cx="68148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73" name="Line 151"/>
          <p:cNvSpPr/>
          <p:nvPr/>
        </p:nvSpPr>
        <p:spPr>
          <a:xfrm>
            <a:off x="2814480" y="2382480"/>
            <a:ext cx="681480" cy="360"/>
          </a:xfrm>
          <a:prstGeom prst="line">
            <a:avLst/>
          </a:prstGeom>
          <a:ln w="23040">
            <a:solidFill>
              <a:srgbClr val="92d050"/>
            </a:solidFill>
            <a:round/>
            <a:tailEnd len="med" type="arrow" w="med"/>
          </a:ln>
        </p:spPr>
        <p:style>
          <a:lnRef idx="0"/>
          <a:fillRef idx="0"/>
          <a:effectRef idx="0"/>
          <a:fontRef idx="minor"/>
        </p:style>
        <p:txBody>
          <a:bodyPr lIns="0" rIns="0" tIns="0" bIns="0" anchor="ctr" anchorCtr="1">
            <a:noAutofit/>
          </a:bodyPr>
          <a:p>
            <a:endParaRPr b="0" lang="ru-RU" sz="1800" spc="-1" strike="noStrike">
              <a:solidFill>
                <a:srgbClr val="000000"/>
              </a:solidFill>
              <a:latin typeface="Arial"/>
            </a:endParaRPr>
          </a:p>
        </p:txBody>
      </p:sp>
      <p:sp>
        <p:nvSpPr>
          <p:cNvPr id="1574" name="AutoShape 148"/>
          <p:cNvSpPr/>
          <p:nvPr/>
        </p:nvSpPr>
        <p:spPr>
          <a:xfrm>
            <a:off x="2973960" y="20988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1</a:t>
            </a:r>
            <a:endParaRPr b="0" lang="ru-RU" sz="1200" spc="-1" strike="noStrike">
              <a:solidFill>
                <a:srgbClr val="000000"/>
              </a:solidFill>
              <a:latin typeface="Arial"/>
            </a:endParaRPr>
          </a:p>
        </p:txBody>
      </p:sp>
      <p:sp>
        <p:nvSpPr>
          <p:cNvPr id="1575" name="AutoShape 148"/>
          <p:cNvSpPr/>
          <p:nvPr/>
        </p:nvSpPr>
        <p:spPr>
          <a:xfrm>
            <a:off x="2973960" y="24930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2</a:t>
            </a:r>
            <a:endParaRPr b="0" lang="ru-RU" sz="1200" spc="-1" strike="noStrike">
              <a:solidFill>
                <a:srgbClr val="000000"/>
              </a:solidFill>
              <a:latin typeface="Arial"/>
            </a:endParaRPr>
          </a:p>
        </p:txBody>
      </p:sp>
      <p:cxnSp>
        <p:nvCxnSpPr>
          <p:cNvPr id="1576" name="肘形连接符 16"/>
          <p:cNvCxnSpPr/>
          <p:nvPr/>
        </p:nvCxnSpPr>
        <p:spPr>
          <a:xfrm flipV="1">
            <a:off x="4722120" y="2420640"/>
            <a:ext cx="1631880" cy="767160"/>
          </a:xfrm>
          <a:prstGeom prst="bentConnector3">
            <a:avLst>
              <a:gd name="adj1" fmla="val 50000"/>
            </a:avLst>
          </a:prstGeom>
          <a:ln w="23040">
            <a:solidFill>
              <a:srgbClr val="92d050"/>
            </a:solidFill>
            <a:round/>
            <a:tailEnd len="med" type="arrow" w="med"/>
          </a:ln>
        </p:spPr>
      </p:cxnSp>
      <p:sp>
        <p:nvSpPr>
          <p:cNvPr id="1577" name="AutoShape 148"/>
          <p:cNvSpPr/>
          <p:nvPr/>
        </p:nvSpPr>
        <p:spPr>
          <a:xfrm>
            <a:off x="2249640" y="2945880"/>
            <a:ext cx="74088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000000"/>
                </a:solidFill>
                <a:latin typeface="Arial"/>
                <a:ea typeface="微软雅黑"/>
              </a:rPr>
              <a:t>Host</a:t>
            </a:r>
            <a:endParaRPr b="0" lang="ru-RU" sz="1200" spc="-1" strike="noStrike">
              <a:solidFill>
                <a:srgbClr val="000000"/>
              </a:solidFill>
              <a:latin typeface="Arial"/>
            </a:endParaRPr>
          </a:p>
        </p:txBody>
      </p:sp>
      <p:grpSp>
        <p:nvGrpSpPr>
          <p:cNvPr id="1578" name="Group 110"/>
          <p:cNvGrpSpPr/>
          <p:nvPr/>
        </p:nvGrpSpPr>
        <p:grpSpPr>
          <a:xfrm>
            <a:off x="3949200" y="3038760"/>
            <a:ext cx="454680" cy="297720"/>
            <a:chOff x="3949200" y="3038760"/>
            <a:chExt cx="454680" cy="297720"/>
          </a:xfrm>
        </p:grpSpPr>
        <p:grpSp>
          <p:nvGrpSpPr>
            <p:cNvPr id="1579" name="Group 111"/>
            <p:cNvGrpSpPr/>
            <p:nvPr/>
          </p:nvGrpSpPr>
          <p:grpSpPr>
            <a:xfrm>
              <a:off x="3949200" y="3220560"/>
              <a:ext cx="454680" cy="115920"/>
              <a:chOff x="3949200" y="3220560"/>
              <a:chExt cx="454680" cy="115920"/>
            </a:xfrm>
          </p:grpSpPr>
          <p:sp>
            <p:nvSpPr>
              <p:cNvPr id="1580" name="Oval 112"/>
              <p:cNvSpPr/>
              <p:nvPr/>
            </p:nvSpPr>
            <p:spPr>
              <a:xfrm>
                <a:off x="3949200" y="32256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81" name="Oval 113"/>
              <p:cNvSpPr/>
              <p:nvPr/>
            </p:nvSpPr>
            <p:spPr>
              <a:xfrm>
                <a:off x="3949200" y="32205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82" name="Group 114"/>
            <p:cNvGrpSpPr/>
            <p:nvPr/>
          </p:nvGrpSpPr>
          <p:grpSpPr>
            <a:xfrm>
              <a:off x="3949200" y="3187440"/>
              <a:ext cx="454680" cy="115920"/>
              <a:chOff x="3949200" y="3187440"/>
              <a:chExt cx="454680" cy="115920"/>
            </a:xfrm>
          </p:grpSpPr>
          <p:sp>
            <p:nvSpPr>
              <p:cNvPr id="1583" name="Oval 115"/>
              <p:cNvSpPr/>
              <p:nvPr/>
            </p:nvSpPr>
            <p:spPr>
              <a:xfrm>
                <a:off x="3949200" y="31924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84" name="Oval 116"/>
              <p:cNvSpPr/>
              <p:nvPr/>
            </p:nvSpPr>
            <p:spPr>
              <a:xfrm>
                <a:off x="3949200" y="31874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85" name="Group 117"/>
            <p:cNvGrpSpPr/>
            <p:nvPr/>
          </p:nvGrpSpPr>
          <p:grpSpPr>
            <a:xfrm>
              <a:off x="3949200" y="3155040"/>
              <a:ext cx="454680" cy="115920"/>
              <a:chOff x="3949200" y="3155040"/>
              <a:chExt cx="454680" cy="115920"/>
            </a:xfrm>
          </p:grpSpPr>
          <p:sp>
            <p:nvSpPr>
              <p:cNvPr id="1586" name="Oval 118"/>
              <p:cNvSpPr/>
              <p:nvPr/>
            </p:nvSpPr>
            <p:spPr>
              <a:xfrm>
                <a:off x="3949200" y="31600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87" name="Oval 119"/>
              <p:cNvSpPr/>
              <p:nvPr/>
            </p:nvSpPr>
            <p:spPr>
              <a:xfrm>
                <a:off x="3949200" y="31550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88" name="Group 120"/>
            <p:cNvGrpSpPr/>
            <p:nvPr/>
          </p:nvGrpSpPr>
          <p:grpSpPr>
            <a:xfrm>
              <a:off x="3949200" y="3118680"/>
              <a:ext cx="454680" cy="115920"/>
              <a:chOff x="3949200" y="3118680"/>
              <a:chExt cx="454680" cy="115920"/>
            </a:xfrm>
          </p:grpSpPr>
          <p:sp>
            <p:nvSpPr>
              <p:cNvPr id="1589" name="Oval 121"/>
              <p:cNvSpPr/>
              <p:nvPr/>
            </p:nvSpPr>
            <p:spPr>
              <a:xfrm>
                <a:off x="3949200" y="31237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90" name="Oval 122"/>
              <p:cNvSpPr/>
              <p:nvPr/>
            </p:nvSpPr>
            <p:spPr>
              <a:xfrm>
                <a:off x="3949200" y="31186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91" name="Group 123"/>
            <p:cNvGrpSpPr/>
            <p:nvPr/>
          </p:nvGrpSpPr>
          <p:grpSpPr>
            <a:xfrm>
              <a:off x="3949200" y="3082680"/>
              <a:ext cx="454680" cy="115920"/>
              <a:chOff x="3949200" y="3082680"/>
              <a:chExt cx="454680" cy="115920"/>
            </a:xfrm>
          </p:grpSpPr>
          <p:sp>
            <p:nvSpPr>
              <p:cNvPr id="1592" name="Oval 124"/>
              <p:cNvSpPr/>
              <p:nvPr/>
            </p:nvSpPr>
            <p:spPr>
              <a:xfrm>
                <a:off x="3949200" y="30877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93" name="Oval 125"/>
              <p:cNvSpPr/>
              <p:nvPr/>
            </p:nvSpPr>
            <p:spPr>
              <a:xfrm>
                <a:off x="3949200" y="30826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594" name="Group 126"/>
            <p:cNvGrpSpPr/>
            <p:nvPr/>
          </p:nvGrpSpPr>
          <p:grpSpPr>
            <a:xfrm>
              <a:off x="3949200" y="3038760"/>
              <a:ext cx="454680" cy="115920"/>
              <a:chOff x="3949200" y="3038760"/>
              <a:chExt cx="454680" cy="115920"/>
            </a:xfrm>
          </p:grpSpPr>
          <p:sp>
            <p:nvSpPr>
              <p:cNvPr id="1595" name="Oval 127"/>
              <p:cNvSpPr/>
              <p:nvPr/>
            </p:nvSpPr>
            <p:spPr>
              <a:xfrm>
                <a:off x="3949200" y="304380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596" name="Oval 128"/>
              <p:cNvSpPr/>
              <p:nvPr/>
            </p:nvSpPr>
            <p:spPr>
              <a:xfrm>
                <a:off x="3949200" y="303876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597" name="右弧形箭头 19"/>
          <p:cNvSpPr/>
          <p:nvPr/>
        </p:nvSpPr>
        <p:spPr>
          <a:xfrm rot="20741400">
            <a:off x="4060440" y="2466720"/>
            <a:ext cx="365400" cy="656640"/>
          </a:xfrm>
          <a:prstGeom prst="curvedLeftArrow">
            <a:avLst>
              <a:gd name="adj1" fmla="val 25000"/>
              <a:gd name="adj2" fmla="val 50000"/>
              <a:gd name="adj3" fmla="val 25000"/>
            </a:avLst>
          </a:prstGeom>
          <a:solidFill>
            <a:srgbClr val="3891a7"/>
          </a:solidFill>
          <a:ln w="0">
            <a:solidFill>
              <a:srgbClr val="ffffff"/>
            </a:solid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598" name="AutoShape 148"/>
          <p:cNvSpPr/>
          <p:nvPr/>
        </p:nvSpPr>
        <p:spPr>
          <a:xfrm>
            <a:off x="4273560" y="235476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en-US" sz="1200" spc="-1" strike="noStrike">
                <a:solidFill>
                  <a:srgbClr val="ffffff"/>
                </a:solidFill>
                <a:latin typeface="Arial"/>
                <a:ea typeface="微软雅黑"/>
              </a:rPr>
              <a:t>3</a:t>
            </a:r>
            <a:endParaRPr b="0" lang="ru-RU" sz="1200" spc="-1" strike="noStrike">
              <a:solidFill>
                <a:srgbClr val="000000"/>
              </a:solidFill>
              <a:latin typeface="Arial"/>
            </a:endParaRPr>
          </a:p>
        </p:txBody>
      </p:sp>
      <p:pic>
        <p:nvPicPr>
          <p:cNvPr id="1599" name="Picture 3" descr="D:\00 HVS高端存储\外观\新机柜外观图\2-01加工.png"/>
          <p:cNvPicPr/>
          <p:nvPr/>
        </p:nvPicPr>
        <p:blipFill>
          <a:blip r:embed="rId2"/>
          <a:stretch/>
        </p:blipFill>
        <p:spPr>
          <a:xfrm>
            <a:off x="6330600" y="1931040"/>
            <a:ext cx="1451520" cy="1940040"/>
          </a:xfrm>
          <a:prstGeom prst="rect">
            <a:avLst/>
          </a:prstGeom>
          <a:ln w="0">
            <a:noFill/>
          </a:ln>
        </p:spPr>
      </p:pic>
      <p:grpSp>
        <p:nvGrpSpPr>
          <p:cNvPr id="1600" name="Group 110"/>
          <p:cNvGrpSpPr/>
          <p:nvPr/>
        </p:nvGrpSpPr>
        <p:grpSpPr>
          <a:xfrm>
            <a:off x="6588360" y="2325960"/>
            <a:ext cx="454680" cy="298080"/>
            <a:chOff x="6588360" y="2325960"/>
            <a:chExt cx="454680" cy="298080"/>
          </a:xfrm>
        </p:grpSpPr>
        <p:grpSp>
          <p:nvGrpSpPr>
            <p:cNvPr id="1601" name="Group 111"/>
            <p:cNvGrpSpPr/>
            <p:nvPr/>
          </p:nvGrpSpPr>
          <p:grpSpPr>
            <a:xfrm>
              <a:off x="6588360" y="2508120"/>
              <a:ext cx="454680" cy="115920"/>
              <a:chOff x="6588360" y="2508120"/>
              <a:chExt cx="454680" cy="115920"/>
            </a:xfrm>
          </p:grpSpPr>
          <p:sp>
            <p:nvSpPr>
              <p:cNvPr id="1602" name="Oval 112"/>
              <p:cNvSpPr/>
              <p:nvPr/>
            </p:nvSpPr>
            <p:spPr>
              <a:xfrm>
                <a:off x="6588360" y="251316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03" name="Oval 113"/>
              <p:cNvSpPr/>
              <p:nvPr/>
            </p:nvSpPr>
            <p:spPr>
              <a:xfrm>
                <a:off x="6588360" y="25081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04" name="Group 114"/>
            <p:cNvGrpSpPr/>
            <p:nvPr/>
          </p:nvGrpSpPr>
          <p:grpSpPr>
            <a:xfrm>
              <a:off x="6588360" y="2475000"/>
              <a:ext cx="454680" cy="115920"/>
              <a:chOff x="6588360" y="2475000"/>
              <a:chExt cx="454680" cy="115920"/>
            </a:xfrm>
          </p:grpSpPr>
          <p:sp>
            <p:nvSpPr>
              <p:cNvPr id="1605" name="Oval 115"/>
              <p:cNvSpPr/>
              <p:nvPr/>
            </p:nvSpPr>
            <p:spPr>
              <a:xfrm>
                <a:off x="6588360" y="24800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06" name="Oval 116"/>
              <p:cNvSpPr/>
              <p:nvPr/>
            </p:nvSpPr>
            <p:spPr>
              <a:xfrm>
                <a:off x="6588360" y="247500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07" name="Group 117"/>
            <p:cNvGrpSpPr/>
            <p:nvPr/>
          </p:nvGrpSpPr>
          <p:grpSpPr>
            <a:xfrm>
              <a:off x="6588360" y="2442240"/>
              <a:ext cx="454680" cy="116280"/>
              <a:chOff x="6588360" y="2442240"/>
              <a:chExt cx="454680" cy="116280"/>
            </a:xfrm>
          </p:grpSpPr>
          <p:sp>
            <p:nvSpPr>
              <p:cNvPr id="1608" name="Oval 118"/>
              <p:cNvSpPr/>
              <p:nvPr/>
            </p:nvSpPr>
            <p:spPr>
              <a:xfrm>
                <a:off x="6588360" y="244764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09" name="Oval 119"/>
              <p:cNvSpPr/>
              <p:nvPr/>
            </p:nvSpPr>
            <p:spPr>
              <a:xfrm>
                <a:off x="6588360" y="24422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10" name="Group 120"/>
            <p:cNvGrpSpPr/>
            <p:nvPr/>
          </p:nvGrpSpPr>
          <p:grpSpPr>
            <a:xfrm>
              <a:off x="6588360" y="2406240"/>
              <a:ext cx="454680" cy="115920"/>
              <a:chOff x="6588360" y="2406240"/>
              <a:chExt cx="454680" cy="115920"/>
            </a:xfrm>
          </p:grpSpPr>
          <p:sp>
            <p:nvSpPr>
              <p:cNvPr id="1611" name="Oval 121"/>
              <p:cNvSpPr/>
              <p:nvPr/>
            </p:nvSpPr>
            <p:spPr>
              <a:xfrm>
                <a:off x="6588360" y="24112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12" name="Oval 122"/>
              <p:cNvSpPr/>
              <p:nvPr/>
            </p:nvSpPr>
            <p:spPr>
              <a:xfrm>
                <a:off x="6588360" y="24062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13" name="Group 123"/>
            <p:cNvGrpSpPr/>
            <p:nvPr/>
          </p:nvGrpSpPr>
          <p:grpSpPr>
            <a:xfrm>
              <a:off x="6588360" y="2369880"/>
              <a:ext cx="454680" cy="116280"/>
              <a:chOff x="6588360" y="2369880"/>
              <a:chExt cx="454680" cy="116280"/>
            </a:xfrm>
          </p:grpSpPr>
          <p:sp>
            <p:nvSpPr>
              <p:cNvPr id="1614" name="Oval 124"/>
              <p:cNvSpPr/>
              <p:nvPr/>
            </p:nvSpPr>
            <p:spPr>
              <a:xfrm>
                <a:off x="6588360" y="23752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15" name="Oval 125"/>
              <p:cNvSpPr/>
              <p:nvPr/>
            </p:nvSpPr>
            <p:spPr>
              <a:xfrm>
                <a:off x="6588360" y="23698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16" name="Group 126"/>
            <p:cNvGrpSpPr/>
            <p:nvPr/>
          </p:nvGrpSpPr>
          <p:grpSpPr>
            <a:xfrm>
              <a:off x="6588360" y="2325960"/>
              <a:ext cx="454680" cy="116280"/>
              <a:chOff x="6588360" y="2325960"/>
              <a:chExt cx="454680" cy="116280"/>
            </a:xfrm>
          </p:grpSpPr>
          <p:sp>
            <p:nvSpPr>
              <p:cNvPr id="1617" name="Oval 127"/>
              <p:cNvSpPr/>
              <p:nvPr/>
            </p:nvSpPr>
            <p:spPr>
              <a:xfrm>
                <a:off x="6588360" y="233136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18" name="Oval 128"/>
              <p:cNvSpPr/>
              <p:nvPr/>
            </p:nvSpPr>
            <p:spPr>
              <a:xfrm>
                <a:off x="6588360" y="232596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grpSp>
        <p:nvGrpSpPr>
          <p:cNvPr id="1619" name="Group 110"/>
          <p:cNvGrpSpPr/>
          <p:nvPr/>
        </p:nvGrpSpPr>
        <p:grpSpPr>
          <a:xfrm>
            <a:off x="6931800" y="3052800"/>
            <a:ext cx="454680" cy="298080"/>
            <a:chOff x="6931800" y="3052800"/>
            <a:chExt cx="454680" cy="298080"/>
          </a:xfrm>
        </p:grpSpPr>
        <p:grpSp>
          <p:nvGrpSpPr>
            <p:cNvPr id="1620" name="Group 111"/>
            <p:cNvGrpSpPr/>
            <p:nvPr/>
          </p:nvGrpSpPr>
          <p:grpSpPr>
            <a:xfrm>
              <a:off x="6931800" y="3234960"/>
              <a:ext cx="454680" cy="115920"/>
              <a:chOff x="6931800" y="3234960"/>
              <a:chExt cx="454680" cy="115920"/>
            </a:xfrm>
          </p:grpSpPr>
          <p:sp>
            <p:nvSpPr>
              <p:cNvPr id="1621" name="Oval 112"/>
              <p:cNvSpPr/>
              <p:nvPr/>
            </p:nvSpPr>
            <p:spPr>
              <a:xfrm>
                <a:off x="6931800" y="324000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22" name="Oval 113"/>
              <p:cNvSpPr/>
              <p:nvPr/>
            </p:nvSpPr>
            <p:spPr>
              <a:xfrm>
                <a:off x="6931800" y="323496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23" name="Group 114"/>
            <p:cNvGrpSpPr/>
            <p:nvPr/>
          </p:nvGrpSpPr>
          <p:grpSpPr>
            <a:xfrm>
              <a:off x="6931800" y="3201840"/>
              <a:ext cx="454680" cy="115920"/>
              <a:chOff x="6931800" y="3201840"/>
              <a:chExt cx="454680" cy="115920"/>
            </a:xfrm>
          </p:grpSpPr>
          <p:sp>
            <p:nvSpPr>
              <p:cNvPr id="1624" name="Oval 115"/>
              <p:cNvSpPr/>
              <p:nvPr/>
            </p:nvSpPr>
            <p:spPr>
              <a:xfrm>
                <a:off x="6931800" y="32068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25" name="Oval 116"/>
              <p:cNvSpPr/>
              <p:nvPr/>
            </p:nvSpPr>
            <p:spPr>
              <a:xfrm>
                <a:off x="6931800" y="320184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26" name="Group 117"/>
            <p:cNvGrpSpPr/>
            <p:nvPr/>
          </p:nvGrpSpPr>
          <p:grpSpPr>
            <a:xfrm>
              <a:off x="6931800" y="3169080"/>
              <a:ext cx="454680" cy="116280"/>
              <a:chOff x="6931800" y="3169080"/>
              <a:chExt cx="454680" cy="116280"/>
            </a:xfrm>
          </p:grpSpPr>
          <p:sp>
            <p:nvSpPr>
              <p:cNvPr id="1627" name="Oval 118"/>
              <p:cNvSpPr/>
              <p:nvPr/>
            </p:nvSpPr>
            <p:spPr>
              <a:xfrm>
                <a:off x="6931800" y="317448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28" name="Oval 119"/>
              <p:cNvSpPr/>
              <p:nvPr/>
            </p:nvSpPr>
            <p:spPr>
              <a:xfrm>
                <a:off x="6931800" y="31690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29" name="Group 120"/>
            <p:cNvGrpSpPr/>
            <p:nvPr/>
          </p:nvGrpSpPr>
          <p:grpSpPr>
            <a:xfrm>
              <a:off x="6931800" y="3133080"/>
              <a:ext cx="454680" cy="115920"/>
              <a:chOff x="6931800" y="3133080"/>
              <a:chExt cx="454680" cy="115920"/>
            </a:xfrm>
          </p:grpSpPr>
          <p:sp>
            <p:nvSpPr>
              <p:cNvPr id="1630" name="Oval 121"/>
              <p:cNvSpPr/>
              <p:nvPr/>
            </p:nvSpPr>
            <p:spPr>
              <a:xfrm>
                <a:off x="6931800" y="31381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31" name="Oval 122"/>
              <p:cNvSpPr/>
              <p:nvPr/>
            </p:nvSpPr>
            <p:spPr>
              <a:xfrm>
                <a:off x="6931800" y="313308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32" name="Group 123"/>
            <p:cNvGrpSpPr/>
            <p:nvPr/>
          </p:nvGrpSpPr>
          <p:grpSpPr>
            <a:xfrm>
              <a:off x="6931800" y="3096720"/>
              <a:ext cx="454680" cy="116280"/>
              <a:chOff x="6931800" y="3096720"/>
              <a:chExt cx="454680" cy="116280"/>
            </a:xfrm>
          </p:grpSpPr>
          <p:sp>
            <p:nvSpPr>
              <p:cNvPr id="1633" name="Oval 124"/>
              <p:cNvSpPr/>
              <p:nvPr/>
            </p:nvSpPr>
            <p:spPr>
              <a:xfrm>
                <a:off x="6931800" y="3102120"/>
                <a:ext cx="454680" cy="110880"/>
              </a:xfrm>
              <a:prstGeom prst="ellipse">
                <a:avLst/>
              </a:prstGeom>
              <a:gradFill rotWithShape="0">
                <a:gsLst>
                  <a:gs pos="0">
                    <a:srgbClr val="00afd8"/>
                  </a:gs>
                  <a:gs pos="50000">
                    <a:srgbClr val="7575ad">
                      <a:alpha val="19216"/>
                    </a:srgbClr>
                  </a:gs>
                  <a:gs pos="100000">
                    <a:srgbClr val="00afd8"/>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34" name="Oval 125"/>
              <p:cNvSpPr/>
              <p:nvPr/>
            </p:nvSpPr>
            <p:spPr>
              <a:xfrm>
                <a:off x="6931800" y="3096720"/>
                <a:ext cx="454680" cy="97920"/>
              </a:xfrm>
              <a:prstGeom prst="ellipse">
                <a:avLst/>
              </a:prstGeom>
              <a:gradFill rotWithShape="0">
                <a:gsLst>
                  <a:gs pos="0">
                    <a:srgbClr val="57dfff"/>
                  </a:gs>
                  <a:gs pos="50000">
                    <a:srgbClr val="00afd8">
                      <a:alpha val="19216"/>
                    </a:srgbClr>
                  </a:gs>
                  <a:gs pos="100000">
                    <a:srgbClr val="57d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nvGrpSpPr>
            <p:cNvPr id="1635" name="Group 126"/>
            <p:cNvGrpSpPr/>
            <p:nvPr/>
          </p:nvGrpSpPr>
          <p:grpSpPr>
            <a:xfrm>
              <a:off x="6931800" y="3052800"/>
              <a:ext cx="454680" cy="116280"/>
              <a:chOff x="6931800" y="3052800"/>
              <a:chExt cx="454680" cy="116280"/>
            </a:xfrm>
          </p:grpSpPr>
          <p:sp>
            <p:nvSpPr>
              <p:cNvPr id="1636" name="Oval 127"/>
              <p:cNvSpPr/>
              <p:nvPr/>
            </p:nvSpPr>
            <p:spPr>
              <a:xfrm>
                <a:off x="6931800" y="3058200"/>
                <a:ext cx="454680" cy="110880"/>
              </a:xfrm>
              <a:prstGeom prst="ellipse">
                <a:avLst/>
              </a:prstGeom>
              <a:gradFill rotWithShape="0">
                <a:gsLst>
                  <a:gs pos="0">
                    <a:srgbClr val="57dfff"/>
                  </a:gs>
                  <a:gs pos="50000">
                    <a:srgbClr val="008eb0">
                      <a:alpha val="19216"/>
                    </a:srgbClr>
                  </a:gs>
                  <a:gs pos="100000">
                    <a:srgbClr val="57dfff"/>
                  </a:gs>
                </a:gsLst>
                <a:lin ang="0"/>
              </a:gradFill>
              <a:ln w="9360">
                <a:noFill/>
              </a:ln>
            </p:spPr>
            <p:style>
              <a:lnRef idx="0"/>
              <a:fillRef idx="0"/>
              <a:effectRef idx="0"/>
              <a:fontRef idx="minor"/>
            </p:style>
            <p:txBody>
              <a:bodyPr wrap="none" lIns="90000" rIns="90000" tIns="33480" bIns="33480" anchor="ctr">
                <a:noAutofit/>
              </a:bodyPr>
              <a:p>
                <a:endParaRPr b="0" lang="ru-RU" sz="1800" spc="-1" strike="noStrike">
                  <a:solidFill>
                    <a:srgbClr val="000000"/>
                  </a:solidFill>
                  <a:latin typeface="Arial"/>
                </a:endParaRPr>
              </a:p>
            </p:txBody>
          </p:sp>
          <p:sp>
            <p:nvSpPr>
              <p:cNvPr id="1637" name="Oval 128"/>
              <p:cNvSpPr/>
              <p:nvPr/>
            </p:nvSpPr>
            <p:spPr>
              <a:xfrm>
                <a:off x="6931800" y="3052800"/>
                <a:ext cx="454680" cy="97920"/>
              </a:xfrm>
              <a:prstGeom prst="ellipse">
                <a:avLst/>
              </a:prstGeom>
              <a:gradFill rotWithShape="0">
                <a:gsLst>
                  <a:gs pos="0">
                    <a:srgbClr val="ccffff"/>
                  </a:gs>
                  <a:gs pos="50000">
                    <a:srgbClr val="57dfff">
                      <a:alpha val="19216"/>
                    </a:srgbClr>
                  </a:gs>
                  <a:gs pos="100000">
                    <a:srgbClr val="ccffff"/>
                  </a:gs>
                </a:gsLst>
                <a:lin ang="0"/>
              </a:gradFill>
              <a:ln w="9360">
                <a:noFill/>
              </a:ln>
            </p:spPr>
            <p:style>
              <a:lnRef idx="0"/>
              <a:fillRef idx="0"/>
              <a:effectRef idx="0"/>
              <a:fontRef idx="minor"/>
            </p:style>
            <p:txBody>
              <a:bodyPr wrap="none" lIns="90000" rIns="90000" tIns="24840" bIns="24840" anchor="ctr">
                <a:noAutofit/>
              </a:bodyPr>
              <a:p>
                <a:endParaRPr b="0" lang="ru-RU" sz="1800" spc="-1" strike="noStrike">
                  <a:solidFill>
                    <a:srgbClr val="000000"/>
                  </a:solidFill>
                  <a:latin typeface="Arial"/>
                </a:endParaRPr>
              </a:p>
            </p:txBody>
          </p:sp>
        </p:grpSp>
      </p:grpSp>
      <p:sp>
        <p:nvSpPr>
          <p:cNvPr id="1638" name="右弧形箭头 24"/>
          <p:cNvSpPr/>
          <p:nvPr/>
        </p:nvSpPr>
        <p:spPr>
          <a:xfrm rot="20741400">
            <a:off x="7043040" y="2481120"/>
            <a:ext cx="365400" cy="656640"/>
          </a:xfrm>
          <a:prstGeom prst="curvedLeftArrow">
            <a:avLst>
              <a:gd name="adj1" fmla="val 25000"/>
              <a:gd name="adj2" fmla="val 50000"/>
              <a:gd name="adj3" fmla="val 25000"/>
            </a:avLst>
          </a:prstGeom>
          <a:solidFill>
            <a:srgbClr val="3891a7"/>
          </a:solidFill>
          <a:ln w="0">
            <a:solidFill>
              <a:srgbClr val="ffffff"/>
            </a:solid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sp>
        <p:nvSpPr>
          <p:cNvPr id="1639" name="AutoShape 148"/>
          <p:cNvSpPr/>
          <p:nvPr/>
        </p:nvSpPr>
        <p:spPr>
          <a:xfrm>
            <a:off x="7256160" y="2368800"/>
            <a:ext cx="456840" cy="27072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200" spc="-1" strike="noStrike">
                <a:solidFill>
                  <a:srgbClr val="ffffff"/>
                </a:solidFill>
                <a:latin typeface="Arial"/>
                <a:ea typeface="微软雅黑"/>
              </a:rPr>
              <a:t>4</a:t>
            </a:r>
            <a:endParaRPr b="0" lang="ru-RU" sz="1200" spc="-1" strike="noStrike">
              <a:solidFill>
                <a:srgbClr val="000000"/>
              </a:solidFill>
              <a:latin typeface="Arial"/>
            </a:endParaRPr>
          </a:p>
        </p:txBody>
      </p:sp>
      <p:sp>
        <p:nvSpPr>
          <p:cNvPr id="1640" name="AutoShape 148"/>
          <p:cNvSpPr/>
          <p:nvPr/>
        </p:nvSpPr>
        <p:spPr>
          <a:xfrm>
            <a:off x="3348000" y="3376800"/>
            <a:ext cx="145152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100" spc="-1" strike="noStrike">
                <a:solidFill>
                  <a:srgbClr val="ffffff"/>
                </a:solidFill>
                <a:latin typeface="Arial"/>
                <a:ea typeface="微软雅黑"/>
              </a:rPr>
              <a:t>Мгновенный снимок</a:t>
            </a:r>
            <a:endParaRPr b="0" lang="ru-RU" sz="1100" spc="-1" strike="noStrike">
              <a:solidFill>
                <a:srgbClr val="000000"/>
              </a:solidFill>
              <a:latin typeface="Arial"/>
            </a:endParaRPr>
          </a:p>
        </p:txBody>
      </p:sp>
      <p:sp>
        <p:nvSpPr>
          <p:cNvPr id="1641" name="AutoShape 148"/>
          <p:cNvSpPr/>
          <p:nvPr/>
        </p:nvSpPr>
        <p:spPr>
          <a:xfrm>
            <a:off x="6342120" y="2636640"/>
            <a:ext cx="105624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100" spc="-1" strike="noStrike">
                <a:solidFill>
                  <a:srgbClr val="ffffff"/>
                </a:solidFill>
                <a:latin typeface="Arial"/>
                <a:ea typeface="微软雅黑"/>
              </a:rPr>
              <a:t>Файловая система</a:t>
            </a:r>
            <a:endParaRPr b="0" lang="ru-RU" sz="1100" spc="-1" strike="noStrike">
              <a:solidFill>
                <a:srgbClr val="000000"/>
              </a:solidFill>
              <a:latin typeface="Arial"/>
            </a:endParaRPr>
          </a:p>
        </p:txBody>
      </p:sp>
      <p:sp>
        <p:nvSpPr>
          <p:cNvPr id="1642" name="AutoShape 148"/>
          <p:cNvSpPr/>
          <p:nvPr/>
        </p:nvSpPr>
        <p:spPr>
          <a:xfrm>
            <a:off x="6342120" y="3315240"/>
            <a:ext cx="1451520" cy="33984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100" spc="-1" strike="noStrike">
                <a:solidFill>
                  <a:srgbClr val="ffffff"/>
                </a:solidFill>
                <a:latin typeface="Arial"/>
                <a:ea typeface="微软雅黑"/>
              </a:rPr>
              <a:t>Мгновенный снимок</a:t>
            </a:r>
            <a:endParaRPr b="0" lang="ru-RU" sz="1100" spc="-1" strike="noStrike">
              <a:solidFill>
                <a:srgbClr val="000000"/>
              </a:solidFill>
              <a:latin typeface="Arial"/>
            </a:endParaRPr>
          </a:p>
        </p:txBody>
      </p:sp>
      <p:sp>
        <p:nvSpPr>
          <p:cNvPr id="1643" name="AutoShape 148"/>
          <p:cNvSpPr/>
          <p:nvPr/>
        </p:nvSpPr>
        <p:spPr>
          <a:xfrm>
            <a:off x="4722480" y="3278160"/>
            <a:ext cx="1703160" cy="510480"/>
          </a:xfrm>
          <a:prstGeom prst="roundRect">
            <a:avLst>
              <a:gd name="adj" fmla="val 50000"/>
            </a:avLst>
          </a:prstGeom>
          <a:noFill/>
          <a:ln w="38160">
            <a:noFill/>
          </a:ln>
        </p:spPr>
        <p:style>
          <a:lnRef idx="0"/>
          <a:fillRef idx="0"/>
          <a:effectRef idx="0"/>
          <a:fontRef idx="minor"/>
        </p:style>
        <p:txBody>
          <a:bodyPr lIns="90000" rIns="90000" tIns="45000" bIns="45000" anchor="ctr">
            <a:noAutofit/>
          </a:bodyPr>
          <a:p>
            <a:pPr>
              <a:lnSpc>
                <a:spcPct val="100000"/>
              </a:lnSpc>
            </a:pPr>
            <a:r>
              <a:rPr b="1" lang="ru-RU" sz="1200" spc="-1" strike="noStrike">
                <a:solidFill>
                  <a:srgbClr val="000000"/>
                </a:solidFill>
                <a:latin typeface="Arial"/>
                <a:ea typeface="微软雅黑"/>
              </a:rPr>
              <a:t>5</a:t>
            </a:r>
            <a:r>
              <a:rPr b="1" lang="en-US" sz="1200" spc="-1" strike="noStrike">
                <a:solidFill>
                  <a:srgbClr val="000000"/>
                </a:solidFill>
                <a:latin typeface="Arial"/>
                <a:ea typeface="微软雅黑"/>
              </a:rPr>
              <a:t> </a:t>
            </a:r>
            <a:r>
              <a:rPr b="1" lang="ru-RU" sz="1200" spc="-1" strike="noStrike">
                <a:solidFill>
                  <a:srgbClr val="000000"/>
                </a:solidFill>
                <a:latin typeface="Arial"/>
                <a:ea typeface="微软雅黑"/>
              </a:rPr>
              <a:t>Инкрементальная реплика</a:t>
            </a:r>
            <a:endParaRPr b="0" lang="ru-RU" sz="1200" spc="-1" strike="noStrike">
              <a:solidFill>
                <a:srgbClr val="000000"/>
              </a:solidFill>
              <a:latin typeface="Arial"/>
            </a:endParaRPr>
          </a:p>
        </p:txBody>
      </p:sp>
      <p:grpSp>
        <p:nvGrpSpPr>
          <p:cNvPr id="1644" name="组合 521"/>
          <p:cNvGrpSpPr/>
          <p:nvPr/>
        </p:nvGrpSpPr>
        <p:grpSpPr>
          <a:xfrm>
            <a:off x="2105640" y="1917000"/>
            <a:ext cx="471240" cy="1056960"/>
            <a:chOff x="2105640" y="1917000"/>
            <a:chExt cx="471240" cy="1056960"/>
          </a:xfrm>
        </p:grpSpPr>
        <p:sp>
          <p:nvSpPr>
            <p:cNvPr id="1645" name="Freeform 147"/>
            <p:cNvSpPr/>
            <p:nvPr/>
          </p:nvSpPr>
          <p:spPr>
            <a:xfrm>
              <a:off x="2388600" y="210024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646" name="Freeform 148"/>
            <p:cNvSpPr/>
            <p:nvPr/>
          </p:nvSpPr>
          <p:spPr>
            <a:xfrm>
              <a:off x="2388600" y="22435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647" name="Freeform 149"/>
            <p:cNvSpPr/>
            <p:nvPr/>
          </p:nvSpPr>
          <p:spPr>
            <a:xfrm>
              <a:off x="2388600" y="238680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648" name="Freeform 150"/>
            <p:cNvSpPr/>
            <p:nvPr/>
          </p:nvSpPr>
          <p:spPr>
            <a:xfrm>
              <a:off x="2388600" y="2529720"/>
              <a:ext cx="95040" cy="16200"/>
            </a:xfrm>
            <a:custGeom>
              <a:avLst/>
              <a:gdLst>
                <a:gd name="textAreaLeft" fmla="*/ 0 w 95040"/>
                <a:gd name="textAreaRight" fmla="*/ 95400 w 95040"/>
                <a:gd name="textAreaTop" fmla="*/ 0 h 16200"/>
                <a:gd name="textAreaBottom" fmla="*/ 16560 h 16200"/>
              </a:gdLst>
              <a:ahLst/>
              <a:rect l="textAreaLeft" t="textAreaTop" r="textAreaRight" b="textAreaBottom"/>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solidFill>
              <a:srgbClr val="808080"/>
            </a:solidFill>
            <a:ln w="9360">
              <a:noFill/>
            </a:ln>
          </p:spPr>
          <p:style>
            <a:lnRef idx="0"/>
            <a:fillRef idx="0"/>
            <a:effectRef idx="0"/>
            <a:fontRef idx="minor"/>
          </p:style>
          <p:txBody>
            <a:bodyPr numCol="1" spcCol="0" tIns="8280" bIns="8280" anchor="t">
              <a:noAutofit/>
            </a:bodyPr>
            <a:p>
              <a:endParaRPr b="0" lang="ru-RU" sz="1800" spc="-1" strike="noStrike">
                <a:solidFill>
                  <a:srgbClr val="000000"/>
                </a:solidFill>
                <a:latin typeface="Arial"/>
              </a:endParaRPr>
            </a:p>
          </p:txBody>
        </p:sp>
        <p:sp>
          <p:nvSpPr>
            <p:cNvPr id="1649" name="Freeform 151"/>
            <p:cNvSpPr/>
            <p:nvPr/>
          </p:nvSpPr>
          <p:spPr>
            <a:xfrm>
              <a:off x="2105640" y="1917000"/>
              <a:ext cx="471240" cy="1056960"/>
            </a:xfrm>
            <a:custGeom>
              <a:avLst/>
              <a:gdLst>
                <a:gd name="textAreaLeft" fmla="*/ 0 w 471240"/>
                <a:gd name="textAreaRight" fmla="*/ 471600 w 471240"/>
                <a:gd name="textAreaTop" fmla="*/ 0 h 1056960"/>
                <a:gd name="textAreaBottom" fmla="*/ 1057320 h 1056960"/>
              </a:gdLst>
              <a:ahLst/>
              <a:rect l="textAreaLeft" t="textAreaTop" r="textAreaRight" b="textAreaBottom"/>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808080"/>
            </a:solidFill>
            <a:ln w="9360">
              <a:noFill/>
            </a:ln>
          </p:spPr>
          <p:style>
            <a:lnRef idx="0"/>
            <a:fillRef idx="0"/>
            <a:effectRef idx="0"/>
            <a:fontRef idx="minor"/>
          </p:style>
          <p:txBody>
            <a:bodyPr numCol="1" spcCol="0" anchor="t">
              <a:noAutofit/>
            </a:bodyPr>
            <a:p>
              <a:endParaRPr b="0" lang="ru-RU" sz="1800" spc="-1" strike="noStrike">
                <a:solidFill>
                  <a:srgbClr val="000000"/>
                </a:solidFill>
                <a:latin typeface="Arial"/>
              </a:endParaRPr>
            </a:p>
          </p:txBody>
        </p:sp>
      </p:grpSp>
      <p:sp>
        <p:nvSpPr>
          <p:cNvPr id="1650" name="TextBox 235"/>
          <p:cNvSpPr/>
          <p:nvPr/>
        </p:nvSpPr>
        <p:spPr>
          <a:xfrm>
            <a:off x="1187640" y="4869000"/>
            <a:ext cx="7416360" cy="944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800" spc="-1" strike="noStrike">
                <a:solidFill>
                  <a:srgbClr val="000000"/>
                </a:solidFill>
                <a:latin typeface="Gill Sans MT"/>
              </a:rPr>
              <a:t>Для обеспечения корректности данных используются мгновенные снимки</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1" name="PlaceHolder 1"/>
          <p:cNvSpPr>
            <a:spLocks noGrp="1"/>
          </p:cNvSpPr>
          <p:nvPr>
            <p:ph type="title"/>
          </p:nvPr>
        </p:nvSpPr>
        <p:spPr>
          <a:xfrm>
            <a:off x="1691640" y="0"/>
            <a:ext cx="7452000" cy="844560"/>
          </a:xfrm>
          <a:prstGeom prst="rect">
            <a:avLst/>
          </a:prstGeom>
          <a:noFill/>
          <a:ln w="0">
            <a:noFill/>
          </a:ln>
        </p:spPr>
        <p:txBody>
          <a:bodyPr lIns="90000" rIns="90000" tIns="45000" bIns="45000" anchor="ctr">
            <a:normAutofit/>
          </a:bodyPr>
          <a:p>
            <a:pPr indent="0">
              <a:lnSpc>
                <a:spcPct val="100000"/>
              </a:lnSpc>
              <a:buNone/>
            </a:pPr>
            <a:r>
              <a:rPr b="0" lang="ru-RU" sz="4000" spc="-1" strike="noStrike">
                <a:solidFill>
                  <a:srgbClr val="572314"/>
                </a:solidFill>
                <a:latin typeface="Gill Sans MT"/>
              </a:rPr>
              <a:t>Репликация данных</a:t>
            </a:r>
            <a:endParaRPr b="0" lang="en-US" sz="4000" spc="-1" strike="noStrike">
              <a:solidFill>
                <a:srgbClr val="000000"/>
              </a:solidFill>
              <a:latin typeface="Gill Sans MT"/>
            </a:endParaRPr>
          </a:p>
        </p:txBody>
      </p:sp>
      <p:graphicFrame>
        <p:nvGraphicFramePr>
          <p:cNvPr id="1652" name="表格 3"/>
          <p:cNvGraphicFramePr/>
          <p:nvPr/>
        </p:nvGraphicFramePr>
        <p:xfrm>
          <a:off x="1187640" y="1340640"/>
          <a:ext cx="7776000" cy="2113560"/>
        </p:xfrm>
        <a:graphic>
          <a:graphicData uri="http://schemas.openxmlformats.org/drawingml/2006/table">
            <a:tbl>
              <a:tblPr/>
              <a:tblGrid>
                <a:gridCol w="1512000"/>
                <a:gridCol w="2736000"/>
                <a:gridCol w="3528360"/>
              </a:tblGrid>
              <a:tr h="550080">
                <a:tc>
                  <a:txBody>
                    <a:bodyPr lIns="7560" rIns="7560" tIns="7560" bIns="0" anchor="ctr">
                      <a:noAutofit/>
                    </a:bodyPr>
                    <a:p>
                      <a:pPr algn="ctr">
                        <a:lnSpc>
                          <a:spcPct val="100000"/>
                        </a:lnSpc>
                        <a:tabLst>
                          <a:tab algn="l" pos="0"/>
                        </a:tabLst>
                      </a:pPr>
                      <a:r>
                        <a:rPr b="0" lang="zh-CN" sz="1100" spc="-1" strike="noStrike">
                          <a:solidFill>
                            <a:srgbClr val="000000"/>
                          </a:solidFill>
                          <a:latin typeface="Gill Sans MT"/>
                        </a:rPr>
                        <a:t>　</a:t>
                      </a:r>
                      <a:endParaRPr b="0" lang="ru-RU" sz="11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tabLst>
                          <a:tab algn="l" pos="0"/>
                        </a:tabLst>
                      </a:pPr>
                      <a:r>
                        <a:rPr b="1" lang="ru-RU" sz="1600" spc="-1" strike="noStrike">
                          <a:solidFill>
                            <a:srgbClr val="000000"/>
                          </a:solidFill>
                          <a:latin typeface="Gill Sans MT"/>
                        </a:rPr>
                        <a:t>Синхронная репликация</a:t>
                      </a:r>
                      <a:endParaRPr b="0" lang="ru-RU" sz="16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tabLst>
                          <a:tab algn="l" pos="0"/>
                        </a:tabLst>
                      </a:pPr>
                      <a:r>
                        <a:rPr b="1" lang="ru-RU" sz="1600" spc="-1" strike="noStrike">
                          <a:solidFill>
                            <a:srgbClr val="000000"/>
                          </a:solidFill>
                          <a:latin typeface="Gill Sans MT"/>
                        </a:rPr>
                        <a:t>Асинхронная репликация</a:t>
                      </a:r>
                      <a:endParaRPr b="0" lang="ru-RU" sz="16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r h="722160">
                <a:tc>
                  <a:txBody>
                    <a:bodyPr lIns="7560" rIns="7560" tIns="7560" bIns="0" anchor="ctr">
                      <a:noAutofit/>
                    </a:bodyPr>
                    <a:p>
                      <a:pPr marL="90360" algn="ctr">
                        <a:lnSpc>
                          <a:spcPct val="100000"/>
                        </a:lnSpc>
                        <a:tabLst>
                          <a:tab algn="l" pos="0"/>
                        </a:tabLst>
                      </a:pPr>
                      <a:r>
                        <a:rPr b="1" lang="ru-RU" sz="1200" spc="-1" strike="noStrike">
                          <a:solidFill>
                            <a:srgbClr val="000000"/>
                          </a:solidFill>
                          <a:latin typeface="Gill Sans MT"/>
                        </a:rPr>
                        <a:t>Пропускная способности канала между ЦОД</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pPr>
                      <a:r>
                        <a:rPr b="0" lang="ru-RU" sz="1200" spc="-1" strike="noStrike">
                          <a:solidFill>
                            <a:srgbClr val="000000"/>
                          </a:solidFill>
                          <a:latin typeface="Gill Sans MT"/>
                        </a:rPr>
                        <a:t>Высокая, </a:t>
                      </a:r>
                      <a:endParaRPr b="0" lang="ru-RU" sz="1200" spc="-1" strike="noStrike">
                        <a:solidFill>
                          <a:srgbClr val="000000"/>
                        </a:solidFill>
                        <a:latin typeface="Arial"/>
                      </a:endParaRPr>
                    </a:p>
                    <a:p>
                      <a:pPr algn="ctr">
                        <a:lnSpc>
                          <a:spcPct val="100000"/>
                        </a:lnSpc>
                      </a:pPr>
                      <a:r>
                        <a:rPr b="0" lang="ru-RU" sz="1200" spc="-1" strike="noStrike">
                          <a:solidFill>
                            <a:srgbClr val="000000"/>
                          </a:solidFill>
                          <a:latin typeface="Gill Sans MT"/>
                        </a:rPr>
                        <a:t>не менее пикового уровня операций записи</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000000"/>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tabLst>
                          <a:tab algn="l" pos="0"/>
                        </a:tabLst>
                      </a:pPr>
                      <a:r>
                        <a:rPr b="0" lang="ru-RU" sz="1200" spc="-1" strike="noStrike">
                          <a:solidFill>
                            <a:srgbClr val="000000"/>
                          </a:solidFill>
                          <a:latin typeface="Gill Sans MT"/>
                        </a:rPr>
                        <a:t>Средняя, </a:t>
                      </a:r>
                      <a:endParaRPr b="0" lang="ru-RU" sz="1200" spc="-1" strike="noStrike">
                        <a:solidFill>
                          <a:srgbClr val="000000"/>
                        </a:solidFill>
                        <a:latin typeface="Arial"/>
                      </a:endParaRPr>
                    </a:p>
                    <a:p>
                      <a:pPr algn="ctr">
                        <a:lnSpc>
                          <a:spcPct val="100000"/>
                        </a:lnSpc>
                        <a:tabLst>
                          <a:tab algn="l" pos="0"/>
                        </a:tabLst>
                      </a:pPr>
                      <a:r>
                        <a:rPr b="0" lang="ru-RU" sz="1200" spc="-1" strike="noStrike">
                          <a:solidFill>
                            <a:srgbClr val="000000"/>
                          </a:solidFill>
                          <a:latin typeface="Gill Sans MT"/>
                        </a:rPr>
                        <a:t>Определяется частотой репликации и объемом изменения данных между репликациями</a:t>
                      </a:r>
                      <a:endParaRPr b="0" lang="ru-RU" sz="1200" spc="-1" strike="noStrike">
                        <a:solidFill>
                          <a:srgbClr val="000000"/>
                        </a:solidFill>
                        <a:latin typeface="Arial"/>
                      </a:endParaRPr>
                    </a:p>
                  </a:txBody>
                  <a:tcPr anchor="ctr" marL="7560" marR="7560">
                    <a:lnL w="12240">
                      <a:solidFill>
                        <a:srgbClr val="000000"/>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r h="543600">
                <a:tc>
                  <a:txBody>
                    <a:bodyPr lIns="7560" rIns="7560" tIns="7560" bIns="0" anchor="ctr">
                      <a:noAutofit/>
                    </a:bodyPr>
                    <a:p>
                      <a:pPr algn="ctr">
                        <a:lnSpc>
                          <a:spcPct val="100000"/>
                        </a:lnSpc>
                        <a:tabLst>
                          <a:tab algn="l" pos="0"/>
                        </a:tabLst>
                      </a:pPr>
                      <a:r>
                        <a:rPr b="1" lang="ru-RU" sz="1200" spc="-1" strike="noStrike">
                          <a:solidFill>
                            <a:srgbClr val="000000"/>
                          </a:solidFill>
                          <a:latin typeface="Gill Sans MT"/>
                        </a:rPr>
                        <a:t>Задержка ввода-вывода для хоста</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tabLst>
                          <a:tab algn="l" pos="0"/>
                        </a:tabLst>
                      </a:pPr>
                      <a:r>
                        <a:rPr b="0" lang="ru-RU" sz="1200" spc="-1" strike="noStrike">
                          <a:solidFill>
                            <a:srgbClr val="000000"/>
                          </a:solidFill>
                          <a:latin typeface="Gill Sans MT"/>
                        </a:rPr>
                        <a:t>Увеличивается</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000000"/>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tabLst>
                          <a:tab algn="l" pos="0"/>
                        </a:tabLst>
                      </a:pPr>
                      <a:r>
                        <a:rPr b="0" lang="ru-RU" sz="1200" spc="-1" strike="noStrike">
                          <a:solidFill>
                            <a:srgbClr val="000000"/>
                          </a:solidFill>
                          <a:latin typeface="Gill Sans MT"/>
                        </a:rPr>
                        <a:t>Не изменяется</a:t>
                      </a:r>
                      <a:endParaRPr b="0" lang="ru-RU" sz="1200" spc="-1" strike="noStrike">
                        <a:solidFill>
                          <a:srgbClr val="000000"/>
                        </a:solidFill>
                        <a:latin typeface="Arial"/>
                      </a:endParaRPr>
                    </a:p>
                  </a:txBody>
                  <a:tcPr anchor="ctr" marL="7560" marR="7560">
                    <a:lnL w="12240">
                      <a:solidFill>
                        <a:srgbClr val="000000"/>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r h="298080">
                <a:tc>
                  <a:txBody>
                    <a:bodyPr lIns="7560" rIns="7560" tIns="7560" bIns="0" anchor="ctr">
                      <a:noAutofit/>
                    </a:bodyPr>
                    <a:p>
                      <a:pPr algn="ctr">
                        <a:lnSpc>
                          <a:spcPct val="100000"/>
                        </a:lnSpc>
                        <a:tabLst>
                          <a:tab algn="l" pos="0"/>
                        </a:tabLst>
                      </a:pPr>
                      <a:r>
                        <a:rPr b="1" lang="en-US" sz="1200" spc="-1" strike="noStrike">
                          <a:solidFill>
                            <a:srgbClr val="000000"/>
                          </a:solidFill>
                          <a:latin typeface="Gill Sans MT"/>
                        </a:rPr>
                        <a:t>RPO</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pPr>
                      <a:r>
                        <a:rPr b="0" lang="en-US" sz="1200" spc="-1" strike="noStrike">
                          <a:solidFill>
                            <a:srgbClr val="000000"/>
                          </a:solidFill>
                          <a:latin typeface="Gill Sans MT"/>
                        </a:rPr>
                        <a:t>0</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7560" rIns="7560" tIns="7560" bIns="0" anchor="ctr">
                      <a:noAutofit/>
                    </a:bodyPr>
                    <a:p>
                      <a:pPr algn="ctr">
                        <a:lnSpc>
                          <a:spcPct val="100000"/>
                        </a:lnSpc>
                      </a:pPr>
                      <a:r>
                        <a:rPr b="0" lang="ru-RU" sz="1200" spc="-1" strike="noStrike">
                          <a:solidFill>
                            <a:srgbClr val="000000"/>
                          </a:solidFill>
                          <a:latin typeface="Gill Sans MT"/>
                        </a:rPr>
                        <a:t>Зависит от частоты репликации</a:t>
                      </a:r>
                      <a:endParaRPr b="0" lang="ru-RU" sz="1200" spc="-1" strike="noStrike">
                        <a:solidFill>
                          <a:srgbClr val="000000"/>
                        </a:solidFill>
                        <a:latin typeface="Arial"/>
                      </a:endParaRPr>
                    </a:p>
                  </a:txBody>
                  <a:tcPr anchor="ctr" marL="7560" marR="756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bl>
          </a:graphicData>
        </a:graphic>
      </p:graphicFrame>
      <p:graphicFrame>
        <p:nvGraphicFramePr>
          <p:cNvPr id="1653" name="表格 4"/>
          <p:cNvGraphicFramePr/>
          <p:nvPr/>
        </p:nvGraphicFramePr>
        <p:xfrm>
          <a:off x="1187640" y="3368880"/>
          <a:ext cx="7776000" cy="2619360"/>
        </p:xfrm>
        <a:graphic>
          <a:graphicData uri="http://schemas.openxmlformats.org/drawingml/2006/table">
            <a:tbl>
              <a:tblPr/>
              <a:tblGrid>
                <a:gridCol w="3960360"/>
                <a:gridCol w="1733760"/>
                <a:gridCol w="2082240"/>
              </a:tblGrid>
              <a:tr h="504000">
                <a:tc rowSpan="2">
                  <a:txBody>
                    <a:bodyPr lIns="51120" rIns="51120" tIns="0" bIns="0" anchor="ctr">
                      <a:noAutofit/>
                    </a:bodyPr>
                    <a:p>
                      <a:pPr algn="ctr">
                        <a:lnSpc>
                          <a:spcPct val="100000"/>
                        </a:lnSpc>
                        <a:spcBef>
                          <a:spcPts val="400"/>
                        </a:spcBef>
                        <a:spcAft>
                          <a:spcPts val="400"/>
                        </a:spcAft>
                      </a:pPr>
                      <a:r>
                        <a:rPr b="1" lang="ru-RU" sz="1600" spc="-1" strike="noStrike">
                          <a:solidFill>
                            <a:srgbClr val="000000"/>
                          </a:solidFill>
                          <a:latin typeface="Gill Sans MT"/>
                        </a:rPr>
                        <a:t>Способ соединения СХД</a:t>
                      </a:r>
                      <a:endParaRPr b="0" lang="ru-RU" sz="16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gridSpan="2">
                  <a:txBody>
                    <a:bodyPr lIns="51120" rIns="51120" tIns="57600" bIns="0" anchor="ctr">
                      <a:noAutofit/>
                    </a:bodyPr>
                    <a:p>
                      <a:pPr algn="ctr">
                        <a:lnSpc>
                          <a:spcPts val="1199"/>
                        </a:lnSpc>
                        <a:spcBef>
                          <a:spcPts val="400"/>
                        </a:spcBef>
                        <a:spcAft>
                          <a:spcPts val="400"/>
                        </a:spcAft>
                        <a:tabLst>
                          <a:tab algn="l" pos="0"/>
                        </a:tabLst>
                      </a:pPr>
                      <a:r>
                        <a:rPr b="1" lang="ru-RU" sz="1600" spc="-1" strike="noStrike">
                          <a:solidFill>
                            <a:srgbClr val="000000"/>
                          </a:solidFill>
                          <a:latin typeface="Gill Sans MT"/>
                        </a:rPr>
                        <a:t>Максимальная удаленность СХД</a:t>
                      </a:r>
                      <a:endParaRPr b="0" lang="ru-RU" sz="16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h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r>
              <a:tr h="648000">
                <a:tc v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51120" rIns="51120" tIns="0" bIns="0" anchor="ctr">
                      <a:noAutofit/>
                    </a:bodyPr>
                    <a:p>
                      <a:pPr algn="ctr">
                        <a:lnSpc>
                          <a:spcPct val="100000"/>
                        </a:lnSpc>
                        <a:tabLst>
                          <a:tab algn="l" pos="0"/>
                        </a:tabLst>
                      </a:pPr>
                      <a:r>
                        <a:rPr b="1" lang="ru-RU" sz="1600" spc="-1" strike="noStrike">
                          <a:solidFill>
                            <a:srgbClr val="000000"/>
                          </a:solidFill>
                          <a:latin typeface="Gill Sans MT"/>
                        </a:rPr>
                        <a:t>Синхронная репликация</a:t>
                      </a:r>
                      <a:endParaRPr b="0" lang="ru-RU" sz="16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51120" rIns="51120" tIns="0" bIns="0" anchor="ctr">
                      <a:noAutofit/>
                    </a:bodyPr>
                    <a:p>
                      <a:pPr algn="ctr">
                        <a:lnSpc>
                          <a:spcPct val="100000"/>
                        </a:lnSpc>
                        <a:tabLst>
                          <a:tab algn="l" pos="0"/>
                        </a:tabLst>
                      </a:pPr>
                      <a:r>
                        <a:rPr b="1" lang="ru-RU" sz="1600" spc="-1" strike="noStrike">
                          <a:solidFill>
                            <a:srgbClr val="000000"/>
                          </a:solidFill>
                          <a:latin typeface="Gill Sans MT"/>
                        </a:rPr>
                        <a:t>Асинхронная репликация</a:t>
                      </a:r>
                      <a:endParaRPr b="0" lang="ru-RU" sz="16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r h="331920">
                <a:tc>
                  <a:txBody>
                    <a:bodyPr lIns="51120" rIns="51120" tIns="0" bIns="0" anchor="t">
                      <a:noAutofit/>
                    </a:bodyPr>
                    <a:p>
                      <a:pPr>
                        <a:lnSpc>
                          <a:spcPct val="150000"/>
                        </a:lnSpc>
                        <a:spcBef>
                          <a:spcPts val="400"/>
                        </a:spcBef>
                        <a:spcAft>
                          <a:spcPts val="400"/>
                        </a:spcAft>
                      </a:pPr>
                      <a:r>
                        <a:rPr b="1" lang="en-US" sz="1200" spc="-1" strike="noStrike">
                          <a:solidFill>
                            <a:srgbClr val="000000"/>
                          </a:solidFill>
                          <a:latin typeface="Gill Sans MT"/>
                        </a:rPr>
                        <a:t>DAS</a:t>
                      </a:r>
                      <a:r>
                        <a:rPr b="1" lang="ru-RU" sz="1200" spc="-1" strike="noStrike">
                          <a:solidFill>
                            <a:srgbClr val="000000"/>
                          </a:solidFill>
                          <a:latin typeface="Gill Sans MT"/>
                        </a:rPr>
                        <a:t> </a:t>
                      </a:r>
                      <a:r>
                        <a:rPr b="1" lang="zh-CN" sz="1200" spc="-1" strike="noStrike">
                          <a:solidFill>
                            <a:srgbClr val="000000"/>
                          </a:solidFill>
                          <a:latin typeface="Gill Sans MT"/>
                        </a:rPr>
                        <a:t>（</a:t>
                      </a:r>
                      <a:r>
                        <a:rPr b="1" lang="ru-RU" sz="1200" spc="-1" strike="noStrike">
                          <a:solidFill>
                            <a:srgbClr val="000000"/>
                          </a:solidFill>
                          <a:latin typeface="Gill Sans MT"/>
                        </a:rPr>
                        <a:t>медь, </a:t>
                      </a:r>
                      <a:r>
                        <a:rPr b="1" lang="en-US" sz="1200" spc="-1" strike="noStrike">
                          <a:solidFill>
                            <a:srgbClr val="000000"/>
                          </a:solidFill>
                          <a:latin typeface="Gill Sans MT"/>
                        </a:rPr>
                        <a:t>Ethernet, iSCSI</a:t>
                      </a:r>
                      <a:r>
                        <a:rPr b="1" lang="zh-CN" sz="1200" spc="-1" strike="noStrike">
                          <a:solidFill>
                            <a:srgbClr val="000000"/>
                          </a:solidFill>
                          <a:latin typeface="Gill Sans MT"/>
                        </a:rPr>
                        <a:t>）</a:t>
                      </a:r>
                      <a:endParaRPr b="0" lang="ru-RU" sz="1200" spc="-1" strike="noStrike">
                        <a:solidFill>
                          <a:srgbClr val="000000"/>
                        </a:solidFill>
                        <a:latin typeface="Arial"/>
                      </a:endParaRPr>
                    </a:p>
                  </a:txBody>
                  <a:tcPr anchor="t"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gridSpan="2">
                  <a:txBody>
                    <a:bodyPr lIns="51120" rIns="51120" tIns="0" bIns="0" anchor="ctr">
                      <a:noAutofit/>
                    </a:bodyPr>
                    <a:p>
                      <a:pPr algn="ctr">
                        <a:lnSpc>
                          <a:spcPct val="150000"/>
                        </a:lnSpc>
                        <a:spcBef>
                          <a:spcPts val="400"/>
                        </a:spcBef>
                        <a:spcAft>
                          <a:spcPts val="400"/>
                        </a:spcAft>
                      </a:pPr>
                      <a:r>
                        <a:rPr b="0" lang="en-US" sz="1200" spc="-1" strike="noStrike">
                          <a:solidFill>
                            <a:srgbClr val="000000"/>
                          </a:solidFill>
                          <a:latin typeface="Gill Sans MT"/>
                        </a:rPr>
                        <a:t>100-150 </a:t>
                      </a:r>
                      <a:r>
                        <a:rPr b="0" lang="ru-RU" sz="1200" spc="-1" strike="noStrike">
                          <a:solidFill>
                            <a:srgbClr val="000000"/>
                          </a:solidFill>
                          <a:latin typeface="Gill Sans MT"/>
                        </a:rPr>
                        <a:t>метров</a:t>
                      </a:r>
                      <a:endParaRPr b="0" lang="ru-RU" sz="12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h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r>
              <a:tr h="331920">
                <a:tc>
                  <a:txBody>
                    <a:bodyPr lIns="51120" rIns="51120" tIns="0" bIns="0" anchor="t">
                      <a:noAutofit/>
                    </a:bodyPr>
                    <a:p>
                      <a:pPr>
                        <a:lnSpc>
                          <a:spcPct val="150000"/>
                        </a:lnSpc>
                        <a:spcBef>
                          <a:spcPts val="400"/>
                        </a:spcBef>
                        <a:spcAft>
                          <a:spcPts val="400"/>
                        </a:spcAft>
                      </a:pPr>
                      <a:r>
                        <a:rPr b="1" lang="en-US" sz="1200" spc="-1" strike="noStrike">
                          <a:solidFill>
                            <a:srgbClr val="000000"/>
                          </a:solidFill>
                          <a:latin typeface="Gill Sans MT"/>
                        </a:rPr>
                        <a:t>DAS</a:t>
                      </a:r>
                      <a:r>
                        <a:rPr b="1" lang="zh-CN" sz="1200" spc="-1" strike="noStrike">
                          <a:solidFill>
                            <a:srgbClr val="000000"/>
                          </a:solidFill>
                          <a:latin typeface="Gill Sans MT"/>
                        </a:rPr>
                        <a:t>（</a:t>
                      </a:r>
                      <a:r>
                        <a:rPr b="1" lang="ru-RU" sz="1200" spc="-1" strike="noStrike">
                          <a:solidFill>
                            <a:srgbClr val="000000"/>
                          </a:solidFill>
                          <a:latin typeface="Gill Sans MT"/>
                        </a:rPr>
                        <a:t>многомодовое оптоволокно</a:t>
                      </a:r>
                      <a:r>
                        <a:rPr b="1" lang="zh-CN" sz="1200" spc="-1" strike="noStrike">
                          <a:solidFill>
                            <a:srgbClr val="000000"/>
                          </a:solidFill>
                          <a:latin typeface="Gill Sans MT"/>
                        </a:rPr>
                        <a:t>）</a:t>
                      </a:r>
                      <a:endParaRPr b="0" lang="ru-RU" sz="1200" spc="-1" strike="noStrike">
                        <a:solidFill>
                          <a:srgbClr val="000000"/>
                        </a:solidFill>
                        <a:latin typeface="Arial"/>
                      </a:endParaRPr>
                    </a:p>
                  </a:txBody>
                  <a:tcPr anchor="t"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gridSpan="2">
                  <a:txBody>
                    <a:bodyPr lIns="51120" rIns="51120" tIns="0" bIns="0" anchor="ctr">
                      <a:noAutofit/>
                    </a:bodyPr>
                    <a:p>
                      <a:pPr algn="ctr">
                        <a:lnSpc>
                          <a:spcPct val="150000"/>
                        </a:lnSpc>
                        <a:spcBef>
                          <a:spcPts val="400"/>
                        </a:spcBef>
                        <a:spcAft>
                          <a:spcPts val="400"/>
                        </a:spcAft>
                      </a:pPr>
                      <a:r>
                        <a:rPr b="0" lang="en-US" sz="1200" spc="-1" strike="noStrike">
                          <a:solidFill>
                            <a:srgbClr val="000000"/>
                          </a:solidFill>
                          <a:latin typeface="Gill Sans MT"/>
                        </a:rPr>
                        <a:t>500</a:t>
                      </a:r>
                      <a:r>
                        <a:rPr b="0" lang="ru-RU" sz="1200" spc="-1" strike="noStrike">
                          <a:solidFill>
                            <a:srgbClr val="000000"/>
                          </a:solidFill>
                          <a:latin typeface="Gill Sans MT"/>
                        </a:rPr>
                        <a:t> метров</a:t>
                      </a:r>
                      <a:endParaRPr b="0" lang="ru-RU" sz="12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hMerge="1">
                  <a:txBody>
                    <a:bodyPr lIns="90000" rIns="90000" tIns="45000" bIns="45000" anchor="t">
                      <a:noAutofit/>
                    </a:bodyPr>
                    <a:p>
                      <a:endParaRPr b="0" lang="ru-RU" sz="1800" spc="-1" strike="noStrike">
                        <a:solidFill>
                          <a:srgbClr val="000000"/>
                        </a:solidFill>
                        <a:latin typeface="Arial"/>
                      </a:endParaRPr>
                    </a:p>
                  </a:txBody>
                  <a:tcPr anchor="t" marL="90000" marR="90000">
                    <a:lnL>
                      <a:noFill/>
                    </a:lnL>
                    <a:lnR>
                      <a:noFill/>
                    </a:lnR>
                    <a:lnT>
                      <a:noFill/>
                    </a:lnT>
                    <a:lnB>
                      <a:noFill/>
                    </a:lnB>
                    <a:solidFill>
                      <a:srgbClr val="729fcf"/>
                    </a:solidFill>
                  </a:tcPr>
                </a:tc>
              </a:tr>
              <a:tr h="803880">
                <a:tc>
                  <a:txBody>
                    <a:bodyPr lIns="51120" rIns="51120" tIns="0" bIns="0" anchor="t">
                      <a:noAutofit/>
                    </a:bodyPr>
                    <a:p>
                      <a:pPr>
                        <a:lnSpc>
                          <a:spcPct val="150000"/>
                        </a:lnSpc>
                        <a:spcBef>
                          <a:spcPts val="400"/>
                        </a:spcBef>
                        <a:spcAft>
                          <a:spcPts val="400"/>
                        </a:spcAft>
                      </a:pPr>
                      <a:r>
                        <a:rPr b="1" lang="ru-RU" sz="1200" spc="-1" strike="noStrike">
                          <a:solidFill>
                            <a:srgbClr val="000000"/>
                          </a:solidFill>
                          <a:latin typeface="Gill Sans MT"/>
                        </a:rPr>
                        <a:t>Соединение через сеть с использованием дополнительных устройств </a:t>
                      </a:r>
                      <a:r>
                        <a:rPr b="1" lang="en-US" sz="1200" spc="-1" strike="noStrike">
                          <a:solidFill>
                            <a:srgbClr val="000000"/>
                          </a:solidFill>
                          <a:latin typeface="Gill Sans MT"/>
                        </a:rPr>
                        <a:t>(</a:t>
                      </a:r>
                      <a:r>
                        <a:rPr b="1" lang="ru-RU" sz="1200" spc="-1" strike="noStrike">
                          <a:solidFill>
                            <a:srgbClr val="000000"/>
                          </a:solidFill>
                          <a:latin typeface="Gill Sans MT"/>
                        </a:rPr>
                        <a:t>коммутаторы</a:t>
                      </a:r>
                      <a:r>
                        <a:rPr b="1" lang="en-US" sz="1200" spc="-1" strike="noStrike">
                          <a:solidFill>
                            <a:srgbClr val="000000"/>
                          </a:solidFill>
                          <a:latin typeface="Gill Sans MT"/>
                        </a:rPr>
                        <a:t>, DWDM)</a:t>
                      </a:r>
                      <a:endParaRPr b="0" lang="ru-RU" sz="1200" spc="-1" strike="noStrike">
                        <a:solidFill>
                          <a:srgbClr val="000000"/>
                        </a:solidFill>
                        <a:latin typeface="Arial"/>
                      </a:endParaRPr>
                    </a:p>
                  </a:txBody>
                  <a:tcPr anchor="t"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51120" rIns="51120" tIns="0" bIns="0" anchor="ctr">
                      <a:noAutofit/>
                    </a:bodyPr>
                    <a:p>
                      <a:pPr algn="ctr">
                        <a:lnSpc>
                          <a:spcPct val="150000"/>
                        </a:lnSpc>
                        <a:spcBef>
                          <a:spcPts val="400"/>
                        </a:spcBef>
                        <a:spcAft>
                          <a:spcPts val="400"/>
                        </a:spcAft>
                      </a:pPr>
                      <a:r>
                        <a:rPr b="0" lang="en-US" sz="1200" spc="-1" strike="noStrike">
                          <a:solidFill>
                            <a:srgbClr val="000000"/>
                          </a:solidFill>
                          <a:latin typeface="Gill Sans MT"/>
                        </a:rPr>
                        <a:t>100</a:t>
                      </a:r>
                      <a:r>
                        <a:rPr b="0" lang="ru-RU" sz="1200" spc="-1" strike="noStrike">
                          <a:solidFill>
                            <a:srgbClr val="000000"/>
                          </a:solidFill>
                          <a:latin typeface="Gill Sans MT"/>
                        </a:rPr>
                        <a:t> км*</a:t>
                      </a:r>
                      <a:endParaRPr b="0" lang="ru-RU" sz="12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c>
                  <a:txBody>
                    <a:bodyPr lIns="51120" rIns="51120" tIns="0" bIns="0" anchor="ctr">
                      <a:noAutofit/>
                    </a:bodyPr>
                    <a:p>
                      <a:pPr>
                        <a:lnSpc>
                          <a:spcPct val="150000"/>
                        </a:lnSpc>
                        <a:spcBef>
                          <a:spcPts val="400"/>
                        </a:spcBef>
                        <a:spcAft>
                          <a:spcPts val="400"/>
                        </a:spcAft>
                      </a:pPr>
                      <a:r>
                        <a:rPr b="0" lang="ru-RU" sz="1200" spc="-1" strike="noStrike">
                          <a:solidFill>
                            <a:srgbClr val="000000"/>
                          </a:solidFill>
                          <a:latin typeface="Gill Sans MT"/>
                        </a:rPr>
                        <a:t>Неограничена*</a:t>
                      </a:r>
                      <a:endParaRPr b="0" lang="ru-RU" sz="1200" spc="-1" strike="noStrike">
                        <a:solidFill>
                          <a:srgbClr val="000000"/>
                        </a:solidFill>
                        <a:latin typeface="Arial"/>
                      </a:endParaRPr>
                    </a:p>
                  </a:txBody>
                  <a:tcPr anchor="ctr" marL="51120" marR="51120">
                    <a:lnL w="12240">
                      <a:solidFill>
                        <a:srgbClr val="feb80a"/>
                      </a:solidFill>
                      <a:prstDash val="solid"/>
                    </a:lnL>
                    <a:lnR w="12240">
                      <a:solidFill>
                        <a:srgbClr val="feb80a"/>
                      </a:solidFill>
                      <a:prstDash val="solid"/>
                    </a:lnR>
                    <a:lnT w="12240">
                      <a:solidFill>
                        <a:srgbClr val="feb80a"/>
                      </a:solidFill>
                      <a:prstDash val="solid"/>
                    </a:lnT>
                    <a:lnB w="12240">
                      <a:solidFill>
                        <a:srgbClr val="feb80a"/>
                      </a:solidFill>
                      <a:prstDash val="solid"/>
                    </a:lnB>
                    <a:noFill/>
                  </a:tcPr>
                </a:tc>
              </a:tr>
            </a:tbl>
          </a:graphicData>
        </a:graphic>
      </p:graphicFrame>
      <p:sp>
        <p:nvSpPr>
          <p:cNvPr id="1654" name="TextBox 212"/>
          <p:cNvSpPr/>
          <p:nvPr/>
        </p:nvSpPr>
        <p:spPr>
          <a:xfrm>
            <a:off x="5148000" y="5661360"/>
            <a:ext cx="3816000" cy="273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1200" spc="-1" strike="noStrike">
                <a:solidFill>
                  <a:srgbClr val="000000"/>
                </a:solidFill>
                <a:latin typeface="Gill Sans MT"/>
              </a:rPr>
              <a:t>* - определяется задержкой в канале</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1979640" y="0"/>
            <a:ext cx="7164000" cy="1142640"/>
          </a:xfrm>
          <a:prstGeom prst="rect">
            <a:avLst/>
          </a:prstGeom>
          <a:noFill/>
          <a:ln w="0">
            <a:noFill/>
          </a:ln>
        </p:spPr>
        <p:txBody>
          <a:bodyPr lIns="90000" rIns="90000" tIns="45000" bIns="45000" anchor="ctr">
            <a:noAutofit/>
          </a:bodyPr>
          <a:p>
            <a:pPr indent="0">
              <a:lnSpc>
                <a:spcPct val="100000"/>
              </a:lnSpc>
              <a:buNone/>
            </a:pPr>
            <a:r>
              <a:rPr b="0" lang="fr-FR" sz="2400" spc="-1" strike="noStrike">
                <a:solidFill>
                  <a:srgbClr val="000000"/>
                </a:solidFill>
                <a:latin typeface="Gill Sans MT"/>
              </a:rPr>
              <a:t>DAS</a:t>
            </a:r>
            <a:r>
              <a:rPr b="0" lang="ru-RU" sz="2400" spc="-1" strike="noStrike">
                <a:solidFill>
                  <a:srgbClr val="000000"/>
                </a:solidFill>
                <a:latin typeface="Gill Sans MT"/>
              </a:rPr>
              <a:t>, </a:t>
            </a:r>
            <a:r>
              <a:rPr b="0" lang="fr-FR" sz="2400" spc="-1" strike="noStrike">
                <a:solidFill>
                  <a:srgbClr val="000000"/>
                </a:solidFill>
                <a:latin typeface="Gill Sans MT"/>
              </a:rPr>
              <a:t>N</a:t>
            </a:r>
            <a:r>
              <a:rPr b="0" lang="en-US" sz="2400" spc="-1" strike="noStrike">
                <a:solidFill>
                  <a:srgbClr val="000000"/>
                </a:solidFill>
                <a:latin typeface="Gill Sans MT"/>
              </a:rPr>
              <a:t>AS</a:t>
            </a:r>
            <a:r>
              <a:rPr b="0" lang="ru-RU" sz="2400" spc="-1" strike="noStrike">
                <a:solidFill>
                  <a:srgbClr val="000000"/>
                </a:solidFill>
                <a:latin typeface="Gill Sans MT"/>
              </a:rPr>
              <a:t>, </a:t>
            </a:r>
            <a:r>
              <a:rPr b="0" lang="en-US" sz="2400" spc="-1" strike="noStrike">
                <a:solidFill>
                  <a:srgbClr val="000000"/>
                </a:solidFill>
                <a:latin typeface="Gill Sans MT"/>
              </a:rPr>
              <a:t>SAN</a:t>
            </a:r>
            <a:endParaRPr b="0" lang="en-US" sz="2400" spc="-1" strike="noStrike">
              <a:solidFill>
                <a:srgbClr val="000000"/>
              </a:solidFill>
              <a:latin typeface="Gill Sans MT"/>
            </a:endParaRPr>
          </a:p>
        </p:txBody>
      </p:sp>
      <p:pic>
        <p:nvPicPr>
          <p:cNvPr id="89" name="0b935ff9-17ca-47bd-b723-29eadc7cafa7" descr="C:\Documents and Settings\w90005989\桌面\784px-Compingles2.svg.png"/>
          <p:cNvPicPr/>
          <p:nvPr/>
        </p:nvPicPr>
        <p:blipFill>
          <a:blip r:embed="rId1"/>
          <a:stretch/>
        </p:blipFill>
        <p:spPr>
          <a:xfrm>
            <a:off x="1188000" y="1484640"/>
            <a:ext cx="4032000" cy="3888000"/>
          </a:xfrm>
          <a:prstGeom prst="rect">
            <a:avLst/>
          </a:prstGeom>
          <a:ln w="9360">
            <a:noFill/>
          </a:ln>
        </p:spPr>
      </p:pic>
      <p:graphicFrame>
        <p:nvGraphicFramePr>
          <p:cNvPr id="90" name="Table 5"/>
          <p:cNvGraphicFramePr/>
          <p:nvPr/>
        </p:nvGraphicFramePr>
        <p:xfrm>
          <a:off x="5220000" y="1672920"/>
          <a:ext cx="3708360" cy="3540960"/>
        </p:xfrm>
        <a:graphic>
          <a:graphicData uri="http://schemas.openxmlformats.org/drawingml/2006/table">
            <a:tbl>
              <a:tblPr/>
              <a:tblGrid>
                <a:gridCol w="1268640"/>
                <a:gridCol w="2440080"/>
              </a:tblGrid>
              <a:tr h="558000">
                <a:tc>
                  <a:txBody>
                    <a:bodyPr anchor="ctr">
                      <a:noAutofit/>
                    </a:bodyPr>
                    <a:p>
                      <a:pPr algn="ctr">
                        <a:lnSpc>
                          <a:spcPct val="100000"/>
                        </a:lnSpc>
                      </a:pPr>
                      <a:r>
                        <a:rPr b="0" lang="en-US" sz="1800" spc="-1" strike="noStrike">
                          <a:solidFill>
                            <a:srgbClr val="feb80a"/>
                          </a:solidFill>
                          <a:latin typeface="Gill Sans MT"/>
                        </a:rPr>
                        <a:t>Abbr</a:t>
                      </a:r>
                      <a:endParaRPr b="0" lang="ru-RU" sz="1800" spc="-1" strike="noStrike">
                        <a:solidFill>
                          <a:srgbClr val="000000"/>
                        </a:solidFill>
                        <a:latin typeface="Arial"/>
                      </a:endParaRPr>
                    </a:p>
                  </a:txBody>
                  <a:tcPr anchor="ctr" marL="91440" marR="91440">
                    <a:lnL>
                      <a:noFill/>
                    </a:lnL>
                    <a:lnR>
                      <a:noFill/>
                    </a:lnR>
                    <a:lnT w="12240">
                      <a:solidFill>
                        <a:srgbClr val="feb80a"/>
                      </a:solidFill>
                      <a:prstDash val="solid"/>
                    </a:lnT>
                    <a:lnB>
                      <a:noFill/>
                    </a:lnB>
                    <a:noFill/>
                  </a:tcPr>
                </a:tc>
                <a:tc>
                  <a:txBody>
                    <a:bodyPr anchor="ctr">
                      <a:noAutofit/>
                    </a:bodyPr>
                    <a:p>
                      <a:pPr algn="ctr">
                        <a:lnSpc>
                          <a:spcPct val="100000"/>
                        </a:lnSpc>
                      </a:pPr>
                      <a:r>
                        <a:rPr b="0" lang="en-US" sz="1800" spc="-1" strike="noStrike">
                          <a:solidFill>
                            <a:srgbClr val="feb80a"/>
                          </a:solidFill>
                          <a:latin typeface="Gill Sans MT"/>
                        </a:rPr>
                        <a:t>Term</a:t>
                      </a:r>
                      <a:endParaRPr b="0" lang="ru-RU" sz="1800" spc="-1" strike="noStrike">
                        <a:solidFill>
                          <a:srgbClr val="000000"/>
                        </a:solidFill>
                        <a:latin typeface="Arial"/>
                      </a:endParaRPr>
                    </a:p>
                  </a:txBody>
                  <a:tcPr anchor="ctr" marL="91440" marR="91440">
                    <a:lnL>
                      <a:noFill/>
                    </a:lnL>
                    <a:lnR>
                      <a:noFill/>
                    </a:lnR>
                    <a:lnT w="12240">
                      <a:solidFill>
                        <a:srgbClr val="feb80a"/>
                      </a:solidFill>
                      <a:prstDash val="solid"/>
                    </a:lnT>
                    <a:lnB>
                      <a:noFill/>
                    </a:lnB>
                    <a:noFill/>
                  </a:tcPr>
                </a:tc>
              </a:tr>
              <a:tr h="622440">
                <a:tc>
                  <a:txBody>
                    <a:bodyPr anchor="ctr">
                      <a:noAutofit/>
                    </a:bodyPr>
                    <a:p>
                      <a:pPr algn="ctr">
                        <a:lnSpc>
                          <a:spcPct val="100000"/>
                        </a:lnSpc>
                      </a:pPr>
                      <a:r>
                        <a:rPr b="0" lang="en-US" sz="1800" spc="-1" strike="noStrike">
                          <a:solidFill>
                            <a:srgbClr val="000000"/>
                          </a:solidFill>
                          <a:latin typeface="Gill Sans MT"/>
                        </a:rPr>
                        <a:t>DAS</a:t>
                      </a:r>
                      <a:endParaRPr b="0" lang="ru-RU" sz="1800" spc="-1" strike="noStrike">
                        <a:solidFill>
                          <a:srgbClr val="000000"/>
                        </a:solidFill>
                        <a:latin typeface="Arial"/>
                      </a:endParaRPr>
                    </a:p>
                  </a:txBody>
                  <a:tcPr anchor="ctr" marL="91440" marR="91440">
                    <a:lnL>
                      <a:noFill/>
                    </a:lnL>
                    <a:lnR>
                      <a:noFill/>
                    </a:lnR>
                    <a:lnT>
                      <a:noFill/>
                    </a:lnT>
                    <a:lnB>
                      <a:noFill/>
                    </a:lnB>
                    <a:solidFill>
                      <a:srgbClr val="feb80a">
                        <a:alpha val="20000"/>
                      </a:srgbClr>
                    </a:solidFill>
                  </a:tcPr>
                </a:tc>
                <a:tc>
                  <a:txBody>
                    <a:bodyPr anchor="ctr">
                      <a:noAutofit/>
                    </a:bodyPr>
                    <a:p>
                      <a:pPr>
                        <a:lnSpc>
                          <a:spcPct val="100000"/>
                        </a:lnSpc>
                      </a:pPr>
                      <a:r>
                        <a:rPr b="0" lang="en-US" sz="1800" spc="-1" strike="noStrike">
                          <a:solidFill>
                            <a:srgbClr val="000000"/>
                          </a:solidFill>
                          <a:latin typeface="Gill Sans MT"/>
                        </a:rPr>
                        <a:t>Direct-Attached Storage </a:t>
                      </a:r>
                      <a:endParaRPr b="0" lang="ru-RU" sz="1800" spc="-1" strike="noStrike">
                        <a:solidFill>
                          <a:srgbClr val="000000"/>
                        </a:solidFill>
                        <a:latin typeface="Arial"/>
                      </a:endParaRPr>
                    </a:p>
                  </a:txBody>
                  <a:tcPr anchor="ctr" marL="91440" marR="91440">
                    <a:lnL>
                      <a:noFill/>
                    </a:lnL>
                    <a:lnR>
                      <a:noFill/>
                    </a:lnR>
                    <a:lnT>
                      <a:noFill/>
                    </a:lnT>
                    <a:lnB>
                      <a:noFill/>
                    </a:lnB>
                    <a:solidFill>
                      <a:srgbClr val="feb80a">
                        <a:alpha val="20000"/>
                      </a:srgbClr>
                    </a:solidFill>
                  </a:tcPr>
                </a:tc>
              </a:tr>
              <a:tr h="622440">
                <a:tc>
                  <a:txBody>
                    <a:bodyPr anchor="ctr">
                      <a:noAutofit/>
                    </a:bodyPr>
                    <a:p>
                      <a:pPr algn="ctr">
                        <a:lnSpc>
                          <a:spcPct val="100000"/>
                        </a:lnSpc>
                      </a:pPr>
                      <a:r>
                        <a:rPr b="0" lang="en-US" sz="1800" spc="-1" strike="noStrike">
                          <a:solidFill>
                            <a:srgbClr val="000000"/>
                          </a:solidFill>
                          <a:latin typeface="Gill Sans MT"/>
                        </a:rPr>
                        <a:t>NAS</a:t>
                      </a:r>
                      <a:endParaRPr b="0" lang="ru-RU" sz="1800" spc="-1" strike="noStrike">
                        <a:solidFill>
                          <a:srgbClr val="000000"/>
                        </a:solidFill>
                        <a:latin typeface="Arial"/>
                      </a:endParaRPr>
                    </a:p>
                  </a:txBody>
                  <a:tcPr anchor="ctr" marL="91440" marR="91440">
                    <a:lnL>
                      <a:noFill/>
                    </a:lnL>
                    <a:lnR>
                      <a:noFill/>
                    </a:lnR>
                    <a:lnT>
                      <a:noFill/>
                    </a:lnT>
                    <a:lnB>
                      <a:noFill/>
                    </a:lnB>
                    <a:noFill/>
                  </a:tcPr>
                </a:tc>
                <a:tc>
                  <a:txBody>
                    <a:bodyPr anchor="ctr">
                      <a:noAutofit/>
                    </a:bodyPr>
                    <a:p>
                      <a:pPr>
                        <a:lnSpc>
                          <a:spcPct val="100000"/>
                        </a:lnSpc>
                      </a:pPr>
                      <a:r>
                        <a:rPr b="0" lang="en-US" sz="1800" spc="-1" strike="noStrike">
                          <a:solidFill>
                            <a:srgbClr val="000000"/>
                          </a:solidFill>
                          <a:latin typeface="Gill Sans MT"/>
                        </a:rPr>
                        <a:t>Network Attached Storage </a:t>
                      </a:r>
                      <a:endParaRPr b="0" lang="ru-RU" sz="1800" spc="-1" strike="noStrike">
                        <a:solidFill>
                          <a:srgbClr val="000000"/>
                        </a:solidFill>
                        <a:latin typeface="Arial"/>
                      </a:endParaRPr>
                    </a:p>
                  </a:txBody>
                  <a:tcPr anchor="ctr" marL="91440" marR="91440">
                    <a:lnL>
                      <a:noFill/>
                    </a:lnL>
                    <a:lnR>
                      <a:noFill/>
                    </a:lnR>
                    <a:lnT>
                      <a:noFill/>
                    </a:lnT>
                    <a:lnB>
                      <a:noFill/>
                    </a:lnB>
                    <a:noFill/>
                  </a:tcPr>
                </a:tc>
              </a:tr>
              <a:tr h="622440">
                <a:tc>
                  <a:txBody>
                    <a:bodyPr anchor="ctr">
                      <a:noAutofit/>
                    </a:bodyPr>
                    <a:p>
                      <a:pPr algn="ctr">
                        <a:lnSpc>
                          <a:spcPct val="100000"/>
                        </a:lnSpc>
                      </a:pPr>
                      <a:r>
                        <a:rPr b="0" lang="en-US" sz="1800" spc="-1" strike="noStrike">
                          <a:solidFill>
                            <a:srgbClr val="000000"/>
                          </a:solidFill>
                          <a:latin typeface="Gill Sans MT"/>
                        </a:rPr>
                        <a:t>SAN</a:t>
                      </a:r>
                      <a:endParaRPr b="0" lang="ru-RU" sz="1800" spc="-1" strike="noStrike">
                        <a:solidFill>
                          <a:srgbClr val="000000"/>
                        </a:solidFill>
                        <a:latin typeface="Arial"/>
                      </a:endParaRPr>
                    </a:p>
                  </a:txBody>
                  <a:tcPr anchor="ctr" marL="91440" marR="91440">
                    <a:lnL>
                      <a:noFill/>
                    </a:lnL>
                    <a:lnR>
                      <a:noFill/>
                    </a:lnR>
                    <a:lnT>
                      <a:noFill/>
                    </a:lnT>
                    <a:lnB>
                      <a:noFill/>
                    </a:lnB>
                    <a:solidFill>
                      <a:srgbClr val="feb80a">
                        <a:alpha val="20000"/>
                      </a:srgbClr>
                    </a:solidFill>
                  </a:tcPr>
                </a:tc>
                <a:tc>
                  <a:txBody>
                    <a:bodyPr anchor="ctr">
                      <a:noAutofit/>
                    </a:bodyPr>
                    <a:p>
                      <a:pPr>
                        <a:lnSpc>
                          <a:spcPct val="100000"/>
                        </a:lnSpc>
                      </a:pPr>
                      <a:r>
                        <a:rPr b="0" lang="en-US" sz="1800" spc="-1" strike="noStrike">
                          <a:solidFill>
                            <a:srgbClr val="000000"/>
                          </a:solidFill>
                          <a:latin typeface="Gill Sans MT"/>
                        </a:rPr>
                        <a:t>Storage Area Network</a:t>
                      </a:r>
                      <a:endParaRPr b="0" lang="ru-RU" sz="1800" spc="-1" strike="noStrike">
                        <a:solidFill>
                          <a:srgbClr val="000000"/>
                        </a:solidFill>
                        <a:latin typeface="Arial"/>
                      </a:endParaRPr>
                    </a:p>
                  </a:txBody>
                  <a:tcPr anchor="ctr" marL="91440" marR="91440">
                    <a:lnL>
                      <a:noFill/>
                    </a:lnL>
                    <a:lnR>
                      <a:noFill/>
                    </a:lnR>
                    <a:lnT>
                      <a:noFill/>
                    </a:lnT>
                    <a:lnB>
                      <a:noFill/>
                    </a:lnB>
                    <a:solidFill>
                      <a:srgbClr val="feb80a">
                        <a:alpha val="20000"/>
                      </a:srgbClr>
                    </a:solidFill>
                  </a:tcPr>
                </a:tc>
              </a:tr>
              <a:tr h="558000">
                <a:tc>
                  <a:txBody>
                    <a:bodyPr anchor="ctr">
                      <a:noAutofit/>
                    </a:bodyPr>
                    <a:p>
                      <a:pPr algn="ctr">
                        <a:lnSpc>
                          <a:spcPct val="100000"/>
                        </a:lnSpc>
                      </a:pPr>
                      <a:r>
                        <a:rPr b="0" lang="en-US" sz="1800" spc="-1" strike="noStrike">
                          <a:solidFill>
                            <a:srgbClr val="000000"/>
                          </a:solidFill>
                          <a:latin typeface="Gill Sans MT"/>
                        </a:rPr>
                        <a:t>FC</a:t>
                      </a:r>
                      <a:endParaRPr b="0" lang="ru-RU" sz="1800" spc="-1" strike="noStrike">
                        <a:solidFill>
                          <a:srgbClr val="000000"/>
                        </a:solidFill>
                        <a:latin typeface="Arial"/>
                      </a:endParaRPr>
                    </a:p>
                  </a:txBody>
                  <a:tcPr anchor="ctr" marL="91440" marR="91440">
                    <a:lnL>
                      <a:noFill/>
                    </a:lnL>
                    <a:lnR>
                      <a:noFill/>
                    </a:lnR>
                    <a:lnT>
                      <a:noFill/>
                    </a:lnT>
                    <a:lnB>
                      <a:noFill/>
                    </a:lnB>
                    <a:noFill/>
                  </a:tcPr>
                </a:tc>
                <a:tc>
                  <a:txBody>
                    <a:bodyPr anchor="ctr">
                      <a:noAutofit/>
                    </a:bodyPr>
                    <a:p>
                      <a:pPr>
                        <a:lnSpc>
                          <a:spcPct val="100000"/>
                        </a:lnSpc>
                      </a:pPr>
                      <a:r>
                        <a:rPr b="0" lang="en-US" sz="1800" spc="-1" strike="noStrike">
                          <a:solidFill>
                            <a:srgbClr val="000000"/>
                          </a:solidFill>
                          <a:latin typeface="Gill Sans MT"/>
                        </a:rPr>
                        <a:t>Fibre Channel</a:t>
                      </a:r>
                      <a:endParaRPr b="0" lang="ru-RU" sz="1800" spc="-1" strike="noStrike">
                        <a:solidFill>
                          <a:srgbClr val="000000"/>
                        </a:solidFill>
                        <a:latin typeface="Arial"/>
                      </a:endParaRPr>
                    </a:p>
                  </a:txBody>
                  <a:tcPr anchor="ctr" marL="91440" marR="91440">
                    <a:lnL>
                      <a:noFill/>
                    </a:lnL>
                    <a:lnR>
                      <a:noFill/>
                    </a:lnR>
                    <a:lnT>
                      <a:noFill/>
                    </a:lnT>
                    <a:lnB>
                      <a:noFill/>
                    </a:lnB>
                    <a:noFill/>
                  </a:tcPr>
                </a:tc>
              </a:tr>
              <a:tr h="558000">
                <a:tc>
                  <a:txBody>
                    <a:bodyPr anchor="ctr">
                      <a:noAutofit/>
                    </a:bodyPr>
                    <a:p>
                      <a:pPr algn="ctr">
                        <a:lnSpc>
                          <a:spcPct val="100000"/>
                        </a:lnSpc>
                      </a:pPr>
                      <a:r>
                        <a:rPr b="0" lang="en-US" sz="1800" spc="-1" strike="noStrike">
                          <a:solidFill>
                            <a:srgbClr val="000000"/>
                          </a:solidFill>
                          <a:latin typeface="Gill Sans MT"/>
                        </a:rPr>
                        <a:t>GbE</a:t>
                      </a:r>
                      <a:endParaRPr b="0" lang="ru-RU" sz="1800" spc="-1" strike="noStrike">
                        <a:solidFill>
                          <a:srgbClr val="000000"/>
                        </a:solidFill>
                        <a:latin typeface="Arial"/>
                      </a:endParaRPr>
                    </a:p>
                  </a:txBody>
                  <a:tcPr anchor="ctr" marL="91440" marR="91440">
                    <a:lnL>
                      <a:noFill/>
                    </a:lnL>
                    <a:lnR>
                      <a:noFill/>
                    </a:lnR>
                    <a:lnT>
                      <a:noFill/>
                    </a:lnT>
                    <a:lnB w="12240">
                      <a:solidFill>
                        <a:srgbClr val="feb80a"/>
                      </a:solidFill>
                      <a:prstDash val="solid"/>
                    </a:lnB>
                    <a:solidFill>
                      <a:srgbClr val="feb80a">
                        <a:alpha val="20000"/>
                      </a:srgbClr>
                    </a:solidFill>
                  </a:tcPr>
                </a:tc>
                <a:tc>
                  <a:txBody>
                    <a:bodyPr anchor="ctr">
                      <a:noAutofit/>
                    </a:bodyPr>
                    <a:p>
                      <a:pPr>
                        <a:lnSpc>
                          <a:spcPct val="100000"/>
                        </a:lnSpc>
                      </a:pPr>
                      <a:r>
                        <a:rPr b="0" lang="en-US" sz="1800" spc="-1" strike="noStrike">
                          <a:solidFill>
                            <a:srgbClr val="000000"/>
                          </a:solidFill>
                          <a:latin typeface="Gill Sans MT"/>
                        </a:rPr>
                        <a:t>Gigabit Ethernet</a:t>
                      </a:r>
                      <a:endParaRPr b="0" lang="ru-RU" sz="1800" spc="-1" strike="noStrike">
                        <a:solidFill>
                          <a:srgbClr val="000000"/>
                        </a:solidFill>
                        <a:latin typeface="Arial"/>
                      </a:endParaRPr>
                    </a:p>
                  </a:txBody>
                  <a:tcPr anchor="ctr" marL="91440" marR="91440">
                    <a:lnL>
                      <a:noFill/>
                    </a:lnL>
                    <a:lnR>
                      <a:noFill/>
                    </a:lnR>
                    <a:lnT>
                      <a:noFill/>
                    </a:lnT>
                    <a:lnB w="12240">
                      <a:solidFill>
                        <a:srgbClr val="feb80a"/>
                      </a:solidFill>
                      <a:prstDash val="solid"/>
                    </a:lnB>
                    <a:solidFill>
                      <a:srgbClr val="feb80a">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1547640" y="0"/>
            <a:ext cx="759600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Объектно-ориентированное хранение</a:t>
            </a:r>
            <a:endParaRPr b="0" lang="en-US" sz="3200" spc="-1" strike="noStrike">
              <a:solidFill>
                <a:srgbClr val="000000"/>
              </a:solidFill>
              <a:latin typeface="Gill Sans MT"/>
            </a:endParaRPr>
          </a:p>
        </p:txBody>
      </p:sp>
      <p:pic>
        <p:nvPicPr>
          <p:cNvPr id="92" name="Picture 2" descr="http://www.inews.co.ua/wp-content/uploads/628846562186574.jpg"/>
          <p:cNvPicPr/>
          <p:nvPr/>
        </p:nvPicPr>
        <p:blipFill>
          <a:blip r:embed="rId1"/>
          <a:stretch/>
        </p:blipFill>
        <p:spPr>
          <a:xfrm>
            <a:off x="2051640" y="1124640"/>
            <a:ext cx="5238360" cy="51433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1547640" y="0"/>
            <a:ext cx="7596000" cy="836280"/>
          </a:xfrm>
          <a:prstGeom prst="rect">
            <a:avLst/>
          </a:prstGeom>
          <a:noFill/>
          <a:ln w="0">
            <a:noFill/>
          </a:ln>
        </p:spPr>
        <p:txBody>
          <a:bodyPr lIns="90000" rIns="90000" tIns="45000" bIns="45000" anchor="ctr">
            <a:normAutofit/>
          </a:bodyPr>
          <a:p>
            <a:pPr indent="0">
              <a:lnSpc>
                <a:spcPct val="100000"/>
              </a:lnSpc>
              <a:buNone/>
            </a:pPr>
            <a:r>
              <a:rPr b="0" lang="ru-RU" sz="4400" spc="-1" strike="noStrike">
                <a:solidFill>
                  <a:srgbClr val="572314"/>
                </a:solidFill>
                <a:latin typeface="Gill Sans MT"/>
              </a:rPr>
              <a:t>Масштабирование СХД</a:t>
            </a:r>
            <a:endParaRPr b="0" lang="en-US" sz="4400" spc="-1" strike="noStrike">
              <a:solidFill>
                <a:srgbClr val="000000"/>
              </a:solidFill>
              <a:latin typeface="Gill Sans MT"/>
            </a:endParaRPr>
          </a:p>
        </p:txBody>
      </p:sp>
      <p:sp>
        <p:nvSpPr>
          <p:cNvPr id="94" name="PlaceHolder 2"/>
          <p:cNvSpPr>
            <a:spLocks noGrp="1"/>
          </p:cNvSpPr>
          <p:nvPr>
            <p:ph/>
          </p:nvPr>
        </p:nvSpPr>
        <p:spPr>
          <a:xfrm>
            <a:off x="611640" y="980640"/>
            <a:ext cx="8532000" cy="5760360"/>
          </a:xfrm>
          <a:prstGeom prst="rect">
            <a:avLst/>
          </a:prstGeom>
          <a:noFill/>
          <a:ln w="0">
            <a:noFill/>
          </a:ln>
        </p:spPr>
        <p:txBody>
          <a:bodyPr lIns="90000" rIns="90000" tIns="45000" bIns="45000" anchor="t">
            <a:noAutofit/>
          </a:bodyPr>
          <a:p>
            <a:pPr marL="365760" indent="-283320" algn="just">
              <a:lnSpc>
                <a:spcPts val="2999"/>
              </a:lnSpc>
              <a:spcBef>
                <a:spcPts val="1199"/>
              </a:spcBef>
              <a:buClr>
                <a:srgbClr val="3891a7"/>
              </a:buClr>
              <a:buSzPct val="80000"/>
              <a:buFont typeface="Wingdings 2" charset="2"/>
              <a:buChar char=""/>
            </a:pPr>
            <a:r>
              <a:rPr b="0" lang="en-US" sz="3600" spc="-1" strike="noStrike">
                <a:solidFill>
                  <a:srgbClr val="000000"/>
                </a:solidFill>
                <a:latin typeface="Gill Sans MT"/>
              </a:rPr>
              <a:t>Scale-Up</a:t>
            </a:r>
            <a:endParaRPr b="0" lang="en-US" sz="3600" spc="-1" strike="noStrike">
              <a:solidFill>
                <a:srgbClr val="000000"/>
              </a:solidFill>
              <a:latin typeface="Gill Sans MT"/>
            </a:endParaRPr>
          </a:p>
          <a:p>
            <a:pPr lvl="1" marL="640080" indent="-237600" algn="just">
              <a:lnSpc>
                <a:spcPts val="3501"/>
              </a:lnSpc>
              <a:spcBef>
                <a:spcPts val="1199"/>
              </a:spcBef>
              <a:buClr>
                <a:srgbClr val="3891a7"/>
              </a:buClr>
              <a:buFont typeface="Verdana"/>
              <a:buChar char="◦"/>
            </a:pPr>
            <a:r>
              <a:rPr b="0" lang="ru-RU" sz="3600" spc="-1" strike="noStrike">
                <a:solidFill>
                  <a:srgbClr val="000000"/>
                </a:solidFill>
                <a:latin typeface="Gill Sans MT"/>
              </a:rPr>
              <a:t>Мощные системы масштабируемые вверх (</a:t>
            </a:r>
            <a:r>
              <a:rPr b="0" lang="en-US" sz="3600" spc="-1" strike="noStrike">
                <a:solidFill>
                  <a:srgbClr val="000000"/>
                </a:solidFill>
                <a:latin typeface="Gill Sans MT"/>
              </a:rPr>
              <a:t>IOPS, Latency</a:t>
            </a:r>
            <a:r>
              <a:rPr b="0" lang="ru-RU" sz="3600" spc="-1" strike="noStrike">
                <a:solidFill>
                  <a:srgbClr val="000000"/>
                </a:solidFill>
                <a:latin typeface="Gill Sans MT"/>
              </a:rPr>
              <a:t>, </a:t>
            </a:r>
            <a:r>
              <a:rPr b="0" lang="en-US" sz="3600" spc="-1" strike="noStrike">
                <a:solidFill>
                  <a:srgbClr val="000000"/>
                </a:solidFill>
                <a:latin typeface="Gill Sans MT"/>
              </a:rPr>
              <a:t>Storage space)</a:t>
            </a:r>
            <a:endParaRPr b="0" lang="en-US" sz="3600" spc="-1" strike="noStrike">
              <a:solidFill>
                <a:srgbClr val="000000"/>
              </a:solidFill>
              <a:latin typeface="Gill Sans MT"/>
            </a:endParaRPr>
          </a:p>
          <a:p>
            <a:pPr lvl="1" marL="640080" indent="-237600" algn="just">
              <a:lnSpc>
                <a:spcPts val="3501"/>
              </a:lnSpc>
              <a:spcBef>
                <a:spcPts val="1199"/>
              </a:spcBef>
              <a:buClr>
                <a:srgbClr val="3891a7"/>
              </a:buClr>
              <a:buFont typeface="Verdana"/>
              <a:buChar char="◦"/>
            </a:pPr>
            <a:r>
              <a:rPr b="0" lang="en-US" sz="3600" spc="-1" strike="noStrike">
                <a:solidFill>
                  <a:srgbClr val="000000"/>
                </a:solidFill>
                <a:latin typeface="Gill Sans MT"/>
              </a:rPr>
              <a:t>Big-data </a:t>
            </a:r>
            <a:r>
              <a:rPr b="0" lang="ru-RU" sz="3600" spc="-1" strike="noStrike">
                <a:solidFill>
                  <a:srgbClr val="000000"/>
                </a:solidFill>
                <a:latin typeface="Gill Sans MT"/>
              </a:rPr>
              <a:t>не всегда требует таких систем</a:t>
            </a:r>
            <a:endParaRPr b="0" lang="en-US" sz="3600" spc="-1" strike="noStrike">
              <a:solidFill>
                <a:srgbClr val="000000"/>
              </a:solidFill>
              <a:latin typeface="Gill Sans MT"/>
            </a:endParaRPr>
          </a:p>
          <a:p>
            <a:pPr marL="365760" indent="-283320" algn="just">
              <a:lnSpc>
                <a:spcPts val="3501"/>
              </a:lnSpc>
              <a:spcBef>
                <a:spcPts val="1199"/>
              </a:spcBef>
              <a:buClr>
                <a:srgbClr val="3891a7"/>
              </a:buClr>
              <a:buSzPct val="80000"/>
              <a:buFont typeface="Wingdings 2" charset="2"/>
              <a:buChar char=""/>
            </a:pPr>
            <a:r>
              <a:rPr b="0" lang="en-US" sz="3600" spc="-1" strike="noStrike">
                <a:solidFill>
                  <a:srgbClr val="000000"/>
                </a:solidFill>
                <a:latin typeface="Gill Sans MT"/>
              </a:rPr>
              <a:t>Scale-out</a:t>
            </a:r>
            <a:endParaRPr b="0" lang="en-US" sz="3600" spc="-1" strike="noStrike">
              <a:solidFill>
                <a:srgbClr val="000000"/>
              </a:solidFill>
              <a:latin typeface="Gill Sans MT"/>
            </a:endParaRPr>
          </a:p>
          <a:p>
            <a:pPr lvl="1" marL="640080" indent="-237600" algn="just">
              <a:lnSpc>
                <a:spcPts val="3501"/>
              </a:lnSpc>
              <a:spcBef>
                <a:spcPts val="1199"/>
              </a:spcBef>
              <a:buClr>
                <a:srgbClr val="3891a7"/>
              </a:buClr>
              <a:buFont typeface="Verdana"/>
              <a:buChar char="◦"/>
            </a:pPr>
            <a:r>
              <a:rPr b="0" lang="ru-RU" sz="3600" spc="-1" strike="noStrike">
                <a:solidFill>
                  <a:srgbClr val="000000"/>
                </a:solidFill>
                <a:latin typeface="Gill Sans MT"/>
              </a:rPr>
              <a:t>Масштабирование однотипными узлами</a:t>
            </a:r>
            <a:endParaRPr b="0" lang="en-US" sz="3600" spc="-1" strike="noStrike">
              <a:solidFill>
                <a:srgbClr val="000000"/>
              </a:solidFill>
              <a:latin typeface="Gill Sans MT"/>
            </a:endParaRPr>
          </a:p>
          <a:p>
            <a:pPr lvl="2" marL="887040" indent="-228600" algn="just">
              <a:lnSpc>
                <a:spcPts val="2801"/>
              </a:lnSpc>
              <a:spcBef>
                <a:spcPts val="1199"/>
              </a:spcBef>
              <a:buClr>
                <a:srgbClr val="feb80a"/>
              </a:buClr>
              <a:buFont typeface="Wingdings 2" charset="2"/>
              <a:buChar char=""/>
            </a:pPr>
            <a:r>
              <a:rPr b="0" lang="ru-RU" sz="3200" spc="-1" strike="noStrike">
                <a:solidFill>
                  <a:srgbClr val="000000"/>
                </a:solidFill>
                <a:latin typeface="Gill Sans MT"/>
              </a:rPr>
              <a:t>Вычислительными</a:t>
            </a:r>
            <a:endParaRPr b="0" lang="en-US" sz="3200" spc="-1" strike="noStrike">
              <a:solidFill>
                <a:srgbClr val="000000"/>
              </a:solidFill>
              <a:latin typeface="Gill Sans MT"/>
            </a:endParaRPr>
          </a:p>
          <a:p>
            <a:pPr lvl="2" marL="887040" indent="-228600" algn="just">
              <a:lnSpc>
                <a:spcPts val="2801"/>
              </a:lnSpc>
              <a:spcBef>
                <a:spcPts val="1199"/>
              </a:spcBef>
              <a:buClr>
                <a:srgbClr val="feb80a"/>
              </a:buClr>
              <a:buFont typeface="Wingdings 2" charset="2"/>
              <a:buChar char=""/>
            </a:pPr>
            <a:r>
              <a:rPr b="0" lang="ru-RU" sz="3200" spc="-1" strike="noStrike">
                <a:solidFill>
                  <a:srgbClr val="000000"/>
                </a:solidFill>
                <a:latin typeface="Gill Sans MT"/>
              </a:rPr>
              <a:t>Узлами хранения</a:t>
            </a:r>
            <a:endParaRPr b="0" lang="en-US" sz="3200" spc="-1" strike="noStrike">
              <a:solidFill>
                <a:srgbClr val="000000"/>
              </a:solidFill>
              <a:latin typeface="Gill Sans MT"/>
            </a:endParaRPr>
          </a:p>
          <a:p>
            <a:pPr lvl="2" marL="887040" indent="-228600" algn="just">
              <a:lnSpc>
                <a:spcPts val="2801"/>
              </a:lnSpc>
              <a:spcBef>
                <a:spcPts val="1199"/>
              </a:spcBef>
              <a:buClr>
                <a:srgbClr val="feb80a"/>
              </a:buClr>
              <a:buFont typeface="Wingdings 2" charset="2"/>
              <a:buChar char=""/>
            </a:pPr>
            <a:r>
              <a:rPr b="0" lang="ru-RU" sz="3200" spc="-1" strike="noStrike">
                <a:solidFill>
                  <a:srgbClr val="000000"/>
                </a:solidFill>
                <a:latin typeface="Gill Sans MT"/>
              </a:rPr>
              <a:t>Комбинированными узлами</a:t>
            </a:r>
            <a:endParaRPr b="0" lang="en-US" sz="3200" spc="-1" strike="noStrike">
              <a:solidFill>
                <a:srgbClr val="000000"/>
              </a:solidFill>
              <a:latin typeface="Gill Sans M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1331640" y="60840"/>
            <a:ext cx="633636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Структура типовой СХД</a:t>
            </a:r>
            <a:endParaRPr b="0" lang="en-US" sz="3200" spc="-1" strike="noStrike">
              <a:solidFill>
                <a:srgbClr val="000000"/>
              </a:solidFill>
              <a:latin typeface="Gill Sans MT"/>
            </a:endParaRPr>
          </a:p>
        </p:txBody>
      </p:sp>
      <p:sp>
        <p:nvSpPr>
          <p:cNvPr id="96" name="Rounded Rectangle 8"/>
          <p:cNvSpPr/>
          <p:nvPr/>
        </p:nvSpPr>
        <p:spPr>
          <a:xfrm rot="16200000">
            <a:off x="2825640" y="-289800"/>
            <a:ext cx="4824000" cy="7812000"/>
          </a:xfrm>
          <a:prstGeom prst="roundRect">
            <a:avLst>
              <a:gd name="adj" fmla="val 16667"/>
            </a:avLst>
          </a:prstGeom>
          <a:solidFill>
            <a:srgbClr val="bfbfbf"/>
          </a:soli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97" name="Rounded Rectangle 10"/>
          <p:cNvSpPr/>
          <p:nvPr/>
        </p:nvSpPr>
        <p:spPr>
          <a:xfrm>
            <a:off x="2533680" y="250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a:t>
            </a:r>
            <a:r>
              <a:rPr b="0" lang="en-US" sz="2400" spc="-1" strike="noStrike">
                <a:solidFill>
                  <a:srgbClr val="000000"/>
                </a:solidFill>
                <a:latin typeface="Gill Sans MT"/>
              </a:rPr>
              <a:t> </a:t>
            </a: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98" name="Rounded Rectangle 12"/>
          <p:cNvSpPr/>
          <p:nvPr/>
        </p:nvSpPr>
        <p:spPr>
          <a:xfrm>
            <a:off x="4212000" y="3161520"/>
            <a:ext cx="1802520" cy="43848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0" lang="en-US" sz="2400" spc="49" strike="noStrike">
                <a:solidFill>
                  <a:srgbClr val="ffb809"/>
                </a:solidFill>
                <a:latin typeface="Gill Sans MT"/>
              </a:rPr>
              <a:t>Cache</a:t>
            </a:r>
            <a:endParaRPr b="0" lang="ru-RU" sz="2400" spc="-1" strike="noStrike">
              <a:solidFill>
                <a:srgbClr val="000000"/>
              </a:solidFill>
              <a:latin typeface="Arial"/>
            </a:endParaRPr>
          </a:p>
        </p:txBody>
      </p:sp>
      <p:sp>
        <p:nvSpPr>
          <p:cNvPr id="99" name="Rounded Rectangle 1"/>
          <p:cNvSpPr/>
          <p:nvPr/>
        </p:nvSpPr>
        <p:spPr>
          <a:xfrm>
            <a:off x="2534040" y="144000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портов внешних подключений</a:t>
            </a:r>
            <a:endParaRPr b="0" lang="ru-RU" sz="2400" spc="-1" strike="noStrike">
              <a:solidFill>
                <a:srgbClr val="000000"/>
              </a:solidFill>
              <a:latin typeface="Arial"/>
            </a:endParaRPr>
          </a:p>
        </p:txBody>
      </p:sp>
      <p:sp>
        <p:nvSpPr>
          <p:cNvPr id="100" name="Rounded Rectangle 2"/>
          <p:cNvSpPr/>
          <p:nvPr/>
        </p:nvSpPr>
        <p:spPr>
          <a:xfrm>
            <a:off x="2520000" y="36003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дисков</a:t>
            </a:r>
            <a:endParaRPr b="0" lang="ru-RU" sz="2400" spc="-1" strike="noStrike">
              <a:solidFill>
                <a:srgbClr val="000000"/>
              </a:solidFill>
              <a:latin typeface="Arial"/>
            </a:endParaRPr>
          </a:p>
        </p:txBody>
      </p:sp>
      <p:sp>
        <p:nvSpPr>
          <p:cNvPr id="101" name="Rounded Rectangle 3"/>
          <p:cNvSpPr/>
          <p:nvPr/>
        </p:nvSpPr>
        <p:spPr>
          <a:xfrm>
            <a:off x="2533680" y="466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Диски</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1331640" y="60840"/>
            <a:ext cx="6336360" cy="1142640"/>
          </a:xfrm>
          <a:prstGeom prst="rect">
            <a:avLst/>
          </a:prstGeom>
          <a:noFill/>
          <a:ln w="0">
            <a:noFill/>
          </a:ln>
        </p:spPr>
        <p:txBody>
          <a:bodyPr lIns="90000" rIns="90000" tIns="45000" bIns="45000" anchor="ctr">
            <a:noAutofit/>
          </a:bodyPr>
          <a:p>
            <a:pPr indent="0">
              <a:lnSpc>
                <a:spcPct val="100000"/>
              </a:lnSpc>
              <a:buNone/>
            </a:pPr>
            <a:r>
              <a:rPr b="0" lang="ru-RU" sz="3200" spc="-1" strike="noStrike">
                <a:solidFill>
                  <a:srgbClr val="572314"/>
                </a:solidFill>
                <a:latin typeface="Gill Sans MT"/>
              </a:rPr>
              <a:t>Структура типовой СХД</a:t>
            </a:r>
            <a:endParaRPr b="0" lang="en-US" sz="3200" spc="-1" strike="noStrike">
              <a:solidFill>
                <a:srgbClr val="000000"/>
              </a:solidFill>
              <a:latin typeface="Gill Sans MT"/>
            </a:endParaRPr>
          </a:p>
        </p:txBody>
      </p:sp>
      <p:sp>
        <p:nvSpPr>
          <p:cNvPr id="103" name="Rounded Rectangle 4"/>
          <p:cNvSpPr/>
          <p:nvPr/>
        </p:nvSpPr>
        <p:spPr>
          <a:xfrm rot="16200000">
            <a:off x="2825640" y="-289800"/>
            <a:ext cx="4824000" cy="7812000"/>
          </a:xfrm>
          <a:prstGeom prst="roundRect">
            <a:avLst>
              <a:gd name="adj" fmla="val 16667"/>
            </a:avLst>
          </a:prstGeom>
          <a:solidFill>
            <a:srgbClr val="bfbfbf"/>
          </a:solidFill>
          <a:ln w="9360">
            <a:solidFill>
              <a:srgbClr val="84aa33"/>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04" name="Rounded Rectangle 5"/>
          <p:cNvSpPr/>
          <p:nvPr/>
        </p:nvSpPr>
        <p:spPr>
          <a:xfrm>
            <a:off x="2533680" y="250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a:t>
            </a:r>
            <a:r>
              <a:rPr b="0" lang="en-US" sz="2400" spc="-1" strike="noStrike">
                <a:solidFill>
                  <a:srgbClr val="000000"/>
                </a:solidFill>
                <a:latin typeface="Gill Sans MT"/>
              </a:rPr>
              <a:t> </a:t>
            </a:r>
            <a:r>
              <a:rPr b="0" lang="ru-RU" sz="2400" spc="-1" strike="noStrike">
                <a:solidFill>
                  <a:srgbClr val="000000"/>
                </a:solidFill>
                <a:latin typeface="Gill Sans MT"/>
              </a:rPr>
              <a:t>СХД</a:t>
            </a:r>
            <a:endParaRPr b="0" lang="ru-RU" sz="2400" spc="-1" strike="noStrike">
              <a:solidFill>
                <a:srgbClr val="000000"/>
              </a:solidFill>
              <a:latin typeface="Arial"/>
            </a:endParaRPr>
          </a:p>
        </p:txBody>
      </p:sp>
      <p:sp>
        <p:nvSpPr>
          <p:cNvPr id="105" name="Rounded Rectangle 6"/>
          <p:cNvSpPr/>
          <p:nvPr/>
        </p:nvSpPr>
        <p:spPr>
          <a:xfrm>
            <a:off x="4212000" y="3161520"/>
            <a:ext cx="1802520" cy="438480"/>
          </a:xfrm>
          <a:prstGeom prst="roundRect">
            <a:avLst>
              <a:gd name="adj" fmla="val 16667"/>
            </a:avLst>
          </a:prstGeom>
          <a:gradFill rotWithShape="0">
            <a:gsLst>
              <a:gs pos="0">
                <a:srgbClr val="ee3636"/>
              </a:gs>
              <a:gs pos="100000">
                <a:srgbClr val="c20002"/>
              </a:gs>
            </a:gsLst>
            <a:path path="circle">
              <a:fillToRect l="50000" t="50000" r="50000" b="50000"/>
            </a:path>
          </a:gradFill>
          <a:ln w="9360">
            <a:solidFill>
              <a:srgbClr val="c32d2e"/>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0" lang="en-US" sz="2400" spc="49" strike="noStrike">
                <a:solidFill>
                  <a:srgbClr val="ffb809"/>
                </a:solidFill>
                <a:latin typeface="Gill Sans MT"/>
              </a:rPr>
              <a:t>Cache</a:t>
            </a:r>
            <a:endParaRPr b="0" lang="ru-RU" sz="2400" spc="-1" strike="noStrike">
              <a:solidFill>
                <a:srgbClr val="000000"/>
              </a:solidFill>
              <a:latin typeface="Arial"/>
            </a:endParaRPr>
          </a:p>
        </p:txBody>
      </p:sp>
      <p:sp>
        <p:nvSpPr>
          <p:cNvPr id="106" name="Rounded Rectangle 7"/>
          <p:cNvSpPr/>
          <p:nvPr/>
        </p:nvSpPr>
        <p:spPr>
          <a:xfrm>
            <a:off x="2534040" y="144000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портов внешних подключений</a:t>
            </a:r>
            <a:endParaRPr b="0" lang="ru-RU" sz="2400" spc="-1" strike="noStrike">
              <a:solidFill>
                <a:srgbClr val="000000"/>
              </a:solidFill>
              <a:latin typeface="Arial"/>
            </a:endParaRPr>
          </a:p>
        </p:txBody>
      </p:sp>
      <p:sp>
        <p:nvSpPr>
          <p:cNvPr id="107" name="Rounded Rectangle 20"/>
          <p:cNvSpPr/>
          <p:nvPr/>
        </p:nvSpPr>
        <p:spPr>
          <a:xfrm>
            <a:off x="2520000" y="36003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Контроллеры дисков</a:t>
            </a:r>
            <a:endParaRPr b="0" lang="ru-RU" sz="2400" spc="-1" strike="noStrike">
              <a:solidFill>
                <a:srgbClr val="000000"/>
              </a:solidFill>
              <a:latin typeface="Arial"/>
            </a:endParaRPr>
          </a:p>
        </p:txBody>
      </p:sp>
      <p:sp>
        <p:nvSpPr>
          <p:cNvPr id="108" name="Rounded Rectangle 21"/>
          <p:cNvSpPr/>
          <p:nvPr/>
        </p:nvSpPr>
        <p:spPr>
          <a:xfrm>
            <a:off x="2533680" y="4660560"/>
            <a:ext cx="5386320" cy="1099440"/>
          </a:xfrm>
          <a:prstGeom prst="roundRect">
            <a:avLst>
              <a:gd name="adj" fmla="val 50000"/>
            </a:avLst>
          </a:prstGeom>
          <a:solidFill>
            <a:srgbClr val="3891a7"/>
          </a:solidFill>
          <a:ln w="25560">
            <a:solidFill>
              <a:srgbClr val="296b7b"/>
            </a:solidFill>
            <a:round/>
          </a:ln>
        </p:spPr>
        <p:style>
          <a:lnRef idx="0"/>
          <a:fillRef idx="0"/>
          <a:effectRef idx="0"/>
          <a:fontRef idx="minor"/>
        </p:style>
        <p:txBody>
          <a:bodyPr lIns="90000" rIns="90000" tIns="45000" bIns="45000" anchor="t">
            <a:noAutofit/>
          </a:bodyPr>
          <a:p>
            <a:pPr algn="ctr">
              <a:lnSpc>
                <a:spcPct val="100000"/>
              </a:lnSpc>
            </a:pPr>
            <a:r>
              <a:rPr b="0" lang="ru-RU" sz="2400" spc="-1" strike="noStrike">
                <a:solidFill>
                  <a:srgbClr val="000000"/>
                </a:solidFill>
                <a:latin typeface="Gill Sans MT"/>
              </a:rPr>
              <a:t>Диски</a:t>
            </a:r>
            <a:endParaRPr b="0" lang="ru-RU" sz="2400" spc="-1" strike="noStrike">
              <a:solidFill>
                <a:srgbClr val="000000"/>
              </a:solidFill>
              <a:latin typeface="Arial"/>
            </a:endParaRPr>
          </a:p>
        </p:txBody>
      </p:sp>
      <p:sp>
        <p:nvSpPr>
          <p:cNvPr id="109" name="Rectangular Callout 1"/>
          <p:cNvSpPr/>
          <p:nvPr/>
        </p:nvSpPr>
        <p:spPr>
          <a:xfrm>
            <a:off x="4320000" y="5760000"/>
            <a:ext cx="4545000" cy="1026720"/>
          </a:xfrm>
          <a:prstGeom prst="wedgeRectCallout">
            <a:avLst>
              <a:gd name="adj1" fmla="val 3556"/>
              <a:gd name="adj2" fmla="val -325849"/>
            </a:avLst>
          </a:prstGeom>
          <a:gradFill rotWithShape="0">
            <a:gsLst>
              <a:gs pos="0">
                <a:srgbClr val="ffff00"/>
              </a:gs>
              <a:gs pos="100000">
                <a:srgbClr val="81d41a"/>
              </a:gs>
            </a:gsLst>
            <a:lin ang="3600000"/>
          </a:gradFill>
          <a:ln w="9360">
            <a:solidFill>
              <a:srgbClr val="3891a7"/>
            </a:solidFill>
            <a:round/>
          </a:ln>
          <a:effectLst>
            <a:outerShdw dist="25560" dir="5400000" blurRad="63360" rotWithShape="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ru-RU" sz="2400" spc="-1" strike="noStrike" cap="all">
                <a:solidFill>
                  <a:srgbClr val="000000"/>
                </a:solidFill>
                <a:latin typeface="Gill Sans MT"/>
              </a:rPr>
              <a:t>Переупорядочивание запросов</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5610</TotalTime>
  <Application>LibreOffice/7.6.6.3$Windows_X86_64 LibreOffice_project/d97b2716a9a4a2ce1391dee1765565ea469b0ae7</Application>
  <AppVersion>15.0000</AppVersion>
  <Company>Huawei Technologies Co.,Ltd.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2015-06-17T07:44:03Z</dcterms:created>
  <dc:creator>k00315557</dc:creator>
  <dc:description/>
  <dc:language>ru-RU</dc:language>
  <cp:lastModifiedBy/>
  <dcterms:modified xsi:type="dcterms:W3CDTF">2024-12-21T17:43:01Z</dcterms:modified>
  <cp:revision>497</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Notes">
    <vt:r8>45</vt:r8>
  </property>
  <property fmtid="{D5CDD505-2E9C-101B-9397-08002B2CF9AE}" pid="4" name="PresentationFormat">
    <vt:lpwstr>Экран (4:3)</vt:lpwstr>
  </property>
  <property fmtid="{D5CDD505-2E9C-101B-9397-08002B2CF9AE}" pid="5" name="Slides">
    <vt:r8>45</vt:r8>
  </property>
  <property fmtid="{D5CDD505-2E9C-101B-9397-08002B2CF9AE}" pid="6" name="_new_ms_pID_72543">
    <vt:lpwstr>(3)++FjK1qx+9bkDr/VA6ZqmX9WLfxpf7UBLzqgmOd/jUnGyIiOYYNbt6qZXjKv7tE8YBtZm64E
XRqhSXgbQve62E0QRizs+hM5aNqmXVGm4poGkdHx0jo7N8CdDxHrxmguztbSVbOhclBg2bDc
qYRkdaQsINVapwa5UKLKEp7QXrkRfp8fzjrAFZERi/iOjt1Y9tBdSxwTha4ohqJ8KII0lczV
81LIsC9x0Xp9y9Rxot</vt:lpwstr>
  </property>
  <property fmtid="{D5CDD505-2E9C-101B-9397-08002B2CF9AE}" pid="7" name="_new_ms_pID_725431">
    <vt:lpwstr>K2lHeyzdBgdkK5VnxZz1tU1VUHUfw7iiWoN58MXoXEAPp5dLOSXj0/
5OpOegTu+dhtoJfwuFqZqCnzi4BnVTHGv6Vc3T7L2XtdgqG7muXpSpYuI0Sxukwu80Tbskl3
nnp4TcnUxD42jniTLIWhyOv9zZicoXCsTmRIFaWKYItfQ+ByQlSZ+jWcXwuK2JGQPu4ancME
tJWt2rTDa3SnRoJoTSY0wmG4ui8wGAH4PtPE</vt:lpwstr>
  </property>
  <property fmtid="{D5CDD505-2E9C-101B-9397-08002B2CF9AE}" pid="8" name="_new_ms_pID_725432">
    <vt:lpwstr>k/lcBf6L/j5iC2Zb2ArkXlZ+Uic8ezb49ls4
v2lmKRTU6GZfnj0Vk/H/+bFHTKg4pWXzl7sT+Ftj93yQtnWEYe4=</vt:lpwstr>
  </property>
  <property fmtid="{D5CDD505-2E9C-101B-9397-08002B2CF9AE}" pid="9" name="sflag">
    <vt:lpwstr>1446711942</vt:lpwstr>
  </property>
</Properties>
</file>