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699" r:id="rId2"/>
    <p:sldMasterId id="2147483711" r:id="rId3"/>
  </p:sldMasterIdLst>
  <p:notesMasterIdLst>
    <p:notesMasterId r:id="rId52"/>
  </p:notesMasterIdLst>
  <p:sldIdLst>
    <p:sldId id="256" r:id="rId4"/>
    <p:sldId id="276" r:id="rId5"/>
    <p:sldId id="277" r:id="rId6"/>
    <p:sldId id="282" r:id="rId7"/>
    <p:sldId id="278" r:id="rId8"/>
    <p:sldId id="279" r:id="rId9"/>
    <p:sldId id="283" r:id="rId10"/>
    <p:sldId id="280" r:id="rId11"/>
    <p:sldId id="316" r:id="rId12"/>
    <p:sldId id="284" r:id="rId13"/>
    <p:sldId id="281" r:id="rId14"/>
    <p:sldId id="285" r:id="rId15"/>
    <p:sldId id="286" r:id="rId16"/>
    <p:sldId id="287" r:id="rId17"/>
    <p:sldId id="288" r:id="rId18"/>
    <p:sldId id="319" r:id="rId19"/>
    <p:sldId id="317" r:id="rId20"/>
    <p:sldId id="318" r:id="rId21"/>
    <p:sldId id="320" r:id="rId22"/>
    <p:sldId id="321" r:id="rId23"/>
    <p:sldId id="322" r:id="rId24"/>
    <p:sldId id="289" r:id="rId25"/>
    <p:sldId id="290"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303" r:id="rId39"/>
    <p:sldId id="304" r:id="rId40"/>
    <p:sldId id="313" r:id="rId41"/>
    <p:sldId id="314" r:id="rId42"/>
    <p:sldId id="315" r:id="rId43"/>
    <p:sldId id="305" r:id="rId44"/>
    <p:sldId id="306" r:id="rId45"/>
    <p:sldId id="307" r:id="rId46"/>
    <p:sldId id="308" r:id="rId47"/>
    <p:sldId id="309" r:id="rId48"/>
    <p:sldId id="311" r:id="rId49"/>
    <p:sldId id="312" r:id="rId50"/>
    <p:sldId id="310" r:id="rId51"/>
  </p:sldIdLst>
  <p:sldSz cx="9144000" cy="6858000" type="screen4x3"/>
  <p:notesSz cx="6858000" cy="9144000"/>
  <p:defaultTextStyle>
    <a:defPPr>
      <a:defRPr lang="ru-RU"/>
    </a:defPPr>
    <a:lvl1pPr algn="l" rtl="0" fontAlgn="base">
      <a:spcBef>
        <a:spcPct val="0"/>
      </a:spcBef>
      <a:spcAft>
        <a:spcPct val="0"/>
      </a:spcAft>
      <a:defRPr kumimoji="1"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1D0601"/>
    <a:srgbClr val="1D0201"/>
    <a:srgbClr val="0D0D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2" autoAdjust="0"/>
    <p:restoredTop sz="94711" autoAdjust="0"/>
  </p:normalViewPr>
  <p:slideViewPr>
    <p:cSldViewPr>
      <p:cViewPr varScale="1">
        <p:scale>
          <a:sx n="73" d="100"/>
          <a:sy n="73" d="100"/>
        </p:scale>
        <p:origin x="864" y="67"/>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4.xml"/><Relationship Id="rId18" Type="http://schemas.openxmlformats.org/officeDocument/2006/relationships/slide" Target="slides/slide25.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3.xml"/><Relationship Id="rId17" Type="http://schemas.openxmlformats.org/officeDocument/2006/relationships/slide" Target="slides/slide24.xml"/><Relationship Id="rId2" Type="http://schemas.openxmlformats.org/officeDocument/2006/relationships/slide" Target="slides/slide2.xml"/><Relationship Id="rId16" Type="http://schemas.openxmlformats.org/officeDocument/2006/relationships/slide" Target="slides/slide23.xml"/><Relationship Id="rId20" Type="http://schemas.openxmlformats.org/officeDocument/2006/relationships/slide" Target="slides/slide27.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2.xml"/><Relationship Id="rId5" Type="http://schemas.openxmlformats.org/officeDocument/2006/relationships/slide" Target="slides/slide5.xml"/><Relationship Id="rId15" Type="http://schemas.openxmlformats.org/officeDocument/2006/relationships/slide" Target="slides/slide22.xml"/><Relationship Id="rId10" Type="http://schemas.openxmlformats.org/officeDocument/2006/relationships/slide" Target="slides/slide11.xml"/><Relationship Id="rId19" Type="http://schemas.openxmlformats.org/officeDocument/2006/relationships/slide" Target="slides/slide26.xml"/><Relationship Id="rId4" Type="http://schemas.openxmlformats.org/officeDocument/2006/relationships/slide" Target="slides/slide4.xml"/><Relationship Id="rId9" Type="http://schemas.openxmlformats.org/officeDocument/2006/relationships/slide" Target="slides/slide10.xml"/><Relationship Id="rId14" Type="http://schemas.openxmlformats.org/officeDocument/2006/relationships/slide" Target="slides/slide1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29235-6807-4B39-A9C7-AB67C8449C83}" type="datetimeFigureOut">
              <a:rPr lang="ru-RU" smtClean="0"/>
              <a:t>08.01.2019</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117C98-B578-424D-9929-82F3959AB68E}" type="slidenum">
              <a:rPr lang="ru-RU" smtClean="0"/>
              <a:t>‹#›</a:t>
            </a:fld>
            <a:endParaRPr lang="ru-RU"/>
          </a:p>
        </p:txBody>
      </p:sp>
    </p:spTree>
    <p:extLst>
      <p:ext uri="{BB962C8B-B14F-4D97-AF65-F5344CB8AC3E}">
        <p14:creationId xmlns:p14="http://schemas.microsoft.com/office/powerpoint/2010/main" val="1104842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Терминология</a:t>
            </a:r>
            <a:r>
              <a:rPr lang="ru-RU" baseline="0" dirty="0" smtClean="0"/>
              <a:t>  из  издательского дела -  издатель, распространитель, подписчик</a:t>
            </a:r>
            <a:endParaRPr lang="ru-RU" dirty="0"/>
          </a:p>
        </p:txBody>
      </p:sp>
      <p:sp>
        <p:nvSpPr>
          <p:cNvPr id="4" name="Номер слайда 3"/>
          <p:cNvSpPr>
            <a:spLocks noGrp="1"/>
          </p:cNvSpPr>
          <p:nvPr>
            <p:ph type="sldNum" sz="quarter" idx="10"/>
          </p:nvPr>
        </p:nvSpPr>
        <p:spPr/>
        <p:txBody>
          <a:bodyPr/>
          <a:lstStyle/>
          <a:p>
            <a:fld id="{F7EBFB8C-BBFF-4397-A51C-1E92596422A9}" type="slidenum">
              <a:rPr lang="en-US" smtClean="0"/>
              <a:pPr/>
              <a:t>9</a:t>
            </a:fld>
            <a:endParaRPr lang="en-US" dirty="0"/>
          </a:p>
        </p:txBody>
      </p:sp>
    </p:spTree>
    <p:extLst>
      <p:ext uri="{BB962C8B-B14F-4D97-AF65-F5344CB8AC3E}">
        <p14:creationId xmlns:p14="http://schemas.microsoft.com/office/powerpoint/2010/main" val="3421833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0CA911D-6DD0-4AA2-B9C3-EA565EB0B136}" type="datetimeFigureOut">
              <a:rPr lang="ru-RU" smtClean="0"/>
              <a:t>08.01.2019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4029442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CA911D-6DD0-4AA2-B9C3-EA565EB0B136}" type="datetimeFigureOut">
              <a:rPr lang="ru-RU" smtClean="0"/>
              <a:t>08.01.2019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1398252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0" y="365125"/>
            <a:ext cx="57626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CA911D-6DD0-4AA2-B9C3-EA565EB0B136}" type="datetimeFigureOut">
              <a:rPr lang="ru-RU" smtClean="0"/>
              <a:t>08.01.2019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2143875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Title 13"/>
          <p:cNvSpPr>
            <a:spLocks noGrp="1"/>
          </p:cNvSpPr>
          <p:nvPr>
            <p:ph type="ctrTitle"/>
          </p:nvPr>
        </p:nvSpPr>
        <p:spPr>
          <a:xfrm>
            <a:off x="1435608" y="435936"/>
            <a:ext cx="7406640" cy="1472184"/>
          </a:xfrm>
        </p:spPr>
        <p:txBody>
          <a:bodyPr anchor="b"/>
          <a:lstStyle>
            <a:lvl1pPr algn="l">
              <a:defRPr/>
            </a:lvl1pPr>
            <a:extLst/>
          </a:lstStyle>
          <a:p>
            <a:r>
              <a:rPr lang="ru-RU" noProof="1" smtClean="0"/>
              <a:t>Образец заголовка</a:t>
            </a:r>
            <a:endParaRPr lang="en-US" dirty="0"/>
          </a:p>
        </p:txBody>
      </p:sp>
      <p:sp>
        <p:nvSpPr>
          <p:cNvPr id="22" name="Subtitle 21"/>
          <p:cNvSpPr>
            <a:spLocks noGrp="1"/>
          </p:cNvSpPr>
          <p:nvPr>
            <p:ph type="subTitle" idx="1"/>
          </p:nvPr>
        </p:nvSpPr>
        <p:spPr>
          <a:xfrm>
            <a:off x="1432560" y="1850064"/>
            <a:ext cx="7406640" cy="1752600"/>
          </a:xfrm>
        </p:spPr>
        <p:txBody>
          <a:bodyPr/>
          <a:lstStyle>
            <a:lvl1pPr marL="7315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noProof="1" smtClean="0"/>
              <a:t>Образец подзаголовка</a:t>
            </a:r>
            <a:endParaRPr lang="en-US" dirty="0"/>
          </a:p>
        </p:txBody>
      </p:sp>
      <p:sp>
        <p:nvSpPr>
          <p:cNvPr id="7" name="Date Placeholder 6"/>
          <p:cNvSpPr>
            <a:spLocks noGrp="1"/>
          </p:cNvSpPr>
          <p:nvPr>
            <p:ph type="dt" sz="half" idx="10"/>
          </p:nvPr>
        </p:nvSpPr>
        <p:spPr/>
        <p:txBody>
          <a:bodyPr/>
          <a:lstStyle/>
          <a:p>
            <a:fld id="{30CA911D-6DD0-4AA2-B9C3-EA565EB0B136}" type="datetimeFigureOut">
              <a:rPr lang="ru-RU" smtClean="0"/>
              <a:t>08.01.2019</a:t>
            </a:fld>
            <a:endParaRPr lang="ru-RU"/>
          </a:p>
        </p:txBody>
      </p:sp>
      <p:sp>
        <p:nvSpPr>
          <p:cNvPr id="20" name="Footer Placeholder 19"/>
          <p:cNvSpPr>
            <a:spLocks noGrp="1"/>
          </p:cNvSpPr>
          <p:nvPr>
            <p:ph type="ftr" sz="quarter" idx="11"/>
          </p:nvPr>
        </p:nvSpPr>
        <p:spPr/>
        <p:txBody>
          <a:bodyPr/>
          <a:lstStyle/>
          <a:p>
            <a:endParaRPr lang="ru-RU"/>
          </a:p>
        </p:txBody>
      </p:sp>
      <p:sp>
        <p:nvSpPr>
          <p:cNvPr id="10" name="Slide Number Placeholder 9"/>
          <p:cNvSpPr>
            <a:spLocks noGrp="1"/>
          </p:cNvSpPr>
          <p:nvPr>
            <p:ph type="sldNum" sz="quarter" idx="12"/>
          </p:nvPr>
        </p:nvSpPr>
        <p:spPr/>
        <p:txBody>
          <a:bodyPr/>
          <a:lstStyle/>
          <a:p>
            <a:fld id="{5FE7C7DA-3767-4848-B214-67A9263BDA43}" type="slidenum">
              <a:rPr lang="ru-RU" smtClean="0"/>
              <a:t>‹#›</a:t>
            </a:fld>
            <a:endParaRPr lang="ru-RU"/>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50000" t="50000" r="100000" b="1250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p>
        </p:txBody>
      </p:sp>
    </p:spTree>
    <p:extLst>
      <p:ext uri="{BB962C8B-B14F-4D97-AF65-F5344CB8AC3E}">
        <p14:creationId xmlns:p14="http://schemas.microsoft.com/office/powerpoint/2010/main" val="2610972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2pPr marL="640080" indent="-237744">
              <a:buClr>
                <a:schemeClr val="accent5"/>
              </a:buClr>
              <a:buFont typeface="Wingdings" panose="05000000000000000000" pitchFamily="2" charset="2"/>
              <a:buChar char="Ø"/>
              <a:defRPr sz="2800"/>
            </a:lvl2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0CA911D-6DD0-4AA2-B9C3-EA565EB0B136}" type="datetimeFigureOut">
              <a:rPr lang="ru-RU" smtClean="0"/>
              <a:t>08.01.2019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E7C7DA-3767-4848-B214-67A9263BDA43}" type="slidenum">
              <a:rPr lang="ru-RU" smtClean="0"/>
              <a:t>‹#›</a:t>
            </a:fld>
            <a:endParaRPr lang="ru-RU"/>
          </a:p>
        </p:txBody>
      </p:sp>
      <p:sp>
        <p:nvSpPr>
          <p:cNvPr id="7" name="Заголовок 6"/>
          <p:cNvSpPr>
            <a:spLocks noGrp="1"/>
          </p:cNvSpPr>
          <p:nvPr>
            <p:ph type="title"/>
          </p:nvPr>
        </p:nvSpPr>
        <p:spPr/>
        <p:txBody>
          <a:bodyPr/>
          <a:lstStyle/>
          <a:p>
            <a:r>
              <a:rPr lang="ru-RU" smtClean="0"/>
              <a:t>Образец заголовка</a:t>
            </a:r>
            <a:endParaRPr lang="ru-RU"/>
          </a:p>
        </p:txBody>
      </p:sp>
    </p:spTree>
    <p:extLst>
      <p:ext uri="{BB962C8B-B14F-4D97-AF65-F5344CB8AC3E}">
        <p14:creationId xmlns:p14="http://schemas.microsoft.com/office/powerpoint/2010/main" val="152483321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ru-RU" smtClean="0"/>
              <a:t>Образец заголовка</a:t>
            </a:r>
            <a:endParaRPr lang="en-US" dirty="0"/>
          </a:p>
        </p:txBody>
      </p:sp>
      <p:sp>
        <p:nvSpPr>
          <p:cNvPr id="3" name="Text Placeholder 2"/>
          <p:cNvSpPr>
            <a:spLocks noGrp="1"/>
          </p:cNvSpPr>
          <p:nvPr>
            <p:ph type="body" idx="1"/>
          </p:nvPr>
        </p:nvSpPr>
        <p:spPr>
          <a:xfrm>
            <a:off x="2578392" y="1100138"/>
            <a:ext cx="6400800" cy="1509712"/>
          </a:xfrm>
        </p:spPr>
        <p:txBody>
          <a:bodyPr anchor="b"/>
          <a:lstStyle>
            <a:lvl1pPr marL="27432"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4" name="Date Placeholder 3"/>
          <p:cNvSpPr>
            <a:spLocks noGrp="1"/>
          </p:cNvSpPr>
          <p:nvPr>
            <p:ph type="dt" sz="half" idx="10"/>
          </p:nvPr>
        </p:nvSpPr>
        <p:spPr/>
        <p:txBody>
          <a:bodyPr/>
          <a:lstStyle/>
          <a:p>
            <a:fld id="{30CA911D-6DD0-4AA2-B9C3-EA565EB0B136}" type="datetimeFigureOut">
              <a:rPr lang="ru-RU" smtClean="0"/>
              <a:t>08.01.2019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E7C7DA-3767-4848-B214-67A9263BDA43}" type="slidenum">
              <a:rPr lang="ru-RU" smtClean="0"/>
              <a:t>‹#›</a:t>
            </a:fld>
            <a:endParaRPr lang="ru-RU"/>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50000" t="50000" r="100000" b="1250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p>
        </p:txBody>
      </p:sp>
    </p:spTree>
    <p:extLst>
      <p:ext uri="{BB962C8B-B14F-4D97-AF65-F5344CB8AC3E}">
        <p14:creationId xmlns:p14="http://schemas.microsoft.com/office/powerpoint/2010/main" val="406089597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9" name="Pie 8"/>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Oval 9"/>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85000" t="100000" r="1000000" b="30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2" name="Rectangle 11"/>
          <p:cNvSpPr/>
          <p:nvPr/>
        </p:nvSpPr>
        <p:spPr>
          <a:xfrm>
            <a:off x="1033974" y="-54"/>
            <a:ext cx="8131127"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1435608" y="274320"/>
            <a:ext cx="7498080" cy="1143000"/>
          </a:xfrm>
        </p:spPr>
        <p:txBody>
          <a:bodyPr/>
          <a:lstStyle>
            <a:lvl1pPr>
              <a:defRPr sz="4000"/>
            </a:lvl1pPr>
          </a:lstStyle>
          <a:p>
            <a:r>
              <a:rPr lang="ru-RU" smtClean="0"/>
              <a:t>Образец заголовка</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0CA911D-6DD0-4AA2-B9C3-EA565EB0B136}" type="datetimeFigureOut">
              <a:rPr lang="ru-RU" smtClean="0"/>
              <a:t>08.01.2019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158600110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lang="ru-RU" smtClean="0"/>
              <a:t>Образец заголовка</a:t>
            </a:r>
            <a:endParaRPr lang="en-US" dirty="0"/>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283464"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283464"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0CA911D-6DD0-4AA2-B9C3-EA565EB0B136}" type="datetimeFigureOut">
              <a:rPr lang="ru-RU" smtClean="0"/>
              <a:t>08.01.2019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341607828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lvl1pPr>
              <a:defRPr sz="4000"/>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0CA911D-6DD0-4AA2-B9C3-EA565EB0B136}" type="datetimeFigureOut">
              <a:rPr lang="ru-RU" smtClean="0"/>
              <a:t>08.01.2019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2024165132"/>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Date Placeholder 1"/>
          <p:cNvSpPr>
            <a:spLocks noGrp="1"/>
          </p:cNvSpPr>
          <p:nvPr>
            <p:ph type="dt" sz="half" idx="10"/>
          </p:nvPr>
        </p:nvSpPr>
        <p:spPr/>
        <p:txBody>
          <a:bodyPr/>
          <a:lstStyle/>
          <a:p>
            <a:fld id="{30CA911D-6DD0-4AA2-B9C3-EA565EB0B136}" type="datetimeFigureOut">
              <a:rPr lang="ru-RU" smtClean="0"/>
              <a:t>08.01.2019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FE7C7DA-3767-4848-B214-67A9263BDA43}" type="slidenum">
              <a:rPr lang="ru-RU" smtClean="0"/>
              <a:t>‹#›</a:t>
            </a:fld>
            <a:endParaRPr lang="ru-RU"/>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Tree>
    <p:extLst>
      <p:ext uri="{BB962C8B-B14F-4D97-AF65-F5344CB8AC3E}">
        <p14:creationId xmlns:p14="http://schemas.microsoft.com/office/powerpoint/2010/main" val="226054517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6347048" cy="851694"/>
          </a:xfrm>
          <a:ln>
            <a:noFill/>
          </a:ln>
        </p:spPr>
        <p:txBody>
          <a:bodyPr anchor="b"/>
          <a:lstStyle>
            <a:lvl1pPr algn="l">
              <a:lnSpc>
                <a:spcPts val="2000"/>
              </a:lnSpc>
              <a:buNone/>
              <a:defRPr sz="4000" b="1" cap="all" baseline="0"/>
            </a:lvl1pPr>
            <a:extLst/>
          </a:lstStyle>
          <a:p>
            <a:r>
              <a:rPr lang="ru-RU" smtClean="0"/>
              <a:t>Образец заголовка</a:t>
            </a:r>
            <a:endParaRPr lang="en-US" dirty="0"/>
          </a:p>
        </p:txBody>
      </p:sp>
      <p:sp>
        <p:nvSpPr>
          <p:cNvPr id="3" name="Text Placeholder 2"/>
          <p:cNvSpPr>
            <a:spLocks noGrp="1"/>
          </p:cNvSpPr>
          <p:nvPr>
            <p:ph type="body" idx="2"/>
          </p:nvPr>
        </p:nvSpPr>
        <p:spPr>
          <a:xfrm>
            <a:off x="457200" y="1435100"/>
            <a:ext cx="3810000" cy="698500"/>
          </a:xfrm>
        </p:spPr>
        <p:txBody>
          <a:bodyPr/>
          <a:lstStyle>
            <a:lvl1pPr marL="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0CA911D-6DD0-4AA2-B9C3-EA565EB0B136}" type="datetimeFigureOut">
              <a:rPr lang="ru-RU" smtClean="0"/>
              <a:t>08.01.2019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124607020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CA911D-6DD0-4AA2-B9C3-EA565EB0B136}" type="datetimeFigureOut">
              <a:rPr lang="ru-RU" smtClean="0"/>
              <a:t>08.01.2019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5704206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ru-RU" smtClean="0"/>
              <a:t>Образец заголовка</a:t>
            </a:r>
            <a:endParaRPr lang="en-US" dirty="0"/>
          </a:p>
        </p:txBody>
      </p:sp>
      <p:sp>
        <p:nvSpPr>
          <p:cNvPr id="5" name="Date Placeholder 4"/>
          <p:cNvSpPr>
            <a:spLocks noGrp="1"/>
          </p:cNvSpPr>
          <p:nvPr>
            <p:ph type="dt" sz="half" idx="10"/>
          </p:nvPr>
        </p:nvSpPr>
        <p:spPr/>
        <p:txBody>
          <a:bodyPr/>
          <a:lstStyle/>
          <a:p>
            <a:fld id="{30CA911D-6DD0-4AA2-B9C3-EA565EB0B136}" type="datetimeFigureOut">
              <a:rPr lang="ru-RU" smtClean="0"/>
              <a:t>08.01.2019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E7C7DA-3767-4848-B214-67A9263BDA43}" type="slidenum">
              <a:rPr lang="ru-RU" smtClean="0"/>
              <a:t>‹#›</a:t>
            </a:fld>
            <a:endParaRPr lang="ru-RU"/>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0">
            <a:bevelT w="25400" h="19050"/>
            <a:contourClr>
              <a:srgbClr val="969696"/>
            </a:contourClr>
          </a:sp3d>
        </p:spPr>
        <p:txBody>
          <a:bodyPr lIns="91440" tIns="274320" rtlCol="0" anchor="t">
            <a:normAutofit/>
          </a:bodyPr>
          <a:lstStyle/>
          <a:p>
            <a:pPr marL="0" indent="-283464" algn="l" rtl="0" latinLnBrk="0">
              <a:lnSpc>
                <a:spcPts val="3000"/>
              </a:lnSpc>
              <a:spcBef>
                <a:spcPts val="600"/>
              </a:spcBef>
              <a:buClr>
                <a:schemeClr val="accent1"/>
              </a:buClr>
              <a:buSzPct val="80000"/>
              <a:buFont typeface="Wingdings 2"/>
              <a:buNone/>
            </a:pPr>
            <a:endParaRPr lang="en-US" sz="3200" kern="1200">
              <a:solidFill>
                <a:schemeClr val="tx1"/>
              </a:solidFill>
              <a:latin typeface="+mn-lt"/>
              <a:ea typeface="+mn-ea"/>
              <a:cs typeface="+mn-cs"/>
            </a:endParaRPr>
          </a:p>
        </p:txBody>
      </p:sp>
      <p:sp>
        <p:nvSpPr>
          <p:cNvPr id="3" name="Shap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a:r>
              <a:rPr lang="ru-RU" smtClean="0"/>
              <a:t>Вставка рисунка</a:t>
            </a:r>
            <a:endParaRPr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4" name="Text Placeholder 3"/>
          <p:cNvSpPr>
            <a:spLocks noGrp="1"/>
          </p:cNvSpPr>
          <p:nvPr>
            <p:ph type="body" sz="half" idx="2"/>
          </p:nvPr>
        </p:nvSpPr>
        <p:spPr>
          <a:xfrm>
            <a:off x="838200" y="4800600"/>
            <a:ext cx="4419600" cy="762000"/>
          </a:xfrm>
        </p:spPr>
        <p:txBody>
          <a:bodyP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ru-RU" smtClean="0"/>
              <a:t>Образец текста</a:t>
            </a:r>
          </a:p>
        </p:txBody>
      </p:sp>
    </p:spTree>
    <p:extLst>
      <p:ext uri="{BB962C8B-B14F-4D97-AF65-F5344CB8AC3E}">
        <p14:creationId xmlns:p14="http://schemas.microsoft.com/office/powerpoint/2010/main" val="1253326233"/>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0CA911D-6DD0-4AA2-B9C3-EA565EB0B136}" type="datetimeFigureOut">
              <a:rPr lang="ru-RU" smtClean="0"/>
              <a:t>08.01.2019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240037585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lvl1pPr>
              <a:defRPr sz="400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43000" y="274640"/>
            <a:ext cx="55626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0CA911D-6DD0-4AA2-B9C3-EA565EB0B136}" type="datetimeFigureOut">
              <a:rPr lang="ru-RU" smtClean="0"/>
              <a:t>08.01.2019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4022274762"/>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7B4E2A9-63CE-4681-A18C-55458555571A}" type="datetimeFigureOut">
              <a:rPr lang="ru-RU" smtClean="0"/>
              <a:t>08.01.2019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CB2F7C-2F23-4BCA-BC88-0C786F44AEB4}" type="slidenum">
              <a:rPr lang="ru-RU" smtClean="0"/>
              <a:t>‹#›</a:t>
            </a:fld>
            <a:endParaRPr lang="ru-RU"/>
          </a:p>
        </p:txBody>
      </p:sp>
    </p:spTree>
    <p:extLst>
      <p:ext uri="{BB962C8B-B14F-4D97-AF65-F5344CB8AC3E}">
        <p14:creationId xmlns:p14="http://schemas.microsoft.com/office/powerpoint/2010/main" val="12049843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7B4E2A9-63CE-4681-A18C-55458555571A}" type="datetimeFigureOut">
              <a:rPr lang="ru-RU" smtClean="0"/>
              <a:t>08.01.2019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CB2F7C-2F23-4BCA-BC88-0C786F44AEB4}" type="slidenum">
              <a:rPr lang="ru-RU" smtClean="0"/>
              <a:t>‹#›</a:t>
            </a:fld>
            <a:endParaRPr lang="ru-RU"/>
          </a:p>
        </p:txBody>
      </p:sp>
    </p:spTree>
    <p:extLst>
      <p:ext uri="{BB962C8B-B14F-4D97-AF65-F5344CB8AC3E}">
        <p14:creationId xmlns:p14="http://schemas.microsoft.com/office/powerpoint/2010/main" val="32936854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7B4E2A9-63CE-4681-A18C-55458555571A}" type="datetimeFigureOut">
              <a:rPr lang="ru-RU" smtClean="0"/>
              <a:t>08.01.2019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CB2F7C-2F23-4BCA-BC88-0C786F44AEB4}" type="slidenum">
              <a:rPr lang="ru-RU" smtClean="0"/>
              <a:t>‹#›</a:t>
            </a:fld>
            <a:endParaRPr lang="ru-RU"/>
          </a:p>
        </p:txBody>
      </p:sp>
    </p:spTree>
    <p:extLst>
      <p:ext uri="{BB962C8B-B14F-4D97-AF65-F5344CB8AC3E}">
        <p14:creationId xmlns:p14="http://schemas.microsoft.com/office/powerpoint/2010/main" val="31789109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825625"/>
            <a:ext cx="386715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825625"/>
            <a:ext cx="386715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7B4E2A9-63CE-4681-A18C-55458555571A}" type="datetimeFigureOut">
              <a:rPr lang="ru-RU" smtClean="0"/>
              <a:t>08.01.2019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CB2F7C-2F23-4BCA-BC88-0C786F44AEB4}" type="slidenum">
              <a:rPr lang="ru-RU" smtClean="0"/>
              <a:t>‹#›</a:t>
            </a:fld>
            <a:endParaRPr lang="ru-RU"/>
          </a:p>
        </p:txBody>
      </p:sp>
    </p:spTree>
    <p:extLst>
      <p:ext uri="{BB962C8B-B14F-4D97-AF65-F5344CB8AC3E}">
        <p14:creationId xmlns:p14="http://schemas.microsoft.com/office/powerpoint/2010/main" val="18144891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7B4E2A9-63CE-4681-A18C-55458555571A}" type="datetimeFigureOut">
              <a:rPr lang="ru-RU" smtClean="0"/>
              <a:t>08.01.2019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6CB2F7C-2F23-4BCA-BC88-0C786F44AEB4}" type="slidenum">
              <a:rPr lang="ru-RU" smtClean="0"/>
              <a:t>‹#›</a:t>
            </a:fld>
            <a:endParaRPr lang="ru-RU"/>
          </a:p>
        </p:txBody>
      </p:sp>
    </p:spTree>
    <p:extLst>
      <p:ext uri="{BB962C8B-B14F-4D97-AF65-F5344CB8AC3E}">
        <p14:creationId xmlns:p14="http://schemas.microsoft.com/office/powerpoint/2010/main" val="7388326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7B4E2A9-63CE-4681-A18C-55458555571A}" type="datetimeFigureOut">
              <a:rPr lang="ru-RU" smtClean="0"/>
              <a:t>08.01.2019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6CB2F7C-2F23-4BCA-BC88-0C786F44AEB4}" type="slidenum">
              <a:rPr lang="ru-RU" smtClean="0"/>
              <a:t>‹#›</a:t>
            </a:fld>
            <a:endParaRPr lang="ru-RU"/>
          </a:p>
        </p:txBody>
      </p:sp>
    </p:spTree>
    <p:extLst>
      <p:ext uri="{BB962C8B-B14F-4D97-AF65-F5344CB8AC3E}">
        <p14:creationId xmlns:p14="http://schemas.microsoft.com/office/powerpoint/2010/main" val="23220729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7B4E2A9-63CE-4681-A18C-55458555571A}" type="datetimeFigureOut">
              <a:rPr lang="ru-RU" smtClean="0"/>
              <a:t>08.01.2019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6CB2F7C-2F23-4BCA-BC88-0C786F44AEB4}" type="slidenum">
              <a:rPr lang="ru-RU" smtClean="0"/>
              <a:t>‹#›</a:t>
            </a:fld>
            <a:endParaRPr lang="ru-RU"/>
          </a:p>
        </p:txBody>
      </p:sp>
    </p:spTree>
    <p:extLst>
      <p:ext uri="{BB962C8B-B14F-4D97-AF65-F5344CB8AC3E}">
        <p14:creationId xmlns:p14="http://schemas.microsoft.com/office/powerpoint/2010/main" val="62443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0CA911D-6DD0-4AA2-B9C3-EA565EB0B136}" type="datetimeFigureOut">
              <a:rPr lang="ru-RU" smtClean="0"/>
              <a:t>08.01.2019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381908850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7B4E2A9-63CE-4681-A18C-55458555571A}" type="datetimeFigureOut">
              <a:rPr lang="ru-RU" smtClean="0"/>
              <a:t>08.01.2019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CB2F7C-2F23-4BCA-BC88-0C786F44AEB4}" type="slidenum">
              <a:rPr lang="ru-RU" smtClean="0"/>
              <a:t>‹#›</a:t>
            </a:fld>
            <a:endParaRPr lang="ru-RU"/>
          </a:p>
        </p:txBody>
      </p:sp>
    </p:spTree>
    <p:extLst>
      <p:ext uri="{BB962C8B-B14F-4D97-AF65-F5344CB8AC3E}">
        <p14:creationId xmlns:p14="http://schemas.microsoft.com/office/powerpoint/2010/main" val="30208648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7B4E2A9-63CE-4681-A18C-55458555571A}" type="datetimeFigureOut">
              <a:rPr lang="ru-RU" smtClean="0"/>
              <a:t>08.01.2019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CB2F7C-2F23-4BCA-BC88-0C786F44AEB4}" type="slidenum">
              <a:rPr lang="ru-RU" smtClean="0"/>
              <a:t>‹#›</a:t>
            </a:fld>
            <a:endParaRPr lang="ru-RU"/>
          </a:p>
        </p:txBody>
      </p:sp>
    </p:spTree>
    <p:extLst>
      <p:ext uri="{BB962C8B-B14F-4D97-AF65-F5344CB8AC3E}">
        <p14:creationId xmlns:p14="http://schemas.microsoft.com/office/powerpoint/2010/main" val="6343827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7B4E2A9-63CE-4681-A18C-55458555571A}" type="datetimeFigureOut">
              <a:rPr lang="ru-RU" smtClean="0"/>
              <a:t>08.01.2019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CB2F7C-2F23-4BCA-BC88-0C786F44AEB4}" type="slidenum">
              <a:rPr lang="ru-RU" smtClean="0"/>
              <a:t>‹#›</a:t>
            </a:fld>
            <a:endParaRPr lang="ru-RU"/>
          </a:p>
        </p:txBody>
      </p:sp>
    </p:spTree>
    <p:extLst>
      <p:ext uri="{BB962C8B-B14F-4D97-AF65-F5344CB8AC3E}">
        <p14:creationId xmlns:p14="http://schemas.microsoft.com/office/powerpoint/2010/main" val="33465976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0" y="365125"/>
            <a:ext cx="57626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7B4E2A9-63CE-4681-A18C-55458555571A}" type="datetimeFigureOut">
              <a:rPr lang="ru-RU" smtClean="0"/>
              <a:t>08.01.2019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CB2F7C-2F23-4BCA-BC88-0C786F44AEB4}" type="slidenum">
              <a:rPr lang="ru-RU" smtClean="0"/>
              <a:t>‹#›</a:t>
            </a:fld>
            <a:endParaRPr lang="ru-RU"/>
          </a:p>
        </p:txBody>
      </p:sp>
    </p:spTree>
    <p:extLst>
      <p:ext uri="{BB962C8B-B14F-4D97-AF65-F5344CB8AC3E}">
        <p14:creationId xmlns:p14="http://schemas.microsoft.com/office/powerpoint/2010/main" val="3977084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825625"/>
            <a:ext cx="386715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825625"/>
            <a:ext cx="386715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0CA911D-6DD0-4AA2-B9C3-EA565EB0B136}" type="datetimeFigureOut">
              <a:rPr lang="ru-RU" smtClean="0"/>
              <a:t>08.01.2019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359960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0CA911D-6DD0-4AA2-B9C3-EA565EB0B136}" type="datetimeFigureOut">
              <a:rPr lang="ru-RU" smtClean="0"/>
              <a:t>08.01.2019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3690167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0CA911D-6DD0-4AA2-B9C3-EA565EB0B136}" type="datetimeFigureOut">
              <a:rPr lang="ru-RU" smtClean="0"/>
              <a:t>08.01.2019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136034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0CA911D-6DD0-4AA2-B9C3-EA565EB0B136}" type="datetimeFigureOut">
              <a:rPr lang="ru-RU" smtClean="0"/>
              <a:t>08.01.2019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3251821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0CA911D-6DD0-4AA2-B9C3-EA565EB0B136}" type="datetimeFigureOut">
              <a:rPr lang="ru-RU" smtClean="0"/>
              <a:t>08.01.2019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427960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0CA911D-6DD0-4AA2-B9C3-EA565EB0B136}" type="datetimeFigureOut">
              <a:rPr lang="ru-RU" smtClean="0"/>
              <a:t>08.01.2019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FE7C7DA-3767-4848-B214-67A9263BDA43}" type="slidenum">
              <a:rPr lang="ru-RU" smtClean="0"/>
              <a:t>‹#›</a:t>
            </a:fld>
            <a:endParaRPr lang="ru-RU"/>
          </a:p>
        </p:txBody>
      </p:sp>
    </p:spTree>
    <p:extLst>
      <p:ext uri="{BB962C8B-B14F-4D97-AF65-F5344CB8AC3E}">
        <p14:creationId xmlns:p14="http://schemas.microsoft.com/office/powerpoint/2010/main" val="4107769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CA911D-6DD0-4AA2-B9C3-EA565EB0B136}" type="datetimeFigureOut">
              <a:rPr lang="ru-RU" smtClean="0"/>
              <a:t>08.01.2019</a:t>
            </a:fld>
            <a:endParaRPr lang="ru-RU"/>
          </a:p>
        </p:txBody>
      </p:sp>
      <p:sp>
        <p:nvSpPr>
          <p:cNvPr id="5" name="Нижний колонтитул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E7C7DA-3767-4848-B214-67A9263BDA43}" type="slidenum">
              <a:rPr lang="ru-RU" smtClean="0"/>
              <a:t>‹#›</a:t>
            </a:fld>
            <a:endParaRPr lang="ru-RU"/>
          </a:p>
        </p:txBody>
      </p:sp>
    </p:spTree>
    <p:extLst>
      <p:ext uri="{BB962C8B-B14F-4D97-AF65-F5344CB8AC3E}">
        <p14:creationId xmlns:p14="http://schemas.microsoft.com/office/powerpoint/2010/main" val="51468787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85000" t="100000" r="1000000" b="30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2" name="Rectangle 11"/>
          <p:cNvSpPr/>
          <p:nvPr/>
        </p:nvSpPr>
        <p:spPr>
          <a:xfrm>
            <a:off x="1088136" y="0"/>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lang="ru-RU" noProof="1" smtClean="0"/>
              <a:t>Образец заголовка</a:t>
            </a:r>
            <a:endParaRPr lang="en-US" dirty="0"/>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a:r>
              <a:rPr lang="ru-RU" noProof="1" smtClean="0"/>
              <a:t>Образец текста</a:t>
            </a:r>
          </a:p>
          <a:p>
            <a:pPr lvl="1"/>
            <a:r>
              <a:rPr lang="ru-RU" noProof="1" smtClean="0"/>
              <a:t>Второй уровень</a:t>
            </a:r>
          </a:p>
          <a:p>
            <a:pPr lvl="2"/>
            <a:r>
              <a:rPr lang="ru-RU" noProof="1" smtClean="0"/>
              <a:t>Третий уровень</a:t>
            </a:r>
          </a:p>
          <a:p>
            <a:pPr lvl="3"/>
            <a:r>
              <a:rPr lang="ru-RU" noProof="1" smtClean="0"/>
              <a:t>Четвертый уровень</a:t>
            </a:r>
          </a:p>
          <a:p>
            <a:pPr lvl="4"/>
            <a:r>
              <a:rPr lang="ru-RU" noProof="1" smtClean="0"/>
              <a:t>Пятый уровень</a:t>
            </a:r>
            <a:endParaRPr lang="en-US" dirty="0"/>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a:defRPr sz="1200">
                <a:solidFill>
                  <a:schemeClr val="bg2">
                    <a:shade val="50000"/>
                    <a:satMod val="200000"/>
                  </a:schemeClr>
                </a:solidFill>
              </a:defRPr>
            </a:lvl1pPr>
            <a:extLst/>
          </a:lstStyle>
          <a:p>
            <a:pPr>
              <a:defRPr/>
            </a:pPr>
            <a:endParaRPr lang="ru-RU"/>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a:defRPr sz="1200">
                <a:solidFill>
                  <a:schemeClr val="bg2">
                    <a:shade val="50000"/>
                    <a:satMod val="200000"/>
                  </a:schemeClr>
                </a:solidFill>
                <a:effectLst/>
              </a:defRPr>
            </a:lvl1pPr>
            <a:extLst/>
          </a:lstStyle>
          <a:p>
            <a:pPr>
              <a:defRPr/>
            </a:pPr>
            <a:endParaRPr lang="ru-RU"/>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a:defRPr sz="1200">
                <a:solidFill>
                  <a:schemeClr val="bg2">
                    <a:shade val="50000"/>
                    <a:satMod val="200000"/>
                  </a:schemeClr>
                </a:solidFill>
                <a:effectLst/>
              </a:defRPr>
            </a:lvl1pPr>
            <a:extLst/>
          </a:lstStyle>
          <a:p>
            <a:fld id="{811F63B2-B979-4254-9A84-78EA66EF06D0}" type="slidenum">
              <a:rPr lang="ru-RU" altLang="ru-RU" smtClean="0"/>
              <a:pPr/>
              <a:t>‹#›</a:t>
            </a:fld>
            <a:endParaRPr lang="ru-RU" altLang="ru-RU"/>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Tree>
    <p:extLst>
      <p:ext uri="{BB962C8B-B14F-4D97-AF65-F5344CB8AC3E}">
        <p14:creationId xmlns:p14="http://schemas.microsoft.com/office/powerpoint/2010/main" val="141223168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iming>
    <p:tnLst>
      <p:par>
        <p:cTn id="1" dur="indefinite" restart="never" nodeType="tmRoot"/>
      </p:par>
    </p:tnLst>
  </p:timing>
  <p:txStyles>
    <p:titleStyle>
      <a:lvl1pPr algn="l" rtl="0" eaLnBrk="1" latinLnBrk="0" hangingPunct="1">
        <a:spcBef>
          <a:spcPct val="0"/>
        </a:spcBef>
        <a:buNone/>
        <a:defRPr sz="44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ts val="3000"/>
        </a:lnSpc>
        <a:spcBef>
          <a:spcPts val="600"/>
        </a:spcBef>
        <a:buClr>
          <a:schemeClr val="accent1"/>
        </a:buClr>
        <a:buSzPct val="80000"/>
        <a:buFont typeface="Wingdings 2"/>
        <a:buChar char=""/>
        <a:defRPr sz="3200" kern="1200">
          <a:solidFill>
            <a:schemeClr val="tx1"/>
          </a:solidFill>
          <a:latin typeface="+mn-lt"/>
          <a:ea typeface="+mn-ea"/>
          <a:cs typeface="+mn-cs"/>
        </a:defRPr>
      </a:lvl1pPr>
      <a:lvl2pPr marL="640080" indent="-237744" algn="l" rtl="0" eaLnBrk="1" latinLnBrk="0" hangingPunct="1">
        <a:lnSpc>
          <a:spcPts val="3000"/>
        </a:lnSpc>
        <a:spcBef>
          <a:spcPts val="550"/>
        </a:spcBef>
        <a:buClr>
          <a:schemeClr val="accent1"/>
        </a:buClr>
        <a:buFont typeface="Verdana"/>
        <a:buChar char="◦"/>
        <a:defRPr sz="2800" kern="1200">
          <a:solidFill>
            <a:schemeClr val="tx1"/>
          </a:solidFill>
          <a:latin typeface="+mn-lt"/>
          <a:ea typeface="+mn-ea"/>
          <a:cs typeface="+mn-cs"/>
        </a:defRPr>
      </a:lvl2pPr>
      <a:lvl3pPr marL="886968" indent="-228600" algn="l" rtl="0" eaLnBrk="1" latinLnBrk="0" hangingPunct="1">
        <a:lnSpc>
          <a:spcPts val="2800"/>
        </a:lnSpc>
        <a:spcBef>
          <a:spcPct val="20000"/>
        </a:spcBef>
        <a:buClr>
          <a:schemeClr val="accent2"/>
        </a:buClr>
        <a:buFont typeface="Wingdings 2"/>
        <a:buChar char=""/>
        <a:defRPr sz="2400" kern="1200">
          <a:solidFill>
            <a:schemeClr val="tx1"/>
          </a:solidFill>
          <a:latin typeface="+mn-lt"/>
          <a:ea typeface="+mn-ea"/>
          <a:cs typeface="+mn-cs"/>
        </a:defRPr>
      </a:lvl3pPr>
      <a:lvl4pPr marL="1097280" indent="-173736" algn="l" rtl="0" eaLnBrk="1" latinLnBrk="0" hangingPunct="1">
        <a:spcBef>
          <a:spcPct val="20000"/>
        </a:spcBef>
        <a:buClr>
          <a:schemeClr val="accent3"/>
        </a:buClr>
        <a:buFont typeface="Wingdings 2"/>
        <a:buChar char=""/>
        <a:defRPr sz="2000" kern="1200">
          <a:solidFill>
            <a:schemeClr val="tx1"/>
          </a:solidFill>
          <a:latin typeface="+mn-lt"/>
          <a:ea typeface="+mn-ea"/>
          <a:cs typeface="+mn-cs"/>
        </a:defRPr>
      </a:lvl4pPr>
      <a:lvl5pPr marL="1298448" indent="-182880" algn="l" rtl="0" eaLnBrk="1" latinLnBrk="0" hangingPunct="1">
        <a:spcBef>
          <a:spcPct val="20000"/>
        </a:spcBef>
        <a:buClr>
          <a:schemeClr val="accent4"/>
        </a:buClr>
        <a:buFont typeface="Wingdings 2"/>
        <a:buChar char=""/>
        <a:defRPr sz="2000" kern="1200">
          <a:solidFill>
            <a:schemeClr val="tx1"/>
          </a:solidFill>
          <a:latin typeface="+mn-lt"/>
          <a:ea typeface="+mn-ea"/>
          <a:cs typeface="+mn-cs"/>
        </a:defRPr>
      </a:lvl5pPr>
      <a:lvl6pPr marL="1508760" indent="-182880" algn="l" rtl="0" eaLnBrk="1" latinLnBrk="0" hangingPunct="1">
        <a:spcBef>
          <a:spcPct val="20000"/>
        </a:spcBef>
        <a:buClr>
          <a:schemeClr val="accent5"/>
        </a:buClr>
        <a:buFont typeface="Wingdings 2"/>
        <a:buChar char=""/>
        <a:defRPr sz="2000" kern="1200">
          <a:solidFill>
            <a:schemeClr val="tx1"/>
          </a:solidFill>
          <a:latin typeface="+mn-lt"/>
          <a:ea typeface="+mn-ea"/>
          <a:cs typeface="+mn-cs"/>
        </a:defRPr>
      </a:lvl6pPr>
      <a:lvl7pPr marL="1719072"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7pPr>
      <a:lvl8pPr marL="1920240"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8pPr>
      <a:lvl9pPr marL="2130552"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4E2A9-63CE-4681-A18C-55458555571A}" type="datetimeFigureOut">
              <a:rPr lang="ru-RU" smtClean="0"/>
              <a:t>08.01.2019</a:t>
            </a:fld>
            <a:endParaRPr lang="ru-RU"/>
          </a:p>
        </p:txBody>
      </p:sp>
      <p:sp>
        <p:nvSpPr>
          <p:cNvPr id="5" name="Нижний колонтитул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CB2F7C-2F23-4BCA-BC88-0C786F44AEB4}" type="slidenum">
              <a:rPr lang="ru-RU" smtClean="0"/>
              <a:t>‹#›</a:t>
            </a:fld>
            <a:endParaRPr lang="ru-RU"/>
          </a:p>
        </p:txBody>
      </p:sp>
    </p:spTree>
    <p:extLst>
      <p:ext uri="{BB962C8B-B14F-4D97-AF65-F5344CB8AC3E}">
        <p14:creationId xmlns:p14="http://schemas.microsoft.com/office/powerpoint/2010/main" val="176295096"/>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8.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jpg"/><Relationship Id="rId2" Type="http://schemas.openxmlformats.org/officeDocument/2006/relationships/image" Target="../media/image8.png"/><Relationship Id="rId1" Type="http://schemas.openxmlformats.org/officeDocument/2006/relationships/slideLayout" Target="../slideLayouts/slideLayout1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5.jp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5.jpg"/><Relationship Id="rId2" Type="http://schemas.openxmlformats.org/officeDocument/2006/relationships/image" Target="../media/image8.png"/><Relationship Id="rId1" Type="http://schemas.openxmlformats.org/officeDocument/2006/relationships/slideLayout" Target="../slideLayouts/slideLayout1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8.xml"/><Relationship Id="rId1" Type="http://schemas.openxmlformats.org/officeDocument/2006/relationships/vmlDrawing" Target="../drawings/vmlDrawing4.vml"/><Relationship Id="rId4" Type="http://schemas.openxmlformats.org/officeDocument/2006/relationships/image" Target="../media/image16.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3.xml"/><Relationship Id="rId1" Type="http://schemas.openxmlformats.org/officeDocument/2006/relationships/vmlDrawing" Target="../drawings/vmlDrawing5.vml"/><Relationship Id="rId4" Type="http://schemas.openxmlformats.org/officeDocument/2006/relationships/image" Target="../media/image17.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8.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187624" y="2204864"/>
            <a:ext cx="7772400" cy="1468437"/>
          </a:xfrm>
        </p:spPr>
        <p:txBody>
          <a:bodyPr/>
          <a:lstStyle/>
          <a:p>
            <a:pPr eaLnBrk="1" hangingPunct="1"/>
            <a:r>
              <a:rPr lang="ru-RU" altLang="ru-RU" dirty="0" smtClean="0"/>
              <a:t>Распределенные базы данных</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1115616" y="188640"/>
            <a:ext cx="7772400" cy="715963"/>
          </a:xfrm>
        </p:spPr>
        <p:txBody>
          <a:bodyPr/>
          <a:lstStyle/>
          <a:p>
            <a:pPr eaLnBrk="1" hangingPunct="1"/>
            <a:r>
              <a:rPr lang="ru-RU" altLang="ru-RU" sz="3600" dirty="0" smtClean="0">
                <a:latin typeface="Times New Roman" panose="02020603050405020304" pitchFamily="18" charset="0"/>
              </a:rPr>
              <a:t>Служба тиражирования</a:t>
            </a:r>
          </a:p>
        </p:txBody>
      </p:sp>
      <p:sp>
        <p:nvSpPr>
          <p:cNvPr id="27651" name="Text Box 5"/>
          <p:cNvSpPr txBox="1">
            <a:spLocks noChangeArrowheads="1"/>
          </p:cNvSpPr>
          <p:nvPr/>
        </p:nvSpPr>
        <p:spPr bwMode="auto">
          <a:xfrm>
            <a:off x="1295400" y="1628800"/>
            <a:ext cx="7848600" cy="443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spcBef>
                <a:spcPct val="25000"/>
              </a:spcBef>
            </a:pPr>
            <a:r>
              <a:rPr lang="ru-RU" altLang="ru-RU" sz="2000" dirty="0">
                <a:solidFill>
                  <a:srgbClr val="0D0D11"/>
                </a:solidFill>
              </a:rPr>
              <a:t>Служба тиражирования должна выполнять следующие функции:</a:t>
            </a:r>
          </a:p>
          <a:p>
            <a:pPr eaLnBrk="1" hangingPunct="1">
              <a:spcBef>
                <a:spcPct val="25000"/>
              </a:spcBef>
              <a:buFont typeface="Wingdings" panose="05000000000000000000" pitchFamily="2" charset="2"/>
              <a:buChar char="ü"/>
            </a:pPr>
            <a:r>
              <a:rPr lang="ru-RU" altLang="ru-RU" sz="2000" dirty="0">
                <a:solidFill>
                  <a:srgbClr val="0D0D11"/>
                </a:solidFill>
              </a:rPr>
              <a:t>Обеспечение масштабируемости, т.е. эффективной обработки больших и малых объемов данных.</a:t>
            </a:r>
          </a:p>
          <a:p>
            <a:pPr eaLnBrk="1" hangingPunct="1">
              <a:spcBef>
                <a:spcPct val="25000"/>
              </a:spcBef>
              <a:buFont typeface="Wingdings" panose="05000000000000000000" pitchFamily="2" charset="2"/>
              <a:buChar char="ü"/>
            </a:pPr>
            <a:r>
              <a:rPr lang="ru-RU" altLang="ru-RU" sz="2000" dirty="0">
                <a:solidFill>
                  <a:srgbClr val="0D0D11"/>
                </a:solidFill>
              </a:rPr>
              <a:t>Преобразование типов и моделей данных (для гетерогенных РБД).</a:t>
            </a:r>
          </a:p>
          <a:p>
            <a:pPr eaLnBrk="1" hangingPunct="1">
              <a:spcBef>
                <a:spcPct val="25000"/>
              </a:spcBef>
              <a:buFont typeface="Wingdings" panose="05000000000000000000" pitchFamily="2" charset="2"/>
              <a:buChar char="ü"/>
            </a:pPr>
            <a:r>
              <a:rPr lang="ru-RU" altLang="ru-RU" sz="2000" dirty="0">
                <a:solidFill>
                  <a:srgbClr val="0D0D11"/>
                </a:solidFill>
              </a:rPr>
              <a:t>Репликация объектов БД, например, индексов, триггеров и т.п.</a:t>
            </a:r>
          </a:p>
          <a:p>
            <a:pPr eaLnBrk="1" hangingPunct="1">
              <a:spcBef>
                <a:spcPct val="25000"/>
              </a:spcBef>
              <a:buFont typeface="Wingdings" panose="05000000000000000000" pitchFamily="2" charset="2"/>
              <a:buChar char="ü"/>
            </a:pPr>
            <a:r>
              <a:rPr lang="ru-RU" altLang="ru-RU" sz="2000" dirty="0">
                <a:solidFill>
                  <a:srgbClr val="0D0D11"/>
                </a:solidFill>
              </a:rPr>
              <a:t>Инициализация вновь создаваемой реплики.</a:t>
            </a:r>
          </a:p>
          <a:p>
            <a:pPr eaLnBrk="1" hangingPunct="1">
              <a:spcBef>
                <a:spcPct val="25000"/>
              </a:spcBef>
              <a:buFont typeface="Wingdings" panose="05000000000000000000" pitchFamily="2" charset="2"/>
              <a:buChar char="ü"/>
            </a:pPr>
            <a:r>
              <a:rPr lang="ru-RU" altLang="ru-RU" sz="2000" dirty="0">
                <a:solidFill>
                  <a:srgbClr val="0D0D11"/>
                </a:solidFill>
              </a:rPr>
              <a:t>Обеспечение возможности "подписаться" на существующие реплики, чтобы получать их в определенной периодичностью.</a:t>
            </a:r>
          </a:p>
          <a:p>
            <a:pPr eaLnBrk="1" hangingPunct="1"/>
            <a:endParaRPr lang="ru-RU" altLang="ru-RU" sz="2000" dirty="0">
              <a:solidFill>
                <a:srgbClr val="0D0D11"/>
              </a:solidFill>
            </a:endParaRPr>
          </a:p>
          <a:p>
            <a:pPr eaLnBrk="1" hangingPunct="1"/>
            <a:r>
              <a:rPr lang="ru-RU" altLang="ru-RU" sz="2000" dirty="0">
                <a:solidFill>
                  <a:srgbClr val="0D0D11"/>
                </a:solidFill>
              </a:rPr>
              <a:t>Для выполнения этих функций в языке, поддерживаемом СУБД, предусматривается наличие средств определения схемы репликации, механизма подписки и механизма инициализации реплик (создания и заполнения данными).</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1371600" y="186268"/>
            <a:ext cx="7772400" cy="715963"/>
          </a:xfrm>
        </p:spPr>
        <p:txBody>
          <a:bodyPr/>
          <a:lstStyle/>
          <a:p>
            <a:pPr eaLnBrk="1" hangingPunct="1"/>
            <a:r>
              <a:rPr lang="ru-RU" altLang="ru-RU" sz="3600" dirty="0" smtClean="0">
                <a:latin typeface="Times New Roman" panose="02020603050405020304" pitchFamily="18" charset="0"/>
              </a:rPr>
              <a:t>Репликация с основной копией</a:t>
            </a:r>
          </a:p>
        </p:txBody>
      </p:sp>
      <p:sp>
        <p:nvSpPr>
          <p:cNvPr id="24579" name="Text Box 5"/>
          <p:cNvSpPr txBox="1">
            <a:spLocks noChangeArrowheads="1"/>
          </p:cNvSpPr>
          <p:nvPr/>
        </p:nvSpPr>
        <p:spPr bwMode="auto">
          <a:xfrm>
            <a:off x="1187624" y="991129"/>
            <a:ext cx="7848600" cy="338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dirty="0">
                <a:solidFill>
                  <a:srgbClr val="0D0D11"/>
                </a:solidFill>
              </a:rPr>
              <a:t>Существуют следующие варианты:</a:t>
            </a:r>
          </a:p>
          <a:p>
            <a:pPr eaLnBrk="1" hangingPunct="1">
              <a:buFontTx/>
              <a:buAutoNum type="arabicPeriod"/>
            </a:pPr>
            <a:r>
              <a:rPr lang="ru-RU" altLang="ru-RU" b="1" dirty="0">
                <a:solidFill>
                  <a:srgbClr val="0D0D11"/>
                </a:solidFill>
              </a:rPr>
              <a:t>Классический подход</a:t>
            </a:r>
            <a:r>
              <a:rPr lang="ru-RU" altLang="ru-RU" dirty="0">
                <a:solidFill>
                  <a:srgbClr val="0D0D11"/>
                </a:solidFill>
              </a:rPr>
              <a:t> заключается в наличии одной основной копии,      в которую можно вносить изменения; остальные копии создаются с определением </a:t>
            </a:r>
            <a:r>
              <a:rPr lang="en-US" altLang="ru-RU" dirty="0">
                <a:solidFill>
                  <a:srgbClr val="0D0D11"/>
                </a:solidFill>
              </a:rPr>
              <a:t>read only</a:t>
            </a:r>
            <a:r>
              <a:rPr lang="ru-RU" altLang="ru-RU" dirty="0">
                <a:solidFill>
                  <a:srgbClr val="0D0D11"/>
                </a:solidFill>
              </a:rPr>
              <a:t>.</a:t>
            </a:r>
          </a:p>
          <a:p>
            <a:pPr eaLnBrk="1" hangingPunct="1">
              <a:buFontTx/>
              <a:buAutoNum type="arabicPeriod"/>
            </a:pPr>
            <a:r>
              <a:rPr lang="ru-RU" altLang="ru-RU" b="1" dirty="0">
                <a:solidFill>
                  <a:srgbClr val="0D0D11"/>
                </a:solidFill>
              </a:rPr>
              <a:t>Асимметричная репликация</a:t>
            </a:r>
            <a:r>
              <a:rPr lang="ru-RU" altLang="ru-RU" dirty="0">
                <a:solidFill>
                  <a:srgbClr val="0D0D11"/>
                </a:solidFill>
              </a:rPr>
              <a:t>: основная копия фрагментирована и распределена по разным узлам РБД, и другие узлы могут являться подписчиками отдельных фрагментов (</a:t>
            </a:r>
            <a:r>
              <a:rPr lang="en-US" altLang="ru-RU" dirty="0">
                <a:solidFill>
                  <a:srgbClr val="0D0D11"/>
                </a:solidFill>
              </a:rPr>
              <a:t>read only</a:t>
            </a:r>
            <a:r>
              <a:rPr lang="ru-RU" altLang="ru-RU" dirty="0">
                <a:solidFill>
                  <a:srgbClr val="0D0D11"/>
                </a:solidFill>
              </a:rPr>
              <a:t>).</a:t>
            </a:r>
          </a:p>
          <a:p>
            <a:pPr eaLnBrk="1" hangingPunct="1">
              <a:buFontTx/>
              <a:buAutoNum type="arabicPeriod"/>
            </a:pPr>
            <a:r>
              <a:rPr lang="ru-RU" altLang="ru-RU" b="1" dirty="0">
                <a:solidFill>
                  <a:srgbClr val="0D0D11"/>
                </a:solidFill>
              </a:rPr>
              <a:t>Рабочий поток</a:t>
            </a:r>
            <a:r>
              <a:rPr lang="ru-RU" altLang="ru-RU" dirty="0">
                <a:solidFill>
                  <a:srgbClr val="0D0D11"/>
                </a:solidFill>
              </a:rPr>
              <a:t>. При использовании этого подхода право обновления не принадлежит постоянно одной копии, а переходит от одной копии в другой в соответствии с потоком операций. В каждый момент времени обновляться может только одна копия</a:t>
            </a:r>
            <a:r>
              <a:rPr lang="ru-RU" altLang="ru-RU" b="1" dirty="0">
                <a:solidFill>
                  <a:srgbClr val="0D0D11"/>
                </a:solidFill>
              </a:rPr>
              <a:t>.</a:t>
            </a:r>
          </a:p>
          <a:p>
            <a:pPr eaLnBrk="1" hangingPunct="1">
              <a:buFontTx/>
              <a:buAutoNum type="arabicPeriod"/>
            </a:pPr>
            <a:r>
              <a:rPr lang="ru-RU" altLang="ru-RU" b="1" dirty="0">
                <a:solidFill>
                  <a:srgbClr val="0D0D11"/>
                </a:solidFill>
              </a:rPr>
              <a:t>Консолидация данных:</a:t>
            </a:r>
            <a:r>
              <a:rPr lang="ru-RU" altLang="ru-RU" dirty="0">
                <a:solidFill>
                  <a:srgbClr val="0D0D11"/>
                </a:solidFill>
              </a:rPr>
              <a:t> </a:t>
            </a:r>
          </a:p>
        </p:txBody>
      </p:sp>
      <p:sp>
        <p:nvSpPr>
          <p:cNvPr id="24581" name="Rectangle 5"/>
          <p:cNvSpPr>
            <a:spLocks noChangeArrowheads="1"/>
          </p:cNvSpPr>
          <p:nvPr/>
        </p:nvSpPr>
        <p:spPr bwMode="auto">
          <a:xfrm>
            <a:off x="0" y="25098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24580" name="Object 4"/>
          <p:cNvGraphicFramePr>
            <a:graphicFrameLocks noChangeAspect="1"/>
          </p:cNvGraphicFramePr>
          <p:nvPr>
            <p:extLst>
              <p:ext uri="{D42A27DB-BD31-4B8C-83A1-F6EECF244321}">
                <p14:modId xmlns:p14="http://schemas.microsoft.com/office/powerpoint/2010/main" val="1149638412"/>
              </p:ext>
            </p:extLst>
          </p:nvPr>
        </p:nvGraphicFramePr>
        <p:xfrm>
          <a:off x="4067944" y="4581128"/>
          <a:ext cx="4152900" cy="1838325"/>
        </p:xfrm>
        <a:graphic>
          <a:graphicData uri="http://schemas.openxmlformats.org/presentationml/2006/ole">
            <mc:AlternateContent xmlns:mc="http://schemas.openxmlformats.org/markup-compatibility/2006">
              <mc:Choice xmlns:v="urn:schemas-microsoft-com:vml" Requires="v">
                <p:oleObj spid="_x0000_s24606" name="Рисунок" r:id="rId3" imgW="4000500" imgH="1803400" progId="Word.Picture.8">
                  <p:embed/>
                </p:oleObj>
              </mc:Choice>
              <mc:Fallback>
                <p:oleObj name="Рисунок" r:id="rId3" imgW="4000500" imgH="1803400" progId="Word.Picture.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7944" y="4581128"/>
                        <a:ext cx="4152900" cy="1838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1691680" y="332656"/>
            <a:ext cx="7772400" cy="715963"/>
          </a:xfrm>
        </p:spPr>
        <p:txBody>
          <a:bodyPr/>
          <a:lstStyle/>
          <a:p>
            <a:pPr eaLnBrk="1" hangingPunct="1"/>
            <a:r>
              <a:rPr lang="ru-RU" altLang="ru-RU" sz="3600" dirty="0" smtClean="0">
                <a:latin typeface="Times New Roman" panose="02020603050405020304" pitchFamily="18" charset="0"/>
              </a:rPr>
              <a:t>Репликация без основной копии</a:t>
            </a:r>
          </a:p>
        </p:txBody>
      </p:sp>
      <p:sp>
        <p:nvSpPr>
          <p:cNvPr id="28675" name="Text Box 5"/>
          <p:cNvSpPr txBox="1">
            <a:spLocks noChangeArrowheads="1"/>
          </p:cNvSpPr>
          <p:nvPr/>
        </p:nvSpPr>
        <p:spPr bwMode="auto">
          <a:xfrm>
            <a:off x="1295400" y="1484784"/>
            <a:ext cx="7848600" cy="475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sz="2000" b="1" dirty="0">
                <a:solidFill>
                  <a:srgbClr val="0D0D11"/>
                </a:solidFill>
              </a:rPr>
              <a:t>Симметричная репликация </a:t>
            </a:r>
            <a:r>
              <a:rPr lang="ru-RU" altLang="ru-RU" sz="2000" dirty="0">
                <a:solidFill>
                  <a:srgbClr val="0D0D11"/>
                </a:solidFill>
              </a:rPr>
              <a:t>(без основной копии). Все копии реплицируемого набора могут обновляться одновременно и независимо друг от друга, но все изменения одной копии должны попасть во все остальные копии.</a:t>
            </a:r>
          </a:p>
          <a:p>
            <a:pPr eaLnBrk="1" hangingPunct="1">
              <a:spcBef>
                <a:spcPct val="15000"/>
              </a:spcBef>
              <a:spcAft>
                <a:spcPct val="15000"/>
              </a:spcAft>
            </a:pPr>
            <a:r>
              <a:rPr lang="ru-RU" altLang="ru-RU" sz="2000" dirty="0">
                <a:solidFill>
                  <a:srgbClr val="0D0D11"/>
                </a:solidFill>
              </a:rPr>
              <a:t>Существует два основных механизма распространения изменений при симметричной репликации:</a:t>
            </a:r>
            <a:endParaRPr lang="ru-RU" altLang="ru-RU" sz="2000" b="1" dirty="0">
              <a:solidFill>
                <a:srgbClr val="0D0D11"/>
              </a:solidFill>
            </a:endParaRPr>
          </a:p>
          <a:p>
            <a:pPr eaLnBrk="1" hangingPunct="1">
              <a:buFontTx/>
              <a:buChar char="•"/>
            </a:pPr>
            <a:r>
              <a:rPr lang="ru-RU" altLang="ru-RU" sz="2000" b="1" dirty="0">
                <a:solidFill>
                  <a:srgbClr val="0D0D11"/>
                </a:solidFill>
              </a:rPr>
              <a:t>синхронный:</a:t>
            </a:r>
            <a:r>
              <a:rPr lang="ru-RU" altLang="ru-RU" sz="2000" dirty="0">
                <a:solidFill>
                  <a:srgbClr val="0D0D11"/>
                </a:solidFill>
              </a:rPr>
              <a:t> изменения во все копии вносятся в рамках одной транзакции;</a:t>
            </a:r>
          </a:p>
          <a:p>
            <a:pPr eaLnBrk="1" hangingPunct="1">
              <a:buFontTx/>
              <a:buChar char="•"/>
            </a:pPr>
            <a:r>
              <a:rPr lang="ru-RU" altLang="ru-RU" sz="2000" b="1" dirty="0">
                <a:solidFill>
                  <a:srgbClr val="0D0D11"/>
                </a:solidFill>
              </a:rPr>
              <a:t>асинхронный:</a:t>
            </a:r>
            <a:r>
              <a:rPr lang="ru-RU" altLang="ru-RU" sz="2000" dirty="0">
                <a:solidFill>
                  <a:srgbClr val="0D0D11"/>
                </a:solidFill>
              </a:rPr>
              <a:t> подразумевает отложенный характер внесения изменений в удаленные копии.</a:t>
            </a:r>
          </a:p>
          <a:p>
            <a:pPr eaLnBrk="1" hangingPunct="1"/>
            <a:r>
              <a:rPr lang="ru-RU" altLang="ru-RU" sz="2000" dirty="0">
                <a:solidFill>
                  <a:srgbClr val="0D0D11"/>
                </a:solidFill>
              </a:rPr>
              <a:t>Достоинство синхронного распространения изменений – полная согласованность копий и отсутствие конфликтов обновления. </a:t>
            </a:r>
          </a:p>
          <a:p>
            <a:pPr eaLnBrk="1" hangingPunct="1"/>
            <a:r>
              <a:rPr lang="ru-RU" altLang="ru-RU" sz="2000" dirty="0">
                <a:solidFill>
                  <a:srgbClr val="0D0D11"/>
                </a:solidFill>
              </a:rPr>
              <a:t>Недостатки:</a:t>
            </a:r>
          </a:p>
          <a:p>
            <a:pPr eaLnBrk="1" hangingPunct="1"/>
            <a:r>
              <a:rPr lang="ru-RU" altLang="ru-RU" sz="2000" dirty="0">
                <a:solidFill>
                  <a:srgbClr val="0D0D11"/>
                </a:solidFill>
              </a:rPr>
              <a:t>– трудоемкость и большая длительность модификации данных, </a:t>
            </a:r>
          </a:p>
          <a:p>
            <a:pPr eaLnBrk="1" hangingPunct="1"/>
            <a:r>
              <a:rPr lang="ru-RU" altLang="ru-RU" dirty="0">
                <a:solidFill>
                  <a:srgbClr val="0D0D11"/>
                </a:solidFill>
              </a:rPr>
              <a:t>– </a:t>
            </a:r>
            <a:r>
              <a:rPr lang="ru-RU" altLang="ru-RU" sz="2000" dirty="0">
                <a:solidFill>
                  <a:srgbClr val="0D0D11"/>
                </a:solidFill>
              </a:rPr>
              <a:t>низкая надежность работы системы.</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1259632" y="332656"/>
            <a:ext cx="7772400" cy="715963"/>
          </a:xfrm>
        </p:spPr>
        <p:txBody>
          <a:bodyPr/>
          <a:lstStyle/>
          <a:p>
            <a:pPr eaLnBrk="1" hangingPunct="1"/>
            <a:r>
              <a:rPr lang="ru-RU" altLang="ru-RU" sz="3600" dirty="0" smtClean="0">
                <a:latin typeface="Times New Roman" panose="02020603050405020304" pitchFamily="18" charset="0"/>
              </a:rPr>
              <a:t>Репликация без основной копии</a:t>
            </a:r>
          </a:p>
        </p:txBody>
      </p:sp>
      <p:sp>
        <p:nvSpPr>
          <p:cNvPr id="29699" name="Text Box 5"/>
          <p:cNvSpPr txBox="1">
            <a:spLocks noChangeArrowheads="1"/>
          </p:cNvSpPr>
          <p:nvPr/>
        </p:nvSpPr>
        <p:spPr bwMode="auto">
          <a:xfrm>
            <a:off x="1187624" y="1196752"/>
            <a:ext cx="8135938" cy="470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spcBef>
                <a:spcPct val="10000"/>
              </a:spcBef>
              <a:spcAft>
                <a:spcPct val="20000"/>
              </a:spcAft>
            </a:pPr>
            <a:r>
              <a:rPr lang="ru-RU" altLang="ru-RU" sz="2400" dirty="0">
                <a:solidFill>
                  <a:srgbClr val="0D0D11"/>
                </a:solidFill>
              </a:rPr>
              <a:t>Конфликтные ситуации:</a:t>
            </a:r>
          </a:p>
          <a:p>
            <a:pPr eaLnBrk="1" hangingPunct="1">
              <a:spcBef>
                <a:spcPct val="10000"/>
              </a:spcBef>
              <a:spcAft>
                <a:spcPct val="20000"/>
              </a:spcAft>
              <a:buFontTx/>
              <a:buChar char="•"/>
            </a:pPr>
            <a:r>
              <a:rPr lang="ru-RU" altLang="ru-RU" sz="2000" dirty="0">
                <a:solidFill>
                  <a:srgbClr val="0D0D11"/>
                </a:solidFill>
              </a:rPr>
              <a:t>Добавление двух записей с одинаковыми первичными или уникальными ключами. Для предотвращения таких ситуаций обычно каждому узлу РБД выделяется свой диапазон значений ключевых (уникальных) полей.</a:t>
            </a:r>
          </a:p>
          <a:p>
            <a:pPr eaLnBrk="1" hangingPunct="1">
              <a:spcBef>
                <a:spcPct val="10000"/>
              </a:spcBef>
              <a:spcAft>
                <a:spcPct val="20000"/>
              </a:spcAft>
              <a:buFontTx/>
              <a:buChar char="•"/>
            </a:pPr>
            <a:r>
              <a:rPr lang="ru-RU" altLang="ru-RU" sz="2000" dirty="0">
                <a:solidFill>
                  <a:srgbClr val="0D0D11"/>
                </a:solidFill>
              </a:rPr>
              <a:t>Конфликты удаления: одна транзакция пытается удалить запись, которая в другой копии уже удалена другой транзакцией. Если такая ситуация считается конфликтом, то она разрешаются вручную.</a:t>
            </a:r>
          </a:p>
          <a:p>
            <a:pPr eaLnBrk="1" hangingPunct="1">
              <a:spcBef>
                <a:spcPct val="10000"/>
              </a:spcBef>
              <a:spcAft>
                <a:spcPct val="20000"/>
              </a:spcAft>
              <a:buFontTx/>
              <a:buChar char="•"/>
            </a:pPr>
            <a:r>
              <a:rPr lang="ru-RU" altLang="ru-RU" sz="2000" dirty="0">
                <a:solidFill>
                  <a:srgbClr val="0D0D11"/>
                </a:solidFill>
              </a:rPr>
              <a:t>Конфликты обновления: две транзакции в разных копиях обновили одну и ту же запись, возможно, по-разному, и пытаются распространить свои изменения. Для идентификации конфликтов обновления необходимо передавать с транзакцией дополнительную информацию: старое и новое содержимое записи. Если старая запись не может быть обнаружена, налицо конфликт обновления.</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1187624" y="260648"/>
            <a:ext cx="7772400" cy="715963"/>
          </a:xfrm>
        </p:spPr>
        <p:txBody>
          <a:bodyPr/>
          <a:lstStyle/>
          <a:p>
            <a:pPr eaLnBrk="1" hangingPunct="1"/>
            <a:r>
              <a:rPr lang="ru-RU" altLang="ru-RU" sz="3600" dirty="0" smtClean="0">
                <a:latin typeface="Times New Roman" panose="02020603050405020304" pitchFamily="18" charset="0"/>
              </a:rPr>
              <a:t>Репликация без основной копии</a:t>
            </a:r>
          </a:p>
        </p:txBody>
      </p:sp>
      <p:sp>
        <p:nvSpPr>
          <p:cNvPr id="30723" name="Text Box 5"/>
          <p:cNvSpPr txBox="1">
            <a:spLocks noChangeArrowheads="1"/>
          </p:cNvSpPr>
          <p:nvPr/>
        </p:nvSpPr>
        <p:spPr bwMode="auto">
          <a:xfrm>
            <a:off x="1280835" y="1196752"/>
            <a:ext cx="7848600" cy="478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sz="2400" dirty="0">
                <a:solidFill>
                  <a:srgbClr val="0D0D11"/>
                </a:solidFill>
              </a:rPr>
              <a:t>Методы разрешения конфликтов обновления:</a:t>
            </a:r>
          </a:p>
          <a:p>
            <a:pPr eaLnBrk="1" hangingPunct="1">
              <a:spcBef>
                <a:spcPct val="15000"/>
              </a:spcBef>
              <a:buFontTx/>
              <a:buAutoNum type="arabicPeriod"/>
            </a:pPr>
            <a:r>
              <a:rPr lang="ru-RU" altLang="ru-RU" dirty="0">
                <a:solidFill>
                  <a:srgbClr val="0D0D11"/>
                </a:solidFill>
              </a:rPr>
              <a:t>Разрешение </a:t>
            </a:r>
            <a:r>
              <a:rPr lang="ru-RU" altLang="ru-RU" b="1" dirty="0">
                <a:solidFill>
                  <a:srgbClr val="0D0D11"/>
                </a:solidFill>
              </a:rPr>
              <a:t>по приоритету узлов</a:t>
            </a:r>
            <a:r>
              <a:rPr lang="ru-RU" altLang="ru-RU" dirty="0">
                <a:solidFill>
                  <a:srgbClr val="0D0D11"/>
                </a:solidFill>
              </a:rPr>
              <a:t>: для каждого узла назначается приоритет, и к записи применяется обновление, поступившее с узла с максимальным приоритетом.</a:t>
            </a:r>
          </a:p>
          <a:p>
            <a:pPr eaLnBrk="1" hangingPunct="1">
              <a:spcBef>
                <a:spcPct val="15000"/>
              </a:spcBef>
              <a:buFontTx/>
              <a:buAutoNum type="arabicPeriod"/>
            </a:pPr>
            <a:r>
              <a:rPr lang="ru-RU" altLang="ru-RU" dirty="0">
                <a:solidFill>
                  <a:srgbClr val="0D0D11"/>
                </a:solidFill>
              </a:rPr>
              <a:t>Разрешение </a:t>
            </a:r>
            <a:r>
              <a:rPr lang="ru-RU" altLang="ru-RU" b="1" dirty="0">
                <a:solidFill>
                  <a:srgbClr val="0D0D11"/>
                </a:solidFill>
              </a:rPr>
              <a:t>по временной отметке</a:t>
            </a:r>
            <a:r>
              <a:rPr lang="ru-RU" altLang="ru-RU" dirty="0">
                <a:solidFill>
                  <a:srgbClr val="0D0D11"/>
                </a:solidFill>
              </a:rPr>
              <a:t>: все транзакции имеют временную отметку, и к записи применяется обновление с минимальной или максимальной отметкой. Использовать ли для этого минимальную или максимальную отметку – зависит от предметной области и, обычно, может регулироваться.</a:t>
            </a:r>
          </a:p>
          <a:p>
            <a:pPr eaLnBrk="1" hangingPunct="1">
              <a:spcBef>
                <a:spcPct val="15000"/>
              </a:spcBef>
              <a:buFontTx/>
              <a:buAutoNum type="arabicPeriod"/>
            </a:pPr>
            <a:r>
              <a:rPr lang="ru-RU" altLang="ru-RU" b="1" dirty="0">
                <a:solidFill>
                  <a:srgbClr val="0D0D11"/>
                </a:solidFill>
              </a:rPr>
              <a:t>Аддитивный метод </a:t>
            </a:r>
            <a:r>
              <a:rPr lang="ru-RU" altLang="ru-RU" dirty="0">
                <a:solidFill>
                  <a:srgbClr val="0D0D11"/>
                </a:solidFill>
              </a:rPr>
              <a:t>(</a:t>
            </a:r>
            <a:r>
              <a:rPr lang="en-US" altLang="ru-RU" dirty="0">
                <a:solidFill>
                  <a:srgbClr val="0D0D11"/>
                </a:solidFill>
              </a:rPr>
              <a:t>add</a:t>
            </a:r>
            <a:r>
              <a:rPr lang="ru-RU" altLang="ru-RU" dirty="0">
                <a:solidFill>
                  <a:srgbClr val="0D0D11"/>
                </a:solidFill>
              </a:rPr>
              <a:t> – добавить): может применяться в тех случаях, когда изменения основаны на предыдущем значении поля, например, </a:t>
            </a:r>
            <a:r>
              <a:rPr lang="en-US" altLang="ru-RU" dirty="0">
                <a:solidFill>
                  <a:srgbClr val="0D0D11"/>
                </a:solidFill>
              </a:rPr>
              <a:t>salary</a:t>
            </a:r>
            <a:r>
              <a:rPr lang="ru-RU" altLang="ru-RU" dirty="0">
                <a:solidFill>
                  <a:srgbClr val="0D0D11"/>
                </a:solidFill>
              </a:rPr>
              <a:t> = </a:t>
            </a:r>
            <a:r>
              <a:rPr lang="en-US" altLang="ru-RU" dirty="0">
                <a:solidFill>
                  <a:srgbClr val="0D0D11"/>
                </a:solidFill>
              </a:rPr>
              <a:t>salary</a:t>
            </a:r>
            <a:r>
              <a:rPr lang="ru-RU" altLang="ru-RU" dirty="0">
                <a:solidFill>
                  <a:srgbClr val="0D0D11"/>
                </a:solidFill>
              </a:rPr>
              <a:t> + </a:t>
            </a:r>
            <a:r>
              <a:rPr lang="en-US" altLang="ru-RU" dirty="0">
                <a:solidFill>
                  <a:srgbClr val="0D0D11"/>
                </a:solidFill>
              </a:rPr>
              <a:t>X</a:t>
            </a:r>
            <a:r>
              <a:rPr lang="ru-RU" altLang="ru-RU" dirty="0">
                <a:solidFill>
                  <a:srgbClr val="0D0D11"/>
                </a:solidFill>
              </a:rPr>
              <a:t>. При этом к значению поля последовательно применяются все обновления.</a:t>
            </a:r>
          </a:p>
          <a:p>
            <a:pPr eaLnBrk="1" hangingPunct="1">
              <a:spcBef>
                <a:spcPct val="15000"/>
              </a:spcBef>
              <a:buFontTx/>
              <a:buAutoNum type="arabicPeriod"/>
            </a:pPr>
            <a:r>
              <a:rPr lang="ru-RU" altLang="ru-RU" dirty="0">
                <a:solidFill>
                  <a:srgbClr val="0D0D11"/>
                </a:solidFill>
              </a:rPr>
              <a:t>Использование </a:t>
            </a:r>
            <a:r>
              <a:rPr lang="ru-RU" altLang="ru-RU" b="1" dirty="0">
                <a:solidFill>
                  <a:srgbClr val="0D0D11"/>
                </a:solidFill>
              </a:rPr>
              <a:t>пользовательских процедур</a:t>
            </a:r>
            <a:r>
              <a:rPr lang="ru-RU" altLang="ru-RU" dirty="0">
                <a:solidFill>
                  <a:srgbClr val="0D0D11"/>
                </a:solidFill>
              </a:rPr>
              <a:t>.</a:t>
            </a:r>
          </a:p>
          <a:p>
            <a:pPr eaLnBrk="1" hangingPunct="1">
              <a:spcBef>
                <a:spcPct val="15000"/>
              </a:spcBef>
              <a:buFontTx/>
              <a:buAutoNum type="arabicPeriod"/>
            </a:pPr>
            <a:r>
              <a:rPr lang="ru-RU" altLang="ru-RU" dirty="0">
                <a:solidFill>
                  <a:srgbClr val="0D0D11"/>
                </a:solidFill>
              </a:rPr>
              <a:t>Разрешение конфликтов </a:t>
            </a:r>
            <a:r>
              <a:rPr lang="ru-RU" altLang="ru-RU" b="1" dirty="0">
                <a:solidFill>
                  <a:srgbClr val="0D0D11"/>
                </a:solidFill>
              </a:rPr>
              <a:t>вручную</a:t>
            </a:r>
            <a:r>
              <a:rPr lang="ru-RU" altLang="ru-RU" dirty="0">
                <a:solidFill>
                  <a:srgbClr val="0D0D11"/>
                </a:solidFill>
              </a:rPr>
              <a:t>. Сведения о конфликте записываются в журнал ошибок для последующего анализа и устранения администратором.</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1385437" y="188640"/>
            <a:ext cx="7772400" cy="715963"/>
          </a:xfrm>
        </p:spPr>
        <p:txBody>
          <a:bodyPr/>
          <a:lstStyle/>
          <a:p>
            <a:pPr eaLnBrk="1" hangingPunct="1"/>
            <a:r>
              <a:rPr lang="ru-RU" altLang="ru-RU" sz="3600" dirty="0" smtClean="0">
                <a:latin typeface="Times New Roman" panose="02020603050405020304" pitchFamily="18" charset="0"/>
              </a:rPr>
              <a:t>Репликация без основной копии</a:t>
            </a:r>
          </a:p>
        </p:txBody>
      </p:sp>
      <p:sp>
        <p:nvSpPr>
          <p:cNvPr id="31747" name="Text Box 5"/>
          <p:cNvSpPr txBox="1">
            <a:spLocks noChangeArrowheads="1"/>
          </p:cNvSpPr>
          <p:nvPr/>
        </p:nvSpPr>
        <p:spPr bwMode="auto">
          <a:xfrm>
            <a:off x="1262943" y="1124744"/>
            <a:ext cx="7848600" cy="519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sz="2400" dirty="0">
                <a:solidFill>
                  <a:srgbClr val="0D0D11"/>
                </a:solidFill>
              </a:rPr>
              <a:t>Способы реализации распространения изменений:</a:t>
            </a:r>
          </a:p>
          <a:p>
            <a:pPr eaLnBrk="1" hangingPunct="1">
              <a:buFontTx/>
              <a:buAutoNum type="arabicPeriod"/>
            </a:pPr>
            <a:r>
              <a:rPr lang="ru-RU" altLang="ru-RU" dirty="0">
                <a:solidFill>
                  <a:srgbClr val="0D0D11"/>
                </a:solidFill>
              </a:rPr>
              <a:t>Использование триггеров. </a:t>
            </a:r>
          </a:p>
          <a:p>
            <a:pPr eaLnBrk="1" hangingPunct="1"/>
            <a:r>
              <a:rPr lang="en-US" altLang="ru-RU" dirty="0">
                <a:solidFill>
                  <a:srgbClr val="0D0D11"/>
                </a:solidFill>
              </a:rPr>
              <a:t>      </a:t>
            </a:r>
            <a:r>
              <a:rPr lang="ru-RU" altLang="ru-RU" dirty="0">
                <a:solidFill>
                  <a:srgbClr val="0D0D11"/>
                </a:solidFill>
              </a:rPr>
              <a:t>Внутрь триггера помещаются команды, проводящие на других копиях обновления, аналогичные тем, которые вызвали выполнение триггера. Этот подход достаточно гибкий, но он обладает рядом недостатков:</a:t>
            </a:r>
          </a:p>
          <a:p>
            <a:pPr eaLnBrk="1" hangingPunct="1">
              <a:buFontTx/>
              <a:buChar char="•"/>
            </a:pPr>
            <a:r>
              <a:rPr lang="ru-RU" altLang="ru-RU" dirty="0">
                <a:solidFill>
                  <a:srgbClr val="0D0D11"/>
                </a:solidFill>
              </a:rPr>
              <a:t>триггеры создают дополнительную нагрузку на систему;</a:t>
            </a:r>
          </a:p>
          <a:p>
            <a:pPr eaLnBrk="1" hangingPunct="1">
              <a:buFontTx/>
              <a:buChar char="•"/>
            </a:pPr>
            <a:r>
              <a:rPr lang="ru-RU" altLang="ru-RU" dirty="0">
                <a:solidFill>
                  <a:srgbClr val="0D0D11"/>
                </a:solidFill>
              </a:rPr>
              <a:t>триггеры не могут выполняться по графику (время срабатывания триггера не определено);</a:t>
            </a:r>
          </a:p>
          <a:p>
            <a:pPr eaLnBrk="1" hangingPunct="1">
              <a:buFontTx/>
              <a:buChar char="•"/>
            </a:pPr>
            <a:r>
              <a:rPr lang="ru-RU" altLang="ru-RU" dirty="0">
                <a:solidFill>
                  <a:srgbClr val="0D0D11"/>
                </a:solidFill>
              </a:rPr>
              <a:t>с помощью триггеров сложнее организовать групповое обновление связанных таблиц (из-за проблемы мутирующих таблиц).</a:t>
            </a:r>
          </a:p>
          <a:p>
            <a:pPr eaLnBrk="1" hangingPunct="1">
              <a:spcBef>
                <a:spcPct val="25000"/>
              </a:spcBef>
            </a:pPr>
            <a:r>
              <a:rPr lang="ru-RU" altLang="ru-RU" dirty="0">
                <a:solidFill>
                  <a:srgbClr val="0D0D11"/>
                </a:solidFill>
              </a:rPr>
              <a:t>2.</a:t>
            </a:r>
            <a:r>
              <a:rPr lang="en-US" altLang="ru-RU" dirty="0">
                <a:solidFill>
                  <a:srgbClr val="0D0D11"/>
                </a:solidFill>
              </a:rPr>
              <a:t>  </a:t>
            </a:r>
            <a:r>
              <a:rPr lang="ru-RU" altLang="ru-RU" dirty="0">
                <a:solidFill>
                  <a:srgbClr val="0D0D11"/>
                </a:solidFill>
              </a:rPr>
              <a:t>Поддержка журналов изменений для реплицируемых данных. Рассылка этих изменений входит в задачу сервера СУБД или сервера тиражирования (входящего в состав СУБД). Основные принципы, которых необходимо придерживаться при этом:</a:t>
            </a:r>
          </a:p>
          <a:p>
            <a:pPr eaLnBrk="1" hangingPunct="1">
              <a:buFontTx/>
              <a:buChar char="•"/>
            </a:pPr>
            <a:r>
              <a:rPr lang="ru-RU" altLang="ru-RU" dirty="0">
                <a:solidFill>
                  <a:srgbClr val="0D0D11"/>
                </a:solidFill>
              </a:rPr>
              <a:t>Для сохранения согласованности данных должен соблюдаться порядок внесения изменений.</a:t>
            </a:r>
          </a:p>
          <a:p>
            <a:pPr eaLnBrk="1" hangingPunct="1">
              <a:buFontTx/>
              <a:buChar char="•"/>
            </a:pPr>
            <a:r>
              <a:rPr lang="ru-RU" altLang="ru-RU" dirty="0">
                <a:solidFill>
                  <a:srgbClr val="0D0D11"/>
                </a:solidFill>
              </a:rPr>
              <a:t>Информация об изменениях должна сохраняться в журнале до тех пор, пока не будут обновлены все копии этих данных.</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187624" y="1447800"/>
            <a:ext cx="7956376" cy="5410200"/>
          </a:xfrm>
        </p:spPr>
        <p:txBody>
          <a:bodyPr>
            <a:normAutofit/>
          </a:bodyPr>
          <a:lstStyle/>
          <a:p>
            <a:pPr marL="82296" indent="0">
              <a:buNone/>
            </a:pPr>
            <a:r>
              <a:rPr lang="ru-RU" sz="2800" b="1" dirty="0" err="1"/>
              <a:t>Шардинг</a:t>
            </a:r>
            <a:r>
              <a:rPr lang="ru-RU" sz="2800" dirty="0"/>
              <a:t> (иногда </a:t>
            </a:r>
            <a:r>
              <a:rPr lang="ru-RU" sz="2800" dirty="0" err="1"/>
              <a:t>шардирование</a:t>
            </a:r>
            <a:r>
              <a:rPr lang="ru-RU" sz="2800" dirty="0"/>
              <a:t>) — это другая техника масштабирования работы с данными. Суть его в разделении (</a:t>
            </a:r>
            <a:r>
              <a:rPr lang="ru-RU" sz="2800" dirty="0" err="1"/>
              <a:t>партиционирование</a:t>
            </a:r>
            <a:r>
              <a:rPr lang="ru-RU" sz="2800" dirty="0"/>
              <a:t>) базы данных на отдельные части так, чтобы каждую из них можно было вынести </a:t>
            </a:r>
            <a:r>
              <a:rPr lang="ru-RU" sz="2800" dirty="0" smtClean="0"/>
              <a:t>на </a:t>
            </a:r>
            <a:r>
              <a:rPr lang="ru-RU" sz="2800" dirty="0"/>
              <a:t>отдельный </a:t>
            </a:r>
            <a:r>
              <a:rPr lang="ru-RU" sz="2800" dirty="0" smtClean="0"/>
              <a:t>сервер.</a:t>
            </a:r>
          </a:p>
          <a:p>
            <a:pPr marL="82296" indent="0">
              <a:buNone/>
            </a:pPr>
            <a:r>
              <a:rPr lang="ru-RU" sz="2800" b="1" dirty="0" err="1"/>
              <a:t>Шардинг</a:t>
            </a:r>
            <a:r>
              <a:rPr lang="ru-RU" sz="2800" dirty="0"/>
              <a:t> – это одна из стратегий масштабирования каких-либо приложений. </a:t>
            </a:r>
            <a:r>
              <a:rPr lang="ru-RU" sz="2800" dirty="0" err="1"/>
              <a:t>Шардинг</a:t>
            </a:r>
            <a:r>
              <a:rPr lang="ru-RU" sz="2800" dirty="0"/>
              <a:t> стал одной из </a:t>
            </a:r>
            <a:r>
              <a:rPr lang="ru-RU" sz="2800" dirty="0" err="1"/>
              <a:t>топовых</a:t>
            </a:r>
            <a:r>
              <a:rPr lang="ru-RU" sz="2800" dirty="0"/>
              <a:t> тем для обсуждения в сообществе </a:t>
            </a:r>
            <a:r>
              <a:rPr lang="en-US" sz="2800" dirty="0" err="1" smtClean="0"/>
              <a:t>Etherium</a:t>
            </a:r>
            <a:r>
              <a:rPr lang="en-US" sz="2800" dirty="0" smtClean="0"/>
              <a:t>.</a:t>
            </a:r>
          </a:p>
          <a:p>
            <a:pPr marL="82296" indent="0">
              <a:buNone/>
            </a:pPr>
            <a:r>
              <a:rPr lang="ru-RU" sz="2800" dirty="0" smtClean="0"/>
              <a:t>Развивающиеся </a:t>
            </a:r>
            <a:r>
              <a:rPr lang="ru-RU" sz="2800" dirty="0"/>
              <a:t>приложения</a:t>
            </a:r>
            <a:r>
              <a:rPr lang="ru-RU" sz="2800" dirty="0" smtClean="0"/>
              <a:t> часто сталкиваются </a:t>
            </a:r>
            <a:r>
              <a:rPr lang="ru-RU" sz="2800" dirty="0"/>
              <a:t>с проблемой масштабирования Тогда базу данных и делят на части, </a:t>
            </a:r>
            <a:r>
              <a:rPr lang="ru-RU" sz="2800" dirty="0" smtClean="0"/>
              <a:t>отправляя эти части </a:t>
            </a:r>
            <a:r>
              <a:rPr lang="ru-RU" sz="2800" dirty="0"/>
              <a:t>на разные </a:t>
            </a:r>
            <a:r>
              <a:rPr lang="ru-RU" sz="2800" dirty="0" err="1" smtClean="0"/>
              <a:t>шарды</a:t>
            </a:r>
            <a:r>
              <a:rPr lang="ru-RU" sz="2800" dirty="0" smtClean="0"/>
              <a:t>.</a:t>
            </a:r>
            <a:endParaRPr lang="ru-RU" sz="2800" dirty="0"/>
          </a:p>
        </p:txBody>
      </p:sp>
      <p:sp>
        <p:nvSpPr>
          <p:cNvPr id="3" name="Заголовок 2"/>
          <p:cNvSpPr>
            <a:spLocks noGrp="1"/>
          </p:cNvSpPr>
          <p:nvPr>
            <p:ph type="title"/>
          </p:nvPr>
        </p:nvSpPr>
        <p:spPr>
          <a:xfrm>
            <a:off x="1416772" y="116632"/>
            <a:ext cx="7498080" cy="1143000"/>
          </a:xfrm>
        </p:spPr>
        <p:txBody>
          <a:bodyPr>
            <a:normAutofit fontScale="90000"/>
          </a:bodyPr>
          <a:lstStyle/>
          <a:p>
            <a:pPr algn="ctr"/>
            <a:r>
              <a:rPr lang="ru-RU" dirty="0"/>
              <a:t>Поддержка распределенных БД. </a:t>
            </a:r>
            <a:r>
              <a:rPr lang="ru-RU" dirty="0" err="1"/>
              <a:t>Шардинг</a:t>
            </a:r>
            <a:endParaRPr lang="ru-RU" dirty="0"/>
          </a:p>
        </p:txBody>
      </p:sp>
    </p:spTree>
    <p:extLst>
      <p:ext uri="{BB962C8B-B14F-4D97-AF65-F5344CB8AC3E}">
        <p14:creationId xmlns:p14="http://schemas.microsoft.com/office/powerpoint/2010/main" val="5876416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40217"/>
            <a:ext cx="7786112" cy="1143000"/>
          </a:xfrm>
        </p:spPr>
        <p:txBody>
          <a:bodyPr>
            <a:noAutofit/>
          </a:bodyPr>
          <a:lstStyle/>
          <a:p>
            <a:pPr algn="ctr"/>
            <a:r>
              <a:rPr lang="ru-RU" sz="3600" dirty="0" smtClean="0"/>
              <a:t>Поддержка распределенных БД. Трехзвенная архитектура</a:t>
            </a:r>
            <a:endParaRPr lang="ru-RU" sz="3600" dirty="0"/>
          </a:p>
        </p:txBody>
      </p:sp>
      <p:pic>
        <p:nvPicPr>
          <p:cNvPr id="14" name="Рисунок 13" descr="computer desk by presquesage"/>
          <p:cNvPicPr>
            <a:picLocks noChangeAspect="1"/>
          </p:cNvPicPr>
          <p:nvPr/>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990353" y="2894912"/>
            <a:ext cx="954239" cy="1193420"/>
          </a:xfrm>
          <a:prstGeom prst="rect">
            <a:avLst/>
          </a:prstGeom>
          <a:scene3d>
            <a:camera prst="orthographicFront">
              <a:rot lat="0" lon="10800000" rev="0"/>
            </a:camera>
            <a:lightRig rig="threePt" dir="t"/>
          </a:scene3d>
        </p:spPr>
      </p:pic>
      <p:pic>
        <p:nvPicPr>
          <p:cNvPr id="15" name="Рисунок 14" descr="Terminal Server Schema (remix) by sheikh_tuhin - A terminal symbol."/>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197499" y="1794440"/>
            <a:ext cx="1584176" cy="1839392"/>
          </a:xfrm>
          <a:prstGeom prst="rect">
            <a:avLst/>
          </a:prstGeom>
        </p:spPr>
      </p:pic>
      <p:cxnSp>
        <p:nvCxnSpPr>
          <p:cNvPr id="25" name="Прямая со стрелкой 24"/>
          <p:cNvCxnSpPr/>
          <p:nvPr/>
        </p:nvCxnSpPr>
        <p:spPr>
          <a:xfrm>
            <a:off x="3108315" y="3588592"/>
            <a:ext cx="887621" cy="50260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a:stCxn id="15" idx="3"/>
            <a:endCxn id="62" idx="1"/>
          </p:cNvCxnSpPr>
          <p:nvPr/>
        </p:nvCxnSpPr>
        <p:spPr>
          <a:xfrm flipV="1">
            <a:off x="5781675" y="2341949"/>
            <a:ext cx="1231657" cy="37218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 name="Рисунок 12" descr="computer desk by presquesage"/>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991886" y="4306359"/>
            <a:ext cx="921269" cy="1152186"/>
          </a:xfrm>
          <a:prstGeom prst="rect">
            <a:avLst/>
          </a:prstGeom>
          <a:scene3d>
            <a:camera prst="orthographicFront">
              <a:rot lat="0" lon="10800000" rev="0"/>
            </a:camera>
            <a:lightRig rig="threePt" dir="t"/>
          </a:scene3d>
        </p:spPr>
      </p:pic>
      <p:pic>
        <p:nvPicPr>
          <p:cNvPr id="17" name="Рисунок 16" descr="computer desk by presquesage"/>
          <p:cNvPicPr>
            <a:picLocks noChangeAspect="1"/>
          </p:cNvPicPr>
          <p:nvPr/>
        </p:nvPicPr>
        <p:blipFill>
          <a:blip r:embed="rId5"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049107" y="1556792"/>
            <a:ext cx="916735" cy="1146516"/>
          </a:xfrm>
          <a:prstGeom prst="rect">
            <a:avLst/>
          </a:prstGeom>
          <a:scene3d>
            <a:camera prst="orthographicFront">
              <a:rot lat="0" lon="10800000" rev="0"/>
            </a:camera>
            <a:lightRig rig="threePt" dir="t"/>
          </a:scene3d>
        </p:spPr>
      </p:pic>
      <p:pic>
        <p:nvPicPr>
          <p:cNvPr id="18" name="Рисунок 17" descr="computer desk by presquesage"/>
          <p:cNvPicPr>
            <a:picLocks noChangeAspect="1"/>
          </p:cNvPicPr>
          <p:nvPr/>
        </p:nvPicPr>
        <p:blipFill>
          <a:blip r:embed="rId6"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960761" y="5589240"/>
            <a:ext cx="904233" cy="1130880"/>
          </a:xfrm>
          <a:prstGeom prst="rect">
            <a:avLst/>
          </a:prstGeom>
          <a:scene3d>
            <a:camera prst="orthographicFront">
              <a:rot lat="0" lon="10800000" rev="0"/>
            </a:camera>
            <a:lightRig rig="threePt" dir="t"/>
          </a:scene3d>
        </p:spPr>
      </p:pic>
      <p:pic>
        <p:nvPicPr>
          <p:cNvPr id="19" name="Рисунок 18" descr="Terminal Server Schema (remix) by sheikh_tuhin - A terminal symbol."/>
          <p:cNvPicPr>
            <a:picLocks noChangeAspect="1"/>
          </p:cNvPicPr>
          <p:nvPr/>
        </p:nvPicPr>
        <p:blipFill>
          <a:blip r:embed="rId3"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4139952" y="4508288"/>
            <a:ext cx="1584176" cy="1839392"/>
          </a:xfrm>
          <a:prstGeom prst="rect">
            <a:avLst/>
          </a:prstGeom>
        </p:spPr>
      </p:pic>
      <p:cxnSp>
        <p:nvCxnSpPr>
          <p:cNvPr id="20" name="Прямая со стрелкой 19"/>
          <p:cNvCxnSpPr/>
          <p:nvPr/>
        </p:nvCxnSpPr>
        <p:spPr>
          <a:xfrm>
            <a:off x="3087402" y="2157673"/>
            <a:ext cx="908534" cy="1933519"/>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flipV="1">
            <a:off x="2913508" y="4091192"/>
            <a:ext cx="1082428" cy="2256488"/>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flipV="1">
            <a:off x="3001236" y="4091192"/>
            <a:ext cx="994700" cy="695486"/>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33" name="Рисунок 32" descr="Резервное копирование баз данных ..."/>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90516" y="5037913"/>
            <a:ext cx="1408646" cy="1408646"/>
          </a:xfrm>
          <a:prstGeom prst="rect">
            <a:avLst/>
          </a:prstGeom>
        </p:spPr>
      </p:pic>
      <p:cxnSp>
        <p:nvCxnSpPr>
          <p:cNvPr id="36" name="Прямая со стрелкой 35"/>
          <p:cNvCxnSpPr>
            <a:stCxn id="15" idx="3"/>
            <a:endCxn id="57" idx="1"/>
          </p:cNvCxnSpPr>
          <p:nvPr/>
        </p:nvCxnSpPr>
        <p:spPr>
          <a:xfrm>
            <a:off x="5781675" y="2714136"/>
            <a:ext cx="1238597" cy="1161889"/>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p:cNvCxnSpPr>
            <a:stCxn id="19" idx="3"/>
            <a:endCxn id="57" idx="1"/>
          </p:cNvCxnSpPr>
          <p:nvPr/>
        </p:nvCxnSpPr>
        <p:spPr>
          <a:xfrm flipV="1">
            <a:off x="5724128" y="3876025"/>
            <a:ext cx="1296144" cy="1551959"/>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 name="Прямая со стрелкой 37"/>
          <p:cNvCxnSpPr>
            <a:stCxn id="19" idx="3"/>
            <a:endCxn id="33" idx="1"/>
          </p:cNvCxnSpPr>
          <p:nvPr/>
        </p:nvCxnSpPr>
        <p:spPr>
          <a:xfrm>
            <a:off x="5724128" y="5427984"/>
            <a:ext cx="1266388" cy="31425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a:stCxn id="15" idx="3"/>
            <a:endCxn id="33" idx="1"/>
          </p:cNvCxnSpPr>
          <p:nvPr/>
        </p:nvCxnSpPr>
        <p:spPr>
          <a:xfrm>
            <a:off x="5781675" y="2714136"/>
            <a:ext cx="1208841" cy="302810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6" name="Прямая со стрелкой 45"/>
          <p:cNvCxnSpPr>
            <a:stCxn id="19" idx="3"/>
            <a:endCxn id="62" idx="1"/>
          </p:cNvCxnSpPr>
          <p:nvPr/>
        </p:nvCxnSpPr>
        <p:spPr>
          <a:xfrm flipV="1">
            <a:off x="5724128" y="2341949"/>
            <a:ext cx="1289204" cy="308603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a:endCxn id="19" idx="0"/>
          </p:cNvCxnSpPr>
          <p:nvPr/>
        </p:nvCxnSpPr>
        <p:spPr>
          <a:xfrm flipH="1">
            <a:off x="4932040" y="3633832"/>
            <a:ext cx="4350" cy="874456"/>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57" name="Рисунок 56" descr="Исходный файл ‎ (977 × 505 пикселей ..."/>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20272" y="3491622"/>
            <a:ext cx="1486511" cy="768805"/>
          </a:xfrm>
          <a:prstGeom prst="rect">
            <a:avLst/>
          </a:prstGeom>
        </p:spPr>
      </p:pic>
      <p:pic>
        <p:nvPicPr>
          <p:cNvPr id="62" name="Рисунок 61" descr="Oracle - Certificaciones - Guías de la BUS at Universidad de Sevilla"/>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013332" y="1565357"/>
            <a:ext cx="1253892" cy="1553183"/>
          </a:xfrm>
          <a:prstGeom prst="rect">
            <a:avLst/>
          </a:prstGeom>
        </p:spPr>
      </p:pic>
      <p:sp>
        <p:nvSpPr>
          <p:cNvPr id="9" name="TextBox 8"/>
          <p:cNvSpPr txBox="1"/>
          <p:nvPr/>
        </p:nvSpPr>
        <p:spPr>
          <a:xfrm>
            <a:off x="4024710" y="3893977"/>
            <a:ext cx="1872208"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dirty="0" smtClean="0"/>
              <a:t>Балансировщик</a:t>
            </a:r>
            <a:endParaRPr lang="ru-RU" dirty="0"/>
          </a:p>
        </p:txBody>
      </p:sp>
      <p:sp>
        <p:nvSpPr>
          <p:cNvPr id="3" name="TextBox 2"/>
          <p:cNvSpPr txBox="1"/>
          <p:nvPr/>
        </p:nvSpPr>
        <p:spPr>
          <a:xfrm>
            <a:off x="1263755" y="2296550"/>
            <a:ext cx="295563" cy="3785652"/>
          </a:xfrm>
          <a:prstGeom prst="rect">
            <a:avLst/>
          </a:prstGeom>
          <a:noFill/>
        </p:spPr>
        <p:txBody>
          <a:bodyPr wrap="square" rtlCol="0">
            <a:spAutoFit/>
          </a:bodyPr>
          <a:lstStyle/>
          <a:p>
            <a:r>
              <a:rPr lang="ru-RU" sz="2000" dirty="0" smtClean="0"/>
              <a:t>Пользователи</a:t>
            </a:r>
            <a:endParaRPr lang="ru-RU" sz="2000" dirty="0"/>
          </a:p>
        </p:txBody>
      </p:sp>
      <p:sp>
        <p:nvSpPr>
          <p:cNvPr id="4" name="TextBox 3"/>
          <p:cNvSpPr txBox="1"/>
          <p:nvPr/>
        </p:nvSpPr>
        <p:spPr>
          <a:xfrm>
            <a:off x="8597508" y="2362746"/>
            <a:ext cx="307424" cy="3477875"/>
          </a:xfrm>
          <a:prstGeom prst="rect">
            <a:avLst/>
          </a:prstGeom>
          <a:noFill/>
        </p:spPr>
        <p:txBody>
          <a:bodyPr wrap="square" rtlCol="0">
            <a:spAutoFit/>
          </a:bodyPr>
          <a:lstStyle/>
          <a:p>
            <a:r>
              <a:rPr lang="ru-RU" sz="2000" dirty="0" smtClean="0"/>
              <a:t>Базы</a:t>
            </a:r>
          </a:p>
          <a:p>
            <a:r>
              <a:rPr lang="ru-RU" sz="2000" dirty="0" smtClean="0"/>
              <a:t> данных</a:t>
            </a:r>
            <a:endParaRPr lang="ru-RU" sz="2000" dirty="0"/>
          </a:p>
        </p:txBody>
      </p:sp>
      <p:sp>
        <p:nvSpPr>
          <p:cNvPr id="5" name="TextBox 4"/>
          <p:cNvSpPr txBox="1"/>
          <p:nvPr/>
        </p:nvSpPr>
        <p:spPr>
          <a:xfrm>
            <a:off x="4275465" y="5179054"/>
            <a:ext cx="1483394" cy="646331"/>
          </a:xfrm>
          <a:prstGeom prst="rect">
            <a:avLst/>
          </a:prstGeom>
          <a:noFill/>
        </p:spPr>
        <p:txBody>
          <a:bodyPr wrap="square" rtlCol="0">
            <a:spAutoFit/>
          </a:bodyPr>
          <a:lstStyle/>
          <a:p>
            <a:r>
              <a:rPr lang="ru-RU" dirty="0" smtClean="0"/>
              <a:t>Сервер приложений</a:t>
            </a:r>
            <a:endParaRPr lang="ru-RU" dirty="0"/>
          </a:p>
        </p:txBody>
      </p:sp>
      <p:sp>
        <p:nvSpPr>
          <p:cNvPr id="29" name="TextBox 28"/>
          <p:cNvSpPr txBox="1"/>
          <p:nvPr/>
        </p:nvSpPr>
        <p:spPr>
          <a:xfrm>
            <a:off x="4366603" y="2448656"/>
            <a:ext cx="1483394" cy="646331"/>
          </a:xfrm>
          <a:prstGeom prst="rect">
            <a:avLst/>
          </a:prstGeom>
          <a:noFill/>
        </p:spPr>
        <p:txBody>
          <a:bodyPr wrap="square" rtlCol="0">
            <a:spAutoFit/>
          </a:bodyPr>
          <a:lstStyle/>
          <a:p>
            <a:r>
              <a:rPr lang="ru-RU" dirty="0" smtClean="0"/>
              <a:t>Сервер приложений</a:t>
            </a:r>
            <a:endParaRPr lang="ru-RU" dirty="0"/>
          </a:p>
        </p:txBody>
      </p:sp>
    </p:spTree>
    <p:extLst>
      <p:ext uri="{BB962C8B-B14F-4D97-AF65-F5344CB8AC3E}">
        <p14:creationId xmlns:p14="http://schemas.microsoft.com/office/powerpoint/2010/main" val="8411724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40217"/>
            <a:ext cx="7786112" cy="1143000"/>
          </a:xfrm>
        </p:spPr>
        <p:txBody>
          <a:bodyPr>
            <a:noAutofit/>
          </a:bodyPr>
          <a:lstStyle/>
          <a:p>
            <a:pPr algn="ctr"/>
            <a:r>
              <a:rPr lang="ru-RU" sz="3600" dirty="0" smtClean="0"/>
              <a:t>Поддержка распределенных БД. </a:t>
            </a:r>
            <a:r>
              <a:rPr lang="ru-RU" sz="3600" dirty="0" err="1"/>
              <a:t>Ш</a:t>
            </a:r>
            <a:r>
              <a:rPr lang="ru-RU" sz="3600" dirty="0" err="1" smtClean="0"/>
              <a:t>ардинг</a:t>
            </a:r>
            <a:endParaRPr lang="ru-RU" sz="3600" dirty="0"/>
          </a:p>
        </p:txBody>
      </p:sp>
      <p:pic>
        <p:nvPicPr>
          <p:cNvPr id="14" name="Рисунок 13" descr="computer desk by presquesage"/>
          <p:cNvPicPr>
            <a:picLocks noChangeAspect="1"/>
          </p:cNvPicPr>
          <p:nvPr/>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990353" y="2894912"/>
            <a:ext cx="954239" cy="1193420"/>
          </a:xfrm>
          <a:prstGeom prst="rect">
            <a:avLst/>
          </a:prstGeom>
          <a:scene3d>
            <a:camera prst="orthographicFront">
              <a:rot lat="0" lon="10800000" rev="0"/>
            </a:camera>
            <a:lightRig rig="threePt" dir="t"/>
          </a:scene3d>
        </p:spPr>
      </p:pic>
      <p:pic>
        <p:nvPicPr>
          <p:cNvPr id="15" name="Рисунок 14" descr="Terminal Server Schema (remix) by sheikh_tuhin - A terminal symbol."/>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016849" y="3168636"/>
            <a:ext cx="1584176" cy="1839392"/>
          </a:xfrm>
          <a:prstGeom prst="rect">
            <a:avLst/>
          </a:prstGeom>
        </p:spPr>
      </p:pic>
      <p:cxnSp>
        <p:nvCxnSpPr>
          <p:cNvPr id="25" name="Прямая со стрелкой 24"/>
          <p:cNvCxnSpPr/>
          <p:nvPr/>
        </p:nvCxnSpPr>
        <p:spPr>
          <a:xfrm>
            <a:off x="3108315" y="3588592"/>
            <a:ext cx="887621" cy="50260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a:stCxn id="15" idx="3"/>
            <a:endCxn id="62" idx="1"/>
          </p:cNvCxnSpPr>
          <p:nvPr/>
        </p:nvCxnSpPr>
        <p:spPr>
          <a:xfrm flipV="1">
            <a:off x="5601025" y="2341949"/>
            <a:ext cx="1419247" cy="174638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 name="Рисунок 12" descr="computer desk by presquesage"/>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991886" y="4306359"/>
            <a:ext cx="921269" cy="1152186"/>
          </a:xfrm>
          <a:prstGeom prst="rect">
            <a:avLst/>
          </a:prstGeom>
          <a:scene3d>
            <a:camera prst="orthographicFront">
              <a:rot lat="0" lon="10800000" rev="0"/>
            </a:camera>
            <a:lightRig rig="threePt" dir="t"/>
          </a:scene3d>
        </p:spPr>
      </p:pic>
      <p:pic>
        <p:nvPicPr>
          <p:cNvPr id="17" name="Рисунок 16" descr="computer desk by presquesage"/>
          <p:cNvPicPr>
            <a:picLocks noChangeAspect="1"/>
          </p:cNvPicPr>
          <p:nvPr/>
        </p:nvPicPr>
        <p:blipFill>
          <a:blip r:embed="rId5"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049107" y="1556792"/>
            <a:ext cx="916735" cy="1146516"/>
          </a:xfrm>
          <a:prstGeom prst="rect">
            <a:avLst/>
          </a:prstGeom>
          <a:scene3d>
            <a:camera prst="orthographicFront">
              <a:rot lat="0" lon="10800000" rev="0"/>
            </a:camera>
            <a:lightRig rig="threePt" dir="t"/>
          </a:scene3d>
        </p:spPr>
      </p:pic>
      <p:pic>
        <p:nvPicPr>
          <p:cNvPr id="18" name="Рисунок 17" descr="computer desk by presquesage"/>
          <p:cNvPicPr>
            <a:picLocks noChangeAspect="1"/>
          </p:cNvPicPr>
          <p:nvPr/>
        </p:nvPicPr>
        <p:blipFill>
          <a:blip r:embed="rId6"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960761" y="5589240"/>
            <a:ext cx="904233" cy="1130880"/>
          </a:xfrm>
          <a:prstGeom prst="rect">
            <a:avLst/>
          </a:prstGeom>
          <a:scene3d>
            <a:camera prst="orthographicFront">
              <a:rot lat="0" lon="10800000" rev="0"/>
            </a:camera>
            <a:lightRig rig="threePt" dir="t"/>
          </a:scene3d>
        </p:spPr>
      </p:pic>
      <p:cxnSp>
        <p:nvCxnSpPr>
          <p:cNvPr id="20" name="Прямая со стрелкой 19"/>
          <p:cNvCxnSpPr/>
          <p:nvPr/>
        </p:nvCxnSpPr>
        <p:spPr>
          <a:xfrm>
            <a:off x="3087402" y="2157673"/>
            <a:ext cx="908534" cy="1933519"/>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flipV="1">
            <a:off x="2913508" y="4091192"/>
            <a:ext cx="1082428" cy="2256488"/>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flipV="1">
            <a:off x="3001236" y="4091192"/>
            <a:ext cx="994700" cy="695486"/>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a:stCxn id="15" idx="3"/>
          </p:cNvCxnSpPr>
          <p:nvPr/>
        </p:nvCxnSpPr>
        <p:spPr>
          <a:xfrm flipV="1">
            <a:off x="5601025" y="3876025"/>
            <a:ext cx="1419247" cy="21230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a:stCxn id="15" idx="3"/>
          </p:cNvCxnSpPr>
          <p:nvPr/>
        </p:nvCxnSpPr>
        <p:spPr>
          <a:xfrm>
            <a:off x="5601025" y="4088332"/>
            <a:ext cx="1389491" cy="165390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2" name="Рисунок 61" descr="Oracle - Certificaciones - Guías de la BUS at Universidad de Sevilla"/>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020272" y="1565357"/>
            <a:ext cx="1253892" cy="1553183"/>
          </a:xfrm>
          <a:prstGeom prst="rect">
            <a:avLst/>
          </a:prstGeom>
        </p:spPr>
      </p:pic>
      <p:pic>
        <p:nvPicPr>
          <p:cNvPr id="29" name="Рисунок 28" descr="Oracle - Certificaciones - Guías de la BUS at Universidad de Sevilla"/>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038634" y="3400680"/>
            <a:ext cx="1253892" cy="1553183"/>
          </a:xfrm>
          <a:prstGeom prst="rect">
            <a:avLst/>
          </a:prstGeom>
        </p:spPr>
      </p:pic>
      <p:pic>
        <p:nvPicPr>
          <p:cNvPr id="30" name="Рисунок 29" descr="Oracle - Certificaciones - Guías de la BUS at Universidad de Sevilla"/>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90516" y="5219436"/>
            <a:ext cx="1253892" cy="1553183"/>
          </a:xfrm>
          <a:prstGeom prst="rect">
            <a:avLst/>
          </a:prstGeom>
        </p:spPr>
      </p:pic>
    </p:spTree>
    <p:extLst>
      <p:ext uri="{BB962C8B-B14F-4D97-AF65-F5344CB8AC3E}">
        <p14:creationId xmlns:p14="http://schemas.microsoft.com/office/powerpoint/2010/main" val="2626675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435608" y="274638"/>
            <a:ext cx="7498080" cy="778098"/>
          </a:xfrm>
        </p:spPr>
        <p:txBody>
          <a:bodyPr>
            <a:normAutofit fontScale="90000"/>
          </a:bodyPr>
          <a:lstStyle/>
          <a:p>
            <a:r>
              <a:rPr lang="ru-RU" dirty="0" err="1" smtClean="0"/>
              <a:t>Шардинг</a:t>
            </a:r>
            <a:r>
              <a:rPr lang="ru-RU" dirty="0" smtClean="0"/>
              <a:t>. Поддержка в </a:t>
            </a:r>
            <a:r>
              <a:rPr lang="en-US" dirty="0" smtClean="0"/>
              <a:t>ORACLE</a:t>
            </a:r>
            <a:endParaRPr lang="ru-RU" dirty="0"/>
          </a:p>
        </p:txBody>
      </p:sp>
      <p:sp>
        <p:nvSpPr>
          <p:cNvPr id="4" name="TextBox 3"/>
          <p:cNvSpPr txBox="1"/>
          <p:nvPr/>
        </p:nvSpPr>
        <p:spPr>
          <a:xfrm>
            <a:off x="1435608" y="1417638"/>
            <a:ext cx="7240848" cy="1569660"/>
          </a:xfrm>
          <a:prstGeom prst="rect">
            <a:avLst/>
          </a:prstGeom>
          <a:noFill/>
        </p:spPr>
        <p:txBody>
          <a:bodyPr wrap="square" rtlCol="0">
            <a:spAutoFit/>
          </a:bodyPr>
          <a:lstStyle/>
          <a:p>
            <a:pPr algn="just"/>
            <a:r>
              <a:rPr lang="ru-RU" sz="2400" b="1" dirty="0"/>
              <a:t> </a:t>
            </a:r>
            <a:r>
              <a:rPr lang="ru-RU" sz="2400" b="1" dirty="0" smtClean="0"/>
              <a:t>       </a:t>
            </a:r>
            <a:r>
              <a:rPr lang="ru-RU" sz="2400" b="1" dirty="0"/>
              <a:t>Секционирование</a:t>
            </a:r>
            <a:r>
              <a:rPr lang="ru-RU" sz="2400" dirty="0"/>
              <a:t> (англ. </a:t>
            </a:r>
            <a:r>
              <a:rPr lang="ru-RU" sz="2400" i="1" dirty="0" err="1"/>
              <a:t>partitioning</a:t>
            </a:r>
            <a:r>
              <a:rPr lang="ru-RU" sz="2400" dirty="0"/>
              <a:t>) — разделение хранимых объектов баз данных </a:t>
            </a:r>
            <a:r>
              <a:rPr lang="ru-RU" sz="2400" dirty="0" smtClean="0"/>
              <a:t>на </a:t>
            </a:r>
            <a:r>
              <a:rPr lang="ru-RU" sz="2400" dirty="0"/>
              <a:t>отдельные части с раздельными параметрами физического хранения</a:t>
            </a:r>
            <a:endParaRPr lang="ru-RU" sz="2400" b="1" dirty="0"/>
          </a:p>
        </p:txBody>
      </p:sp>
      <p:sp>
        <p:nvSpPr>
          <p:cNvPr id="5" name="Прямоугольник 4"/>
          <p:cNvSpPr/>
          <p:nvPr/>
        </p:nvSpPr>
        <p:spPr>
          <a:xfrm>
            <a:off x="1691680" y="3560163"/>
            <a:ext cx="3096344" cy="14401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solidFill>
                  <a:schemeClr val="tx1"/>
                </a:solidFill>
              </a:rPr>
              <a:t>Документы за последний год</a:t>
            </a:r>
            <a:endParaRPr lang="ru-RU" sz="2400" dirty="0">
              <a:solidFill>
                <a:schemeClr val="tx1"/>
              </a:solidFill>
            </a:endParaRPr>
          </a:p>
        </p:txBody>
      </p:sp>
      <p:sp>
        <p:nvSpPr>
          <p:cNvPr id="6" name="Прямоугольник 5"/>
          <p:cNvSpPr/>
          <p:nvPr/>
        </p:nvSpPr>
        <p:spPr>
          <a:xfrm>
            <a:off x="1691680" y="5133048"/>
            <a:ext cx="3096344" cy="14401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tx1"/>
                </a:solidFill>
              </a:rPr>
              <a:t>Документы за </a:t>
            </a:r>
            <a:r>
              <a:rPr lang="ru-RU" sz="2400" dirty="0" smtClean="0">
                <a:solidFill>
                  <a:schemeClr val="tx1"/>
                </a:solidFill>
              </a:rPr>
              <a:t>предыдущий </a:t>
            </a:r>
            <a:r>
              <a:rPr lang="ru-RU" sz="2400" dirty="0">
                <a:solidFill>
                  <a:schemeClr val="tx1"/>
                </a:solidFill>
              </a:rPr>
              <a:t>год</a:t>
            </a:r>
          </a:p>
          <a:p>
            <a:pPr algn="ctr"/>
            <a:endParaRPr lang="ru-RU" sz="2400" dirty="0"/>
          </a:p>
        </p:txBody>
      </p:sp>
      <p:sp>
        <p:nvSpPr>
          <p:cNvPr id="7" name="Прямоугольник 6"/>
          <p:cNvSpPr/>
          <p:nvPr/>
        </p:nvSpPr>
        <p:spPr>
          <a:xfrm>
            <a:off x="5436096" y="5133048"/>
            <a:ext cx="3096344" cy="14401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tx1"/>
                </a:solidFill>
              </a:rPr>
              <a:t>Записи по </a:t>
            </a:r>
            <a:r>
              <a:rPr lang="ru-RU" sz="2400" dirty="0" smtClean="0">
                <a:solidFill>
                  <a:schemeClr val="tx1"/>
                </a:solidFill>
              </a:rPr>
              <a:t>пассивным </a:t>
            </a:r>
            <a:r>
              <a:rPr lang="ru-RU" sz="2400" dirty="0">
                <a:solidFill>
                  <a:schemeClr val="tx1"/>
                </a:solidFill>
              </a:rPr>
              <a:t>пользователям</a:t>
            </a:r>
          </a:p>
          <a:p>
            <a:pPr algn="ctr"/>
            <a:endParaRPr lang="ru-RU" sz="2400" dirty="0"/>
          </a:p>
        </p:txBody>
      </p:sp>
      <p:sp>
        <p:nvSpPr>
          <p:cNvPr id="8" name="Прямоугольник 7"/>
          <p:cNvSpPr/>
          <p:nvPr/>
        </p:nvSpPr>
        <p:spPr>
          <a:xfrm>
            <a:off x="5436096" y="3560163"/>
            <a:ext cx="3096344" cy="14401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solidFill>
                  <a:schemeClr val="tx1"/>
                </a:solidFill>
              </a:rPr>
              <a:t>Записи по активным пользователям</a:t>
            </a:r>
            <a:endParaRPr lang="ru-RU" sz="2400" dirty="0">
              <a:solidFill>
                <a:schemeClr val="tx1"/>
              </a:solidFill>
            </a:endParaRPr>
          </a:p>
        </p:txBody>
      </p:sp>
    </p:spTree>
    <p:extLst>
      <p:ext uri="{BB962C8B-B14F-4D97-AF65-F5344CB8AC3E}">
        <p14:creationId xmlns:p14="http://schemas.microsoft.com/office/powerpoint/2010/main" val="2604570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763688" y="315119"/>
            <a:ext cx="5832648" cy="715963"/>
          </a:xfrm>
        </p:spPr>
        <p:txBody>
          <a:bodyPr/>
          <a:lstStyle/>
          <a:p>
            <a:pPr eaLnBrk="1" hangingPunct="1"/>
            <a:r>
              <a:rPr lang="ru-RU" altLang="ru-RU" sz="3600" dirty="0" smtClean="0">
                <a:latin typeface="Times New Roman" panose="02020603050405020304" pitchFamily="18" charset="0"/>
              </a:rPr>
              <a:t>Общие принципы</a:t>
            </a:r>
          </a:p>
        </p:txBody>
      </p:sp>
      <p:sp>
        <p:nvSpPr>
          <p:cNvPr id="4099" name="Text Box 5"/>
          <p:cNvSpPr txBox="1">
            <a:spLocks noChangeArrowheads="1"/>
          </p:cNvSpPr>
          <p:nvPr/>
        </p:nvSpPr>
        <p:spPr bwMode="auto">
          <a:xfrm>
            <a:off x="1261181" y="1148557"/>
            <a:ext cx="7848600" cy="311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dirty="0">
                <a:solidFill>
                  <a:srgbClr val="0D0D11"/>
                </a:solidFill>
              </a:rPr>
              <a:t>Под </a:t>
            </a:r>
            <a:r>
              <a:rPr lang="ru-RU" altLang="ru-RU" b="1" dirty="0">
                <a:solidFill>
                  <a:srgbClr val="0D0D11"/>
                </a:solidFill>
              </a:rPr>
              <a:t>распределенной базой данных (РБД)</a:t>
            </a:r>
            <a:r>
              <a:rPr lang="ru-RU" altLang="ru-RU" dirty="0">
                <a:solidFill>
                  <a:srgbClr val="0D0D11"/>
                </a:solidFill>
              </a:rPr>
              <a:t> понимается набор логически связанных между собой разделяемых данных, которые физически распределены по разных узлам компьютерной сети.</a:t>
            </a:r>
          </a:p>
          <a:p>
            <a:pPr eaLnBrk="1" hangingPunct="1"/>
            <a:r>
              <a:rPr lang="ru-RU" altLang="ru-RU" dirty="0">
                <a:solidFill>
                  <a:srgbClr val="0D0D11"/>
                </a:solidFill>
              </a:rPr>
              <a:t>СУРБД – это программный комплекс (СУБД), предназначенный для управления РБД и позволяющий сделать </a:t>
            </a:r>
            <a:r>
              <a:rPr lang="ru-RU" altLang="ru-RU" dirty="0" err="1">
                <a:solidFill>
                  <a:srgbClr val="0D0D11"/>
                </a:solidFill>
              </a:rPr>
              <a:t>распределенность</a:t>
            </a:r>
            <a:r>
              <a:rPr lang="ru-RU" altLang="ru-RU" dirty="0">
                <a:solidFill>
                  <a:srgbClr val="0D0D11"/>
                </a:solidFill>
              </a:rPr>
              <a:t> прозрачной для конечного пользователя. </a:t>
            </a:r>
            <a:r>
              <a:rPr lang="ru-RU" altLang="ru-RU" b="1" dirty="0">
                <a:solidFill>
                  <a:srgbClr val="0D0D11"/>
                </a:solidFill>
              </a:rPr>
              <a:t>Прозрачность РБД</a:t>
            </a:r>
            <a:r>
              <a:rPr lang="ru-RU" altLang="ru-RU" dirty="0">
                <a:solidFill>
                  <a:srgbClr val="0D0D11"/>
                </a:solidFill>
              </a:rPr>
              <a:t> заключается в том, что с точки зрения конечного пользователя она должна вести себя точно также, как централизованная.</a:t>
            </a:r>
          </a:p>
          <a:p>
            <a:pPr eaLnBrk="1" hangingPunct="1"/>
            <a:r>
              <a:rPr lang="ru-RU" altLang="ru-RU" dirty="0">
                <a:solidFill>
                  <a:srgbClr val="0D0D11"/>
                </a:solidFill>
              </a:rPr>
              <a:t>Логически единая БД разделяется на фрагменты, каждый из которых хранится на одном компьютере, а все компьютеры соединены линиями связи. Каждый из этих фрагментов работает под управлением своей СУБД.</a:t>
            </a:r>
          </a:p>
        </p:txBody>
      </p:sp>
      <p:graphicFrame>
        <p:nvGraphicFramePr>
          <p:cNvPr id="4101" name="Object 5"/>
          <p:cNvGraphicFramePr>
            <a:graphicFrameLocks noChangeAspect="1"/>
          </p:cNvGraphicFramePr>
          <p:nvPr>
            <p:extLst>
              <p:ext uri="{D42A27DB-BD31-4B8C-83A1-F6EECF244321}">
                <p14:modId xmlns:p14="http://schemas.microsoft.com/office/powerpoint/2010/main" val="1469460815"/>
              </p:ext>
            </p:extLst>
          </p:nvPr>
        </p:nvGraphicFramePr>
        <p:xfrm>
          <a:off x="1404849" y="4509120"/>
          <a:ext cx="7561263" cy="1814513"/>
        </p:xfrm>
        <a:graphic>
          <a:graphicData uri="http://schemas.openxmlformats.org/presentationml/2006/ole">
            <mc:AlternateContent xmlns:mc="http://schemas.openxmlformats.org/markup-compatibility/2006">
              <mc:Choice xmlns:v="urn:schemas-microsoft-com:vml" Requires="v">
                <p:oleObj spid="_x0000_s4128" name="Рисунок" r:id="rId3" imgW="5273040" imgH="1261872" progId="Word.Picture.8">
                  <p:embed/>
                </p:oleObj>
              </mc:Choice>
              <mc:Fallback>
                <p:oleObj name="Рисунок" r:id="rId3" imgW="5273040" imgH="1261872" progId="Word.Picture.8">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4849" y="4509120"/>
                        <a:ext cx="7561263" cy="1814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3" name="Rectangle 7"/>
          <p:cNvSpPr>
            <a:spLocks noChangeArrowheads="1"/>
          </p:cNvSpPr>
          <p:nvPr/>
        </p:nvSpPr>
        <p:spPr bwMode="auto">
          <a:xfrm>
            <a:off x="0" y="4100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ru-RU" altLang="ru-RU"/>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71600" y="274638"/>
            <a:ext cx="7962088" cy="1143000"/>
          </a:xfrm>
        </p:spPr>
        <p:txBody>
          <a:bodyPr>
            <a:normAutofit/>
          </a:bodyPr>
          <a:lstStyle/>
          <a:p>
            <a:r>
              <a:rPr lang="ru-RU" sz="3800" dirty="0"/>
              <a:t>Секционирование </a:t>
            </a:r>
            <a:r>
              <a:rPr lang="ru-RU" sz="3800" dirty="0" smtClean="0"/>
              <a:t>таблиц в </a:t>
            </a:r>
            <a:r>
              <a:rPr lang="en-US" sz="3800" dirty="0" smtClean="0"/>
              <a:t>ORACLE</a:t>
            </a:r>
            <a:endParaRPr lang="ru-RU" sz="3800" dirty="0"/>
          </a:p>
        </p:txBody>
      </p:sp>
      <p:sp>
        <p:nvSpPr>
          <p:cNvPr id="4" name="Rectangle 1"/>
          <p:cNvSpPr>
            <a:spLocks noGrp="1" noChangeArrowheads="1"/>
          </p:cNvSpPr>
          <p:nvPr>
            <p:ph idx="1"/>
          </p:nvPr>
        </p:nvSpPr>
        <p:spPr bwMode="auto">
          <a:xfrm>
            <a:off x="323528" y="2231599"/>
            <a:ext cx="8958991" cy="3416320"/>
          </a:xfrm>
          <a:prstGeom prst="rect">
            <a:avLst/>
          </a:prstGeom>
          <a:solidFill>
            <a:schemeClr val="bg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ru-RU" altLang="ru-RU" sz="2400" b="0" i="0" u="none" strike="noStrike" cap="none" normalizeH="0" baseline="0" dirty="0" smtClean="0">
                <a:ln>
                  <a:noFill/>
                </a:ln>
                <a:solidFill>
                  <a:schemeClr val="tx1"/>
                </a:solidFill>
                <a:effectLst/>
                <a:latin typeface="Arial Unicode MS"/>
              </a:rPr>
              <a:t>CREATE TABLE AIF.HISTLG ( ISN NUMBER. UPDATED DATE)</a:t>
            </a:r>
          </a:p>
          <a:p>
            <a:pPr marL="0" marR="0" lvl="0" indent="0" algn="l" defTabSz="914400" rtl="0" eaLnBrk="0" fontAlgn="base" latinLnBrk="0" hangingPunct="0">
              <a:lnSpc>
                <a:spcPct val="150000"/>
              </a:lnSpc>
              <a:spcBef>
                <a:spcPct val="0"/>
              </a:spcBef>
              <a:spcAft>
                <a:spcPct val="0"/>
              </a:spcAft>
              <a:buClrTx/>
              <a:buSzTx/>
              <a:buFontTx/>
              <a:buNone/>
              <a:tabLst/>
            </a:pPr>
            <a:r>
              <a:rPr kumimoji="0" lang="ru-RU" altLang="ru-RU" sz="2400" b="0" i="0" u="none" strike="noStrike" cap="none" normalizeH="0" baseline="0" dirty="0" smtClean="0">
                <a:ln>
                  <a:noFill/>
                </a:ln>
                <a:solidFill>
                  <a:schemeClr val="tx1"/>
                </a:solidFill>
                <a:effectLst/>
                <a:latin typeface="Arial Unicode MS"/>
              </a:rPr>
              <a:t>TABLESPACE HSTDATA PARTITION BY RANGE (ISN) </a:t>
            </a:r>
          </a:p>
          <a:p>
            <a:pPr marL="0" marR="0" lvl="0" indent="0" algn="l" defTabSz="914400" rtl="0" eaLnBrk="0" fontAlgn="base" latinLnBrk="0" hangingPunct="0">
              <a:lnSpc>
                <a:spcPct val="150000"/>
              </a:lnSpc>
              <a:spcBef>
                <a:spcPct val="0"/>
              </a:spcBef>
              <a:spcAft>
                <a:spcPct val="0"/>
              </a:spcAft>
              <a:buClrTx/>
              <a:buSzTx/>
              <a:buFontTx/>
              <a:buNone/>
              <a:tabLst/>
            </a:pPr>
            <a:r>
              <a:rPr kumimoji="0" lang="ru-RU" altLang="ru-RU" sz="2400" b="0" i="0" u="none" strike="noStrike" cap="none" normalizeH="0" baseline="0" dirty="0" smtClean="0">
                <a:ln>
                  <a:noFill/>
                </a:ln>
                <a:solidFill>
                  <a:schemeClr val="tx1"/>
                </a:solidFill>
                <a:effectLst/>
                <a:latin typeface="Arial Unicode MS"/>
              </a:rPr>
              <a:t>(PARTITION PARTISN_01 VALUES LESS THAN (1000),</a:t>
            </a:r>
          </a:p>
          <a:p>
            <a:pPr marL="0" marR="0" lvl="0" indent="0" algn="l" defTabSz="914400" rtl="0" eaLnBrk="0" fontAlgn="base" latinLnBrk="0" hangingPunct="0">
              <a:lnSpc>
                <a:spcPct val="150000"/>
              </a:lnSpc>
              <a:spcBef>
                <a:spcPct val="0"/>
              </a:spcBef>
              <a:spcAft>
                <a:spcPct val="0"/>
              </a:spcAft>
              <a:buClrTx/>
              <a:buSzTx/>
              <a:buFontTx/>
              <a:buNone/>
              <a:tabLst/>
            </a:pPr>
            <a:r>
              <a:rPr kumimoji="0" lang="ru-RU" altLang="ru-RU" sz="2400" b="0" i="0" u="none" strike="noStrike" cap="none" normalizeH="0" baseline="0" dirty="0" smtClean="0">
                <a:ln>
                  <a:noFill/>
                </a:ln>
                <a:solidFill>
                  <a:schemeClr val="tx1"/>
                </a:solidFill>
                <a:effectLst/>
                <a:latin typeface="Arial Unicode MS"/>
              </a:rPr>
              <a:t>PARTITION PARTISN_02 VALUES LESS THAN (2000), </a:t>
            </a:r>
          </a:p>
          <a:p>
            <a:pPr marL="0" marR="0" lvl="0" indent="0" algn="l" defTabSz="914400" rtl="0" eaLnBrk="0" fontAlgn="base" latinLnBrk="0" hangingPunct="0">
              <a:lnSpc>
                <a:spcPct val="150000"/>
              </a:lnSpc>
              <a:spcBef>
                <a:spcPct val="0"/>
              </a:spcBef>
              <a:spcAft>
                <a:spcPct val="0"/>
              </a:spcAft>
              <a:buClrTx/>
              <a:buSzTx/>
              <a:buFontTx/>
              <a:buNone/>
              <a:tabLst/>
            </a:pPr>
            <a:r>
              <a:rPr kumimoji="0" lang="ru-RU" altLang="ru-RU" sz="2400" b="0" i="0" u="none" strike="noStrike" cap="none" normalizeH="0" baseline="0" dirty="0" smtClean="0">
                <a:ln>
                  <a:noFill/>
                </a:ln>
                <a:solidFill>
                  <a:schemeClr val="tx1"/>
                </a:solidFill>
                <a:effectLst/>
                <a:latin typeface="Arial Unicode MS"/>
              </a:rPr>
              <a:t>PARTITION PARTISN_03 VALUES LESS THAN (3000))</a:t>
            </a:r>
          </a:p>
          <a:p>
            <a:pPr marL="0" marR="0" lvl="0" indent="0" algn="l" defTabSz="914400" rtl="0" eaLnBrk="0" fontAlgn="base" latinLnBrk="0" hangingPunct="0">
              <a:lnSpc>
                <a:spcPct val="150000"/>
              </a:lnSpc>
              <a:spcBef>
                <a:spcPct val="0"/>
              </a:spcBef>
              <a:spcAft>
                <a:spcPct val="0"/>
              </a:spcAft>
              <a:buClrTx/>
              <a:buSzTx/>
              <a:buFontTx/>
              <a:buNone/>
              <a:tabLst/>
            </a:pPr>
            <a:r>
              <a:rPr kumimoji="0" lang="ru-RU" altLang="ru-RU" sz="2400" b="0" i="0" u="none" strike="noStrike" cap="none" normalizeH="0" baseline="0" dirty="0" smtClean="0">
                <a:ln>
                  <a:noFill/>
                </a:ln>
                <a:solidFill>
                  <a:schemeClr val="tx1"/>
                </a:solidFill>
                <a:effectLst/>
                <a:latin typeface="Arial Unicode MS"/>
              </a:rPr>
              <a:t>ENABLE ROW MOVEMENT;</a:t>
            </a:r>
            <a:r>
              <a:rPr kumimoji="0" lang="ru-RU" altLang="ru-RU" sz="1400" b="0" i="0" u="none" strike="noStrike" cap="none" normalizeH="0" baseline="0" dirty="0" smtClean="0">
                <a:ln>
                  <a:noFill/>
                </a:ln>
                <a:solidFill>
                  <a:schemeClr val="tx1"/>
                </a:solidFill>
                <a:effectLst/>
              </a:rPr>
              <a:t> </a:t>
            </a:r>
            <a:endParaRPr kumimoji="0" lang="ru-RU" altLang="ru-RU" sz="4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793598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043608" y="260648"/>
            <a:ext cx="7772400" cy="573088"/>
          </a:xfrm>
        </p:spPr>
        <p:txBody>
          <a:bodyPr>
            <a:normAutofit fontScale="90000"/>
          </a:bodyPr>
          <a:lstStyle/>
          <a:p>
            <a:r>
              <a:rPr lang="ru-RU" altLang="ru-RU" sz="3600" dirty="0" smtClean="0">
                <a:latin typeface="Times New Roman" panose="02020603050405020304" pitchFamily="18" charset="0"/>
              </a:rPr>
              <a:t>Связи в распределенной БД </a:t>
            </a:r>
            <a:r>
              <a:rPr lang="en-US" altLang="ru-RU" sz="3600" dirty="0" smtClean="0">
                <a:latin typeface="Times New Roman" panose="02020603050405020304" pitchFamily="18" charset="0"/>
              </a:rPr>
              <a:t>Oracle</a:t>
            </a:r>
            <a:endParaRPr lang="ru-RU" altLang="ru-RU" sz="3600" dirty="0" smtClean="0">
              <a:latin typeface="Times New Roman" panose="02020603050405020304" pitchFamily="18" charset="0"/>
            </a:endParaRPr>
          </a:p>
        </p:txBody>
      </p:sp>
      <p:sp>
        <p:nvSpPr>
          <p:cNvPr id="47107" name="Text Box 3"/>
          <p:cNvSpPr txBox="1">
            <a:spLocks noChangeArrowheads="1"/>
          </p:cNvSpPr>
          <p:nvPr/>
        </p:nvSpPr>
        <p:spPr bwMode="auto">
          <a:xfrm>
            <a:off x="1115616" y="1484784"/>
            <a:ext cx="8207375" cy="4843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b="1" u="sng" dirty="0">
                <a:solidFill>
                  <a:srgbClr val="0D0D11"/>
                </a:solidFill>
              </a:rPr>
              <a:t>Примеры.</a:t>
            </a:r>
            <a:endParaRPr lang="ru-RU" altLang="ru-RU" dirty="0">
              <a:solidFill>
                <a:srgbClr val="0D0D11"/>
              </a:solidFill>
            </a:endParaRPr>
          </a:p>
          <a:p>
            <a:pPr eaLnBrk="1" hangingPunct="1"/>
            <a:r>
              <a:rPr lang="ru-RU" altLang="ru-RU" dirty="0">
                <a:solidFill>
                  <a:srgbClr val="0D0D11"/>
                </a:solidFill>
              </a:rPr>
              <a:t>Локальная база данных – HQ.ACME.COM.</a:t>
            </a:r>
          </a:p>
          <a:p>
            <a:pPr eaLnBrk="1" hangingPunct="1"/>
            <a:r>
              <a:rPr lang="ru-RU" altLang="ru-RU" dirty="0">
                <a:solidFill>
                  <a:srgbClr val="0D0D11"/>
                </a:solidFill>
              </a:rPr>
              <a:t>Удаленная база данных – SALES.ACME.COM.</a:t>
            </a:r>
            <a:endParaRPr lang="en-US" altLang="ru-RU" dirty="0">
              <a:solidFill>
                <a:srgbClr val="0D0D11"/>
              </a:solidFill>
            </a:endParaRPr>
          </a:p>
          <a:p>
            <a:pPr eaLnBrk="1" hangingPunct="1">
              <a:spcBef>
                <a:spcPct val="20000"/>
              </a:spcBef>
              <a:spcAft>
                <a:spcPct val="25000"/>
              </a:spcAft>
            </a:pPr>
            <a:r>
              <a:rPr lang="ru-RU" altLang="ru-RU" dirty="0">
                <a:solidFill>
                  <a:srgbClr val="0D0D11"/>
                </a:solidFill>
              </a:rPr>
              <a:t>Создание общей связи баз данных к удаленной базе данных SALES:</a:t>
            </a:r>
            <a:endParaRPr lang="ru-RU" altLang="ru-RU" dirty="0"/>
          </a:p>
          <a:p>
            <a:pPr eaLnBrk="1" hangingPunct="1">
              <a:spcBef>
                <a:spcPct val="20000"/>
              </a:spcBef>
              <a:spcAft>
                <a:spcPct val="25000"/>
              </a:spcAft>
            </a:pPr>
            <a:r>
              <a:rPr lang="en-US" altLang="ru-RU" b="1" dirty="0">
                <a:solidFill>
                  <a:srgbClr val="0D0D11"/>
                </a:solidFill>
              </a:rPr>
              <a:t>CREATE PUBLIC DATABASE LINK sales</a:t>
            </a:r>
            <a:r>
              <a:rPr lang="ru-RU" altLang="ru-RU" b="1" dirty="0">
                <a:solidFill>
                  <a:srgbClr val="0D0D11"/>
                </a:solidFill>
              </a:rPr>
              <a:t>.</a:t>
            </a:r>
            <a:r>
              <a:rPr lang="en-US" altLang="ru-RU" b="1" dirty="0">
                <a:solidFill>
                  <a:srgbClr val="0D0D11"/>
                </a:solidFill>
              </a:rPr>
              <a:t>acme</a:t>
            </a:r>
            <a:r>
              <a:rPr lang="ru-RU" altLang="ru-RU" b="1" dirty="0">
                <a:solidFill>
                  <a:srgbClr val="0D0D11"/>
                </a:solidFill>
              </a:rPr>
              <a:t>.</a:t>
            </a:r>
            <a:r>
              <a:rPr lang="en-US" altLang="ru-RU" b="1" dirty="0">
                <a:solidFill>
                  <a:srgbClr val="0D0D11"/>
                </a:solidFill>
              </a:rPr>
              <a:t>com USING</a:t>
            </a:r>
            <a:r>
              <a:rPr lang="ru-RU" altLang="ru-RU" b="1" dirty="0">
                <a:solidFill>
                  <a:srgbClr val="0D0D11"/>
                </a:solidFill>
              </a:rPr>
              <a:t> '</a:t>
            </a:r>
            <a:r>
              <a:rPr lang="en-US" altLang="ru-RU" b="1" dirty="0" err="1">
                <a:solidFill>
                  <a:srgbClr val="0D0D11"/>
                </a:solidFill>
              </a:rPr>
              <a:t>dbstring</a:t>
            </a:r>
            <a:r>
              <a:rPr lang="ru-RU" altLang="ru-RU" b="1" dirty="0">
                <a:solidFill>
                  <a:srgbClr val="0D0D11"/>
                </a:solidFill>
              </a:rPr>
              <a:t>';</a:t>
            </a:r>
          </a:p>
          <a:p>
            <a:pPr eaLnBrk="1" hangingPunct="1"/>
            <a:endParaRPr lang="ru-RU" altLang="ru-RU" dirty="0">
              <a:solidFill>
                <a:srgbClr val="0D0D11"/>
              </a:solidFill>
            </a:endParaRPr>
          </a:p>
          <a:p>
            <a:pPr eaLnBrk="1" hangingPunct="1">
              <a:spcBef>
                <a:spcPct val="25000"/>
              </a:spcBef>
              <a:spcAft>
                <a:spcPct val="15000"/>
              </a:spcAft>
            </a:pPr>
            <a:r>
              <a:rPr lang="ru-RU" altLang="ru-RU" dirty="0">
                <a:solidFill>
                  <a:srgbClr val="0D0D11"/>
                </a:solidFill>
              </a:rPr>
              <a:t>Создание личной связи баз данных для создателя этой связи:</a:t>
            </a:r>
            <a:endParaRPr lang="en-US" altLang="ru-RU" dirty="0">
              <a:solidFill>
                <a:srgbClr val="0D0D11"/>
              </a:solidFill>
            </a:endParaRPr>
          </a:p>
          <a:p>
            <a:pPr eaLnBrk="1" hangingPunct="1"/>
            <a:r>
              <a:rPr lang="en-US" altLang="ru-RU" b="1" dirty="0">
                <a:solidFill>
                  <a:srgbClr val="0D0D11"/>
                </a:solidFill>
              </a:rPr>
              <a:t>CREATE DATABASE LINK sales CONNECT TO </a:t>
            </a:r>
            <a:r>
              <a:rPr lang="en-US" altLang="ru-RU" b="1" dirty="0" err="1">
                <a:solidFill>
                  <a:srgbClr val="0D0D11"/>
                </a:solidFill>
              </a:rPr>
              <a:t>scott</a:t>
            </a:r>
            <a:r>
              <a:rPr lang="en-US" altLang="ru-RU" b="1" dirty="0">
                <a:solidFill>
                  <a:srgbClr val="0D0D11"/>
                </a:solidFill>
              </a:rPr>
              <a:t> IDENTIFIED BY tiger;</a:t>
            </a:r>
            <a:endParaRPr lang="ru-RU" altLang="ru-RU" b="1" dirty="0">
              <a:solidFill>
                <a:srgbClr val="0D0D11"/>
              </a:solidFill>
            </a:endParaRPr>
          </a:p>
          <a:p>
            <a:pPr eaLnBrk="1" hangingPunct="1"/>
            <a:endParaRPr lang="ru-RU" altLang="ru-RU" dirty="0">
              <a:solidFill>
                <a:srgbClr val="0D0D11"/>
              </a:solidFill>
            </a:endParaRPr>
          </a:p>
          <a:p>
            <a:pPr eaLnBrk="1" hangingPunct="1"/>
            <a:r>
              <a:rPr lang="ru-RU" altLang="ru-RU" dirty="0">
                <a:solidFill>
                  <a:srgbClr val="0D0D11"/>
                </a:solidFill>
              </a:rPr>
              <a:t>Фраза CONNECT TO специфицирована явно. При установлении сессии в удаленной базе данных через эту связь баз данных будет использоваться идентификация SCOTT/TIGER.</a:t>
            </a:r>
          </a:p>
          <a:p>
            <a:pPr eaLnBrk="1" hangingPunct="1"/>
            <a:r>
              <a:rPr lang="ru-RU" altLang="ru-RU" dirty="0">
                <a:solidFill>
                  <a:srgbClr val="0D0D11"/>
                </a:solidFill>
              </a:rPr>
              <a:t>Фраза USING опущена. Поэтому, когда используется эта личная связь баз данных, должна существовать одноименная общая или сетевая связь баз данных, содержащая строку базы данных для установления соединения с удаленной базой данных.</a:t>
            </a:r>
          </a:p>
        </p:txBody>
      </p:sp>
    </p:spTree>
    <p:extLst>
      <p:ext uri="{BB962C8B-B14F-4D97-AF65-F5344CB8AC3E}">
        <p14:creationId xmlns:p14="http://schemas.microsoft.com/office/powerpoint/2010/main" val="32804310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656433" y="188640"/>
            <a:ext cx="7092280" cy="715963"/>
          </a:xfrm>
        </p:spPr>
        <p:txBody>
          <a:bodyPr/>
          <a:lstStyle/>
          <a:p>
            <a:pPr eaLnBrk="1" hangingPunct="1"/>
            <a:r>
              <a:rPr lang="ru-RU" altLang="ru-RU" sz="3600" dirty="0" smtClean="0">
                <a:latin typeface="Times New Roman" panose="02020603050405020304" pitchFamily="18" charset="0"/>
              </a:rPr>
              <a:t>Распределенные запросы</a:t>
            </a:r>
          </a:p>
        </p:txBody>
      </p:sp>
      <p:sp>
        <p:nvSpPr>
          <p:cNvPr id="32771" name="Text Box 5"/>
          <p:cNvSpPr txBox="1">
            <a:spLocks noChangeArrowheads="1"/>
          </p:cNvSpPr>
          <p:nvPr/>
        </p:nvSpPr>
        <p:spPr bwMode="auto">
          <a:xfrm>
            <a:off x="1084634" y="1700808"/>
            <a:ext cx="8064500" cy="489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spcAft>
                <a:spcPct val="25000"/>
              </a:spcAft>
            </a:pPr>
            <a:r>
              <a:rPr lang="ru-RU" altLang="ru-RU" sz="2000" b="1" dirty="0">
                <a:solidFill>
                  <a:srgbClr val="0D0D11"/>
                </a:solidFill>
              </a:rPr>
              <a:t>Распределенным</a:t>
            </a:r>
            <a:r>
              <a:rPr lang="ru-RU" altLang="ru-RU" sz="2000" dirty="0">
                <a:solidFill>
                  <a:srgbClr val="0D0D11"/>
                </a:solidFill>
              </a:rPr>
              <a:t> называется запрос, который обращается к двум и более узлам РБД, но не обновляет на них данные. </a:t>
            </a:r>
          </a:p>
          <a:p>
            <a:pPr eaLnBrk="1" hangingPunct="1">
              <a:spcAft>
                <a:spcPct val="25000"/>
              </a:spcAft>
            </a:pPr>
            <a:r>
              <a:rPr lang="ru-RU" altLang="ru-RU" sz="2000" dirty="0">
                <a:solidFill>
                  <a:srgbClr val="0D0D11"/>
                </a:solidFill>
              </a:rPr>
              <a:t>Запрашивающий узел должен определить, что в запросе идет обращение к данным на другом узле, выделить подзапрос к удаленному узлу и перенаправить его этому узлу.</a:t>
            </a:r>
          </a:p>
          <a:p>
            <a:pPr eaLnBrk="1" hangingPunct="1">
              <a:spcAft>
                <a:spcPct val="25000"/>
              </a:spcAft>
            </a:pPr>
            <a:r>
              <a:rPr lang="ru-RU" altLang="ru-RU" sz="2000" dirty="0">
                <a:solidFill>
                  <a:srgbClr val="0D0D11"/>
                </a:solidFill>
              </a:rPr>
              <a:t>Самой сложной проблемой выполнения распределенных запросов является </a:t>
            </a:r>
            <a:r>
              <a:rPr lang="ru-RU" altLang="ru-RU" sz="2000" b="1" dirty="0">
                <a:solidFill>
                  <a:srgbClr val="0D0D11"/>
                </a:solidFill>
              </a:rPr>
              <a:t>оптимизация</a:t>
            </a:r>
            <a:r>
              <a:rPr lang="ru-RU" altLang="ru-RU" sz="2000" dirty="0">
                <a:solidFill>
                  <a:srgbClr val="0D0D11"/>
                </a:solidFill>
              </a:rPr>
              <a:t>, т.е. поиск оптимального плана выполнения запроса. Информация, которая требуется для оптимизации запроса, распределена по узлам. Если выбрать центральный узел, который соберет эту информацию, построит оптимальный план и отправит его на выполнение, то теряется свойство локальной автономности. </a:t>
            </a:r>
          </a:p>
          <a:p>
            <a:pPr eaLnBrk="1" hangingPunct="1">
              <a:spcAft>
                <a:spcPct val="25000"/>
              </a:spcAft>
            </a:pPr>
            <a:r>
              <a:rPr lang="ru-RU" altLang="ru-RU" sz="2000" dirty="0">
                <a:solidFill>
                  <a:srgbClr val="0D0D11"/>
                </a:solidFill>
              </a:rPr>
              <a:t>Поэтому обычно распределенный запрос выполняется так: запрашивающий узел собирает все данные, полученные в результате выполнения подзапросов, у себя, и выполняет их соединение (или объединение), что может занять очень много времени.</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1366664" y="332656"/>
            <a:ext cx="7772400" cy="715963"/>
          </a:xfrm>
        </p:spPr>
        <p:txBody>
          <a:bodyPr/>
          <a:lstStyle/>
          <a:p>
            <a:pPr eaLnBrk="1" hangingPunct="1"/>
            <a:r>
              <a:rPr lang="ru-RU" altLang="ru-RU" sz="3600" dirty="0" smtClean="0">
                <a:latin typeface="Times New Roman" panose="02020603050405020304" pitchFamily="18" charset="0"/>
              </a:rPr>
              <a:t>Распределенные запросы. Пример</a:t>
            </a:r>
          </a:p>
        </p:txBody>
      </p:sp>
      <p:sp>
        <p:nvSpPr>
          <p:cNvPr id="33795" name="Text Box 5"/>
          <p:cNvSpPr txBox="1">
            <a:spLocks noChangeArrowheads="1"/>
          </p:cNvSpPr>
          <p:nvPr/>
        </p:nvSpPr>
        <p:spPr bwMode="auto">
          <a:xfrm>
            <a:off x="1259632" y="1484784"/>
            <a:ext cx="8135937"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spcAft>
                <a:spcPct val="25000"/>
              </a:spcAft>
            </a:pPr>
            <a:r>
              <a:rPr lang="ru-RU" altLang="ru-RU" sz="2000" dirty="0">
                <a:solidFill>
                  <a:srgbClr val="0D0D11"/>
                </a:solidFill>
              </a:rPr>
              <a:t>База данных "Агентство недвижимости", 2 филиала – в Лондоне и Глазго. Отношения:</a:t>
            </a:r>
          </a:p>
          <a:p>
            <a:pPr eaLnBrk="1" hangingPunct="1">
              <a:spcAft>
                <a:spcPct val="25000"/>
              </a:spcAft>
            </a:pPr>
            <a:r>
              <a:rPr lang="en-US" altLang="ru-RU" sz="2000" b="1" dirty="0">
                <a:solidFill>
                  <a:srgbClr val="0D0D11"/>
                </a:solidFill>
              </a:rPr>
              <a:t>Property</a:t>
            </a:r>
            <a:r>
              <a:rPr lang="ru-RU" altLang="ru-RU" sz="2000" dirty="0">
                <a:solidFill>
                  <a:srgbClr val="0D0D11"/>
                </a:solidFill>
              </a:rPr>
              <a:t> (</a:t>
            </a:r>
            <a:r>
              <a:rPr lang="en-US" altLang="ru-RU" sz="2000" dirty="0" err="1">
                <a:solidFill>
                  <a:srgbClr val="0D0D11"/>
                </a:solidFill>
              </a:rPr>
              <a:t>pNo</a:t>
            </a:r>
            <a:r>
              <a:rPr lang="en-US" altLang="ru-RU" sz="2000" dirty="0">
                <a:solidFill>
                  <a:srgbClr val="0D0D11"/>
                </a:solidFill>
              </a:rPr>
              <a:t>, City, ...)</a:t>
            </a:r>
            <a:r>
              <a:rPr lang="ru-RU" altLang="ru-RU" sz="2000" dirty="0">
                <a:solidFill>
                  <a:srgbClr val="0D0D11"/>
                </a:solidFill>
              </a:rPr>
              <a:t>, 	    10 000 записей, хранится в Лондоне.</a:t>
            </a:r>
            <a:endParaRPr lang="en-US" altLang="ru-RU" sz="2000" dirty="0">
              <a:solidFill>
                <a:srgbClr val="0D0D11"/>
              </a:solidFill>
            </a:endParaRPr>
          </a:p>
          <a:p>
            <a:pPr eaLnBrk="1" hangingPunct="1">
              <a:spcAft>
                <a:spcPct val="25000"/>
              </a:spcAft>
            </a:pPr>
            <a:r>
              <a:rPr lang="en-US" altLang="ru-RU" sz="2000" b="1" dirty="0">
                <a:solidFill>
                  <a:srgbClr val="0D0D11"/>
                </a:solidFill>
              </a:rPr>
              <a:t>Renter</a:t>
            </a:r>
            <a:r>
              <a:rPr lang="en-US" altLang="ru-RU" sz="2000" dirty="0">
                <a:solidFill>
                  <a:srgbClr val="0D0D11"/>
                </a:solidFill>
              </a:rPr>
              <a:t> (</a:t>
            </a:r>
            <a:r>
              <a:rPr lang="en-US" altLang="ru-RU" sz="2000" dirty="0" err="1">
                <a:solidFill>
                  <a:srgbClr val="0D0D11"/>
                </a:solidFill>
              </a:rPr>
              <a:t>rNo</a:t>
            </a:r>
            <a:r>
              <a:rPr lang="en-US" altLang="ru-RU" sz="2000" dirty="0">
                <a:solidFill>
                  <a:srgbClr val="0D0D11"/>
                </a:solidFill>
              </a:rPr>
              <a:t>, </a:t>
            </a:r>
            <a:r>
              <a:rPr lang="en-US" altLang="ru-RU" sz="2000" dirty="0" err="1">
                <a:solidFill>
                  <a:srgbClr val="0D0D11"/>
                </a:solidFill>
              </a:rPr>
              <a:t>Max_price</a:t>
            </a:r>
            <a:r>
              <a:rPr lang="en-US" altLang="ru-RU" sz="2000" dirty="0">
                <a:solidFill>
                  <a:srgbClr val="0D0D11"/>
                </a:solidFill>
              </a:rPr>
              <a:t>, ...)</a:t>
            </a:r>
            <a:r>
              <a:rPr lang="ru-RU" altLang="ru-RU" sz="2000" dirty="0">
                <a:solidFill>
                  <a:srgbClr val="0D0D11"/>
                </a:solidFill>
              </a:rPr>
              <a:t>, 100 000 записей, хранится в Глазго.</a:t>
            </a:r>
            <a:endParaRPr lang="en-US" altLang="ru-RU" sz="2000" dirty="0">
              <a:solidFill>
                <a:srgbClr val="0D0D11"/>
              </a:solidFill>
            </a:endParaRPr>
          </a:p>
          <a:p>
            <a:pPr eaLnBrk="1" hangingPunct="1">
              <a:spcAft>
                <a:spcPct val="25000"/>
              </a:spcAft>
            </a:pPr>
            <a:r>
              <a:rPr lang="en-US" altLang="ru-RU" sz="2000" b="1" dirty="0">
                <a:solidFill>
                  <a:srgbClr val="0D0D11"/>
                </a:solidFill>
              </a:rPr>
              <a:t>Viewing</a:t>
            </a:r>
            <a:r>
              <a:rPr lang="en-US" altLang="ru-RU" sz="2000" dirty="0">
                <a:solidFill>
                  <a:srgbClr val="0D0D11"/>
                </a:solidFill>
              </a:rPr>
              <a:t> (</a:t>
            </a:r>
            <a:r>
              <a:rPr lang="en-US" altLang="ru-RU" sz="2000" dirty="0" err="1">
                <a:solidFill>
                  <a:srgbClr val="0D0D11"/>
                </a:solidFill>
              </a:rPr>
              <a:t>pNo</a:t>
            </a:r>
            <a:r>
              <a:rPr lang="en-US" altLang="ru-RU" sz="2000" dirty="0">
                <a:solidFill>
                  <a:srgbClr val="0D0D11"/>
                </a:solidFill>
              </a:rPr>
              <a:t>, </a:t>
            </a:r>
            <a:r>
              <a:rPr lang="en-US" altLang="ru-RU" sz="2000" dirty="0" err="1">
                <a:solidFill>
                  <a:srgbClr val="0D0D11"/>
                </a:solidFill>
              </a:rPr>
              <a:t>rNo</a:t>
            </a:r>
            <a:r>
              <a:rPr lang="en-US" altLang="ru-RU" sz="2000" dirty="0">
                <a:solidFill>
                  <a:srgbClr val="0D0D11"/>
                </a:solidFill>
              </a:rPr>
              <a:t>)</a:t>
            </a:r>
            <a:r>
              <a:rPr lang="ru-RU" altLang="ru-RU" sz="2000" dirty="0">
                <a:solidFill>
                  <a:srgbClr val="0D0D11"/>
                </a:solidFill>
              </a:rPr>
              <a:t>, 	    1 000 000 записей, хранится в Лондоне.</a:t>
            </a:r>
          </a:p>
          <a:p>
            <a:pPr eaLnBrk="1" hangingPunct="1">
              <a:spcAft>
                <a:spcPct val="25000"/>
              </a:spcAft>
            </a:pPr>
            <a:r>
              <a:rPr lang="ru-RU" altLang="ru-RU" sz="2000" b="1" dirty="0">
                <a:solidFill>
                  <a:srgbClr val="0D0D11"/>
                </a:solidFill>
              </a:rPr>
              <a:t>Время передачи</a:t>
            </a:r>
            <a:r>
              <a:rPr lang="ru-RU" altLang="ru-RU" sz="2000" dirty="0">
                <a:solidFill>
                  <a:srgbClr val="0D0D11"/>
                </a:solidFill>
              </a:rPr>
              <a:t> = С</a:t>
            </a:r>
            <a:r>
              <a:rPr lang="ru-RU" altLang="ru-RU" sz="1600" dirty="0">
                <a:solidFill>
                  <a:srgbClr val="0D0D11"/>
                </a:solidFill>
              </a:rPr>
              <a:t>о </a:t>
            </a:r>
            <a:r>
              <a:rPr lang="ru-RU" altLang="ru-RU" sz="2000" dirty="0">
                <a:solidFill>
                  <a:srgbClr val="0D0D11"/>
                </a:solidFill>
              </a:rPr>
              <a:t>+ (количество байт) </a:t>
            </a:r>
            <a:r>
              <a:rPr lang="ru-RU" altLang="ru-RU" sz="2000" b="1" dirty="0">
                <a:solidFill>
                  <a:srgbClr val="0D0D11"/>
                </a:solidFill>
              </a:rPr>
              <a:t>/</a:t>
            </a:r>
            <a:r>
              <a:rPr lang="ru-RU" altLang="ru-RU" sz="2000" dirty="0">
                <a:solidFill>
                  <a:srgbClr val="0D0D11"/>
                </a:solidFill>
              </a:rPr>
              <a:t> (скорость передачи), </a:t>
            </a:r>
            <a:r>
              <a:rPr lang="ru-RU" altLang="ru-RU" dirty="0">
                <a:solidFill>
                  <a:srgbClr val="0D0D11"/>
                </a:solidFill>
              </a:rPr>
              <a:t>Со</a:t>
            </a:r>
            <a:r>
              <a:rPr lang="ru-RU" altLang="ru-RU" dirty="0"/>
              <a:t> </a:t>
            </a:r>
            <a:r>
              <a:rPr lang="ru-RU" altLang="ru-RU" sz="2000" dirty="0">
                <a:solidFill>
                  <a:srgbClr val="0D0D11"/>
                </a:solidFill>
              </a:rPr>
              <a:t>=1с</a:t>
            </a:r>
          </a:p>
          <a:p>
            <a:pPr eaLnBrk="1" hangingPunct="1">
              <a:spcAft>
                <a:spcPct val="25000"/>
              </a:spcAft>
            </a:pPr>
            <a:r>
              <a:rPr lang="ru-RU" altLang="ru-RU" sz="2000" b="1" dirty="0">
                <a:solidFill>
                  <a:srgbClr val="0D0D11"/>
                </a:solidFill>
              </a:rPr>
              <a:t>Запрос</a:t>
            </a:r>
            <a:r>
              <a:rPr lang="ru-RU" altLang="ru-RU" sz="2000" dirty="0">
                <a:solidFill>
                  <a:srgbClr val="0D0D11"/>
                </a:solidFill>
              </a:rPr>
              <a:t>: список объектов в Абердине, которые осмотрены потенциальными покупателями, согласными заплатить не менее 200000.</a:t>
            </a:r>
          </a:p>
          <a:p>
            <a:pPr eaLnBrk="1" hangingPunct="1">
              <a:spcBef>
                <a:spcPct val="20000"/>
              </a:spcBef>
              <a:spcAft>
                <a:spcPct val="25000"/>
              </a:spcAft>
            </a:pPr>
            <a:r>
              <a:rPr lang="en-US" altLang="ru-RU" sz="2000" dirty="0">
                <a:solidFill>
                  <a:srgbClr val="0D0D11"/>
                </a:solidFill>
              </a:rPr>
              <a:t>select </a:t>
            </a:r>
            <a:r>
              <a:rPr lang="en-US" altLang="ru-RU" sz="2000" dirty="0" err="1">
                <a:solidFill>
                  <a:srgbClr val="0D0D11"/>
                </a:solidFill>
              </a:rPr>
              <a:t>p.pNo</a:t>
            </a:r>
            <a:endParaRPr lang="en-US" altLang="ru-RU" sz="2000" dirty="0">
              <a:solidFill>
                <a:srgbClr val="0D0D11"/>
              </a:solidFill>
            </a:endParaRPr>
          </a:p>
          <a:p>
            <a:pPr eaLnBrk="1" hangingPunct="1">
              <a:spcAft>
                <a:spcPct val="25000"/>
              </a:spcAft>
            </a:pPr>
            <a:r>
              <a:rPr lang="en-US" altLang="ru-RU" sz="2000" dirty="0">
                <a:solidFill>
                  <a:srgbClr val="0D0D11"/>
                </a:solidFill>
              </a:rPr>
              <a:t>from property p, renter r, viewing v</a:t>
            </a:r>
          </a:p>
          <a:p>
            <a:pPr eaLnBrk="1" hangingPunct="1">
              <a:spcAft>
                <a:spcPct val="25000"/>
              </a:spcAft>
            </a:pPr>
            <a:r>
              <a:rPr lang="en-US" altLang="ru-RU" sz="2000" dirty="0">
                <a:solidFill>
                  <a:srgbClr val="0D0D11"/>
                </a:solidFill>
              </a:rPr>
              <a:t>where    </a:t>
            </a:r>
            <a:r>
              <a:rPr lang="en-US" altLang="ru-RU" sz="2000" dirty="0" err="1">
                <a:solidFill>
                  <a:srgbClr val="0D0D11"/>
                </a:solidFill>
              </a:rPr>
              <a:t>p.pNo</a:t>
            </a:r>
            <a:r>
              <a:rPr lang="en-US" altLang="ru-RU" sz="2000" dirty="0">
                <a:solidFill>
                  <a:srgbClr val="0D0D11"/>
                </a:solidFill>
              </a:rPr>
              <a:t>=</a:t>
            </a:r>
            <a:r>
              <a:rPr lang="en-US" altLang="ru-RU" sz="2000" dirty="0" err="1">
                <a:solidFill>
                  <a:srgbClr val="0D0D11"/>
                </a:solidFill>
              </a:rPr>
              <a:t>v.pNo</a:t>
            </a:r>
            <a:r>
              <a:rPr lang="en-US" altLang="ru-RU" sz="2000" dirty="0">
                <a:solidFill>
                  <a:srgbClr val="0D0D11"/>
                </a:solidFill>
              </a:rPr>
              <a:t> and </a:t>
            </a:r>
            <a:r>
              <a:rPr lang="en-US" altLang="ru-RU" sz="2000" dirty="0" err="1">
                <a:solidFill>
                  <a:srgbClr val="0D0D11"/>
                </a:solidFill>
              </a:rPr>
              <a:t>r.rNo</a:t>
            </a:r>
            <a:r>
              <a:rPr lang="en-US" altLang="ru-RU" sz="2000" dirty="0">
                <a:solidFill>
                  <a:srgbClr val="0D0D11"/>
                </a:solidFill>
              </a:rPr>
              <a:t>=</a:t>
            </a:r>
            <a:r>
              <a:rPr lang="en-US" altLang="ru-RU" sz="2000" dirty="0" err="1">
                <a:solidFill>
                  <a:srgbClr val="0D0D11"/>
                </a:solidFill>
              </a:rPr>
              <a:t>v.rNo</a:t>
            </a:r>
            <a:r>
              <a:rPr lang="en-US" altLang="ru-RU" sz="2000" dirty="0">
                <a:solidFill>
                  <a:srgbClr val="0D0D11"/>
                </a:solidFill>
              </a:rPr>
              <a:t> and</a:t>
            </a:r>
          </a:p>
          <a:p>
            <a:pPr eaLnBrk="1" hangingPunct="1">
              <a:spcAft>
                <a:spcPct val="25000"/>
              </a:spcAft>
            </a:pPr>
            <a:r>
              <a:rPr lang="en-US" altLang="ru-RU" sz="2000" dirty="0">
                <a:solidFill>
                  <a:srgbClr val="0D0D11"/>
                </a:solidFill>
              </a:rPr>
              <a:t>	</a:t>
            </a:r>
            <a:r>
              <a:rPr lang="en-US" altLang="ru-RU" sz="2000" dirty="0" err="1">
                <a:solidFill>
                  <a:srgbClr val="0D0D11"/>
                </a:solidFill>
              </a:rPr>
              <a:t>p.City</a:t>
            </a:r>
            <a:r>
              <a:rPr lang="en-US" altLang="ru-RU" sz="2000" dirty="0">
                <a:solidFill>
                  <a:srgbClr val="0D0D11"/>
                </a:solidFill>
              </a:rPr>
              <a:t>='</a:t>
            </a:r>
            <a:r>
              <a:rPr lang="en-US" altLang="ru-RU" sz="2000" dirty="0" err="1">
                <a:solidFill>
                  <a:srgbClr val="0D0D11"/>
                </a:solidFill>
              </a:rPr>
              <a:t>Aberdine</a:t>
            </a:r>
            <a:r>
              <a:rPr lang="en-US" altLang="ru-RU" sz="2000" dirty="0">
                <a:solidFill>
                  <a:srgbClr val="0D0D11"/>
                </a:solidFill>
              </a:rPr>
              <a:t>' and </a:t>
            </a:r>
            <a:r>
              <a:rPr lang="en-US" altLang="ru-RU" sz="2000" dirty="0" err="1">
                <a:solidFill>
                  <a:srgbClr val="0D0D11"/>
                </a:solidFill>
              </a:rPr>
              <a:t>r.Max_price</a:t>
            </a:r>
            <a:r>
              <a:rPr lang="en-US" altLang="ru-RU" sz="2000" dirty="0">
                <a:solidFill>
                  <a:srgbClr val="0D0D11"/>
                </a:solidFill>
              </a:rPr>
              <a:t>&gt;=200000;</a:t>
            </a:r>
            <a:endParaRPr lang="ru-RU" altLang="ru-RU" sz="2000" dirty="0">
              <a:solidFill>
                <a:srgbClr val="0D0D1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a:xfrm>
            <a:off x="1371600" y="187474"/>
            <a:ext cx="7772400" cy="715963"/>
          </a:xfrm>
        </p:spPr>
        <p:txBody>
          <a:bodyPr/>
          <a:lstStyle/>
          <a:p>
            <a:pPr eaLnBrk="1" hangingPunct="1"/>
            <a:r>
              <a:rPr lang="ru-RU" altLang="ru-RU" sz="3600" dirty="0" smtClean="0">
                <a:latin typeface="Times New Roman" panose="02020603050405020304" pitchFamily="18" charset="0"/>
              </a:rPr>
              <a:t>Распределенные запросы. Пример</a:t>
            </a:r>
          </a:p>
        </p:txBody>
      </p:sp>
      <p:sp>
        <p:nvSpPr>
          <p:cNvPr id="34819" name="Text Box 5"/>
          <p:cNvSpPr txBox="1">
            <a:spLocks noChangeArrowheads="1"/>
          </p:cNvSpPr>
          <p:nvPr/>
        </p:nvSpPr>
        <p:spPr bwMode="auto">
          <a:xfrm>
            <a:off x="1045368" y="1298575"/>
            <a:ext cx="8135937" cy="517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dirty="0">
                <a:solidFill>
                  <a:srgbClr val="0D0D11"/>
                </a:solidFill>
              </a:rPr>
              <a:t>Условия:</a:t>
            </a:r>
          </a:p>
          <a:p>
            <a:pPr eaLnBrk="1" hangingPunct="1">
              <a:buFont typeface="Wingdings" panose="05000000000000000000" pitchFamily="2" charset="2"/>
              <a:buChar char="ü"/>
            </a:pPr>
            <a:r>
              <a:rPr lang="ru-RU" altLang="ru-RU" dirty="0">
                <a:solidFill>
                  <a:srgbClr val="0D0D11"/>
                </a:solidFill>
              </a:rPr>
              <a:t>скорость передачи 10000 б/с;</a:t>
            </a:r>
          </a:p>
          <a:p>
            <a:pPr eaLnBrk="1" hangingPunct="1">
              <a:buFont typeface="Wingdings" panose="05000000000000000000" pitchFamily="2" charset="2"/>
              <a:buChar char="ü"/>
            </a:pPr>
            <a:r>
              <a:rPr lang="ru-RU" altLang="ru-RU" dirty="0">
                <a:solidFill>
                  <a:srgbClr val="0D0D11"/>
                </a:solidFill>
              </a:rPr>
              <a:t>задержка передачи – 1 с,</a:t>
            </a:r>
          </a:p>
          <a:p>
            <a:pPr eaLnBrk="1" hangingPunct="1">
              <a:buFont typeface="Wingdings" panose="05000000000000000000" pitchFamily="2" charset="2"/>
              <a:buChar char="ü"/>
            </a:pPr>
            <a:r>
              <a:rPr lang="ru-RU" altLang="ru-RU" dirty="0">
                <a:solidFill>
                  <a:srgbClr val="0D0D11"/>
                </a:solidFill>
              </a:rPr>
              <a:t>все кортежи по 100 байт,</a:t>
            </a:r>
          </a:p>
          <a:p>
            <a:pPr eaLnBrk="1" hangingPunct="1">
              <a:buFont typeface="Wingdings" panose="05000000000000000000" pitchFamily="2" charset="2"/>
              <a:buChar char="ü"/>
            </a:pPr>
            <a:r>
              <a:rPr lang="ru-RU" altLang="ru-RU" dirty="0">
                <a:solidFill>
                  <a:srgbClr val="0D0D11"/>
                </a:solidFill>
              </a:rPr>
              <a:t>существует 10 покупателей, согласных заплатить не менее 200000,</a:t>
            </a:r>
          </a:p>
          <a:p>
            <a:pPr eaLnBrk="1" hangingPunct="1">
              <a:buFont typeface="Wingdings" panose="05000000000000000000" pitchFamily="2" charset="2"/>
              <a:buChar char="ü"/>
            </a:pPr>
            <a:r>
              <a:rPr lang="ru-RU" altLang="ru-RU" dirty="0">
                <a:solidFill>
                  <a:srgbClr val="0D0D11"/>
                </a:solidFill>
              </a:rPr>
              <a:t>в Абердине было проведено 100000 осмотров.</a:t>
            </a:r>
          </a:p>
          <a:p>
            <a:pPr eaLnBrk="1" hangingPunct="1">
              <a:spcAft>
                <a:spcPct val="25000"/>
              </a:spcAft>
            </a:pPr>
            <a:r>
              <a:rPr lang="ru-RU" altLang="ru-RU" dirty="0" err="1">
                <a:solidFill>
                  <a:srgbClr val="0D0D11"/>
                </a:solidFill>
              </a:rPr>
              <a:t>Ротни</a:t>
            </a:r>
            <a:r>
              <a:rPr lang="ru-RU" altLang="ru-RU" dirty="0">
                <a:solidFill>
                  <a:srgbClr val="0D0D11"/>
                </a:solidFill>
              </a:rPr>
              <a:t> (</a:t>
            </a:r>
            <a:r>
              <a:rPr lang="en-US" altLang="ru-RU" dirty="0" err="1">
                <a:solidFill>
                  <a:srgbClr val="0D0D11"/>
                </a:solidFill>
              </a:rPr>
              <a:t>Rothnie</a:t>
            </a:r>
            <a:r>
              <a:rPr lang="en-US" altLang="ru-RU" dirty="0">
                <a:solidFill>
                  <a:srgbClr val="0D0D11"/>
                </a:solidFill>
              </a:rPr>
              <a:t>)</a:t>
            </a:r>
            <a:r>
              <a:rPr lang="ru-RU" altLang="ru-RU" dirty="0">
                <a:solidFill>
                  <a:srgbClr val="0D0D11"/>
                </a:solidFill>
              </a:rPr>
              <a:t> проанализировал 6 стратегий выполнения этого запроса:</a:t>
            </a:r>
          </a:p>
          <a:p>
            <a:pPr eaLnBrk="1" hangingPunct="1">
              <a:spcAft>
                <a:spcPct val="5000"/>
              </a:spcAft>
              <a:buFontTx/>
              <a:buAutoNum type="arabicPeriod"/>
            </a:pPr>
            <a:r>
              <a:rPr lang="ru-RU" altLang="ru-RU" dirty="0">
                <a:solidFill>
                  <a:srgbClr val="0D0D11"/>
                </a:solidFill>
              </a:rPr>
              <a:t>Переслать </a:t>
            </a:r>
            <a:r>
              <a:rPr lang="en-US" altLang="ru-RU" dirty="0">
                <a:solidFill>
                  <a:srgbClr val="0D0D11"/>
                </a:solidFill>
              </a:rPr>
              <a:t>Renter </a:t>
            </a:r>
            <a:r>
              <a:rPr lang="ru-RU" altLang="ru-RU" dirty="0">
                <a:solidFill>
                  <a:srgbClr val="0D0D11"/>
                </a:solidFill>
              </a:rPr>
              <a:t>в Лондон и выполнить обработку запроса там:		1+(100000*100)/10000 =</a:t>
            </a:r>
          </a:p>
          <a:p>
            <a:pPr eaLnBrk="1" hangingPunct="1">
              <a:spcAft>
                <a:spcPct val="5000"/>
              </a:spcAft>
              <a:buFontTx/>
              <a:buAutoNum type="arabicPeriod"/>
            </a:pPr>
            <a:r>
              <a:rPr lang="ru-RU" altLang="ru-RU" dirty="0">
                <a:solidFill>
                  <a:srgbClr val="0D0D11"/>
                </a:solidFill>
              </a:rPr>
              <a:t>Переслать </a:t>
            </a:r>
            <a:r>
              <a:rPr lang="en-US" altLang="ru-RU" dirty="0">
                <a:solidFill>
                  <a:srgbClr val="0D0D11"/>
                </a:solidFill>
              </a:rPr>
              <a:t>Viewing </a:t>
            </a:r>
            <a:r>
              <a:rPr lang="ru-RU" altLang="ru-RU" dirty="0">
                <a:solidFill>
                  <a:srgbClr val="0D0D11"/>
                </a:solidFill>
              </a:rPr>
              <a:t>и </a:t>
            </a:r>
            <a:r>
              <a:rPr lang="en-US" altLang="ru-RU" dirty="0">
                <a:solidFill>
                  <a:srgbClr val="0D0D11"/>
                </a:solidFill>
              </a:rPr>
              <a:t>Property</a:t>
            </a:r>
            <a:r>
              <a:rPr lang="ru-RU" altLang="ru-RU" dirty="0">
                <a:solidFill>
                  <a:srgbClr val="0D0D11"/>
                </a:solidFill>
              </a:rPr>
              <a:t> в Глазго и выполнить обработку запроса там:	 2+((1000000+10000)*100)/10000 =</a:t>
            </a:r>
          </a:p>
          <a:p>
            <a:pPr eaLnBrk="1" hangingPunct="1">
              <a:spcAft>
                <a:spcPct val="5000"/>
              </a:spcAft>
              <a:buFontTx/>
              <a:buAutoNum type="arabicPeriod"/>
            </a:pPr>
            <a:r>
              <a:rPr lang="ru-RU" altLang="ru-RU" dirty="0">
                <a:solidFill>
                  <a:srgbClr val="0D0D11"/>
                </a:solidFill>
              </a:rPr>
              <a:t>Соединить </a:t>
            </a:r>
            <a:r>
              <a:rPr lang="en-US" altLang="ru-RU" dirty="0">
                <a:solidFill>
                  <a:srgbClr val="0D0D11"/>
                </a:solidFill>
              </a:rPr>
              <a:t>Renter </a:t>
            </a:r>
            <a:r>
              <a:rPr lang="ru-RU" altLang="ru-RU" dirty="0">
                <a:solidFill>
                  <a:srgbClr val="0D0D11"/>
                </a:solidFill>
              </a:rPr>
              <a:t>и </a:t>
            </a:r>
            <a:r>
              <a:rPr lang="en-US" altLang="ru-RU" dirty="0">
                <a:solidFill>
                  <a:srgbClr val="0D0D11"/>
                </a:solidFill>
              </a:rPr>
              <a:t>Property</a:t>
            </a:r>
            <a:r>
              <a:rPr lang="ru-RU" altLang="ru-RU" dirty="0">
                <a:solidFill>
                  <a:srgbClr val="0D0D11"/>
                </a:solidFill>
              </a:rPr>
              <a:t> в Лондоне и для каждого кортежа проверить покупателя: 100000*(2+100/10000) +1*100000 =</a:t>
            </a:r>
          </a:p>
          <a:p>
            <a:pPr eaLnBrk="1" hangingPunct="1">
              <a:spcAft>
                <a:spcPct val="5000"/>
              </a:spcAft>
              <a:buFontTx/>
              <a:buAutoNum type="arabicPeriod"/>
            </a:pPr>
            <a:r>
              <a:rPr lang="ru-RU" altLang="ru-RU" dirty="0">
                <a:solidFill>
                  <a:srgbClr val="0D0D11"/>
                </a:solidFill>
              </a:rPr>
              <a:t>Выбрать в Глазго нужных покупателей и проверить для каждого город:		10*(1+100/10000) +1*10 =</a:t>
            </a:r>
          </a:p>
          <a:p>
            <a:pPr eaLnBrk="1" hangingPunct="1">
              <a:spcAft>
                <a:spcPct val="5000"/>
              </a:spcAft>
              <a:buFontTx/>
              <a:buAutoNum type="arabicPeriod"/>
            </a:pPr>
            <a:r>
              <a:rPr lang="ru-RU" altLang="ru-RU" dirty="0">
                <a:solidFill>
                  <a:srgbClr val="0D0D11"/>
                </a:solidFill>
              </a:rPr>
              <a:t>Соединить </a:t>
            </a:r>
            <a:r>
              <a:rPr lang="en-US" altLang="ru-RU" dirty="0">
                <a:solidFill>
                  <a:srgbClr val="0D0D11"/>
                </a:solidFill>
              </a:rPr>
              <a:t>Renter </a:t>
            </a:r>
            <a:r>
              <a:rPr lang="ru-RU" altLang="ru-RU" dirty="0">
                <a:solidFill>
                  <a:srgbClr val="0D0D11"/>
                </a:solidFill>
              </a:rPr>
              <a:t>и </a:t>
            </a:r>
            <a:r>
              <a:rPr lang="en-US" altLang="ru-RU" dirty="0">
                <a:solidFill>
                  <a:srgbClr val="0D0D11"/>
                </a:solidFill>
              </a:rPr>
              <a:t>Property</a:t>
            </a:r>
            <a:r>
              <a:rPr lang="ru-RU" altLang="ru-RU" dirty="0">
                <a:solidFill>
                  <a:srgbClr val="0D0D11"/>
                </a:solidFill>
              </a:rPr>
              <a:t> в Лондоне, выполнить проекцию полей </a:t>
            </a:r>
            <a:r>
              <a:rPr lang="en-US" altLang="ru-RU" dirty="0" err="1">
                <a:solidFill>
                  <a:srgbClr val="0D0D11"/>
                </a:solidFill>
              </a:rPr>
              <a:t>pNo</a:t>
            </a:r>
            <a:r>
              <a:rPr lang="en-US" altLang="ru-RU" dirty="0">
                <a:solidFill>
                  <a:srgbClr val="0D0D11"/>
                </a:solidFill>
              </a:rPr>
              <a:t> </a:t>
            </a:r>
            <a:r>
              <a:rPr lang="ru-RU" altLang="ru-RU" dirty="0">
                <a:solidFill>
                  <a:srgbClr val="0D0D11"/>
                </a:solidFill>
              </a:rPr>
              <a:t>и </a:t>
            </a:r>
            <a:r>
              <a:rPr lang="en-US" altLang="ru-RU" dirty="0" err="1">
                <a:solidFill>
                  <a:srgbClr val="0D0D11"/>
                </a:solidFill>
              </a:rPr>
              <a:t>rNo</a:t>
            </a:r>
            <a:r>
              <a:rPr lang="ru-RU" altLang="ru-RU" dirty="0">
                <a:solidFill>
                  <a:srgbClr val="0D0D11"/>
                </a:solidFill>
              </a:rPr>
              <a:t> и переслать её в Глазго:  1+(100000*100)/10000 =</a:t>
            </a:r>
          </a:p>
          <a:p>
            <a:pPr eaLnBrk="1" hangingPunct="1">
              <a:spcAft>
                <a:spcPct val="5000"/>
              </a:spcAft>
              <a:buFontTx/>
              <a:buAutoNum type="arabicPeriod"/>
            </a:pPr>
            <a:r>
              <a:rPr lang="ru-RU" altLang="ru-RU" dirty="0">
                <a:solidFill>
                  <a:srgbClr val="0D0D11"/>
                </a:solidFill>
              </a:rPr>
              <a:t>Выбрать клиентов по </a:t>
            </a:r>
            <a:r>
              <a:rPr lang="en-US" altLang="ru-RU" dirty="0" err="1">
                <a:solidFill>
                  <a:srgbClr val="0D0D11"/>
                </a:solidFill>
              </a:rPr>
              <a:t>Max_price</a:t>
            </a:r>
            <a:r>
              <a:rPr lang="ru-RU" altLang="ru-RU" dirty="0">
                <a:solidFill>
                  <a:srgbClr val="0D0D11"/>
                </a:solidFill>
              </a:rPr>
              <a:t> и переслать в Лондон: 1+(10*100)/10000 =</a:t>
            </a:r>
            <a:endParaRPr lang="en-US" altLang="ru-RU" dirty="0">
              <a:solidFill>
                <a:srgbClr val="0D0D11"/>
              </a:solidFill>
            </a:endParaRPr>
          </a:p>
        </p:txBody>
      </p:sp>
      <p:sp>
        <p:nvSpPr>
          <p:cNvPr id="34820" name="Text Box 4"/>
          <p:cNvSpPr txBox="1">
            <a:spLocks noChangeArrowheads="1"/>
          </p:cNvSpPr>
          <p:nvPr/>
        </p:nvSpPr>
        <p:spPr bwMode="auto">
          <a:xfrm>
            <a:off x="4537075" y="3552826"/>
            <a:ext cx="11525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RU" b="1" dirty="0">
                <a:solidFill>
                  <a:srgbClr val="0D0D11"/>
                </a:solidFill>
              </a:rPr>
              <a:t>16,7 мин.</a:t>
            </a:r>
          </a:p>
        </p:txBody>
      </p:sp>
      <p:sp>
        <p:nvSpPr>
          <p:cNvPr id="34821" name="Text Box 5"/>
          <p:cNvSpPr txBox="1">
            <a:spLocks noChangeArrowheads="1"/>
          </p:cNvSpPr>
          <p:nvPr/>
        </p:nvSpPr>
        <p:spPr bwMode="auto">
          <a:xfrm>
            <a:off x="5508104" y="4131319"/>
            <a:ext cx="647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RU" b="1" dirty="0">
                <a:solidFill>
                  <a:srgbClr val="0D0D11"/>
                </a:solidFill>
              </a:rPr>
              <a:t>28 ч</a:t>
            </a:r>
          </a:p>
        </p:txBody>
      </p:sp>
      <p:sp>
        <p:nvSpPr>
          <p:cNvPr id="34822" name="Text Box 6"/>
          <p:cNvSpPr txBox="1">
            <a:spLocks noChangeArrowheads="1"/>
          </p:cNvSpPr>
          <p:nvPr/>
        </p:nvSpPr>
        <p:spPr bwMode="auto">
          <a:xfrm>
            <a:off x="6278767" y="4692541"/>
            <a:ext cx="10080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RU" b="1" dirty="0">
                <a:solidFill>
                  <a:srgbClr val="0D0D11"/>
                </a:solidFill>
              </a:rPr>
              <a:t>2,3 дня</a:t>
            </a:r>
          </a:p>
        </p:txBody>
      </p:sp>
      <p:sp>
        <p:nvSpPr>
          <p:cNvPr id="34823" name="Text Box 7"/>
          <p:cNvSpPr txBox="1">
            <a:spLocks noChangeArrowheads="1"/>
          </p:cNvSpPr>
          <p:nvPr/>
        </p:nvSpPr>
        <p:spPr bwMode="auto">
          <a:xfrm>
            <a:off x="4646613" y="5229200"/>
            <a:ext cx="10429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RU" b="1" dirty="0">
                <a:solidFill>
                  <a:srgbClr val="0D0D11"/>
                </a:solidFill>
              </a:rPr>
              <a:t>20 с</a:t>
            </a:r>
          </a:p>
        </p:txBody>
      </p:sp>
      <p:sp>
        <p:nvSpPr>
          <p:cNvPr id="34824" name="Text Box 8"/>
          <p:cNvSpPr txBox="1">
            <a:spLocks noChangeArrowheads="1"/>
          </p:cNvSpPr>
          <p:nvPr/>
        </p:nvSpPr>
        <p:spPr bwMode="auto">
          <a:xfrm>
            <a:off x="6782798" y="5805264"/>
            <a:ext cx="12588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RU" b="1" dirty="0">
                <a:solidFill>
                  <a:srgbClr val="0D0D11"/>
                </a:solidFill>
              </a:rPr>
              <a:t>16,7 мин.</a:t>
            </a:r>
          </a:p>
        </p:txBody>
      </p:sp>
      <p:sp>
        <p:nvSpPr>
          <p:cNvPr id="34825" name="Text Box 9"/>
          <p:cNvSpPr txBox="1">
            <a:spLocks noChangeArrowheads="1"/>
          </p:cNvSpPr>
          <p:nvPr/>
        </p:nvSpPr>
        <p:spPr bwMode="auto">
          <a:xfrm>
            <a:off x="8748464" y="6107113"/>
            <a:ext cx="5413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RU" b="1" dirty="0">
                <a:solidFill>
                  <a:srgbClr val="0D0D11"/>
                </a:solidFill>
              </a:rPr>
              <a:t>1 с</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820"/>
                                        </p:tgtEl>
                                        <p:attrNameLst>
                                          <p:attrName>style.visibility</p:attrName>
                                        </p:attrNameLst>
                                      </p:cBhvr>
                                      <p:to>
                                        <p:strVal val="visible"/>
                                      </p:to>
                                    </p:set>
                                    <p:animEffect transition="in" filter="blinds(horizontal)">
                                      <p:cBhvr>
                                        <p:cTn id="7" dur="500"/>
                                        <p:tgtEl>
                                          <p:spTgt spid="348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4821"/>
                                        </p:tgtEl>
                                        <p:attrNameLst>
                                          <p:attrName>style.visibility</p:attrName>
                                        </p:attrNameLst>
                                      </p:cBhvr>
                                      <p:to>
                                        <p:strVal val="visible"/>
                                      </p:to>
                                    </p:set>
                                    <p:animEffect transition="in" filter="blinds(horizontal)">
                                      <p:cBhvr>
                                        <p:cTn id="12" dur="500"/>
                                        <p:tgtEl>
                                          <p:spTgt spid="348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4822"/>
                                        </p:tgtEl>
                                        <p:attrNameLst>
                                          <p:attrName>style.visibility</p:attrName>
                                        </p:attrNameLst>
                                      </p:cBhvr>
                                      <p:to>
                                        <p:strVal val="visible"/>
                                      </p:to>
                                    </p:set>
                                    <p:animEffect transition="in" filter="blinds(horizontal)">
                                      <p:cBhvr>
                                        <p:cTn id="17" dur="500"/>
                                        <p:tgtEl>
                                          <p:spTgt spid="3482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4823"/>
                                        </p:tgtEl>
                                        <p:attrNameLst>
                                          <p:attrName>style.visibility</p:attrName>
                                        </p:attrNameLst>
                                      </p:cBhvr>
                                      <p:to>
                                        <p:strVal val="visible"/>
                                      </p:to>
                                    </p:set>
                                    <p:animEffect transition="in" filter="blinds(horizontal)">
                                      <p:cBhvr>
                                        <p:cTn id="22" dur="500"/>
                                        <p:tgtEl>
                                          <p:spTgt spid="3482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4824"/>
                                        </p:tgtEl>
                                        <p:attrNameLst>
                                          <p:attrName>style.visibility</p:attrName>
                                        </p:attrNameLst>
                                      </p:cBhvr>
                                      <p:to>
                                        <p:strVal val="visible"/>
                                      </p:to>
                                    </p:set>
                                    <p:animEffect transition="in" filter="blinds(horizontal)">
                                      <p:cBhvr>
                                        <p:cTn id="27" dur="500"/>
                                        <p:tgtEl>
                                          <p:spTgt spid="3482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4825"/>
                                        </p:tgtEl>
                                        <p:attrNameLst>
                                          <p:attrName>style.visibility</p:attrName>
                                        </p:attrNameLst>
                                      </p:cBhvr>
                                      <p:to>
                                        <p:strVal val="visible"/>
                                      </p:to>
                                    </p:set>
                                    <p:animEffect transition="in" filter="blinds(horizontal)">
                                      <p:cBhvr>
                                        <p:cTn id="32" dur="500"/>
                                        <p:tgtEl>
                                          <p:spTgt spid="348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21" grpId="0"/>
      <p:bldP spid="34822" grpId="0"/>
      <p:bldP spid="34823" grpId="0"/>
      <p:bldP spid="34824" grpId="0"/>
      <p:bldP spid="3482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1187624" y="332656"/>
            <a:ext cx="7772400" cy="1081088"/>
          </a:xfrm>
        </p:spPr>
        <p:txBody>
          <a:bodyPr>
            <a:normAutofit fontScale="90000"/>
          </a:bodyPr>
          <a:lstStyle/>
          <a:p>
            <a:pPr eaLnBrk="1" hangingPunct="1"/>
            <a:r>
              <a:rPr lang="ru-RU" altLang="ru-RU" sz="3600" dirty="0" smtClean="0">
                <a:latin typeface="Times New Roman" panose="02020603050405020304" pitchFamily="18" charset="0"/>
              </a:rPr>
              <a:t>Распределенные ограничения целостности</a:t>
            </a:r>
          </a:p>
        </p:txBody>
      </p:sp>
      <p:sp>
        <p:nvSpPr>
          <p:cNvPr id="35843" name="Text Box 5"/>
          <p:cNvSpPr txBox="1">
            <a:spLocks noChangeArrowheads="1"/>
          </p:cNvSpPr>
          <p:nvPr/>
        </p:nvSpPr>
        <p:spPr bwMode="auto">
          <a:xfrm>
            <a:off x="1187625" y="1772816"/>
            <a:ext cx="7772400" cy="463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spcAft>
                <a:spcPct val="25000"/>
              </a:spcAft>
            </a:pPr>
            <a:r>
              <a:rPr lang="ru-RU" altLang="ru-RU" sz="2000" dirty="0">
                <a:solidFill>
                  <a:srgbClr val="0D0D11"/>
                </a:solidFill>
              </a:rPr>
              <a:t>Распределенные ограничения целостности возникают тогда, когда для проверки соблюдения какого-либо ограничения целостности системе необходимо обратиться к другому узлу. </a:t>
            </a:r>
          </a:p>
          <a:p>
            <a:pPr eaLnBrk="1" hangingPunct="1">
              <a:spcAft>
                <a:spcPct val="25000"/>
              </a:spcAft>
            </a:pPr>
            <a:r>
              <a:rPr lang="ru-RU" altLang="ru-RU" sz="2000" dirty="0">
                <a:solidFill>
                  <a:srgbClr val="0D0D11"/>
                </a:solidFill>
              </a:rPr>
              <a:t>Примеры:</a:t>
            </a:r>
          </a:p>
          <a:p>
            <a:pPr eaLnBrk="1" hangingPunct="1">
              <a:spcAft>
                <a:spcPct val="25000"/>
              </a:spcAft>
              <a:buFontTx/>
              <a:buAutoNum type="arabicParenR"/>
            </a:pPr>
            <a:r>
              <a:rPr lang="ru-RU" altLang="ru-RU" sz="2000" dirty="0">
                <a:solidFill>
                  <a:srgbClr val="0D0D11"/>
                </a:solidFill>
              </a:rPr>
              <a:t>База данных разделена на фрагменты таким образом, что родительская таблица находится на одном узле, а дочерняя, связанная с ней по внешнему ключу, – на другом. При добавлении записи в дочернюю таблицу система обратится к узлу, на котором расположена родительская таблица, для проверки наличия соответствующего значения ключа. </a:t>
            </a:r>
          </a:p>
          <a:p>
            <a:pPr eaLnBrk="1" hangingPunct="1">
              <a:spcAft>
                <a:spcPct val="25000"/>
              </a:spcAft>
              <a:buFontTx/>
              <a:buAutoNum type="arabicParenR"/>
            </a:pPr>
            <a:r>
              <a:rPr lang="ru-RU" altLang="ru-RU" sz="2000" dirty="0">
                <a:solidFill>
                  <a:srgbClr val="0D0D11"/>
                </a:solidFill>
              </a:rPr>
              <a:t>Разбиение одной таблицы на фрагменты и размещение этих фрагментов по разным узлам сети. Здесь будет необходима проверка соблюдения ограничений первичного ключа и уникальных ключей.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1187624" y="332656"/>
            <a:ext cx="7772400" cy="715963"/>
          </a:xfrm>
        </p:spPr>
        <p:txBody>
          <a:bodyPr/>
          <a:lstStyle/>
          <a:p>
            <a:pPr eaLnBrk="1" hangingPunct="1"/>
            <a:r>
              <a:rPr lang="ru-RU" altLang="ru-RU" sz="3600" dirty="0" smtClean="0">
                <a:latin typeface="Times New Roman" panose="02020603050405020304" pitchFamily="18" charset="0"/>
              </a:rPr>
              <a:t>Распределенные транзакции</a:t>
            </a:r>
          </a:p>
        </p:txBody>
      </p:sp>
      <p:sp>
        <p:nvSpPr>
          <p:cNvPr id="36867" name="Text Box 5"/>
          <p:cNvSpPr txBox="1">
            <a:spLocks noChangeArrowheads="1"/>
          </p:cNvSpPr>
          <p:nvPr/>
        </p:nvSpPr>
        <p:spPr bwMode="auto">
          <a:xfrm>
            <a:off x="1187625" y="1916832"/>
            <a:ext cx="7632848" cy="442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sz="2000" b="1" dirty="0">
                <a:solidFill>
                  <a:srgbClr val="0D0D11"/>
                </a:solidFill>
              </a:rPr>
              <a:t>Распределенные транзакции</a:t>
            </a:r>
            <a:r>
              <a:rPr lang="ru-RU" altLang="ru-RU" sz="2000" dirty="0">
                <a:solidFill>
                  <a:srgbClr val="0D0D11"/>
                </a:solidFill>
              </a:rPr>
              <a:t> обращаются к двум и более узлам и обновляют на них данные.</a:t>
            </a:r>
          </a:p>
          <a:p>
            <a:pPr eaLnBrk="1" hangingPunct="1">
              <a:spcBef>
                <a:spcPct val="30000"/>
              </a:spcBef>
            </a:pPr>
            <a:r>
              <a:rPr lang="ru-RU" altLang="ru-RU" sz="2000" dirty="0">
                <a:solidFill>
                  <a:srgbClr val="0D0D11"/>
                </a:solidFill>
              </a:rPr>
              <a:t>Основная проблема распределенных транзакций – соблюдение логической целостности данных. Транзакция на всех узлах должна завершиться одинаково: или фиксацией, или откатом. </a:t>
            </a:r>
          </a:p>
          <a:p>
            <a:pPr eaLnBrk="1" hangingPunct="1">
              <a:spcBef>
                <a:spcPct val="30000"/>
              </a:spcBef>
            </a:pPr>
            <a:r>
              <a:rPr lang="ru-RU" altLang="ru-RU" sz="2000" dirty="0">
                <a:solidFill>
                  <a:srgbClr val="0D0D11"/>
                </a:solidFill>
              </a:rPr>
              <a:t>Выполнение распределенных транзакций осуществляется с помощью специального алгоритма, который называется </a:t>
            </a:r>
            <a:r>
              <a:rPr lang="ru-RU" altLang="ru-RU" sz="2000" b="1" dirty="0">
                <a:solidFill>
                  <a:srgbClr val="0D0D11"/>
                </a:solidFill>
              </a:rPr>
              <a:t>двухфазная фиксация</a:t>
            </a:r>
            <a:r>
              <a:rPr lang="ru-RU" altLang="ru-RU" sz="2000" dirty="0">
                <a:solidFill>
                  <a:srgbClr val="0D0D11"/>
                </a:solidFill>
              </a:rPr>
              <a:t>. </a:t>
            </a:r>
            <a:endParaRPr lang="en-US" altLang="ru-RU" sz="2000" dirty="0">
              <a:solidFill>
                <a:srgbClr val="0D0D11"/>
              </a:solidFill>
            </a:endParaRPr>
          </a:p>
          <a:p>
            <a:pPr eaLnBrk="1" hangingPunct="1">
              <a:spcBef>
                <a:spcPct val="30000"/>
              </a:spcBef>
            </a:pPr>
            <a:r>
              <a:rPr lang="ru-RU" altLang="ru-RU" sz="2000" b="1" i="1" dirty="0">
                <a:solidFill>
                  <a:srgbClr val="0D0D11"/>
                </a:solidFill>
              </a:rPr>
              <a:t>Координатор транзакции</a:t>
            </a:r>
            <a:r>
              <a:rPr lang="ru-RU" altLang="ru-RU" sz="2000" dirty="0">
                <a:solidFill>
                  <a:srgbClr val="0D0D11"/>
                </a:solidFill>
              </a:rPr>
              <a:t> – узел, который контролирует выполнение этого протокола (обычно, тот узел, который инициирует данную транзакцию).</a:t>
            </a:r>
          </a:p>
          <a:p>
            <a:pPr eaLnBrk="1" hangingPunct="1">
              <a:spcBef>
                <a:spcPct val="30000"/>
              </a:spcBef>
            </a:pPr>
            <a:r>
              <a:rPr lang="ru-RU" altLang="ru-RU" sz="2000" dirty="0">
                <a:solidFill>
                  <a:srgbClr val="0D0D11"/>
                </a:solidFill>
              </a:rPr>
              <a:t>Остальные узлы, на которых выполняется транзакция, называются </a:t>
            </a:r>
            <a:r>
              <a:rPr lang="ru-RU" altLang="ru-RU" sz="2000" b="1" i="1" dirty="0">
                <a:solidFill>
                  <a:srgbClr val="0D0D11"/>
                </a:solidFill>
              </a:rPr>
              <a:t>участниками транзакции</a:t>
            </a:r>
            <a:r>
              <a:rPr lang="ru-RU" altLang="ru-RU" sz="2000" dirty="0">
                <a:solidFill>
                  <a:srgbClr val="0D0D11"/>
                </a:solidFill>
              </a:rPr>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1187624" y="248444"/>
            <a:ext cx="7772400" cy="715963"/>
          </a:xfrm>
        </p:spPr>
        <p:txBody>
          <a:bodyPr/>
          <a:lstStyle/>
          <a:p>
            <a:pPr eaLnBrk="1" hangingPunct="1"/>
            <a:r>
              <a:rPr lang="ru-RU" altLang="ru-RU" sz="3600" dirty="0" smtClean="0">
                <a:latin typeface="Times New Roman" panose="02020603050405020304" pitchFamily="18" charset="0"/>
              </a:rPr>
              <a:t>Протокол двухфазной фиксации</a:t>
            </a:r>
          </a:p>
        </p:txBody>
      </p:sp>
      <p:sp>
        <p:nvSpPr>
          <p:cNvPr id="37893" name="Rectangle 5"/>
          <p:cNvSpPr>
            <a:spLocks noChangeArrowheads="1"/>
          </p:cNvSpPr>
          <p:nvPr/>
        </p:nvSpPr>
        <p:spPr bwMode="auto">
          <a:xfrm>
            <a:off x="0" y="21288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895" name="Rectangle 7"/>
          <p:cNvSpPr>
            <a:spLocks noChangeArrowheads="1"/>
          </p:cNvSpPr>
          <p:nvPr/>
        </p:nvSpPr>
        <p:spPr bwMode="auto">
          <a:xfrm>
            <a:off x="0" y="1947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37894" name="Object 6"/>
          <p:cNvGraphicFramePr>
            <a:graphicFrameLocks noChangeAspect="1"/>
          </p:cNvGraphicFramePr>
          <p:nvPr>
            <p:extLst>
              <p:ext uri="{D42A27DB-BD31-4B8C-83A1-F6EECF244321}">
                <p14:modId xmlns:p14="http://schemas.microsoft.com/office/powerpoint/2010/main" val="2209503793"/>
              </p:ext>
            </p:extLst>
          </p:nvPr>
        </p:nvGraphicFramePr>
        <p:xfrm>
          <a:off x="1147148" y="1412776"/>
          <a:ext cx="7991475" cy="4478338"/>
        </p:xfrm>
        <a:graphic>
          <a:graphicData uri="http://schemas.openxmlformats.org/presentationml/2006/ole">
            <mc:AlternateContent xmlns:mc="http://schemas.openxmlformats.org/markup-compatibility/2006">
              <mc:Choice xmlns:v="urn:schemas-microsoft-com:vml" Requires="v">
                <p:oleObj spid="_x0000_s37921" name="Рисунок" r:id="rId3" imgW="5283200" imgH="2946400" progId="Word.Picture.8">
                  <p:embed/>
                </p:oleObj>
              </mc:Choice>
              <mc:Fallback>
                <p:oleObj name="Рисунок" r:id="rId3" imgW="5283200" imgH="2946400" progId="Word.Picture.8">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7148" y="1412776"/>
                        <a:ext cx="7991475" cy="4478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547664" y="260648"/>
            <a:ext cx="7772400" cy="788988"/>
          </a:xfrm>
        </p:spPr>
        <p:txBody>
          <a:bodyPr/>
          <a:lstStyle/>
          <a:p>
            <a:r>
              <a:rPr lang="ru-RU" altLang="ru-RU" sz="3600" dirty="0" smtClean="0">
                <a:latin typeface="Times New Roman" panose="02020603050405020304" pitchFamily="18" charset="0"/>
              </a:rPr>
              <a:t>Действия координатора транзакции</a:t>
            </a:r>
          </a:p>
        </p:txBody>
      </p:sp>
      <p:sp>
        <p:nvSpPr>
          <p:cNvPr id="38916" name="Text Box 4"/>
          <p:cNvSpPr txBox="1">
            <a:spLocks noChangeArrowheads="1"/>
          </p:cNvSpPr>
          <p:nvPr/>
        </p:nvSpPr>
        <p:spPr bwMode="auto">
          <a:xfrm>
            <a:off x="1200823" y="1196752"/>
            <a:ext cx="7956376"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sz="1600" dirty="0">
                <a:solidFill>
                  <a:srgbClr val="0D0D11"/>
                </a:solidFill>
              </a:rPr>
              <a:t>Координатор выполняет протокол 2ФФ по следующему алгоритму:</a:t>
            </a:r>
            <a:endParaRPr lang="en-US" altLang="ru-RU" sz="1600" b="1" dirty="0">
              <a:solidFill>
                <a:srgbClr val="0D0D11"/>
              </a:solidFill>
            </a:endParaRPr>
          </a:p>
          <a:p>
            <a:pPr eaLnBrk="1" hangingPunct="1"/>
            <a:r>
              <a:rPr lang="en-US" altLang="ru-RU" sz="1600" b="1" dirty="0">
                <a:solidFill>
                  <a:srgbClr val="0D0D11"/>
                </a:solidFill>
              </a:rPr>
              <a:t>I</a:t>
            </a:r>
            <a:r>
              <a:rPr lang="ru-RU" altLang="ru-RU" sz="1600" b="1" dirty="0">
                <a:solidFill>
                  <a:srgbClr val="0D0D11"/>
                </a:solidFill>
              </a:rPr>
              <a:t>. Фаза 1</a:t>
            </a:r>
            <a:r>
              <a:rPr lang="ru-RU" altLang="ru-RU" sz="1600" dirty="0">
                <a:solidFill>
                  <a:srgbClr val="0D0D11"/>
                </a:solidFill>
              </a:rPr>
              <a:t> (голосование).</a:t>
            </a:r>
          </a:p>
          <a:p>
            <a:pPr eaLnBrk="1" hangingPunct="1"/>
            <a:r>
              <a:rPr lang="ru-RU" altLang="ru-RU" sz="1600" dirty="0">
                <a:solidFill>
                  <a:srgbClr val="0D0D11"/>
                </a:solidFill>
              </a:rPr>
              <a:t>Занести запись </a:t>
            </a:r>
            <a:r>
              <a:rPr lang="en-US" altLang="ru-RU" sz="1600" i="1" dirty="0">
                <a:solidFill>
                  <a:srgbClr val="0D0D11"/>
                </a:solidFill>
              </a:rPr>
              <a:t>begin</a:t>
            </a:r>
            <a:r>
              <a:rPr lang="ru-RU" altLang="ru-RU" sz="1600" i="1" dirty="0">
                <a:solidFill>
                  <a:srgbClr val="0D0D11"/>
                </a:solidFill>
              </a:rPr>
              <a:t>_</a:t>
            </a:r>
            <a:r>
              <a:rPr lang="en-US" altLang="ru-RU" sz="1600" i="1" dirty="0">
                <a:solidFill>
                  <a:srgbClr val="0D0D11"/>
                </a:solidFill>
              </a:rPr>
              <a:t>commit </a:t>
            </a:r>
            <a:r>
              <a:rPr lang="ru-RU" altLang="ru-RU" sz="1600" dirty="0">
                <a:solidFill>
                  <a:srgbClr val="0D0D11"/>
                </a:solidFill>
              </a:rPr>
              <a:t>в системный журнал и обеспечить ее перенос из буфера в ОП на ВЗУ. Отправить всем участникам команду </a:t>
            </a:r>
            <a:r>
              <a:rPr lang="en-US" altLang="ru-RU" sz="1600" dirty="0">
                <a:solidFill>
                  <a:srgbClr val="0D0D11"/>
                </a:solidFill>
              </a:rPr>
              <a:t>PREPARE</a:t>
            </a:r>
            <a:r>
              <a:rPr lang="ru-RU" altLang="ru-RU" sz="1600" dirty="0">
                <a:solidFill>
                  <a:srgbClr val="0D0D11"/>
                </a:solidFill>
              </a:rPr>
              <a:t>.</a:t>
            </a:r>
          </a:p>
          <a:p>
            <a:pPr eaLnBrk="1" hangingPunct="1"/>
            <a:r>
              <a:rPr lang="ru-RU" altLang="ru-RU" sz="1600" dirty="0">
                <a:solidFill>
                  <a:srgbClr val="0D0D11"/>
                </a:solidFill>
              </a:rPr>
              <a:t>Ожидать ответов всех участников в пределах установленного тайм-аута.</a:t>
            </a:r>
            <a:endParaRPr lang="en-US" altLang="ru-RU" sz="1600" b="1" dirty="0">
              <a:solidFill>
                <a:srgbClr val="0D0D11"/>
              </a:solidFill>
            </a:endParaRPr>
          </a:p>
          <a:p>
            <a:pPr eaLnBrk="1" hangingPunct="1"/>
            <a:r>
              <a:rPr lang="en-US" altLang="ru-RU" sz="1600" b="1" dirty="0">
                <a:solidFill>
                  <a:srgbClr val="0D0D11"/>
                </a:solidFill>
              </a:rPr>
              <a:t>II</a:t>
            </a:r>
            <a:r>
              <a:rPr lang="ru-RU" altLang="ru-RU" sz="1600" b="1" dirty="0">
                <a:solidFill>
                  <a:srgbClr val="0D0D11"/>
                </a:solidFill>
              </a:rPr>
              <a:t>. Фаза 2</a:t>
            </a:r>
            <a:r>
              <a:rPr lang="ru-RU" altLang="ru-RU" sz="1600" dirty="0">
                <a:solidFill>
                  <a:srgbClr val="0D0D11"/>
                </a:solidFill>
              </a:rPr>
              <a:t> (принятие решения).</a:t>
            </a:r>
          </a:p>
          <a:p>
            <a:pPr eaLnBrk="1" hangingPunct="1"/>
            <a:r>
              <a:rPr lang="ru-RU" altLang="ru-RU" sz="1600" dirty="0">
                <a:solidFill>
                  <a:srgbClr val="0D0D11"/>
                </a:solidFill>
              </a:rPr>
              <a:t>При поступлении сообщения </a:t>
            </a:r>
            <a:r>
              <a:rPr lang="en-US" altLang="ru-RU" sz="1600" dirty="0">
                <a:solidFill>
                  <a:srgbClr val="0D0D11"/>
                </a:solidFill>
              </a:rPr>
              <a:t>ABORT</a:t>
            </a:r>
            <a:r>
              <a:rPr lang="ru-RU" altLang="ru-RU" sz="1600" dirty="0">
                <a:solidFill>
                  <a:srgbClr val="0D0D11"/>
                </a:solidFill>
              </a:rPr>
              <a:t>: занести в системный журнал запись </a:t>
            </a:r>
            <a:r>
              <a:rPr lang="en-US" altLang="ru-RU" sz="1600" i="1" dirty="0">
                <a:solidFill>
                  <a:srgbClr val="0D0D11"/>
                </a:solidFill>
              </a:rPr>
              <a:t>abort</a:t>
            </a:r>
            <a:r>
              <a:rPr lang="ru-RU" altLang="ru-RU" sz="1600" dirty="0">
                <a:solidFill>
                  <a:srgbClr val="0D0D11"/>
                </a:solidFill>
              </a:rPr>
              <a:t> и обеспечить ее перенос из буфера в ОП на ВЗУ; отправить всем участникам сообщение </a:t>
            </a:r>
            <a:r>
              <a:rPr lang="en-US" altLang="ru-RU" sz="1600" dirty="0">
                <a:solidFill>
                  <a:srgbClr val="0D0D11"/>
                </a:solidFill>
              </a:rPr>
              <a:t>GLOBAL</a:t>
            </a:r>
            <a:r>
              <a:rPr lang="ru-RU" altLang="ru-RU" sz="1600" dirty="0">
                <a:solidFill>
                  <a:srgbClr val="0D0D11"/>
                </a:solidFill>
              </a:rPr>
              <a:t>_</a:t>
            </a:r>
            <a:r>
              <a:rPr lang="en-US" altLang="ru-RU" sz="1600" dirty="0">
                <a:solidFill>
                  <a:srgbClr val="0D0D11"/>
                </a:solidFill>
              </a:rPr>
              <a:t>ABORT</a:t>
            </a:r>
            <a:r>
              <a:rPr lang="ru-RU" altLang="ru-RU" sz="1600" dirty="0">
                <a:solidFill>
                  <a:srgbClr val="0D0D11"/>
                </a:solidFill>
              </a:rPr>
              <a:t> и ждать ответов участников (тайм-аут).</a:t>
            </a:r>
          </a:p>
          <a:p>
            <a:pPr eaLnBrk="1" hangingPunct="1"/>
            <a:r>
              <a:rPr lang="ru-RU" altLang="ru-RU" sz="1600" dirty="0">
                <a:solidFill>
                  <a:srgbClr val="0D0D11"/>
                </a:solidFill>
              </a:rPr>
              <a:t>Если участник не отвечает в течение установленного тайм-аута, координатор считает, что данный участник откатит свою часть транзакции и запускает протокол ликвидации.</a:t>
            </a:r>
          </a:p>
          <a:p>
            <a:pPr eaLnBrk="1" hangingPunct="1"/>
            <a:r>
              <a:rPr lang="ru-RU" altLang="ru-RU" sz="1600" dirty="0">
                <a:solidFill>
                  <a:srgbClr val="0D0D11"/>
                </a:solidFill>
              </a:rPr>
              <a:t>Если все участники прислали </a:t>
            </a:r>
            <a:r>
              <a:rPr lang="en-US" altLang="ru-RU" sz="1600" dirty="0">
                <a:solidFill>
                  <a:srgbClr val="0D0D11"/>
                </a:solidFill>
              </a:rPr>
              <a:t>COMMIT</a:t>
            </a:r>
            <a:r>
              <a:rPr lang="ru-RU" altLang="ru-RU" sz="1600" dirty="0">
                <a:solidFill>
                  <a:srgbClr val="0D0D11"/>
                </a:solidFill>
              </a:rPr>
              <a:t>, поместить в системный журнал запись </a:t>
            </a:r>
            <a:r>
              <a:rPr lang="en-US" altLang="ru-RU" sz="1600" i="1" dirty="0">
                <a:solidFill>
                  <a:srgbClr val="0D0D11"/>
                </a:solidFill>
              </a:rPr>
              <a:t>commit</a:t>
            </a:r>
            <a:r>
              <a:rPr lang="ru-RU" altLang="ru-RU" sz="1600" dirty="0">
                <a:solidFill>
                  <a:srgbClr val="0D0D11"/>
                </a:solidFill>
              </a:rPr>
              <a:t> и обеспечить ее перенос из буфера в ОП на ВЗУ. Отправить всем участникам сообщение </a:t>
            </a:r>
            <a:r>
              <a:rPr lang="en-US" altLang="ru-RU" sz="1600" dirty="0">
                <a:solidFill>
                  <a:srgbClr val="0D0D11"/>
                </a:solidFill>
              </a:rPr>
              <a:t>GLOBAL</a:t>
            </a:r>
            <a:r>
              <a:rPr lang="ru-RU" altLang="ru-RU" sz="1600" dirty="0">
                <a:solidFill>
                  <a:srgbClr val="0D0D11"/>
                </a:solidFill>
              </a:rPr>
              <a:t>_</a:t>
            </a:r>
            <a:r>
              <a:rPr lang="en-US" altLang="ru-RU" sz="1600" dirty="0">
                <a:solidFill>
                  <a:srgbClr val="0D0D11"/>
                </a:solidFill>
              </a:rPr>
              <a:t>COMMIT</a:t>
            </a:r>
            <a:r>
              <a:rPr lang="ru-RU" altLang="ru-RU" sz="1600" dirty="0">
                <a:solidFill>
                  <a:srgbClr val="0D0D11"/>
                </a:solidFill>
              </a:rPr>
              <a:t> и ждать ответов всех участников.</a:t>
            </a:r>
          </a:p>
          <a:p>
            <a:pPr eaLnBrk="1" hangingPunct="1"/>
            <a:r>
              <a:rPr lang="ru-RU" altLang="ru-RU" sz="1600" dirty="0">
                <a:solidFill>
                  <a:srgbClr val="0D0D11"/>
                </a:solidFill>
              </a:rPr>
              <a:t>После поступления подтверждений о фиксации от всех участников: поместить в системный журнал запись </a:t>
            </a:r>
            <a:r>
              <a:rPr lang="en-US" altLang="ru-RU" sz="1600" i="1" dirty="0">
                <a:solidFill>
                  <a:srgbClr val="0D0D11"/>
                </a:solidFill>
              </a:rPr>
              <a:t>end</a:t>
            </a:r>
            <a:r>
              <a:rPr lang="ru-RU" altLang="ru-RU" sz="1600" i="1" dirty="0">
                <a:solidFill>
                  <a:srgbClr val="0D0D11"/>
                </a:solidFill>
              </a:rPr>
              <a:t>_</a:t>
            </a:r>
            <a:r>
              <a:rPr lang="en-US" altLang="ru-RU" sz="1600" i="1" dirty="0">
                <a:solidFill>
                  <a:srgbClr val="0D0D11"/>
                </a:solidFill>
              </a:rPr>
              <a:t>transaction </a:t>
            </a:r>
            <a:r>
              <a:rPr lang="ru-RU" altLang="ru-RU" sz="1600" dirty="0">
                <a:solidFill>
                  <a:srgbClr val="0D0D11"/>
                </a:solidFill>
              </a:rPr>
              <a:t>и обеспечить ее перенос из буфера в ОП на ВЗУ.</a:t>
            </a:r>
          </a:p>
          <a:p>
            <a:pPr eaLnBrk="1" hangingPunct="1"/>
            <a:r>
              <a:rPr lang="ru-RU" altLang="ru-RU" sz="1600" dirty="0">
                <a:solidFill>
                  <a:srgbClr val="0D0D11"/>
                </a:solidFill>
              </a:rPr>
              <a:t>Если некоторые узлы не прислали подтверждения фиксации, координатор заново направляет им сообщения о принятом решении и поступает по этой схеме до получения всех требуемых подтверждений.</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763688" y="260648"/>
            <a:ext cx="6912768" cy="788988"/>
          </a:xfrm>
        </p:spPr>
        <p:txBody>
          <a:bodyPr/>
          <a:lstStyle/>
          <a:p>
            <a:r>
              <a:rPr lang="ru-RU" altLang="ru-RU" sz="3600" smtClean="0">
                <a:latin typeface="Times New Roman" panose="02020603050405020304" pitchFamily="18" charset="0"/>
              </a:rPr>
              <a:t>Действия участника транзакции</a:t>
            </a:r>
          </a:p>
        </p:txBody>
      </p:sp>
      <p:sp>
        <p:nvSpPr>
          <p:cNvPr id="39939" name="Text Box 3"/>
          <p:cNvSpPr txBox="1">
            <a:spLocks noChangeArrowheads="1"/>
          </p:cNvSpPr>
          <p:nvPr/>
        </p:nvSpPr>
        <p:spPr bwMode="auto">
          <a:xfrm>
            <a:off x="1259633" y="1196752"/>
            <a:ext cx="7776864" cy="503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dirty="0">
                <a:solidFill>
                  <a:srgbClr val="0D0D11"/>
                </a:solidFill>
              </a:rPr>
              <a:t>Участник выполняет протокол 2ФФ по следующему алгоритму:</a:t>
            </a:r>
            <a:endParaRPr lang="en-US" altLang="ru-RU" b="1" dirty="0">
              <a:solidFill>
                <a:srgbClr val="0D0D11"/>
              </a:solidFill>
            </a:endParaRPr>
          </a:p>
          <a:p>
            <a:pPr eaLnBrk="1" hangingPunct="1">
              <a:buFontTx/>
              <a:buAutoNum type="arabicPeriod"/>
            </a:pPr>
            <a:r>
              <a:rPr lang="ru-RU" altLang="ru-RU" dirty="0">
                <a:solidFill>
                  <a:srgbClr val="0D0D11"/>
                </a:solidFill>
              </a:rPr>
              <a:t>При получении команды </a:t>
            </a:r>
            <a:r>
              <a:rPr lang="en-US" altLang="ru-RU" dirty="0">
                <a:solidFill>
                  <a:srgbClr val="0D0D11"/>
                </a:solidFill>
              </a:rPr>
              <a:t>PREPARE</a:t>
            </a:r>
            <a:r>
              <a:rPr lang="ru-RU" altLang="ru-RU" dirty="0">
                <a:solidFill>
                  <a:srgbClr val="0D0D11"/>
                </a:solidFill>
              </a:rPr>
              <a:t>, если он готов зафиксировать свою часть транзакции, он помещает запись </a:t>
            </a:r>
            <a:r>
              <a:rPr lang="en-US" altLang="ru-RU" i="1" dirty="0">
                <a:solidFill>
                  <a:srgbClr val="0D0D11"/>
                </a:solidFill>
              </a:rPr>
              <a:t>ready</a:t>
            </a:r>
            <a:r>
              <a:rPr lang="ru-RU" altLang="ru-RU" i="1" dirty="0">
                <a:solidFill>
                  <a:srgbClr val="0D0D11"/>
                </a:solidFill>
              </a:rPr>
              <a:t>_</a:t>
            </a:r>
            <a:r>
              <a:rPr lang="en-US" altLang="ru-RU" i="1" dirty="0">
                <a:solidFill>
                  <a:srgbClr val="0D0D11"/>
                </a:solidFill>
              </a:rPr>
              <a:t>commit</a:t>
            </a:r>
            <a:r>
              <a:rPr lang="ru-RU" altLang="ru-RU" dirty="0">
                <a:solidFill>
                  <a:srgbClr val="0D0D11"/>
                </a:solidFill>
              </a:rPr>
              <a:t> в файл журнала транзакций и отправляет координатору сообщение </a:t>
            </a:r>
            <a:r>
              <a:rPr lang="en-US" altLang="ru-RU" dirty="0">
                <a:solidFill>
                  <a:srgbClr val="0D0D11"/>
                </a:solidFill>
              </a:rPr>
              <a:t>READY</a:t>
            </a:r>
            <a:r>
              <a:rPr lang="ru-RU" altLang="ru-RU" dirty="0">
                <a:solidFill>
                  <a:srgbClr val="0D0D11"/>
                </a:solidFill>
              </a:rPr>
              <a:t>_</a:t>
            </a:r>
            <a:r>
              <a:rPr lang="en-US" altLang="ru-RU" dirty="0">
                <a:solidFill>
                  <a:srgbClr val="0D0D11"/>
                </a:solidFill>
              </a:rPr>
              <a:t>COMMIT</a:t>
            </a:r>
            <a:r>
              <a:rPr lang="ru-RU" altLang="ru-RU" dirty="0">
                <a:solidFill>
                  <a:srgbClr val="0D0D11"/>
                </a:solidFill>
              </a:rPr>
              <a:t>. Если он не может зафиксировать свою часть транзакции, он помещает запись </a:t>
            </a:r>
            <a:r>
              <a:rPr lang="en-US" altLang="ru-RU" i="1" dirty="0">
                <a:solidFill>
                  <a:srgbClr val="0D0D11"/>
                </a:solidFill>
              </a:rPr>
              <a:t>abort</a:t>
            </a:r>
            <a:r>
              <a:rPr lang="ru-RU" altLang="ru-RU" dirty="0">
                <a:solidFill>
                  <a:srgbClr val="0D0D11"/>
                </a:solidFill>
              </a:rPr>
              <a:t> в файл журнала транзакций, отправляет координатору сообщение ABORT и откатывает свою часть транзакции (не дожидаясь общего сигнала </a:t>
            </a:r>
            <a:r>
              <a:rPr lang="en-US" altLang="ru-RU" dirty="0">
                <a:solidFill>
                  <a:srgbClr val="0D0D11"/>
                </a:solidFill>
              </a:rPr>
              <a:t>GLOBAL</a:t>
            </a:r>
            <a:r>
              <a:rPr lang="ru-RU" altLang="ru-RU" dirty="0">
                <a:solidFill>
                  <a:srgbClr val="0D0D11"/>
                </a:solidFill>
              </a:rPr>
              <a:t>_</a:t>
            </a:r>
            <a:r>
              <a:rPr lang="en-US" altLang="ru-RU" dirty="0">
                <a:solidFill>
                  <a:srgbClr val="0D0D11"/>
                </a:solidFill>
              </a:rPr>
              <a:t>ABORT</a:t>
            </a:r>
            <a:r>
              <a:rPr lang="ru-RU" altLang="ru-RU" dirty="0">
                <a:solidFill>
                  <a:srgbClr val="0D0D11"/>
                </a:solidFill>
              </a:rPr>
              <a:t>).</a:t>
            </a:r>
          </a:p>
          <a:p>
            <a:pPr eaLnBrk="1" hangingPunct="1">
              <a:buFontTx/>
              <a:buAutoNum type="arabicPeriod"/>
            </a:pPr>
            <a:r>
              <a:rPr lang="ru-RU" altLang="ru-RU" dirty="0">
                <a:solidFill>
                  <a:srgbClr val="0D0D11"/>
                </a:solidFill>
              </a:rPr>
              <a:t>Если участник отправил координатору сообщение </a:t>
            </a:r>
            <a:r>
              <a:rPr lang="en-US" altLang="ru-RU" dirty="0">
                <a:solidFill>
                  <a:srgbClr val="0D0D11"/>
                </a:solidFill>
              </a:rPr>
              <a:t>READY</a:t>
            </a:r>
            <a:r>
              <a:rPr lang="ru-RU" altLang="ru-RU" dirty="0">
                <a:solidFill>
                  <a:srgbClr val="0D0D11"/>
                </a:solidFill>
              </a:rPr>
              <a:t>_</a:t>
            </a:r>
            <a:r>
              <a:rPr lang="en-US" altLang="ru-RU" dirty="0">
                <a:solidFill>
                  <a:srgbClr val="0D0D11"/>
                </a:solidFill>
              </a:rPr>
              <a:t>COMMIT</a:t>
            </a:r>
            <a:r>
              <a:rPr lang="ru-RU" altLang="ru-RU" dirty="0">
                <a:solidFill>
                  <a:srgbClr val="0D0D11"/>
                </a:solidFill>
              </a:rPr>
              <a:t>, то он ожидает ответа координатора в пределах установленного тайм-аута.</a:t>
            </a:r>
          </a:p>
          <a:p>
            <a:pPr eaLnBrk="1" hangingPunct="1">
              <a:buFontTx/>
              <a:buAutoNum type="arabicPeriod"/>
            </a:pPr>
            <a:r>
              <a:rPr lang="ru-RU" altLang="ru-RU" dirty="0">
                <a:solidFill>
                  <a:srgbClr val="0D0D11"/>
                </a:solidFill>
              </a:rPr>
              <a:t>При получении </a:t>
            </a:r>
            <a:r>
              <a:rPr lang="en-US" altLang="ru-RU" dirty="0">
                <a:solidFill>
                  <a:srgbClr val="0D0D11"/>
                </a:solidFill>
              </a:rPr>
              <a:t>GLOBAL</a:t>
            </a:r>
            <a:r>
              <a:rPr lang="ru-RU" altLang="ru-RU" dirty="0">
                <a:solidFill>
                  <a:srgbClr val="0D0D11"/>
                </a:solidFill>
              </a:rPr>
              <a:t>_</a:t>
            </a:r>
            <a:r>
              <a:rPr lang="en-US" altLang="ru-RU" dirty="0">
                <a:solidFill>
                  <a:srgbClr val="0D0D11"/>
                </a:solidFill>
              </a:rPr>
              <a:t>ABORT</a:t>
            </a:r>
            <a:r>
              <a:rPr lang="ru-RU" altLang="ru-RU" dirty="0">
                <a:solidFill>
                  <a:srgbClr val="0D0D11"/>
                </a:solidFill>
              </a:rPr>
              <a:t> участник помещает запись </a:t>
            </a:r>
            <a:r>
              <a:rPr lang="en-US" altLang="ru-RU" i="1" dirty="0">
                <a:solidFill>
                  <a:srgbClr val="0D0D11"/>
                </a:solidFill>
              </a:rPr>
              <a:t>abort</a:t>
            </a:r>
            <a:r>
              <a:rPr lang="ru-RU" altLang="ru-RU" dirty="0">
                <a:solidFill>
                  <a:srgbClr val="0D0D11"/>
                </a:solidFill>
              </a:rPr>
              <a:t> в файл журнала транзакций, откатывает свою часть транзакции и отправляет координатору подтверждение отката.</a:t>
            </a:r>
          </a:p>
          <a:p>
            <a:pPr eaLnBrk="1" hangingPunct="1">
              <a:buFontTx/>
              <a:buAutoNum type="arabicPeriod"/>
            </a:pPr>
            <a:r>
              <a:rPr lang="ru-RU" altLang="ru-RU" dirty="0">
                <a:solidFill>
                  <a:srgbClr val="0D0D11"/>
                </a:solidFill>
              </a:rPr>
              <a:t>При получении </a:t>
            </a:r>
            <a:r>
              <a:rPr lang="en-US" altLang="ru-RU" dirty="0">
                <a:solidFill>
                  <a:srgbClr val="0D0D11"/>
                </a:solidFill>
              </a:rPr>
              <a:t>GLOBAL</a:t>
            </a:r>
            <a:r>
              <a:rPr lang="ru-RU" altLang="ru-RU" dirty="0">
                <a:solidFill>
                  <a:srgbClr val="0D0D11"/>
                </a:solidFill>
              </a:rPr>
              <a:t>_</a:t>
            </a:r>
            <a:r>
              <a:rPr lang="en-US" altLang="ru-RU" dirty="0">
                <a:solidFill>
                  <a:srgbClr val="0D0D11"/>
                </a:solidFill>
              </a:rPr>
              <a:t>COMMIT</a:t>
            </a:r>
            <a:r>
              <a:rPr lang="ru-RU" altLang="ru-RU" dirty="0">
                <a:solidFill>
                  <a:srgbClr val="0D0D11"/>
                </a:solidFill>
              </a:rPr>
              <a:t> участник помещает запись </a:t>
            </a:r>
            <a:r>
              <a:rPr lang="en-US" altLang="ru-RU" i="1" dirty="0">
                <a:solidFill>
                  <a:srgbClr val="0D0D11"/>
                </a:solidFill>
              </a:rPr>
              <a:t>commit</a:t>
            </a:r>
            <a:r>
              <a:rPr lang="ru-RU" altLang="ru-RU" dirty="0">
                <a:solidFill>
                  <a:srgbClr val="0D0D11"/>
                </a:solidFill>
              </a:rPr>
              <a:t> в файл журнала транзакций, фиксирует свою часть транзакции и отправляет координатору подтверждение фиксации.</a:t>
            </a:r>
          </a:p>
          <a:p>
            <a:pPr eaLnBrk="1" hangingPunct="1">
              <a:buFontTx/>
              <a:buAutoNum type="arabicPeriod"/>
            </a:pPr>
            <a:r>
              <a:rPr lang="ru-RU" altLang="ru-RU" dirty="0">
                <a:solidFill>
                  <a:srgbClr val="0D0D11"/>
                </a:solidFill>
              </a:rPr>
              <a:t>Если в течение установленного тайм-аута участник не получает сообщения от координатора, он откатывает свою часть транзакции.</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ext Box 5"/>
          <p:cNvSpPr txBox="1">
            <a:spLocks noChangeArrowheads="1"/>
          </p:cNvSpPr>
          <p:nvPr/>
        </p:nvSpPr>
        <p:spPr bwMode="auto">
          <a:xfrm>
            <a:off x="1206793" y="1355278"/>
            <a:ext cx="7920880" cy="538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b="1" dirty="0">
                <a:solidFill>
                  <a:srgbClr val="0D0D11"/>
                </a:solidFill>
              </a:rPr>
              <a:t>Локальная автономность.</a:t>
            </a:r>
            <a:r>
              <a:rPr lang="ru-RU" altLang="ru-RU" dirty="0">
                <a:solidFill>
                  <a:srgbClr val="0D0D11"/>
                </a:solidFill>
              </a:rPr>
              <a:t> Локальные данные принадлежат локальным узлам и управляется администраторами локальных БД.</a:t>
            </a:r>
          </a:p>
          <a:p>
            <a:pPr eaLnBrk="1" hangingPunct="1"/>
            <a:r>
              <a:rPr lang="ru-RU" altLang="ru-RU" dirty="0">
                <a:solidFill>
                  <a:srgbClr val="0D0D11"/>
                </a:solidFill>
              </a:rPr>
              <a:t>Локальные процессы в РБД остаются локальными.</a:t>
            </a:r>
          </a:p>
          <a:p>
            <a:pPr eaLnBrk="1" hangingPunct="1"/>
            <a:r>
              <a:rPr lang="ru-RU" altLang="ru-RU" dirty="0">
                <a:solidFill>
                  <a:srgbClr val="0D0D11"/>
                </a:solidFill>
              </a:rPr>
              <a:t>Все процессы на локальном узле контролируются только этим узлом.</a:t>
            </a:r>
            <a:endParaRPr lang="ru-RU" altLang="ru-RU" b="1" dirty="0">
              <a:solidFill>
                <a:srgbClr val="0D0D11"/>
              </a:solidFill>
            </a:endParaRPr>
          </a:p>
          <a:p>
            <a:pPr eaLnBrk="1" hangingPunct="1"/>
            <a:r>
              <a:rPr lang="ru-RU" altLang="ru-RU" b="1" dirty="0">
                <a:solidFill>
                  <a:srgbClr val="0D0D11"/>
                </a:solidFill>
              </a:rPr>
              <a:t>Отсутствие опоры на центральный узел.</a:t>
            </a:r>
            <a:endParaRPr lang="ru-RU" altLang="ru-RU" dirty="0">
              <a:solidFill>
                <a:srgbClr val="0D0D11"/>
              </a:solidFill>
            </a:endParaRPr>
          </a:p>
          <a:p>
            <a:pPr eaLnBrk="1" hangingPunct="1"/>
            <a:r>
              <a:rPr lang="ru-RU" altLang="ru-RU" dirty="0">
                <a:solidFill>
                  <a:srgbClr val="0D0D11"/>
                </a:solidFill>
              </a:rPr>
              <a:t>В системе не должно быть узла, без которого система не может функционировать, т.е. не должно быть центральных служб.</a:t>
            </a:r>
            <a:endParaRPr lang="ru-RU" altLang="ru-RU" b="1" dirty="0">
              <a:solidFill>
                <a:srgbClr val="0D0D11"/>
              </a:solidFill>
            </a:endParaRPr>
          </a:p>
          <a:p>
            <a:pPr eaLnBrk="1" hangingPunct="1"/>
            <a:r>
              <a:rPr lang="ru-RU" altLang="ru-RU" b="1" dirty="0">
                <a:solidFill>
                  <a:srgbClr val="0D0D11"/>
                </a:solidFill>
              </a:rPr>
              <a:t>Непрерывное функционирование.</a:t>
            </a:r>
            <a:endParaRPr lang="ru-RU" altLang="ru-RU" dirty="0">
              <a:solidFill>
                <a:srgbClr val="0D0D11"/>
              </a:solidFill>
            </a:endParaRPr>
          </a:p>
          <a:p>
            <a:pPr eaLnBrk="1" hangingPunct="1"/>
            <a:r>
              <a:rPr lang="ru-RU" altLang="ru-RU" dirty="0">
                <a:solidFill>
                  <a:srgbClr val="0D0D11"/>
                </a:solidFill>
              </a:rPr>
              <a:t>Удаление или добавление узла не должно требовать остановки системы в целом.</a:t>
            </a:r>
            <a:endParaRPr lang="ru-RU" altLang="ru-RU" b="1" dirty="0">
              <a:solidFill>
                <a:srgbClr val="0D0D11"/>
              </a:solidFill>
            </a:endParaRPr>
          </a:p>
          <a:p>
            <a:pPr eaLnBrk="1" hangingPunct="1"/>
            <a:r>
              <a:rPr lang="ru-RU" altLang="ru-RU" b="1" dirty="0">
                <a:solidFill>
                  <a:srgbClr val="0D0D11"/>
                </a:solidFill>
              </a:rPr>
              <a:t>Независимость от местоположения.</a:t>
            </a:r>
            <a:endParaRPr lang="ru-RU" altLang="ru-RU" dirty="0">
              <a:solidFill>
                <a:srgbClr val="0D0D11"/>
              </a:solidFill>
            </a:endParaRPr>
          </a:p>
          <a:p>
            <a:pPr eaLnBrk="1" hangingPunct="1"/>
            <a:r>
              <a:rPr lang="ru-RU" altLang="ru-RU" dirty="0">
                <a:solidFill>
                  <a:srgbClr val="0D0D11"/>
                </a:solidFill>
              </a:rPr>
              <a:t>Пользователь должен получать доступ к любым данным в системе, независимо от того, являются эти данные локальными или удалёнными.</a:t>
            </a:r>
            <a:endParaRPr lang="ru-RU" altLang="ru-RU" b="1" dirty="0">
              <a:solidFill>
                <a:srgbClr val="0D0D11"/>
              </a:solidFill>
            </a:endParaRPr>
          </a:p>
          <a:p>
            <a:pPr eaLnBrk="1" hangingPunct="1"/>
            <a:r>
              <a:rPr lang="ru-RU" altLang="ru-RU" b="1" dirty="0">
                <a:solidFill>
                  <a:srgbClr val="0D0D11"/>
                </a:solidFill>
              </a:rPr>
              <a:t>Независимость от фрагментации.</a:t>
            </a:r>
            <a:endParaRPr lang="ru-RU" altLang="ru-RU" dirty="0">
              <a:solidFill>
                <a:srgbClr val="0D0D11"/>
              </a:solidFill>
            </a:endParaRPr>
          </a:p>
          <a:p>
            <a:pPr eaLnBrk="1" hangingPunct="1"/>
            <a:r>
              <a:rPr lang="ru-RU" altLang="ru-RU" dirty="0">
                <a:solidFill>
                  <a:srgbClr val="0D0D11"/>
                </a:solidFill>
              </a:rPr>
              <a:t>Доступ к данным не должен зависеть от наличия или отсутствия фрагментации и от типа фрагментации.</a:t>
            </a:r>
            <a:endParaRPr lang="ru-RU" altLang="ru-RU" b="1" dirty="0">
              <a:solidFill>
                <a:srgbClr val="0D0D11"/>
              </a:solidFill>
            </a:endParaRPr>
          </a:p>
          <a:p>
            <a:pPr eaLnBrk="1" hangingPunct="1"/>
            <a:r>
              <a:rPr lang="ru-RU" altLang="ru-RU" b="1" dirty="0">
                <a:solidFill>
                  <a:srgbClr val="0D0D11"/>
                </a:solidFill>
              </a:rPr>
              <a:t>Независимость от репликации.</a:t>
            </a:r>
            <a:endParaRPr lang="ru-RU" altLang="ru-RU" dirty="0">
              <a:solidFill>
                <a:srgbClr val="0D0D11"/>
              </a:solidFill>
            </a:endParaRPr>
          </a:p>
          <a:p>
            <a:pPr eaLnBrk="1" hangingPunct="1"/>
            <a:r>
              <a:rPr lang="ru-RU" altLang="ru-RU" dirty="0">
                <a:solidFill>
                  <a:srgbClr val="0D0D11"/>
                </a:solidFill>
              </a:rPr>
              <a:t>Доступ к данным не должен зависеть от наличия или отсутствия реплик данных.</a:t>
            </a:r>
            <a:endParaRPr lang="ru-RU" altLang="ru-RU" sz="2000" dirty="0">
              <a:solidFill>
                <a:srgbClr val="0D0D11"/>
              </a:solidFill>
            </a:endParaRPr>
          </a:p>
        </p:txBody>
      </p:sp>
      <p:sp>
        <p:nvSpPr>
          <p:cNvPr id="20482" name="Rectangle 2"/>
          <p:cNvSpPr>
            <a:spLocks noGrp="1" noChangeArrowheads="1"/>
          </p:cNvSpPr>
          <p:nvPr>
            <p:ph type="title"/>
          </p:nvPr>
        </p:nvSpPr>
        <p:spPr>
          <a:xfrm>
            <a:off x="1043608" y="53752"/>
            <a:ext cx="7848872" cy="1143000"/>
          </a:xfrm>
        </p:spPr>
        <p:txBody>
          <a:bodyPr>
            <a:normAutofit/>
          </a:bodyPr>
          <a:lstStyle/>
          <a:p>
            <a:r>
              <a:rPr lang="ru-RU" altLang="ru-RU" sz="3200" dirty="0">
                <a:latin typeface="Times New Roman" panose="02020603050405020304" pitchFamily="18" charset="0"/>
              </a:rPr>
              <a:t>Критерии </a:t>
            </a:r>
            <a:r>
              <a:rPr lang="ru-RU" altLang="ru-RU" sz="3200" dirty="0" err="1" smtClean="0">
                <a:latin typeface="Times New Roman" panose="02020603050405020304" pitchFamily="18" charset="0"/>
              </a:rPr>
              <a:t>распределенности</a:t>
            </a:r>
            <a:r>
              <a:rPr lang="ru-RU" altLang="ru-RU" sz="3200" dirty="0" smtClean="0">
                <a:latin typeface="Times New Roman" panose="02020603050405020304" pitchFamily="18" charset="0"/>
              </a:rPr>
              <a:t> </a:t>
            </a:r>
            <a:r>
              <a:rPr lang="ru-RU" altLang="ru-RU" sz="3200" dirty="0">
                <a:latin typeface="Times New Roman" panose="02020603050405020304" pitchFamily="18" charset="0"/>
              </a:rPr>
              <a:t>(по К. </a:t>
            </a:r>
            <a:r>
              <a:rPr lang="ru-RU" altLang="ru-RU" sz="3200" dirty="0" err="1">
                <a:latin typeface="Times New Roman" panose="02020603050405020304" pitchFamily="18" charset="0"/>
              </a:rPr>
              <a:t>Дейту</a:t>
            </a:r>
            <a:r>
              <a:rPr lang="ru-RU" altLang="ru-RU" sz="3200" dirty="0">
                <a:latin typeface="Times New Roman" panose="02020603050405020304" pitchFamily="18" charset="0"/>
              </a:rPr>
              <a: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475656" y="188640"/>
            <a:ext cx="7772400" cy="788988"/>
          </a:xfrm>
        </p:spPr>
        <p:txBody>
          <a:bodyPr/>
          <a:lstStyle/>
          <a:p>
            <a:r>
              <a:rPr lang="ru-RU" altLang="ru-RU" sz="3600" dirty="0" smtClean="0">
                <a:latin typeface="Times New Roman" panose="02020603050405020304" pitchFamily="18" charset="0"/>
              </a:rPr>
              <a:t>Протоколы ликвидации</a:t>
            </a:r>
          </a:p>
        </p:txBody>
      </p:sp>
      <p:sp>
        <p:nvSpPr>
          <p:cNvPr id="40963" name="Text Box 3"/>
          <p:cNvSpPr txBox="1">
            <a:spLocks noChangeArrowheads="1"/>
          </p:cNvSpPr>
          <p:nvPr/>
        </p:nvSpPr>
        <p:spPr bwMode="auto">
          <a:xfrm>
            <a:off x="1293093" y="1196752"/>
            <a:ext cx="7671395"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b="1" dirty="0">
                <a:solidFill>
                  <a:srgbClr val="0D0D11"/>
                </a:solidFill>
              </a:rPr>
              <a:t>Протокол ликвидации для координатора:</a:t>
            </a:r>
          </a:p>
          <a:p>
            <a:pPr eaLnBrk="1" hangingPunct="1">
              <a:buFontTx/>
              <a:buAutoNum type="arabicPeriod"/>
            </a:pPr>
            <a:r>
              <a:rPr lang="ru-RU" altLang="ru-RU" dirty="0">
                <a:solidFill>
                  <a:srgbClr val="0D0D11"/>
                </a:solidFill>
              </a:rPr>
              <a:t>Тайм-аут в состоянии </a:t>
            </a:r>
            <a:r>
              <a:rPr lang="en-US" altLang="ru-RU" dirty="0">
                <a:solidFill>
                  <a:srgbClr val="0D0D11"/>
                </a:solidFill>
              </a:rPr>
              <a:t>WAITING</a:t>
            </a:r>
            <a:r>
              <a:rPr lang="ru-RU" altLang="ru-RU" dirty="0">
                <a:solidFill>
                  <a:srgbClr val="0D0D11"/>
                </a:solidFill>
              </a:rPr>
              <a:t>: координатор не может зафиксировать транзакцию, потому что не получены все подтверждения от участников о фиксации. Ликвидация заключается в откате транзакции.</a:t>
            </a:r>
          </a:p>
          <a:p>
            <a:pPr eaLnBrk="1" hangingPunct="1">
              <a:buFontTx/>
              <a:buAutoNum type="arabicPeriod"/>
            </a:pPr>
            <a:r>
              <a:rPr lang="ru-RU" altLang="ru-RU" dirty="0">
                <a:solidFill>
                  <a:srgbClr val="0D0D11"/>
                </a:solidFill>
              </a:rPr>
              <a:t>Тайм-аут в состоянии </a:t>
            </a:r>
            <a:r>
              <a:rPr lang="en-US" altLang="ru-RU" dirty="0">
                <a:solidFill>
                  <a:srgbClr val="0D0D11"/>
                </a:solidFill>
              </a:rPr>
              <a:t>DECIDED</a:t>
            </a:r>
            <a:r>
              <a:rPr lang="ru-RU" altLang="ru-RU" dirty="0">
                <a:solidFill>
                  <a:srgbClr val="0D0D11"/>
                </a:solidFill>
              </a:rPr>
              <a:t>: координатор повторно рассылает сведения и принятом глобальном решении и ждет ответов от </a:t>
            </a:r>
            <a:r>
              <a:rPr lang="ru-RU" altLang="ru-RU" dirty="0" smtClean="0">
                <a:solidFill>
                  <a:srgbClr val="0D0D11"/>
                </a:solidFill>
              </a:rPr>
              <a:t>участников. Простейший </a:t>
            </a:r>
            <a:r>
              <a:rPr lang="ru-RU" altLang="ru-RU" dirty="0">
                <a:solidFill>
                  <a:srgbClr val="0D0D11"/>
                </a:solidFill>
              </a:rPr>
              <a:t>протокол ликвидации для участника заключается в блокировании процесса до тех пор, пока сеанс связи с координатором не будет восстановлен. Но в целях повышения производительности (и автономности) узлов могут быть предприняты и другие действия:</a:t>
            </a:r>
          </a:p>
          <a:p>
            <a:pPr lvl="1" eaLnBrk="1" hangingPunct="1">
              <a:buFont typeface="Arial" panose="020B0604020202020204" pitchFamily="34" charset="0"/>
              <a:buChar char="•"/>
            </a:pPr>
            <a:r>
              <a:rPr lang="ru-RU" altLang="ru-RU" dirty="0">
                <a:solidFill>
                  <a:srgbClr val="0D0D11"/>
                </a:solidFill>
              </a:rPr>
              <a:t>Тайм-аут в состоянии </a:t>
            </a:r>
            <a:r>
              <a:rPr lang="en-US" altLang="ru-RU" dirty="0">
                <a:solidFill>
                  <a:srgbClr val="0D0D11"/>
                </a:solidFill>
              </a:rPr>
              <a:t>INITIAL</a:t>
            </a:r>
            <a:r>
              <a:rPr lang="ru-RU" altLang="ru-RU" dirty="0">
                <a:solidFill>
                  <a:srgbClr val="0D0D11"/>
                </a:solidFill>
              </a:rPr>
              <a:t>: участник не может сообщить о своем решении координатору и не может зафиксировать транзакцию. Но может откатить свою часть транзакции. Если он позднее получит команду </a:t>
            </a:r>
            <a:r>
              <a:rPr lang="en-US" altLang="ru-RU" dirty="0">
                <a:solidFill>
                  <a:srgbClr val="0D0D11"/>
                </a:solidFill>
              </a:rPr>
              <a:t>PREPARE</a:t>
            </a:r>
            <a:r>
              <a:rPr lang="ru-RU" altLang="ru-RU" dirty="0">
                <a:solidFill>
                  <a:srgbClr val="0D0D11"/>
                </a:solidFill>
              </a:rPr>
              <a:t>, он может проигнорировать ее или отправить координатору сообщение </a:t>
            </a:r>
            <a:r>
              <a:rPr lang="en-US" altLang="ru-RU" dirty="0">
                <a:solidFill>
                  <a:srgbClr val="0D0D11"/>
                </a:solidFill>
              </a:rPr>
              <a:t>ABORT</a:t>
            </a:r>
            <a:r>
              <a:rPr lang="ru-RU" altLang="ru-RU" dirty="0">
                <a:solidFill>
                  <a:srgbClr val="0D0D11"/>
                </a:solidFill>
              </a:rPr>
              <a:t>.</a:t>
            </a:r>
          </a:p>
          <a:p>
            <a:pPr lvl="1" eaLnBrk="1" hangingPunct="1">
              <a:buFont typeface="Arial" panose="020B0604020202020204" pitchFamily="34" charset="0"/>
              <a:buChar char="•"/>
            </a:pPr>
            <a:r>
              <a:rPr lang="ru-RU" altLang="ru-RU" dirty="0">
                <a:solidFill>
                  <a:srgbClr val="0D0D11"/>
                </a:solidFill>
              </a:rPr>
              <a:t>Тайм-аут в состоянии </a:t>
            </a:r>
            <a:r>
              <a:rPr lang="en-US" altLang="ru-RU" dirty="0">
                <a:solidFill>
                  <a:srgbClr val="0D0D11"/>
                </a:solidFill>
              </a:rPr>
              <a:t>PREPARED</a:t>
            </a:r>
            <a:r>
              <a:rPr lang="ru-RU" altLang="ru-RU" dirty="0">
                <a:solidFill>
                  <a:srgbClr val="0D0D11"/>
                </a:solidFill>
              </a:rPr>
              <a:t>: участник уже известил координатор о решении </a:t>
            </a:r>
            <a:r>
              <a:rPr lang="en-US" altLang="ru-RU" dirty="0">
                <a:solidFill>
                  <a:srgbClr val="0D0D11"/>
                </a:solidFill>
              </a:rPr>
              <a:t>COMMIT</a:t>
            </a:r>
            <a:r>
              <a:rPr lang="ru-RU" altLang="ru-RU" dirty="0">
                <a:solidFill>
                  <a:srgbClr val="0D0D11"/>
                </a:solidFill>
              </a:rPr>
              <a:t>, то он не может его изменить. Участник оказывается заблокированным.</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396631" y="260648"/>
            <a:ext cx="6847777" cy="788988"/>
          </a:xfrm>
        </p:spPr>
        <p:txBody>
          <a:bodyPr/>
          <a:lstStyle/>
          <a:p>
            <a:r>
              <a:rPr lang="ru-RU" altLang="ru-RU" sz="3600" dirty="0" smtClean="0">
                <a:latin typeface="Times New Roman" panose="02020603050405020304" pitchFamily="18" charset="0"/>
              </a:rPr>
              <a:t>Протоколы восстановления</a:t>
            </a:r>
          </a:p>
        </p:txBody>
      </p:sp>
      <p:sp>
        <p:nvSpPr>
          <p:cNvPr id="41987" name="Text Box 3"/>
          <p:cNvSpPr txBox="1">
            <a:spLocks noChangeArrowheads="1"/>
          </p:cNvSpPr>
          <p:nvPr/>
        </p:nvSpPr>
        <p:spPr bwMode="auto">
          <a:xfrm>
            <a:off x="1115617" y="1196752"/>
            <a:ext cx="7776864" cy="4607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dirty="0">
                <a:solidFill>
                  <a:srgbClr val="0D0D11"/>
                </a:solidFill>
              </a:rPr>
              <a:t>Действия, которые выполняются на отказавшем узле после его перезагрузки, называются </a:t>
            </a:r>
            <a:r>
              <a:rPr lang="ru-RU" altLang="ru-RU" i="1" dirty="0">
                <a:solidFill>
                  <a:srgbClr val="0D0D11"/>
                </a:solidFill>
              </a:rPr>
              <a:t>протоколом восстановления</a:t>
            </a:r>
            <a:r>
              <a:rPr lang="ru-RU" altLang="ru-RU" dirty="0">
                <a:solidFill>
                  <a:srgbClr val="0D0D11"/>
                </a:solidFill>
              </a:rPr>
              <a:t>. </a:t>
            </a:r>
          </a:p>
          <a:p>
            <a:pPr eaLnBrk="1" hangingPunct="1"/>
            <a:r>
              <a:rPr lang="ru-RU" altLang="ru-RU" dirty="0">
                <a:solidFill>
                  <a:srgbClr val="0D0D11"/>
                </a:solidFill>
              </a:rPr>
              <a:t>Они зависят от того, в каком состоянии находился узел, когда произошел сбой, и какую роль выполнял этот узел в момент отказа: координатора или участника.</a:t>
            </a:r>
          </a:p>
          <a:p>
            <a:pPr eaLnBrk="1" hangingPunct="1">
              <a:spcBef>
                <a:spcPct val="30000"/>
              </a:spcBef>
              <a:spcAft>
                <a:spcPct val="10000"/>
              </a:spcAft>
            </a:pPr>
            <a:r>
              <a:rPr lang="ru-RU" altLang="ru-RU" b="1" dirty="0">
                <a:solidFill>
                  <a:srgbClr val="0D0D11"/>
                </a:solidFill>
              </a:rPr>
              <a:t>При отказе координатора:</a:t>
            </a:r>
          </a:p>
          <a:p>
            <a:pPr eaLnBrk="1" hangingPunct="1">
              <a:spcBef>
                <a:spcPct val="30000"/>
              </a:spcBef>
              <a:buFont typeface="Wingdings" panose="05000000000000000000" pitchFamily="2" charset="2"/>
              <a:buChar char="ü"/>
            </a:pPr>
            <a:r>
              <a:rPr lang="ru-RU" altLang="ru-RU" dirty="0">
                <a:solidFill>
                  <a:srgbClr val="0D0D11"/>
                </a:solidFill>
              </a:rPr>
              <a:t>В состоянии </a:t>
            </a:r>
            <a:r>
              <a:rPr lang="en-US" altLang="ru-RU" dirty="0">
                <a:solidFill>
                  <a:srgbClr val="0D0D11"/>
                </a:solidFill>
              </a:rPr>
              <a:t>INITIAL</a:t>
            </a:r>
            <a:r>
              <a:rPr lang="ru-RU" altLang="ru-RU" dirty="0">
                <a:solidFill>
                  <a:srgbClr val="0D0D11"/>
                </a:solidFill>
              </a:rPr>
              <a:t>: процедура 2ФФ еще не запускалась, поэтому после перезагрузки следует ее запустить.</a:t>
            </a:r>
          </a:p>
          <a:p>
            <a:pPr eaLnBrk="1" hangingPunct="1">
              <a:spcBef>
                <a:spcPct val="30000"/>
              </a:spcBef>
              <a:buFont typeface="Wingdings" panose="05000000000000000000" pitchFamily="2" charset="2"/>
              <a:buChar char="ü"/>
            </a:pPr>
            <a:r>
              <a:rPr lang="ru-RU" altLang="ru-RU" dirty="0">
                <a:solidFill>
                  <a:srgbClr val="0D0D11"/>
                </a:solidFill>
              </a:rPr>
              <a:t>В состоянии </a:t>
            </a:r>
            <a:r>
              <a:rPr lang="en-US" altLang="ru-RU" dirty="0">
                <a:solidFill>
                  <a:srgbClr val="0D0D11"/>
                </a:solidFill>
              </a:rPr>
              <a:t>WAITING</a:t>
            </a:r>
            <a:r>
              <a:rPr lang="ru-RU" altLang="ru-RU" dirty="0">
                <a:solidFill>
                  <a:srgbClr val="0D0D11"/>
                </a:solidFill>
              </a:rPr>
              <a:t>: координатор уже направил команду </a:t>
            </a:r>
            <a:r>
              <a:rPr lang="en-US" altLang="ru-RU" dirty="0">
                <a:solidFill>
                  <a:srgbClr val="0D0D11"/>
                </a:solidFill>
              </a:rPr>
              <a:t>PREPARE</a:t>
            </a:r>
            <a:r>
              <a:rPr lang="ru-RU" altLang="ru-RU" dirty="0">
                <a:solidFill>
                  <a:srgbClr val="0D0D11"/>
                </a:solidFill>
              </a:rPr>
              <a:t>, но еще не получил всех ответов и не получил ни одного сообщения </a:t>
            </a:r>
            <a:r>
              <a:rPr lang="en-US" altLang="ru-RU" dirty="0">
                <a:solidFill>
                  <a:srgbClr val="0D0D11"/>
                </a:solidFill>
              </a:rPr>
              <a:t>ABORT</a:t>
            </a:r>
            <a:r>
              <a:rPr lang="ru-RU" altLang="ru-RU" dirty="0">
                <a:solidFill>
                  <a:srgbClr val="0D0D11"/>
                </a:solidFill>
              </a:rPr>
              <a:t>. В этом случае он перезапускает процедуру 2ФФ.</a:t>
            </a:r>
          </a:p>
          <a:p>
            <a:pPr eaLnBrk="1" hangingPunct="1">
              <a:spcBef>
                <a:spcPct val="30000"/>
              </a:spcBef>
              <a:buFont typeface="Wingdings" panose="05000000000000000000" pitchFamily="2" charset="2"/>
              <a:buChar char="ü"/>
            </a:pPr>
            <a:r>
              <a:rPr lang="ru-RU" altLang="ru-RU" dirty="0">
                <a:solidFill>
                  <a:srgbClr val="0D0D11"/>
                </a:solidFill>
              </a:rPr>
              <a:t>В состоянии </a:t>
            </a:r>
            <a:r>
              <a:rPr lang="en-US" altLang="ru-RU" dirty="0">
                <a:solidFill>
                  <a:srgbClr val="0D0D11"/>
                </a:solidFill>
              </a:rPr>
              <a:t>DECIDED</a:t>
            </a:r>
            <a:r>
              <a:rPr lang="ru-RU" altLang="ru-RU" dirty="0">
                <a:solidFill>
                  <a:srgbClr val="0D0D11"/>
                </a:solidFill>
              </a:rPr>
              <a:t>: координатор уже направил участникам глобальное решение. Если после перезапуска он получит все подтверждения, то транзакция считается успешно зафиксированной. В противном случае он должен прибегнуть к протоколу ликвидации.</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547664" y="332656"/>
            <a:ext cx="6624736" cy="788988"/>
          </a:xfrm>
        </p:spPr>
        <p:txBody>
          <a:bodyPr/>
          <a:lstStyle/>
          <a:p>
            <a:r>
              <a:rPr lang="ru-RU" altLang="ru-RU" sz="3600" smtClean="0">
                <a:latin typeface="Times New Roman" panose="02020603050405020304" pitchFamily="18" charset="0"/>
              </a:rPr>
              <a:t>Протоколы восстановления</a:t>
            </a:r>
          </a:p>
        </p:txBody>
      </p:sp>
      <p:sp>
        <p:nvSpPr>
          <p:cNvPr id="43011" name="Text Box 3"/>
          <p:cNvSpPr txBox="1">
            <a:spLocks noChangeArrowheads="1"/>
          </p:cNvSpPr>
          <p:nvPr/>
        </p:nvSpPr>
        <p:spPr bwMode="auto">
          <a:xfrm>
            <a:off x="1187625" y="1340768"/>
            <a:ext cx="7776864" cy="527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spcBef>
                <a:spcPct val="35000"/>
              </a:spcBef>
              <a:spcAft>
                <a:spcPct val="15000"/>
              </a:spcAft>
            </a:pPr>
            <a:r>
              <a:rPr lang="ru-RU" altLang="ru-RU" b="1" dirty="0">
                <a:solidFill>
                  <a:srgbClr val="0D0D11"/>
                </a:solidFill>
              </a:rPr>
              <a:t>При отказе участника</a:t>
            </a:r>
            <a:r>
              <a:rPr lang="ru-RU" altLang="ru-RU" dirty="0">
                <a:solidFill>
                  <a:srgbClr val="0D0D11"/>
                </a:solidFill>
              </a:rPr>
              <a:t> цель протокола восстановления – гарантировать, что после восстановления узел выполнит в отношении транзакции то же действие, которое выполнили другие участники, и сделает это независимо от координатора, т.е. по возможности без дополнительных подтверждений. </a:t>
            </a:r>
          </a:p>
          <a:p>
            <a:pPr eaLnBrk="1" hangingPunct="1">
              <a:spcBef>
                <a:spcPct val="35000"/>
              </a:spcBef>
              <a:spcAft>
                <a:spcPct val="15000"/>
              </a:spcAft>
            </a:pPr>
            <a:r>
              <a:rPr lang="ru-RU" altLang="ru-RU" dirty="0">
                <a:solidFill>
                  <a:srgbClr val="0D0D11"/>
                </a:solidFill>
              </a:rPr>
              <a:t>Рассмотрим три возможных момента возникновения отказа:</a:t>
            </a:r>
          </a:p>
          <a:p>
            <a:pPr eaLnBrk="1" hangingPunct="1">
              <a:spcBef>
                <a:spcPct val="35000"/>
              </a:spcBef>
              <a:buFont typeface="Wingdings" panose="05000000000000000000" pitchFamily="2" charset="2"/>
              <a:buChar char="ü"/>
            </a:pPr>
            <a:r>
              <a:rPr lang="ru-RU" altLang="ru-RU" dirty="0">
                <a:solidFill>
                  <a:srgbClr val="0D0D11"/>
                </a:solidFill>
              </a:rPr>
              <a:t>В состоянии </a:t>
            </a:r>
            <a:r>
              <a:rPr lang="en-US" altLang="ru-RU" dirty="0">
                <a:solidFill>
                  <a:srgbClr val="0D0D11"/>
                </a:solidFill>
              </a:rPr>
              <a:t>INITIAL</a:t>
            </a:r>
            <a:r>
              <a:rPr lang="ru-RU" altLang="ru-RU" dirty="0">
                <a:solidFill>
                  <a:srgbClr val="0D0D11"/>
                </a:solidFill>
              </a:rPr>
              <a:t>: участник еще не успел сообщит о своем решении координатору, поэтому он может выполнить откат, т.к. координатор не мог принять решение о глобальной фиксации транзакции без голоса этого участника.</a:t>
            </a:r>
          </a:p>
          <a:p>
            <a:pPr eaLnBrk="1" hangingPunct="1">
              <a:spcBef>
                <a:spcPct val="35000"/>
              </a:spcBef>
              <a:buFont typeface="Wingdings" panose="05000000000000000000" pitchFamily="2" charset="2"/>
              <a:buChar char="ü"/>
            </a:pPr>
            <a:r>
              <a:rPr lang="ru-RU" altLang="ru-RU" dirty="0">
                <a:solidFill>
                  <a:srgbClr val="0D0D11"/>
                </a:solidFill>
              </a:rPr>
              <a:t>В состоянии </a:t>
            </a:r>
            <a:r>
              <a:rPr lang="en-US" altLang="ru-RU" dirty="0">
                <a:solidFill>
                  <a:srgbClr val="0D0D11"/>
                </a:solidFill>
              </a:rPr>
              <a:t>PREPARED</a:t>
            </a:r>
            <a:r>
              <a:rPr lang="ru-RU" altLang="ru-RU" dirty="0">
                <a:solidFill>
                  <a:srgbClr val="0D0D11"/>
                </a:solidFill>
              </a:rPr>
              <a:t>: участник уже направил сведения о своем решении координатору, поэтому он должен запустить свой протокол ликвидации.</a:t>
            </a:r>
          </a:p>
          <a:p>
            <a:pPr eaLnBrk="1" hangingPunct="1">
              <a:spcBef>
                <a:spcPct val="35000"/>
              </a:spcBef>
              <a:buFont typeface="Wingdings" panose="05000000000000000000" pitchFamily="2" charset="2"/>
              <a:buChar char="ü"/>
            </a:pPr>
            <a:r>
              <a:rPr lang="ru-RU" altLang="ru-RU" dirty="0">
                <a:solidFill>
                  <a:srgbClr val="0D0D11"/>
                </a:solidFill>
              </a:rPr>
              <a:t>В состоянии </a:t>
            </a:r>
            <a:r>
              <a:rPr lang="en-US" altLang="ru-RU" dirty="0">
                <a:solidFill>
                  <a:srgbClr val="0D0D11"/>
                </a:solidFill>
              </a:rPr>
              <a:t>ABORTED</a:t>
            </a:r>
            <a:r>
              <a:rPr lang="ru-RU" altLang="ru-RU" dirty="0">
                <a:solidFill>
                  <a:srgbClr val="0D0D11"/>
                </a:solidFill>
              </a:rPr>
              <a:t>/</a:t>
            </a:r>
            <a:r>
              <a:rPr lang="en-US" altLang="ru-RU" dirty="0">
                <a:solidFill>
                  <a:srgbClr val="0D0D11"/>
                </a:solidFill>
              </a:rPr>
              <a:t>COMMITED</a:t>
            </a:r>
            <a:r>
              <a:rPr lang="ru-RU" altLang="ru-RU" dirty="0">
                <a:solidFill>
                  <a:srgbClr val="0D0D11"/>
                </a:solidFill>
              </a:rPr>
              <a:t>: участник уже завершил обработку своей части транзакции, поэтому никаких дополнительных действий не требуется.</a:t>
            </a:r>
          </a:p>
          <a:p>
            <a:pPr eaLnBrk="1" hangingPunct="1"/>
            <a:endParaRPr lang="ru-RU" altLang="ru-RU" dirty="0">
              <a:solidFill>
                <a:srgbClr val="0D0D1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158760" y="291497"/>
            <a:ext cx="7772400" cy="715963"/>
          </a:xfrm>
        </p:spPr>
        <p:txBody>
          <a:bodyPr/>
          <a:lstStyle/>
          <a:p>
            <a:r>
              <a:rPr lang="ru-RU" altLang="ru-RU" sz="3600" dirty="0" smtClean="0">
                <a:latin typeface="Times New Roman" panose="02020603050405020304" pitchFamily="18" charset="0"/>
              </a:rPr>
              <a:t>Реализация протокола 2ФФ</a:t>
            </a:r>
          </a:p>
        </p:txBody>
      </p:sp>
      <p:sp>
        <p:nvSpPr>
          <p:cNvPr id="44037" name="Rectangle 5"/>
          <p:cNvSpPr>
            <a:spLocks noChangeArrowheads="1"/>
          </p:cNvSpPr>
          <p:nvPr/>
        </p:nvSpPr>
        <p:spPr bwMode="auto">
          <a:xfrm>
            <a:off x="0" y="1185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4039" name="Rectangle 7"/>
          <p:cNvSpPr>
            <a:spLocks noChangeArrowheads="1"/>
          </p:cNvSpPr>
          <p:nvPr/>
        </p:nvSpPr>
        <p:spPr bwMode="auto">
          <a:xfrm>
            <a:off x="0" y="1185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44038" name="Object 6"/>
          <p:cNvGraphicFramePr>
            <a:graphicFrameLocks noChangeAspect="1"/>
          </p:cNvGraphicFramePr>
          <p:nvPr>
            <p:extLst>
              <p:ext uri="{D42A27DB-BD31-4B8C-83A1-F6EECF244321}">
                <p14:modId xmlns:p14="http://schemas.microsoft.com/office/powerpoint/2010/main" val="4077867927"/>
              </p:ext>
            </p:extLst>
          </p:nvPr>
        </p:nvGraphicFramePr>
        <p:xfrm>
          <a:off x="1150938" y="1542669"/>
          <a:ext cx="7993062" cy="4813300"/>
        </p:xfrm>
        <a:graphic>
          <a:graphicData uri="http://schemas.openxmlformats.org/presentationml/2006/ole">
            <mc:AlternateContent xmlns:mc="http://schemas.openxmlformats.org/markup-compatibility/2006">
              <mc:Choice xmlns:v="urn:schemas-microsoft-com:vml" Requires="v">
                <p:oleObj spid="_x0000_s44065" name="Рисунок" r:id="rId3" imgW="5778500" imgH="4483100" progId="Word.Picture.8">
                  <p:embed/>
                </p:oleObj>
              </mc:Choice>
              <mc:Fallback>
                <p:oleObj name="Рисунок" r:id="rId3" imgW="5778500" imgH="4483100" progId="Word.Picture.8">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0938" y="1542669"/>
                        <a:ext cx="7993062" cy="481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371600" y="332656"/>
            <a:ext cx="7772400" cy="573088"/>
          </a:xfrm>
        </p:spPr>
        <p:txBody>
          <a:bodyPr>
            <a:normAutofit fontScale="90000"/>
          </a:bodyPr>
          <a:lstStyle/>
          <a:p>
            <a:r>
              <a:rPr lang="ru-RU" altLang="ru-RU" sz="3600" dirty="0" smtClean="0">
                <a:latin typeface="Times New Roman" panose="02020603050405020304" pitchFamily="18" charset="0"/>
              </a:rPr>
              <a:t>Поддержка </a:t>
            </a:r>
            <a:r>
              <a:rPr lang="ru-RU" altLang="ru-RU" sz="3600" dirty="0" err="1" smtClean="0">
                <a:latin typeface="Times New Roman" panose="02020603050405020304" pitchFamily="18" charset="0"/>
              </a:rPr>
              <a:t>распределенности</a:t>
            </a:r>
            <a:r>
              <a:rPr lang="ru-RU" altLang="ru-RU" sz="3600" dirty="0" smtClean="0">
                <a:latin typeface="Times New Roman" panose="02020603050405020304" pitchFamily="18" charset="0"/>
              </a:rPr>
              <a:t> в </a:t>
            </a:r>
            <a:r>
              <a:rPr lang="en-US" altLang="ru-RU" sz="3600" dirty="0" smtClean="0">
                <a:latin typeface="Times New Roman" panose="02020603050405020304" pitchFamily="18" charset="0"/>
              </a:rPr>
              <a:t>Oracle</a:t>
            </a:r>
            <a:endParaRPr lang="ru-RU" altLang="ru-RU" sz="3600" dirty="0" smtClean="0">
              <a:latin typeface="Times New Roman" panose="02020603050405020304" pitchFamily="18" charset="0"/>
            </a:endParaRPr>
          </a:p>
        </p:txBody>
      </p:sp>
      <p:sp>
        <p:nvSpPr>
          <p:cNvPr id="45060" name="Text Box 4"/>
          <p:cNvSpPr txBox="1">
            <a:spLocks noChangeArrowheads="1"/>
          </p:cNvSpPr>
          <p:nvPr/>
        </p:nvSpPr>
        <p:spPr bwMode="auto">
          <a:xfrm>
            <a:off x="1259633" y="1412776"/>
            <a:ext cx="7704856"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buFontTx/>
              <a:buAutoNum type="arabicPeriod"/>
            </a:pPr>
            <a:r>
              <a:rPr lang="ru-RU" altLang="ru-RU" dirty="0">
                <a:solidFill>
                  <a:srgbClr val="0D0D11"/>
                </a:solidFill>
              </a:rPr>
              <a:t>Прозрачность </a:t>
            </a:r>
            <a:r>
              <a:rPr lang="ru-RU" altLang="ru-RU" dirty="0" err="1">
                <a:solidFill>
                  <a:srgbClr val="0D0D11"/>
                </a:solidFill>
              </a:rPr>
              <a:t>распределенности</a:t>
            </a:r>
            <a:r>
              <a:rPr lang="ru-RU" altLang="ru-RU" dirty="0">
                <a:solidFill>
                  <a:srgbClr val="0D0D11"/>
                </a:solidFill>
              </a:rPr>
              <a:t>.</a:t>
            </a:r>
          </a:p>
          <a:p>
            <a:pPr eaLnBrk="1" hangingPunct="1">
              <a:buFontTx/>
              <a:buAutoNum type="arabicPeriod"/>
            </a:pPr>
            <a:r>
              <a:rPr lang="ru-RU" altLang="ru-RU" dirty="0">
                <a:solidFill>
                  <a:srgbClr val="0D0D11"/>
                </a:solidFill>
              </a:rPr>
              <a:t>Каждая часть данных, хранимых на одном компьютере в сети, оформлена как самостоятельная база данных. </a:t>
            </a:r>
          </a:p>
          <a:p>
            <a:pPr eaLnBrk="1" hangingPunct="1">
              <a:buFontTx/>
              <a:buAutoNum type="arabicPeriod"/>
            </a:pPr>
            <a:r>
              <a:rPr lang="ru-RU" altLang="ru-RU" dirty="0">
                <a:solidFill>
                  <a:srgbClr val="0D0D11"/>
                </a:solidFill>
              </a:rPr>
              <a:t>Одна логическая таблица может быть распределена по разным узлам в сети.</a:t>
            </a:r>
          </a:p>
          <a:p>
            <a:pPr eaLnBrk="1" hangingPunct="1">
              <a:buFontTx/>
              <a:buAutoNum type="arabicPeriod"/>
            </a:pPr>
            <a:r>
              <a:rPr lang="ru-RU" altLang="ru-RU" dirty="0">
                <a:solidFill>
                  <a:srgbClr val="0D0D11"/>
                </a:solidFill>
              </a:rPr>
              <a:t>Каждый сервер БД в системе распределенной базы данных (РБД) управляет доступом к своей локальной БД; за управление системой в целом не отвечает ни один сервер.</a:t>
            </a:r>
          </a:p>
          <a:p>
            <a:pPr eaLnBrk="1" hangingPunct="1">
              <a:buFontTx/>
              <a:buAutoNum type="arabicPeriod"/>
            </a:pPr>
            <a:r>
              <a:rPr lang="ru-RU" altLang="ru-RU" dirty="0">
                <a:solidFill>
                  <a:srgbClr val="0D0D11"/>
                </a:solidFill>
              </a:rPr>
              <a:t>Поддержка целостности и согласованности данных осуществляется на уровне взаимодействия между серверами, что является расширением модели клиент-сервер </a:t>
            </a:r>
            <a:r>
              <a:rPr lang="en-US" altLang="ru-RU" dirty="0">
                <a:solidFill>
                  <a:srgbClr val="0D0D11"/>
                </a:solidFill>
              </a:rPr>
              <a:t>(Distributed Oracle)</a:t>
            </a:r>
            <a:r>
              <a:rPr lang="ru-RU" altLang="ru-RU" dirty="0">
                <a:solidFill>
                  <a:srgbClr val="0D0D11"/>
                </a:solidFill>
              </a:rPr>
              <a:t>.</a:t>
            </a:r>
          </a:p>
          <a:p>
            <a:pPr eaLnBrk="1" hangingPunct="1">
              <a:buFontTx/>
              <a:buAutoNum type="arabicPeriod"/>
            </a:pPr>
            <a:r>
              <a:rPr lang="ru-RU" altLang="ru-RU" dirty="0">
                <a:solidFill>
                  <a:srgbClr val="0D0D11"/>
                </a:solidFill>
              </a:rPr>
              <a:t>Связь осуществляется по сети с помощью программного средства </a:t>
            </a:r>
            <a:r>
              <a:rPr lang="en-US" altLang="ru-RU" dirty="0">
                <a:solidFill>
                  <a:srgbClr val="0D0D11"/>
                </a:solidFill>
              </a:rPr>
              <a:t>Oracle</a:t>
            </a:r>
            <a:r>
              <a:rPr lang="ru-RU" altLang="ru-RU" dirty="0">
                <a:solidFill>
                  <a:srgbClr val="0D0D11"/>
                </a:solidFill>
              </a:rPr>
              <a:t> – дополнительной утилиты </a:t>
            </a:r>
            <a:r>
              <a:rPr lang="en-US" altLang="ru-RU" dirty="0">
                <a:solidFill>
                  <a:srgbClr val="0D0D11"/>
                </a:solidFill>
              </a:rPr>
              <a:t>Net</a:t>
            </a:r>
            <a:r>
              <a:rPr lang="ru-RU" altLang="ru-RU" dirty="0">
                <a:solidFill>
                  <a:srgbClr val="0D0D11"/>
                </a:solidFill>
              </a:rPr>
              <a:t>8.</a:t>
            </a:r>
          </a:p>
          <a:p>
            <a:pPr eaLnBrk="1" hangingPunct="1">
              <a:buFontTx/>
              <a:buAutoNum type="arabicPeriod"/>
            </a:pPr>
            <a:r>
              <a:rPr lang="ru-RU" altLang="ru-RU" dirty="0">
                <a:solidFill>
                  <a:srgbClr val="0D0D11"/>
                </a:solidFill>
              </a:rPr>
              <a:t>Распределенная БД может быть неоднородной, при этом один или несколько узлов должны быть </a:t>
            </a:r>
            <a:r>
              <a:rPr lang="en-US" altLang="ru-RU" dirty="0">
                <a:solidFill>
                  <a:srgbClr val="0D0D11"/>
                </a:solidFill>
              </a:rPr>
              <a:t>Oracle</a:t>
            </a:r>
            <a:r>
              <a:rPr lang="ru-RU" altLang="ru-RU" dirty="0">
                <a:solidFill>
                  <a:srgbClr val="0D0D11"/>
                </a:solidFill>
              </a:rPr>
              <a:t>-серверами, а связь с серверами других типов осуществляется через открытый шлюз (дополнительный программный пакет </a:t>
            </a:r>
            <a:r>
              <a:rPr lang="en-US" altLang="ru-RU" dirty="0">
                <a:solidFill>
                  <a:srgbClr val="0D0D11"/>
                </a:solidFill>
              </a:rPr>
              <a:t>Open Gateways</a:t>
            </a:r>
            <a:r>
              <a:rPr lang="ru-RU" altLang="ru-RU" dirty="0">
                <a:solidFill>
                  <a:srgbClr val="0D0D11"/>
                </a:solidFill>
              </a:rPr>
              <a: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187624" y="476672"/>
            <a:ext cx="7772400" cy="573088"/>
          </a:xfrm>
        </p:spPr>
        <p:txBody>
          <a:bodyPr>
            <a:normAutofit fontScale="90000"/>
          </a:bodyPr>
          <a:lstStyle/>
          <a:p>
            <a:r>
              <a:rPr lang="ru-RU" altLang="ru-RU" sz="3600" dirty="0" smtClean="0">
                <a:latin typeface="Times New Roman" panose="02020603050405020304" pitchFamily="18" charset="0"/>
              </a:rPr>
              <a:t>Связь в распределенной БД </a:t>
            </a:r>
            <a:r>
              <a:rPr lang="en-US" altLang="ru-RU" sz="3600" dirty="0" smtClean="0">
                <a:latin typeface="Times New Roman" panose="02020603050405020304" pitchFamily="18" charset="0"/>
              </a:rPr>
              <a:t>Oracle</a:t>
            </a:r>
            <a:endParaRPr lang="ru-RU" altLang="ru-RU" sz="3600" dirty="0" smtClean="0">
              <a:latin typeface="Times New Roman" panose="02020603050405020304" pitchFamily="18" charset="0"/>
            </a:endParaRPr>
          </a:p>
        </p:txBody>
      </p:sp>
      <p:sp>
        <p:nvSpPr>
          <p:cNvPr id="46083" name="Text Box 3"/>
          <p:cNvSpPr txBox="1">
            <a:spLocks noChangeArrowheads="1"/>
          </p:cNvSpPr>
          <p:nvPr/>
        </p:nvSpPr>
        <p:spPr bwMode="auto">
          <a:xfrm>
            <a:off x="936625" y="1484784"/>
            <a:ext cx="8023399" cy="4555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dirty="0">
                <a:solidFill>
                  <a:srgbClr val="0D0D11"/>
                </a:solidFill>
              </a:rPr>
              <a:t>      Обращение к сервисам базы данных (серверу БД, очереди печати, серверу электронной почты и т.д.) происходит по уникальному имени (</a:t>
            </a:r>
            <a:r>
              <a:rPr lang="en-US" altLang="ru-RU" dirty="0">
                <a:solidFill>
                  <a:srgbClr val="0D0D11"/>
                </a:solidFill>
              </a:rPr>
              <a:t>global name</a:t>
            </a:r>
            <a:r>
              <a:rPr lang="ru-RU" altLang="ru-RU" dirty="0">
                <a:solidFill>
                  <a:srgbClr val="0D0D11"/>
                </a:solidFill>
              </a:rPr>
              <a:t>). Для БД оно состоит из основного имени $</a:t>
            </a:r>
            <a:r>
              <a:rPr lang="en-US" altLang="ru-RU" dirty="0">
                <a:solidFill>
                  <a:srgbClr val="0D0D11"/>
                </a:solidFill>
              </a:rPr>
              <a:t>ORACLE</a:t>
            </a:r>
            <a:r>
              <a:rPr lang="ru-RU" altLang="ru-RU" dirty="0">
                <a:solidFill>
                  <a:srgbClr val="0D0D11"/>
                </a:solidFill>
              </a:rPr>
              <a:t>_</a:t>
            </a:r>
            <a:r>
              <a:rPr lang="en-US" altLang="ru-RU" dirty="0">
                <a:solidFill>
                  <a:srgbClr val="0D0D11"/>
                </a:solidFill>
              </a:rPr>
              <a:t>SID</a:t>
            </a:r>
            <a:r>
              <a:rPr lang="ru-RU" altLang="ru-RU" dirty="0">
                <a:solidFill>
                  <a:srgbClr val="0D0D11"/>
                </a:solidFill>
              </a:rPr>
              <a:t>, назначаемого ей при создании (длиной не более 8-и символов) и сетевого домена БД, например:</a:t>
            </a:r>
            <a:endParaRPr lang="en-US" altLang="ru-RU" dirty="0">
              <a:solidFill>
                <a:srgbClr val="0D0D11"/>
              </a:solidFill>
            </a:endParaRPr>
          </a:p>
          <a:p>
            <a:pPr eaLnBrk="1" hangingPunct="1"/>
            <a:r>
              <a:rPr lang="ru-RU" altLang="ru-RU" dirty="0">
                <a:solidFill>
                  <a:srgbClr val="0D0D11"/>
                </a:solidFill>
              </a:rPr>
              <a:t>	</a:t>
            </a:r>
            <a:r>
              <a:rPr lang="en-US" altLang="ru-RU" sz="2000" b="1" dirty="0">
                <a:solidFill>
                  <a:srgbClr val="0D0D11"/>
                </a:solidFill>
              </a:rPr>
              <a:t>sales</a:t>
            </a:r>
            <a:r>
              <a:rPr lang="ru-RU" altLang="ru-RU" sz="2000" b="1" dirty="0">
                <a:solidFill>
                  <a:srgbClr val="0D0D11"/>
                </a:solidFill>
              </a:rPr>
              <a:t>.</a:t>
            </a:r>
            <a:r>
              <a:rPr lang="en-US" altLang="ru-RU" sz="2000" b="1" dirty="0">
                <a:solidFill>
                  <a:srgbClr val="0D0D11"/>
                </a:solidFill>
              </a:rPr>
              <a:t>parts</a:t>
            </a:r>
            <a:r>
              <a:rPr lang="ru-RU" altLang="ru-RU" sz="2000" b="1" dirty="0">
                <a:solidFill>
                  <a:srgbClr val="0D0D11"/>
                </a:solidFill>
              </a:rPr>
              <a:t>@</a:t>
            </a:r>
            <a:r>
              <a:rPr lang="en-US" altLang="ru-RU" sz="2000" b="1" dirty="0">
                <a:solidFill>
                  <a:srgbClr val="0D0D11"/>
                </a:solidFill>
              </a:rPr>
              <a:t>east</a:t>
            </a:r>
            <a:r>
              <a:rPr lang="ru-RU" altLang="ru-RU" sz="2000" b="1" dirty="0">
                <a:solidFill>
                  <a:srgbClr val="0D0D11"/>
                </a:solidFill>
              </a:rPr>
              <a:t>.</a:t>
            </a:r>
            <a:r>
              <a:rPr lang="en-US" altLang="ru-RU" sz="2000" b="1" dirty="0" err="1">
                <a:solidFill>
                  <a:srgbClr val="0D0D11"/>
                </a:solidFill>
              </a:rPr>
              <a:t>compworld</a:t>
            </a:r>
            <a:endParaRPr lang="ru-RU" altLang="ru-RU" sz="2000" b="1" dirty="0">
              <a:solidFill>
                <a:srgbClr val="0D0D11"/>
              </a:solidFill>
            </a:endParaRPr>
          </a:p>
          <a:p>
            <a:pPr eaLnBrk="1" hangingPunct="1"/>
            <a:r>
              <a:rPr lang="ru-RU" altLang="ru-RU" dirty="0">
                <a:solidFill>
                  <a:srgbClr val="0D0D11"/>
                </a:solidFill>
              </a:rPr>
              <a:t>     – обращение к таблице </a:t>
            </a:r>
            <a:r>
              <a:rPr lang="en-US" altLang="ru-RU" dirty="0">
                <a:solidFill>
                  <a:srgbClr val="0D0D11"/>
                </a:solidFill>
              </a:rPr>
              <a:t>PARTS</a:t>
            </a:r>
            <a:r>
              <a:rPr lang="ru-RU" altLang="ru-RU" dirty="0">
                <a:solidFill>
                  <a:srgbClr val="0D0D11"/>
                </a:solidFill>
              </a:rPr>
              <a:t> </a:t>
            </a:r>
            <a:r>
              <a:rPr lang="ru-RU" altLang="ru-RU" dirty="0" smtClean="0">
                <a:solidFill>
                  <a:srgbClr val="0D0D11"/>
                </a:solidFill>
              </a:rPr>
              <a:t>схемы </a:t>
            </a:r>
            <a:r>
              <a:rPr lang="ru-RU" altLang="ru-RU" dirty="0">
                <a:solidFill>
                  <a:srgbClr val="0D0D11"/>
                </a:solidFill>
              </a:rPr>
              <a:t>данных </a:t>
            </a:r>
            <a:r>
              <a:rPr lang="en-US" altLang="ru-RU" dirty="0">
                <a:solidFill>
                  <a:srgbClr val="0D0D11"/>
                </a:solidFill>
              </a:rPr>
              <a:t>SALES</a:t>
            </a:r>
            <a:r>
              <a:rPr lang="ru-RU" altLang="ru-RU" dirty="0">
                <a:solidFill>
                  <a:srgbClr val="0D0D11"/>
                </a:solidFill>
              </a:rPr>
              <a:t>, расположенной на сервере </a:t>
            </a:r>
            <a:r>
              <a:rPr lang="en-US" altLang="ru-RU" dirty="0">
                <a:solidFill>
                  <a:srgbClr val="0D0D11"/>
                </a:solidFill>
              </a:rPr>
              <a:t>east</a:t>
            </a:r>
            <a:r>
              <a:rPr lang="ru-RU" altLang="ru-RU" dirty="0">
                <a:solidFill>
                  <a:srgbClr val="0D0D11"/>
                </a:solidFill>
              </a:rPr>
              <a:t>.</a:t>
            </a:r>
            <a:r>
              <a:rPr lang="en-US" altLang="ru-RU" dirty="0" err="1">
                <a:solidFill>
                  <a:srgbClr val="0D0D11"/>
                </a:solidFill>
              </a:rPr>
              <a:t>compworld</a:t>
            </a:r>
            <a:r>
              <a:rPr lang="ru-RU" altLang="ru-RU" dirty="0">
                <a:solidFill>
                  <a:srgbClr val="0D0D11"/>
                </a:solidFill>
              </a:rPr>
              <a:t>.</a:t>
            </a:r>
          </a:p>
          <a:p>
            <a:pPr eaLnBrk="1" hangingPunct="1"/>
            <a:r>
              <a:rPr lang="ru-RU" altLang="ru-RU" dirty="0">
                <a:solidFill>
                  <a:srgbClr val="0D0D11"/>
                </a:solidFill>
              </a:rPr>
              <a:t>      Для получения доступа к удаленной БД нужно установить связь с этой БД с помощью специальной команды языка </a:t>
            </a:r>
            <a:r>
              <a:rPr lang="en-US" altLang="ru-RU" dirty="0">
                <a:solidFill>
                  <a:srgbClr val="0D0D11"/>
                </a:solidFill>
              </a:rPr>
              <a:t>SQL</a:t>
            </a:r>
            <a:r>
              <a:rPr lang="ru-RU" altLang="ru-RU" dirty="0">
                <a:solidFill>
                  <a:srgbClr val="0D0D11"/>
                </a:solidFill>
              </a:rPr>
              <a:t> – </a:t>
            </a:r>
            <a:r>
              <a:rPr lang="en-US" altLang="ru-RU" dirty="0">
                <a:solidFill>
                  <a:srgbClr val="0D0D11"/>
                </a:solidFill>
              </a:rPr>
              <a:t>LINK</a:t>
            </a:r>
            <a:r>
              <a:rPr lang="ru-RU" altLang="ru-RU" dirty="0">
                <a:solidFill>
                  <a:srgbClr val="0D0D11"/>
                </a:solidFill>
              </a:rPr>
              <a:t>. При формировании связи могут учитываться учетные сведения пользователя для обеспечения безопасности данных, но это требует дополнительных усилий для распространения учетных сведений пользователя в сети: во-первых, нужно создать учетный раздел пользователя на удаленном сервере; во-вторых, пакеты регистрации в сети желательно шифровать, т.к. сеть не защищена от доступа посторонних лиц.</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043608" y="260648"/>
            <a:ext cx="7772400" cy="573088"/>
          </a:xfrm>
        </p:spPr>
        <p:txBody>
          <a:bodyPr>
            <a:normAutofit fontScale="90000"/>
          </a:bodyPr>
          <a:lstStyle/>
          <a:p>
            <a:r>
              <a:rPr lang="ru-RU" altLang="ru-RU" sz="3600" dirty="0" smtClean="0">
                <a:latin typeface="Times New Roman" panose="02020603050405020304" pitchFamily="18" charset="0"/>
              </a:rPr>
              <a:t>Связи в распределенной БД </a:t>
            </a:r>
            <a:r>
              <a:rPr lang="en-US" altLang="ru-RU" sz="3600" dirty="0" smtClean="0">
                <a:latin typeface="Times New Roman" panose="02020603050405020304" pitchFamily="18" charset="0"/>
              </a:rPr>
              <a:t>Oracle</a:t>
            </a:r>
            <a:endParaRPr lang="ru-RU" altLang="ru-RU" sz="3600" dirty="0" smtClean="0">
              <a:latin typeface="Times New Roman" panose="02020603050405020304" pitchFamily="18" charset="0"/>
            </a:endParaRPr>
          </a:p>
        </p:txBody>
      </p:sp>
      <p:sp>
        <p:nvSpPr>
          <p:cNvPr id="47107" name="Text Box 3"/>
          <p:cNvSpPr txBox="1">
            <a:spLocks noChangeArrowheads="1"/>
          </p:cNvSpPr>
          <p:nvPr/>
        </p:nvSpPr>
        <p:spPr bwMode="auto">
          <a:xfrm>
            <a:off x="1115616" y="1484784"/>
            <a:ext cx="8207375" cy="4843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b="1" u="sng" dirty="0">
                <a:solidFill>
                  <a:srgbClr val="0D0D11"/>
                </a:solidFill>
              </a:rPr>
              <a:t>Примеры.</a:t>
            </a:r>
            <a:endParaRPr lang="ru-RU" altLang="ru-RU" dirty="0">
              <a:solidFill>
                <a:srgbClr val="0D0D11"/>
              </a:solidFill>
            </a:endParaRPr>
          </a:p>
          <a:p>
            <a:pPr eaLnBrk="1" hangingPunct="1"/>
            <a:r>
              <a:rPr lang="ru-RU" altLang="ru-RU" dirty="0">
                <a:solidFill>
                  <a:srgbClr val="0D0D11"/>
                </a:solidFill>
              </a:rPr>
              <a:t>Локальная база данных – HQ.ACME.COM.</a:t>
            </a:r>
          </a:p>
          <a:p>
            <a:pPr eaLnBrk="1" hangingPunct="1"/>
            <a:r>
              <a:rPr lang="ru-RU" altLang="ru-RU" dirty="0">
                <a:solidFill>
                  <a:srgbClr val="0D0D11"/>
                </a:solidFill>
              </a:rPr>
              <a:t>Удаленная база данных – SALES.ACME.COM.</a:t>
            </a:r>
            <a:endParaRPr lang="en-US" altLang="ru-RU" dirty="0">
              <a:solidFill>
                <a:srgbClr val="0D0D11"/>
              </a:solidFill>
            </a:endParaRPr>
          </a:p>
          <a:p>
            <a:pPr eaLnBrk="1" hangingPunct="1">
              <a:spcBef>
                <a:spcPct val="20000"/>
              </a:spcBef>
              <a:spcAft>
                <a:spcPct val="25000"/>
              </a:spcAft>
            </a:pPr>
            <a:r>
              <a:rPr lang="ru-RU" altLang="ru-RU" dirty="0">
                <a:solidFill>
                  <a:srgbClr val="0D0D11"/>
                </a:solidFill>
              </a:rPr>
              <a:t>Создание общей связи баз данных к удаленной базе данных SALES:</a:t>
            </a:r>
            <a:endParaRPr lang="ru-RU" altLang="ru-RU" dirty="0"/>
          </a:p>
          <a:p>
            <a:pPr eaLnBrk="1" hangingPunct="1">
              <a:spcBef>
                <a:spcPct val="20000"/>
              </a:spcBef>
              <a:spcAft>
                <a:spcPct val="25000"/>
              </a:spcAft>
            </a:pPr>
            <a:r>
              <a:rPr lang="en-US" altLang="ru-RU" b="1" dirty="0">
                <a:solidFill>
                  <a:srgbClr val="0D0D11"/>
                </a:solidFill>
              </a:rPr>
              <a:t>CREATE PUBLIC DATABASE LINK sales</a:t>
            </a:r>
            <a:r>
              <a:rPr lang="ru-RU" altLang="ru-RU" b="1" dirty="0">
                <a:solidFill>
                  <a:srgbClr val="0D0D11"/>
                </a:solidFill>
              </a:rPr>
              <a:t>.</a:t>
            </a:r>
            <a:r>
              <a:rPr lang="en-US" altLang="ru-RU" b="1" dirty="0">
                <a:solidFill>
                  <a:srgbClr val="0D0D11"/>
                </a:solidFill>
              </a:rPr>
              <a:t>acme</a:t>
            </a:r>
            <a:r>
              <a:rPr lang="ru-RU" altLang="ru-RU" b="1" dirty="0">
                <a:solidFill>
                  <a:srgbClr val="0D0D11"/>
                </a:solidFill>
              </a:rPr>
              <a:t>.</a:t>
            </a:r>
            <a:r>
              <a:rPr lang="en-US" altLang="ru-RU" b="1" dirty="0">
                <a:solidFill>
                  <a:srgbClr val="0D0D11"/>
                </a:solidFill>
              </a:rPr>
              <a:t>com USING</a:t>
            </a:r>
            <a:r>
              <a:rPr lang="ru-RU" altLang="ru-RU" b="1" dirty="0">
                <a:solidFill>
                  <a:srgbClr val="0D0D11"/>
                </a:solidFill>
              </a:rPr>
              <a:t> '</a:t>
            </a:r>
            <a:r>
              <a:rPr lang="en-US" altLang="ru-RU" b="1" dirty="0" err="1">
                <a:solidFill>
                  <a:srgbClr val="0D0D11"/>
                </a:solidFill>
              </a:rPr>
              <a:t>dbstring</a:t>
            </a:r>
            <a:r>
              <a:rPr lang="ru-RU" altLang="ru-RU" b="1" dirty="0">
                <a:solidFill>
                  <a:srgbClr val="0D0D11"/>
                </a:solidFill>
              </a:rPr>
              <a:t>';</a:t>
            </a:r>
          </a:p>
          <a:p>
            <a:pPr eaLnBrk="1" hangingPunct="1"/>
            <a:endParaRPr lang="ru-RU" altLang="ru-RU" dirty="0">
              <a:solidFill>
                <a:srgbClr val="0D0D11"/>
              </a:solidFill>
            </a:endParaRPr>
          </a:p>
          <a:p>
            <a:pPr eaLnBrk="1" hangingPunct="1">
              <a:spcBef>
                <a:spcPct val="25000"/>
              </a:spcBef>
              <a:spcAft>
                <a:spcPct val="15000"/>
              </a:spcAft>
            </a:pPr>
            <a:r>
              <a:rPr lang="ru-RU" altLang="ru-RU" dirty="0">
                <a:solidFill>
                  <a:srgbClr val="0D0D11"/>
                </a:solidFill>
              </a:rPr>
              <a:t>Создание личной связи баз данных для создателя этой связи:</a:t>
            </a:r>
            <a:endParaRPr lang="en-US" altLang="ru-RU" dirty="0">
              <a:solidFill>
                <a:srgbClr val="0D0D11"/>
              </a:solidFill>
            </a:endParaRPr>
          </a:p>
          <a:p>
            <a:pPr eaLnBrk="1" hangingPunct="1"/>
            <a:r>
              <a:rPr lang="en-US" altLang="ru-RU" b="1" dirty="0">
                <a:solidFill>
                  <a:srgbClr val="0D0D11"/>
                </a:solidFill>
              </a:rPr>
              <a:t>CREATE DATABASE LINK sales CONNECT TO </a:t>
            </a:r>
            <a:r>
              <a:rPr lang="en-US" altLang="ru-RU" b="1" dirty="0" err="1">
                <a:solidFill>
                  <a:srgbClr val="0D0D11"/>
                </a:solidFill>
              </a:rPr>
              <a:t>scott</a:t>
            </a:r>
            <a:r>
              <a:rPr lang="en-US" altLang="ru-RU" b="1" dirty="0">
                <a:solidFill>
                  <a:srgbClr val="0D0D11"/>
                </a:solidFill>
              </a:rPr>
              <a:t> IDENTIFIED BY tiger;</a:t>
            </a:r>
            <a:endParaRPr lang="ru-RU" altLang="ru-RU" b="1" dirty="0">
              <a:solidFill>
                <a:srgbClr val="0D0D11"/>
              </a:solidFill>
            </a:endParaRPr>
          </a:p>
          <a:p>
            <a:pPr eaLnBrk="1" hangingPunct="1"/>
            <a:endParaRPr lang="ru-RU" altLang="ru-RU" dirty="0">
              <a:solidFill>
                <a:srgbClr val="0D0D11"/>
              </a:solidFill>
            </a:endParaRPr>
          </a:p>
          <a:p>
            <a:pPr eaLnBrk="1" hangingPunct="1"/>
            <a:r>
              <a:rPr lang="ru-RU" altLang="ru-RU" dirty="0">
                <a:solidFill>
                  <a:srgbClr val="0D0D11"/>
                </a:solidFill>
              </a:rPr>
              <a:t>Фраза CONNECT TO специфицирована явно. При установлении сессии в удаленной базе данных через эту связь баз данных будет использоваться идентификация SCOTT/TIGER.</a:t>
            </a:r>
          </a:p>
          <a:p>
            <a:pPr eaLnBrk="1" hangingPunct="1"/>
            <a:r>
              <a:rPr lang="ru-RU" altLang="ru-RU" dirty="0">
                <a:solidFill>
                  <a:srgbClr val="0D0D11"/>
                </a:solidFill>
              </a:rPr>
              <a:t>Фраза USING опущена. Поэтому, когда используется эта личная связь баз данных, должна существовать одноименная общая или сетевая связь баз данных, содержащая строку базы данных для установления соединения с удаленной базой данных.</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115616" y="332656"/>
            <a:ext cx="7772400" cy="573088"/>
          </a:xfrm>
        </p:spPr>
        <p:txBody>
          <a:bodyPr>
            <a:normAutofit fontScale="90000"/>
          </a:bodyPr>
          <a:lstStyle/>
          <a:p>
            <a:r>
              <a:rPr lang="ru-RU" altLang="ru-RU" sz="3600" dirty="0" smtClean="0">
                <a:latin typeface="Times New Roman" panose="02020603050405020304" pitchFamily="18" charset="0"/>
              </a:rPr>
              <a:t>Работа в распределенной БД </a:t>
            </a:r>
            <a:r>
              <a:rPr lang="en-US" altLang="ru-RU" sz="3600" dirty="0" smtClean="0">
                <a:latin typeface="Times New Roman" panose="02020603050405020304" pitchFamily="18" charset="0"/>
              </a:rPr>
              <a:t>Oracle</a:t>
            </a:r>
            <a:endParaRPr lang="ru-RU" altLang="ru-RU" sz="3600" dirty="0" smtClean="0">
              <a:latin typeface="Times New Roman" panose="02020603050405020304" pitchFamily="18" charset="0"/>
            </a:endParaRPr>
          </a:p>
        </p:txBody>
      </p:sp>
      <p:sp>
        <p:nvSpPr>
          <p:cNvPr id="48131" name="Text Box 3"/>
          <p:cNvSpPr txBox="1">
            <a:spLocks noChangeArrowheads="1"/>
          </p:cNvSpPr>
          <p:nvPr/>
        </p:nvSpPr>
        <p:spPr bwMode="auto">
          <a:xfrm>
            <a:off x="1121191" y="1340768"/>
            <a:ext cx="7843298" cy="503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en-US" altLang="ru-RU" dirty="0">
                <a:solidFill>
                  <a:srgbClr val="0D0D11"/>
                </a:solidFill>
              </a:rPr>
              <a:t>Oracle</a:t>
            </a:r>
            <a:r>
              <a:rPr lang="ru-RU" altLang="ru-RU" dirty="0">
                <a:solidFill>
                  <a:srgbClr val="0D0D11"/>
                </a:solidFill>
              </a:rPr>
              <a:t> различает следующие виды обработки данных в РБД:</a:t>
            </a:r>
            <a:endParaRPr lang="ru-RU" altLang="ru-RU" u="sng" dirty="0">
              <a:solidFill>
                <a:srgbClr val="0D0D11"/>
              </a:solidFill>
            </a:endParaRPr>
          </a:p>
          <a:p>
            <a:pPr eaLnBrk="1" hangingPunct="1"/>
            <a:r>
              <a:rPr lang="ru-RU" altLang="ru-RU" u="sng" dirty="0">
                <a:solidFill>
                  <a:srgbClr val="0D0D11"/>
                </a:solidFill>
              </a:rPr>
              <a:t>удаленный запрос</a:t>
            </a:r>
            <a:r>
              <a:rPr lang="ru-RU" altLang="ru-RU" dirty="0">
                <a:solidFill>
                  <a:srgbClr val="0D0D11"/>
                </a:solidFill>
              </a:rPr>
              <a:t> – это оператор </a:t>
            </a:r>
            <a:r>
              <a:rPr lang="en-US" altLang="ru-RU" dirty="0">
                <a:solidFill>
                  <a:srgbClr val="0D0D11"/>
                </a:solidFill>
              </a:rPr>
              <a:t>SELECT</a:t>
            </a:r>
            <a:r>
              <a:rPr lang="ru-RU" altLang="ru-RU" dirty="0">
                <a:solidFill>
                  <a:srgbClr val="0D0D11"/>
                </a:solidFill>
              </a:rPr>
              <a:t>, считывающий информацию из одной или нескольких таблиц на одном из удаленных узлов сети;</a:t>
            </a:r>
            <a:endParaRPr lang="ru-RU" altLang="ru-RU" u="sng" dirty="0">
              <a:solidFill>
                <a:srgbClr val="0D0D11"/>
              </a:solidFill>
            </a:endParaRPr>
          </a:p>
          <a:p>
            <a:pPr eaLnBrk="1" hangingPunct="1"/>
            <a:r>
              <a:rPr lang="ru-RU" altLang="ru-RU" u="sng" dirty="0">
                <a:solidFill>
                  <a:srgbClr val="0D0D11"/>
                </a:solidFill>
              </a:rPr>
              <a:t>распределенный запрос</a:t>
            </a:r>
            <a:r>
              <a:rPr lang="ru-RU" altLang="ru-RU" dirty="0">
                <a:solidFill>
                  <a:srgbClr val="0D0D11"/>
                </a:solidFill>
              </a:rPr>
              <a:t> – это оператор </a:t>
            </a:r>
            <a:r>
              <a:rPr lang="en-US" altLang="ru-RU" dirty="0">
                <a:solidFill>
                  <a:srgbClr val="0D0D11"/>
                </a:solidFill>
              </a:rPr>
              <a:t>SELECT</a:t>
            </a:r>
            <a:r>
              <a:rPr lang="ru-RU" altLang="ru-RU" dirty="0">
                <a:solidFill>
                  <a:srgbClr val="0D0D11"/>
                </a:solidFill>
              </a:rPr>
              <a:t>, считывающий информацию из одной или нескольких удаленных таблиц, которые расположены на разных узлах;</a:t>
            </a:r>
            <a:endParaRPr lang="ru-RU" altLang="ru-RU" u="sng" dirty="0">
              <a:solidFill>
                <a:srgbClr val="0D0D11"/>
              </a:solidFill>
            </a:endParaRPr>
          </a:p>
          <a:p>
            <a:pPr eaLnBrk="1" hangingPunct="1"/>
            <a:r>
              <a:rPr lang="ru-RU" altLang="ru-RU" u="sng" dirty="0">
                <a:solidFill>
                  <a:srgbClr val="0D0D11"/>
                </a:solidFill>
              </a:rPr>
              <a:t>удаленное обновление</a:t>
            </a:r>
            <a:r>
              <a:rPr lang="ru-RU" altLang="ru-RU" dirty="0">
                <a:solidFill>
                  <a:srgbClr val="0D0D11"/>
                </a:solidFill>
              </a:rPr>
              <a:t> – это модификация, затрагивающая таблицы из одного удаленного узла;</a:t>
            </a:r>
            <a:endParaRPr lang="ru-RU" altLang="ru-RU" u="sng" dirty="0">
              <a:solidFill>
                <a:srgbClr val="0D0D11"/>
              </a:solidFill>
            </a:endParaRPr>
          </a:p>
          <a:p>
            <a:pPr eaLnBrk="1" hangingPunct="1"/>
            <a:r>
              <a:rPr lang="ru-RU" altLang="ru-RU" u="sng" dirty="0">
                <a:solidFill>
                  <a:srgbClr val="0D0D11"/>
                </a:solidFill>
              </a:rPr>
              <a:t>распределенное обновление</a:t>
            </a:r>
            <a:r>
              <a:rPr lang="ru-RU" altLang="ru-RU" dirty="0">
                <a:solidFill>
                  <a:srgbClr val="0D0D11"/>
                </a:solidFill>
              </a:rPr>
              <a:t> – это модификация данных двух или более узлов сети;</a:t>
            </a:r>
            <a:endParaRPr lang="ru-RU" altLang="ru-RU" u="sng" dirty="0">
              <a:solidFill>
                <a:srgbClr val="0D0D11"/>
              </a:solidFill>
            </a:endParaRPr>
          </a:p>
          <a:p>
            <a:pPr eaLnBrk="1" hangingPunct="1"/>
            <a:r>
              <a:rPr lang="ru-RU" altLang="ru-RU" u="sng" dirty="0">
                <a:solidFill>
                  <a:srgbClr val="0D0D11"/>
                </a:solidFill>
              </a:rPr>
              <a:t>вызовы удаленных процедур</a:t>
            </a:r>
            <a:r>
              <a:rPr lang="ru-RU" altLang="ru-RU" dirty="0">
                <a:solidFill>
                  <a:srgbClr val="0D0D11"/>
                </a:solidFill>
              </a:rPr>
              <a:t> – запуск процедуры, находящейся на удаленном сервере;</a:t>
            </a:r>
            <a:endParaRPr lang="ru-RU" altLang="ru-RU" u="sng" dirty="0">
              <a:solidFill>
                <a:srgbClr val="0D0D11"/>
              </a:solidFill>
            </a:endParaRPr>
          </a:p>
          <a:p>
            <a:pPr eaLnBrk="1" hangingPunct="1"/>
            <a:r>
              <a:rPr lang="ru-RU" altLang="ru-RU" u="sng" dirty="0">
                <a:solidFill>
                  <a:srgbClr val="0D0D11"/>
                </a:solidFill>
              </a:rPr>
              <a:t>удаленная транзакция </a:t>
            </a:r>
            <a:r>
              <a:rPr lang="ru-RU" altLang="ru-RU" dirty="0">
                <a:solidFill>
                  <a:srgbClr val="0D0D11"/>
                </a:solidFill>
              </a:rPr>
              <a:t>– это транзакция, содержащая хотя бы один удаленный запрос и относящаяся к одному удаленному узлу;</a:t>
            </a:r>
            <a:endParaRPr lang="ru-RU" altLang="ru-RU" u="sng" dirty="0">
              <a:solidFill>
                <a:srgbClr val="0D0D11"/>
              </a:solidFill>
            </a:endParaRPr>
          </a:p>
          <a:p>
            <a:pPr eaLnBrk="1" hangingPunct="1"/>
            <a:r>
              <a:rPr lang="ru-RU" altLang="ru-RU" u="sng" dirty="0">
                <a:solidFill>
                  <a:srgbClr val="0D0D11"/>
                </a:solidFill>
              </a:rPr>
              <a:t>распределенная транзакция </a:t>
            </a:r>
            <a:r>
              <a:rPr lang="ru-RU" altLang="ru-RU" dirty="0">
                <a:solidFill>
                  <a:srgbClr val="0D0D11"/>
                </a:solidFill>
              </a:rPr>
              <a:t>– это транзакция, содержащая одно или несколько распределенных обновлений или удаленные транзакции для разных серверов. За выполнение распределенных транзакций отвечает механизм двухфазной фиксации.</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435608" y="274638"/>
            <a:ext cx="7498080" cy="634082"/>
          </a:xfrm>
        </p:spPr>
        <p:txBody>
          <a:bodyPr>
            <a:normAutofit fontScale="90000"/>
          </a:bodyPr>
          <a:lstStyle/>
          <a:p>
            <a:r>
              <a:rPr lang="ru-RU" dirty="0"/>
              <a:t>Технология </a:t>
            </a:r>
            <a:r>
              <a:rPr lang="ru-RU" dirty="0" err="1"/>
              <a:t>Oracle</a:t>
            </a:r>
            <a:r>
              <a:rPr lang="ru-RU" dirty="0"/>
              <a:t> </a:t>
            </a:r>
            <a:r>
              <a:rPr lang="ru-RU" dirty="0" err="1"/>
              <a:t>Streams</a:t>
            </a:r>
            <a:endParaRPr lang="ru-RU" dirty="0"/>
          </a:p>
        </p:txBody>
      </p:sp>
      <p:sp>
        <p:nvSpPr>
          <p:cNvPr id="4" name="TextBox 3"/>
          <p:cNvSpPr txBox="1"/>
          <p:nvPr/>
        </p:nvSpPr>
        <p:spPr>
          <a:xfrm>
            <a:off x="1043608" y="938824"/>
            <a:ext cx="8280920" cy="5632311"/>
          </a:xfrm>
          <a:prstGeom prst="rect">
            <a:avLst/>
          </a:prstGeom>
          <a:noFill/>
        </p:spPr>
        <p:txBody>
          <a:bodyPr wrap="square" rtlCol="0">
            <a:spAutoFit/>
          </a:bodyPr>
          <a:lstStyle/>
          <a:p>
            <a:r>
              <a:rPr lang="ru-RU" sz="2400" dirty="0" err="1" smtClean="0"/>
              <a:t>Oracle</a:t>
            </a:r>
            <a:r>
              <a:rPr lang="ru-RU" sz="2400" dirty="0" smtClean="0"/>
              <a:t> </a:t>
            </a:r>
            <a:r>
              <a:rPr lang="ru-RU" sz="2400" dirty="0" err="1"/>
              <a:t>Streams</a:t>
            </a:r>
            <a:r>
              <a:rPr lang="ru-RU" sz="2400" dirty="0"/>
              <a:t> </a:t>
            </a:r>
            <a:r>
              <a:rPr lang="ru-RU" sz="2400" dirty="0" smtClean="0"/>
              <a:t>– универсальный </a:t>
            </a:r>
            <a:r>
              <a:rPr lang="ru-RU" sz="2400" dirty="0"/>
              <a:t>гибкий механизм обмена информацией </a:t>
            </a:r>
            <a:r>
              <a:rPr lang="ru-RU" sz="2400" dirty="0" smtClean="0"/>
              <a:t>между </a:t>
            </a:r>
            <a:r>
              <a:rPr lang="ru-RU" sz="2400" dirty="0"/>
              <a:t>серверами в много серверной </a:t>
            </a:r>
            <a:r>
              <a:rPr lang="ru-RU" sz="2400" dirty="0" smtClean="0"/>
              <a:t>архитектуре (MTS). </a:t>
            </a:r>
            <a:r>
              <a:rPr lang="ru-RU" sz="2400" dirty="0"/>
              <a:t>Позволяет </a:t>
            </a:r>
            <a:r>
              <a:rPr lang="ru-RU" sz="2400" dirty="0" smtClean="0"/>
              <a:t>одновременно </a:t>
            </a:r>
            <a:r>
              <a:rPr lang="ru-RU" sz="2400" dirty="0"/>
              <a:t>реализовать репликацию, обмен сообщениями, </a:t>
            </a:r>
            <a:r>
              <a:rPr lang="ru-RU" sz="2400" dirty="0" smtClean="0"/>
              <a:t>загрузку хранилищ данных</a:t>
            </a:r>
            <a:r>
              <a:rPr lang="ru-RU" sz="2400" dirty="0"/>
              <a:t>, работу с событиями, поддержку резервной БД. </a:t>
            </a:r>
          </a:p>
          <a:p>
            <a:r>
              <a:rPr lang="ru-RU" sz="2400" dirty="0"/>
              <a:t>Данные следуют по определенным пользователем маршрутам и </a:t>
            </a:r>
            <a:r>
              <a:rPr lang="ru-RU" sz="2400" dirty="0" smtClean="0"/>
              <a:t>доставляются </a:t>
            </a:r>
            <a:r>
              <a:rPr lang="ru-RU" sz="2400" dirty="0"/>
              <a:t>к месту назначения. В </a:t>
            </a:r>
            <a:r>
              <a:rPr lang="ru-RU" sz="2400" dirty="0" smtClean="0"/>
              <a:t>результате </a:t>
            </a:r>
            <a:r>
              <a:rPr lang="ru-RU" sz="2400" dirty="0"/>
              <a:t>получается механизм, </a:t>
            </a:r>
            <a:r>
              <a:rPr lang="ru-RU" sz="2400" dirty="0" smtClean="0"/>
              <a:t>который </a:t>
            </a:r>
            <a:r>
              <a:rPr lang="ru-RU" sz="2400" dirty="0"/>
              <a:t>обеспечивает </a:t>
            </a:r>
            <a:r>
              <a:rPr lang="ru-RU" sz="2400" dirty="0" smtClean="0"/>
              <a:t>большую функциональность </a:t>
            </a:r>
            <a:r>
              <a:rPr lang="ru-RU" sz="2400" dirty="0"/>
              <a:t>и гибкость, чем </a:t>
            </a:r>
            <a:r>
              <a:rPr lang="ru-RU" sz="2400" dirty="0" smtClean="0"/>
              <a:t>традиционные </a:t>
            </a:r>
            <a:r>
              <a:rPr lang="ru-RU" sz="2400" dirty="0"/>
              <a:t>решения для хранения и распространения данных, а </a:t>
            </a:r>
            <a:r>
              <a:rPr lang="ru-RU" sz="2400" dirty="0" smtClean="0"/>
              <a:t>также </a:t>
            </a:r>
            <a:r>
              <a:rPr lang="ru-RU" sz="2400" dirty="0"/>
              <a:t>совместного их использования с другими базами данных и </a:t>
            </a:r>
          </a:p>
          <a:p>
            <a:r>
              <a:rPr lang="ru-RU" sz="2400" dirty="0"/>
              <a:t>приложениями.</a:t>
            </a:r>
          </a:p>
          <a:p>
            <a:r>
              <a:rPr lang="ru-RU" sz="2400" dirty="0" err="1"/>
              <a:t>Oracle</a:t>
            </a:r>
            <a:r>
              <a:rPr lang="ru-RU" sz="2400" dirty="0"/>
              <a:t> </a:t>
            </a:r>
            <a:r>
              <a:rPr lang="ru-RU" sz="2400" dirty="0" err="1"/>
              <a:t>Streams</a:t>
            </a:r>
            <a:r>
              <a:rPr lang="ru-RU" sz="2400" dirty="0"/>
              <a:t> </a:t>
            </a:r>
            <a:r>
              <a:rPr lang="ru-RU" sz="2400" dirty="0" smtClean="0"/>
              <a:t>–отдельная </a:t>
            </a:r>
            <a:r>
              <a:rPr lang="ru-RU" sz="2400" dirty="0"/>
              <a:t>информационная инфраструктура, которая </a:t>
            </a:r>
            <a:r>
              <a:rPr lang="ru-RU" sz="2400" dirty="0" smtClean="0"/>
              <a:t>состоит </a:t>
            </a:r>
            <a:r>
              <a:rPr lang="ru-RU" sz="2400" dirty="0"/>
              <a:t>из процессов </a:t>
            </a:r>
          </a:p>
          <a:p>
            <a:r>
              <a:rPr lang="ru-RU" sz="2400" dirty="0" err="1" smtClean="0"/>
              <a:t>capture</a:t>
            </a:r>
            <a:r>
              <a:rPr lang="ru-RU" sz="2400" dirty="0" smtClean="0"/>
              <a:t>, </a:t>
            </a:r>
            <a:r>
              <a:rPr lang="ru-RU" sz="2400" dirty="0" err="1" smtClean="0"/>
              <a:t>propagation</a:t>
            </a:r>
            <a:r>
              <a:rPr lang="ru-RU" sz="2400" dirty="0" smtClean="0"/>
              <a:t> и </a:t>
            </a:r>
            <a:r>
              <a:rPr lang="ru-RU" sz="2400" dirty="0" err="1" smtClean="0"/>
              <a:t>apply</a:t>
            </a:r>
            <a:r>
              <a:rPr lang="ru-RU" sz="2400" dirty="0" smtClean="0"/>
              <a:t>.</a:t>
            </a:r>
            <a:endParaRPr lang="ru-RU" sz="2400" dirty="0"/>
          </a:p>
        </p:txBody>
      </p:sp>
    </p:spTree>
    <p:extLst>
      <p:ext uri="{BB962C8B-B14F-4D97-AF65-F5344CB8AC3E}">
        <p14:creationId xmlns:p14="http://schemas.microsoft.com/office/powerpoint/2010/main" val="17654746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435608" y="116632"/>
            <a:ext cx="7498080" cy="720080"/>
          </a:xfrm>
        </p:spPr>
        <p:txBody>
          <a:bodyPr>
            <a:normAutofit fontScale="90000"/>
          </a:bodyPr>
          <a:lstStyle/>
          <a:p>
            <a:r>
              <a:rPr lang="ru-RU" dirty="0" smtClean="0"/>
              <a:t>Термины </a:t>
            </a:r>
            <a:r>
              <a:rPr lang="ru-RU" dirty="0" err="1"/>
              <a:t>Oracle</a:t>
            </a:r>
            <a:r>
              <a:rPr lang="ru-RU" dirty="0"/>
              <a:t> </a:t>
            </a:r>
            <a:r>
              <a:rPr lang="ru-RU" dirty="0" err="1"/>
              <a:t>Streams</a:t>
            </a:r>
            <a:r>
              <a:rPr lang="ru-RU" dirty="0" smtClean="0"/>
              <a:t> </a:t>
            </a:r>
            <a:endParaRPr lang="ru-RU" dirty="0"/>
          </a:p>
        </p:txBody>
      </p:sp>
      <p:sp>
        <p:nvSpPr>
          <p:cNvPr id="4" name="TextBox 3"/>
          <p:cNvSpPr txBox="1"/>
          <p:nvPr/>
        </p:nvSpPr>
        <p:spPr>
          <a:xfrm>
            <a:off x="1144898" y="1052736"/>
            <a:ext cx="7999102" cy="1477328"/>
          </a:xfrm>
          <a:prstGeom prst="rect">
            <a:avLst/>
          </a:prstGeom>
          <a:noFill/>
        </p:spPr>
        <p:txBody>
          <a:bodyPr wrap="square" rtlCol="0">
            <a:spAutoFit/>
          </a:bodyPr>
          <a:lstStyle/>
          <a:p>
            <a:r>
              <a:rPr lang="ru-RU" b="1" i="1" dirty="0"/>
              <a:t>LCR, </a:t>
            </a:r>
            <a:r>
              <a:rPr lang="ru-RU" b="1" i="1" dirty="0" smtClean="0"/>
              <a:t>CR</a:t>
            </a:r>
          </a:p>
          <a:p>
            <a:r>
              <a:rPr lang="ru-RU" dirty="0" smtClean="0"/>
              <a:t>В </a:t>
            </a:r>
            <a:r>
              <a:rPr lang="ru-RU" dirty="0"/>
              <a:t>контексте </a:t>
            </a:r>
            <a:r>
              <a:rPr lang="ru-RU" dirty="0" err="1"/>
              <a:t>Oracle</a:t>
            </a:r>
            <a:r>
              <a:rPr lang="ru-RU" dirty="0"/>
              <a:t> </a:t>
            </a:r>
            <a:r>
              <a:rPr lang="ru-RU" dirty="0" err="1"/>
              <a:t>Streams</a:t>
            </a:r>
            <a:r>
              <a:rPr lang="ru-RU" dirty="0"/>
              <a:t> информационное представление любого изменения, сделанного в базе данных, называется </a:t>
            </a:r>
            <a:r>
              <a:rPr lang="ru-RU" b="1" i="1" dirty="0"/>
              <a:t>LCR</a:t>
            </a:r>
            <a:r>
              <a:rPr lang="ru-RU" i="1" dirty="0"/>
              <a:t> </a:t>
            </a:r>
            <a:r>
              <a:rPr lang="ru-RU" dirty="0"/>
              <a:t>(</a:t>
            </a:r>
            <a:r>
              <a:rPr lang="ru-RU" dirty="0" err="1"/>
              <a:t>logical</a:t>
            </a:r>
            <a:r>
              <a:rPr lang="ru-RU" dirty="0"/>
              <a:t> </a:t>
            </a:r>
            <a:r>
              <a:rPr lang="ru-RU" dirty="0" err="1"/>
              <a:t>change</a:t>
            </a:r>
            <a:r>
              <a:rPr lang="ru-RU" dirty="0"/>
              <a:t> </a:t>
            </a:r>
            <a:r>
              <a:rPr lang="ru-RU" dirty="0" err="1"/>
              <a:t>record</a:t>
            </a:r>
            <a:r>
              <a:rPr lang="ru-RU" dirty="0"/>
              <a:t>). </a:t>
            </a:r>
            <a:r>
              <a:rPr lang="ru-RU" b="1" i="1" dirty="0" smtClean="0"/>
              <a:t>CR</a:t>
            </a:r>
            <a:r>
              <a:rPr lang="ru-RU" i="1" dirty="0" smtClean="0"/>
              <a:t> </a:t>
            </a:r>
            <a:r>
              <a:rPr lang="ru-RU" dirty="0"/>
              <a:t>(</a:t>
            </a:r>
            <a:r>
              <a:rPr lang="ru-RU" dirty="0" err="1"/>
              <a:t>change</a:t>
            </a:r>
            <a:r>
              <a:rPr lang="ru-RU" dirty="0"/>
              <a:t> </a:t>
            </a:r>
            <a:r>
              <a:rPr lang="ru-RU" dirty="0" err="1"/>
              <a:t>record</a:t>
            </a:r>
            <a:r>
              <a:rPr lang="ru-RU" dirty="0"/>
              <a:t>) –запись изменения, используется для того, чтобы обозначить конкретное изменение в базе.</a:t>
            </a:r>
          </a:p>
        </p:txBody>
      </p:sp>
      <p:sp>
        <p:nvSpPr>
          <p:cNvPr id="5" name="TextBox 4"/>
          <p:cNvSpPr txBox="1"/>
          <p:nvPr/>
        </p:nvSpPr>
        <p:spPr>
          <a:xfrm>
            <a:off x="1144898" y="2708920"/>
            <a:ext cx="8028384" cy="3970318"/>
          </a:xfrm>
          <a:prstGeom prst="rect">
            <a:avLst/>
          </a:prstGeom>
          <a:noFill/>
        </p:spPr>
        <p:txBody>
          <a:bodyPr wrap="square" rtlCol="0">
            <a:spAutoFit/>
          </a:bodyPr>
          <a:lstStyle/>
          <a:p>
            <a:r>
              <a:rPr lang="en-US" b="1" i="1" dirty="0"/>
              <a:t>Capture, Propagation and Apply </a:t>
            </a:r>
            <a:r>
              <a:rPr lang="en-US" dirty="0"/>
              <a:t>–</a:t>
            </a:r>
            <a:r>
              <a:rPr lang="ru-RU" dirty="0"/>
              <a:t>три основных процесса </a:t>
            </a:r>
            <a:r>
              <a:rPr lang="en-US" dirty="0"/>
              <a:t>Oracle Streams.</a:t>
            </a:r>
          </a:p>
          <a:p>
            <a:r>
              <a:rPr lang="ru-RU" dirty="0"/>
              <a:t>Основные задачи процесса </a:t>
            </a:r>
            <a:r>
              <a:rPr lang="en-US" b="1" i="1" dirty="0"/>
              <a:t>capture</a:t>
            </a:r>
            <a:r>
              <a:rPr lang="en-US" dirty="0"/>
              <a:t>:</a:t>
            </a:r>
          </a:p>
          <a:p>
            <a:pPr marL="285750" indent="-285750">
              <a:buFont typeface="Wingdings" panose="05000000000000000000" pitchFamily="2" charset="2"/>
              <a:buChar char="Ø"/>
            </a:pPr>
            <a:r>
              <a:rPr lang="ru-RU" dirty="0" smtClean="0"/>
              <a:t>считывание </a:t>
            </a:r>
            <a:r>
              <a:rPr lang="ru-RU" dirty="0"/>
              <a:t>изменений, содержащихся в журналах транзакций;</a:t>
            </a:r>
          </a:p>
          <a:p>
            <a:pPr marL="285750" indent="-285750">
              <a:buFont typeface="Wingdings" panose="05000000000000000000" pitchFamily="2" charset="2"/>
              <a:buChar char="Ø"/>
            </a:pPr>
            <a:r>
              <a:rPr lang="ru-RU" dirty="0" smtClean="0"/>
              <a:t>преобразование </a:t>
            </a:r>
            <a:r>
              <a:rPr lang="en-US" dirty="0"/>
              <a:t>CR </a:t>
            </a:r>
            <a:r>
              <a:rPr lang="ru-RU" dirty="0"/>
              <a:t>в </a:t>
            </a:r>
            <a:r>
              <a:rPr lang="en-US" dirty="0"/>
              <a:t>LCR;</a:t>
            </a:r>
          </a:p>
          <a:p>
            <a:pPr marL="285750" indent="-285750">
              <a:buFont typeface="Wingdings" panose="05000000000000000000" pitchFamily="2" charset="2"/>
              <a:buChar char="Ø"/>
            </a:pPr>
            <a:r>
              <a:rPr lang="ru-RU" dirty="0" smtClean="0"/>
              <a:t>постановка </a:t>
            </a:r>
            <a:r>
              <a:rPr lang="en-US" dirty="0"/>
              <a:t>LCR </a:t>
            </a:r>
            <a:r>
              <a:rPr lang="ru-RU" dirty="0"/>
              <a:t>в очередь</a:t>
            </a:r>
            <a:r>
              <a:rPr lang="ru-RU" dirty="0" smtClean="0"/>
              <a:t>.</a:t>
            </a:r>
            <a:endParaRPr lang="ru-RU" dirty="0"/>
          </a:p>
          <a:p>
            <a:r>
              <a:rPr lang="ru-RU" dirty="0"/>
              <a:t>Так же как и </a:t>
            </a:r>
            <a:r>
              <a:rPr lang="ru-RU" i="1" dirty="0" err="1"/>
              <a:t>capture</a:t>
            </a:r>
            <a:r>
              <a:rPr lang="ru-RU" dirty="0"/>
              <a:t>, процесс </a:t>
            </a:r>
            <a:r>
              <a:rPr lang="ru-RU" b="1" i="1" dirty="0" err="1" smtClean="0"/>
              <a:t>propagation</a:t>
            </a:r>
            <a:r>
              <a:rPr lang="ru-RU" b="1" i="1" dirty="0" smtClean="0"/>
              <a:t> </a:t>
            </a:r>
            <a:r>
              <a:rPr lang="ru-RU" dirty="0" smtClean="0"/>
              <a:t>выполняет </a:t>
            </a:r>
            <a:r>
              <a:rPr lang="ru-RU" dirty="0"/>
              <a:t>3 основных задачи:</a:t>
            </a:r>
          </a:p>
          <a:p>
            <a:pPr marL="285750" indent="-285750">
              <a:buFont typeface="Wingdings" panose="05000000000000000000" pitchFamily="2" charset="2"/>
              <a:buChar char="Ø"/>
            </a:pPr>
            <a:r>
              <a:rPr lang="ru-RU" dirty="0" smtClean="0"/>
              <a:t>просмотр </a:t>
            </a:r>
            <a:r>
              <a:rPr lang="en-US" dirty="0"/>
              <a:t>LCR;</a:t>
            </a:r>
          </a:p>
          <a:p>
            <a:pPr marL="285750" indent="-285750">
              <a:buFont typeface="Wingdings" panose="05000000000000000000" pitchFamily="2" charset="2"/>
              <a:buChar char="Ø"/>
            </a:pPr>
            <a:r>
              <a:rPr lang="ru-RU" dirty="0" smtClean="0"/>
              <a:t>передача </a:t>
            </a:r>
            <a:r>
              <a:rPr lang="ru-RU" dirty="0"/>
              <a:t>LCR из одной очереди в другую, причем очереди могут находится как на одной базе данных, так и на разных;</a:t>
            </a:r>
          </a:p>
          <a:p>
            <a:pPr marL="285750" indent="-285750">
              <a:buFont typeface="Wingdings" panose="05000000000000000000" pitchFamily="2" charset="2"/>
              <a:buChar char="Ø"/>
            </a:pPr>
            <a:r>
              <a:rPr lang="ru-RU" dirty="0" smtClean="0"/>
              <a:t>удаление </a:t>
            </a:r>
            <a:r>
              <a:rPr lang="en-US" dirty="0"/>
              <a:t>LCR</a:t>
            </a:r>
            <a:r>
              <a:rPr lang="en-US" dirty="0" smtClean="0"/>
              <a:t>.</a:t>
            </a:r>
            <a:endParaRPr lang="ru-RU" dirty="0"/>
          </a:p>
          <a:p>
            <a:r>
              <a:rPr lang="en-US" b="1" i="1" dirty="0" smtClean="0"/>
              <a:t>Apply</a:t>
            </a:r>
            <a:r>
              <a:rPr lang="ru-RU" b="1" i="1" dirty="0" smtClean="0"/>
              <a:t> </a:t>
            </a:r>
            <a:r>
              <a:rPr lang="ru-RU" dirty="0" smtClean="0"/>
              <a:t>процесс</a:t>
            </a:r>
            <a:r>
              <a:rPr lang="ru-RU" dirty="0"/>
              <a:t>:</a:t>
            </a:r>
          </a:p>
          <a:p>
            <a:pPr marL="285750" indent="-285750">
              <a:buFont typeface="Wingdings" panose="05000000000000000000" pitchFamily="2" charset="2"/>
              <a:buChar char="Ø"/>
            </a:pPr>
            <a:r>
              <a:rPr lang="ru-RU" dirty="0" smtClean="0"/>
              <a:t>извлекает </a:t>
            </a:r>
            <a:r>
              <a:rPr lang="ru-RU" dirty="0"/>
              <a:t>принятые LCR из очереди;</a:t>
            </a:r>
          </a:p>
          <a:p>
            <a:pPr marL="285750" indent="-285750">
              <a:buFont typeface="Wingdings" panose="05000000000000000000" pitchFamily="2" charset="2"/>
              <a:buChar char="Ø"/>
            </a:pPr>
            <a:r>
              <a:rPr lang="ru-RU" dirty="0" smtClean="0"/>
              <a:t>производит </a:t>
            </a:r>
            <a:r>
              <a:rPr lang="ru-RU" dirty="0"/>
              <a:t>изменения с базой данных в соответствии с LCR;</a:t>
            </a:r>
          </a:p>
          <a:p>
            <a:pPr marL="285750" indent="-285750">
              <a:buFont typeface="Wingdings" panose="05000000000000000000" pitchFamily="2" charset="2"/>
              <a:buChar char="Ø"/>
            </a:pPr>
            <a:r>
              <a:rPr lang="ru-RU" dirty="0" smtClean="0"/>
              <a:t>удаляет </a:t>
            </a:r>
            <a:r>
              <a:rPr lang="en-US" dirty="0"/>
              <a:t>LCR </a:t>
            </a:r>
            <a:r>
              <a:rPr lang="ru-RU" dirty="0"/>
              <a:t>из очереди</a:t>
            </a:r>
            <a:r>
              <a:rPr lang="ru-RU" dirty="0" smtClean="0"/>
              <a:t>.</a:t>
            </a:r>
            <a:endParaRPr lang="ru-RU" dirty="0"/>
          </a:p>
        </p:txBody>
      </p:sp>
    </p:spTree>
    <p:extLst>
      <p:ext uri="{BB962C8B-B14F-4D97-AF65-F5344CB8AC3E}">
        <p14:creationId xmlns:p14="http://schemas.microsoft.com/office/powerpoint/2010/main" val="5194620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1115616" y="404664"/>
            <a:ext cx="7772400" cy="715963"/>
          </a:xfrm>
        </p:spPr>
        <p:txBody>
          <a:bodyPr/>
          <a:lstStyle/>
          <a:p>
            <a:pPr eaLnBrk="1" hangingPunct="1"/>
            <a:r>
              <a:rPr lang="ru-RU" altLang="ru-RU" sz="3200" dirty="0" smtClean="0">
                <a:latin typeface="Times New Roman" panose="02020603050405020304" pitchFamily="18" charset="0"/>
              </a:rPr>
              <a:t>Критерии </a:t>
            </a:r>
            <a:r>
              <a:rPr lang="ru-RU" altLang="ru-RU" sz="3200" dirty="0" err="1" smtClean="0">
                <a:latin typeface="Times New Roman" panose="02020603050405020304" pitchFamily="18" charset="0"/>
              </a:rPr>
              <a:t>распределенности</a:t>
            </a:r>
            <a:r>
              <a:rPr lang="ru-RU" altLang="ru-RU" sz="3200" dirty="0" smtClean="0">
                <a:latin typeface="Times New Roman" panose="02020603050405020304" pitchFamily="18" charset="0"/>
              </a:rPr>
              <a:t> (по К. </a:t>
            </a:r>
            <a:r>
              <a:rPr lang="ru-RU" altLang="ru-RU" sz="3200" dirty="0" err="1" smtClean="0">
                <a:latin typeface="Times New Roman" panose="02020603050405020304" pitchFamily="18" charset="0"/>
              </a:rPr>
              <a:t>Дейту</a:t>
            </a:r>
            <a:r>
              <a:rPr lang="ru-RU" altLang="ru-RU" sz="3200" dirty="0" smtClean="0">
                <a:latin typeface="Times New Roman" panose="02020603050405020304" pitchFamily="18" charset="0"/>
              </a:rPr>
              <a:t>) </a:t>
            </a:r>
          </a:p>
        </p:txBody>
      </p:sp>
      <p:sp>
        <p:nvSpPr>
          <p:cNvPr id="25603" name="Text Box 5"/>
          <p:cNvSpPr txBox="1">
            <a:spLocks noChangeArrowheads="1"/>
          </p:cNvSpPr>
          <p:nvPr/>
        </p:nvSpPr>
        <p:spPr bwMode="auto">
          <a:xfrm>
            <a:off x="1259633" y="1268760"/>
            <a:ext cx="7884367"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b="1" dirty="0">
                <a:solidFill>
                  <a:srgbClr val="0D0D11"/>
                </a:solidFill>
              </a:rPr>
              <a:t>Обработка распределенных запросов.</a:t>
            </a:r>
          </a:p>
          <a:p>
            <a:pPr eaLnBrk="1" hangingPunct="1"/>
            <a:r>
              <a:rPr lang="ru-RU" altLang="ru-RU" dirty="0">
                <a:solidFill>
                  <a:srgbClr val="0D0D11"/>
                </a:solidFill>
              </a:rPr>
              <a:t>Система должна автоматически определять методы выполнения соединения (объединения) данных. </a:t>
            </a:r>
          </a:p>
          <a:p>
            <a:pPr eaLnBrk="1" hangingPunct="1"/>
            <a:r>
              <a:rPr lang="ru-RU" altLang="ru-RU" b="1" dirty="0">
                <a:solidFill>
                  <a:srgbClr val="0D0D11"/>
                </a:solidFill>
              </a:rPr>
              <a:t>Обработка распределенных транзакций.</a:t>
            </a:r>
          </a:p>
          <a:p>
            <a:pPr eaLnBrk="1" hangingPunct="1"/>
            <a:r>
              <a:rPr lang="ru-RU" altLang="ru-RU" dirty="0">
                <a:solidFill>
                  <a:srgbClr val="0D0D11"/>
                </a:solidFill>
              </a:rPr>
              <a:t>Протокол обработки распределённой транзакции должен обеспечивать выполнение четырёх основных свойств транзакции: атомарность, согласованность, изолированность и продолжительность.</a:t>
            </a:r>
          </a:p>
          <a:p>
            <a:pPr eaLnBrk="1" hangingPunct="1"/>
            <a:r>
              <a:rPr lang="ru-RU" altLang="ru-RU" b="1" dirty="0">
                <a:solidFill>
                  <a:srgbClr val="0D0D11"/>
                </a:solidFill>
              </a:rPr>
              <a:t>Независимость от типа оборудования.</a:t>
            </a:r>
          </a:p>
          <a:p>
            <a:pPr eaLnBrk="1" hangingPunct="1"/>
            <a:r>
              <a:rPr lang="ru-RU" altLang="ru-RU" dirty="0">
                <a:solidFill>
                  <a:srgbClr val="0D0D11"/>
                </a:solidFill>
              </a:rPr>
              <a:t>СУРБД должна функционировать на оборудовании с различными вычислительными платформами.</a:t>
            </a:r>
          </a:p>
          <a:p>
            <a:pPr eaLnBrk="1" hangingPunct="1"/>
            <a:r>
              <a:rPr lang="ru-RU" altLang="ru-RU" b="1" dirty="0">
                <a:solidFill>
                  <a:srgbClr val="0D0D11"/>
                </a:solidFill>
              </a:rPr>
              <a:t>Независимость от операционной системы.</a:t>
            </a:r>
          </a:p>
          <a:p>
            <a:pPr eaLnBrk="1" hangingPunct="1"/>
            <a:r>
              <a:rPr lang="ru-RU" altLang="ru-RU" dirty="0">
                <a:solidFill>
                  <a:srgbClr val="0D0D11"/>
                </a:solidFill>
              </a:rPr>
              <a:t>СУРБД должна функционировать под управлением различных ОС.</a:t>
            </a:r>
          </a:p>
          <a:p>
            <a:pPr eaLnBrk="1" hangingPunct="1"/>
            <a:r>
              <a:rPr lang="ru-RU" altLang="ru-RU" b="1" dirty="0">
                <a:solidFill>
                  <a:srgbClr val="0D0D11"/>
                </a:solidFill>
              </a:rPr>
              <a:t>Независимость от сетевой архитектуры.</a:t>
            </a:r>
          </a:p>
          <a:p>
            <a:pPr eaLnBrk="1" hangingPunct="1"/>
            <a:r>
              <a:rPr lang="ru-RU" altLang="ru-RU" dirty="0">
                <a:solidFill>
                  <a:srgbClr val="0D0D11"/>
                </a:solidFill>
              </a:rPr>
              <a:t>СУРБД должна быть способной функционировать в сетях с различной архитектурой и типами носителя.</a:t>
            </a:r>
          </a:p>
          <a:p>
            <a:pPr eaLnBrk="1" hangingPunct="1"/>
            <a:r>
              <a:rPr lang="ru-RU" altLang="ru-RU" b="1" dirty="0">
                <a:solidFill>
                  <a:srgbClr val="0D0D11"/>
                </a:solidFill>
              </a:rPr>
              <a:t>Независимость от типа СУБД.</a:t>
            </a:r>
          </a:p>
          <a:p>
            <a:pPr eaLnBrk="1" hangingPunct="1"/>
            <a:r>
              <a:rPr lang="ru-RU" altLang="ru-RU" dirty="0">
                <a:solidFill>
                  <a:srgbClr val="0D0D11"/>
                </a:solidFill>
              </a:rPr>
              <a:t>СУРБД должна быть способной функционировать поверх различных локальных СУБД, возможно, с различными моделями данных (требование гетерогенности).</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ru-RU" dirty="0"/>
              <a:t>Технология </a:t>
            </a:r>
            <a:r>
              <a:rPr lang="ru-RU" dirty="0" err="1"/>
              <a:t>Oracle</a:t>
            </a:r>
            <a:r>
              <a:rPr lang="ru-RU" dirty="0"/>
              <a:t> </a:t>
            </a:r>
            <a:r>
              <a:rPr lang="ru-RU" dirty="0" err="1"/>
              <a:t>Streams</a:t>
            </a:r>
            <a:endParaRPr lang="ru-RU" dirty="0"/>
          </a:p>
        </p:txBody>
      </p:sp>
      <p:pic>
        <p:nvPicPr>
          <p:cNvPr id="4" name="Рисунок 3"/>
          <p:cNvPicPr>
            <a:picLocks noChangeAspect="1"/>
          </p:cNvPicPr>
          <p:nvPr/>
        </p:nvPicPr>
        <p:blipFill>
          <a:blip r:embed="rId2"/>
          <a:stretch>
            <a:fillRect/>
          </a:stretch>
        </p:blipFill>
        <p:spPr>
          <a:xfrm>
            <a:off x="251520" y="2204864"/>
            <a:ext cx="8847398" cy="3240360"/>
          </a:xfrm>
          <a:prstGeom prst="rect">
            <a:avLst/>
          </a:prstGeom>
        </p:spPr>
      </p:pic>
    </p:spTree>
    <p:extLst>
      <p:ext uri="{BB962C8B-B14F-4D97-AF65-F5344CB8AC3E}">
        <p14:creationId xmlns:p14="http://schemas.microsoft.com/office/powerpoint/2010/main" val="384951967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192213" y="332656"/>
            <a:ext cx="7772400" cy="573088"/>
          </a:xfrm>
        </p:spPr>
        <p:txBody>
          <a:bodyPr>
            <a:normAutofit fontScale="90000"/>
          </a:bodyPr>
          <a:lstStyle/>
          <a:p>
            <a:r>
              <a:rPr lang="ru-RU" altLang="ru-RU" sz="3600" dirty="0" smtClean="0">
                <a:latin typeface="Times New Roman" panose="02020603050405020304" pitchFamily="18" charset="0"/>
              </a:rPr>
              <a:t>Моментальные снимки в </a:t>
            </a:r>
            <a:r>
              <a:rPr lang="en-US" altLang="ru-RU" sz="3600" dirty="0" smtClean="0">
                <a:latin typeface="Times New Roman" panose="02020603050405020304" pitchFamily="18" charset="0"/>
              </a:rPr>
              <a:t>Oracle</a:t>
            </a:r>
            <a:endParaRPr lang="ru-RU" altLang="ru-RU" sz="3600" dirty="0" smtClean="0">
              <a:latin typeface="Times New Roman" panose="02020603050405020304" pitchFamily="18" charset="0"/>
            </a:endParaRPr>
          </a:p>
        </p:txBody>
      </p:sp>
      <p:sp>
        <p:nvSpPr>
          <p:cNvPr id="49155" name="Text Box 3"/>
          <p:cNvSpPr txBox="1">
            <a:spLocks noChangeArrowheads="1"/>
          </p:cNvSpPr>
          <p:nvPr/>
        </p:nvSpPr>
        <p:spPr bwMode="auto">
          <a:xfrm>
            <a:off x="1165375" y="1124744"/>
            <a:ext cx="7921005"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en-US" altLang="ru-RU" sz="2000" dirty="0">
                <a:solidFill>
                  <a:srgbClr val="0D0D11"/>
                </a:solidFill>
              </a:rPr>
              <a:t>Oracle</a:t>
            </a:r>
            <a:r>
              <a:rPr lang="ru-RU" altLang="ru-RU" sz="2000" dirty="0">
                <a:solidFill>
                  <a:srgbClr val="0D0D11"/>
                </a:solidFill>
              </a:rPr>
              <a:t> поддерживает два типа тиражирования:</a:t>
            </a:r>
          </a:p>
          <a:p>
            <a:pPr eaLnBrk="1" hangingPunct="1">
              <a:buFont typeface="Wingdings" panose="05000000000000000000" pitchFamily="2" charset="2"/>
              <a:buChar char="ü"/>
            </a:pPr>
            <a:r>
              <a:rPr lang="ru-RU" altLang="ru-RU" sz="2000" dirty="0">
                <a:solidFill>
                  <a:srgbClr val="0D0D11"/>
                </a:solidFill>
              </a:rPr>
              <a:t>базовое – копия обеспечивает доступ "только для чтения".</a:t>
            </a:r>
          </a:p>
          <a:p>
            <a:pPr eaLnBrk="1" hangingPunct="1">
              <a:buFont typeface="Wingdings" panose="05000000000000000000" pitchFamily="2" charset="2"/>
              <a:buChar char="ü"/>
            </a:pPr>
            <a:r>
              <a:rPr lang="ru-RU" altLang="ru-RU" sz="2000" dirty="0">
                <a:solidFill>
                  <a:srgbClr val="0D0D11"/>
                </a:solidFill>
              </a:rPr>
              <a:t>усовершенствованное – приложения могут считывать и обновлять тиражируемые копии таблиц по всей системе (поддерживается специальными средствами СУБД – </a:t>
            </a:r>
            <a:r>
              <a:rPr lang="en-US" altLang="ru-RU" sz="2000" b="1" dirty="0">
                <a:solidFill>
                  <a:srgbClr val="0D0D11"/>
                </a:solidFill>
              </a:rPr>
              <a:t>Replication</a:t>
            </a:r>
            <a:r>
              <a:rPr lang="ru-RU" altLang="ru-RU" sz="2000" b="1" dirty="0">
                <a:solidFill>
                  <a:srgbClr val="0D0D11"/>
                </a:solidFill>
              </a:rPr>
              <a:t> </a:t>
            </a:r>
            <a:r>
              <a:rPr lang="en-US" altLang="ru-RU" sz="2000" b="1" dirty="0">
                <a:solidFill>
                  <a:srgbClr val="0D0D11"/>
                </a:solidFill>
              </a:rPr>
              <a:t> Option</a:t>
            </a:r>
            <a:r>
              <a:rPr lang="ru-RU" altLang="ru-RU" sz="2000" dirty="0">
                <a:solidFill>
                  <a:srgbClr val="0D0D11"/>
                </a:solidFill>
              </a:rPr>
              <a:t>).</a:t>
            </a:r>
            <a:endParaRPr lang="ru-RU" altLang="ru-RU" sz="2000" b="1" dirty="0">
              <a:solidFill>
                <a:srgbClr val="0D0D11"/>
              </a:solidFill>
            </a:endParaRPr>
          </a:p>
          <a:p>
            <a:pPr eaLnBrk="1" hangingPunct="1"/>
            <a:r>
              <a:rPr lang="ru-RU" altLang="ru-RU" sz="2000" b="1" dirty="0">
                <a:solidFill>
                  <a:srgbClr val="0D0D11"/>
                </a:solidFill>
              </a:rPr>
              <a:t>Базовое тиражирование</a:t>
            </a:r>
            <a:r>
              <a:rPr lang="ru-RU" altLang="ru-RU" sz="2000" dirty="0">
                <a:solidFill>
                  <a:srgbClr val="0D0D11"/>
                </a:solidFill>
              </a:rPr>
              <a:t> осуществляется (после установления связи с удаленной БД) с помощью создания моментальных снимков (</a:t>
            </a:r>
            <a:r>
              <a:rPr lang="en-US" altLang="ru-RU" sz="2000" dirty="0">
                <a:solidFill>
                  <a:srgbClr val="0D0D11"/>
                </a:solidFill>
              </a:rPr>
              <a:t>snapshot</a:t>
            </a:r>
            <a:r>
              <a:rPr lang="ru-RU" altLang="ru-RU" sz="2000" dirty="0">
                <a:solidFill>
                  <a:srgbClr val="0D0D11"/>
                </a:solidFill>
              </a:rPr>
              <a:t>), например:</a:t>
            </a:r>
            <a:endParaRPr lang="en-US" altLang="ru-RU" sz="2000" dirty="0">
              <a:solidFill>
                <a:srgbClr val="0D0D11"/>
              </a:solidFill>
            </a:endParaRPr>
          </a:p>
          <a:p>
            <a:pPr eaLnBrk="1" hangingPunct="1"/>
            <a:r>
              <a:rPr lang="ru-RU" altLang="ru-RU" sz="2000" dirty="0">
                <a:solidFill>
                  <a:srgbClr val="0D0D11"/>
                </a:solidFill>
              </a:rPr>
              <a:t>	</a:t>
            </a:r>
            <a:r>
              <a:rPr lang="en-US" altLang="ru-RU" sz="2000" dirty="0">
                <a:solidFill>
                  <a:srgbClr val="0D0D11"/>
                </a:solidFill>
              </a:rPr>
              <a:t>CREATE SNAPSHOT </a:t>
            </a:r>
            <a:r>
              <a:rPr lang="en-US" altLang="ru-RU" sz="2000" dirty="0" err="1">
                <a:solidFill>
                  <a:srgbClr val="0D0D11"/>
                </a:solidFill>
              </a:rPr>
              <a:t>sales.parts</a:t>
            </a:r>
            <a:r>
              <a:rPr lang="en-US" altLang="ru-RU" sz="2000" dirty="0">
                <a:solidFill>
                  <a:srgbClr val="0D0D11"/>
                </a:solidFill>
              </a:rPr>
              <a:t> AS</a:t>
            </a:r>
          </a:p>
          <a:p>
            <a:pPr eaLnBrk="1" hangingPunct="1"/>
            <a:r>
              <a:rPr lang="ru-RU" altLang="ru-RU" sz="2000" dirty="0">
                <a:solidFill>
                  <a:srgbClr val="0D0D11"/>
                </a:solidFill>
              </a:rPr>
              <a:t>		</a:t>
            </a:r>
            <a:r>
              <a:rPr lang="en-US" altLang="ru-RU" sz="2000" dirty="0">
                <a:solidFill>
                  <a:srgbClr val="0D0D11"/>
                </a:solidFill>
              </a:rPr>
              <a:t>SELECT * FROM </a:t>
            </a:r>
            <a:r>
              <a:rPr lang="en-US" altLang="ru-RU" sz="2000" dirty="0" err="1">
                <a:solidFill>
                  <a:srgbClr val="0D0D11"/>
                </a:solidFill>
              </a:rPr>
              <a:t>sales.parts@central.compworld</a:t>
            </a:r>
            <a:r>
              <a:rPr lang="en-US" altLang="ru-RU" sz="2000" dirty="0">
                <a:solidFill>
                  <a:srgbClr val="0D0D11"/>
                </a:solidFill>
              </a:rPr>
              <a:t>;</a:t>
            </a:r>
            <a:endParaRPr lang="ru-RU" altLang="ru-RU" sz="2000" dirty="0">
              <a:solidFill>
                <a:srgbClr val="0D0D11"/>
              </a:solidFill>
            </a:endParaRPr>
          </a:p>
          <a:p>
            <a:pPr eaLnBrk="1" hangingPunct="1"/>
            <a:r>
              <a:rPr lang="ru-RU" altLang="ru-RU" sz="2000" dirty="0">
                <a:solidFill>
                  <a:srgbClr val="0D0D11"/>
                </a:solidFill>
              </a:rPr>
              <a:t>Моментальные снимки бывают:</a:t>
            </a:r>
          </a:p>
          <a:p>
            <a:pPr eaLnBrk="1" hangingPunct="1">
              <a:buFont typeface="Wingdings" panose="05000000000000000000" pitchFamily="2" charset="2"/>
              <a:buChar char="ü"/>
            </a:pPr>
            <a:r>
              <a:rPr lang="ru-RU" altLang="ru-RU" sz="2000" dirty="0">
                <a:solidFill>
                  <a:srgbClr val="0D0D11"/>
                </a:solidFill>
              </a:rPr>
              <a:t>простые – создаются по однотабличному запросу </a:t>
            </a:r>
            <a:r>
              <a:rPr lang="en-US" altLang="ru-RU" sz="2000" dirty="0">
                <a:solidFill>
                  <a:srgbClr val="0D0D11"/>
                </a:solidFill>
              </a:rPr>
              <a:t>SELECT</a:t>
            </a:r>
            <a:r>
              <a:rPr lang="ru-RU" altLang="ru-RU" sz="2000" dirty="0">
                <a:solidFill>
                  <a:srgbClr val="0D0D11"/>
                </a:solidFill>
              </a:rPr>
              <a:t>, содержащему простые условия отбора.</a:t>
            </a:r>
          </a:p>
          <a:p>
            <a:pPr eaLnBrk="1" hangingPunct="1">
              <a:buFont typeface="Wingdings" panose="05000000000000000000" pitchFamily="2" charset="2"/>
              <a:buChar char="ü"/>
            </a:pPr>
            <a:r>
              <a:rPr lang="ru-RU" altLang="ru-RU" sz="2000" dirty="0">
                <a:solidFill>
                  <a:srgbClr val="0D0D11"/>
                </a:solidFill>
              </a:rPr>
              <a:t>сложные – создаются по запросам, содержащим сложные условия отбора, фразы </a:t>
            </a:r>
            <a:r>
              <a:rPr lang="en-US" altLang="ru-RU" sz="2000" dirty="0">
                <a:solidFill>
                  <a:srgbClr val="0D0D11"/>
                </a:solidFill>
              </a:rPr>
              <a:t>group by, having</a:t>
            </a:r>
            <a:r>
              <a:rPr lang="ru-RU" altLang="ru-RU" sz="2000" dirty="0">
                <a:solidFill>
                  <a:srgbClr val="0D0D11"/>
                </a:solidFill>
              </a:rPr>
              <a:t>, обращающимся к двум и более таблицам</a:t>
            </a:r>
            <a:r>
              <a:rPr lang="en-US" altLang="ru-RU" sz="2000" dirty="0">
                <a:solidFill>
                  <a:srgbClr val="0D0D11"/>
                </a:solidFill>
              </a:rPr>
              <a:t> </a:t>
            </a:r>
            <a:r>
              <a:rPr lang="ru-RU" altLang="ru-RU" sz="2000" dirty="0">
                <a:solidFill>
                  <a:srgbClr val="0D0D11"/>
                </a:solidFill>
              </a:rPr>
              <a:t>и проч.</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356837" y="404664"/>
            <a:ext cx="7772400" cy="573088"/>
          </a:xfrm>
        </p:spPr>
        <p:txBody>
          <a:bodyPr>
            <a:normAutofit fontScale="90000"/>
          </a:bodyPr>
          <a:lstStyle/>
          <a:p>
            <a:r>
              <a:rPr lang="ru-RU" altLang="ru-RU" sz="3600" dirty="0" smtClean="0">
                <a:latin typeface="Times New Roman" panose="02020603050405020304" pitchFamily="18" charset="0"/>
              </a:rPr>
              <a:t>Моментальные снимки в </a:t>
            </a:r>
            <a:r>
              <a:rPr lang="en-US" altLang="ru-RU" sz="3600" dirty="0" smtClean="0">
                <a:latin typeface="Times New Roman" panose="02020603050405020304" pitchFamily="18" charset="0"/>
              </a:rPr>
              <a:t>Oracle</a:t>
            </a:r>
            <a:endParaRPr lang="ru-RU" altLang="ru-RU" sz="3600" dirty="0" smtClean="0">
              <a:latin typeface="Times New Roman" panose="02020603050405020304" pitchFamily="18" charset="0"/>
            </a:endParaRPr>
          </a:p>
        </p:txBody>
      </p:sp>
      <p:sp>
        <p:nvSpPr>
          <p:cNvPr id="50179" name="Text Box 3"/>
          <p:cNvSpPr txBox="1">
            <a:spLocks noChangeArrowheads="1"/>
          </p:cNvSpPr>
          <p:nvPr/>
        </p:nvSpPr>
        <p:spPr bwMode="auto">
          <a:xfrm>
            <a:off x="1187624" y="1340768"/>
            <a:ext cx="82804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sz="2000" b="1" dirty="0">
                <a:solidFill>
                  <a:srgbClr val="0D0D11"/>
                </a:solidFill>
              </a:rPr>
              <a:t>Примеры:</a:t>
            </a:r>
          </a:p>
          <a:p>
            <a:pPr eaLnBrk="1" hangingPunct="1"/>
            <a:r>
              <a:rPr lang="ru-RU" altLang="ru-RU" sz="2000" dirty="0">
                <a:solidFill>
                  <a:srgbClr val="0D0D11"/>
                </a:solidFill>
              </a:rPr>
              <a:t>Моментальный снимок, основой которого является запрос</a:t>
            </a:r>
            <a:endParaRPr lang="en-US" altLang="ru-RU" sz="2000" dirty="0">
              <a:solidFill>
                <a:srgbClr val="0D0D11"/>
              </a:solidFill>
            </a:endParaRPr>
          </a:p>
          <a:p>
            <a:pPr eaLnBrk="1" hangingPunct="1"/>
            <a:r>
              <a:rPr lang="ru-RU" altLang="ru-RU" sz="2000" dirty="0">
                <a:solidFill>
                  <a:srgbClr val="0D0D11"/>
                </a:solidFill>
              </a:rPr>
              <a:t>	</a:t>
            </a:r>
            <a:r>
              <a:rPr lang="en-US" altLang="ru-RU" sz="2000" b="1" dirty="0">
                <a:solidFill>
                  <a:srgbClr val="0D0D11"/>
                </a:solidFill>
              </a:rPr>
              <a:t>select * from </a:t>
            </a:r>
            <a:r>
              <a:rPr lang="en-US" altLang="ru-RU" sz="2000" b="1" dirty="0" err="1">
                <a:solidFill>
                  <a:srgbClr val="0D0D11"/>
                </a:solidFill>
              </a:rPr>
              <a:t>employee@hr_link</a:t>
            </a:r>
            <a:r>
              <a:rPr lang="en-US" altLang="ru-RU" sz="2000" dirty="0">
                <a:solidFill>
                  <a:srgbClr val="0D0D11"/>
                </a:solidFill>
              </a:rPr>
              <a:t>;</a:t>
            </a:r>
            <a:endParaRPr lang="ru-RU" altLang="ru-RU" sz="2000" dirty="0">
              <a:solidFill>
                <a:srgbClr val="0D0D11"/>
              </a:solidFill>
            </a:endParaRPr>
          </a:p>
          <a:p>
            <a:pPr eaLnBrk="1" hangingPunct="1"/>
            <a:r>
              <a:rPr lang="ru-RU" altLang="ru-RU" sz="2000" dirty="0">
                <a:solidFill>
                  <a:srgbClr val="0D0D11"/>
                </a:solidFill>
              </a:rPr>
              <a:t>является простым.</a:t>
            </a:r>
          </a:p>
          <a:p>
            <a:pPr eaLnBrk="1" hangingPunct="1"/>
            <a:r>
              <a:rPr lang="ru-RU" altLang="ru-RU" sz="2000" dirty="0">
                <a:solidFill>
                  <a:srgbClr val="0D0D11"/>
                </a:solidFill>
              </a:rPr>
              <a:t>Моментальный снимок, основанный на запросе</a:t>
            </a:r>
            <a:endParaRPr lang="en-US" altLang="ru-RU" sz="2000" dirty="0">
              <a:solidFill>
                <a:srgbClr val="0D0D11"/>
              </a:solidFill>
            </a:endParaRPr>
          </a:p>
          <a:p>
            <a:pPr eaLnBrk="1" hangingPunct="1"/>
            <a:r>
              <a:rPr lang="ru-RU" altLang="ru-RU" sz="2000" dirty="0">
                <a:solidFill>
                  <a:srgbClr val="0D0D11"/>
                </a:solidFill>
              </a:rPr>
              <a:t>	</a:t>
            </a:r>
            <a:r>
              <a:rPr lang="en-US" altLang="ru-RU" sz="2000" b="1" dirty="0">
                <a:solidFill>
                  <a:srgbClr val="0D0D11"/>
                </a:solidFill>
              </a:rPr>
              <a:t>select </a:t>
            </a:r>
            <a:r>
              <a:rPr lang="en-US" altLang="ru-RU" sz="2000" b="1" dirty="0" err="1">
                <a:solidFill>
                  <a:srgbClr val="0D0D11"/>
                </a:solidFill>
              </a:rPr>
              <a:t>dept</a:t>
            </a:r>
            <a:r>
              <a:rPr lang="en-US" altLang="ru-RU" sz="2000" b="1" dirty="0">
                <a:solidFill>
                  <a:srgbClr val="0D0D11"/>
                </a:solidFill>
              </a:rPr>
              <a:t>, max(salary)</a:t>
            </a:r>
          </a:p>
          <a:p>
            <a:pPr eaLnBrk="1" hangingPunct="1"/>
            <a:r>
              <a:rPr lang="ru-RU" altLang="ru-RU" sz="2000" b="1" dirty="0">
                <a:solidFill>
                  <a:srgbClr val="0D0D11"/>
                </a:solidFill>
              </a:rPr>
              <a:t>		</a:t>
            </a:r>
            <a:r>
              <a:rPr lang="en-US" altLang="ru-RU" sz="2000" b="1" dirty="0">
                <a:solidFill>
                  <a:srgbClr val="0D0D11"/>
                </a:solidFill>
              </a:rPr>
              <a:t>from </a:t>
            </a:r>
            <a:r>
              <a:rPr lang="en-US" altLang="ru-RU" sz="2000" b="1" dirty="0" err="1">
                <a:solidFill>
                  <a:srgbClr val="0D0D11"/>
                </a:solidFill>
              </a:rPr>
              <a:t>employee@hr_link</a:t>
            </a:r>
            <a:endParaRPr lang="en-US" altLang="ru-RU" sz="2000" b="1" dirty="0">
              <a:solidFill>
                <a:srgbClr val="0D0D11"/>
              </a:solidFill>
            </a:endParaRPr>
          </a:p>
          <a:p>
            <a:pPr eaLnBrk="1" hangingPunct="1"/>
            <a:r>
              <a:rPr lang="ru-RU" altLang="ru-RU" sz="2000" b="1" dirty="0">
                <a:solidFill>
                  <a:srgbClr val="0D0D11"/>
                </a:solidFill>
              </a:rPr>
              <a:t>		</a:t>
            </a:r>
            <a:r>
              <a:rPr lang="en-US" altLang="ru-RU" sz="2000" b="1" dirty="0">
                <a:solidFill>
                  <a:srgbClr val="0D0D11"/>
                </a:solidFill>
              </a:rPr>
              <a:t>group by </a:t>
            </a:r>
            <a:r>
              <a:rPr lang="en-US" altLang="ru-RU" sz="2000" b="1" dirty="0" err="1">
                <a:solidFill>
                  <a:srgbClr val="0D0D11"/>
                </a:solidFill>
              </a:rPr>
              <a:t>dept</a:t>
            </a:r>
            <a:r>
              <a:rPr lang="en-US" altLang="ru-RU" sz="2000" b="1" dirty="0">
                <a:solidFill>
                  <a:srgbClr val="0D0D11"/>
                </a:solidFill>
              </a:rPr>
              <a:t>;</a:t>
            </a:r>
            <a:endParaRPr lang="ru-RU" altLang="ru-RU" sz="2000" b="1" dirty="0">
              <a:solidFill>
                <a:srgbClr val="0D0D11"/>
              </a:solidFill>
            </a:endParaRPr>
          </a:p>
          <a:p>
            <a:pPr eaLnBrk="1" hangingPunct="1"/>
            <a:r>
              <a:rPr lang="ru-RU" altLang="ru-RU" sz="2000" dirty="0">
                <a:solidFill>
                  <a:srgbClr val="0D0D11"/>
                </a:solidFill>
              </a:rPr>
              <a:t>сложный, так как в нем используются функции группирования.</a:t>
            </a:r>
          </a:p>
          <a:p>
            <a:pPr eaLnBrk="1" hangingPunct="1"/>
            <a:endParaRPr lang="ru-RU" altLang="ru-RU" sz="2000" dirty="0">
              <a:solidFill>
                <a:srgbClr val="0D0D11"/>
              </a:solidFill>
            </a:endParaRPr>
          </a:p>
          <a:p>
            <a:pPr eaLnBrk="1" hangingPunct="1"/>
            <a:r>
              <a:rPr lang="ru-RU" altLang="ru-RU" sz="2000" dirty="0">
                <a:solidFill>
                  <a:srgbClr val="0D0D11"/>
                </a:solidFill>
              </a:rPr>
              <a:t>С помощью моментального снимка в локальной базе данных будет создано несколько объектов, поэтому пользователь, создающий моментальный снимок, должен иметь привилегии CREATE TABLE, CREATE VIEW и CREATE INDEX.</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1128597" y="548680"/>
            <a:ext cx="7772400" cy="573088"/>
          </a:xfrm>
        </p:spPr>
        <p:txBody>
          <a:bodyPr>
            <a:normAutofit fontScale="90000"/>
          </a:bodyPr>
          <a:lstStyle/>
          <a:p>
            <a:r>
              <a:rPr lang="ru-RU" altLang="ru-RU" sz="3600" dirty="0" smtClean="0">
                <a:latin typeface="Times New Roman" panose="02020603050405020304" pitchFamily="18" charset="0"/>
              </a:rPr>
              <a:t>Моментальные снимки в </a:t>
            </a:r>
            <a:r>
              <a:rPr lang="en-US" altLang="ru-RU" sz="3600" dirty="0" smtClean="0">
                <a:latin typeface="Times New Roman" panose="02020603050405020304" pitchFamily="18" charset="0"/>
              </a:rPr>
              <a:t>Oracle</a:t>
            </a:r>
            <a:endParaRPr lang="ru-RU" altLang="ru-RU" sz="3600" dirty="0" smtClean="0">
              <a:latin typeface="Times New Roman" panose="02020603050405020304" pitchFamily="18" charset="0"/>
            </a:endParaRPr>
          </a:p>
        </p:txBody>
      </p:sp>
      <p:sp>
        <p:nvSpPr>
          <p:cNvPr id="51203" name="Text Box 3"/>
          <p:cNvSpPr txBox="1">
            <a:spLocks noChangeArrowheads="1"/>
          </p:cNvSpPr>
          <p:nvPr/>
        </p:nvSpPr>
        <p:spPr bwMode="auto">
          <a:xfrm>
            <a:off x="1260475" y="1412875"/>
            <a:ext cx="7632700" cy="448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spcAft>
                <a:spcPct val="40000"/>
              </a:spcAft>
            </a:pPr>
            <a:r>
              <a:rPr lang="ru-RU" altLang="ru-RU" sz="2000" u="sng">
                <a:solidFill>
                  <a:srgbClr val="0D0D11"/>
                </a:solidFill>
              </a:rPr>
              <a:t>Синтаксис создания моментального снимка:</a:t>
            </a:r>
          </a:p>
          <a:p>
            <a:pPr eaLnBrk="1" hangingPunct="1"/>
            <a:r>
              <a:rPr lang="ru-RU" altLang="ru-RU" sz="2000">
                <a:solidFill>
                  <a:srgbClr val="0D0D11"/>
                </a:solidFill>
              </a:rPr>
              <a:t>create snapshot [</a:t>
            </a:r>
            <a:r>
              <a:rPr lang="ru-RU" altLang="ru-RU" sz="2000" i="1">
                <a:solidFill>
                  <a:srgbClr val="0D0D11"/>
                </a:solidFill>
              </a:rPr>
              <a:t>имя_схемы</a:t>
            </a:r>
            <a:r>
              <a:rPr lang="ru-RU" altLang="ru-RU" sz="2000">
                <a:solidFill>
                  <a:srgbClr val="0D0D11"/>
                </a:solidFill>
              </a:rPr>
              <a:t>.]</a:t>
            </a:r>
            <a:r>
              <a:rPr lang="ru-RU" altLang="ru-RU" sz="2000" i="1">
                <a:solidFill>
                  <a:srgbClr val="0D0D11"/>
                </a:solidFill>
              </a:rPr>
              <a:t>имя_снимка</a:t>
            </a:r>
          </a:p>
          <a:p>
            <a:pPr eaLnBrk="1" hangingPunct="1"/>
            <a:r>
              <a:rPr lang="ru-RU" altLang="ru-RU" sz="2000">
                <a:solidFill>
                  <a:srgbClr val="0D0D11"/>
                </a:solidFill>
              </a:rPr>
              <a:t>	[ { </a:t>
            </a:r>
            <a:r>
              <a:rPr lang="en-US" altLang="ru-RU" sz="2000">
                <a:solidFill>
                  <a:srgbClr val="0D0D11"/>
                </a:solidFill>
              </a:rPr>
              <a:t>pctfree</a:t>
            </a:r>
            <a:r>
              <a:rPr lang="ru-RU" altLang="ru-RU" sz="2000">
                <a:solidFill>
                  <a:srgbClr val="0D0D11"/>
                </a:solidFill>
              </a:rPr>
              <a:t> </a:t>
            </a:r>
            <a:r>
              <a:rPr lang="ru-RU" altLang="ru-RU" sz="2000" i="1">
                <a:solidFill>
                  <a:srgbClr val="0D0D11"/>
                </a:solidFill>
              </a:rPr>
              <a:t>целое</a:t>
            </a:r>
            <a:r>
              <a:rPr lang="ru-RU" altLang="ru-RU" sz="2000">
                <a:solidFill>
                  <a:srgbClr val="0D0D11"/>
                </a:solidFill>
              </a:rPr>
              <a:t> | </a:t>
            </a:r>
            <a:r>
              <a:rPr lang="en-US" altLang="ru-RU" sz="2000">
                <a:solidFill>
                  <a:srgbClr val="0D0D11"/>
                </a:solidFill>
              </a:rPr>
              <a:t>pctused</a:t>
            </a:r>
            <a:r>
              <a:rPr lang="ru-RU" altLang="ru-RU" sz="2000">
                <a:solidFill>
                  <a:srgbClr val="0D0D11"/>
                </a:solidFill>
              </a:rPr>
              <a:t> </a:t>
            </a:r>
            <a:r>
              <a:rPr lang="ru-RU" altLang="ru-RU" sz="2000" i="1">
                <a:solidFill>
                  <a:srgbClr val="0D0D11"/>
                </a:solidFill>
              </a:rPr>
              <a:t>целое</a:t>
            </a:r>
            <a:r>
              <a:rPr lang="ru-RU" altLang="ru-RU" sz="2000">
                <a:solidFill>
                  <a:srgbClr val="0D0D11"/>
                </a:solidFill>
              </a:rPr>
              <a:t> | </a:t>
            </a:r>
            <a:r>
              <a:rPr lang="en-US" altLang="ru-RU" sz="2000">
                <a:solidFill>
                  <a:srgbClr val="0D0D11"/>
                </a:solidFill>
              </a:rPr>
              <a:t>initrans</a:t>
            </a:r>
            <a:r>
              <a:rPr lang="ru-RU" altLang="ru-RU" sz="2000">
                <a:solidFill>
                  <a:srgbClr val="0D0D11"/>
                </a:solidFill>
              </a:rPr>
              <a:t> </a:t>
            </a:r>
            <a:r>
              <a:rPr lang="ru-RU" altLang="ru-RU" sz="2000" i="1">
                <a:solidFill>
                  <a:srgbClr val="0D0D11"/>
                </a:solidFill>
              </a:rPr>
              <a:t>целое</a:t>
            </a:r>
            <a:r>
              <a:rPr lang="ru-RU" altLang="ru-RU" sz="2000">
                <a:solidFill>
                  <a:srgbClr val="0D0D11"/>
                </a:solidFill>
              </a:rPr>
              <a:t> |</a:t>
            </a:r>
            <a:endParaRPr lang="en-US" altLang="ru-RU" sz="2000">
              <a:solidFill>
                <a:srgbClr val="0D0D11"/>
              </a:solidFill>
            </a:endParaRPr>
          </a:p>
          <a:p>
            <a:pPr eaLnBrk="1" hangingPunct="1"/>
            <a:r>
              <a:rPr lang="ru-RU" altLang="ru-RU" sz="2000">
                <a:solidFill>
                  <a:srgbClr val="0D0D11"/>
                </a:solidFill>
              </a:rPr>
              <a:t>		</a:t>
            </a:r>
            <a:r>
              <a:rPr lang="en-US" altLang="ru-RU" sz="2000">
                <a:solidFill>
                  <a:srgbClr val="0D0D11"/>
                </a:solidFill>
              </a:rPr>
              <a:t>maxtrans</a:t>
            </a:r>
            <a:r>
              <a:rPr lang="ru-RU" altLang="ru-RU" sz="2000">
                <a:solidFill>
                  <a:srgbClr val="0D0D11"/>
                </a:solidFill>
              </a:rPr>
              <a:t> </a:t>
            </a:r>
            <a:r>
              <a:rPr lang="ru-RU" altLang="ru-RU" sz="2000" i="1">
                <a:solidFill>
                  <a:srgbClr val="0D0D11"/>
                </a:solidFill>
              </a:rPr>
              <a:t>целое</a:t>
            </a:r>
            <a:r>
              <a:rPr lang="ru-RU" altLang="ru-RU" sz="2000">
                <a:solidFill>
                  <a:srgbClr val="0D0D11"/>
                </a:solidFill>
              </a:rPr>
              <a:t> | </a:t>
            </a:r>
            <a:r>
              <a:rPr lang="en-US" altLang="ru-RU" sz="2000">
                <a:solidFill>
                  <a:srgbClr val="0D0D11"/>
                </a:solidFill>
              </a:rPr>
              <a:t>tablespace</a:t>
            </a:r>
            <a:r>
              <a:rPr lang="ru-RU" altLang="ru-RU" sz="2000">
                <a:solidFill>
                  <a:srgbClr val="0D0D11"/>
                </a:solidFill>
              </a:rPr>
              <a:t> </a:t>
            </a:r>
            <a:r>
              <a:rPr lang="ru-RU" altLang="ru-RU" sz="2000" i="1">
                <a:solidFill>
                  <a:srgbClr val="0D0D11"/>
                </a:solidFill>
              </a:rPr>
              <a:t>имя_табличной_области</a:t>
            </a:r>
            <a:r>
              <a:rPr lang="ru-RU" altLang="ru-RU" sz="2000">
                <a:solidFill>
                  <a:srgbClr val="0D0D11"/>
                </a:solidFill>
              </a:rPr>
              <a:t> |</a:t>
            </a:r>
            <a:endParaRPr lang="en-US" altLang="ru-RU" sz="2000">
              <a:solidFill>
                <a:srgbClr val="0D0D11"/>
              </a:solidFill>
            </a:endParaRPr>
          </a:p>
          <a:p>
            <a:pPr eaLnBrk="1" hangingPunct="1"/>
            <a:r>
              <a:rPr lang="ru-RU" altLang="ru-RU" sz="2000">
                <a:solidFill>
                  <a:srgbClr val="0D0D11"/>
                </a:solidFill>
              </a:rPr>
              <a:t>		</a:t>
            </a:r>
            <a:r>
              <a:rPr lang="en-US" altLang="ru-RU" sz="2000">
                <a:solidFill>
                  <a:srgbClr val="0D0D11"/>
                </a:solidFill>
              </a:rPr>
              <a:t>storage</a:t>
            </a:r>
            <a:r>
              <a:rPr lang="ru-RU" altLang="ru-RU" sz="2000">
                <a:solidFill>
                  <a:srgbClr val="0D0D11"/>
                </a:solidFill>
              </a:rPr>
              <a:t> </a:t>
            </a:r>
            <a:r>
              <a:rPr lang="ru-RU" altLang="ru-RU" sz="2000" i="1">
                <a:solidFill>
                  <a:srgbClr val="0D0D11"/>
                </a:solidFill>
              </a:rPr>
              <a:t>размер_памяти</a:t>
            </a:r>
            <a:r>
              <a:rPr lang="ru-RU" altLang="ru-RU" sz="2000">
                <a:solidFill>
                  <a:srgbClr val="0D0D11"/>
                </a:solidFill>
              </a:rPr>
              <a:t> }]</a:t>
            </a:r>
          </a:p>
          <a:p>
            <a:pPr eaLnBrk="1" hangingPunct="1"/>
            <a:r>
              <a:rPr lang="ru-RU" altLang="ru-RU" sz="2000">
                <a:solidFill>
                  <a:srgbClr val="0D0D11"/>
                </a:solidFill>
              </a:rPr>
              <a:t>	[ </a:t>
            </a:r>
            <a:r>
              <a:rPr lang="en-US" altLang="ru-RU" sz="2000">
                <a:solidFill>
                  <a:srgbClr val="0D0D11"/>
                </a:solidFill>
              </a:rPr>
              <a:t>cluster</a:t>
            </a:r>
            <a:r>
              <a:rPr lang="ru-RU" altLang="ru-RU" sz="2000">
                <a:solidFill>
                  <a:srgbClr val="0D0D11"/>
                </a:solidFill>
              </a:rPr>
              <a:t> </a:t>
            </a:r>
            <a:r>
              <a:rPr lang="ru-RU" altLang="ru-RU" sz="2000" i="1">
                <a:solidFill>
                  <a:srgbClr val="0D0D11"/>
                </a:solidFill>
              </a:rPr>
              <a:t>имя_кластера</a:t>
            </a:r>
            <a:r>
              <a:rPr lang="ru-RU" altLang="ru-RU" sz="2000">
                <a:solidFill>
                  <a:srgbClr val="0D0D11"/>
                </a:solidFill>
              </a:rPr>
              <a:t> (</a:t>
            </a:r>
            <a:r>
              <a:rPr lang="ru-RU" altLang="ru-RU" sz="2000" i="1">
                <a:solidFill>
                  <a:srgbClr val="0D0D11"/>
                </a:solidFill>
              </a:rPr>
              <a:t>имя_столбца</a:t>
            </a:r>
            <a:r>
              <a:rPr lang="ru-RU" altLang="ru-RU" sz="2000">
                <a:solidFill>
                  <a:srgbClr val="0D0D11"/>
                </a:solidFill>
              </a:rPr>
              <a:t>[,…]) ]</a:t>
            </a:r>
          </a:p>
          <a:p>
            <a:pPr eaLnBrk="1" hangingPunct="1"/>
            <a:r>
              <a:rPr lang="ru-RU" altLang="ru-RU" sz="2000">
                <a:solidFill>
                  <a:srgbClr val="0D0D11"/>
                </a:solidFill>
              </a:rPr>
              <a:t>	[ </a:t>
            </a:r>
            <a:r>
              <a:rPr lang="en-US" altLang="ru-RU" sz="2000">
                <a:solidFill>
                  <a:srgbClr val="0D0D11"/>
                </a:solidFill>
              </a:rPr>
              <a:t>using index</a:t>
            </a:r>
            <a:r>
              <a:rPr lang="ru-RU" altLang="ru-RU" sz="2000">
                <a:solidFill>
                  <a:srgbClr val="0D0D11"/>
                </a:solidFill>
              </a:rPr>
              <a:t> ]</a:t>
            </a:r>
          </a:p>
          <a:p>
            <a:pPr eaLnBrk="1" hangingPunct="1"/>
            <a:r>
              <a:rPr lang="ru-RU" altLang="ru-RU" sz="2000">
                <a:solidFill>
                  <a:srgbClr val="0D0D11"/>
                </a:solidFill>
              </a:rPr>
              <a:t>	[ { </a:t>
            </a:r>
            <a:r>
              <a:rPr lang="en-US" altLang="ru-RU" sz="2000">
                <a:solidFill>
                  <a:srgbClr val="0D0D11"/>
                </a:solidFill>
              </a:rPr>
              <a:t>pctfree</a:t>
            </a:r>
            <a:r>
              <a:rPr lang="ru-RU" altLang="ru-RU" sz="2000">
                <a:solidFill>
                  <a:srgbClr val="0D0D11"/>
                </a:solidFill>
              </a:rPr>
              <a:t> </a:t>
            </a:r>
            <a:r>
              <a:rPr lang="ru-RU" altLang="ru-RU" sz="2000" i="1">
                <a:solidFill>
                  <a:srgbClr val="0D0D11"/>
                </a:solidFill>
              </a:rPr>
              <a:t>целое</a:t>
            </a:r>
            <a:r>
              <a:rPr lang="ru-RU" altLang="ru-RU" sz="2000">
                <a:solidFill>
                  <a:srgbClr val="0D0D11"/>
                </a:solidFill>
              </a:rPr>
              <a:t> | </a:t>
            </a:r>
            <a:r>
              <a:rPr lang="en-US" altLang="ru-RU" sz="2000">
                <a:solidFill>
                  <a:srgbClr val="0D0D11"/>
                </a:solidFill>
              </a:rPr>
              <a:t>pctused</a:t>
            </a:r>
            <a:r>
              <a:rPr lang="ru-RU" altLang="ru-RU" sz="2000">
                <a:solidFill>
                  <a:srgbClr val="0D0D11"/>
                </a:solidFill>
              </a:rPr>
              <a:t> </a:t>
            </a:r>
            <a:r>
              <a:rPr lang="ru-RU" altLang="ru-RU" sz="2000" i="1">
                <a:solidFill>
                  <a:srgbClr val="0D0D11"/>
                </a:solidFill>
              </a:rPr>
              <a:t>целое</a:t>
            </a:r>
            <a:r>
              <a:rPr lang="ru-RU" altLang="ru-RU" sz="2000">
                <a:solidFill>
                  <a:srgbClr val="0D0D11"/>
                </a:solidFill>
              </a:rPr>
              <a:t> | </a:t>
            </a:r>
            <a:r>
              <a:rPr lang="en-US" altLang="ru-RU" sz="2000">
                <a:solidFill>
                  <a:srgbClr val="0D0D11"/>
                </a:solidFill>
              </a:rPr>
              <a:t>initrans</a:t>
            </a:r>
            <a:r>
              <a:rPr lang="ru-RU" altLang="ru-RU" sz="2000">
                <a:solidFill>
                  <a:srgbClr val="0D0D11"/>
                </a:solidFill>
              </a:rPr>
              <a:t> </a:t>
            </a:r>
            <a:r>
              <a:rPr lang="ru-RU" altLang="ru-RU" sz="2000" i="1">
                <a:solidFill>
                  <a:srgbClr val="0D0D11"/>
                </a:solidFill>
              </a:rPr>
              <a:t>целое</a:t>
            </a:r>
            <a:r>
              <a:rPr lang="ru-RU" altLang="ru-RU" sz="2000">
                <a:solidFill>
                  <a:srgbClr val="0D0D11"/>
                </a:solidFill>
              </a:rPr>
              <a:t> |</a:t>
            </a:r>
            <a:endParaRPr lang="en-US" altLang="ru-RU" sz="2000">
              <a:solidFill>
                <a:srgbClr val="0D0D11"/>
              </a:solidFill>
            </a:endParaRPr>
          </a:p>
          <a:p>
            <a:pPr eaLnBrk="1" hangingPunct="1"/>
            <a:r>
              <a:rPr lang="ru-RU" altLang="ru-RU" sz="2000">
                <a:solidFill>
                  <a:srgbClr val="0D0D11"/>
                </a:solidFill>
              </a:rPr>
              <a:t>		</a:t>
            </a:r>
            <a:r>
              <a:rPr lang="en-US" altLang="ru-RU" sz="2000">
                <a:solidFill>
                  <a:srgbClr val="0D0D11"/>
                </a:solidFill>
              </a:rPr>
              <a:t>maxtrans</a:t>
            </a:r>
            <a:r>
              <a:rPr lang="ru-RU" altLang="ru-RU" sz="2000">
                <a:solidFill>
                  <a:srgbClr val="0D0D11"/>
                </a:solidFill>
              </a:rPr>
              <a:t> </a:t>
            </a:r>
            <a:r>
              <a:rPr lang="ru-RU" altLang="ru-RU" sz="2000" i="1">
                <a:solidFill>
                  <a:srgbClr val="0D0D11"/>
                </a:solidFill>
              </a:rPr>
              <a:t>целое</a:t>
            </a:r>
            <a:r>
              <a:rPr lang="ru-RU" altLang="ru-RU" sz="2000">
                <a:solidFill>
                  <a:srgbClr val="0D0D11"/>
                </a:solidFill>
              </a:rPr>
              <a:t> | </a:t>
            </a:r>
            <a:r>
              <a:rPr lang="en-US" altLang="ru-RU" sz="2000">
                <a:solidFill>
                  <a:srgbClr val="0D0D11"/>
                </a:solidFill>
              </a:rPr>
              <a:t>tablespace</a:t>
            </a:r>
            <a:r>
              <a:rPr lang="ru-RU" altLang="ru-RU" sz="2000">
                <a:solidFill>
                  <a:srgbClr val="0D0D11"/>
                </a:solidFill>
              </a:rPr>
              <a:t> </a:t>
            </a:r>
            <a:r>
              <a:rPr lang="ru-RU" altLang="ru-RU" sz="2000" i="1">
                <a:solidFill>
                  <a:srgbClr val="0D0D11"/>
                </a:solidFill>
              </a:rPr>
              <a:t>имя_табличной_области</a:t>
            </a:r>
            <a:r>
              <a:rPr lang="ru-RU" altLang="ru-RU" sz="2000">
                <a:solidFill>
                  <a:srgbClr val="0D0D11"/>
                </a:solidFill>
              </a:rPr>
              <a:t> |</a:t>
            </a:r>
            <a:endParaRPr lang="en-US" altLang="ru-RU" sz="2000">
              <a:solidFill>
                <a:srgbClr val="0D0D11"/>
              </a:solidFill>
            </a:endParaRPr>
          </a:p>
          <a:p>
            <a:pPr eaLnBrk="1" hangingPunct="1"/>
            <a:r>
              <a:rPr lang="ru-RU" altLang="ru-RU" sz="2000">
                <a:solidFill>
                  <a:srgbClr val="0D0D11"/>
                </a:solidFill>
              </a:rPr>
              <a:t>		</a:t>
            </a:r>
            <a:r>
              <a:rPr lang="en-US" altLang="ru-RU" sz="2000">
                <a:solidFill>
                  <a:srgbClr val="0D0D11"/>
                </a:solidFill>
              </a:rPr>
              <a:t>storage</a:t>
            </a:r>
            <a:r>
              <a:rPr lang="ru-RU" altLang="ru-RU" sz="2000">
                <a:solidFill>
                  <a:srgbClr val="0D0D11"/>
                </a:solidFill>
              </a:rPr>
              <a:t> </a:t>
            </a:r>
            <a:r>
              <a:rPr lang="ru-RU" altLang="ru-RU" sz="2000" i="1">
                <a:solidFill>
                  <a:srgbClr val="0D0D11"/>
                </a:solidFill>
              </a:rPr>
              <a:t>размер_памяти</a:t>
            </a:r>
            <a:r>
              <a:rPr lang="ru-RU" altLang="ru-RU" sz="2000">
                <a:solidFill>
                  <a:srgbClr val="0D0D11"/>
                </a:solidFill>
              </a:rPr>
              <a:t> }]</a:t>
            </a:r>
            <a:endParaRPr lang="en-US" altLang="ru-RU" sz="2000">
              <a:solidFill>
                <a:srgbClr val="0D0D11"/>
              </a:solidFill>
            </a:endParaRPr>
          </a:p>
          <a:p>
            <a:pPr eaLnBrk="1" hangingPunct="1"/>
            <a:r>
              <a:rPr lang="ru-RU" altLang="ru-RU" sz="2000">
                <a:solidFill>
                  <a:srgbClr val="0D0D11"/>
                </a:solidFill>
              </a:rPr>
              <a:t>	</a:t>
            </a:r>
            <a:r>
              <a:rPr lang="en-US" altLang="ru-RU" sz="2000">
                <a:solidFill>
                  <a:srgbClr val="0D0D11"/>
                </a:solidFill>
              </a:rPr>
              <a:t>[refresh [{ fast | complete | </a:t>
            </a:r>
            <a:r>
              <a:rPr lang="en-US" altLang="ru-RU" sz="2000" u="sng">
                <a:solidFill>
                  <a:srgbClr val="0D0D11"/>
                </a:solidFill>
              </a:rPr>
              <a:t>force</a:t>
            </a:r>
            <a:r>
              <a:rPr lang="en-US" altLang="ru-RU" sz="2000">
                <a:solidFill>
                  <a:srgbClr val="0D0D11"/>
                </a:solidFill>
              </a:rPr>
              <a:t> }]</a:t>
            </a:r>
          </a:p>
          <a:p>
            <a:pPr eaLnBrk="1" hangingPunct="1"/>
            <a:r>
              <a:rPr lang="ru-RU" altLang="ru-RU" sz="2000">
                <a:solidFill>
                  <a:srgbClr val="0D0D11"/>
                </a:solidFill>
              </a:rPr>
              <a:t>	</a:t>
            </a:r>
            <a:r>
              <a:rPr lang="en-US" altLang="ru-RU" sz="2000">
                <a:solidFill>
                  <a:srgbClr val="0D0D11"/>
                </a:solidFill>
              </a:rPr>
              <a:t>[ start with </a:t>
            </a:r>
            <a:r>
              <a:rPr lang="ru-RU" altLang="ru-RU" sz="2000" i="1">
                <a:solidFill>
                  <a:srgbClr val="0D0D11"/>
                </a:solidFill>
              </a:rPr>
              <a:t>дата</a:t>
            </a:r>
            <a:r>
              <a:rPr lang="en-US" altLang="ru-RU" sz="2000" i="1">
                <a:solidFill>
                  <a:srgbClr val="0D0D11"/>
                </a:solidFill>
              </a:rPr>
              <a:t>_1</a:t>
            </a:r>
            <a:r>
              <a:rPr lang="en-US" altLang="ru-RU" sz="2000">
                <a:solidFill>
                  <a:srgbClr val="0D0D11"/>
                </a:solidFill>
              </a:rPr>
              <a:t> ] [ next </a:t>
            </a:r>
            <a:r>
              <a:rPr lang="ru-RU" altLang="ru-RU" sz="2000" i="1">
                <a:solidFill>
                  <a:srgbClr val="0D0D11"/>
                </a:solidFill>
              </a:rPr>
              <a:t>дата</a:t>
            </a:r>
            <a:r>
              <a:rPr lang="en-US" altLang="ru-RU" sz="2000" i="1">
                <a:solidFill>
                  <a:srgbClr val="0D0D11"/>
                </a:solidFill>
              </a:rPr>
              <a:t>_2</a:t>
            </a:r>
            <a:r>
              <a:rPr lang="en-US" altLang="ru-RU" sz="2000">
                <a:solidFill>
                  <a:srgbClr val="0D0D11"/>
                </a:solidFill>
              </a:rPr>
              <a:t> ]]</a:t>
            </a:r>
          </a:p>
          <a:p>
            <a:pPr eaLnBrk="1" hangingPunct="1"/>
            <a:r>
              <a:rPr lang="ru-RU" altLang="ru-RU" sz="2000">
                <a:solidFill>
                  <a:srgbClr val="0D0D11"/>
                </a:solidFill>
              </a:rPr>
              <a:t>	</a:t>
            </a:r>
            <a:r>
              <a:rPr lang="en-US" altLang="ru-RU" sz="2000">
                <a:solidFill>
                  <a:srgbClr val="0D0D11"/>
                </a:solidFill>
              </a:rPr>
              <a:t>[for update]</a:t>
            </a:r>
          </a:p>
          <a:p>
            <a:pPr eaLnBrk="1" hangingPunct="1"/>
            <a:r>
              <a:rPr lang="ru-RU" altLang="ru-RU" sz="2000">
                <a:solidFill>
                  <a:srgbClr val="0D0D11"/>
                </a:solidFill>
              </a:rPr>
              <a:t>	</a:t>
            </a:r>
            <a:r>
              <a:rPr lang="en-US" altLang="ru-RU" sz="2000">
                <a:solidFill>
                  <a:srgbClr val="0D0D11"/>
                </a:solidFill>
              </a:rPr>
              <a:t>as </a:t>
            </a:r>
            <a:r>
              <a:rPr lang="ru-RU" altLang="ru-RU" sz="2000" i="1">
                <a:solidFill>
                  <a:srgbClr val="0D0D11"/>
                </a:solidFill>
              </a:rPr>
              <a:t>запрос</a:t>
            </a:r>
            <a:r>
              <a:rPr lang="en-US" altLang="ru-RU" sz="2000">
                <a:solidFill>
                  <a:srgbClr val="0D0D11"/>
                </a:solidFill>
              </a:rPr>
              <a:t>;</a:t>
            </a:r>
            <a:endParaRPr lang="ru-RU" altLang="ru-RU" sz="2000">
              <a:solidFill>
                <a:srgbClr val="0D0D11"/>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334294" y="548680"/>
            <a:ext cx="7772400" cy="573088"/>
          </a:xfrm>
        </p:spPr>
        <p:txBody>
          <a:bodyPr>
            <a:normAutofit fontScale="90000"/>
          </a:bodyPr>
          <a:lstStyle/>
          <a:p>
            <a:r>
              <a:rPr lang="ru-RU" altLang="ru-RU" sz="3600" dirty="0" smtClean="0">
                <a:latin typeface="Times New Roman" panose="02020603050405020304" pitchFamily="18" charset="0"/>
              </a:rPr>
              <a:t>Моментальные снимки в </a:t>
            </a:r>
            <a:r>
              <a:rPr lang="en-US" altLang="ru-RU" sz="3600" dirty="0" smtClean="0">
                <a:latin typeface="Times New Roman" panose="02020603050405020304" pitchFamily="18" charset="0"/>
              </a:rPr>
              <a:t>Oracle</a:t>
            </a:r>
            <a:endParaRPr lang="ru-RU" altLang="ru-RU" sz="3600" dirty="0" smtClean="0">
              <a:latin typeface="Times New Roman" panose="02020603050405020304" pitchFamily="18" charset="0"/>
            </a:endParaRPr>
          </a:p>
        </p:txBody>
      </p:sp>
      <p:sp>
        <p:nvSpPr>
          <p:cNvPr id="52227" name="Text Box 3"/>
          <p:cNvSpPr txBox="1">
            <a:spLocks noChangeArrowheads="1"/>
          </p:cNvSpPr>
          <p:nvPr/>
        </p:nvSpPr>
        <p:spPr bwMode="auto">
          <a:xfrm>
            <a:off x="1476375" y="1412875"/>
            <a:ext cx="7488238" cy="3905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sz="2000">
                <a:solidFill>
                  <a:srgbClr val="0D0D11"/>
                </a:solidFill>
              </a:rPr>
              <a:t>Пример создания МС на локальном сервере:</a:t>
            </a:r>
          </a:p>
          <a:p>
            <a:pPr eaLnBrk="1" hangingPunct="1">
              <a:spcBef>
                <a:spcPct val="15000"/>
              </a:spcBef>
            </a:pPr>
            <a:r>
              <a:rPr lang="en-US" altLang="ru-RU" sz="2000" dirty="0">
                <a:solidFill>
                  <a:srgbClr val="0D0D11"/>
                </a:solidFill>
              </a:rPr>
              <a:t>create snapshot </a:t>
            </a:r>
            <a:r>
              <a:rPr lang="en-US" altLang="ru-RU" sz="2000" dirty="0" err="1">
                <a:solidFill>
                  <a:srgbClr val="0D0D11"/>
                </a:solidFill>
              </a:rPr>
              <a:t>emp_dept_count</a:t>
            </a:r>
            <a:endParaRPr lang="en-US" altLang="ru-RU" sz="2000" dirty="0">
              <a:solidFill>
                <a:srgbClr val="0D0D11"/>
              </a:solidFill>
            </a:endParaRPr>
          </a:p>
          <a:p>
            <a:pPr eaLnBrk="1" hangingPunct="1">
              <a:spcBef>
                <a:spcPct val="15000"/>
              </a:spcBef>
            </a:pPr>
            <a:r>
              <a:rPr lang="ru-RU" altLang="ru-RU" sz="2000" dirty="0">
                <a:solidFill>
                  <a:srgbClr val="0D0D11"/>
                </a:solidFill>
              </a:rPr>
              <a:t>	</a:t>
            </a:r>
            <a:r>
              <a:rPr lang="en-US" altLang="ru-RU" sz="2000" dirty="0" err="1">
                <a:solidFill>
                  <a:srgbClr val="0D0D11"/>
                </a:solidFill>
              </a:rPr>
              <a:t>pctfree</a:t>
            </a:r>
            <a:r>
              <a:rPr lang="en-US" altLang="ru-RU" sz="2000" dirty="0">
                <a:solidFill>
                  <a:srgbClr val="0D0D11"/>
                </a:solidFill>
              </a:rPr>
              <a:t> 5</a:t>
            </a:r>
          </a:p>
          <a:p>
            <a:pPr eaLnBrk="1" hangingPunct="1">
              <a:spcBef>
                <a:spcPct val="15000"/>
              </a:spcBef>
            </a:pPr>
            <a:r>
              <a:rPr lang="ru-RU" altLang="ru-RU" sz="2000" dirty="0">
                <a:solidFill>
                  <a:srgbClr val="0D0D11"/>
                </a:solidFill>
              </a:rPr>
              <a:t>	</a:t>
            </a:r>
            <a:r>
              <a:rPr lang="en-US" altLang="ru-RU" sz="2000" dirty="0" err="1">
                <a:solidFill>
                  <a:srgbClr val="0D0D11"/>
                </a:solidFill>
              </a:rPr>
              <a:t>tablespace</a:t>
            </a:r>
            <a:r>
              <a:rPr lang="en-US" altLang="ru-RU" sz="2000" dirty="0">
                <a:solidFill>
                  <a:srgbClr val="0D0D11"/>
                </a:solidFill>
              </a:rPr>
              <a:t> snap</a:t>
            </a:r>
          </a:p>
          <a:p>
            <a:pPr eaLnBrk="1" hangingPunct="1">
              <a:spcBef>
                <a:spcPct val="15000"/>
              </a:spcBef>
            </a:pPr>
            <a:r>
              <a:rPr lang="ru-RU" altLang="ru-RU" sz="2000" dirty="0">
                <a:solidFill>
                  <a:srgbClr val="0D0D11"/>
                </a:solidFill>
              </a:rPr>
              <a:t>	</a:t>
            </a:r>
            <a:r>
              <a:rPr lang="en-US" altLang="ru-RU" sz="2000" dirty="0">
                <a:solidFill>
                  <a:srgbClr val="0D0D11"/>
                </a:solidFill>
              </a:rPr>
              <a:t>storage (initial 100k next 100k </a:t>
            </a:r>
            <a:r>
              <a:rPr lang="en-US" altLang="ru-RU" sz="2000" dirty="0" err="1">
                <a:solidFill>
                  <a:srgbClr val="0D0D11"/>
                </a:solidFill>
              </a:rPr>
              <a:t>pctincrease</a:t>
            </a:r>
            <a:r>
              <a:rPr lang="en-US" altLang="ru-RU" sz="2000" dirty="0">
                <a:solidFill>
                  <a:srgbClr val="0D0D11"/>
                </a:solidFill>
              </a:rPr>
              <a:t> 0)</a:t>
            </a:r>
          </a:p>
          <a:p>
            <a:pPr eaLnBrk="1" hangingPunct="1">
              <a:spcBef>
                <a:spcPct val="15000"/>
              </a:spcBef>
            </a:pPr>
            <a:r>
              <a:rPr lang="ru-RU" altLang="ru-RU" sz="2000" dirty="0">
                <a:solidFill>
                  <a:srgbClr val="0D0D11"/>
                </a:solidFill>
              </a:rPr>
              <a:t>	</a:t>
            </a:r>
            <a:r>
              <a:rPr lang="en-US" altLang="ru-RU" sz="2000" dirty="0">
                <a:solidFill>
                  <a:srgbClr val="0D0D11"/>
                </a:solidFill>
              </a:rPr>
              <a:t>refresh complete</a:t>
            </a:r>
          </a:p>
          <a:p>
            <a:pPr eaLnBrk="1" hangingPunct="1">
              <a:spcBef>
                <a:spcPct val="15000"/>
              </a:spcBef>
            </a:pPr>
            <a:r>
              <a:rPr lang="ru-RU" altLang="ru-RU" sz="2000" dirty="0">
                <a:solidFill>
                  <a:srgbClr val="0D0D11"/>
                </a:solidFill>
              </a:rPr>
              <a:t>	</a:t>
            </a:r>
            <a:r>
              <a:rPr lang="en-US" altLang="ru-RU" sz="2000" dirty="0">
                <a:solidFill>
                  <a:srgbClr val="0D0D11"/>
                </a:solidFill>
              </a:rPr>
              <a:t>start with </a:t>
            </a:r>
            <a:r>
              <a:rPr lang="en-US" altLang="ru-RU" sz="2000" dirty="0" err="1">
                <a:solidFill>
                  <a:srgbClr val="0D0D11"/>
                </a:solidFill>
              </a:rPr>
              <a:t>sysdate</a:t>
            </a:r>
            <a:endParaRPr lang="en-US" altLang="ru-RU" sz="2000" dirty="0">
              <a:solidFill>
                <a:srgbClr val="0D0D11"/>
              </a:solidFill>
            </a:endParaRPr>
          </a:p>
          <a:p>
            <a:pPr eaLnBrk="1" hangingPunct="1">
              <a:spcBef>
                <a:spcPct val="15000"/>
              </a:spcBef>
            </a:pPr>
            <a:r>
              <a:rPr lang="ru-RU" altLang="ru-RU" sz="2000" dirty="0">
                <a:solidFill>
                  <a:srgbClr val="0D0D11"/>
                </a:solidFill>
              </a:rPr>
              <a:t>	</a:t>
            </a:r>
            <a:r>
              <a:rPr lang="en-US" altLang="ru-RU" sz="2000" dirty="0">
                <a:solidFill>
                  <a:srgbClr val="0D0D11"/>
                </a:solidFill>
              </a:rPr>
              <a:t>next sysdate+7</a:t>
            </a:r>
          </a:p>
          <a:p>
            <a:pPr eaLnBrk="1" hangingPunct="1">
              <a:spcBef>
                <a:spcPct val="15000"/>
              </a:spcBef>
            </a:pPr>
            <a:r>
              <a:rPr lang="ru-RU" altLang="ru-RU" sz="2000" dirty="0">
                <a:solidFill>
                  <a:srgbClr val="0D0D11"/>
                </a:solidFill>
              </a:rPr>
              <a:t>	</a:t>
            </a:r>
            <a:r>
              <a:rPr lang="en-US" altLang="ru-RU" sz="2000" dirty="0">
                <a:solidFill>
                  <a:srgbClr val="0D0D11"/>
                </a:solidFill>
              </a:rPr>
              <a:t>as select </a:t>
            </a:r>
            <a:r>
              <a:rPr lang="en-US" altLang="ru-RU" sz="2000" dirty="0" err="1">
                <a:solidFill>
                  <a:srgbClr val="0D0D11"/>
                </a:solidFill>
              </a:rPr>
              <a:t>deptno</a:t>
            </a:r>
            <a:r>
              <a:rPr lang="en-US" altLang="ru-RU" sz="2000" dirty="0">
                <a:solidFill>
                  <a:srgbClr val="0D0D11"/>
                </a:solidFill>
              </a:rPr>
              <a:t>, count(*) </a:t>
            </a:r>
            <a:r>
              <a:rPr lang="en-US" altLang="ru-RU" sz="2000" dirty="0" err="1">
                <a:solidFill>
                  <a:srgbClr val="0D0D11"/>
                </a:solidFill>
              </a:rPr>
              <a:t>dept_count</a:t>
            </a:r>
            <a:endParaRPr lang="en-US" altLang="ru-RU" sz="2000" dirty="0">
              <a:solidFill>
                <a:srgbClr val="0D0D11"/>
              </a:solidFill>
            </a:endParaRPr>
          </a:p>
          <a:p>
            <a:pPr eaLnBrk="1" hangingPunct="1">
              <a:spcBef>
                <a:spcPct val="15000"/>
              </a:spcBef>
            </a:pPr>
            <a:r>
              <a:rPr lang="ru-RU" altLang="ru-RU" sz="2000" dirty="0">
                <a:solidFill>
                  <a:srgbClr val="0D0D11"/>
                </a:solidFill>
              </a:rPr>
              <a:t>		</a:t>
            </a:r>
            <a:r>
              <a:rPr lang="en-US" altLang="ru-RU" sz="2000" dirty="0">
                <a:solidFill>
                  <a:srgbClr val="0D0D11"/>
                </a:solidFill>
              </a:rPr>
              <a:t>from </a:t>
            </a:r>
            <a:r>
              <a:rPr lang="en-US" altLang="ru-RU" sz="2000" dirty="0" err="1">
                <a:solidFill>
                  <a:srgbClr val="0D0D11"/>
                </a:solidFill>
              </a:rPr>
              <a:t>employee@hr_link</a:t>
            </a:r>
            <a:endParaRPr lang="en-US" altLang="ru-RU" sz="2000" dirty="0">
              <a:solidFill>
                <a:srgbClr val="0D0D11"/>
              </a:solidFill>
            </a:endParaRPr>
          </a:p>
          <a:p>
            <a:pPr eaLnBrk="1" hangingPunct="1">
              <a:spcBef>
                <a:spcPct val="15000"/>
              </a:spcBef>
            </a:pPr>
            <a:r>
              <a:rPr lang="ru-RU" altLang="ru-RU" sz="2000" dirty="0">
                <a:solidFill>
                  <a:srgbClr val="0D0D11"/>
                </a:solidFill>
              </a:rPr>
              <a:t>		</a:t>
            </a:r>
            <a:r>
              <a:rPr lang="en-US" altLang="ru-RU" sz="2000" dirty="0">
                <a:solidFill>
                  <a:srgbClr val="0D0D11"/>
                </a:solidFill>
              </a:rPr>
              <a:t>group by </a:t>
            </a:r>
            <a:r>
              <a:rPr lang="en-US" altLang="ru-RU" sz="2000" dirty="0" err="1">
                <a:solidFill>
                  <a:srgbClr val="0D0D11"/>
                </a:solidFill>
              </a:rPr>
              <a:t>deptno</a:t>
            </a:r>
            <a:r>
              <a:rPr lang="en-US" altLang="ru-RU" sz="2000" dirty="0">
                <a:solidFill>
                  <a:srgbClr val="0D0D11"/>
                </a:solidFill>
              </a:rPr>
              <a:t>;</a:t>
            </a:r>
            <a:endParaRPr lang="ru-RU" altLang="ru-RU" sz="2000" dirty="0">
              <a:solidFill>
                <a:srgbClr val="0D0D11"/>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166256" y="548680"/>
            <a:ext cx="7772400" cy="573088"/>
          </a:xfrm>
        </p:spPr>
        <p:txBody>
          <a:bodyPr>
            <a:normAutofit fontScale="90000"/>
          </a:bodyPr>
          <a:lstStyle/>
          <a:p>
            <a:r>
              <a:rPr lang="ru-RU" altLang="ru-RU" sz="3600" dirty="0" smtClean="0">
                <a:latin typeface="Times New Roman" panose="02020603050405020304" pitchFamily="18" charset="0"/>
              </a:rPr>
              <a:t>Моментальные снимки в </a:t>
            </a:r>
            <a:r>
              <a:rPr lang="en-US" altLang="ru-RU" sz="3600" dirty="0" smtClean="0">
                <a:latin typeface="Times New Roman" panose="02020603050405020304" pitchFamily="18" charset="0"/>
              </a:rPr>
              <a:t>Oracle</a:t>
            </a:r>
            <a:endParaRPr lang="ru-RU" altLang="ru-RU" sz="3600" dirty="0" smtClean="0">
              <a:latin typeface="Times New Roman" panose="02020603050405020304" pitchFamily="18" charset="0"/>
            </a:endParaRPr>
          </a:p>
        </p:txBody>
      </p:sp>
      <p:sp>
        <p:nvSpPr>
          <p:cNvPr id="53251" name="Text Box 3"/>
          <p:cNvSpPr txBox="1">
            <a:spLocks noChangeArrowheads="1"/>
          </p:cNvSpPr>
          <p:nvPr/>
        </p:nvSpPr>
        <p:spPr bwMode="auto">
          <a:xfrm>
            <a:off x="1166257" y="1340768"/>
            <a:ext cx="7510200" cy="524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dirty="0">
                <a:solidFill>
                  <a:srgbClr val="0D0D11"/>
                </a:solidFill>
              </a:rPr>
              <a:t>При создании моментального снимка в локальной базе данных создается:</a:t>
            </a:r>
          </a:p>
          <a:p>
            <a:pPr eaLnBrk="1" hangingPunct="1">
              <a:spcBef>
                <a:spcPct val="20000"/>
              </a:spcBef>
              <a:buFont typeface="Wingdings" panose="05000000000000000000" pitchFamily="2" charset="2"/>
              <a:buChar char="ü"/>
            </a:pPr>
            <a:r>
              <a:rPr lang="ru-RU" altLang="ru-RU" b="1" dirty="0">
                <a:solidFill>
                  <a:srgbClr val="0D0D11"/>
                </a:solidFill>
              </a:rPr>
              <a:t>таблица</a:t>
            </a:r>
            <a:r>
              <a:rPr lang="ru-RU" altLang="ru-RU" dirty="0">
                <a:solidFill>
                  <a:srgbClr val="0D0D11"/>
                </a:solidFill>
              </a:rPr>
              <a:t> для хранения записей, получаемых в результате выполнения запроса моментального снимка (с именем </a:t>
            </a:r>
            <a:r>
              <a:rPr lang="ru-RU" altLang="ru-RU" i="1" dirty="0">
                <a:solidFill>
                  <a:srgbClr val="0D0D11"/>
                </a:solidFill>
              </a:rPr>
              <a:t>SNAP$_</a:t>
            </a:r>
            <a:r>
              <a:rPr lang="ru-RU" altLang="ru-RU" i="1" dirty="0" err="1">
                <a:solidFill>
                  <a:srgbClr val="0D0D11"/>
                </a:solidFill>
              </a:rPr>
              <a:t>имя_моментального_снимка</a:t>
            </a:r>
            <a:r>
              <a:rPr lang="ru-RU" altLang="ru-RU" i="1" dirty="0">
                <a:solidFill>
                  <a:srgbClr val="0D0D11"/>
                </a:solidFill>
              </a:rPr>
              <a:t>)</a:t>
            </a:r>
            <a:r>
              <a:rPr lang="ru-RU" altLang="ru-RU" dirty="0">
                <a:solidFill>
                  <a:srgbClr val="0D0D11"/>
                </a:solidFill>
              </a:rPr>
              <a:t>;</a:t>
            </a:r>
          </a:p>
          <a:p>
            <a:pPr eaLnBrk="1" hangingPunct="1">
              <a:spcBef>
                <a:spcPct val="20000"/>
              </a:spcBef>
              <a:buFont typeface="Wingdings" panose="05000000000000000000" pitchFamily="2" charset="2"/>
              <a:buChar char="ü"/>
            </a:pPr>
            <a:r>
              <a:rPr lang="ru-RU" altLang="ru-RU" b="1" dirty="0">
                <a:solidFill>
                  <a:srgbClr val="0D0D11"/>
                </a:solidFill>
              </a:rPr>
              <a:t>представление</a:t>
            </a:r>
            <a:r>
              <a:rPr lang="ru-RU" altLang="ru-RU" dirty="0">
                <a:solidFill>
                  <a:srgbClr val="0D0D11"/>
                </a:solidFill>
              </a:rPr>
              <a:t> этой таблицы "только для чтения", называемое в соответствии с именем моментального снимка;</a:t>
            </a:r>
          </a:p>
          <a:p>
            <a:pPr eaLnBrk="1" hangingPunct="1">
              <a:spcBef>
                <a:spcPct val="20000"/>
              </a:spcBef>
              <a:buFont typeface="Wingdings" panose="05000000000000000000" pitchFamily="2" charset="2"/>
              <a:buChar char="ü"/>
            </a:pPr>
            <a:r>
              <a:rPr lang="ru-RU" altLang="ru-RU" b="1" dirty="0">
                <a:solidFill>
                  <a:srgbClr val="0D0D11"/>
                </a:solidFill>
              </a:rPr>
              <a:t>представление</a:t>
            </a:r>
            <a:r>
              <a:rPr lang="ru-RU" altLang="ru-RU" dirty="0">
                <a:solidFill>
                  <a:srgbClr val="0D0D11"/>
                </a:solidFill>
              </a:rPr>
              <a:t>, называемое MVIEW$_</a:t>
            </a:r>
            <a:r>
              <a:rPr lang="ru-RU" altLang="ru-RU" dirty="0" err="1">
                <a:solidFill>
                  <a:srgbClr val="0D0D11"/>
                </a:solidFill>
              </a:rPr>
              <a:t>имя_моментального_снимка</a:t>
            </a:r>
            <a:r>
              <a:rPr lang="ru-RU" altLang="ru-RU" dirty="0">
                <a:solidFill>
                  <a:srgbClr val="0D0D11"/>
                </a:solidFill>
              </a:rPr>
              <a:t> – для обращения к удаленной основной таблице (или таблицам). Это представление будет использоваться во время регенерации.</a:t>
            </a:r>
          </a:p>
          <a:p>
            <a:pPr eaLnBrk="1" hangingPunct="1">
              <a:buFont typeface="Wingdings" panose="05000000000000000000" pitchFamily="2" charset="2"/>
              <a:buNone/>
            </a:pPr>
            <a:endParaRPr lang="ru-RU" altLang="ru-RU" dirty="0">
              <a:solidFill>
                <a:srgbClr val="0D0D11"/>
              </a:solidFill>
            </a:endParaRPr>
          </a:p>
          <a:p>
            <a:pPr eaLnBrk="1" hangingPunct="1">
              <a:buFont typeface="Wingdings" panose="05000000000000000000" pitchFamily="2" charset="2"/>
              <a:buNone/>
            </a:pPr>
            <a:r>
              <a:rPr lang="ru-RU" altLang="ru-RU" dirty="0">
                <a:solidFill>
                  <a:srgbClr val="0D0D11"/>
                </a:solidFill>
              </a:rPr>
              <a:t>Для модификации снимка, например, с целью установки частоты автоматического изменения в 1 час можно воспользоваться командой </a:t>
            </a:r>
            <a:r>
              <a:rPr lang="en-US" altLang="ru-RU" dirty="0">
                <a:solidFill>
                  <a:srgbClr val="0D0D11"/>
                </a:solidFill>
              </a:rPr>
              <a:t>ALTER SNAPSHOT</a:t>
            </a:r>
            <a:r>
              <a:rPr lang="ru-RU" altLang="ru-RU" dirty="0">
                <a:solidFill>
                  <a:srgbClr val="0D0D11"/>
                </a:solidFill>
              </a:rPr>
              <a:t>:</a:t>
            </a:r>
            <a:endParaRPr lang="en-US" altLang="ru-RU" dirty="0">
              <a:solidFill>
                <a:srgbClr val="0D0D11"/>
              </a:solidFill>
            </a:endParaRPr>
          </a:p>
          <a:p>
            <a:pPr eaLnBrk="1" hangingPunct="1"/>
            <a:r>
              <a:rPr lang="ru-RU" altLang="ru-RU" dirty="0">
                <a:solidFill>
                  <a:srgbClr val="0D0D11"/>
                </a:solidFill>
              </a:rPr>
              <a:t>	</a:t>
            </a:r>
            <a:r>
              <a:rPr lang="en-US" altLang="ru-RU" dirty="0">
                <a:solidFill>
                  <a:srgbClr val="0D0D11"/>
                </a:solidFill>
              </a:rPr>
              <a:t>alter snapshot </a:t>
            </a:r>
            <a:r>
              <a:rPr lang="en-US" altLang="ru-RU" dirty="0" err="1">
                <a:solidFill>
                  <a:srgbClr val="0D0D11"/>
                </a:solidFill>
              </a:rPr>
              <a:t>emp_dept_count</a:t>
            </a:r>
            <a:r>
              <a:rPr lang="en-US" altLang="ru-RU" dirty="0">
                <a:solidFill>
                  <a:srgbClr val="0D0D11"/>
                </a:solidFill>
              </a:rPr>
              <a:t> refresh complete</a:t>
            </a:r>
          </a:p>
          <a:p>
            <a:pPr eaLnBrk="1" hangingPunct="1"/>
            <a:r>
              <a:rPr lang="ru-RU" altLang="ru-RU" dirty="0">
                <a:solidFill>
                  <a:srgbClr val="0D0D11"/>
                </a:solidFill>
              </a:rPr>
              <a:t>		</a:t>
            </a:r>
            <a:r>
              <a:rPr lang="en-US" altLang="ru-RU" dirty="0">
                <a:solidFill>
                  <a:srgbClr val="0D0D11"/>
                </a:solidFill>
              </a:rPr>
              <a:t>start with </a:t>
            </a:r>
            <a:r>
              <a:rPr lang="en-US" altLang="ru-RU" dirty="0" err="1">
                <a:solidFill>
                  <a:srgbClr val="0D0D11"/>
                </a:solidFill>
              </a:rPr>
              <a:t>sysdate</a:t>
            </a:r>
            <a:r>
              <a:rPr lang="en-US" altLang="ru-RU" dirty="0">
                <a:solidFill>
                  <a:srgbClr val="0D0D11"/>
                </a:solidFill>
              </a:rPr>
              <a:t> next </a:t>
            </a:r>
            <a:r>
              <a:rPr lang="en-US" altLang="ru-RU" dirty="0" err="1">
                <a:solidFill>
                  <a:srgbClr val="0D0D11"/>
                </a:solidFill>
              </a:rPr>
              <a:t>sysdate</a:t>
            </a:r>
            <a:r>
              <a:rPr lang="en-US" altLang="ru-RU" dirty="0">
                <a:solidFill>
                  <a:srgbClr val="0D0D11"/>
                </a:solidFill>
              </a:rPr>
              <a:t> + 1/24;</a:t>
            </a:r>
            <a:endParaRPr lang="ru-RU" altLang="ru-RU" dirty="0">
              <a:solidFill>
                <a:srgbClr val="0D0D11"/>
              </a:solidFill>
            </a:endParaRPr>
          </a:p>
          <a:p>
            <a:pPr eaLnBrk="1" hangingPunct="1"/>
            <a:endParaRPr lang="ru-RU" altLang="ru-RU" dirty="0">
              <a:solidFill>
                <a:srgbClr val="0D0D11"/>
              </a:solidFill>
            </a:endParaRPr>
          </a:p>
          <a:p>
            <a:pPr eaLnBrk="1" hangingPunct="1"/>
            <a:r>
              <a:rPr lang="ru-RU" altLang="ru-RU" dirty="0">
                <a:solidFill>
                  <a:srgbClr val="0D0D11"/>
                </a:solidFill>
              </a:rPr>
              <a:t>Для удаления моментальных снимков применяется команда </a:t>
            </a:r>
            <a:r>
              <a:rPr lang="ru-RU" altLang="ru-RU" dirty="0" err="1">
                <a:solidFill>
                  <a:srgbClr val="0D0D11"/>
                </a:solidFill>
              </a:rPr>
              <a:t>drop</a:t>
            </a:r>
            <a:r>
              <a:rPr lang="ru-RU" altLang="ru-RU" dirty="0">
                <a:solidFill>
                  <a:srgbClr val="0D0D11"/>
                </a:solidFill>
              </a:rPr>
              <a:t> </a:t>
            </a:r>
            <a:r>
              <a:rPr lang="ru-RU" altLang="ru-RU" dirty="0" err="1">
                <a:solidFill>
                  <a:srgbClr val="0D0D11"/>
                </a:solidFill>
              </a:rPr>
              <a:t>snapshot</a:t>
            </a:r>
            <a:r>
              <a:rPr lang="ru-RU" altLang="ru-RU" dirty="0">
                <a:solidFill>
                  <a:srgbClr val="0D0D11"/>
                </a:solidFill>
              </a:rPr>
              <a:t>:</a:t>
            </a:r>
          </a:p>
          <a:p>
            <a:pPr eaLnBrk="1" hangingPunct="1"/>
            <a:r>
              <a:rPr lang="ru-RU" altLang="ru-RU" dirty="0">
                <a:solidFill>
                  <a:srgbClr val="0D0D11"/>
                </a:solidFill>
              </a:rPr>
              <a:t>	</a:t>
            </a:r>
            <a:r>
              <a:rPr lang="en-US" altLang="ru-RU" dirty="0">
                <a:solidFill>
                  <a:srgbClr val="0D0D11"/>
                </a:solidFill>
              </a:rPr>
              <a:t>drop snapshot </a:t>
            </a:r>
            <a:r>
              <a:rPr lang="en-US" altLang="ru-RU" dirty="0" err="1">
                <a:solidFill>
                  <a:srgbClr val="0D0D11"/>
                </a:solidFill>
              </a:rPr>
              <a:t>emp_dept_count</a:t>
            </a:r>
            <a:r>
              <a:rPr lang="en-US" altLang="ru-RU" dirty="0">
                <a:solidFill>
                  <a:srgbClr val="0D0D11"/>
                </a:solidFill>
              </a:rPr>
              <a:t>;</a:t>
            </a:r>
            <a:endParaRPr lang="ru-RU" altLang="ru-RU" dirty="0">
              <a:solidFill>
                <a:srgbClr val="0D0D11"/>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187624" y="260648"/>
            <a:ext cx="7776989" cy="573088"/>
          </a:xfrm>
        </p:spPr>
        <p:txBody>
          <a:bodyPr>
            <a:normAutofit fontScale="90000"/>
          </a:bodyPr>
          <a:lstStyle/>
          <a:p>
            <a:r>
              <a:rPr lang="ru-RU" altLang="ru-RU" sz="3200" dirty="0" smtClean="0">
                <a:latin typeface="Times New Roman" panose="02020603050405020304" pitchFamily="18" charset="0"/>
              </a:rPr>
              <a:t>Регенерация моментальных снимков </a:t>
            </a:r>
            <a:r>
              <a:rPr lang="en-US" altLang="ru-RU" sz="3200" dirty="0" smtClean="0">
                <a:latin typeface="Times New Roman" panose="02020603050405020304" pitchFamily="18" charset="0"/>
              </a:rPr>
              <a:t>Oracle</a:t>
            </a:r>
            <a:endParaRPr lang="ru-RU" altLang="ru-RU" sz="3200" dirty="0" smtClean="0">
              <a:latin typeface="Times New Roman" panose="02020603050405020304" pitchFamily="18" charset="0"/>
            </a:endParaRPr>
          </a:p>
        </p:txBody>
      </p:sp>
      <p:sp>
        <p:nvSpPr>
          <p:cNvPr id="55299" name="Text Box 3"/>
          <p:cNvSpPr txBox="1">
            <a:spLocks noChangeArrowheads="1"/>
          </p:cNvSpPr>
          <p:nvPr/>
        </p:nvSpPr>
        <p:spPr bwMode="auto">
          <a:xfrm>
            <a:off x="1816687" y="1133624"/>
            <a:ext cx="6768107"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dirty="0">
                <a:solidFill>
                  <a:srgbClr val="0D0D11"/>
                </a:solidFill>
              </a:rPr>
              <a:t>Возможны два варианта:</a:t>
            </a:r>
          </a:p>
          <a:p>
            <a:pPr eaLnBrk="1" hangingPunct="1">
              <a:buFontTx/>
              <a:buAutoNum type="arabicPeriod"/>
            </a:pPr>
            <a:r>
              <a:rPr lang="ru-RU" altLang="ru-RU" dirty="0">
                <a:solidFill>
                  <a:srgbClr val="0D0D11"/>
                </a:solidFill>
              </a:rPr>
              <a:t>REFRESH FAST (</a:t>
            </a:r>
            <a:r>
              <a:rPr lang="ru-RU" altLang="ru-RU" b="1" dirty="0">
                <a:solidFill>
                  <a:srgbClr val="0D0D11"/>
                </a:solidFill>
              </a:rPr>
              <a:t>быстрая регенерация</a:t>
            </a:r>
            <a:r>
              <a:rPr lang="ru-RU" altLang="ru-RU" dirty="0">
                <a:solidFill>
                  <a:srgbClr val="0D0D11"/>
                </a:solidFill>
              </a:rPr>
              <a:t>). </a:t>
            </a:r>
          </a:p>
          <a:p>
            <a:pPr eaLnBrk="1" hangingPunct="1">
              <a:buFontTx/>
              <a:buAutoNum type="arabicPeriod"/>
            </a:pPr>
            <a:r>
              <a:rPr lang="ru-RU" altLang="ru-RU" dirty="0">
                <a:solidFill>
                  <a:srgbClr val="0D0D11"/>
                </a:solidFill>
              </a:rPr>
              <a:t>REFRESH COMPLETE (</a:t>
            </a:r>
            <a:r>
              <a:rPr lang="ru-RU" altLang="ru-RU" b="1" dirty="0">
                <a:solidFill>
                  <a:srgbClr val="0D0D11"/>
                </a:solidFill>
              </a:rPr>
              <a:t>полная регенерация</a:t>
            </a:r>
            <a:r>
              <a:rPr lang="ru-RU" altLang="ru-RU" dirty="0">
                <a:solidFill>
                  <a:srgbClr val="0D0D11"/>
                </a:solidFill>
              </a:rPr>
              <a:t>).</a:t>
            </a:r>
          </a:p>
        </p:txBody>
      </p:sp>
      <p:graphicFrame>
        <p:nvGraphicFramePr>
          <p:cNvPr id="55357" name="Group 61"/>
          <p:cNvGraphicFramePr>
            <a:graphicFrameLocks noGrp="1"/>
          </p:cNvGraphicFramePr>
          <p:nvPr>
            <p:extLst>
              <p:ext uri="{D42A27DB-BD31-4B8C-83A1-F6EECF244321}">
                <p14:modId xmlns:p14="http://schemas.microsoft.com/office/powerpoint/2010/main" val="3595743883"/>
              </p:ext>
            </p:extLst>
          </p:nvPr>
        </p:nvGraphicFramePr>
        <p:xfrm>
          <a:off x="1339994" y="2349499"/>
          <a:ext cx="7472247" cy="3809683"/>
        </p:xfrm>
        <a:graphic>
          <a:graphicData uri="http://schemas.openxmlformats.org/drawingml/2006/table">
            <a:tbl>
              <a:tblPr/>
              <a:tblGrid>
                <a:gridCol w="1751192">
                  <a:extLst>
                    <a:ext uri="{9D8B030D-6E8A-4147-A177-3AD203B41FA5}">
                      <a16:colId xmlns:a16="http://schemas.microsoft.com/office/drawing/2014/main" val="2985971832"/>
                    </a:ext>
                  </a:extLst>
                </a:gridCol>
                <a:gridCol w="5721055">
                  <a:extLst>
                    <a:ext uri="{9D8B030D-6E8A-4147-A177-3AD203B41FA5}">
                      <a16:colId xmlns:a16="http://schemas.microsoft.com/office/drawing/2014/main" val="3467083765"/>
                    </a:ext>
                  </a:extLst>
                </a:gridCol>
              </a:tblGrid>
              <a:tr h="792163">
                <a:tc>
                  <a:txBody>
                    <a:bodyPr/>
                    <a:lstStyle>
                      <a:lvl1pPr eaLnBrk="0" hangingPunct="0">
                        <a:spcBef>
                          <a:spcPct val="20000"/>
                        </a:spcBef>
                        <a:buSzPct val="90000"/>
                        <a:defRPr sz="2800">
                          <a:solidFill>
                            <a:schemeClr val="tx1"/>
                          </a:solidFill>
                          <a:latin typeface="Tahoma" panose="020B0604030504040204" pitchFamily="34" charset="0"/>
                        </a:defRPr>
                      </a:lvl1pPr>
                      <a:lvl2pPr eaLnBrk="0" hangingPunct="0">
                        <a:spcBef>
                          <a:spcPct val="20000"/>
                        </a:spcBef>
                        <a:buSzPct val="80000"/>
                        <a:defRPr sz="2400">
                          <a:solidFill>
                            <a:schemeClr val="tx1"/>
                          </a:solidFill>
                          <a:latin typeface="Tahoma" panose="020B0604030504040204" pitchFamily="34" charset="0"/>
                        </a:defRPr>
                      </a:lvl2pPr>
                      <a:lvl3pPr eaLnBrk="0" hangingPunct="0">
                        <a:spcBef>
                          <a:spcPct val="20000"/>
                        </a:spcBef>
                        <a:buSzPct val="70000"/>
                        <a:defRPr sz="2000">
                          <a:solidFill>
                            <a:schemeClr val="tx1"/>
                          </a:solidFill>
                          <a:latin typeface="Tahoma" panose="020B0604030504040204" pitchFamily="34" charset="0"/>
                        </a:defRPr>
                      </a:lvl3pPr>
                      <a:lvl4pPr eaLnBrk="0" hangingPunct="0">
                        <a:spcBef>
                          <a:spcPct val="20000"/>
                        </a:spcBef>
                        <a:buSzPct val="70000"/>
                        <a:defRPr>
                          <a:solidFill>
                            <a:schemeClr val="tx1"/>
                          </a:solidFill>
                          <a:latin typeface="Tahoma" panose="020B0604030504040204" pitchFamily="34" charset="0"/>
                        </a:defRPr>
                      </a:lvl4pPr>
                      <a:lvl5pPr eaLnBrk="0" hangingPunct="0">
                        <a:spcBef>
                          <a:spcPct val="20000"/>
                        </a:spcBef>
                        <a:buSzPct val="70000"/>
                        <a:defRPr>
                          <a:solidFill>
                            <a:schemeClr val="tx1"/>
                          </a:solidFill>
                          <a:latin typeface="Tahoma" panose="020B0604030504040204" pitchFamily="34" charset="0"/>
                        </a:defRPr>
                      </a:lvl5pPr>
                      <a:lvl6pPr eaLnBrk="0" fontAlgn="base" hangingPunct="0">
                        <a:spcBef>
                          <a:spcPct val="20000"/>
                        </a:spcBef>
                        <a:spcAft>
                          <a:spcPct val="0"/>
                        </a:spcAft>
                        <a:buSzPct val="70000"/>
                        <a:defRPr>
                          <a:solidFill>
                            <a:schemeClr val="tx1"/>
                          </a:solidFill>
                          <a:latin typeface="Tahoma" panose="020B0604030504040204" pitchFamily="34" charset="0"/>
                        </a:defRPr>
                      </a:lvl6pPr>
                      <a:lvl7pPr eaLnBrk="0" fontAlgn="base" hangingPunct="0">
                        <a:spcBef>
                          <a:spcPct val="20000"/>
                        </a:spcBef>
                        <a:spcAft>
                          <a:spcPct val="0"/>
                        </a:spcAft>
                        <a:buSzPct val="70000"/>
                        <a:defRPr>
                          <a:solidFill>
                            <a:schemeClr val="tx1"/>
                          </a:solidFill>
                          <a:latin typeface="Tahoma" panose="020B0604030504040204" pitchFamily="34" charset="0"/>
                        </a:defRPr>
                      </a:lvl7pPr>
                      <a:lvl8pPr eaLnBrk="0" fontAlgn="base" hangingPunct="0">
                        <a:spcBef>
                          <a:spcPct val="20000"/>
                        </a:spcBef>
                        <a:spcAft>
                          <a:spcPct val="0"/>
                        </a:spcAft>
                        <a:buSzPct val="70000"/>
                        <a:defRPr>
                          <a:solidFill>
                            <a:schemeClr val="tx1"/>
                          </a:solidFill>
                          <a:latin typeface="Tahoma" panose="020B0604030504040204" pitchFamily="34" charset="0"/>
                        </a:defRPr>
                      </a:lvl8pPr>
                      <a:lvl9pPr eaLnBrk="0" fontAlgn="base" hangingPunct="0">
                        <a:spcBef>
                          <a:spcPct val="20000"/>
                        </a:spcBef>
                        <a:spcAft>
                          <a:spcPct val="0"/>
                        </a:spcAft>
                        <a:buSzPct val="70000"/>
                        <a:defRPr>
                          <a:solidFill>
                            <a:schemeClr val="tx1"/>
                          </a:solidFill>
                          <a:latin typeface="Tahom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ru-RU" altLang="ru-RU" sz="1800" b="0" i="0" u="none" strike="noStrike" cap="none" normalizeH="0" baseline="0" smtClean="0">
                          <a:ln>
                            <a:noFill/>
                          </a:ln>
                          <a:solidFill>
                            <a:srgbClr val="0D0D11"/>
                          </a:solidFill>
                          <a:effectLst/>
                          <a:latin typeface="Times New Roman" panose="02020603050405020304" pitchFamily="18" charset="0"/>
                          <a:cs typeface="Times New Roman" panose="02020603050405020304" pitchFamily="18" charset="0"/>
                        </a:rPr>
                        <a:t>Режим регенерации</a:t>
                      </a:r>
                      <a:endParaRPr kumimoji="1" lang="ru-RU" altLang="ru-RU" sz="1800" b="0" i="0" u="none" strike="noStrike" cap="none" normalizeH="0" baseline="0" smtClean="0">
                        <a:ln>
                          <a:noFill/>
                        </a:ln>
                        <a:solidFill>
                          <a:srgbClr val="0D0D1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SzPct val="90000"/>
                        <a:defRPr sz="2800">
                          <a:solidFill>
                            <a:schemeClr val="tx1"/>
                          </a:solidFill>
                          <a:latin typeface="Tahoma" panose="020B0604030504040204" pitchFamily="34" charset="0"/>
                        </a:defRPr>
                      </a:lvl1pPr>
                      <a:lvl2pPr eaLnBrk="0" hangingPunct="0">
                        <a:spcBef>
                          <a:spcPct val="20000"/>
                        </a:spcBef>
                        <a:buSzPct val="80000"/>
                        <a:defRPr sz="2400">
                          <a:solidFill>
                            <a:schemeClr val="tx1"/>
                          </a:solidFill>
                          <a:latin typeface="Tahoma" panose="020B0604030504040204" pitchFamily="34" charset="0"/>
                        </a:defRPr>
                      </a:lvl2pPr>
                      <a:lvl3pPr eaLnBrk="0" hangingPunct="0">
                        <a:spcBef>
                          <a:spcPct val="20000"/>
                        </a:spcBef>
                        <a:buSzPct val="70000"/>
                        <a:defRPr sz="2000">
                          <a:solidFill>
                            <a:schemeClr val="tx1"/>
                          </a:solidFill>
                          <a:latin typeface="Tahoma" panose="020B0604030504040204" pitchFamily="34" charset="0"/>
                        </a:defRPr>
                      </a:lvl3pPr>
                      <a:lvl4pPr eaLnBrk="0" hangingPunct="0">
                        <a:spcBef>
                          <a:spcPct val="20000"/>
                        </a:spcBef>
                        <a:buSzPct val="70000"/>
                        <a:defRPr>
                          <a:solidFill>
                            <a:schemeClr val="tx1"/>
                          </a:solidFill>
                          <a:latin typeface="Tahoma" panose="020B0604030504040204" pitchFamily="34" charset="0"/>
                        </a:defRPr>
                      </a:lvl4pPr>
                      <a:lvl5pPr eaLnBrk="0" hangingPunct="0">
                        <a:spcBef>
                          <a:spcPct val="20000"/>
                        </a:spcBef>
                        <a:buSzPct val="70000"/>
                        <a:defRPr>
                          <a:solidFill>
                            <a:schemeClr val="tx1"/>
                          </a:solidFill>
                          <a:latin typeface="Tahoma" panose="020B0604030504040204" pitchFamily="34" charset="0"/>
                        </a:defRPr>
                      </a:lvl5pPr>
                      <a:lvl6pPr eaLnBrk="0" fontAlgn="base" hangingPunct="0">
                        <a:spcBef>
                          <a:spcPct val="20000"/>
                        </a:spcBef>
                        <a:spcAft>
                          <a:spcPct val="0"/>
                        </a:spcAft>
                        <a:buSzPct val="70000"/>
                        <a:defRPr>
                          <a:solidFill>
                            <a:schemeClr val="tx1"/>
                          </a:solidFill>
                          <a:latin typeface="Tahoma" panose="020B0604030504040204" pitchFamily="34" charset="0"/>
                        </a:defRPr>
                      </a:lvl6pPr>
                      <a:lvl7pPr eaLnBrk="0" fontAlgn="base" hangingPunct="0">
                        <a:spcBef>
                          <a:spcPct val="20000"/>
                        </a:spcBef>
                        <a:spcAft>
                          <a:spcPct val="0"/>
                        </a:spcAft>
                        <a:buSzPct val="70000"/>
                        <a:defRPr>
                          <a:solidFill>
                            <a:schemeClr val="tx1"/>
                          </a:solidFill>
                          <a:latin typeface="Tahoma" panose="020B0604030504040204" pitchFamily="34" charset="0"/>
                        </a:defRPr>
                      </a:lvl7pPr>
                      <a:lvl8pPr eaLnBrk="0" fontAlgn="base" hangingPunct="0">
                        <a:spcBef>
                          <a:spcPct val="20000"/>
                        </a:spcBef>
                        <a:spcAft>
                          <a:spcPct val="0"/>
                        </a:spcAft>
                        <a:buSzPct val="70000"/>
                        <a:defRPr>
                          <a:solidFill>
                            <a:schemeClr val="tx1"/>
                          </a:solidFill>
                          <a:latin typeface="Tahoma" panose="020B0604030504040204" pitchFamily="34" charset="0"/>
                        </a:defRPr>
                      </a:lvl8pPr>
                      <a:lvl9pPr eaLnBrk="0" fontAlgn="base" hangingPunct="0">
                        <a:spcBef>
                          <a:spcPct val="20000"/>
                        </a:spcBef>
                        <a:spcAft>
                          <a:spcPct val="0"/>
                        </a:spcAft>
                        <a:buSzPct val="70000"/>
                        <a:defRPr>
                          <a:solidFill>
                            <a:schemeClr val="tx1"/>
                          </a:solidFill>
                          <a:latin typeface="Tahom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ru-RU" altLang="ru-RU" sz="1800" b="0" i="0" u="none" strike="noStrike" cap="none" normalizeH="0" baseline="0" dirty="0" smtClean="0">
                          <a:ln>
                            <a:noFill/>
                          </a:ln>
                          <a:solidFill>
                            <a:srgbClr val="0D0D11"/>
                          </a:solidFill>
                          <a:effectLst/>
                          <a:latin typeface="Times New Roman" panose="02020603050405020304" pitchFamily="18" charset="0"/>
                          <a:cs typeface="Times New Roman" panose="02020603050405020304" pitchFamily="18" charset="0"/>
                        </a:rPr>
                        <a:t>Описание</a:t>
                      </a:r>
                      <a:endParaRPr kumimoji="1" lang="ru-RU" altLang="ru-RU" sz="1800" b="0" i="0" u="none" strike="noStrike" cap="none" normalizeH="0" baseline="0" dirty="0" smtClean="0">
                        <a:ln>
                          <a:noFill/>
                        </a:ln>
                        <a:solidFill>
                          <a:srgbClr val="0D0D1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52414394"/>
                  </a:ext>
                </a:extLst>
              </a:tr>
              <a:tr h="890588">
                <a:tc>
                  <a:txBody>
                    <a:bodyPr/>
                    <a:lstStyle>
                      <a:lvl1pPr eaLnBrk="0" hangingPunct="0">
                        <a:spcBef>
                          <a:spcPct val="20000"/>
                        </a:spcBef>
                        <a:buSzPct val="90000"/>
                        <a:defRPr sz="2800">
                          <a:solidFill>
                            <a:schemeClr val="tx1"/>
                          </a:solidFill>
                          <a:latin typeface="Tahoma" panose="020B0604030504040204" pitchFamily="34" charset="0"/>
                        </a:defRPr>
                      </a:lvl1pPr>
                      <a:lvl2pPr eaLnBrk="0" hangingPunct="0">
                        <a:spcBef>
                          <a:spcPct val="20000"/>
                        </a:spcBef>
                        <a:buSzPct val="80000"/>
                        <a:defRPr sz="2400">
                          <a:solidFill>
                            <a:schemeClr val="tx1"/>
                          </a:solidFill>
                          <a:latin typeface="Tahoma" panose="020B0604030504040204" pitchFamily="34" charset="0"/>
                        </a:defRPr>
                      </a:lvl2pPr>
                      <a:lvl3pPr eaLnBrk="0" hangingPunct="0">
                        <a:spcBef>
                          <a:spcPct val="20000"/>
                        </a:spcBef>
                        <a:buSzPct val="70000"/>
                        <a:defRPr sz="2000">
                          <a:solidFill>
                            <a:schemeClr val="tx1"/>
                          </a:solidFill>
                          <a:latin typeface="Tahoma" panose="020B0604030504040204" pitchFamily="34" charset="0"/>
                        </a:defRPr>
                      </a:lvl3pPr>
                      <a:lvl4pPr eaLnBrk="0" hangingPunct="0">
                        <a:spcBef>
                          <a:spcPct val="20000"/>
                        </a:spcBef>
                        <a:buSzPct val="70000"/>
                        <a:defRPr>
                          <a:solidFill>
                            <a:schemeClr val="tx1"/>
                          </a:solidFill>
                          <a:latin typeface="Tahoma" panose="020B0604030504040204" pitchFamily="34" charset="0"/>
                        </a:defRPr>
                      </a:lvl4pPr>
                      <a:lvl5pPr eaLnBrk="0" hangingPunct="0">
                        <a:spcBef>
                          <a:spcPct val="20000"/>
                        </a:spcBef>
                        <a:buSzPct val="70000"/>
                        <a:defRPr>
                          <a:solidFill>
                            <a:schemeClr val="tx1"/>
                          </a:solidFill>
                          <a:latin typeface="Tahoma" panose="020B0604030504040204" pitchFamily="34" charset="0"/>
                        </a:defRPr>
                      </a:lvl5pPr>
                      <a:lvl6pPr eaLnBrk="0" fontAlgn="base" hangingPunct="0">
                        <a:spcBef>
                          <a:spcPct val="20000"/>
                        </a:spcBef>
                        <a:spcAft>
                          <a:spcPct val="0"/>
                        </a:spcAft>
                        <a:buSzPct val="70000"/>
                        <a:defRPr>
                          <a:solidFill>
                            <a:schemeClr val="tx1"/>
                          </a:solidFill>
                          <a:latin typeface="Tahoma" panose="020B0604030504040204" pitchFamily="34" charset="0"/>
                        </a:defRPr>
                      </a:lvl6pPr>
                      <a:lvl7pPr eaLnBrk="0" fontAlgn="base" hangingPunct="0">
                        <a:spcBef>
                          <a:spcPct val="20000"/>
                        </a:spcBef>
                        <a:spcAft>
                          <a:spcPct val="0"/>
                        </a:spcAft>
                        <a:buSzPct val="70000"/>
                        <a:defRPr>
                          <a:solidFill>
                            <a:schemeClr val="tx1"/>
                          </a:solidFill>
                          <a:latin typeface="Tahoma" panose="020B0604030504040204" pitchFamily="34" charset="0"/>
                        </a:defRPr>
                      </a:lvl7pPr>
                      <a:lvl8pPr eaLnBrk="0" fontAlgn="base" hangingPunct="0">
                        <a:spcBef>
                          <a:spcPct val="20000"/>
                        </a:spcBef>
                        <a:spcAft>
                          <a:spcPct val="0"/>
                        </a:spcAft>
                        <a:buSzPct val="70000"/>
                        <a:defRPr>
                          <a:solidFill>
                            <a:schemeClr val="tx1"/>
                          </a:solidFill>
                          <a:latin typeface="Tahoma" panose="020B0604030504040204" pitchFamily="34" charset="0"/>
                        </a:defRPr>
                      </a:lvl8pPr>
                      <a:lvl9pPr eaLnBrk="0" fontAlgn="base" hangingPunct="0">
                        <a:spcBef>
                          <a:spcPct val="20000"/>
                        </a:spcBef>
                        <a:spcAft>
                          <a:spcPct val="0"/>
                        </a:spcAft>
                        <a:buSzPct val="70000"/>
                        <a:defRPr>
                          <a:solidFill>
                            <a:schemeClr val="tx1"/>
                          </a:solidFill>
                          <a:latin typeface="Tahoma" panose="020B060403050404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ru-RU" altLang="ru-RU" sz="1800" b="0" i="0" u="none" strike="noStrike" cap="none" normalizeH="0" baseline="0" smtClean="0">
                          <a:ln>
                            <a:noFill/>
                          </a:ln>
                          <a:solidFill>
                            <a:srgbClr val="0D0D11"/>
                          </a:solidFill>
                          <a:effectLst/>
                          <a:latin typeface="Times New Roman" panose="02020603050405020304" pitchFamily="18" charset="0"/>
                          <a:cs typeface="Times New Roman" panose="02020603050405020304" pitchFamily="18" charset="0"/>
                        </a:rPr>
                        <a:t>COMPLETE</a:t>
                      </a:r>
                      <a:endParaRPr kumimoji="1" lang="ru-RU" altLang="ru-RU" sz="1800" b="0" i="0" u="none" strike="noStrike" cap="none" normalizeH="0" baseline="0" smtClean="0">
                        <a:ln>
                          <a:noFill/>
                        </a:ln>
                        <a:solidFill>
                          <a:srgbClr val="0D0D1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SzPct val="90000"/>
                        <a:defRPr sz="2800">
                          <a:solidFill>
                            <a:schemeClr val="tx1"/>
                          </a:solidFill>
                          <a:latin typeface="Tahoma" panose="020B0604030504040204" pitchFamily="34" charset="0"/>
                        </a:defRPr>
                      </a:lvl1pPr>
                      <a:lvl2pPr eaLnBrk="0" hangingPunct="0">
                        <a:spcBef>
                          <a:spcPct val="20000"/>
                        </a:spcBef>
                        <a:buSzPct val="80000"/>
                        <a:defRPr sz="2400">
                          <a:solidFill>
                            <a:schemeClr val="tx1"/>
                          </a:solidFill>
                          <a:latin typeface="Tahoma" panose="020B0604030504040204" pitchFamily="34" charset="0"/>
                        </a:defRPr>
                      </a:lvl2pPr>
                      <a:lvl3pPr eaLnBrk="0" hangingPunct="0">
                        <a:spcBef>
                          <a:spcPct val="20000"/>
                        </a:spcBef>
                        <a:buSzPct val="70000"/>
                        <a:defRPr sz="2000">
                          <a:solidFill>
                            <a:schemeClr val="tx1"/>
                          </a:solidFill>
                          <a:latin typeface="Tahoma" panose="020B0604030504040204" pitchFamily="34" charset="0"/>
                        </a:defRPr>
                      </a:lvl3pPr>
                      <a:lvl4pPr eaLnBrk="0" hangingPunct="0">
                        <a:spcBef>
                          <a:spcPct val="20000"/>
                        </a:spcBef>
                        <a:buSzPct val="70000"/>
                        <a:defRPr>
                          <a:solidFill>
                            <a:schemeClr val="tx1"/>
                          </a:solidFill>
                          <a:latin typeface="Tahoma" panose="020B0604030504040204" pitchFamily="34" charset="0"/>
                        </a:defRPr>
                      </a:lvl4pPr>
                      <a:lvl5pPr eaLnBrk="0" hangingPunct="0">
                        <a:spcBef>
                          <a:spcPct val="20000"/>
                        </a:spcBef>
                        <a:buSzPct val="70000"/>
                        <a:defRPr>
                          <a:solidFill>
                            <a:schemeClr val="tx1"/>
                          </a:solidFill>
                          <a:latin typeface="Tahoma" panose="020B0604030504040204" pitchFamily="34" charset="0"/>
                        </a:defRPr>
                      </a:lvl5pPr>
                      <a:lvl6pPr eaLnBrk="0" fontAlgn="base" hangingPunct="0">
                        <a:spcBef>
                          <a:spcPct val="20000"/>
                        </a:spcBef>
                        <a:spcAft>
                          <a:spcPct val="0"/>
                        </a:spcAft>
                        <a:buSzPct val="70000"/>
                        <a:defRPr>
                          <a:solidFill>
                            <a:schemeClr val="tx1"/>
                          </a:solidFill>
                          <a:latin typeface="Tahoma" panose="020B0604030504040204" pitchFamily="34" charset="0"/>
                        </a:defRPr>
                      </a:lvl6pPr>
                      <a:lvl7pPr eaLnBrk="0" fontAlgn="base" hangingPunct="0">
                        <a:spcBef>
                          <a:spcPct val="20000"/>
                        </a:spcBef>
                        <a:spcAft>
                          <a:spcPct val="0"/>
                        </a:spcAft>
                        <a:buSzPct val="70000"/>
                        <a:defRPr>
                          <a:solidFill>
                            <a:schemeClr val="tx1"/>
                          </a:solidFill>
                          <a:latin typeface="Tahoma" panose="020B0604030504040204" pitchFamily="34" charset="0"/>
                        </a:defRPr>
                      </a:lvl7pPr>
                      <a:lvl8pPr eaLnBrk="0" fontAlgn="base" hangingPunct="0">
                        <a:spcBef>
                          <a:spcPct val="20000"/>
                        </a:spcBef>
                        <a:spcAft>
                          <a:spcPct val="0"/>
                        </a:spcAft>
                        <a:buSzPct val="70000"/>
                        <a:defRPr>
                          <a:solidFill>
                            <a:schemeClr val="tx1"/>
                          </a:solidFill>
                          <a:latin typeface="Tahoma" panose="020B0604030504040204" pitchFamily="34" charset="0"/>
                        </a:defRPr>
                      </a:lvl8pPr>
                      <a:lvl9pPr eaLnBrk="0" fontAlgn="base" hangingPunct="0">
                        <a:spcBef>
                          <a:spcPct val="20000"/>
                        </a:spcBef>
                        <a:spcAft>
                          <a:spcPct val="0"/>
                        </a:spcAft>
                        <a:buSzPct val="70000"/>
                        <a:defRPr>
                          <a:solidFill>
                            <a:schemeClr val="tx1"/>
                          </a:solidFill>
                          <a:latin typeface="Tahoma" panose="020B060403050404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ru-RU" altLang="ru-RU" sz="1800" b="0" i="0" u="none" strike="noStrike" cap="none" normalizeH="0" baseline="0" smtClean="0">
                          <a:ln>
                            <a:noFill/>
                          </a:ln>
                          <a:solidFill>
                            <a:srgbClr val="0D0D11"/>
                          </a:solidFill>
                          <a:effectLst/>
                          <a:latin typeface="Times New Roman" panose="02020603050405020304" pitchFamily="18" charset="0"/>
                          <a:cs typeface="Times New Roman" panose="02020603050405020304" pitchFamily="18" charset="0"/>
                        </a:rPr>
                        <a:t>Таблицы моментального снимка полностью восстанавливаются с помощью его запроса и основных таблиц при каждой регенерации</a:t>
                      </a:r>
                      <a:endParaRPr kumimoji="1" lang="ru-RU" altLang="ru-RU" sz="1800" b="0" i="0" u="none" strike="noStrike" cap="none" normalizeH="0" baseline="0" smtClean="0">
                        <a:ln>
                          <a:noFill/>
                        </a:ln>
                        <a:solidFill>
                          <a:srgbClr val="0D0D1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441541241"/>
                  </a:ext>
                </a:extLst>
              </a:tr>
              <a:tr h="889000">
                <a:tc>
                  <a:txBody>
                    <a:bodyPr/>
                    <a:lstStyle>
                      <a:lvl1pPr eaLnBrk="0" hangingPunct="0">
                        <a:spcBef>
                          <a:spcPct val="20000"/>
                        </a:spcBef>
                        <a:buSzPct val="90000"/>
                        <a:defRPr sz="2800">
                          <a:solidFill>
                            <a:schemeClr val="tx1"/>
                          </a:solidFill>
                          <a:latin typeface="Tahoma" panose="020B0604030504040204" pitchFamily="34" charset="0"/>
                        </a:defRPr>
                      </a:lvl1pPr>
                      <a:lvl2pPr eaLnBrk="0" hangingPunct="0">
                        <a:spcBef>
                          <a:spcPct val="20000"/>
                        </a:spcBef>
                        <a:buSzPct val="80000"/>
                        <a:defRPr sz="2400">
                          <a:solidFill>
                            <a:schemeClr val="tx1"/>
                          </a:solidFill>
                          <a:latin typeface="Tahoma" panose="020B0604030504040204" pitchFamily="34" charset="0"/>
                        </a:defRPr>
                      </a:lvl2pPr>
                      <a:lvl3pPr eaLnBrk="0" hangingPunct="0">
                        <a:spcBef>
                          <a:spcPct val="20000"/>
                        </a:spcBef>
                        <a:buSzPct val="70000"/>
                        <a:defRPr sz="2000">
                          <a:solidFill>
                            <a:schemeClr val="tx1"/>
                          </a:solidFill>
                          <a:latin typeface="Tahoma" panose="020B0604030504040204" pitchFamily="34" charset="0"/>
                        </a:defRPr>
                      </a:lvl3pPr>
                      <a:lvl4pPr eaLnBrk="0" hangingPunct="0">
                        <a:spcBef>
                          <a:spcPct val="20000"/>
                        </a:spcBef>
                        <a:buSzPct val="70000"/>
                        <a:defRPr>
                          <a:solidFill>
                            <a:schemeClr val="tx1"/>
                          </a:solidFill>
                          <a:latin typeface="Tahoma" panose="020B0604030504040204" pitchFamily="34" charset="0"/>
                        </a:defRPr>
                      </a:lvl4pPr>
                      <a:lvl5pPr eaLnBrk="0" hangingPunct="0">
                        <a:spcBef>
                          <a:spcPct val="20000"/>
                        </a:spcBef>
                        <a:buSzPct val="70000"/>
                        <a:defRPr>
                          <a:solidFill>
                            <a:schemeClr val="tx1"/>
                          </a:solidFill>
                          <a:latin typeface="Tahoma" panose="020B0604030504040204" pitchFamily="34" charset="0"/>
                        </a:defRPr>
                      </a:lvl5pPr>
                      <a:lvl6pPr eaLnBrk="0" fontAlgn="base" hangingPunct="0">
                        <a:spcBef>
                          <a:spcPct val="20000"/>
                        </a:spcBef>
                        <a:spcAft>
                          <a:spcPct val="0"/>
                        </a:spcAft>
                        <a:buSzPct val="70000"/>
                        <a:defRPr>
                          <a:solidFill>
                            <a:schemeClr val="tx1"/>
                          </a:solidFill>
                          <a:latin typeface="Tahoma" panose="020B0604030504040204" pitchFamily="34" charset="0"/>
                        </a:defRPr>
                      </a:lvl6pPr>
                      <a:lvl7pPr eaLnBrk="0" fontAlgn="base" hangingPunct="0">
                        <a:spcBef>
                          <a:spcPct val="20000"/>
                        </a:spcBef>
                        <a:spcAft>
                          <a:spcPct val="0"/>
                        </a:spcAft>
                        <a:buSzPct val="70000"/>
                        <a:defRPr>
                          <a:solidFill>
                            <a:schemeClr val="tx1"/>
                          </a:solidFill>
                          <a:latin typeface="Tahoma" panose="020B0604030504040204" pitchFamily="34" charset="0"/>
                        </a:defRPr>
                      </a:lvl7pPr>
                      <a:lvl8pPr eaLnBrk="0" fontAlgn="base" hangingPunct="0">
                        <a:spcBef>
                          <a:spcPct val="20000"/>
                        </a:spcBef>
                        <a:spcAft>
                          <a:spcPct val="0"/>
                        </a:spcAft>
                        <a:buSzPct val="70000"/>
                        <a:defRPr>
                          <a:solidFill>
                            <a:schemeClr val="tx1"/>
                          </a:solidFill>
                          <a:latin typeface="Tahoma" panose="020B0604030504040204" pitchFamily="34" charset="0"/>
                        </a:defRPr>
                      </a:lvl8pPr>
                      <a:lvl9pPr eaLnBrk="0" fontAlgn="base" hangingPunct="0">
                        <a:spcBef>
                          <a:spcPct val="20000"/>
                        </a:spcBef>
                        <a:spcAft>
                          <a:spcPct val="0"/>
                        </a:spcAft>
                        <a:buSzPct val="70000"/>
                        <a:defRPr>
                          <a:solidFill>
                            <a:schemeClr val="tx1"/>
                          </a:solidFill>
                          <a:latin typeface="Tahoma" panose="020B060403050404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ru-RU" altLang="ru-RU" sz="1800" b="0" i="0" u="none" strike="noStrike" cap="none" normalizeH="0" baseline="0" smtClean="0">
                          <a:ln>
                            <a:noFill/>
                          </a:ln>
                          <a:solidFill>
                            <a:srgbClr val="0D0D11"/>
                          </a:solidFill>
                          <a:effectLst/>
                          <a:latin typeface="Times New Roman" panose="02020603050405020304" pitchFamily="18" charset="0"/>
                          <a:cs typeface="Times New Roman" panose="02020603050405020304" pitchFamily="18" charset="0"/>
                        </a:rPr>
                        <a:t>FAST</a:t>
                      </a:r>
                      <a:endParaRPr kumimoji="1" lang="ru-RU" altLang="ru-RU" sz="1800" b="0" i="0" u="none" strike="noStrike" cap="none" normalizeH="0" baseline="0" smtClean="0">
                        <a:ln>
                          <a:noFill/>
                        </a:ln>
                        <a:solidFill>
                          <a:srgbClr val="0D0D1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SzPct val="90000"/>
                        <a:defRPr sz="2800">
                          <a:solidFill>
                            <a:schemeClr val="tx1"/>
                          </a:solidFill>
                          <a:latin typeface="Tahoma" panose="020B0604030504040204" pitchFamily="34" charset="0"/>
                        </a:defRPr>
                      </a:lvl1pPr>
                      <a:lvl2pPr eaLnBrk="0" hangingPunct="0">
                        <a:spcBef>
                          <a:spcPct val="20000"/>
                        </a:spcBef>
                        <a:buSzPct val="80000"/>
                        <a:defRPr sz="2400">
                          <a:solidFill>
                            <a:schemeClr val="tx1"/>
                          </a:solidFill>
                          <a:latin typeface="Tahoma" panose="020B0604030504040204" pitchFamily="34" charset="0"/>
                        </a:defRPr>
                      </a:lvl2pPr>
                      <a:lvl3pPr eaLnBrk="0" hangingPunct="0">
                        <a:spcBef>
                          <a:spcPct val="20000"/>
                        </a:spcBef>
                        <a:buSzPct val="70000"/>
                        <a:defRPr sz="2000">
                          <a:solidFill>
                            <a:schemeClr val="tx1"/>
                          </a:solidFill>
                          <a:latin typeface="Tahoma" panose="020B0604030504040204" pitchFamily="34" charset="0"/>
                        </a:defRPr>
                      </a:lvl3pPr>
                      <a:lvl4pPr eaLnBrk="0" hangingPunct="0">
                        <a:spcBef>
                          <a:spcPct val="20000"/>
                        </a:spcBef>
                        <a:buSzPct val="70000"/>
                        <a:defRPr>
                          <a:solidFill>
                            <a:schemeClr val="tx1"/>
                          </a:solidFill>
                          <a:latin typeface="Tahoma" panose="020B0604030504040204" pitchFamily="34" charset="0"/>
                        </a:defRPr>
                      </a:lvl4pPr>
                      <a:lvl5pPr eaLnBrk="0" hangingPunct="0">
                        <a:spcBef>
                          <a:spcPct val="20000"/>
                        </a:spcBef>
                        <a:buSzPct val="70000"/>
                        <a:defRPr>
                          <a:solidFill>
                            <a:schemeClr val="tx1"/>
                          </a:solidFill>
                          <a:latin typeface="Tahoma" panose="020B0604030504040204" pitchFamily="34" charset="0"/>
                        </a:defRPr>
                      </a:lvl5pPr>
                      <a:lvl6pPr eaLnBrk="0" fontAlgn="base" hangingPunct="0">
                        <a:spcBef>
                          <a:spcPct val="20000"/>
                        </a:spcBef>
                        <a:spcAft>
                          <a:spcPct val="0"/>
                        </a:spcAft>
                        <a:buSzPct val="70000"/>
                        <a:defRPr>
                          <a:solidFill>
                            <a:schemeClr val="tx1"/>
                          </a:solidFill>
                          <a:latin typeface="Tahoma" panose="020B0604030504040204" pitchFamily="34" charset="0"/>
                        </a:defRPr>
                      </a:lvl6pPr>
                      <a:lvl7pPr eaLnBrk="0" fontAlgn="base" hangingPunct="0">
                        <a:spcBef>
                          <a:spcPct val="20000"/>
                        </a:spcBef>
                        <a:spcAft>
                          <a:spcPct val="0"/>
                        </a:spcAft>
                        <a:buSzPct val="70000"/>
                        <a:defRPr>
                          <a:solidFill>
                            <a:schemeClr val="tx1"/>
                          </a:solidFill>
                          <a:latin typeface="Tahoma" panose="020B0604030504040204" pitchFamily="34" charset="0"/>
                        </a:defRPr>
                      </a:lvl7pPr>
                      <a:lvl8pPr eaLnBrk="0" fontAlgn="base" hangingPunct="0">
                        <a:spcBef>
                          <a:spcPct val="20000"/>
                        </a:spcBef>
                        <a:spcAft>
                          <a:spcPct val="0"/>
                        </a:spcAft>
                        <a:buSzPct val="70000"/>
                        <a:defRPr>
                          <a:solidFill>
                            <a:schemeClr val="tx1"/>
                          </a:solidFill>
                          <a:latin typeface="Tahoma" panose="020B0604030504040204" pitchFamily="34" charset="0"/>
                        </a:defRPr>
                      </a:lvl8pPr>
                      <a:lvl9pPr eaLnBrk="0" fontAlgn="base" hangingPunct="0">
                        <a:spcBef>
                          <a:spcPct val="20000"/>
                        </a:spcBef>
                        <a:spcAft>
                          <a:spcPct val="0"/>
                        </a:spcAft>
                        <a:buSzPct val="70000"/>
                        <a:defRPr>
                          <a:solidFill>
                            <a:schemeClr val="tx1"/>
                          </a:solidFill>
                          <a:latin typeface="Tahoma" panose="020B060403050404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ru-RU" altLang="ru-RU" sz="1800" b="0" i="0" u="none" strike="noStrike" cap="none" normalizeH="0" baseline="0" smtClean="0">
                          <a:ln>
                            <a:noFill/>
                          </a:ln>
                          <a:solidFill>
                            <a:srgbClr val="0D0D11"/>
                          </a:solidFill>
                          <a:effectLst/>
                          <a:latin typeface="Times New Roman" panose="02020603050405020304" pitchFamily="18" charset="0"/>
                          <a:cs typeface="Times New Roman" panose="02020603050405020304" pitchFamily="18" charset="0"/>
                        </a:rPr>
                        <a:t>Если применяется простой моментальный снимок, то для посылки только тех изменений, которые внесены в его таблицу, можно использовать журнал моментальных снимков</a:t>
                      </a:r>
                      <a:endParaRPr kumimoji="1" lang="ru-RU" altLang="ru-RU" sz="1800" b="0" i="0" u="none" strike="noStrike" cap="none" normalizeH="0" baseline="0" smtClean="0">
                        <a:ln>
                          <a:noFill/>
                        </a:ln>
                        <a:solidFill>
                          <a:srgbClr val="0D0D1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4232837120"/>
                  </a:ext>
                </a:extLst>
              </a:tr>
              <a:tr h="890588">
                <a:tc>
                  <a:txBody>
                    <a:bodyPr/>
                    <a:lstStyle>
                      <a:lvl1pPr eaLnBrk="0" hangingPunct="0">
                        <a:spcBef>
                          <a:spcPct val="20000"/>
                        </a:spcBef>
                        <a:buSzPct val="90000"/>
                        <a:defRPr sz="2800">
                          <a:solidFill>
                            <a:schemeClr val="tx1"/>
                          </a:solidFill>
                          <a:latin typeface="Tahoma" panose="020B0604030504040204" pitchFamily="34" charset="0"/>
                        </a:defRPr>
                      </a:lvl1pPr>
                      <a:lvl2pPr eaLnBrk="0" hangingPunct="0">
                        <a:spcBef>
                          <a:spcPct val="20000"/>
                        </a:spcBef>
                        <a:buSzPct val="80000"/>
                        <a:defRPr sz="2400">
                          <a:solidFill>
                            <a:schemeClr val="tx1"/>
                          </a:solidFill>
                          <a:latin typeface="Tahoma" panose="020B0604030504040204" pitchFamily="34" charset="0"/>
                        </a:defRPr>
                      </a:lvl2pPr>
                      <a:lvl3pPr eaLnBrk="0" hangingPunct="0">
                        <a:spcBef>
                          <a:spcPct val="20000"/>
                        </a:spcBef>
                        <a:buSzPct val="70000"/>
                        <a:defRPr sz="2000">
                          <a:solidFill>
                            <a:schemeClr val="tx1"/>
                          </a:solidFill>
                          <a:latin typeface="Tahoma" panose="020B0604030504040204" pitchFamily="34" charset="0"/>
                        </a:defRPr>
                      </a:lvl3pPr>
                      <a:lvl4pPr eaLnBrk="0" hangingPunct="0">
                        <a:spcBef>
                          <a:spcPct val="20000"/>
                        </a:spcBef>
                        <a:buSzPct val="70000"/>
                        <a:defRPr>
                          <a:solidFill>
                            <a:schemeClr val="tx1"/>
                          </a:solidFill>
                          <a:latin typeface="Tahoma" panose="020B0604030504040204" pitchFamily="34" charset="0"/>
                        </a:defRPr>
                      </a:lvl4pPr>
                      <a:lvl5pPr eaLnBrk="0" hangingPunct="0">
                        <a:spcBef>
                          <a:spcPct val="20000"/>
                        </a:spcBef>
                        <a:buSzPct val="70000"/>
                        <a:defRPr>
                          <a:solidFill>
                            <a:schemeClr val="tx1"/>
                          </a:solidFill>
                          <a:latin typeface="Tahoma" panose="020B0604030504040204" pitchFamily="34" charset="0"/>
                        </a:defRPr>
                      </a:lvl5pPr>
                      <a:lvl6pPr eaLnBrk="0" fontAlgn="base" hangingPunct="0">
                        <a:spcBef>
                          <a:spcPct val="20000"/>
                        </a:spcBef>
                        <a:spcAft>
                          <a:spcPct val="0"/>
                        </a:spcAft>
                        <a:buSzPct val="70000"/>
                        <a:defRPr>
                          <a:solidFill>
                            <a:schemeClr val="tx1"/>
                          </a:solidFill>
                          <a:latin typeface="Tahoma" panose="020B0604030504040204" pitchFamily="34" charset="0"/>
                        </a:defRPr>
                      </a:lvl6pPr>
                      <a:lvl7pPr eaLnBrk="0" fontAlgn="base" hangingPunct="0">
                        <a:spcBef>
                          <a:spcPct val="20000"/>
                        </a:spcBef>
                        <a:spcAft>
                          <a:spcPct val="0"/>
                        </a:spcAft>
                        <a:buSzPct val="70000"/>
                        <a:defRPr>
                          <a:solidFill>
                            <a:schemeClr val="tx1"/>
                          </a:solidFill>
                          <a:latin typeface="Tahoma" panose="020B0604030504040204" pitchFamily="34" charset="0"/>
                        </a:defRPr>
                      </a:lvl7pPr>
                      <a:lvl8pPr eaLnBrk="0" fontAlgn="base" hangingPunct="0">
                        <a:spcBef>
                          <a:spcPct val="20000"/>
                        </a:spcBef>
                        <a:spcAft>
                          <a:spcPct val="0"/>
                        </a:spcAft>
                        <a:buSzPct val="70000"/>
                        <a:defRPr>
                          <a:solidFill>
                            <a:schemeClr val="tx1"/>
                          </a:solidFill>
                          <a:latin typeface="Tahoma" panose="020B0604030504040204" pitchFamily="34" charset="0"/>
                        </a:defRPr>
                      </a:lvl8pPr>
                      <a:lvl9pPr eaLnBrk="0" fontAlgn="base" hangingPunct="0">
                        <a:spcBef>
                          <a:spcPct val="20000"/>
                        </a:spcBef>
                        <a:spcAft>
                          <a:spcPct val="0"/>
                        </a:spcAft>
                        <a:buSzPct val="70000"/>
                        <a:defRPr>
                          <a:solidFill>
                            <a:schemeClr val="tx1"/>
                          </a:solidFill>
                          <a:latin typeface="Tahoma" panose="020B060403050404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ru-RU" altLang="ru-RU" sz="1800" b="0" i="0" u="none" strike="noStrike" cap="none" normalizeH="0" baseline="0" smtClean="0">
                          <a:ln>
                            <a:noFill/>
                          </a:ln>
                          <a:solidFill>
                            <a:srgbClr val="0D0D11"/>
                          </a:solidFill>
                          <a:effectLst/>
                          <a:latin typeface="Times New Roman" panose="02020603050405020304" pitchFamily="18" charset="0"/>
                          <a:cs typeface="Times New Roman" panose="02020603050405020304" pitchFamily="18" charset="0"/>
                        </a:rPr>
                        <a:t>FORCE</a:t>
                      </a:r>
                      <a:endParaRPr kumimoji="1" lang="ru-RU" altLang="ru-RU" sz="1800" b="0" i="0" u="none" strike="noStrike" cap="none" normalizeH="0" baseline="0" smtClean="0">
                        <a:ln>
                          <a:noFill/>
                        </a:ln>
                        <a:solidFill>
                          <a:srgbClr val="0D0D1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lvl1pPr eaLnBrk="0" hangingPunct="0">
                        <a:spcBef>
                          <a:spcPct val="20000"/>
                        </a:spcBef>
                        <a:buSzPct val="90000"/>
                        <a:defRPr sz="2800">
                          <a:solidFill>
                            <a:schemeClr val="tx1"/>
                          </a:solidFill>
                          <a:latin typeface="Tahoma" panose="020B0604030504040204" pitchFamily="34" charset="0"/>
                        </a:defRPr>
                      </a:lvl1pPr>
                      <a:lvl2pPr eaLnBrk="0" hangingPunct="0">
                        <a:spcBef>
                          <a:spcPct val="20000"/>
                        </a:spcBef>
                        <a:buSzPct val="80000"/>
                        <a:defRPr sz="2400">
                          <a:solidFill>
                            <a:schemeClr val="tx1"/>
                          </a:solidFill>
                          <a:latin typeface="Tahoma" panose="020B0604030504040204" pitchFamily="34" charset="0"/>
                        </a:defRPr>
                      </a:lvl2pPr>
                      <a:lvl3pPr eaLnBrk="0" hangingPunct="0">
                        <a:spcBef>
                          <a:spcPct val="20000"/>
                        </a:spcBef>
                        <a:buSzPct val="70000"/>
                        <a:defRPr sz="2000">
                          <a:solidFill>
                            <a:schemeClr val="tx1"/>
                          </a:solidFill>
                          <a:latin typeface="Tahoma" panose="020B0604030504040204" pitchFamily="34" charset="0"/>
                        </a:defRPr>
                      </a:lvl3pPr>
                      <a:lvl4pPr eaLnBrk="0" hangingPunct="0">
                        <a:spcBef>
                          <a:spcPct val="20000"/>
                        </a:spcBef>
                        <a:buSzPct val="70000"/>
                        <a:defRPr>
                          <a:solidFill>
                            <a:schemeClr val="tx1"/>
                          </a:solidFill>
                          <a:latin typeface="Tahoma" panose="020B0604030504040204" pitchFamily="34" charset="0"/>
                        </a:defRPr>
                      </a:lvl4pPr>
                      <a:lvl5pPr eaLnBrk="0" hangingPunct="0">
                        <a:spcBef>
                          <a:spcPct val="20000"/>
                        </a:spcBef>
                        <a:buSzPct val="70000"/>
                        <a:defRPr>
                          <a:solidFill>
                            <a:schemeClr val="tx1"/>
                          </a:solidFill>
                          <a:latin typeface="Tahoma" panose="020B0604030504040204" pitchFamily="34" charset="0"/>
                        </a:defRPr>
                      </a:lvl5pPr>
                      <a:lvl6pPr eaLnBrk="0" fontAlgn="base" hangingPunct="0">
                        <a:spcBef>
                          <a:spcPct val="20000"/>
                        </a:spcBef>
                        <a:spcAft>
                          <a:spcPct val="0"/>
                        </a:spcAft>
                        <a:buSzPct val="70000"/>
                        <a:defRPr>
                          <a:solidFill>
                            <a:schemeClr val="tx1"/>
                          </a:solidFill>
                          <a:latin typeface="Tahoma" panose="020B0604030504040204" pitchFamily="34" charset="0"/>
                        </a:defRPr>
                      </a:lvl6pPr>
                      <a:lvl7pPr eaLnBrk="0" fontAlgn="base" hangingPunct="0">
                        <a:spcBef>
                          <a:spcPct val="20000"/>
                        </a:spcBef>
                        <a:spcAft>
                          <a:spcPct val="0"/>
                        </a:spcAft>
                        <a:buSzPct val="70000"/>
                        <a:defRPr>
                          <a:solidFill>
                            <a:schemeClr val="tx1"/>
                          </a:solidFill>
                          <a:latin typeface="Tahoma" panose="020B0604030504040204" pitchFamily="34" charset="0"/>
                        </a:defRPr>
                      </a:lvl7pPr>
                      <a:lvl8pPr eaLnBrk="0" fontAlgn="base" hangingPunct="0">
                        <a:spcBef>
                          <a:spcPct val="20000"/>
                        </a:spcBef>
                        <a:spcAft>
                          <a:spcPct val="0"/>
                        </a:spcAft>
                        <a:buSzPct val="70000"/>
                        <a:defRPr>
                          <a:solidFill>
                            <a:schemeClr val="tx1"/>
                          </a:solidFill>
                          <a:latin typeface="Tahoma" panose="020B0604030504040204" pitchFamily="34" charset="0"/>
                        </a:defRPr>
                      </a:lvl8pPr>
                      <a:lvl9pPr eaLnBrk="0" fontAlgn="base" hangingPunct="0">
                        <a:spcBef>
                          <a:spcPct val="20000"/>
                        </a:spcBef>
                        <a:spcAft>
                          <a:spcPct val="0"/>
                        </a:spcAft>
                        <a:buSzPct val="70000"/>
                        <a:defRPr>
                          <a:solidFill>
                            <a:schemeClr val="tx1"/>
                          </a:solidFill>
                          <a:latin typeface="Tahoma" panose="020B060403050404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ru-RU" altLang="ru-RU" sz="1800" b="0" i="0" u="none" strike="noStrike" cap="none" normalizeH="0" baseline="0" dirty="0" smtClean="0">
                          <a:ln>
                            <a:noFill/>
                          </a:ln>
                          <a:solidFill>
                            <a:srgbClr val="0D0D11"/>
                          </a:solidFill>
                          <a:effectLst/>
                          <a:latin typeface="Times New Roman" panose="02020603050405020304" pitchFamily="18" charset="0"/>
                          <a:cs typeface="Times New Roman" panose="02020603050405020304" pitchFamily="18" charset="0"/>
                        </a:rPr>
                        <a:t>Значение по умолчанию. Если это возможно, выполняется быстрая (FAST) регенерация, если нет – полная (COMPLETE) регенерация</a:t>
                      </a:r>
                      <a:endParaRPr kumimoji="1" lang="ru-RU" altLang="ru-RU" sz="1800" b="0" i="0" u="none" strike="noStrike" cap="none" normalizeH="0" baseline="0" dirty="0" smtClean="0">
                        <a:ln>
                          <a:noFill/>
                        </a:ln>
                        <a:solidFill>
                          <a:srgbClr val="0D0D11"/>
                        </a:solidFill>
                        <a:effectLst/>
                        <a:latin typeface="Times New Roman" panose="02020603050405020304"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690896274"/>
                  </a:ext>
                </a:extLst>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115616" y="332656"/>
            <a:ext cx="8280400" cy="573088"/>
          </a:xfrm>
        </p:spPr>
        <p:txBody>
          <a:bodyPr>
            <a:normAutofit fontScale="90000"/>
          </a:bodyPr>
          <a:lstStyle/>
          <a:p>
            <a:r>
              <a:rPr lang="ru-RU" altLang="ru-RU" sz="3200" dirty="0" smtClean="0">
                <a:latin typeface="Times New Roman" panose="02020603050405020304" pitchFamily="18" charset="0"/>
              </a:rPr>
              <a:t>Регенерация моментальных снимков </a:t>
            </a:r>
            <a:r>
              <a:rPr lang="en-US" altLang="ru-RU" sz="3200" dirty="0" smtClean="0">
                <a:latin typeface="Times New Roman" panose="02020603050405020304" pitchFamily="18" charset="0"/>
              </a:rPr>
              <a:t>Oracle</a:t>
            </a:r>
            <a:endParaRPr lang="ru-RU" altLang="ru-RU" sz="3200" dirty="0" smtClean="0">
              <a:latin typeface="Times New Roman" panose="02020603050405020304" pitchFamily="18" charset="0"/>
            </a:endParaRPr>
          </a:p>
        </p:txBody>
      </p:sp>
      <p:sp>
        <p:nvSpPr>
          <p:cNvPr id="56323" name="Text Box 3"/>
          <p:cNvSpPr txBox="1">
            <a:spLocks noChangeArrowheads="1"/>
          </p:cNvSpPr>
          <p:nvPr/>
        </p:nvSpPr>
        <p:spPr bwMode="auto">
          <a:xfrm>
            <a:off x="1151335" y="1124744"/>
            <a:ext cx="7885161" cy="5786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spcBef>
                <a:spcPct val="30000"/>
              </a:spcBef>
            </a:pPr>
            <a:r>
              <a:rPr lang="ru-RU" altLang="ru-RU" sz="2000" dirty="0">
                <a:solidFill>
                  <a:srgbClr val="0D0D11"/>
                </a:solidFill>
              </a:rPr>
              <a:t>Для быстрой регенерации необходим </a:t>
            </a:r>
            <a:r>
              <a:rPr lang="ru-RU" altLang="ru-RU" sz="2000" b="1" dirty="0">
                <a:solidFill>
                  <a:srgbClr val="0D0D11"/>
                </a:solidFill>
              </a:rPr>
              <a:t>журнал моментальных снимков</a:t>
            </a:r>
            <a:r>
              <a:rPr lang="ru-RU" altLang="ru-RU" sz="2000" dirty="0">
                <a:solidFill>
                  <a:srgbClr val="0D0D11"/>
                </a:solidFill>
              </a:rPr>
              <a:t> (</a:t>
            </a:r>
            <a:r>
              <a:rPr lang="ru-RU" altLang="ru-RU" sz="2000" dirty="0" err="1">
                <a:solidFill>
                  <a:srgbClr val="0D0D11"/>
                </a:solidFill>
              </a:rPr>
              <a:t>snapshot</a:t>
            </a:r>
            <a:r>
              <a:rPr lang="ru-RU" altLang="ru-RU" sz="2000" dirty="0">
                <a:solidFill>
                  <a:srgbClr val="0D0D11"/>
                </a:solidFill>
              </a:rPr>
              <a:t> </a:t>
            </a:r>
            <a:r>
              <a:rPr lang="ru-RU" altLang="ru-RU" sz="2000" dirty="0" err="1">
                <a:solidFill>
                  <a:srgbClr val="0D0D11"/>
                </a:solidFill>
              </a:rPr>
              <a:t>log</a:t>
            </a:r>
            <a:r>
              <a:rPr lang="ru-RU" altLang="ru-RU" sz="2000" dirty="0">
                <a:solidFill>
                  <a:srgbClr val="0D0D11"/>
                </a:solidFill>
              </a:rPr>
              <a:t>) – это таблица, обеспечивающая регистрацию в моментальном снимке изменений, происшедших в основной таблице. Имя журнала (таблицы) – MLOG$_</a:t>
            </a:r>
            <a:r>
              <a:rPr lang="ru-RU" altLang="ru-RU" sz="2000" dirty="0" err="1">
                <a:solidFill>
                  <a:srgbClr val="0D0D11"/>
                </a:solidFill>
              </a:rPr>
              <a:t>имя_таблицы</a:t>
            </a:r>
            <a:r>
              <a:rPr lang="ru-RU" altLang="ru-RU" sz="2000" dirty="0">
                <a:solidFill>
                  <a:srgbClr val="0D0D11"/>
                </a:solidFill>
              </a:rPr>
              <a:t>.</a:t>
            </a:r>
          </a:p>
          <a:p>
            <a:pPr eaLnBrk="1" hangingPunct="1">
              <a:spcBef>
                <a:spcPct val="30000"/>
              </a:spcBef>
            </a:pPr>
            <a:r>
              <a:rPr lang="ru-RU" altLang="ru-RU" sz="2000" dirty="0">
                <a:solidFill>
                  <a:srgbClr val="0D0D11"/>
                </a:solidFill>
              </a:rPr>
              <a:t>Команда CREATE SNAPSHOT LOG. Пример</a:t>
            </a:r>
            <a:r>
              <a:rPr lang="en-US" altLang="ru-RU" sz="2000" dirty="0">
                <a:solidFill>
                  <a:srgbClr val="0D0D11"/>
                </a:solidFill>
              </a:rPr>
              <a:t>:</a:t>
            </a:r>
          </a:p>
          <a:p>
            <a:pPr eaLnBrk="1" hangingPunct="1">
              <a:spcBef>
                <a:spcPct val="30000"/>
              </a:spcBef>
            </a:pPr>
            <a:r>
              <a:rPr lang="ru-RU" altLang="ru-RU" sz="2000" dirty="0">
                <a:solidFill>
                  <a:srgbClr val="0D0D11"/>
                </a:solidFill>
              </a:rPr>
              <a:t>	</a:t>
            </a:r>
            <a:r>
              <a:rPr lang="en-US" altLang="ru-RU" sz="2000" dirty="0">
                <a:solidFill>
                  <a:srgbClr val="0D0D11"/>
                </a:solidFill>
              </a:rPr>
              <a:t>create snapshot log on </a:t>
            </a:r>
            <a:r>
              <a:rPr lang="en-US" altLang="ru-RU" sz="2000" b="1" dirty="0">
                <a:solidFill>
                  <a:srgbClr val="0D0D11"/>
                </a:solidFill>
              </a:rPr>
              <a:t>employee</a:t>
            </a:r>
          </a:p>
          <a:p>
            <a:pPr eaLnBrk="1" hangingPunct="1">
              <a:spcBef>
                <a:spcPct val="30000"/>
              </a:spcBef>
            </a:pPr>
            <a:r>
              <a:rPr lang="ru-RU" altLang="ru-RU" sz="2000" dirty="0">
                <a:solidFill>
                  <a:srgbClr val="0D0D11"/>
                </a:solidFill>
              </a:rPr>
              <a:t>		</a:t>
            </a:r>
            <a:r>
              <a:rPr lang="en-US" altLang="ru-RU" sz="2000" dirty="0" err="1">
                <a:solidFill>
                  <a:srgbClr val="0D0D11"/>
                </a:solidFill>
              </a:rPr>
              <a:t>tablespace</a:t>
            </a:r>
            <a:r>
              <a:rPr lang="en-US" altLang="ru-RU" sz="2000" dirty="0">
                <a:solidFill>
                  <a:srgbClr val="0D0D11"/>
                </a:solidFill>
              </a:rPr>
              <a:t> data</a:t>
            </a:r>
          </a:p>
          <a:p>
            <a:pPr eaLnBrk="1" hangingPunct="1">
              <a:spcBef>
                <a:spcPct val="30000"/>
              </a:spcBef>
            </a:pPr>
            <a:r>
              <a:rPr lang="ru-RU" altLang="ru-RU" sz="2000" dirty="0">
                <a:solidFill>
                  <a:srgbClr val="0D0D11"/>
                </a:solidFill>
              </a:rPr>
              <a:t>		</a:t>
            </a:r>
            <a:r>
              <a:rPr lang="en-US" altLang="ru-RU" sz="2000" dirty="0">
                <a:solidFill>
                  <a:srgbClr val="0D0D11"/>
                </a:solidFill>
              </a:rPr>
              <a:t>storage (initial 10k next 10k </a:t>
            </a:r>
            <a:r>
              <a:rPr lang="en-US" altLang="ru-RU" sz="2000" dirty="0" err="1">
                <a:solidFill>
                  <a:srgbClr val="0D0D11"/>
                </a:solidFill>
              </a:rPr>
              <a:t>pctincrease</a:t>
            </a:r>
            <a:r>
              <a:rPr lang="en-US" altLang="ru-RU" sz="2000" dirty="0">
                <a:solidFill>
                  <a:srgbClr val="0D0D11"/>
                </a:solidFill>
              </a:rPr>
              <a:t> 0);</a:t>
            </a:r>
            <a:endParaRPr lang="ru-RU" altLang="ru-RU" sz="2000" dirty="0">
              <a:solidFill>
                <a:srgbClr val="0D0D11"/>
              </a:solidFill>
            </a:endParaRPr>
          </a:p>
          <a:p>
            <a:pPr eaLnBrk="1" hangingPunct="1">
              <a:spcBef>
                <a:spcPct val="30000"/>
              </a:spcBef>
            </a:pPr>
            <a:r>
              <a:rPr lang="ru-RU" altLang="ru-RU" sz="2000" dirty="0">
                <a:solidFill>
                  <a:srgbClr val="0D0D11"/>
                </a:solidFill>
              </a:rPr>
              <a:t>Изменения в журнал моментальных снимков попадают с помощью триггера </a:t>
            </a:r>
            <a:r>
              <a:rPr lang="en-US" altLang="ru-RU" sz="2000" dirty="0">
                <a:solidFill>
                  <a:srgbClr val="0D0D11"/>
                </a:solidFill>
              </a:rPr>
              <a:t>AFTER</a:t>
            </a:r>
            <a:r>
              <a:rPr lang="ru-RU" altLang="ru-RU" sz="2000" dirty="0">
                <a:solidFill>
                  <a:srgbClr val="0D0D11"/>
                </a:solidFill>
              </a:rPr>
              <a:t> типа</a:t>
            </a:r>
            <a:r>
              <a:rPr lang="en-US" altLang="ru-RU" sz="2000" dirty="0">
                <a:solidFill>
                  <a:srgbClr val="0D0D11"/>
                </a:solidFill>
              </a:rPr>
              <a:t> FOR EACH ROW</a:t>
            </a:r>
            <a:r>
              <a:rPr lang="ru-RU" altLang="ru-RU" sz="2000" dirty="0">
                <a:solidFill>
                  <a:srgbClr val="0D0D11"/>
                </a:solidFill>
              </a:rPr>
              <a:t>, который называется TLOG$_</a:t>
            </a:r>
            <a:r>
              <a:rPr lang="ru-RU" altLang="ru-RU" sz="2000" dirty="0" err="1">
                <a:solidFill>
                  <a:srgbClr val="0D0D11"/>
                </a:solidFill>
              </a:rPr>
              <a:t>имя_таблицы</a:t>
            </a:r>
            <a:r>
              <a:rPr lang="ru-RU" altLang="ru-RU" sz="2000" dirty="0">
                <a:solidFill>
                  <a:srgbClr val="0D0D11"/>
                </a:solidFill>
              </a:rPr>
              <a:t>.</a:t>
            </a:r>
          </a:p>
          <a:p>
            <a:pPr eaLnBrk="1" hangingPunct="1"/>
            <a:endParaRPr lang="ru-RU" altLang="ru-RU" sz="2000" dirty="0">
              <a:solidFill>
                <a:srgbClr val="0D0D11"/>
              </a:solidFill>
            </a:endParaRPr>
          </a:p>
          <a:p>
            <a:pPr eaLnBrk="1" hangingPunct="1"/>
            <a:r>
              <a:rPr lang="ru-RU" altLang="ru-RU" sz="2000" dirty="0">
                <a:solidFill>
                  <a:srgbClr val="0D0D11"/>
                </a:solidFill>
              </a:rPr>
              <a:t>В журнале моментальных снимков данные находятся очень непродолжительное время: записи вводятся в журнал моментальных снимков, используются во время регенерации, а затем удаляются из журнала автоматически.</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259632" y="332656"/>
            <a:ext cx="7704584" cy="573088"/>
          </a:xfrm>
        </p:spPr>
        <p:txBody>
          <a:bodyPr>
            <a:normAutofit fontScale="90000"/>
          </a:bodyPr>
          <a:lstStyle/>
          <a:p>
            <a:r>
              <a:rPr lang="ru-RU" altLang="ru-RU" sz="3200" dirty="0" smtClean="0">
                <a:latin typeface="Times New Roman" panose="02020603050405020304" pitchFamily="18" charset="0"/>
              </a:rPr>
              <a:t>Усовершенствованное тиражирование </a:t>
            </a:r>
            <a:r>
              <a:rPr lang="en-US" altLang="ru-RU" sz="3200" dirty="0" smtClean="0">
                <a:latin typeface="Times New Roman" panose="02020603050405020304" pitchFamily="18" charset="0"/>
              </a:rPr>
              <a:t>Oracle</a:t>
            </a:r>
            <a:endParaRPr lang="ru-RU" altLang="ru-RU" sz="3200" dirty="0" smtClean="0">
              <a:latin typeface="Times New Roman" panose="02020603050405020304" pitchFamily="18" charset="0"/>
            </a:endParaRPr>
          </a:p>
        </p:txBody>
      </p:sp>
      <p:sp>
        <p:nvSpPr>
          <p:cNvPr id="54275" name="Text Box 3"/>
          <p:cNvSpPr txBox="1">
            <a:spLocks noChangeArrowheads="1"/>
          </p:cNvSpPr>
          <p:nvPr/>
        </p:nvSpPr>
        <p:spPr bwMode="auto">
          <a:xfrm>
            <a:off x="1115616" y="1268413"/>
            <a:ext cx="78486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dirty="0">
                <a:solidFill>
                  <a:srgbClr val="0D0D11"/>
                </a:solidFill>
              </a:rPr>
              <a:t>Производится с помощью двух средств </a:t>
            </a:r>
            <a:r>
              <a:rPr lang="en-US" altLang="ru-RU" dirty="0">
                <a:solidFill>
                  <a:srgbClr val="0D0D11"/>
                </a:solidFill>
              </a:rPr>
              <a:t>Oracle</a:t>
            </a:r>
            <a:r>
              <a:rPr lang="ru-RU" altLang="ru-RU" dirty="0">
                <a:solidFill>
                  <a:srgbClr val="0D0D11"/>
                </a:solidFill>
              </a:rPr>
              <a:t>:</a:t>
            </a:r>
          </a:p>
          <a:p>
            <a:pPr eaLnBrk="1" hangingPunct="1">
              <a:buFontTx/>
              <a:buAutoNum type="arabicPeriod"/>
            </a:pPr>
            <a:r>
              <a:rPr lang="ru-RU" altLang="ru-RU" dirty="0" err="1">
                <a:solidFill>
                  <a:srgbClr val="0D0D11"/>
                </a:solidFill>
              </a:rPr>
              <a:t>Многоабонентского</a:t>
            </a:r>
            <a:r>
              <a:rPr lang="ru-RU" altLang="ru-RU" dirty="0">
                <a:solidFill>
                  <a:srgbClr val="0D0D11"/>
                </a:solidFill>
              </a:rPr>
              <a:t> тиражирования. </a:t>
            </a:r>
          </a:p>
          <a:p>
            <a:pPr eaLnBrk="1" hangingPunct="1">
              <a:buFontTx/>
              <a:buAutoNum type="arabicPeriod"/>
            </a:pPr>
            <a:r>
              <a:rPr lang="ru-RU" altLang="ru-RU" dirty="0">
                <a:solidFill>
                  <a:srgbClr val="0D0D11"/>
                </a:solidFill>
              </a:rPr>
              <a:t>Узлов обновляемых моментальных снимков.</a:t>
            </a:r>
          </a:p>
        </p:txBody>
      </p:sp>
      <p:sp>
        <p:nvSpPr>
          <p:cNvPr id="54276" name="Text Box 4"/>
          <p:cNvSpPr txBox="1">
            <a:spLocks noChangeArrowheads="1"/>
          </p:cNvSpPr>
          <p:nvPr/>
        </p:nvSpPr>
        <p:spPr bwMode="auto">
          <a:xfrm>
            <a:off x="1115616" y="2184400"/>
            <a:ext cx="8137525" cy="401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dirty="0">
                <a:solidFill>
                  <a:srgbClr val="0D0D11"/>
                </a:solidFill>
              </a:rPr>
              <a:t>Распространение изменений: </a:t>
            </a:r>
          </a:p>
          <a:p>
            <a:pPr eaLnBrk="1" hangingPunct="1">
              <a:buFontTx/>
              <a:buAutoNum type="arabicPeriod"/>
            </a:pPr>
            <a:r>
              <a:rPr lang="ru-RU" altLang="ru-RU" dirty="0">
                <a:solidFill>
                  <a:srgbClr val="0D0D11"/>
                </a:solidFill>
              </a:rPr>
              <a:t>на уровне строк: сервер записывает изменения, сделанные каждой DML-транзакцией, и рассылает эти изменения в удаленные узлы. </a:t>
            </a:r>
          </a:p>
          <a:p>
            <a:pPr eaLnBrk="1" hangingPunct="1">
              <a:buFontTx/>
              <a:buAutoNum type="arabicPeriod"/>
            </a:pPr>
            <a:r>
              <a:rPr lang="ru-RU" altLang="ru-RU" dirty="0">
                <a:solidFill>
                  <a:srgbClr val="0D0D11"/>
                </a:solidFill>
              </a:rPr>
              <a:t>путем процедурного тиражирования:</a:t>
            </a:r>
            <a:r>
              <a:rPr lang="ru-RU" altLang="ru-RU" dirty="0"/>
              <a:t> </a:t>
            </a:r>
            <a:r>
              <a:rPr lang="ru-RU" altLang="ru-RU" dirty="0">
                <a:solidFill>
                  <a:srgbClr val="0D0D11"/>
                </a:solidFill>
              </a:rPr>
              <a:t>тиражируется вызов удаленной процедуры, выполняющей в удаленном узле те же изменения, что и в вызывающем.</a:t>
            </a:r>
          </a:p>
          <a:p>
            <a:pPr eaLnBrk="1" hangingPunct="1">
              <a:spcBef>
                <a:spcPct val="30000"/>
              </a:spcBef>
            </a:pPr>
            <a:r>
              <a:rPr lang="ru-RU" altLang="ru-RU" dirty="0">
                <a:solidFill>
                  <a:srgbClr val="0D0D11"/>
                </a:solidFill>
              </a:rPr>
              <a:t>Различают </a:t>
            </a:r>
            <a:r>
              <a:rPr lang="ru-RU" altLang="ru-RU" b="1" dirty="0">
                <a:solidFill>
                  <a:srgbClr val="0D0D11"/>
                </a:solidFill>
              </a:rPr>
              <a:t>асинхронное</a:t>
            </a:r>
            <a:r>
              <a:rPr lang="ru-RU" altLang="ru-RU" dirty="0">
                <a:solidFill>
                  <a:srgbClr val="0D0D11"/>
                </a:solidFill>
              </a:rPr>
              <a:t> и </a:t>
            </a:r>
            <a:r>
              <a:rPr lang="ru-RU" altLang="ru-RU" b="1" dirty="0">
                <a:solidFill>
                  <a:srgbClr val="0D0D11"/>
                </a:solidFill>
              </a:rPr>
              <a:t>синхронное</a:t>
            </a:r>
            <a:r>
              <a:rPr lang="ru-RU" altLang="ru-RU" dirty="0">
                <a:solidFill>
                  <a:srgbClr val="0D0D11"/>
                </a:solidFill>
              </a:rPr>
              <a:t> распространение изменений.</a:t>
            </a:r>
          </a:p>
          <a:p>
            <a:pPr eaLnBrk="1" hangingPunct="1"/>
            <a:r>
              <a:rPr lang="ru-RU" altLang="ru-RU" dirty="0">
                <a:solidFill>
                  <a:srgbClr val="0D0D11"/>
                </a:solidFill>
              </a:rPr>
              <a:t>Внесение изменений в тиражируемые данные происходит в несколько этапов:</a:t>
            </a:r>
          </a:p>
          <a:p>
            <a:pPr eaLnBrk="1" hangingPunct="1">
              <a:buFont typeface="Wingdings" panose="05000000000000000000" pitchFamily="2" charset="2"/>
              <a:buChar char="ü"/>
            </a:pPr>
            <a:r>
              <a:rPr lang="ru-RU" altLang="ru-RU" dirty="0">
                <a:solidFill>
                  <a:srgbClr val="0D0D11"/>
                </a:solidFill>
              </a:rPr>
              <a:t>локальный узел вносит изменения в свою копию данных (ОМС);</a:t>
            </a:r>
          </a:p>
          <a:p>
            <a:pPr eaLnBrk="1" hangingPunct="1">
              <a:buFont typeface="Wingdings" panose="05000000000000000000" pitchFamily="2" charset="2"/>
              <a:buChar char="ü"/>
            </a:pPr>
            <a:r>
              <a:rPr lang="ru-RU" altLang="ru-RU" dirty="0">
                <a:solidFill>
                  <a:srgbClr val="0D0D11"/>
                </a:solidFill>
              </a:rPr>
              <a:t>локальный узел запускает отложенную транзакцию на основном узле;</a:t>
            </a:r>
          </a:p>
          <a:p>
            <a:pPr eaLnBrk="1" hangingPunct="1">
              <a:buFont typeface="Wingdings" panose="05000000000000000000" pitchFamily="2" charset="2"/>
              <a:buChar char="ü"/>
            </a:pPr>
            <a:r>
              <a:rPr lang="ru-RU" altLang="ru-RU" dirty="0">
                <a:solidFill>
                  <a:srgbClr val="0D0D11"/>
                </a:solidFill>
              </a:rPr>
              <a:t>через некоторое время локальный узел выполняет быструю (или полную) регенерацию локальной копии данных, после чего приложение всегда может проверить, выполнена ли инициированная им транзакция. Если она не выполнена, то происходит рестарт транзакции и все повторяется.</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1155700" y="476250"/>
            <a:ext cx="7988300" cy="715963"/>
          </a:xfrm>
        </p:spPr>
        <p:txBody>
          <a:bodyPr/>
          <a:lstStyle/>
          <a:p>
            <a:pPr eaLnBrk="1" hangingPunct="1"/>
            <a:r>
              <a:rPr lang="ru-RU" altLang="ru-RU" sz="3200" dirty="0" smtClean="0">
                <a:latin typeface="Times New Roman" panose="02020603050405020304" pitchFamily="18" charset="0"/>
              </a:rPr>
              <a:t>Методы поддержки распределенных данных</a:t>
            </a:r>
          </a:p>
        </p:txBody>
      </p:sp>
      <p:sp>
        <p:nvSpPr>
          <p:cNvPr id="21507" name="Text Box 5"/>
          <p:cNvSpPr txBox="1">
            <a:spLocks noChangeArrowheads="1"/>
          </p:cNvSpPr>
          <p:nvPr/>
        </p:nvSpPr>
        <p:spPr bwMode="auto">
          <a:xfrm>
            <a:off x="1137565" y="1192213"/>
            <a:ext cx="7848600" cy="451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sz="2000" dirty="0">
                <a:solidFill>
                  <a:srgbClr val="0D0D11"/>
                </a:solidFill>
              </a:rPr>
              <a:t>Существуют различные методы поддержки </a:t>
            </a:r>
            <a:r>
              <a:rPr lang="ru-RU" altLang="ru-RU" sz="2000" dirty="0" err="1">
                <a:solidFill>
                  <a:srgbClr val="0D0D11"/>
                </a:solidFill>
              </a:rPr>
              <a:t>распределенности</a:t>
            </a:r>
            <a:r>
              <a:rPr lang="ru-RU" altLang="ru-RU" sz="2000" dirty="0">
                <a:solidFill>
                  <a:srgbClr val="0D0D11"/>
                </a:solidFill>
              </a:rPr>
              <a:t>:</a:t>
            </a:r>
          </a:p>
          <a:p>
            <a:pPr eaLnBrk="1" hangingPunct="1">
              <a:spcBef>
                <a:spcPct val="50000"/>
              </a:spcBef>
              <a:buFontTx/>
              <a:buAutoNum type="arabicPeriod"/>
            </a:pPr>
            <a:r>
              <a:rPr lang="ru-RU" altLang="ru-RU" sz="2000" b="1" dirty="0">
                <a:solidFill>
                  <a:srgbClr val="0D0D11"/>
                </a:solidFill>
              </a:rPr>
              <a:t>Фрагментация</a:t>
            </a:r>
            <a:r>
              <a:rPr lang="ru-RU" altLang="ru-RU" sz="2000" dirty="0">
                <a:solidFill>
                  <a:srgbClr val="0D0D11"/>
                </a:solidFill>
              </a:rPr>
              <a:t> – разбиение БД или таблицы на несколько частей и хранение этих частей на разных узлах РБД.</a:t>
            </a:r>
          </a:p>
          <a:p>
            <a:pPr eaLnBrk="1" hangingPunct="1">
              <a:spcBef>
                <a:spcPct val="50000"/>
              </a:spcBef>
              <a:buFontTx/>
              <a:buAutoNum type="arabicPeriod"/>
            </a:pPr>
            <a:r>
              <a:rPr lang="ru-RU" altLang="ru-RU" sz="2000" b="1" dirty="0">
                <a:solidFill>
                  <a:srgbClr val="0D0D11"/>
                </a:solidFill>
              </a:rPr>
              <a:t>Репликация</a:t>
            </a:r>
            <a:r>
              <a:rPr lang="ru-RU" altLang="ru-RU" sz="2000" dirty="0">
                <a:solidFill>
                  <a:srgbClr val="0D0D11"/>
                </a:solidFill>
              </a:rPr>
              <a:t> – создание и хранение копий одних и тех же данных на разных узлах РБД.</a:t>
            </a:r>
          </a:p>
          <a:p>
            <a:pPr eaLnBrk="1" hangingPunct="1">
              <a:spcBef>
                <a:spcPct val="50000"/>
              </a:spcBef>
              <a:buFontTx/>
              <a:buAutoNum type="arabicPeriod"/>
            </a:pPr>
            <a:r>
              <a:rPr lang="ru-RU" altLang="ru-RU" sz="2000" b="1" dirty="0">
                <a:solidFill>
                  <a:srgbClr val="0D0D11"/>
                </a:solidFill>
              </a:rPr>
              <a:t>Распределенные ограничения целостности</a:t>
            </a:r>
            <a:r>
              <a:rPr lang="ru-RU" altLang="ru-RU" sz="2000" dirty="0">
                <a:solidFill>
                  <a:srgbClr val="0D0D11"/>
                </a:solidFill>
              </a:rPr>
              <a:t> – ограничения, для проверки выполнения которых требуется обращение к другому узлу РБД.</a:t>
            </a:r>
          </a:p>
          <a:p>
            <a:pPr eaLnBrk="1" hangingPunct="1">
              <a:spcBef>
                <a:spcPct val="50000"/>
              </a:spcBef>
              <a:buFontTx/>
              <a:buAutoNum type="arabicPeriod"/>
            </a:pPr>
            <a:r>
              <a:rPr lang="ru-RU" altLang="ru-RU" sz="2000" b="1" dirty="0">
                <a:solidFill>
                  <a:srgbClr val="0D0D11"/>
                </a:solidFill>
              </a:rPr>
              <a:t>Распределенные запросы</a:t>
            </a:r>
            <a:r>
              <a:rPr lang="ru-RU" altLang="ru-RU" sz="2000" dirty="0">
                <a:solidFill>
                  <a:srgbClr val="0D0D11"/>
                </a:solidFill>
              </a:rPr>
              <a:t> – это запросы на чтение, обращающиеся более чем к одному узлу РБД.</a:t>
            </a:r>
          </a:p>
          <a:p>
            <a:pPr eaLnBrk="1" hangingPunct="1">
              <a:spcBef>
                <a:spcPct val="50000"/>
              </a:spcBef>
              <a:buFontTx/>
              <a:buAutoNum type="arabicPeriod"/>
            </a:pPr>
            <a:r>
              <a:rPr lang="ru-RU" altLang="ru-RU" sz="2000" b="1" dirty="0">
                <a:solidFill>
                  <a:srgbClr val="0D0D11"/>
                </a:solidFill>
              </a:rPr>
              <a:t>Распределенные транзакции</a:t>
            </a:r>
            <a:r>
              <a:rPr lang="ru-RU" altLang="ru-RU" sz="2000" dirty="0">
                <a:solidFill>
                  <a:srgbClr val="0D0D11"/>
                </a:solidFill>
              </a:rPr>
              <a:t> – команды на изменение данных, обращающиеся более чем к одному узлу РБД.</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187624" y="476672"/>
            <a:ext cx="7772400" cy="715963"/>
          </a:xfrm>
        </p:spPr>
        <p:txBody>
          <a:bodyPr/>
          <a:lstStyle/>
          <a:p>
            <a:pPr eaLnBrk="1" hangingPunct="1"/>
            <a:r>
              <a:rPr lang="ru-RU" altLang="ru-RU" sz="3600" dirty="0" smtClean="0">
                <a:latin typeface="Times New Roman" panose="02020603050405020304" pitchFamily="18" charset="0"/>
              </a:rPr>
              <a:t>Фрагментация</a:t>
            </a:r>
          </a:p>
        </p:txBody>
      </p:sp>
      <p:sp>
        <p:nvSpPr>
          <p:cNvPr id="22531" name="Text Box 5"/>
          <p:cNvSpPr txBox="1">
            <a:spLocks noChangeArrowheads="1"/>
          </p:cNvSpPr>
          <p:nvPr/>
        </p:nvSpPr>
        <p:spPr bwMode="auto">
          <a:xfrm>
            <a:off x="1187624" y="1412776"/>
            <a:ext cx="7848600" cy="459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dirty="0">
                <a:solidFill>
                  <a:srgbClr val="0D0D11"/>
                </a:solidFill>
              </a:rPr>
              <a:t>Фрагментация – основной способ организации РБД.</a:t>
            </a:r>
          </a:p>
          <a:p>
            <a:pPr eaLnBrk="1" hangingPunct="1"/>
            <a:r>
              <a:rPr lang="ru-RU" altLang="ru-RU" dirty="0">
                <a:solidFill>
                  <a:srgbClr val="0D0D11"/>
                </a:solidFill>
              </a:rPr>
              <a:t>Назначение: хранение данных на том узле, где они чаще используются.</a:t>
            </a:r>
          </a:p>
          <a:p>
            <a:pPr eaLnBrk="1" hangingPunct="1"/>
            <a:r>
              <a:rPr lang="ru-RU" altLang="ru-RU" dirty="0">
                <a:solidFill>
                  <a:srgbClr val="0D0D11"/>
                </a:solidFill>
              </a:rPr>
              <a:t>Основные проблемы, которые при этом возникают:</a:t>
            </a:r>
          </a:p>
          <a:p>
            <a:pPr eaLnBrk="1" hangingPunct="1"/>
            <a:r>
              <a:rPr lang="ru-RU" altLang="ru-RU" dirty="0">
                <a:solidFill>
                  <a:srgbClr val="0D0D11"/>
                </a:solidFill>
              </a:rPr>
              <a:t>– прозрачность написания запросов к данным;</a:t>
            </a:r>
          </a:p>
          <a:p>
            <a:pPr eaLnBrk="1" hangingPunct="1"/>
            <a:r>
              <a:rPr lang="ru-RU" altLang="ru-RU" dirty="0">
                <a:solidFill>
                  <a:srgbClr val="0D0D11"/>
                </a:solidFill>
              </a:rPr>
              <a:t>– поддержка распределенных ограничений целостности.</a:t>
            </a:r>
          </a:p>
          <a:p>
            <a:pPr eaLnBrk="1" hangingPunct="1">
              <a:spcBef>
                <a:spcPct val="20000"/>
              </a:spcBef>
              <a:spcAft>
                <a:spcPct val="20000"/>
              </a:spcAft>
            </a:pPr>
            <a:r>
              <a:rPr lang="ru-RU" altLang="ru-RU" dirty="0">
                <a:solidFill>
                  <a:srgbClr val="0D0D11"/>
                </a:solidFill>
              </a:rPr>
              <a:t>Схема фрагментации отношения должна удовлетворять трем условиям:</a:t>
            </a:r>
            <a:endParaRPr lang="ru-RU" altLang="ru-RU" b="1" dirty="0">
              <a:solidFill>
                <a:srgbClr val="0D0D11"/>
              </a:solidFill>
            </a:endParaRPr>
          </a:p>
          <a:p>
            <a:pPr eaLnBrk="1" hangingPunct="1"/>
            <a:r>
              <a:rPr lang="ru-RU" altLang="ru-RU" b="1" dirty="0">
                <a:solidFill>
                  <a:srgbClr val="0D0D11"/>
                </a:solidFill>
              </a:rPr>
              <a:t>Полнота</a:t>
            </a:r>
            <a:r>
              <a:rPr lang="ru-RU" altLang="ru-RU" dirty="0">
                <a:solidFill>
                  <a:srgbClr val="0D0D11"/>
                </a:solidFill>
              </a:rPr>
              <a:t>: если отношение </a:t>
            </a:r>
            <a:r>
              <a:rPr lang="en-US" altLang="ru-RU" dirty="0">
                <a:solidFill>
                  <a:srgbClr val="0D0D11"/>
                </a:solidFill>
              </a:rPr>
              <a:t>R</a:t>
            </a:r>
            <a:r>
              <a:rPr lang="ru-RU" altLang="ru-RU" dirty="0">
                <a:solidFill>
                  <a:srgbClr val="0D0D11"/>
                </a:solidFill>
              </a:rPr>
              <a:t> разбивается на фрагменты </a:t>
            </a:r>
            <a:r>
              <a:rPr lang="en-US" altLang="ru-RU" dirty="0">
                <a:solidFill>
                  <a:srgbClr val="0D0D11"/>
                </a:solidFill>
              </a:rPr>
              <a:t>R</a:t>
            </a:r>
            <a:r>
              <a:rPr lang="ru-RU" altLang="ru-RU" dirty="0">
                <a:solidFill>
                  <a:srgbClr val="0D0D11"/>
                </a:solidFill>
              </a:rPr>
              <a:t>1, </a:t>
            </a:r>
            <a:r>
              <a:rPr lang="en-US" altLang="ru-RU" dirty="0">
                <a:solidFill>
                  <a:srgbClr val="0D0D11"/>
                </a:solidFill>
              </a:rPr>
              <a:t>R</a:t>
            </a:r>
            <a:r>
              <a:rPr lang="ru-RU" altLang="ru-RU" dirty="0">
                <a:solidFill>
                  <a:srgbClr val="0D0D11"/>
                </a:solidFill>
              </a:rPr>
              <a:t>2,…, </a:t>
            </a:r>
            <a:r>
              <a:rPr lang="en-US" altLang="ru-RU" dirty="0">
                <a:solidFill>
                  <a:srgbClr val="0D0D11"/>
                </a:solidFill>
              </a:rPr>
              <a:t>Rn</a:t>
            </a:r>
            <a:r>
              <a:rPr lang="ru-RU" altLang="ru-RU" dirty="0">
                <a:solidFill>
                  <a:srgbClr val="0D0D11"/>
                </a:solidFill>
              </a:rPr>
              <a:t>, то</a:t>
            </a:r>
          </a:p>
          <a:p>
            <a:pPr eaLnBrk="1" hangingPunct="1"/>
            <a:r>
              <a:rPr lang="ru-RU" altLang="ru-RU" dirty="0">
                <a:solidFill>
                  <a:srgbClr val="0D0D11"/>
                </a:solidFill>
              </a:rPr>
              <a:t>	U</a:t>
            </a:r>
            <a:r>
              <a:rPr lang="en-US" altLang="ru-RU" dirty="0" err="1">
                <a:solidFill>
                  <a:srgbClr val="0D0D11"/>
                </a:solidFill>
              </a:rPr>
              <a:t>Ri</a:t>
            </a:r>
            <a:r>
              <a:rPr lang="ru-RU" altLang="ru-RU" dirty="0">
                <a:solidFill>
                  <a:srgbClr val="0D0D11"/>
                </a:solidFill>
              </a:rPr>
              <a:t> = </a:t>
            </a:r>
            <a:r>
              <a:rPr lang="en-US" altLang="ru-RU" dirty="0">
                <a:solidFill>
                  <a:srgbClr val="0D0D11"/>
                </a:solidFill>
              </a:rPr>
              <a:t>R</a:t>
            </a:r>
            <a:endParaRPr lang="ru-RU" altLang="ru-RU" dirty="0">
              <a:solidFill>
                <a:srgbClr val="0D0D11"/>
              </a:solidFill>
            </a:endParaRPr>
          </a:p>
          <a:p>
            <a:pPr eaLnBrk="1" hangingPunct="1"/>
            <a:r>
              <a:rPr lang="ru-RU" altLang="ru-RU" dirty="0">
                <a:solidFill>
                  <a:srgbClr val="0D0D11"/>
                </a:solidFill>
              </a:rPr>
              <a:t>	(Каждый кортеж должен входить хотя бы в один фрагмент).</a:t>
            </a:r>
            <a:endParaRPr lang="ru-RU" altLang="ru-RU" b="1" dirty="0">
              <a:solidFill>
                <a:srgbClr val="0D0D11"/>
              </a:solidFill>
            </a:endParaRPr>
          </a:p>
          <a:p>
            <a:pPr eaLnBrk="1" hangingPunct="1"/>
            <a:r>
              <a:rPr lang="ru-RU" altLang="ru-RU" b="1" dirty="0" err="1">
                <a:solidFill>
                  <a:srgbClr val="0D0D11"/>
                </a:solidFill>
              </a:rPr>
              <a:t>Восстановимость</a:t>
            </a:r>
            <a:r>
              <a:rPr lang="ru-RU" altLang="ru-RU" dirty="0">
                <a:solidFill>
                  <a:srgbClr val="0D0D11"/>
                </a:solidFill>
              </a:rPr>
              <a:t>: должна существовать операция реляционной алгебры, позволяющая восстановить отношение </a:t>
            </a:r>
            <a:r>
              <a:rPr lang="en-US" altLang="ru-RU" dirty="0">
                <a:solidFill>
                  <a:srgbClr val="0D0D11"/>
                </a:solidFill>
              </a:rPr>
              <a:t>R</a:t>
            </a:r>
            <a:r>
              <a:rPr lang="ru-RU" altLang="ru-RU" dirty="0">
                <a:solidFill>
                  <a:srgbClr val="0D0D11"/>
                </a:solidFill>
              </a:rPr>
              <a:t> из его фрагментов. Это правило гарантирует сохранение функциональных зависимостей.</a:t>
            </a:r>
            <a:endParaRPr lang="ru-RU" altLang="ru-RU" b="1" dirty="0">
              <a:solidFill>
                <a:srgbClr val="0D0D11"/>
              </a:solidFill>
            </a:endParaRPr>
          </a:p>
          <a:p>
            <a:pPr eaLnBrk="1" hangingPunct="1"/>
            <a:r>
              <a:rPr lang="ru-RU" altLang="ru-RU" b="1" dirty="0">
                <a:solidFill>
                  <a:srgbClr val="0D0D11"/>
                </a:solidFill>
              </a:rPr>
              <a:t>Непересекаемость</a:t>
            </a:r>
            <a:r>
              <a:rPr lang="ru-RU" altLang="ru-RU" dirty="0">
                <a:solidFill>
                  <a:srgbClr val="0D0D11"/>
                </a:solidFill>
              </a:rPr>
              <a:t>: если элемент данных </a:t>
            </a:r>
            <a:r>
              <a:rPr lang="en-US" altLang="ru-RU" dirty="0" err="1">
                <a:solidFill>
                  <a:srgbClr val="0D0D11"/>
                </a:solidFill>
              </a:rPr>
              <a:t>dj</a:t>
            </a:r>
            <a:r>
              <a:rPr lang="en-US" altLang="ru-RU" dirty="0">
                <a:solidFill>
                  <a:srgbClr val="0D0D11"/>
                </a:solidFill>
              </a:rPr>
              <a:t> </a:t>
            </a:r>
            <a:r>
              <a:rPr lang="en-US" altLang="ru-RU" dirty="0">
                <a:solidFill>
                  <a:srgbClr val="0D0D11"/>
                </a:solidFill>
                <a:sym typeface="Symbol" panose="05050102010706020507" pitchFamily="18" charset="2"/>
              </a:rPr>
              <a:t></a:t>
            </a:r>
            <a:r>
              <a:rPr lang="en-US" altLang="ru-RU" dirty="0">
                <a:solidFill>
                  <a:srgbClr val="0D0D11"/>
                </a:solidFill>
              </a:rPr>
              <a:t> </a:t>
            </a:r>
            <a:r>
              <a:rPr lang="en-US" altLang="ru-RU" dirty="0" err="1">
                <a:solidFill>
                  <a:srgbClr val="0D0D11"/>
                </a:solidFill>
              </a:rPr>
              <a:t>Ri</a:t>
            </a:r>
            <a:r>
              <a:rPr lang="ru-RU" altLang="ru-RU" dirty="0">
                <a:solidFill>
                  <a:srgbClr val="0D0D11"/>
                </a:solidFill>
              </a:rPr>
              <a:t>, то он не должен присутствовать одновременно в других фрагментах. Исключение составляет первичный ключ при вертикальной фрагментации. Это правило гарантирует минимальную избыточность данных.</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1259632" y="119854"/>
            <a:ext cx="7772400" cy="715963"/>
          </a:xfrm>
        </p:spPr>
        <p:txBody>
          <a:bodyPr/>
          <a:lstStyle/>
          <a:p>
            <a:pPr eaLnBrk="1" hangingPunct="1"/>
            <a:r>
              <a:rPr lang="ru-RU" altLang="ru-RU" sz="3600" dirty="0">
                <a:latin typeface="Times New Roman" panose="02020603050405020304" pitchFamily="18" charset="0"/>
              </a:rPr>
              <a:t> </a:t>
            </a:r>
            <a:r>
              <a:rPr lang="ru-RU" altLang="ru-RU" sz="3600" dirty="0" smtClean="0">
                <a:latin typeface="Times New Roman" panose="02020603050405020304" pitchFamily="18" charset="0"/>
              </a:rPr>
              <a:t>Типы </a:t>
            </a:r>
            <a:r>
              <a:rPr lang="ru-RU" altLang="ru-RU" sz="3600" dirty="0" smtClean="0">
                <a:latin typeface="Times New Roman" panose="02020603050405020304" pitchFamily="18" charset="0"/>
              </a:rPr>
              <a:t>табличной фрагментации</a:t>
            </a:r>
            <a:endParaRPr lang="ru-RU" altLang="ru-RU" sz="3600" dirty="0" smtClean="0">
              <a:latin typeface="Times New Roman" panose="02020603050405020304" pitchFamily="18" charset="0"/>
            </a:endParaRPr>
          </a:p>
        </p:txBody>
      </p:sp>
      <p:sp>
        <p:nvSpPr>
          <p:cNvPr id="26627" name="Text Box 5"/>
          <p:cNvSpPr txBox="1">
            <a:spLocks noChangeArrowheads="1"/>
          </p:cNvSpPr>
          <p:nvPr/>
        </p:nvSpPr>
        <p:spPr bwMode="auto">
          <a:xfrm>
            <a:off x="2965649" y="997822"/>
            <a:ext cx="61783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sz="2800" dirty="0">
                <a:solidFill>
                  <a:srgbClr val="0D0D11"/>
                </a:solidFill>
              </a:rPr>
              <a:t>г</a:t>
            </a:r>
            <a:r>
              <a:rPr lang="ru-RU" altLang="ru-RU" sz="2800" dirty="0" smtClean="0">
                <a:solidFill>
                  <a:srgbClr val="0D0D11"/>
                </a:solidFill>
              </a:rPr>
              <a:t>оризонтальная         вертикальная</a:t>
            </a:r>
            <a:endParaRPr lang="ru-RU" altLang="ru-RU" sz="2800" dirty="0">
              <a:solidFill>
                <a:srgbClr val="0D0D11"/>
              </a:solidFill>
            </a:endParaRPr>
          </a:p>
        </p:txBody>
      </p:sp>
      <p:sp>
        <p:nvSpPr>
          <p:cNvPr id="26629" name="Rectangle 5"/>
          <p:cNvSpPr>
            <a:spLocks noChangeArrowheads="1"/>
          </p:cNvSpPr>
          <p:nvPr/>
        </p:nvSpPr>
        <p:spPr bwMode="auto">
          <a:xfrm>
            <a:off x="0" y="2709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26631" name="Rectangle 7"/>
          <p:cNvSpPr>
            <a:spLocks noChangeArrowheads="1"/>
          </p:cNvSpPr>
          <p:nvPr/>
        </p:nvSpPr>
        <p:spPr bwMode="auto">
          <a:xfrm>
            <a:off x="0" y="2709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26630" name="Object 6"/>
          <p:cNvGraphicFramePr>
            <a:graphicFrameLocks noChangeAspect="1"/>
          </p:cNvGraphicFramePr>
          <p:nvPr>
            <p:extLst>
              <p:ext uri="{D42A27DB-BD31-4B8C-83A1-F6EECF244321}">
                <p14:modId xmlns:p14="http://schemas.microsoft.com/office/powerpoint/2010/main" val="1797624687"/>
              </p:ext>
            </p:extLst>
          </p:nvPr>
        </p:nvGraphicFramePr>
        <p:xfrm>
          <a:off x="3621769" y="4319436"/>
          <a:ext cx="3977062" cy="2568120"/>
        </p:xfrm>
        <a:graphic>
          <a:graphicData uri="http://schemas.openxmlformats.org/presentationml/2006/ole">
            <mc:AlternateContent xmlns:mc="http://schemas.openxmlformats.org/markup-compatibility/2006">
              <mc:Choice xmlns:v="urn:schemas-microsoft-com:vml" Requires="v">
                <p:oleObj spid="_x0000_s26683" name="Рисунок" r:id="rId3" imgW="2438400" imgH="1435100" progId="Word.Picture.8">
                  <p:embed/>
                </p:oleObj>
              </mc:Choice>
              <mc:Fallback>
                <p:oleObj name="Рисунок" r:id="rId3" imgW="2438400" imgH="1435100" progId="Word.Picture.8">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1769" y="4319436"/>
                        <a:ext cx="3977062" cy="2568120"/>
                      </a:xfrm>
                      <a:prstGeom prst="rect">
                        <a:avLst/>
                      </a:prstGeom>
                      <a:noFill/>
                      <a:extLst/>
                    </p:spPr>
                  </p:pic>
                </p:oleObj>
              </mc:Fallback>
            </mc:AlternateContent>
          </a:graphicData>
        </a:graphic>
      </p:graphicFrame>
      <p:sp>
        <p:nvSpPr>
          <p:cNvPr id="26634" name="Rectangle 10"/>
          <p:cNvSpPr>
            <a:spLocks noChangeArrowheads="1"/>
          </p:cNvSpPr>
          <p:nvPr/>
        </p:nvSpPr>
        <p:spPr bwMode="auto">
          <a:xfrm>
            <a:off x="0" y="2709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26633" name="Object 9"/>
          <p:cNvGraphicFramePr>
            <a:graphicFrameLocks noChangeAspect="1"/>
          </p:cNvGraphicFramePr>
          <p:nvPr>
            <p:extLst>
              <p:ext uri="{D42A27DB-BD31-4B8C-83A1-F6EECF244321}">
                <p14:modId xmlns:p14="http://schemas.microsoft.com/office/powerpoint/2010/main" val="2358181546"/>
              </p:ext>
            </p:extLst>
          </p:nvPr>
        </p:nvGraphicFramePr>
        <p:xfrm>
          <a:off x="2915815" y="1636312"/>
          <a:ext cx="5388971" cy="2147102"/>
        </p:xfrm>
        <a:graphic>
          <a:graphicData uri="http://schemas.openxmlformats.org/presentationml/2006/ole">
            <mc:AlternateContent xmlns:mc="http://schemas.openxmlformats.org/markup-compatibility/2006">
              <mc:Choice xmlns:v="urn:schemas-microsoft-com:vml" Requires="v">
                <p:oleObj spid="_x0000_s26684" name="Рисунок" r:id="rId5" imgW="3606800" imgH="1435100" progId="Word.Picture.8">
                  <p:embed/>
                </p:oleObj>
              </mc:Choice>
              <mc:Fallback>
                <p:oleObj name="Рисунок" r:id="rId5" imgW="3606800" imgH="1435100" progId="Word.Picture.8">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5815" y="1636312"/>
                        <a:ext cx="5388971" cy="2147102"/>
                      </a:xfrm>
                      <a:prstGeom prst="rect">
                        <a:avLst/>
                      </a:prstGeom>
                      <a:noFill/>
                      <a:extLst/>
                    </p:spPr>
                  </p:pic>
                </p:oleObj>
              </mc:Fallback>
            </mc:AlternateContent>
          </a:graphicData>
        </a:graphic>
      </p:graphicFrame>
      <p:sp>
        <p:nvSpPr>
          <p:cNvPr id="10" name="Text Box 5"/>
          <p:cNvSpPr txBox="1">
            <a:spLocks noChangeArrowheads="1"/>
          </p:cNvSpPr>
          <p:nvPr/>
        </p:nvSpPr>
        <p:spPr bwMode="auto">
          <a:xfrm>
            <a:off x="4457775" y="3796969"/>
            <a:ext cx="23050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kumimoji="1">
                <a:solidFill>
                  <a:schemeClr val="tx1"/>
                </a:solidFill>
                <a:latin typeface="Times New Roman" panose="02020603050405020304" pitchFamily="18" charset="0"/>
              </a:defRPr>
            </a:lvl1pPr>
            <a:lvl2pPr marL="800100" indent="-342900" eaLnBrk="0" hangingPunct="0">
              <a:defRPr kumimoji="1">
                <a:solidFill>
                  <a:schemeClr val="tx1"/>
                </a:solidFill>
                <a:latin typeface="Times New Roman" panose="02020603050405020304" pitchFamily="18" charset="0"/>
              </a:defRPr>
            </a:lvl2pPr>
            <a:lvl3pPr marL="1257300" indent="-342900" eaLnBrk="0" hangingPunct="0">
              <a:defRPr kumimoji="1">
                <a:solidFill>
                  <a:schemeClr val="tx1"/>
                </a:solidFill>
                <a:latin typeface="Times New Roman" panose="02020603050405020304" pitchFamily="18" charset="0"/>
              </a:defRPr>
            </a:lvl3pPr>
            <a:lvl4pPr marL="1714500" indent="-342900" eaLnBrk="0" hangingPunct="0">
              <a:defRPr kumimoji="1">
                <a:solidFill>
                  <a:schemeClr val="tx1"/>
                </a:solidFill>
                <a:latin typeface="Times New Roman" panose="02020603050405020304" pitchFamily="18" charset="0"/>
              </a:defRPr>
            </a:lvl4pPr>
            <a:lvl5pPr marL="2171700" indent="-342900" eaLnBrk="0" hangingPunct="0">
              <a:defRPr kumimoji="1">
                <a:solidFill>
                  <a:schemeClr val="tx1"/>
                </a:solidFill>
                <a:latin typeface="Times New Roman" panose="02020603050405020304" pitchFamily="18" charset="0"/>
              </a:defRPr>
            </a:lvl5pPr>
            <a:lvl6pPr marL="2628900" indent="-342900" eaLnBrk="0" fontAlgn="base" hangingPunct="0">
              <a:spcBef>
                <a:spcPct val="0"/>
              </a:spcBef>
              <a:spcAft>
                <a:spcPct val="0"/>
              </a:spcAft>
              <a:defRPr kumimoji="1">
                <a:solidFill>
                  <a:schemeClr val="tx1"/>
                </a:solidFill>
                <a:latin typeface="Times New Roman" panose="02020603050405020304" pitchFamily="18" charset="0"/>
              </a:defRPr>
            </a:lvl6pPr>
            <a:lvl7pPr marL="3086100" indent="-342900" eaLnBrk="0" fontAlgn="base" hangingPunct="0">
              <a:spcBef>
                <a:spcPct val="0"/>
              </a:spcBef>
              <a:spcAft>
                <a:spcPct val="0"/>
              </a:spcAft>
              <a:defRPr kumimoji="1">
                <a:solidFill>
                  <a:schemeClr val="tx1"/>
                </a:solidFill>
                <a:latin typeface="Times New Roman" panose="02020603050405020304" pitchFamily="18" charset="0"/>
              </a:defRPr>
            </a:lvl7pPr>
            <a:lvl8pPr marL="3543300" indent="-342900" eaLnBrk="0" fontAlgn="base" hangingPunct="0">
              <a:spcBef>
                <a:spcPct val="0"/>
              </a:spcBef>
              <a:spcAft>
                <a:spcPct val="0"/>
              </a:spcAft>
              <a:defRPr kumimoji="1">
                <a:solidFill>
                  <a:schemeClr val="tx1"/>
                </a:solidFill>
                <a:latin typeface="Times New Roman" panose="02020603050405020304" pitchFamily="18" charset="0"/>
              </a:defRPr>
            </a:lvl8pPr>
            <a:lvl9pPr marL="4000500" indent="-3429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sz="2800" dirty="0" smtClean="0">
                <a:solidFill>
                  <a:srgbClr val="0D0D11"/>
                </a:solidFill>
              </a:rPr>
              <a:t>смешанная.</a:t>
            </a:r>
            <a:endParaRPr lang="ru-RU" altLang="ru-RU" sz="2800" dirty="0">
              <a:solidFill>
                <a:srgbClr val="0D0D1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1153716" y="260648"/>
            <a:ext cx="7772400" cy="715963"/>
          </a:xfrm>
        </p:spPr>
        <p:txBody>
          <a:bodyPr/>
          <a:lstStyle/>
          <a:p>
            <a:pPr eaLnBrk="1" hangingPunct="1"/>
            <a:r>
              <a:rPr lang="ru-RU" altLang="ru-RU" sz="3600" dirty="0" smtClean="0">
                <a:latin typeface="Times New Roman" panose="02020603050405020304" pitchFamily="18" charset="0"/>
              </a:rPr>
              <a:t>Репликация данных</a:t>
            </a:r>
          </a:p>
        </p:txBody>
      </p:sp>
      <p:sp>
        <p:nvSpPr>
          <p:cNvPr id="23555" name="Text Box 5"/>
          <p:cNvSpPr txBox="1">
            <a:spLocks noChangeArrowheads="1"/>
          </p:cNvSpPr>
          <p:nvPr/>
        </p:nvSpPr>
        <p:spPr bwMode="auto">
          <a:xfrm>
            <a:off x="1115616" y="1192213"/>
            <a:ext cx="7848600"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lang="ru-RU" altLang="ru-RU" sz="2000" b="1" dirty="0">
                <a:solidFill>
                  <a:srgbClr val="0D0D11"/>
                </a:solidFill>
              </a:rPr>
              <a:t>Репликация</a:t>
            </a:r>
            <a:r>
              <a:rPr lang="ru-RU" altLang="ru-RU" sz="2000" dirty="0">
                <a:solidFill>
                  <a:srgbClr val="0D0D11"/>
                </a:solidFill>
              </a:rPr>
              <a:t> – это поддержание двух и более идентичных копий (реплик) данных на разных узлах РБД. </a:t>
            </a:r>
          </a:p>
          <a:p>
            <a:pPr eaLnBrk="1" hangingPunct="1">
              <a:spcBef>
                <a:spcPct val="25000"/>
              </a:spcBef>
            </a:pPr>
            <a:r>
              <a:rPr lang="ru-RU" altLang="ru-RU" sz="2000" dirty="0">
                <a:solidFill>
                  <a:srgbClr val="0D0D11"/>
                </a:solidFill>
              </a:rPr>
              <a:t>Реплика может включать всю базу данных (полная репликация), одно или несколько взаимосвязанных отношений или фрагмент отношения. </a:t>
            </a:r>
          </a:p>
          <a:p>
            <a:pPr eaLnBrk="1" hangingPunct="1">
              <a:spcBef>
                <a:spcPct val="25000"/>
              </a:spcBef>
            </a:pPr>
            <a:r>
              <a:rPr lang="ru-RU" altLang="ru-RU" sz="2000" b="1" dirty="0">
                <a:solidFill>
                  <a:srgbClr val="0D0D11"/>
                </a:solidFill>
              </a:rPr>
              <a:t>Достоинства репликации:</a:t>
            </a:r>
          </a:p>
          <a:p>
            <a:pPr eaLnBrk="1" hangingPunct="1">
              <a:spcBef>
                <a:spcPct val="25000"/>
              </a:spcBef>
            </a:pPr>
            <a:r>
              <a:rPr lang="ru-RU" altLang="ru-RU" sz="2000" dirty="0">
                <a:solidFill>
                  <a:srgbClr val="0D0D11"/>
                </a:solidFill>
              </a:rPr>
              <a:t>– повышение доступности и надежности данных;</a:t>
            </a:r>
          </a:p>
          <a:p>
            <a:pPr eaLnBrk="1" hangingPunct="1">
              <a:spcBef>
                <a:spcPct val="25000"/>
              </a:spcBef>
            </a:pPr>
            <a:r>
              <a:rPr lang="ru-RU" altLang="ru-RU" sz="2000" dirty="0">
                <a:solidFill>
                  <a:srgbClr val="0D0D11"/>
                </a:solidFill>
              </a:rPr>
              <a:t>– повышение локализации ссылок на реплицируемые данные.</a:t>
            </a:r>
          </a:p>
          <a:p>
            <a:pPr eaLnBrk="1" hangingPunct="1">
              <a:spcBef>
                <a:spcPct val="25000"/>
              </a:spcBef>
            </a:pPr>
            <a:r>
              <a:rPr lang="ru-RU" altLang="ru-RU" sz="2000" b="1" dirty="0">
                <a:solidFill>
                  <a:srgbClr val="0D0D11"/>
                </a:solidFill>
              </a:rPr>
              <a:t>Недостатки репликации:</a:t>
            </a:r>
          </a:p>
          <a:p>
            <a:pPr eaLnBrk="1" hangingPunct="1">
              <a:spcBef>
                <a:spcPct val="25000"/>
              </a:spcBef>
            </a:pPr>
            <a:r>
              <a:rPr lang="ru-RU" altLang="ru-RU" sz="2000" dirty="0">
                <a:solidFill>
                  <a:srgbClr val="0D0D11"/>
                </a:solidFill>
              </a:rPr>
              <a:t>– сложность поддержания идентичности реплик;</a:t>
            </a:r>
          </a:p>
          <a:p>
            <a:pPr eaLnBrk="1" hangingPunct="1">
              <a:spcBef>
                <a:spcPct val="25000"/>
              </a:spcBef>
            </a:pPr>
            <a:r>
              <a:rPr lang="ru-RU" altLang="ru-RU" sz="2000" dirty="0">
                <a:solidFill>
                  <a:srgbClr val="0D0D11"/>
                </a:solidFill>
              </a:rPr>
              <a:t>– увеличение объема памяти для хранения данных.</a:t>
            </a:r>
          </a:p>
          <a:p>
            <a:pPr eaLnBrk="1" hangingPunct="1">
              <a:spcBef>
                <a:spcPct val="25000"/>
              </a:spcBef>
            </a:pPr>
            <a:r>
              <a:rPr lang="ru-RU" altLang="ru-RU" sz="2000" dirty="0">
                <a:solidFill>
                  <a:srgbClr val="0D0D11"/>
                </a:solidFill>
              </a:rPr>
              <a:t>Поддержание идентичности реплик называется </a:t>
            </a:r>
            <a:r>
              <a:rPr lang="ru-RU" altLang="ru-RU" sz="2000" b="1" dirty="0">
                <a:solidFill>
                  <a:srgbClr val="0D0D11"/>
                </a:solidFill>
              </a:rPr>
              <a:t>распространение изменений</a:t>
            </a:r>
            <a:r>
              <a:rPr lang="ru-RU" altLang="ru-RU" sz="2000" dirty="0">
                <a:solidFill>
                  <a:srgbClr val="0D0D11"/>
                </a:solidFill>
              </a:rPr>
              <a:t> и реализуется </a:t>
            </a:r>
            <a:r>
              <a:rPr lang="ru-RU" altLang="ru-RU" sz="2000" b="1" dirty="0">
                <a:solidFill>
                  <a:srgbClr val="0D0D11"/>
                </a:solidFill>
              </a:rPr>
              <a:t>службой тиражирования</a:t>
            </a:r>
            <a:r>
              <a:rPr lang="ru-RU" altLang="ru-RU" sz="2000" dirty="0">
                <a:solidFill>
                  <a:srgbClr val="0D0D11"/>
                </a:solidFill>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179236"/>
            <a:ext cx="7498080" cy="1059283"/>
          </a:xfrm>
        </p:spPr>
        <p:txBody>
          <a:bodyPr>
            <a:normAutofit/>
          </a:bodyPr>
          <a:lstStyle/>
          <a:p>
            <a:r>
              <a:rPr lang="ru-RU" dirty="0" smtClean="0"/>
              <a:t>Репликация. </a:t>
            </a:r>
            <a:r>
              <a:rPr lang="ru-RU" dirty="0" smtClean="0"/>
              <a:t>Общая </a:t>
            </a:r>
            <a:r>
              <a:rPr lang="ru-RU" dirty="0" smtClean="0"/>
              <a:t>схема</a:t>
            </a:r>
            <a:endParaRPr lang="ru-RU" dirty="0"/>
          </a:p>
        </p:txBody>
      </p:sp>
      <p:pic>
        <p:nvPicPr>
          <p:cNvPr id="4" name="Объект 3" descr="DB Serve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023971" y="3412796"/>
            <a:ext cx="1270009" cy="1270009"/>
          </a:xfrm>
        </p:spPr>
      </p:pic>
      <p:pic>
        <p:nvPicPr>
          <p:cNvPr id="5" name="Объект 3" descr="DB Serve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56067" y="3511757"/>
            <a:ext cx="1270009" cy="1270009"/>
          </a:xfrm>
          <a:prstGeom prst="rect">
            <a:avLst/>
          </a:prstGeom>
        </p:spPr>
      </p:pic>
      <p:sp>
        <p:nvSpPr>
          <p:cNvPr id="6" name="Блок-схема: несколько документов 5"/>
          <p:cNvSpPr/>
          <p:nvPr/>
        </p:nvSpPr>
        <p:spPr>
          <a:xfrm>
            <a:off x="4877763" y="3674471"/>
            <a:ext cx="756664" cy="864096"/>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право 6"/>
          <p:cNvSpPr/>
          <p:nvPr/>
        </p:nvSpPr>
        <p:spPr>
          <a:xfrm>
            <a:off x="3421281" y="3975298"/>
            <a:ext cx="1279677" cy="322557"/>
          </a:xfrm>
          <a:prstGeom prst="right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право 7"/>
          <p:cNvSpPr/>
          <p:nvPr/>
        </p:nvSpPr>
        <p:spPr>
          <a:xfrm>
            <a:off x="5811231" y="3981095"/>
            <a:ext cx="1402847" cy="300023"/>
          </a:xfrm>
          <a:prstGeom prst="right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TextBox 9"/>
          <p:cNvSpPr txBox="1"/>
          <p:nvPr/>
        </p:nvSpPr>
        <p:spPr>
          <a:xfrm>
            <a:off x="1704597" y="6371407"/>
            <a:ext cx="1923925" cy="369332"/>
          </a:xfrm>
          <a:prstGeom prst="rect">
            <a:avLst/>
          </a:prstGeom>
          <a:noFill/>
        </p:spPr>
        <p:txBody>
          <a:bodyPr wrap="none" rtlCol="0">
            <a:spAutoFit/>
          </a:bodyPr>
          <a:lstStyle/>
          <a:p>
            <a:r>
              <a:rPr lang="ru-RU" dirty="0" smtClean="0"/>
              <a:t>Основной сервер</a:t>
            </a:r>
            <a:endParaRPr lang="ru-RU" dirty="0"/>
          </a:p>
        </p:txBody>
      </p:sp>
      <p:pic>
        <p:nvPicPr>
          <p:cNvPr id="11" name="Рисунок 10" descr="computer desk by presquesage"/>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654370" y="2300690"/>
            <a:ext cx="506669" cy="633666"/>
          </a:xfrm>
          <a:prstGeom prst="rect">
            <a:avLst/>
          </a:prstGeom>
          <a:scene3d>
            <a:camera prst="orthographicFront">
              <a:rot lat="0" lon="10800000" rev="0"/>
            </a:camera>
            <a:lightRig rig="threePt" dir="t"/>
          </a:scene3d>
        </p:spPr>
      </p:pic>
      <p:pic>
        <p:nvPicPr>
          <p:cNvPr id="12" name="Рисунок 11" descr="computer desk by presquesage"/>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452182" y="2300690"/>
            <a:ext cx="506669" cy="633666"/>
          </a:xfrm>
          <a:prstGeom prst="rect">
            <a:avLst/>
          </a:prstGeom>
          <a:scene3d>
            <a:camera prst="orthographicFront">
              <a:rot lat="0" lon="10800000" rev="0"/>
            </a:camera>
            <a:lightRig rig="threePt" dir="t"/>
          </a:scene3d>
        </p:spPr>
      </p:pic>
      <p:pic>
        <p:nvPicPr>
          <p:cNvPr id="13" name="Рисунок 12" descr="computer desk by presquesage"/>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3170459" y="2274946"/>
            <a:ext cx="506669" cy="633666"/>
          </a:xfrm>
          <a:prstGeom prst="rect">
            <a:avLst/>
          </a:prstGeom>
          <a:scene3d>
            <a:camera prst="orthographicFront">
              <a:rot lat="0" lon="10800000" rev="0"/>
            </a:camera>
            <a:lightRig rig="threePt" dir="t"/>
          </a:scene3d>
        </p:spPr>
      </p:pic>
      <p:pic>
        <p:nvPicPr>
          <p:cNvPr id="14" name="Рисунок 13" descr="computer desk by presquesage"/>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707409" y="2270505"/>
            <a:ext cx="506669" cy="633666"/>
          </a:xfrm>
          <a:prstGeom prst="rect">
            <a:avLst/>
          </a:prstGeom>
          <a:scene3d>
            <a:camera prst="orthographicFront">
              <a:rot lat="0" lon="10800000" rev="0"/>
            </a:camera>
            <a:lightRig rig="threePt" dir="t"/>
          </a:scene3d>
        </p:spPr>
      </p:pic>
      <p:pic>
        <p:nvPicPr>
          <p:cNvPr id="15" name="Рисунок 14" descr="computer desk by presquesage"/>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484402" y="2272558"/>
            <a:ext cx="506669" cy="633666"/>
          </a:xfrm>
          <a:prstGeom prst="rect">
            <a:avLst/>
          </a:prstGeom>
          <a:scene3d>
            <a:camera prst="orthographicFront">
              <a:rot lat="0" lon="10800000" rev="0"/>
            </a:camera>
            <a:lightRig rig="threePt" dir="t"/>
          </a:scene3d>
        </p:spPr>
      </p:pic>
      <p:pic>
        <p:nvPicPr>
          <p:cNvPr id="16" name="Рисунок 15" descr="computer desk by presquesage"/>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8285640" y="2300690"/>
            <a:ext cx="506669" cy="633666"/>
          </a:xfrm>
          <a:prstGeom prst="rect">
            <a:avLst/>
          </a:prstGeom>
          <a:scene3d>
            <a:camera prst="orthographicFront">
              <a:rot lat="0" lon="10800000" rev="0"/>
            </a:camera>
            <a:lightRig rig="threePt" dir="t"/>
          </a:scene3d>
        </p:spPr>
      </p:pic>
      <p:sp>
        <p:nvSpPr>
          <p:cNvPr id="17" name="Двойная стрелка влево/вправо 16"/>
          <p:cNvSpPr/>
          <p:nvPr/>
        </p:nvSpPr>
        <p:spPr>
          <a:xfrm rot="7750313">
            <a:off x="2843509" y="3269673"/>
            <a:ext cx="715524" cy="8653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Двойная стрелка влево/вправо 19"/>
          <p:cNvSpPr/>
          <p:nvPr/>
        </p:nvSpPr>
        <p:spPr>
          <a:xfrm rot="2615305">
            <a:off x="1840905" y="3250707"/>
            <a:ext cx="626512" cy="88751"/>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Двойная стрелка влево/вправо 20"/>
          <p:cNvSpPr/>
          <p:nvPr/>
        </p:nvSpPr>
        <p:spPr>
          <a:xfrm rot="5400000" flipV="1">
            <a:off x="2366037" y="3268636"/>
            <a:ext cx="550550" cy="8860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Стрелка вверх 21"/>
          <p:cNvSpPr/>
          <p:nvPr/>
        </p:nvSpPr>
        <p:spPr>
          <a:xfrm>
            <a:off x="7694630" y="3084935"/>
            <a:ext cx="86211" cy="3986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Стрелка вверх 23"/>
          <p:cNvSpPr/>
          <p:nvPr/>
        </p:nvSpPr>
        <p:spPr>
          <a:xfrm rot="2491530">
            <a:off x="8270108" y="2919132"/>
            <a:ext cx="75528" cy="68134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Стрелка вверх 24"/>
          <p:cNvSpPr/>
          <p:nvPr/>
        </p:nvSpPr>
        <p:spPr>
          <a:xfrm rot="19200654" flipH="1">
            <a:off x="7198262" y="3013378"/>
            <a:ext cx="96358" cy="56142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TextBox 25"/>
          <p:cNvSpPr txBox="1"/>
          <p:nvPr/>
        </p:nvSpPr>
        <p:spPr>
          <a:xfrm>
            <a:off x="6769553" y="6337795"/>
            <a:ext cx="2022756" cy="369332"/>
          </a:xfrm>
          <a:prstGeom prst="rect">
            <a:avLst/>
          </a:prstGeom>
          <a:noFill/>
        </p:spPr>
        <p:txBody>
          <a:bodyPr wrap="square" rtlCol="0">
            <a:spAutoFit/>
          </a:bodyPr>
          <a:lstStyle/>
          <a:p>
            <a:pPr algn="ctr"/>
            <a:r>
              <a:rPr lang="ru-RU" dirty="0" smtClean="0"/>
              <a:t>Серверы реплики</a:t>
            </a:r>
            <a:endParaRPr lang="ru-RU" dirty="0"/>
          </a:p>
        </p:txBody>
      </p:sp>
      <p:sp>
        <p:nvSpPr>
          <p:cNvPr id="27" name="TextBox 26"/>
          <p:cNvSpPr txBox="1"/>
          <p:nvPr/>
        </p:nvSpPr>
        <p:spPr>
          <a:xfrm>
            <a:off x="4246827" y="6094408"/>
            <a:ext cx="1955738" cy="646331"/>
          </a:xfrm>
          <a:prstGeom prst="rect">
            <a:avLst/>
          </a:prstGeom>
          <a:noFill/>
        </p:spPr>
        <p:txBody>
          <a:bodyPr wrap="square" rtlCol="0">
            <a:spAutoFit/>
          </a:bodyPr>
          <a:lstStyle/>
          <a:p>
            <a:pPr algn="ctr"/>
            <a:r>
              <a:rPr lang="ru-RU" dirty="0" smtClean="0"/>
              <a:t>Репликационный сервер </a:t>
            </a:r>
            <a:endParaRPr lang="ru-RU" dirty="0"/>
          </a:p>
        </p:txBody>
      </p:sp>
      <p:sp>
        <p:nvSpPr>
          <p:cNvPr id="28" name="TextBox 27"/>
          <p:cNvSpPr txBox="1"/>
          <p:nvPr/>
        </p:nvSpPr>
        <p:spPr>
          <a:xfrm>
            <a:off x="1571065" y="4847061"/>
            <a:ext cx="1976598" cy="369332"/>
          </a:xfrm>
          <a:prstGeom prst="rect">
            <a:avLst/>
          </a:prstGeom>
          <a:noFill/>
        </p:spPr>
        <p:txBody>
          <a:bodyPr wrap="square" rtlCol="0">
            <a:spAutoFit/>
          </a:bodyPr>
          <a:lstStyle/>
          <a:p>
            <a:r>
              <a:rPr lang="ru-RU" dirty="0" smtClean="0"/>
              <a:t>Жур</a:t>
            </a:r>
            <a:r>
              <a:rPr lang="ru-RU" dirty="0"/>
              <a:t>налиров</a:t>
            </a:r>
            <a:r>
              <a:rPr lang="ru-RU" dirty="0" smtClean="0"/>
              <a:t>ание</a:t>
            </a:r>
            <a:endParaRPr lang="ru-RU" dirty="0"/>
          </a:p>
        </p:txBody>
      </p:sp>
      <p:sp>
        <p:nvSpPr>
          <p:cNvPr id="29" name="TextBox 28"/>
          <p:cNvSpPr txBox="1"/>
          <p:nvPr/>
        </p:nvSpPr>
        <p:spPr>
          <a:xfrm>
            <a:off x="7324197" y="4847061"/>
            <a:ext cx="1468112" cy="369332"/>
          </a:xfrm>
          <a:prstGeom prst="rect">
            <a:avLst/>
          </a:prstGeom>
          <a:noFill/>
        </p:spPr>
        <p:txBody>
          <a:bodyPr wrap="square" rtlCol="0">
            <a:spAutoFit/>
          </a:bodyPr>
          <a:lstStyle/>
          <a:p>
            <a:r>
              <a:rPr lang="ru-RU" dirty="0" smtClean="0"/>
              <a:t>Выполнение</a:t>
            </a:r>
            <a:endParaRPr lang="ru-RU" dirty="0"/>
          </a:p>
        </p:txBody>
      </p:sp>
      <p:sp>
        <p:nvSpPr>
          <p:cNvPr id="36" name="TextBox 35"/>
          <p:cNvSpPr txBox="1"/>
          <p:nvPr/>
        </p:nvSpPr>
        <p:spPr>
          <a:xfrm>
            <a:off x="1704597" y="1710519"/>
            <a:ext cx="2356522" cy="369332"/>
          </a:xfrm>
          <a:prstGeom prst="rect">
            <a:avLst/>
          </a:prstGeom>
          <a:noFill/>
        </p:spPr>
        <p:txBody>
          <a:bodyPr wrap="square" rtlCol="0">
            <a:spAutoFit/>
          </a:bodyPr>
          <a:lstStyle/>
          <a:p>
            <a:r>
              <a:rPr lang="ru-RU" dirty="0" smtClean="0"/>
              <a:t>Чтение и запись</a:t>
            </a:r>
            <a:endParaRPr lang="ru-RU" dirty="0"/>
          </a:p>
        </p:txBody>
      </p:sp>
      <p:sp>
        <p:nvSpPr>
          <p:cNvPr id="37" name="TextBox 36"/>
          <p:cNvSpPr txBox="1"/>
          <p:nvPr/>
        </p:nvSpPr>
        <p:spPr>
          <a:xfrm>
            <a:off x="6935534" y="1710843"/>
            <a:ext cx="1701919" cy="369332"/>
          </a:xfrm>
          <a:prstGeom prst="rect">
            <a:avLst/>
          </a:prstGeom>
          <a:noFill/>
        </p:spPr>
        <p:txBody>
          <a:bodyPr wrap="square" rtlCol="0">
            <a:spAutoFit/>
          </a:bodyPr>
          <a:lstStyle/>
          <a:p>
            <a:r>
              <a:rPr lang="ru-RU" dirty="0" smtClean="0"/>
              <a:t>Только чтение</a:t>
            </a:r>
            <a:endParaRPr lang="ru-RU" dirty="0"/>
          </a:p>
        </p:txBody>
      </p:sp>
      <p:pic>
        <p:nvPicPr>
          <p:cNvPr id="30" name="Объект 3" descr="DB Serve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51696" y="5159745"/>
            <a:ext cx="1270009" cy="1270009"/>
          </a:xfrm>
          <a:prstGeom prst="rect">
            <a:avLst/>
          </a:prstGeom>
        </p:spPr>
      </p:pic>
      <p:sp>
        <p:nvSpPr>
          <p:cNvPr id="32" name="Стрелка вправо 31"/>
          <p:cNvSpPr/>
          <p:nvPr/>
        </p:nvSpPr>
        <p:spPr>
          <a:xfrm rot="2332747">
            <a:off x="5739663" y="4792409"/>
            <a:ext cx="1618988" cy="293100"/>
          </a:xfrm>
          <a:prstGeom prst="rightArrow">
            <a:avLst>
              <a:gd name="adj1" fmla="val 56284"/>
              <a:gd name="adj2" fmla="val 50000"/>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4122228" y="4847061"/>
            <a:ext cx="2156168" cy="369332"/>
          </a:xfrm>
          <a:prstGeom prst="rect">
            <a:avLst/>
          </a:prstGeom>
          <a:noFill/>
        </p:spPr>
        <p:txBody>
          <a:bodyPr wrap="none" rtlCol="0">
            <a:spAutoFit/>
          </a:bodyPr>
          <a:lstStyle/>
          <a:p>
            <a:r>
              <a:rPr lang="ru-RU" dirty="0" smtClean="0"/>
              <a:t>Рассылка журналов</a:t>
            </a:r>
            <a:endParaRPr lang="ru-RU" dirty="0"/>
          </a:p>
        </p:txBody>
      </p:sp>
    </p:spTree>
    <p:extLst>
      <p:ext uri="{BB962C8B-B14F-4D97-AF65-F5344CB8AC3E}">
        <p14:creationId xmlns:p14="http://schemas.microsoft.com/office/powerpoint/2010/main" val="2169779204"/>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Базы данных">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100000" t="100000" r="100000" b="10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100000" t="100000" r="100000" b="10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51000" t="-20000" r="2000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extLst>
    <a:ext uri="{05A4C25C-085E-4340-85A3-A5531E510DB2}">
      <thm15:themeFamily xmlns:thm15="http://schemas.microsoft.com/office/thememl/2012/main" name="Базы данных" id="{683D0582-F607-4660-A9BD-E5CD7ABCCD17}" vid="{5158E1D7-A2F0-45A9-9C26-73DF90055CBE}"/>
    </a:ext>
  </a:extLst>
</a:theme>
</file>

<file path=ppt/theme/theme3.xml><?xml version="1.0" encoding="utf-8"?>
<a:theme xmlns:a="http://schemas.openxmlformats.org/drawingml/2006/main" name="1_Специальное оформление">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Designs\Акварель.pot</Template>
  <TotalTime>4721</TotalTime>
  <Words>3946</Words>
  <Application>Microsoft Office PowerPoint</Application>
  <PresentationFormat>Экран (4:3)</PresentationFormat>
  <Paragraphs>395</Paragraphs>
  <Slides>48</Slides>
  <Notes>1</Notes>
  <HiddenSlides>0</HiddenSlides>
  <MMClips>0</MMClips>
  <ScaleCrop>false</ScaleCrop>
  <HeadingPairs>
    <vt:vector size="8" baseType="variant">
      <vt:variant>
        <vt:lpstr>Использованные шрифты</vt:lpstr>
      </vt:variant>
      <vt:variant>
        <vt:i4>11</vt:i4>
      </vt:variant>
      <vt:variant>
        <vt:lpstr>Тема</vt:lpstr>
      </vt:variant>
      <vt:variant>
        <vt:i4>3</vt:i4>
      </vt:variant>
      <vt:variant>
        <vt:lpstr>Внедренные серверы OLE</vt:lpstr>
      </vt:variant>
      <vt:variant>
        <vt:i4>1</vt:i4>
      </vt:variant>
      <vt:variant>
        <vt:lpstr>Заголовки слайдов</vt:lpstr>
      </vt:variant>
      <vt:variant>
        <vt:i4>48</vt:i4>
      </vt:variant>
    </vt:vector>
  </HeadingPairs>
  <TitlesOfParts>
    <vt:vector size="63" baseType="lpstr">
      <vt:lpstr>Arial</vt:lpstr>
      <vt:lpstr>Arial Unicode MS</vt:lpstr>
      <vt:lpstr>Calibri</vt:lpstr>
      <vt:lpstr>Calibri Light</vt:lpstr>
      <vt:lpstr>Corbel</vt:lpstr>
      <vt:lpstr>Gill Sans MT</vt:lpstr>
      <vt:lpstr>Symbol</vt:lpstr>
      <vt:lpstr>Times New Roman</vt:lpstr>
      <vt:lpstr>Verdana</vt:lpstr>
      <vt:lpstr>Wingdings</vt:lpstr>
      <vt:lpstr>Wingdings 2</vt:lpstr>
      <vt:lpstr>Специальное оформление</vt:lpstr>
      <vt:lpstr>Базы данных</vt:lpstr>
      <vt:lpstr>1_Специальное оформление</vt:lpstr>
      <vt:lpstr>Рисунок</vt:lpstr>
      <vt:lpstr>Распределенные базы данных</vt:lpstr>
      <vt:lpstr>Общие принципы</vt:lpstr>
      <vt:lpstr>Критерии распределенности (по К. Дейту) </vt:lpstr>
      <vt:lpstr>Критерии распределенности (по К. Дейту) </vt:lpstr>
      <vt:lpstr>Методы поддержки распределенных данных</vt:lpstr>
      <vt:lpstr>Фрагментация</vt:lpstr>
      <vt:lpstr> Типы табличной фрагментации</vt:lpstr>
      <vt:lpstr>Репликация данных</vt:lpstr>
      <vt:lpstr>Репликация. Общая схема</vt:lpstr>
      <vt:lpstr>Служба тиражирования</vt:lpstr>
      <vt:lpstr>Репликация с основной копией</vt:lpstr>
      <vt:lpstr>Репликация без основной копии</vt:lpstr>
      <vt:lpstr>Репликация без основной копии</vt:lpstr>
      <vt:lpstr>Репликация без основной копии</vt:lpstr>
      <vt:lpstr>Репликация без основной копии</vt:lpstr>
      <vt:lpstr>Поддержка распределенных БД. Шардинг</vt:lpstr>
      <vt:lpstr>Поддержка распределенных БД. Трехзвенная архитектура</vt:lpstr>
      <vt:lpstr>Поддержка распределенных БД. Шардинг</vt:lpstr>
      <vt:lpstr>Шардинг. Поддержка в ORACLE</vt:lpstr>
      <vt:lpstr>Секционирование таблиц в ORACLE</vt:lpstr>
      <vt:lpstr>Связи в распределенной БД Oracle</vt:lpstr>
      <vt:lpstr>Распределенные запросы</vt:lpstr>
      <vt:lpstr>Распределенные запросы. Пример</vt:lpstr>
      <vt:lpstr>Распределенные запросы. Пример</vt:lpstr>
      <vt:lpstr>Распределенные ограничения целостности</vt:lpstr>
      <vt:lpstr>Распределенные транзакции</vt:lpstr>
      <vt:lpstr>Протокол двухфазной фиксации</vt:lpstr>
      <vt:lpstr>Действия координатора транзакции</vt:lpstr>
      <vt:lpstr>Действия участника транзакции</vt:lpstr>
      <vt:lpstr>Протоколы ликвидации</vt:lpstr>
      <vt:lpstr>Протоколы восстановления</vt:lpstr>
      <vt:lpstr>Протоколы восстановления</vt:lpstr>
      <vt:lpstr>Реализация протокола 2ФФ</vt:lpstr>
      <vt:lpstr>Поддержка распределенности в Oracle</vt:lpstr>
      <vt:lpstr>Связь в распределенной БД Oracle</vt:lpstr>
      <vt:lpstr>Связи в распределенной БД Oracle</vt:lpstr>
      <vt:lpstr>Работа в распределенной БД Oracle</vt:lpstr>
      <vt:lpstr>Технология Oracle Streams</vt:lpstr>
      <vt:lpstr>Термины Oracle Streams </vt:lpstr>
      <vt:lpstr>Технология Oracle Streams</vt:lpstr>
      <vt:lpstr>Моментальные снимки в Oracle</vt:lpstr>
      <vt:lpstr>Моментальные снимки в Oracle</vt:lpstr>
      <vt:lpstr>Моментальные снимки в Oracle</vt:lpstr>
      <vt:lpstr>Моментальные снимки в Oracle</vt:lpstr>
      <vt:lpstr>Моментальные снимки в Oracle</vt:lpstr>
      <vt:lpstr>Регенерация моментальных снимков Oracle</vt:lpstr>
      <vt:lpstr>Регенерация моментальных снимков Oracle</vt:lpstr>
      <vt:lpstr>Усовершенствованное тиражирование Oracle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Базы данных</dc:title>
  <dc:creator>karpov</dc:creator>
  <cp:lastModifiedBy>Михаил Фомин</cp:lastModifiedBy>
  <cp:revision>352</cp:revision>
  <dcterms:created xsi:type="dcterms:W3CDTF">2008-03-16T13:54:14Z</dcterms:created>
  <dcterms:modified xsi:type="dcterms:W3CDTF">2019-01-08T12:44:00Z</dcterms:modified>
</cp:coreProperties>
</file>