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26"/>
    <p:restoredTop sz="94767"/>
  </p:normalViewPr>
  <p:slideViewPr>
    <p:cSldViewPr snapToGrid="0" snapToObjects="1">
      <p:cViewPr varScale="1">
        <p:scale>
          <a:sx n="72" d="100"/>
          <a:sy n="72" d="100"/>
        </p:scale>
        <p:origin x="240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A7DF41-C877-4848-AB47-77A7A429E8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27750BC-0FFF-6B43-9849-ECB979B683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0B7145C-1B79-714E-9CFD-1463503A0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390C-6222-784A-A0C8-17F726138CAE}" type="datetimeFigureOut">
              <a:rPr lang="ru-RU" smtClean="0"/>
              <a:t>21.04.20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7B61ED9-5C49-6E41-B7E2-B63C49CEF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F27B01-719B-734C-AC36-4B1599130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7E22-B1DE-1145-AC2E-5DA19E8B0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488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3A405B-D727-6144-B03A-96BC19976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92F77CA-C1AC-1B47-B1FB-BD8BE4B61D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F9263B-5123-234A-A77C-DF43839CA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390C-6222-784A-A0C8-17F726138CAE}" type="datetimeFigureOut">
              <a:rPr lang="ru-RU" smtClean="0"/>
              <a:t>21.04.20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29F1C7-F521-2A40-86E2-2EC395132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2360163-BCD6-124D-987A-54D845995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7E22-B1DE-1145-AC2E-5DA19E8B0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2183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D60BBD6-2DA1-FA4F-B53A-A41E2722D2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B37C846-92D6-2845-BE1C-420A0D3F5F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282491-8731-134A-87E6-8553AE056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390C-6222-784A-A0C8-17F726138CAE}" type="datetimeFigureOut">
              <a:rPr lang="ru-RU" smtClean="0"/>
              <a:t>21.04.20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89BAC54-A693-D644-9C84-3240C5415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6F4E8B-5982-EB4E-BF65-A4300E1CA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7E22-B1DE-1145-AC2E-5DA19E8B0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957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69824F-A68E-5244-A57C-D191A49B9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B8B8367-B934-7648-87FD-E74D9D5E1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8A0376A-6360-3246-8C55-D1C68A0F3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390C-6222-784A-A0C8-17F726138CAE}" type="datetimeFigureOut">
              <a:rPr lang="ru-RU" smtClean="0"/>
              <a:t>21.04.20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74CEAC8-21C6-2045-9772-89B2460D7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1B0C71F-3C15-A649-8327-1A4359983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7E22-B1DE-1145-AC2E-5DA19E8B0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219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96A856-CADB-0D4F-84BC-7CCD05931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AED8827-C3F4-3745-8790-A51873C08C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37F654-504D-A749-8AEF-AB00D3D61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390C-6222-784A-A0C8-17F726138CAE}" type="datetimeFigureOut">
              <a:rPr lang="ru-RU" smtClean="0"/>
              <a:t>21.04.20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331E377-CA5D-EF41-B1C5-A9EBD5D25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D98105-9B5B-084D-A2D8-8792FFACB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7E22-B1DE-1145-AC2E-5DA19E8B0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436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010FBB-A5DC-9B4B-AC86-B85D2F87F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D20D69F-E055-CA4A-B238-06AA882430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B49B140-86F7-E848-8159-271B0231B9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8AA7992-BF84-7749-BC5D-9ABCF8CBC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390C-6222-784A-A0C8-17F726138CAE}" type="datetimeFigureOut">
              <a:rPr lang="ru-RU" smtClean="0"/>
              <a:t>21.04.20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3346C1D-1B16-E643-B4C9-3DEBC951C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156C554-8EC8-9B4F-91DC-835918BC1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7E22-B1DE-1145-AC2E-5DA19E8B0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864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4B798B-F6E6-F845-8F2C-ABC820D1C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EDC0B76-992C-B347-A822-28C5AD9B7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6419817-05A1-E34F-8435-7754E70ADA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2157B8E-C7F2-154C-A185-4A1575CB86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45A403E-24C2-704E-9DB3-1DC8AA0111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2F999D2-01F6-BA44-9465-7EFD12AF5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390C-6222-784A-A0C8-17F726138CAE}" type="datetimeFigureOut">
              <a:rPr lang="ru-RU" smtClean="0"/>
              <a:t>21.04.20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DC24001-DDD9-A842-8BAF-45F1D2EC0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D958B38-013C-734F-BF6C-2423206F1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7E22-B1DE-1145-AC2E-5DA19E8B0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301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65450E-7E4B-6B4F-80F2-CCE2E1CAE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9B98D29-F90E-A44C-9F46-5D218CFBA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390C-6222-784A-A0C8-17F726138CAE}" type="datetimeFigureOut">
              <a:rPr lang="ru-RU" smtClean="0"/>
              <a:t>21.04.20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0D22D1C-E93E-7849-82DE-BD544423B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D280A32-0BF7-5C42-A8D0-26D187C9C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7E22-B1DE-1145-AC2E-5DA19E8B0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210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1EB17E4-5AB0-4040-9EDE-143516230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390C-6222-784A-A0C8-17F726138CAE}" type="datetimeFigureOut">
              <a:rPr lang="ru-RU" smtClean="0"/>
              <a:t>21.04.20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6C631C0-94B7-A449-A5BE-EEFE204BD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8ECD5D7-8E6F-0A44-825F-3A30B3754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7E22-B1DE-1145-AC2E-5DA19E8B0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949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654BD3-5FA6-BB42-B7F2-01124D33C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905F23-F99C-7046-9748-F93C865F7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7DE19F-4962-9C41-B2B5-B6404D7B3B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1A0D958-E710-224A-AB38-E37BE5BEF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390C-6222-784A-A0C8-17F726138CAE}" type="datetimeFigureOut">
              <a:rPr lang="ru-RU" smtClean="0"/>
              <a:t>21.04.20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4CE9AF2-5C4E-8C46-B26C-A6A1ADE50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59B7566-E9B6-024A-BEE0-A7DB91C3D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7E22-B1DE-1145-AC2E-5DA19E8B0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1722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6D3814-381E-6849-B102-9EF8038CC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36AD656-9C6F-7F4E-BD48-67EA432A1F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72ADB45-403A-9346-BDA1-16CE0E8514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B20226F-3B02-D046-B87F-50D09BD09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390C-6222-784A-A0C8-17F726138CAE}" type="datetimeFigureOut">
              <a:rPr lang="ru-RU" smtClean="0"/>
              <a:t>21.04.20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AD9468B-8ED3-454B-A43B-F704F780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24347DF-084A-6E4A-BEC8-0D7721E36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7E22-B1DE-1145-AC2E-5DA19E8B0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125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056ADB-15DA-5349-8A87-FE52D7D7F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8BA8A47-0023-CC46-A57F-141B4B0527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F471028-B12B-2E43-ACBE-9C112E743B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D390C-6222-784A-A0C8-17F726138CAE}" type="datetimeFigureOut">
              <a:rPr lang="ru-RU" smtClean="0"/>
              <a:t>21.04.20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E518DE7-D9B1-BC43-BE78-9BEDEE8D0F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1BB9A0-361B-074E-A5A8-49879901BE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47E22-B1DE-1145-AC2E-5DA19E8B0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227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51354C-F59C-764B-898A-192F99E2BA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Основы построения иерархических и сетевых баз данных</a:t>
            </a:r>
          </a:p>
        </p:txBody>
      </p:sp>
    </p:spTree>
    <p:extLst>
      <p:ext uri="{BB962C8B-B14F-4D97-AF65-F5344CB8AC3E}">
        <p14:creationId xmlns:p14="http://schemas.microsoft.com/office/powerpoint/2010/main" val="2155791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8AFA73-1D14-5145-8E22-9E4CFC433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000" b="1" dirty="0"/>
              <a:t>Иерархическая база данных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4651B2-DD55-2447-BFB5-737F552D5A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3249"/>
            <a:ext cx="10515600" cy="1419598"/>
          </a:xfrm>
        </p:spPr>
        <p:txBody>
          <a:bodyPr/>
          <a:lstStyle/>
          <a:p>
            <a:r>
              <a:rPr lang="ru-RU" sz="2400" i="1" dirty="0"/>
              <a:t>Иерархические базы данных</a:t>
            </a:r>
            <a:r>
              <a:rPr lang="ru-RU" sz="2400" dirty="0"/>
              <a:t> имеют форму деревьев с дугами-связями и узлами-элементами данных.</a:t>
            </a:r>
          </a:p>
          <a:p>
            <a:r>
              <a:rPr lang="ru-RU" sz="2400" dirty="0"/>
              <a:t>Терминология:</a:t>
            </a:r>
          </a:p>
          <a:p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42171313-BDCB-7149-BF8B-FC3127915B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531659"/>
              </p:ext>
            </p:extLst>
          </p:nvPr>
        </p:nvGraphicFramePr>
        <p:xfrm>
          <a:off x="1011792" y="2832847"/>
          <a:ext cx="10678184" cy="3432204"/>
        </p:xfrm>
        <a:graphic>
          <a:graphicData uri="http://schemas.openxmlformats.org/drawingml/2006/table">
            <a:tbl>
              <a:tblPr/>
              <a:tblGrid>
                <a:gridCol w="2361568">
                  <a:extLst>
                    <a:ext uri="{9D8B030D-6E8A-4147-A177-3AD203B41FA5}">
                      <a16:colId xmlns:a16="http://schemas.microsoft.com/office/drawing/2014/main" val="2275603690"/>
                    </a:ext>
                  </a:extLst>
                </a:gridCol>
                <a:gridCol w="8316616">
                  <a:extLst>
                    <a:ext uri="{9D8B030D-6E8A-4147-A177-3AD203B41FA5}">
                      <a16:colId xmlns:a16="http://schemas.microsoft.com/office/drawing/2014/main" val="229723277"/>
                    </a:ext>
                  </a:extLst>
                </a:gridCol>
              </a:tblGrid>
              <a:tr h="891530">
                <a:tc>
                  <a:txBody>
                    <a:bodyPr/>
                    <a:lstStyle/>
                    <a:p>
                      <a:r>
                        <a:rPr lang="ru-RU" sz="1800" b="1" dirty="0">
                          <a:effectLst/>
                        </a:rPr>
                        <a:t>Атрибут</a:t>
                      </a:r>
                    </a:p>
                    <a:p>
                      <a:r>
                        <a:rPr lang="ru-RU" sz="1800" dirty="0">
                          <a:effectLst/>
                        </a:rPr>
                        <a:t>(элемент данных)</a:t>
                      </a:r>
                    </a:p>
                  </a:txBody>
                  <a:tcPr marL="15563" marR="15563" marT="15563" marB="155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- наименьшая единица структуры данных. Обычно каждому элементу при описании базы данных присваивается уникальное имя. По этому имени к нему обращаются при обработке. Элемент данных также часто называют полем.</a:t>
                      </a:r>
                    </a:p>
                  </a:txBody>
                  <a:tcPr marL="15563" marR="15563" marT="15563" marB="155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51223"/>
                  </a:ext>
                </a:extLst>
              </a:tr>
              <a:tr h="1412268">
                <a:tc>
                  <a:txBody>
                    <a:bodyPr/>
                    <a:lstStyle/>
                    <a:p>
                      <a:r>
                        <a:rPr lang="ru-RU" sz="1800" b="1" dirty="0">
                          <a:effectLst/>
                        </a:rPr>
                        <a:t>Запись</a:t>
                      </a:r>
                      <a:endParaRPr lang="ru-RU" sz="1800" dirty="0">
                        <a:effectLst/>
                      </a:endParaRPr>
                    </a:p>
                  </a:txBody>
                  <a:tcPr marL="15563" marR="15563" marT="15563" marB="155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</a:rPr>
                        <a:t>- именованная совокупность атрибутов. Использование записей позволяет за одно обращение к базе получить некоторую логически связанную совокупность данных. Именно записи изменяются, добавляются и удаляются. Тип записи определяется составом ее атрибутов. </a:t>
                      </a:r>
                      <a:r>
                        <a:rPr lang="ru-RU" sz="1800" i="1">
                          <a:effectLst/>
                        </a:rPr>
                        <a:t>Экземпляр записи</a:t>
                      </a:r>
                      <a:r>
                        <a:rPr lang="ru-RU" sz="1800">
                          <a:effectLst/>
                        </a:rPr>
                        <a:t> - конкретная запись с конкретным значением элементов.</a:t>
                      </a:r>
                    </a:p>
                  </a:txBody>
                  <a:tcPr marL="15563" marR="15563" marT="15563" marB="155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482994"/>
                  </a:ext>
                </a:extLst>
              </a:tr>
              <a:tr h="1065109">
                <a:tc>
                  <a:txBody>
                    <a:bodyPr/>
                    <a:lstStyle/>
                    <a:p>
                      <a:r>
                        <a:rPr lang="ru-RU" sz="1800" b="1">
                          <a:effectLst/>
                        </a:rPr>
                        <a:t>Групповое отношение</a:t>
                      </a:r>
                      <a:endParaRPr lang="ru-RU" sz="1800">
                        <a:effectLst/>
                      </a:endParaRPr>
                    </a:p>
                  </a:txBody>
                  <a:tcPr marL="15563" marR="15563" marT="15563" marB="155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- </a:t>
                      </a:r>
                      <a:r>
                        <a:rPr lang="ru-RU" sz="1800" i="1" dirty="0">
                          <a:effectLst/>
                        </a:rPr>
                        <a:t>иерархическое отношение</a:t>
                      </a:r>
                      <a:r>
                        <a:rPr lang="ru-RU" sz="1800" dirty="0">
                          <a:effectLst/>
                        </a:rPr>
                        <a:t> между записями двух типов. Родительская запись (владелец группового отношения) называется исходной записью, а дочерние записи (члены группового отношения) - подчиненными. Иерархическая база данных может хранить только такие древовидные структуры.</a:t>
                      </a:r>
                    </a:p>
                  </a:txBody>
                  <a:tcPr marL="15563" marR="15563" marT="15563" marB="155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607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7027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0E2A9B-B810-0749-9B51-C6C878A49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0765"/>
          </a:xfrm>
        </p:spPr>
        <p:txBody>
          <a:bodyPr>
            <a:normAutofit/>
          </a:bodyPr>
          <a:lstStyle/>
          <a:p>
            <a:pPr algn="ctr"/>
            <a:r>
              <a:rPr lang="ru-RU" sz="3000" b="1" dirty="0"/>
              <a:t>Пример иерархической модели базы данных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9E4B3CF0-CB46-7D41-9C49-D4414BB79D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06040" y="1129718"/>
            <a:ext cx="6846570" cy="5633431"/>
          </a:xfrm>
        </p:spPr>
      </p:pic>
    </p:spTree>
    <p:extLst>
      <p:ext uri="{BB962C8B-B14F-4D97-AF65-F5344CB8AC3E}">
        <p14:creationId xmlns:p14="http://schemas.microsoft.com/office/powerpoint/2010/main" val="4257356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582078-BB94-3143-9894-5697EB25C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3585"/>
          </a:xfrm>
        </p:spPr>
        <p:txBody>
          <a:bodyPr>
            <a:normAutofit/>
          </a:bodyPr>
          <a:lstStyle/>
          <a:p>
            <a:pPr algn="ctr"/>
            <a:r>
              <a:rPr lang="ru-RU" sz="3000" b="1" dirty="0"/>
              <a:t>Ограничения модели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4D1618-1D03-1B47-B831-E49EFD4B18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8710"/>
            <a:ext cx="10515600" cy="5068253"/>
          </a:xfrm>
        </p:spPr>
        <p:txBody>
          <a:bodyPr>
            <a:normAutofit/>
          </a:bodyPr>
          <a:lstStyle/>
          <a:p>
            <a:r>
              <a:rPr lang="ru-RU" sz="2200" b="1" dirty="0"/>
              <a:t>Корневая запись</a:t>
            </a:r>
            <a:r>
              <a:rPr lang="ru-RU" sz="2200" dirty="0"/>
              <a:t> каждого дерева обязательно должна содержать </a:t>
            </a:r>
            <a:r>
              <a:rPr lang="ru-RU" sz="2200" i="1" dirty="0"/>
              <a:t>ключ</a:t>
            </a:r>
            <a:r>
              <a:rPr lang="ru-RU" sz="2200" dirty="0"/>
              <a:t> с уникальным значением. Ключи некорневых записей должны иметь уникальное </a:t>
            </a:r>
            <a:r>
              <a:rPr lang="ru-RU" sz="2200" i="1" dirty="0"/>
              <a:t>значение</a:t>
            </a:r>
            <a:r>
              <a:rPr lang="ru-RU" sz="2200" dirty="0"/>
              <a:t> только в рамках группового отношения. Каждая </a:t>
            </a:r>
            <a:r>
              <a:rPr lang="ru-RU" sz="2200" i="1" dirty="0"/>
              <a:t>запись</a:t>
            </a:r>
            <a:r>
              <a:rPr lang="ru-RU" sz="2200" dirty="0"/>
              <a:t> идентифицируется полным сцепленным ключом, под которым понимается совокупность ключей всех записей от корневой, по иерархическому пути.</a:t>
            </a:r>
          </a:p>
          <a:p>
            <a:endParaRPr lang="ru-RU" sz="2200" dirty="0"/>
          </a:p>
          <a:p>
            <a:r>
              <a:rPr lang="ru-RU" sz="2200" b="1" dirty="0"/>
              <a:t>Ограничения целостности</a:t>
            </a:r>
          </a:p>
          <a:p>
            <a:pPr marL="280988" indent="0">
              <a:buNone/>
            </a:pPr>
            <a:r>
              <a:rPr lang="ru-RU" sz="2200" dirty="0"/>
              <a:t>Поддерживается только целостность связей между владельцами и членами группового отношения (никакой потомок не может существовать без предка). Как уже отмечалось, не обеспечивается автоматическое поддержание соответствия парных записей, входящих в разные иерархии.</a:t>
            </a:r>
          </a:p>
          <a:p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495152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E5D38F-5EB8-694D-B46C-83051973F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2357"/>
          </a:xfrm>
        </p:spPr>
        <p:txBody>
          <a:bodyPr>
            <a:normAutofit/>
          </a:bodyPr>
          <a:lstStyle/>
          <a:p>
            <a:pPr algn="ctr"/>
            <a:r>
              <a:rPr lang="ru-RU" sz="3000" b="1" dirty="0"/>
              <a:t>Сетевая модель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5AA29B-24A7-014D-A6CF-F261663CD2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7482"/>
            <a:ext cx="10515600" cy="5029481"/>
          </a:xfrm>
        </p:spPr>
        <p:txBody>
          <a:bodyPr>
            <a:noAutofit/>
          </a:bodyPr>
          <a:lstStyle/>
          <a:p>
            <a:r>
              <a:rPr lang="ru-RU" sz="2200" i="1" dirty="0"/>
              <a:t>Сетевая модель данных</a:t>
            </a:r>
            <a:r>
              <a:rPr lang="ru-RU" sz="2200" dirty="0"/>
              <a:t> определяется в тех же терминах, что и </a:t>
            </a:r>
            <a:r>
              <a:rPr lang="ru-RU" sz="2200" i="1" dirty="0"/>
              <a:t>иерархическая</a:t>
            </a:r>
            <a:r>
              <a:rPr lang="ru-RU" sz="2200" dirty="0"/>
              <a:t>. Она состоит из </a:t>
            </a:r>
            <a:r>
              <a:rPr lang="ru-RU" sz="2200" i="1" dirty="0"/>
              <a:t>множества</a:t>
            </a:r>
            <a:r>
              <a:rPr lang="ru-RU" sz="2200" dirty="0"/>
              <a:t> записей, которые могут быть владельцами или членами групповых отношений. </a:t>
            </a:r>
            <a:r>
              <a:rPr lang="ru-RU" sz="2200" i="1" dirty="0"/>
              <a:t>Связь</a:t>
            </a:r>
            <a:r>
              <a:rPr lang="ru-RU" sz="2200" dirty="0"/>
              <a:t> между записью-владельцем и записью-членом также имеет вид 1:</a:t>
            </a:r>
            <a:r>
              <a:rPr lang="en" sz="2200" dirty="0"/>
              <a:t>N.</a:t>
            </a:r>
            <a:endParaRPr lang="ru-RU" sz="2200" dirty="0"/>
          </a:p>
          <a:p>
            <a:endParaRPr lang="ru-RU" sz="2200" dirty="0"/>
          </a:p>
          <a:p>
            <a:r>
              <a:rPr lang="ru-RU" sz="2200" b="1" dirty="0"/>
              <a:t>Основное различие этих моделей</a:t>
            </a:r>
            <a:r>
              <a:rPr lang="ru-RU" sz="2200" dirty="0"/>
              <a:t> состоит в том, что в </a:t>
            </a:r>
            <a:r>
              <a:rPr lang="ru-RU" sz="2200" i="1" dirty="0"/>
              <a:t>сетевой модели</a:t>
            </a:r>
            <a:r>
              <a:rPr lang="ru-RU" sz="2200" dirty="0"/>
              <a:t> </a:t>
            </a:r>
            <a:r>
              <a:rPr lang="ru-RU" sz="2200" i="1" dirty="0"/>
              <a:t>запись</a:t>
            </a:r>
            <a:r>
              <a:rPr lang="ru-RU" sz="2200" dirty="0"/>
              <a:t> может быть членом более чем одного группового отношения. Согласно этой модели каждое групповое </a:t>
            </a:r>
            <a:r>
              <a:rPr lang="ru-RU" sz="2200" i="1" dirty="0"/>
              <a:t>отношение</a:t>
            </a:r>
            <a:r>
              <a:rPr lang="ru-RU" sz="2200" dirty="0"/>
              <a:t> именуется и проводится различие между его типом и экземпляром. Тип группового отношения задается его именем и определяет свойства общие для всех экземпляров данного типа. Экземпляр группового отношения представляется записью-владельцем и множеством (возможно пустым) подчиненных записей. При этом имеется следующее ограничение: </a:t>
            </a:r>
            <a:r>
              <a:rPr lang="ru-RU" sz="2200" i="1" dirty="0"/>
              <a:t>экземпляр записи</a:t>
            </a:r>
            <a:r>
              <a:rPr lang="ru-RU" sz="2200" dirty="0"/>
              <a:t> не может быть членом двух экземпляров групповых отношений одного типа</a:t>
            </a:r>
          </a:p>
        </p:txBody>
      </p:sp>
    </p:spTree>
    <p:extLst>
      <p:ext uri="{BB962C8B-B14F-4D97-AF65-F5344CB8AC3E}">
        <p14:creationId xmlns:p14="http://schemas.microsoft.com/office/powerpoint/2010/main" val="1836653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0E2A9B-B810-0749-9B51-C6C878A49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0765"/>
          </a:xfrm>
        </p:spPr>
        <p:txBody>
          <a:bodyPr>
            <a:normAutofit/>
          </a:bodyPr>
          <a:lstStyle/>
          <a:p>
            <a:pPr algn="ctr"/>
            <a:r>
              <a:rPr lang="ru-RU" sz="3000" b="1" dirty="0"/>
              <a:t>Пример сетевой модели базы данных</a:t>
            </a:r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EB7199EE-3DB0-0E4A-AD0E-4F00459539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7998" y="1147483"/>
            <a:ext cx="8001414" cy="5580948"/>
          </a:xfrm>
        </p:spPr>
      </p:pic>
    </p:spTree>
    <p:extLst>
      <p:ext uri="{BB962C8B-B14F-4D97-AF65-F5344CB8AC3E}">
        <p14:creationId xmlns:p14="http://schemas.microsoft.com/office/powerpoint/2010/main" val="3419899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E3FE86-AD48-E549-BC05-C8F61630C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6146"/>
          </a:xfrm>
        </p:spPr>
        <p:txBody>
          <a:bodyPr>
            <a:normAutofit/>
          </a:bodyPr>
          <a:lstStyle/>
          <a:p>
            <a:pPr algn="ctr"/>
            <a:r>
              <a:rPr lang="ru-RU" sz="3000" b="1" dirty="0"/>
              <a:t>Признаки экземпляров группового отношения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46A51F-3D8A-B748-97B2-57BCB08D9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0259"/>
            <a:ext cx="10515600" cy="5558117"/>
          </a:xfrm>
        </p:spPr>
        <p:txBody>
          <a:bodyPr>
            <a:normAutofit fontScale="70000" lnSpcReduction="20000"/>
          </a:bodyPr>
          <a:lstStyle/>
          <a:p>
            <a:pPr marL="180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900" b="1" dirty="0"/>
              <a:t>Способ упорядочения подчиненных записей:</a:t>
            </a:r>
            <a:endParaRPr lang="ru-RU" sz="2900" dirty="0"/>
          </a:p>
          <a:p>
            <a:pPr marL="230400">
              <a:lnSpc>
                <a:spcPct val="100000"/>
              </a:lnSpc>
              <a:spcBef>
                <a:spcPts val="0"/>
              </a:spcBef>
            </a:pPr>
            <a:r>
              <a:rPr lang="ru-RU" sz="2900" dirty="0"/>
              <a:t>произвольный,</a:t>
            </a:r>
          </a:p>
          <a:p>
            <a:pPr marL="230400">
              <a:lnSpc>
                <a:spcPct val="100000"/>
              </a:lnSpc>
              <a:spcBef>
                <a:spcPts val="0"/>
              </a:spcBef>
            </a:pPr>
            <a:r>
              <a:rPr lang="ru-RU" sz="2900" dirty="0"/>
              <a:t>хронологический /очередь/,</a:t>
            </a:r>
          </a:p>
          <a:p>
            <a:pPr marL="230400">
              <a:lnSpc>
                <a:spcPct val="100000"/>
              </a:lnSpc>
              <a:spcBef>
                <a:spcPts val="0"/>
              </a:spcBef>
            </a:pPr>
            <a:r>
              <a:rPr lang="ru-RU" sz="2900" dirty="0"/>
              <a:t>обратный хронологический /стек/,</a:t>
            </a:r>
          </a:p>
          <a:p>
            <a:pPr marL="230400">
              <a:lnSpc>
                <a:spcPct val="100000"/>
              </a:lnSpc>
              <a:spcBef>
                <a:spcPts val="0"/>
              </a:spcBef>
            </a:pPr>
            <a:r>
              <a:rPr lang="ru-RU" sz="2900" dirty="0"/>
              <a:t>сортированный.</a:t>
            </a:r>
          </a:p>
          <a:p>
            <a:pPr marL="0" indent="0">
              <a:buNone/>
            </a:pPr>
            <a:r>
              <a:rPr lang="ru-RU" sz="2900" b="1" dirty="0"/>
              <a:t>Режим включения подчиненных записей:</a:t>
            </a:r>
            <a:endParaRPr lang="ru-RU" sz="2900" dirty="0"/>
          </a:p>
          <a:p>
            <a:r>
              <a:rPr lang="ru-RU" sz="2900" dirty="0"/>
              <a:t>автоматический - невозможно занести в БД запись без того, чтобы она была сразу же закреплена за неким владельцем;</a:t>
            </a:r>
          </a:p>
          <a:p>
            <a:r>
              <a:rPr lang="ru-RU" sz="2900" dirty="0"/>
              <a:t>ручной - позволяет запомнить в БД подчиненную запись и не включать ее немедленно в экземпляр группового отношения. Эта операция позже инициируется пользователем.</a:t>
            </a:r>
          </a:p>
          <a:p>
            <a:pPr marL="0" indent="0">
              <a:buNone/>
            </a:pPr>
            <a:r>
              <a:rPr lang="ru-RU" sz="2900" b="1" dirty="0"/>
              <a:t>Режим исключения.</a:t>
            </a:r>
            <a:endParaRPr lang="ru-RU" sz="2900" dirty="0"/>
          </a:p>
          <a:p>
            <a:pPr marL="0" indent="0">
              <a:buNone/>
            </a:pPr>
            <a:r>
              <a:rPr lang="ru-RU" sz="2900" dirty="0"/>
              <a:t>Принято выделять три класса членства подчиненных записей в групповых отношениях:</a:t>
            </a:r>
          </a:p>
          <a:p>
            <a:r>
              <a:rPr lang="ru-RU" sz="2900" b="1" dirty="0"/>
              <a:t>Фиксированное.</a:t>
            </a:r>
            <a:r>
              <a:rPr lang="ru-RU" sz="2900" dirty="0"/>
              <a:t> </a:t>
            </a:r>
          </a:p>
          <a:p>
            <a:r>
              <a:rPr lang="ru-RU" sz="2900" b="1" dirty="0"/>
              <a:t>Обязательное.</a:t>
            </a:r>
            <a:r>
              <a:rPr lang="ru-RU" sz="2900" dirty="0"/>
              <a:t> </a:t>
            </a:r>
          </a:p>
          <a:p>
            <a:r>
              <a:rPr lang="ru-RU" sz="2900" b="1" dirty="0"/>
              <a:t>Необязательное.</a:t>
            </a:r>
            <a:r>
              <a:rPr lang="ru-RU" sz="2900" dirty="0"/>
              <a:t> </a:t>
            </a:r>
          </a:p>
          <a:p>
            <a:pPr marL="0" indent="0">
              <a:buNone/>
            </a:pPr>
            <a:r>
              <a:rPr lang="ru-RU" b="1" dirty="0"/>
              <a:t>Ограничения целостности</a:t>
            </a:r>
          </a:p>
          <a:p>
            <a:r>
              <a:rPr lang="ru-RU" dirty="0"/>
              <a:t>Как и в </a:t>
            </a:r>
            <a:r>
              <a:rPr lang="ru-RU" i="1" dirty="0"/>
              <a:t>иерархической модели</a:t>
            </a:r>
            <a:r>
              <a:rPr lang="ru-RU" dirty="0"/>
              <a:t> обеспечивается только поддержание целостности по ссылкам (владелец отношения - член отношения).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5031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196</Words>
  <Application>Microsoft Macintosh PowerPoint</Application>
  <PresentationFormat>Широкоэкранный</PresentationFormat>
  <Paragraphs>38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Основы построения иерархических и сетевых баз данных</vt:lpstr>
      <vt:lpstr>Иерархическая база данных</vt:lpstr>
      <vt:lpstr>Пример иерархической модели базы данных</vt:lpstr>
      <vt:lpstr>Ограничения модели</vt:lpstr>
      <vt:lpstr>Сетевая модель </vt:lpstr>
      <vt:lpstr>Пример сетевой модели базы данных</vt:lpstr>
      <vt:lpstr>Признаки экземпляров группового отношения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построения иерархических и сетевых баз данных</dc:title>
  <dc:creator>Пользователь Microsoft Office</dc:creator>
  <cp:lastModifiedBy>Пользователь Microsoft Office</cp:lastModifiedBy>
  <cp:revision>4</cp:revision>
  <dcterms:created xsi:type="dcterms:W3CDTF">2020-04-21T13:10:37Z</dcterms:created>
  <dcterms:modified xsi:type="dcterms:W3CDTF">2020-04-21T14:20:08Z</dcterms:modified>
</cp:coreProperties>
</file>