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6.xml" ContentType="application/vnd.openxmlformats-officedocument.presentationml.comment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30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7" r:id="rId2"/>
  </p:sldMasterIdLst>
  <p:notesMasterIdLst>
    <p:notesMasterId r:id="rId45"/>
  </p:notesMasterIdLst>
  <p:sldIdLst>
    <p:sldId id="256" r:id="rId3"/>
    <p:sldId id="2147472006" r:id="rId4"/>
    <p:sldId id="258" r:id="rId5"/>
    <p:sldId id="259" r:id="rId6"/>
    <p:sldId id="2147472024" r:id="rId7"/>
    <p:sldId id="2147471984" r:id="rId8"/>
    <p:sldId id="2147472026" r:id="rId9"/>
    <p:sldId id="2147472042" r:id="rId10"/>
    <p:sldId id="2147472025" r:id="rId11"/>
    <p:sldId id="2147472027" r:id="rId12"/>
    <p:sldId id="2147472008" r:id="rId13"/>
    <p:sldId id="2147472028" r:id="rId14"/>
    <p:sldId id="2147472029" r:id="rId15"/>
    <p:sldId id="2147472030" r:id="rId16"/>
    <p:sldId id="2147472031" r:id="rId17"/>
    <p:sldId id="2147472032" r:id="rId18"/>
    <p:sldId id="2147472007" r:id="rId19"/>
    <p:sldId id="2147472033" r:id="rId20"/>
    <p:sldId id="2147472034" r:id="rId21"/>
    <p:sldId id="2147472036" r:id="rId22"/>
    <p:sldId id="2147471996" r:id="rId23"/>
    <p:sldId id="2147472035" r:id="rId24"/>
    <p:sldId id="2147472037" r:id="rId25"/>
    <p:sldId id="2147472038" r:id="rId26"/>
    <p:sldId id="2147472039" r:id="rId27"/>
    <p:sldId id="2147472041" r:id="rId28"/>
    <p:sldId id="2147472043" r:id="rId29"/>
    <p:sldId id="2147472045" r:id="rId30"/>
    <p:sldId id="2147472051" r:id="rId31"/>
    <p:sldId id="2147472048" r:id="rId32"/>
    <p:sldId id="2147472052" r:id="rId33"/>
    <p:sldId id="2147472053" r:id="rId34"/>
    <p:sldId id="2147472054" r:id="rId35"/>
    <p:sldId id="2147472058" r:id="rId36"/>
    <p:sldId id="2147472055" r:id="rId37"/>
    <p:sldId id="2147472056" r:id="rId38"/>
    <p:sldId id="2147472057" r:id="rId39"/>
    <p:sldId id="1157" r:id="rId40"/>
    <p:sldId id="2147472003" r:id="rId41"/>
    <p:sldId id="262" r:id="rId42"/>
    <p:sldId id="263" r:id="rId43"/>
    <p:sldId id="265" r:id="rId44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робьева Алина Алексеевна" initials="ВАА" lastIdx="26" clrIdx="0">
    <p:extLst>
      <p:ext uri="{19B8F6BF-5375-455C-9EA6-DF929625EA0E}">
        <p15:presenceInfo xmlns:p15="http://schemas.microsoft.com/office/powerpoint/2012/main" userId="S-1-5-21-4282006300-870218872-2599774980-96377" providerId="AD"/>
      </p:ext>
    </p:extLst>
  </p:cmAuthor>
  <p:cmAuthor id="2" name="Microsoft Office User" initials="MOU" lastIdx="2" clrIdx="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940675A-B579-460E-94D1-54222C63F5DA}" styleName="No Style, Table Grid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dk1"/>
              </a:solidFill>
            </a:ln>
          </a:left>
          <a:right>
            <a:ln w="12700">
              <a:solidFill>
                <a:schemeClr val="dk1"/>
              </a:solidFill>
            </a:ln>
          </a:right>
          <a:top>
            <a:ln w="12700">
              <a:solidFill>
                <a:schemeClr val="dk1"/>
              </a:solidFill>
            </a:ln>
          </a:top>
          <a:bottom>
            <a:ln w="12700">
              <a:solidFill>
                <a:schemeClr val="dk1"/>
              </a:solidFill>
            </a:ln>
          </a:bottom>
          <a:insideH>
            <a:ln w="12700">
              <a:solidFill>
                <a:schemeClr val="dk1"/>
              </a:solidFill>
            </a:ln>
          </a:insideH>
          <a:insideV>
            <a:ln w="12700">
              <a:solidFill>
                <a:schemeClr val="dk1"/>
              </a:solidFill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  <a:fill>
          <a:solidFill>
            <a:schemeClr val="lt1"/>
          </a:solidFill>
        </a:fill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12700">
              <a:solidFill>
                <a:schemeClr val="l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 w="12700">
              <a:solidFill>
                <a:schemeClr val="dk1"/>
              </a:solidFill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  <a:fill>
          <a:solidFill>
            <a:schemeClr val="accent6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0"/>
    <p:restoredTop sz="79494" autoAdjust="0"/>
  </p:normalViewPr>
  <p:slideViewPr>
    <p:cSldViewPr snapToGrid="0" showGuides="1">
      <p:cViewPr varScale="1">
        <p:scale>
          <a:sx n="98" d="100"/>
          <a:sy n="98" d="100"/>
        </p:scale>
        <p:origin x="352" y="192"/>
      </p:cViewPr>
      <p:guideLst>
        <p:guide pos="384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216001" cy="216001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06:23.512" idx="1">
    <p:pos x="3220" y="3181"/>
    <p:text>Дизайнеру: в инфографике должно быть Storming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50:28.606" idx="25">
    <p:pos x="1458" y="2972"/>
    <p:text>Прошу после разрешения методиста заменить на "Скрама"</p:text>
    <p:extLst>
      <p:ext uri="{C676402C-5697-4E1C-873F-D02D1690AC5C}">
        <p15:threadingInfo xmlns:p15="http://schemas.microsoft.com/office/powerpoint/2012/main" timeZoneBias="-180"/>
      </p:ext>
    </p:extLst>
  </p:cm>
  <p:cm authorId="2" dt="2025-08-05T11:51:14.060" idx="1">
    <p:pos x="1458" y="3108"/>
    <p:text>+</p:text>
    <p:extLst>
      <p:ext uri="{C676402C-5697-4E1C-873F-D02D1690AC5C}">
        <p15:threadingInfo xmlns:p15="http://schemas.microsoft.com/office/powerpoint/2012/main" timeZoneBias="-180">
          <p15:parentCm authorId="1" idx="25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16:25.080" idx="2">
    <p:pos x="1552" y="1498"/>
    <p:text>Прошу заменить на кавычки-елочки, получим «‎общую картину»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18:32.764" idx="3">
    <p:pos x="4101" y="1438"/>
    <p:text>Прошу заменить на "передаёт"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18:45.392" idx="4">
    <p:pos x="2937" y="1532"/>
    <p:text>Прошу исправить выравнивание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19:35.246" idx="5">
    <p:pos x="1781" y="1874"/>
    <p:text>Прошу перенести "из-за" на след. строку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19:53.883" idx="6">
    <p:pos x="2714" y="1873"/>
    <p:text>Прошу заменить на "обсуждение"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20:08.251" idx="7">
    <p:pos x="4459" y="1908"/>
    <p:text>Прошу заменить на "возможен"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20:25.830" idx="8">
    <p:pos x="1033" y="3595"/>
    <p:text>Прошу заменить на "Чёткие"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20:43.848" idx="9">
    <p:pos x="2706" y="3858"/>
    <p:text>Прошу заменить на "Коучинг"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26:50.498" idx="10">
    <p:pos x="612" y="1293"/>
    <p:text>Прошу заменить на "Чёткость"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27:14.668" idx="11">
    <p:pos x="960" y="1891"/>
    <p:text>Прошу заменить на "прозрачность"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27:34.668" idx="12">
    <p:pos x="629" y="2688"/>
    <p:text>Прошу заменить на "Создаёт"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28:11.040" idx="13">
    <p:pos x="764" y="3650"/>
    <p:text>Прошу заменить на "лидер"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28:22.887" idx="14">
    <p:pos x="2755" y="3656"/>
    <p:text>Прошу заменить на "создаёт"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35:18.327" idx="15">
    <p:pos x="3372" y="2983"/>
    <p:text>Прошу перенести "с" на след. строку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8:33:55.802" idx="26">
    <p:pos x="1319" y="2790"/>
    <p:text>Дизайнеру: если можно, убрать переносы, сделать так, чтобы длинные слова были полностью на одной строке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41:26.702" idx="16">
    <p:pos x="1863" y="2758"/>
    <p:text>Прошу заменить на "Чёткое"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41:37.249" idx="17">
    <p:pos x="3710" y="2727"/>
    <p:text>Прошу заменить на Personal Contribution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45:55.158" idx="18">
    <p:pos x="1364" y="611"/>
    <p:text>Методисту. Практически повторяются заголовки, лучше доработать</p:text>
    <p:extLst>
      <p:ext uri="{C676402C-5697-4E1C-873F-D02D1690AC5C}">
        <p15:threadingInfo xmlns:p15="http://schemas.microsoft.com/office/powerpoint/2012/main" timeZoneBias="-180"/>
      </p:ext>
    </p:extLst>
  </p:cm>
  <p:cm authorId="2" dt="2025-08-05T12:20:57.811" idx="2">
    <p:pos x="1364" y="747"/>
    <p:text>См слайд 34</p:text>
    <p:extLst>
      <p:ext uri="{C676402C-5697-4E1C-873F-D02D1690AC5C}">
        <p15:threadingInfo xmlns:p15="http://schemas.microsoft.com/office/powerpoint/2012/main" timeZoneBias="-180">
          <p15:parentCm authorId="1" idx="18"/>
        </p15:threadingInfo>
      </p:ext>
    </p:extLst>
  </p:cm>
  <p:cm authorId="1" dt="2025-08-04T17:46:33.633" idx="19">
    <p:pos x="2130" y="1861"/>
    <p:text>Дизайнеру. Прошу заменить на "неудовлетворённости"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47:16.022" idx="20">
    <p:pos x="1401" y="2149"/>
    <p:text>Лучше убрать строку "Примеры:" (в аналогичных случаях ее не было)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47:47.697" idx="21">
    <p:pos x="3411" y="2173"/>
    <p:text>Лучше убрать строку "Примеры:" (в аналогичных случаях ее не было)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47:57.392" idx="22">
    <p:pos x="1591" y="3368"/>
    <p:text>Прошу заменить на "устранить"</p:text>
    <p:extLst>
      <p:ext uri="{C676402C-5697-4E1C-873F-D02D1690AC5C}">
        <p15:threadingInfo xmlns:p15="http://schemas.microsoft.com/office/powerpoint/2012/main" timeZoneBias="-180"/>
      </p:ext>
    </p:extLst>
  </p:cm>
  <p:cm authorId="1" dt="2025-08-04T17:48:09.866" idx="23">
    <p:pos x="3000" y="3399"/>
    <p:text>Прошу заменить на "неудовлетворённости"</p:text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8-04T17:48:54.758" idx="24">
    <p:pos x="1336" y="1906"/>
    <p:text>Прошу заменить на кавычки-елочки, будет «Значки»</p:text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082E1-FAE5-461F-A293-5592D965059F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28C00E58-BFA9-4B0B-9778-EC4AF17BC727}">
      <dgm:prSet custT="1"/>
      <dgm:spPr>
        <a:solidFill>
          <a:schemeClr val="accent6"/>
        </a:solidFill>
      </dgm:spPr>
      <dgm:t>
        <a:bodyPr/>
        <a:lstStyle/>
        <a:p>
          <a:pPr rtl="0"/>
          <a:r>
            <a:rPr lang="ru-RU" sz="2400" b="1" dirty="0" err="1">
              <a:solidFill>
                <a:schemeClr val="tx1"/>
              </a:solidFill>
            </a:rPr>
            <a:t>Идентифи-кация</a:t>
          </a:r>
          <a:r>
            <a:rPr lang="ru-RU" sz="2400" b="1" dirty="0">
              <a:solidFill>
                <a:schemeClr val="tx1"/>
              </a:solidFill>
            </a:rPr>
            <a:t> конфликта</a:t>
          </a:r>
          <a:endParaRPr lang="ru-RU" sz="2400" dirty="0">
            <a:solidFill>
              <a:schemeClr val="tx1"/>
            </a:solidFill>
          </a:endParaRPr>
        </a:p>
      </dgm:t>
    </dgm:pt>
    <dgm:pt modelId="{27A7885E-C53A-4E18-BF5F-B02FD817E32B}" type="parTrans" cxnId="{3539DAAA-0127-466D-A73D-3FD3DE391AFA}">
      <dgm:prSet/>
      <dgm:spPr/>
      <dgm:t>
        <a:bodyPr/>
        <a:lstStyle/>
        <a:p>
          <a:endParaRPr lang="ru-RU" sz="2800"/>
        </a:p>
      </dgm:t>
    </dgm:pt>
    <dgm:pt modelId="{177F4DFE-0404-406B-852F-EF175F629637}" type="sibTrans" cxnId="{3539DAAA-0127-466D-A73D-3FD3DE391AFA}">
      <dgm:prSet/>
      <dgm:spPr/>
      <dgm:t>
        <a:bodyPr/>
        <a:lstStyle/>
        <a:p>
          <a:endParaRPr lang="ru-RU" sz="2800"/>
        </a:p>
      </dgm:t>
    </dgm:pt>
    <dgm:pt modelId="{532A5F65-DBA5-4BF1-986B-059712F7ADF5}">
      <dgm:prSet custT="1"/>
      <dgm:spPr/>
      <dgm:t>
        <a:bodyPr/>
        <a:lstStyle/>
        <a:p>
          <a:pPr rtl="0"/>
          <a:r>
            <a:rPr lang="ru-RU" sz="1200" dirty="0"/>
            <a:t>Определите источник и тип конфликта</a:t>
          </a:r>
        </a:p>
      </dgm:t>
    </dgm:pt>
    <dgm:pt modelId="{EAEDD807-AB72-43D3-BAFE-9E27B18FC64E}" type="parTrans" cxnId="{8C248ADF-4977-4568-BBCB-3B5FD9B38AF7}">
      <dgm:prSet/>
      <dgm:spPr/>
      <dgm:t>
        <a:bodyPr/>
        <a:lstStyle/>
        <a:p>
          <a:endParaRPr lang="ru-RU" sz="2800"/>
        </a:p>
      </dgm:t>
    </dgm:pt>
    <dgm:pt modelId="{F8A0831C-CC97-45B1-95C1-001CD13BA65B}" type="sibTrans" cxnId="{8C248ADF-4977-4568-BBCB-3B5FD9B38AF7}">
      <dgm:prSet/>
      <dgm:spPr/>
      <dgm:t>
        <a:bodyPr/>
        <a:lstStyle/>
        <a:p>
          <a:endParaRPr lang="ru-RU" sz="2800"/>
        </a:p>
      </dgm:t>
    </dgm:pt>
    <dgm:pt modelId="{9707AA8F-B81E-4B0F-B218-25EE827284C5}">
      <dgm:prSet custT="1"/>
      <dgm:spPr/>
      <dgm:t>
        <a:bodyPr/>
        <a:lstStyle/>
        <a:p>
          <a:pPr rtl="0"/>
          <a:r>
            <a:rPr lang="ru-RU" sz="1200" dirty="0"/>
            <a:t>Пример: личностное противоречие или </a:t>
          </a:r>
          <a:r>
            <a:rPr lang="ru-RU" sz="1200" dirty="0" err="1"/>
            <a:t>организа</a:t>
          </a:r>
          <a:r>
            <a:rPr lang="ru-RU" sz="1200" dirty="0"/>
            <a:t>-</a:t>
          </a:r>
          <a:br>
            <a:rPr lang="ru-RU" sz="1200" dirty="0"/>
          </a:br>
          <a:r>
            <a:rPr lang="ru-RU" sz="1200" dirty="0" err="1"/>
            <a:t>ционный</a:t>
          </a:r>
          <a:r>
            <a:rPr lang="ru-RU" sz="1200" dirty="0"/>
            <a:t> вопрос</a:t>
          </a:r>
        </a:p>
      </dgm:t>
    </dgm:pt>
    <dgm:pt modelId="{9757DB48-DBF9-44C7-802C-42F4C6583070}" type="parTrans" cxnId="{BE6C0DDC-E040-4D92-9452-B028202A9EFE}">
      <dgm:prSet/>
      <dgm:spPr/>
      <dgm:t>
        <a:bodyPr/>
        <a:lstStyle/>
        <a:p>
          <a:endParaRPr lang="ru-RU" sz="2800"/>
        </a:p>
      </dgm:t>
    </dgm:pt>
    <dgm:pt modelId="{F79E00A0-5682-4A4A-B597-55CF2C1C1B47}" type="sibTrans" cxnId="{BE6C0DDC-E040-4D92-9452-B028202A9EFE}">
      <dgm:prSet/>
      <dgm:spPr/>
      <dgm:t>
        <a:bodyPr/>
        <a:lstStyle/>
        <a:p>
          <a:endParaRPr lang="ru-RU" sz="2800"/>
        </a:p>
      </dgm:t>
    </dgm:pt>
    <dgm:pt modelId="{0111B2D2-E256-47E2-B73D-6947A82A4F78}">
      <dgm:prSet custT="1"/>
      <dgm:spPr>
        <a:solidFill>
          <a:schemeClr val="bg2"/>
        </a:solidFill>
      </dgm:spPr>
      <dgm:t>
        <a:bodyPr/>
        <a:lstStyle/>
        <a:p>
          <a:pPr rtl="0"/>
          <a:r>
            <a:rPr lang="ru-RU" sz="2400" b="1" dirty="0"/>
            <a:t>Сбор фактов</a:t>
          </a:r>
          <a:endParaRPr lang="ru-RU" sz="2400" dirty="0"/>
        </a:p>
      </dgm:t>
    </dgm:pt>
    <dgm:pt modelId="{0D81194D-4823-4886-A0DF-1D92636AA7A6}" type="parTrans" cxnId="{AABF03B6-7071-4D23-8651-A81CCCC7F32E}">
      <dgm:prSet/>
      <dgm:spPr/>
      <dgm:t>
        <a:bodyPr/>
        <a:lstStyle/>
        <a:p>
          <a:endParaRPr lang="ru-RU" sz="2800"/>
        </a:p>
      </dgm:t>
    </dgm:pt>
    <dgm:pt modelId="{3525A626-3366-4D38-B003-E88F096D5E8B}" type="sibTrans" cxnId="{AABF03B6-7071-4D23-8651-A81CCCC7F32E}">
      <dgm:prSet/>
      <dgm:spPr/>
      <dgm:t>
        <a:bodyPr/>
        <a:lstStyle/>
        <a:p>
          <a:endParaRPr lang="ru-RU" sz="2800"/>
        </a:p>
      </dgm:t>
    </dgm:pt>
    <dgm:pt modelId="{A49D562A-394B-45F6-A9CF-056B0655170E}">
      <dgm:prSet custT="1"/>
      <dgm:spPr/>
      <dgm:t>
        <a:bodyPr/>
        <a:lstStyle/>
        <a:p>
          <a:pPr rtl="0"/>
          <a:r>
            <a:rPr lang="ru-RU" sz="1200" dirty="0"/>
            <a:t>Узнайте мнение каждой стороны</a:t>
          </a:r>
        </a:p>
      </dgm:t>
    </dgm:pt>
    <dgm:pt modelId="{672A2678-1899-4DD8-82E8-7AA8C716D2EF}" type="parTrans" cxnId="{5C1FF6D7-372B-4AD1-822E-BA68F36744BD}">
      <dgm:prSet/>
      <dgm:spPr/>
      <dgm:t>
        <a:bodyPr/>
        <a:lstStyle/>
        <a:p>
          <a:endParaRPr lang="ru-RU" sz="2800"/>
        </a:p>
      </dgm:t>
    </dgm:pt>
    <dgm:pt modelId="{0EF99C6A-307F-41AA-B3A6-437AB25A4773}" type="sibTrans" cxnId="{5C1FF6D7-372B-4AD1-822E-BA68F36744BD}">
      <dgm:prSet/>
      <dgm:spPr/>
      <dgm:t>
        <a:bodyPr/>
        <a:lstStyle/>
        <a:p>
          <a:endParaRPr lang="ru-RU" sz="2800"/>
        </a:p>
      </dgm:t>
    </dgm:pt>
    <dgm:pt modelId="{3975B32E-10E3-4B84-9CAA-2769D9AC736E}">
      <dgm:prSet custT="1"/>
      <dgm:spPr/>
      <dgm:t>
        <a:bodyPr/>
        <a:lstStyle/>
        <a:p>
          <a:pPr rtl="0"/>
          <a:r>
            <a:rPr lang="ru-RU" sz="1200" dirty="0"/>
            <a:t>Пример: запросите описание ситуации</a:t>
          </a:r>
          <a:br>
            <a:rPr lang="ru-RU" sz="1200" dirty="0"/>
          </a:br>
          <a:r>
            <a:rPr lang="ru-RU" sz="1200" dirty="0"/>
            <a:t>от участников</a:t>
          </a:r>
        </a:p>
      </dgm:t>
    </dgm:pt>
    <dgm:pt modelId="{B442013D-382F-421A-B3BC-BFD7587920D5}" type="parTrans" cxnId="{0F50C1B5-1144-4A42-9120-FF8BCE57A79D}">
      <dgm:prSet/>
      <dgm:spPr/>
      <dgm:t>
        <a:bodyPr/>
        <a:lstStyle/>
        <a:p>
          <a:endParaRPr lang="ru-RU" sz="2800"/>
        </a:p>
      </dgm:t>
    </dgm:pt>
    <dgm:pt modelId="{D449D239-19D2-4664-A644-283B2B8289CC}" type="sibTrans" cxnId="{0F50C1B5-1144-4A42-9120-FF8BCE57A79D}">
      <dgm:prSet/>
      <dgm:spPr/>
      <dgm:t>
        <a:bodyPr/>
        <a:lstStyle/>
        <a:p>
          <a:endParaRPr lang="ru-RU" sz="2800"/>
        </a:p>
      </dgm:t>
    </dgm:pt>
    <dgm:pt modelId="{EB454055-4552-458E-89F1-39DDAC7C5A1C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ru-RU" sz="2400" b="1" dirty="0"/>
            <a:t>Выбор стратегии</a:t>
          </a:r>
          <a:endParaRPr lang="ru-RU" sz="2400" dirty="0"/>
        </a:p>
      </dgm:t>
    </dgm:pt>
    <dgm:pt modelId="{FEE47A0A-FC30-401E-9E19-00C8708A8B94}" type="parTrans" cxnId="{4B6C3975-02C4-4479-BB99-0E9F8844085E}">
      <dgm:prSet/>
      <dgm:spPr/>
      <dgm:t>
        <a:bodyPr/>
        <a:lstStyle/>
        <a:p>
          <a:endParaRPr lang="ru-RU" sz="2800"/>
        </a:p>
      </dgm:t>
    </dgm:pt>
    <dgm:pt modelId="{49E39C55-FDA0-4F43-8EDC-63B10B0737A0}" type="sibTrans" cxnId="{4B6C3975-02C4-4479-BB99-0E9F8844085E}">
      <dgm:prSet/>
      <dgm:spPr/>
      <dgm:t>
        <a:bodyPr/>
        <a:lstStyle/>
        <a:p>
          <a:endParaRPr lang="ru-RU" sz="2800"/>
        </a:p>
      </dgm:t>
    </dgm:pt>
    <dgm:pt modelId="{C2288795-7340-4D78-A96D-B9CC7FE2A93D}">
      <dgm:prSet custT="1"/>
      <dgm:spPr/>
      <dgm:t>
        <a:bodyPr/>
        <a:lstStyle/>
        <a:p>
          <a:pPr rtl="0"/>
          <a:r>
            <a:rPr lang="ru-RU" sz="1200" dirty="0"/>
            <a:t>Определите, какая стратегия наиболее эффективна</a:t>
          </a:r>
        </a:p>
      </dgm:t>
    </dgm:pt>
    <dgm:pt modelId="{A564F026-549A-480A-930C-FA5C1CE1EDF6}" type="parTrans" cxnId="{7D091855-CA7E-4F99-91D7-82E18022D312}">
      <dgm:prSet/>
      <dgm:spPr/>
      <dgm:t>
        <a:bodyPr/>
        <a:lstStyle/>
        <a:p>
          <a:endParaRPr lang="ru-RU" sz="2800"/>
        </a:p>
      </dgm:t>
    </dgm:pt>
    <dgm:pt modelId="{571CAA35-7B54-4F0B-9760-F1E954A66194}" type="sibTrans" cxnId="{7D091855-CA7E-4F99-91D7-82E18022D312}">
      <dgm:prSet/>
      <dgm:spPr/>
      <dgm:t>
        <a:bodyPr/>
        <a:lstStyle/>
        <a:p>
          <a:endParaRPr lang="ru-RU" sz="2800"/>
        </a:p>
      </dgm:t>
    </dgm:pt>
    <dgm:pt modelId="{66E22A25-8784-454B-870B-BE577E859FFF}">
      <dgm:prSet custT="1"/>
      <dgm:spPr/>
      <dgm:t>
        <a:bodyPr/>
        <a:lstStyle/>
        <a:p>
          <a:pPr rtl="0"/>
          <a:r>
            <a:rPr lang="ru-RU" sz="1200" dirty="0"/>
            <a:t>Пример: при ролевом конфликте подойдёт сотрудничество</a:t>
          </a:r>
        </a:p>
      </dgm:t>
    </dgm:pt>
    <dgm:pt modelId="{DAE9C81F-775E-4A9A-89E6-9FF39F7EBBCF}" type="parTrans" cxnId="{EF8378C3-20B7-43A3-B0C2-EFB490D8F3E8}">
      <dgm:prSet/>
      <dgm:spPr/>
      <dgm:t>
        <a:bodyPr/>
        <a:lstStyle/>
        <a:p>
          <a:endParaRPr lang="ru-RU" sz="2800"/>
        </a:p>
      </dgm:t>
    </dgm:pt>
    <dgm:pt modelId="{56EB92FC-9D8D-4196-A43E-6743F8444191}" type="sibTrans" cxnId="{EF8378C3-20B7-43A3-B0C2-EFB490D8F3E8}">
      <dgm:prSet/>
      <dgm:spPr/>
      <dgm:t>
        <a:bodyPr/>
        <a:lstStyle/>
        <a:p>
          <a:endParaRPr lang="ru-RU" sz="2800"/>
        </a:p>
      </dgm:t>
    </dgm:pt>
    <dgm:pt modelId="{D9A14BCC-8C35-4DD8-994D-07073F6CE673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ru-RU" sz="2000" b="1" dirty="0"/>
            <a:t>Проведение переговоров</a:t>
          </a:r>
          <a:endParaRPr lang="ru-RU" sz="2000" dirty="0"/>
        </a:p>
      </dgm:t>
    </dgm:pt>
    <dgm:pt modelId="{14DD7B80-5F8F-40BB-8302-319D46122EA2}" type="parTrans" cxnId="{4CF83A53-F804-44C0-BE26-BC6AC99E2A0C}">
      <dgm:prSet/>
      <dgm:spPr/>
      <dgm:t>
        <a:bodyPr/>
        <a:lstStyle/>
        <a:p>
          <a:endParaRPr lang="ru-RU" sz="2800"/>
        </a:p>
      </dgm:t>
    </dgm:pt>
    <dgm:pt modelId="{B37DEB7A-D218-4E98-A6AA-50EA47FF309F}" type="sibTrans" cxnId="{4CF83A53-F804-44C0-BE26-BC6AC99E2A0C}">
      <dgm:prSet/>
      <dgm:spPr/>
      <dgm:t>
        <a:bodyPr/>
        <a:lstStyle/>
        <a:p>
          <a:endParaRPr lang="ru-RU" sz="2800"/>
        </a:p>
      </dgm:t>
    </dgm:pt>
    <dgm:pt modelId="{96BA7DD4-1166-4A1C-85E6-8C1852469293}">
      <dgm:prSet custT="1"/>
      <dgm:spPr/>
      <dgm:t>
        <a:bodyPr/>
        <a:lstStyle/>
        <a:p>
          <a:pPr rtl="0"/>
          <a:r>
            <a:rPr lang="ru-RU" sz="1200" dirty="0"/>
            <a:t>Обсудите возможные решения, избегая обвинений</a:t>
          </a:r>
        </a:p>
      </dgm:t>
    </dgm:pt>
    <dgm:pt modelId="{7F43CBC2-9BCD-406D-8951-F4725AA710EA}" type="parTrans" cxnId="{71FD93EA-0A24-4260-8260-C94CE7B12F8B}">
      <dgm:prSet/>
      <dgm:spPr/>
      <dgm:t>
        <a:bodyPr/>
        <a:lstStyle/>
        <a:p>
          <a:endParaRPr lang="ru-RU" sz="2800"/>
        </a:p>
      </dgm:t>
    </dgm:pt>
    <dgm:pt modelId="{4005BC6D-BECB-4C89-B48A-04BFE43AB10F}" type="sibTrans" cxnId="{71FD93EA-0A24-4260-8260-C94CE7B12F8B}">
      <dgm:prSet/>
      <dgm:spPr/>
      <dgm:t>
        <a:bodyPr/>
        <a:lstStyle/>
        <a:p>
          <a:endParaRPr lang="ru-RU" sz="2800"/>
        </a:p>
      </dgm:t>
    </dgm:pt>
    <dgm:pt modelId="{A57F230A-F2CA-4697-8D90-FAC0F57C4ADE}">
      <dgm:prSet custT="1"/>
      <dgm:spPr/>
      <dgm:t>
        <a:bodyPr/>
        <a:lstStyle/>
        <a:p>
          <a:pPr rtl="0"/>
          <a:r>
            <a:rPr lang="ru-RU" sz="1200" dirty="0"/>
            <a:t>Пример: предложите компромиссное решение, устраивающее обе стороны</a:t>
          </a:r>
        </a:p>
      </dgm:t>
    </dgm:pt>
    <dgm:pt modelId="{200A05F9-F313-43AD-83B8-96C5A9771133}" type="parTrans" cxnId="{8E8A8AD6-8756-4E1D-A835-8A793E9DE78D}">
      <dgm:prSet/>
      <dgm:spPr/>
      <dgm:t>
        <a:bodyPr/>
        <a:lstStyle/>
        <a:p>
          <a:endParaRPr lang="ru-RU" sz="2800"/>
        </a:p>
      </dgm:t>
    </dgm:pt>
    <dgm:pt modelId="{E9F0AA25-CA46-4912-B4DD-5533D072FF41}" type="sibTrans" cxnId="{8E8A8AD6-8756-4E1D-A835-8A793E9DE78D}">
      <dgm:prSet/>
      <dgm:spPr/>
      <dgm:t>
        <a:bodyPr/>
        <a:lstStyle/>
        <a:p>
          <a:endParaRPr lang="ru-RU" sz="2800"/>
        </a:p>
      </dgm:t>
    </dgm:pt>
    <dgm:pt modelId="{6CD54A7B-8B2B-4056-92DF-156765210420}">
      <dgm:prSet custT="1"/>
      <dgm:spPr>
        <a:solidFill>
          <a:schemeClr val="bg1"/>
        </a:solidFill>
        <a:ln>
          <a:solidFill>
            <a:schemeClr val="accent1"/>
          </a:solidFill>
        </a:ln>
      </dgm:spPr>
      <dgm:t>
        <a:bodyPr/>
        <a:lstStyle/>
        <a:p>
          <a:pPr rtl="0"/>
          <a:r>
            <a:rPr lang="ru-RU" sz="1800" b="1" dirty="0">
              <a:solidFill>
                <a:schemeClr val="tx1"/>
              </a:solidFill>
            </a:rPr>
            <a:t>Закрепление договорённости</a:t>
          </a:r>
          <a:endParaRPr lang="ru-RU" sz="1800" dirty="0">
            <a:solidFill>
              <a:schemeClr val="tx1"/>
            </a:solidFill>
          </a:endParaRPr>
        </a:p>
      </dgm:t>
    </dgm:pt>
    <dgm:pt modelId="{6AD7CA95-2C75-4473-83CF-031B81F4DCC3}" type="parTrans" cxnId="{C711DAF2-CCF5-48F6-8C5A-A63A10AFA678}">
      <dgm:prSet/>
      <dgm:spPr/>
      <dgm:t>
        <a:bodyPr/>
        <a:lstStyle/>
        <a:p>
          <a:endParaRPr lang="ru-RU" sz="2800"/>
        </a:p>
      </dgm:t>
    </dgm:pt>
    <dgm:pt modelId="{80FD5B3E-3B2D-47FB-AA97-DA0EDF7EF9C5}" type="sibTrans" cxnId="{C711DAF2-CCF5-48F6-8C5A-A63A10AFA678}">
      <dgm:prSet/>
      <dgm:spPr/>
      <dgm:t>
        <a:bodyPr/>
        <a:lstStyle/>
        <a:p>
          <a:endParaRPr lang="ru-RU" sz="2800"/>
        </a:p>
      </dgm:t>
    </dgm:pt>
    <dgm:pt modelId="{0F55626F-2436-4715-BEB2-A48E622548AA}">
      <dgm:prSet custT="1"/>
      <dgm:spPr/>
      <dgm:t>
        <a:bodyPr/>
        <a:lstStyle/>
        <a:p>
          <a:pPr rtl="0"/>
          <a:r>
            <a:rPr lang="ru-RU" sz="1200" dirty="0"/>
            <a:t>Запишите принятое решение и </a:t>
          </a:r>
          <a:r>
            <a:rPr lang="ru-RU" sz="1200" dirty="0" err="1"/>
            <a:t>проконтроли-руйте</a:t>
          </a:r>
          <a:r>
            <a:rPr lang="ru-RU" sz="1200" dirty="0"/>
            <a:t> его выполнение</a:t>
          </a:r>
        </a:p>
      </dgm:t>
    </dgm:pt>
    <dgm:pt modelId="{88DC29D6-5150-467E-BCD0-C31FCBF54478}" type="parTrans" cxnId="{8EFB977F-1DCE-4BB4-B9E9-AA5E622FB68A}">
      <dgm:prSet/>
      <dgm:spPr/>
      <dgm:t>
        <a:bodyPr/>
        <a:lstStyle/>
        <a:p>
          <a:endParaRPr lang="ru-RU" sz="2800"/>
        </a:p>
      </dgm:t>
    </dgm:pt>
    <dgm:pt modelId="{EE17111E-3D16-42FA-AC6A-134ADF81D5B1}" type="sibTrans" cxnId="{8EFB977F-1DCE-4BB4-B9E9-AA5E622FB68A}">
      <dgm:prSet/>
      <dgm:spPr/>
      <dgm:t>
        <a:bodyPr/>
        <a:lstStyle/>
        <a:p>
          <a:endParaRPr lang="ru-RU" sz="2800"/>
        </a:p>
      </dgm:t>
    </dgm:pt>
    <dgm:pt modelId="{23681402-D6A0-4B13-9AD5-9168ED5621EF}">
      <dgm:prSet custT="1"/>
      <dgm:spPr/>
      <dgm:t>
        <a:bodyPr/>
        <a:lstStyle/>
        <a:p>
          <a:pPr rtl="0"/>
          <a:r>
            <a:rPr lang="ru-RU" sz="1200" dirty="0"/>
            <a:t>Пример: зафиксируйте </a:t>
          </a:r>
          <a:r>
            <a:rPr lang="ru-RU" sz="1200" dirty="0" err="1"/>
            <a:t>перераспреде-ление</a:t>
          </a:r>
          <a:r>
            <a:rPr lang="ru-RU" sz="1200" dirty="0"/>
            <a:t> обязанностей</a:t>
          </a:r>
        </a:p>
      </dgm:t>
    </dgm:pt>
    <dgm:pt modelId="{C8416D53-3439-4F89-A13E-73E5149E80E7}" type="parTrans" cxnId="{98395596-0AE0-481B-8925-800434B77D45}">
      <dgm:prSet/>
      <dgm:spPr/>
      <dgm:t>
        <a:bodyPr/>
        <a:lstStyle/>
        <a:p>
          <a:endParaRPr lang="ru-RU" sz="2800"/>
        </a:p>
      </dgm:t>
    </dgm:pt>
    <dgm:pt modelId="{5DE734FB-9839-45E3-B366-F2FCCF475A39}" type="sibTrans" cxnId="{98395596-0AE0-481B-8925-800434B77D45}">
      <dgm:prSet/>
      <dgm:spPr/>
      <dgm:t>
        <a:bodyPr/>
        <a:lstStyle/>
        <a:p>
          <a:endParaRPr lang="ru-RU" sz="2800"/>
        </a:p>
      </dgm:t>
    </dgm:pt>
    <dgm:pt modelId="{44732242-2C7C-455C-96D0-841459261AA6}" type="pres">
      <dgm:prSet presAssocID="{08D082E1-FAE5-461F-A293-5592D965059F}" presName="Name0" presStyleCnt="0">
        <dgm:presLayoutVars>
          <dgm:dir/>
          <dgm:animLvl val="lvl"/>
          <dgm:resizeHandles val="exact"/>
        </dgm:presLayoutVars>
      </dgm:prSet>
      <dgm:spPr/>
    </dgm:pt>
    <dgm:pt modelId="{CF6E6BBF-175B-461C-BCDA-96B93007E1D6}" type="pres">
      <dgm:prSet presAssocID="{08D082E1-FAE5-461F-A293-5592D965059F}" presName="tSp" presStyleCnt="0"/>
      <dgm:spPr/>
    </dgm:pt>
    <dgm:pt modelId="{A5F5D92D-A644-4671-92D8-A529B340BBB9}" type="pres">
      <dgm:prSet presAssocID="{08D082E1-FAE5-461F-A293-5592D965059F}" presName="bSp" presStyleCnt="0"/>
      <dgm:spPr/>
    </dgm:pt>
    <dgm:pt modelId="{1325C276-A0E1-4D80-907E-7A201777AC5F}" type="pres">
      <dgm:prSet presAssocID="{08D082E1-FAE5-461F-A293-5592D965059F}" presName="process" presStyleCnt="0"/>
      <dgm:spPr/>
    </dgm:pt>
    <dgm:pt modelId="{433844D1-9137-4037-B443-F3E57EDD5F8D}" type="pres">
      <dgm:prSet presAssocID="{28C00E58-BFA9-4B0B-9778-EC4AF17BC727}" presName="composite1" presStyleCnt="0"/>
      <dgm:spPr/>
    </dgm:pt>
    <dgm:pt modelId="{55833BD2-3A19-4006-9F17-0EFBBBF4C6B7}" type="pres">
      <dgm:prSet presAssocID="{28C00E58-BFA9-4B0B-9778-EC4AF17BC727}" presName="dummyNode1" presStyleLbl="node1" presStyleIdx="0" presStyleCnt="5"/>
      <dgm:spPr/>
    </dgm:pt>
    <dgm:pt modelId="{5AA56AD4-B788-4DB4-80A2-64EAC9C95540}" type="pres">
      <dgm:prSet presAssocID="{28C00E58-BFA9-4B0B-9778-EC4AF17BC727}" presName="childNode1" presStyleLbl="bgAcc1" presStyleIdx="0" presStyleCnt="5" custScaleY="128113">
        <dgm:presLayoutVars>
          <dgm:bulletEnabled val="1"/>
        </dgm:presLayoutVars>
      </dgm:prSet>
      <dgm:spPr/>
    </dgm:pt>
    <dgm:pt modelId="{71A018DC-B8F3-494B-8ABC-68980B31D160}" type="pres">
      <dgm:prSet presAssocID="{28C00E58-BFA9-4B0B-9778-EC4AF17BC727}" presName="childNode1tx" presStyleLbl="bgAcc1" presStyleIdx="0" presStyleCnt="5">
        <dgm:presLayoutVars>
          <dgm:bulletEnabled val="1"/>
        </dgm:presLayoutVars>
      </dgm:prSet>
      <dgm:spPr/>
    </dgm:pt>
    <dgm:pt modelId="{05F452B7-BCD1-413D-8928-8ADDD8D03CA5}" type="pres">
      <dgm:prSet presAssocID="{28C00E58-BFA9-4B0B-9778-EC4AF17BC727}" presName="parentNode1" presStyleLbl="node1" presStyleIdx="0" presStyleCnt="5" custScaleX="126178" custScaleY="214682" custLinFactY="24075" custLinFactNeighborX="-4775" custLinFactNeighborY="100000">
        <dgm:presLayoutVars>
          <dgm:chMax val="1"/>
          <dgm:bulletEnabled val="1"/>
        </dgm:presLayoutVars>
      </dgm:prSet>
      <dgm:spPr/>
    </dgm:pt>
    <dgm:pt modelId="{DB5051ED-4401-4C2E-9B78-EAE9309A1E29}" type="pres">
      <dgm:prSet presAssocID="{28C00E58-BFA9-4B0B-9778-EC4AF17BC727}" presName="connSite1" presStyleCnt="0"/>
      <dgm:spPr/>
    </dgm:pt>
    <dgm:pt modelId="{8F528A26-7E10-4C4D-8AD0-D324283B9D43}" type="pres">
      <dgm:prSet presAssocID="{177F4DFE-0404-406B-852F-EF175F629637}" presName="Name9" presStyleLbl="sibTrans2D1" presStyleIdx="0" presStyleCnt="4"/>
      <dgm:spPr/>
    </dgm:pt>
    <dgm:pt modelId="{DF6FCD9C-DCC7-4B6E-A24E-D23EEFC9B320}" type="pres">
      <dgm:prSet presAssocID="{0111B2D2-E256-47E2-B73D-6947A82A4F78}" presName="composite2" presStyleCnt="0"/>
      <dgm:spPr/>
    </dgm:pt>
    <dgm:pt modelId="{AE5DCB0B-64F8-4681-A7ED-E2A9C1C541DF}" type="pres">
      <dgm:prSet presAssocID="{0111B2D2-E256-47E2-B73D-6947A82A4F78}" presName="dummyNode2" presStyleLbl="node1" presStyleIdx="0" presStyleCnt="5"/>
      <dgm:spPr/>
    </dgm:pt>
    <dgm:pt modelId="{C4FA6E1E-9593-44FD-A9F3-977E15CE73E5}" type="pres">
      <dgm:prSet presAssocID="{0111B2D2-E256-47E2-B73D-6947A82A4F78}" presName="childNode2" presStyleLbl="bgAcc1" presStyleIdx="1" presStyleCnt="5" custScaleY="129226">
        <dgm:presLayoutVars>
          <dgm:bulletEnabled val="1"/>
        </dgm:presLayoutVars>
      </dgm:prSet>
      <dgm:spPr/>
    </dgm:pt>
    <dgm:pt modelId="{F02705C6-D712-4F5B-B61C-A6A3E6C681A7}" type="pres">
      <dgm:prSet presAssocID="{0111B2D2-E256-47E2-B73D-6947A82A4F78}" presName="childNode2tx" presStyleLbl="bgAcc1" presStyleIdx="1" presStyleCnt="5">
        <dgm:presLayoutVars>
          <dgm:bulletEnabled val="1"/>
        </dgm:presLayoutVars>
      </dgm:prSet>
      <dgm:spPr/>
    </dgm:pt>
    <dgm:pt modelId="{A8D2AF51-DB42-4B9C-8DAD-00D10F3D83E2}" type="pres">
      <dgm:prSet presAssocID="{0111B2D2-E256-47E2-B73D-6947A82A4F78}" presName="parentNode2" presStyleLbl="node1" presStyleIdx="1" presStyleCnt="5" custScaleY="233677" custLinFactNeighborX="-8971" custLinFactNeighborY="-65421">
        <dgm:presLayoutVars>
          <dgm:chMax val="0"/>
          <dgm:bulletEnabled val="1"/>
        </dgm:presLayoutVars>
      </dgm:prSet>
      <dgm:spPr/>
    </dgm:pt>
    <dgm:pt modelId="{31104C77-79BE-480D-8484-ACF5CBE1D51A}" type="pres">
      <dgm:prSet presAssocID="{0111B2D2-E256-47E2-B73D-6947A82A4F78}" presName="connSite2" presStyleCnt="0"/>
      <dgm:spPr/>
    </dgm:pt>
    <dgm:pt modelId="{CCD5D179-C528-443D-B8E1-00EDED304C4A}" type="pres">
      <dgm:prSet presAssocID="{3525A626-3366-4D38-B003-E88F096D5E8B}" presName="Name18" presStyleLbl="sibTrans2D1" presStyleIdx="1" presStyleCnt="4"/>
      <dgm:spPr/>
    </dgm:pt>
    <dgm:pt modelId="{D339C2EF-74BF-4D45-86F8-A5A2564E5DB0}" type="pres">
      <dgm:prSet presAssocID="{EB454055-4552-458E-89F1-39DDAC7C5A1C}" presName="composite1" presStyleCnt="0"/>
      <dgm:spPr/>
    </dgm:pt>
    <dgm:pt modelId="{0B903F4B-60D7-45B0-B8A7-DDE725E1A580}" type="pres">
      <dgm:prSet presAssocID="{EB454055-4552-458E-89F1-39DDAC7C5A1C}" presName="dummyNode1" presStyleLbl="node1" presStyleIdx="1" presStyleCnt="5"/>
      <dgm:spPr/>
    </dgm:pt>
    <dgm:pt modelId="{58513EEB-A6E0-4291-A4E0-3DAE60191236}" type="pres">
      <dgm:prSet presAssocID="{EB454055-4552-458E-89F1-39DDAC7C5A1C}" presName="childNode1" presStyleLbl="bgAcc1" presStyleIdx="2" presStyleCnt="5" custScaleY="110980">
        <dgm:presLayoutVars>
          <dgm:bulletEnabled val="1"/>
        </dgm:presLayoutVars>
      </dgm:prSet>
      <dgm:spPr/>
    </dgm:pt>
    <dgm:pt modelId="{35E04745-8538-488C-A2B7-8C1CABB32277}" type="pres">
      <dgm:prSet presAssocID="{EB454055-4552-458E-89F1-39DDAC7C5A1C}" presName="childNode1tx" presStyleLbl="bgAcc1" presStyleIdx="2" presStyleCnt="5">
        <dgm:presLayoutVars>
          <dgm:bulletEnabled val="1"/>
        </dgm:presLayoutVars>
      </dgm:prSet>
      <dgm:spPr/>
    </dgm:pt>
    <dgm:pt modelId="{44138C1E-CA6B-4BC2-BAD0-37271DC03906}" type="pres">
      <dgm:prSet presAssocID="{EB454055-4552-458E-89F1-39DDAC7C5A1C}" presName="parentNode1" presStyleLbl="node1" presStyleIdx="2" presStyleCnt="5" custScaleX="135385" custScaleY="229093" custLinFactY="42122" custLinFactNeighborX="-5383" custLinFactNeighborY="100000">
        <dgm:presLayoutVars>
          <dgm:chMax val="1"/>
          <dgm:bulletEnabled val="1"/>
        </dgm:presLayoutVars>
      </dgm:prSet>
      <dgm:spPr/>
    </dgm:pt>
    <dgm:pt modelId="{2E23A159-C89F-4EA4-BBB8-69400E1E7B31}" type="pres">
      <dgm:prSet presAssocID="{EB454055-4552-458E-89F1-39DDAC7C5A1C}" presName="connSite1" presStyleCnt="0"/>
      <dgm:spPr/>
    </dgm:pt>
    <dgm:pt modelId="{AE4FBAEB-CFD1-40DA-B456-2E5486B7C2DA}" type="pres">
      <dgm:prSet presAssocID="{49E39C55-FDA0-4F43-8EDC-63B10B0737A0}" presName="Name9" presStyleLbl="sibTrans2D1" presStyleIdx="2" presStyleCnt="4" custLinFactNeighborX="5099" custLinFactNeighborY="17061"/>
      <dgm:spPr/>
    </dgm:pt>
    <dgm:pt modelId="{68639813-A959-4403-9F78-E2DC2E15512D}" type="pres">
      <dgm:prSet presAssocID="{D9A14BCC-8C35-4DD8-994D-07073F6CE673}" presName="composite2" presStyleCnt="0"/>
      <dgm:spPr/>
    </dgm:pt>
    <dgm:pt modelId="{46B96B2F-3410-4834-86C4-2A9857F32FAC}" type="pres">
      <dgm:prSet presAssocID="{D9A14BCC-8C35-4DD8-994D-07073F6CE673}" presName="dummyNode2" presStyleLbl="node1" presStyleIdx="2" presStyleCnt="5"/>
      <dgm:spPr/>
    </dgm:pt>
    <dgm:pt modelId="{E4C828F1-2959-4E93-AFFE-7FA3FB4C81F7}" type="pres">
      <dgm:prSet presAssocID="{D9A14BCC-8C35-4DD8-994D-07073F6CE673}" presName="childNode2" presStyleLbl="bgAcc1" presStyleIdx="3" presStyleCnt="5" custScaleY="100702">
        <dgm:presLayoutVars>
          <dgm:bulletEnabled val="1"/>
        </dgm:presLayoutVars>
      </dgm:prSet>
      <dgm:spPr/>
    </dgm:pt>
    <dgm:pt modelId="{3833049B-0A27-4604-ABEC-DA7655E56A26}" type="pres">
      <dgm:prSet presAssocID="{D9A14BCC-8C35-4DD8-994D-07073F6CE673}" presName="childNode2tx" presStyleLbl="bgAcc1" presStyleIdx="3" presStyleCnt="5">
        <dgm:presLayoutVars>
          <dgm:bulletEnabled val="1"/>
        </dgm:presLayoutVars>
      </dgm:prSet>
      <dgm:spPr/>
    </dgm:pt>
    <dgm:pt modelId="{42930028-1CE3-4BEB-A96A-FC8D418A7D85}" type="pres">
      <dgm:prSet presAssocID="{D9A14BCC-8C35-4DD8-994D-07073F6CE673}" presName="parentNode2" presStyleLbl="node1" presStyleIdx="3" presStyleCnt="5" custScaleX="136824" custScaleY="301354" custLinFactY="-12796" custLinFactNeighborX="4486" custLinFactNeighborY="-100000">
        <dgm:presLayoutVars>
          <dgm:chMax val="0"/>
          <dgm:bulletEnabled val="1"/>
        </dgm:presLayoutVars>
      </dgm:prSet>
      <dgm:spPr/>
    </dgm:pt>
    <dgm:pt modelId="{E8C4C568-7899-4024-A0D3-7CA35E9513DB}" type="pres">
      <dgm:prSet presAssocID="{D9A14BCC-8C35-4DD8-994D-07073F6CE673}" presName="connSite2" presStyleCnt="0"/>
      <dgm:spPr/>
    </dgm:pt>
    <dgm:pt modelId="{E540AA1E-3CE3-428A-9118-989B592C87A1}" type="pres">
      <dgm:prSet presAssocID="{B37DEB7A-D218-4E98-A6AA-50EA47FF309F}" presName="Name18" presStyleLbl="sibTrans2D1" presStyleIdx="3" presStyleCnt="4"/>
      <dgm:spPr/>
    </dgm:pt>
    <dgm:pt modelId="{B418FE47-9242-442F-A3B5-9B1F38C04C1D}" type="pres">
      <dgm:prSet presAssocID="{6CD54A7B-8B2B-4056-92DF-156765210420}" presName="composite1" presStyleCnt="0"/>
      <dgm:spPr/>
    </dgm:pt>
    <dgm:pt modelId="{58BAA79D-4304-43E9-AA9A-CE17A6FE2B22}" type="pres">
      <dgm:prSet presAssocID="{6CD54A7B-8B2B-4056-92DF-156765210420}" presName="dummyNode1" presStyleLbl="node1" presStyleIdx="3" presStyleCnt="5"/>
      <dgm:spPr/>
    </dgm:pt>
    <dgm:pt modelId="{6DBCFBF7-40F3-4FFB-BE9A-5BB63DA661BB}" type="pres">
      <dgm:prSet presAssocID="{6CD54A7B-8B2B-4056-92DF-156765210420}" presName="childNode1" presStyleLbl="bgAcc1" presStyleIdx="4" presStyleCnt="5" custScaleY="141151">
        <dgm:presLayoutVars>
          <dgm:bulletEnabled val="1"/>
        </dgm:presLayoutVars>
      </dgm:prSet>
      <dgm:spPr/>
    </dgm:pt>
    <dgm:pt modelId="{E1D775C1-F19E-438A-961A-F95A2729277C}" type="pres">
      <dgm:prSet presAssocID="{6CD54A7B-8B2B-4056-92DF-156765210420}" presName="childNode1tx" presStyleLbl="bgAcc1" presStyleIdx="4" presStyleCnt="5">
        <dgm:presLayoutVars>
          <dgm:bulletEnabled val="1"/>
        </dgm:presLayoutVars>
      </dgm:prSet>
      <dgm:spPr/>
    </dgm:pt>
    <dgm:pt modelId="{8B5A52E3-01D4-4A9B-9E50-87A45E82897C}" type="pres">
      <dgm:prSet presAssocID="{6CD54A7B-8B2B-4056-92DF-156765210420}" presName="parentNode1" presStyleLbl="node1" presStyleIdx="4" presStyleCnt="5" custScaleX="135327" custScaleY="283234" custLinFactY="100000" custLinFactNeighborX="-3509" custLinFactNeighborY="105992">
        <dgm:presLayoutVars>
          <dgm:chMax val="1"/>
          <dgm:bulletEnabled val="1"/>
        </dgm:presLayoutVars>
      </dgm:prSet>
      <dgm:spPr/>
    </dgm:pt>
    <dgm:pt modelId="{A34A96ED-532E-4838-86FA-6FAF0CC80DA5}" type="pres">
      <dgm:prSet presAssocID="{6CD54A7B-8B2B-4056-92DF-156765210420}" presName="connSite1" presStyleCnt="0"/>
      <dgm:spPr/>
    </dgm:pt>
  </dgm:ptLst>
  <dgm:cxnLst>
    <dgm:cxn modelId="{2E095906-F0EE-4DA9-B7DD-17D399E7CE44}" type="presOf" srcId="{23681402-D6A0-4B13-9AD5-9168ED5621EF}" destId="{6DBCFBF7-40F3-4FFB-BE9A-5BB63DA661BB}" srcOrd="0" destOrd="1" presId="urn:microsoft.com/office/officeart/2005/8/layout/hProcess4"/>
    <dgm:cxn modelId="{9F001D13-0A43-4CD5-8257-FBB1F062E16A}" type="presOf" srcId="{3525A626-3366-4D38-B003-E88F096D5E8B}" destId="{CCD5D179-C528-443D-B8E1-00EDED304C4A}" srcOrd="0" destOrd="0" presId="urn:microsoft.com/office/officeart/2005/8/layout/hProcess4"/>
    <dgm:cxn modelId="{5F981C30-3163-45DB-8807-930F0E41F870}" type="presOf" srcId="{B37DEB7A-D218-4E98-A6AA-50EA47FF309F}" destId="{E540AA1E-3CE3-428A-9118-989B592C87A1}" srcOrd="0" destOrd="0" presId="urn:microsoft.com/office/officeart/2005/8/layout/hProcess4"/>
    <dgm:cxn modelId="{02689032-5428-4E4B-AA8D-B64F15D48760}" type="presOf" srcId="{28C00E58-BFA9-4B0B-9778-EC4AF17BC727}" destId="{05F452B7-BCD1-413D-8928-8ADDD8D03CA5}" srcOrd="0" destOrd="0" presId="urn:microsoft.com/office/officeart/2005/8/layout/hProcess4"/>
    <dgm:cxn modelId="{AB04F835-CC13-44D3-ADDE-0C36304758C4}" type="presOf" srcId="{96BA7DD4-1166-4A1C-85E6-8C1852469293}" destId="{E4C828F1-2959-4E93-AFFE-7FA3FB4C81F7}" srcOrd="0" destOrd="0" presId="urn:microsoft.com/office/officeart/2005/8/layout/hProcess4"/>
    <dgm:cxn modelId="{4A792E37-80F0-4D7B-831A-2A76E17064B8}" type="presOf" srcId="{9707AA8F-B81E-4B0F-B218-25EE827284C5}" destId="{71A018DC-B8F3-494B-8ABC-68980B31D160}" srcOrd="1" destOrd="1" presId="urn:microsoft.com/office/officeart/2005/8/layout/hProcess4"/>
    <dgm:cxn modelId="{D38FBA3A-2EC9-4C75-9A50-7A8E51B3F1CD}" type="presOf" srcId="{23681402-D6A0-4B13-9AD5-9168ED5621EF}" destId="{E1D775C1-F19E-438A-961A-F95A2729277C}" srcOrd="1" destOrd="1" presId="urn:microsoft.com/office/officeart/2005/8/layout/hProcess4"/>
    <dgm:cxn modelId="{64CFE23E-176C-4180-8918-7477086F4751}" type="presOf" srcId="{0F55626F-2436-4715-BEB2-A48E622548AA}" destId="{6DBCFBF7-40F3-4FFB-BE9A-5BB63DA661BB}" srcOrd="0" destOrd="0" presId="urn:microsoft.com/office/officeart/2005/8/layout/hProcess4"/>
    <dgm:cxn modelId="{B960A644-1305-4665-97CE-D20F1C2F34CD}" type="presOf" srcId="{66E22A25-8784-454B-870B-BE577E859FFF}" destId="{58513EEB-A6E0-4291-A4E0-3DAE60191236}" srcOrd="0" destOrd="1" presId="urn:microsoft.com/office/officeart/2005/8/layout/hProcess4"/>
    <dgm:cxn modelId="{0653B750-1E1A-42A0-800D-F842CA480103}" type="presOf" srcId="{3975B32E-10E3-4B84-9CAA-2769D9AC736E}" destId="{C4FA6E1E-9593-44FD-A9F3-977E15CE73E5}" srcOrd="0" destOrd="1" presId="urn:microsoft.com/office/officeart/2005/8/layout/hProcess4"/>
    <dgm:cxn modelId="{4CF83A53-F804-44C0-BE26-BC6AC99E2A0C}" srcId="{08D082E1-FAE5-461F-A293-5592D965059F}" destId="{D9A14BCC-8C35-4DD8-994D-07073F6CE673}" srcOrd="3" destOrd="0" parTransId="{14DD7B80-5F8F-40BB-8302-319D46122EA2}" sibTransId="{B37DEB7A-D218-4E98-A6AA-50EA47FF309F}"/>
    <dgm:cxn modelId="{7D091855-CA7E-4F99-91D7-82E18022D312}" srcId="{EB454055-4552-458E-89F1-39DDAC7C5A1C}" destId="{C2288795-7340-4D78-A96D-B9CC7FE2A93D}" srcOrd="0" destOrd="0" parTransId="{A564F026-549A-480A-930C-FA5C1CE1EDF6}" sibTransId="{571CAA35-7B54-4F0B-9760-F1E954A66194}"/>
    <dgm:cxn modelId="{33D6585D-22D1-4B5B-99C4-2481850DB628}" type="presOf" srcId="{96BA7DD4-1166-4A1C-85E6-8C1852469293}" destId="{3833049B-0A27-4604-ABEC-DA7655E56A26}" srcOrd="1" destOrd="0" presId="urn:microsoft.com/office/officeart/2005/8/layout/hProcess4"/>
    <dgm:cxn modelId="{4FCC305E-E805-4586-AD23-FB5BBD8BBA99}" type="presOf" srcId="{C2288795-7340-4D78-A96D-B9CC7FE2A93D}" destId="{58513EEB-A6E0-4291-A4E0-3DAE60191236}" srcOrd="0" destOrd="0" presId="urn:microsoft.com/office/officeart/2005/8/layout/hProcess4"/>
    <dgm:cxn modelId="{50678D5E-E031-48E4-8054-9ABEC03AD91C}" type="presOf" srcId="{177F4DFE-0404-406B-852F-EF175F629637}" destId="{8F528A26-7E10-4C4D-8AD0-D324283B9D43}" srcOrd="0" destOrd="0" presId="urn:microsoft.com/office/officeart/2005/8/layout/hProcess4"/>
    <dgm:cxn modelId="{969A4A62-EED5-4AA1-B396-894DF6AB9324}" type="presOf" srcId="{D9A14BCC-8C35-4DD8-994D-07073F6CE673}" destId="{42930028-1CE3-4BEB-A96A-FC8D418A7D85}" srcOrd="0" destOrd="0" presId="urn:microsoft.com/office/officeart/2005/8/layout/hProcess4"/>
    <dgm:cxn modelId="{4B6C3975-02C4-4479-BB99-0E9F8844085E}" srcId="{08D082E1-FAE5-461F-A293-5592D965059F}" destId="{EB454055-4552-458E-89F1-39DDAC7C5A1C}" srcOrd="2" destOrd="0" parTransId="{FEE47A0A-FC30-401E-9E19-00C8708A8B94}" sibTransId="{49E39C55-FDA0-4F43-8EDC-63B10B0737A0}"/>
    <dgm:cxn modelId="{8EFB977F-1DCE-4BB4-B9E9-AA5E622FB68A}" srcId="{6CD54A7B-8B2B-4056-92DF-156765210420}" destId="{0F55626F-2436-4715-BEB2-A48E622548AA}" srcOrd="0" destOrd="0" parTransId="{88DC29D6-5150-467E-BCD0-C31FCBF54478}" sibTransId="{EE17111E-3D16-42FA-AC6A-134ADF81D5B1}"/>
    <dgm:cxn modelId="{20F69080-773E-4EF7-BB80-474234838695}" type="presOf" srcId="{A57F230A-F2CA-4697-8D90-FAC0F57C4ADE}" destId="{E4C828F1-2959-4E93-AFFE-7FA3FB4C81F7}" srcOrd="0" destOrd="1" presId="urn:microsoft.com/office/officeart/2005/8/layout/hProcess4"/>
    <dgm:cxn modelId="{D45E3E85-E88E-435A-8517-2E0F59290C07}" type="presOf" srcId="{3975B32E-10E3-4B84-9CAA-2769D9AC736E}" destId="{F02705C6-D712-4F5B-B61C-A6A3E6C681A7}" srcOrd="1" destOrd="1" presId="urn:microsoft.com/office/officeart/2005/8/layout/hProcess4"/>
    <dgm:cxn modelId="{8526E886-FD50-4AA0-B88D-11738339C2C6}" type="presOf" srcId="{EB454055-4552-458E-89F1-39DDAC7C5A1C}" destId="{44138C1E-CA6B-4BC2-BAD0-37271DC03906}" srcOrd="0" destOrd="0" presId="urn:microsoft.com/office/officeart/2005/8/layout/hProcess4"/>
    <dgm:cxn modelId="{DA62498B-DF38-43E5-B3F1-FEC3EC3362F2}" type="presOf" srcId="{A49D562A-394B-45F6-A9CF-056B0655170E}" destId="{F02705C6-D712-4F5B-B61C-A6A3E6C681A7}" srcOrd="1" destOrd="0" presId="urn:microsoft.com/office/officeart/2005/8/layout/hProcess4"/>
    <dgm:cxn modelId="{98395596-0AE0-481B-8925-800434B77D45}" srcId="{6CD54A7B-8B2B-4056-92DF-156765210420}" destId="{23681402-D6A0-4B13-9AD5-9168ED5621EF}" srcOrd="1" destOrd="0" parTransId="{C8416D53-3439-4F89-A13E-73E5149E80E7}" sibTransId="{5DE734FB-9839-45E3-B366-F2FCCF475A39}"/>
    <dgm:cxn modelId="{144A0E97-147A-4482-A2EE-4590BCA1D79E}" type="presOf" srcId="{A49D562A-394B-45F6-A9CF-056B0655170E}" destId="{C4FA6E1E-9593-44FD-A9F3-977E15CE73E5}" srcOrd="0" destOrd="0" presId="urn:microsoft.com/office/officeart/2005/8/layout/hProcess4"/>
    <dgm:cxn modelId="{ECE09399-D5DC-42BF-B776-A596D8CEC4F3}" type="presOf" srcId="{0111B2D2-E256-47E2-B73D-6947A82A4F78}" destId="{A8D2AF51-DB42-4B9C-8DAD-00D10F3D83E2}" srcOrd="0" destOrd="0" presId="urn:microsoft.com/office/officeart/2005/8/layout/hProcess4"/>
    <dgm:cxn modelId="{7AB1ADA0-0CF9-4807-9C10-9279748D320F}" type="presOf" srcId="{49E39C55-FDA0-4F43-8EDC-63B10B0737A0}" destId="{AE4FBAEB-CFD1-40DA-B456-2E5486B7C2DA}" srcOrd="0" destOrd="0" presId="urn:microsoft.com/office/officeart/2005/8/layout/hProcess4"/>
    <dgm:cxn modelId="{9F576EA5-6211-4F07-A621-12306009E7C0}" type="presOf" srcId="{532A5F65-DBA5-4BF1-986B-059712F7ADF5}" destId="{71A018DC-B8F3-494B-8ABC-68980B31D160}" srcOrd="1" destOrd="0" presId="urn:microsoft.com/office/officeart/2005/8/layout/hProcess4"/>
    <dgm:cxn modelId="{3539DAAA-0127-466D-A73D-3FD3DE391AFA}" srcId="{08D082E1-FAE5-461F-A293-5592D965059F}" destId="{28C00E58-BFA9-4B0B-9778-EC4AF17BC727}" srcOrd="0" destOrd="0" parTransId="{27A7885E-C53A-4E18-BF5F-B02FD817E32B}" sibTransId="{177F4DFE-0404-406B-852F-EF175F629637}"/>
    <dgm:cxn modelId="{2A9867AD-3C8A-4FDF-8204-CF25CFDA2516}" type="presOf" srcId="{08D082E1-FAE5-461F-A293-5592D965059F}" destId="{44732242-2C7C-455C-96D0-841459261AA6}" srcOrd="0" destOrd="0" presId="urn:microsoft.com/office/officeart/2005/8/layout/hProcess4"/>
    <dgm:cxn modelId="{0F50C1B5-1144-4A42-9120-FF8BCE57A79D}" srcId="{0111B2D2-E256-47E2-B73D-6947A82A4F78}" destId="{3975B32E-10E3-4B84-9CAA-2769D9AC736E}" srcOrd="1" destOrd="0" parTransId="{B442013D-382F-421A-B3BC-BFD7587920D5}" sibTransId="{D449D239-19D2-4664-A644-283B2B8289CC}"/>
    <dgm:cxn modelId="{AABF03B6-7071-4D23-8651-A81CCCC7F32E}" srcId="{08D082E1-FAE5-461F-A293-5592D965059F}" destId="{0111B2D2-E256-47E2-B73D-6947A82A4F78}" srcOrd="1" destOrd="0" parTransId="{0D81194D-4823-4886-A0DF-1D92636AA7A6}" sibTransId="{3525A626-3366-4D38-B003-E88F096D5E8B}"/>
    <dgm:cxn modelId="{F66B84C1-9201-46B2-A246-2ABE74B2CF4D}" type="presOf" srcId="{9707AA8F-B81E-4B0F-B218-25EE827284C5}" destId="{5AA56AD4-B788-4DB4-80A2-64EAC9C95540}" srcOrd="0" destOrd="1" presId="urn:microsoft.com/office/officeart/2005/8/layout/hProcess4"/>
    <dgm:cxn modelId="{EF8378C3-20B7-43A3-B0C2-EFB490D8F3E8}" srcId="{EB454055-4552-458E-89F1-39DDAC7C5A1C}" destId="{66E22A25-8784-454B-870B-BE577E859FFF}" srcOrd="1" destOrd="0" parTransId="{DAE9C81F-775E-4A9A-89E6-9FF39F7EBBCF}" sibTransId="{56EB92FC-9D8D-4196-A43E-6743F8444191}"/>
    <dgm:cxn modelId="{1C370AC5-91D7-494A-9DEE-EBB22527EF57}" type="presOf" srcId="{C2288795-7340-4D78-A96D-B9CC7FE2A93D}" destId="{35E04745-8538-488C-A2B7-8C1CABB32277}" srcOrd="1" destOrd="0" presId="urn:microsoft.com/office/officeart/2005/8/layout/hProcess4"/>
    <dgm:cxn modelId="{0E109CC7-D25F-42E1-93DD-C99F36532BC0}" type="presOf" srcId="{6CD54A7B-8B2B-4056-92DF-156765210420}" destId="{8B5A52E3-01D4-4A9B-9E50-87A45E82897C}" srcOrd="0" destOrd="0" presId="urn:microsoft.com/office/officeart/2005/8/layout/hProcess4"/>
    <dgm:cxn modelId="{1525CBD3-E0A1-44E8-8137-03130F32BA08}" type="presOf" srcId="{A57F230A-F2CA-4697-8D90-FAC0F57C4ADE}" destId="{3833049B-0A27-4604-ABEC-DA7655E56A26}" srcOrd="1" destOrd="1" presId="urn:microsoft.com/office/officeart/2005/8/layout/hProcess4"/>
    <dgm:cxn modelId="{A45C29D4-6D3B-416A-9B11-3DC3B772E92C}" type="presOf" srcId="{66E22A25-8784-454B-870B-BE577E859FFF}" destId="{35E04745-8538-488C-A2B7-8C1CABB32277}" srcOrd="1" destOrd="1" presId="urn:microsoft.com/office/officeart/2005/8/layout/hProcess4"/>
    <dgm:cxn modelId="{8E8A8AD6-8756-4E1D-A835-8A793E9DE78D}" srcId="{D9A14BCC-8C35-4DD8-994D-07073F6CE673}" destId="{A57F230A-F2CA-4697-8D90-FAC0F57C4ADE}" srcOrd="1" destOrd="0" parTransId="{200A05F9-F313-43AD-83B8-96C5A9771133}" sibTransId="{E9F0AA25-CA46-4912-B4DD-5533D072FF41}"/>
    <dgm:cxn modelId="{5C1FF6D7-372B-4AD1-822E-BA68F36744BD}" srcId="{0111B2D2-E256-47E2-B73D-6947A82A4F78}" destId="{A49D562A-394B-45F6-A9CF-056B0655170E}" srcOrd="0" destOrd="0" parTransId="{672A2678-1899-4DD8-82E8-7AA8C716D2EF}" sibTransId="{0EF99C6A-307F-41AA-B3A6-437AB25A4773}"/>
    <dgm:cxn modelId="{A7718AD8-2091-414B-989D-F8CCFD093481}" type="presOf" srcId="{0F55626F-2436-4715-BEB2-A48E622548AA}" destId="{E1D775C1-F19E-438A-961A-F95A2729277C}" srcOrd="1" destOrd="0" presId="urn:microsoft.com/office/officeart/2005/8/layout/hProcess4"/>
    <dgm:cxn modelId="{BE6C0DDC-E040-4D92-9452-B028202A9EFE}" srcId="{28C00E58-BFA9-4B0B-9778-EC4AF17BC727}" destId="{9707AA8F-B81E-4B0F-B218-25EE827284C5}" srcOrd="1" destOrd="0" parTransId="{9757DB48-DBF9-44C7-802C-42F4C6583070}" sibTransId="{F79E00A0-5682-4A4A-B597-55CF2C1C1B47}"/>
    <dgm:cxn modelId="{8C248ADF-4977-4568-BBCB-3B5FD9B38AF7}" srcId="{28C00E58-BFA9-4B0B-9778-EC4AF17BC727}" destId="{532A5F65-DBA5-4BF1-986B-059712F7ADF5}" srcOrd="0" destOrd="0" parTransId="{EAEDD807-AB72-43D3-BAFE-9E27B18FC64E}" sibTransId="{F8A0831C-CC97-45B1-95C1-001CD13BA65B}"/>
    <dgm:cxn modelId="{71FD93EA-0A24-4260-8260-C94CE7B12F8B}" srcId="{D9A14BCC-8C35-4DD8-994D-07073F6CE673}" destId="{96BA7DD4-1166-4A1C-85E6-8C1852469293}" srcOrd="0" destOrd="0" parTransId="{7F43CBC2-9BCD-406D-8951-F4725AA710EA}" sibTransId="{4005BC6D-BECB-4C89-B48A-04BFE43AB10F}"/>
    <dgm:cxn modelId="{C711DAF2-CCF5-48F6-8C5A-A63A10AFA678}" srcId="{08D082E1-FAE5-461F-A293-5592D965059F}" destId="{6CD54A7B-8B2B-4056-92DF-156765210420}" srcOrd="4" destOrd="0" parTransId="{6AD7CA95-2C75-4473-83CF-031B81F4DCC3}" sibTransId="{80FD5B3E-3B2D-47FB-AA97-DA0EDF7EF9C5}"/>
    <dgm:cxn modelId="{94E125FA-5010-45AA-80A6-2032D49CFC62}" type="presOf" srcId="{532A5F65-DBA5-4BF1-986B-059712F7ADF5}" destId="{5AA56AD4-B788-4DB4-80A2-64EAC9C95540}" srcOrd="0" destOrd="0" presId="urn:microsoft.com/office/officeart/2005/8/layout/hProcess4"/>
    <dgm:cxn modelId="{ED6107D0-C81B-4203-9031-31C9C547596D}" type="presParOf" srcId="{44732242-2C7C-455C-96D0-841459261AA6}" destId="{CF6E6BBF-175B-461C-BCDA-96B93007E1D6}" srcOrd="0" destOrd="0" presId="urn:microsoft.com/office/officeart/2005/8/layout/hProcess4"/>
    <dgm:cxn modelId="{12CBCDC5-64E4-4DFD-BA29-6EBA992478E4}" type="presParOf" srcId="{44732242-2C7C-455C-96D0-841459261AA6}" destId="{A5F5D92D-A644-4671-92D8-A529B340BBB9}" srcOrd="1" destOrd="0" presId="urn:microsoft.com/office/officeart/2005/8/layout/hProcess4"/>
    <dgm:cxn modelId="{D0AE3E9D-1094-4B41-A4E9-8D3A0799F34F}" type="presParOf" srcId="{44732242-2C7C-455C-96D0-841459261AA6}" destId="{1325C276-A0E1-4D80-907E-7A201777AC5F}" srcOrd="2" destOrd="0" presId="urn:microsoft.com/office/officeart/2005/8/layout/hProcess4"/>
    <dgm:cxn modelId="{18F836B0-1C6E-4956-8402-180346E71861}" type="presParOf" srcId="{1325C276-A0E1-4D80-907E-7A201777AC5F}" destId="{433844D1-9137-4037-B443-F3E57EDD5F8D}" srcOrd="0" destOrd="0" presId="urn:microsoft.com/office/officeart/2005/8/layout/hProcess4"/>
    <dgm:cxn modelId="{D1ECF71B-1DFC-461F-92BC-CA1D514D2C69}" type="presParOf" srcId="{433844D1-9137-4037-B443-F3E57EDD5F8D}" destId="{55833BD2-3A19-4006-9F17-0EFBBBF4C6B7}" srcOrd="0" destOrd="0" presId="urn:microsoft.com/office/officeart/2005/8/layout/hProcess4"/>
    <dgm:cxn modelId="{7E871709-E9B3-4D0B-B5AE-09BD4B2F8047}" type="presParOf" srcId="{433844D1-9137-4037-B443-F3E57EDD5F8D}" destId="{5AA56AD4-B788-4DB4-80A2-64EAC9C95540}" srcOrd="1" destOrd="0" presId="urn:microsoft.com/office/officeart/2005/8/layout/hProcess4"/>
    <dgm:cxn modelId="{638C1BE6-75DE-4344-97AC-DDFEF62700D2}" type="presParOf" srcId="{433844D1-9137-4037-B443-F3E57EDD5F8D}" destId="{71A018DC-B8F3-494B-8ABC-68980B31D160}" srcOrd="2" destOrd="0" presId="urn:microsoft.com/office/officeart/2005/8/layout/hProcess4"/>
    <dgm:cxn modelId="{CB1EB701-CD9D-43A5-8650-A71E7E546F26}" type="presParOf" srcId="{433844D1-9137-4037-B443-F3E57EDD5F8D}" destId="{05F452B7-BCD1-413D-8928-8ADDD8D03CA5}" srcOrd="3" destOrd="0" presId="urn:microsoft.com/office/officeart/2005/8/layout/hProcess4"/>
    <dgm:cxn modelId="{57226450-26F8-4872-9452-5DF5E56F6FE4}" type="presParOf" srcId="{433844D1-9137-4037-B443-F3E57EDD5F8D}" destId="{DB5051ED-4401-4C2E-9B78-EAE9309A1E29}" srcOrd="4" destOrd="0" presId="urn:microsoft.com/office/officeart/2005/8/layout/hProcess4"/>
    <dgm:cxn modelId="{F2B68859-93D3-48F5-ACBA-3351585E9E05}" type="presParOf" srcId="{1325C276-A0E1-4D80-907E-7A201777AC5F}" destId="{8F528A26-7E10-4C4D-8AD0-D324283B9D43}" srcOrd="1" destOrd="0" presId="urn:microsoft.com/office/officeart/2005/8/layout/hProcess4"/>
    <dgm:cxn modelId="{5DC1B2B8-4283-4BB5-AF6E-6AED64F0704A}" type="presParOf" srcId="{1325C276-A0E1-4D80-907E-7A201777AC5F}" destId="{DF6FCD9C-DCC7-4B6E-A24E-D23EEFC9B320}" srcOrd="2" destOrd="0" presId="urn:microsoft.com/office/officeart/2005/8/layout/hProcess4"/>
    <dgm:cxn modelId="{99967963-B65B-4B06-9688-70CADFC186EF}" type="presParOf" srcId="{DF6FCD9C-DCC7-4B6E-A24E-D23EEFC9B320}" destId="{AE5DCB0B-64F8-4681-A7ED-E2A9C1C541DF}" srcOrd="0" destOrd="0" presId="urn:microsoft.com/office/officeart/2005/8/layout/hProcess4"/>
    <dgm:cxn modelId="{A08B60CF-2CBC-413C-91FA-ECB91928395F}" type="presParOf" srcId="{DF6FCD9C-DCC7-4B6E-A24E-D23EEFC9B320}" destId="{C4FA6E1E-9593-44FD-A9F3-977E15CE73E5}" srcOrd="1" destOrd="0" presId="urn:microsoft.com/office/officeart/2005/8/layout/hProcess4"/>
    <dgm:cxn modelId="{8F5F95F6-B365-4B39-B9B9-7D75A6F15105}" type="presParOf" srcId="{DF6FCD9C-DCC7-4B6E-A24E-D23EEFC9B320}" destId="{F02705C6-D712-4F5B-B61C-A6A3E6C681A7}" srcOrd="2" destOrd="0" presId="urn:microsoft.com/office/officeart/2005/8/layout/hProcess4"/>
    <dgm:cxn modelId="{F38D9D34-7B05-4186-9A6F-32736A95C70F}" type="presParOf" srcId="{DF6FCD9C-DCC7-4B6E-A24E-D23EEFC9B320}" destId="{A8D2AF51-DB42-4B9C-8DAD-00D10F3D83E2}" srcOrd="3" destOrd="0" presId="urn:microsoft.com/office/officeart/2005/8/layout/hProcess4"/>
    <dgm:cxn modelId="{1312D8C5-37F2-415A-8CA9-A82683C96B34}" type="presParOf" srcId="{DF6FCD9C-DCC7-4B6E-A24E-D23EEFC9B320}" destId="{31104C77-79BE-480D-8484-ACF5CBE1D51A}" srcOrd="4" destOrd="0" presId="urn:microsoft.com/office/officeart/2005/8/layout/hProcess4"/>
    <dgm:cxn modelId="{1971B225-4404-4667-B5CF-E56858A13FF5}" type="presParOf" srcId="{1325C276-A0E1-4D80-907E-7A201777AC5F}" destId="{CCD5D179-C528-443D-B8E1-00EDED304C4A}" srcOrd="3" destOrd="0" presId="urn:microsoft.com/office/officeart/2005/8/layout/hProcess4"/>
    <dgm:cxn modelId="{C4F8D8D9-3568-423D-A360-A1B9DA19515D}" type="presParOf" srcId="{1325C276-A0E1-4D80-907E-7A201777AC5F}" destId="{D339C2EF-74BF-4D45-86F8-A5A2564E5DB0}" srcOrd="4" destOrd="0" presId="urn:microsoft.com/office/officeart/2005/8/layout/hProcess4"/>
    <dgm:cxn modelId="{CEE5449F-EAA7-4EED-AB0C-26928696202A}" type="presParOf" srcId="{D339C2EF-74BF-4D45-86F8-A5A2564E5DB0}" destId="{0B903F4B-60D7-45B0-B8A7-DDE725E1A580}" srcOrd="0" destOrd="0" presId="urn:microsoft.com/office/officeart/2005/8/layout/hProcess4"/>
    <dgm:cxn modelId="{05A2D44C-6682-4DB0-81E9-AF71D5996143}" type="presParOf" srcId="{D339C2EF-74BF-4D45-86F8-A5A2564E5DB0}" destId="{58513EEB-A6E0-4291-A4E0-3DAE60191236}" srcOrd="1" destOrd="0" presId="urn:microsoft.com/office/officeart/2005/8/layout/hProcess4"/>
    <dgm:cxn modelId="{0DBCD9D9-9D76-4C93-B42A-CF16F27F6532}" type="presParOf" srcId="{D339C2EF-74BF-4D45-86F8-A5A2564E5DB0}" destId="{35E04745-8538-488C-A2B7-8C1CABB32277}" srcOrd="2" destOrd="0" presId="urn:microsoft.com/office/officeart/2005/8/layout/hProcess4"/>
    <dgm:cxn modelId="{976B09A2-7F3B-4A2B-BAA6-F3937FA70D3E}" type="presParOf" srcId="{D339C2EF-74BF-4D45-86F8-A5A2564E5DB0}" destId="{44138C1E-CA6B-4BC2-BAD0-37271DC03906}" srcOrd="3" destOrd="0" presId="urn:microsoft.com/office/officeart/2005/8/layout/hProcess4"/>
    <dgm:cxn modelId="{00481EC9-08FE-4EF5-99B5-0EF80FED5C23}" type="presParOf" srcId="{D339C2EF-74BF-4D45-86F8-A5A2564E5DB0}" destId="{2E23A159-C89F-4EA4-BBB8-69400E1E7B31}" srcOrd="4" destOrd="0" presId="urn:microsoft.com/office/officeart/2005/8/layout/hProcess4"/>
    <dgm:cxn modelId="{71B8788D-EFB8-4DC9-B9C4-20D7B1F17479}" type="presParOf" srcId="{1325C276-A0E1-4D80-907E-7A201777AC5F}" destId="{AE4FBAEB-CFD1-40DA-B456-2E5486B7C2DA}" srcOrd="5" destOrd="0" presId="urn:microsoft.com/office/officeart/2005/8/layout/hProcess4"/>
    <dgm:cxn modelId="{42006A12-9DCD-4449-9600-2B5B20C558F6}" type="presParOf" srcId="{1325C276-A0E1-4D80-907E-7A201777AC5F}" destId="{68639813-A959-4403-9F78-E2DC2E15512D}" srcOrd="6" destOrd="0" presId="urn:microsoft.com/office/officeart/2005/8/layout/hProcess4"/>
    <dgm:cxn modelId="{F914D4F7-0DEE-4400-9564-E896218FC531}" type="presParOf" srcId="{68639813-A959-4403-9F78-E2DC2E15512D}" destId="{46B96B2F-3410-4834-86C4-2A9857F32FAC}" srcOrd="0" destOrd="0" presId="urn:microsoft.com/office/officeart/2005/8/layout/hProcess4"/>
    <dgm:cxn modelId="{6CD7C425-3966-418D-B318-B9EC0C907A7F}" type="presParOf" srcId="{68639813-A959-4403-9F78-E2DC2E15512D}" destId="{E4C828F1-2959-4E93-AFFE-7FA3FB4C81F7}" srcOrd="1" destOrd="0" presId="urn:microsoft.com/office/officeart/2005/8/layout/hProcess4"/>
    <dgm:cxn modelId="{C56CD10B-87DC-4419-BFE0-E2DFC9F1AF9D}" type="presParOf" srcId="{68639813-A959-4403-9F78-E2DC2E15512D}" destId="{3833049B-0A27-4604-ABEC-DA7655E56A26}" srcOrd="2" destOrd="0" presId="urn:microsoft.com/office/officeart/2005/8/layout/hProcess4"/>
    <dgm:cxn modelId="{73A367E8-6A7D-46EC-9B60-672986D16004}" type="presParOf" srcId="{68639813-A959-4403-9F78-E2DC2E15512D}" destId="{42930028-1CE3-4BEB-A96A-FC8D418A7D85}" srcOrd="3" destOrd="0" presId="urn:microsoft.com/office/officeart/2005/8/layout/hProcess4"/>
    <dgm:cxn modelId="{B9E23F00-CEAB-4F39-8ED9-3F8F4246886D}" type="presParOf" srcId="{68639813-A959-4403-9F78-E2DC2E15512D}" destId="{E8C4C568-7899-4024-A0D3-7CA35E9513DB}" srcOrd="4" destOrd="0" presId="urn:microsoft.com/office/officeart/2005/8/layout/hProcess4"/>
    <dgm:cxn modelId="{6538D870-A55E-469A-AFCD-473309A35ED3}" type="presParOf" srcId="{1325C276-A0E1-4D80-907E-7A201777AC5F}" destId="{E540AA1E-3CE3-428A-9118-989B592C87A1}" srcOrd="7" destOrd="0" presId="urn:microsoft.com/office/officeart/2005/8/layout/hProcess4"/>
    <dgm:cxn modelId="{70B7F980-AF7C-4A9A-AE10-39A26CF69542}" type="presParOf" srcId="{1325C276-A0E1-4D80-907E-7A201777AC5F}" destId="{B418FE47-9242-442F-A3B5-9B1F38C04C1D}" srcOrd="8" destOrd="0" presId="urn:microsoft.com/office/officeart/2005/8/layout/hProcess4"/>
    <dgm:cxn modelId="{8CA0B7C1-E444-4924-AB11-ECE5C76F21C7}" type="presParOf" srcId="{B418FE47-9242-442F-A3B5-9B1F38C04C1D}" destId="{58BAA79D-4304-43E9-AA9A-CE17A6FE2B22}" srcOrd="0" destOrd="0" presId="urn:microsoft.com/office/officeart/2005/8/layout/hProcess4"/>
    <dgm:cxn modelId="{9FDF2057-2346-4052-9F5F-4CCDF700A00F}" type="presParOf" srcId="{B418FE47-9242-442F-A3B5-9B1F38C04C1D}" destId="{6DBCFBF7-40F3-4FFB-BE9A-5BB63DA661BB}" srcOrd="1" destOrd="0" presId="urn:microsoft.com/office/officeart/2005/8/layout/hProcess4"/>
    <dgm:cxn modelId="{94F6FCCD-8C41-4CB9-9421-F019F0231955}" type="presParOf" srcId="{B418FE47-9242-442F-A3B5-9B1F38C04C1D}" destId="{E1D775C1-F19E-438A-961A-F95A2729277C}" srcOrd="2" destOrd="0" presId="urn:microsoft.com/office/officeart/2005/8/layout/hProcess4"/>
    <dgm:cxn modelId="{BDCC1FCA-B864-4B8D-8954-2AE0584FB14D}" type="presParOf" srcId="{B418FE47-9242-442F-A3B5-9B1F38C04C1D}" destId="{8B5A52E3-01D4-4A9B-9E50-87A45E82897C}" srcOrd="3" destOrd="0" presId="urn:microsoft.com/office/officeart/2005/8/layout/hProcess4"/>
    <dgm:cxn modelId="{DB07962A-F00B-49E5-A4CF-5B83E23233F5}" type="presParOf" srcId="{B418FE47-9242-442F-A3B5-9B1F38C04C1D}" destId="{A34A96ED-532E-4838-86FA-6FAF0CC80DA5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63BF3-B4D2-4AEB-8620-B2E01C7023F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18C748-62A0-4ADD-BC5A-6B03F6167774}">
      <dgm:prSet/>
      <dgm:spPr/>
      <dgm:t>
        <a:bodyPr/>
        <a:lstStyle/>
        <a:p>
          <a:pPr rtl="0"/>
          <a:r>
            <a:rPr lang="ru-RU" b="1" dirty="0"/>
            <a:t>Гибкость подходов</a:t>
          </a:r>
          <a:endParaRPr lang="ru-RU" dirty="0"/>
        </a:p>
      </dgm:t>
    </dgm:pt>
    <dgm:pt modelId="{A3BCA829-0660-42F3-A781-E90296418C34}" type="parTrans" cxnId="{89B188A7-E26B-4ED3-AB7D-9C15FAE15FF7}">
      <dgm:prSet/>
      <dgm:spPr/>
      <dgm:t>
        <a:bodyPr/>
        <a:lstStyle/>
        <a:p>
          <a:endParaRPr lang="ru-RU"/>
        </a:p>
      </dgm:t>
    </dgm:pt>
    <dgm:pt modelId="{42C24009-1727-4A4F-92FC-E60FD637AB18}" type="sibTrans" cxnId="{89B188A7-E26B-4ED3-AB7D-9C15FAE15FF7}">
      <dgm:prSet/>
      <dgm:spPr/>
      <dgm:t>
        <a:bodyPr/>
        <a:lstStyle/>
        <a:p>
          <a:endParaRPr lang="ru-RU"/>
        </a:p>
      </dgm:t>
    </dgm:pt>
    <dgm:pt modelId="{7E99C293-E827-4D2E-8783-71E803A5E181}">
      <dgm:prSet/>
      <dgm:spPr/>
      <dgm:t>
        <a:bodyPr/>
        <a:lstStyle/>
        <a:p>
          <a:pPr rtl="0">
            <a:buNone/>
          </a:pPr>
          <a:r>
            <a:rPr lang="ru-RU" dirty="0"/>
            <a:t>Методы мотивации должны учитывать </a:t>
          </a:r>
          <a:r>
            <a:rPr lang="ru-RU" b="1" dirty="0"/>
            <a:t>индивидуальные особенности</a:t>
          </a:r>
          <a:r>
            <a:rPr lang="ru-RU" dirty="0"/>
            <a:t> участников</a:t>
          </a:r>
        </a:p>
      </dgm:t>
    </dgm:pt>
    <dgm:pt modelId="{1C9584EF-4E6B-46D9-BB10-A780282EF326}" type="parTrans" cxnId="{60B0BE88-D8D8-45D6-9C17-603BBE1C19D8}">
      <dgm:prSet/>
      <dgm:spPr/>
      <dgm:t>
        <a:bodyPr/>
        <a:lstStyle/>
        <a:p>
          <a:endParaRPr lang="ru-RU"/>
        </a:p>
      </dgm:t>
    </dgm:pt>
    <dgm:pt modelId="{6DA8304D-548D-4ED9-8FC6-17CAAF0C8A77}" type="sibTrans" cxnId="{60B0BE88-D8D8-45D6-9C17-603BBE1C19D8}">
      <dgm:prSet/>
      <dgm:spPr/>
      <dgm:t>
        <a:bodyPr/>
        <a:lstStyle/>
        <a:p>
          <a:endParaRPr lang="ru-RU"/>
        </a:p>
      </dgm:t>
    </dgm:pt>
    <dgm:pt modelId="{CF1E30DD-C4D9-406E-8333-5733661F5799}">
      <dgm:prSet/>
      <dgm:spPr/>
      <dgm:t>
        <a:bodyPr/>
        <a:lstStyle/>
        <a:p>
          <a:pPr rtl="0"/>
          <a:r>
            <a:rPr lang="ru-RU" b="1" dirty="0"/>
            <a:t>Комбинация факторов</a:t>
          </a:r>
          <a:endParaRPr lang="ru-RU" dirty="0"/>
        </a:p>
      </dgm:t>
    </dgm:pt>
    <dgm:pt modelId="{A9BC2542-0C8E-4C70-AA9D-912D602FACB6}" type="parTrans" cxnId="{7A0FF065-5EC0-491B-94A8-EDB6C3101F02}">
      <dgm:prSet/>
      <dgm:spPr/>
      <dgm:t>
        <a:bodyPr/>
        <a:lstStyle/>
        <a:p>
          <a:endParaRPr lang="ru-RU"/>
        </a:p>
      </dgm:t>
    </dgm:pt>
    <dgm:pt modelId="{DEE46D5C-E017-47FC-BD65-2638A440742F}" type="sibTrans" cxnId="{7A0FF065-5EC0-491B-94A8-EDB6C3101F02}">
      <dgm:prSet/>
      <dgm:spPr/>
      <dgm:t>
        <a:bodyPr/>
        <a:lstStyle/>
        <a:p>
          <a:endParaRPr lang="ru-RU"/>
        </a:p>
      </dgm:t>
    </dgm:pt>
    <dgm:pt modelId="{70D98FF8-CF35-4808-90D4-8FC48BC5EA5F}">
      <dgm:prSet/>
      <dgm:spPr/>
      <dgm:t>
        <a:bodyPr/>
        <a:lstStyle/>
        <a:p>
          <a:pPr rtl="0">
            <a:buNone/>
          </a:pPr>
          <a:r>
            <a:rPr lang="ru-RU" b="1" dirty="0"/>
            <a:t>Материальное стимулирование</a:t>
          </a:r>
          <a:r>
            <a:rPr lang="ru-RU" dirty="0"/>
            <a:t> важно, но необходимо дополнять его </a:t>
          </a:r>
          <a:r>
            <a:rPr lang="ru-RU" b="1" dirty="0"/>
            <a:t>нематериальными факторами</a:t>
          </a:r>
          <a:r>
            <a:rPr lang="ru-RU" dirty="0"/>
            <a:t>, </a:t>
          </a:r>
          <a:br>
            <a:rPr lang="ru-RU" dirty="0"/>
          </a:br>
          <a:r>
            <a:rPr lang="ru-RU" dirty="0"/>
            <a:t>такими как признание, развитие и обучение</a:t>
          </a:r>
        </a:p>
      </dgm:t>
    </dgm:pt>
    <dgm:pt modelId="{10CC53DD-089E-49A0-90E4-36D7304283BE}" type="parTrans" cxnId="{C3FB9C68-3DB2-4050-BC15-1B79B1913C66}">
      <dgm:prSet/>
      <dgm:spPr/>
      <dgm:t>
        <a:bodyPr/>
        <a:lstStyle/>
        <a:p>
          <a:endParaRPr lang="ru-RU"/>
        </a:p>
      </dgm:t>
    </dgm:pt>
    <dgm:pt modelId="{F4A7C19F-5689-414E-8189-3814ED935C8D}" type="sibTrans" cxnId="{C3FB9C68-3DB2-4050-BC15-1B79B1913C66}">
      <dgm:prSet/>
      <dgm:spPr/>
      <dgm:t>
        <a:bodyPr/>
        <a:lstStyle/>
        <a:p>
          <a:endParaRPr lang="ru-RU"/>
        </a:p>
      </dgm:t>
    </dgm:pt>
    <dgm:pt modelId="{6ABB590D-7242-4049-9FD8-E6B6111C2A5A}">
      <dgm:prSet/>
      <dgm:spPr/>
      <dgm:t>
        <a:bodyPr/>
        <a:lstStyle/>
        <a:p>
          <a:pPr rtl="0"/>
          <a:r>
            <a:rPr lang="ru-RU" b="1" dirty="0"/>
            <a:t>Роль лидера</a:t>
          </a:r>
          <a:endParaRPr lang="ru-RU" dirty="0"/>
        </a:p>
      </dgm:t>
    </dgm:pt>
    <dgm:pt modelId="{4F24D762-DBE4-40EC-8D31-0FC06123B45F}" type="parTrans" cxnId="{E9896699-42C8-4552-99F8-ABEEC3E66F0D}">
      <dgm:prSet/>
      <dgm:spPr/>
      <dgm:t>
        <a:bodyPr/>
        <a:lstStyle/>
        <a:p>
          <a:endParaRPr lang="ru-RU"/>
        </a:p>
      </dgm:t>
    </dgm:pt>
    <dgm:pt modelId="{75D4C4D7-E15E-4FCC-896D-816D14FA9E44}" type="sibTrans" cxnId="{E9896699-42C8-4552-99F8-ABEEC3E66F0D}">
      <dgm:prSet/>
      <dgm:spPr/>
      <dgm:t>
        <a:bodyPr/>
        <a:lstStyle/>
        <a:p>
          <a:endParaRPr lang="ru-RU"/>
        </a:p>
      </dgm:t>
    </dgm:pt>
    <dgm:pt modelId="{C3C056B3-F777-425C-A926-4F281E505F07}">
      <dgm:prSet/>
      <dgm:spPr/>
      <dgm:t>
        <a:bodyPr/>
        <a:lstStyle/>
        <a:p>
          <a:pPr rtl="0">
            <a:buNone/>
          </a:pPr>
          <a:r>
            <a:rPr lang="ru-RU" dirty="0"/>
            <a:t>Лидер обязан:</a:t>
          </a:r>
        </a:p>
      </dgm:t>
    </dgm:pt>
    <dgm:pt modelId="{5CC6AB2F-CC81-48D3-8936-C96F02D28798}" type="parTrans" cxnId="{8D228C92-D2B7-4A4F-802B-8E1886BAD8E1}">
      <dgm:prSet/>
      <dgm:spPr/>
      <dgm:t>
        <a:bodyPr/>
        <a:lstStyle/>
        <a:p>
          <a:endParaRPr lang="ru-RU"/>
        </a:p>
      </dgm:t>
    </dgm:pt>
    <dgm:pt modelId="{192DF4D9-1BF1-4983-A49E-B8BC526A9D31}" type="sibTrans" cxnId="{8D228C92-D2B7-4A4F-802B-8E1886BAD8E1}">
      <dgm:prSet/>
      <dgm:spPr/>
      <dgm:t>
        <a:bodyPr/>
        <a:lstStyle/>
        <a:p>
          <a:endParaRPr lang="ru-RU"/>
        </a:p>
      </dgm:t>
    </dgm:pt>
    <dgm:pt modelId="{D7573F92-212E-4A95-A31E-DAE6CD030D67}">
      <dgm:prSet/>
      <dgm:spPr/>
      <dgm:t>
        <a:bodyPr/>
        <a:lstStyle/>
        <a:p>
          <a:pPr rtl="0"/>
          <a:r>
            <a:rPr lang="ru-RU" dirty="0"/>
            <a:t>устранять </a:t>
          </a:r>
          <a:r>
            <a:rPr lang="ru-RU" b="1" dirty="0"/>
            <a:t>гигиенические факторы</a:t>
          </a:r>
          <a:r>
            <a:rPr lang="ru-RU" dirty="0"/>
            <a:t> (по Герцбергу) — неудовлетворённость условиями труда, неясность ролей</a:t>
          </a:r>
        </a:p>
      </dgm:t>
    </dgm:pt>
    <dgm:pt modelId="{F2F4DBFA-D97E-4ADC-BFBA-404F9BEFA392}" type="parTrans" cxnId="{5FA45AF3-273E-4649-A32E-5E361B82F5CF}">
      <dgm:prSet/>
      <dgm:spPr/>
      <dgm:t>
        <a:bodyPr/>
        <a:lstStyle/>
        <a:p>
          <a:endParaRPr lang="ru-RU"/>
        </a:p>
      </dgm:t>
    </dgm:pt>
    <dgm:pt modelId="{AA7E91C9-154C-4F28-AE8E-E49625CAA4E2}" type="sibTrans" cxnId="{5FA45AF3-273E-4649-A32E-5E361B82F5CF}">
      <dgm:prSet/>
      <dgm:spPr/>
      <dgm:t>
        <a:bodyPr/>
        <a:lstStyle/>
        <a:p>
          <a:endParaRPr lang="ru-RU"/>
        </a:p>
      </dgm:t>
    </dgm:pt>
    <dgm:pt modelId="{324BB90E-0604-4770-8704-E05B4E75DBB1}">
      <dgm:prSet/>
      <dgm:spPr/>
      <dgm:t>
        <a:bodyPr/>
        <a:lstStyle/>
        <a:p>
          <a:pPr rtl="0"/>
          <a:r>
            <a:rPr lang="ru-RU" dirty="0"/>
            <a:t>усиливать </a:t>
          </a:r>
          <a:r>
            <a:rPr lang="ru-RU" b="1" dirty="0"/>
            <a:t>мотиваторы</a:t>
          </a:r>
          <a:r>
            <a:rPr lang="ru-RU" dirty="0"/>
            <a:t> — ответственность, карьерный рост, достижения</a:t>
          </a:r>
        </a:p>
      </dgm:t>
    </dgm:pt>
    <dgm:pt modelId="{4BC43292-B834-44C6-B869-FF11B3B7DC24}" type="parTrans" cxnId="{6EF7B787-6484-43F6-AE9B-390B3AC80983}">
      <dgm:prSet/>
      <dgm:spPr/>
      <dgm:t>
        <a:bodyPr/>
        <a:lstStyle/>
        <a:p>
          <a:endParaRPr lang="ru-RU"/>
        </a:p>
      </dgm:t>
    </dgm:pt>
    <dgm:pt modelId="{3ABCCCA9-2600-4AB5-BCD1-023ADEADE10B}" type="sibTrans" cxnId="{6EF7B787-6484-43F6-AE9B-390B3AC80983}">
      <dgm:prSet/>
      <dgm:spPr/>
      <dgm:t>
        <a:bodyPr/>
        <a:lstStyle/>
        <a:p>
          <a:endParaRPr lang="ru-RU"/>
        </a:p>
      </dgm:t>
    </dgm:pt>
    <dgm:pt modelId="{DEB8B307-F3F1-4ECF-B457-BE3864716F9A}">
      <dgm:prSet/>
      <dgm:spPr/>
      <dgm:t>
        <a:bodyPr/>
        <a:lstStyle/>
        <a:p>
          <a:pPr rtl="0"/>
          <a:r>
            <a:rPr lang="ru-RU" b="1" dirty="0"/>
            <a:t>Программы мотивации</a:t>
          </a:r>
          <a:endParaRPr lang="ru-RU" dirty="0"/>
        </a:p>
      </dgm:t>
    </dgm:pt>
    <dgm:pt modelId="{EF9E1E0E-4F64-4FA6-8526-93BFCD906826}" type="parTrans" cxnId="{3544678D-D43E-4201-A24E-DED71442F332}">
      <dgm:prSet/>
      <dgm:spPr/>
      <dgm:t>
        <a:bodyPr/>
        <a:lstStyle/>
        <a:p>
          <a:endParaRPr lang="ru-RU"/>
        </a:p>
      </dgm:t>
    </dgm:pt>
    <dgm:pt modelId="{8FC48D8D-71CE-42CA-8C6D-79523606FD74}" type="sibTrans" cxnId="{3544678D-D43E-4201-A24E-DED71442F332}">
      <dgm:prSet/>
      <dgm:spPr/>
      <dgm:t>
        <a:bodyPr/>
        <a:lstStyle/>
        <a:p>
          <a:endParaRPr lang="ru-RU"/>
        </a:p>
      </dgm:t>
    </dgm:pt>
    <dgm:pt modelId="{F37A9307-5CB1-402F-BC36-7B0989929A82}">
      <dgm:prSet/>
      <dgm:spPr/>
      <dgm:t>
        <a:bodyPr/>
        <a:lstStyle/>
        <a:p>
          <a:pPr rtl="0"/>
          <a:r>
            <a:rPr lang="ru-RU" b="1" dirty="0"/>
            <a:t>Геймификация</a:t>
          </a:r>
          <a:endParaRPr lang="ru-RU" dirty="0"/>
        </a:p>
      </dgm:t>
    </dgm:pt>
    <dgm:pt modelId="{84AE6B17-AF6A-4F72-ADCD-BC966B36995B}" type="parTrans" cxnId="{B31339D9-52E3-4823-9C63-6F47752913AE}">
      <dgm:prSet/>
      <dgm:spPr/>
      <dgm:t>
        <a:bodyPr/>
        <a:lstStyle/>
        <a:p>
          <a:endParaRPr lang="ru-RU"/>
        </a:p>
      </dgm:t>
    </dgm:pt>
    <dgm:pt modelId="{04B8032E-41B2-4BF5-9C5D-3334B73E7A4F}" type="sibTrans" cxnId="{B31339D9-52E3-4823-9C63-6F47752913AE}">
      <dgm:prSet/>
      <dgm:spPr/>
      <dgm:t>
        <a:bodyPr/>
        <a:lstStyle/>
        <a:p>
          <a:endParaRPr lang="ru-RU"/>
        </a:p>
      </dgm:t>
    </dgm:pt>
    <dgm:pt modelId="{9BFB9F2E-6D10-492C-8546-5F01AEB500E6}">
      <dgm:prSet/>
      <dgm:spPr/>
      <dgm:t>
        <a:bodyPr/>
        <a:lstStyle/>
        <a:p>
          <a:pPr rtl="0"/>
          <a:r>
            <a:rPr lang="ru-RU" b="1" dirty="0"/>
            <a:t>Командные бонусы</a:t>
          </a:r>
          <a:endParaRPr lang="ru-RU" dirty="0"/>
        </a:p>
      </dgm:t>
    </dgm:pt>
    <dgm:pt modelId="{20295061-00B0-4EB0-AF53-21BD5205F767}" type="parTrans" cxnId="{04B2F030-3E8F-4591-A9F0-9ADC2436AFFE}">
      <dgm:prSet/>
      <dgm:spPr/>
      <dgm:t>
        <a:bodyPr/>
        <a:lstStyle/>
        <a:p>
          <a:endParaRPr lang="ru-RU"/>
        </a:p>
      </dgm:t>
    </dgm:pt>
    <dgm:pt modelId="{26261349-9FE1-4356-AA66-B141BF9142DB}" type="sibTrans" cxnId="{04B2F030-3E8F-4591-A9F0-9ADC2436AFFE}">
      <dgm:prSet/>
      <dgm:spPr/>
      <dgm:t>
        <a:bodyPr/>
        <a:lstStyle/>
        <a:p>
          <a:endParaRPr lang="ru-RU"/>
        </a:p>
      </dgm:t>
    </dgm:pt>
    <dgm:pt modelId="{E6449533-7D1B-4659-A38B-A58FEFDBC408}">
      <dgm:prSet/>
      <dgm:spPr/>
      <dgm:t>
        <a:bodyPr/>
        <a:lstStyle/>
        <a:p>
          <a:pPr rtl="0"/>
          <a:r>
            <a:rPr lang="ru-RU" b="1" dirty="0"/>
            <a:t>Ключевой результат</a:t>
          </a:r>
          <a:endParaRPr lang="ru-RU" dirty="0"/>
        </a:p>
      </dgm:t>
    </dgm:pt>
    <dgm:pt modelId="{1B87E58F-368C-4F23-9D4E-4F0BF1F7C4CD}" type="parTrans" cxnId="{6B31F421-8875-4EA4-B6C3-C23F168DB06A}">
      <dgm:prSet/>
      <dgm:spPr/>
      <dgm:t>
        <a:bodyPr/>
        <a:lstStyle/>
        <a:p>
          <a:endParaRPr lang="ru-RU"/>
        </a:p>
      </dgm:t>
    </dgm:pt>
    <dgm:pt modelId="{CB6CE19E-DF49-4052-AAC8-55633E4D46A1}" type="sibTrans" cxnId="{6B31F421-8875-4EA4-B6C3-C23F168DB06A}">
      <dgm:prSet/>
      <dgm:spPr/>
      <dgm:t>
        <a:bodyPr/>
        <a:lstStyle/>
        <a:p>
          <a:endParaRPr lang="ru-RU"/>
        </a:p>
      </dgm:t>
    </dgm:pt>
    <dgm:pt modelId="{AA633A86-4E2F-4057-B5E9-7E7FD60AD9EB}">
      <dgm:prSet/>
      <dgm:spPr/>
      <dgm:t>
        <a:bodyPr/>
        <a:lstStyle/>
        <a:p>
          <a:pPr rtl="0"/>
          <a:r>
            <a:rPr lang="ru-RU" b="1" dirty="0"/>
            <a:t>Повышенная вовлечённость</a:t>
          </a:r>
          <a:endParaRPr lang="ru-RU" dirty="0"/>
        </a:p>
      </dgm:t>
    </dgm:pt>
    <dgm:pt modelId="{730DB4DC-0E43-4278-B733-85DB17230172}" type="parTrans" cxnId="{79A2847A-C75C-476C-84D5-CD60090D4D0D}">
      <dgm:prSet/>
      <dgm:spPr/>
      <dgm:t>
        <a:bodyPr/>
        <a:lstStyle/>
        <a:p>
          <a:endParaRPr lang="ru-RU"/>
        </a:p>
      </dgm:t>
    </dgm:pt>
    <dgm:pt modelId="{FE3F739B-DB4A-485B-83EA-79E66DE19354}" type="sibTrans" cxnId="{79A2847A-C75C-476C-84D5-CD60090D4D0D}">
      <dgm:prSet/>
      <dgm:spPr/>
      <dgm:t>
        <a:bodyPr/>
        <a:lstStyle/>
        <a:p>
          <a:endParaRPr lang="ru-RU"/>
        </a:p>
      </dgm:t>
    </dgm:pt>
    <dgm:pt modelId="{7BA86DD5-6DA5-48B0-B9EB-CF77638E751A}">
      <dgm:prSet/>
      <dgm:spPr/>
      <dgm:t>
        <a:bodyPr/>
        <a:lstStyle/>
        <a:p>
          <a:pPr rtl="0"/>
          <a:r>
            <a:rPr lang="ru-RU" b="1" dirty="0"/>
            <a:t>Производительность команды</a:t>
          </a:r>
          <a:endParaRPr lang="ru-RU" dirty="0"/>
        </a:p>
      </dgm:t>
    </dgm:pt>
    <dgm:pt modelId="{09650153-9BCE-4A0C-BFC5-E8552B068441}" type="parTrans" cxnId="{3A671BE2-DAAB-4B0C-91BD-06E9C95F0B1B}">
      <dgm:prSet/>
      <dgm:spPr/>
      <dgm:t>
        <a:bodyPr/>
        <a:lstStyle/>
        <a:p>
          <a:endParaRPr lang="ru-RU"/>
        </a:p>
      </dgm:t>
    </dgm:pt>
    <dgm:pt modelId="{715DEE0E-F0E3-474C-875D-0E3348832CB3}" type="sibTrans" cxnId="{3A671BE2-DAAB-4B0C-91BD-06E9C95F0B1B}">
      <dgm:prSet/>
      <dgm:spPr/>
      <dgm:t>
        <a:bodyPr/>
        <a:lstStyle/>
        <a:p>
          <a:endParaRPr lang="ru-RU"/>
        </a:p>
      </dgm:t>
    </dgm:pt>
    <dgm:pt modelId="{35186C3B-4DA8-4E7B-B2D9-16C6FCF3F229}" type="pres">
      <dgm:prSet presAssocID="{87463BF3-B4D2-4AEB-8620-B2E01C7023F1}" presName="linear" presStyleCnt="0">
        <dgm:presLayoutVars>
          <dgm:animLvl val="lvl"/>
          <dgm:resizeHandles val="exact"/>
        </dgm:presLayoutVars>
      </dgm:prSet>
      <dgm:spPr/>
    </dgm:pt>
    <dgm:pt modelId="{281BFF5A-C82A-4ABB-B338-AA1BDBEBE067}" type="pres">
      <dgm:prSet presAssocID="{6318C748-62A0-4ADD-BC5A-6B03F6167774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858F8AF8-BFEB-45A2-9D9C-5290C71EDA59}" type="pres">
      <dgm:prSet presAssocID="{6318C748-62A0-4ADD-BC5A-6B03F6167774}" presName="childText" presStyleLbl="revTx" presStyleIdx="0" presStyleCnt="5">
        <dgm:presLayoutVars>
          <dgm:bulletEnabled val="1"/>
        </dgm:presLayoutVars>
      </dgm:prSet>
      <dgm:spPr/>
    </dgm:pt>
    <dgm:pt modelId="{EE853F39-3D04-4082-AD89-B4316FA561F5}" type="pres">
      <dgm:prSet presAssocID="{CF1E30DD-C4D9-406E-8333-5733661F5799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8EB0AB20-D8B8-42AA-88A8-E468002EE491}" type="pres">
      <dgm:prSet presAssocID="{CF1E30DD-C4D9-406E-8333-5733661F5799}" presName="childText" presStyleLbl="revTx" presStyleIdx="1" presStyleCnt="5">
        <dgm:presLayoutVars>
          <dgm:bulletEnabled val="1"/>
        </dgm:presLayoutVars>
      </dgm:prSet>
      <dgm:spPr/>
    </dgm:pt>
    <dgm:pt modelId="{FA6F534E-85FF-4025-8F68-05F0926911E1}" type="pres">
      <dgm:prSet presAssocID="{6ABB590D-7242-4049-9FD8-E6B6111C2A5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B490D9E-D568-427C-AFAB-03E6E242CF46}" type="pres">
      <dgm:prSet presAssocID="{6ABB590D-7242-4049-9FD8-E6B6111C2A5A}" presName="childText" presStyleLbl="revTx" presStyleIdx="2" presStyleCnt="5">
        <dgm:presLayoutVars>
          <dgm:bulletEnabled val="1"/>
        </dgm:presLayoutVars>
      </dgm:prSet>
      <dgm:spPr/>
    </dgm:pt>
    <dgm:pt modelId="{758B7FE8-E916-4949-A545-F2EEB0290732}" type="pres">
      <dgm:prSet presAssocID="{DEB8B307-F3F1-4ECF-B457-BE3864716F9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1466021-497E-468C-8163-B04B0242C9B4}" type="pres">
      <dgm:prSet presAssocID="{DEB8B307-F3F1-4ECF-B457-BE3864716F9A}" presName="childText" presStyleLbl="revTx" presStyleIdx="3" presStyleCnt="5">
        <dgm:presLayoutVars>
          <dgm:bulletEnabled val="1"/>
        </dgm:presLayoutVars>
      </dgm:prSet>
      <dgm:spPr/>
    </dgm:pt>
    <dgm:pt modelId="{F96E142E-3BB4-43CA-8962-01B6405C7C9B}" type="pres">
      <dgm:prSet presAssocID="{E6449533-7D1B-4659-A38B-A58FEFDBC40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CBB5814B-D7C2-4FD8-81FA-903EEDCEF8E8}" type="pres">
      <dgm:prSet presAssocID="{E6449533-7D1B-4659-A38B-A58FEFDBC408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3D71C902-FF5D-42EE-9663-D8CE829E77D7}" type="presOf" srcId="{6318C748-62A0-4ADD-BC5A-6B03F6167774}" destId="{281BFF5A-C82A-4ABB-B338-AA1BDBEBE067}" srcOrd="0" destOrd="0" presId="urn:microsoft.com/office/officeart/2005/8/layout/vList2"/>
    <dgm:cxn modelId="{CB69B816-DA6A-42EB-B913-0137FBB8880E}" type="presOf" srcId="{70D98FF8-CF35-4808-90D4-8FC48BC5EA5F}" destId="{8EB0AB20-D8B8-42AA-88A8-E468002EE491}" srcOrd="0" destOrd="0" presId="urn:microsoft.com/office/officeart/2005/8/layout/vList2"/>
    <dgm:cxn modelId="{4968D21F-1DE9-4F8B-8859-2C98C44A33CA}" type="presOf" srcId="{F37A9307-5CB1-402F-BC36-7B0989929A82}" destId="{41466021-497E-468C-8163-B04B0242C9B4}" srcOrd="0" destOrd="0" presId="urn:microsoft.com/office/officeart/2005/8/layout/vList2"/>
    <dgm:cxn modelId="{6B31F421-8875-4EA4-B6C3-C23F168DB06A}" srcId="{87463BF3-B4D2-4AEB-8620-B2E01C7023F1}" destId="{E6449533-7D1B-4659-A38B-A58FEFDBC408}" srcOrd="4" destOrd="0" parTransId="{1B87E58F-368C-4F23-9D4E-4F0BF1F7C4CD}" sibTransId="{CB6CE19E-DF49-4052-AAC8-55633E4D46A1}"/>
    <dgm:cxn modelId="{D8D7482C-47B2-4FC4-8CF1-597822DE2454}" type="presOf" srcId="{7E99C293-E827-4D2E-8783-71E803A5E181}" destId="{858F8AF8-BFEB-45A2-9D9C-5290C71EDA59}" srcOrd="0" destOrd="0" presId="urn:microsoft.com/office/officeart/2005/8/layout/vList2"/>
    <dgm:cxn modelId="{04B2F030-3E8F-4591-A9F0-9ADC2436AFFE}" srcId="{DEB8B307-F3F1-4ECF-B457-BE3864716F9A}" destId="{9BFB9F2E-6D10-492C-8546-5F01AEB500E6}" srcOrd="1" destOrd="0" parTransId="{20295061-00B0-4EB0-AF53-21BD5205F767}" sibTransId="{26261349-9FE1-4356-AA66-B141BF9142DB}"/>
    <dgm:cxn modelId="{81F5B058-802E-497A-8190-69D64D73123D}" type="presOf" srcId="{CF1E30DD-C4D9-406E-8333-5733661F5799}" destId="{EE853F39-3D04-4082-AD89-B4316FA561F5}" srcOrd="0" destOrd="0" presId="urn:microsoft.com/office/officeart/2005/8/layout/vList2"/>
    <dgm:cxn modelId="{7A0FF065-5EC0-491B-94A8-EDB6C3101F02}" srcId="{87463BF3-B4D2-4AEB-8620-B2E01C7023F1}" destId="{CF1E30DD-C4D9-406E-8333-5733661F5799}" srcOrd="1" destOrd="0" parTransId="{A9BC2542-0C8E-4C70-AA9D-912D602FACB6}" sibTransId="{DEE46D5C-E017-47FC-BD65-2638A440742F}"/>
    <dgm:cxn modelId="{C3FB9C68-3DB2-4050-BC15-1B79B1913C66}" srcId="{CF1E30DD-C4D9-406E-8333-5733661F5799}" destId="{70D98FF8-CF35-4808-90D4-8FC48BC5EA5F}" srcOrd="0" destOrd="0" parTransId="{10CC53DD-089E-49A0-90E4-36D7304283BE}" sibTransId="{F4A7C19F-5689-414E-8189-3814ED935C8D}"/>
    <dgm:cxn modelId="{79A2847A-C75C-476C-84D5-CD60090D4D0D}" srcId="{E6449533-7D1B-4659-A38B-A58FEFDBC408}" destId="{AA633A86-4E2F-4057-B5E9-7E7FD60AD9EB}" srcOrd="0" destOrd="0" parTransId="{730DB4DC-0E43-4278-B733-85DB17230172}" sibTransId="{FE3F739B-DB4A-485B-83EA-79E66DE19354}"/>
    <dgm:cxn modelId="{E5ACF880-2E3B-453F-A160-BF221DD1E20C}" type="presOf" srcId="{AA633A86-4E2F-4057-B5E9-7E7FD60AD9EB}" destId="{CBB5814B-D7C2-4FD8-81FA-903EEDCEF8E8}" srcOrd="0" destOrd="0" presId="urn:microsoft.com/office/officeart/2005/8/layout/vList2"/>
    <dgm:cxn modelId="{6EF7B787-6484-43F6-AE9B-390B3AC80983}" srcId="{C3C056B3-F777-425C-A926-4F281E505F07}" destId="{324BB90E-0604-4770-8704-E05B4E75DBB1}" srcOrd="1" destOrd="0" parTransId="{4BC43292-B834-44C6-B869-FF11B3B7DC24}" sibTransId="{3ABCCCA9-2600-4AB5-BCD1-023ADEADE10B}"/>
    <dgm:cxn modelId="{60B0BE88-D8D8-45D6-9C17-603BBE1C19D8}" srcId="{6318C748-62A0-4ADD-BC5A-6B03F6167774}" destId="{7E99C293-E827-4D2E-8783-71E803A5E181}" srcOrd="0" destOrd="0" parTransId="{1C9584EF-4E6B-46D9-BB10-A780282EF326}" sibTransId="{6DA8304D-548D-4ED9-8FC6-17CAAF0C8A77}"/>
    <dgm:cxn modelId="{7EC60A8C-6254-4BEB-8EBD-2DB51F0444DF}" type="presOf" srcId="{87463BF3-B4D2-4AEB-8620-B2E01C7023F1}" destId="{35186C3B-4DA8-4E7B-B2D9-16C6FCF3F229}" srcOrd="0" destOrd="0" presId="urn:microsoft.com/office/officeart/2005/8/layout/vList2"/>
    <dgm:cxn modelId="{3544678D-D43E-4201-A24E-DED71442F332}" srcId="{87463BF3-B4D2-4AEB-8620-B2E01C7023F1}" destId="{DEB8B307-F3F1-4ECF-B457-BE3864716F9A}" srcOrd="3" destOrd="0" parTransId="{EF9E1E0E-4F64-4FA6-8526-93BFCD906826}" sibTransId="{8FC48D8D-71CE-42CA-8C6D-79523606FD74}"/>
    <dgm:cxn modelId="{B62B8392-B769-4D3D-A505-254E3321CD52}" type="presOf" srcId="{C3C056B3-F777-425C-A926-4F281E505F07}" destId="{EB490D9E-D568-427C-AFAB-03E6E242CF46}" srcOrd="0" destOrd="0" presId="urn:microsoft.com/office/officeart/2005/8/layout/vList2"/>
    <dgm:cxn modelId="{8D228C92-D2B7-4A4F-802B-8E1886BAD8E1}" srcId="{6ABB590D-7242-4049-9FD8-E6B6111C2A5A}" destId="{C3C056B3-F777-425C-A926-4F281E505F07}" srcOrd="0" destOrd="0" parTransId="{5CC6AB2F-CC81-48D3-8936-C96F02D28798}" sibTransId="{192DF4D9-1BF1-4983-A49E-B8BC526A9D31}"/>
    <dgm:cxn modelId="{13B6FF92-C517-46B9-AC6C-7BC582EB3169}" type="presOf" srcId="{9BFB9F2E-6D10-492C-8546-5F01AEB500E6}" destId="{41466021-497E-468C-8163-B04B0242C9B4}" srcOrd="0" destOrd="1" presId="urn:microsoft.com/office/officeart/2005/8/layout/vList2"/>
    <dgm:cxn modelId="{E9896699-42C8-4552-99F8-ABEEC3E66F0D}" srcId="{87463BF3-B4D2-4AEB-8620-B2E01C7023F1}" destId="{6ABB590D-7242-4049-9FD8-E6B6111C2A5A}" srcOrd="2" destOrd="0" parTransId="{4F24D762-DBE4-40EC-8D31-0FC06123B45F}" sibTransId="{75D4C4D7-E15E-4FCC-896D-816D14FA9E44}"/>
    <dgm:cxn modelId="{767F509E-5A8C-4279-89B8-68907FAFF5F4}" type="presOf" srcId="{DEB8B307-F3F1-4ECF-B457-BE3864716F9A}" destId="{758B7FE8-E916-4949-A545-F2EEB0290732}" srcOrd="0" destOrd="0" presId="urn:microsoft.com/office/officeart/2005/8/layout/vList2"/>
    <dgm:cxn modelId="{89B188A7-E26B-4ED3-AB7D-9C15FAE15FF7}" srcId="{87463BF3-B4D2-4AEB-8620-B2E01C7023F1}" destId="{6318C748-62A0-4ADD-BC5A-6B03F6167774}" srcOrd="0" destOrd="0" parTransId="{A3BCA829-0660-42F3-A781-E90296418C34}" sibTransId="{42C24009-1727-4A4F-92FC-E60FD637AB18}"/>
    <dgm:cxn modelId="{DBEA58AD-D358-4E21-8288-59318BCD617F}" type="presOf" srcId="{6ABB590D-7242-4049-9FD8-E6B6111C2A5A}" destId="{FA6F534E-85FF-4025-8F68-05F0926911E1}" srcOrd="0" destOrd="0" presId="urn:microsoft.com/office/officeart/2005/8/layout/vList2"/>
    <dgm:cxn modelId="{A0E3D6AD-D32A-481D-ADC8-76937EF90DD4}" type="presOf" srcId="{7BA86DD5-6DA5-48B0-B9EB-CF77638E751A}" destId="{CBB5814B-D7C2-4FD8-81FA-903EEDCEF8E8}" srcOrd="0" destOrd="1" presId="urn:microsoft.com/office/officeart/2005/8/layout/vList2"/>
    <dgm:cxn modelId="{03181BC6-28F8-4B44-AE74-DC1CB79B8300}" type="presOf" srcId="{D7573F92-212E-4A95-A31E-DAE6CD030D67}" destId="{EB490D9E-D568-427C-AFAB-03E6E242CF46}" srcOrd="0" destOrd="1" presId="urn:microsoft.com/office/officeart/2005/8/layout/vList2"/>
    <dgm:cxn modelId="{B31339D9-52E3-4823-9C63-6F47752913AE}" srcId="{DEB8B307-F3F1-4ECF-B457-BE3864716F9A}" destId="{F37A9307-5CB1-402F-BC36-7B0989929A82}" srcOrd="0" destOrd="0" parTransId="{84AE6B17-AF6A-4F72-ADCD-BC966B36995B}" sibTransId="{04B8032E-41B2-4BF5-9C5D-3334B73E7A4F}"/>
    <dgm:cxn modelId="{3A671BE2-DAAB-4B0C-91BD-06E9C95F0B1B}" srcId="{E6449533-7D1B-4659-A38B-A58FEFDBC408}" destId="{7BA86DD5-6DA5-48B0-B9EB-CF77638E751A}" srcOrd="1" destOrd="0" parTransId="{09650153-9BCE-4A0C-BFC5-E8552B068441}" sibTransId="{715DEE0E-F0E3-474C-875D-0E3348832CB3}"/>
    <dgm:cxn modelId="{87667FEB-EC54-4485-98B0-1EC13FD8FB95}" type="presOf" srcId="{324BB90E-0604-4770-8704-E05B4E75DBB1}" destId="{EB490D9E-D568-427C-AFAB-03E6E242CF46}" srcOrd="0" destOrd="2" presId="urn:microsoft.com/office/officeart/2005/8/layout/vList2"/>
    <dgm:cxn modelId="{340B61F0-D1F2-4EB4-992F-F3BCB0808590}" type="presOf" srcId="{E6449533-7D1B-4659-A38B-A58FEFDBC408}" destId="{F96E142E-3BB4-43CA-8962-01B6405C7C9B}" srcOrd="0" destOrd="0" presId="urn:microsoft.com/office/officeart/2005/8/layout/vList2"/>
    <dgm:cxn modelId="{5FA45AF3-273E-4649-A32E-5E361B82F5CF}" srcId="{C3C056B3-F777-425C-A926-4F281E505F07}" destId="{D7573F92-212E-4A95-A31E-DAE6CD030D67}" srcOrd="0" destOrd="0" parTransId="{F2F4DBFA-D97E-4ADC-BFBA-404F9BEFA392}" sibTransId="{AA7E91C9-154C-4F28-AE8E-E49625CAA4E2}"/>
    <dgm:cxn modelId="{7A825D58-5671-40BE-B490-DF89204A1ABD}" type="presParOf" srcId="{35186C3B-4DA8-4E7B-B2D9-16C6FCF3F229}" destId="{281BFF5A-C82A-4ABB-B338-AA1BDBEBE067}" srcOrd="0" destOrd="0" presId="urn:microsoft.com/office/officeart/2005/8/layout/vList2"/>
    <dgm:cxn modelId="{0A899108-EFC7-450E-9257-98B05E7FFA7A}" type="presParOf" srcId="{35186C3B-4DA8-4E7B-B2D9-16C6FCF3F229}" destId="{858F8AF8-BFEB-45A2-9D9C-5290C71EDA59}" srcOrd="1" destOrd="0" presId="urn:microsoft.com/office/officeart/2005/8/layout/vList2"/>
    <dgm:cxn modelId="{48AE6065-FA91-4D94-A914-5760958CC124}" type="presParOf" srcId="{35186C3B-4DA8-4E7B-B2D9-16C6FCF3F229}" destId="{EE853F39-3D04-4082-AD89-B4316FA561F5}" srcOrd="2" destOrd="0" presId="urn:microsoft.com/office/officeart/2005/8/layout/vList2"/>
    <dgm:cxn modelId="{05D7A8B3-7263-4896-802B-D65D6BDB58BD}" type="presParOf" srcId="{35186C3B-4DA8-4E7B-B2D9-16C6FCF3F229}" destId="{8EB0AB20-D8B8-42AA-88A8-E468002EE491}" srcOrd="3" destOrd="0" presId="urn:microsoft.com/office/officeart/2005/8/layout/vList2"/>
    <dgm:cxn modelId="{354D1E26-A961-4831-A2D4-F7BC3CA4F4C1}" type="presParOf" srcId="{35186C3B-4DA8-4E7B-B2D9-16C6FCF3F229}" destId="{FA6F534E-85FF-4025-8F68-05F0926911E1}" srcOrd="4" destOrd="0" presId="urn:microsoft.com/office/officeart/2005/8/layout/vList2"/>
    <dgm:cxn modelId="{A2A73099-0F57-4886-B6DC-1B1C87BDA89C}" type="presParOf" srcId="{35186C3B-4DA8-4E7B-B2D9-16C6FCF3F229}" destId="{EB490D9E-D568-427C-AFAB-03E6E242CF46}" srcOrd="5" destOrd="0" presId="urn:microsoft.com/office/officeart/2005/8/layout/vList2"/>
    <dgm:cxn modelId="{FED835E1-D522-4E1A-AD21-FA4AA632AE37}" type="presParOf" srcId="{35186C3B-4DA8-4E7B-B2D9-16C6FCF3F229}" destId="{758B7FE8-E916-4949-A545-F2EEB0290732}" srcOrd="6" destOrd="0" presId="urn:microsoft.com/office/officeart/2005/8/layout/vList2"/>
    <dgm:cxn modelId="{C8CDDCE0-4DAF-44AB-97D8-9682ADF3EF33}" type="presParOf" srcId="{35186C3B-4DA8-4E7B-B2D9-16C6FCF3F229}" destId="{41466021-497E-468C-8163-B04B0242C9B4}" srcOrd="7" destOrd="0" presId="urn:microsoft.com/office/officeart/2005/8/layout/vList2"/>
    <dgm:cxn modelId="{B28772F2-36C4-4B07-A006-809C5C0E0E7B}" type="presParOf" srcId="{35186C3B-4DA8-4E7B-B2D9-16C6FCF3F229}" destId="{F96E142E-3BB4-43CA-8962-01B6405C7C9B}" srcOrd="8" destOrd="0" presId="urn:microsoft.com/office/officeart/2005/8/layout/vList2"/>
    <dgm:cxn modelId="{82771BE8-9106-4395-9FF8-2B86FE0B9041}" type="presParOf" srcId="{35186C3B-4DA8-4E7B-B2D9-16C6FCF3F229}" destId="{CBB5814B-D7C2-4FD8-81FA-903EEDCEF8E8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56AD4-B788-4DB4-80A2-64EAC9C95540}">
      <dsp:nvSpPr>
        <dsp:cNvPr id="0" name=""/>
        <dsp:cNvSpPr/>
      </dsp:nvSpPr>
      <dsp:spPr>
        <a:xfrm>
          <a:off x="5061" y="1753785"/>
          <a:ext cx="1689388" cy="178511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Определите источник и тип конфликта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Пример: личностное противоречие или </a:t>
          </a:r>
          <a:r>
            <a:rPr lang="ru-RU" sz="1200" kern="1200" dirty="0" err="1"/>
            <a:t>организа</a:t>
          </a:r>
          <a:r>
            <a:rPr lang="ru-RU" sz="1200" kern="1200" dirty="0"/>
            <a:t>-</a:t>
          </a:r>
          <a:br>
            <a:rPr lang="ru-RU" sz="1200" kern="1200" dirty="0"/>
          </a:br>
          <a:r>
            <a:rPr lang="ru-RU" sz="1200" kern="1200" dirty="0" err="1"/>
            <a:t>ционный</a:t>
          </a:r>
          <a:r>
            <a:rPr lang="ru-RU" sz="1200" kern="1200" dirty="0"/>
            <a:t> вопрос</a:t>
          </a:r>
        </a:p>
      </dsp:txBody>
      <dsp:txXfrm>
        <a:off x="46141" y="1794865"/>
        <a:ext cx="1607228" cy="1320431"/>
      </dsp:txXfrm>
    </dsp:sp>
    <dsp:sp modelId="{8F528A26-7E10-4C4D-8AD0-D324283B9D43}">
      <dsp:nvSpPr>
        <dsp:cNvPr id="0" name=""/>
        <dsp:cNvSpPr/>
      </dsp:nvSpPr>
      <dsp:spPr>
        <a:xfrm>
          <a:off x="578076" y="2686413"/>
          <a:ext cx="2348216" cy="2348216"/>
        </a:xfrm>
        <a:prstGeom prst="leftCircularArrow">
          <a:avLst>
            <a:gd name="adj1" fmla="val 2611"/>
            <a:gd name="adj2" fmla="val 317314"/>
            <a:gd name="adj3" fmla="val 790352"/>
            <a:gd name="adj4" fmla="val 7722017"/>
            <a:gd name="adj5" fmla="val 304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452B7-BCD1-413D-8928-8ADDD8D03CA5}">
      <dsp:nvSpPr>
        <dsp:cNvPr id="0" name=""/>
        <dsp:cNvSpPr/>
      </dsp:nvSpPr>
      <dsp:spPr>
        <a:xfrm>
          <a:off x="112220" y="3442969"/>
          <a:ext cx="1894787" cy="128201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 err="1">
              <a:solidFill>
                <a:schemeClr val="tx1"/>
              </a:solidFill>
            </a:rPr>
            <a:t>Идентифи-кация</a:t>
          </a:r>
          <a:r>
            <a:rPr lang="ru-RU" sz="2400" b="1" kern="1200" dirty="0">
              <a:solidFill>
                <a:schemeClr val="tx1"/>
              </a:solidFill>
            </a:rPr>
            <a:t> конфликта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149769" y="3480518"/>
        <a:ext cx="1819689" cy="1206914"/>
      </dsp:txXfrm>
    </dsp:sp>
    <dsp:sp modelId="{C4FA6E1E-9593-44FD-A9F3-977E15CE73E5}">
      <dsp:nvSpPr>
        <dsp:cNvPr id="0" name=""/>
        <dsp:cNvSpPr/>
      </dsp:nvSpPr>
      <dsp:spPr>
        <a:xfrm>
          <a:off x="2370729" y="2113957"/>
          <a:ext cx="1689388" cy="18006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1705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Узнайте мнение каждой стороны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Пример: запросите описание ситуации</a:t>
          </a:r>
          <a:br>
            <a:rPr lang="ru-RU" sz="1200" kern="1200" dirty="0"/>
          </a:br>
          <a:r>
            <a:rPr lang="ru-RU" sz="1200" kern="1200" dirty="0"/>
            <a:t>от участников</a:t>
          </a:r>
        </a:p>
      </dsp:txBody>
      <dsp:txXfrm>
        <a:off x="2412166" y="2541242"/>
        <a:ext cx="1606514" cy="1331902"/>
      </dsp:txXfrm>
    </dsp:sp>
    <dsp:sp modelId="{CCD5D179-C528-443D-B8E1-00EDED304C4A}">
      <dsp:nvSpPr>
        <dsp:cNvPr id="0" name=""/>
        <dsp:cNvSpPr/>
      </dsp:nvSpPr>
      <dsp:spPr>
        <a:xfrm>
          <a:off x="3019944" y="800802"/>
          <a:ext cx="2302334" cy="2302334"/>
        </a:xfrm>
        <a:prstGeom prst="circularArrow">
          <a:avLst>
            <a:gd name="adj1" fmla="val 2664"/>
            <a:gd name="adj2" fmla="val 324030"/>
            <a:gd name="adj3" fmla="val 20232015"/>
            <a:gd name="adj4" fmla="val 13307067"/>
            <a:gd name="adj5" fmla="val 3107"/>
          </a:avLst>
        </a:prstGeom>
        <a:solidFill>
          <a:schemeClr val="accent3">
            <a:hueOff val="0"/>
            <a:satOff val="0"/>
            <a:lumOff val="-2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D2AF51-DB42-4B9C-8DAD-00D10F3D83E2}">
      <dsp:nvSpPr>
        <dsp:cNvPr id="0" name=""/>
        <dsp:cNvSpPr/>
      </dsp:nvSpPr>
      <dsp:spPr>
        <a:xfrm>
          <a:off x="2611433" y="1229178"/>
          <a:ext cx="1501678" cy="1395444"/>
        </a:xfrm>
        <a:prstGeom prst="roundRect">
          <a:avLst>
            <a:gd name="adj" fmla="val 10000"/>
          </a:avLst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Сбор фактов</a:t>
          </a:r>
          <a:endParaRPr lang="ru-RU" sz="2400" kern="1200" dirty="0"/>
        </a:p>
      </dsp:txBody>
      <dsp:txXfrm>
        <a:off x="2652304" y="1270049"/>
        <a:ext cx="1419936" cy="1313702"/>
      </dsp:txXfrm>
    </dsp:sp>
    <dsp:sp modelId="{58513EEB-A6E0-4291-A4E0-3DAE60191236}">
      <dsp:nvSpPr>
        <dsp:cNvPr id="0" name=""/>
        <dsp:cNvSpPr/>
      </dsp:nvSpPr>
      <dsp:spPr>
        <a:xfrm>
          <a:off x="4539842" y="1850783"/>
          <a:ext cx="1689388" cy="15463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3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Определите, какая стратегия наиболее эффективна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Пример: при ролевом конфликте подойдёт сотрудничество</a:t>
          </a:r>
        </a:p>
      </dsp:txBody>
      <dsp:txXfrm>
        <a:off x="4575429" y="1886370"/>
        <a:ext cx="1618214" cy="1143843"/>
      </dsp:txXfrm>
    </dsp:sp>
    <dsp:sp modelId="{AE4FBAEB-CFD1-40DA-B456-2E5486B7C2DA}">
      <dsp:nvSpPr>
        <dsp:cNvPr id="0" name=""/>
        <dsp:cNvSpPr/>
      </dsp:nvSpPr>
      <dsp:spPr>
        <a:xfrm>
          <a:off x="5211362" y="3147266"/>
          <a:ext cx="2444091" cy="2444091"/>
        </a:xfrm>
        <a:prstGeom prst="leftCircularArrow">
          <a:avLst>
            <a:gd name="adj1" fmla="val 2509"/>
            <a:gd name="adj2" fmla="val 304143"/>
            <a:gd name="adj3" fmla="val 780900"/>
            <a:gd name="adj4" fmla="val 7725735"/>
            <a:gd name="adj5" fmla="val 2927"/>
          </a:avLst>
        </a:prstGeom>
        <a:solidFill>
          <a:schemeClr val="accent3">
            <a:hueOff val="0"/>
            <a:satOff val="0"/>
            <a:lumOff val="-454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138C1E-CA6B-4BC2-BAD0-37271DC03906}">
      <dsp:nvSpPr>
        <dsp:cNvPr id="0" name=""/>
        <dsp:cNvSpPr/>
      </dsp:nvSpPr>
      <dsp:spPr>
        <a:xfrm>
          <a:off x="4568742" y="3485344"/>
          <a:ext cx="2033047" cy="1368070"/>
        </a:xfrm>
        <a:prstGeom prst="roundRect">
          <a:avLst>
            <a:gd name="adj" fmla="val 10000"/>
          </a:avLst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Выбор стратегии</a:t>
          </a:r>
          <a:endParaRPr lang="ru-RU" sz="2400" kern="1200" dirty="0"/>
        </a:p>
      </dsp:txBody>
      <dsp:txXfrm>
        <a:off x="4608811" y="3525413"/>
        <a:ext cx="1952909" cy="1287932"/>
      </dsp:txXfrm>
    </dsp:sp>
    <dsp:sp modelId="{E4C828F1-2959-4E93-AFFE-7FA3FB4C81F7}">
      <dsp:nvSpPr>
        <dsp:cNvPr id="0" name=""/>
        <dsp:cNvSpPr/>
      </dsp:nvSpPr>
      <dsp:spPr>
        <a:xfrm>
          <a:off x="6974640" y="2415139"/>
          <a:ext cx="1689388" cy="1403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511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Обсудите возможные решения, избегая обвинений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Пример: предложите компромиссное решение, устраивающее обе стороны</a:t>
          </a:r>
        </a:p>
      </dsp:txBody>
      <dsp:txXfrm>
        <a:off x="7006931" y="2748110"/>
        <a:ext cx="1624806" cy="1037911"/>
      </dsp:txXfrm>
    </dsp:sp>
    <dsp:sp modelId="{E540AA1E-3CE3-428A-9118-989B592C87A1}">
      <dsp:nvSpPr>
        <dsp:cNvPr id="0" name=""/>
        <dsp:cNvSpPr/>
      </dsp:nvSpPr>
      <dsp:spPr>
        <a:xfrm>
          <a:off x="7688715" y="500316"/>
          <a:ext cx="2480706" cy="2480706"/>
        </a:xfrm>
        <a:prstGeom prst="circularArrow">
          <a:avLst>
            <a:gd name="adj1" fmla="val 2472"/>
            <a:gd name="adj2" fmla="val 299396"/>
            <a:gd name="adj3" fmla="val 20725724"/>
            <a:gd name="adj4" fmla="val 13776142"/>
            <a:gd name="adj5" fmla="val 2884"/>
          </a:avLst>
        </a:prstGeom>
        <a:solidFill>
          <a:schemeClr val="accent3">
            <a:hueOff val="0"/>
            <a:satOff val="0"/>
            <a:lumOff val="-6823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30028-1CE3-4BEB-A96A-FC8D418A7D85}">
      <dsp:nvSpPr>
        <dsp:cNvPr id="0" name=""/>
        <dsp:cNvSpPr/>
      </dsp:nvSpPr>
      <dsp:spPr>
        <a:xfrm>
          <a:off x="7140936" y="846653"/>
          <a:ext cx="2054656" cy="1799589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Проведение переговоров</a:t>
          </a:r>
          <a:endParaRPr lang="ru-RU" sz="2000" kern="1200" dirty="0"/>
        </a:p>
      </dsp:txBody>
      <dsp:txXfrm>
        <a:off x="7193644" y="899361"/>
        <a:ext cx="1949240" cy="1694173"/>
      </dsp:txXfrm>
    </dsp:sp>
    <dsp:sp modelId="{6DBCFBF7-40F3-4FFB-BE9A-5BB63DA661BB}">
      <dsp:nvSpPr>
        <dsp:cNvPr id="0" name=""/>
        <dsp:cNvSpPr/>
      </dsp:nvSpPr>
      <dsp:spPr>
        <a:xfrm>
          <a:off x="9420242" y="1561256"/>
          <a:ext cx="1689388" cy="1966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-682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Запишите принятое решение и </a:t>
          </a:r>
          <a:r>
            <a:rPr lang="ru-RU" sz="1200" kern="1200" dirty="0" err="1"/>
            <a:t>проконтроли-руйте</a:t>
          </a:r>
          <a:r>
            <a:rPr lang="ru-RU" sz="1200" kern="1200" dirty="0"/>
            <a:t> его выполнение</a:t>
          </a:r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Пример: зафиксируйте </a:t>
          </a:r>
          <a:r>
            <a:rPr lang="ru-RU" sz="1200" kern="1200" dirty="0" err="1"/>
            <a:t>перераспреде-ление</a:t>
          </a:r>
          <a:r>
            <a:rPr lang="ru-RU" sz="1200" kern="1200" dirty="0"/>
            <a:t> обязанностей</a:t>
          </a:r>
        </a:p>
      </dsp:txBody>
      <dsp:txXfrm>
        <a:off x="9465503" y="1606517"/>
        <a:ext cx="1598866" cy="1454810"/>
      </dsp:txXfrm>
    </dsp:sp>
    <dsp:sp modelId="{8B5A52E3-01D4-4A9B-9E50-87A45E82897C}">
      <dsp:nvSpPr>
        <dsp:cNvPr id="0" name=""/>
        <dsp:cNvSpPr/>
      </dsp:nvSpPr>
      <dsp:spPr>
        <a:xfrm>
          <a:off x="9477719" y="3625772"/>
          <a:ext cx="2032176" cy="1691382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</a:rPr>
            <a:t>Закрепление договорённости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9527258" y="3675311"/>
        <a:ext cx="1933098" cy="15923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BFF5A-C82A-4ABB-B338-AA1BDBEBE067}">
      <dsp:nvSpPr>
        <dsp:cNvPr id="0" name=""/>
        <dsp:cNvSpPr/>
      </dsp:nvSpPr>
      <dsp:spPr>
        <a:xfrm>
          <a:off x="0" y="136047"/>
          <a:ext cx="1155290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Гибкость подходов</a:t>
          </a:r>
          <a:endParaRPr lang="ru-RU" sz="2100" kern="1200" dirty="0"/>
        </a:p>
      </dsp:txBody>
      <dsp:txXfrm>
        <a:off x="23988" y="160035"/>
        <a:ext cx="11504928" cy="443423"/>
      </dsp:txXfrm>
    </dsp:sp>
    <dsp:sp modelId="{858F8AF8-BFEB-45A2-9D9C-5290C71EDA59}">
      <dsp:nvSpPr>
        <dsp:cNvPr id="0" name=""/>
        <dsp:cNvSpPr/>
      </dsp:nvSpPr>
      <dsp:spPr>
        <a:xfrm>
          <a:off x="0" y="627447"/>
          <a:ext cx="11552904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80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kern="1200" dirty="0"/>
            <a:t>Методы мотивации должны учитывать </a:t>
          </a:r>
          <a:r>
            <a:rPr lang="ru-RU" sz="1600" b="1" kern="1200" dirty="0"/>
            <a:t>индивидуальные особенности</a:t>
          </a:r>
          <a:r>
            <a:rPr lang="ru-RU" sz="1600" kern="1200" dirty="0"/>
            <a:t> участников</a:t>
          </a:r>
        </a:p>
      </dsp:txBody>
      <dsp:txXfrm>
        <a:off x="0" y="627447"/>
        <a:ext cx="11552904" cy="347760"/>
      </dsp:txXfrm>
    </dsp:sp>
    <dsp:sp modelId="{EE853F39-3D04-4082-AD89-B4316FA561F5}">
      <dsp:nvSpPr>
        <dsp:cNvPr id="0" name=""/>
        <dsp:cNvSpPr/>
      </dsp:nvSpPr>
      <dsp:spPr>
        <a:xfrm>
          <a:off x="0" y="975207"/>
          <a:ext cx="1155290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Комбинация факторов</a:t>
          </a:r>
          <a:endParaRPr lang="ru-RU" sz="2100" kern="1200" dirty="0"/>
        </a:p>
      </dsp:txBody>
      <dsp:txXfrm>
        <a:off x="23988" y="999195"/>
        <a:ext cx="11504928" cy="443423"/>
      </dsp:txXfrm>
    </dsp:sp>
    <dsp:sp modelId="{8EB0AB20-D8B8-42AA-88A8-E468002EE491}">
      <dsp:nvSpPr>
        <dsp:cNvPr id="0" name=""/>
        <dsp:cNvSpPr/>
      </dsp:nvSpPr>
      <dsp:spPr>
        <a:xfrm>
          <a:off x="0" y="1466607"/>
          <a:ext cx="11552904" cy="478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80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b="1" kern="1200" dirty="0"/>
            <a:t>Материальное стимулирование</a:t>
          </a:r>
          <a:r>
            <a:rPr lang="ru-RU" sz="1600" kern="1200" dirty="0"/>
            <a:t> важно, но необходимо дополнять его </a:t>
          </a:r>
          <a:r>
            <a:rPr lang="ru-RU" sz="1600" b="1" kern="1200" dirty="0"/>
            <a:t>нематериальными факторами</a:t>
          </a:r>
          <a:r>
            <a:rPr lang="ru-RU" sz="1600" kern="1200" dirty="0"/>
            <a:t>, </a:t>
          </a:r>
          <a:br>
            <a:rPr lang="ru-RU" sz="1600" kern="1200" dirty="0"/>
          </a:br>
          <a:r>
            <a:rPr lang="ru-RU" sz="1600" kern="1200" dirty="0"/>
            <a:t>такими как признание, развитие и обучение</a:t>
          </a:r>
        </a:p>
      </dsp:txBody>
      <dsp:txXfrm>
        <a:off x="0" y="1466607"/>
        <a:ext cx="11552904" cy="478170"/>
      </dsp:txXfrm>
    </dsp:sp>
    <dsp:sp modelId="{FA6F534E-85FF-4025-8F68-05F0926911E1}">
      <dsp:nvSpPr>
        <dsp:cNvPr id="0" name=""/>
        <dsp:cNvSpPr/>
      </dsp:nvSpPr>
      <dsp:spPr>
        <a:xfrm>
          <a:off x="0" y="1944777"/>
          <a:ext cx="1155290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Роль лидера</a:t>
          </a:r>
          <a:endParaRPr lang="ru-RU" sz="2100" kern="1200" dirty="0"/>
        </a:p>
      </dsp:txBody>
      <dsp:txXfrm>
        <a:off x="23988" y="1968765"/>
        <a:ext cx="11504928" cy="443423"/>
      </dsp:txXfrm>
    </dsp:sp>
    <dsp:sp modelId="{EB490D9E-D568-427C-AFAB-03E6E242CF46}">
      <dsp:nvSpPr>
        <dsp:cNvPr id="0" name=""/>
        <dsp:cNvSpPr/>
      </dsp:nvSpPr>
      <dsp:spPr>
        <a:xfrm>
          <a:off x="0" y="2436177"/>
          <a:ext cx="11552904" cy="78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80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kern="1200" dirty="0"/>
            <a:t>Лидер обязан: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устранять </a:t>
          </a:r>
          <a:r>
            <a:rPr lang="ru-RU" sz="1600" b="1" kern="1200" dirty="0"/>
            <a:t>гигиенические факторы</a:t>
          </a:r>
          <a:r>
            <a:rPr lang="ru-RU" sz="1600" kern="1200" dirty="0"/>
            <a:t> (по Герцбергу) — неудовлетворённость условиями труда, неясность ролей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kern="1200" dirty="0"/>
            <a:t>усиливать </a:t>
          </a:r>
          <a:r>
            <a:rPr lang="ru-RU" sz="1600" b="1" kern="1200" dirty="0"/>
            <a:t>мотиваторы</a:t>
          </a:r>
          <a:r>
            <a:rPr lang="ru-RU" sz="1600" kern="1200" dirty="0"/>
            <a:t> — ответственность, карьерный рост, достижения</a:t>
          </a:r>
        </a:p>
      </dsp:txBody>
      <dsp:txXfrm>
        <a:off x="0" y="2436177"/>
        <a:ext cx="11552904" cy="782460"/>
      </dsp:txXfrm>
    </dsp:sp>
    <dsp:sp modelId="{758B7FE8-E916-4949-A545-F2EEB0290732}">
      <dsp:nvSpPr>
        <dsp:cNvPr id="0" name=""/>
        <dsp:cNvSpPr/>
      </dsp:nvSpPr>
      <dsp:spPr>
        <a:xfrm>
          <a:off x="0" y="3218637"/>
          <a:ext cx="1155290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Программы мотивации</a:t>
          </a:r>
          <a:endParaRPr lang="ru-RU" sz="2100" kern="1200" dirty="0"/>
        </a:p>
      </dsp:txBody>
      <dsp:txXfrm>
        <a:off x="23988" y="3242625"/>
        <a:ext cx="11504928" cy="443423"/>
      </dsp:txXfrm>
    </dsp:sp>
    <dsp:sp modelId="{41466021-497E-468C-8163-B04B0242C9B4}">
      <dsp:nvSpPr>
        <dsp:cNvPr id="0" name=""/>
        <dsp:cNvSpPr/>
      </dsp:nvSpPr>
      <dsp:spPr>
        <a:xfrm>
          <a:off x="0" y="3710037"/>
          <a:ext cx="11552904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80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Геймификация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Командные бонусы</a:t>
          </a:r>
          <a:endParaRPr lang="ru-RU" sz="1600" kern="1200" dirty="0"/>
        </a:p>
      </dsp:txBody>
      <dsp:txXfrm>
        <a:off x="0" y="3710037"/>
        <a:ext cx="11552904" cy="521640"/>
      </dsp:txXfrm>
    </dsp:sp>
    <dsp:sp modelId="{F96E142E-3BB4-43CA-8962-01B6405C7C9B}">
      <dsp:nvSpPr>
        <dsp:cNvPr id="0" name=""/>
        <dsp:cNvSpPr/>
      </dsp:nvSpPr>
      <dsp:spPr>
        <a:xfrm>
          <a:off x="0" y="4231677"/>
          <a:ext cx="11552904" cy="491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/>
            <a:t>Ключевой результат</a:t>
          </a:r>
          <a:endParaRPr lang="ru-RU" sz="2100" kern="1200" dirty="0"/>
        </a:p>
      </dsp:txBody>
      <dsp:txXfrm>
        <a:off x="23988" y="4255665"/>
        <a:ext cx="11504928" cy="443423"/>
      </dsp:txXfrm>
    </dsp:sp>
    <dsp:sp modelId="{CBB5814B-D7C2-4FD8-81FA-903EEDCEF8E8}">
      <dsp:nvSpPr>
        <dsp:cNvPr id="0" name=""/>
        <dsp:cNvSpPr/>
      </dsp:nvSpPr>
      <dsp:spPr>
        <a:xfrm>
          <a:off x="0" y="4723077"/>
          <a:ext cx="11552904" cy="5216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805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Повышенная вовлечённость</a:t>
          </a:r>
          <a:endParaRPr lang="ru-RU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ru-RU" sz="1600" b="1" kern="1200" dirty="0"/>
            <a:t>Производительность команды</a:t>
          </a:r>
          <a:endParaRPr lang="ru-RU" sz="1600" kern="1200" dirty="0"/>
        </a:p>
      </dsp:txBody>
      <dsp:txXfrm>
        <a:off x="0" y="4723077"/>
        <a:ext cx="11552904" cy="521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28045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58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5 этап. Расставание</a:t>
            </a:r>
            <a:r>
              <a:rPr lang="ru-RU" sz="1800" i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На этом этапе команда расстаётся или переформируется, например по завершению проекта.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Получается, что на каждом этапе команда корректирует формат работы и, в зависимости от динамики, способна безболезненно перестроиться. Зачем вам знать, на какой стадии находится ваша команда? Всё просто — вы сможете корректировать путь её развития, выбирая определённый подход в работе и во взаимодействии с другими. Тогда повысится вероятность достижения максимального потенциала команды.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46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Лидерство в проектной среде — это способность вдохновлять, направлять и координировать работу команды для достижения целей проекта. Эффективное лидерство определяет успех команды, особенно в условиях ограниченных ресурсов и жёстких сроков.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Характеристики эффективного лидера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Видение и стратегическое мышление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Эффективный лидер видит «общую картину», понимает цели проекта и умеет донести их до команды.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Обеспечивает соответствие повседневных действий стратегическим задачам.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Коммуникабельность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Способность ясно выражать мысли и эффективно передавать информацию.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Умение выслушивать членов команды и учитывать их идеи.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Эмоциональная устойчивость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Способность сохранять спокойствие в стрессовых ситуациях.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Умение справляться с конфликтами и поддерживать позитивный настрой.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Доверие и авторитет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заслуживает доверие благодаря честности, последовательности и профессионализму.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Участники команды должны быть уверены, что их лидер принимает взвешенные решения.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Гибкость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Адаптация к изменениям и способность менять подходы в зависимости от ситуации.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539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Лидерство как основа управления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Лидерство обеспечивает основу для: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создания единства команды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лидер формирует общий дух, способствует сотрудничеству;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повышения мотивации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через личный пример, поддержку и признание достижений;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разрешения конфликтов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проактивное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выявление и устранение проблем в команде.</a:t>
            </a:r>
            <a:endParaRPr lang="ru-RU" dirty="0">
              <a:effectLst/>
            </a:endParaRPr>
          </a:p>
          <a:p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лидер, который активно общается с командой, быстрее решает проблемы и снижает уровень стресса у участников.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387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Стили управления и их применение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Ситуационное лидерство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Этот подход предполагает, что стиль управления должен зависеть от уровня зрелости команды: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srgbClr val="03182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Новички (низкий уровень зрелости)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лидер действует директивно, предоставляет чёткие инструкции.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Развивающиеся участники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лидер активно поддерживает и мотивирует.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Опытные профессионалы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лидер переходит к делегированию и минимальному контролю.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sz="1800" b="1" dirty="0">
              <a:solidFill>
                <a:srgbClr val="03182B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Какие стили управления: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Автократичный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стиль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принимает все решения самостоятельно.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Применяется в условиях кризиса, когда важна оперативность.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Риск: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демотивация команды из-за недостатка автономии.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Демократичный стиль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вовлекает команду в процесс принятия решений.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Способствует развитию творческого подхода и ответственности.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обсуждение задач с командой для выбора оптимального подхода.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Делегирующий стиль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передаёт ответственность за выполнение задач компетентным участникам.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Эффективен для опытных и мотивированных сотрудников.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Риск: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возможен недостаток контроля над ходом выполнения задач.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648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9740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Важность эмоционального интеллекта (EQ)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Эмоциональный интеллект включает: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самоосознание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способность понимать свои эмоции и управлять ими;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эмпатию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умение понимать чувства других людей и учитывать их состояние;</a:t>
            </a:r>
            <a:endParaRPr lang="ru-RU" dirty="0">
              <a:effectLst/>
            </a:endParaRP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навыки общения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установление доверительных отношений.</a:t>
            </a:r>
          </a:p>
          <a:p>
            <a:pPr marL="173736" indent="-173736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Практическое значение EQ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с высоким эмоциональным интеллектом создаёт атмосферу, в которой члены команды чувствуют себя услышанными и ценными.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Умение справляться с эмоциями помогает управлять конфликтами и снижать стресс.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369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Создание доверительной атмосферы в команде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Открытые коммуникации и прозрачность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Регулярное взаимодействие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Организация встреч (ежедневные стендапы, ретроспективы, статус-сессии).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Постоянное информирование команды о прогрессе и изменениях в проекте.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Чёткость и доступность информации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Объяснение целей, приоритетов и задач команды.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Использование инструментов управления (например, досок задач).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прозрачность позволяет каждому участнику видеть, как его вклад влияет на общий результат.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Поддержка инициативы и обратной связи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Стимулирование идей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поощряет креативные предложения и внедрение улучшений.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Создаёт среду, где участники не боятся делиться мыслями.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Конструктивная обратная связь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Оценивает не только результат, но и процесс.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Предоставляет рекомендации, поддерживая мотивацию и развитие команды.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лидер, который хвалит за успехи и помогает исправить ошибки, создаёт среду, где команда чувствует поддержку и готова расти.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677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rtl="0"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Управление конфликтами и эффективное общение внутри команды — ключевые аспекты успешного проектного менеджмента. Конфликты, если их правильно разрешать, могут стать источником новых идей, но их игнорирование грозит разладом и снижением производительности.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1. Причины и виды конфликтов в проектной команде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Основные причины конфликтов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Конфликты интересов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Участники команды имеют разные приоритеты, что мешает согласованной работе.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отдел разработки нацелен на скорость, а отдел качества — на отсутствие дефектов.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Различия в стилях работы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Несовпадение методов выполнения задач.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один сотрудник ориентирован на детализацию, другой — на быстрое завершение.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Несоответствие ожиданий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Разное понимание целей, ролей или сроков.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сотрудник ожидает гибкости, а руководитель требует строгого соблюдения плана.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673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Стратегии разрешения конфликтов (по Томасу-</a:t>
            </a: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Килменну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878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8765935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8672319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узнаем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12994973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Алгоритм действий при конфликте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Идентификация конфликта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Определите источник и тип конфликта.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личностное противоречие или организационный вопрос.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Сбор фактов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Узнайте мнение каждой стороны.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запросите описание ситуации от участников.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Выбор стратегии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Определите, какая стратегия наиболее эффективна.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при ролевом конфликте подойдёт сотрудничество.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Проведение переговоров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Обсудите возможные решения, избегая обвинений.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предложите компромиссное решение, устраивающее обе стороны.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Закрепление договорённости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Запишите принятое решение и проконтролируйте его выполнение.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 зафиксируйте перераспределение обязанностей.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144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37464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4826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Мотивация в проектной среде — это процесс, направленный на создание условий, при которых каждый участник команды максимально использует свои знания, навыки и опыт для достижения целей проекта. Эффективные методы мотивации позволяют повысить вовлечённость, производительность и удовлетворённость сотрудников.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172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Мотивация основывается на двух видах факторов: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внешние и внутренние факторы мотивации;</a:t>
            </a:r>
            <a:endParaRPr lang="ru-RU" dirty="0">
              <a:effectLst/>
            </a:endParaRPr>
          </a:p>
          <a:p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баланс факторов: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важно сочетать оба типа мотивации. Например, материальное поощрение усиливает внутреннюю мотивацию, если работа уже приносит удовлетворение.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6730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Основные теории мотивации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Пирамида Маслоу (1954)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Мотивация строится на пяти уровнях потребностей: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физиологические потребности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комфортные условия труда, заработная плата;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безопасность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стабильность работы, гарантии;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социальные потребности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принадлежность к команде, поддержка;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признание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благодарность за достижения, статус в коллективе;</a:t>
            </a:r>
            <a:endParaRPr lang="ru-RU" dirty="0">
              <a:effectLst/>
            </a:endParaRPr>
          </a:p>
          <a:p>
            <a:pPr marL="285750" indent="-28575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самореализация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профессиональный рост, возможность творчества.</a:t>
            </a:r>
          </a:p>
          <a:p>
            <a:pPr marL="171450" indent="-171450" algn="l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Применение в проектах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Предоставление возможностей для профессионального развития (уровень самореализации).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Обеспечение стабильности и справедливости (уровень безопасности).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63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Двухфакторная теория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Герцберга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(1968)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Гигиенические факторы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влияют на отсутствие неудовлетворённости. Примеры: условия труда, политика компании, зарплата.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Мотиваторы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создают удовлетворённость. Примеры: интересная работа, признание, достижения.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Применение в проектах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должен устранить факторы неудовлетворённости (например, плохую коммуникацию) и усилить мотиваторы (поощрение за успехи).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9473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Двухфакторная теория </a:t>
            </a:r>
            <a:r>
              <a:rPr lang="ru-RU" sz="1800" b="1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Герцберга</a:t>
            </a: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(1968)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Гигиенические факторы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влияют на отсутствие неудовлетворённости. Примеры: условия труда, политика компании, зарплата.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Мотиваторы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создают удовлетворённость. Примеры: интересная работа, признание, достижения.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Применение в проектах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Лидер должен устранить факторы неудовлетворённости (например, плохую коммуникацию) и усилить мотиваторы (поощрение за успехи).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8995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Инструменты мотивации в проектной среде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Материальное стимулирование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Прямые выплаты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зарплата, бонусы за достижение KPI, премии за досрочное выполнение задач.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Косвенные преимущества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дополнительные дни отпуска, гибкий график работы, оплата обучения.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бонусная программа за выполнение ключевых этапов проекта вовремя.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Нематериальное стимулирование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Признание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Благодарность на общем собрании.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Вручение награды («Сотрудник месяца»).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Развитие и обучение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Возможности для карьерного роста.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Финансирование обучения или сертификации.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Командная поддержка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Тимбилдинги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корпоративные мероприятия.</a:t>
            </a:r>
            <a:endParaRPr lang="ru-RU" dirty="0">
              <a:effectLst/>
            </a:endParaRPr>
          </a:p>
          <a:p>
            <a:pPr marL="45720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Поддержка инициатив: возможность предлагать идеи и участвовать в принятии решений.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896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Примеры мотивационных программ в проектах</a:t>
            </a: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Геймификация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Использование игровых механик для повышения мотивации: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создание рейтингов командных достижений;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- вручение «значков» или «наград» за завершение этапов.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внедрение системы, где каждый член команды за выполнение задач получает баллы, которые затем можно обменять на призы.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Командные бонусы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Выплата бонусов не только индивидуально, но и всей команде за общий успех.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Укрепляет дух коллективизма и снижает конкуренцию между участниками.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если проект завершён досрочно, 10% от сэкономленного бюджета распределяются между всеми участниками.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Дни гибкой работы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Возможность работать из дома или выбрать удобный график.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Увеличивает лояльность и продуктивность сотрудников.</a:t>
            </a:r>
            <a:endParaRPr lang="ru-RU" dirty="0">
              <a:effectLst/>
            </a:endParaRPr>
          </a:p>
          <a:p>
            <a:pPr marL="0" algn="l">
              <a:spcBef>
                <a:spcPts val="0"/>
              </a:spcBef>
              <a:spcAft>
                <a:spcPts val="0"/>
              </a:spcAft>
            </a:pPr>
            <a:r>
              <a:rPr lang="ru-RU" sz="1800" i="1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8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каждую пятницу команда может работать удалённо.</a:t>
            </a:r>
            <a:endParaRPr lang="ru-RU" dirty="0">
              <a:effectLst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35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27795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0819837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157392112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Три ключевых элемента Мотивации 3.0 (по Дэниелу Пинку)</a:t>
            </a:r>
          </a:p>
          <a:p>
            <a:pPr algn="l"/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① Автономия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Autonomy)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Что это?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Желание самостоятельно управлять своей работой.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Как применять в ИТ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-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командах?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Гибкий график, удалённая работа.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Возможность выбирать задачи (например, через </a:t>
            </a:r>
            <a:r>
              <a:rPr lang="ru-RU" b="1" i="0" dirty="0" err="1">
                <a:solidFill>
                  <a:srgbClr val="404040"/>
                </a:solidFill>
                <a:effectLst/>
                <a:latin typeface="quote-cjk-patch"/>
              </a:rPr>
              <a:t>бэклог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Scrum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Минимум </a:t>
            </a:r>
            <a:r>
              <a:rPr lang="ru-RU" b="0" i="0" dirty="0" err="1">
                <a:solidFill>
                  <a:srgbClr val="404040"/>
                </a:solidFill>
                <a:effectLst/>
                <a:latin typeface="quote-cjk-patch"/>
              </a:rPr>
              <a:t>микроменеджмента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доверие вместо контроля.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② Мастерство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Mastery)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Что это?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Стремление становиться лучше в своём деле.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Как поддерживать?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Обучение за счёт компании (курсы, конференции).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404040"/>
                </a:solidFill>
                <a:effectLst/>
                <a:latin typeface="quote-cjk-patch"/>
              </a:rPr>
              <a:t>Челленджи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сложные, но достижимые задачи.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Регулярная обратная связь (не только от менеджера, но и от коллег).</a:t>
            </a: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③ Цель (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Purpose)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Что это?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Понимание, зачем нужна работа.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Примеры для ИТ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  <a:endParaRPr lang="en-GB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Чёткое видение продукта (не «сделать фичу», а «улучшить жизнь пользователей»).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Участие команды в обсуждении стратегии.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Открытость: зачем и как принимаются решения.</a:t>
            </a:r>
          </a:p>
          <a:p>
            <a:pPr algn="l"/>
            <a:endParaRPr lang="ru-RU" b="1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3. Как внедрить Мотивацию 3.0 в ИТ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-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проектах?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Отказаться от избыточных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KPI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(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например, «… строк кода в день»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 это вредно).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Давать выбор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(например, разработчик сам решает, как реализовать задачу).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Показывать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impact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как работа команды влияет на бизнес.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Поощрять инициативу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 (</a:t>
            </a:r>
            <a:r>
              <a:rPr lang="ru-RU" b="0" i="0" dirty="0" err="1">
                <a:solidFill>
                  <a:srgbClr val="404040"/>
                </a:solidFill>
                <a:effectLst/>
                <a:latin typeface="quote-cjk-patch"/>
              </a:rPr>
              <a:t>хакатоны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, 20% времени на свои проекты, как в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Google).</a:t>
            </a:r>
          </a:p>
          <a:p>
            <a:pPr algn="l"/>
            <a:endParaRPr lang="ru-RU" b="1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/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4. 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Кейсы из ИТ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-</a:t>
            </a: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индустрии</a:t>
            </a:r>
            <a:endParaRPr lang="ru-RU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Google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20%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времени на личные проекты (так родились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Gmail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и 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AdSense).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GitHub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удалённая работа и открытая корпоративная культура.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1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en-GB" b="1" i="0" dirty="0">
                <a:solidFill>
                  <a:srgbClr val="404040"/>
                </a:solidFill>
                <a:effectLst/>
                <a:latin typeface="quote-cjk-patch"/>
              </a:rPr>
              <a:t>Valve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 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en-GB" b="0" i="0" dirty="0">
                <a:solidFill>
                  <a:srgbClr val="404040"/>
                </a:solidFill>
                <a:effectLst/>
                <a:latin typeface="quote-cjk-patch"/>
              </a:rPr>
              <a:t> </a:t>
            </a:r>
            <a:r>
              <a:rPr lang="ru-RU" b="0" i="0" dirty="0">
                <a:solidFill>
                  <a:srgbClr val="404040"/>
                </a:solidFill>
                <a:effectLst/>
                <a:latin typeface="quote-cjk-patch"/>
              </a:rPr>
              <a:t>полное отсутствие менеджеров, сотрудники сами выбирают проекты.</a:t>
            </a:r>
          </a:p>
          <a:p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474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/>
              <a:t>Заключение</a:t>
            </a:r>
          </a:p>
          <a:p>
            <a:r>
              <a:rPr lang="ru-RU" dirty="0"/>
              <a:t>Методы мотивации команды должны быть гибкими и учитывать индивидуальные особенности участников.</a:t>
            </a:r>
          </a:p>
          <a:p>
            <a:endParaRPr lang="ru-RU" dirty="0"/>
          </a:p>
          <a:p>
            <a:r>
              <a:rPr lang="ru-RU" dirty="0"/>
              <a:t>Материальное стимулирование должно дополняться нематериальными факторами.</a:t>
            </a:r>
          </a:p>
          <a:p>
            <a:r>
              <a:rPr lang="ru-RU" dirty="0"/>
              <a:t>Лидер должен устранять гигиенические факторы (по Герцбергу) и усиливать мотиваторы.</a:t>
            </a:r>
          </a:p>
          <a:p>
            <a:r>
              <a:rPr lang="ru-RU" dirty="0"/>
              <a:t>Использование программ, таких как геймификация или командные бонусы, делает процесс мотивации увлекательным и эффективным.</a:t>
            </a:r>
          </a:p>
          <a:p>
            <a:r>
              <a:rPr lang="ru-RU" i="1" dirty="0"/>
              <a:t>Результат</a:t>
            </a:r>
            <a:r>
              <a:rPr lang="ru-RU" dirty="0"/>
              <a:t>: повышенная вовлечённость и производительность команды, достижение целей проекта с минимальными рисками.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B62164-877D-4931-9621-5DB329A06813}" type="slidenum">
              <a:rPr lang="ru-RU" smtClean="0"/>
              <a:t>39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32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857122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6875750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dirty="0" err="1"/>
              <a:t>Что</a:t>
            </a:r>
            <a:r>
              <a:rPr dirty="0"/>
              <a:t> </a:t>
            </a:r>
            <a:r>
              <a:rPr dirty="0" err="1"/>
              <a:t>узна</a:t>
            </a:r>
            <a:r>
              <a:rPr lang="ru-RU" dirty="0"/>
              <a:t>ли</a:t>
            </a:r>
            <a:r>
              <a:rPr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dirty="0" err="1"/>
              <a:t>занятии</a:t>
            </a:r>
            <a:r>
              <a:rPr lang="ru-RU" dirty="0"/>
              <a:t>.</a:t>
            </a:r>
            <a:endParaRPr dirty="0"/>
          </a:p>
        </p:txBody>
      </p:sp>
      <p:sp>
        <p:nvSpPr>
          <p:cNvPr id="20265556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75440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9035399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Вопрос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-</a:t>
            </a:r>
            <a:r>
              <a:rPr lang="en-US" sz="1200" b="0" i="0" u="none" strike="noStrike" cap="none" spc="0" dirty="0" err="1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интерактив</a:t>
            </a:r>
            <a:r>
              <a:rPr lang="en-US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,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roxima Nova"/>
                <a:ea typeface="Proxima Nova"/>
                <a:cs typeface="Proxima Nova"/>
              </a:rPr>
              <a:t> вовлечение слушателей, подводка к теме.</a:t>
            </a:r>
            <a:endParaRPr dirty="0"/>
          </a:p>
        </p:txBody>
      </p:sp>
      <p:sp>
        <p:nvSpPr>
          <p:cNvPr id="2969821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А знаете ли вы, что..?</a:t>
            </a:r>
            <a:endParaRPr lang="ru-RU" dirty="0">
              <a:effectLst/>
            </a:endParaRPr>
          </a:p>
          <a:p>
            <a:pPr mar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3182B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Стив Джобс приобрёл себе небольшую компанию в конце 90-х. Компания производила компьютеры. Офис находился в здании, где было три отдельных помещения — для аниматоров, компьютерщиков и руководителей. Казалось бы, всё удобно. Но Джобс не успокоился, пока не нашёл способ разместить всех в одном помещении. Поместив всех в одно открытое пространство, где они могли бы общаться и совместно решать задачи, Джобс не прогадал, а попал в самую точку. Коллеги почувствовали себя одним целым, способным создать нечто великое. Что из этого получилось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solidFill>
                  <a:srgbClr val="03182B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известно всем.</a:t>
            </a:r>
            <a:endParaRPr lang="ru-RU" dirty="0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09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Создание команды происходит под определённые командные цели</a:t>
            </a:r>
            <a:r>
              <a:rPr lang="ru-RU" sz="1800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Цели могут быть долгосрочными и краткосрочными. 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ru-RU" sz="1800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При долгосрочной цели меняться и иметь определённые сроки могут задачи, а команды, собранные под такие цели, могут существовать долго.</a:t>
            </a: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-"/>
            </a:pPr>
            <a:r>
              <a:rPr lang="ru-RU" sz="1800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А после того как краткосрочные цели достигнуты, необходимость в данной команде исчезает. И нет, это не повод для грусти. Если возникают новые задачи, то формируется новая команда, которая может включать в себя новых участников и изменять свою численность. Например, кто-то из членов команды может быть подключен не на 100%, а только под конкретную задачу или в качестве эксперта.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Такой подход делает процесс создания команд быстрым, эффективным и ограниченным по времени. Это очень важно, поскольку существует психологический эффект: люди работают продуктивнее, когда знают, что у них есть временные ограничения.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Нет необходимости в «идеальных» сотрудниках для решения задач</a:t>
            </a:r>
            <a:r>
              <a:rPr lang="ru-RU" sz="1800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Да-да, вы не ослышались. В хорошей команде коллеги могут дополнять друг друга и при необходимости заменять. Способность самостоятельно перераспределять внутригрупповые функции и гибко их менять является важным показателем командной работы.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800" b="1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Участники команды постепенно приходят к общему пониманию ситуации и согласовывают способы её достижения</a:t>
            </a:r>
            <a:r>
              <a:rPr lang="ru-RU" sz="1800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Для этого они вырабатывают </a:t>
            </a:r>
            <a:r>
              <a:rPr lang="ru-RU" sz="1800" u="none" strike="noStrike" dirty="0" err="1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внутрикомандные</a:t>
            </a:r>
            <a:r>
              <a:rPr lang="ru-RU" sz="1800" u="none" strike="noStrike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процедуры взаимодействия и принимают ответственность за конечные результаты. Об этом мы тоже поговорим в нашем курсе.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Получается, что ещё одной важной характеристикой эффективной команды является 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гибкость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</a:t>
            </a:r>
          </a:p>
          <a:p>
            <a:pPr algn="just">
              <a:lnSpc>
                <a:spcPct val="115000"/>
              </a:lnSpc>
            </a:pPr>
            <a:endParaRPr lang="ru-RU" sz="1800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27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1. 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Преобладание личных целей над групповыми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В деятельности это маскируется разными способами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от агрессии до скрытого саботажа. Агрессия проявляется в тех случаях, когда сотрудников заставляют делать то, что не соответствует их личным целям, но является целями компании.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2. 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Нет </a:t>
            </a:r>
            <a:r>
              <a:rPr lang="ru-RU" sz="1800" b="1" dirty="0" err="1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общегрупповой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ответственности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Сотрудники стремятся передать ответственность за результат руководителю или переложить на других сотрудников или другие команды.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3.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Отсутствие самоорганизации по отношению к рабочим задачам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Сотрудники ждут приказаний и постановки задач от руководителя. После этого они ожидают распределения функционала и нагрузок. При этом те же сотрудники могут очень эффективно организовываться для проведения совместного отдыха, праздников и т. п. 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4. 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Общение сотрудников поверхностно в рамках принятых норм и правил поведения.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Негласные нормы поведения вырабатываются внутри коллектива по принципу наиболее комфортного выживания в создавшихся условиях, но в таком общении мало доверия и поддержки.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5. 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Кризис во взаимоотношениях в коллективе выражается в конфликте против кого-то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Сотрудники не готовы и не хотят раскрываться, высказать личные цели, открыто показывать собственные амбиции. Всё это тщательно скрывается. Они комфортно себя чувствуют в условиях нахождения внутреннего или внешнего «врага», т. е. того, кто не принимает их норм поведения или является слабым звеном. Против «врага» сотрудники эффективно объединяются. Объединение для достижения целей компании в таком коллективе подменяется объединением против кого-то.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Вы спросите, а что же делать, если вы заметили за собой или за членами вашей команды подобные тревожные звоночки. Далее в курсе мы расскажем вам, как ставить общие цели, в чём находить мотивацию, как решать и проживать конфликты.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962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Патрик </a:t>
            </a:r>
            <a:r>
              <a:rPr lang="ru-RU" b="0" i="0" dirty="0" err="1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Ленсиони</a:t>
            </a:r>
            <a:endParaRPr lang="ru-RU" b="0" i="0" dirty="0">
              <a:solidFill>
                <a:srgbClr val="474747"/>
              </a:solidFill>
              <a:effectLst/>
              <a:latin typeface="Arial" panose="020B0604020202020204" pitchFamily="34" charset="0"/>
            </a:endParaRPr>
          </a:p>
          <a:p>
            <a:r>
              <a:rPr lang="ru-RU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Примечание для эксперта: см. в папке подробнее </a:t>
            </a:r>
            <a:r>
              <a:rPr lang="ru-RU" sz="1200" b="0" i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</a:t>
            </a:r>
            <a:r>
              <a:rPr lang="ru-RU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 есть целая презентация по этой теме.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23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27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В современном мире благодаря развитию технологий появились ещё </a:t>
            </a:r>
            <a:r>
              <a:rPr lang="ru-RU" sz="1800" b="1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удалённые и распределённые команды</a:t>
            </a:r>
            <a:r>
              <a:rPr lang="ru-RU" sz="1800" dirty="0"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. Это команды, которые состоят из двух и более сотрудников, работающих в разных географических точках, члены команды не используют одно и то же рабочее пространство, то есть не находятся физически в одном офисе. Они могут жить в разных городах, странах и часовых поясах, но при этом работать над одним проектом.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6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итульный слайд 1">
    <p:bg>
      <p:bgPr>
        <a:solidFill>
          <a:srgbClr val="F1F8F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0525143" y="482012"/>
            <a:ext cx="1282403" cy="307777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r">
              <a:spcBef>
                <a:spcPts val="0"/>
              </a:spcBef>
              <a:buNone/>
              <a:defRPr lang="ru-RU" sz="2000">
                <a:solidFill>
                  <a:schemeClr val="tx1"/>
                </a:solidFill>
                <a:latin typeface="Arial"/>
              </a:defRPr>
            </a:lvl1pPr>
          </a:lstStyle>
          <a:p>
            <a:pPr marL="228600" lvl="0" indent="-228600">
              <a:lnSpc>
                <a:spcPct val="100000"/>
              </a:lnSpc>
              <a:defRPr/>
            </a:pPr>
            <a:r>
              <a:rPr lang="en-US"/>
              <a:t>00.00.202</a:t>
            </a:r>
            <a:r>
              <a:rPr lang="ru-RU"/>
              <a:t>5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 bwMode="auto">
          <a:xfrm>
            <a:off x="392407" y="2279703"/>
            <a:ext cx="8482112" cy="3077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lang="en-US" sz="20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>
              <a:lnSpc>
                <a:spcPct val="100000"/>
              </a:lnSpc>
              <a:spcBef>
                <a:spcPts val="1000"/>
              </a:spcBef>
              <a:buFont typeface="Arial"/>
              <a:buNone/>
              <a:defRPr/>
            </a:pPr>
            <a:r>
              <a:rPr lang="ru-RU"/>
              <a:t>Подзаголовок</a:t>
            </a: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392407" y="394505"/>
            <a:ext cx="846931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 algn="l" defTabSz="914400">
              <a:lnSpc>
                <a:spcPct val="70000"/>
              </a:lnSpc>
              <a:spcBef>
                <a:spcPts val="0"/>
              </a:spcBef>
              <a:buNone/>
              <a:defRPr lang="en-US" sz="6600" b="1" spc="-7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Длинный заголовок </a:t>
            </a:r>
            <a:br>
              <a:rPr lang="ru-RU"/>
            </a:br>
            <a:r>
              <a:rPr lang="ru-RU"/>
              <a:t>в две строки</a:t>
            </a:r>
            <a:endParaRPr lang="en-US"/>
          </a:p>
        </p:txBody>
      </p:sp>
      <p:pic>
        <p:nvPicPr>
          <p:cNvPr id="7" name="Т1"/>
          <p:cNvPicPr>
            <a:picLocks noChangeAspect="1"/>
          </p:cNvPicPr>
          <p:nvPr userDrawn="1"/>
        </p:nvPicPr>
        <p:blipFill>
          <a:blip r:embed="rId2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/>
          <a:srcRect t="-2336"/>
          <a:stretch/>
        </p:blipFill>
        <p:spPr bwMode="auto">
          <a:xfrm>
            <a:off x="3078480" y="1183376"/>
            <a:ext cx="9113520" cy="56746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 колон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7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0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2741862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1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5051925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7352363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23" name="Текст 5"/>
          <p:cNvSpPr>
            <a:spLocks noGrp="1"/>
          </p:cNvSpPr>
          <p:nvPr>
            <p:ph type="body" sz="quarter" idx="21"/>
          </p:nvPr>
        </p:nvSpPr>
        <p:spPr bwMode="auto">
          <a:xfrm>
            <a:off x="9652801" y="2945074"/>
            <a:ext cx="211137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 bwMode="auto">
          <a:xfrm>
            <a:off x="7343774" y="0"/>
            <a:ext cx="4848225" cy="6858000"/>
          </a:xfrm>
          <a:prstGeom prst="rect">
            <a:avLst/>
          </a:prstGeom>
          <a:solidFill>
            <a:srgbClr val="151515"/>
          </a:solidFill>
        </p:spPr>
        <p:txBody>
          <a:bodyPr/>
          <a:lstStyle>
            <a:lvl1pPr>
              <a:defRPr lang="ru-RU">
                <a:solidFill>
                  <a:srgbClr val="151515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10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6266564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4"/>
          </p:nvPr>
        </p:nvSpPr>
        <p:spPr bwMode="auto">
          <a:xfrm>
            <a:off x="431799" y="1022549"/>
            <a:ext cx="6266565" cy="443368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 b="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8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Фото на весь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1999" cy="6858000"/>
          </a:xfrm>
          <a:prstGeom prst="rect">
            <a:avLst/>
          </a:prstGeom>
          <a:solidFill>
            <a:schemeClr val="accent4"/>
          </a:solidFill>
        </p:spPr>
        <p:txBody>
          <a:bodyPr wrap="square" lIns="360000">
            <a:noAutofit/>
          </a:bodyPr>
          <a:lstStyle>
            <a:lvl1pPr marL="0" indent="0" algn="l">
              <a:buNone/>
              <a:defRPr lang="ru-RU" sz="1400">
                <a:solidFill>
                  <a:schemeClr val="accent4"/>
                </a:solidFill>
              </a:defRPr>
            </a:lvl1pPr>
          </a:lstStyle>
          <a:p>
            <a:pPr lvl="0">
              <a:defRPr/>
            </a:pPr>
            <a:endParaRPr lang="ru-RU"/>
          </a:p>
        </p:txBody>
      </p:sp>
      <p:sp>
        <p:nvSpPr>
          <p:cNvPr id="3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голубой фо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Контент + темный фон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1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/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/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6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Маленький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432619" y="466293"/>
            <a:ext cx="9519903" cy="2224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18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Arial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Arial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1140375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 hasCustomPrompt="1"/>
          </p:nvPr>
        </p:nvSpPr>
        <p:spPr bwMode="auto">
          <a:xfrm>
            <a:off x="2831062" y="198666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 bwMode="auto">
          <a:xfrm>
            <a:off x="4563705" y="198757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 hasCustomPrompt="1"/>
          </p:nvPr>
        </p:nvSpPr>
        <p:spPr bwMode="auto">
          <a:xfrm>
            <a:off x="6292492" y="1985941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 hasCustomPrompt="1"/>
          </p:nvPr>
        </p:nvSpPr>
        <p:spPr bwMode="auto">
          <a:xfrm>
            <a:off x="8052349" y="197305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9781136" y="1971427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9" hasCustomPrompt="1"/>
          </p:nvPr>
        </p:nvSpPr>
        <p:spPr bwMode="auto">
          <a:xfrm>
            <a:off x="442913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0" hasCustomPrompt="1"/>
          </p:nvPr>
        </p:nvSpPr>
        <p:spPr bwMode="auto">
          <a:xfrm>
            <a:off x="2096887" y="3716713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1" hasCustomPrompt="1"/>
          </p:nvPr>
        </p:nvSpPr>
        <p:spPr bwMode="auto">
          <a:xfrm>
            <a:off x="3786581" y="3717619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2" hasCustomPrompt="1"/>
          </p:nvPr>
        </p:nvSpPr>
        <p:spPr bwMode="auto">
          <a:xfrm>
            <a:off x="5522869" y="3724300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3" hasCustomPrompt="1"/>
          </p:nvPr>
        </p:nvSpPr>
        <p:spPr bwMode="auto">
          <a:xfrm>
            <a:off x="7249938" y="3728044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24" hasCustomPrompt="1"/>
          </p:nvPr>
        </p:nvSpPr>
        <p:spPr bwMode="auto">
          <a:xfrm>
            <a:off x="8973129" y="3726412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10606088" y="3718718"/>
            <a:ext cx="1152525" cy="1160463"/>
          </a:xfrm>
          <a:prstGeom prst="flowChartConnector">
            <a:avLst/>
          </a:prstGeom>
          <a:solidFill>
            <a:schemeClr val="bg1"/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288000" rIns="0" rtlCol="0" anchor="t"/>
          <a:lstStyle>
            <a:lvl1pPr>
              <a:defRPr lang="ru-RU" sz="800">
                <a:noFill/>
                <a:latin typeface="Arial"/>
              </a:defRPr>
            </a:lvl1pPr>
          </a:lstStyle>
          <a:p>
            <a:pPr lvl="0" algn="ctr">
              <a:spcAft>
                <a:spcPts val="600"/>
              </a:spcAft>
              <a:defRPr/>
            </a:pPr>
            <a:r>
              <a:rPr lang="ru-RU"/>
              <a:t>Мобильный скриншот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пасибо за внимание">
    <p:bg>
      <p:bgPr>
        <a:solidFill>
          <a:srgbClr val="F1F9FC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387546" y="414000"/>
            <a:ext cx="6133450" cy="1523357"/>
          </a:xfrm>
          <a:prstGeom prst="rect">
            <a:avLst/>
          </a:prstGeom>
        </p:spPr>
        <p:txBody>
          <a:bodyPr wrap="square" lIns="0" tIns="72000" rIns="0" bIns="0" anchor="t" anchorCtr="0">
            <a:spAutoFit/>
          </a:bodyPr>
          <a:lstStyle>
            <a:lvl1pPr>
              <a:lnSpc>
                <a:spcPct val="70000"/>
              </a:lnSpc>
              <a:spcBef>
                <a:spcPts val="0"/>
              </a:spcBef>
              <a:buNone/>
              <a:defRPr sz="6600" spc="-70">
                <a:solidFill>
                  <a:schemeClr val="bg1"/>
                </a:solidFill>
                <a:latin typeface="ALS Hauss Medium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ru-RU" b="1">
                <a:solidFill>
                  <a:schemeClr val="tx1"/>
                </a:solidFill>
                <a:latin typeface="+mj-lt"/>
              </a:rPr>
              <a:t>Спасибо </a:t>
            </a:r>
            <a:br>
              <a:rPr lang="ru-RU" b="1">
                <a:solidFill>
                  <a:schemeClr val="tx1"/>
                </a:solidFill>
                <a:latin typeface="+mj-lt"/>
              </a:rPr>
            </a:br>
            <a:r>
              <a:rPr lang="ru-RU" b="1">
                <a:solidFill>
                  <a:schemeClr val="tx1"/>
                </a:solidFill>
                <a:latin typeface="+mj-lt"/>
              </a:rPr>
              <a:t>за внимание</a:t>
            </a:r>
            <a:endParaRPr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rcRect t="-2336"/>
          <a:stretch/>
        </p:blipFill>
        <p:spPr bwMode="auto">
          <a:xfrm>
            <a:off x="3370728" y="414000"/>
            <a:ext cx="8821271" cy="6444000"/>
          </a:xfrm>
          <a:prstGeom prst="rect">
            <a:avLst/>
          </a:prstGeom>
        </p:spPr>
      </p:pic>
      <p:pic>
        <p:nvPicPr>
          <p:cNvPr id="5" name="Т1"/>
          <p:cNvPicPr>
            <a:picLocks noChangeAspect="1"/>
          </p:cNvPicPr>
          <p:nvPr userDrawn="1"/>
        </p:nvPicPr>
        <p:blipFill>
          <a:blip r:embed="rId3"/>
          <a:srcRect t="2251" b="2251"/>
          <a:stretch/>
        </p:blipFill>
        <p:spPr bwMode="auto">
          <a:xfrm>
            <a:off x="384366" y="5938771"/>
            <a:ext cx="1446895" cy="540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AC35D1AA-B7F4-71A6-F0BE-FB45A31AED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481" y="315079"/>
            <a:ext cx="9180000" cy="6647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cap="none" spc="0"/>
            </a:lvl1pPr>
          </a:lstStyle>
          <a:p>
            <a:r>
              <a:rPr lang="ru-RU" dirty="0"/>
              <a:t>Заголовок слайда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7" name="Текст 12">
            <a:extLst>
              <a:ext uri="{FF2B5EF4-FFF2-40B4-BE49-F238E27FC236}">
                <a16:creationId xmlns:a16="http://schemas.microsoft.com/office/drawing/2014/main" id="{F8809DE4-82DE-4F71-8E6F-7F69F559FC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237" y="1268414"/>
            <a:ext cx="9180000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lang="ru-RU" sz="16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C638526-C8B7-7E86-73B1-30F539E642EA}"/>
              </a:ext>
            </a:extLst>
          </p:cNvPr>
          <p:cNvSpPr/>
          <p:nvPr userDrawn="1"/>
        </p:nvSpPr>
        <p:spPr>
          <a:xfrm>
            <a:off x="335227" y="298166"/>
            <a:ext cx="104400" cy="655200"/>
          </a:xfrm>
          <a:prstGeom prst="rect">
            <a:avLst/>
          </a:prstGeom>
          <a:solidFill>
            <a:srgbClr val="00AAE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LS Haus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712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Разделитель голубо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Arial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Содержание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431799" y="375858"/>
            <a:ext cx="8950682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ru-RU" sz="4800" b="1" spc="0">
                <a:solidFill>
                  <a:schemeClr val="bg1"/>
                </a:solidFill>
                <a:latin typeface="Arial"/>
                <a:ea typeface="+mj-ea"/>
                <a:cs typeface="+mj-cs"/>
              </a:rPr>
              <a:t>Содержание</a:t>
            </a:r>
            <a:endParaRPr/>
          </a:p>
        </p:txBody>
      </p:sp>
      <p:sp>
        <p:nvSpPr>
          <p:cNvPr id="7" name="Текст 2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442913" y="1384989"/>
            <a:ext cx="5653087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Пункты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 темный">
    <p:bg>
      <p:bgPr>
        <a:solidFill>
          <a:srgbClr val="15151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auto">
          <a:xfrm>
            <a:off x="432619" y="442994"/>
            <a:ext cx="9415914" cy="593304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>
              <a:lnSpc>
                <a:spcPct val="80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Обложка раздела</a:t>
            </a:r>
            <a:endParaRPr lang="en-US"/>
          </a:p>
        </p:txBody>
      </p:sp>
      <p:sp>
        <p:nvSpPr>
          <p:cNvPr id="4" name="Текст 2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432619" y="1434455"/>
            <a:ext cx="941591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ru-RU"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marL="228600" lvl="0" indent="-228600" algn="l" defTabSz="914400">
              <a:lnSpc>
                <a:spcPct val="100000"/>
              </a:lnSpc>
              <a:spcBef>
                <a:spcPts val="1000"/>
              </a:spcBef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5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1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n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n-lt"/>
              <a:ea typeface="Verdana"/>
              <a:cs typeface="Verdan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06530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+ под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5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31799" y="1458390"/>
            <a:ext cx="9617075" cy="150619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  <p:sp>
        <p:nvSpPr>
          <p:cNvPr id="9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2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1250" y="2945077"/>
            <a:ext cx="5567363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3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2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Текст 5"/>
          <p:cNvSpPr>
            <a:spLocks noGrp="1"/>
          </p:cNvSpPr>
          <p:nvPr>
            <p:ph type="body" sz="quarter" idx="16"/>
          </p:nvPr>
        </p:nvSpPr>
        <p:spPr bwMode="auto">
          <a:xfrm>
            <a:off x="43179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271169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4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8110538" y="2945077"/>
            <a:ext cx="3648074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онтент 4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432619" y="1011238"/>
            <a:ext cx="96162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>
              <a:defRPr/>
            </a:pPr>
            <a:r>
              <a:rPr lang="ru-RU"/>
              <a:t>Подзаголовок слайда</a:t>
            </a:r>
            <a:endParaRPr/>
          </a:p>
        </p:txBody>
      </p:sp>
      <p:sp>
        <p:nvSpPr>
          <p:cNvPr id="14" name="Заголовок 5"/>
          <p:cNvSpPr>
            <a:spLocks noGrp="1"/>
          </p:cNvSpPr>
          <p:nvPr>
            <p:ph type="title"/>
          </p:nvPr>
        </p:nvSpPr>
        <p:spPr bwMode="auto">
          <a:xfrm>
            <a:off x="432619" y="423292"/>
            <a:ext cx="9616256" cy="3708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80000"/>
              </a:lnSpc>
              <a:defRPr sz="3000" b="1"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7"/>
          </p:nvPr>
        </p:nvSpPr>
        <p:spPr bwMode="auto">
          <a:xfrm>
            <a:off x="431799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5" name="Текст 5"/>
          <p:cNvSpPr>
            <a:spLocks noGrp="1"/>
          </p:cNvSpPr>
          <p:nvPr>
            <p:ph type="body" sz="quarter" idx="18"/>
          </p:nvPr>
        </p:nvSpPr>
        <p:spPr bwMode="auto">
          <a:xfrm>
            <a:off x="619865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/>
          </p:nvPr>
        </p:nvSpPr>
        <p:spPr bwMode="auto">
          <a:xfrm>
            <a:off x="9082087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7" name="Текст 5"/>
          <p:cNvSpPr>
            <a:spLocks noGrp="1"/>
          </p:cNvSpPr>
          <p:nvPr>
            <p:ph type="body" sz="quarter" idx="20"/>
          </p:nvPr>
        </p:nvSpPr>
        <p:spPr bwMode="auto">
          <a:xfrm>
            <a:off x="3327821" y="2945074"/>
            <a:ext cx="2676526" cy="22278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latin typeface="+mj-lt"/>
              </a:defRPr>
            </a:lvl1pPr>
            <a:lvl2pPr marL="216000" indent="-216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LS Hauss"/>
              <a:buChar char="+"/>
              <a:defRPr sz="1400">
                <a:latin typeface="+mj-lt"/>
              </a:defRPr>
            </a:lvl2pPr>
            <a:lvl3pPr marL="504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―"/>
              <a:defRPr lang="ru-RU" sz="14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252000" indent="-25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+mj-lt"/>
              <a:buAutoNum type="arabicPeriod"/>
              <a:defRPr sz="1400">
                <a:latin typeface="+mj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chemeClr val="bg2"/>
                </a:solidFill>
                <a:latin typeface="+mj-lt"/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marL="432000" lvl="2" indent="-180000" algn="l" defTabSz="914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Font typeface="Arial"/>
              <a:buChar char="•"/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10" name="Номер слайда 5"/>
          <p:cNvSpPr txBox="1"/>
          <p:nvPr userDrawn="1"/>
        </p:nvSpPr>
        <p:spPr bwMode="auto">
          <a:xfrm>
            <a:off x="0" y="6565920"/>
            <a:ext cx="432000" cy="123111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ru-RU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9B51A1E-902D-48AF-9020-955120F399B6}" type="slidenum">
              <a:rPr lang="ru-RU" sz="800" b="0" i="0" u="none" strike="noStrike" cap="none" spc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+mj-lt"/>
                <a:ea typeface="Verdana"/>
                <a:cs typeface="Verdana"/>
              </a:rPr>
              <a:t>‹#›</a:t>
            </a:fld>
            <a:endParaRPr lang="ru-RU" sz="800" b="0" i="0" u="none" strike="noStrike" cap="none" spc="0">
              <a:ln>
                <a:noFill/>
              </a:ln>
              <a:solidFill>
                <a:schemeClr val="bg1">
                  <a:lumMod val="65000"/>
                </a:schemeClr>
              </a:solidFill>
              <a:latin typeface="+mj-lt"/>
              <a:ea typeface="Verdana"/>
              <a:cs typeface="Verdan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9" r:id="rId19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1"/>
          <p:cNvSpPr txBox="1"/>
          <p:nvPr userDrawn="1"/>
        </p:nvSpPr>
        <p:spPr bwMode="auto">
          <a:xfrm>
            <a:off x="432619" y="5806118"/>
            <a:ext cx="9266646" cy="123111"/>
          </a:xfrm>
          <a:prstGeom prst="rect">
            <a:avLst/>
          </a:prstGeom>
        </p:spPr>
        <p:txBody>
          <a:bodyPr vert="horz" lIns="0" tIns="0" rIns="0" bIns="0" rtlCol="0" anchor="b">
            <a:spAutoFit/>
          </a:bodyPr>
          <a:lstStyle>
            <a:defPPr>
              <a:defRPr lang="ru-RU"/>
            </a:defPPr>
            <a:lvl1pPr marL="0" algn="l" defTabSz="914400">
              <a:defRPr sz="80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Полилиния: фигура 3"/>
          <p:cNvSpPr/>
          <p:nvPr userDrawn="1"/>
        </p:nvSpPr>
        <p:spPr bwMode="auto">
          <a:xfrm>
            <a:off x="11196443" y="443503"/>
            <a:ext cx="562938" cy="401047"/>
          </a:xfrm>
          <a:custGeom>
            <a:avLst/>
            <a:gdLst>
              <a:gd name="connsiteX0" fmla="*/ 241705 w 564708"/>
              <a:gd name="connsiteY0" fmla="*/ 160605 h 402308"/>
              <a:gd name="connsiteX1" fmla="*/ 401911 w 564708"/>
              <a:gd name="connsiteY1" fmla="*/ 160605 h 402308"/>
              <a:gd name="connsiteX2" fmla="*/ 401911 w 564708"/>
              <a:gd name="connsiteY2" fmla="*/ 242103 h 402308"/>
              <a:gd name="connsiteX3" fmla="*/ 241705 w 564708"/>
              <a:gd name="connsiteY3" fmla="*/ 242103 h 402308"/>
              <a:gd name="connsiteX4" fmla="*/ 241705 w 564708"/>
              <a:gd name="connsiteY4" fmla="*/ 402309 h 402308"/>
              <a:gd name="connsiteX5" fmla="*/ 160207 w 564708"/>
              <a:gd name="connsiteY5" fmla="*/ 402309 h 402308"/>
              <a:gd name="connsiteX6" fmla="*/ 160207 w 564708"/>
              <a:gd name="connsiteY6" fmla="*/ 242103 h 402308"/>
              <a:gd name="connsiteX7" fmla="*/ 0 w 564708"/>
              <a:gd name="connsiteY7" fmla="*/ 242103 h 402308"/>
              <a:gd name="connsiteX8" fmla="*/ 0 w 564708"/>
              <a:gd name="connsiteY8" fmla="*/ 160605 h 402308"/>
              <a:gd name="connsiteX9" fmla="*/ 160207 w 564708"/>
              <a:gd name="connsiteY9" fmla="*/ 160605 h 402308"/>
              <a:gd name="connsiteX10" fmla="*/ 160207 w 564708"/>
              <a:gd name="connsiteY10" fmla="*/ 399 h 402308"/>
              <a:gd name="connsiteX11" fmla="*/ 241705 w 564708"/>
              <a:gd name="connsiteY11" fmla="*/ 399 h 402308"/>
              <a:gd name="connsiteX12" fmla="*/ 241705 w 564708"/>
              <a:gd name="connsiteY12" fmla="*/ 160605 h 402308"/>
              <a:gd name="connsiteX13" fmla="*/ 241705 w 564708"/>
              <a:gd name="connsiteY13" fmla="*/ 160605 h 402308"/>
              <a:gd name="connsiteX14" fmla="*/ 483210 w 564708"/>
              <a:gd name="connsiteY14" fmla="*/ 0 h 402308"/>
              <a:gd name="connsiteX15" fmla="*/ 483210 w 564708"/>
              <a:gd name="connsiteY15" fmla="*/ 402309 h 402308"/>
              <a:gd name="connsiteX16" fmla="*/ 564709 w 564708"/>
              <a:gd name="connsiteY16" fmla="*/ 402309 h 402308"/>
              <a:gd name="connsiteX17" fmla="*/ 564709 w 564708"/>
              <a:gd name="connsiteY17" fmla="*/ 0 h 402308"/>
              <a:gd name="connsiteX18" fmla="*/ 483210 w 564708"/>
              <a:gd name="connsiteY18" fmla="*/ 0 h 402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64708" h="402308" extrusionOk="0">
                <a:moveTo>
                  <a:pt x="241705" y="160605"/>
                </a:moveTo>
                <a:lnTo>
                  <a:pt x="401911" y="160605"/>
                </a:lnTo>
                <a:lnTo>
                  <a:pt x="401911" y="242103"/>
                </a:lnTo>
                <a:lnTo>
                  <a:pt x="241705" y="242103"/>
                </a:lnTo>
                <a:lnTo>
                  <a:pt x="241705" y="402309"/>
                </a:lnTo>
                <a:lnTo>
                  <a:pt x="160207" y="402309"/>
                </a:lnTo>
                <a:lnTo>
                  <a:pt x="160207" y="242103"/>
                </a:lnTo>
                <a:lnTo>
                  <a:pt x="0" y="242103"/>
                </a:lnTo>
                <a:lnTo>
                  <a:pt x="0" y="160605"/>
                </a:lnTo>
                <a:lnTo>
                  <a:pt x="160207" y="160605"/>
                </a:lnTo>
                <a:lnTo>
                  <a:pt x="160207" y="399"/>
                </a:lnTo>
                <a:lnTo>
                  <a:pt x="241705" y="399"/>
                </a:lnTo>
                <a:lnTo>
                  <a:pt x="241705" y="160605"/>
                </a:lnTo>
                <a:lnTo>
                  <a:pt x="241705" y="160605"/>
                </a:lnTo>
                <a:close/>
                <a:moveTo>
                  <a:pt x="483210" y="0"/>
                </a:moveTo>
                <a:lnTo>
                  <a:pt x="483210" y="402309"/>
                </a:lnTo>
                <a:lnTo>
                  <a:pt x="564709" y="402309"/>
                </a:lnTo>
                <a:lnTo>
                  <a:pt x="564709" y="0"/>
                </a:lnTo>
                <a:lnTo>
                  <a:pt x="483210" y="0"/>
                </a:lnTo>
                <a:close/>
              </a:path>
            </a:pathLst>
          </a:custGeom>
          <a:solidFill>
            <a:schemeClr val="bg2"/>
          </a:solidFill>
          <a:ln w="1986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3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testview/1478478-test-na-stil-liderstva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5.xml"/><Relationship Id="rId4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sts.org/emvol/dmspal.ht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Relationship Id="rId9" Type="http://schemas.openxmlformats.org/officeDocument/2006/relationships/comments" Target="../comments/commen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Заголовок 10"/>
          <p:cNvSpPr>
            <a:spLocks noGrp="1"/>
          </p:cNvSpPr>
          <p:nvPr>
            <p:ph type="title"/>
          </p:nvPr>
        </p:nvSpPr>
        <p:spPr bwMode="auto">
          <a:xfrm>
            <a:off x="392406" y="394504"/>
            <a:ext cx="8881095" cy="251029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dirty="0"/>
              <a:t>Командная работа </a:t>
            </a:r>
            <a:r>
              <a:rPr lang="en-US" dirty="0"/>
              <a:t>   </a:t>
            </a:r>
            <a:r>
              <a:rPr lang="ru-RU" dirty="0"/>
              <a:t>и эффективные коммуникации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BD17D-E366-4D80-B0B0-D76B003B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команд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A825D07-E777-2DB1-91AC-1F1E32818FEC}"/>
              </a:ext>
            </a:extLst>
          </p:cNvPr>
          <p:cNvSpPr/>
          <p:nvPr/>
        </p:nvSpPr>
        <p:spPr bwMode="auto">
          <a:xfrm>
            <a:off x="432619" y="1223493"/>
            <a:ext cx="10419009" cy="109470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Функциональные команды </a:t>
            </a:r>
            <a:r>
              <a:rPr lang="ru-RU" sz="1600" dirty="0">
                <a:solidFill>
                  <a:schemeClr val="tx1"/>
                </a:solidFill>
                <a:latin typeface="Montserrat" pitchFamily="2" charset="0"/>
                <a:ea typeface="Montserrat" pitchFamily="2" charset="0"/>
                <a:cs typeface="Montserrat" pitchFamily="2" charset="0"/>
              </a:rPr>
              <a:t>—</a:t>
            </a: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это команды, которые создаются для выполнения определённой функции </a:t>
            </a:r>
            <a:b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в организации. Например, отдел продаж, отдел маркетинга, отдел разработки продуктов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8D6268D-DE4D-F3F6-1ED6-99B1271FB6F7}"/>
              </a:ext>
            </a:extLst>
          </p:cNvPr>
          <p:cNvSpPr/>
          <p:nvPr/>
        </p:nvSpPr>
        <p:spPr bwMode="auto">
          <a:xfrm>
            <a:off x="432618" y="2414789"/>
            <a:ext cx="10419009" cy="109470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Проектные команды </a:t>
            </a:r>
            <a:r>
              <a:rPr lang="ru-RU" sz="1600" dirty="0">
                <a:solidFill>
                  <a:schemeClr val="tx1"/>
                </a:solidFill>
                <a:latin typeface="Montserrat" pitchFamily="2" charset="0"/>
                <a:ea typeface="Montserrat" pitchFamily="2" charset="0"/>
                <a:cs typeface="Montserrat" pitchFamily="2" charset="0"/>
              </a:rPr>
              <a:t>—</a:t>
            </a: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это временные команды, которые создаются для выполнения определённого проекта. После завершения проекта команда может быть расформирована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47B2026-5D77-99E1-A579-8FDDEE9CF852}"/>
              </a:ext>
            </a:extLst>
          </p:cNvPr>
          <p:cNvSpPr/>
          <p:nvPr/>
        </p:nvSpPr>
        <p:spPr bwMode="auto">
          <a:xfrm>
            <a:off x="432618" y="3674772"/>
            <a:ext cx="10419009" cy="163132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Кросс-функциональные команды</a:t>
            </a: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Montserrat" pitchFamily="2" charset="0"/>
                <a:ea typeface="Montserrat" pitchFamily="2" charset="0"/>
                <a:cs typeface="Montserrat" pitchFamily="2" charset="0"/>
              </a:rPr>
              <a:t>— </a:t>
            </a: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это команды, которые включают в себя представителей разных отделов </a:t>
            </a:r>
            <a:b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или функций. Такие команды часто создаются для решения комплексных задач, требующих объединения знаний </a:t>
            </a:r>
            <a:b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и опыта разных специалистов, у которых есть все необходимые навыки, чтобы создавать, поддерживать </a:t>
            </a:r>
            <a:b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и развивать целый продукт самостоятельно, без помощи других команд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F685C267-79C9-1A89-9FCB-EB12325580F1}"/>
              </a:ext>
            </a:extLst>
          </p:cNvPr>
          <p:cNvSpPr/>
          <p:nvPr/>
        </p:nvSpPr>
        <p:spPr bwMode="auto">
          <a:xfrm>
            <a:off x="432618" y="5471375"/>
            <a:ext cx="10419009" cy="1257836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Самоуправляемые команды</a:t>
            </a: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Montserrat" pitchFamily="2" charset="0"/>
                <a:ea typeface="Montserrat" pitchFamily="2" charset="0"/>
                <a:cs typeface="Montserrat" pitchFamily="2" charset="0"/>
              </a:rPr>
              <a:t>— </a:t>
            </a: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это команды, которые сами определяют свои цели, задачи и методы работы. Такие команды обычно имеют высокий уровень автономии и ответственности. Обычно это команды без явно выделенного руководителя, хотя</a:t>
            </a:r>
            <a:r>
              <a:rPr lang="ru-RU" sz="1600" dirty="0">
                <a:solidFill>
                  <a:schemeClr val="tx1"/>
                </a:solidFill>
                <a:latin typeface="Montserrat" pitchFamily="2" charset="0"/>
                <a:ea typeface="Montserrat" pitchFamily="2" charset="0"/>
                <a:cs typeface="Montserrat" pitchFamily="2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/>
                <a:latin typeface="Montserrat" pitchFamily="2" charset="0"/>
                <a:ea typeface="Montserrat" pitchFamily="2" charset="0"/>
                <a:cs typeface="Montserrat" pitchFamily="2" charset="0"/>
              </a:rPr>
              <a:t>чаще всего объединённые неформальным лидером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7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E1BCD-650F-405D-F6B0-4606D390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2994"/>
            <a:ext cx="9415914" cy="590931"/>
          </a:xfrm>
        </p:spPr>
        <p:txBody>
          <a:bodyPr/>
          <a:lstStyle/>
          <a:p>
            <a:r>
              <a:rPr lang="ru-RU" dirty="0"/>
              <a:t>Этапы развития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201884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BD17D-E366-4D80-B0B0-D76B003B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развития команды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84531-647A-585B-257D-E8534E96A6C3}"/>
              </a:ext>
            </a:extLst>
          </p:cNvPr>
          <p:cNvSpPr txBox="1"/>
          <p:nvPr/>
        </p:nvSpPr>
        <p:spPr bwMode="auto">
          <a:xfrm>
            <a:off x="432618" y="1254497"/>
            <a:ext cx="10514423" cy="2616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ea typeface="Montserrat" pitchFamily="2" charset="0"/>
                <a:cs typeface="Montserrat" pitchFamily="2" charset="0"/>
              </a:rPr>
              <a:t>Модель </a:t>
            </a:r>
            <a:r>
              <a:rPr lang="ru-RU" sz="1600" dirty="0" err="1">
                <a:effectLst/>
                <a:ea typeface="Montserrat" pitchFamily="2" charset="0"/>
                <a:cs typeface="Montserrat" pitchFamily="2" charset="0"/>
              </a:rPr>
              <a:t>Такмана</a:t>
            </a:r>
            <a:r>
              <a:rPr lang="ru-RU" sz="1600" dirty="0">
                <a:effectLst/>
                <a:ea typeface="Montserrat" pitchFamily="2" charset="0"/>
                <a:cs typeface="Montserrat" pitchFamily="2" charset="0"/>
              </a:rPr>
              <a:t> — это схема, которая показывает, как со временем развиваются отношения в коллективе. Согласно схеме, обычно команда, как ребенок, проходит путь от буйной юности до стабильной зрелости.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ea typeface="Montserrat" pitchFamily="2" charset="0"/>
                <a:cs typeface="Montserrat" pitchFamily="2" charset="0"/>
              </a:rPr>
              <a:t> 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ea typeface="Montserrat" pitchFamily="2" charset="0"/>
                <a:cs typeface="Montserrat" pitchFamily="2" charset="0"/>
              </a:rPr>
              <a:t>Немного правил: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600" dirty="0">
                <a:ea typeface="Montserrat" pitchFamily="2" charset="0"/>
                <a:cs typeface="Montserrat" pitchFamily="2" charset="0"/>
              </a:rPr>
              <a:t>с</a:t>
            </a:r>
            <a:r>
              <a:rPr lang="ru-RU" sz="1600" u="none" strike="noStrike" dirty="0">
                <a:effectLst/>
                <a:ea typeface="Montserrat" pitchFamily="2" charset="0"/>
                <a:cs typeface="Montserrat" pitchFamily="2" charset="0"/>
              </a:rPr>
              <a:t>тадии нельзя пропустить, но можно сгладить</a:t>
            </a:r>
            <a:r>
              <a:rPr lang="ru-RU" sz="1600" dirty="0">
                <a:ea typeface="Montserrat" pitchFamily="2" charset="0"/>
                <a:cs typeface="Montserrat" pitchFamily="2" charset="0"/>
              </a:rPr>
              <a:t>;</a:t>
            </a:r>
            <a:endParaRPr lang="ru-RU" sz="1600" u="none" strike="noStrike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600" dirty="0">
                <a:ea typeface="Montserrat" pitchFamily="2" charset="0"/>
                <a:cs typeface="Montserrat" pitchFamily="2" charset="0"/>
              </a:rPr>
              <a:t>п</a:t>
            </a:r>
            <a:r>
              <a:rPr lang="ru-RU" sz="1600" u="none" strike="noStrike" dirty="0">
                <a:effectLst/>
                <a:ea typeface="Montserrat" pitchFamily="2" charset="0"/>
                <a:cs typeface="Montserrat" pitchFamily="2" charset="0"/>
              </a:rPr>
              <a:t>ереходы между стадиями можно замедлить или ускорить;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600" dirty="0">
                <a:ea typeface="Montserrat" pitchFamily="2" charset="0"/>
                <a:cs typeface="Montserrat" pitchFamily="2" charset="0"/>
              </a:rPr>
              <a:t>н</a:t>
            </a:r>
            <a:r>
              <a:rPr lang="ru-RU" sz="1600" u="none" strike="noStrike" dirty="0">
                <a:effectLst/>
                <a:ea typeface="Montserrat" pitchFamily="2" charset="0"/>
                <a:cs typeface="Montserrat" pitchFamily="2" charset="0"/>
              </a:rPr>
              <a:t>екоторые изменения не сразу могут быть заметными;</a:t>
            </a: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●"/>
            </a:pPr>
            <a:r>
              <a:rPr lang="ru-RU" sz="1600" dirty="0">
                <a:ea typeface="Montserrat" pitchFamily="2" charset="0"/>
                <a:cs typeface="Montserrat" pitchFamily="2" charset="0"/>
              </a:rPr>
              <a:t>в</a:t>
            </a:r>
            <a:r>
              <a:rPr lang="ru-RU" sz="1600" u="none" strike="noStrike" dirty="0">
                <a:effectLst/>
                <a:ea typeface="Montserrat" pitchFamily="2" charset="0"/>
                <a:cs typeface="Montserrat" pitchFamily="2" charset="0"/>
              </a:rPr>
              <a:t>сего пять стадий развития команд. Четыре — про рабочий процесс, а пятый этап — роспуск.</a:t>
            </a:r>
          </a:p>
          <a:p>
            <a:pPr algn="just">
              <a:lnSpc>
                <a:spcPct val="115000"/>
              </a:lnSpc>
            </a:pPr>
            <a:r>
              <a:rPr lang="ru-RU" sz="1600" dirty="0">
                <a:effectLst/>
                <a:ea typeface="Montserrat" pitchFamily="2" charset="0"/>
                <a:cs typeface="Montserrat" pitchFamily="2" charset="0"/>
              </a:rPr>
              <a:t> </a:t>
            </a:r>
          </a:p>
        </p:txBody>
      </p:sp>
      <p:pic>
        <p:nvPicPr>
          <p:cNvPr id="3" name="image6.jpg">
            <a:extLst>
              <a:ext uri="{FF2B5EF4-FFF2-40B4-BE49-F238E27FC236}">
                <a16:creationId xmlns:a16="http://schemas.microsoft.com/office/drawing/2014/main" id="{4AB7B3B1-31D0-AD30-F50D-8D69F94C755B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824391" y="3659909"/>
            <a:ext cx="5730875" cy="3225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156956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9AFB39-5CB6-269E-4638-B4F51ADEE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Формирование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299B25-ED3E-065E-0972-D676A556C5DF}"/>
              </a:ext>
            </a:extLst>
          </p:cNvPr>
          <p:cNvSpPr txBox="1"/>
          <p:nvPr/>
        </p:nvSpPr>
        <p:spPr bwMode="auto">
          <a:xfrm>
            <a:off x="432619" y="946935"/>
            <a:ext cx="10540181" cy="356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это за этап?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Производительность: средняя, уровень конфликтов: низкий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Сотрудники знакомятся друг с другом, они вежливы и осторожны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Каждый работает обособленно, связи не сформированы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сотруднику?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Определить для себя правила работы, границы, собственную роль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Задавать уточняющие вопросы, чтобы понять свои задачи и зону ответственности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руководителю?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Проводить мероприятия и </a:t>
            </a:r>
            <a:r>
              <a:rPr lang="ru-RU" sz="1800" u="none" strike="noStrike" dirty="0" err="1">
                <a:effectLst/>
                <a:ea typeface="Montserrat" pitchFamily="2" charset="0"/>
                <a:cs typeface="Montserrat" pitchFamily="2" charset="0"/>
              </a:rPr>
              <a:t>тимбилдинги</a:t>
            </a: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 для сплочения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Чётко определять зоны ответственности сотрудников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Объяснять рабочие процессы, критерии оценки работы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BFA398C1-33CD-107B-126B-4B58FFADD571}"/>
              </a:ext>
            </a:extLst>
          </p:cNvPr>
          <p:cNvSpPr/>
          <p:nvPr/>
        </p:nvSpPr>
        <p:spPr bwMode="auto">
          <a:xfrm>
            <a:off x="432619" y="5310604"/>
            <a:ext cx="10419009" cy="109470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a typeface="Montserrat" pitchFamily="2" charset="0"/>
                <a:cs typeface="Montserrat" pitchFamily="2" charset="0"/>
              </a:rPr>
              <a:t>В</a:t>
            </a:r>
            <a:r>
              <a:rPr lang="ru-RU" sz="1800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 период формирования важно быть честными и открытыми с командой, чтобы сразу определить точки столкновения и избежать конфликтных ситуаций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8918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8462A-020F-68BC-EB6D-E40D6C8F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Бурление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186DA-8C73-91DB-9666-9948DC4A2404}"/>
              </a:ext>
            </a:extLst>
          </p:cNvPr>
          <p:cNvSpPr txBox="1"/>
          <p:nvPr/>
        </p:nvSpPr>
        <p:spPr bwMode="auto">
          <a:xfrm>
            <a:off x="432619" y="897130"/>
            <a:ext cx="10831132" cy="452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это за этап?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Производительность: низкая, уровень конфликтов: высокий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Самый сложный и важный этап, когда начинаются конфликты, стычки и недовольство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Люди становятся увереннее, узнают о подходах работы друг друга, формируются в маленькие группы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сотруднику?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Не копить напряжение в себе, но при это не выливать недовольство на коллег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Стараться не вставать в позицию против кого-то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Определить, насколько процессы команды и коллег подходят вам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Абстрагироваться от общего хаоса и фокусироваться на индивидуальных задачах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руководителю?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Выявлять конфликты на ранней стадии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Погружаться в причины ссор, помогать выяснить позиции коллегам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Направлять команду к общей цели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42354AD-6A87-11CD-91D1-B36127257747}"/>
              </a:ext>
            </a:extLst>
          </p:cNvPr>
          <p:cNvSpPr/>
          <p:nvPr/>
        </p:nvSpPr>
        <p:spPr bwMode="auto">
          <a:xfrm>
            <a:off x="432619" y="5422023"/>
            <a:ext cx="10419009" cy="109470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a typeface="Montserrat" pitchFamily="2" charset="0"/>
                <a:cs typeface="Montserrat" pitchFamily="2" charset="0"/>
              </a:rPr>
              <a:t>Э</a:t>
            </a:r>
            <a:r>
              <a:rPr lang="ru-RU" sz="1800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тап бурления определяет, выйдет ли команда на уровень высокой производительности, сформулировав общий формат работы, или реализует потенциал лишь на 50%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39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8462A-020F-68BC-EB6D-E40D6C8F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Нормирование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186DA-8C73-91DB-9666-9948DC4A2404}"/>
              </a:ext>
            </a:extLst>
          </p:cNvPr>
          <p:cNvSpPr txBox="1"/>
          <p:nvPr/>
        </p:nvSpPr>
        <p:spPr bwMode="auto">
          <a:xfrm>
            <a:off x="432619" y="897130"/>
            <a:ext cx="10831132" cy="45248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это за этап?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Производительность: средняя, уровень конфликтов: средний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Сотрудники на основе опыта формируют план работы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Разногласия сглаживаются, а конфликты становятся продуктивнее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Формируется принадлежность к общей цели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сотруднику?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Брать ответственность за свою роль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Стараться прийти к консенсусу в конфликтах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Замечать сильные стороны своих коллег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Искать способы эффективного общения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руководителю?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Напоминать о ценностях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Помогать в формировании плана и правил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Обсуждать изменения в формате работы</a:t>
            </a:r>
            <a:endParaRPr lang="ru-RU" sz="1800" u="none" strike="noStrike" dirty="0">
              <a:effectLst/>
              <a:latin typeface="Montserrat" pitchFamily="2" charset="0"/>
              <a:ea typeface="Montserrat" pitchFamily="2" charset="0"/>
              <a:cs typeface="Montserrat" pitchFamily="2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42354AD-6A87-11CD-91D1-B36127257747}"/>
              </a:ext>
            </a:extLst>
          </p:cNvPr>
          <p:cNvSpPr/>
          <p:nvPr/>
        </p:nvSpPr>
        <p:spPr bwMode="auto">
          <a:xfrm>
            <a:off x="432619" y="5422023"/>
            <a:ext cx="10419009" cy="109470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a typeface="Montserrat" pitchFamily="2" charset="0"/>
                <a:cs typeface="Montserrat" pitchFamily="2" charset="0"/>
              </a:rPr>
              <a:t>Этап нормирования может привести к стагнации, если команда перестанет обсуждать возможное обновление процессов. А мы знаем, что в динамичной среде с таким подходом </a:t>
            </a:r>
            <a:br>
              <a:rPr lang="ru-RU" dirty="0">
                <a:solidFill>
                  <a:schemeClr val="tx1"/>
                </a:solidFill>
                <a:ea typeface="Montserrat" pitchFamily="2" charset="0"/>
                <a:cs typeface="Montserrat" pitchFamily="2" charset="0"/>
              </a:rPr>
            </a:br>
            <a:r>
              <a:rPr lang="ru-RU" dirty="0">
                <a:solidFill>
                  <a:schemeClr val="tx1"/>
                </a:solidFill>
                <a:ea typeface="Montserrat" pitchFamily="2" charset="0"/>
                <a:cs typeface="Montserrat" pitchFamily="2" charset="0"/>
              </a:rPr>
              <a:t>не справиться!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322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08462A-020F-68BC-EB6D-E40D6C8F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Функционирование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B186DA-8C73-91DB-9666-9948DC4A2404}"/>
              </a:ext>
            </a:extLst>
          </p:cNvPr>
          <p:cNvSpPr txBox="1"/>
          <p:nvPr/>
        </p:nvSpPr>
        <p:spPr bwMode="auto">
          <a:xfrm>
            <a:off x="432619" y="1038798"/>
            <a:ext cx="10831132" cy="3572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это за этап?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Производительность: высокая, уровень конфликтов: низкий 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Здесь команда действительно становится командой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Люди привыкают друг к другу и устанавливают прочные связи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сотруднику?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Работать на общую цель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Фокусироваться на личном и командном развитии</a:t>
            </a:r>
          </a:p>
          <a:p>
            <a:pPr algn="just">
              <a:lnSpc>
                <a:spcPct val="115000"/>
              </a:lnSpc>
            </a:pPr>
            <a:r>
              <a:rPr lang="ru-RU" sz="1800" u="sng" dirty="0">
                <a:effectLst/>
                <a:ea typeface="Montserrat" pitchFamily="2" charset="0"/>
                <a:cs typeface="Montserrat" pitchFamily="2" charset="0"/>
              </a:rPr>
              <a:t>Что сделать руководителю?</a:t>
            </a:r>
            <a:endParaRPr lang="ru-RU" sz="1800" dirty="0">
              <a:effectLst/>
              <a:ea typeface="Montserrat" pitchFamily="2" charset="0"/>
              <a:cs typeface="Montserrat" pitchFamily="2" charset="0"/>
            </a:endParaRP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Отмечать работу каждого сотрудника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Не допускать нездоровой конкуренции </a:t>
            </a:r>
          </a:p>
          <a:p>
            <a:pPr marL="342900" lvl="0" indent="-342900" algn="just">
              <a:lnSpc>
                <a:spcPct val="115000"/>
              </a:lnSpc>
              <a:buClr>
                <a:schemeClr val="bg2"/>
              </a:buClr>
              <a:buFont typeface="Системный шрифт, обычный"/>
              <a:buChar char="+"/>
            </a:pPr>
            <a:r>
              <a:rPr lang="ru-RU" sz="1800" u="none" strike="noStrike" dirty="0">
                <a:effectLst/>
                <a:ea typeface="Montserrat" pitchFamily="2" charset="0"/>
                <a:cs typeface="Montserrat" pitchFamily="2" charset="0"/>
              </a:rPr>
              <a:t>Давать открытую обратную связь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542354AD-6A87-11CD-91D1-B36127257747}"/>
              </a:ext>
            </a:extLst>
          </p:cNvPr>
          <p:cNvSpPr/>
          <p:nvPr/>
        </p:nvSpPr>
        <p:spPr bwMode="auto">
          <a:xfrm>
            <a:off x="432619" y="4856335"/>
            <a:ext cx="10419009" cy="109470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ea typeface="Montserrat" pitchFamily="2" charset="0"/>
                <a:cs typeface="Montserrat" pitchFamily="2" charset="0"/>
              </a:rPr>
              <a:t>Е</a:t>
            </a:r>
            <a:r>
              <a:rPr lang="ru-RU" sz="1800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сли на этапе функционирования команда не </a:t>
            </a:r>
            <a:r>
              <a:rPr lang="ru-RU" sz="1800" dirty="0" err="1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перформит</a:t>
            </a:r>
            <a:r>
              <a:rPr lang="ru-RU" sz="1800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 на 100%, необходимо вернуться </a:t>
            </a:r>
            <a:br>
              <a:rPr lang="ru-RU" sz="1800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на шаг назад, к бурлению, и определить корень торможения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15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FE1BCD-650F-405D-F6B0-4606D390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2994"/>
            <a:ext cx="9415914" cy="1181862"/>
          </a:xfrm>
        </p:spPr>
        <p:txBody>
          <a:bodyPr/>
          <a:lstStyle/>
          <a:p>
            <a:r>
              <a:rPr lang="ru-RU" dirty="0"/>
              <a:t>Принципы эффективного лидерства</a:t>
            </a:r>
          </a:p>
        </p:txBody>
      </p:sp>
    </p:spTree>
    <p:extLst>
      <p:ext uri="{BB962C8B-B14F-4D97-AF65-F5344CB8AC3E}">
        <p14:creationId xmlns:p14="http://schemas.microsoft.com/office/powerpoint/2010/main" val="1933525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0022A2-1EB4-068F-04A2-A1DECD383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Характеристики эффективного лидера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5BBDD5-5732-A529-9426-970A7A71B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9" y="794099"/>
            <a:ext cx="10937639" cy="548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5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B5388-114A-4C74-12FF-2E171F63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Лидерство как основа управления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F8CB3E-22F0-1687-9A0B-36C35E9DA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942624"/>
            <a:ext cx="8839753" cy="5492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434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Характеристика команды</a:t>
            </a: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Типы команд</a:t>
            </a: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Этапы развития команд</a:t>
            </a: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Принципы эффективного лидерства</a:t>
            </a: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Управление конфликтами</a:t>
            </a:r>
          </a:p>
          <a:p>
            <a:pPr marL="342900" indent="-342900" rtl="0">
              <a:spcAft>
                <a:spcPts val="599"/>
              </a:spcAft>
              <a:buClr>
                <a:schemeClr val="bg2"/>
              </a:buClr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Мотивация команды</a:t>
            </a:r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План занятия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24234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7D95A7-1D79-FD85-26B0-7F76D8584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Стили управления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147FED-5129-DDFC-05A0-552624DEC6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006"/>
          <a:stretch/>
        </p:blipFill>
        <p:spPr>
          <a:xfrm>
            <a:off x="432619" y="990813"/>
            <a:ext cx="9052594" cy="280080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62632C-192E-0233-A137-D16E6F517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619" y="3791620"/>
            <a:ext cx="9052594" cy="295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11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</a:rPr>
              <a:t>Пройдите тестирование и узнайте ваш стиль лидерства</a:t>
            </a:r>
          </a:p>
          <a:p>
            <a:pPr>
              <a:spcAft>
                <a:spcPts val="599"/>
              </a:spcAft>
              <a:defRPr/>
            </a:pPr>
            <a:r>
              <a:rPr lang="en-GB" dirty="0">
                <a:hlinkClick r:id="rId3"/>
              </a:rPr>
              <a:t>https://onlinetestpad.com/ru/testview/1478478-test-na-stil-liderstva</a:t>
            </a:r>
            <a:endParaRPr dirty="0"/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44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05F7B-B582-5B86-0211-F090B26A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Важность эмоционального интеллекта (</a:t>
            </a:r>
            <a:r>
              <a:rPr lang="en-GB" dirty="0"/>
              <a:t>EQ)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7B5A1CF-3189-B04A-1689-CAA3113C7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907157"/>
            <a:ext cx="9354180" cy="537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555B2-FA42-0BC2-6C10-140DB8D9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Создание доверительной атмосферы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C1E2046-F068-E976-3BD4-829B5F3EF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794099"/>
            <a:ext cx="6267963" cy="5764578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CB3E443-37C5-20EC-EB5F-889CE7EDDDE8}"/>
              </a:ext>
            </a:extLst>
          </p:cNvPr>
          <p:cNvSpPr/>
          <p:nvPr/>
        </p:nvSpPr>
        <p:spPr bwMode="auto">
          <a:xfrm>
            <a:off x="8354290" y="1136072"/>
            <a:ext cx="1911927" cy="1717963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Покидать из импульса кейсы </a:t>
            </a:r>
          </a:p>
        </p:txBody>
      </p:sp>
    </p:spTree>
    <p:extLst>
      <p:ext uri="{BB962C8B-B14F-4D97-AF65-F5344CB8AC3E}">
        <p14:creationId xmlns:p14="http://schemas.microsoft.com/office/powerpoint/2010/main" val="585766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728BB-37E7-F03D-011A-2DDBA45F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2994"/>
            <a:ext cx="9415914" cy="1772793"/>
          </a:xfrm>
        </p:spPr>
        <p:txBody>
          <a:bodyPr/>
          <a:lstStyle/>
          <a:p>
            <a:pPr rtl="0"/>
            <a:r>
              <a:rPr lang="ru-RU" dirty="0"/>
              <a:t>Управление конфликтами       и обеспечение коммуникаций внутри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17214502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D77FBE-18DE-7074-63C8-397669E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конфликтов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13C3677B-16D0-5927-2576-2CDF6813BF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029112"/>
              </p:ext>
            </p:extLst>
          </p:nvPr>
        </p:nvGraphicFramePr>
        <p:xfrm>
          <a:off x="432619" y="1079516"/>
          <a:ext cx="10387563" cy="4916429"/>
        </p:xfrm>
        <a:graphic>
          <a:graphicData uri="http://schemas.openxmlformats.org/drawingml/2006/table">
            <a:tbl>
              <a:tblPr/>
              <a:tblGrid>
                <a:gridCol w="3462521">
                  <a:extLst>
                    <a:ext uri="{9D8B030D-6E8A-4147-A177-3AD203B41FA5}">
                      <a16:colId xmlns:a16="http://schemas.microsoft.com/office/drawing/2014/main" val="3541160080"/>
                    </a:ext>
                  </a:extLst>
                </a:gridCol>
                <a:gridCol w="3462521">
                  <a:extLst>
                    <a:ext uri="{9D8B030D-6E8A-4147-A177-3AD203B41FA5}">
                      <a16:colId xmlns:a16="http://schemas.microsoft.com/office/drawing/2014/main" val="2053560295"/>
                    </a:ext>
                  </a:extLst>
                </a:gridCol>
                <a:gridCol w="3462521">
                  <a:extLst>
                    <a:ext uri="{9D8B030D-6E8A-4147-A177-3AD203B41FA5}">
                      <a16:colId xmlns:a16="http://schemas.microsoft.com/office/drawing/2014/main" val="1105352948"/>
                    </a:ext>
                  </a:extLst>
                </a:gridCol>
              </a:tblGrid>
              <a:tr h="36374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Тип конфликта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Описание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Пример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2983481"/>
                  </a:ext>
                </a:extLst>
              </a:tr>
              <a:tr h="910537">
                <a:tc>
                  <a:txBody>
                    <a:bodyPr/>
                    <a:lstStyle/>
                    <a:p>
                      <a:r>
                        <a:rPr lang="ru-RU" sz="1600" b="1" dirty="0"/>
                        <a:t>Личностные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Возникают из-за различий в характерах или ценностях участников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Разные подходы к общению или личные разногласия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230404"/>
                  </a:ext>
                </a:extLst>
              </a:tr>
              <a:tr h="910537">
                <a:tc>
                  <a:txBody>
                    <a:bodyPr/>
                    <a:lstStyle/>
                    <a:p>
                      <a:r>
                        <a:rPr lang="ru-RU" sz="1600" b="1" dirty="0"/>
                        <a:t>Ролевые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Связаны с нечётким распределением обязанностей или пересечением функций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Несогласие между двумя сотрудниками, кто должен выполнять задачу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774148"/>
                  </a:ext>
                </a:extLst>
              </a:tr>
              <a:tr h="910537">
                <a:tc>
                  <a:txBody>
                    <a:bodyPr/>
                    <a:lstStyle/>
                    <a:p>
                      <a:r>
                        <a:rPr lang="ru-RU" sz="1600" b="1" dirty="0"/>
                        <a:t>Информационные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Возникают из-за нехватки информации или её некорректной подачи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Команда получила противоречивые инструкции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от руководства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150629"/>
                  </a:ext>
                </a:extLst>
              </a:tr>
              <a:tr h="910537">
                <a:tc>
                  <a:txBody>
                    <a:bodyPr/>
                    <a:lstStyle/>
                    <a:p>
                      <a:r>
                        <a:rPr lang="ru-RU" sz="1600" b="1" dirty="0"/>
                        <a:t>Структурные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Обусловлены особенностями организационной структуры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Ограниченность ресурсов,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разные уровни ответственности участников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2912270"/>
                  </a:ext>
                </a:extLst>
              </a:tr>
              <a:tr h="910537">
                <a:tc>
                  <a:txBody>
                    <a:bodyPr/>
                    <a:lstStyle/>
                    <a:p>
                      <a:r>
                        <a:rPr lang="ru-RU" sz="1600" b="1" dirty="0"/>
                        <a:t>Процессные</a:t>
                      </a:r>
                      <a:endParaRPr lang="ru-RU" sz="1600" dirty="0"/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Возникают из-за разногласий по поводу методов выполнения задач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Дискуссия о том, какие технологии использовать </a:t>
                      </a:r>
                      <a:br>
                        <a:rPr lang="ru-RU" sz="1600" dirty="0"/>
                      </a:br>
                      <a:r>
                        <a:rPr lang="ru-RU" sz="1600" dirty="0"/>
                        <a:t>для реализации проекта</a:t>
                      </a:r>
                    </a:p>
                  </a:txBody>
                  <a:tcPr marL="80580" marR="80580" marT="40290" marB="4029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563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6607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22867-FB85-4525-5195-814D3C0CC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Стратегии разрешения конфликтов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1FE4C97-D789-8972-2E85-7D562CAC0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5670" y="1272579"/>
            <a:ext cx="9606530" cy="431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41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68CF88-CDA6-A4FA-A929-DB40F56F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 действий при конфликте</a:t>
            </a:r>
          </a:p>
        </p:txBody>
      </p:sp>
      <p:graphicFrame>
        <p:nvGraphicFramePr>
          <p:cNvPr id="63" name="Схема 62">
            <a:extLst>
              <a:ext uri="{FF2B5EF4-FFF2-40B4-BE49-F238E27FC236}">
                <a16:creationId xmlns:a16="http://schemas.microsoft.com/office/drawing/2014/main" id="{4F7581FB-47F7-1278-D7B7-B621E7C9CC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973973"/>
              </p:ext>
            </p:extLst>
          </p:nvPr>
        </p:nvGraphicFramePr>
        <p:xfrm>
          <a:off x="290051" y="952176"/>
          <a:ext cx="11567651" cy="5632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8273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728BB-37E7-F03D-011A-2DDBA45F3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42994"/>
            <a:ext cx="9415914" cy="590931"/>
          </a:xfrm>
        </p:spPr>
        <p:txBody>
          <a:bodyPr/>
          <a:lstStyle/>
          <a:p>
            <a:pPr rtl="0"/>
            <a:r>
              <a:rPr lang="ru-RU" dirty="0"/>
              <a:t>Мотивация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2528576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BD17D-E366-4D80-B0B0-D76B003B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Уровни мотивации</a:t>
            </a: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5A825D07-E777-2DB1-91AC-1F1E32818FEC}"/>
              </a:ext>
            </a:extLst>
          </p:cNvPr>
          <p:cNvSpPr/>
          <p:nvPr/>
        </p:nvSpPr>
        <p:spPr bwMode="auto">
          <a:xfrm>
            <a:off x="432619" y="1223492"/>
            <a:ext cx="10419009" cy="1519707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Мотивация 1.0 </a:t>
            </a:r>
            <a:r>
              <a:rPr lang="ru-RU" dirty="0">
                <a:solidFill>
                  <a:schemeClr val="tx1"/>
                </a:solidFill>
                <a:ea typeface="Montserrat" pitchFamily="2" charset="0"/>
                <a:cs typeface="Montserrat" pitchFamily="2" charset="0"/>
              </a:rPr>
              <a:t>—</a:t>
            </a:r>
            <a:r>
              <a:rPr lang="ru-RU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 это стремление человека удовлетворить свои элементарные биологические потребности (пища, вода и др.) и потребности в безопасности. Эта сила </a:t>
            </a:r>
            <a:br>
              <a:rPr lang="ru-RU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</a:br>
            <a:r>
              <a:rPr lang="ru-RU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на протяжении многих десятков тысяч лет побуждала нас к активной деятельности </a:t>
            </a:r>
            <a:br>
              <a:rPr lang="ru-RU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</a:br>
            <a:r>
              <a:rPr lang="ru-RU" dirty="0">
                <a:solidFill>
                  <a:schemeClr val="tx1"/>
                </a:solidFill>
                <a:effectLst/>
                <a:ea typeface="Montserrat" pitchFamily="2" charset="0"/>
                <a:cs typeface="Montserrat" pitchFamily="2" charset="0"/>
              </a:rPr>
              <a:t> и фактически позволила выжить в условиях дикой природы</a:t>
            </a: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8D6268D-DE4D-F3F6-1ED6-99B1271FB6F7}"/>
              </a:ext>
            </a:extLst>
          </p:cNvPr>
          <p:cNvSpPr/>
          <p:nvPr/>
        </p:nvSpPr>
        <p:spPr bwMode="auto">
          <a:xfrm>
            <a:off x="432617" y="2927260"/>
            <a:ext cx="10419009" cy="1519706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Мотивация 2.0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— это метод кнута и пряника, когда человеком движет финансовая выгода. Эта схема успешна в сферах алгоритмической деятельности, т. е. рутинной деятельности, которую несложно описать пошагово в виде инструкции. Но доля алгоритмической деятельности в мире снижается</a:t>
            </a:r>
            <a:endParaRPr lang="ru-RU" sz="1600" dirty="0">
              <a:effectLst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47B2026-5D77-99E1-A579-8FDDEE9CF852}"/>
              </a:ext>
            </a:extLst>
          </p:cNvPr>
          <p:cNvSpPr/>
          <p:nvPr/>
        </p:nvSpPr>
        <p:spPr bwMode="auto">
          <a:xfrm>
            <a:off x="432617" y="4631027"/>
            <a:ext cx="10419009" cy="70394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Внутренняя мотивация — </a:t>
            </a: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мотивация 3.0</a:t>
            </a:r>
            <a:endParaRPr lang="ru-RU" sz="1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0709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915563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endParaRPr sz="1600" b="1" dirty="0">
              <a:solidFill>
                <a:schemeClr val="bg2"/>
              </a:solidFill>
              <a:latin typeface="Arial"/>
            </a:endParaRPr>
          </a:p>
          <a:p>
            <a:pPr marL="180000" indent="-180000" rtl="0">
              <a:spcAft>
                <a:spcPts val="6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Изучить ключевые характеристики эффективной проектной команды</a:t>
            </a:r>
          </a:p>
          <a:p>
            <a:pPr marL="180000" indent="-180000" rtl="0">
              <a:spcAft>
                <a:spcPts val="6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Разобрать основные типы команд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Рассмотреть этапы развития команды по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Такману</a:t>
            </a:r>
            <a:endParaRPr lang="ru-RU" sz="1600" dirty="0">
              <a:solidFill>
                <a:schemeClr val="tx1"/>
              </a:solidFill>
              <a:latin typeface="Arial"/>
            </a:endParaRP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Познакомиться с принципами эффективного лидерства в управлении ИТ-проектами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Научиться выявлять и управлять конфликтами в команде, применяя стратегии их разрешения</a:t>
            </a:r>
          </a:p>
          <a:p>
            <a:pPr marL="171450" indent="-171450">
              <a:spcAft>
                <a:spcPts val="600"/>
              </a:spcAft>
              <a:buClr>
                <a:schemeClr val="bg2"/>
              </a:buClr>
              <a:buFont typeface="Arial"/>
              <a:buChar char="+"/>
              <a:defRPr/>
            </a:pPr>
            <a:r>
              <a:rPr lang="ru-RU" sz="1600" dirty="0">
                <a:solidFill>
                  <a:schemeClr val="tx1"/>
                </a:solidFill>
                <a:latin typeface="Arial"/>
              </a:rPr>
              <a:t>Узнать методы мотивации команд (материальные и нематериальные, теория </a:t>
            </a:r>
            <a:r>
              <a:rPr lang="ru-RU" sz="1600" dirty="0" err="1">
                <a:solidFill>
                  <a:schemeClr val="tx1"/>
                </a:solidFill>
                <a:latin typeface="Arial"/>
              </a:rPr>
              <a:t>Герцберга</a:t>
            </a:r>
            <a:r>
              <a:rPr lang="ru-RU" sz="1600" dirty="0">
                <a:solidFill>
                  <a:schemeClr val="tx1"/>
                </a:solidFill>
                <a:latin typeface="Arial"/>
              </a:rPr>
              <a:t>, геймификация и др.)</a:t>
            </a:r>
          </a:p>
          <a:p>
            <a:pPr marL="171450" indent="-171450">
              <a:buClr>
                <a:schemeClr val="bg2"/>
              </a:buClr>
              <a:buFont typeface="Arial"/>
              <a:buChar char="+"/>
              <a:defRPr/>
            </a:pPr>
            <a:endParaRPr sz="1600" dirty="0"/>
          </a:p>
        </p:txBody>
      </p:sp>
      <p:sp>
        <p:nvSpPr>
          <p:cNvPr id="1651080654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444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Цели занятия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b="1" dirty="0">
                <a:solidFill>
                  <a:schemeClr val="accent4"/>
                </a:solidFill>
                <a:latin typeface="Arial"/>
              </a:rPr>
              <a:t>Пройдите тестирование и узнайте, что вами движет </a:t>
            </a:r>
            <a:r>
              <a:rPr lang="en-GB" b="1" dirty="0">
                <a:solidFill>
                  <a:schemeClr val="accent4"/>
                </a:solidFill>
                <a:latin typeface="Arial"/>
                <a:hlinkClick r:id="rId3"/>
              </a:rPr>
              <a:t>https://psytests.org/emvol/dmspal.html</a:t>
            </a:r>
            <a:endParaRPr lang="ru-RU" b="1" dirty="0">
              <a:solidFill>
                <a:schemeClr val="accent4"/>
              </a:solidFill>
              <a:latin typeface="Arial"/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5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404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FA7278-7991-8A76-43BF-52C9D84E0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Мотивация. Что это?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690A2C-D98C-210A-229D-B84F96F587AC}"/>
              </a:ext>
            </a:extLst>
          </p:cNvPr>
          <p:cNvSpPr/>
          <p:nvPr/>
        </p:nvSpPr>
        <p:spPr>
          <a:xfrm>
            <a:off x="432619" y="1156999"/>
            <a:ext cx="113267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Многогранный процесс создания условий для максимальной реализации потенциала команды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902E28-FF8C-A8C7-FC1F-8030C4A6D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1629554"/>
            <a:ext cx="8633112" cy="4960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83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5A245-D964-FECA-2602-29FC85242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Факторы мотивации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6050FE8-CA6E-B802-0B1A-5D4244A06010}"/>
              </a:ext>
            </a:extLst>
          </p:cNvPr>
          <p:cNvGraphicFramePr>
            <a:graphicFrameLocks noGrp="1"/>
          </p:cNvGraphicFramePr>
          <p:nvPr/>
        </p:nvGraphicFramePr>
        <p:xfrm>
          <a:off x="351503" y="1216519"/>
          <a:ext cx="11565192" cy="239683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669026">
                  <a:extLst>
                    <a:ext uri="{9D8B030D-6E8A-4147-A177-3AD203B41FA5}">
                      <a16:colId xmlns:a16="http://schemas.microsoft.com/office/drawing/2014/main" val="2436048186"/>
                    </a:ext>
                  </a:extLst>
                </a:gridCol>
                <a:gridCol w="6041102">
                  <a:extLst>
                    <a:ext uri="{9D8B030D-6E8A-4147-A177-3AD203B41FA5}">
                      <a16:colId xmlns:a16="http://schemas.microsoft.com/office/drawing/2014/main" val="527206387"/>
                    </a:ext>
                  </a:extLst>
                </a:gridCol>
                <a:gridCol w="3855064">
                  <a:extLst>
                    <a:ext uri="{9D8B030D-6E8A-4147-A177-3AD203B41FA5}">
                      <a16:colId xmlns:a16="http://schemas.microsoft.com/office/drawing/2014/main" val="1310997740"/>
                    </a:ext>
                  </a:extLst>
                </a:gridCol>
              </a:tblGrid>
              <a:tr h="53263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Тип фактора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Описание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Примеры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134683"/>
                  </a:ext>
                </a:extLst>
              </a:tr>
              <a:tr h="932103">
                <a:tc>
                  <a:txBody>
                    <a:bodyPr/>
                    <a:lstStyle/>
                    <a:p>
                      <a:r>
                        <a:rPr lang="ru-RU" dirty="0"/>
                        <a:t>Внешние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Воздействия, которые приходят извне, часто материальные или организационные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Зарплата, бонусы, гибкий график, статус, награды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0938564"/>
                  </a:ext>
                </a:extLst>
              </a:tr>
              <a:tr h="932103">
                <a:tc>
                  <a:txBody>
                    <a:bodyPr/>
                    <a:lstStyle/>
                    <a:p>
                      <a:r>
                        <a:rPr lang="ru-RU" dirty="0"/>
                        <a:t>Внутренние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Связаны с личными целями, интересами и удовлетворением от работы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Удовольствие от выполнения задачи, рост, признание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062761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5A74D42-6701-E031-5539-2DA9EEADCEE0}"/>
              </a:ext>
            </a:extLst>
          </p:cNvPr>
          <p:cNvSpPr/>
          <p:nvPr/>
        </p:nvSpPr>
        <p:spPr>
          <a:xfrm>
            <a:off x="526024" y="5869982"/>
            <a:ext cx="11390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latin typeface="Arial" panose="020B0604020202020204" pitchFamily="34" charset="0"/>
              </a:rPr>
              <a:t>Важно сочетать оба типа мотивации. Например, материальное поощрение усиливает внутреннюю мотивацию, если работа уже приносит удовлетворение.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166CFF-C67B-92E0-DF64-D63357946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03" y="3871353"/>
            <a:ext cx="4201111" cy="14480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1ED4C7-C273-74B8-FBBB-B6D5446402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096" y="3871353"/>
            <a:ext cx="3200847" cy="14194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AE5C7B-7C16-D50C-6ADF-B441D0B28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0426" y="3871353"/>
            <a:ext cx="3896269" cy="144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381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56626-9B9D-D774-A5A3-C24625412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теории мотивации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F9D45BD-6874-8E4B-9BE3-54A4EB9206F4}"/>
              </a:ext>
            </a:extLst>
          </p:cNvPr>
          <p:cNvSpPr/>
          <p:nvPr/>
        </p:nvSpPr>
        <p:spPr>
          <a:xfrm>
            <a:off x="432619" y="999807"/>
            <a:ext cx="31047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Пирамида Маслоу (1954 год)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C96260-7BCA-FBE0-D2C8-A970379BD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4847"/>
            <a:ext cx="6719119" cy="51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642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F628BE-FEC8-6D77-C6DF-73F836B21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Двухфакторная теория </a:t>
            </a:r>
            <a:r>
              <a:rPr lang="ru-RU" dirty="0" err="1"/>
              <a:t>Герцберга</a:t>
            </a:r>
            <a:r>
              <a:rPr lang="ru-RU" dirty="0"/>
              <a:t>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F576784-5EC8-1A9C-7753-2739E70E77C9}"/>
              </a:ext>
            </a:extLst>
          </p:cNvPr>
          <p:cNvSpPr/>
          <p:nvPr/>
        </p:nvSpPr>
        <p:spPr>
          <a:xfrm>
            <a:off x="5788070" y="1590674"/>
            <a:ext cx="5066845" cy="3268709"/>
          </a:xfrm>
          <a:prstGeom prst="roundRect">
            <a:avLst>
              <a:gd name="adj" fmla="val 43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Мотиваторы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i="1" u="sng" dirty="0">
                <a:solidFill>
                  <a:schemeClr val="bg1"/>
                </a:solidFill>
                <a:latin typeface="Arial" panose="020B0604020202020204" pitchFamily="34" charset="0"/>
              </a:rPr>
              <a:t>Создают удовлетворённость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Интересная работа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Признание достижений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Профессиональный рост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Творческая самореализация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Ответственность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  <a:buClr>
                <a:schemeClr val="bg1"/>
              </a:buClr>
            </a:pP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E5DBC751-8CF3-60AF-B20B-39AE71680941}"/>
              </a:ext>
            </a:extLst>
          </p:cNvPr>
          <p:cNvSpPr/>
          <p:nvPr/>
        </p:nvSpPr>
        <p:spPr>
          <a:xfrm>
            <a:off x="432617" y="1590674"/>
            <a:ext cx="5066846" cy="3268709"/>
          </a:xfrm>
          <a:prstGeom prst="roundRect">
            <a:avLst>
              <a:gd name="adj" fmla="val 467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</a:rPr>
              <a:t>Гигиенические факторы</a:t>
            </a:r>
          </a:p>
          <a:p>
            <a:pPr>
              <a:spcAft>
                <a:spcPts val="600"/>
              </a:spcAft>
            </a:pPr>
            <a:r>
              <a:rPr lang="ru-RU" sz="1600" i="1" u="sng" dirty="0">
                <a:solidFill>
                  <a:schemeClr val="bg1"/>
                </a:solidFill>
                <a:latin typeface="Arial" panose="020B0604020202020204" pitchFamily="34" charset="0"/>
              </a:rPr>
              <a:t>Влияют на отсутствие неудовлетворённости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Условия труда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Политика компании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Зарплата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Социальный пакет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Безопасность работы</a:t>
            </a:r>
          </a:p>
          <a:p>
            <a:pPr>
              <a:spcAft>
                <a:spcPts val="600"/>
              </a:spcAft>
            </a:pP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015422E6-3335-BBA9-6043-AE1F9A968300}"/>
              </a:ext>
            </a:extLst>
          </p:cNvPr>
          <p:cNvSpPr/>
          <p:nvPr/>
        </p:nvSpPr>
        <p:spPr bwMode="auto">
          <a:xfrm>
            <a:off x="432617" y="5153541"/>
            <a:ext cx="10419009" cy="703944"/>
          </a:xfrm>
          <a:prstGeom prst="roundRect">
            <a:avLst/>
          </a:prstGeom>
          <a:solidFill>
            <a:schemeClr val="bg2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Применение в проектах: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Montserrat" pitchFamily="2" charset="0"/>
                <a:cs typeface="Montserrat" pitchFamily="2" charset="0"/>
              </a:rPr>
              <a:t>устранить факторы неудовлетворённости и усилить мотиваторы</a:t>
            </a:r>
            <a:endParaRPr lang="ru-RU" sz="1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22854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26DFD9-69EC-00FC-1226-88397AE3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70807"/>
          </a:xfrm>
        </p:spPr>
        <p:txBody>
          <a:bodyPr/>
          <a:lstStyle/>
          <a:p>
            <a:r>
              <a:rPr lang="ru-RU" dirty="0"/>
              <a:t>Двухфакторная теория </a:t>
            </a:r>
            <a:r>
              <a:rPr lang="ru-RU" dirty="0" err="1"/>
              <a:t>Герцберга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04E290-30AC-C911-FF16-20B7109F0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1159035"/>
            <a:ext cx="7020905" cy="505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501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3456E-D3A0-F84A-071F-A0759A8A1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Инструменты мотивации в проектной среде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023F29-9F70-8876-152E-F967DD07D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1016104"/>
            <a:ext cx="9303723" cy="530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220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6A44C-9474-9DE9-8906-70A3919B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мотивационных программ в проектах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502083-A284-4BDF-6070-473854AB7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58" y="937642"/>
            <a:ext cx="9761251" cy="549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63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963E5-32FA-57B3-3F0E-622F04F1AF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D45E25F-5925-78A5-2D6A-4E57AF24D8FD}"/>
              </a:ext>
            </a:extLst>
          </p:cNvPr>
          <p:cNvSpPr/>
          <p:nvPr/>
        </p:nvSpPr>
        <p:spPr>
          <a:xfrm>
            <a:off x="3293065" y="1590675"/>
            <a:ext cx="2675732" cy="4844032"/>
          </a:xfrm>
          <a:prstGeom prst="roundRect">
            <a:avLst>
              <a:gd name="adj" fmla="val 43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Мастерство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Что это? 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Стремление становиться лучше в своём деле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Как поддерживать?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Обучение за счёт компании (курсы, конференции)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Челленджи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 — сложные, но достижимые задачи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Регулярная обратная связь (не только           от менеджера,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но и от коллег)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03233C8-B50D-E0D4-EA47-5A3C2967248A}"/>
              </a:ext>
            </a:extLst>
          </p:cNvPr>
          <p:cNvSpPr/>
          <p:nvPr/>
        </p:nvSpPr>
        <p:spPr>
          <a:xfrm>
            <a:off x="6197600" y="1595521"/>
            <a:ext cx="2681288" cy="4839186"/>
          </a:xfrm>
          <a:prstGeom prst="roundRect">
            <a:avLst>
              <a:gd name="adj" fmla="val 435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Цель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Что это? 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Понимание, зачем нужна работа</a:t>
            </a:r>
          </a:p>
          <a:p>
            <a:pPr>
              <a:spcAft>
                <a:spcPts val="600"/>
              </a:spcAft>
              <a:buClr>
                <a:schemeClr val="bg1"/>
              </a:buClr>
            </a:pP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Примеры для ИТ</a:t>
            </a:r>
            <a:r>
              <a:rPr lang="en-GB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Чёткое видение продукта (не «сделать фичу», а «улучшить жизнь пользователей»)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Участие команды           в обсуждении стратегии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Открытость: зачем </a:t>
            </a:r>
            <a:b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и как принимаются решения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FBEF8-D0A3-5B38-F8ED-A36DF2ECC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Мотивация 3.0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2EA6F39-17D4-0309-B452-8B0F8C9ED5FA}"/>
              </a:ext>
            </a:extLst>
          </p:cNvPr>
          <p:cNvSpPr/>
          <p:nvPr/>
        </p:nvSpPr>
        <p:spPr>
          <a:xfrm>
            <a:off x="432618" y="1590674"/>
            <a:ext cx="2675732" cy="4844033"/>
          </a:xfrm>
          <a:prstGeom prst="roundRect">
            <a:avLst>
              <a:gd name="adj" fmla="val 467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648000" rIns="144000" bIns="144000" rtlCol="0" anchor="t"/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  <a:t>Автономия</a:t>
            </a:r>
          </a:p>
          <a:p>
            <a:pPr>
              <a:spcAft>
                <a:spcPts val="600"/>
              </a:spcAft>
            </a:pP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Что это? </a:t>
            </a:r>
          </a:p>
          <a:p>
            <a:pPr>
              <a:spcAft>
                <a:spcPts val="600"/>
              </a:spcAft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Желание самостоятельно управлять своей работой</a:t>
            </a:r>
          </a:p>
          <a:p>
            <a:pPr>
              <a:spcAft>
                <a:spcPts val="600"/>
              </a:spcAft>
            </a:pP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Как применять </a:t>
            </a:r>
            <a:b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в ИТ</a:t>
            </a:r>
            <a:r>
              <a:rPr lang="en-GB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-</a:t>
            </a:r>
            <a:r>
              <a:rPr lang="ru-RU" sz="1600" b="1" u="sng" dirty="0">
                <a:solidFill>
                  <a:schemeClr val="bg1"/>
                </a:solidFill>
                <a:latin typeface="Arial" panose="020B0604020202020204" pitchFamily="34" charset="0"/>
              </a:rPr>
              <a:t>командах?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Гибкий график, удалённая работа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Возможность выбирать задачи (например, через 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бэклог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C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крама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Системный шрифт, обычный"/>
              <a:buChar char="+"/>
            </a:pP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Минимум </a:t>
            </a:r>
            <a:r>
              <a:rPr lang="ru-RU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микроменеджмента</a:t>
            </a:r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</a:rPr>
              <a:t> — доверие вместо контроля</a:t>
            </a:r>
          </a:p>
          <a:p>
            <a:pPr>
              <a:spcAft>
                <a:spcPts val="600"/>
              </a:spcAft>
            </a:pPr>
            <a:b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3C053D-6894-671A-035A-5F8B489A96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0820" y="1764701"/>
            <a:ext cx="394093" cy="39409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994EA6-D77A-C6FB-D9E2-4A2A2E8080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34890" y="1733873"/>
            <a:ext cx="394093" cy="3940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474C4B-51FA-E33E-31B4-529827754C14}"/>
              </a:ext>
            </a:extLst>
          </p:cNvPr>
          <p:cNvSpPr txBox="1"/>
          <p:nvPr/>
        </p:nvSpPr>
        <p:spPr bwMode="auto">
          <a:xfrm>
            <a:off x="432618" y="1018862"/>
            <a:ext cx="10463981" cy="347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3000"/>
              </a:lnSpc>
              <a:spcAft>
                <a:spcPts val="1000"/>
              </a:spcAft>
            </a:pPr>
            <a:r>
              <a:rPr lang="ru-RU" sz="1600" dirty="0">
                <a:solidFill>
                  <a:srgbClr val="000000"/>
                </a:solidFill>
                <a:effectLst/>
                <a:ea typeface="Montserrat" pitchFamily="2" charset="0"/>
                <a:cs typeface="Montserrat" pitchFamily="2" charset="0"/>
              </a:rPr>
              <a:t>Основные характеристики мотивации 3.0: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04C3AF-1B2B-2A97-E281-763473F8A3B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00570" y="1696919"/>
            <a:ext cx="468000" cy="46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B4DD75-9725-D48C-D365-AE9B71896DE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14750" y="1677316"/>
            <a:ext cx="507205" cy="5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3054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481" y="342778"/>
            <a:ext cx="9180000" cy="609398"/>
          </a:xfrm>
        </p:spPr>
        <p:txBody>
          <a:bodyPr/>
          <a:lstStyle/>
          <a:p>
            <a:r>
              <a:rPr lang="ru-RU" dirty="0"/>
              <a:t>Выводы: методы мотивации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2803957"/>
              </p:ext>
            </p:extLst>
          </p:nvPr>
        </p:nvGraphicFramePr>
        <p:xfrm>
          <a:off x="290051" y="1211764"/>
          <a:ext cx="11552904" cy="5380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2477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9608117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192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Вопрос</a:t>
            </a:r>
            <a:endParaRPr dirty="0"/>
          </a:p>
        </p:txBody>
      </p:sp>
      <p:sp>
        <p:nvSpPr>
          <p:cNvPr id="2509329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007048586" name="Скругленный прямоугольник 11"/>
          <p:cNvSpPr/>
          <p:nvPr/>
        </p:nvSpPr>
        <p:spPr bwMode="auto">
          <a:xfrm>
            <a:off x="431798" y="2171485"/>
            <a:ext cx="7123631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Как вы думаете, какими основными характеристиками обладают команды?</a:t>
            </a:r>
          </a:p>
          <a:p>
            <a:pPr>
              <a:spcAft>
                <a:spcPts val="599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Приведите примеры команд.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2645992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320429263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3665334" name="Прямоугольник: скругленные углы 5"/>
          <p:cNvSpPr/>
          <p:nvPr/>
        </p:nvSpPr>
        <p:spPr bwMode="auto">
          <a:xfrm>
            <a:off x="432592" y="1376361"/>
            <a:ext cx="11326019" cy="3665536"/>
          </a:xfrm>
          <a:prstGeom prst="roundRect">
            <a:avLst>
              <a:gd name="adj" fmla="val 3429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t"/>
          <a:lstStyle/>
          <a:p>
            <a:pPr>
              <a:spcAft>
                <a:spcPts val="599"/>
              </a:spcAft>
              <a:defRPr/>
            </a:pPr>
            <a:r>
              <a:rPr sz="1600" b="1" dirty="0" err="1">
                <a:solidFill>
                  <a:schemeClr val="bg2"/>
                </a:solidFill>
                <a:latin typeface="Arial"/>
              </a:rPr>
              <a:t>Сегодня</a:t>
            </a: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  <a:r>
              <a:rPr sz="1600" b="1" dirty="0" err="1">
                <a:solidFill>
                  <a:schemeClr val="bg2"/>
                </a:solidFill>
                <a:latin typeface="Arial"/>
              </a:rPr>
              <a:t>мы</a:t>
            </a:r>
            <a:r>
              <a:rPr lang="ru-RU" sz="1600" b="1" dirty="0">
                <a:solidFill>
                  <a:schemeClr val="bg2"/>
                </a:solidFill>
                <a:latin typeface="Arial"/>
              </a:rPr>
              <a:t>:</a:t>
            </a:r>
          </a:p>
          <a:p>
            <a:pPr marL="182880" indent="-182880" algn="l" rtl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изучили ключевые характеристики эффективной проектной команды</a:t>
            </a:r>
            <a:endParaRPr lang="ru-RU" sz="1600" dirty="0"/>
          </a:p>
          <a:p>
            <a:pPr marL="182880" indent="-182880" algn="l" rtl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разобрали основные типы команд</a:t>
            </a:r>
            <a:endParaRPr lang="ru-RU" sz="1600" dirty="0"/>
          </a:p>
          <a:p>
            <a:pPr marL="182880" indent="-182880" algn="l" rtl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ассмотрели этапы развития команды по </a:t>
            </a:r>
            <a:r>
              <a:rPr lang="ru-RU" sz="16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Такману</a:t>
            </a:r>
            <a:endParaRPr lang="ru-RU" sz="1600" dirty="0"/>
          </a:p>
          <a:p>
            <a:pPr marL="182880" indent="-182880" algn="l" rtl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ознакомились с принципами эффективного лидерства в управлении ИТ-проектами</a:t>
            </a:r>
            <a:endParaRPr lang="ru-RU" sz="1600" dirty="0"/>
          </a:p>
          <a:p>
            <a:pPr marL="182880" indent="-182880" algn="l" rtl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аучились выявлять и управлять конфликтами в команде, применяя стратегии их разрешения</a:t>
            </a:r>
            <a:endParaRPr lang="ru-RU" sz="1600" dirty="0"/>
          </a:p>
          <a:p>
            <a:pPr marL="182880" indent="-182880" algn="l" rtl="0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ts val="1600"/>
              <a:buFont typeface="Arial" panose="020B0604020202020204" pitchFamily="34" charset="0"/>
              <a:buChar char="+"/>
            </a:pPr>
            <a:r>
              <a:rPr lang="ru-RU" sz="1600" dirty="0">
                <a:solidFill>
                  <a:srgbClr val="03182B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знали методы мотивации команд (материальные и нематериальные, теория </a:t>
            </a:r>
            <a:r>
              <a:rPr lang="ru-RU" sz="1600" dirty="0" err="1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Герцберга</a:t>
            </a:r>
            <a:r>
              <a:rPr lang="ru-RU" sz="1600" dirty="0">
                <a:solidFill>
                  <a:srgbClr val="03182B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геймификация и др.)</a:t>
            </a:r>
            <a:endParaRPr lang="ru-RU" sz="1600" dirty="0">
              <a:effectLst/>
            </a:endParaRPr>
          </a:p>
          <a:p>
            <a:pPr>
              <a:spcAft>
                <a:spcPts val="599"/>
              </a:spcAft>
              <a:defRPr/>
            </a:pPr>
            <a:r>
              <a:rPr sz="1600" b="1" dirty="0">
                <a:solidFill>
                  <a:schemeClr val="bg2"/>
                </a:solidFill>
                <a:latin typeface="Arial"/>
              </a:rPr>
              <a:t> </a:t>
            </a:r>
          </a:p>
          <a:p>
            <a:pPr marL="171450" indent="-171450" rtl="0">
              <a:buClr>
                <a:schemeClr val="bg2"/>
              </a:buClr>
              <a:buFont typeface="Arial"/>
              <a:buChar char="+"/>
              <a:defRPr/>
            </a:pPr>
            <a:endParaRPr sz="1600" dirty="0"/>
          </a:p>
        </p:txBody>
      </p:sp>
      <p:sp>
        <p:nvSpPr>
          <p:cNvPr id="1966272826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6249" cy="366120"/>
          </a:xfrm>
        </p:spPr>
        <p:txBody>
          <a:bodyPr/>
          <a:lstStyle/>
          <a:p>
            <a:pPr>
              <a:defRPr/>
            </a:pPr>
            <a:r>
              <a:rPr lang="ru-RU"/>
              <a:t>Итоги занятия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83047601" name="Заголовок 1"/>
          <p:cNvSpPr>
            <a:spLocks noGrp="1"/>
          </p:cNvSpPr>
          <p:nvPr>
            <p:ph type="title"/>
          </p:nvPr>
        </p:nvSpPr>
        <p:spPr bwMode="auto">
          <a:xfrm>
            <a:off x="432618" y="423291"/>
            <a:ext cx="9618409" cy="366120"/>
          </a:xfrm>
        </p:spPr>
        <p:txBody>
          <a:bodyPr/>
          <a:lstStyle/>
          <a:p>
            <a:pPr>
              <a:defRPr/>
            </a:pPr>
            <a:r>
              <a:rPr lang="ru-RU" dirty="0"/>
              <a:t>Рефлексия</a:t>
            </a:r>
            <a:endParaRPr dirty="0"/>
          </a:p>
        </p:txBody>
      </p:sp>
      <p:sp>
        <p:nvSpPr>
          <p:cNvPr id="1547213065" name="Прямоугольник 3"/>
          <p:cNvSpPr/>
          <p:nvPr/>
        </p:nvSpPr>
        <p:spPr bwMode="auto">
          <a:xfrm>
            <a:off x="4760487" y="3588230"/>
            <a:ext cx="184730" cy="215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800" b="1" i="0" u="none" strike="noStrike" cap="none" spc="0">
              <a:ln>
                <a:noFill/>
              </a:ln>
              <a:solidFill>
                <a:srgbClr val="0038FF"/>
              </a:solidFill>
              <a:latin typeface="Arial"/>
            </a:endParaRPr>
          </a:p>
        </p:txBody>
      </p:sp>
      <p:sp>
        <p:nvSpPr>
          <p:cNvPr id="272050532" name="Скругленный прямоугольник 11"/>
          <p:cNvSpPr/>
          <p:nvPr/>
        </p:nvSpPr>
        <p:spPr bwMode="auto">
          <a:xfrm>
            <a:off x="431798" y="2171484"/>
            <a:ext cx="7123632" cy="3281576"/>
          </a:xfrm>
          <a:prstGeom prst="roundRect">
            <a:avLst>
              <a:gd name="adj" fmla="val 5371"/>
            </a:avLst>
          </a:prstGeom>
          <a:solidFill>
            <a:srgbClr val="EBF2F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828000" rIns="144000" bIns="144000" rtlCol="0" anchor="t"/>
          <a:lstStyle/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узнали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нового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изменилось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Раньше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я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думал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(а),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что</a:t>
            </a:r>
            <a:r>
              <a:rPr lang="ru-RU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...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, а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теперь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…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 marL="283879" marR="0" indent="-283879" algn="l" defTabSz="914400">
              <a:lnSpc>
                <a:spcPct val="100000"/>
              </a:lnSpc>
              <a:spcBef>
                <a:spcPts val="1332"/>
              </a:spcBef>
              <a:spcAft>
                <a:spcPts val="0"/>
              </a:spcAft>
              <a:buClr>
                <a:schemeClr val="bg2"/>
              </a:buClr>
              <a:buFont typeface="Abyssinica SIL"/>
              <a:buChar char="+"/>
              <a:defRPr/>
            </a:pP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Какие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вопросы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1800" b="0" i="0" u="none" strike="noStrike" cap="none" spc="0" dirty="0" err="1">
                <a:solidFill>
                  <a:schemeClr val="dk1"/>
                </a:solidFill>
                <a:latin typeface="Arial"/>
                <a:ea typeface="Arial"/>
                <a:cs typeface="Arial"/>
              </a:rPr>
              <a:t>остались</a:t>
            </a:r>
            <a:r>
              <a:rPr lang="en-US" sz="1800" b="0" i="0" u="none" strike="noStrike" cap="none" spc="0" dirty="0">
                <a:solidFill>
                  <a:schemeClr val="dk1"/>
                </a:solidFill>
                <a:latin typeface="Arial"/>
                <a:ea typeface="Arial"/>
                <a:cs typeface="Arial"/>
              </a:rPr>
              <a:t>?</a:t>
            </a: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Bef>
                <a:spcPts val="1332"/>
              </a:spcBef>
              <a:defRPr/>
            </a:pPr>
            <a:endParaRPr sz="1800" b="0" i="0" u="none" strike="noStrike" cap="none" spc="0" dirty="0">
              <a:solidFill>
                <a:schemeClr val="dk1"/>
              </a:solidFill>
              <a:latin typeface="Arial"/>
              <a:cs typeface="Arial"/>
            </a:endParaRPr>
          </a:p>
          <a:p>
            <a:pPr>
              <a:spcAft>
                <a:spcPts val="599"/>
              </a:spcAft>
              <a:defRPr/>
            </a:pPr>
            <a:endParaRPr sz="1400" b="1" dirty="0">
              <a:solidFill>
                <a:schemeClr val="accent4"/>
              </a:solidFill>
              <a:latin typeface="Arial"/>
              <a:cs typeface="Arial"/>
            </a:endParaRPr>
          </a:p>
        </p:txBody>
      </p:sp>
      <p:pic>
        <p:nvPicPr>
          <p:cNvPr id="1815908115" name="Рисунок 12" descr="Изображение выглядит как мультфильм, круг&#10;&#10;Автоматически созданное описание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8519886" y="2171485"/>
            <a:ext cx="3678530" cy="3919456"/>
          </a:xfrm>
          <a:prstGeom prst="rect">
            <a:avLst/>
          </a:prstGeom>
        </p:spPr>
      </p:pic>
      <p:pic>
        <p:nvPicPr>
          <p:cNvPr id="696241646" name="Рисунок 10" descr="Изображение выглядит как легкий, ночное неб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rcRect t="14141" b="9096"/>
          <a:stretch/>
        </p:blipFill>
        <p:spPr bwMode="auto">
          <a:xfrm>
            <a:off x="431798" y="2287287"/>
            <a:ext cx="844164" cy="64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0D7D-B2CE-57B0-C532-1FE6A5EB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Характеристика команды</a:t>
            </a:r>
          </a:p>
        </p:txBody>
      </p:sp>
    </p:spTree>
    <p:extLst>
      <p:ext uri="{BB962C8B-B14F-4D97-AF65-F5344CB8AC3E}">
        <p14:creationId xmlns:p14="http://schemas.microsoft.com/office/powerpoint/2010/main" val="62521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A67F84-3B17-E35B-4BB3-5AA533EBE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619" y="423292"/>
            <a:ext cx="9606530" cy="369332"/>
          </a:xfrm>
        </p:spPr>
        <p:txBody>
          <a:bodyPr/>
          <a:lstStyle/>
          <a:p>
            <a:r>
              <a:rPr lang="ru-RU" dirty="0"/>
              <a:t>Характеристика команды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A6C80-11B6-9CD7-C774-D6E018BEDB98}"/>
              </a:ext>
            </a:extLst>
          </p:cNvPr>
          <p:cNvSpPr txBox="1"/>
          <p:nvPr/>
        </p:nvSpPr>
        <p:spPr bwMode="auto">
          <a:xfrm>
            <a:off x="432618" y="1350572"/>
            <a:ext cx="10681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 rtl="0" eaLnBrk="1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Montserrat" pitchFamily="2" charset="0"/>
                <a:cs typeface="Montserrat" pitchFamily="2" charset="0"/>
              </a:rPr>
              <a:t>Создание команды происходит под определённые командные цели</a:t>
            </a:r>
          </a:p>
          <a:p>
            <a:pPr marL="342900" indent="-342900" algn="l" rtl="0" eaLnBrk="1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effectLst/>
                <a:ea typeface="Montserrat" pitchFamily="2" charset="0"/>
                <a:cs typeface="Montserrat" pitchFamily="2" charset="0"/>
              </a:rPr>
              <a:t>Нет необходимости в </a:t>
            </a:r>
            <a:r>
              <a:rPr lang="ru-RU" dirty="0">
                <a:ea typeface="Montserrat" pitchFamily="2" charset="0"/>
                <a:cs typeface="Montserrat" pitchFamily="2" charset="0"/>
              </a:rPr>
              <a:t>«</a:t>
            </a:r>
            <a:r>
              <a:rPr lang="ru-RU" sz="1800" dirty="0">
                <a:effectLst/>
                <a:ea typeface="Montserrat" pitchFamily="2" charset="0"/>
                <a:cs typeface="Montserrat" pitchFamily="2" charset="0"/>
              </a:rPr>
              <a:t>идеальных</a:t>
            </a:r>
            <a:r>
              <a:rPr lang="ru-RU" dirty="0">
                <a:ea typeface="Montserrat" pitchFamily="2" charset="0"/>
                <a:cs typeface="Montserrat" pitchFamily="2" charset="0"/>
              </a:rPr>
              <a:t>»</a:t>
            </a:r>
            <a:r>
              <a:rPr lang="ru-RU" sz="1800" dirty="0">
                <a:effectLst/>
                <a:ea typeface="Montserrat" pitchFamily="2" charset="0"/>
                <a:cs typeface="Montserrat" pitchFamily="2" charset="0"/>
              </a:rPr>
              <a:t> сотрудниках для решения задач</a:t>
            </a:r>
            <a:endParaRPr lang="ru-RU" dirty="0">
              <a:ea typeface="Montserrat" pitchFamily="2" charset="0"/>
              <a:cs typeface="Montserrat" pitchFamily="2" charset="0"/>
            </a:endParaRPr>
          </a:p>
          <a:p>
            <a:pPr marL="342900" indent="-342900" algn="l" rtl="0" eaLnBrk="1" latinLnBrk="0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800" dirty="0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Участники команды постепенно приходят к общему пониманию ситуации и согласовывают способы её достижения (гибкость)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102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BD17D-E366-4D80-B0B0-D76B003B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Признаки некомандного поведения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F84531-647A-585B-257D-E8534E96A6C3}"/>
              </a:ext>
            </a:extLst>
          </p:cNvPr>
          <p:cNvSpPr txBox="1"/>
          <p:nvPr/>
        </p:nvSpPr>
        <p:spPr bwMode="auto">
          <a:xfrm>
            <a:off x="432618" y="1254497"/>
            <a:ext cx="1051442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1800" dirty="0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Преобладание личных целей над групповыми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Нет </a:t>
            </a:r>
            <a:r>
              <a:rPr lang="ru-RU" sz="1800" dirty="0" err="1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общегрупповой</a:t>
            </a:r>
            <a:r>
              <a:rPr lang="ru-RU" sz="1800" dirty="0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 ответственности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Отсутствие самоорганизации по отношению к рабочим задачам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Общение сотрудников поверхностно в рамках принятых норм и правил поведения</a:t>
            </a:r>
          </a:p>
          <a:p>
            <a:pPr marL="342900" indent="-342900">
              <a:buAutoNum type="arabicPeriod"/>
            </a:pPr>
            <a:r>
              <a:rPr lang="ru-RU" sz="1800" dirty="0">
                <a:solidFill>
                  <a:srgbClr val="03182B"/>
                </a:solidFill>
                <a:effectLst/>
                <a:ea typeface="Montserrat" pitchFamily="2" charset="0"/>
                <a:cs typeface="Montserrat" pitchFamily="2" charset="0"/>
              </a:rPr>
              <a:t>Кризис во взаимоотношениях в коллективе выражается в конфликте против кого-то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1425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99276-4E4E-DFF2-79A1-1649AE74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5 пороков команды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10322D0-EA07-5A35-E57D-01F530F29C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619" y="1147651"/>
            <a:ext cx="10211405" cy="500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94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B0D7D-B2CE-57B0-C532-1FE6A5EB7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команд</a:t>
            </a:r>
          </a:p>
        </p:txBody>
      </p:sp>
    </p:spTree>
    <p:extLst>
      <p:ext uri="{BB962C8B-B14F-4D97-AF65-F5344CB8AC3E}">
        <p14:creationId xmlns:p14="http://schemas.microsoft.com/office/powerpoint/2010/main" val="3913352007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1_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Другая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5"/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Основной шаблон Т1">
  <a:themeElements>
    <a:clrScheme name="Т1 Гайдлайн">
      <a:dk1>
        <a:srgbClr val="03182B"/>
      </a:dk1>
      <a:lt1>
        <a:srgbClr val="FFFFFF"/>
      </a:lt1>
      <a:dk2>
        <a:srgbClr val="00ADEB"/>
      </a:dk2>
      <a:lt2>
        <a:srgbClr val="00ADEB"/>
      </a:lt2>
      <a:accent1>
        <a:srgbClr val="017FAD"/>
      </a:accent1>
      <a:accent2>
        <a:srgbClr val="0059AA"/>
      </a:accent2>
      <a:accent3>
        <a:srgbClr val="C3C3C3"/>
      </a:accent3>
      <a:accent4>
        <a:srgbClr val="151515"/>
      </a:accent4>
      <a:accent5>
        <a:srgbClr val="ECF2F9"/>
      </a:accent5>
      <a:accent6>
        <a:srgbClr val="C7F1FF"/>
      </a:accent6>
      <a:hlink>
        <a:srgbClr val="00ADEB"/>
      </a:hlink>
      <a:folHlink>
        <a:srgbClr val="005AAA"/>
      </a:folHlink>
    </a:clrScheme>
    <a:fontScheme name="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bg2">
            <a:lumMod val="20000"/>
            <a:lumOff val="80000"/>
            <a:alpha val="70000"/>
          </a:schemeClr>
        </a:solidFill>
        <a:ln>
          <a:noFill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5875">
          <a:solidFill>
            <a:schemeClr val="bg2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1575</TotalTime>
  <Words>4073</Words>
  <Application>Microsoft Macintosh PowerPoint</Application>
  <DocSecurity>0</DocSecurity>
  <PresentationFormat>Широкоэкранный</PresentationFormat>
  <Paragraphs>480</Paragraphs>
  <Slides>42</Slides>
  <Notes>33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Системный шрифт, обычный</vt:lpstr>
      <vt:lpstr>Abyssinica SIL</vt:lpstr>
      <vt:lpstr>ALS Hauss</vt:lpstr>
      <vt:lpstr>ALS Hauss Medium</vt:lpstr>
      <vt:lpstr>Arial</vt:lpstr>
      <vt:lpstr>Montserrat</vt:lpstr>
      <vt:lpstr>Proxima Nova</vt:lpstr>
      <vt:lpstr>quote-cjk-patch</vt:lpstr>
      <vt:lpstr>Symbol</vt:lpstr>
      <vt:lpstr>Основной шаблон Т1</vt:lpstr>
      <vt:lpstr>1_Основной шаблон Т1</vt:lpstr>
      <vt:lpstr>Командная работа    и эффективные коммуникации</vt:lpstr>
      <vt:lpstr>План занятия</vt:lpstr>
      <vt:lpstr>Цели занятия</vt:lpstr>
      <vt:lpstr>Вопрос</vt:lpstr>
      <vt:lpstr>Характеристика команды</vt:lpstr>
      <vt:lpstr>Характеристика команды</vt:lpstr>
      <vt:lpstr>Признаки некомандного поведения</vt:lpstr>
      <vt:lpstr>5 пороков команды</vt:lpstr>
      <vt:lpstr>Типы команд</vt:lpstr>
      <vt:lpstr>Типы команд</vt:lpstr>
      <vt:lpstr>Этапы развития команды</vt:lpstr>
      <vt:lpstr>Этапы развития команды</vt:lpstr>
      <vt:lpstr>Формирование</vt:lpstr>
      <vt:lpstr>Бурление</vt:lpstr>
      <vt:lpstr>Нормирование</vt:lpstr>
      <vt:lpstr>Функционирование</vt:lpstr>
      <vt:lpstr>Принципы эффективного лидерства</vt:lpstr>
      <vt:lpstr>Характеристики эффективного лидера</vt:lpstr>
      <vt:lpstr>Лидерство как основа управления</vt:lpstr>
      <vt:lpstr>Стили управления</vt:lpstr>
      <vt:lpstr>Вопрос</vt:lpstr>
      <vt:lpstr>Важность эмоционального интеллекта (EQ)</vt:lpstr>
      <vt:lpstr>Создание доверительной атмосферы</vt:lpstr>
      <vt:lpstr>Управление конфликтами       и обеспечение коммуникаций внутри команды</vt:lpstr>
      <vt:lpstr>Типы конфликтов</vt:lpstr>
      <vt:lpstr>Стратегии разрешения конфликтов</vt:lpstr>
      <vt:lpstr>Алгоритм действий при конфликте</vt:lpstr>
      <vt:lpstr>Мотивация команды</vt:lpstr>
      <vt:lpstr>Уровни мотивации</vt:lpstr>
      <vt:lpstr>Вопрос</vt:lpstr>
      <vt:lpstr>Мотивация. Что это?</vt:lpstr>
      <vt:lpstr>Факторы мотивации</vt:lpstr>
      <vt:lpstr>Основные теории мотивации</vt:lpstr>
      <vt:lpstr>Двухфакторная теория Герцберга </vt:lpstr>
      <vt:lpstr>Двухфакторная теория Герцберга</vt:lpstr>
      <vt:lpstr>Инструменты мотивации в проектной среде</vt:lpstr>
      <vt:lpstr>Примеры мотивационных программ в проектах</vt:lpstr>
      <vt:lpstr>Мотивация 3.0</vt:lpstr>
      <vt:lpstr>Выводы: методы мотивации</vt:lpstr>
      <vt:lpstr>Итоги занятия</vt:lpstr>
      <vt:lpstr>Рефлексия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Таблица</dc:title>
  <dc:subject/>
  <dc:creator>Приходько Антон</dc:creator>
  <cp:keywords/>
  <dc:description/>
  <cp:lastModifiedBy>Microsoft Office User</cp:lastModifiedBy>
  <cp:revision>207</cp:revision>
  <dcterms:created xsi:type="dcterms:W3CDTF">2023-02-20T15:32:58Z</dcterms:created>
  <dcterms:modified xsi:type="dcterms:W3CDTF">2025-08-05T09:22:35Z</dcterms:modified>
  <cp:category/>
  <dc:identifier/>
  <cp:contentStatus/>
  <dc:language/>
  <cp:version/>
</cp:coreProperties>
</file>