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485" r:id="rId3"/>
    <p:sldId id="486" r:id="rId4"/>
    <p:sldId id="487" r:id="rId5"/>
    <p:sldId id="488" r:id="rId6"/>
    <p:sldId id="489" r:id="rId7"/>
    <p:sldId id="490" r:id="rId8"/>
    <p:sldId id="492" r:id="rId9"/>
    <p:sldId id="494" r:id="rId10"/>
    <p:sldId id="495" r:id="rId11"/>
    <p:sldId id="496" r:id="rId12"/>
    <p:sldId id="497" r:id="rId13"/>
    <p:sldId id="498" r:id="rId14"/>
    <p:sldId id="499" r:id="rId15"/>
    <p:sldId id="501" r:id="rId16"/>
    <p:sldId id="502" r:id="rId17"/>
    <p:sldId id="500" r:id="rId18"/>
    <p:sldId id="503" r:id="rId19"/>
    <p:sldId id="504" r:id="rId20"/>
    <p:sldId id="505" r:id="rId21"/>
    <p:sldId id="506" r:id="rId22"/>
    <p:sldId id="507" r:id="rId23"/>
    <p:sldId id="508" r:id="rId24"/>
    <p:sldId id="509" r:id="rId25"/>
    <p:sldId id="510" r:id="rId26"/>
    <p:sldId id="511" r:id="rId27"/>
    <p:sldId id="512" r:id="rId28"/>
    <p:sldId id="513" r:id="rId29"/>
    <p:sldId id="514" r:id="rId30"/>
    <p:sldId id="515" r:id="rId31"/>
    <p:sldId id="516" r:id="rId32"/>
    <p:sldId id="517" r:id="rId33"/>
    <p:sldId id="518" r:id="rId34"/>
    <p:sldId id="519" r:id="rId35"/>
    <p:sldId id="521" r:id="rId36"/>
    <p:sldId id="520" r:id="rId37"/>
    <p:sldId id="522" r:id="rId38"/>
    <p:sldId id="523" r:id="rId39"/>
    <p:sldId id="383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8810"/>
    <a:srgbClr val="FFCCCC"/>
    <a:srgbClr val="0B8B29"/>
    <a:srgbClr val="230D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1022" autoAdjust="0"/>
  </p:normalViewPr>
  <p:slideViewPr>
    <p:cSldViewPr snapToGrid="0">
      <p:cViewPr>
        <p:scale>
          <a:sx n="75" d="100"/>
          <a:sy n="75" d="100"/>
        </p:scale>
        <p:origin x="-1267" y="-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0EC2F-AB0A-4EA6-B756-E6491EB0ACD2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5299B-44C4-48A3-9C85-45C8C0422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dviser.ru/index.php/%D0%9E%D0%B1%D1%80%D0%B0%D0%B7%D0%BE%D0%B2%D0%B0%D0%BD%D0%B8%D0%B5_%D0%B8_%D0%BD%D0%B0%D1%83%D0%BA%D0%B0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(J.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McCarthy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разрабатывает машины, которым присуще разумное поведение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Britannica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- способность цифровых компьютеров решать задачи, которые обычно ассоциируются с высоко интеллектуальными возможностями человека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Файгенбаум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- разрабатывает интеллектуальные компьютерные системы обладающие возможностями, которые мы традиционно связываем с человеческим разумом: понимание языка, обучение, способность рассуждать, решать проблемы и т. д.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Elaine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-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Образование и наука"/>
              </a:rPr>
              <a:t>наука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 том, как научить компьютеры делать что-то, в чем на данный момент человек успешнее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299B-44C4-48A3-9C85-45C8C04224CE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E337EE-1DDC-4612-9D24-EEE03BC7F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9143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C441D7-3C7C-447A-BBE1-5FA9C7B5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059363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4DD3DF-47D2-4244-9792-12CE4D37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E52E-5893-4FB9-8B20-876E2AEC1E19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5E88ED-267A-406F-8814-D64DEA1F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49CBE03-2ADF-450F-9675-03EC256F65AF}"/>
              </a:ext>
            </a:extLst>
          </p:cNvPr>
          <p:cNvSpPr/>
          <p:nvPr userDrawn="1"/>
        </p:nvSpPr>
        <p:spPr>
          <a:xfrm>
            <a:off x="11488994" y="-707923"/>
            <a:ext cx="1710812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5FEC3FF-D2E9-481A-ACBC-53AC48521444}"/>
              </a:ext>
            </a:extLst>
          </p:cNvPr>
          <p:cNvSpPr/>
          <p:nvPr userDrawn="1"/>
        </p:nvSpPr>
        <p:spPr>
          <a:xfrm rot="16200000">
            <a:off x="5640390" y="-4649790"/>
            <a:ext cx="85724" cy="11366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5C3D36-61B4-4111-AC83-C3795B4B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56350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48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344DC8E-DBB1-4521-B17B-AD7A7C576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BF991ED-D009-4F33-823F-3A146B799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4A8B54-1575-4378-A084-65830E2A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0011-79FB-42C0-9C6B-4BBE59964940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A3AF89-A79E-4632-89EC-9A4B3535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42F16A-CC16-411F-AB10-DD5D1159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5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A7987F-C5EA-438F-BD7E-8D303911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5F1006-7188-498C-ABBF-80587A3C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CAAA22-0748-44B2-95C1-E3606572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9B9-D13E-4406-A394-CE126FA96591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774E4D-3F92-4FAA-8349-F6D45C08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F7DFC-34D2-47BD-A449-1F12C2DF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41A6785-23BF-4FE0-B9C7-4E3C5F7F6B19}"/>
              </a:ext>
            </a:extLst>
          </p:cNvPr>
          <p:cNvSpPr/>
          <p:nvPr userDrawn="1"/>
        </p:nvSpPr>
        <p:spPr>
          <a:xfrm>
            <a:off x="8966200" y="-707923"/>
            <a:ext cx="3225800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B394F0B6-9856-44D2-9805-66B694DE2C26}"/>
              </a:ext>
            </a:extLst>
          </p:cNvPr>
          <p:cNvSpPr/>
          <p:nvPr userDrawn="1"/>
        </p:nvSpPr>
        <p:spPr>
          <a:xfrm>
            <a:off x="-368300" y="4686300"/>
            <a:ext cx="2578100" cy="2578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70D0A806-BB3B-4E85-8C57-B9B390906F6A}"/>
              </a:ext>
            </a:extLst>
          </p:cNvPr>
          <p:cNvSpPr/>
          <p:nvPr userDrawn="1"/>
        </p:nvSpPr>
        <p:spPr>
          <a:xfrm>
            <a:off x="-187326" y="5659437"/>
            <a:ext cx="1381125" cy="1381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E49146E-E334-4E17-96BB-AEB6B0141397}"/>
              </a:ext>
            </a:extLst>
          </p:cNvPr>
          <p:cNvSpPr/>
          <p:nvPr userDrawn="1"/>
        </p:nvSpPr>
        <p:spPr>
          <a:xfrm>
            <a:off x="9118600" y="-555523"/>
            <a:ext cx="3225800" cy="8554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93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4A3671-D70D-4846-A00D-D451CC45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78F876-D852-4E29-A439-4A96013AA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F3E4988-A050-44F9-8CDD-B99FEE1F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29F515-61FC-4696-9DBE-C3EE88BB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58BE-AD05-4953-A5CD-1341BB6B0295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523E599-4964-4661-B895-F15D49D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444141B-6E20-42C1-A083-D0371C7F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532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35B16F-47D8-43EB-9F03-B3ACD863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D8F048-D987-4AFF-A795-6F700E92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BA324EF-75CB-4183-A85B-AD7BDD2D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00D5C6B-EB08-465F-984C-82BB2864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F6BF5B3-E575-4778-951F-B85DDAFB1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F580A43-90A9-4F74-9CEA-78DC0914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1DAE-7BC0-47F6-948F-22D580E0D59A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82B72D-A421-4731-A1B3-4B3F7B15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E7E0AB1-8C34-4787-A417-D8024485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65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638900-AEB2-4230-9726-FC3E1A82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5A991F4-A55E-4763-85B2-BCF817E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9175-C5A9-479C-B437-CF658A6F322B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2418399-BB26-4B5F-AE06-073556F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600C12F-25DD-409F-A773-01449550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20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8D4BDE5-0371-459D-9B04-EC35D07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9ECD-6559-4CCA-87DD-5936B1F00C09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2AD7312-632A-48EA-9CD9-4C1F9B3E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9392F6-5A18-4C8F-94AC-EE4481D7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175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6902DB-6786-4EC8-841C-442CE7C5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D0E0AD-9CDE-4B68-B397-28CF6A3B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2FB86FE-73E5-4676-9540-C4530EC06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BF0736-3C77-4656-9517-532D8B4F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28C-7427-4156-943E-CDA8FEFBBEAF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69D685-6A52-4572-A0D6-C0059AC9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A8EB1A-AC6D-428E-B0D1-CF9A7622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84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AB2F2F-88ED-4374-94A7-62F66BCD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E968185-D0D5-4204-98C8-EE5D53385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E72D50-BFF9-4173-ABD2-4EC13B94B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93727AD-9A27-4C72-9887-E950A1F3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31A4-869F-4C80-8398-71D51508EDB9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C7B91B-1762-407F-A127-DE1DCC62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9B9FBD-B522-4123-A0F9-BFF6E77F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0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E666AC-8030-4AC8-BD2D-177E2E6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74D5522-45B7-4992-826F-6AF937AA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30567A-7DA1-430D-84F6-D7275133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69B2-8801-4F3F-B78B-E499232B261B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18EBEF-8A21-4561-832D-24C58134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0DEFF5-DC16-4E1D-99A4-EA87D70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86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38E9D2-AC3C-4712-9A37-752F16DB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3DA045-D354-445D-BE18-3E16A148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148A85-0285-419E-9BCD-D8E30563A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6B1CF-9E62-41AB-888A-F59676091037}" type="datetime1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AA4832-14D7-456F-8D8A-08F55C337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65C6DE-1236-408E-A547-97410DDD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2"/>
            <a:extLst>
              <a:ext uri="{FF2B5EF4-FFF2-40B4-BE49-F238E27FC236}">
                <a16:creationId xmlns:a16="http://schemas.microsoft.com/office/drawing/2014/main" xmlns="" id="{A3D3FC47-1965-4ADE-8DCB-5A97BFA1FA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1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A342B6-92C8-4F2C-9F6D-B8ACADD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61658"/>
            <a:ext cx="10515600" cy="2852737"/>
          </a:xfrm>
        </p:spPr>
        <p:txBody>
          <a:bodyPr/>
          <a:lstStyle/>
          <a:p>
            <a:r>
              <a:rPr lang="ru-RU" dirty="0" smtClean="0"/>
              <a:t>Искусственный Интеллект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501D56D-9332-4767-8E7D-C86E8677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1120" y="5496560"/>
            <a:ext cx="4856480" cy="123952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Мартынюк Полина Антоновна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telegram:           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PAMartynyuk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email: 	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pa-martynyuk@yandex.ru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Герб МГТУ им. Н. Э. Баум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101600"/>
            <a:ext cx="1603374" cy="18919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34720" y="3738880"/>
            <a:ext cx="810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Лекция </a:t>
            </a:r>
            <a:r>
              <a:rPr lang="ru-RU" b="1" u="sng" dirty="0" smtClean="0"/>
              <a:t>6</a:t>
            </a:r>
            <a:r>
              <a:rPr lang="en-US" b="1" u="sng" dirty="0" smtClean="0"/>
              <a:t>:</a:t>
            </a:r>
            <a:r>
              <a:rPr lang="en-US" dirty="0" smtClean="0"/>
              <a:t>     </a:t>
            </a:r>
            <a:r>
              <a:rPr lang="ru-RU" dirty="0" smtClean="0"/>
              <a:t>Деревья решений. Ансамбли моделей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06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решений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87680" y="1112520"/>
            <a:ext cx="8016240" cy="541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Формализуем выбор критерия ветвления</a:t>
            </a:r>
            <a:r>
              <a:rPr lang="en-US" dirty="0" smtClean="0"/>
              <a:t>:</a:t>
            </a:r>
            <a:endParaRPr lang="ru-RU" dirty="0" smtClean="0"/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" cstate="print"/>
          <a:srcRect l="10375" t="5103" r="53020" b="70429"/>
          <a:stretch>
            <a:fillRect/>
          </a:stretch>
        </p:blipFill>
        <p:spPr bwMode="auto">
          <a:xfrm>
            <a:off x="701040" y="1596390"/>
            <a:ext cx="2689860" cy="8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" cstate="print"/>
          <a:srcRect l="44387" t="38031" r="47317" b="39331"/>
          <a:stretch>
            <a:fillRect/>
          </a:stretch>
        </p:blipFill>
        <p:spPr bwMode="auto">
          <a:xfrm>
            <a:off x="3307080" y="1626870"/>
            <a:ext cx="609600" cy="75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2" cstate="print"/>
          <a:srcRect l="70104" t="38489" r="22119" b="39330"/>
          <a:stretch>
            <a:fillRect/>
          </a:stretch>
        </p:blipFill>
        <p:spPr bwMode="auto">
          <a:xfrm>
            <a:off x="5196840" y="1634490"/>
            <a:ext cx="571500" cy="7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2" cstate="print"/>
          <a:srcRect l="64090" t="5103" r="21704" b="70429"/>
          <a:stretch>
            <a:fillRect/>
          </a:stretch>
        </p:blipFill>
        <p:spPr bwMode="auto">
          <a:xfrm>
            <a:off x="5768340" y="1596390"/>
            <a:ext cx="1043940" cy="8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2" cstate="print"/>
          <a:srcRect l="46046" t="5103" r="35807" b="73402"/>
          <a:stretch>
            <a:fillRect/>
          </a:stretch>
        </p:blipFill>
        <p:spPr bwMode="auto">
          <a:xfrm>
            <a:off x="3863340" y="1645920"/>
            <a:ext cx="1333500" cy="7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81"/>
          <p:cNvGrpSpPr/>
          <p:nvPr/>
        </p:nvGrpSpPr>
        <p:grpSpPr>
          <a:xfrm>
            <a:off x="2986227" y="3819185"/>
            <a:ext cx="4881984" cy="2428795"/>
            <a:chOff x="4720590" y="2758440"/>
            <a:chExt cx="3440430" cy="1755781"/>
          </a:xfrm>
        </p:grpSpPr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4217" t="69787" r="17320"/>
            <a:stretch>
              <a:fillRect/>
            </a:stretch>
          </p:blipFill>
          <p:spPr bwMode="auto">
            <a:xfrm>
              <a:off x="4727110" y="2769870"/>
              <a:ext cx="3433910" cy="1744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1" name="Прямоугольник 80"/>
            <p:cNvSpPr/>
            <p:nvPr/>
          </p:nvSpPr>
          <p:spPr>
            <a:xfrm>
              <a:off x="4720590" y="2758440"/>
              <a:ext cx="975360" cy="323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равая фигурная скобка 28"/>
          <p:cNvSpPr/>
          <p:nvPr/>
        </p:nvSpPr>
        <p:spPr>
          <a:xfrm rot="16200000">
            <a:off x="6288025" y="3310353"/>
            <a:ext cx="311712" cy="806092"/>
          </a:xfrm>
          <a:prstGeom prst="rightBrace">
            <a:avLst>
              <a:gd name="adj1" fmla="val 26366"/>
              <a:gd name="adj2" fmla="val 51136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 b="81617"/>
          <a:stretch>
            <a:fillRect/>
          </a:stretch>
        </p:blipFill>
        <p:spPr bwMode="auto">
          <a:xfrm>
            <a:off x="4762774" y="2980800"/>
            <a:ext cx="2852970" cy="46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Правая фигурная скобка 30"/>
          <p:cNvSpPr/>
          <p:nvPr/>
        </p:nvSpPr>
        <p:spPr>
          <a:xfrm rot="16200000">
            <a:off x="7146925" y="5010464"/>
            <a:ext cx="311712" cy="806092"/>
          </a:xfrm>
          <a:prstGeom prst="rightBrace">
            <a:avLst>
              <a:gd name="adj1" fmla="val 26366"/>
              <a:gd name="adj2" fmla="val 51136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авая фигурная скобка 31"/>
          <p:cNvSpPr/>
          <p:nvPr/>
        </p:nvSpPr>
        <p:spPr>
          <a:xfrm rot="16200000">
            <a:off x="3309056" y="5010465"/>
            <a:ext cx="311712" cy="806092"/>
          </a:xfrm>
          <a:prstGeom prst="rightBrace">
            <a:avLst>
              <a:gd name="adj1" fmla="val 26366"/>
              <a:gd name="adj2" fmla="val 51136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 t="18933" r="11144" b="65957"/>
          <a:stretch>
            <a:fillRect/>
          </a:stretch>
        </p:blipFill>
        <p:spPr bwMode="auto">
          <a:xfrm>
            <a:off x="2050949" y="4759216"/>
            <a:ext cx="2377702" cy="36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 t="38187" r="15268" b="46685"/>
          <a:stretch>
            <a:fillRect/>
          </a:stretch>
        </p:blipFill>
        <p:spPr bwMode="auto">
          <a:xfrm>
            <a:off x="6552019" y="4795356"/>
            <a:ext cx="2267981" cy="36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 t="74494" r="49459"/>
          <a:stretch>
            <a:fillRect/>
          </a:stretch>
        </p:blipFill>
        <p:spPr bwMode="auto">
          <a:xfrm>
            <a:off x="7638149" y="3470400"/>
            <a:ext cx="1435051" cy="66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 t="52260" r="49459" b="25185"/>
          <a:stretch>
            <a:fillRect/>
          </a:stretch>
        </p:blipFill>
        <p:spPr bwMode="auto">
          <a:xfrm>
            <a:off x="2325347" y="3494631"/>
            <a:ext cx="1505053" cy="6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816000" y="4046400"/>
            <a:ext cx="1303200" cy="835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6026400" y="3974400"/>
            <a:ext cx="1612800" cy="93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8713" y="1695538"/>
            <a:ext cx="3476487" cy="60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3725" y="5878738"/>
            <a:ext cx="2771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решений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87680" y="1112520"/>
            <a:ext cx="4667520" cy="8890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Задача – бинарная кластеризация</a:t>
            </a:r>
          </a:p>
          <a:p>
            <a:pPr marL="0" indent="0">
              <a:buNone/>
            </a:pPr>
            <a:r>
              <a:rPr lang="ru-RU" dirty="0" smtClean="0"/>
              <a:t>Цель – выявить объекты класса 1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52435" r="13873" b="47000"/>
          <a:stretch>
            <a:fillRect/>
          </a:stretch>
        </p:blipFill>
        <p:spPr bwMode="auto">
          <a:xfrm>
            <a:off x="540000" y="2060338"/>
            <a:ext cx="734400" cy="5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1368000" y="2174400"/>
            <a:ext cx="610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- </a:t>
            </a:r>
            <a:r>
              <a:rPr lang="ru-RU" dirty="0" smtClean="0">
                <a:solidFill>
                  <a:schemeClr val="accent1"/>
                </a:solidFill>
              </a:rPr>
              <a:t>вероятность появления экземпляра класса 1 в левой ветке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34800" y="2636400"/>
            <a:ext cx="620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- </a:t>
            </a:r>
            <a:r>
              <a:rPr lang="ru-RU" dirty="0" smtClean="0">
                <a:solidFill>
                  <a:schemeClr val="accent1"/>
                </a:solidFill>
              </a:rPr>
              <a:t>вероятность появления экземпляра класса 1 в правой ветке</a:t>
            </a: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1309349" y="3072420"/>
            <a:ext cx="7022251" cy="3267180"/>
            <a:chOff x="1309349" y="3072420"/>
            <a:chExt cx="7022251" cy="3267180"/>
          </a:xfrm>
        </p:grpSpPr>
        <p:grpSp>
          <p:nvGrpSpPr>
            <p:cNvPr id="28" name="Группа 81"/>
            <p:cNvGrpSpPr/>
            <p:nvPr/>
          </p:nvGrpSpPr>
          <p:grpSpPr>
            <a:xfrm>
              <a:off x="2244627" y="3910805"/>
              <a:ext cx="4881984" cy="2428795"/>
              <a:chOff x="4720590" y="2758440"/>
              <a:chExt cx="3440430" cy="1755781"/>
            </a:xfrm>
          </p:grpSpPr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217" t="69787" r="17320"/>
              <a:stretch>
                <a:fillRect/>
              </a:stretch>
            </p:blipFill>
            <p:spPr bwMode="auto">
              <a:xfrm>
                <a:off x="4727110" y="2769870"/>
                <a:ext cx="3433910" cy="1744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6" name="Прямоугольник 35"/>
              <p:cNvSpPr/>
              <p:nvPr/>
            </p:nvSpPr>
            <p:spPr>
              <a:xfrm>
                <a:off x="4720590" y="2758440"/>
                <a:ext cx="975360" cy="3238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Правая фигурная скобка 38"/>
            <p:cNvSpPr/>
            <p:nvPr/>
          </p:nvSpPr>
          <p:spPr>
            <a:xfrm rot="16200000">
              <a:off x="5546425" y="3401973"/>
              <a:ext cx="311712" cy="806092"/>
            </a:xfrm>
            <a:prstGeom prst="rightBrace">
              <a:avLst>
                <a:gd name="adj1" fmla="val 26366"/>
                <a:gd name="adj2" fmla="val 51136"/>
              </a:avLst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b="81617"/>
            <a:stretch>
              <a:fillRect/>
            </a:stretch>
          </p:blipFill>
          <p:spPr bwMode="auto">
            <a:xfrm>
              <a:off x="4021174" y="3072420"/>
              <a:ext cx="2852970" cy="468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Правая фигурная скобка 41"/>
            <p:cNvSpPr/>
            <p:nvPr/>
          </p:nvSpPr>
          <p:spPr>
            <a:xfrm rot="16200000">
              <a:off x="6405325" y="5102084"/>
              <a:ext cx="311712" cy="806092"/>
            </a:xfrm>
            <a:prstGeom prst="rightBrace">
              <a:avLst>
                <a:gd name="adj1" fmla="val 26366"/>
                <a:gd name="adj2" fmla="val 51136"/>
              </a:avLst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авая фигурная скобка 42"/>
            <p:cNvSpPr/>
            <p:nvPr/>
          </p:nvSpPr>
          <p:spPr>
            <a:xfrm rot="16200000">
              <a:off x="2567456" y="5102085"/>
              <a:ext cx="311712" cy="806092"/>
            </a:xfrm>
            <a:prstGeom prst="rightBrace">
              <a:avLst>
                <a:gd name="adj1" fmla="val 26366"/>
                <a:gd name="adj2" fmla="val 51136"/>
              </a:avLst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18933" r="11144" b="65957"/>
            <a:stretch>
              <a:fillRect/>
            </a:stretch>
          </p:blipFill>
          <p:spPr bwMode="auto">
            <a:xfrm>
              <a:off x="1309349" y="4850836"/>
              <a:ext cx="2377702" cy="36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8187" r="15268" b="46685"/>
            <a:stretch>
              <a:fillRect/>
            </a:stretch>
          </p:blipFill>
          <p:spPr bwMode="auto">
            <a:xfrm>
              <a:off x="5810419" y="4886976"/>
              <a:ext cx="2267981" cy="361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4494" r="49459"/>
            <a:stretch>
              <a:fillRect/>
            </a:stretch>
          </p:blipFill>
          <p:spPr bwMode="auto">
            <a:xfrm>
              <a:off x="6896549" y="3562020"/>
              <a:ext cx="1435051" cy="66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52260" r="49459" b="25185"/>
            <a:stretch>
              <a:fillRect/>
            </a:stretch>
          </p:blipFill>
          <p:spPr bwMode="auto">
            <a:xfrm>
              <a:off x="1583747" y="3586251"/>
              <a:ext cx="1505053" cy="6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8" name="Прямая соединительная линия 47"/>
            <p:cNvCxnSpPr/>
            <p:nvPr/>
          </p:nvCxnSpPr>
          <p:spPr>
            <a:xfrm flipH="1" flipV="1">
              <a:off x="3074400" y="4138020"/>
              <a:ext cx="1303200" cy="835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5284800" y="4066020"/>
              <a:ext cx="1612800" cy="936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1893600" y="5995200"/>
            <a:ext cx="1564077" cy="722400"/>
            <a:chOff x="1893600" y="5995200"/>
            <a:chExt cx="1564077" cy="722400"/>
          </a:xfrm>
        </p:grpSpPr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93600" y="6186118"/>
              <a:ext cx="1564077" cy="53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" name="Левая круглая скобка 49"/>
            <p:cNvSpPr/>
            <p:nvPr/>
          </p:nvSpPr>
          <p:spPr>
            <a:xfrm rot="16200000">
              <a:off x="2412000" y="5926800"/>
              <a:ext cx="180000" cy="316800"/>
            </a:xfrm>
            <a:prstGeom prst="leftBracket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919963" y="5995200"/>
            <a:ext cx="1582437" cy="733200"/>
            <a:chOff x="5919963" y="5995200"/>
            <a:chExt cx="1582437" cy="733200"/>
          </a:xfrm>
        </p:grpSpPr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19963" y="6198433"/>
              <a:ext cx="1582437" cy="529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Левая круглая скобка 50"/>
            <p:cNvSpPr/>
            <p:nvPr/>
          </p:nvSpPr>
          <p:spPr>
            <a:xfrm rot="16200000">
              <a:off x="6236400" y="5926800"/>
              <a:ext cx="180000" cy="316800"/>
            </a:xfrm>
            <a:prstGeom prst="leftBracket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 cstate="print"/>
          <a:srcRect l="58987" t="52882"/>
          <a:stretch>
            <a:fillRect/>
          </a:stretch>
        </p:blipFill>
        <p:spPr bwMode="auto">
          <a:xfrm>
            <a:off x="482400" y="2541600"/>
            <a:ext cx="894000" cy="47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7891199" y="5472000"/>
            <a:ext cx="349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/>
                </a:solidFill>
              </a:rPr>
              <a:t>Если </a:t>
            </a:r>
            <a:r>
              <a:rPr lang="en-US" i="1" dirty="0" smtClean="0">
                <a:solidFill>
                  <a:schemeClr val="accent1"/>
                </a:solidFill>
              </a:rPr>
              <a:t>p</a:t>
            </a:r>
            <a:r>
              <a:rPr lang="ru-RU" dirty="0" smtClean="0">
                <a:solidFill>
                  <a:schemeClr val="accent1"/>
                </a:solidFill>
              </a:rPr>
              <a:t> близко к 0 или 1 – вершина «чистая», это хорошо</a:t>
            </a:r>
          </a:p>
          <a:p>
            <a:pPr marL="179388" indent="-179388">
              <a:buFont typeface="Wingdings" pitchFamily="2" charset="2"/>
              <a:buChar char="Ø"/>
            </a:pPr>
            <a:endParaRPr lang="ru-RU" dirty="0" smtClean="0">
              <a:solidFill>
                <a:schemeClr val="accent1"/>
              </a:solidFill>
            </a:endParaRPr>
          </a:p>
          <a:p>
            <a:pPr marL="179388" indent="-179388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/>
                </a:solidFill>
              </a:rPr>
              <a:t>Если </a:t>
            </a:r>
            <a:r>
              <a:rPr lang="en-US" i="1" dirty="0" smtClean="0">
                <a:solidFill>
                  <a:schemeClr val="accent1"/>
                </a:solidFill>
              </a:rPr>
              <a:t>p</a:t>
            </a:r>
            <a:r>
              <a:rPr lang="ru-RU" dirty="0" smtClean="0">
                <a:solidFill>
                  <a:schemeClr val="accent1"/>
                </a:solidFill>
              </a:rPr>
              <a:t> близко к 0.5 – это плохо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решений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572000" y="1461600"/>
            <a:ext cx="6553200" cy="3416400"/>
            <a:chOff x="4059749" y="2561220"/>
            <a:chExt cx="7022251" cy="3655980"/>
          </a:xfrm>
        </p:grpSpPr>
        <p:grpSp>
          <p:nvGrpSpPr>
            <p:cNvPr id="3" name="Группа 51"/>
            <p:cNvGrpSpPr/>
            <p:nvPr/>
          </p:nvGrpSpPr>
          <p:grpSpPr>
            <a:xfrm>
              <a:off x="4059749" y="2561220"/>
              <a:ext cx="7022251" cy="3267180"/>
              <a:chOff x="1309349" y="3072420"/>
              <a:chExt cx="7022251" cy="3267180"/>
            </a:xfrm>
          </p:grpSpPr>
          <p:grpSp>
            <p:nvGrpSpPr>
              <p:cNvPr id="4" name="Группа 81"/>
              <p:cNvGrpSpPr/>
              <p:nvPr/>
            </p:nvGrpSpPr>
            <p:grpSpPr>
              <a:xfrm>
                <a:off x="2244627" y="3910805"/>
                <a:ext cx="4881984" cy="2428795"/>
                <a:chOff x="4720590" y="2758440"/>
                <a:chExt cx="3440430" cy="1755781"/>
              </a:xfrm>
            </p:grpSpPr>
            <p:pic>
              <p:nvPicPr>
                <p:cNvPr id="33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217" t="69787" r="17320"/>
                <a:stretch>
                  <a:fillRect/>
                </a:stretch>
              </p:blipFill>
              <p:spPr bwMode="auto">
                <a:xfrm>
                  <a:off x="4727110" y="2769870"/>
                  <a:ext cx="3433910" cy="1744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6" name="Прямоугольник 35"/>
                <p:cNvSpPr/>
                <p:nvPr/>
              </p:nvSpPr>
              <p:spPr>
                <a:xfrm>
                  <a:off x="4720590" y="2758440"/>
                  <a:ext cx="975360" cy="3238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9" name="Правая фигурная скобка 38"/>
              <p:cNvSpPr/>
              <p:nvPr/>
            </p:nvSpPr>
            <p:spPr>
              <a:xfrm rot="16200000">
                <a:off x="5546425" y="3401973"/>
                <a:ext cx="311712" cy="806092"/>
              </a:xfrm>
              <a:prstGeom prst="rightBrace">
                <a:avLst>
                  <a:gd name="adj1" fmla="val 26366"/>
                  <a:gd name="adj2" fmla="val 51136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81617"/>
              <a:stretch>
                <a:fillRect/>
              </a:stretch>
            </p:blipFill>
            <p:spPr bwMode="auto">
              <a:xfrm>
                <a:off x="4021174" y="3072420"/>
                <a:ext cx="2852970" cy="468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2" name="Правая фигурная скобка 41"/>
              <p:cNvSpPr/>
              <p:nvPr/>
            </p:nvSpPr>
            <p:spPr>
              <a:xfrm rot="16200000">
                <a:off x="6405325" y="5102084"/>
                <a:ext cx="311712" cy="806092"/>
              </a:xfrm>
              <a:prstGeom prst="rightBrace">
                <a:avLst>
                  <a:gd name="adj1" fmla="val 26366"/>
                  <a:gd name="adj2" fmla="val 51136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авая фигурная скобка 42"/>
              <p:cNvSpPr/>
              <p:nvPr/>
            </p:nvSpPr>
            <p:spPr>
              <a:xfrm rot="16200000">
                <a:off x="2567456" y="5102085"/>
                <a:ext cx="311712" cy="806092"/>
              </a:xfrm>
              <a:prstGeom prst="rightBrace">
                <a:avLst>
                  <a:gd name="adj1" fmla="val 26366"/>
                  <a:gd name="adj2" fmla="val 51136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8933" r="11144" b="65957"/>
              <a:stretch>
                <a:fillRect/>
              </a:stretch>
            </p:blipFill>
            <p:spPr bwMode="auto">
              <a:xfrm>
                <a:off x="1309349" y="4850836"/>
                <a:ext cx="2377702" cy="361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8187" r="15268" b="46685"/>
              <a:stretch>
                <a:fillRect/>
              </a:stretch>
            </p:blipFill>
            <p:spPr bwMode="auto">
              <a:xfrm>
                <a:off x="5810419" y="4886976"/>
                <a:ext cx="2267981" cy="361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74494" r="49459"/>
              <a:stretch>
                <a:fillRect/>
              </a:stretch>
            </p:blipFill>
            <p:spPr bwMode="auto">
              <a:xfrm>
                <a:off x="6896549" y="3562020"/>
                <a:ext cx="1435051" cy="667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2260" r="49459" b="25185"/>
              <a:stretch>
                <a:fillRect/>
              </a:stretch>
            </p:blipFill>
            <p:spPr bwMode="auto">
              <a:xfrm>
                <a:off x="1583747" y="3586251"/>
                <a:ext cx="1505053" cy="6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48" name="Прямая соединительная линия 47"/>
              <p:cNvCxnSpPr/>
              <p:nvPr/>
            </p:nvCxnSpPr>
            <p:spPr>
              <a:xfrm flipH="1" flipV="1">
                <a:off x="3074400" y="4138020"/>
                <a:ext cx="1303200" cy="8352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flipV="1">
                <a:off x="5284800" y="4066020"/>
                <a:ext cx="1612800" cy="9360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52"/>
            <p:cNvGrpSpPr/>
            <p:nvPr/>
          </p:nvGrpSpPr>
          <p:grpSpPr>
            <a:xfrm>
              <a:off x="4644000" y="5484000"/>
              <a:ext cx="1564077" cy="722400"/>
              <a:chOff x="1893600" y="5995200"/>
              <a:chExt cx="1564077" cy="722400"/>
            </a:xfrm>
          </p:grpSpPr>
          <p:pic>
            <p:nvPicPr>
              <p:cNvPr id="2560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93600" y="6186118"/>
                <a:ext cx="1564077" cy="531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0" name="Левая круглая скобка 49"/>
              <p:cNvSpPr/>
              <p:nvPr/>
            </p:nvSpPr>
            <p:spPr>
              <a:xfrm rot="16200000">
                <a:off x="2412000" y="5926800"/>
                <a:ext cx="180000" cy="316800"/>
              </a:xfrm>
              <a:prstGeom prst="leftBracket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53"/>
            <p:cNvGrpSpPr/>
            <p:nvPr/>
          </p:nvGrpSpPr>
          <p:grpSpPr>
            <a:xfrm>
              <a:off x="8670363" y="5484000"/>
              <a:ext cx="1582437" cy="733200"/>
              <a:chOff x="5919963" y="5995200"/>
              <a:chExt cx="1582437" cy="733200"/>
            </a:xfrm>
          </p:grpSpPr>
          <p:pic>
            <p:nvPicPr>
              <p:cNvPr id="25604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919963" y="6198433"/>
                <a:ext cx="1582437" cy="529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1" name="Левая круглая скобка 50"/>
              <p:cNvSpPr/>
              <p:nvPr/>
            </p:nvSpPr>
            <p:spPr>
              <a:xfrm rot="16200000">
                <a:off x="6236400" y="5926800"/>
                <a:ext cx="180000" cy="316800"/>
              </a:xfrm>
              <a:prstGeom prst="leftBracket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/>
          <a:srcRect t="6323" r="11356" b="51325"/>
          <a:stretch>
            <a:fillRect/>
          </a:stretch>
        </p:blipFill>
        <p:spPr bwMode="auto">
          <a:xfrm>
            <a:off x="580750" y="2174400"/>
            <a:ext cx="2680850" cy="50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6" cstate="print"/>
          <a:srcRect l="1711" t="52339"/>
          <a:stretch>
            <a:fillRect/>
          </a:stretch>
        </p:blipFill>
        <p:spPr bwMode="auto">
          <a:xfrm>
            <a:off x="568801" y="2649600"/>
            <a:ext cx="2966399" cy="56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438" y="5291225"/>
            <a:ext cx="955516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25" y="5996375"/>
            <a:ext cx="13239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1713600" y="6141600"/>
            <a:ext cx="92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Значение меньше, если </a:t>
            </a:r>
            <a:r>
              <a:rPr lang="en-US" sz="2400" i="1" dirty="0" smtClean="0">
                <a:solidFill>
                  <a:schemeClr val="accent1"/>
                </a:solidFill>
              </a:rPr>
              <a:t>p</a:t>
            </a:r>
            <a:r>
              <a:rPr lang="ru-RU" sz="2400" dirty="0" smtClean="0">
                <a:solidFill>
                  <a:schemeClr val="accent1"/>
                </a:solidFill>
              </a:rPr>
              <a:t> ближе к 0 или 1</a:t>
            </a:r>
            <a:r>
              <a:rPr lang="en-US" sz="2400" dirty="0" smtClean="0">
                <a:solidFill>
                  <a:schemeClr val="accent1"/>
                </a:solidFill>
              </a:rPr>
              <a:t>; </a:t>
            </a:r>
            <a:r>
              <a:rPr lang="ru-RU" sz="2400" dirty="0" smtClean="0">
                <a:solidFill>
                  <a:schemeClr val="accent1"/>
                </a:solidFill>
              </a:rPr>
              <a:t>больше, если </a:t>
            </a:r>
            <a:r>
              <a:rPr lang="en-US" sz="2400" i="1" dirty="0" smtClean="0">
                <a:solidFill>
                  <a:schemeClr val="accent1"/>
                </a:solidFill>
              </a:rPr>
              <a:t>p</a:t>
            </a:r>
            <a:r>
              <a:rPr lang="ru-RU" sz="2400" dirty="0" smtClean="0">
                <a:solidFill>
                  <a:schemeClr val="accent1"/>
                </a:solidFill>
              </a:rPr>
              <a:t> ближе к 0.5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решений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28499"/>
          <a:stretch>
            <a:fillRect/>
          </a:stretch>
        </p:blipFill>
        <p:spPr bwMode="auto">
          <a:xfrm>
            <a:off x="331200" y="1187225"/>
            <a:ext cx="6832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r="21420"/>
          <a:stretch>
            <a:fillRect/>
          </a:stretch>
        </p:blipFill>
        <p:spPr bwMode="auto">
          <a:xfrm>
            <a:off x="3268800" y="2417969"/>
            <a:ext cx="833964" cy="52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295200" y="2469600"/>
            <a:ext cx="422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Возможные функции </a:t>
            </a:r>
            <a:r>
              <a:rPr lang="ru-RU" sz="2400" dirty="0" smtClean="0">
                <a:solidFill>
                  <a:schemeClr val="accent1"/>
                </a:solidFill>
              </a:rPr>
              <a:t> 	 </a:t>
            </a:r>
            <a:r>
              <a:rPr lang="en-US" sz="2400" dirty="0" smtClean="0">
                <a:solidFill>
                  <a:schemeClr val="accent1"/>
                </a:solidFill>
              </a:rPr>
              <a:t>: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0" name="Содержимое 9"/>
          <p:cNvSpPr>
            <a:spLocks noGrp="1"/>
          </p:cNvSpPr>
          <p:nvPr>
            <p:ph idx="1"/>
          </p:nvPr>
        </p:nvSpPr>
        <p:spPr>
          <a:xfrm>
            <a:off x="379680" y="3020520"/>
            <a:ext cx="4667520" cy="291948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ru-RU" sz="2400" dirty="0" smtClean="0"/>
              <a:t>Энтропия</a:t>
            </a:r>
          </a:p>
          <a:p>
            <a:pPr marL="0" indent="0">
              <a:buFont typeface="Wingdings" pitchFamily="2" charset="2"/>
              <a:buChar char="Ø"/>
            </a:pPr>
            <a:endParaRPr lang="ru-RU" sz="2400" dirty="0" smtClean="0"/>
          </a:p>
          <a:p>
            <a:pPr marL="0" indent="0">
              <a:buFont typeface="Wingdings" pitchFamily="2" charset="2"/>
              <a:buChar char="Ø"/>
            </a:pPr>
            <a:endParaRPr lang="ru-RU" sz="2400" dirty="0" smtClean="0"/>
          </a:p>
          <a:p>
            <a:pPr marL="0" indent="0">
              <a:buFont typeface="Wingdings" pitchFamily="2" charset="2"/>
              <a:buChar char="Ø"/>
            </a:pPr>
            <a:r>
              <a:rPr lang="ru-RU" sz="2400" dirty="0" smtClean="0"/>
              <a:t>Индекс </a:t>
            </a:r>
            <a:r>
              <a:rPr lang="ru-RU" sz="2400" dirty="0" err="1" smtClean="0"/>
              <a:t>Джини</a:t>
            </a:r>
            <a:endParaRPr lang="ru-RU" sz="2400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350" y="3531538"/>
            <a:ext cx="5826850" cy="53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463" y="4952151"/>
            <a:ext cx="2906937" cy="52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0114" y="2628000"/>
            <a:ext cx="5767485" cy="36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Содержимое 9"/>
          <p:cNvSpPr txBox="1">
            <a:spLocks/>
          </p:cNvSpPr>
          <p:nvPr/>
        </p:nvSpPr>
        <p:spPr>
          <a:xfrm>
            <a:off x="259080" y="5775960"/>
            <a:ext cx="5699760" cy="889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chemeClr val="accent1"/>
                </a:solidFill>
              </a:rPr>
              <a:t>Затем решаем оптимизационную задачу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chemeClr val="accent1"/>
                </a:solidFill>
              </a:rPr>
              <a:t>для поиска правила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решений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1"/>
            <a:ext cx="5547360" cy="1844040"/>
          </a:xfrm>
        </p:spPr>
        <p:txBody>
          <a:bodyPr>
            <a:normAutofit/>
          </a:bodyPr>
          <a:lstStyle/>
          <a:p>
            <a:r>
              <a:rPr lang="ru-RU" dirty="0" smtClean="0"/>
              <a:t>В осях двух самых информативных признаков два класса разделились </a:t>
            </a:r>
            <a:r>
              <a:rPr lang="ru-RU" dirty="0" smtClean="0"/>
              <a:t>без</a:t>
            </a:r>
            <a:r>
              <a:rPr lang="en-US" dirty="0" smtClean="0"/>
              <a:t> </a:t>
            </a:r>
            <a:r>
              <a:rPr lang="ru-RU" dirty="0" smtClean="0"/>
              <a:t>ошибок</a:t>
            </a:r>
            <a:r>
              <a:rPr lang="ru-RU" dirty="0" smtClean="0"/>
              <a:t>, на третьем — три ошибки.</a:t>
            </a:r>
            <a:endParaRPr lang="ru-RU" dirty="0" smtClean="0"/>
          </a:p>
        </p:txBody>
      </p:sp>
      <p:pic>
        <p:nvPicPr>
          <p:cNvPr id="1026" name="Picture 2" descr="Iris Dataset &quot;Analysis using Machine learning techniques"/>
          <p:cNvPicPr>
            <a:picLocks noChangeAspect="1" noChangeArrowheads="1"/>
          </p:cNvPicPr>
          <p:nvPr/>
        </p:nvPicPr>
        <p:blipFill>
          <a:blip r:embed="rId2" cstate="print"/>
          <a:srcRect t="10092" b="6055"/>
          <a:stretch>
            <a:fillRect/>
          </a:stretch>
        </p:blipFill>
        <p:spPr bwMode="auto">
          <a:xfrm>
            <a:off x="6167981" y="302772"/>
            <a:ext cx="5239160" cy="1963746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t="3265"/>
          <a:stretch>
            <a:fillRect/>
          </a:stretch>
        </p:blipFill>
        <p:spPr bwMode="auto">
          <a:xfrm>
            <a:off x="1136650" y="3032760"/>
            <a:ext cx="9536113" cy="361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решений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1"/>
            <a:ext cx="5547360" cy="1844040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Недообучение</a:t>
            </a:r>
            <a:r>
              <a:rPr lang="ru-RU" dirty="0" smtClean="0"/>
              <a:t> и переобучение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7413" y="1800225"/>
            <a:ext cx="4977447" cy="470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решений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1"/>
            <a:ext cx="5547360" cy="1844040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Недообучение</a:t>
            </a:r>
            <a:r>
              <a:rPr lang="ru-RU" dirty="0" smtClean="0"/>
              <a:t> и переобучение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359" y="1910715"/>
            <a:ext cx="10697066" cy="424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решений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1"/>
            <a:ext cx="10378440" cy="1844040"/>
          </a:xfrm>
        </p:spPr>
        <p:txBody>
          <a:bodyPr>
            <a:normAutofit/>
          </a:bodyPr>
          <a:lstStyle/>
          <a:p>
            <a:r>
              <a:rPr lang="ru-RU" dirty="0" smtClean="0"/>
              <a:t>Параметры дерева</a:t>
            </a:r>
          </a:p>
        </p:txBody>
      </p:sp>
      <p:sp>
        <p:nvSpPr>
          <p:cNvPr id="30724" name="AutoShape 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2" name="Picture 12" descr="Iris sales decision 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6" y="2125980"/>
            <a:ext cx="3126696" cy="2644140"/>
          </a:xfrm>
          <a:prstGeom prst="rect">
            <a:avLst/>
          </a:prstGeom>
          <a:noFill/>
        </p:spPr>
      </p:pic>
      <p:sp>
        <p:nvSpPr>
          <p:cNvPr id="30734" name="AutoShape 1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6" name="Picture 16" descr="Decision trees — Introduction to Classification"/>
          <p:cNvPicPr>
            <a:picLocks noChangeAspect="1" noChangeArrowheads="1"/>
          </p:cNvPicPr>
          <p:nvPr/>
        </p:nvPicPr>
        <p:blipFill>
          <a:blip r:embed="rId3" cstate="print"/>
          <a:srcRect t="3838"/>
          <a:stretch>
            <a:fillRect/>
          </a:stretch>
        </p:blipFill>
        <p:spPr bwMode="auto">
          <a:xfrm>
            <a:off x="4011853" y="1859280"/>
            <a:ext cx="7409891" cy="3619500"/>
          </a:xfrm>
          <a:prstGeom prst="rect">
            <a:avLst/>
          </a:prstGeom>
          <a:noFill/>
        </p:spPr>
      </p:pic>
      <p:sp>
        <p:nvSpPr>
          <p:cNvPr id="16" name="Двойная стрелка вверх/вниз 15"/>
          <p:cNvSpPr/>
          <p:nvPr/>
        </p:nvSpPr>
        <p:spPr>
          <a:xfrm>
            <a:off x="3649980" y="1912620"/>
            <a:ext cx="259080" cy="3276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000500" y="2575560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Глубина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6780" y="554736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Глубина =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00900" y="5608320"/>
            <a:ext cx="217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Глубина = </a:t>
            </a:r>
            <a:r>
              <a:rPr lang="en-US" dirty="0" smtClean="0">
                <a:solidFill>
                  <a:schemeClr val="accent1"/>
                </a:solidFill>
              </a:rPr>
              <a:t>5</a:t>
            </a:r>
            <a:endParaRPr lang="ru-RU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решений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0"/>
            <a:ext cx="10378440" cy="4762500"/>
          </a:xfrm>
        </p:spPr>
        <p:txBody>
          <a:bodyPr>
            <a:normAutofit/>
          </a:bodyPr>
          <a:lstStyle/>
          <a:p>
            <a:r>
              <a:rPr lang="ru-RU" b="1" dirty="0" smtClean="0"/>
              <a:t>Параметры дерева</a:t>
            </a:r>
          </a:p>
          <a:p>
            <a:endParaRPr lang="ru-RU" b="1" dirty="0" smtClean="0"/>
          </a:p>
          <a:p>
            <a:pPr indent="312738">
              <a:lnSpc>
                <a:spcPct val="160000"/>
              </a:lnSpc>
              <a:buFont typeface="Wingdings" pitchFamily="2" charset="2"/>
              <a:buChar char="Ø"/>
            </a:pPr>
            <a:r>
              <a:rPr lang="ru-RU" dirty="0" smtClean="0"/>
              <a:t>Критерий </a:t>
            </a:r>
            <a:r>
              <a:rPr lang="ru-RU" dirty="0" smtClean="0"/>
              <a:t>ветвления (‘</a:t>
            </a:r>
            <a:r>
              <a:rPr lang="ru-RU" dirty="0" err="1" smtClean="0"/>
              <a:t>gini</a:t>
            </a:r>
            <a:r>
              <a:rPr lang="ru-RU" dirty="0" smtClean="0"/>
              <a:t>’, ‘</a:t>
            </a:r>
            <a:r>
              <a:rPr lang="ru-RU" dirty="0" err="1" smtClean="0"/>
              <a:t>entropy</a:t>
            </a:r>
            <a:r>
              <a:rPr lang="ru-RU" dirty="0" smtClean="0"/>
              <a:t>’)</a:t>
            </a:r>
          </a:p>
          <a:p>
            <a:pPr indent="312738">
              <a:lnSpc>
                <a:spcPct val="160000"/>
              </a:lnSpc>
              <a:buFont typeface="Wingdings" pitchFamily="2" charset="2"/>
              <a:buChar char="Ø"/>
            </a:pPr>
            <a:r>
              <a:rPr lang="ru-RU" dirty="0" smtClean="0"/>
              <a:t>Максимальная </a:t>
            </a:r>
            <a:r>
              <a:rPr lang="ru-RU" dirty="0" smtClean="0"/>
              <a:t>глубина</a:t>
            </a:r>
          </a:p>
          <a:p>
            <a:pPr indent="312738">
              <a:lnSpc>
                <a:spcPct val="160000"/>
              </a:lnSpc>
              <a:buFont typeface="Wingdings" pitchFamily="2" charset="2"/>
              <a:buChar char="Ø"/>
            </a:pPr>
            <a:r>
              <a:rPr lang="ru-RU" dirty="0" smtClean="0"/>
              <a:t>Минимальный </a:t>
            </a:r>
            <a:r>
              <a:rPr lang="ru-RU" dirty="0" smtClean="0"/>
              <a:t>размер листа</a:t>
            </a:r>
          </a:p>
          <a:p>
            <a:pPr indent="312738">
              <a:lnSpc>
                <a:spcPct val="160000"/>
              </a:lnSpc>
              <a:buFont typeface="Wingdings" pitchFamily="2" charset="2"/>
              <a:buChar char="Ø"/>
            </a:pPr>
            <a:r>
              <a:rPr lang="ru-RU" dirty="0" smtClean="0"/>
              <a:t>Стратегия </a:t>
            </a:r>
            <a:r>
              <a:rPr lang="ru-RU" dirty="0" err="1" smtClean="0"/>
              <a:t>сплита</a:t>
            </a:r>
            <a:endParaRPr lang="ru-RU" dirty="0" smtClean="0"/>
          </a:p>
        </p:txBody>
      </p:sp>
      <p:sp>
        <p:nvSpPr>
          <p:cNvPr id="30724" name="AutoShape 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tree-with-white-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3170" y="1097280"/>
            <a:ext cx="4233992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решений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0"/>
            <a:ext cx="4267200" cy="4762500"/>
          </a:xfrm>
        </p:spPr>
        <p:txBody>
          <a:bodyPr>
            <a:normAutofit/>
          </a:bodyPr>
          <a:lstStyle/>
          <a:p>
            <a:r>
              <a:rPr lang="ru-RU" b="1" dirty="0" smtClean="0"/>
              <a:t>Решающее дерево для регрессии</a:t>
            </a:r>
          </a:p>
          <a:p>
            <a:endParaRPr lang="ru-RU" b="1" dirty="0" smtClean="0"/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В </a:t>
            </a:r>
            <a:r>
              <a:rPr lang="ru-RU" dirty="0" smtClean="0"/>
              <a:t>листах дерева вместо классов объектов находятся действительные числа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Количество </a:t>
            </a:r>
            <a:r>
              <a:rPr lang="ru-RU" dirty="0" smtClean="0"/>
              <a:t>ответов решающего дерева ограничено количеством </a:t>
            </a:r>
            <a:r>
              <a:rPr lang="ru-RU" dirty="0" smtClean="0"/>
              <a:t>листовых вершин</a:t>
            </a:r>
          </a:p>
        </p:txBody>
      </p:sp>
      <p:sp>
        <p:nvSpPr>
          <p:cNvPr id="30724" name="AutoShape 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4" name="Picture 2" descr="../_images/sphx_glr_plot_tree_regression_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115" y="1547495"/>
            <a:ext cx="6096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Алгоритмы машинного обучения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Умеем обучать алгоритм ближайших соседей</a:t>
            </a:r>
          </a:p>
          <a:p>
            <a:r>
              <a:rPr lang="ru-RU" dirty="0" smtClean="0"/>
              <a:t>Умеем обучать линейные алгоритмы</a:t>
            </a:r>
            <a:r>
              <a:rPr lang="en-US" dirty="0" smtClean="0"/>
              <a:t>:</a:t>
            </a:r>
            <a:endParaRPr lang="ru-RU" dirty="0" smtClean="0"/>
          </a:p>
          <a:p>
            <a:pPr lvl="1"/>
            <a:r>
              <a:rPr lang="ru-RU" dirty="0" smtClean="0"/>
              <a:t>Умеем </a:t>
            </a:r>
            <a:r>
              <a:rPr lang="ru-RU" dirty="0" smtClean="0"/>
              <a:t>обучать модель для решения задачи классификации</a:t>
            </a:r>
          </a:p>
          <a:p>
            <a:pPr lvl="1"/>
            <a:r>
              <a:rPr lang="ru-RU" dirty="0" smtClean="0"/>
              <a:t>Умеем обучать модель для решения задачи регрессии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Проблемы</a:t>
            </a:r>
            <a:r>
              <a:rPr lang="ru-RU" dirty="0" smtClean="0"/>
              <a:t> внедрения в бизнес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Сложность в интерпретации работы модели, ее непредсказуемость</a:t>
            </a:r>
            <a:endParaRPr lang="en-US" dirty="0" smtClean="0"/>
          </a:p>
          <a:p>
            <a:pPr lvl="1"/>
            <a:r>
              <a:rPr lang="ru-RU" i="1" dirty="0" smtClean="0"/>
              <a:t>А как работает модель?</a:t>
            </a:r>
          </a:p>
          <a:p>
            <a:pPr lvl="1"/>
            <a:r>
              <a:rPr lang="ru-RU" i="1" dirty="0" smtClean="0"/>
              <a:t>Модель предсказуема?</a:t>
            </a:r>
          </a:p>
          <a:p>
            <a:pPr lvl="1"/>
            <a:r>
              <a:rPr lang="ru-RU" i="1" dirty="0" smtClean="0"/>
              <a:t>Где гарантия того, что модель не наделает ошибок</a:t>
            </a:r>
            <a:r>
              <a:rPr lang="ru-RU" i="1" dirty="0" smtClean="0"/>
              <a:t>?</a:t>
            </a:r>
          </a:p>
          <a:p>
            <a:pPr>
              <a:buNone/>
            </a:pPr>
            <a:r>
              <a:rPr lang="ru-RU" dirty="0" smtClean="0"/>
              <a:t>2. В жизни мы принимаем решения не так, как это делают известные нам модели</a:t>
            </a:r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решений</a:t>
            </a:r>
            <a:r>
              <a:rPr lang="en-US" dirty="0" smtClean="0"/>
              <a:t> : </a:t>
            </a:r>
            <a:r>
              <a:rPr lang="ru-RU" dirty="0" smtClean="0"/>
              <a:t>резюме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381760"/>
            <a:ext cx="4912360" cy="53086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b="1" dirty="0" smtClean="0"/>
              <a:t>Преимущества</a:t>
            </a:r>
            <a:r>
              <a:rPr lang="ru-RU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простая </a:t>
            </a:r>
            <a:r>
              <a:rPr lang="ru-RU" dirty="0" smtClean="0"/>
              <a:t>идея и алгоритм обучения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интерпретируемое</a:t>
            </a:r>
            <a:endParaRPr lang="ru-RU" dirty="0" smtClean="0"/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возможна </a:t>
            </a:r>
            <a:r>
              <a:rPr lang="ru-RU" dirty="0" smtClean="0"/>
              <a:t>регуляризация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обработка </a:t>
            </a:r>
            <a:r>
              <a:rPr lang="ru-RU" dirty="0" smtClean="0"/>
              <a:t>пропущенных значений</a:t>
            </a:r>
          </a:p>
          <a:p>
            <a:pPr lvl="1">
              <a:buFont typeface="Wingdings" pitchFamily="2" charset="2"/>
              <a:buChar char="Ø"/>
            </a:pPr>
            <a:endParaRPr lang="ru-RU" dirty="0" smtClean="0"/>
          </a:p>
          <a:p>
            <a:pPr lvl="1">
              <a:buNone/>
            </a:pPr>
            <a:r>
              <a:rPr lang="ru-RU" b="1" dirty="0" smtClean="0"/>
              <a:t>Недостатки</a:t>
            </a:r>
            <a:r>
              <a:rPr lang="ru-RU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переобучается</a:t>
            </a:r>
            <a:endParaRPr lang="ru-RU" dirty="0" smtClean="0"/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проблемы </a:t>
            </a:r>
            <a:r>
              <a:rPr lang="ru-RU" dirty="0" smtClean="0"/>
              <a:t>с регрессией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сильно </a:t>
            </a:r>
            <a:r>
              <a:rPr lang="ru-RU" dirty="0" smtClean="0"/>
              <a:t>меняется в зависимости от параметров</a:t>
            </a:r>
            <a:endParaRPr lang="ru-RU" dirty="0" smtClean="0"/>
          </a:p>
        </p:txBody>
      </p:sp>
      <p:sp>
        <p:nvSpPr>
          <p:cNvPr id="30724" name="AutoShape 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381168311_1149376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1600" y="686950"/>
            <a:ext cx="6264682" cy="71768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08800" y="6096000"/>
            <a:ext cx="2146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Как улучшить?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Композиции алгоритмов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381760"/>
            <a:ext cx="10134600" cy="5308600"/>
          </a:xfrm>
        </p:spPr>
        <p:txBody>
          <a:bodyPr>
            <a:normAutofit/>
          </a:bodyPr>
          <a:lstStyle/>
          <a:p>
            <a:r>
              <a:rPr lang="ru-RU" dirty="0" smtClean="0"/>
              <a:t>Умеем обучать алгоритм </a:t>
            </a:r>
            <a:r>
              <a:rPr lang="ru-RU" b="1" dirty="0" smtClean="0"/>
              <a:t>ближайших соседей</a:t>
            </a:r>
          </a:p>
          <a:p>
            <a:r>
              <a:rPr lang="ru-RU" dirty="0" smtClean="0"/>
              <a:t>Умеем обучать </a:t>
            </a:r>
            <a:r>
              <a:rPr lang="ru-RU" b="1" dirty="0" smtClean="0"/>
              <a:t>линейные алгоритмы</a:t>
            </a:r>
            <a:r>
              <a:rPr lang="en-US" dirty="0" smtClean="0"/>
              <a:t>:</a:t>
            </a:r>
            <a:endParaRPr lang="ru-RU" dirty="0" smtClean="0"/>
          </a:p>
          <a:p>
            <a:pPr lvl="1"/>
            <a:r>
              <a:rPr lang="ru-RU" dirty="0" smtClean="0"/>
              <a:t>Умеем обучать модель для решения задачи классификации</a:t>
            </a:r>
          </a:p>
          <a:p>
            <a:pPr lvl="1"/>
            <a:r>
              <a:rPr lang="ru-RU" dirty="0" smtClean="0"/>
              <a:t>Умеем обучать модель для решения задачи </a:t>
            </a:r>
            <a:r>
              <a:rPr lang="ru-RU" dirty="0" smtClean="0"/>
              <a:t>регрессии</a:t>
            </a:r>
          </a:p>
          <a:p>
            <a:pPr marL="263525" lvl="1" indent="-263525"/>
            <a:r>
              <a:rPr lang="ru-RU" sz="2800" dirty="0" smtClean="0"/>
              <a:t>Умеем обучать </a:t>
            </a:r>
            <a:r>
              <a:rPr lang="ru-RU" sz="2800" b="1" dirty="0" smtClean="0"/>
              <a:t>решающее дерево</a:t>
            </a:r>
          </a:p>
          <a:p>
            <a:pPr marL="263525" lvl="1" indent="-263525"/>
            <a:endParaRPr lang="ru-RU" sz="2800" b="1" dirty="0" smtClean="0"/>
          </a:p>
          <a:p>
            <a:pPr marL="1431925" lvl="1" indent="-446088">
              <a:buFont typeface="Wingdings" pitchFamily="2" charset="2"/>
              <a:buChar char="Ø"/>
            </a:pPr>
            <a:r>
              <a:rPr lang="ru-RU" sz="2800" b="1" dirty="0" smtClean="0"/>
              <a:t>У всех – свои недостатки</a:t>
            </a:r>
          </a:p>
          <a:p>
            <a:pPr marL="1431925" lvl="1" indent="-446088">
              <a:buFont typeface="Wingdings" pitchFamily="2" charset="2"/>
              <a:buChar char="Ø"/>
            </a:pPr>
            <a:endParaRPr lang="ru-RU" sz="2800" b="1" dirty="0" smtClean="0"/>
          </a:p>
          <a:p>
            <a:pPr marL="1431925" lvl="1" indent="-446088">
              <a:buFont typeface="Wingdings" pitchFamily="2" charset="2"/>
              <a:buChar char="Ø"/>
            </a:pPr>
            <a:r>
              <a:rPr lang="ru-RU" sz="2800" b="1" dirty="0" smtClean="0"/>
              <a:t>Идея – построения композиции алгоритмов</a:t>
            </a:r>
          </a:p>
        </p:txBody>
      </p:sp>
      <p:sp>
        <p:nvSpPr>
          <p:cNvPr id="30724" name="AutoShape 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Композиции алгоритмов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381760"/>
            <a:ext cx="5521960" cy="5308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Принцип Кондорсе</a:t>
            </a:r>
          </a:p>
          <a:p>
            <a:r>
              <a:rPr lang="ru-RU" dirty="0" smtClean="0"/>
              <a:t>Если </a:t>
            </a:r>
            <a:r>
              <a:rPr lang="ru-RU" dirty="0" smtClean="0"/>
              <a:t>вероятность правильного решения </a:t>
            </a:r>
            <a:r>
              <a:rPr lang="ru-RU" dirty="0" smtClean="0"/>
              <a:t>члена жюри </a:t>
            </a:r>
            <a:r>
              <a:rPr lang="ru-RU" dirty="0" smtClean="0"/>
              <a:t>больше 0.5, то вероятность </a:t>
            </a:r>
            <a:r>
              <a:rPr lang="ru-RU" dirty="0" smtClean="0"/>
              <a:t>правильного решения </a:t>
            </a:r>
            <a:r>
              <a:rPr lang="ru-RU" dirty="0" smtClean="0"/>
              <a:t>присяжных в целом возрастает </a:t>
            </a:r>
            <a:r>
              <a:rPr lang="ru-RU" dirty="0" smtClean="0"/>
              <a:t>с увеличением </a:t>
            </a:r>
            <a:r>
              <a:rPr lang="ru-RU" dirty="0" smtClean="0"/>
              <a:t>количества членов жюри и стремится </a:t>
            </a:r>
            <a:r>
              <a:rPr lang="ru-RU" dirty="0" smtClean="0"/>
              <a:t>к единице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Если </a:t>
            </a:r>
            <a:r>
              <a:rPr lang="ru-RU" dirty="0" smtClean="0"/>
              <a:t>же вероятность быть правым меньше 0.5, </a:t>
            </a:r>
            <a:r>
              <a:rPr lang="ru-RU" dirty="0" smtClean="0"/>
              <a:t>то вероятность </a:t>
            </a:r>
            <a:r>
              <a:rPr lang="ru-RU" dirty="0" smtClean="0"/>
              <a:t>принятия правильного </a:t>
            </a:r>
            <a:r>
              <a:rPr lang="ru-RU" dirty="0" smtClean="0"/>
              <a:t>решения присяжными </a:t>
            </a:r>
            <a:r>
              <a:rPr lang="ru-RU" dirty="0" smtClean="0"/>
              <a:t>монотонно уменьшается и стремится </a:t>
            </a:r>
            <a:r>
              <a:rPr lang="ru-RU" dirty="0" smtClean="0"/>
              <a:t>к нулю </a:t>
            </a:r>
            <a:r>
              <a:rPr lang="ru-RU" dirty="0" smtClean="0"/>
              <a:t>с увеличением количества присяжных.</a:t>
            </a:r>
            <a:endParaRPr lang="ru-RU" sz="2800" b="1" dirty="0" smtClean="0"/>
          </a:p>
        </p:txBody>
      </p:sp>
      <p:sp>
        <p:nvSpPr>
          <p:cNvPr id="30724" name="AutoShape 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2814" y="1322705"/>
            <a:ext cx="3253105" cy="468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599680" y="6156960"/>
            <a:ext cx="265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Принцип Кондорсе, 1784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Композиции алгоритмов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381760"/>
            <a:ext cx="5521960" cy="530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Эксперимент Френсиса </a:t>
            </a:r>
            <a:r>
              <a:rPr lang="ru-RU" b="1" dirty="0" err="1" smtClean="0"/>
              <a:t>Гальтона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Собралось около 800 человек, </a:t>
            </a:r>
            <a:r>
              <a:rPr lang="ru-RU" dirty="0" smtClean="0"/>
              <a:t>которые попытались </a:t>
            </a:r>
            <a:r>
              <a:rPr lang="ru-RU" dirty="0" smtClean="0"/>
              <a:t>угадать вес быка на ярмарке. </a:t>
            </a:r>
            <a:r>
              <a:rPr lang="ru-RU" dirty="0" smtClean="0"/>
              <a:t>Бык весил </a:t>
            </a:r>
            <a:r>
              <a:rPr lang="ru-RU" dirty="0" smtClean="0"/>
              <a:t>1198 фунтов.</a:t>
            </a:r>
          </a:p>
          <a:p>
            <a:r>
              <a:rPr lang="ru-RU" dirty="0" smtClean="0"/>
              <a:t>Ни </a:t>
            </a:r>
            <a:r>
              <a:rPr lang="ru-RU" dirty="0" smtClean="0"/>
              <a:t>один крестьянин не угадал точный </a:t>
            </a:r>
            <a:r>
              <a:rPr lang="ru-RU" dirty="0" smtClean="0"/>
              <a:t>вес быка</a:t>
            </a:r>
            <a:endParaRPr lang="ru-RU" dirty="0" smtClean="0"/>
          </a:p>
          <a:p>
            <a:r>
              <a:rPr lang="ru-RU" dirty="0" smtClean="0"/>
              <a:t>Среднее </a:t>
            </a:r>
            <a:r>
              <a:rPr lang="ru-RU" dirty="0" smtClean="0"/>
              <a:t>предсказание оказалось равным </a:t>
            </a:r>
            <a:r>
              <a:rPr lang="ru-RU" dirty="0" smtClean="0"/>
              <a:t>1197 фунтов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</p:txBody>
      </p:sp>
      <p:sp>
        <p:nvSpPr>
          <p:cNvPr id="30724" name="AutoShape 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9724" y="1204913"/>
            <a:ext cx="2864082" cy="390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360850832_114288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7628" y="3464560"/>
            <a:ext cx="4965075" cy="339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Композиции алгоритмов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381760"/>
            <a:ext cx="5521960" cy="5308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Метод простого голосования</a:t>
            </a:r>
          </a:p>
          <a:p>
            <a:pPr marL="514350" indent="-514350">
              <a:buNone/>
            </a:pPr>
            <a:r>
              <a:rPr lang="ru-RU" b="1" dirty="0" smtClean="0"/>
              <a:t>	(</a:t>
            </a:r>
            <a:r>
              <a:rPr lang="en-US" b="1" dirty="0" smtClean="0"/>
              <a:t>Max voting</a:t>
            </a:r>
            <a:r>
              <a:rPr lang="ru-RU" b="1" dirty="0" smtClean="0"/>
              <a:t>)</a:t>
            </a:r>
          </a:p>
          <a:p>
            <a:pPr marL="514350" indent="-514350">
              <a:buAutoNum type="arabicPeriod"/>
            </a:pPr>
            <a:endParaRPr lang="ru-RU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</p:txBody>
      </p:sp>
      <p:sp>
        <p:nvSpPr>
          <p:cNvPr id="30724" name="AutoShape 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72" y="2455059"/>
            <a:ext cx="5201954" cy="419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071360" y="1584960"/>
            <a:ext cx="3266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Обученные алгоритмы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7112000" y="2001520"/>
            <a:ext cx="1249680" cy="7315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13" idx="2"/>
          </p:cNvCxnSpPr>
          <p:nvPr/>
        </p:nvCxnSpPr>
        <p:spPr>
          <a:xfrm flipV="1">
            <a:off x="8686800" y="2046625"/>
            <a:ext cx="17796" cy="605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9154160" y="2011680"/>
            <a:ext cx="1198880" cy="660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5884" y="6070827"/>
            <a:ext cx="580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Минус – нет степени уверенности в ответе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Композиции алгоритмов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381760"/>
            <a:ext cx="5521960" cy="5308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Метод простого голосования</a:t>
            </a:r>
          </a:p>
          <a:p>
            <a:pPr marL="514350" indent="-514350">
              <a:buNone/>
            </a:pPr>
            <a:r>
              <a:rPr lang="ru-RU" b="1" dirty="0" smtClean="0"/>
              <a:t>	(</a:t>
            </a:r>
            <a:r>
              <a:rPr lang="en-US" b="1" dirty="0" smtClean="0"/>
              <a:t>Max voting</a:t>
            </a:r>
            <a:r>
              <a:rPr lang="ru-RU" b="1" dirty="0" smtClean="0"/>
              <a:t>)</a:t>
            </a:r>
          </a:p>
          <a:p>
            <a:pPr marL="514350" indent="-514350">
              <a:buNone/>
            </a:pPr>
            <a:r>
              <a:rPr lang="en-US" b="1" dirty="0" smtClean="0"/>
              <a:t>	</a:t>
            </a:r>
            <a:r>
              <a:rPr lang="ru-RU" dirty="0" smtClean="0"/>
              <a:t>Усреднение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Averaging</a:t>
            </a:r>
            <a:r>
              <a:rPr lang="ru-RU" dirty="0" smtClean="0"/>
              <a:t>)</a:t>
            </a:r>
            <a:endParaRPr lang="en-US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</p:txBody>
      </p:sp>
      <p:sp>
        <p:nvSpPr>
          <p:cNvPr id="30724" name="AutoShape 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72" y="2455059"/>
            <a:ext cx="5201954" cy="419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071360" y="1584960"/>
            <a:ext cx="3266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Обученные алгоритмы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7112000" y="2001520"/>
            <a:ext cx="1249680" cy="7315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13" idx="2"/>
          </p:cNvCxnSpPr>
          <p:nvPr/>
        </p:nvCxnSpPr>
        <p:spPr>
          <a:xfrm flipV="1">
            <a:off x="8686800" y="2046625"/>
            <a:ext cx="17796" cy="605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9154160" y="2011680"/>
            <a:ext cx="1198880" cy="660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53382" t="10152" b="38470"/>
          <a:stretch>
            <a:fillRect/>
          </a:stretch>
        </p:blipFill>
        <p:spPr bwMode="auto">
          <a:xfrm>
            <a:off x="1016000" y="3230880"/>
            <a:ext cx="4287520" cy="203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t="6798" r="46498"/>
          <a:stretch>
            <a:fillRect/>
          </a:stretch>
        </p:blipFill>
        <p:spPr bwMode="auto">
          <a:xfrm>
            <a:off x="6259925" y="2794000"/>
            <a:ext cx="5078635" cy="381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11084" y="5862321"/>
            <a:ext cx="691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Минус</a:t>
            </a:r>
            <a:r>
              <a:rPr lang="ru-RU" sz="2400" dirty="0" smtClean="0">
                <a:solidFill>
                  <a:schemeClr val="accent1"/>
                </a:solidFill>
              </a:rPr>
              <a:t> – если все модели обучены на одинаковом </a:t>
            </a:r>
            <a:r>
              <a:rPr lang="ru-RU" sz="2400" dirty="0" err="1" smtClean="0">
                <a:solidFill>
                  <a:schemeClr val="accent1"/>
                </a:solidFill>
              </a:rPr>
              <a:t>датасете</a:t>
            </a:r>
            <a:r>
              <a:rPr lang="ru-RU" sz="2400" dirty="0" smtClean="0">
                <a:solidFill>
                  <a:schemeClr val="accent1"/>
                </a:solidFill>
              </a:rPr>
              <a:t>, они дадут одинаковый результат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Композиции алгоритмов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381760"/>
            <a:ext cx="5521960" cy="5308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b="1" dirty="0" err="1" smtClean="0"/>
              <a:t>Бэггинг</a:t>
            </a:r>
            <a:endParaRPr lang="ru-RU" b="1" dirty="0" smtClean="0"/>
          </a:p>
          <a:p>
            <a:pPr marL="514350" indent="-514350">
              <a:buNone/>
            </a:pPr>
            <a:r>
              <a:rPr lang="ru-RU" b="1" dirty="0" smtClean="0"/>
              <a:t>	</a:t>
            </a:r>
            <a:r>
              <a:rPr lang="ru-RU" b="1" dirty="0" smtClean="0"/>
              <a:t>(</a:t>
            </a:r>
            <a:r>
              <a:rPr lang="en-US" b="1" dirty="0" smtClean="0"/>
              <a:t>Bagging</a:t>
            </a:r>
            <a:r>
              <a:rPr lang="ru-RU" b="1" dirty="0" smtClean="0"/>
              <a:t>)</a:t>
            </a:r>
            <a:endParaRPr lang="en-US" b="1" dirty="0" smtClean="0"/>
          </a:p>
          <a:p>
            <a:pPr marL="514350" indent="-514350">
              <a:buNone/>
            </a:pPr>
            <a:r>
              <a:rPr lang="en-US" dirty="0" smtClean="0"/>
              <a:t>Bootstrap </a:t>
            </a:r>
            <a:r>
              <a:rPr lang="en-US" dirty="0" err="1" smtClean="0"/>
              <a:t>AGGregation</a:t>
            </a:r>
            <a:endParaRPr lang="en-US" dirty="0" smtClean="0"/>
          </a:p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None/>
            </a:pPr>
            <a:r>
              <a:rPr lang="en-US" b="1" dirty="0" smtClean="0"/>
              <a:t>	</a:t>
            </a:r>
            <a:endParaRPr lang="en-US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</p:txBody>
      </p:sp>
      <p:sp>
        <p:nvSpPr>
          <p:cNvPr id="30724" name="AutoShape 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72" y="2455059"/>
            <a:ext cx="5201954" cy="419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071360" y="1584960"/>
            <a:ext cx="3266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Обученные алгоритмы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7112000" y="2001520"/>
            <a:ext cx="1249680" cy="7315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13" idx="2"/>
          </p:cNvCxnSpPr>
          <p:nvPr/>
        </p:nvCxnSpPr>
        <p:spPr>
          <a:xfrm flipV="1">
            <a:off x="8686800" y="2046625"/>
            <a:ext cx="17796" cy="605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9154160" y="2011680"/>
            <a:ext cx="1198880" cy="660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7805" y="4236721"/>
            <a:ext cx="5183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Наиболее известная модель – </a:t>
            </a:r>
            <a:r>
              <a:rPr lang="ru-RU" sz="2400" b="1" dirty="0" smtClean="0">
                <a:solidFill>
                  <a:schemeClr val="accent1"/>
                </a:solidFill>
              </a:rPr>
              <a:t>Случайный лес </a:t>
            </a:r>
            <a:r>
              <a:rPr lang="ru-RU" sz="2400" dirty="0" smtClean="0">
                <a:solidFill>
                  <a:schemeClr val="accent1"/>
                </a:solidFill>
              </a:rPr>
              <a:t>(</a:t>
            </a:r>
            <a:r>
              <a:rPr lang="en-US" sz="2400" dirty="0" smtClean="0">
                <a:solidFill>
                  <a:schemeClr val="accent1"/>
                </a:solidFill>
              </a:rPr>
              <a:t>Random Forest</a:t>
            </a:r>
            <a:r>
              <a:rPr lang="ru-RU" sz="2400" dirty="0" smtClean="0">
                <a:solidFill>
                  <a:schemeClr val="accent1"/>
                </a:solidFill>
              </a:rPr>
              <a:t>)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t="6798" r="46498"/>
          <a:stretch>
            <a:fillRect/>
          </a:stretch>
        </p:blipFill>
        <p:spPr bwMode="auto">
          <a:xfrm>
            <a:off x="6259925" y="2794000"/>
            <a:ext cx="5078635" cy="381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3084" y="2763702"/>
            <a:ext cx="5163555" cy="393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Композиции алгоритмов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381760"/>
            <a:ext cx="5521960" cy="5308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Bootstrap</a:t>
            </a:r>
            <a:endParaRPr lang="en-US" b="1" dirty="0" smtClean="0"/>
          </a:p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None/>
            </a:pPr>
            <a:r>
              <a:rPr lang="en-US" b="1" dirty="0" smtClean="0"/>
              <a:t>	</a:t>
            </a:r>
            <a:endParaRPr lang="en-US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</p:txBody>
      </p:sp>
      <p:sp>
        <p:nvSpPr>
          <p:cNvPr id="30724" name="AutoShape 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921" y="1956963"/>
            <a:ext cx="8922068" cy="449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Композиции алгоритмов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381760"/>
            <a:ext cx="5521960" cy="5308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Bootstrap</a:t>
            </a:r>
            <a:endParaRPr lang="en-US" b="1" dirty="0" smtClean="0"/>
          </a:p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None/>
            </a:pPr>
            <a:r>
              <a:rPr lang="en-US" b="1" dirty="0" smtClean="0"/>
              <a:t>	</a:t>
            </a:r>
            <a:endParaRPr lang="en-US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</p:txBody>
      </p:sp>
      <p:sp>
        <p:nvSpPr>
          <p:cNvPr id="30724" name="AutoShape 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t="78431"/>
          <a:stretch>
            <a:fillRect/>
          </a:stretch>
        </p:blipFill>
        <p:spPr bwMode="auto">
          <a:xfrm>
            <a:off x="1007963" y="2164080"/>
            <a:ext cx="9614846" cy="75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547" y="3301740"/>
            <a:ext cx="10036033" cy="320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Композиции алгоритмов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381760"/>
            <a:ext cx="5521960" cy="5308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dirty="0" smtClean="0"/>
              <a:t>Случайный лес (</a:t>
            </a:r>
            <a:r>
              <a:rPr lang="en-US" b="1" dirty="0" smtClean="0"/>
              <a:t>Random forest</a:t>
            </a:r>
            <a:r>
              <a:rPr lang="ru-RU" b="1" dirty="0" smtClean="0"/>
              <a:t>)</a:t>
            </a:r>
            <a:endParaRPr lang="en-US" b="1" dirty="0" smtClean="0"/>
          </a:p>
          <a:p>
            <a:pPr marL="514350" indent="-514350">
              <a:buNone/>
            </a:pPr>
            <a:endParaRPr lang="en-US" sz="2800" b="1" dirty="0" smtClean="0"/>
          </a:p>
          <a:p>
            <a:pPr marL="514350" indent="-514350"/>
            <a:r>
              <a:rPr lang="ru-RU" dirty="0" smtClean="0"/>
              <a:t>Много деревьев</a:t>
            </a:r>
            <a:endParaRPr lang="ru-RU" dirty="0" smtClean="0"/>
          </a:p>
          <a:p>
            <a:pPr marL="514350" indent="-514350"/>
            <a:r>
              <a:rPr lang="ru-RU" dirty="0" err="1" smtClean="0"/>
              <a:t>Бутстрепная</a:t>
            </a:r>
            <a:r>
              <a:rPr lang="ru-RU" dirty="0" smtClean="0"/>
              <a:t> </a:t>
            </a:r>
            <a:r>
              <a:rPr lang="ru-RU" dirty="0" smtClean="0"/>
              <a:t>выборка для </a:t>
            </a:r>
            <a:r>
              <a:rPr lang="ru-RU" dirty="0" smtClean="0"/>
              <a:t>каждого</a:t>
            </a:r>
            <a:r>
              <a:rPr lang="en-US" dirty="0" smtClean="0"/>
              <a:t> </a:t>
            </a:r>
            <a:r>
              <a:rPr lang="ru-RU" dirty="0" smtClean="0"/>
              <a:t>дерева</a:t>
            </a:r>
            <a:endParaRPr lang="ru-RU" dirty="0" smtClean="0"/>
          </a:p>
          <a:p>
            <a:pPr marL="514350" indent="-514350"/>
            <a:r>
              <a:rPr lang="ru-RU" dirty="0" smtClean="0"/>
              <a:t>Финальное </a:t>
            </a:r>
            <a:r>
              <a:rPr lang="ru-RU" dirty="0" smtClean="0"/>
              <a:t>решение </a:t>
            </a:r>
            <a:r>
              <a:rPr lang="ru-RU" dirty="0" smtClean="0"/>
              <a:t>принимается</a:t>
            </a:r>
            <a:r>
              <a:rPr lang="en-US" dirty="0" smtClean="0"/>
              <a:t> </a:t>
            </a:r>
            <a:r>
              <a:rPr lang="ru-RU" dirty="0" smtClean="0"/>
              <a:t>простым </a:t>
            </a:r>
            <a:r>
              <a:rPr lang="ru-RU" dirty="0" smtClean="0"/>
              <a:t>голосованием</a:t>
            </a:r>
            <a:endParaRPr lang="ru-RU" sz="2800" dirty="0" smtClean="0"/>
          </a:p>
        </p:txBody>
      </p:sp>
      <p:sp>
        <p:nvSpPr>
          <p:cNvPr id="30724" name="AutoShape 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165" y="1928178"/>
            <a:ext cx="5973763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Алгоритмы машинного обучения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0"/>
            <a:ext cx="9372600" cy="5059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Примеры решающих правил</a:t>
            </a:r>
          </a:p>
          <a:p>
            <a:r>
              <a:rPr lang="ru-RU" dirty="0" smtClean="0"/>
              <a:t>Если </a:t>
            </a:r>
            <a:r>
              <a:rPr lang="ru-RU" dirty="0" smtClean="0"/>
              <a:t>в анкете указан домашний телефон и зарплата клиента &gt; $1000 </a:t>
            </a:r>
            <a:r>
              <a:rPr lang="ru-RU" dirty="0" smtClean="0"/>
              <a:t>и размер </a:t>
            </a:r>
            <a:r>
              <a:rPr lang="ru-RU" dirty="0" smtClean="0"/>
              <a:t>кредита &lt; $3000, то кредит выдать</a:t>
            </a:r>
          </a:p>
          <a:p>
            <a:r>
              <a:rPr lang="ru-RU" dirty="0" smtClean="0"/>
              <a:t>Если </a:t>
            </a:r>
            <a:r>
              <a:rPr lang="ru-RU" dirty="0" smtClean="0"/>
              <a:t>возраст пациента &gt; 60 и пациент ранее перенёс инфаркт, то </a:t>
            </a:r>
            <a:r>
              <a:rPr lang="ru-RU" dirty="0" smtClean="0"/>
              <a:t>операцию не делать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 подобными решающими правилами работают </a:t>
            </a:r>
            <a:r>
              <a:rPr lang="ru-RU" b="1" dirty="0" smtClean="0"/>
              <a:t>логические алгоритмы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Логический </a:t>
            </a:r>
            <a:r>
              <a:rPr lang="ru-RU" b="1" dirty="0" smtClean="0"/>
              <a:t>алгоритм </a:t>
            </a:r>
            <a:r>
              <a:rPr lang="ru-RU" dirty="0" smtClean="0"/>
              <a:t>— </a:t>
            </a:r>
            <a:r>
              <a:rPr lang="ru-RU" dirty="0" err="1" smtClean="0"/>
              <a:t>алгоритм</a:t>
            </a:r>
            <a:r>
              <a:rPr lang="ru-RU" dirty="0" smtClean="0"/>
              <a:t>, использующий логические закономерности </a:t>
            </a:r>
            <a:r>
              <a:rPr lang="ru-RU" dirty="0" smtClean="0"/>
              <a:t>в данных.</a:t>
            </a:r>
          </a:p>
          <a:p>
            <a:pPr marL="0" indent="0">
              <a:buNone/>
            </a:pPr>
            <a:r>
              <a:rPr lang="ru-RU" dirty="0" smtClean="0"/>
              <a:t>Один из видов логических алгоритмов – </a:t>
            </a:r>
            <a:r>
              <a:rPr lang="ru-RU" b="1" dirty="0" smtClean="0"/>
              <a:t>дерево решений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Рисунок 5" descr="tree-with-white-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1910" y="1562100"/>
            <a:ext cx="4233992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Композиции алгоритмов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381760"/>
            <a:ext cx="5521960" cy="5308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dirty="0" smtClean="0"/>
              <a:t>Случайный лес (</a:t>
            </a:r>
            <a:r>
              <a:rPr lang="en-US" b="1" dirty="0" smtClean="0"/>
              <a:t>Random forest</a:t>
            </a:r>
            <a:r>
              <a:rPr lang="ru-RU" b="1" dirty="0" smtClean="0"/>
              <a:t>)</a:t>
            </a:r>
            <a:endParaRPr lang="en-US" b="1" dirty="0" smtClean="0"/>
          </a:p>
          <a:p>
            <a:pPr marL="514350" indent="-514350">
              <a:buNone/>
            </a:pPr>
            <a:endParaRPr lang="en-US" sz="2800" b="1" dirty="0" smtClean="0"/>
          </a:p>
          <a:p>
            <a:pPr fontAlgn="base"/>
            <a:r>
              <a:rPr lang="ru-RU" dirty="0" smtClean="0"/>
              <a:t>Всё, что относится к деревьям, можно сказать и про случайный лес</a:t>
            </a:r>
            <a:endParaRPr lang="en-US" dirty="0" smtClean="0"/>
          </a:p>
          <a:p>
            <a:pPr fontAlgn="base"/>
            <a:r>
              <a:rPr lang="ru-RU" b="1" dirty="0" smtClean="0"/>
              <a:t>Позволяет преодолеть склонность деревьев переобучаться поодиночке</a:t>
            </a:r>
            <a:endParaRPr lang="ru-RU" b="1" dirty="0" smtClean="0"/>
          </a:p>
          <a:p>
            <a:pPr fontAlgn="base">
              <a:buNone/>
            </a:pPr>
            <a:r>
              <a:rPr lang="ru-RU" b="1" dirty="0" smtClean="0"/>
              <a:t>Преимущества</a:t>
            </a:r>
            <a:r>
              <a:rPr lang="en-US" b="1" dirty="0" smtClean="0"/>
              <a:t>: </a:t>
            </a:r>
          </a:p>
          <a:p>
            <a:pPr lvl="1" fontAlgn="base"/>
            <a:r>
              <a:rPr lang="ru-RU" dirty="0" smtClean="0"/>
              <a:t>Можно распараллелить</a:t>
            </a:r>
            <a:endParaRPr lang="en-US" dirty="0" smtClean="0"/>
          </a:p>
          <a:p>
            <a:pPr lvl="1" fontAlgn="base"/>
            <a:r>
              <a:rPr lang="ru-RU" dirty="0" smtClean="0"/>
              <a:t>Показывает важность каждой </a:t>
            </a:r>
            <a:r>
              <a:rPr lang="ru-RU" dirty="0" err="1" smtClean="0"/>
              <a:t>фичи</a:t>
            </a:r>
            <a:endParaRPr lang="en-US" b="1" dirty="0"/>
          </a:p>
        </p:txBody>
      </p:sp>
      <p:sp>
        <p:nvSpPr>
          <p:cNvPr id="30724" name="AutoShape 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8" name="Picture 2" descr="C:\Users\polin\AppData\Local\Temp\43881eb4-e807-4be7-a230-42330133341d_evening-fog-tops-trees-pine-forest.zip.41d\27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747520"/>
            <a:ext cx="4293235" cy="4293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Композиции алгоритмов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381760"/>
            <a:ext cx="9921240" cy="227584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3. </a:t>
            </a:r>
            <a:r>
              <a:rPr lang="ru-RU" b="1" dirty="0" err="1" smtClean="0"/>
              <a:t>Бустинг</a:t>
            </a:r>
            <a:r>
              <a:rPr lang="ru-RU" b="1" dirty="0" smtClean="0"/>
              <a:t> (</a:t>
            </a:r>
            <a:r>
              <a:rPr lang="en-US" b="1" dirty="0" smtClean="0"/>
              <a:t>Boosting</a:t>
            </a:r>
            <a:r>
              <a:rPr lang="ru-RU" b="1" dirty="0" smtClean="0"/>
              <a:t>)</a:t>
            </a:r>
            <a:endParaRPr lang="en-US" b="1" dirty="0" smtClean="0"/>
          </a:p>
          <a:p>
            <a:pPr marL="0" indent="0">
              <a:buNone/>
            </a:pPr>
            <a:r>
              <a:rPr lang="ru-RU" dirty="0" smtClean="0"/>
              <a:t>Последовательный набор моделей, последующие работают с ошибками предыдущей модели</a:t>
            </a:r>
            <a:endParaRPr lang="en-US" sz="2800" b="1" dirty="0" smtClean="0"/>
          </a:p>
        </p:txBody>
      </p:sp>
      <p:sp>
        <p:nvSpPr>
          <p:cNvPr id="30724" name="AutoShape 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308" y="3299674"/>
            <a:ext cx="10111210" cy="230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Композиции алгоритмов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381760"/>
            <a:ext cx="9921240" cy="227584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3. </a:t>
            </a:r>
            <a:r>
              <a:rPr lang="ru-RU" b="1" dirty="0" err="1" smtClean="0"/>
              <a:t>Бустинг</a:t>
            </a:r>
            <a:r>
              <a:rPr lang="ru-RU" b="1" dirty="0" smtClean="0"/>
              <a:t> (</a:t>
            </a:r>
            <a:r>
              <a:rPr lang="en-US" b="1" dirty="0" smtClean="0"/>
              <a:t>Boosting</a:t>
            </a:r>
            <a:r>
              <a:rPr lang="ru-RU" b="1" dirty="0" smtClean="0"/>
              <a:t>)</a:t>
            </a:r>
            <a:endParaRPr lang="en-US" b="1" dirty="0" smtClean="0"/>
          </a:p>
        </p:txBody>
      </p:sp>
      <p:sp>
        <p:nvSpPr>
          <p:cNvPr id="30724" name="AutoShape 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t="21211"/>
          <a:stretch>
            <a:fillRect/>
          </a:stretch>
        </p:blipFill>
        <p:spPr bwMode="auto">
          <a:xfrm>
            <a:off x="1944806" y="1992573"/>
            <a:ext cx="7608628" cy="136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202598" y="3940536"/>
          <a:ext cx="4215640" cy="2637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3910"/>
                <a:gridCol w="1053910"/>
                <a:gridCol w="1053910"/>
                <a:gridCol w="1053910"/>
              </a:tblGrid>
              <a:tr h="39945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height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color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gender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weight</a:t>
                      </a:r>
                      <a:endParaRPr lang="ru-RU" b="1" dirty="0"/>
                    </a:p>
                  </a:txBody>
                  <a:tcPr/>
                </a:tc>
              </a:tr>
              <a:tr h="372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ru-RU" dirty="0"/>
                    </a:p>
                  </a:txBody>
                  <a:tcPr/>
                </a:tc>
              </a:tr>
              <a:tr h="3729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1.6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green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ru-RU" dirty="0"/>
                    </a:p>
                  </a:txBody>
                  <a:tcPr/>
                </a:tc>
              </a:tr>
              <a:tr h="372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ru-RU" dirty="0"/>
                    </a:p>
                  </a:txBody>
                  <a:tcPr/>
                </a:tc>
              </a:tr>
              <a:tr h="372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</a:t>
                      </a:r>
                      <a:endParaRPr lang="ru-RU" dirty="0"/>
                    </a:p>
                  </a:txBody>
                  <a:tcPr/>
                </a:tc>
              </a:tr>
              <a:tr h="372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green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ru-RU" dirty="0"/>
                    </a:p>
                  </a:txBody>
                  <a:tcPr/>
                </a:tc>
              </a:tr>
              <a:tr h="372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124128" y="4421873"/>
            <a:ext cx="194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Средний вес</a:t>
            </a:r>
            <a:r>
              <a:rPr lang="en-US" dirty="0" smtClean="0"/>
              <a:t>: 71.2</a:t>
            </a: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7514" y="4791004"/>
            <a:ext cx="1089758" cy="125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вал 15"/>
          <p:cNvSpPr/>
          <p:nvPr/>
        </p:nvSpPr>
        <p:spPr>
          <a:xfrm>
            <a:off x="5472752" y="3835021"/>
            <a:ext cx="893928" cy="5527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554639" y="3480179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Композиции алгоритмов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17880" y="1290320"/>
            <a:ext cx="9921240" cy="2275840"/>
          </a:xfrm>
        </p:spPr>
        <p:txBody>
          <a:bodyPr>
            <a:normAutofit/>
          </a:bodyPr>
          <a:lstStyle/>
          <a:p>
            <a:pPr marL="355600" indent="-355600">
              <a:buNone/>
            </a:pPr>
            <a:r>
              <a:rPr lang="en-US" b="1" dirty="0" smtClean="0"/>
              <a:t>3.</a:t>
            </a:r>
            <a:r>
              <a:rPr lang="ru-RU" b="1" dirty="0" smtClean="0"/>
              <a:t>	</a:t>
            </a:r>
            <a:r>
              <a:rPr lang="ru-RU" b="1" dirty="0" err="1" smtClean="0"/>
              <a:t>Бустинг</a:t>
            </a:r>
            <a:r>
              <a:rPr lang="ru-RU" b="1" dirty="0" smtClean="0"/>
              <a:t> (</a:t>
            </a:r>
            <a:r>
              <a:rPr lang="en-US" b="1" dirty="0" smtClean="0"/>
              <a:t>Boosting</a:t>
            </a:r>
            <a:r>
              <a:rPr lang="ru-RU" b="1" dirty="0" smtClean="0"/>
              <a:t>)</a:t>
            </a:r>
            <a:r>
              <a:rPr lang="en-US" b="1" dirty="0" smtClean="0"/>
              <a:t> – </a:t>
            </a:r>
            <a:r>
              <a:rPr lang="ru-RU" dirty="0" smtClean="0"/>
              <a:t>последующие модели исправляют ошибки предыдущих</a:t>
            </a:r>
            <a:endParaRPr lang="en-US" dirty="0" smtClean="0"/>
          </a:p>
        </p:txBody>
      </p:sp>
      <p:sp>
        <p:nvSpPr>
          <p:cNvPr id="30724" name="AutoShape 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120711" y="2295980"/>
          <a:ext cx="5269550" cy="2637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3910"/>
                <a:gridCol w="1053910"/>
                <a:gridCol w="1053910"/>
                <a:gridCol w="1053910"/>
                <a:gridCol w="1053910"/>
              </a:tblGrid>
              <a:tr h="39945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height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color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gender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weight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residuals</a:t>
                      </a:r>
                      <a:endParaRPr lang="ru-RU" b="1" dirty="0"/>
                    </a:p>
                  </a:txBody>
                  <a:tcPr/>
                </a:tc>
              </a:tr>
              <a:tr h="372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16.8</a:t>
                      </a:r>
                      <a:endParaRPr lang="ru-RU" dirty="0"/>
                    </a:p>
                  </a:txBody>
                  <a:tcPr/>
                </a:tc>
              </a:tr>
              <a:tr h="3729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1.6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green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ru-RU" dirty="0"/>
                    </a:p>
                  </a:txBody>
                  <a:tcPr/>
                </a:tc>
              </a:tr>
              <a:tr h="372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-15.2</a:t>
                      </a:r>
                      <a:endParaRPr lang="ru-RU" dirty="0"/>
                    </a:p>
                  </a:txBody>
                  <a:tcPr/>
                </a:tc>
              </a:tr>
              <a:tr h="372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ru-RU" dirty="0"/>
                    </a:p>
                  </a:txBody>
                  <a:tcPr/>
                </a:tc>
              </a:tr>
              <a:tr h="372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green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</a:t>
                      </a:r>
                      <a:endParaRPr lang="ru-RU" dirty="0"/>
                    </a:p>
                  </a:txBody>
                  <a:tcPr/>
                </a:tc>
              </a:tr>
              <a:tr h="372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-14.2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320116" y="5097438"/>
            <a:ext cx="194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Средний вес</a:t>
            </a:r>
            <a:r>
              <a:rPr lang="en-US" dirty="0" smtClean="0"/>
              <a:t>: 71.2</a:t>
            </a:r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3030" y="5418802"/>
            <a:ext cx="1089758" cy="125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Овал 20"/>
          <p:cNvSpPr/>
          <p:nvPr/>
        </p:nvSpPr>
        <p:spPr>
          <a:xfrm>
            <a:off x="5390865" y="2190465"/>
            <a:ext cx="893928" cy="5527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472752" y="1835623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ru-RU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270" y="5544769"/>
            <a:ext cx="1057061" cy="10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4738044" y="5877635"/>
            <a:ext cx="319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сильно ошиблась модель?</a:t>
            </a:r>
            <a:endParaRPr lang="ru-RU" dirty="0"/>
          </a:p>
        </p:txBody>
      </p:sp>
      <p:cxnSp>
        <p:nvCxnSpPr>
          <p:cNvPr id="25" name="Прямая со стрелкой 24"/>
          <p:cNvCxnSpPr>
            <a:endCxn id="24" idx="1"/>
          </p:cNvCxnSpPr>
          <p:nvPr/>
        </p:nvCxnSpPr>
        <p:spPr>
          <a:xfrm>
            <a:off x="3937379" y="6059606"/>
            <a:ext cx="800665" cy="26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904329" y="6082352"/>
            <a:ext cx="800665" cy="26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6284794" y="2183642"/>
            <a:ext cx="1180531" cy="284555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Композиции алгоритмов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381760"/>
            <a:ext cx="9921240" cy="227584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3. </a:t>
            </a:r>
            <a:r>
              <a:rPr lang="ru-RU" b="1" dirty="0" err="1" smtClean="0"/>
              <a:t>Бустинг</a:t>
            </a:r>
            <a:r>
              <a:rPr lang="ru-RU" b="1" dirty="0" smtClean="0"/>
              <a:t> (</a:t>
            </a:r>
            <a:r>
              <a:rPr lang="en-US" b="1" dirty="0" smtClean="0"/>
              <a:t>Boosting</a:t>
            </a:r>
            <a:r>
              <a:rPr lang="ru-RU" b="1" dirty="0" smtClean="0"/>
              <a:t>)</a:t>
            </a:r>
            <a:endParaRPr lang="en-US" b="1" dirty="0" smtClean="0"/>
          </a:p>
        </p:txBody>
      </p:sp>
      <p:sp>
        <p:nvSpPr>
          <p:cNvPr id="30724" name="AutoShape 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230497" y="2252914"/>
          <a:ext cx="5269550" cy="2637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3910"/>
                <a:gridCol w="1053910"/>
                <a:gridCol w="1053910"/>
                <a:gridCol w="1053910"/>
                <a:gridCol w="1053910"/>
              </a:tblGrid>
              <a:tr h="39945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height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color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gender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weight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residuals</a:t>
                      </a:r>
                      <a:endParaRPr lang="ru-RU" b="1" dirty="0"/>
                    </a:p>
                  </a:txBody>
                  <a:tcPr/>
                </a:tc>
              </a:tr>
              <a:tr h="372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16.8</a:t>
                      </a:r>
                      <a:endParaRPr lang="ru-RU" dirty="0"/>
                    </a:p>
                  </a:txBody>
                  <a:tcPr/>
                </a:tc>
              </a:tr>
              <a:tr h="3729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1.6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green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ru-RU" dirty="0"/>
                    </a:p>
                  </a:txBody>
                  <a:tcPr/>
                </a:tc>
              </a:tr>
              <a:tr h="372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-15.2</a:t>
                      </a:r>
                      <a:endParaRPr lang="ru-RU" dirty="0"/>
                    </a:p>
                  </a:txBody>
                  <a:tcPr/>
                </a:tc>
              </a:tr>
              <a:tr h="372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ru-RU" dirty="0"/>
                    </a:p>
                  </a:txBody>
                  <a:tcPr/>
                </a:tc>
              </a:tr>
              <a:tr h="372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green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</a:t>
                      </a:r>
                      <a:endParaRPr lang="ru-RU" dirty="0"/>
                    </a:p>
                  </a:txBody>
                  <a:tcPr/>
                </a:tc>
              </a:tr>
              <a:tr h="372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-14.2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306468" y="5033900"/>
            <a:ext cx="194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Средний вес</a:t>
            </a:r>
            <a:r>
              <a:rPr lang="en-US" dirty="0" smtClean="0"/>
              <a:t>: 71.2</a:t>
            </a:r>
            <a:endParaRPr lang="ru-RU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9854" y="5403031"/>
            <a:ext cx="1089758" cy="125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Овал 30"/>
          <p:cNvSpPr/>
          <p:nvPr/>
        </p:nvSpPr>
        <p:spPr>
          <a:xfrm>
            <a:off x="3500651" y="2147399"/>
            <a:ext cx="893928" cy="5527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582538" y="1792557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7765121" y="2742140"/>
            <a:ext cx="1225588" cy="40862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gender = f 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511802" y="3501865"/>
            <a:ext cx="1385392" cy="40862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height &lt; 1.6 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8711394" y="3504140"/>
            <a:ext cx="1552636" cy="40862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color not blue</a:t>
            </a:r>
            <a:endParaRPr lang="ru-RU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7728726" y="3135649"/>
            <a:ext cx="184245" cy="3753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8793252" y="3149297"/>
            <a:ext cx="143301" cy="3616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6529998" y="3922670"/>
            <a:ext cx="184245" cy="3753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635467" y="3929494"/>
            <a:ext cx="143301" cy="3616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9941938" y="3909022"/>
            <a:ext cx="143301" cy="3616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8822821" y="3909022"/>
            <a:ext cx="184245" cy="3753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136601" y="4339643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-14.2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116129" y="4653541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-15.2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526914" y="4325995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4.8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8543673" y="4291876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1.8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8543673" y="4578479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5.8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9822644" y="4285052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16.8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118403" y="5222199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-14.7</a:t>
            </a:r>
            <a:endParaRPr lang="ru-RU" dirty="0"/>
          </a:p>
        </p:txBody>
      </p:sp>
      <p:sp>
        <p:nvSpPr>
          <p:cNvPr id="49" name="Левая фигурная скобка 48"/>
          <p:cNvSpPr/>
          <p:nvPr/>
        </p:nvSpPr>
        <p:spPr>
          <a:xfrm rot="16200000">
            <a:off x="6362247" y="4713671"/>
            <a:ext cx="204716" cy="699449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534573" y="5163061"/>
            <a:ext cx="476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3.8</a:t>
            </a:r>
            <a:endParaRPr lang="ru-RU" dirty="0"/>
          </a:p>
        </p:txBody>
      </p:sp>
      <p:sp>
        <p:nvSpPr>
          <p:cNvPr id="51" name="Левая фигурная скобка 50"/>
          <p:cNvSpPr/>
          <p:nvPr/>
        </p:nvSpPr>
        <p:spPr>
          <a:xfrm rot="16200000">
            <a:off x="8684642" y="4654533"/>
            <a:ext cx="204716" cy="699449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8550" y="1447103"/>
            <a:ext cx="1057061" cy="10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Прямоугольник 52"/>
          <p:cNvSpPr/>
          <p:nvPr/>
        </p:nvSpPr>
        <p:spPr>
          <a:xfrm>
            <a:off x="6894593" y="6070937"/>
            <a:ext cx="4222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f(x) = </a:t>
            </a:r>
            <a:r>
              <a:rPr lang="ru-RU" sz="2400" b="1" dirty="0" smtClean="0"/>
              <a:t>(((</a:t>
            </a:r>
            <a:r>
              <a:rPr lang="en-US" sz="2400" b="1" dirty="0" smtClean="0"/>
              <a:t>c1*f1</a:t>
            </a:r>
            <a:r>
              <a:rPr lang="ru-RU" sz="2400" b="1" dirty="0" smtClean="0"/>
              <a:t>)</a:t>
            </a:r>
            <a:r>
              <a:rPr lang="en-US" sz="2400" b="1" dirty="0" smtClean="0"/>
              <a:t> </a:t>
            </a:r>
            <a:r>
              <a:rPr lang="en-US" sz="2400" b="1" dirty="0" smtClean="0"/>
              <a:t>+ </a:t>
            </a:r>
            <a:r>
              <a:rPr lang="en-US" sz="2400" b="1" dirty="0" smtClean="0"/>
              <a:t>c2*f2</a:t>
            </a:r>
            <a:r>
              <a:rPr lang="ru-RU" sz="2400" b="1" dirty="0" smtClean="0"/>
              <a:t>)</a:t>
            </a:r>
            <a:r>
              <a:rPr lang="en-US" sz="2400" b="1" dirty="0" smtClean="0"/>
              <a:t>+c3*f3</a:t>
            </a:r>
            <a:r>
              <a:rPr lang="ru-RU" sz="2400" b="1" dirty="0" smtClean="0"/>
              <a:t>)</a:t>
            </a:r>
            <a:r>
              <a:rPr lang="en-US" sz="2400" b="1" dirty="0" smtClean="0"/>
              <a:t>…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Композиции алгоритмов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381760"/>
            <a:ext cx="9921240" cy="227584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3. </a:t>
            </a:r>
            <a:r>
              <a:rPr lang="ru-RU" b="1" dirty="0" err="1" smtClean="0"/>
              <a:t>Бустинг</a:t>
            </a:r>
            <a:r>
              <a:rPr lang="ru-RU" b="1" dirty="0" smtClean="0"/>
              <a:t> (</a:t>
            </a:r>
            <a:r>
              <a:rPr lang="en-US" b="1" dirty="0" smtClean="0"/>
              <a:t>Boosting</a:t>
            </a:r>
            <a:r>
              <a:rPr lang="ru-RU" b="1" dirty="0" smtClean="0"/>
              <a:t>)</a:t>
            </a:r>
            <a:endParaRPr lang="en-US" b="1" dirty="0" smtClean="0"/>
          </a:p>
        </p:txBody>
      </p:sp>
      <p:sp>
        <p:nvSpPr>
          <p:cNvPr id="30724" name="AutoShape 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" name="Picture 2" descr="https://neerc.ifmo.ru/wiki/images/thumb/0/00/Golf-MSE.png/700px-Golf-M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170" y="1798320"/>
            <a:ext cx="8300870" cy="483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Композиции алгоритмов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0"/>
            <a:ext cx="9921240" cy="227584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dirty="0" smtClean="0"/>
              <a:t>Адаптивный </a:t>
            </a:r>
            <a:r>
              <a:rPr lang="ru-RU" b="1" dirty="0" err="1" smtClean="0"/>
              <a:t>Бустинг</a:t>
            </a:r>
            <a:r>
              <a:rPr lang="ru-RU" b="1" dirty="0" smtClean="0"/>
              <a:t> (</a:t>
            </a:r>
            <a:r>
              <a:rPr lang="en-US" b="1" dirty="0" err="1" smtClean="0"/>
              <a:t>AdaBoost</a:t>
            </a:r>
            <a:r>
              <a:rPr lang="ru-RU" b="1" dirty="0" smtClean="0"/>
              <a:t>) – </a:t>
            </a:r>
            <a:r>
              <a:rPr lang="ru-RU" dirty="0" smtClean="0"/>
              <a:t>изменение весов ошибок</a:t>
            </a:r>
            <a:endParaRPr lang="en-US" dirty="0" smtClean="0"/>
          </a:p>
        </p:txBody>
      </p:sp>
      <p:sp>
        <p:nvSpPr>
          <p:cNvPr id="30724" name="AutoShape 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6" name="Picture 2" descr="https://habrastorage.org/r/w1560/web/d28/78f/7ba/d2878f7bad0340fc8002e5ba6d0879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94" y="1859279"/>
            <a:ext cx="4934585" cy="4934585"/>
          </a:xfrm>
          <a:prstGeom prst="rect">
            <a:avLst/>
          </a:prstGeom>
          <a:noFill/>
        </p:spPr>
      </p:pic>
      <p:pic>
        <p:nvPicPr>
          <p:cNvPr id="47108" name="Picture 4" descr="https://habrastorage.org/r/w1560/web/b2b/029/d89/b2b029d898f64bbbb158e15d295959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5088" y="2735581"/>
            <a:ext cx="5208666" cy="3208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Композиции алгоритмов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381760"/>
            <a:ext cx="9921240" cy="227584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dirty="0" smtClean="0"/>
              <a:t>4</a:t>
            </a:r>
            <a:r>
              <a:rPr lang="en-US" b="1" dirty="0" smtClean="0"/>
              <a:t>. </a:t>
            </a:r>
            <a:r>
              <a:rPr lang="ru-RU" b="1" dirty="0" err="1" smtClean="0"/>
              <a:t>Стекинг</a:t>
            </a:r>
            <a:r>
              <a:rPr lang="ru-RU" b="1" dirty="0" smtClean="0"/>
              <a:t> (</a:t>
            </a:r>
            <a:r>
              <a:rPr lang="en-US" b="1" dirty="0" smtClean="0"/>
              <a:t>Stacking</a:t>
            </a:r>
            <a:r>
              <a:rPr lang="ru-RU" b="1" dirty="0" smtClean="0"/>
              <a:t>)</a:t>
            </a:r>
            <a:endParaRPr lang="en-US" b="1" dirty="0" smtClean="0"/>
          </a:p>
        </p:txBody>
      </p:sp>
      <p:sp>
        <p:nvSpPr>
          <p:cNvPr id="30724" name="AutoShape 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Supervised Learning - Using Decision Trees To Classify Data - GameDev 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https://miro.medium.com/v2/resize:fit:700/1*0qQTUDfImZYQBsyn9F6dp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2835" y="2121928"/>
            <a:ext cx="6667500" cy="34480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7325" y="6202907"/>
            <a:ext cx="938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accent1"/>
                </a:solidFill>
              </a:rPr>
              <a:t>Мета-модель</a:t>
            </a:r>
            <a:r>
              <a:rPr lang="ru-RU" sz="2400" dirty="0" smtClean="0">
                <a:solidFill>
                  <a:schemeClr val="accent1"/>
                </a:solidFill>
              </a:rPr>
              <a:t> обучается на выходных данных предыдущих моделей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838200" y="1432560"/>
            <a:ext cx="9377149" cy="4734560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Дерево решений обучается </a:t>
            </a:r>
            <a:r>
              <a:rPr lang="ru-RU" dirty="0" smtClean="0"/>
              <a:t>последовательно (разветвление за разветвлением) с </a:t>
            </a:r>
            <a:r>
              <a:rPr lang="ru-RU" dirty="0" smtClean="0"/>
              <a:t>помощью индекса </a:t>
            </a:r>
            <a:r>
              <a:rPr lang="ru-RU" dirty="0" err="1" smtClean="0"/>
              <a:t>Джини</a:t>
            </a:r>
            <a:r>
              <a:rPr lang="ru-RU" dirty="0" smtClean="0"/>
              <a:t> или энтропии и позволяет визуализировать данные</a:t>
            </a:r>
          </a:p>
          <a:p>
            <a:pPr fontAlgn="base"/>
            <a:r>
              <a:rPr lang="ru-RU" dirty="0" smtClean="0"/>
              <a:t>Ансамбли моделей позволяют с помощью большого количества простых моделей находить сложные нелинейные зависимости</a:t>
            </a:r>
          </a:p>
          <a:p>
            <a:pPr fontAlgn="base"/>
            <a:r>
              <a:rPr lang="ru-RU" dirty="0" smtClean="0"/>
              <a:t>Случайный лес параллельно объединяет деревья решений с помощью механизма </a:t>
            </a:r>
            <a:r>
              <a:rPr lang="ru-RU" dirty="0" err="1" smtClean="0"/>
              <a:t>бутстрапа</a:t>
            </a:r>
            <a:endParaRPr lang="ru-RU" dirty="0" smtClean="0"/>
          </a:p>
          <a:p>
            <a:pPr fontAlgn="base"/>
            <a:r>
              <a:rPr lang="ru-RU" dirty="0" err="1" smtClean="0"/>
              <a:t>Бустинг</a:t>
            </a:r>
            <a:r>
              <a:rPr lang="ru-RU" dirty="0" smtClean="0"/>
              <a:t> объединяет модели в цепочку последовательных исправлений ошибок предыдущей моделей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Искусственный Интеллект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одержимое 9"/>
          <p:cNvSpPr>
            <a:spLocks noGrp="1"/>
          </p:cNvSpPr>
          <p:nvPr>
            <p:ph idx="1"/>
          </p:nvPr>
        </p:nvSpPr>
        <p:spPr>
          <a:xfrm>
            <a:off x="375920" y="1927224"/>
            <a:ext cx="10251440" cy="45040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5570" y="3434694"/>
            <a:ext cx="6961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8000">
                <a:solidFill>
                  <a:schemeClr val="accent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решений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1"/>
            <a:ext cx="10378440" cy="18440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каждой вершине дерева находится вопрос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зависимости от ответа на вопрос, алгоритм направляется в нужную </a:t>
            </a:r>
            <a:r>
              <a:rPr lang="ru-RU" dirty="0" smtClean="0"/>
              <a:t>ветвь дерева</a:t>
            </a:r>
            <a:endParaRPr lang="ru-RU" dirty="0" smtClean="0"/>
          </a:p>
          <a:p>
            <a:r>
              <a:rPr lang="ru-RU" dirty="0" smtClean="0"/>
              <a:t>Листы </a:t>
            </a:r>
            <a:r>
              <a:rPr lang="ru-RU" dirty="0" smtClean="0"/>
              <a:t>дерева соответствуют решению алгоритма</a:t>
            </a:r>
            <a:endParaRPr lang="ru-RU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159" y="3068232"/>
            <a:ext cx="8346931" cy="346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решений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219201"/>
            <a:ext cx="10378440" cy="1844040"/>
          </a:xfrm>
        </p:spPr>
        <p:txBody>
          <a:bodyPr>
            <a:normAutofit/>
          </a:bodyPr>
          <a:lstStyle/>
          <a:p>
            <a:r>
              <a:rPr lang="ru-RU" dirty="0" smtClean="0"/>
              <a:t>Ирис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24461"/>
          <a:stretch>
            <a:fillRect/>
          </a:stretch>
        </p:blipFill>
        <p:spPr bwMode="auto">
          <a:xfrm>
            <a:off x="2019300" y="3735473"/>
            <a:ext cx="8001001" cy="312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Iris Dataset &quot;Analysis using Machine learning techniques"/>
          <p:cNvPicPr>
            <a:picLocks noChangeAspect="1" noChangeArrowheads="1"/>
          </p:cNvPicPr>
          <p:nvPr/>
        </p:nvPicPr>
        <p:blipFill>
          <a:blip r:embed="rId3" cstate="print"/>
          <a:srcRect t="10092" b="6055"/>
          <a:stretch>
            <a:fillRect/>
          </a:stretch>
        </p:blipFill>
        <p:spPr bwMode="auto">
          <a:xfrm>
            <a:off x="2845660" y="1209552"/>
            <a:ext cx="6348281" cy="2379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решений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87680" y="1219200"/>
            <a:ext cx="7056120" cy="52044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Как обучать?</a:t>
            </a:r>
          </a:p>
          <a:p>
            <a:pPr>
              <a:buNone/>
            </a:pPr>
            <a:r>
              <a:rPr lang="ru-RU" b="1" dirty="0" smtClean="0"/>
              <a:t>Рассмотрим на примере</a:t>
            </a:r>
            <a:r>
              <a:rPr lang="en-US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Пусть задача – бинарная классификация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Находимся </a:t>
            </a:r>
            <a:r>
              <a:rPr lang="ru-RU" dirty="0" smtClean="0"/>
              <a:t>в красной </a:t>
            </a:r>
            <a:r>
              <a:rPr lang="ru-RU" dirty="0" smtClean="0"/>
              <a:t>вершине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До красной вершины дошла часть </a:t>
            </a:r>
            <a:r>
              <a:rPr lang="ru-RU" dirty="0" smtClean="0"/>
              <a:t>объектов обучающей выборки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100 объектов класса 1, 80 объектов класса 0</a:t>
            </a:r>
          </a:p>
          <a:p>
            <a:pPr marL="514350" indent="-514350">
              <a:buAutoNum type="arabicPeriod"/>
            </a:pPr>
            <a:r>
              <a:rPr lang="ru-RU" dirty="0" smtClean="0"/>
              <a:t>70 объектов класса 1, 20 объектов класса 0</a:t>
            </a:r>
          </a:p>
          <a:p>
            <a:pPr marL="514350" indent="-514350">
              <a:buAutoNum type="arabicPeriod"/>
            </a:pPr>
            <a:r>
              <a:rPr lang="ru-RU" dirty="0" smtClean="0"/>
              <a:t>9 объектов класса 1, 11 объектов класса 0</a:t>
            </a:r>
          </a:p>
          <a:p>
            <a:pPr marL="449263" indent="0">
              <a:buNone/>
            </a:pPr>
            <a:r>
              <a:rPr lang="ru-RU" b="1" dirty="0" smtClean="0"/>
              <a:t>Задача</a:t>
            </a:r>
            <a:r>
              <a:rPr lang="en-US" b="1" dirty="0" smtClean="0"/>
              <a:t>: </a:t>
            </a:r>
            <a:r>
              <a:rPr lang="ru-RU" dirty="0" smtClean="0"/>
              <a:t>найти такое решающее правило, которое обеспечит наилучшее разделение объектов разных классов друг от друга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3360" y="2058353"/>
            <a:ext cx="28194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5745"/>
          <a:stretch>
            <a:fillRect/>
          </a:stretch>
        </p:blipFill>
        <p:spPr bwMode="auto">
          <a:xfrm>
            <a:off x="7528560" y="1441133"/>
            <a:ext cx="3797618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решений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87680" y="1112520"/>
            <a:ext cx="8016240" cy="5623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Решающее правило строится по характеристикам – </a:t>
            </a:r>
            <a:r>
              <a:rPr lang="ru-RU" dirty="0" err="1" smtClean="0"/>
              <a:t>фичам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/>
              <a:t>Одна из вершин стала терминальной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/>
              <a:t>Повторяем разбиения с другими нетерминальными вершинами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3360" y="2058353"/>
            <a:ext cx="28194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5745"/>
          <a:stretch>
            <a:fillRect/>
          </a:stretch>
        </p:blipFill>
        <p:spPr bwMode="auto">
          <a:xfrm>
            <a:off x="7528560" y="1441133"/>
            <a:ext cx="3797618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 b="55320"/>
          <a:stretch>
            <a:fillRect/>
          </a:stretch>
        </p:blipFill>
        <p:spPr bwMode="auto">
          <a:xfrm>
            <a:off x="175260" y="2193609"/>
            <a:ext cx="7209155" cy="106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44680" b="484"/>
          <a:stretch>
            <a:fillRect/>
          </a:stretch>
        </p:blipFill>
        <p:spPr bwMode="auto">
          <a:xfrm>
            <a:off x="220980" y="3375660"/>
            <a:ext cx="6790055" cy="122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Группа 21"/>
          <p:cNvGrpSpPr/>
          <p:nvPr/>
        </p:nvGrpSpPr>
        <p:grpSpPr>
          <a:xfrm>
            <a:off x="2674620" y="1722121"/>
            <a:ext cx="762000" cy="1478279"/>
            <a:chOff x="2674620" y="1973581"/>
            <a:chExt cx="762000" cy="147827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2979420" y="2316480"/>
              <a:ext cx="22860" cy="1135380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74620" y="197358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X ≤ 7 </a:t>
              </a:r>
              <a:endParaRPr lang="ru-RU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947160" y="1722121"/>
            <a:ext cx="762000" cy="1478279"/>
            <a:chOff x="3947160" y="1973581"/>
            <a:chExt cx="762000" cy="1478279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4274820" y="2316480"/>
              <a:ext cx="22860" cy="113538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947160" y="197358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X ≤ 12 </a:t>
              </a:r>
              <a:endParaRPr lang="ru-RU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501640" y="1722121"/>
            <a:ext cx="762000" cy="1478279"/>
            <a:chOff x="5501640" y="1973581"/>
            <a:chExt cx="762000" cy="1478279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844540" y="2316480"/>
              <a:ext cx="22860" cy="113538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501640" y="197358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92D050"/>
                  </a:solidFill>
                </a:rPr>
                <a:t>X ≤ 18 </a:t>
              </a:r>
              <a:endParaRPr lang="ru-RU" dirty="0">
                <a:solidFill>
                  <a:srgbClr val="92D05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95300" y="4846320"/>
            <a:ext cx="227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8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объектов класса </a:t>
            </a:r>
            <a:r>
              <a:rPr lang="ru-RU" dirty="0" smtClean="0">
                <a:solidFill>
                  <a:schemeClr val="accent1"/>
                </a:solidFill>
              </a:rPr>
              <a:t>1 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5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объектов класса 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22520" y="4846320"/>
            <a:ext cx="227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</a:t>
            </a:r>
            <a:r>
              <a:rPr lang="ru-RU" dirty="0" smtClean="0">
                <a:solidFill>
                  <a:schemeClr val="accent1"/>
                </a:solidFill>
              </a:rPr>
              <a:t> объект </a:t>
            </a:r>
            <a:r>
              <a:rPr lang="ru-RU" dirty="0" smtClean="0">
                <a:solidFill>
                  <a:schemeClr val="accent1"/>
                </a:solidFill>
              </a:rPr>
              <a:t>класса </a:t>
            </a:r>
            <a:r>
              <a:rPr lang="ru-RU" dirty="0" smtClean="0">
                <a:solidFill>
                  <a:schemeClr val="accent1"/>
                </a:solidFill>
              </a:rPr>
              <a:t>1 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6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объектов класса 0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3144" y="1584960"/>
            <a:ext cx="3739676" cy="43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659880" y="230886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Данные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9880" y="272034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Признак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9547860" y="5494020"/>
            <a:ext cx="190500" cy="205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9" grpId="0"/>
      <p:bldP spid="11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решений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87680" y="1112520"/>
            <a:ext cx="8016240" cy="541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Формализуем выбор критерия ветвления</a:t>
            </a:r>
            <a:r>
              <a:rPr lang="en-US" dirty="0" smtClean="0"/>
              <a:t>:</a:t>
            </a:r>
            <a:endParaRPr lang="ru-RU" dirty="0" smtClean="0"/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441961" y="2326487"/>
            <a:ext cx="3314700" cy="600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Идеальный вариант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3880627" y="2326487"/>
            <a:ext cx="3236453" cy="600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Наихудший вариант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413769" y="3119252"/>
            <a:ext cx="2825115" cy="2623601"/>
            <a:chOff x="413769" y="3046862"/>
            <a:chExt cx="2825115" cy="2623601"/>
          </a:xfrm>
        </p:grpSpPr>
        <p:sp>
          <p:nvSpPr>
            <p:cNvPr id="17" name="TextBox 16"/>
            <p:cNvSpPr txBox="1"/>
            <p:nvPr/>
          </p:nvSpPr>
          <p:spPr>
            <a:xfrm>
              <a:off x="1276066" y="3046862"/>
              <a:ext cx="99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[ </a:t>
              </a:r>
              <a:r>
                <a:rPr lang="en-US" b="1" dirty="0" smtClean="0">
                  <a:solidFill>
                    <a:schemeClr val="accent1"/>
                  </a:solidFill>
                </a:rPr>
                <a:t>50</a:t>
              </a:r>
              <a:r>
                <a:rPr lang="en-US" dirty="0" smtClean="0"/>
                <a:t>, </a:t>
              </a:r>
              <a:r>
                <a:rPr lang="en-US" b="1" dirty="0" smtClean="0">
                  <a:solidFill>
                    <a:srgbClr val="CA8810"/>
                  </a:solidFill>
                </a:rPr>
                <a:t>50</a:t>
              </a:r>
              <a:r>
                <a:rPr lang="en-US" dirty="0" smtClean="0"/>
                <a:t>]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3769" y="4727015"/>
              <a:ext cx="99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[ </a:t>
              </a:r>
              <a:r>
                <a:rPr lang="en-US" b="1" u="sng" dirty="0" smtClean="0">
                  <a:solidFill>
                    <a:schemeClr val="accent1"/>
                  </a:solidFill>
                </a:rPr>
                <a:t>50</a:t>
              </a:r>
              <a:r>
                <a:rPr lang="en-US" dirty="0" smtClean="0"/>
                <a:t>, </a:t>
              </a:r>
              <a:r>
                <a:rPr lang="en-US" b="1" dirty="0" smtClean="0">
                  <a:solidFill>
                    <a:srgbClr val="CA8810"/>
                  </a:solidFill>
                </a:rPr>
                <a:t>0</a:t>
              </a:r>
              <a:r>
                <a:rPr lang="en-US" dirty="0" smtClean="0"/>
                <a:t>]</a:t>
              </a: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42597" y="4727015"/>
              <a:ext cx="99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[ </a:t>
              </a:r>
              <a:r>
                <a:rPr lang="en-US" b="1" dirty="0" smtClean="0">
                  <a:solidFill>
                    <a:schemeClr val="accent1"/>
                  </a:solidFill>
                </a:rPr>
                <a:t>0</a:t>
              </a:r>
              <a:r>
                <a:rPr lang="en-US" dirty="0" smtClean="0"/>
                <a:t>, </a:t>
              </a:r>
              <a:r>
                <a:rPr lang="en-US" b="1" u="sng" dirty="0" smtClean="0">
                  <a:solidFill>
                    <a:srgbClr val="CA8810"/>
                  </a:solidFill>
                </a:rPr>
                <a:t>50</a:t>
              </a:r>
              <a:r>
                <a:rPr lang="en-US" dirty="0" smtClean="0"/>
                <a:t>]</a:t>
              </a:r>
              <a:endParaRPr lang="ru-RU" dirty="0"/>
            </a:p>
          </p:txBody>
        </p:sp>
        <p:cxnSp>
          <p:nvCxnSpPr>
            <p:cNvPr id="22" name="Прямая со стрелкой 21"/>
            <p:cNvCxnSpPr>
              <a:stCxn id="37" idx="3"/>
              <a:endCxn id="19" idx="0"/>
            </p:cNvCxnSpPr>
            <p:nvPr/>
          </p:nvCxnSpPr>
          <p:spPr>
            <a:xfrm flipH="1">
              <a:off x="911913" y="3880396"/>
              <a:ext cx="715835" cy="8466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stCxn id="37" idx="5"/>
              <a:endCxn id="21" idx="0"/>
            </p:cNvCxnSpPr>
            <p:nvPr/>
          </p:nvCxnSpPr>
          <p:spPr>
            <a:xfrm>
              <a:off x="1907932" y="3880396"/>
              <a:ext cx="832809" cy="8466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452008" y="5301131"/>
              <a:ext cx="99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 = 0</a:t>
              </a:r>
              <a:endParaRPr lang="ru-RU" dirty="0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1569720" y="3535680"/>
              <a:ext cx="396240" cy="4038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991359" y="3119252"/>
            <a:ext cx="2825115" cy="2623601"/>
            <a:chOff x="413769" y="3046862"/>
            <a:chExt cx="2825115" cy="2623601"/>
          </a:xfrm>
        </p:grpSpPr>
        <p:sp>
          <p:nvSpPr>
            <p:cNvPr id="52" name="TextBox 51"/>
            <p:cNvSpPr txBox="1"/>
            <p:nvPr/>
          </p:nvSpPr>
          <p:spPr>
            <a:xfrm>
              <a:off x="1276066" y="3046862"/>
              <a:ext cx="99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[ </a:t>
              </a:r>
              <a:r>
                <a:rPr lang="en-US" b="1" dirty="0" smtClean="0">
                  <a:solidFill>
                    <a:schemeClr val="accent1"/>
                  </a:solidFill>
                </a:rPr>
                <a:t>50</a:t>
              </a:r>
              <a:r>
                <a:rPr lang="en-US" dirty="0" smtClean="0"/>
                <a:t>, </a:t>
              </a:r>
              <a:r>
                <a:rPr lang="en-US" b="1" dirty="0" smtClean="0">
                  <a:solidFill>
                    <a:srgbClr val="CA8810"/>
                  </a:solidFill>
                </a:rPr>
                <a:t>50</a:t>
              </a:r>
              <a:r>
                <a:rPr lang="en-US" dirty="0" smtClean="0"/>
                <a:t>]</a:t>
              </a:r>
              <a:endParaRPr lang="ru-RU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3769" y="4727015"/>
              <a:ext cx="99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[ </a:t>
              </a:r>
              <a:r>
                <a:rPr lang="en-US" b="1" dirty="0" smtClean="0">
                  <a:solidFill>
                    <a:schemeClr val="accent1"/>
                  </a:solidFill>
                </a:rPr>
                <a:t>25</a:t>
              </a:r>
              <a:r>
                <a:rPr lang="en-US" dirty="0" smtClean="0"/>
                <a:t>, </a:t>
              </a:r>
              <a:r>
                <a:rPr lang="en-US" b="1" dirty="0" smtClean="0">
                  <a:solidFill>
                    <a:srgbClr val="CA8810"/>
                  </a:solidFill>
                </a:rPr>
                <a:t>25</a:t>
              </a:r>
              <a:r>
                <a:rPr lang="en-US" dirty="0" smtClean="0"/>
                <a:t>]</a:t>
              </a:r>
              <a:endParaRPr lang="ru-RU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42597" y="4727015"/>
              <a:ext cx="99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[ </a:t>
              </a:r>
              <a:r>
                <a:rPr lang="en-US" b="1" dirty="0" smtClean="0">
                  <a:solidFill>
                    <a:schemeClr val="accent1"/>
                  </a:solidFill>
                </a:rPr>
                <a:t>25</a:t>
              </a:r>
              <a:r>
                <a:rPr lang="en-US" dirty="0" smtClean="0"/>
                <a:t>, </a:t>
              </a:r>
              <a:r>
                <a:rPr lang="en-US" b="1" dirty="0" smtClean="0">
                  <a:solidFill>
                    <a:srgbClr val="CA8810"/>
                  </a:solidFill>
                </a:rPr>
                <a:t>25</a:t>
              </a:r>
              <a:r>
                <a:rPr lang="en-US" dirty="0" smtClean="0"/>
                <a:t>]</a:t>
              </a:r>
              <a:endParaRPr lang="ru-RU" dirty="0"/>
            </a:p>
          </p:txBody>
        </p:sp>
        <p:cxnSp>
          <p:nvCxnSpPr>
            <p:cNvPr id="55" name="Прямая со стрелкой 54"/>
            <p:cNvCxnSpPr>
              <a:stCxn id="58" idx="3"/>
              <a:endCxn id="53" idx="0"/>
            </p:cNvCxnSpPr>
            <p:nvPr/>
          </p:nvCxnSpPr>
          <p:spPr>
            <a:xfrm flipH="1">
              <a:off x="911913" y="3880396"/>
              <a:ext cx="715835" cy="8466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>
              <a:stCxn id="58" idx="5"/>
              <a:endCxn id="54" idx="0"/>
            </p:cNvCxnSpPr>
            <p:nvPr/>
          </p:nvCxnSpPr>
          <p:spPr>
            <a:xfrm>
              <a:off x="1907932" y="3880396"/>
              <a:ext cx="832809" cy="8466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452008" y="5301131"/>
              <a:ext cx="99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 = </a:t>
              </a:r>
              <a:r>
                <a:rPr lang="en-US" dirty="0" smtClean="0"/>
                <a:t>max</a:t>
              </a:r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1569720" y="3535680"/>
              <a:ext cx="396240" cy="4038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7568949" y="3119252"/>
            <a:ext cx="2825115" cy="2623601"/>
            <a:chOff x="413769" y="3046862"/>
            <a:chExt cx="2825115" cy="2623601"/>
          </a:xfrm>
        </p:grpSpPr>
        <p:sp>
          <p:nvSpPr>
            <p:cNvPr id="68" name="TextBox 67"/>
            <p:cNvSpPr txBox="1"/>
            <p:nvPr/>
          </p:nvSpPr>
          <p:spPr>
            <a:xfrm>
              <a:off x="1276066" y="3046862"/>
              <a:ext cx="99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[ </a:t>
              </a:r>
              <a:r>
                <a:rPr lang="en-US" b="1" dirty="0" smtClean="0">
                  <a:solidFill>
                    <a:schemeClr val="accent1"/>
                  </a:solidFill>
                </a:rPr>
                <a:t>50</a:t>
              </a:r>
              <a:r>
                <a:rPr lang="en-US" dirty="0" smtClean="0"/>
                <a:t>, </a:t>
              </a:r>
              <a:r>
                <a:rPr lang="en-US" b="1" dirty="0" smtClean="0">
                  <a:solidFill>
                    <a:srgbClr val="CA8810"/>
                  </a:solidFill>
                </a:rPr>
                <a:t>50</a:t>
              </a:r>
              <a:r>
                <a:rPr lang="en-US" dirty="0" smtClean="0"/>
                <a:t>]</a:t>
              </a:r>
              <a:endParaRPr lang="ru-RU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13769" y="4727015"/>
              <a:ext cx="99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[ </a:t>
              </a:r>
              <a:r>
                <a:rPr lang="en-US" b="1" dirty="0" smtClean="0">
                  <a:solidFill>
                    <a:schemeClr val="accent1"/>
                  </a:solidFill>
                </a:rPr>
                <a:t>45</a:t>
              </a:r>
              <a:r>
                <a:rPr lang="en-US" dirty="0" smtClean="0"/>
                <a:t>, </a:t>
              </a:r>
              <a:r>
                <a:rPr lang="en-US" b="1" dirty="0" smtClean="0">
                  <a:solidFill>
                    <a:srgbClr val="CA8810"/>
                  </a:solidFill>
                </a:rPr>
                <a:t>50</a:t>
              </a:r>
              <a:r>
                <a:rPr lang="en-US" dirty="0" smtClean="0"/>
                <a:t>]</a:t>
              </a:r>
              <a:endParaRPr lang="ru-RU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42597" y="4727015"/>
              <a:ext cx="99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[</a:t>
              </a:r>
              <a:r>
                <a:rPr lang="en-US" b="1" u="sng" dirty="0" smtClean="0">
                  <a:solidFill>
                    <a:schemeClr val="accent1"/>
                  </a:solidFill>
                </a:rPr>
                <a:t>5</a:t>
              </a:r>
              <a:r>
                <a:rPr lang="en-US" dirty="0" smtClean="0"/>
                <a:t>, </a:t>
              </a:r>
              <a:r>
                <a:rPr lang="en-US" b="1" dirty="0" smtClean="0">
                  <a:solidFill>
                    <a:srgbClr val="CA8810"/>
                  </a:solidFill>
                </a:rPr>
                <a:t>0</a:t>
              </a:r>
              <a:r>
                <a:rPr lang="en-US" dirty="0" smtClean="0"/>
                <a:t>]</a:t>
              </a:r>
              <a:endParaRPr lang="ru-RU" dirty="0"/>
            </a:p>
          </p:txBody>
        </p:sp>
        <p:cxnSp>
          <p:nvCxnSpPr>
            <p:cNvPr id="71" name="Прямая со стрелкой 70"/>
            <p:cNvCxnSpPr>
              <a:stCxn id="74" idx="3"/>
              <a:endCxn id="69" idx="0"/>
            </p:cNvCxnSpPr>
            <p:nvPr/>
          </p:nvCxnSpPr>
          <p:spPr>
            <a:xfrm flipH="1">
              <a:off x="911913" y="3880396"/>
              <a:ext cx="715835" cy="8466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>
              <a:stCxn id="74" idx="5"/>
              <a:endCxn id="70" idx="0"/>
            </p:cNvCxnSpPr>
            <p:nvPr/>
          </p:nvCxnSpPr>
          <p:spPr>
            <a:xfrm>
              <a:off x="1907932" y="3880396"/>
              <a:ext cx="832809" cy="8466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1452008" y="5301131"/>
              <a:ext cx="99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endParaRPr lang="ru-RU" dirty="0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69720" y="3535680"/>
              <a:ext cx="396240" cy="4038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Скругленный прямоугольник 74"/>
          <p:cNvSpPr/>
          <p:nvPr/>
        </p:nvSpPr>
        <p:spPr>
          <a:xfrm>
            <a:off x="9441181" y="4845525"/>
            <a:ext cx="579120" cy="313215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одержимое 2"/>
          <p:cNvSpPr txBox="1">
            <a:spLocks/>
          </p:cNvSpPr>
          <p:nvPr/>
        </p:nvSpPr>
        <p:spPr>
          <a:xfrm>
            <a:off x="7423927" y="2326487"/>
            <a:ext cx="3396473" cy="600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Специфический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вариант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Содержимое 2"/>
          <p:cNvSpPr txBox="1">
            <a:spLocks/>
          </p:cNvSpPr>
          <p:nvPr/>
        </p:nvSpPr>
        <p:spPr>
          <a:xfrm>
            <a:off x="7124700" y="5479234"/>
            <a:ext cx="4203169" cy="123398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Очень специфичное условие – разделение хорошее, но мала доля отделенных элементов класса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надо следить,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какую долю наблюдений отсекает условие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решений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87680" y="1112520"/>
            <a:ext cx="8016240" cy="541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Формализуем выбор критерия ветвления</a:t>
            </a:r>
            <a:r>
              <a:rPr lang="en-US" dirty="0" smtClean="0"/>
              <a:t>:</a:t>
            </a:r>
            <a:endParaRPr lang="ru-RU" dirty="0" smtClean="0"/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" cstate="print"/>
          <a:srcRect l="10375" t="5103" r="53020" b="70429"/>
          <a:stretch>
            <a:fillRect/>
          </a:stretch>
        </p:blipFill>
        <p:spPr bwMode="auto">
          <a:xfrm>
            <a:off x="701040" y="1596390"/>
            <a:ext cx="2689860" cy="8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TextBox 83"/>
          <p:cNvSpPr txBox="1"/>
          <p:nvPr/>
        </p:nvSpPr>
        <p:spPr>
          <a:xfrm>
            <a:off x="1277972" y="2509822"/>
            <a:ext cx="3123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1"/>
                </a:solidFill>
              </a:rPr>
              <a:t>Ошибка слева </a:t>
            </a:r>
          </a:p>
          <a:p>
            <a:pPr algn="r"/>
            <a:r>
              <a:rPr lang="ru-RU" dirty="0" smtClean="0">
                <a:solidFill>
                  <a:schemeClr val="accent1"/>
                </a:solidFill>
              </a:rPr>
              <a:t>(критерий информативности)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22312" y="2509822"/>
            <a:ext cx="3092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Ошибка </a:t>
            </a:r>
            <a:r>
              <a:rPr lang="ru-RU" dirty="0" smtClean="0">
                <a:solidFill>
                  <a:schemeClr val="accent1"/>
                </a:solidFill>
              </a:rPr>
              <a:t>справа </a:t>
            </a:r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(критерий информативности)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2" cstate="print"/>
          <a:srcRect l="17426" t="5103" r="72930" b="70429"/>
          <a:stretch>
            <a:fillRect/>
          </a:stretch>
        </p:blipFill>
        <p:spPr bwMode="auto">
          <a:xfrm>
            <a:off x="785460" y="3200400"/>
            <a:ext cx="708660" cy="8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2" cstate="print"/>
          <a:srcRect l="28729" t="9219" r="68367" b="74545"/>
          <a:stretch>
            <a:fillRect/>
          </a:stretch>
        </p:blipFill>
        <p:spPr bwMode="auto">
          <a:xfrm>
            <a:off x="869280" y="3802380"/>
            <a:ext cx="213360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2" cstate="print"/>
          <a:srcRect l="33810" t="11963" r="63079" b="70429"/>
          <a:stretch>
            <a:fillRect/>
          </a:stretch>
        </p:blipFill>
        <p:spPr bwMode="auto">
          <a:xfrm>
            <a:off x="846420" y="4366260"/>
            <a:ext cx="228600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TextBox 94"/>
          <p:cNvSpPr txBox="1"/>
          <p:nvPr/>
        </p:nvSpPr>
        <p:spPr>
          <a:xfrm>
            <a:off x="1471260" y="3413760"/>
            <a:ext cx="622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- количество экземпляров данных, дошедших до вершины </a:t>
            </a:r>
            <a:r>
              <a:rPr lang="en-US" dirty="0" smtClean="0">
                <a:solidFill>
                  <a:schemeClr val="accent1"/>
                </a:solidFill>
              </a:rPr>
              <a:t>m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204560" y="3901440"/>
            <a:ext cx="8024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-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-</a:t>
            </a:r>
            <a:r>
              <a:rPr lang="ru-RU" dirty="0" err="1" smtClean="0">
                <a:solidFill>
                  <a:schemeClr val="accent1"/>
                </a:solidFill>
              </a:rPr>
              <a:t>тый</a:t>
            </a:r>
            <a:r>
              <a:rPr lang="ru-RU" dirty="0" smtClean="0">
                <a:solidFill>
                  <a:schemeClr val="accent1"/>
                </a:solidFill>
              </a:rPr>
              <a:t> признак (рассматриваем потенциальные разбиения по всем признакам)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212180" y="4351020"/>
            <a:ext cx="761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- константа, входящая в условие разбиения (граничное значение признака)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" cstate="print"/>
          <a:srcRect l="44387" t="38031" r="47317" b="39331"/>
          <a:stretch>
            <a:fillRect/>
          </a:stretch>
        </p:blipFill>
        <p:spPr bwMode="auto">
          <a:xfrm>
            <a:off x="3307080" y="1626870"/>
            <a:ext cx="609600" cy="75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2" cstate="print"/>
          <a:srcRect l="70104" t="38489" r="22119" b="39330"/>
          <a:stretch>
            <a:fillRect/>
          </a:stretch>
        </p:blipFill>
        <p:spPr bwMode="auto">
          <a:xfrm>
            <a:off x="5196840" y="1634490"/>
            <a:ext cx="571500" cy="7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2" cstate="print"/>
          <a:srcRect l="64090" t="5103" r="21704" b="70429"/>
          <a:stretch>
            <a:fillRect/>
          </a:stretch>
        </p:blipFill>
        <p:spPr bwMode="auto">
          <a:xfrm>
            <a:off x="5768340" y="1596390"/>
            <a:ext cx="1043940" cy="8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2" cstate="print"/>
          <a:srcRect l="46046" t="5103" r="35807" b="73402"/>
          <a:stretch>
            <a:fillRect/>
          </a:stretch>
        </p:blipFill>
        <p:spPr bwMode="auto">
          <a:xfrm>
            <a:off x="3863340" y="1645920"/>
            <a:ext cx="1333500" cy="7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8" name="Прямая соединительная линия 87"/>
          <p:cNvCxnSpPr/>
          <p:nvPr/>
        </p:nvCxnSpPr>
        <p:spPr>
          <a:xfrm flipH="1" flipV="1">
            <a:off x="5897880" y="2293620"/>
            <a:ext cx="251460" cy="259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3726180" y="2286000"/>
            <a:ext cx="220980" cy="2743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2" cstate="print"/>
          <a:srcRect l="44387" t="38031" r="47317" b="39331"/>
          <a:stretch>
            <a:fillRect/>
          </a:stretch>
        </p:blipFill>
        <p:spPr bwMode="auto">
          <a:xfrm>
            <a:off x="694020" y="5004330"/>
            <a:ext cx="609600" cy="75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2" cstate="print"/>
          <a:srcRect l="70104" t="38489" r="22119" b="39330"/>
          <a:stretch>
            <a:fillRect/>
          </a:stretch>
        </p:blipFill>
        <p:spPr bwMode="auto">
          <a:xfrm>
            <a:off x="716880" y="5796810"/>
            <a:ext cx="571500" cy="7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" name="TextBox 103"/>
          <p:cNvSpPr txBox="1"/>
          <p:nvPr/>
        </p:nvSpPr>
        <p:spPr>
          <a:xfrm>
            <a:off x="1318860" y="5236740"/>
            <a:ext cx="585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- </a:t>
            </a:r>
            <a:r>
              <a:rPr lang="ru-RU" dirty="0" smtClean="0">
                <a:solidFill>
                  <a:schemeClr val="accent1"/>
                </a:solidFill>
              </a:rPr>
              <a:t>д</a:t>
            </a:r>
            <a:r>
              <a:rPr lang="ru-RU" dirty="0" smtClean="0">
                <a:solidFill>
                  <a:schemeClr val="accent1"/>
                </a:solidFill>
              </a:rPr>
              <a:t>оля экземпляров данных, отброшенных в левую ветку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326480" y="5960640"/>
            <a:ext cx="592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- доля экземпляров данных, отброшенных в правую ветку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38754</TotalTime>
  <Words>1297</Words>
  <Application>Microsoft Office PowerPoint</Application>
  <PresentationFormat>Произвольный</PresentationFormat>
  <Paragraphs>414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Искусственный Интеллект</vt:lpstr>
      <vt:lpstr>Алгоритмы машинного обучения</vt:lpstr>
      <vt:lpstr>Алгоритмы машинного обучения</vt:lpstr>
      <vt:lpstr>Дерево решений</vt:lpstr>
      <vt:lpstr>Дерево решений</vt:lpstr>
      <vt:lpstr>Дерево решений</vt:lpstr>
      <vt:lpstr>Дерево решений</vt:lpstr>
      <vt:lpstr>Дерево решений</vt:lpstr>
      <vt:lpstr>Дерево решений</vt:lpstr>
      <vt:lpstr>Дерево решений</vt:lpstr>
      <vt:lpstr>Дерево решений</vt:lpstr>
      <vt:lpstr>Дерево решений</vt:lpstr>
      <vt:lpstr>Дерево решений</vt:lpstr>
      <vt:lpstr>Дерево решений</vt:lpstr>
      <vt:lpstr>Дерево решений</vt:lpstr>
      <vt:lpstr>Дерево решений</vt:lpstr>
      <vt:lpstr>Дерево решений</vt:lpstr>
      <vt:lpstr>Дерево решений</vt:lpstr>
      <vt:lpstr>Дерево решений</vt:lpstr>
      <vt:lpstr>Дерево решений : резюме</vt:lpstr>
      <vt:lpstr>Композиции алгоритмов</vt:lpstr>
      <vt:lpstr>Композиции алгоритмов</vt:lpstr>
      <vt:lpstr>Композиции алгоритмов</vt:lpstr>
      <vt:lpstr>Композиции алгоритмов</vt:lpstr>
      <vt:lpstr>Композиции алгоритмов</vt:lpstr>
      <vt:lpstr>Композиции алгоритмов</vt:lpstr>
      <vt:lpstr>Композиции алгоритмов</vt:lpstr>
      <vt:lpstr>Композиции алгоритмов</vt:lpstr>
      <vt:lpstr>Композиции алгоритмов</vt:lpstr>
      <vt:lpstr>Композиции алгоритмов</vt:lpstr>
      <vt:lpstr>Композиции алгоритмов</vt:lpstr>
      <vt:lpstr>Композиции алгоритмов</vt:lpstr>
      <vt:lpstr>Композиции алгоритмов</vt:lpstr>
      <vt:lpstr>Композиции алгоритмов</vt:lpstr>
      <vt:lpstr>Композиции алгоритмов</vt:lpstr>
      <vt:lpstr>Композиции алгоритмов</vt:lpstr>
      <vt:lpstr>Композиции алгоритмов</vt:lpstr>
      <vt:lpstr>Выводы</vt:lpstr>
      <vt:lpstr>Искусственный Интеллект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Минимализм</dc:title>
  <dc:creator>User Obstinate</dc:creator>
  <cp:lastModifiedBy>Полина Мартынюк</cp:lastModifiedBy>
  <cp:revision>572</cp:revision>
  <dcterms:created xsi:type="dcterms:W3CDTF">2021-05-04T06:37:33Z</dcterms:created>
  <dcterms:modified xsi:type="dcterms:W3CDTF">2024-11-22T11:26:39Z</dcterms:modified>
</cp:coreProperties>
</file>