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485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5" r:id="rId12"/>
    <p:sldId id="497" r:id="rId13"/>
    <p:sldId id="496" r:id="rId14"/>
    <p:sldId id="498" r:id="rId15"/>
    <p:sldId id="501" r:id="rId16"/>
    <p:sldId id="499" r:id="rId17"/>
    <p:sldId id="504" r:id="rId18"/>
    <p:sldId id="502" r:id="rId19"/>
    <p:sldId id="503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5" r:id="rId30"/>
    <p:sldId id="514" r:id="rId31"/>
    <p:sldId id="516" r:id="rId32"/>
    <p:sldId id="517" r:id="rId33"/>
    <p:sldId id="518" r:id="rId34"/>
    <p:sldId id="519" r:id="rId35"/>
    <p:sldId id="520" r:id="rId36"/>
    <p:sldId id="521" r:id="rId37"/>
    <p:sldId id="525" r:id="rId38"/>
    <p:sldId id="522" r:id="rId39"/>
    <p:sldId id="528" r:id="rId40"/>
    <p:sldId id="523" r:id="rId41"/>
    <p:sldId id="524" r:id="rId42"/>
    <p:sldId id="527" r:id="rId43"/>
    <p:sldId id="526" r:id="rId44"/>
    <p:sldId id="529" r:id="rId45"/>
    <p:sldId id="383" r:id="rId46"/>
    <p:sldId id="484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8810"/>
    <a:srgbClr val="FFCCCC"/>
    <a:srgbClr val="0B8B29"/>
    <a:srgbClr val="230D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1022" autoAdjust="0"/>
  </p:normalViewPr>
  <p:slideViewPr>
    <p:cSldViewPr snapToGrid="0">
      <p:cViewPr>
        <p:scale>
          <a:sx n="100" d="100"/>
          <a:sy n="100" d="100"/>
        </p:scale>
        <p:origin x="-93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0EC2F-AB0A-4EA6-B756-E6491EB0ACD2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299B-44C4-48A3-9C85-45C8C0422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dviser.ru/index.php/%D0%9E%D0%B1%D1%80%D0%B0%D0%B7%D0%BE%D0%B2%D0%B0%D0%BD%D0%B8%D0%B5_%D0%B8_%D0%BD%D0%B0%D1%83%D0%BA%D0%B0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McCarthy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разрабатывает машины, которым присуще разумное поведение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Britannica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 способность цифровых компьютеров решать задачи, которые обычно ассоциируются с высоко интеллектуальными возможностями человека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Файгенбаум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 разрабатывает интеллектуальные компьютерные системы обладающие возможностями, которые мы традиционно связываем с человеческим разумом: понимание языка, обучение, способность рассуждать, решать проблемы и т. д.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Elaine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ИИ -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Образование и наука"/>
              </a:rPr>
              <a:t>наука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 том, как научить компьютеры делать что-то, в чем на данный момент человек успешнее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299B-44C4-48A3-9C85-45C8C04224CE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9143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05936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E52E-5893-4FB9-8B20-876E2AEC1E19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49CBE03-2ADF-450F-9675-03EC256F65AF}"/>
              </a:ext>
            </a:extLst>
          </p:cNvPr>
          <p:cNvSpPr/>
          <p:nvPr userDrawn="1"/>
        </p:nvSpPr>
        <p:spPr>
          <a:xfrm>
            <a:off x="11488994" y="-707923"/>
            <a:ext cx="1710812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5FEC3FF-D2E9-481A-ACBC-53AC48521444}"/>
              </a:ext>
            </a:extLst>
          </p:cNvPr>
          <p:cNvSpPr/>
          <p:nvPr userDrawn="1"/>
        </p:nvSpPr>
        <p:spPr>
          <a:xfrm rot="16200000">
            <a:off x="5640390" y="-4649790"/>
            <a:ext cx="85724" cy="11366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5635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0011-79FB-42C0-9C6B-4BBE59964940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B9B9-D13E-4406-A394-CE126FA96591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41A6785-23BF-4FE0-B9C7-4E3C5F7F6B19}"/>
              </a:ext>
            </a:extLst>
          </p:cNvPr>
          <p:cNvSpPr/>
          <p:nvPr userDrawn="1"/>
        </p:nvSpPr>
        <p:spPr>
          <a:xfrm>
            <a:off x="8966200" y="-707923"/>
            <a:ext cx="3225800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B394F0B6-9856-44D2-9805-66B694DE2C26}"/>
              </a:ext>
            </a:extLst>
          </p:cNvPr>
          <p:cNvSpPr/>
          <p:nvPr userDrawn="1"/>
        </p:nvSpPr>
        <p:spPr>
          <a:xfrm>
            <a:off x="-368300" y="4686300"/>
            <a:ext cx="2578100" cy="2578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0D0A806-BB3B-4E85-8C57-B9B390906F6A}"/>
              </a:ext>
            </a:extLst>
          </p:cNvPr>
          <p:cNvSpPr/>
          <p:nvPr userDrawn="1"/>
        </p:nvSpPr>
        <p:spPr>
          <a:xfrm>
            <a:off x="-187326" y="5659437"/>
            <a:ext cx="1381125" cy="1381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E49146E-E334-4E17-96BB-AEB6B0141397}"/>
              </a:ext>
            </a:extLst>
          </p:cNvPr>
          <p:cNvSpPr/>
          <p:nvPr userDrawn="1"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8BE-AD05-4953-A5CD-1341BB6B0295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1DAE-7BC0-47F6-948F-22D580E0D59A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9175-C5A9-479C-B437-CF658A6F322B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9ECD-6559-4CCA-87DD-5936B1F00C09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228C-7427-4156-943E-CDA8FEFBBEAF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1A4-869F-4C80-8398-71D51508EDB9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69B2-8801-4F3F-B78B-E499232B261B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B1CF-9E62-41AB-888A-F59676091037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=""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itrymakarov.ru/opt/gradient-02/" TargetMode="External"/><Relationship Id="rId2" Type="http://schemas.openxmlformats.org/officeDocument/2006/relationships/hyperlink" Target="https://www.dmitrymakarov.ru/intro/clustering-16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mitrymakarov.ru/intro/classification-15/" TargetMode="External"/><Relationship Id="rId4" Type="http://schemas.openxmlformats.org/officeDocument/2006/relationships/hyperlink" Target="https://www.dmitrymakarov.ru/intro/regression-14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dmitrymakarov.ru/python/random-11-03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mitrymakarov.ru/opt/relationship-03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python.readthedocs.io/en/stable/interactive/magics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61658"/>
            <a:ext cx="10515600" cy="2852737"/>
          </a:xfrm>
        </p:spPr>
        <p:txBody>
          <a:bodyPr/>
          <a:lstStyle/>
          <a:p>
            <a:r>
              <a:rPr lang="ru-RU" dirty="0" smtClean="0"/>
              <a:t>Искусственный Интеллект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01D56D-9332-4767-8E7D-C86E8677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1120" y="5496560"/>
            <a:ext cx="4856480" cy="123952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Мартынюк Полина Антоновна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telegram:       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PAMartynyuk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email: 	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pa-martynyuk@yandex.ru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Герб МГТУ им. Н. Э. Баум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101600"/>
            <a:ext cx="1603374" cy="1891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34720" y="3738880"/>
            <a:ext cx="810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Лекция </a:t>
            </a:r>
            <a:r>
              <a:rPr lang="en-US" b="1" u="sng" dirty="0" smtClean="0"/>
              <a:t>5:</a:t>
            </a:r>
            <a:r>
              <a:rPr lang="en-US" dirty="0" smtClean="0"/>
              <a:t>     </a:t>
            </a:r>
            <a:r>
              <a:rPr lang="ru-RU" dirty="0" smtClean="0"/>
              <a:t>Матричные вычисления. Предобработка данных.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Предобработка данных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65760" y="1219200"/>
            <a:ext cx="4318000" cy="5059363"/>
          </a:xfrm>
        </p:spPr>
        <p:txBody>
          <a:bodyPr>
            <a:normAutofit/>
          </a:bodyPr>
          <a:lstStyle/>
          <a:p>
            <a:r>
              <a:rPr lang="ru-RU" b="1" dirty="0" smtClean="0"/>
              <a:t>Виды данных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Числовые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Категориальные</a:t>
            </a:r>
          </a:p>
          <a:p>
            <a:pPr lvl="1">
              <a:buFont typeface="Wingdings" pitchFamily="2" charset="2"/>
              <a:buChar char="Ø"/>
            </a:pPr>
            <a:endParaRPr lang="ru-RU" sz="2800" dirty="0" smtClean="0"/>
          </a:p>
          <a:p>
            <a:pPr lvl="1">
              <a:buNone/>
            </a:pPr>
            <a:r>
              <a:rPr lang="ru-RU" sz="2800" b="1" dirty="0" smtClean="0"/>
              <a:t>Категориальные</a:t>
            </a:r>
            <a:r>
              <a:rPr lang="en-US" sz="2800" b="1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Бинарные</a:t>
            </a:r>
          </a:p>
          <a:p>
            <a:pPr lvl="1">
              <a:buNone/>
            </a:pPr>
            <a:r>
              <a:rPr lang="ru-RU" sz="2800" dirty="0" smtClean="0"/>
              <a:t>	Всего 2 категории</a:t>
            </a:r>
            <a:r>
              <a:rPr lang="en-US" sz="2800" dirty="0" smtClean="0"/>
              <a:t> (</a:t>
            </a:r>
            <a:r>
              <a:rPr lang="ru-RU" sz="2800" dirty="0" smtClean="0"/>
              <a:t>класса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lvl="1">
              <a:buFont typeface="Wingdings" pitchFamily="2" charset="2"/>
              <a:buChar char="Ø"/>
            </a:pPr>
            <a:r>
              <a:rPr lang="ru-RU" sz="2800" dirty="0" err="1" smtClean="0"/>
              <a:t>Небинарные</a:t>
            </a:r>
            <a:endParaRPr lang="ru-RU" sz="2800" dirty="0" smtClean="0"/>
          </a:p>
          <a:p>
            <a:pPr lvl="1">
              <a:buNone/>
            </a:pPr>
            <a:r>
              <a:rPr lang="ru-RU" sz="2800" dirty="0" smtClean="0"/>
              <a:t>	Произвольное число категорий (классов)</a:t>
            </a:r>
          </a:p>
          <a:p>
            <a:pPr lvl="1">
              <a:buNone/>
            </a:pPr>
            <a:endParaRPr lang="ru-RU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0080" y="1499516"/>
            <a:ext cx="6710323" cy="478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902960" y="1971040"/>
            <a:ext cx="4318000" cy="4378960"/>
          </a:xfrm>
          <a:prstGeom prst="roundRect">
            <a:avLst>
              <a:gd name="adj" fmla="val 1818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02240" y="1960880"/>
            <a:ext cx="792480" cy="4378960"/>
          </a:xfrm>
          <a:prstGeom prst="roundRect">
            <a:avLst>
              <a:gd name="adj" fmla="val 6458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Предобработка данных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219200"/>
            <a:ext cx="4683760" cy="5638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Также</a:t>
            </a:r>
            <a:r>
              <a:rPr lang="en-US" b="1" dirty="0" smtClean="0"/>
              <a:t>:</a:t>
            </a:r>
          </a:p>
          <a:p>
            <a:pPr lvl="1"/>
            <a:r>
              <a:rPr lang="ru-RU" sz="2400" dirty="0" smtClean="0"/>
              <a:t>Изображения</a:t>
            </a:r>
          </a:p>
          <a:p>
            <a:pPr marL="447675" lvl="1" indent="9525">
              <a:buNone/>
            </a:pPr>
            <a:r>
              <a:rPr lang="ru-RU" dirty="0" smtClean="0"/>
              <a:t>Изображения представляются в цифровой форме с использованием </a:t>
            </a:r>
            <a:r>
              <a:rPr lang="ru-RU" b="1" dirty="0" smtClean="0"/>
              <a:t>пикселей</a:t>
            </a:r>
            <a:r>
              <a:rPr lang="ru-RU" dirty="0" smtClean="0"/>
              <a:t>. </a:t>
            </a:r>
          </a:p>
          <a:p>
            <a:pPr marL="447675" lvl="1" indent="9525">
              <a:buNone/>
            </a:pPr>
            <a:r>
              <a:rPr lang="ru-RU" dirty="0" smtClean="0"/>
              <a:t>Каждый пиксель имеет определенный цвет, который может быть представлен в формате ЧБ (черно-белое изображение) или RGB (красный, зеленый, синий) или в других цветовых пространствах. </a:t>
            </a:r>
          </a:p>
          <a:p>
            <a:pPr marL="447675" lvl="1" indent="9525">
              <a:buNone/>
            </a:pPr>
            <a:r>
              <a:rPr lang="ru-RU" b="1" dirty="0" smtClean="0"/>
              <a:t>Значения цветовых каналов для каждого пикселя</a:t>
            </a:r>
            <a:r>
              <a:rPr lang="ru-RU" dirty="0" smtClean="0"/>
              <a:t> могут быть использованы как </a:t>
            </a:r>
            <a:r>
              <a:rPr lang="ru-RU" b="1" dirty="0" smtClean="0"/>
              <a:t>признаки для обучения моделей</a:t>
            </a:r>
            <a:r>
              <a:rPr lang="ru-RU" dirty="0" smtClean="0"/>
              <a:t>.</a:t>
            </a:r>
          </a:p>
          <a:p>
            <a:pPr marL="447675" lvl="1" indent="9525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Размеры изображений </a:t>
            </a:r>
            <a:r>
              <a:rPr lang="ru-RU" dirty="0" smtClean="0"/>
              <a:t>могут варьироваться от небольших значений (например, 28x28 пикселей для MNIST) до высоких разрешений для фотографий.</a:t>
            </a:r>
            <a:endParaRPr lang="ru-RU" b="1" dirty="0" smtClean="0"/>
          </a:p>
          <a:p>
            <a:pPr lvl="1"/>
            <a:endParaRPr lang="ru-RU" sz="2400" dirty="0" smtClean="0"/>
          </a:p>
          <a:p>
            <a:pPr lvl="1">
              <a:buNone/>
            </a:pPr>
            <a:endParaRPr lang="ru-RU" sz="28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10970" r="1892" b="7680"/>
          <a:stretch>
            <a:fillRect/>
          </a:stretch>
        </p:blipFill>
        <p:spPr bwMode="auto">
          <a:xfrm>
            <a:off x="4509587" y="1259840"/>
            <a:ext cx="6930928" cy="260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509" y="4176533"/>
            <a:ext cx="20554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824" y="4224970"/>
            <a:ext cx="20686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43899" y="4209730"/>
            <a:ext cx="205280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Предобработка данных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65760" y="1219200"/>
            <a:ext cx="4318000" cy="5059363"/>
          </a:xfrm>
        </p:spPr>
        <p:txBody>
          <a:bodyPr>
            <a:normAutofit/>
          </a:bodyPr>
          <a:lstStyle/>
          <a:p>
            <a:r>
              <a:rPr lang="ru-RU" b="1" dirty="0" smtClean="0"/>
              <a:t>Также</a:t>
            </a:r>
            <a:r>
              <a:rPr lang="en-US" b="1" dirty="0" smtClean="0"/>
              <a:t>:</a:t>
            </a:r>
          </a:p>
          <a:p>
            <a:pPr lvl="1"/>
            <a:r>
              <a:rPr lang="ru-RU" sz="2400" dirty="0" smtClean="0"/>
              <a:t>Видео – последовательность изображений</a:t>
            </a:r>
          </a:p>
          <a:p>
            <a:pPr lvl="1">
              <a:buNone/>
            </a:pPr>
            <a:endParaRPr lang="ru-RU" sz="2800" dirty="0" smtClean="0"/>
          </a:p>
        </p:txBody>
      </p:sp>
      <p:pic>
        <p:nvPicPr>
          <p:cNvPr id="7" name="Picture 2" descr="Deep Learning on Video (Part Two): The Rise of Two-Stream Architectures |  by Cameron R. Wolfe, Ph.D. | Towards Data Sc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34" y="3540216"/>
            <a:ext cx="9940735" cy="3166835"/>
          </a:xfrm>
          <a:prstGeom prst="rect">
            <a:avLst/>
          </a:prstGeom>
          <a:noFill/>
        </p:spPr>
      </p:pic>
      <p:pic>
        <p:nvPicPr>
          <p:cNvPr id="8" name="Picture 4" descr="Provide image annotation, segmentation, bounding box for ai by Deep_learnig  | Five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406" y="1324657"/>
            <a:ext cx="3740604" cy="21040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41519" y="2148114"/>
            <a:ext cx="2712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7938" algn="ctr">
              <a:spcBef>
                <a:spcPts val="1200"/>
              </a:spcBef>
              <a:spcAft>
                <a:spcPts val="1800"/>
              </a:spcAft>
            </a:pPr>
            <a:r>
              <a:rPr lang="en-US" sz="2100" dirty="0" smtClean="0">
                <a:solidFill>
                  <a:schemeClr val="accent1"/>
                </a:solidFill>
              </a:rPr>
              <a:t>Bounding boxes</a:t>
            </a:r>
            <a:endParaRPr lang="ru-RU" sz="21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Предобработка данных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65760" y="1219200"/>
            <a:ext cx="4318000" cy="5059363"/>
          </a:xfrm>
        </p:spPr>
        <p:txBody>
          <a:bodyPr>
            <a:normAutofit/>
          </a:bodyPr>
          <a:lstStyle/>
          <a:p>
            <a:r>
              <a:rPr lang="ru-RU" b="1" dirty="0" smtClean="0"/>
              <a:t>Также</a:t>
            </a:r>
            <a:r>
              <a:rPr lang="en-US" b="1" dirty="0" smtClean="0"/>
              <a:t>:</a:t>
            </a:r>
          </a:p>
          <a:p>
            <a:pPr lvl="1"/>
            <a:r>
              <a:rPr lang="ru-RU" sz="2400" dirty="0" smtClean="0"/>
              <a:t>Звук</a:t>
            </a:r>
          </a:p>
          <a:p>
            <a:pPr lvl="1">
              <a:buNone/>
            </a:pPr>
            <a:endParaRPr lang="ru-RU" sz="28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47" y="2575832"/>
            <a:ext cx="11026335" cy="4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23620" y="2283460"/>
            <a:ext cx="1002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7938">
              <a:spcBef>
                <a:spcPts val="1200"/>
              </a:spcBef>
              <a:spcAft>
                <a:spcPts val="1800"/>
              </a:spcAft>
            </a:pPr>
            <a:r>
              <a:rPr lang="ru-RU" sz="2400" dirty="0" smtClean="0">
                <a:solidFill>
                  <a:schemeClr val="accent1"/>
                </a:solidFill>
              </a:rPr>
              <a:t>Преобразование в изображение (преобразование Фурье)</a:t>
            </a: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Предобработка данных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65760" y="1219200"/>
            <a:ext cx="4318000" cy="5059363"/>
          </a:xfrm>
        </p:spPr>
        <p:txBody>
          <a:bodyPr>
            <a:normAutofit/>
          </a:bodyPr>
          <a:lstStyle/>
          <a:p>
            <a:r>
              <a:rPr lang="ru-RU" b="1" dirty="0" smtClean="0"/>
              <a:t>Также</a:t>
            </a:r>
            <a:r>
              <a:rPr lang="en-US" b="1" dirty="0" smtClean="0"/>
              <a:t>:</a:t>
            </a:r>
          </a:p>
          <a:p>
            <a:pPr lvl="1"/>
            <a:r>
              <a:rPr lang="ru-RU" dirty="0" smtClean="0"/>
              <a:t>Тексты</a:t>
            </a:r>
          </a:p>
          <a:p>
            <a:pPr lvl="1">
              <a:buNone/>
            </a:pPr>
            <a:endParaRPr lang="ru-RU" sz="2800" dirty="0" smtClean="0"/>
          </a:p>
        </p:txBody>
      </p:sp>
      <p:pic>
        <p:nvPicPr>
          <p:cNvPr id="68614" name="Picture 6" descr="Word Vectorization 101: The Journey from Text to Numb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320" y="1336360"/>
            <a:ext cx="10139680" cy="5704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Предобработка данных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65760" y="1219200"/>
            <a:ext cx="10932160" cy="5059363"/>
          </a:xfrm>
        </p:spPr>
        <p:txBody>
          <a:bodyPr>
            <a:normAutofit/>
          </a:bodyPr>
          <a:lstStyle/>
          <a:p>
            <a:r>
              <a:rPr lang="ru-RU" b="1" dirty="0" smtClean="0"/>
              <a:t>Рассмотрим предобработку для классических типов</a:t>
            </a:r>
            <a:r>
              <a:rPr lang="en-US" b="1" dirty="0" smtClean="0"/>
              <a:t> </a:t>
            </a:r>
            <a:r>
              <a:rPr lang="ru-RU" b="1" dirty="0" smtClean="0"/>
              <a:t>данных</a:t>
            </a:r>
            <a:r>
              <a:rPr lang="en-US" b="1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Числовые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Категориальные</a:t>
            </a:r>
          </a:p>
          <a:p>
            <a:endParaRPr lang="en-US" b="1" dirty="0" smtClean="0"/>
          </a:p>
          <a:p>
            <a:endParaRPr lang="ru-RU" dirty="0" smtClean="0"/>
          </a:p>
          <a:p>
            <a:pPr lvl="1">
              <a:buNone/>
            </a:pPr>
            <a:endParaRPr lang="ru-RU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480" y="1733196"/>
            <a:ext cx="6710323" cy="478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547360" y="2204720"/>
            <a:ext cx="4318000" cy="4378960"/>
          </a:xfrm>
          <a:prstGeom prst="roundRect">
            <a:avLst>
              <a:gd name="adj" fmla="val 1818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46640" y="2194560"/>
            <a:ext cx="792480" cy="4378960"/>
          </a:xfrm>
          <a:prstGeom prst="roundRect">
            <a:avLst>
              <a:gd name="adj" fmla="val 6458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пропущенных значений</a:t>
            </a:r>
            <a:r>
              <a:rPr lang="en-US" dirty="0" smtClean="0"/>
              <a:t>:</a:t>
            </a:r>
            <a:r>
              <a:rPr lang="en-US" dirty="0" err="1" smtClean="0"/>
              <a:t>NaN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919604" y="3379324"/>
            <a:ext cx="7701916" cy="2990995"/>
            <a:chOff x="1939924" y="3531725"/>
            <a:chExt cx="7024535" cy="2564266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9924" y="3531725"/>
              <a:ext cx="7024535" cy="2564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6551386" y="5519047"/>
              <a:ext cx="660400" cy="468086"/>
            </a:xfrm>
            <a:prstGeom prst="round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0"/>
            <a:ext cx="10932160" cy="5059363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Пропущенные значения – </a:t>
            </a:r>
            <a:r>
              <a:rPr lang="ru-RU" b="1" dirty="0" err="1" smtClean="0"/>
              <a:t>NaN</a:t>
            </a:r>
            <a:r>
              <a:rPr lang="ru-RU" b="1" dirty="0" smtClean="0"/>
              <a:t> (</a:t>
            </a:r>
            <a:r>
              <a:rPr lang="ru-RU" b="1" dirty="0" err="1" smtClean="0"/>
              <a:t>np.nan</a:t>
            </a:r>
            <a:r>
              <a:rPr lang="ru-RU" b="1" dirty="0" smtClean="0"/>
              <a:t>)</a:t>
            </a:r>
          </a:p>
          <a:p>
            <a:r>
              <a:rPr lang="ru-RU" b="1" dirty="0" err="1" smtClean="0"/>
              <a:t>NaN</a:t>
            </a:r>
            <a:r>
              <a:rPr lang="ru-RU" b="1" dirty="0" smtClean="0"/>
              <a:t> превращает любую операцию с собой в </a:t>
            </a:r>
            <a:r>
              <a:rPr lang="ru-RU" b="1" dirty="0" err="1" smtClean="0"/>
              <a:t>NaN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Могут быть и у числовых, и у категориальных данных</a:t>
            </a:r>
            <a:r>
              <a:rPr lang="en-US" dirty="0" smtClean="0"/>
              <a:t>:</a:t>
            </a:r>
            <a:endParaRPr lang="ru-RU" dirty="0" smtClean="0"/>
          </a:p>
          <a:p>
            <a:endParaRPr lang="ru-RU" b="1" dirty="0" smtClean="0"/>
          </a:p>
          <a:p>
            <a:endParaRPr lang="en-US" b="1" dirty="0" smtClean="0"/>
          </a:p>
          <a:p>
            <a:endParaRPr lang="ru-RU" dirty="0" smtClean="0"/>
          </a:p>
          <a:p>
            <a:pPr lvl="1">
              <a:buNone/>
            </a:pPr>
            <a:endParaRPr lang="ru-RU" sz="2800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05273" y="5148724"/>
            <a:ext cx="724083" cy="545982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пропущенных значений</a:t>
            </a:r>
            <a:r>
              <a:rPr lang="en-US" dirty="0" smtClean="0"/>
              <a:t>:</a:t>
            </a:r>
            <a:r>
              <a:rPr lang="en-US" dirty="0" err="1" smtClean="0"/>
              <a:t>NaN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0"/>
            <a:ext cx="1093216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/>
              <a:t>df.isna</a:t>
            </a:r>
            <a:r>
              <a:rPr lang="en-US" sz="2000" b="1" dirty="0" smtClean="0"/>
              <a:t>() </a:t>
            </a:r>
            <a:r>
              <a:rPr lang="en-US" sz="2000" dirty="0" smtClean="0"/>
              <a:t>				                           </a:t>
            </a:r>
            <a:r>
              <a:rPr lang="en-US" sz="2000" b="1" dirty="0" err="1" smtClean="0"/>
              <a:t>df.isna</a:t>
            </a:r>
            <a:r>
              <a:rPr lang="en-US" sz="2000" b="1" dirty="0" smtClean="0"/>
              <a:t>().sum(axis=0)          </a:t>
            </a:r>
            <a:r>
              <a:rPr lang="en-US" sz="2000" b="1" dirty="0" err="1" smtClean="0"/>
              <a:t>df.isna</a:t>
            </a:r>
            <a:r>
              <a:rPr lang="en-US" sz="2000" b="1" dirty="0" smtClean="0"/>
              <a:t>().sum(axis=1)</a:t>
            </a:r>
          </a:p>
          <a:p>
            <a:pPr>
              <a:buNone/>
            </a:pPr>
            <a:endParaRPr lang="en-US" sz="2000" b="1" dirty="0" smtClean="0"/>
          </a:p>
          <a:p>
            <a:endParaRPr lang="en-US" sz="2000" dirty="0" smtClean="0"/>
          </a:p>
          <a:p>
            <a:endParaRPr lang="ru-RU" sz="2000" b="1" dirty="0" smtClean="0"/>
          </a:p>
          <a:p>
            <a:endParaRPr lang="en-US" sz="2000" b="1" dirty="0" smtClean="0"/>
          </a:p>
          <a:p>
            <a:endParaRPr lang="ru-RU" sz="2000" dirty="0" smtClean="0"/>
          </a:p>
          <a:p>
            <a:pPr lvl="1">
              <a:buNone/>
            </a:pPr>
            <a:endParaRPr lang="ru-RU" sz="2000" dirty="0" smtClean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 r="32397"/>
          <a:stretch>
            <a:fillRect/>
          </a:stretch>
        </p:blipFill>
        <p:spPr bwMode="auto">
          <a:xfrm>
            <a:off x="173040" y="1900873"/>
            <a:ext cx="5059360" cy="422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0430" y="2021523"/>
            <a:ext cx="1757426" cy="302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8374" y="1657668"/>
            <a:ext cx="1520825" cy="463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пропущенных значений</a:t>
            </a:r>
            <a:r>
              <a:rPr lang="en-US" dirty="0" smtClean="0"/>
              <a:t>:</a:t>
            </a:r>
            <a:r>
              <a:rPr lang="en-US" dirty="0" err="1" smtClean="0"/>
              <a:t>NaN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139191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Пути решения</a:t>
            </a:r>
            <a:r>
              <a:rPr lang="en-US" b="1" dirty="0" smtClean="0"/>
              <a:t>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Удаление строк или столбцов</a:t>
            </a:r>
            <a:r>
              <a:rPr lang="en-US" b="1" dirty="0" smtClean="0"/>
              <a:t>: </a:t>
            </a:r>
            <a:r>
              <a:rPr lang="ru-RU" dirty="0" smtClean="0"/>
              <a:t>В </a:t>
            </a:r>
            <a:r>
              <a:rPr lang="ru-RU" dirty="0" err="1" smtClean="0"/>
              <a:t>Pandas</a:t>
            </a:r>
            <a:r>
              <a:rPr lang="ru-RU" dirty="0" smtClean="0"/>
              <a:t>, для удаления строк с отсутствующими значениями, можно использовать </a:t>
            </a:r>
            <a:r>
              <a:rPr lang="ru-RU" dirty="0" err="1" smtClean="0"/>
              <a:t>df.dropna</a:t>
            </a:r>
            <a:r>
              <a:rPr lang="ru-RU" dirty="0" smtClean="0"/>
              <a:t>(), а для удаления столбцов - </a:t>
            </a:r>
            <a:r>
              <a:rPr lang="ru-RU" dirty="0" err="1" smtClean="0"/>
              <a:t>df.dropna</a:t>
            </a:r>
            <a:r>
              <a:rPr lang="ru-RU" dirty="0" smtClean="0"/>
              <a:t>(</a:t>
            </a:r>
            <a:r>
              <a:rPr lang="ru-RU" dirty="0" err="1" smtClean="0"/>
              <a:t>axis=</a:t>
            </a:r>
            <a:r>
              <a:rPr lang="en-US" dirty="0" smtClean="0"/>
              <a:t>‘columns’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ru-RU" dirty="0" err="1" smtClean="0"/>
              <a:t>df.dropna</a:t>
            </a:r>
            <a:r>
              <a:rPr lang="ru-RU" dirty="0" smtClean="0"/>
              <a:t>(axis=1).</a:t>
            </a:r>
            <a:endParaRPr lang="en-US" dirty="0" smtClean="0"/>
          </a:p>
          <a:p>
            <a:endParaRPr lang="ru-RU" b="1" dirty="0" smtClean="0"/>
          </a:p>
          <a:p>
            <a:endParaRPr lang="en-US" b="1" dirty="0" smtClean="0"/>
          </a:p>
          <a:p>
            <a:endParaRPr lang="ru-RU" dirty="0" smtClean="0"/>
          </a:p>
          <a:p>
            <a:pPr lvl="1">
              <a:buNone/>
            </a:pPr>
            <a:endParaRPr lang="ru-RU" sz="2800" dirty="0" smtClean="0"/>
          </a:p>
        </p:txBody>
      </p:sp>
      <p:pic>
        <p:nvPicPr>
          <p:cNvPr id="77826" name="Picture 2" descr="Pandas: DataFrame - Drop the rows where at least one element is missing."/>
          <p:cNvPicPr>
            <a:picLocks noChangeAspect="1" noChangeArrowheads="1"/>
          </p:cNvPicPr>
          <p:nvPr/>
        </p:nvPicPr>
        <p:blipFill>
          <a:blip r:embed="rId2" cstate="print"/>
          <a:srcRect t="23399" b="4706"/>
          <a:stretch>
            <a:fillRect/>
          </a:stretch>
        </p:blipFill>
        <p:spPr bwMode="auto">
          <a:xfrm>
            <a:off x="548640" y="3062903"/>
            <a:ext cx="5321935" cy="3307417"/>
          </a:xfrm>
          <a:prstGeom prst="rect">
            <a:avLst/>
          </a:prstGeom>
          <a:noFill/>
        </p:spPr>
      </p:pic>
      <p:pic>
        <p:nvPicPr>
          <p:cNvPr id="11" name="Picture 2" descr="Pandas: DataFrame - Drop the rows where at least one element is missing."/>
          <p:cNvPicPr>
            <a:picLocks noChangeAspect="1" noChangeArrowheads="1"/>
          </p:cNvPicPr>
          <p:nvPr/>
        </p:nvPicPr>
        <p:blipFill>
          <a:blip r:embed="rId2" cstate="print"/>
          <a:srcRect l="42415" t="654" r="33856" b="90457"/>
          <a:stretch>
            <a:fillRect/>
          </a:stretch>
        </p:blipFill>
        <p:spPr bwMode="auto">
          <a:xfrm>
            <a:off x="2184400" y="2580640"/>
            <a:ext cx="1757082" cy="568960"/>
          </a:xfrm>
          <a:prstGeom prst="rect">
            <a:avLst/>
          </a:prstGeom>
          <a:noFill/>
        </p:spPr>
      </p:pic>
      <p:pic>
        <p:nvPicPr>
          <p:cNvPr id="77830" name="Picture 6" descr="Pandas: DataFrame - Drop the columns where at least one element is missing."/>
          <p:cNvPicPr>
            <a:picLocks noChangeAspect="1" noChangeArrowheads="1"/>
          </p:cNvPicPr>
          <p:nvPr/>
        </p:nvPicPr>
        <p:blipFill>
          <a:blip r:embed="rId3" cstate="print"/>
          <a:srcRect t="18512"/>
          <a:stretch>
            <a:fillRect/>
          </a:stretch>
        </p:blipFill>
        <p:spPr bwMode="auto">
          <a:xfrm>
            <a:off x="6350000" y="3144702"/>
            <a:ext cx="4546472" cy="3713298"/>
          </a:xfrm>
          <a:prstGeom prst="rect">
            <a:avLst/>
          </a:prstGeom>
          <a:noFill/>
        </p:spPr>
      </p:pic>
      <p:pic>
        <p:nvPicPr>
          <p:cNvPr id="14" name="Picture 6" descr="Pandas: DataFrame - Drop the columns where at least one element is missing."/>
          <p:cNvPicPr>
            <a:picLocks noChangeAspect="1" noChangeArrowheads="1"/>
          </p:cNvPicPr>
          <p:nvPr/>
        </p:nvPicPr>
        <p:blipFill>
          <a:blip r:embed="rId3" cstate="print"/>
          <a:srcRect l="33288" t="1746" r="20198" b="90235"/>
          <a:stretch>
            <a:fillRect/>
          </a:stretch>
        </p:blipFill>
        <p:spPr bwMode="auto">
          <a:xfrm>
            <a:off x="7020252" y="2580640"/>
            <a:ext cx="3175462" cy="54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пропущенных значений</a:t>
            </a:r>
            <a:r>
              <a:rPr lang="en-US" dirty="0" smtClean="0"/>
              <a:t>:</a:t>
            </a:r>
            <a:r>
              <a:rPr lang="en-US" dirty="0" err="1" smtClean="0"/>
              <a:t>NaN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 fontScale="85000" lnSpcReduction="20000"/>
          </a:bodyPr>
          <a:lstStyle/>
          <a:p>
            <a:pPr marL="877887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ru-RU" b="1" dirty="0" smtClean="0"/>
              <a:t>Заполнение значениями</a:t>
            </a:r>
            <a:r>
              <a:rPr lang="en-US" b="1" dirty="0" smtClean="0"/>
              <a:t>:</a:t>
            </a:r>
            <a:endParaRPr lang="en-US" dirty="0" smtClean="0"/>
          </a:p>
          <a:p>
            <a:pPr marL="630238" indent="0">
              <a:buNone/>
            </a:pPr>
            <a:r>
              <a:rPr lang="ru-RU" dirty="0" smtClean="0"/>
              <a:t>Чаще всего для этого используются статистики элементов в столбце, в котором мы заполняем пропуски: например, среднее, медиана или мода:</a:t>
            </a:r>
          </a:p>
          <a:p>
            <a:pPr marL="1341438" lvl="1" indent="-254000">
              <a:buFont typeface="Wingdings" pitchFamily="2" charset="2"/>
              <a:buChar char="Ø"/>
            </a:pPr>
            <a:r>
              <a:rPr lang="ru-RU" sz="2800" b="1" dirty="0" smtClean="0"/>
              <a:t>Мода</a:t>
            </a:r>
            <a:r>
              <a:rPr lang="ru-RU" sz="2800" dirty="0" smtClean="0"/>
              <a:t> - значение изменяемого признака, которое встречается максимально часто.</a:t>
            </a:r>
          </a:p>
          <a:p>
            <a:pPr marL="1341438" lvl="1" indent="-254000">
              <a:buFont typeface="Wingdings" pitchFamily="2" charset="2"/>
              <a:buChar char="Ø"/>
            </a:pPr>
            <a:r>
              <a:rPr lang="ru-RU" sz="2800" b="1" dirty="0" smtClean="0"/>
              <a:t>Медиана</a:t>
            </a:r>
            <a:r>
              <a:rPr lang="ru-RU" sz="2800" dirty="0" smtClean="0"/>
              <a:t> - значение признака, которое делит упорядоченное множество данных пополам.</a:t>
            </a:r>
          </a:p>
          <a:p>
            <a:pPr marL="1341438" lvl="1" indent="-254000">
              <a:buFont typeface="Wingdings" pitchFamily="2" charset="2"/>
              <a:buChar char="Ø"/>
            </a:pPr>
            <a:r>
              <a:rPr lang="ru-RU" sz="2800" b="1" dirty="0" smtClean="0"/>
              <a:t>Среднее</a:t>
            </a:r>
            <a:r>
              <a:rPr lang="ru-RU" sz="2800" dirty="0" smtClean="0"/>
              <a:t> - </a:t>
            </a:r>
            <a:r>
              <a:rPr lang="ru-RU" sz="2800" dirty="0" err="1" smtClean="0"/>
              <a:t>среднее</a:t>
            </a:r>
            <a:r>
              <a:rPr lang="ru-RU" sz="2800" dirty="0" smtClean="0"/>
              <a:t> арифметическое, т.е. сумма всех значений признака, деленная на количество значений признака.</a:t>
            </a:r>
          </a:p>
          <a:p>
            <a:pPr marL="630238" indent="0">
              <a:buNone/>
            </a:pPr>
            <a:r>
              <a:rPr lang="ru-RU" dirty="0" smtClean="0"/>
              <a:t>Если распределение симметрично, </a:t>
            </a:r>
            <a:r>
              <a:rPr lang="ru-RU" dirty="0" err="1" smtClean="0"/>
              <a:t>унимодально</a:t>
            </a:r>
            <a:r>
              <a:rPr lang="ru-RU" dirty="0" smtClean="0"/>
              <a:t> (имеет только одну моду) и не имеет заметных выбросов, то все три меры примерно дадут одинаковое значение. Если же ассиметрично или имеет заметные выбросы, лучше ориентироваться на моду или медиану.</a:t>
            </a:r>
          </a:p>
          <a:p>
            <a:pPr marL="630238" indent="0">
              <a:buNone/>
            </a:pPr>
            <a:r>
              <a:rPr lang="ru-RU" dirty="0" smtClean="0"/>
              <a:t>Для </a:t>
            </a:r>
            <a:r>
              <a:rPr lang="ru-RU" b="1" dirty="0" smtClean="0"/>
              <a:t>числовых признаков </a:t>
            </a:r>
            <a:r>
              <a:rPr lang="ru-RU" dirty="0" smtClean="0"/>
              <a:t>часто используется </a:t>
            </a:r>
            <a:r>
              <a:rPr lang="ru-RU" b="1" dirty="0" smtClean="0"/>
              <a:t>медиана</a:t>
            </a:r>
            <a:r>
              <a:rPr lang="ru-RU" dirty="0" smtClean="0"/>
              <a:t>, для </a:t>
            </a:r>
            <a:r>
              <a:rPr lang="ru-RU" b="1" dirty="0" smtClean="0"/>
              <a:t>категориальных</a:t>
            </a:r>
            <a:r>
              <a:rPr lang="ru-RU" dirty="0" smtClean="0"/>
              <a:t> — </a:t>
            </a:r>
            <a:r>
              <a:rPr lang="ru-RU" b="1" dirty="0" smtClean="0"/>
              <a:t>мода</a:t>
            </a:r>
            <a:r>
              <a:rPr lang="ru-RU" dirty="0" smtClean="0"/>
              <a:t>.</a:t>
            </a:r>
          </a:p>
          <a:p>
            <a:pPr marL="877887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</a:pPr>
            <a:endParaRPr lang="ru-RU" b="1" dirty="0" smtClean="0"/>
          </a:p>
          <a:p>
            <a:endParaRPr lang="en-US" b="1" dirty="0" smtClean="0"/>
          </a:p>
          <a:p>
            <a:endParaRPr lang="ru-RU" dirty="0" smtClean="0"/>
          </a:p>
          <a:p>
            <a:pPr lvl="1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Матричные вычисления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Основная формула линейной регрессии</a:t>
            </a:r>
            <a:r>
              <a:rPr lang="en-US" dirty="0" smtClean="0"/>
              <a:t>: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что похоже?</a:t>
            </a:r>
          </a:p>
          <a:p>
            <a:r>
              <a:rPr lang="ru-RU" b="1" dirty="0" smtClean="0"/>
              <a:t>Формула скалярного произведения векторов</a:t>
            </a: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627" r="22382" b="56394"/>
          <a:stretch>
            <a:fillRect/>
          </a:stretch>
        </p:blipFill>
        <p:spPr bwMode="auto">
          <a:xfrm>
            <a:off x="944880" y="1597025"/>
            <a:ext cx="3037840" cy="11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Произведение векторов - Алгебра - Презентации - 11 класс"/>
          <p:cNvPicPr>
            <a:picLocks noChangeAspect="1" noChangeArrowheads="1"/>
          </p:cNvPicPr>
          <p:nvPr/>
        </p:nvPicPr>
        <p:blipFill>
          <a:blip r:embed="rId3" cstate="print"/>
          <a:srcRect l="14948" t="21556" r="19552" b="50666"/>
          <a:stretch>
            <a:fillRect/>
          </a:stretch>
        </p:blipFill>
        <p:spPr bwMode="auto">
          <a:xfrm>
            <a:off x="4602479" y="4836160"/>
            <a:ext cx="4876801" cy="155114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467" t="70741" b="6179"/>
          <a:stretch>
            <a:fillRect/>
          </a:stretch>
        </p:blipFill>
        <p:spPr bwMode="auto">
          <a:xfrm>
            <a:off x="904241" y="2641600"/>
            <a:ext cx="5598160" cy="60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Лекция 12. Скалярное произведение векторов На лекции введем понятия 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2534" y="4175123"/>
            <a:ext cx="3227706" cy="2335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пропущенных значений</a:t>
            </a:r>
            <a:r>
              <a:rPr lang="en-US" dirty="0" smtClean="0"/>
              <a:t>:</a:t>
            </a:r>
            <a:r>
              <a:rPr lang="en-US" dirty="0" err="1" smtClean="0"/>
              <a:t>NaN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877887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</a:pPr>
            <a:endParaRPr lang="ru-RU" b="1" dirty="0" smtClean="0"/>
          </a:p>
          <a:p>
            <a:endParaRPr lang="en-US" b="1" dirty="0" smtClean="0"/>
          </a:p>
          <a:p>
            <a:endParaRPr lang="ru-RU" dirty="0" smtClean="0"/>
          </a:p>
          <a:p>
            <a:pPr lvl="1">
              <a:buNone/>
            </a:pPr>
            <a:endParaRPr lang="ru-RU" sz="2800" dirty="0" smtClean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040" y="2067559"/>
            <a:ext cx="6624320" cy="425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9"/>
          <p:cNvSpPr txBox="1">
            <a:spLocks/>
          </p:cNvSpPr>
          <p:nvPr/>
        </p:nvSpPr>
        <p:spPr>
          <a:xfrm>
            <a:off x="518160" y="1371601"/>
            <a:ext cx="10932160" cy="499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Реализация в коде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пропущенных значений</a:t>
            </a:r>
            <a:r>
              <a:rPr lang="en-US" dirty="0" smtClean="0"/>
              <a:t>:</a:t>
            </a:r>
            <a:r>
              <a:rPr lang="en-US" dirty="0" err="1" smtClean="0"/>
              <a:t>NaN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877887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b="1" dirty="0" smtClean="0"/>
              <a:t>Интерполяция</a:t>
            </a:r>
            <a:r>
              <a:rPr lang="en-US" b="1" dirty="0" smtClean="0"/>
              <a:t>: </a:t>
            </a:r>
            <a:r>
              <a:rPr lang="ru-RU" dirty="0" smtClean="0"/>
              <a:t>Для временных рядов и числовых данных вы можете использовать метод интерполяции для заполнения отсутствующих значений на основе соседних значений.</a:t>
            </a:r>
            <a:endParaRPr lang="en-US" dirty="0" smtClean="0"/>
          </a:p>
          <a:p>
            <a:pPr marL="877887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</a:pPr>
            <a:endParaRPr lang="ru-RU" b="1" dirty="0" smtClean="0"/>
          </a:p>
          <a:p>
            <a:endParaRPr lang="en-US" b="1" dirty="0" smtClean="0"/>
          </a:p>
          <a:p>
            <a:endParaRPr lang="ru-RU" dirty="0" smtClean="0"/>
          </a:p>
          <a:p>
            <a:pPr lvl="1">
              <a:buNone/>
            </a:pPr>
            <a:endParaRPr lang="ru-RU" sz="2800" dirty="0" smtClean="0"/>
          </a:p>
        </p:txBody>
      </p:sp>
      <p:pic>
        <p:nvPicPr>
          <p:cNvPr id="84994" name="Picture 2" descr="Краткий обзор алгоритмов интерполя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175" y="2649855"/>
            <a:ext cx="5594985" cy="3882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пропущенных значений</a:t>
            </a:r>
            <a:r>
              <a:rPr lang="en-US" dirty="0" smtClean="0"/>
              <a:t>:</a:t>
            </a:r>
            <a:r>
              <a:rPr lang="en-US" dirty="0" err="1" smtClean="0"/>
              <a:t>NaN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877887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ru-RU" b="1" dirty="0" smtClean="0"/>
              <a:t>В случае самостоятельного сбора данных – </a:t>
            </a:r>
            <a:r>
              <a:rPr lang="ru-RU" b="1" dirty="0" err="1" smtClean="0"/>
              <a:t>Валидация</a:t>
            </a:r>
            <a:r>
              <a:rPr lang="ru-RU" b="1" dirty="0" smtClean="0"/>
              <a:t>.</a:t>
            </a:r>
            <a:endParaRPr lang="en-US" b="1" dirty="0" smtClean="0"/>
          </a:p>
          <a:p>
            <a:pPr marL="877887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</a:pPr>
            <a:endParaRPr lang="ru-RU" b="1" dirty="0" smtClean="0"/>
          </a:p>
          <a:p>
            <a:endParaRPr lang="en-US" b="1" dirty="0" smtClean="0"/>
          </a:p>
          <a:p>
            <a:endParaRPr lang="ru-RU" dirty="0" smtClean="0"/>
          </a:p>
          <a:p>
            <a:pPr lvl="1">
              <a:buNone/>
            </a:pPr>
            <a:endParaRPr lang="ru-RU" sz="2800" dirty="0" smtClean="0"/>
          </a:p>
        </p:txBody>
      </p:sp>
      <p:pic>
        <p:nvPicPr>
          <p:cNvPr id="87042" name="Picture 2" descr="Необходимо указать значение для поля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" y="2139632"/>
            <a:ext cx="6667500" cy="4171951"/>
          </a:xfrm>
          <a:prstGeom prst="rect">
            <a:avLst/>
          </a:prstGeom>
          <a:noFill/>
        </p:spPr>
      </p:pic>
      <p:pic>
        <p:nvPicPr>
          <p:cNvPr id="87044" name="Picture 4" descr="Select option с ссылками (JS/JQuery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9841" y="2706071"/>
            <a:ext cx="3745230" cy="2641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числовых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877887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</a:pPr>
            <a:endParaRPr lang="ru-RU" b="1" dirty="0" smtClean="0"/>
          </a:p>
          <a:p>
            <a:endParaRPr lang="en-US" b="1" dirty="0" smtClean="0"/>
          </a:p>
          <a:p>
            <a:endParaRPr lang="ru-RU" dirty="0" smtClean="0"/>
          </a:p>
          <a:p>
            <a:pPr lvl="1">
              <a:buNone/>
            </a:pPr>
            <a:endParaRPr lang="ru-RU" sz="28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135570" y="3434694"/>
            <a:ext cx="696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Числовые признаки</a:t>
            </a:r>
            <a:endParaRPr lang="ru-RU" sz="54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числовых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Для многих моделей машинного обучения важно, чтобы количественные данные имели </a:t>
            </a:r>
            <a:r>
              <a:rPr lang="ru-RU" b="1" dirty="0" smtClean="0"/>
              <a:t>одинаковый масштаб</a:t>
            </a:r>
            <a:r>
              <a:rPr lang="ru-RU" dirty="0" smtClean="0"/>
              <a:t> (</a:t>
            </a:r>
            <a:r>
              <a:rPr lang="ru-RU" dirty="0" err="1" smtClean="0"/>
              <a:t>same</a:t>
            </a:r>
            <a:r>
              <a:rPr lang="ru-RU" dirty="0" smtClean="0"/>
              <a:t> </a:t>
            </a:r>
            <a:r>
              <a:rPr lang="ru-RU" dirty="0" err="1" smtClean="0"/>
              <a:t>scale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 Это справедливо для:</a:t>
            </a:r>
          </a:p>
          <a:p>
            <a:r>
              <a:rPr lang="ru-RU" dirty="0" smtClean="0"/>
              <a:t>алгоритмов, рассчитывающих </a:t>
            </a:r>
            <a:r>
              <a:rPr lang="ru-RU" i="1" dirty="0" smtClean="0"/>
              <a:t>расстояние</a:t>
            </a:r>
            <a:r>
              <a:rPr lang="ru-RU" dirty="0" smtClean="0"/>
              <a:t> (например, алгоритма k-ближайших соседей или </a:t>
            </a:r>
            <a:r>
              <a:rPr lang="ru-RU" dirty="0" smtClean="0">
                <a:hlinkClick r:id="rId2"/>
              </a:rPr>
              <a:t>метода k-средних</a:t>
            </a:r>
            <a:r>
              <a:rPr lang="ru-RU" dirty="0" smtClean="0"/>
              <a:t>); а также</a:t>
            </a:r>
          </a:p>
          <a:p>
            <a:r>
              <a:rPr lang="ru-RU" dirty="0" smtClean="0"/>
              <a:t>моделей, оптимизирующих веса </a:t>
            </a:r>
            <a:r>
              <a:rPr lang="ru-RU" i="1" dirty="0" smtClean="0">
                <a:hlinkClick r:id="rId3"/>
              </a:rPr>
              <a:t>методом градиентного спуска</a:t>
            </a:r>
            <a:r>
              <a:rPr lang="ru-RU" dirty="0" smtClean="0"/>
              <a:t> и использующих </a:t>
            </a:r>
            <a:r>
              <a:rPr lang="ru-RU" i="1" dirty="0" smtClean="0"/>
              <a:t>регуляризацию</a:t>
            </a:r>
            <a:r>
              <a:rPr lang="ru-RU" dirty="0" smtClean="0"/>
              <a:t> (в частности, это </a:t>
            </a:r>
            <a:r>
              <a:rPr lang="ru-RU" dirty="0" smtClean="0">
                <a:hlinkClick r:id="rId4"/>
              </a:rPr>
              <a:t>линейная</a:t>
            </a:r>
            <a:r>
              <a:rPr lang="ru-RU" dirty="0" smtClean="0"/>
              <a:t> или </a:t>
            </a:r>
            <a:r>
              <a:rPr lang="ru-RU" dirty="0" err="1" smtClean="0">
                <a:hlinkClick r:id="rId5"/>
              </a:rPr>
              <a:t>логистическая</a:t>
            </a:r>
            <a:r>
              <a:rPr lang="ru-RU" dirty="0" smtClean="0"/>
              <a:t> регрессия).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числовых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96" y="1107440"/>
            <a:ext cx="7498353" cy="575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4960" y="2338704"/>
            <a:ext cx="2814003" cy="39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числовых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 b="52252"/>
          <a:stretch>
            <a:fillRect/>
          </a:stretch>
        </p:blipFill>
        <p:spPr bwMode="auto">
          <a:xfrm>
            <a:off x="314960" y="2192957"/>
            <a:ext cx="6461760" cy="319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49535" r="41774"/>
          <a:stretch>
            <a:fillRect/>
          </a:stretch>
        </p:blipFill>
        <p:spPr bwMode="auto">
          <a:xfrm>
            <a:off x="7244080" y="2133600"/>
            <a:ext cx="3688080" cy="330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числовых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60" y="1166850"/>
            <a:ext cx="8448040" cy="56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числовых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r>
              <a:rPr lang="ru-RU" b="1" dirty="0" smtClean="0"/>
              <a:t>Стандартизация</a:t>
            </a:r>
          </a:p>
          <a:p>
            <a:r>
              <a:rPr lang="ru-RU" dirty="0" smtClean="0"/>
              <a:t>Если данные следуют нормальному или близкому к нормальному распределению (что желательно для многих моделей ML), имеет смысл прибегнуть к </a:t>
            </a:r>
            <a:r>
              <a:rPr lang="ru-RU" b="1" dirty="0" smtClean="0"/>
              <a:t>стандартизации</a:t>
            </a:r>
            <a:r>
              <a:rPr lang="ru-RU" dirty="0" smtClean="0"/>
              <a:t> (</a:t>
            </a:r>
            <a:r>
              <a:rPr lang="ru-RU" dirty="0" err="1" smtClean="0"/>
              <a:t>standartazation</a:t>
            </a:r>
            <a:r>
              <a:rPr lang="ru-RU" dirty="0" smtClean="0"/>
              <a:t>): то есть </a:t>
            </a:r>
            <a:r>
              <a:rPr lang="ru-RU" i="1" dirty="0" smtClean="0"/>
              <a:t>приведению к нулевому среднему значению и единичному СКО</a:t>
            </a:r>
            <a:r>
              <a:rPr lang="ru-RU" dirty="0" smtClean="0"/>
              <a:t> (так называемое </a:t>
            </a:r>
            <a:r>
              <a:rPr lang="ru-RU" dirty="0" smtClean="0">
                <a:hlinkClick r:id="rId2"/>
              </a:rPr>
              <a:t>стандартное нормальное распределение</a:t>
            </a:r>
            <a:r>
              <a:rPr lang="ru-RU" dirty="0" smtClean="0"/>
              <a:t>).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711" y="4429760"/>
            <a:ext cx="3496520" cy="114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4113" y="3938588"/>
            <a:ext cx="5286232" cy="247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числовых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99" y="1244918"/>
            <a:ext cx="6166802" cy="259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3812222"/>
            <a:ext cx="6582418" cy="29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Матричные вычисления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Перепишем в векторном виде</a:t>
            </a:r>
            <a:r>
              <a:rPr lang="en-US" dirty="0" smtClean="0"/>
              <a:t>:</a:t>
            </a:r>
            <a:endParaRPr lang="ru-RU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3693" r="4709" b="75689"/>
          <a:stretch>
            <a:fillRect/>
          </a:stretch>
        </p:blipFill>
        <p:spPr bwMode="auto">
          <a:xfrm>
            <a:off x="2418080" y="2144394"/>
            <a:ext cx="6471920" cy="67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13263" t="27787" r="14431"/>
          <a:stretch>
            <a:fillRect/>
          </a:stretch>
        </p:blipFill>
        <p:spPr bwMode="auto">
          <a:xfrm>
            <a:off x="2951480" y="3423921"/>
            <a:ext cx="5405120" cy="212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358640" y="475488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[</a:t>
            </a:r>
            <a:r>
              <a:rPr lang="ru-RU" sz="2400" b="1" i="1" dirty="0" smtClean="0">
                <a:solidFill>
                  <a:schemeClr val="accent1"/>
                </a:solidFill>
              </a:rPr>
              <a:t>1 </a:t>
            </a:r>
            <a:r>
              <a:rPr lang="ru-RU" sz="2400" b="1" i="1" dirty="0" err="1" smtClean="0">
                <a:solidFill>
                  <a:schemeClr val="accent1"/>
                </a:solidFill>
              </a:rPr>
              <a:t>х</a:t>
            </a:r>
            <a:r>
              <a:rPr lang="ru-RU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</a:rPr>
              <a:t>p</a:t>
            </a:r>
            <a:r>
              <a:rPr lang="en-US" sz="2400" b="1" dirty="0" smtClean="0">
                <a:solidFill>
                  <a:schemeClr val="accent1"/>
                </a:solidFill>
              </a:rPr>
              <a:t>]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0160" y="554736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[</a:t>
            </a:r>
            <a:r>
              <a:rPr lang="en-US" sz="2400" b="1" i="1" dirty="0" smtClean="0">
                <a:solidFill>
                  <a:schemeClr val="accent1"/>
                </a:solidFill>
              </a:rPr>
              <a:t>p</a:t>
            </a:r>
            <a:r>
              <a:rPr lang="ru-RU" sz="2400" b="1" i="1" dirty="0" smtClean="0">
                <a:solidFill>
                  <a:schemeClr val="accent1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/>
                </a:solidFill>
              </a:rPr>
              <a:t>х</a:t>
            </a:r>
            <a:r>
              <a:rPr lang="ru-RU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</a:rPr>
              <a:t>]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2080" y="475488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[</a:t>
            </a:r>
            <a:r>
              <a:rPr lang="en-US" sz="2400" b="1" i="1" dirty="0" smtClean="0">
                <a:solidFill>
                  <a:schemeClr val="accent1"/>
                </a:solidFill>
              </a:rPr>
              <a:t>1</a:t>
            </a:r>
            <a:r>
              <a:rPr lang="ru-RU" sz="2400" b="1" i="1" dirty="0" smtClean="0">
                <a:solidFill>
                  <a:schemeClr val="accent1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/>
                </a:solidFill>
              </a:rPr>
              <a:t>х</a:t>
            </a:r>
            <a:r>
              <a:rPr lang="ru-RU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</a:rPr>
              <a:t>]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1280" y="475488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[</a:t>
            </a:r>
            <a:r>
              <a:rPr lang="en-US" sz="2400" b="1" i="1" dirty="0" smtClean="0">
                <a:solidFill>
                  <a:schemeClr val="accent1"/>
                </a:solidFill>
              </a:rPr>
              <a:t>1</a:t>
            </a:r>
            <a:r>
              <a:rPr lang="ru-RU" sz="2400" b="1" i="1" dirty="0" smtClean="0">
                <a:solidFill>
                  <a:schemeClr val="accent1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/>
                </a:solidFill>
              </a:rPr>
              <a:t>х</a:t>
            </a:r>
            <a:r>
              <a:rPr lang="ru-RU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</a:rPr>
              <a:t>]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42544"/>
            <a:ext cx="6665277" cy="335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614" y="3463510"/>
            <a:ext cx="6707026" cy="332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841" y="193640"/>
            <a:ext cx="6634480" cy="33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324" y="3434080"/>
            <a:ext cx="6779720" cy="33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числовых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r>
              <a:rPr lang="ru-RU" dirty="0" smtClean="0"/>
              <a:t>Обратите внимание, что стандартизация не ограничивает данные определенным диапазоном и допускает отрицательные значения. </a:t>
            </a:r>
          </a:p>
          <a:p>
            <a:r>
              <a:rPr lang="ru-RU" dirty="0" smtClean="0"/>
              <a:t>Метод чувствителен к выбросам в том смысле, что влияет на </a:t>
            </a:r>
            <a:r>
              <a:rPr lang="ru-RU" dirty="0" smtClean="0">
                <a:hlinkClick r:id="rId2"/>
              </a:rPr>
              <a:t>расчет СКО</a:t>
            </a:r>
            <a:r>
              <a:rPr lang="ru-RU" dirty="0" smtClean="0"/>
              <a:t>, и диапазон двух признаков с выбросами после стандартизации все равно будет различаться.</a:t>
            </a:r>
          </a:p>
          <a:p>
            <a:r>
              <a:rPr lang="ru-RU" dirty="0" smtClean="0"/>
              <a:t>Как следствие, </a:t>
            </a:r>
            <a:r>
              <a:rPr lang="ru-RU" b="1" dirty="0" smtClean="0"/>
              <a:t>при наличии выбросов стандартизация не гарантирует одинаковый масштаб признаков.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числовых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Приведение к диапазону</a:t>
            </a:r>
          </a:p>
          <a:p>
            <a:r>
              <a:rPr lang="ru-RU" b="1" dirty="0" smtClean="0"/>
              <a:t>Приведение признаков к заданному диапазону</a:t>
            </a:r>
            <a:r>
              <a:rPr lang="ru-RU" dirty="0" smtClean="0"/>
              <a:t> (</a:t>
            </a:r>
            <a:r>
              <a:rPr lang="ru-RU" dirty="0" err="1" smtClean="0"/>
              <a:t>scaling</a:t>
            </a:r>
            <a:r>
              <a:rPr lang="ru-RU" dirty="0" smtClean="0"/>
              <a:t> </a:t>
            </a:r>
            <a:r>
              <a:rPr lang="ru-RU" dirty="0" err="1" smtClean="0"/>
              <a:t>features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range</a:t>
            </a:r>
            <a:r>
              <a:rPr lang="ru-RU" dirty="0" smtClean="0"/>
              <a:t>) является альтернативой стандартизации в тех случаях, когда нормальное распределение не является условием для обучения алгоритма. 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1" y="4328160"/>
            <a:ext cx="4375652" cy="141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226" y="3271520"/>
            <a:ext cx="5768271" cy="286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числовых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73" y="1433830"/>
            <a:ext cx="9056240" cy="458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 r="479"/>
          <a:stretch>
            <a:fillRect/>
          </a:stretch>
        </p:blipFill>
        <p:spPr bwMode="auto">
          <a:xfrm>
            <a:off x="2184400" y="44371"/>
            <a:ext cx="6593840" cy="336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1840" y="3415418"/>
            <a:ext cx="6852217" cy="344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1703" y="152400"/>
            <a:ext cx="6583581" cy="333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4080" y="3404619"/>
            <a:ext cx="6644641" cy="332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категориальных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7409" y="9060533"/>
            <a:ext cx="660400" cy="468086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932160" cy="4998719"/>
          </a:xfrm>
        </p:spPr>
        <p:txBody>
          <a:bodyPr>
            <a:normAutofit/>
          </a:bodyPr>
          <a:lstStyle/>
          <a:p>
            <a:pPr marL="877887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</a:pPr>
            <a:endParaRPr lang="ru-RU" b="1" dirty="0" smtClean="0"/>
          </a:p>
          <a:p>
            <a:endParaRPr lang="en-US" b="1" dirty="0" smtClean="0"/>
          </a:p>
          <a:p>
            <a:endParaRPr lang="ru-RU" dirty="0" smtClean="0"/>
          </a:p>
          <a:p>
            <a:pPr lvl="1">
              <a:buNone/>
            </a:pPr>
            <a:endParaRPr lang="ru-RU" sz="28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135570" y="3434694"/>
            <a:ext cx="6961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Категориальные признаки</a:t>
            </a:r>
            <a:endParaRPr lang="ru-RU" sz="54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Обработка категориальных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35842" name="AutoShape 2" descr="Футболка Imperial 190, оранжевая (артикул 1374.20) оптом — Проект 1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Футболка Imperial 190, оранжевая (артикул 1374.20) оптом — Проект 1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Футболка Imperial 190, оранжевая (артикул 1374.20) оптом — Проект 1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8" name="Picture 8" descr="Футболка оранжевая - спецодежда от ТРА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8848" y="1703493"/>
            <a:ext cx="3340100" cy="4453467"/>
          </a:xfrm>
          <a:prstGeom prst="rect">
            <a:avLst/>
          </a:prstGeom>
          <a:noFill/>
        </p:spPr>
      </p:pic>
      <p:sp>
        <p:nvSpPr>
          <p:cNvPr id="14" name="Стрелка вниз 13"/>
          <p:cNvSpPr/>
          <p:nvPr/>
        </p:nvSpPr>
        <p:spPr>
          <a:xfrm>
            <a:off x="3718560" y="3870961"/>
            <a:ext cx="1083734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6705600" cy="4998719"/>
          </a:xfrm>
        </p:spPr>
        <p:txBody>
          <a:bodyPr>
            <a:normAutofit/>
          </a:bodyPr>
          <a:lstStyle/>
          <a:p>
            <a:r>
              <a:rPr lang="ru-RU" b="1" dirty="0" smtClean="0"/>
              <a:t>Определить порядок</a:t>
            </a:r>
            <a:r>
              <a:rPr lang="en-US" b="1" dirty="0" smtClean="0"/>
              <a:t>: </a:t>
            </a:r>
            <a:r>
              <a:rPr lang="ru-RU" dirty="0" smtClean="0"/>
              <a:t>отсортировать значения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pPr indent="939800" algn="ctr">
              <a:buNone/>
            </a:pPr>
            <a:r>
              <a:rPr lang="en-US" sz="3200" b="1" dirty="0" smtClean="0"/>
              <a:t>XXS &lt; XS &lt; S &lt; M &lt; L &lt; XL &lt; XXL</a:t>
            </a:r>
          </a:p>
          <a:p>
            <a:pPr indent="939800" algn="ctr">
              <a:buNone/>
            </a:pPr>
            <a:endParaRPr lang="en-US" sz="3200" b="1" dirty="0" smtClean="0"/>
          </a:p>
          <a:p>
            <a:pPr indent="939800" algn="ctr">
              <a:buNone/>
            </a:pPr>
            <a:endParaRPr lang="en-US" sz="3200" b="1" dirty="0" smtClean="0"/>
          </a:p>
          <a:p>
            <a:pPr indent="939800" algn="ctr">
              <a:buNone/>
            </a:pPr>
            <a:r>
              <a:rPr lang="en-US" sz="3200" b="1" dirty="0" smtClean="0"/>
              <a:t>0 &lt; 1 &lt; 2 &lt; 3 &lt; 4 &lt; 5 &lt; 6</a:t>
            </a:r>
          </a:p>
          <a:p>
            <a:endParaRPr lang="en-US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категориальных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39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" y="1158240"/>
            <a:ext cx="5314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23" y="1180783"/>
            <a:ext cx="5283517" cy="52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Матричные вычисления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Преобразования размерностей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890240" y="1904880"/>
            <a:ext cx="3409075" cy="1433520"/>
            <a:chOff x="6890240" y="1904880"/>
            <a:chExt cx="3409075" cy="1433520"/>
          </a:xfrm>
        </p:grpSpPr>
        <p:sp>
          <p:nvSpPr>
            <p:cNvPr id="22" name="TextBox 21"/>
            <p:cNvSpPr txBox="1"/>
            <p:nvPr/>
          </p:nvSpPr>
          <p:spPr>
            <a:xfrm>
              <a:off x="7040880" y="2497760"/>
              <a:ext cx="3119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[</a:t>
              </a:r>
              <a:r>
                <a:rPr lang="ru-RU" sz="2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b="1" i="1" dirty="0" err="1" smtClean="0">
                  <a:solidFill>
                    <a:schemeClr val="accent1"/>
                  </a:solidFill>
                </a:rPr>
                <a:t>х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p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]</a:t>
              </a:r>
              <a:r>
                <a:rPr lang="ru-RU" sz="2400" b="1" dirty="0" smtClean="0">
                  <a:solidFill>
                    <a:schemeClr val="accent1"/>
                  </a:solidFill>
                </a:rPr>
                <a:t> * 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[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p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b="1" i="1" dirty="0" err="1" smtClean="0">
                  <a:solidFill>
                    <a:schemeClr val="accent1"/>
                  </a:solidFill>
                </a:rPr>
                <a:t>х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FFC000"/>
                  </a:solidFill>
                </a:rPr>
                <a:t>1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]</a:t>
              </a:r>
              <a:r>
                <a:rPr lang="ru-RU" sz="2400" b="1" dirty="0" smtClean="0">
                  <a:solidFill>
                    <a:schemeClr val="accent1"/>
                  </a:solidFill>
                </a:rPr>
                <a:t> = 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[</a:t>
              </a:r>
              <a:r>
                <a:rPr lang="en-US" sz="2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b="1" i="1" dirty="0" err="1" smtClean="0">
                  <a:solidFill>
                    <a:schemeClr val="accent1"/>
                  </a:solidFill>
                </a:rPr>
                <a:t>х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FFC000"/>
                  </a:solidFill>
                </a:rPr>
                <a:t>1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]</a:t>
              </a:r>
              <a:r>
                <a:rPr lang="ru-RU" sz="2400" b="1" dirty="0" smtClean="0">
                  <a:solidFill>
                    <a:schemeClr val="accent1"/>
                  </a:solidFill>
                </a:rPr>
                <a:t> </a:t>
              </a:r>
            </a:p>
          </p:txBody>
        </p:sp>
        <p:sp>
          <p:nvSpPr>
            <p:cNvPr id="41" name="Выгнутая влево стрелка 40"/>
            <p:cNvSpPr/>
            <p:nvPr/>
          </p:nvSpPr>
          <p:spPr>
            <a:xfrm rot="16200000">
              <a:off x="8177400" y="2010600"/>
              <a:ext cx="403200" cy="2250000"/>
            </a:xfrm>
            <a:prstGeom prst="curv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Выгнутая влево стрелка 41"/>
            <p:cNvSpPr/>
            <p:nvPr/>
          </p:nvSpPr>
          <p:spPr>
            <a:xfrm rot="16200000">
              <a:off x="9175200" y="2527200"/>
              <a:ext cx="403200" cy="1219200"/>
            </a:xfrm>
            <a:prstGeom prst="curvedRightArrow">
              <a:avLst/>
            </a:prstGeom>
            <a:solidFill>
              <a:srgbClr val="FFC000"/>
            </a:solidFill>
            <a:ln>
              <a:solidFill>
                <a:srgbClr val="CA88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Арка 43"/>
            <p:cNvSpPr/>
            <p:nvPr/>
          </p:nvSpPr>
          <p:spPr>
            <a:xfrm rot="10800000">
              <a:off x="7696800" y="2772000"/>
              <a:ext cx="691200" cy="324000"/>
            </a:xfrm>
            <a:prstGeom prst="blockArc">
              <a:avLst>
                <a:gd name="adj1" fmla="val 10800000"/>
                <a:gd name="adj2" fmla="val 748"/>
                <a:gd name="adj3" fmla="val 18178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Умножение 44"/>
            <p:cNvSpPr/>
            <p:nvPr/>
          </p:nvSpPr>
          <p:spPr>
            <a:xfrm>
              <a:off x="7833600" y="2822400"/>
              <a:ext cx="482400" cy="475200"/>
            </a:xfrm>
            <a:prstGeom prst="mathMultiply">
              <a:avLst>
                <a:gd name="adj1" fmla="val 6198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90240" y="1904880"/>
              <a:ext cx="34090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/>
                  </a:solidFill>
                </a:rPr>
                <a:t>Размерность результата</a:t>
              </a:r>
              <a:endParaRPr lang="ru-RU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483360" y="1991360"/>
            <a:ext cx="4255023" cy="1945025"/>
            <a:chOff x="1483360" y="1991360"/>
            <a:chExt cx="4255023" cy="1945025"/>
          </a:xfrm>
        </p:grpSpPr>
        <p:sp>
          <p:nvSpPr>
            <p:cNvPr id="12" name="TextBox 11"/>
            <p:cNvSpPr txBox="1"/>
            <p:nvPr/>
          </p:nvSpPr>
          <p:spPr>
            <a:xfrm>
              <a:off x="1747520" y="2926080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[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1 </a:t>
              </a:r>
              <a:r>
                <a:rPr lang="ru-RU" sz="2400" b="1" i="1" dirty="0" err="1" smtClean="0">
                  <a:solidFill>
                    <a:schemeClr val="accent1"/>
                  </a:solidFill>
                </a:rPr>
                <a:t>х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2400" b="1" i="1" dirty="0" smtClean="0">
                  <a:solidFill>
                    <a:schemeClr val="accent1"/>
                  </a:solidFill>
                </a:rPr>
                <a:t>p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]</a:t>
              </a:r>
              <a:endParaRPr lang="ru-RU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3920" y="3474720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[</a:t>
              </a:r>
              <a:r>
                <a:rPr lang="en-US" sz="2400" b="1" i="1" dirty="0" smtClean="0">
                  <a:solidFill>
                    <a:schemeClr val="accent1"/>
                  </a:solidFill>
                </a:rPr>
                <a:t>p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b="1" i="1" dirty="0" err="1" smtClean="0">
                  <a:solidFill>
                    <a:schemeClr val="accent1"/>
                  </a:solidFill>
                </a:rPr>
                <a:t>х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2400" b="1" i="1" dirty="0" smtClean="0">
                  <a:solidFill>
                    <a:schemeClr val="accent1"/>
                  </a:solidFill>
                </a:rPr>
                <a:t>1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]</a:t>
              </a:r>
              <a:endParaRPr lang="ru-RU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5040" y="2926080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[</a:t>
              </a:r>
              <a:r>
                <a:rPr lang="en-US" sz="2400" b="1" i="1" dirty="0" smtClean="0">
                  <a:solidFill>
                    <a:schemeClr val="accent1"/>
                  </a:solidFill>
                </a:rPr>
                <a:t>1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b="1" i="1" dirty="0" err="1" smtClean="0">
                  <a:solidFill>
                    <a:schemeClr val="accent1"/>
                  </a:solidFill>
                </a:rPr>
                <a:t>х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2400" b="1" i="1" dirty="0" smtClean="0">
                  <a:solidFill>
                    <a:schemeClr val="accent1"/>
                  </a:solidFill>
                </a:rPr>
                <a:t>1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]</a:t>
              </a:r>
              <a:endParaRPr lang="ru-RU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483360" y="2531360"/>
              <a:ext cx="144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xi</a:t>
              </a:r>
              <a:endParaRPr lang="ru-RU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029200" y="253136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yi</a:t>
              </a:r>
              <a:endParaRPr lang="ru-RU" b="1" dirty="0"/>
            </a:p>
          </p:txBody>
        </p:sp>
        <p:sp>
          <p:nvSpPr>
            <p:cNvPr id="20" name="Умножение 19"/>
            <p:cNvSpPr/>
            <p:nvPr/>
          </p:nvSpPr>
          <p:spPr>
            <a:xfrm>
              <a:off x="3153600" y="2491200"/>
              <a:ext cx="360000" cy="453600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 20"/>
            <p:cNvSpPr/>
            <p:nvPr/>
          </p:nvSpPr>
          <p:spPr>
            <a:xfrm>
              <a:off x="4298400" y="2534400"/>
              <a:ext cx="518400" cy="338400"/>
            </a:xfrm>
            <a:prstGeom prst="mathEqua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3738880" y="1991360"/>
              <a:ext cx="416698" cy="1440000"/>
              <a:chOff x="3738880" y="1991360"/>
              <a:chExt cx="416698" cy="14400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738880" y="1991360"/>
                <a:ext cx="360000" cy="14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w</a:t>
                </a:r>
                <a:endParaRPr lang="ru-RU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911600" y="2484120"/>
                <a:ext cx="2439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bg1"/>
                    </a:solidFill>
                  </a:rPr>
                  <a:t>т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1489200" y="2533760"/>
              <a:ext cx="360000" cy="360000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/>
                <a:t>xij</a:t>
              </a:r>
              <a:endParaRPr lang="ru-RU" sz="1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90400" y="2140800"/>
              <a:ext cx="243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j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735600" y="1993760"/>
              <a:ext cx="360000" cy="360000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/>
                <a:t>wj</a:t>
              </a:r>
              <a:endParaRPr lang="ru-RU" sz="1200" b="1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195200" y="4011600"/>
            <a:ext cx="4543183" cy="2281905"/>
            <a:chOff x="1195200" y="4011600"/>
            <a:chExt cx="4543183" cy="2281905"/>
          </a:xfrm>
        </p:grpSpPr>
        <p:sp>
          <p:nvSpPr>
            <p:cNvPr id="23" name="TextBox 22"/>
            <p:cNvSpPr txBox="1"/>
            <p:nvPr/>
          </p:nvSpPr>
          <p:spPr>
            <a:xfrm>
              <a:off x="1747520" y="5831840"/>
              <a:ext cx="986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[</a:t>
              </a:r>
              <a:r>
                <a:rPr lang="en-US" sz="2400" b="1" i="1" dirty="0" smtClean="0">
                  <a:solidFill>
                    <a:schemeClr val="accent1"/>
                  </a:solidFill>
                </a:rPr>
                <a:t>n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b="1" i="1" dirty="0" err="1" smtClean="0">
                  <a:solidFill>
                    <a:schemeClr val="accent1"/>
                  </a:solidFill>
                </a:rPr>
                <a:t>х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2400" b="1" i="1" dirty="0" smtClean="0">
                  <a:solidFill>
                    <a:schemeClr val="accent1"/>
                  </a:solidFill>
                </a:rPr>
                <a:t>p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]</a:t>
              </a:r>
              <a:endParaRPr lang="ru-RU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3920" y="5831840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[</a:t>
              </a:r>
              <a:r>
                <a:rPr lang="en-US" sz="2400" b="1" i="1" dirty="0" smtClean="0">
                  <a:solidFill>
                    <a:schemeClr val="accent1"/>
                  </a:solidFill>
                </a:rPr>
                <a:t>p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b="1" i="1" dirty="0" err="1" smtClean="0">
                  <a:solidFill>
                    <a:schemeClr val="accent1"/>
                  </a:solidFill>
                </a:rPr>
                <a:t>х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2400" b="1" i="1" dirty="0" smtClean="0">
                  <a:solidFill>
                    <a:schemeClr val="accent1"/>
                  </a:solidFill>
                </a:rPr>
                <a:t>1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]</a:t>
              </a:r>
              <a:endParaRPr lang="ru-RU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65040" y="5831840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[</a:t>
              </a:r>
              <a:r>
                <a:rPr lang="en-US" sz="2400" b="1" i="1" dirty="0" smtClean="0">
                  <a:solidFill>
                    <a:schemeClr val="accent1"/>
                  </a:solidFill>
                </a:rPr>
                <a:t>1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b="1" i="1" dirty="0" err="1" smtClean="0">
                  <a:solidFill>
                    <a:schemeClr val="accent1"/>
                  </a:solidFill>
                </a:rPr>
                <a:t>х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2400" b="1" i="1" dirty="0" smtClean="0">
                  <a:solidFill>
                    <a:schemeClr val="accent1"/>
                  </a:solidFill>
                </a:rPr>
                <a:t>1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]</a:t>
              </a:r>
              <a:endParaRPr lang="ru-RU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483360" y="4368800"/>
              <a:ext cx="1440000" cy="14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</a:t>
              </a:r>
              <a:endParaRPr lang="ru-RU" b="1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029200" y="4368800"/>
              <a:ext cx="360000" cy="14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y</a:t>
              </a:r>
              <a:endParaRPr lang="ru-RU" b="1" dirty="0"/>
            </a:p>
          </p:txBody>
        </p:sp>
        <p:sp>
          <p:nvSpPr>
            <p:cNvPr id="29" name="Умножение 28"/>
            <p:cNvSpPr/>
            <p:nvPr/>
          </p:nvSpPr>
          <p:spPr>
            <a:xfrm>
              <a:off x="3153600" y="4868640"/>
              <a:ext cx="360000" cy="453600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 29"/>
            <p:cNvSpPr/>
            <p:nvPr/>
          </p:nvSpPr>
          <p:spPr>
            <a:xfrm>
              <a:off x="4298400" y="4911840"/>
              <a:ext cx="518400" cy="338400"/>
            </a:xfrm>
            <a:prstGeom prst="mathEqua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95200" y="4932000"/>
              <a:ext cx="24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1"/>
                  </a:solidFill>
                </a:rPr>
                <a:t>i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60400" y="4011600"/>
              <a:ext cx="243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j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3740080" y="4368560"/>
              <a:ext cx="416698" cy="1440000"/>
              <a:chOff x="3738880" y="1991360"/>
              <a:chExt cx="416698" cy="1440000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3738880" y="1991360"/>
                <a:ext cx="360000" cy="14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w</a:t>
                </a:r>
                <a:endParaRPr lang="ru-RU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911600" y="2484120"/>
                <a:ext cx="2439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bg1"/>
                    </a:solidFill>
                  </a:rPr>
                  <a:t>т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451600" y="4926000"/>
              <a:ext cx="240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1"/>
                  </a:solidFill>
                </a:rPr>
                <a:t>i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491760" y="4375760"/>
              <a:ext cx="1440000" cy="360000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xi</a:t>
              </a:r>
              <a:endParaRPr lang="ru-RU" b="1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037600" y="4368560"/>
              <a:ext cx="360000" cy="360000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yi</a:t>
              </a:r>
              <a:endParaRPr lang="ru-RU" b="1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744000" y="4378160"/>
              <a:ext cx="360000" cy="360000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/>
                <a:t>wj</a:t>
              </a:r>
              <a:endParaRPr lang="ru-RU" sz="1200" b="1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483200" y="4378160"/>
              <a:ext cx="360000" cy="360000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/>
                <a:t>xij</a:t>
              </a:r>
              <a:endParaRPr lang="ru-RU" sz="1400" b="1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040880" y="4810400"/>
            <a:ext cx="3454400" cy="885120"/>
            <a:chOff x="7040880" y="4810400"/>
            <a:chExt cx="3454400" cy="885120"/>
          </a:xfrm>
        </p:grpSpPr>
        <p:sp>
          <p:nvSpPr>
            <p:cNvPr id="31" name="TextBox 30"/>
            <p:cNvSpPr txBox="1"/>
            <p:nvPr/>
          </p:nvSpPr>
          <p:spPr>
            <a:xfrm>
              <a:off x="7040880" y="4810400"/>
              <a:ext cx="345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[</a:t>
              </a:r>
              <a:r>
                <a:rPr lang="en-US" sz="2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n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b="1" i="1" dirty="0" err="1" smtClean="0">
                  <a:solidFill>
                    <a:schemeClr val="accent1"/>
                  </a:solidFill>
                </a:rPr>
                <a:t>х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p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]</a:t>
              </a:r>
              <a:r>
                <a:rPr lang="ru-RU" sz="2400" b="1" dirty="0" smtClean="0">
                  <a:solidFill>
                    <a:schemeClr val="accent1"/>
                  </a:solidFill>
                </a:rPr>
                <a:t> * 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[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p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b="1" i="1" dirty="0" err="1" smtClean="0">
                  <a:solidFill>
                    <a:schemeClr val="accent1"/>
                  </a:solidFill>
                </a:rPr>
                <a:t>х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FFC000"/>
                  </a:solidFill>
                </a:rPr>
                <a:t>1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]</a:t>
              </a:r>
              <a:r>
                <a:rPr lang="ru-RU" sz="2400" b="1" dirty="0" smtClean="0">
                  <a:solidFill>
                    <a:schemeClr val="accent1"/>
                  </a:solidFill>
                </a:rPr>
                <a:t> = 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[</a:t>
              </a:r>
              <a:r>
                <a:rPr lang="en-US" sz="2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n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b="1" i="1" dirty="0" err="1" smtClean="0">
                  <a:solidFill>
                    <a:schemeClr val="accent1"/>
                  </a:solidFill>
                </a:rPr>
                <a:t>х</a:t>
              </a:r>
              <a:r>
                <a:rPr lang="ru-RU" sz="2400" b="1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FFC000"/>
                  </a:solidFill>
                </a:rPr>
                <a:t>1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]</a:t>
              </a:r>
              <a:r>
                <a:rPr lang="ru-RU" sz="2400" b="1" dirty="0" smtClean="0">
                  <a:solidFill>
                    <a:schemeClr val="accent1"/>
                  </a:solidFill>
                </a:rPr>
                <a:t> </a:t>
              </a:r>
            </a:p>
          </p:txBody>
        </p:sp>
        <p:sp>
          <p:nvSpPr>
            <p:cNvPr id="54" name="Выгнутая влево стрелка 53"/>
            <p:cNvSpPr/>
            <p:nvPr/>
          </p:nvSpPr>
          <p:spPr>
            <a:xfrm rot="16200000">
              <a:off x="8177400" y="4367720"/>
              <a:ext cx="403200" cy="2250000"/>
            </a:xfrm>
            <a:prstGeom prst="curv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Выгнутая влево стрелка 54"/>
            <p:cNvSpPr/>
            <p:nvPr/>
          </p:nvSpPr>
          <p:spPr>
            <a:xfrm rot="16200000">
              <a:off x="9175200" y="4884320"/>
              <a:ext cx="403200" cy="1219200"/>
            </a:xfrm>
            <a:prstGeom prst="curvedRightArrow">
              <a:avLst/>
            </a:prstGeom>
            <a:solidFill>
              <a:srgbClr val="FFC000"/>
            </a:solidFill>
            <a:ln>
              <a:solidFill>
                <a:srgbClr val="CA881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Арка 55"/>
            <p:cNvSpPr/>
            <p:nvPr/>
          </p:nvSpPr>
          <p:spPr>
            <a:xfrm rot="10800000">
              <a:off x="7696800" y="5129120"/>
              <a:ext cx="691200" cy="324000"/>
            </a:xfrm>
            <a:prstGeom prst="blockArc">
              <a:avLst>
                <a:gd name="adj1" fmla="val 10800000"/>
                <a:gd name="adj2" fmla="val 748"/>
                <a:gd name="adj3" fmla="val 18178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Умножение 56"/>
            <p:cNvSpPr/>
            <p:nvPr/>
          </p:nvSpPr>
          <p:spPr>
            <a:xfrm>
              <a:off x="7833600" y="5179520"/>
              <a:ext cx="482400" cy="475200"/>
            </a:xfrm>
            <a:prstGeom prst="mathMultiply">
              <a:avLst>
                <a:gd name="adj1" fmla="val 6198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Обработка категориальных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35842" name="AutoShape 2" descr="Футболка Imperial 190, оранжевая (артикул 1374.20) оптом — Проект 1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Футболка Imperial 190, оранжевая (артикул 1374.20) оптом — Проект 1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Футболка Imperial 190, оранжевая (артикул 1374.20) оптом — Проект 1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390" y="2804159"/>
            <a:ext cx="2340504" cy="307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 descr="5 районов Нью-Йорка: чем известен каждый из них? | Smap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8881" y="2121815"/>
            <a:ext cx="4754668" cy="4564481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373360" cy="4998719"/>
          </a:xfrm>
        </p:spPr>
        <p:txBody>
          <a:bodyPr>
            <a:normAutofit/>
          </a:bodyPr>
          <a:lstStyle/>
          <a:p>
            <a:pPr marL="711200" indent="-347663"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/>
              <a:t>Как быть с номинальными значениями, для которых нельзя определить отношения порядка?</a:t>
            </a: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Обработка категориальных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35842" name="AutoShape 2" descr="Футболка Imperial 190, оранжевая (артикул 1374.20) оптом — Проект 1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Футболка Imperial 190, оранжевая (артикул 1374.20) оптом — Проект 1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Футболка Imperial 190, оранжевая (артикул 1374.20) оптом — Проект 1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129" y="3017528"/>
            <a:ext cx="2106468" cy="276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9054" y="3056150"/>
            <a:ext cx="8698081" cy="261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право 11"/>
          <p:cNvSpPr/>
          <p:nvPr/>
        </p:nvSpPr>
        <p:spPr>
          <a:xfrm>
            <a:off x="2353729" y="4067386"/>
            <a:ext cx="643467" cy="8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373360" cy="4998719"/>
          </a:xfrm>
        </p:spPr>
        <p:txBody>
          <a:bodyPr>
            <a:normAutofit/>
          </a:bodyPr>
          <a:lstStyle/>
          <a:p>
            <a:pPr marL="711200" indent="-347663"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/>
              <a:t>One-hot encoding: </a:t>
            </a:r>
            <a:r>
              <a:rPr lang="ru-RU" dirty="0" smtClean="0"/>
              <a:t>превращает классы в вектор с одной единицей (эффективен при сравнительно малом числе классов)</a:t>
            </a: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категориальных признаков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42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4" y="1171787"/>
            <a:ext cx="3072765" cy="546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 b="26009"/>
          <a:stretch>
            <a:fillRect/>
          </a:stretch>
        </p:blipFill>
        <p:spPr bwMode="auto">
          <a:xfrm>
            <a:off x="3521623" y="1605279"/>
            <a:ext cx="8429575" cy="44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Высокоуровневая работа с данными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6" name="Содержимое 9"/>
          <p:cNvSpPr>
            <a:spLocks noGrp="1"/>
          </p:cNvSpPr>
          <p:nvPr>
            <p:ph idx="1"/>
          </p:nvPr>
        </p:nvSpPr>
        <p:spPr>
          <a:xfrm>
            <a:off x="365760" y="1219201"/>
            <a:ext cx="10373360" cy="4998719"/>
          </a:xfrm>
        </p:spPr>
        <p:txBody>
          <a:bodyPr>
            <a:normAutofit/>
          </a:bodyPr>
          <a:lstStyle/>
          <a:p>
            <a:pPr marL="711200" indent="-347663"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/>
              <a:t>Агрегация</a:t>
            </a:r>
          </a:p>
          <a:p>
            <a:pPr marL="711200" indent="-347663">
              <a:spcBef>
                <a:spcPts val="1200"/>
              </a:spcBef>
              <a:spcAft>
                <a:spcPts val="600"/>
              </a:spcAft>
            </a:pPr>
            <a:r>
              <a:rPr lang="ru-RU" b="1" dirty="0" err="1" smtClean="0"/>
              <a:t>Деагрегация</a:t>
            </a:r>
            <a:endParaRPr lang="ru-RU" b="1" dirty="0" smtClean="0"/>
          </a:p>
          <a:p>
            <a:pPr marL="711200" indent="-347663">
              <a:spcBef>
                <a:spcPts val="1200"/>
              </a:spcBef>
              <a:spcAft>
                <a:spcPts val="600"/>
              </a:spcAft>
            </a:pPr>
            <a:r>
              <a:rPr lang="ru-RU" b="1" dirty="0" smtClean="0"/>
              <a:t>Обогащение</a:t>
            </a:r>
          </a:p>
          <a:p>
            <a:pPr marL="711200" indent="-347663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dirty="0" smtClean="0"/>
              <a:t>	Классический пример - добавление географических данных: </a:t>
            </a:r>
          </a:p>
          <a:p>
            <a:pPr marL="711200" indent="-347663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dirty="0" smtClean="0"/>
              <a:t>	Если у вас есть данные о клиентах и их почтовых адресах, вы можете обогатить эти данные, добавив информацию о географических координатах, чтобы знать, где находятся ваши клиенты.</a:t>
            </a: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Высокоуровневая работа с данными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84" y="1227455"/>
            <a:ext cx="4676775" cy="489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760" y="1224598"/>
            <a:ext cx="48768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Искусственный Интеллект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одержимое 9"/>
          <p:cNvSpPr>
            <a:spLocks noGrp="1"/>
          </p:cNvSpPr>
          <p:nvPr>
            <p:ph idx="1"/>
          </p:nvPr>
        </p:nvSpPr>
        <p:spPr>
          <a:xfrm>
            <a:off x="375920" y="1927224"/>
            <a:ext cx="10251440" cy="45040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5570" y="3434694"/>
            <a:ext cx="696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метрики качества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46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Матрица ошибок</a:t>
            </a:r>
            <a:endParaRPr lang="ru-RU" dirty="0"/>
          </a:p>
        </p:txBody>
      </p:sp>
      <p:pic>
        <p:nvPicPr>
          <p:cNvPr id="83970" name="Picture 2" descr="Об ошибках первого и второго рода | alexunited |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15" y="2207577"/>
            <a:ext cx="8648700" cy="268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Матричные вычисления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Преобразования размерностей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270" y="1906270"/>
            <a:ext cx="892651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Матричные вычисления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Преобразования размерностей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2553970"/>
            <a:ext cx="4243353" cy="398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01040" y="1950720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Было</a:t>
            </a:r>
            <a:r>
              <a:rPr lang="en-US" sz="2800" b="1" dirty="0" smtClean="0">
                <a:solidFill>
                  <a:schemeClr val="accent1"/>
                </a:solidFill>
              </a:rPr>
              <a:t>: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311" y="2535239"/>
            <a:ext cx="4116797" cy="34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91200" y="1950720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Стало</a:t>
            </a:r>
            <a:r>
              <a:rPr lang="en-US" sz="2800" b="1" dirty="0" smtClean="0">
                <a:solidFill>
                  <a:schemeClr val="accent1"/>
                </a:solidFill>
              </a:rPr>
              <a:t>: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87440" y="4754880"/>
            <a:ext cx="76200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Матричные вычисления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Проведём эксперимент, сравним время работы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" y="1656080"/>
            <a:ext cx="6696478" cy="507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Матричные вычисления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Реализуем функцию линейной регрессии двумя способами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Без матричных вычислений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С матричными вычислениями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033" y="2791142"/>
            <a:ext cx="5983310" cy="34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Матричные вычисления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Сравним время выполнения функций на одних и тех же данных</a:t>
            </a:r>
            <a:endParaRPr lang="en-US" dirty="0" smtClean="0"/>
          </a:p>
          <a:p>
            <a:pPr indent="219075">
              <a:buNone/>
            </a:pPr>
            <a:r>
              <a:rPr lang="en-US" b="1" dirty="0" smtClean="0"/>
              <a:t>%time</a:t>
            </a:r>
          </a:p>
          <a:p>
            <a:pPr indent="219075">
              <a:buNone/>
            </a:pPr>
            <a:r>
              <a:rPr lang="en-US" dirty="0" smtClean="0">
                <a:hlinkClick r:id="rId2"/>
              </a:rPr>
              <a:t>https://ipython.readthedocs.io/en/stable/interactive/magics.html</a:t>
            </a:r>
            <a:r>
              <a:rPr lang="en-US" dirty="0" smtClean="0"/>
              <a:t> </a:t>
            </a:r>
            <a:endParaRPr lang="ru-RU" sz="2800" dirty="0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768" y="2847657"/>
            <a:ext cx="6914832" cy="362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814320" y="3850640"/>
            <a:ext cx="1026160" cy="314960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14320" y="5750560"/>
            <a:ext cx="1026160" cy="314960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504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33346</TotalTime>
  <Words>781</Words>
  <Application>Microsoft Office PowerPoint</Application>
  <PresentationFormat>Произвольный</PresentationFormat>
  <Paragraphs>247</Paragraphs>
  <Slides>46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Искусственный Интеллект</vt:lpstr>
      <vt:lpstr>Матричные вычисления</vt:lpstr>
      <vt:lpstr>Матричные вычисления</vt:lpstr>
      <vt:lpstr>Матричные вычисления</vt:lpstr>
      <vt:lpstr>Матричные вычисления</vt:lpstr>
      <vt:lpstr>Матричные вычисления</vt:lpstr>
      <vt:lpstr>Матричные вычисления</vt:lpstr>
      <vt:lpstr>Матричные вычисления</vt:lpstr>
      <vt:lpstr>Матричные вычисления</vt:lpstr>
      <vt:lpstr>Предобработка данных</vt:lpstr>
      <vt:lpstr>Предобработка данных</vt:lpstr>
      <vt:lpstr>Предобработка данных</vt:lpstr>
      <vt:lpstr>Предобработка данных</vt:lpstr>
      <vt:lpstr>Предобработка данных</vt:lpstr>
      <vt:lpstr>Предобработка данных</vt:lpstr>
      <vt:lpstr>Проверка пропущенных значений:NaN</vt:lpstr>
      <vt:lpstr>Проверка пропущенных значений:NaN</vt:lpstr>
      <vt:lpstr>Проверка пропущенных значений:NaN</vt:lpstr>
      <vt:lpstr>Проверка пропущенных значений:NaN</vt:lpstr>
      <vt:lpstr>Проверка пропущенных значений:NaN</vt:lpstr>
      <vt:lpstr>Проверка пропущенных значений:NaN</vt:lpstr>
      <vt:lpstr>Проверка пропущенных значений:NaN</vt:lpstr>
      <vt:lpstr>Обработка числовых признаков</vt:lpstr>
      <vt:lpstr>Обработка числовых признаков</vt:lpstr>
      <vt:lpstr>Обработка числовых признаков</vt:lpstr>
      <vt:lpstr>Обработка числовых признаков</vt:lpstr>
      <vt:lpstr>Обработка числовых признаков</vt:lpstr>
      <vt:lpstr>Обработка числовых признаков</vt:lpstr>
      <vt:lpstr>Обработка числовых признаков</vt:lpstr>
      <vt:lpstr>Слайд 30</vt:lpstr>
      <vt:lpstr>Слайд 31</vt:lpstr>
      <vt:lpstr>Обработка числовых признаков</vt:lpstr>
      <vt:lpstr>Обработка числовых признаков</vt:lpstr>
      <vt:lpstr>Обработка числовых признаков</vt:lpstr>
      <vt:lpstr>Слайд 35</vt:lpstr>
      <vt:lpstr>Слайд 36</vt:lpstr>
      <vt:lpstr>Обработка категориальных признаков</vt:lpstr>
      <vt:lpstr>Обработка категориальных признаков</vt:lpstr>
      <vt:lpstr>Обработка категориальных признаков</vt:lpstr>
      <vt:lpstr>Обработка категориальных признаков</vt:lpstr>
      <vt:lpstr>Обработка категориальных признаков</vt:lpstr>
      <vt:lpstr>Обработка категориальных признаков</vt:lpstr>
      <vt:lpstr>Высокоуровневая работа с данными</vt:lpstr>
      <vt:lpstr>Высокоуровневая работа с данными</vt:lpstr>
      <vt:lpstr>Искусственный Интеллект</vt:lpstr>
      <vt:lpstr>Классификация: метрики качества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</dc:title>
  <dc:creator>User Obstinate</dc:creator>
  <cp:lastModifiedBy>Полина Мартынюк</cp:lastModifiedBy>
  <cp:revision>477</cp:revision>
  <dcterms:created xsi:type="dcterms:W3CDTF">2021-05-04T06:37:33Z</dcterms:created>
  <dcterms:modified xsi:type="dcterms:W3CDTF">2025-11-13T13:41:20Z</dcterms:modified>
</cp:coreProperties>
</file>