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820" r:id="rId7"/>
    <p:sldMasterId id="2147483885" r:id="rId8"/>
    <p:sldMasterId id="2147483897" r:id="rId9"/>
  </p:sldMasterIdLst>
  <p:notesMasterIdLst>
    <p:notesMasterId r:id="rId39"/>
  </p:notesMasterIdLst>
  <p:sldIdLst>
    <p:sldId id="297" r:id="rId10"/>
    <p:sldId id="301" r:id="rId11"/>
    <p:sldId id="302" r:id="rId12"/>
    <p:sldId id="295" r:id="rId13"/>
    <p:sldId id="298" r:id="rId14"/>
    <p:sldId id="299" r:id="rId15"/>
    <p:sldId id="300" r:id="rId16"/>
    <p:sldId id="265" r:id="rId17"/>
    <p:sldId id="275" r:id="rId18"/>
    <p:sldId id="287" r:id="rId19"/>
    <p:sldId id="276" r:id="rId20"/>
    <p:sldId id="294" r:id="rId21"/>
    <p:sldId id="278" r:id="rId22"/>
    <p:sldId id="277" r:id="rId23"/>
    <p:sldId id="280" r:id="rId24"/>
    <p:sldId id="279" r:id="rId25"/>
    <p:sldId id="266" r:id="rId26"/>
    <p:sldId id="267" r:id="rId27"/>
    <p:sldId id="268" r:id="rId28"/>
    <p:sldId id="269" r:id="rId29"/>
    <p:sldId id="270" r:id="rId30"/>
    <p:sldId id="289" r:id="rId31"/>
    <p:sldId id="293" r:id="rId32"/>
    <p:sldId id="272" r:id="rId33"/>
    <p:sldId id="281" r:id="rId34"/>
    <p:sldId id="282" r:id="rId35"/>
    <p:sldId id="286" r:id="rId36"/>
    <p:sldId id="274" r:id="rId37"/>
    <p:sldId id="27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90BD1-9D31-4D9C-A729-6FAD88149B63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9BE70-BDD2-41CD-9518-3DCE86D72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0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1%80%D0%B0%D1%84_(%D0%BC%D0%B0%D1%82%D0%B5%D0%BC%D0%B0%D1%82%D0%B8%D0%BA%D0%B0)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Facebook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noProof="0" dirty="0" smtClean="0"/>
              <a:t>Немного о себе… Почему я читаю Вам эти лекции.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7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Определимся с нотацией – что такое квадратики и что такое линии</a:t>
            </a:r>
          </a:p>
          <a:p>
            <a:r>
              <a:rPr lang="ru-RU" dirty="0" smtClean="0"/>
              <a:t>Стопки с листиками на каждом из которых</a:t>
            </a:r>
            <a:r>
              <a:rPr lang="ru-RU" baseline="0" dirty="0" smtClean="0"/>
              <a:t> написаны атрибуты сущности</a:t>
            </a:r>
          </a:p>
          <a:p>
            <a:r>
              <a:rPr lang="ru-RU" baseline="0" dirty="0" smtClean="0"/>
              <a:t>У иерархической системы главный признак – один родитель! Т.е. , по сути - все связи односторонние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3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5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тверждение</a:t>
            </a:r>
            <a:r>
              <a:rPr lang="ru-RU" dirty="0" smtClean="0"/>
              <a:t>, высказываемое о ресурсе, имеет вид «субъект — предикат — объект» и называется </a:t>
            </a:r>
            <a:r>
              <a:rPr lang="ru-RU" b="1" i="1" dirty="0" smtClean="0"/>
              <a:t>триплетом.</a:t>
            </a:r>
            <a:r>
              <a:rPr lang="ru-RU" b="1" i="1" baseline="0" dirty="0" smtClean="0"/>
              <a:t> </a:t>
            </a:r>
            <a:r>
              <a:rPr lang="ru-RU" dirty="0" smtClean="0"/>
              <a:t>Множество RDF-утверждений образует ориентированный </a:t>
            </a:r>
            <a:r>
              <a:rPr lang="ru-RU" dirty="0" smtClean="0">
                <a:hlinkClick r:id="rId3" tooltip="Граф (математика)"/>
              </a:rPr>
              <a:t>граф</a:t>
            </a:r>
            <a:r>
              <a:rPr lang="ru-RU" dirty="0" smtClean="0"/>
              <a:t>, в котором вершинами являются субъекты и объекты, а рёбра отображают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9BE70-BDD2-41CD-9518-3DCE86D7218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51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Реляционные СУБД</a:t>
            </a:r>
          </a:p>
          <a:p>
            <a:r>
              <a:rPr lang="ru-RU" b="1" dirty="0" smtClean="0">
                <a:effectLst/>
              </a:rPr>
              <a:t>Хранилище «ключ-значение»  - для простейшего хранения (</a:t>
            </a:r>
            <a:r>
              <a:rPr lang="ru-RU" b="1" dirty="0" err="1" smtClean="0">
                <a:effectLst/>
              </a:rPr>
              <a:t>Инстаграмм</a:t>
            </a:r>
            <a:r>
              <a:rPr lang="ru-RU" b="1" dirty="0" smtClean="0">
                <a:effectLst/>
              </a:rPr>
              <a:t>)</a:t>
            </a:r>
          </a:p>
          <a:p>
            <a:r>
              <a:rPr lang="ru-RU" b="1" dirty="0" smtClean="0">
                <a:effectLst/>
              </a:rPr>
              <a:t>Хранилище семейств колонок или </a:t>
            </a:r>
            <a:r>
              <a:rPr lang="ru-RU" b="1" dirty="0" err="1" smtClean="0">
                <a:effectLst/>
              </a:rPr>
              <a:t>Bigtable</a:t>
            </a:r>
            <a:r>
              <a:rPr lang="ru-RU" b="1" dirty="0" smtClean="0">
                <a:effectLst/>
              </a:rPr>
              <a:t>-подобные базы данных (разряженные таблицы)</a:t>
            </a:r>
            <a:r>
              <a:rPr lang="en-US" b="1" dirty="0" smtClean="0">
                <a:effectLst/>
              </a:rPr>
              <a:t> </a:t>
            </a:r>
            <a:r>
              <a:rPr lang="ru-RU" dirty="0" err="1" smtClean="0">
                <a:effectLst/>
                <a:hlinkClick r:id="rId3" tooltip="Facebook"/>
              </a:rPr>
              <a:t>Facebook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Twetter</a:t>
            </a:r>
            <a:endParaRPr lang="en-US" dirty="0" smtClean="0">
              <a:effectLst/>
            </a:endParaRPr>
          </a:p>
          <a:p>
            <a:r>
              <a:rPr lang="ru-RU" b="1" dirty="0" err="1" smtClean="0">
                <a:effectLst/>
              </a:rPr>
              <a:t>Документо</a:t>
            </a:r>
            <a:r>
              <a:rPr lang="ru-RU" b="1" dirty="0" smtClean="0">
                <a:effectLst/>
              </a:rPr>
              <a:t>-ориентированная СУБД) текстовые поисковые системы </a:t>
            </a:r>
            <a:r>
              <a:rPr lang="en-US" b="1" dirty="0" smtClean="0">
                <a:effectLst/>
              </a:rPr>
              <a:t>Google</a:t>
            </a:r>
            <a:endParaRPr lang="ru-RU" b="1" dirty="0" smtClean="0">
              <a:effectLst/>
            </a:endParaRPr>
          </a:p>
          <a:p>
            <a:r>
              <a:rPr lang="ru-RU" b="1" dirty="0" err="1" smtClean="0">
                <a:effectLst/>
              </a:rPr>
              <a:t>Графовые</a:t>
            </a:r>
            <a:r>
              <a:rPr lang="ru-RU" b="1" dirty="0" smtClean="0">
                <a:effectLst/>
              </a:rPr>
              <a:t> хранилища</a:t>
            </a:r>
            <a:r>
              <a:rPr lang="ru-RU" b="1" baseline="0" dirty="0" smtClean="0">
                <a:effectLst/>
              </a:rPr>
              <a:t> - </a:t>
            </a:r>
            <a:r>
              <a:rPr lang="ru-RU" dirty="0" err="1" smtClean="0">
                <a:effectLst/>
                <a:hlinkClick r:id="rId3" tooltip="Facebook"/>
              </a:rPr>
              <a:t>Facebook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59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Atomicity — </a:t>
            </a:r>
            <a:r>
              <a:rPr lang="ru-RU" b="1" dirty="0" smtClean="0"/>
              <a:t>Атомарность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Consistency — </a:t>
            </a:r>
            <a:r>
              <a:rPr lang="ru-RU" b="1" dirty="0" smtClean="0"/>
              <a:t>Согласованность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Isolation — </a:t>
            </a:r>
            <a:r>
              <a:rPr lang="ru-RU" b="1" dirty="0" smtClean="0"/>
              <a:t>Изолированность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Durability — </a:t>
            </a:r>
            <a:r>
              <a:rPr lang="ru-RU" b="1" dirty="0" smtClean="0"/>
              <a:t>Долговечность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1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Реляционные СУБД</a:t>
            </a:r>
          </a:p>
          <a:p>
            <a:r>
              <a:rPr lang="ru-RU" b="1" dirty="0" smtClean="0">
                <a:effectLst/>
              </a:rPr>
              <a:t>Хранилище «ключ-значение»</a:t>
            </a:r>
          </a:p>
          <a:p>
            <a:r>
              <a:rPr lang="ru-RU" b="1" dirty="0" smtClean="0">
                <a:effectLst/>
              </a:rPr>
              <a:t>Хранилище семейств колонок (или </a:t>
            </a:r>
            <a:r>
              <a:rPr lang="ru-RU" b="1" dirty="0" err="1" smtClean="0">
                <a:effectLst/>
              </a:rPr>
              <a:t>Bigtable</a:t>
            </a:r>
            <a:r>
              <a:rPr lang="ru-RU" b="1" dirty="0" smtClean="0">
                <a:effectLst/>
              </a:rPr>
              <a:t>-подобные базы данных</a:t>
            </a:r>
          </a:p>
          <a:p>
            <a:r>
              <a:rPr lang="ru-RU" b="1" dirty="0" err="1" smtClean="0">
                <a:effectLst/>
              </a:rPr>
              <a:t>Документо</a:t>
            </a:r>
            <a:r>
              <a:rPr lang="ru-RU" b="1" dirty="0" smtClean="0">
                <a:effectLst/>
              </a:rPr>
              <a:t>-ориентированная СУБД)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1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9609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6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42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0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3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34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66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76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1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7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23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6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96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3020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2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325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3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00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7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2520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2686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2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548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4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4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33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8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172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59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70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3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40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32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37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02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51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1514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7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9261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3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2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2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6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2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9893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9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819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0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8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46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21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21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9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7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829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65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952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03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589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395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01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695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327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2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506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45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457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21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309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974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497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614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27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4144" y="435936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32661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4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2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100138"/>
            <a:ext cx="85344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930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8633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5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6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4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98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462731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35100"/>
            <a:ext cx="508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4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122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3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8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1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635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574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44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556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371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511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683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583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978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204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6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633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468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6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6250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1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450848" y="0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B57543-4FCE-4DC5-A4F9-2C0648C49DE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2C24E7-6622-44A4-8998-B1CCFD75E02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1429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9608" y="435936"/>
            <a:ext cx="7406640" cy="976840"/>
          </a:xfrm>
          <a:noFill/>
        </p:spPr>
        <p:txBody>
          <a:bodyPr anchor="t" anchorCtr="0"/>
          <a:lstStyle/>
          <a:p>
            <a:r>
              <a:rPr lang="ru-RU" dirty="0">
                <a:effectLst/>
              </a:rPr>
              <a:t>С</a:t>
            </a:r>
            <a:r>
              <a:rPr lang="ru-RU" dirty="0" smtClean="0">
                <a:effectLst/>
              </a:rPr>
              <a:t>етевые б</a:t>
            </a:r>
            <a:r>
              <a:rPr lang="ru-RU" dirty="0">
                <a:effectLst/>
              </a:rPr>
              <a:t>азы данных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Преподаватель</a:t>
            </a:r>
          </a:p>
          <a:p>
            <a:r>
              <a:rPr lang="ru-RU" dirty="0"/>
              <a:t>Фомин Михаил Михайлович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4059223"/>
            <a:ext cx="2247900" cy="581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56" y="5096805"/>
            <a:ext cx="2219325" cy="51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4157537"/>
            <a:ext cx="2705716" cy="482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096806"/>
            <a:ext cx="3005932" cy="400051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92079" y="364511"/>
            <a:ext cx="7772400" cy="805411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altLang="ru-RU" dirty="0" smtClean="0"/>
              <a:t>Распределенные 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83301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4144" y="1143000"/>
            <a:ext cx="9997440" cy="5642264"/>
          </a:xfrm>
        </p:spPr>
        <p:txBody>
          <a:bodyPr>
            <a:normAutofit fontScale="92500"/>
          </a:bodyPr>
          <a:lstStyle/>
          <a:p>
            <a:pPr marL="82296" indent="0" algn="just">
              <a:lnSpc>
                <a:spcPts val="3800"/>
              </a:lnSpc>
              <a:buNone/>
            </a:pPr>
            <a:r>
              <a:rPr lang="en-US" sz="4000" dirty="0" smtClean="0"/>
              <a:t>       </a:t>
            </a:r>
            <a:r>
              <a:rPr lang="ru-RU" sz="4000" dirty="0" smtClean="0"/>
              <a:t>У </a:t>
            </a:r>
            <a:r>
              <a:rPr lang="ru-RU" sz="4000" dirty="0"/>
              <a:t>большинства компаний просто нет таких объемов данных и других специфических условий работы, в которых </a:t>
            </a:r>
            <a:r>
              <a:rPr lang="ru-RU" sz="4000" dirty="0" err="1"/>
              <a:t>NoSQL</a:t>
            </a:r>
            <a:r>
              <a:rPr lang="ru-RU" sz="4000" dirty="0"/>
              <a:t> решения являлись бы панацеей или просто были бы выгодны в качестве основной базы данных. </a:t>
            </a:r>
            <a:endParaRPr lang="ru-RU" sz="4000" dirty="0" smtClean="0"/>
          </a:p>
          <a:p>
            <a:pPr marL="82296" indent="0" algn="just">
              <a:lnSpc>
                <a:spcPts val="3800"/>
              </a:lnSpc>
              <a:spcBef>
                <a:spcPts val="1800"/>
              </a:spcBef>
              <a:buNone/>
            </a:pPr>
            <a:r>
              <a:rPr lang="en-US" sz="4000" dirty="0" smtClean="0"/>
              <a:t>        </a:t>
            </a:r>
            <a:r>
              <a:rPr lang="ru-RU" sz="4000" dirty="0" err="1" smtClean="0"/>
              <a:t>NoSQL</a:t>
            </a:r>
            <a:r>
              <a:rPr lang="ru-RU" sz="4000" dirty="0" smtClean="0"/>
              <a:t> </a:t>
            </a:r>
            <a:r>
              <a:rPr lang="ru-RU" sz="4000" dirty="0"/>
              <a:t>хранилища показывают себя с очень хорошей стороны в симбиозе с реляционными базами данных. Например, в системах, где основной объем </a:t>
            </a:r>
            <a:r>
              <a:rPr lang="ru-RU" sz="4000" dirty="0" err="1"/>
              <a:t>инофрмации</a:t>
            </a:r>
            <a:r>
              <a:rPr lang="ru-RU" sz="4000" dirty="0"/>
              <a:t> хранит SQL, а за кэш отвечает </a:t>
            </a:r>
            <a:r>
              <a:rPr lang="ru-RU" sz="4000" dirty="0" err="1"/>
              <a:t>NoSQL</a:t>
            </a:r>
            <a:r>
              <a:rPr lang="ru-RU" sz="4000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987136"/>
          </a:xfrm>
        </p:spPr>
        <p:txBody>
          <a:bodyPr>
            <a:normAutofit/>
          </a:bodyPr>
          <a:lstStyle/>
          <a:p>
            <a:r>
              <a:rPr lang="ru-RU" dirty="0" smtClean="0"/>
              <a:t>Где нужны  </a:t>
            </a:r>
            <a:r>
              <a:rPr lang="en-US" dirty="0" smtClean="0"/>
              <a:t>NOSQL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32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4144" y="1881352"/>
            <a:ext cx="9997440" cy="4976648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ru-RU" b="1" dirty="0" smtClean="0"/>
              <a:t>Хранилища «ключ-значение»</a:t>
            </a:r>
            <a:r>
              <a:rPr lang="en-US" b="1" dirty="0" smtClean="0"/>
              <a:t> (Key-value)</a:t>
            </a:r>
            <a:endParaRPr lang="ru-RU" b="1" dirty="0" smtClean="0"/>
          </a:p>
          <a:p>
            <a:pPr marL="82296" indent="0">
              <a:spcBef>
                <a:spcPts val="800"/>
              </a:spcBef>
              <a:buNone/>
            </a:pPr>
            <a:r>
              <a:rPr lang="ru-RU" dirty="0" smtClean="0"/>
              <a:t>		</a:t>
            </a:r>
            <a:r>
              <a:rPr lang="en-US" dirty="0" err="1" smtClean="0"/>
              <a:t>Redis</a:t>
            </a:r>
            <a:r>
              <a:rPr lang="ru-RU" dirty="0" smtClean="0"/>
              <a:t>, </a:t>
            </a:r>
            <a:r>
              <a:rPr lang="en-US" dirty="0" smtClean="0"/>
              <a:t>Amazon </a:t>
            </a:r>
            <a:r>
              <a:rPr lang="en-US" dirty="0" err="1"/>
              <a:t>DynamoDB</a:t>
            </a:r>
            <a:r>
              <a:rPr lang="en-US" dirty="0"/>
              <a:t>, Berkeley DB, </a:t>
            </a:r>
            <a:r>
              <a:rPr lang="ru-RU" dirty="0" smtClean="0"/>
              <a:t>			</a:t>
            </a:r>
            <a:r>
              <a:rPr lang="en-US" dirty="0" err="1" smtClean="0"/>
              <a:t>MemcacheDB</a:t>
            </a:r>
            <a:endParaRPr lang="ru-RU" dirty="0" smtClean="0"/>
          </a:p>
          <a:p>
            <a:pPr>
              <a:spcBef>
                <a:spcPts val="800"/>
              </a:spcBef>
            </a:pPr>
            <a:r>
              <a:rPr lang="en-US" b="1" dirty="0"/>
              <a:t>Document </a:t>
            </a:r>
            <a:r>
              <a:rPr lang="en-US" b="1" dirty="0" smtClean="0"/>
              <a:t>Stores </a:t>
            </a:r>
            <a:r>
              <a:rPr lang="ru-RU" b="1" dirty="0" smtClean="0"/>
              <a:t>хранилища</a:t>
            </a:r>
          </a:p>
          <a:p>
            <a:pPr marL="82296" indent="0">
              <a:spcBef>
                <a:spcPts val="800"/>
              </a:spcBef>
              <a:buNone/>
            </a:pPr>
            <a:r>
              <a:rPr lang="ru-RU" b="1" dirty="0"/>
              <a:t> </a:t>
            </a:r>
            <a:r>
              <a:rPr lang="ru-RU" b="1" dirty="0" smtClean="0"/>
              <a:t>		</a:t>
            </a:r>
            <a:r>
              <a:rPr lang="en-US" dirty="0"/>
              <a:t> MongoDB, </a:t>
            </a:r>
            <a:r>
              <a:rPr lang="en-US" dirty="0" err="1"/>
              <a:t>CouchDB</a:t>
            </a:r>
            <a:r>
              <a:rPr lang="en-US" dirty="0"/>
              <a:t>, </a:t>
            </a:r>
            <a:r>
              <a:rPr lang="en-US" dirty="0" err="1" smtClean="0"/>
              <a:t>MarkLogic</a:t>
            </a:r>
            <a:r>
              <a:rPr lang="en-US" dirty="0"/>
              <a:t>, </a:t>
            </a:r>
            <a:r>
              <a:rPr lang="en-US" dirty="0" err="1" smtClean="0"/>
              <a:t>eXist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spcBef>
                <a:spcPts val="800"/>
              </a:spcBef>
            </a:pPr>
            <a:r>
              <a:rPr lang="ru-RU" b="1" dirty="0" err="1" smtClean="0"/>
              <a:t>Графовые</a:t>
            </a:r>
            <a:r>
              <a:rPr lang="ru-RU" b="1" dirty="0" smtClean="0"/>
              <a:t> (</a:t>
            </a:r>
            <a:r>
              <a:rPr lang="en-US" b="1" dirty="0" smtClean="0"/>
              <a:t>RDF</a:t>
            </a:r>
            <a:r>
              <a:rPr lang="ru-RU" b="1" dirty="0"/>
              <a:t>) </a:t>
            </a:r>
            <a:r>
              <a:rPr lang="ru-RU" b="1" dirty="0" smtClean="0"/>
              <a:t>хранилища</a:t>
            </a:r>
          </a:p>
          <a:p>
            <a:pPr marL="82296" indent="0">
              <a:spcBef>
                <a:spcPts val="800"/>
              </a:spcBef>
              <a:buNone/>
            </a:pPr>
            <a:r>
              <a:rPr lang="ru-RU" dirty="0" smtClean="0"/>
              <a:t>		</a:t>
            </a:r>
            <a:r>
              <a:rPr lang="en-US" dirty="0"/>
              <a:t> Neo4j, </a:t>
            </a:r>
            <a:r>
              <a:rPr lang="en-US" dirty="0" err="1"/>
              <a:t>Giraph</a:t>
            </a:r>
            <a:r>
              <a:rPr lang="en-US" dirty="0"/>
              <a:t>, </a:t>
            </a:r>
            <a:r>
              <a:rPr lang="en-US" dirty="0" err="1"/>
              <a:t>HyperGraphDB</a:t>
            </a:r>
            <a:r>
              <a:rPr lang="en-US" dirty="0"/>
              <a:t>, </a:t>
            </a:r>
            <a:r>
              <a:rPr lang="en-US" dirty="0" err="1" smtClean="0"/>
              <a:t>OrientDB</a:t>
            </a:r>
            <a:r>
              <a:rPr lang="en-US" dirty="0" smtClean="0"/>
              <a:t>.</a:t>
            </a:r>
          </a:p>
          <a:p>
            <a:pPr>
              <a:spcBef>
                <a:spcPts val="800"/>
              </a:spcBef>
            </a:pPr>
            <a:r>
              <a:rPr lang="en-US" b="1" dirty="0" err="1" smtClean="0"/>
              <a:t>BigTable</a:t>
            </a:r>
            <a:r>
              <a:rPr lang="ru-RU" b="1" dirty="0" smtClean="0"/>
              <a:t> (</a:t>
            </a:r>
            <a:r>
              <a:rPr lang="en-US" b="1" dirty="0"/>
              <a:t>Wide </a:t>
            </a:r>
            <a:r>
              <a:rPr lang="en-US" b="1" dirty="0" smtClean="0"/>
              <a:t>Column</a:t>
            </a:r>
            <a:r>
              <a:rPr lang="ru-RU" b="1" dirty="0" smtClean="0"/>
              <a:t>)</a:t>
            </a:r>
            <a:r>
              <a:rPr lang="en-US" b="1" dirty="0" smtClean="0"/>
              <a:t> </a:t>
            </a:r>
            <a:r>
              <a:rPr lang="ru-RU" b="1" dirty="0" smtClean="0"/>
              <a:t>хранилища</a:t>
            </a:r>
          </a:p>
          <a:p>
            <a:pPr marL="82296" indent="0">
              <a:spcBef>
                <a:spcPts val="800"/>
              </a:spcBef>
              <a:buNone/>
            </a:pPr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en-US" dirty="0"/>
              <a:t> Cassandra, </a:t>
            </a:r>
            <a:r>
              <a:rPr lang="en-US" dirty="0" err="1"/>
              <a:t>HBase</a:t>
            </a:r>
            <a:r>
              <a:rPr lang="en-US" dirty="0"/>
              <a:t>, </a:t>
            </a:r>
            <a:r>
              <a:rPr lang="en-US" dirty="0" err="1" smtClean="0"/>
              <a:t>Hypertable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en-US" dirty="0" smtClean="0"/>
              <a:t>NoSQL</a:t>
            </a:r>
            <a:r>
              <a:rPr lang="ru-RU" dirty="0" smtClean="0"/>
              <a:t> хранилищ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8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85" y="1587782"/>
            <a:ext cx="5053968" cy="452063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Хранилища «ключ-значение»</a:t>
            </a:r>
            <a:r>
              <a:rPr lang="en-US" b="1" dirty="0"/>
              <a:t> (Key-value)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5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54238" y="1181582"/>
            <a:ext cx="10938076" cy="5543309"/>
          </a:xfrm>
        </p:spPr>
        <p:txBody>
          <a:bodyPr>
            <a:normAutofit/>
          </a:bodyPr>
          <a:lstStyle/>
          <a:p>
            <a:pPr marL="82296" indent="0" algn="just">
              <a:lnSpc>
                <a:spcPts val="3800"/>
              </a:lnSpc>
              <a:spcBef>
                <a:spcPts val="1200"/>
              </a:spcBef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Документоориентированная</a:t>
            </a:r>
            <a:r>
              <a:rPr lang="ru-RU" b="1" dirty="0" smtClean="0"/>
              <a:t> </a:t>
            </a:r>
            <a:r>
              <a:rPr lang="ru-RU" b="1" dirty="0"/>
              <a:t>СУБД</a:t>
            </a:r>
            <a:r>
              <a:rPr lang="ru-RU" dirty="0"/>
              <a:t> (англ. </a:t>
            </a:r>
            <a:r>
              <a:rPr lang="ru-RU" i="1" dirty="0" err="1"/>
              <a:t>document-oriented</a:t>
            </a:r>
            <a:r>
              <a:rPr lang="ru-RU" i="1" dirty="0"/>
              <a:t> </a:t>
            </a:r>
            <a:r>
              <a:rPr lang="ru-RU" i="1" dirty="0" err="1"/>
              <a:t>database</a:t>
            </a:r>
            <a:r>
              <a:rPr lang="ru-RU" dirty="0"/>
              <a:t>) — СУБД, специально предназначенная для хранения иерархических структур данных (документов) и обычно реализуемая с помощью подхода </a:t>
            </a:r>
            <a:r>
              <a:rPr lang="ru-RU" dirty="0" err="1" smtClean="0"/>
              <a:t>NoSQL</a:t>
            </a:r>
            <a:r>
              <a:rPr lang="ru-RU" dirty="0" smtClean="0"/>
              <a:t> </a:t>
            </a:r>
            <a:r>
              <a:rPr lang="ru-RU" dirty="0"/>
              <a:t>. Структура дерева начинается с корневого узла и может иметь несколько внутренних и листовых узлов. </a:t>
            </a:r>
            <a:r>
              <a:rPr lang="ru-RU" dirty="0" smtClean="0"/>
              <a:t> Данные содержатся в структуре «</a:t>
            </a:r>
            <a:r>
              <a:rPr lang="ru-RU" dirty="0"/>
              <a:t>дерево». Листовые узлы содержат конечные данные, которые при добавлении заносятся в индексы базы, благодаря которым можно осуществлять быстрый поиск даже при достаточно сложной общей структуре хранилища.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84495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Документоориентированные</a:t>
            </a:r>
            <a:r>
              <a:rPr lang="en-US" dirty="0"/>
              <a:t> </a:t>
            </a:r>
            <a:r>
              <a:rPr lang="ru-RU" dirty="0"/>
              <a:t>хранилища</a:t>
            </a:r>
          </a:p>
        </p:txBody>
      </p:sp>
    </p:spTree>
    <p:extLst>
      <p:ext uri="{BB962C8B-B14F-4D97-AF65-F5344CB8AC3E}">
        <p14:creationId xmlns:p14="http://schemas.microsoft.com/office/powerpoint/2010/main" val="6440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261" y="1447800"/>
            <a:ext cx="10476323" cy="4800600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 err="1"/>
              <a:t>Resource</a:t>
            </a:r>
            <a:r>
              <a:rPr lang="ru-RU" b="1" dirty="0"/>
              <a:t> </a:t>
            </a:r>
            <a:r>
              <a:rPr lang="ru-RU" b="1" dirty="0" err="1"/>
              <a:t>Description</a:t>
            </a:r>
            <a:r>
              <a:rPr lang="ru-RU" b="1" dirty="0"/>
              <a:t> </a:t>
            </a:r>
            <a:r>
              <a:rPr lang="ru-RU" b="1" dirty="0" err="1"/>
              <a:t>Framework</a:t>
            </a:r>
            <a:r>
              <a:rPr lang="ru-RU" dirty="0"/>
              <a:t> (RDF, «среда описания ресурса</a:t>
            </a:r>
            <a:r>
              <a:rPr lang="ru-RU" dirty="0" smtClean="0"/>
              <a:t>»)</a:t>
            </a:r>
            <a:r>
              <a:rPr lang="ru-RU" dirty="0"/>
              <a:t> — это разработанная консорциумом Всемирной паутины модель для представления данных, в особенности — </a:t>
            </a:r>
            <a:r>
              <a:rPr lang="ru-RU" dirty="0" smtClean="0"/>
              <a:t>метаданных</a:t>
            </a:r>
            <a:r>
              <a:rPr lang="en-US" dirty="0" smtClean="0"/>
              <a:t>.</a:t>
            </a: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Множество </a:t>
            </a:r>
            <a:r>
              <a:rPr lang="ru-RU" dirty="0"/>
              <a:t>RDF-утверждений образует ориентированный </a:t>
            </a:r>
            <a:r>
              <a:rPr lang="ru-RU" dirty="0" smtClean="0"/>
              <a:t>граф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Графовые</a:t>
            </a:r>
            <a:r>
              <a:rPr lang="ru-RU" dirty="0"/>
              <a:t> базы </a:t>
            </a:r>
            <a:r>
              <a:rPr lang="ru-RU" dirty="0" smtClean="0"/>
              <a:t>данных и </a:t>
            </a:r>
            <a:r>
              <a:rPr lang="en-US" dirty="0" smtClean="0"/>
              <a:t>RDF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10" y="3437877"/>
            <a:ext cx="7527410" cy="12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4144" y="1447799"/>
            <a:ext cx="9997440" cy="5242367"/>
          </a:xfrm>
        </p:spPr>
        <p:txBody>
          <a:bodyPr/>
          <a:lstStyle/>
          <a:p>
            <a:pPr marL="82296" indent="0">
              <a:lnSpc>
                <a:spcPts val="3800"/>
              </a:lnSpc>
              <a:buNone/>
            </a:pPr>
            <a:r>
              <a:rPr lang="ru-RU" dirty="0"/>
              <a:t>В этом хранилище данные хранятся в виде </a:t>
            </a:r>
            <a:r>
              <a:rPr lang="ru-RU" dirty="0" smtClean="0"/>
              <a:t>разреженной многомерной </a:t>
            </a:r>
            <a:r>
              <a:rPr lang="ru-RU" dirty="0"/>
              <a:t>матрицы, строки и столбцы которой используются как ключи. Типичным применением этого вида СУБД является веб-индексирование, а также задачи, связанные с большими данными, с пониженными требованиями к согласованности данных</a:t>
            </a:r>
            <a:r>
              <a:rPr lang="ru-RU" dirty="0" smtClean="0"/>
              <a:t>.</a:t>
            </a:r>
          </a:p>
          <a:p>
            <a:pPr marL="82296" indent="0">
              <a:lnSpc>
                <a:spcPts val="3800"/>
              </a:lnSpc>
              <a:buNone/>
            </a:pPr>
            <a:r>
              <a:rPr lang="ru-RU" dirty="0" smtClean="0"/>
              <a:t>Строки – координаты места</a:t>
            </a:r>
          </a:p>
          <a:p>
            <a:pPr marL="82296" indent="0">
              <a:lnSpc>
                <a:spcPts val="3800"/>
              </a:lnSpc>
              <a:buNone/>
            </a:pPr>
            <a:r>
              <a:rPr lang="ru-RU" dirty="0" smtClean="0"/>
              <a:t>Колонки -  степень детализации</a:t>
            </a:r>
          </a:p>
          <a:p>
            <a:pPr marL="82296" indent="0">
              <a:lnSpc>
                <a:spcPts val="3800"/>
              </a:lnSpc>
              <a:buNone/>
            </a:pPr>
            <a:r>
              <a:rPr lang="ru-RU" dirty="0" smtClean="0"/>
              <a:t>Отметка </a:t>
            </a:r>
            <a:r>
              <a:rPr lang="ru-RU" dirty="0"/>
              <a:t>времени (</a:t>
            </a:r>
            <a:r>
              <a:rPr lang="en-US" dirty="0"/>
              <a:t>timestamp</a:t>
            </a:r>
            <a:r>
              <a:rPr lang="en-US" dirty="0" smtClean="0"/>
              <a:t>)</a:t>
            </a:r>
            <a:r>
              <a:rPr lang="ru-RU" dirty="0" smtClean="0"/>
              <a:t> –  время снимка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Bigtable</a:t>
            </a:r>
            <a:r>
              <a:rPr lang="ru-RU" b="1" dirty="0" smtClean="0"/>
              <a:t>-хранилища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90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65813" y="914400"/>
            <a:ext cx="10826187" cy="5810491"/>
          </a:xfrm>
        </p:spPr>
        <p:txBody>
          <a:bodyPr>
            <a:normAutofit/>
          </a:bodyPr>
          <a:lstStyle/>
          <a:p>
            <a:r>
              <a:rPr lang="ru-RU" sz="2400" dirty="0"/>
              <a:t>поддержка </a:t>
            </a:r>
            <a:r>
              <a:rPr lang="ru-RU" sz="2400" i="1" dirty="0"/>
              <a:t>распределенных транзакций</a:t>
            </a:r>
            <a:r>
              <a:rPr lang="ru-RU" sz="2400" dirty="0"/>
              <a:t>; </a:t>
            </a:r>
          </a:p>
          <a:p>
            <a:r>
              <a:rPr lang="ru-RU" sz="2400" i="1" dirty="0"/>
              <a:t>глобальная согласованность операций чтения</a:t>
            </a:r>
            <a:r>
              <a:rPr lang="ru-RU" sz="2400" dirty="0"/>
              <a:t> между географически распределенными ДЦ, </a:t>
            </a:r>
            <a:r>
              <a:rPr lang="ru-RU" sz="2400" dirty="0" err="1"/>
              <a:t>т.о</a:t>
            </a:r>
            <a:r>
              <a:rPr lang="ru-RU" sz="2400" dirty="0"/>
              <a:t>. данные, которые возвращают операции чтения из разных ДЦ, всегда согласованны и непротиворечивы. </a:t>
            </a:r>
          </a:p>
          <a:p>
            <a:r>
              <a:rPr lang="ru-RU" sz="2400" dirty="0" smtClean="0"/>
              <a:t>неблокирующее </a:t>
            </a:r>
            <a:r>
              <a:rPr lang="ru-RU" sz="2400" dirty="0"/>
              <a:t>чтение данных «из прошлого» (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past</a:t>
            </a:r>
            <a:r>
              <a:rPr lang="ru-RU" sz="2400" dirty="0"/>
              <a:t>); </a:t>
            </a:r>
          </a:p>
          <a:p>
            <a:r>
              <a:rPr lang="ru-RU" sz="2400" dirty="0"/>
              <a:t>отсутствие блокировок для </a:t>
            </a:r>
            <a:r>
              <a:rPr lang="ru-RU" sz="2400" dirty="0" err="1"/>
              <a:t>read-only</a:t>
            </a:r>
            <a:r>
              <a:rPr lang="ru-RU" sz="2400" dirty="0"/>
              <a:t> транзакций; </a:t>
            </a:r>
          </a:p>
          <a:p>
            <a:r>
              <a:rPr lang="ru-RU" sz="2400" dirty="0"/>
              <a:t>атомарное изменение схемы таблиц данных; </a:t>
            </a:r>
          </a:p>
          <a:p>
            <a:r>
              <a:rPr lang="ru-RU" sz="2400" dirty="0"/>
              <a:t>синхронная репликация; </a:t>
            </a:r>
          </a:p>
          <a:p>
            <a:r>
              <a:rPr lang="ru-RU" sz="2400" dirty="0"/>
              <a:t>автоматическая обработка отказов как вычислительных узлов, так и ДЦ; </a:t>
            </a:r>
          </a:p>
          <a:p>
            <a:r>
              <a:rPr lang="ru-RU" sz="2400" dirty="0"/>
              <a:t>автоматическая миграция данных как между вычислительными узлами, так и между ДЦ. </a:t>
            </a:r>
            <a:endParaRPr lang="ru-RU" sz="2400" dirty="0" smtClean="0"/>
          </a:p>
          <a:p>
            <a:endParaRPr lang="ru-RU" sz="2400" dirty="0"/>
          </a:p>
          <a:p>
            <a:pPr marL="82296" indent="0" algn="ctr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Первая такая система –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Spanner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от 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GOOGLE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NewSQL</a:t>
            </a:r>
            <a:r>
              <a:rPr lang="en-US" dirty="0" smtClean="0"/>
              <a:t>  </a:t>
            </a:r>
            <a:r>
              <a:rPr lang="ru-RU" dirty="0" smtClean="0"/>
              <a:t>Основные принципы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59608" y="1143000"/>
            <a:ext cx="7498080" cy="5526360"/>
          </a:xfrm>
        </p:spPr>
        <p:txBody>
          <a:bodyPr>
            <a:normAutofit fontScale="85000" lnSpcReduction="10000"/>
          </a:bodyPr>
          <a:lstStyle/>
          <a:p>
            <a:pPr marL="596646" indent="-514350">
              <a:buAutoNum type="arabicPeriod"/>
            </a:pPr>
            <a:r>
              <a:rPr lang="ru-RU" b="1" dirty="0" smtClean="0"/>
              <a:t>Не </a:t>
            </a:r>
            <a:r>
              <a:rPr lang="ru-RU" b="1" dirty="0"/>
              <a:t>используется </a:t>
            </a:r>
            <a:r>
              <a:rPr lang="en-US" b="1" dirty="0"/>
              <a:t>SQL</a:t>
            </a:r>
            <a:r>
              <a:rPr lang="en-US" dirty="0"/>
              <a:t> </a:t>
            </a:r>
            <a:endParaRPr lang="en-US" dirty="0" smtClean="0"/>
          </a:p>
          <a:p>
            <a:pPr marL="596646" indent="-514350">
              <a:buAutoNum type="arabicPeriod"/>
            </a:pPr>
            <a:r>
              <a:rPr lang="ru-RU" b="1" dirty="0" smtClean="0"/>
              <a:t>Неструктурированные </a:t>
            </a:r>
            <a:r>
              <a:rPr lang="ru-RU" b="1" dirty="0"/>
              <a:t>(</a:t>
            </a:r>
            <a:r>
              <a:rPr lang="en-US" b="1" dirty="0" err="1"/>
              <a:t>schemaless</a:t>
            </a:r>
            <a:r>
              <a:rPr lang="en-US" b="1" dirty="0" smtClean="0"/>
              <a:t>)</a:t>
            </a:r>
          </a:p>
          <a:p>
            <a:pPr marL="813816" lvl="1" indent="-457200"/>
            <a:r>
              <a:rPr lang="ru-RU" dirty="0"/>
              <a:t>в NoSQL базах в отличие от реляционных структура данных не </a:t>
            </a:r>
            <a:r>
              <a:rPr lang="ru-RU" dirty="0" smtClean="0"/>
              <a:t>регламентирована</a:t>
            </a:r>
            <a:endParaRPr lang="en-US" dirty="0" smtClean="0"/>
          </a:p>
          <a:p>
            <a:pPr marL="813816" lvl="1" indent="-457200"/>
            <a:r>
              <a:rPr lang="ru-RU" dirty="0" smtClean="0"/>
              <a:t>Схема данных отслеживается в коде приложений</a:t>
            </a:r>
            <a:endParaRPr lang="en-US" dirty="0"/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/>
              <a:t>Представление </a:t>
            </a:r>
            <a:r>
              <a:rPr lang="ru-RU" b="1" dirty="0"/>
              <a:t>данных в виде </a:t>
            </a:r>
            <a:r>
              <a:rPr lang="ru-RU" b="1" dirty="0" smtClean="0"/>
              <a:t>агрегатов</a:t>
            </a:r>
          </a:p>
          <a:p>
            <a:pPr marL="813816" lvl="1" indent="-457200"/>
            <a:r>
              <a:rPr lang="ru-RU" dirty="0"/>
              <a:t>Сущности объединены </a:t>
            </a:r>
            <a:r>
              <a:rPr lang="ru-RU" dirty="0" smtClean="0"/>
              <a:t>в объекты базы данных как удобно (как попало)</a:t>
            </a:r>
            <a:endParaRPr lang="ru-RU" dirty="0"/>
          </a:p>
          <a:p>
            <a:pPr marL="596646" indent="-514350">
              <a:buFont typeface="+mj-lt"/>
              <a:buAutoNum type="arabicPeriod"/>
            </a:pPr>
            <a:r>
              <a:rPr lang="ru-RU" b="1" dirty="0"/>
              <a:t>Слабые </a:t>
            </a:r>
            <a:r>
              <a:rPr lang="en-US" b="1" dirty="0"/>
              <a:t>ACID </a:t>
            </a:r>
            <a:r>
              <a:rPr lang="ru-RU" b="1" dirty="0"/>
              <a:t>свойства</a:t>
            </a:r>
            <a:r>
              <a:rPr lang="ru-RU" b="1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/>
              <a:t>Распределенные системы, без совместно используемых ресурсов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67608" y="0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Характеристики </a:t>
            </a:r>
            <a:r>
              <a:rPr lang="en-US" dirty="0"/>
              <a:t>NoSQL </a:t>
            </a:r>
            <a:r>
              <a:rPr lang="ru-RU" dirty="0"/>
              <a:t>баз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21961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11624" y="1124744"/>
            <a:ext cx="7956376" cy="5472608"/>
          </a:xfrm>
        </p:spPr>
        <p:txBody>
          <a:bodyPr>
            <a:noAutofit/>
          </a:bodyPr>
          <a:lstStyle/>
          <a:p>
            <a:pPr marL="82296" indent="0">
              <a:lnSpc>
                <a:spcPct val="100000"/>
              </a:lnSpc>
              <a:buNone/>
            </a:pPr>
            <a:r>
              <a:rPr lang="ru-RU" sz="2300" b="1" dirty="0"/>
              <a:t>Теорема CAP</a:t>
            </a:r>
            <a:r>
              <a:rPr lang="ru-RU" sz="2300" dirty="0"/>
              <a:t> (известная также как </a:t>
            </a:r>
            <a:r>
              <a:rPr lang="ru-RU" sz="2300" b="1" dirty="0"/>
              <a:t>теорема </a:t>
            </a:r>
            <a:r>
              <a:rPr lang="ru-RU" sz="2300" b="1" dirty="0" err="1"/>
              <a:t>Брюера</a:t>
            </a:r>
            <a:r>
              <a:rPr lang="ru-RU" sz="2300" dirty="0"/>
              <a:t>) — эвристическое утверждение о том, что в любой реализации распределённых вычислений возможно обеспечить не более двух из трёх следующих свойств:</a:t>
            </a:r>
          </a:p>
          <a:p>
            <a:pPr>
              <a:lnSpc>
                <a:spcPct val="100000"/>
              </a:lnSpc>
            </a:pPr>
            <a:r>
              <a:rPr lang="ru-RU" sz="2300" i="1" dirty="0"/>
              <a:t>согласованность данных</a:t>
            </a:r>
            <a:r>
              <a:rPr lang="ru-RU" sz="2300" dirty="0"/>
              <a:t> (англ. </a:t>
            </a:r>
            <a:r>
              <a:rPr lang="ru-RU" sz="2300" i="1" dirty="0" err="1"/>
              <a:t>consistency</a:t>
            </a:r>
            <a:r>
              <a:rPr lang="ru-RU" sz="2300" dirty="0"/>
              <a:t>) — во всех вычислительных узлах в один момент времени данные не противоречат друг другу;</a:t>
            </a:r>
          </a:p>
          <a:p>
            <a:pPr>
              <a:lnSpc>
                <a:spcPct val="100000"/>
              </a:lnSpc>
            </a:pPr>
            <a:r>
              <a:rPr lang="ru-RU" sz="2300" i="1" dirty="0"/>
              <a:t>доступность</a:t>
            </a:r>
            <a:r>
              <a:rPr lang="ru-RU" sz="2300" dirty="0"/>
              <a:t> (англ. </a:t>
            </a:r>
            <a:r>
              <a:rPr lang="ru-RU" sz="2300" i="1" dirty="0" err="1"/>
              <a:t>availability</a:t>
            </a:r>
            <a:r>
              <a:rPr lang="ru-RU" sz="2300" dirty="0"/>
              <a:t>) — любой запрос к распределённой системе завершается корректным откликом;</a:t>
            </a:r>
          </a:p>
          <a:p>
            <a:pPr>
              <a:lnSpc>
                <a:spcPct val="100000"/>
              </a:lnSpc>
            </a:pPr>
            <a:r>
              <a:rPr lang="ru-RU" sz="2300" i="1" dirty="0"/>
              <a:t>устойчивость к разделению</a:t>
            </a:r>
            <a:r>
              <a:rPr lang="ru-RU" sz="2300" dirty="0"/>
              <a:t> (англ. </a:t>
            </a:r>
            <a:r>
              <a:rPr lang="ru-RU" sz="2300" i="1" dirty="0" err="1"/>
              <a:t>partition</a:t>
            </a:r>
            <a:r>
              <a:rPr lang="ru-RU" sz="2300" i="1" dirty="0"/>
              <a:t> </a:t>
            </a:r>
            <a:r>
              <a:rPr lang="ru-RU" sz="2300" i="1" dirty="0" err="1"/>
              <a:t>tolerance</a:t>
            </a:r>
            <a:r>
              <a:rPr lang="ru-RU" sz="2300" dirty="0"/>
              <a:t>) — расщепление распределённой системы на несколько изолированных секций не приводит к некорректности отклика от каждой из секций.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850106"/>
          </a:xfrm>
        </p:spPr>
        <p:txBody>
          <a:bodyPr/>
          <a:lstStyle/>
          <a:p>
            <a:r>
              <a:rPr lang="ru-RU" b="1" dirty="0"/>
              <a:t>Теорема CAP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9608" y="0"/>
            <a:ext cx="749808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SQL </a:t>
            </a:r>
            <a:r>
              <a:rPr lang="ru-RU" dirty="0"/>
              <a:t>и</a:t>
            </a:r>
            <a:r>
              <a:rPr lang="en-US" dirty="0" smtClean="0"/>
              <a:t> NoSQL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33" y="980728"/>
            <a:ext cx="6441430" cy="57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1143000"/>
          </a:xfrm>
        </p:spPr>
        <p:txBody>
          <a:bodyPr/>
          <a:lstStyle/>
          <a:p>
            <a:r>
              <a:rPr lang="ru-RU" dirty="0" smtClean="0"/>
              <a:t>Вводные замечания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9608" y="1447800"/>
            <a:ext cx="7498080" cy="47207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dirty="0" smtClean="0"/>
              <a:t>Количественные </a:t>
            </a:r>
            <a:r>
              <a:rPr lang="ru-RU" dirty="0"/>
              <a:t>параметры курса</a:t>
            </a:r>
          </a:p>
          <a:p>
            <a:pPr lvl="2"/>
            <a:r>
              <a:rPr lang="ru-RU" dirty="0"/>
              <a:t>Лекции </a:t>
            </a:r>
            <a:r>
              <a:rPr lang="ru-RU" dirty="0" smtClean="0"/>
              <a:t>16 шт.</a:t>
            </a:r>
            <a:endParaRPr lang="ru-RU" dirty="0"/>
          </a:p>
          <a:p>
            <a:pPr lvl="2"/>
            <a:r>
              <a:rPr lang="ru-RU" dirty="0"/>
              <a:t>Лабораторные </a:t>
            </a:r>
            <a:r>
              <a:rPr lang="ru-RU" dirty="0" smtClean="0"/>
              <a:t>2-3 </a:t>
            </a:r>
            <a:r>
              <a:rPr lang="ru-RU" dirty="0"/>
              <a:t>шт.</a:t>
            </a:r>
          </a:p>
          <a:p>
            <a:pPr lvl="2"/>
            <a:r>
              <a:rPr lang="ru-RU" dirty="0"/>
              <a:t>Курсовой проект 1 шт.</a:t>
            </a:r>
          </a:p>
          <a:p>
            <a:pPr lvl="2"/>
            <a:r>
              <a:rPr lang="ru-RU" dirty="0"/>
              <a:t>Экзамен 1 шт</a:t>
            </a:r>
            <a:r>
              <a:rPr lang="ru-RU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Литература и первоисточники</a:t>
            </a:r>
          </a:p>
          <a:p>
            <a:pPr lvl="2">
              <a:spcBef>
                <a:spcPts val="1200"/>
              </a:spcBef>
            </a:pPr>
            <a:r>
              <a:rPr lang="ru-RU" dirty="0" smtClean="0"/>
              <a:t>Можно найти на сайте кафедры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Обратная связь  </a:t>
            </a:r>
            <a:r>
              <a:rPr lang="en-US" dirty="0" smtClean="0"/>
              <a:t>  m_fomin@mail.ru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0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азовая </a:t>
            </a:r>
            <a:r>
              <a:rPr lang="ru-RU" dirty="0"/>
              <a:t>доступность (англ. </a:t>
            </a:r>
            <a:r>
              <a:rPr lang="ru-RU" i="1" dirty="0" err="1"/>
              <a:t>basic</a:t>
            </a:r>
            <a:r>
              <a:rPr lang="ru-RU" i="1" dirty="0"/>
              <a:t> </a:t>
            </a:r>
            <a:r>
              <a:rPr lang="ru-RU" i="1" dirty="0" err="1"/>
              <a:t>availability</a:t>
            </a:r>
            <a:r>
              <a:rPr lang="ru-RU" dirty="0"/>
              <a:t>) — каждый запрос гарантированно завершается (успешно или безуспешно).</a:t>
            </a:r>
          </a:p>
          <a:p>
            <a:r>
              <a:rPr lang="ru-RU" dirty="0" smtClean="0"/>
              <a:t>Гибкое </a:t>
            </a:r>
            <a:r>
              <a:rPr lang="ru-RU" dirty="0"/>
              <a:t>состояние (англ. </a:t>
            </a:r>
            <a:r>
              <a:rPr lang="ru-RU" i="1" dirty="0" err="1"/>
              <a:t>soft</a:t>
            </a:r>
            <a:r>
              <a:rPr lang="ru-RU" i="1" dirty="0"/>
              <a:t> </a:t>
            </a:r>
            <a:r>
              <a:rPr lang="ru-RU" i="1" dirty="0" err="1"/>
              <a:t>state</a:t>
            </a:r>
            <a:r>
              <a:rPr lang="ru-RU" dirty="0"/>
              <a:t>) — состояние системы может изменяться со временем, даже без ввода новых данных, для достижения согласования данных.</a:t>
            </a:r>
          </a:p>
          <a:p>
            <a:r>
              <a:rPr lang="ru-RU" dirty="0" smtClean="0"/>
              <a:t>Согласованность </a:t>
            </a:r>
            <a:r>
              <a:rPr lang="ru-RU" dirty="0"/>
              <a:t>в конечном счёте (англ. </a:t>
            </a:r>
            <a:r>
              <a:rPr lang="ru-RU" i="1" dirty="0" err="1"/>
              <a:t>eventual</a:t>
            </a:r>
            <a:r>
              <a:rPr lang="ru-RU" i="1" dirty="0"/>
              <a:t> </a:t>
            </a:r>
            <a:r>
              <a:rPr lang="ru-RU" i="1" dirty="0" err="1"/>
              <a:t>consistency</a:t>
            </a:r>
            <a:r>
              <a:rPr lang="ru-RU" dirty="0"/>
              <a:t>) — данные могут быть некоторое время </a:t>
            </a:r>
            <a:r>
              <a:rPr lang="ru-RU" dirty="0" err="1"/>
              <a:t>рассогласованы</a:t>
            </a:r>
            <a:r>
              <a:rPr lang="ru-RU" dirty="0"/>
              <a:t>, но приходят к согласованию через некоторое время.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</a:t>
            </a:r>
            <a:r>
              <a:rPr lang="ru-RU" dirty="0" smtClean="0"/>
              <a:t>вместо </a:t>
            </a:r>
            <a:r>
              <a:rPr lang="en-US" dirty="0" smtClean="0"/>
              <a:t>ACID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0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688" y="274638"/>
            <a:ext cx="7170000" cy="1143000"/>
          </a:xfrm>
        </p:spPr>
        <p:txBody>
          <a:bodyPr/>
          <a:lstStyle/>
          <a:p>
            <a:r>
              <a:rPr lang="ru-RU" dirty="0">
                <a:effectLst/>
              </a:rPr>
              <a:t>Концепция баз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9608" y="1628800"/>
            <a:ext cx="7498080" cy="46196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ru-RU" dirty="0" smtClean="0"/>
              <a:t>Отчуждение данных от программ</a:t>
            </a:r>
          </a:p>
          <a:p>
            <a:pPr>
              <a:spcBef>
                <a:spcPts val="800"/>
              </a:spcBef>
            </a:pPr>
            <a:r>
              <a:rPr lang="ru-RU" dirty="0"/>
              <a:t>Хранение описания данных вместе с самими данными</a:t>
            </a:r>
          </a:p>
          <a:p>
            <a:pPr>
              <a:spcBef>
                <a:spcPts val="800"/>
              </a:spcBef>
            </a:pPr>
            <a:r>
              <a:rPr lang="ru-RU" dirty="0" smtClean="0"/>
              <a:t>Поддержание </a:t>
            </a:r>
            <a:r>
              <a:rPr lang="ru-RU" dirty="0"/>
              <a:t>данных в </a:t>
            </a:r>
            <a:r>
              <a:rPr lang="ru-RU" dirty="0" smtClean="0"/>
              <a:t>согласованном состоянии</a:t>
            </a:r>
          </a:p>
          <a:p>
            <a:pPr>
              <a:spcBef>
                <a:spcPts val="800"/>
              </a:spcBef>
            </a:pPr>
            <a:r>
              <a:rPr lang="ru-RU" dirty="0"/>
              <a:t>Отчуждение данных от </a:t>
            </a:r>
            <a:r>
              <a:rPr lang="ru-RU" dirty="0" smtClean="0"/>
              <a:t>носителей</a:t>
            </a:r>
          </a:p>
          <a:p>
            <a:pPr>
              <a:spcBef>
                <a:spcPts val="800"/>
              </a:spcBef>
            </a:pPr>
            <a:r>
              <a:rPr lang="ru-RU" dirty="0" smtClean="0"/>
              <a:t>Защита информации от сбоев аппаратуры</a:t>
            </a:r>
          </a:p>
          <a:p>
            <a:pPr>
              <a:spcBef>
                <a:spcPts val="800"/>
              </a:spcBef>
            </a:pPr>
            <a:r>
              <a:rPr lang="ru-RU" dirty="0" smtClean="0"/>
              <a:t>Поддержка многопользовательской работы</a:t>
            </a:r>
          </a:p>
        </p:txBody>
      </p:sp>
      <p:cxnSp>
        <p:nvCxnSpPr>
          <p:cNvPr id="5" name="Прямая соединительная линия 4"/>
          <p:cNvCxnSpPr>
            <a:endCxn id="3" idx="3"/>
          </p:cNvCxnSpPr>
          <p:nvPr/>
        </p:nvCxnSpPr>
        <p:spPr>
          <a:xfrm>
            <a:off x="3071664" y="1417638"/>
            <a:ext cx="7386024" cy="252096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3" idx="1"/>
          </p:cNvCxnSpPr>
          <p:nvPr/>
        </p:nvCxnSpPr>
        <p:spPr>
          <a:xfrm flipV="1">
            <a:off x="2959608" y="1340768"/>
            <a:ext cx="7168840" cy="259783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9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13" y="1226126"/>
            <a:ext cx="8604448" cy="45400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61609" y="1007918"/>
            <a:ext cx="4083627" cy="123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3059" y="415635"/>
            <a:ext cx="5801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работает любая 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9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6455" y="116632"/>
            <a:ext cx="10037617" cy="864096"/>
          </a:xfrm>
        </p:spPr>
        <p:txBody>
          <a:bodyPr>
            <a:normAutofit/>
          </a:bodyPr>
          <a:lstStyle/>
          <a:p>
            <a:r>
              <a:rPr lang="ru-RU" dirty="0"/>
              <a:t>Как работает любая ИС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b="4348"/>
          <a:stretch/>
        </p:blipFill>
        <p:spPr>
          <a:xfrm>
            <a:off x="2098230" y="1811842"/>
            <a:ext cx="8985448" cy="3393129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7698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996892" y="3755070"/>
            <a:ext cx="7312856" cy="255425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96892" y="1844825"/>
            <a:ext cx="7312856" cy="1822717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9608" y="116632"/>
            <a:ext cx="7384864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Каждому свое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0992" y="1196753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Много пользователей (много транзакций)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8561" y="2090466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Первичное хранилище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08561" y="2984179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Обогащение, очистка, </a:t>
            </a:r>
            <a:r>
              <a:rPr lang="ru-RU" sz="2400" dirty="0" err="1"/>
              <a:t>маппинг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08561" y="3877892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Свертка, агрегирование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0992" y="4771605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Укладывание в </a:t>
            </a:r>
            <a:r>
              <a:rPr lang="en-US" sz="2400" dirty="0"/>
              <a:t>OLAP - </a:t>
            </a:r>
            <a:r>
              <a:rPr lang="ru-RU" sz="2400" dirty="0"/>
              <a:t>кубы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0992" y="5665318"/>
            <a:ext cx="58326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Анализ, отчеты</a:t>
            </a:r>
          </a:p>
        </p:txBody>
      </p:sp>
      <p:cxnSp>
        <p:nvCxnSpPr>
          <p:cNvPr id="14" name="Прямая со стрелкой 13"/>
          <p:cNvCxnSpPr>
            <a:stCxn id="5" idx="2"/>
            <a:endCxn id="6" idx="0"/>
          </p:cNvCxnSpPr>
          <p:nvPr/>
        </p:nvCxnSpPr>
        <p:spPr>
          <a:xfrm>
            <a:off x="6617317" y="1658417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24886" y="2537321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632455" y="3451517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619767" y="4354364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640024" y="5233269"/>
            <a:ext cx="7569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44" y="1447800"/>
            <a:ext cx="7569449" cy="480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Используемость СУБД  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3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72" y="1447800"/>
            <a:ext cx="7794425" cy="52192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Используемость СУБД  </a:t>
            </a:r>
            <a:r>
              <a:rPr lang="ru-RU" dirty="0" smtClean="0"/>
              <a:t>2017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9807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60" y="809295"/>
            <a:ext cx="10248540" cy="58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54727" y="1693718"/>
            <a:ext cx="10456857" cy="4894118"/>
          </a:xfrm>
        </p:spPr>
        <p:txBody>
          <a:bodyPr>
            <a:normAutofit fontScale="92500"/>
          </a:bodyPr>
          <a:lstStyle/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ru-RU" sz="3600" dirty="0">
                <a:latin typeface="Georgia" panose="02040502050405020303" pitchFamily="18" charset="0"/>
              </a:rPr>
              <a:t>В качестве основной базы данных лучше всего использовать </a:t>
            </a:r>
            <a:r>
              <a:rPr lang="ru-RU" sz="3600" dirty="0" smtClean="0">
                <a:latin typeface="Georgia" panose="02040502050405020303" pitchFamily="18" charset="0"/>
              </a:rPr>
              <a:t>реляционную СУБД. </a:t>
            </a:r>
            <a:r>
              <a:rPr lang="ru-RU" sz="3600" dirty="0">
                <a:latin typeface="Georgia" panose="02040502050405020303" pitchFamily="18" charset="0"/>
              </a:rPr>
              <a:t>Ни одно </a:t>
            </a:r>
            <a:r>
              <a:rPr lang="ru-RU" sz="3600" dirty="0" err="1">
                <a:latin typeface="Georgia" panose="02040502050405020303" pitchFamily="18" charset="0"/>
              </a:rPr>
              <a:t>NoSQL</a:t>
            </a:r>
            <a:r>
              <a:rPr lang="ru-RU" sz="3600" dirty="0">
                <a:latin typeface="Georgia" panose="02040502050405020303" pitchFamily="18" charset="0"/>
              </a:rPr>
              <a:t> решение не заменит реляционную базу с точки зрения гибкости обработки данных. 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ru-RU" sz="3600" dirty="0">
                <a:latin typeface="Georgia" panose="02040502050405020303" pitchFamily="18" charset="0"/>
              </a:rPr>
              <a:t>Правильная настройка </a:t>
            </a:r>
            <a:r>
              <a:rPr lang="ru-RU" sz="3600" dirty="0" smtClean="0">
                <a:latin typeface="Georgia" panose="02040502050405020303" pitchFamily="18" charset="0"/>
              </a:rPr>
              <a:t>реляционной </a:t>
            </a:r>
            <a:r>
              <a:rPr lang="ru-RU" sz="3600" dirty="0">
                <a:latin typeface="Georgia" panose="02040502050405020303" pitchFamily="18" charset="0"/>
              </a:rPr>
              <a:t>СУБД </a:t>
            </a:r>
            <a:r>
              <a:rPr lang="ru-RU" sz="3600" dirty="0" smtClean="0">
                <a:latin typeface="Georgia" panose="02040502050405020303" pitchFamily="18" charset="0"/>
              </a:rPr>
              <a:t>позволяют </a:t>
            </a:r>
            <a:r>
              <a:rPr lang="ru-RU" sz="3600" dirty="0">
                <a:latin typeface="Georgia" panose="02040502050405020303" pitchFamily="18" charset="0"/>
              </a:rPr>
              <a:t>обеспечить высокую </a:t>
            </a:r>
            <a:r>
              <a:rPr lang="ru-RU" sz="3600" dirty="0" smtClean="0">
                <a:latin typeface="Georgia" panose="02040502050405020303" pitchFamily="18" charset="0"/>
              </a:rPr>
              <a:t>производительность, а </a:t>
            </a:r>
            <a:r>
              <a:rPr lang="ru-RU" sz="3600" dirty="0" err="1">
                <a:latin typeface="Georgia" panose="02040502050405020303" pitchFamily="18" charset="0"/>
              </a:rPr>
              <a:t>NoSQL</a:t>
            </a:r>
            <a:r>
              <a:rPr lang="ru-RU" sz="3600" dirty="0" smtClean="0">
                <a:latin typeface="Georgia" panose="02040502050405020303" pitchFamily="18" charset="0"/>
              </a:rPr>
              <a:t> решения </a:t>
            </a:r>
            <a:r>
              <a:rPr lang="ru-RU" sz="3600" dirty="0">
                <a:latin typeface="Georgia" panose="02040502050405020303" pitchFamily="18" charset="0"/>
              </a:rPr>
              <a:t>лучше всего использовать в качестве дополнительных к основной базе данных для оптимизации нагрузок</a:t>
            </a:r>
            <a:r>
              <a:rPr lang="ru-RU" sz="3600" dirty="0" smtClean="0">
                <a:latin typeface="Georgia" panose="02040502050405020303" pitchFamily="18" charset="0"/>
              </a:rPr>
              <a:t>.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197427"/>
            <a:ext cx="9997440" cy="1776845"/>
          </a:xfrm>
        </p:spPr>
        <p:txBody>
          <a:bodyPr>
            <a:noAutofit/>
          </a:bodyPr>
          <a:lstStyle/>
          <a:p>
            <a:r>
              <a:rPr lang="ru-RU" dirty="0"/>
              <a:t>Какую базу данных выбрать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SQL </a:t>
            </a:r>
            <a:r>
              <a:rPr lang="ru-RU" dirty="0"/>
              <a:t>или NOSQL?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3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9608" y="2"/>
            <a:ext cx="7498080" cy="1124743"/>
          </a:xfrm>
        </p:spPr>
        <p:txBody>
          <a:bodyPr/>
          <a:lstStyle/>
          <a:p>
            <a:r>
              <a:rPr lang="ru-RU" dirty="0" smtClean="0"/>
              <a:t>Много - много СУБД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14155"/>
          <a:stretch/>
        </p:blipFill>
        <p:spPr>
          <a:xfrm>
            <a:off x="2954012" y="1124744"/>
            <a:ext cx="7503677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96646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4000" dirty="0" smtClean="0"/>
              <a:t>Научится думать</a:t>
            </a:r>
          </a:p>
          <a:p>
            <a:pPr marL="596646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4000" dirty="0" smtClean="0"/>
              <a:t>Ориентироваться в огромном количестве БД</a:t>
            </a:r>
          </a:p>
          <a:p>
            <a:pPr marL="596646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4000" dirty="0" smtClean="0"/>
              <a:t>Знать зачем нужна конкретная БД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курса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125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688" y="124691"/>
            <a:ext cx="7170000" cy="976745"/>
          </a:xfrm>
        </p:spPr>
        <p:txBody>
          <a:bodyPr/>
          <a:lstStyle/>
          <a:p>
            <a:r>
              <a:rPr lang="ru-RU" dirty="0" smtClean="0">
                <a:effectLst/>
              </a:rPr>
              <a:t>Концепции </a:t>
            </a:r>
            <a:r>
              <a:rPr lang="ru-RU" dirty="0">
                <a:effectLst/>
              </a:rPr>
              <a:t>баз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327" y="1330036"/>
            <a:ext cx="10508673" cy="5403273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ru-RU" sz="4000" dirty="0"/>
              <a:t>Отчуждение данных от программ</a:t>
            </a:r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ru-RU" sz="4000" dirty="0"/>
              <a:t>Отчуждение данных от носителей</a:t>
            </a:r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ru-RU" sz="4000" dirty="0" smtClean="0"/>
              <a:t>Хранение </a:t>
            </a:r>
            <a:r>
              <a:rPr lang="ru-RU" sz="4000" dirty="0"/>
              <a:t>описания данных вместе с самими данными</a:t>
            </a:r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ru-RU" sz="4000" dirty="0" smtClean="0"/>
              <a:t>Поддержание </a:t>
            </a:r>
            <a:r>
              <a:rPr lang="ru-RU" sz="4000" dirty="0"/>
              <a:t>данных в согласованном состоянии</a:t>
            </a:r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ru-RU" sz="4000" dirty="0"/>
              <a:t>Защита данных от сбоев </a:t>
            </a:r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ru-RU" sz="4000" dirty="0"/>
              <a:t>Поддержка многозадачной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4041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65985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Иерархическая модель данных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3752" y="1556792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63752" y="2627895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92568" y="2633612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02313" y="2627895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8574" y="3698998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02313" y="3698998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8574" y="4770101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89979" y="4772688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02313" y="4770101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702313" y="5830681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4" idx="2"/>
            <a:endCxn id="6" idx="0"/>
          </p:cNvCxnSpPr>
          <p:nvPr/>
        </p:nvCxnSpPr>
        <p:spPr>
          <a:xfrm>
            <a:off x="4691844" y="2132857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86666" y="4275063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86666" y="3203960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2"/>
          </p:cNvCxnSpPr>
          <p:nvPr/>
        </p:nvCxnSpPr>
        <p:spPr>
          <a:xfrm>
            <a:off x="4691845" y="2132856"/>
            <a:ext cx="1926227" cy="495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" idx="2"/>
            <a:endCxn id="8" idx="0"/>
          </p:cNvCxnSpPr>
          <p:nvPr/>
        </p:nvCxnSpPr>
        <p:spPr>
          <a:xfrm>
            <a:off x="4691845" y="2132857"/>
            <a:ext cx="3838561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7" idx="2"/>
          </p:cNvCxnSpPr>
          <p:nvPr/>
        </p:nvCxnSpPr>
        <p:spPr>
          <a:xfrm>
            <a:off x="6620661" y="3209677"/>
            <a:ext cx="1909745" cy="4893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9" idx="2"/>
          </p:cNvCxnSpPr>
          <p:nvPr/>
        </p:nvCxnSpPr>
        <p:spPr>
          <a:xfrm>
            <a:off x="4686666" y="4275062"/>
            <a:ext cx="1921446" cy="495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9" idx="2"/>
          </p:cNvCxnSpPr>
          <p:nvPr/>
        </p:nvCxnSpPr>
        <p:spPr>
          <a:xfrm>
            <a:off x="4686666" y="4275062"/>
            <a:ext cx="3853684" cy="495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528697" y="5346166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21209" y="161964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Вуз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04427" y="2730073"/>
            <a:ext cx="136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Факультеты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4886" y="2714637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Бухгалтерия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36754" y="3802364"/>
            <a:ext cx="13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Сотрудники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62260" y="5897496"/>
            <a:ext cx="113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Студенты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80730" y="4851126"/>
            <a:ext cx="89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Группы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29460" y="379577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Кафедры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27253" y="4873467"/>
            <a:ext cx="17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Преподаватели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75446" y="4873467"/>
            <a:ext cx="148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Дисциплины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22830" y="269547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Службы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8574" y="5484253"/>
            <a:ext cx="25257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Примеры: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Файловая система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Реестр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Windows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6694" y="1131168"/>
            <a:ext cx="17281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Наименование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04189" y="1432559"/>
            <a:ext cx="103960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Адрес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78800" y="1761103"/>
            <a:ext cx="112999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ИНН</a:t>
            </a:r>
          </a:p>
        </p:txBody>
      </p:sp>
      <p:cxnSp>
        <p:nvCxnSpPr>
          <p:cNvPr id="24" name="Прямая со стрелкой 23"/>
          <p:cNvCxnSpPr>
            <a:endCxn id="18" idx="1"/>
          </p:cNvCxnSpPr>
          <p:nvPr/>
        </p:nvCxnSpPr>
        <p:spPr>
          <a:xfrm flipV="1">
            <a:off x="5519936" y="1315834"/>
            <a:ext cx="556758" cy="537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3"/>
            <a:endCxn id="42" idx="1"/>
          </p:cNvCxnSpPr>
          <p:nvPr/>
        </p:nvCxnSpPr>
        <p:spPr>
          <a:xfrm flipV="1">
            <a:off x="5519936" y="1617226"/>
            <a:ext cx="1584252" cy="227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43" idx="1"/>
          </p:cNvCxnSpPr>
          <p:nvPr/>
        </p:nvCxnSpPr>
        <p:spPr>
          <a:xfrm>
            <a:off x="5519937" y="1853575"/>
            <a:ext cx="2058863" cy="92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8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Прямая соединительная линия 59"/>
          <p:cNvCxnSpPr>
            <a:stCxn id="63" idx="2"/>
            <a:endCxn id="11" idx="0"/>
          </p:cNvCxnSpPr>
          <p:nvPr/>
        </p:nvCxnSpPr>
        <p:spPr>
          <a:xfrm flipH="1">
            <a:off x="4110603" y="3197375"/>
            <a:ext cx="1934609" cy="15727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849969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Сетевая модель данных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7688" y="1556792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7688" y="2627895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82510" y="3698998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26249" y="5841203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82510" y="4770101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11941" y="5841203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87688" y="5841203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4" idx="2"/>
            <a:endCxn id="6" idx="0"/>
          </p:cNvCxnSpPr>
          <p:nvPr/>
        </p:nvCxnSpPr>
        <p:spPr>
          <a:xfrm>
            <a:off x="4115780" y="2132857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110602" y="4275063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110602" y="3203960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" idx="3"/>
            <a:endCxn id="73" idx="1"/>
          </p:cNvCxnSpPr>
          <p:nvPr/>
        </p:nvCxnSpPr>
        <p:spPr>
          <a:xfrm>
            <a:off x="4943873" y="1844824"/>
            <a:ext cx="2680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9" idx="0"/>
            <a:endCxn id="63" idx="2"/>
          </p:cNvCxnSpPr>
          <p:nvPr/>
        </p:nvCxnSpPr>
        <p:spPr>
          <a:xfrm flipV="1">
            <a:off x="4110603" y="3197376"/>
            <a:ext cx="1934609" cy="5016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3"/>
            <a:endCxn id="12" idx="1"/>
          </p:cNvCxnSpPr>
          <p:nvPr/>
        </p:nvCxnSpPr>
        <p:spPr>
          <a:xfrm>
            <a:off x="4943873" y="6129235"/>
            <a:ext cx="2680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7" idx="2"/>
            <a:endCxn id="13" idx="0"/>
          </p:cNvCxnSpPr>
          <p:nvPr/>
        </p:nvCxnSpPr>
        <p:spPr>
          <a:xfrm>
            <a:off x="6040033" y="4275062"/>
            <a:ext cx="5178" cy="495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098622" y="5346166"/>
            <a:ext cx="0" cy="495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61422" y="4884271"/>
            <a:ext cx="136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Факультеты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55944" y="5904659"/>
            <a:ext cx="13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Сотрудники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44163" y="1596687"/>
            <a:ext cx="113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Студенты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55622" y="2720627"/>
            <a:ext cx="89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Группы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53396" y="379577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Кафедры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73941" y="4880051"/>
            <a:ext cx="17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Преподаватели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25587" y="5900392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Службы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3165" y="590039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Вуз</a:t>
            </a:r>
          </a:p>
        </p:txBody>
      </p:sp>
      <p:cxnSp>
        <p:nvCxnSpPr>
          <p:cNvPr id="42" name="Прямая соединительная линия 41"/>
          <p:cNvCxnSpPr>
            <a:stCxn id="9" idx="3"/>
            <a:endCxn id="7" idx="1"/>
          </p:cNvCxnSpPr>
          <p:nvPr/>
        </p:nvCxnSpPr>
        <p:spPr>
          <a:xfrm>
            <a:off x="4938695" y="3987030"/>
            <a:ext cx="27324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3"/>
            <a:endCxn id="10" idx="1"/>
          </p:cNvCxnSpPr>
          <p:nvPr/>
        </p:nvCxnSpPr>
        <p:spPr>
          <a:xfrm>
            <a:off x="6868125" y="6129235"/>
            <a:ext cx="2581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69" idx="2"/>
            <a:endCxn id="13" idx="3"/>
          </p:cNvCxnSpPr>
          <p:nvPr/>
        </p:nvCxnSpPr>
        <p:spPr>
          <a:xfrm flipH="1">
            <a:off x="6873303" y="4275062"/>
            <a:ext cx="1081038" cy="7830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211941" y="3698998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5274412" y="3767769"/>
            <a:ext cx="148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Дисциплины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217119" y="2621311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Сметы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126249" y="3698998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Зарплаты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17119" y="4770100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211941" y="1556792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Стипендии</a:t>
            </a:r>
          </a:p>
        </p:txBody>
      </p:sp>
      <p:grpSp>
        <p:nvGrpSpPr>
          <p:cNvPr id="89" name="Группа 88"/>
          <p:cNvGrpSpPr/>
          <p:nvPr/>
        </p:nvGrpSpPr>
        <p:grpSpPr>
          <a:xfrm>
            <a:off x="6868125" y="1819752"/>
            <a:ext cx="1914308" cy="1879247"/>
            <a:chOff x="5344125" y="1819751"/>
            <a:chExt cx="1914308" cy="18792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602249" y="2627895"/>
              <a:ext cx="165618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Бухгалтерия</a:t>
              </a:r>
            </a:p>
          </p:txBody>
        </p:sp>
        <p:cxnSp>
          <p:nvCxnSpPr>
            <p:cNvPr id="51" name="Прямая соединительная линия 50"/>
            <p:cNvCxnSpPr>
              <a:stCxn id="8" idx="2"/>
              <a:endCxn id="69" idx="0"/>
            </p:cNvCxnSpPr>
            <p:nvPr/>
          </p:nvCxnSpPr>
          <p:spPr>
            <a:xfrm>
              <a:off x="6430341" y="3203959"/>
              <a:ext cx="0" cy="4950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5344125" y="2915927"/>
              <a:ext cx="26806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>
              <a:endCxn id="8" idx="0"/>
            </p:cNvCxnSpPr>
            <p:nvPr/>
          </p:nvCxnSpPr>
          <p:spPr>
            <a:xfrm>
              <a:off x="5344125" y="1819751"/>
              <a:ext cx="1086216" cy="8081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7677572" y="1381166"/>
            <a:ext cx="261533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Пример: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Человеческий мозг</a:t>
            </a:r>
          </a:p>
        </p:txBody>
      </p:sp>
      <p:cxnSp>
        <p:nvCxnSpPr>
          <p:cNvPr id="86" name="Прямая соединительная линия 85"/>
          <p:cNvCxnSpPr>
            <a:stCxn id="69" idx="2"/>
            <a:endCxn id="10" idx="0"/>
          </p:cNvCxnSpPr>
          <p:nvPr/>
        </p:nvCxnSpPr>
        <p:spPr>
          <a:xfrm>
            <a:off x="7954341" y="4275063"/>
            <a:ext cx="0" cy="15661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9" idx="2"/>
            <a:endCxn id="13" idx="0"/>
          </p:cNvCxnSpPr>
          <p:nvPr/>
        </p:nvCxnSpPr>
        <p:spPr>
          <a:xfrm>
            <a:off x="4110603" y="4275062"/>
            <a:ext cx="1934609" cy="495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4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Реляционная модель данных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230" y="1556793"/>
            <a:ext cx="7897266" cy="44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81894" y="1560433"/>
            <a:ext cx="9827172" cy="5068967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1800"/>
              </a:spcBef>
            </a:pPr>
            <a:r>
              <a:rPr lang="ru-RU" sz="3400" b="1" dirty="0"/>
              <a:t>NoSQL</a:t>
            </a:r>
            <a:r>
              <a:rPr lang="ru-RU" sz="3400" dirty="0"/>
              <a:t>  — термин, обозначающий ряд подходов, направленных на реализацию хранилищ баз данных, </a:t>
            </a:r>
            <a:r>
              <a:rPr lang="ru-RU" sz="3600" dirty="0" smtClean="0"/>
              <a:t>в </a:t>
            </a:r>
            <a:r>
              <a:rPr lang="ru-RU" sz="3600" dirty="0"/>
              <a:t>попытке устранить некоторые известные недостатки реляционных СУБД</a:t>
            </a:r>
            <a:r>
              <a:rPr lang="ru-RU" sz="3600" dirty="0" smtClean="0"/>
              <a:t> </a:t>
            </a:r>
            <a:r>
              <a:rPr lang="ru-RU" sz="3600" dirty="0"/>
              <a:t>или достичь более высокой производительности в конкретных задачах</a:t>
            </a:r>
            <a:r>
              <a:rPr lang="ru-RU" sz="3600" dirty="0" smtClean="0"/>
              <a:t>.</a:t>
            </a:r>
            <a:endParaRPr lang="en-US" sz="3400" dirty="0" smtClean="0"/>
          </a:p>
          <a:p>
            <a:pPr>
              <a:lnSpc>
                <a:spcPts val="3500"/>
              </a:lnSpc>
              <a:spcBef>
                <a:spcPts val="1800"/>
              </a:spcBef>
            </a:pPr>
            <a:r>
              <a:rPr lang="ru-RU" sz="3400" dirty="0" smtClean="0"/>
              <a:t>Применяется </a:t>
            </a:r>
            <a:r>
              <a:rPr lang="ru-RU" sz="3400" dirty="0"/>
              <a:t>к базам данных, в которых делается попытка решить проблемы масштабируемости и доступности за счёт атомарности и согласованности данных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6440" y="249382"/>
            <a:ext cx="7498080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NoSQL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4144" y="1219201"/>
            <a:ext cx="9997440" cy="5400674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dirty="0"/>
              <a:t>NoSQL - </a:t>
            </a:r>
            <a:r>
              <a:rPr lang="ru-RU" dirty="0"/>
              <a:t>это революция</a:t>
            </a:r>
            <a:endParaRPr lang="en-US" dirty="0"/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dirty="0"/>
              <a:t>SQL </a:t>
            </a:r>
            <a:r>
              <a:rPr lang="ru-RU" dirty="0"/>
              <a:t>базы данных обречены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ru-RU" dirty="0"/>
              <a:t>Вся шумиха вокруг </a:t>
            </a:r>
            <a:r>
              <a:rPr lang="ru-RU" dirty="0" err="1"/>
              <a:t>NoSQL</a:t>
            </a:r>
            <a:r>
              <a:rPr lang="ru-RU" dirty="0"/>
              <a:t> и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 - это обман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ru-RU" dirty="0" err="1"/>
              <a:t>NoSQL</a:t>
            </a:r>
            <a:r>
              <a:rPr lang="ru-RU" dirty="0"/>
              <a:t> </a:t>
            </a:r>
            <a:r>
              <a:rPr lang="ru-RU" dirty="0" smtClean="0"/>
              <a:t>системы </a:t>
            </a:r>
            <a:r>
              <a:rPr lang="ru-RU" dirty="0"/>
              <a:t>имеют определенный набор недостатков, который не критичен для гигантов IT-индустрии, но </a:t>
            </a:r>
            <a:r>
              <a:rPr lang="ru-RU" dirty="0" smtClean="0"/>
              <a:t>эти недостатки становятся решающими </a:t>
            </a:r>
            <a:r>
              <a:rPr lang="ru-RU" dirty="0"/>
              <a:t>для большей части обычных компаний.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процессе эволюции </a:t>
            </a:r>
            <a:r>
              <a:rPr lang="ru-RU" dirty="0" smtClean="0"/>
              <a:t>систем хранения </a:t>
            </a:r>
            <a:r>
              <a:rPr lang="ru-RU" dirty="0"/>
              <a:t>и обработки данных мир </a:t>
            </a:r>
            <a:r>
              <a:rPr lang="ru-RU" dirty="0" smtClean="0"/>
              <a:t>увидит в </a:t>
            </a:r>
            <a:r>
              <a:rPr lang="ru-RU" dirty="0"/>
              <a:t>первую очередь все больше комбинированных решений, где </a:t>
            </a:r>
            <a:r>
              <a:rPr lang="ru-RU" dirty="0" err="1"/>
              <a:t>NoSQL</a:t>
            </a:r>
            <a:r>
              <a:rPr lang="ru-RU" dirty="0"/>
              <a:t> системы используются чтобы </a:t>
            </a:r>
            <a:r>
              <a:rPr lang="ru-RU" dirty="0" smtClean="0"/>
              <a:t>«прикрыть» </a:t>
            </a:r>
            <a:r>
              <a:rPr lang="ru-RU" dirty="0"/>
              <a:t>слабые места </a:t>
            </a:r>
            <a:r>
              <a:rPr lang="ru-RU" dirty="0" smtClean="0"/>
              <a:t>SQL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4144" y="171450"/>
            <a:ext cx="9997440" cy="895350"/>
          </a:xfrm>
        </p:spPr>
        <p:txBody>
          <a:bodyPr/>
          <a:lstStyle/>
          <a:p>
            <a:r>
              <a:rPr lang="ru-RU" dirty="0" smtClean="0"/>
              <a:t>Мифы и правда </a:t>
            </a:r>
            <a:r>
              <a:rPr lang="en-US" dirty="0" smtClean="0"/>
              <a:t>  </a:t>
            </a:r>
            <a:r>
              <a:rPr lang="ru-RU" dirty="0" smtClean="0"/>
              <a:t> (</a:t>
            </a:r>
            <a:r>
              <a:rPr lang="en-US" dirty="0" smtClean="0"/>
              <a:t>SQL  vs  NoSQL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6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6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Базы данных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азы данных" id="{0A5638D2-8920-4815-97E8-020821C97F76}" vid="{3D69FD7B-DC28-434D-9879-FA4D62913C46}"/>
    </a:ext>
  </a:extLst>
</a:theme>
</file>

<file path=ppt/theme/theme9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Базы данных</Template>
  <TotalTime>7609</TotalTime>
  <Words>806</Words>
  <Application>Microsoft Office PowerPoint</Application>
  <PresentationFormat>Широкоэкранный</PresentationFormat>
  <Paragraphs>172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29</vt:i4>
      </vt:variant>
    </vt:vector>
  </HeadingPairs>
  <TitlesOfParts>
    <vt:vector size="47" baseType="lpstr">
      <vt:lpstr>Arial</vt:lpstr>
      <vt:lpstr>Calibri</vt:lpstr>
      <vt:lpstr>Calibri Light</vt:lpstr>
      <vt:lpstr>Corbel</vt:lpstr>
      <vt:lpstr>Georgia</vt:lpstr>
      <vt:lpstr>Gill Sans MT</vt:lpstr>
      <vt:lpstr>Verdana</vt:lpstr>
      <vt:lpstr>Wingdings</vt:lpstr>
      <vt:lpstr>Wingdings 2</vt:lpstr>
      <vt:lpstr>Базы данных</vt:lpstr>
      <vt:lpstr>Специальное оформление</vt:lpstr>
      <vt:lpstr>1_Базы данных</vt:lpstr>
      <vt:lpstr>1_Специальное оформление</vt:lpstr>
      <vt:lpstr>2_Базы данных</vt:lpstr>
      <vt:lpstr>2_Специальное оформление</vt:lpstr>
      <vt:lpstr>HDOfficeLightV0</vt:lpstr>
      <vt:lpstr>3_Базы данных</vt:lpstr>
      <vt:lpstr>3_Специальное оформление</vt:lpstr>
      <vt:lpstr>Сетевые базы данных</vt:lpstr>
      <vt:lpstr>Вводные замечания</vt:lpstr>
      <vt:lpstr>Цели курса</vt:lpstr>
      <vt:lpstr>Концепции баз данных</vt:lpstr>
      <vt:lpstr>Иерархическая модель данных</vt:lpstr>
      <vt:lpstr> Сетевая модель данных</vt:lpstr>
      <vt:lpstr>Реляционная модель данных</vt:lpstr>
      <vt:lpstr>NoSQL</vt:lpstr>
      <vt:lpstr>Мифы и правда    (SQL  vs  NoSQL)</vt:lpstr>
      <vt:lpstr>Где нужны  NOSQL</vt:lpstr>
      <vt:lpstr>Типы NoSQL хранилищ</vt:lpstr>
      <vt:lpstr>Хранилища «ключ-значение» (Key-value) </vt:lpstr>
      <vt:lpstr>Документоориентированные хранилища</vt:lpstr>
      <vt:lpstr>Графовые базы данных и RDF </vt:lpstr>
      <vt:lpstr>Bigtable-хранилища</vt:lpstr>
      <vt:lpstr>NewSQL  Основные принципы</vt:lpstr>
      <vt:lpstr>Характеристики NoSQL баз данных</vt:lpstr>
      <vt:lpstr>Теорема CAP</vt:lpstr>
      <vt:lpstr>SQL и NoSQL</vt:lpstr>
      <vt:lpstr>BASE вместо ACID</vt:lpstr>
      <vt:lpstr>Концепция баз данных</vt:lpstr>
      <vt:lpstr>Как работает любая ИС</vt:lpstr>
      <vt:lpstr>Как работает любая ИС</vt:lpstr>
      <vt:lpstr>Каждому свое</vt:lpstr>
      <vt:lpstr>Используемость СУБД  2013 год</vt:lpstr>
      <vt:lpstr>Используемость СУБД  2017 год</vt:lpstr>
      <vt:lpstr>Презентация PowerPoint</vt:lpstr>
      <vt:lpstr>Какую базу данных выбрать  SQL или NOSQL? </vt:lpstr>
      <vt:lpstr>Много - много СУБД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Фомин</dc:creator>
  <cp:lastModifiedBy>Михаил Фомин</cp:lastModifiedBy>
  <cp:revision>36</cp:revision>
  <dcterms:created xsi:type="dcterms:W3CDTF">2018-10-31T13:38:15Z</dcterms:created>
  <dcterms:modified xsi:type="dcterms:W3CDTF">2020-08-31T21:28:46Z</dcterms:modified>
</cp:coreProperties>
</file>