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AAFFD4F-4615-481B-9F7F-2ACC91FF517E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CCCE33E-74C3-4EB9-88A8-EFFA414A8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FFD4F-4615-481B-9F7F-2ACC91FF517E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CE33E-74C3-4EB9-88A8-EFFA414A8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AAFFD4F-4615-481B-9F7F-2ACC91FF517E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CCE33E-74C3-4EB9-88A8-EFFA414A8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FFD4F-4615-481B-9F7F-2ACC91FF517E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CE33E-74C3-4EB9-88A8-EFFA414A8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AFFD4F-4615-481B-9F7F-2ACC91FF517E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CCCE33E-74C3-4EB9-88A8-EFFA414A8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FFD4F-4615-481B-9F7F-2ACC91FF517E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CE33E-74C3-4EB9-88A8-EFFA414A8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FFD4F-4615-481B-9F7F-2ACC91FF517E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CE33E-74C3-4EB9-88A8-EFFA414A8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FFD4F-4615-481B-9F7F-2ACC91FF517E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CE33E-74C3-4EB9-88A8-EFFA414A8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AFFD4F-4615-481B-9F7F-2ACC91FF517E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CE33E-74C3-4EB9-88A8-EFFA414A8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FFD4F-4615-481B-9F7F-2ACC91FF517E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CE33E-74C3-4EB9-88A8-EFFA414A8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FFD4F-4615-481B-9F7F-2ACC91FF517E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CE33E-74C3-4EB9-88A8-EFFA414A81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AAFFD4F-4615-481B-9F7F-2ACC91FF517E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CCCE33E-74C3-4EB9-88A8-EFFA414A8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Сессия в МГТУ им. Н.Э. Баумана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 дорогу Козерогам </a:t>
            </a:r>
            <a:r>
              <a:rPr lang="ru-RU" dirty="0" smtClean="0">
                <a:sym typeface="Wingdings" pitchFamily="2" charset="2"/>
              </a:rPr>
              <a:t>!</a:t>
            </a:r>
            <a:endParaRPr lang="ru-RU" dirty="0"/>
          </a:p>
        </p:txBody>
      </p:sp>
      <p:pic>
        <p:nvPicPr>
          <p:cNvPr id="3074" name="Picture 2" descr="D:\Desktop\Скор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005064"/>
            <a:ext cx="3456384" cy="23550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7920880" cy="605107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endParaRPr lang="ru-RU" sz="2000" dirty="0" smtClean="0"/>
          </a:p>
          <a:p>
            <a:pPr>
              <a:lnSpc>
                <a:spcPct val="200000"/>
              </a:lnSpc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Желаю всем вовремя и отлично сдать сессию </a:t>
            </a:r>
            <a:r>
              <a:rPr lang="ru-RU" sz="4400" b="1" dirty="0" smtClean="0">
                <a:solidFill>
                  <a:srgbClr val="C00000"/>
                </a:solidFill>
                <a:sym typeface="Wingdings" pitchFamily="2" charset="2"/>
              </a:rPr>
              <a:t></a:t>
            </a:r>
            <a:r>
              <a:rPr lang="ru-RU" sz="4400" b="1" dirty="0" smtClean="0">
                <a:solidFill>
                  <a:srgbClr val="C00000"/>
                </a:solidFill>
              </a:rPr>
              <a:t>!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Виды ПРОМЕЖУТОЧНОЙ аттестации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7920880" cy="504296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зачет</a:t>
            </a:r>
            <a:r>
              <a:rPr lang="ru-RU" sz="2800" dirty="0" smtClean="0"/>
              <a:t> – сдается по дисциплинам, по которым необходимы базовые знания;</a:t>
            </a:r>
          </a:p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дифференцированный зачет </a:t>
            </a:r>
            <a:r>
              <a:rPr lang="ru-RU" sz="2800" dirty="0" smtClean="0"/>
              <a:t>или зачет с оценкой – ставится по практикам, курсовым работам и проектам, т.е. за практическую работу;</a:t>
            </a:r>
          </a:p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экзамен </a:t>
            </a:r>
            <a:r>
              <a:rPr lang="ru-RU" sz="2800" dirty="0" smtClean="0"/>
              <a:t>– сдается по наиболее важным дисциплинам учебного плана</a:t>
            </a:r>
            <a:r>
              <a:rPr lang="ru-RU" sz="2800" b="1" dirty="0" smtClean="0"/>
              <a:t>.</a:t>
            </a:r>
          </a:p>
          <a:p>
            <a:pPr>
              <a:buNone/>
            </a:pPr>
            <a:endParaRPr lang="ru-RU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0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372656"/>
          </a:xfrm>
        </p:spPr>
        <p:txBody>
          <a:bodyPr>
            <a:normAutofit fontScale="90000"/>
          </a:bodyPr>
          <a:lstStyle/>
          <a:p>
            <a:r>
              <a:rPr lang="ru-RU" sz="2800" dirty="0" err="1" smtClean="0"/>
              <a:t>Балльно-рейтинговая</a:t>
            </a:r>
            <a:r>
              <a:rPr lang="ru-RU" sz="2800" dirty="0" smtClean="0"/>
              <a:t> система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7920880" cy="61653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dirty="0" smtClean="0"/>
              <a:t>В семестре в зависимости от системы оценивания по конкретной дисциплине баллы ставятся за:</a:t>
            </a:r>
          </a:p>
          <a:p>
            <a:r>
              <a:rPr lang="ru-RU" sz="2000" dirty="0" smtClean="0"/>
              <a:t>посещение занятий;</a:t>
            </a:r>
          </a:p>
          <a:p>
            <a:r>
              <a:rPr lang="ru-RU" sz="2000" dirty="0" smtClean="0"/>
              <a:t>выполнение лабораторных работ; </a:t>
            </a:r>
          </a:p>
          <a:p>
            <a:r>
              <a:rPr lang="ru-RU" sz="2000" dirty="0" smtClean="0"/>
              <a:t>выполнение домашних заданий;</a:t>
            </a:r>
          </a:p>
          <a:p>
            <a:r>
              <a:rPr lang="ru-RU" sz="2000" dirty="0" smtClean="0"/>
              <a:t>прохождение рубежного контроля и т.п.</a:t>
            </a:r>
          </a:p>
          <a:p>
            <a:pPr>
              <a:buNone/>
            </a:pPr>
            <a:endParaRPr lang="ru-RU" sz="9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000" dirty="0" smtClean="0"/>
              <a:t>Всего в семестре можно заработать: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по дисциплине с зачетом </a:t>
            </a:r>
            <a:r>
              <a:rPr lang="ru-RU" sz="2000" dirty="0" smtClean="0"/>
              <a:t>– от 0..80 баллов в семестре и 0..20 баллов – при проверке остаточных знаний;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по дисциплине с экзаменом </a:t>
            </a:r>
            <a:r>
              <a:rPr lang="ru-RU" sz="2000" dirty="0" smtClean="0"/>
              <a:t>– от 0..70 баллов в семестре и 0..30 баллов – на экзамене.</a:t>
            </a:r>
          </a:p>
          <a:p>
            <a:pPr>
              <a:buNone/>
            </a:pPr>
            <a:r>
              <a:rPr lang="ru-RU" sz="2000" dirty="0" smtClean="0"/>
              <a:t>Существуют также: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распределенный зачет </a:t>
            </a:r>
            <a:r>
              <a:rPr lang="ru-RU" sz="2000" dirty="0" smtClean="0"/>
              <a:t>– все 100 баллов зарабатываются в семестре;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распределенный экзамен </a:t>
            </a:r>
            <a:r>
              <a:rPr lang="ru-RU" sz="2000" dirty="0" smtClean="0"/>
              <a:t>– все 100 баллов зарабатываются в семестре, итоговый экзамен не проводится. </a:t>
            </a:r>
          </a:p>
          <a:p>
            <a:pPr>
              <a:buNone/>
            </a:pPr>
            <a:endParaRPr lang="ru-RU" sz="9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Для получения положительной оценки необходимо за каждый вид контроля получить не менее 60 % от максимальных баллов</a:t>
            </a:r>
            <a:r>
              <a:rPr lang="ru-RU" sz="2000" dirty="0" smtClean="0">
                <a:solidFill>
                  <a:srgbClr val="C00000"/>
                </a:solidFill>
              </a:rPr>
              <a:t>!</a:t>
            </a:r>
          </a:p>
          <a:p>
            <a:endParaRPr lang="ru-RU" sz="2000" dirty="0" smtClean="0"/>
          </a:p>
          <a:p>
            <a:pPr>
              <a:buNone/>
            </a:pP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1008112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ru-RU" sz="2800" dirty="0" smtClean="0"/>
              <a:t>Оценивание </a:t>
            </a:r>
            <a:br>
              <a:rPr lang="ru-RU" sz="2800" dirty="0" smtClean="0"/>
            </a:br>
            <a:r>
              <a:rPr lang="ru-RU" sz="2800" dirty="0" smtClean="0"/>
              <a:t>при </a:t>
            </a:r>
            <a:r>
              <a:rPr lang="ru-RU" sz="2800" dirty="0" err="1" smtClean="0"/>
              <a:t>балльно-рейтинговой</a:t>
            </a:r>
            <a:r>
              <a:rPr lang="ru-RU" sz="2800" dirty="0" smtClean="0"/>
              <a:t> системе</a:t>
            </a: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1988840"/>
          <a:ext cx="7272807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800200"/>
                <a:gridCol w="3888431"/>
              </a:tblGrid>
              <a:tr h="48965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Баллы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Зачет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Экзамен</a:t>
                      </a:r>
                      <a:endParaRPr lang="ru-RU" sz="2800" dirty="0"/>
                    </a:p>
                  </a:txBody>
                  <a:tcPr/>
                </a:tc>
              </a:tr>
              <a:tr h="48965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0..59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незачет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неудовлетворительно</a:t>
                      </a:r>
                      <a:endParaRPr lang="ru-RU" sz="2800" dirty="0"/>
                    </a:p>
                  </a:txBody>
                  <a:tcPr/>
                </a:tc>
              </a:tr>
              <a:tr h="48965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60..70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зачет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удовлетворительно</a:t>
                      </a:r>
                      <a:endParaRPr lang="ru-RU" sz="2800" dirty="0"/>
                    </a:p>
                  </a:txBody>
                  <a:tcPr/>
                </a:tc>
              </a:tr>
              <a:tr h="48965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71..84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зачет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хорошо</a:t>
                      </a:r>
                      <a:endParaRPr lang="ru-RU" sz="2800" dirty="0"/>
                    </a:p>
                  </a:txBody>
                  <a:tcPr/>
                </a:tc>
              </a:tr>
              <a:tr h="48965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85..100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зачет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отлично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Этапы прохождения промежуточной аттестации в </a:t>
            </a:r>
            <a:r>
              <a:rPr lang="ru-RU" sz="2800" dirty="0" smtClean="0"/>
              <a:t>202</a:t>
            </a:r>
            <a:r>
              <a:rPr lang="en-US" sz="2800" dirty="0" smtClean="0"/>
              <a:t>3</a:t>
            </a:r>
            <a:r>
              <a:rPr lang="ru-RU" sz="2800" dirty="0" smtClean="0"/>
              <a:t>-202</a:t>
            </a:r>
            <a:r>
              <a:rPr lang="en-US" sz="2800" smtClean="0"/>
              <a:t>4</a:t>
            </a:r>
            <a:r>
              <a:rPr lang="ru-RU" sz="2800" smtClean="0"/>
              <a:t> </a:t>
            </a:r>
            <a:r>
              <a:rPr lang="ru-RU" sz="2800" dirty="0" smtClean="0"/>
              <a:t>учебном году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7920880" cy="50429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ru-RU" sz="2000" smtClean="0"/>
              <a:t>теоретические занятия и "зачетная </a:t>
            </a:r>
            <a:r>
              <a:rPr lang="ru-RU" sz="2000" dirty="0" smtClean="0"/>
              <a:t>неделя" </a:t>
            </a:r>
            <a:r>
              <a:rPr lang="ru-RU" sz="2000" smtClean="0"/>
              <a:t>–     </a:t>
            </a:r>
            <a:r>
              <a:rPr lang="ru-RU" sz="2000" dirty="0" smtClean="0"/>
              <a:t>до </a:t>
            </a:r>
            <a:r>
              <a:rPr lang="en-US" sz="2000" dirty="0" smtClean="0"/>
              <a:t>30</a:t>
            </a:r>
            <a:r>
              <a:rPr lang="ru-RU" sz="2000" dirty="0" smtClean="0"/>
              <a:t>.12.2023;</a:t>
            </a:r>
          </a:p>
          <a:p>
            <a:pPr>
              <a:lnSpc>
                <a:spcPct val="200000"/>
              </a:lnSpc>
            </a:pPr>
            <a:r>
              <a:rPr lang="ru-RU" sz="2000" dirty="0" smtClean="0"/>
              <a:t>экзаменационная сессия –                  </a:t>
            </a:r>
            <a:r>
              <a:rPr lang="en-US" sz="2000" dirty="0" smtClean="0"/>
              <a:t>31</a:t>
            </a:r>
            <a:r>
              <a:rPr lang="ru-RU" sz="2000" dirty="0" smtClean="0"/>
              <a:t>.</a:t>
            </a:r>
            <a:r>
              <a:rPr lang="en-US" sz="2000" dirty="0" smtClean="0"/>
              <a:t>12</a:t>
            </a:r>
            <a:r>
              <a:rPr lang="ru-RU" sz="2000" dirty="0" smtClean="0"/>
              <a:t>.2023 .. 24.01.2024;</a:t>
            </a:r>
          </a:p>
          <a:p>
            <a:pPr>
              <a:buNone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3000" b="1" dirty="0" smtClean="0">
                <a:solidFill>
                  <a:srgbClr val="C00000"/>
                </a:solidFill>
              </a:rPr>
              <a:t>С 25.01.2024 – до </a:t>
            </a:r>
            <a:r>
              <a:rPr lang="en-US" sz="3000" b="1" dirty="0" smtClean="0">
                <a:solidFill>
                  <a:srgbClr val="C00000"/>
                </a:solidFill>
              </a:rPr>
              <a:t>6</a:t>
            </a:r>
            <a:r>
              <a:rPr lang="ru-RU" sz="3000" b="1" dirty="0" smtClean="0">
                <a:solidFill>
                  <a:srgbClr val="C00000"/>
                </a:solidFill>
              </a:rPr>
              <a:t>.02.2024 –</a:t>
            </a:r>
          </a:p>
          <a:p>
            <a:pPr>
              <a:buNone/>
            </a:pPr>
            <a:r>
              <a:rPr lang="ru-RU" sz="3000" b="1" dirty="0" smtClean="0">
                <a:solidFill>
                  <a:srgbClr val="C00000"/>
                </a:solidFill>
              </a:rPr>
              <a:t>                           студенческие каникулы </a:t>
            </a:r>
            <a:r>
              <a:rPr lang="ru-RU" sz="3000" b="1" dirty="0" smtClean="0">
                <a:solidFill>
                  <a:srgbClr val="C00000"/>
                </a:solidFill>
                <a:sym typeface="Wingdings" pitchFamily="2" charset="2"/>
              </a:rPr>
              <a:t>!</a:t>
            </a:r>
            <a:endParaRPr lang="ru-RU" sz="3000" b="1" dirty="0" smtClean="0">
              <a:solidFill>
                <a:srgbClr val="C00000"/>
              </a:solidFill>
            </a:endParaRPr>
          </a:p>
          <a:p>
            <a:pPr>
              <a:lnSpc>
                <a:spcPct val="200000"/>
              </a:lnSpc>
            </a:pPr>
            <a:r>
              <a:rPr lang="ru-RU" sz="2000" dirty="0" smtClean="0"/>
              <a:t>дополнительная (хвостовая) сессия – 25.01.2024 .. 24.02.2024;</a:t>
            </a:r>
          </a:p>
          <a:p>
            <a:pPr>
              <a:lnSpc>
                <a:spcPct val="200000"/>
              </a:lnSpc>
            </a:pPr>
            <a:r>
              <a:rPr lang="ru-RU" sz="2000" dirty="0" smtClean="0"/>
              <a:t>аттестационные комиссии –                26.02.2024 .. </a:t>
            </a:r>
            <a:r>
              <a:rPr lang="en-US" sz="2000" dirty="0" smtClean="0"/>
              <a:t>1</a:t>
            </a:r>
            <a:r>
              <a:rPr lang="ru-RU" sz="2000" dirty="0" smtClean="0"/>
              <a:t>6.03.2024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Порядок сдачи </a:t>
            </a:r>
            <a:r>
              <a:rPr lang="en-US" sz="2800" dirty="0" smtClean="0"/>
              <a:t>/</a:t>
            </a:r>
            <a:r>
              <a:rPr lang="ru-RU" sz="2800" dirty="0" smtClean="0"/>
              <a:t> пересдачи экзаменов и зачетов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172400" cy="51869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Официально разрешается сдавать зачеты и экзамены </a:t>
            </a:r>
            <a:r>
              <a:rPr lang="ru-RU" sz="2000" dirty="0" smtClean="0">
                <a:solidFill>
                  <a:srgbClr val="FF0000"/>
                </a:solidFill>
              </a:rPr>
              <a:t>три</a:t>
            </a:r>
            <a:r>
              <a:rPr lang="en-US" sz="2000" dirty="0" smtClean="0">
                <a:solidFill>
                  <a:srgbClr val="FF0000"/>
                </a:solidFill>
              </a:rPr>
              <a:t> (!)</a:t>
            </a:r>
            <a:r>
              <a:rPr lang="ru-RU" sz="2000" dirty="0" smtClean="0"/>
              <a:t> раза:</a:t>
            </a:r>
          </a:p>
          <a:p>
            <a:pPr>
              <a:buNone/>
            </a:pPr>
            <a:r>
              <a:rPr lang="ru-RU" sz="2000" dirty="0" smtClean="0"/>
              <a:t>1 раз – с группой или, если есть справка о болезни, то по индивидуальному направлению во время, назначенное преподавателем;</a:t>
            </a:r>
          </a:p>
          <a:p>
            <a:pPr>
              <a:buNone/>
            </a:pPr>
            <a:r>
              <a:rPr lang="ru-RU" sz="2000" dirty="0" smtClean="0"/>
              <a:t>2 раз – по индивидуальному направлению своему или, на некоторых кафедрах, - дежурному преподавателю;</a:t>
            </a:r>
          </a:p>
          <a:p>
            <a:pPr>
              <a:buNone/>
            </a:pPr>
            <a:r>
              <a:rPr lang="ru-RU" sz="2000" dirty="0" smtClean="0"/>
              <a:t>3 раз – по специальному индивидуальному направлению с тремя полосами - аттестационной комиссии.</a:t>
            </a:r>
          </a:p>
          <a:p>
            <a:pPr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 Студент, не сдавший зачет или экзамен комиссии, отчисляется или, если есть уважительные причины, отправляется в академический отпуск на год.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86409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Как сдать или</a:t>
            </a:r>
            <a:r>
              <a:rPr lang="en-US" sz="2800" dirty="0" smtClean="0"/>
              <a:t> </a:t>
            </a:r>
            <a:r>
              <a:rPr lang="ru-RU" sz="2800" dirty="0" smtClean="0"/>
              <a:t>Пересдать зачет или экзамен после срока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7920880" cy="5661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Если вы не сдали зачет или экзамен с группой, то необходимо явиться на прием к заместителю декана по курсу. </a:t>
            </a:r>
          </a:p>
          <a:p>
            <a:pPr>
              <a:buNone/>
            </a:pPr>
            <a:r>
              <a:rPr lang="ru-RU" sz="2000" dirty="0" smtClean="0"/>
              <a:t>Зам. декана по 1 курсу ИУ – Кулешов Александр Викторович. </a:t>
            </a:r>
          </a:p>
          <a:p>
            <a:pPr>
              <a:buNone/>
            </a:pPr>
            <a:r>
              <a:rPr lang="ru-RU" sz="2000" i="1" dirty="0" smtClean="0"/>
              <a:t>Примечание</a:t>
            </a:r>
            <a:r>
              <a:rPr lang="ru-RU" sz="2000" dirty="0" smtClean="0"/>
              <a:t>. В крайнем случае при невозможности личной явки ему можно писать на </a:t>
            </a:r>
            <a:r>
              <a:rPr lang="ru-RU" sz="2000" dirty="0" err="1" smtClean="0"/>
              <a:t>бауманскую</a:t>
            </a:r>
            <a:r>
              <a:rPr lang="ru-RU" sz="2000" dirty="0" smtClean="0"/>
              <a:t> (официальную) почту просто по ФИО. В письме следует объяснить, почему вы не сдали зачет или экзамен вовремя и обговорить дальнейшие действия. Если есть оправдательные документы (справки), то их следует отсканировать или сфотографировать и приложить файл к письму.</a:t>
            </a:r>
          </a:p>
          <a:p>
            <a:pPr>
              <a:buNone/>
            </a:pPr>
            <a:r>
              <a:rPr lang="ru-RU" sz="2000" dirty="0" smtClean="0"/>
              <a:t>Заместитель декана выпишет на вас индивидуальное направление для сдачи экзамена или зачета. </a:t>
            </a:r>
          </a:p>
          <a:p>
            <a:pPr>
              <a:buNone/>
            </a:pPr>
            <a:r>
              <a:rPr lang="ru-RU" sz="2000" dirty="0" smtClean="0"/>
              <a:t>После этого связываетесь со своим преподавателем, и он назначает вам дату, время и место сдачи зачета или экзамена.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Все экзамены сдаются только </a:t>
            </a:r>
            <a:r>
              <a:rPr lang="ru-RU" sz="2000" b="1" dirty="0" err="1" smtClean="0">
                <a:solidFill>
                  <a:srgbClr val="C00000"/>
                </a:solidFill>
              </a:rPr>
              <a:t>очно</a:t>
            </a:r>
            <a:r>
              <a:rPr lang="ru-RU" sz="2000" b="1" dirty="0" smtClean="0">
                <a:solidFill>
                  <a:srgbClr val="C00000"/>
                </a:solidFill>
              </a:rPr>
              <a:t>! 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50405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Как готовиться к </a:t>
            </a:r>
            <a:r>
              <a:rPr lang="ru-RU" sz="2800" dirty="0" err="1" smtClean="0"/>
              <a:t>экзАмену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95936" y="908720"/>
            <a:ext cx="4176464" cy="295232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Просто читать теоретический материал бесполезно! </a:t>
            </a:r>
          </a:p>
          <a:p>
            <a:pPr>
              <a:buNone/>
            </a:pPr>
            <a:r>
              <a:rPr lang="ru-RU" sz="2000" dirty="0" smtClean="0"/>
              <a:t>Сначала прочитайте раздел и разберите все непонятные места. Для этого можно использовать учебники, материалы из Интернета.</a:t>
            </a:r>
          </a:p>
          <a:p>
            <a:pPr>
              <a:buNone/>
            </a:pPr>
            <a:r>
              <a:rPr lang="ru-RU" sz="2000" dirty="0" smtClean="0"/>
              <a:t>Затем возьмите листок бумаги и запишите основные моменты.</a:t>
            </a:r>
          </a:p>
          <a:p>
            <a:pPr>
              <a:buNone/>
            </a:pPr>
            <a:r>
              <a:rPr lang="ru-RU" sz="2000" dirty="0" smtClean="0"/>
              <a:t>Все вопросы, которые у вас остались, тоже запишите.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Так надо проработать весь материал!</a:t>
            </a:r>
          </a:p>
        </p:txBody>
      </p:sp>
      <p:pic>
        <p:nvPicPr>
          <p:cNvPr id="2050" name="Picture 2" descr="D:\Desktop\1568288507_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3847979" cy="28083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3933056"/>
            <a:ext cx="75608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6575" indent="-536575">
              <a:buNone/>
            </a:pPr>
            <a:r>
              <a:rPr lang="ru-RU" dirty="0" smtClean="0"/>
              <a:t>На консультации спросите у лектора все, что не поняли. Если такого материала много, то пообщайтесь с </a:t>
            </a:r>
            <a:r>
              <a:rPr lang="ru-RU" dirty="0" err="1" smtClean="0"/>
              <a:t>одногруппниками</a:t>
            </a:r>
            <a:r>
              <a:rPr lang="ru-RU" dirty="0" smtClean="0"/>
              <a:t>, например, в </a:t>
            </a:r>
            <a:r>
              <a:rPr lang="en-US" dirty="0" smtClean="0"/>
              <a:t>Skype </a:t>
            </a:r>
            <a:r>
              <a:rPr lang="ru-RU" dirty="0" smtClean="0"/>
              <a:t>или другой системе: объясняя вам, они лучше поймут материал сами </a:t>
            </a:r>
            <a:r>
              <a:rPr lang="ru-RU" dirty="0" smtClean="0">
                <a:sym typeface="Wingdings" pitchFamily="2" charset="2"/>
              </a:rPr>
              <a:t>…</a:t>
            </a:r>
          </a:p>
          <a:p>
            <a:pPr marL="536575" indent="-536575">
              <a:buNone/>
            </a:pPr>
            <a:r>
              <a:rPr lang="ru-RU" dirty="0" smtClean="0">
                <a:sym typeface="Wingdings" pitchFamily="2" charset="2"/>
              </a:rPr>
              <a:t>Обязательно оставьте себе 2 часа на повторение. Во время повторения возьмите перечень вопросов или разделов и на листочке бумаги напишите себе план ответа на каждый вопрос. Потом посмотрите, что вы забыли… </a:t>
            </a:r>
          </a:p>
          <a:p>
            <a:pPr marL="536575" indent="-536575">
              <a:buNone/>
            </a:pPr>
            <a:r>
              <a:rPr lang="ru-RU" sz="1700" b="1" dirty="0" smtClean="0">
                <a:solidFill>
                  <a:srgbClr val="C00000"/>
                </a:solidFill>
                <a:sym typeface="Wingdings" pitchFamily="2" charset="2"/>
              </a:rPr>
              <a:t>Ни в коем случае не готовьтесь по "коротким ответам", скачанным из Интернета: в них много ошибок!!!</a:t>
            </a:r>
            <a:endParaRPr lang="ru-RU" sz="1700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50405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Как подготовить себя к </a:t>
            </a:r>
            <a:r>
              <a:rPr lang="ru-RU" sz="2800" dirty="0" err="1" smtClean="0"/>
              <a:t>экзАмену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35896" y="908720"/>
            <a:ext cx="4536504" cy="59492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Конечно, мы все разные и работоспособны в разное время, но ночью лучше все таки спать, а заниматься днем…</a:t>
            </a:r>
          </a:p>
          <a:p>
            <a:pPr>
              <a:buNone/>
            </a:pPr>
            <a:r>
              <a:rPr lang="ru-RU" sz="2000" dirty="0" smtClean="0"/>
              <a:t>Ночь перед экзаменом точно надо спать! Иначе голова гарантированно работать не будет со всеми вытекающими…</a:t>
            </a:r>
          </a:p>
          <a:p>
            <a:pPr>
              <a:buNone/>
            </a:pPr>
            <a:r>
              <a:rPr lang="ru-RU" sz="2000" dirty="0" smtClean="0"/>
              <a:t>Пожалуйста! Не принимайте перед экзаменом успокоительные! Адреналин до определенной степени полезен: он улучшает работу мозга и тренирует организм на работу в критической ситуации </a:t>
            </a:r>
            <a:r>
              <a:rPr lang="ru-RU" sz="2000" dirty="0" smtClean="0">
                <a:sym typeface="Wingdings" pitchFamily="2" charset="2"/>
              </a:rPr>
              <a:t>!</a:t>
            </a:r>
          </a:p>
          <a:p>
            <a:pPr>
              <a:buNone/>
            </a:pPr>
            <a:r>
              <a:rPr lang="ru-RU" sz="2000" dirty="0" smtClean="0">
                <a:sym typeface="Wingdings" pitchFamily="2" charset="2"/>
              </a:rPr>
              <a:t>Не переживайте, если не получилось сдать сразу! У вас будет время еще на две попытки !</a:t>
            </a:r>
            <a:r>
              <a:rPr lang="ru-RU" sz="2000" dirty="0" smtClean="0"/>
              <a:t>   </a:t>
            </a:r>
            <a:endParaRPr lang="ru-RU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3347864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378</TotalTime>
  <Words>762</Words>
  <Application>Microsoft Office PowerPoint</Application>
  <PresentationFormat>Экран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Сессия в МГТУ им. Н.Э. Баумана</vt:lpstr>
      <vt:lpstr>Виды ПРОМЕЖУТОЧНОЙ аттестации</vt:lpstr>
      <vt:lpstr>Балльно-рейтинговая система</vt:lpstr>
      <vt:lpstr>Оценивание  при балльно-рейтинговой системе</vt:lpstr>
      <vt:lpstr>Этапы прохождения промежуточной аттестации в 2023-2024 учебном году</vt:lpstr>
      <vt:lpstr>Порядок сдачи / пересдачи экзаменов и зачетов</vt:lpstr>
      <vt:lpstr>Как сдать или Пересдать зачет или экзамен после срока</vt:lpstr>
      <vt:lpstr>Как готовиться к экзАмену</vt:lpstr>
      <vt:lpstr>Как подготовить себя к экзАмену</vt:lpstr>
      <vt:lpstr>Слайд 10</vt:lpstr>
    </vt:vector>
  </TitlesOfParts>
  <Company>МГТУ им. Н.Э. Баумана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Иванова Галина Сергеевна</dc:creator>
  <cp:lastModifiedBy>Иванова Галина Сергеевна</cp:lastModifiedBy>
  <cp:revision>46</cp:revision>
  <dcterms:created xsi:type="dcterms:W3CDTF">2020-12-22T08:45:50Z</dcterms:created>
  <dcterms:modified xsi:type="dcterms:W3CDTF">2023-12-14T17:35:21Z</dcterms:modified>
</cp:coreProperties>
</file>