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0"/>
  </p:notesMasterIdLst>
  <p:handoutMasterIdLst>
    <p:handoutMasterId r:id="rId31"/>
  </p:handoutMasterIdLst>
  <p:sldIdLst>
    <p:sldId id="295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99" r:id="rId10"/>
    <p:sldId id="300" r:id="rId11"/>
    <p:sldId id="301" r:id="rId12"/>
    <p:sldId id="304" r:id="rId13"/>
    <p:sldId id="302" r:id="rId14"/>
    <p:sldId id="303" r:id="rId15"/>
    <p:sldId id="278" r:id="rId16"/>
    <p:sldId id="279" r:id="rId17"/>
    <p:sldId id="280" r:id="rId18"/>
    <p:sldId id="282" r:id="rId19"/>
    <p:sldId id="281" r:id="rId20"/>
    <p:sldId id="283" r:id="rId21"/>
    <p:sldId id="284" r:id="rId22"/>
    <p:sldId id="286" r:id="rId23"/>
    <p:sldId id="285" r:id="rId24"/>
    <p:sldId id="287" r:id="rId25"/>
    <p:sldId id="288" r:id="rId26"/>
    <p:sldId id="289" r:id="rId27"/>
    <p:sldId id="290" r:id="rId28"/>
    <p:sldId id="291" r:id="rId2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66CC"/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40" autoAdjust="0"/>
    <p:restoredTop sz="87291" autoAdjust="0"/>
  </p:normalViewPr>
  <p:slideViewPr>
    <p:cSldViewPr>
      <p:cViewPr varScale="1">
        <p:scale>
          <a:sx n="53" d="100"/>
          <a:sy n="53" d="100"/>
        </p:scale>
        <p:origin x="28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BB96C0A-7BA4-4E4D-8D09-00FC071013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F62CD3E-6796-4810-AA69-7C63094D4B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04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04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D6582E-91B8-4309-BD8F-0EBF425E7C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5F726-3AFA-4CC6-A73F-DDC4C59BD9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F692D-11FB-47B2-AB2F-D05B1ACDA4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E2B1F-5109-4E22-AA6D-2C09738FD4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8FADE-5A60-4DF7-92AE-57B3E121F3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5CBE6-9B4A-4463-BC8D-3FE9C7D964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43E0A-BF49-4F6B-933A-3E312ACB56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E8CA5-F875-4073-B566-9532FED1BD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61BD1-99C9-44D0-B3E3-A1FCB499B4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CD79D-4BE8-4226-BB8A-0D1CC7E438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46272-A7F2-4FD3-82AB-E53482AB1D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D3102-C304-4C7D-9F9A-1F3218E8A7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18691075-49BD-403B-8379-7741D2495E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AEDEF0-4CA6-437A-83B5-1E486D66C4F4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3800" b="1" dirty="0" smtClean="0"/>
              <a:t>Глава</a:t>
            </a:r>
            <a:r>
              <a:rPr lang="ru-RU" altLang="ru-RU" sz="5600" dirty="0" smtClean="0"/>
              <a:t> </a:t>
            </a:r>
            <a:r>
              <a:rPr lang="ru-RU" altLang="ru-RU" sz="3800" b="1" dirty="0" smtClean="0"/>
              <a:t>5 Динамические структуры данных. Списки</a:t>
            </a: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2257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МГТУ им. Н.Э. Баумана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Факультет Информатика и системы управления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Кафедра Компьютерные системы и сети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Лектор: д.т.н., проф.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	    Иванова Галина Сергеевна</a:t>
            </a:r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3348038" y="26035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dirty="0"/>
              <a:t>20</a:t>
            </a:r>
            <a:r>
              <a:rPr lang="en-US" altLang="ru-RU" dirty="0" smtClean="0"/>
              <a:t>2</a:t>
            </a:r>
            <a:r>
              <a:rPr lang="ru-RU" altLang="ru-RU" dirty="0" smtClean="0"/>
              <a:t>3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1187450" y="6310313"/>
            <a:ext cx="14160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2770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3076D6-9FA1-48D2-8B93-CBB5E0D4FB30}" type="slidenum">
              <a:rPr lang="ru-RU" smtClean="0"/>
              <a:pPr>
                <a:defRPr/>
              </a:pPr>
              <a:t>10</a:t>
            </a:fld>
            <a:endParaRPr lang="ru-RU" dirty="0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431800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Стек записей. Создание списка по типу стека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3097213"/>
          </a:xfrm>
        </p:spPr>
        <p:txBody>
          <a:bodyPr/>
          <a:lstStyle/>
          <a:p>
            <a:pPr eaLnBrk="1" hangingPunct="1">
              <a:buNone/>
            </a:pPr>
            <a:r>
              <a:rPr lang="ru-RU" sz="2000" b="1" dirty="0" smtClean="0">
                <a:latin typeface="Courier New" pitchFamily="49" charset="0"/>
              </a:rPr>
              <a:t>	  </a:t>
            </a:r>
            <a:r>
              <a:rPr lang="en-US" sz="2000" b="1" dirty="0" smtClean="0">
                <a:latin typeface="Courier New" pitchFamily="49" charset="0"/>
              </a:rPr>
              <a:t>while(</a:t>
            </a:r>
            <a:r>
              <a:rPr lang="en-US" sz="2000" b="1" dirty="0" err="1" smtClean="0">
                <a:latin typeface="Courier New" pitchFamily="49" charset="0"/>
              </a:rPr>
              <a:t>cin</a:t>
            </a:r>
            <a:r>
              <a:rPr lang="en-US" sz="2000" b="1" dirty="0" smtClean="0">
                <a:latin typeface="Courier New" pitchFamily="49" charset="0"/>
              </a:rPr>
              <a:t> &gt;&gt; a.det, </a:t>
            </a:r>
            <a:r>
              <a:rPr lang="en-US" sz="2000" b="1" dirty="0" err="1" smtClean="0">
                <a:latin typeface="Courier New" pitchFamily="49" charset="0"/>
              </a:rPr>
              <a:t>strcmp</a:t>
            </a:r>
            <a:r>
              <a:rPr lang="en-US" sz="2000" b="1" dirty="0" smtClean="0">
                <a:latin typeface="Courier New" pitchFamily="49" charset="0"/>
              </a:rPr>
              <a:t>(a.det, "end")!=0)</a:t>
            </a:r>
          </a:p>
          <a:p>
            <a:pPr eaLnBrk="1" hangingPunct="1">
              <a:buNone/>
            </a:pPr>
            <a:r>
              <a:rPr lang="en-US" sz="2000" b="1" dirty="0" smtClean="0">
                <a:latin typeface="Courier New" pitchFamily="49" charset="0"/>
              </a:rPr>
              <a:t>    {</a:t>
            </a:r>
          </a:p>
          <a:p>
            <a:pPr eaLnBrk="1" hangingPunct="1">
              <a:buNone/>
            </a:pPr>
            <a:r>
              <a:rPr lang="en-US" sz="2000" b="1" dirty="0" smtClean="0">
                <a:latin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</a:rPr>
              <a:t>cin</a:t>
            </a:r>
            <a:r>
              <a:rPr lang="en-US" sz="2000" b="1" dirty="0" smtClean="0">
                <a:latin typeface="Courier New" pitchFamily="49" charset="0"/>
              </a:rPr>
              <a:t> &gt;&gt; </a:t>
            </a:r>
            <a:r>
              <a:rPr lang="en-US" sz="2000" b="1" dirty="0" err="1" smtClean="0">
                <a:latin typeface="Courier New" pitchFamily="49" charset="0"/>
              </a:rPr>
              <a:t>a.diam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sz="2000" b="1" dirty="0" smtClean="0">
                <a:latin typeface="Courier New" pitchFamily="49" charset="0"/>
              </a:rPr>
              <a:t>        q=r;</a:t>
            </a:r>
          </a:p>
          <a:p>
            <a:pPr eaLnBrk="1" hangingPunct="1">
              <a:buNone/>
            </a:pPr>
            <a:r>
              <a:rPr lang="en-US" sz="2000" b="1" dirty="0" smtClean="0">
                <a:latin typeface="Courier New" pitchFamily="49" charset="0"/>
              </a:rPr>
              <a:t>        r=new zap;</a:t>
            </a:r>
          </a:p>
          <a:p>
            <a:pPr eaLnBrk="1" hangingPunct="1">
              <a:buNone/>
            </a:pPr>
            <a:r>
              <a:rPr lang="en-US" sz="2000" b="1" dirty="0" smtClean="0">
                <a:latin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</a:rPr>
              <a:t>strcpy</a:t>
            </a:r>
            <a:r>
              <a:rPr lang="en-US" sz="2000" b="1" dirty="0" smtClean="0">
                <a:latin typeface="Courier New" pitchFamily="49" charset="0"/>
              </a:rPr>
              <a:t>(r-&gt;</a:t>
            </a:r>
            <a:r>
              <a:rPr lang="en-US" sz="2000" b="1" dirty="0" err="1" smtClean="0">
                <a:latin typeface="Courier New" pitchFamily="49" charset="0"/>
              </a:rPr>
              <a:t>det,a.det</a:t>
            </a:r>
            <a:r>
              <a:rPr lang="en-US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buNone/>
            </a:pPr>
            <a:r>
              <a:rPr lang="en-US" sz="2000" b="1" dirty="0" smtClean="0">
                <a:latin typeface="Courier New" pitchFamily="49" charset="0"/>
              </a:rPr>
              <a:t>        r-&gt;</a:t>
            </a:r>
            <a:r>
              <a:rPr lang="en-US" sz="2000" b="1" dirty="0" err="1" smtClean="0">
                <a:latin typeface="Courier New" pitchFamily="49" charset="0"/>
              </a:rPr>
              <a:t>diam</a:t>
            </a:r>
            <a:r>
              <a:rPr lang="en-US" sz="2000" b="1" dirty="0" smtClean="0">
                <a:latin typeface="Courier New" pitchFamily="49" charset="0"/>
              </a:rPr>
              <a:t>=</a:t>
            </a:r>
            <a:r>
              <a:rPr lang="en-US" sz="2000" b="1" dirty="0" err="1" smtClean="0">
                <a:latin typeface="Courier New" pitchFamily="49" charset="0"/>
              </a:rPr>
              <a:t>a.diam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sz="2000" b="1" dirty="0" smtClean="0">
                <a:latin typeface="Courier New" pitchFamily="49" charset="0"/>
              </a:rPr>
              <a:t>        r-&gt;p=q;</a:t>
            </a:r>
          </a:p>
          <a:p>
            <a:pPr eaLnBrk="1" hangingPunct="1">
              <a:buNone/>
            </a:pPr>
            <a:r>
              <a:rPr lang="en-US" sz="2000" b="1" dirty="0" smtClean="0">
                <a:latin typeface="Courier New" pitchFamily="49" charset="0"/>
              </a:rPr>
              <a:t>    }</a:t>
            </a:r>
            <a:endParaRPr lang="ru-RU" sz="2000" dirty="0" smtClean="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476375" y="4725988"/>
            <a:ext cx="576263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052638" y="5159375"/>
            <a:ext cx="141605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3471863" y="5162550"/>
            <a:ext cx="720725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192588" y="5162550"/>
            <a:ext cx="503237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ym typeface="Symbol" pitchFamily="18" charset="2"/>
            </a:endParaRP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1763713" y="4868863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1187450" y="4365625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r</a:t>
            </a:r>
            <a:endParaRPr lang="ru-RU" sz="2400" b="1">
              <a:latin typeface="Courier New" pitchFamily="49" charset="0"/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2052638" y="4799013"/>
            <a:ext cx="2665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</a:rPr>
              <a:t>det       diam  p</a:t>
            </a:r>
            <a:endParaRPr lang="ru-RU">
              <a:latin typeface="Courier New" pitchFamily="49" charset="0"/>
            </a:endParaRP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606675" y="6313488"/>
            <a:ext cx="7207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3327400" y="6313488"/>
            <a:ext cx="50323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ym typeface="Symbol" pitchFamily="18" charset="2"/>
            </a:endParaRP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1187450" y="5949950"/>
            <a:ext cx="2665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</a:rPr>
              <a:t>det       diam  p</a:t>
            </a:r>
            <a:endParaRPr lang="ru-RU">
              <a:latin typeface="Courier New" pitchFamily="49" charset="0"/>
            </a:endParaRP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899592" y="5661248"/>
            <a:ext cx="36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Courier New" pitchFamily="49" charset="0"/>
              </a:rPr>
              <a:t>a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5148263" y="4797425"/>
            <a:ext cx="576262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5724525" y="5230813"/>
            <a:ext cx="141605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Гайка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7143750" y="5233988"/>
            <a:ext cx="720725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10</a:t>
            </a:r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7864475" y="5233988"/>
            <a:ext cx="503238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ym typeface="Symbol" pitchFamily="18" charset="2"/>
            </a:endParaRPr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>
            <a:off x="5435600" y="4940300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4859338" y="4437063"/>
            <a:ext cx="36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r</a:t>
            </a:r>
            <a:endParaRPr lang="ru-RU" sz="2400" b="1">
              <a:latin typeface="Courier New" pitchFamily="49" charset="0"/>
            </a:endParaRPr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5724525" y="4870450"/>
            <a:ext cx="2665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</a:rPr>
              <a:t>det       diam  p</a:t>
            </a:r>
            <a:endParaRPr lang="ru-RU">
              <a:latin typeface="Courier New" pitchFamily="49" charset="0"/>
            </a:endParaRP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6084888" y="4292600"/>
            <a:ext cx="36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Courier New" pitchFamily="49" charset="0"/>
              </a:rPr>
              <a:t>q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372225" y="4724400"/>
            <a:ext cx="576263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 flipH="1">
            <a:off x="5724525" y="4868863"/>
            <a:ext cx="93503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918" name="Line 30"/>
          <p:cNvSpPr>
            <a:spLocks noChangeShapeType="1"/>
          </p:cNvSpPr>
          <p:nvPr/>
        </p:nvSpPr>
        <p:spPr bwMode="auto">
          <a:xfrm flipV="1">
            <a:off x="4427538" y="5229225"/>
            <a:ext cx="129698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919" name="Line 31"/>
          <p:cNvSpPr>
            <a:spLocks noChangeShapeType="1"/>
          </p:cNvSpPr>
          <p:nvPr/>
        </p:nvSpPr>
        <p:spPr bwMode="auto">
          <a:xfrm flipV="1">
            <a:off x="1979613" y="5589588"/>
            <a:ext cx="5762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920" name="Line 32"/>
          <p:cNvSpPr>
            <a:spLocks noChangeShapeType="1"/>
          </p:cNvSpPr>
          <p:nvPr/>
        </p:nvSpPr>
        <p:spPr bwMode="auto">
          <a:xfrm flipV="1">
            <a:off x="3203575" y="5589588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7980363" y="5276850"/>
            <a:ext cx="287337" cy="2159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ym typeface="Symbol" pitchFamily="18" charset="2"/>
              </a:rPr>
              <a:t>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403648" y="6309320"/>
            <a:ext cx="907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solidFill>
                  <a:srgbClr val="000000"/>
                </a:solidFill>
              </a:rPr>
              <a:t>Шайба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2627784" y="6309320"/>
            <a:ext cx="720725" cy="288925"/>
          </a:xfrm>
          <a:prstGeom prst="rect">
            <a:avLst/>
          </a:prstGeom>
          <a:solidFill>
            <a:schemeClr val="accent5">
              <a:lumMod val="90000"/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2" grpId="0" animBg="1"/>
      <p:bldP spid="37892" grpId="0" animBg="1"/>
      <p:bldP spid="37893" grpId="0" animBg="1"/>
      <p:bldP spid="37894" grpId="0" animBg="1"/>
      <p:bldP spid="37895" grpId="0" animBg="1"/>
      <p:bldP spid="37896" grpId="0" animBg="1"/>
      <p:bldP spid="37897" grpId="0"/>
      <p:bldP spid="37898" grpId="0"/>
      <p:bldP spid="37903" grpId="0" animBg="1"/>
      <p:bldP spid="37904" grpId="0" animBg="1"/>
      <p:bldP spid="37905" grpId="0"/>
      <p:bldP spid="37906" grpId="0"/>
      <p:bldP spid="37907" grpId="0" animBg="1"/>
      <p:bldP spid="37907" grpId="1" animBg="1"/>
      <p:bldP spid="37908" grpId="0" animBg="1"/>
      <p:bldP spid="37909" grpId="0" animBg="1"/>
      <p:bldP spid="37910" grpId="0" animBg="1"/>
      <p:bldP spid="37911" grpId="0" animBg="1"/>
      <p:bldP spid="37911" grpId="1" animBg="1"/>
      <p:bldP spid="37912" grpId="0"/>
      <p:bldP spid="37912" grpId="1"/>
      <p:bldP spid="37913" grpId="0"/>
      <p:bldP spid="37915" grpId="0"/>
      <p:bldP spid="37916" grpId="0" animBg="1"/>
      <p:bldP spid="37917" grpId="0" animBg="1"/>
      <p:bldP spid="37918" grpId="0" animBg="1"/>
      <p:bldP spid="37919" grpId="0" animBg="1"/>
      <p:bldP spid="37920" grpId="0" animBg="1"/>
      <p:bldP spid="37921" grpId="0" animBg="1"/>
      <p:bldP spid="31" grpId="0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440BB1-8292-460B-A972-A216AA23C9A2}" type="slidenum">
              <a:rPr lang="ru-RU" smtClean="0"/>
              <a:pPr>
                <a:defRPr/>
              </a:pPr>
              <a:t>11</a:t>
            </a:fld>
            <a:endParaRPr lang="ru-RU" dirty="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03238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Стек записей. Вывод списка на экран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892480" cy="580526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ru-RU" sz="2000" b="1" dirty="0" smtClean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q=r;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</a:rPr>
              <a:t> &lt;&lt; "List\n";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if(q == </a:t>
            </a:r>
            <a:r>
              <a:rPr lang="en-US" sz="2000" b="1" dirty="0" err="1" smtClean="0">
                <a:latin typeface="Courier New" pitchFamily="49" charset="0"/>
              </a:rPr>
              <a:t>nullptr</a:t>
            </a:r>
            <a:r>
              <a:rPr lang="en-US" sz="20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</a:rPr>
              <a:t> &lt;&lt; "No information.\n";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//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список пуст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else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    do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b="1" dirty="0" smtClean="0">
                <a:latin typeface="Courier New" pitchFamily="49" charset="0"/>
              </a:rPr>
              <a:t>            </a:t>
            </a:r>
            <a:r>
              <a:rPr lang="en-US" sz="2000" b="1" dirty="0" err="1" smtClean="0">
                <a:latin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</a:rPr>
              <a:t> &lt;&lt; q-&gt;</a:t>
            </a:r>
            <a:r>
              <a:rPr lang="en-US" sz="2000" b="1" dirty="0" err="1" smtClean="0">
                <a:latin typeface="Courier New" pitchFamily="49" charset="0"/>
              </a:rPr>
              <a:t>det</a:t>
            </a:r>
            <a:r>
              <a:rPr lang="en-US" sz="2000" b="1" dirty="0" smtClean="0">
                <a:latin typeface="Courier New" pitchFamily="49" charset="0"/>
              </a:rPr>
              <a:t> &lt;&lt; ' ' &lt;&lt; q-&gt;</a:t>
            </a:r>
            <a:r>
              <a:rPr lang="en-US" sz="2000" b="1" dirty="0" err="1" smtClean="0">
                <a:latin typeface="Courier New" pitchFamily="49" charset="0"/>
              </a:rPr>
              <a:t>diam</a:t>
            </a:r>
            <a:r>
              <a:rPr lang="en-US" sz="2000" b="1" dirty="0" smtClean="0">
                <a:latin typeface="Courier New" pitchFamily="49" charset="0"/>
              </a:rPr>
              <a:t> &lt;&lt; </a:t>
            </a:r>
            <a:r>
              <a:rPr lang="en-US" sz="2000" b="1" dirty="0" err="1" smtClean="0">
                <a:latin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        q=q-&gt;p;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    }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    while (q!=</a:t>
            </a:r>
            <a:r>
              <a:rPr lang="en-US" sz="2000" b="1" dirty="0" err="1" smtClean="0">
                <a:latin typeface="Courier New" pitchFamily="49" charset="0"/>
              </a:rPr>
              <a:t>nullptr</a:t>
            </a:r>
            <a:r>
              <a:rPr lang="en-US" sz="2000" b="1" dirty="0" smtClean="0">
                <a:latin typeface="Courier New" pitchFamily="49" charset="0"/>
              </a:rPr>
              <a:t>);</a:t>
            </a:r>
            <a:endParaRPr lang="ru-RU" sz="2000" dirty="0" smtClean="0"/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1260947" y="5662141"/>
            <a:ext cx="576262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837209" y="6095529"/>
            <a:ext cx="14160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3256434" y="6095529"/>
            <a:ext cx="7207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3958109" y="6095529"/>
            <a:ext cx="503238" cy="290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 b="1">
              <a:sym typeface="Symbol" pitchFamily="18" charset="2"/>
            </a:endParaRPr>
          </a:p>
        </p:txBody>
      </p:sp>
      <p:sp>
        <p:nvSpPr>
          <p:cNvPr id="9" name="Line 27"/>
          <p:cNvSpPr>
            <a:spLocks noChangeShapeType="1"/>
          </p:cNvSpPr>
          <p:nvPr/>
        </p:nvSpPr>
        <p:spPr bwMode="auto">
          <a:xfrm>
            <a:off x="1548284" y="5805016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972022" y="5301779"/>
            <a:ext cx="36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400" b="1">
                <a:latin typeface="Courier New" pitchFamily="49" charset="0"/>
              </a:rPr>
              <a:t>r</a:t>
            </a:r>
            <a:endParaRPr lang="ru-RU" altLang="ru-RU" sz="2400" b="1">
              <a:latin typeface="Courier New" pitchFamily="49" charset="0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1837209" y="5735166"/>
            <a:ext cx="2665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>
                <a:latin typeface="Courier New" pitchFamily="49" charset="0"/>
              </a:rPr>
              <a:t>det       diam  p</a:t>
            </a:r>
            <a:endParaRPr lang="ru-RU" altLang="ru-RU">
              <a:latin typeface="Courier New" pitchFamily="49" charset="0"/>
            </a:endParaRPr>
          </a:p>
        </p:txBody>
      </p:sp>
      <p:sp>
        <p:nvSpPr>
          <p:cNvPr id="12" name="Rectangle 31"/>
          <p:cNvSpPr>
            <a:spLocks noChangeArrowheads="1"/>
          </p:cNvSpPr>
          <p:nvPr/>
        </p:nvSpPr>
        <p:spPr bwMode="auto">
          <a:xfrm>
            <a:off x="2053109" y="6147916"/>
            <a:ext cx="1081088" cy="215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>
                <a:sym typeface="Symbol" pitchFamily="18" charset="2"/>
              </a:rPr>
              <a:t>Болт</a:t>
            </a:r>
            <a:endParaRPr lang="ru-RU" altLang="ru-RU" b="1">
              <a:sym typeface="Symbol" pitchFamily="18" charset="2"/>
            </a:endParaRPr>
          </a:p>
        </p:txBody>
      </p:sp>
      <p:sp>
        <p:nvSpPr>
          <p:cNvPr id="13" name="Rectangle 32"/>
          <p:cNvSpPr>
            <a:spLocks noChangeArrowheads="1"/>
          </p:cNvSpPr>
          <p:nvPr/>
        </p:nvSpPr>
        <p:spPr bwMode="auto">
          <a:xfrm>
            <a:off x="3494559" y="6127279"/>
            <a:ext cx="287338" cy="215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3</a:t>
            </a:r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5004272" y="6093941"/>
            <a:ext cx="14160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6423497" y="6093941"/>
            <a:ext cx="7207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16" name="Rectangle 26"/>
          <p:cNvSpPr>
            <a:spLocks noChangeArrowheads="1"/>
          </p:cNvSpPr>
          <p:nvPr/>
        </p:nvSpPr>
        <p:spPr bwMode="auto">
          <a:xfrm>
            <a:off x="7125172" y="6093941"/>
            <a:ext cx="503237" cy="290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 b="1">
              <a:sym typeface="Symbol" pitchFamily="18" charset="2"/>
            </a:endParaRPr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5004272" y="5733579"/>
            <a:ext cx="2665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>
                <a:latin typeface="Courier New" pitchFamily="49" charset="0"/>
              </a:rPr>
              <a:t>det       diam  p</a:t>
            </a:r>
            <a:endParaRPr lang="ru-RU" altLang="ru-RU">
              <a:latin typeface="Courier New" pitchFamily="49" charset="0"/>
            </a:endParaRPr>
          </a:p>
        </p:txBody>
      </p:sp>
      <p:sp>
        <p:nvSpPr>
          <p:cNvPr id="18" name="Rectangle 30"/>
          <p:cNvSpPr>
            <a:spLocks noChangeArrowheads="1"/>
          </p:cNvSpPr>
          <p:nvPr/>
        </p:nvSpPr>
        <p:spPr bwMode="auto">
          <a:xfrm>
            <a:off x="7256934" y="6125691"/>
            <a:ext cx="287338" cy="215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b="1">
                <a:sym typeface="Symbol" pitchFamily="18" charset="2"/>
              </a:rPr>
              <a:t></a:t>
            </a:r>
          </a:p>
        </p:txBody>
      </p:sp>
      <p:sp>
        <p:nvSpPr>
          <p:cNvPr id="19" name="Rectangle 31"/>
          <p:cNvSpPr>
            <a:spLocks noChangeArrowheads="1"/>
          </p:cNvSpPr>
          <p:nvPr/>
        </p:nvSpPr>
        <p:spPr bwMode="auto">
          <a:xfrm>
            <a:off x="5220172" y="6146329"/>
            <a:ext cx="1081087" cy="215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Гайка</a:t>
            </a:r>
            <a:endParaRPr lang="ru-RU" altLang="ru-RU" b="1">
              <a:sym typeface="Symbol" pitchFamily="18" charset="2"/>
            </a:endParaRPr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6661622" y="6125691"/>
            <a:ext cx="287337" cy="215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10</a:t>
            </a:r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>
            <a:off x="4212109" y="6238404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2483322" y="5373216"/>
            <a:ext cx="576262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 flipH="1">
            <a:off x="1835622" y="5517679"/>
            <a:ext cx="9366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2195984" y="4941416"/>
            <a:ext cx="287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2400" b="1">
                <a:latin typeface="Courier New" pitchFamily="49" charset="0"/>
              </a:rPr>
              <a:t>q</a:t>
            </a:r>
            <a:endParaRPr lang="ru-RU" altLang="ru-RU" sz="2400" b="1">
              <a:latin typeface="Courier New" pitchFamily="49" charset="0"/>
            </a:endParaRPr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2772247" y="5517679"/>
            <a:ext cx="22320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" name="Rectangle 30"/>
          <p:cNvSpPr>
            <a:spLocks noChangeArrowheads="1"/>
          </p:cNvSpPr>
          <p:nvPr/>
        </p:nvSpPr>
        <p:spPr bwMode="auto">
          <a:xfrm>
            <a:off x="2627784" y="5373216"/>
            <a:ext cx="287338" cy="215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b="1" dirty="0">
                <a:sym typeface="Symbol" pitchFamily="18" charset="2"/>
              </a:rPr>
              <a:t>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3" grpId="1" animBg="1"/>
      <p:bldP spid="24" grpId="0"/>
      <p:bldP spid="25" grpId="0" animBg="1"/>
      <p:bldP spid="25" grpId="1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0691263-FBB6-454F-93A0-0CAB32C6C3B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61975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Варианты удаления элементов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685800" y="1582738"/>
            <a:ext cx="6477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68313" y="1196975"/>
            <a:ext cx="661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first</a:t>
            </a:r>
            <a:endParaRPr lang="ru-RU" altLang="ru-RU" sz="2000" b="1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973138" y="2132013"/>
            <a:ext cx="1008062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1981200" y="2132013"/>
            <a:ext cx="64770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H="1">
            <a:off x="973138" y="1700213"/>
            <a:ext cx="714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1317625" y="21018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>
                <a:sym typeface="Symbol" pitchFamily="18" charset="2"/>
              </a:rPr>
              <a:t>5</a:t>
            </a:r>
            <a:endParaRPr lang="ru-RU" altLang="ru-RU">
              <a:sym typeface="Symbol" pitchFamily="18" charset="2"/>
            </a:endParaRP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1835150" y="1557338"/>
            <a:ext cx="6477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1692275" y="1125538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q</a:t>
            </a:r>
            <a:endParaRPr lang="ru-RU" altLang="ru-RU" sz="2000" b="1"/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3089275" y="2101850"/>
            <a:ext cx="1008063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4097338" y="2101850"/>
            <a:ext cx="64770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 flipH="1">
            <a:off x="971550" y="1712913"/>
            <a:ext cx="1190625" cy="420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3409950" y="20621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>
                <a:sym typeface="Symbol" pitchFamily="18" charset="2"/>
              </a:rPr>
              <a:t>4</a:t>
            </a:r>
            <a:endParaRPr lang="ru-RU" altLang="ru-RU">
              <a:sym typeface="Symbol" pitchFamily="18" charset="2"/>
            </a:endParaRPr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2268538" y="2276475"/>
            <a:ext cx="7921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5189538" y="2101850"/>
            <a:ext cx="1008062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6197600" y="2101850"/>
            <a:ext cx="64770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5510213" y="20621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dirty="0">
                <a:sym typeface="Symbol" pitchFamily="18" charset="2"/>
              </a:rPr>
              <a:t>8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6313488" y="2062163"/>
            <a:ext cx="373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>
                <a:sym typeface="Symbol" pitchFamily="18" charset="2"/>
              </a:rPr>
              <a:t></a:t>
            </a:r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4368800" y="2276475"/>
            <a:ext cx="792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685800" y="3567113"/>
            <a:ext cx="6477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468313" y="3181350"/>
            <a:ext cx="661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first</a:t>
            </a:r>
            <a:endParaRPr lang="ru-RU" altLang="ru-RU" sz="2000" b="1"/>
          </a:p>
        </p:txBody>
      </p:sp>
      <p:sp>
        <p:nvSpPr>
          <p:cNvPr id="43034" name="Rectangle 26"/>
          <p:cNvSpPr>
            <a:spLocks noChangeArrowheads="1"/>
          </p:cNvSpPr>
          <p:nvPr/>
        </p:nvSpPr>
        <p:spPr bwMode="auto">
          <a:xfrm>
            <a:off x="973138" y="4116388"/>
            <a:ext cx="1008062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43035" name="Rectangle 27"/>
          <p:cNvSpPr>
            <a:spLocks noChangeArrowheads="1"/>
          </p:cNvSpPr>
          <p:nvPr/>
        </p:nvSpPr>
        <p:spPr bwMode="auto">
          <a:xfrm>
            <a:off x="1981200" y="4116388"/>
            <a:ext cx="64770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auto">
          <a:xfrm flipH="1">
            <a:off x="973138" y="3684588"/>
            <a:ext cx="714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1317625" y="40862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>
                <a:sym typeface="Symbol" pitchFamily="18" charset="2"/>
              </a:rPr>
              <a:t>5</a:t>
            </a:r>
            <a:endParaRPr lang="ru-RU" altLang="ru-RU">
              <a:sym typeface="Symbol" pitchFamily="18" charset="2"/>
            </a:endParaRPr>
          </a:p>
        </p:txBody>
      </p:sp>
      <p:sp>
        <p:nvSpPr>
          <p:cNvPr id="43038" name="Rectangle 30"/>
          <p:cNvSpPr>
            <a:spLocks noChangeArrowheads="1"/>
          </p:cNvSpPr>
          <p:nvPr/>
        </p:nvSpPr>
        <p:spPr bwMode="auto">
          <a:xfrm>
            <a:off x="3089275" y="4086225"/>
            <a:ext cx="1008063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43039" name="Rectangle 31"/>
          <p:cNvSpPr>
            <a:spLocks noChangeArrowheads="1"/>
          </p:cNvSpPr>
          <p:nvPr/>
        </p:nvSpPr>
        <p:spPr bwMode="auto">
          <a:xfrm>
            <a:off x="4097338" y="4086225"/>
            <a:ext cx="64770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43040" name="Text Box 32"/>
          <p:cNvSpPr txBox="1">
            <a:spLocks noChangeArrowheads="1"/>
          </p:cNvSpPr>
          <p:nvPr/>
        </p:nvSpPr>
        <p:spPr bwMode="auto">
          <a:xfrm>
            <a:off x="3409950" y="40465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>
                <a:sym typeface="Symbol" pitchFamily="18" charset="2"/>
              </a:rPr>
              <a:t>4</a:t>
            </a:r>
            <a:endParaRPr lang="ru-RU" altLang="ru-RU">
              <a:sym typeface="Symbol" pitchFamily="18" charset="2"/>
            </a:endParaRPr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>
            <a:off x="2268538" y="4260850"/>
            <a:ext cx="7921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42" name="Rectangle 34"/>
          <p:cNvSpPr>
            <a:spLocks noChangeArrowheads="1"/>
          </p:cNvSpPr>
          <p:nvPr/>
        </p:nvSpPr>
        <p:spPr bwMode="auto">
          <a:xfrm>
            <a:off x="5189538" y="4086225"/>
            <a:ext cx="1008062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43043" name="Rectangle 35"/>
          <p:cNvSpPr>
            <a:spLocks noChangeArrowheads="1"/>
          </p:cNvSpPr>
          <p:nvPr/>
        </p:nvSpPr>
        <p:spPr bwMode="auto">
          <a:xfrm>
            <a:off x="6197600" y="4086225"/>
            <a:ext cx="64770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43044" name="Text Box 36"/>
          <p:cNvSpPr txBox="1">
            <a:spLocks noChangeArrowheads="1"/>
          </p:cNvSpPr>
          <p:nvPr/>
        </p:nvSpPr>
        <p:spPr bwMode="auto">
          <a:xfrm>
            <a:off x="5510213" y="40465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>
                <a:sym typeface="Symbol" pitchFamily="18" charset="2"/>
              </a:rPr>
              <a:t>8</a:t>
            </a:r>
          </a:p>
        </p:txBody>
      </p:sp>
      <p:sp>
        <p:nvSpPr>
          <p:cNvPr id="43046" name="Line 38"/>
          <p:cNvSpPr>
            <a:spLocks noChangeShapeType="1"/>
          </p:cNvSpPr>
          <p:nvPr/>
        </p:nvSpPr>
        <p:spPr bwMode="auto">
          <a:xfrm>
            <a:off x="4356100" y="4230688"/>
            <a:ext cx="7921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47" name="Rectangle 39"/>
          <p:cNvSpPr>
            <a:spLocks noChangeArrowheads="1"/>
          </p:cNvSpPr>
          <p:nvPr/>
        </p:nvSpPr>
        <p:spPr bwMode="auto">
          <a:xfrm>
            <a:off x="685800" y="5646738"/>
            <a:ext cx="6477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43048" name="Text Box 40"/>
          <p:cNvSpPr txBox="1">
            <a:spLocks noChangeArrowheads="1"/>
          </p:cNvSpPr>
          <p:nvPr/>
        </p:nvSpPr>
        <p:spPr bwMode="auto">
          <a:xfrm>
            <a:off x="468313" y="5260975"/>
            <a:ext cx="661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first</a:t>
            </a:r>
            <a:endParaRPr lang="ru-RU" altLang="ru-RU" sz="2000" b="1"/>
          </a:p>
        </p:txBody>
      </p:sp>
      <p:sp>
        <p:nvSpPr>
          <p:cNvPr id="43049" name="Rectangle 41"/>
          <p:cNvSpPr>
            <a:spLocks noChangeArrowheads="1"/>
          </p:cNvSpPr>
          <p:nvPr/>
        </p:nvSpPr>
        <p:spPr bwMode="auto">
          <a:xfrm>
            <a:off x="973138" y="6196013"/>
            <a:ext cx="1008062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43050" name="Rectangle 42"/>
          <p:cNvSpPr>
            <a:spLocks noChangeArrowheads="1"/>
          </p:cNvSpPr>
          <p:nvPr/>
        </p:nvSpPr>
        <p:spPr bwMode="auto">
          <a:xfrm>
            <a:off x="1981200" y="6196013"/>
            <a:ext cx="64770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43051" name="Line 43"/>
          <p:cNvSpPr>
            <a:spLocks noChangeShapeType="1"/>
          </p:cNvSpPr>
          <p:nvPr/>
        </p:nvSpPr>
        <p:spPr bwMode="auto">
          <a:xfrm flipH="1">
            <a:off x="973138" y="5764213"/>
            <a:ext cx="714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52" name="Text Box 44"/>
          <p:cNvSpPr txBox="1">
            <a:spLocks noChangeArrowheads="1"/>
          </p:cNvSpPr>
          <p:nvPr/>
        </p:nvSpPr>
        <p:spPr bwMode="auto">
          <a:xfrm>
            <a:off x="1317625" y="61658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>
                <a:sym typeface="Symbol" pitchFamily="18" charset="2"/>
              </a:rPr>
              <a:t>5</a:t>
            </a:r>
            <a:endParaRPr lang="ru-RU" altLang="ru-RU">
              <a:sym typeface="Symbol" pitchFamily="18" charset="2"/>
            </a:endParaRPr>
          </a:p>
        </p:txBody>
      </p:sp>
      <p:sp>
        <p:nvSpPr>
          <p:cNvPr id="43053" name="Rectangle 45"/>
          <p:cNvSpPr>
            <a:spLocks noChangeArrowheads="1"/>
          </p:cNvSpPr>
          <p:nvPr/>
        </p:nvSpPr>
        <p:spPr bwMode="auto">
          <a:xfrm>
            <a:off x="3089275" y="6165850"/>
            <a:ext cx="1008063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43054" name="Rectangle 46"/>
          <p:cNvSpPr>
            <a:spLocks noChangeArrowheads="1"/>
          </p:cNvSpPr>
          <p:nvPr/>
        </p:nvSpPr>
        <p:spPr bwMode="auto">
          <a:xfrm>
            <a:off x="4097338" y="6165850"/>
            <a:ext cx="64770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43055" name="Text Box 47"/>
          <p:cNvSpPr txBox="1">
            <a:spLocks noChangeArrowheads="1"/>
          </p:cNvSpPr>
          <p:nvPr/>
        </p:nvSpPr>
        <p:spPr bwMode="auto">
          <a:xfrm>
            <a:off x="3409950" y="61261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>
                <a:sym typeface="Symbol" pitchFamily="18" charset="2"/>
              </a:rPr>
              <a:t>4</a:t>
            </a:r>
            <a:endParaRPr lang="ru-RU" altLang="ru-RU">
              <a:sym typeface="Symbol" pitchFamily="18" charset="2"/>
            </a:endParaRPr>
          </a:p>
        </p:txBody>
      </p:sp>
      <p:sp>
        <p:nvSpPr>
          <p:cNvPr id="43056" name="Line 48"/>
          <p:cNvSpPr>
            <a:spLocks noChangeShapeType="1"/>
          </p:cNvSpPr>
          <p:nvPr/>
        </p:nvSpPr>
        <p:spPr bwMode="auto">
          <a:xfrm>
            <a:off x="2268538" y="6340475"/>
            <a:ext cx="7921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57" name="Rectangle 49"/>
          <p:cNvSpPr>
            <a:spLocks noChangeArrowheads="1"/>
          </p:cNvSpPr>
          <p:nvPr/>
        </p:nvSpPr>
        <p:spPr bwMode="auto">
          <a:xfrm>
            <a:off x="5189538" y="6165850"/>
            <a:ext cx="1008062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43058" name="Rectangle 50"/>
          <p:cNvSpPr>
            <a:spLocks noChangeArrowheads="1"/>
          </p:cNvSpPr>
          <p:nvPr/>
        </p:nvSpPr>
        <p:spPr bwMode="auto">
          <a:xfrm>
            <a:off x="6197600" y="6165850"/>
            <a:ext cx="64770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43059" name="Text Box 51"/>
          <p:cNvSpPr txBox="1">
            <a:spLocks noChangeArrowheads="1"/>
          </p:cNvSpPr>
          <p:nvPr/>
        </p:nvSpPr>
        <p:spPr bwMode="auto">
          <a:xfrm>
            <a:off x="5510213" y="61261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>
                <a:sym typeface="Symbol" pitchFamily="18" charset="2"/>
              </a:rPr>
              <a:t>8</a:t>
            </a:r>
          </a:p>
        </p:txBody>
      </p:sp>
      <p:sp>
        <p:nvSpPr>
          <p:cNvPr id="43060" name="Text Box 52"/>
          <p:cNvSpPr txBox="1">
            <a:spLocks noChangeArrowheads="1"/>
          </p:cNvSpPr>
          <p:nvPr/>
        </p:nvSpPr>
        <p:spPr bwMode="auto">
          <a:xfrm>
            <a:off x="6313488" y="6126163"/>
            <a:ext cx="373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>
                <a:sym typeface="Symbol" pitchFamily="18" charset="2"/>
              </a:rPr>
              <a:t></a:t>
            </a:r>
          </a:p>
        </p:txBody>
      </p:sp>
      <p:sp>
        <p:nvSpPr>
          <p:cNvPr id="43061" name="Line 53"/>
          <p:cNvSpPr>
            <a:spLocks noChangeShapeType="1"/>
          </p:cNvSpPr>
          <p:nvPr/>
        </p:nvSpPr>
        <p:spPr bwMode="auto">
          <a:xfrm>
            <a:off x="4368800" y="6340475"/>
            <a:ext cx="792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62" name="Line 54"/>
          <p:cNvSpPr>
            <a:spLocks noChangeShapeType="1"/>
          </p:cNvSpPr>
          <p:nvPr/>
        </p:nvSpPr>
        <p:spPr bwMode="auto">
          <a:xfrm>
            <a:off x="1042988" y="1700213"/>
            <a:ext cx="20161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63" name="Rectangle 55"/>
          <p:cNvSpPr>
            <a:spLocks noChangeArrowheads="1"/>
          </p:cNvSpPr>
          <p:nvPr/>
        </p:nvSpPr>
        <p:spPr bwMode="auto">
          <a:xfrm>
            <a:off x="3922713" y="3213100"/>
            <a:ext cx="6477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43064" name="Text Box 56"/>
          <p:cNvSpPr txBox="1">
            <a:spLocks noChangeArrowheads="1"/>
          </p:cNvSpPr>
          <p:nvPr/>
        </p:nvSpPr>
        <p:spPr bwMode="auto">
          <a:xfrm>
            <a:off x="3779838" y="2781300"/>
            <a:ext cx="26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f</a:t>
            </a:r>
            <a:endParaRPr lang="ru-RU" altLang="ru-RU" sz="2000" b="1"/>
          </a:p>
        </p:txBody>
      </p:sp>
      <p:sp>
        <p:nvSpPr>
          <p:cNvPr id="43065" name="Line 57"/>
          <p:cNvSpPr>
            <a:spLocks noChangeShapeType="1"/>
          </p:cNvSpPr>
          <p:nvPr/>
        </p:nvSpPr>
        <p:spPr bwMode="auto">
          <a:xfrm flipH="1">
            <a:off x="3059113" y="3368675"/>
            <a:ext cx="1190625" cy="708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71" name="Rectangle 63"/>
          <p:cNvSpPr>
            <a:spLocks noChangeArrowheads="1"/>
          </p:cNvSpPr>
          <p:nvPr/>
        </p:nvSpPr>
        <p:spPr bwMode="auto">
          <a:xfrm>
            <a:off x="7275513" y="4086225"/>
            <a:ext cx="1008062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43072" name="Rectangle 64"/>
          <p:cNvSpPr>
            <a:spLocks noChangeArrowheads="1"/>
          </p:cNvSpPr>
          <p:nvPr/>
        </p:nvSpPr>
        <p:spPr bwMode="auto">
          <a:xfrm>
            <a:off x="8283575" y="4086225"/>
            <a:ext cx="64770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43073" name="Text Box 65"/>
          <p:cNvSpPr txBox="1">
            <a:spLocks noChangeArrowheads="1"/>
          </p:cNvSpPr>
          <p:nvPr/>
        </p:nvSpPr>
        <p:spPr bwMode="auto">
          <a:xfrm>
            <a:off x="7596188" y="40465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dirty="0">
                <a:sym typeface="Symbol" pitchFamily="18" charset="2"/>
              </a:rPr>
              <a:t>8</a:t>
            </a:r>
          </a:p>
        </p:txBody>
      </p:sp>
      <p:sp>
        <p:nvSpPr>
          <p:cNvPr id="43074" name="Text Box 66"/>
          <p:cNvSpPr txBox="1">
            <a:spLocks noChangeArrowheads="1"/>
          </p:cNvSpPr>
          <p:nvPr/>
        </p:nvSpPr>
        <p:spPr bwMode="auto">
          <a:xfrm>
            <a:off x="8399463" y="4046538"/>
            <a:ext cx="373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>
                <a:sym typeface="Symbol" pitchFamily="18" charset="2"/>
              </a:rPr>
              <a:t></a:t>
            </a:r>
          </a:p>
        </p:txBody>
      </p:sp>
      <p:sp>
        <p:nvSpPr>
          <p:cNvPr id="43075" name="Line 67"/>
          <p:cNvSpPr>
            <a:spLocks noChangeShapeType="1"/>
          </p:cNvSpPr>
          <p:nvPr/>
        </p:nvSpPr>
        <p:spPr bwMode="auto">
          <a:xfrm>
            <a:off x="6516688" y="4230688"/>
            <a:ext cx="744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76" name="Rectangle 68"/>
          <p:cNvSpPr>
            <a:spLocks noChangeArrowheads="1"/>
          </p:cNvSpPr>
          <p:nvPr/>
        </p:nvSpPr>
        <p:spPr bwMode="auto">
          <a:xfrm>
            <a:off x="5940425" y="3213100"/>
            <a:ext cx="6477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43077" name="Line 69"/>
          <p:cNvSpPr>
            <a:spLocks noChangeShapeType="1"/>
          </p:cNvSpPr>
          <p:nvPr/>
        </p:nvSpPr>
        <p:spPr bwMode="auto">
          <a:xfrm flipH="1">
            <a:off x="5187950" y="3368675"/>
            <a:ext cx="1079500" cy="708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78" name="Text Box 70"/>
          <p:cNvSpPr txBox="1">
            <a:spLocks noChangeArrowheads="1"/>
          </p:cNvSpPr>
          <p:nvPr/>
        </p:nvSpPr>
        <p:spPr bwMode="auto">
          <a:xfrm>
            <a:off x="5724525" y="278130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q</a:t>
            </a:r>
            <a:endParaRPr lang="ru-RU" altLang="ru-RU" sz="2000" b="1"/>
          </a:p>
        </p:txBody>
      </p:sp>
      <p:sp>
        <p:nvSpPr>
          <p:cNvPr id="43079" name="Freeform 71"/>
          <p:cNvSpPr>
            <a:spLocks/>
          </p:cNvSpPr>
          <p:nvPr/>
        </p:nvSpPr>
        <p:spPr bwMode="auto">
          <a:xfrm>
            <a:off x="4356100" y="4221163"/>
            <a:ext cx="2879725" cy="71437"/>
          </a:xfrm>
          <a:custGeom>
            <a:avLst/>
            <a:gdLst>
              <a:gd name="T0" fmla="*/ 0 w 1814"/>
              <a:gd name="T1" fmla="*/ 0 h 227"/>
              <a:gd name="T2" fmla="*/ 2147483647 w 1814"/>
              <a:gd name="T3" fmla="*/ 2147483647 h 227"/>
              <a:gd name="T4" fmla="*/ 2147483647 w 1814"/>
              <a:gd name="T5" fmla="*/ 0 h 227"/>
              <a:gd name="T6" fmla="*/ 0 60000 65536"/>
              <a:gd name="T7" fmla="*/ 0 60000 65536"/>
              <a:gd name="T8" fmla="*/ 0 60000 65536"/>
              <a:gd name="T9" fmla="*/ 0 w 1814"/>
              <a:gd name="T10" fmla="*/ 0 h 227"/>
              <a:gd name="T11" fmla="*/ 1814 w 1814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4" h="227">
                <a:moveTo>
                  <a:pt x="0" y="0"/>
                </a:moveTo>
                <a:cubicBezTo>
                  <a:pt x="212" y="113"/>
                  <a:pt x="424" y="227"/>
                  <a:pt x="726" y="227"/>
                </a:cubicBezTo>
                <a:cubicBezTo>
                  <a:pt x="1028" y="227"/>
                  <a:pt x="1648" y="38"/>
                  <a:pt x="181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80" name="Line 72"/>
          <p:cNvSpPr>
            <a:spLocks noChangeShapeType="1"/>
          </p:cNvSpPr>
          <p:nvPr/>
        </p:nvSpPr>
        <p:spPr bwMode="auto">
          <a:xfrm>
            <a:off x="6338888" y="3357563"/>
            <a:ext cx="931862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81" name="Rectangle 73"/>
          <p:cNvSpPr>
            <a:spLocks noChangeArrowheads="1"/>
          </p:cNvSpPr>
          <p:nvPr/>
        </p:nvSpPr>
        <p:spPr bwMode="auto">
          <a:xfrm>
            <a:off x="6084888" y="5300663"/>
            <a:ext cx="6477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43082" name="Line 74"/>
          <p:cNvSpPr>
            <a:spLocks noChangeShapeType="1"/>
          </p:cNvSpPr>
          <p:nvPr/>
        </p:nvSpPr>
        <p:spPr bwMode="auto">
          <a:xfrm flipH="1">
            <a:off x="5332413" y="5456238"/>
            <a:ext cx="1079500" cy="708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83" name="Text Box 75"/>
          <p:cNvSpPr txBox="1">
            <a:spLocks noChangeArrowheads="1"/>
          </p:cNvSpPr>
          <p:nvPr/>
        </p:nvSpPr>
        <p:spPr bwMode="auto">
          <a:xfrm>
            <a:off x="5868988" y="4868863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q</a:t>
            </a:r>
            <a:endParaRPr lang="ru-RU" altLang="ru-RU" sz="2000" b="1"/>
          </a:p>
        </p:txBody>
      </p:sp>
      <p:sp>
        <p:nvSpPr>
          <p:cNvPr id="43084" name="Rectangle 76"/>
          <p:cNvSpPr>
            <a:spLocks noChangeArrowheads="1"/>
          </p:cNvSpPr>
          <p:nvPr/>
        </p:nvSpPr>
        <p:spPr bwMode="auto">
          <a:xfrm>
            <a:off x="3995738" y="5300663"/>
            <a:ext cx="6477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43085" name="Text Box 77"/>
          <p:cNvSpPr txBox="1">
            <a:spLocks noChangeArrowheads="1"/>
          </p:cNvSpPr>
          <p:nvPr/>
        </p:nvSpPr>
        <p:spPr bwMode="auto">
          <a:xfrm>
            <a:off x="3852863" y="4868863"/>
            <a:ext cx="26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f</a:t>
            </a:r>
            <a:endParaRPr lang="ru-RU" altLang="ru-RU" sz="2000" b="1"/>
          </a:p>
        </p:txBody>
      </p:sp>
      <p:sp>
        <p:nvSpPr>
          <p:cNvPr id="43086" name="Line 78"/>
          <p:cNvSpPr>
            <a:spLocks noChangeShapeType="1"/>
          </p:cNvSpPr>
          <p:nvPr/>
        </p:nvSpPr>
        <p:spPr bwMode="auto">
          <a:xfrm flipH="1">
            <a:off x="3132138" y="5456238"/>
            <a:ext cx="1190625" cy="708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87" name="Text Box 79"/>
          <p:cNvSpPr txBox="1">
            <a:spLocks noChangeArrowheads="1"/>
          </p:cNvSpPr>
          <p:nvPr/>
        </p:nvSpPr>
        <p:spPr bwMode="auto">
          <a:xfrm>
            <a:off x="4211638" y="6126163"/>
            <a:ext cx="373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>
                <a:sym typeface="Symbol" pitchFamily="18" charset="2"/>
              </a:rPr>
              <a:t></a:t>
            </a:r>
          </a:p>
        </p:txBody>
      </p:sp>
      <p:sp>
        <p:nvSpPr>
          <p:cNvPr id="72" name="Скругленная прямоугольная выноска 71"/>
          <p:cNvSpPr/>
          <p:nvPr/>
        </p:nvSpPr>
        <p:spPr>
          <a:xfrm>
            <a:off x="7092280" y="1124744"/>
            <a:ext cx="1728192" cy="576064"/>
          </a:xfrm>
          <a:prstGeom prst="wedgeRoundRectCallout">
            <a:avLst>
              <a:gd name="adj1" fmla="val -288232"/>
              <a:gd name="adj2" fmla="val 72063"/>
              <a:gd name="adj3" fmla="val 16667"/>
            </a:avLst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Удаление первого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3" name="Скругленная прямоугольная выноска 72"/>
          <p:cNvSpPr/>
          <p:nvPr/>
        </p:nvSpPr>
        <p:spPr>
          <a:xfrm>
            <a:off x="7164288" y="2924944"/>
            <a:ext cx="1728192" cy="576064"/>
          </a:xfrm>
          <a:prstGeom prst="wedgeRoundRectCallout">
            <a:avLst>
              <a:gd name="adj1" fmla="val -126312"/>
              <a:gd name="adj2" fmla="val 142823"/>
              <a:gd name="adj3" fmla="val 16667"/>
            </a:avLst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Удаление из середины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4" name="Скругленная прямоугольная выноска 73"/>
          <p:cNvSpPr/>
          <p:nvPr/>
        </p:nvSpPr>
        <p:spPr>
          <a:xfrm>
            <a:off x="7164288" y="5229200"/>
            <a:ext cx="1728192" cy="576064"/>
          </a:xfrm>
          <a:prstGeom prst="wedgeRoundRectCallout">
            <a:avLst>
              <a:gd name="adj1" fmla="val -91251"/>
              <a:gd name="adj2" fmla="val 93100"/>
              <a:gd name="adj3" fmla="val 16667"/>
            </a:avLst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Удаление последнего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/>
      <p:bldP spid="43013" grpId="0"/>
      <p:bldP spid="43014" grpId="0" animBg="1"/>
      <p:bldP spid="43014" grpId="1" animBg="1"/>
      <p:bldP spid="43015" grpId="0" animBg="1"/>
      <p:bldP spid="43015" grpId="1" animBg="1"/>
      <p:bldP spid="43016" grpId="0" animBg="1"/>
      <p:bldP spid="43016" grpId="1" animBg="1"/>
      <p:bldP spid="43017" grpId="0"/>
      <p:bldP spid="43017" grpId="1"/>
      <p:bldP spid="43019" grpId="0" animBg="1"/>
      <p:bldP spid="43020" grpId="0"/>
      <p:bldP spid="43021" grpId="0" animBg="1"/>
      <p:bldP spid="43022" grpId="0" animBg="1"/>
      <p:bldP spid="43023" grpId="0" animBg="1"/>
      <p:bldP spid="43024" grpId="0"/>
      <p:bldP spid="43026" grpId="0" animBg="1"/>
      <p:bldP spid="43026" grpId="1" animBg="1"/>
      <p:bldP spid="43027" grpId="0" animBg="1"/>
      <p:bldP spid="43028" grpId="0" animBg="1"/>
      <p:bldP spid="43029" grpId="0"/>
      <p:bldP spid="43030" grpId="0"/>
      <p:bldP spid="43031" grpId="0" animBg="1"/>
      <p:bldP spid="43032" grpId="0" animBg="1"/>
      <p:bldP spid="43033" grpId="0"/>
      <p:bldP spid="43034" grpId="0" animBg="1"/>
      <p:bldP spid="43035" grpId="0" animBg="1"/>
      <p:bldP spid="43036" grpId="0" animBg="1"/>
      <p:bldP spid="43037" grpId="0"/>
      <p:bldP spid="43038" grpId="0" animBg="1"/>
      <p:bldP spid="43039" grpId="0" animBg="1"/>
      <p:bldP spid="43040" grpId="0"/>
      <p:bldP spid="43041" grpId="0" animBg="1"/>
      <p:bldP spid="43042" grpId="0" animBg="1"/>
      <p:bldP spid="43042" grpId="1" animBg="1"/>
      <p:bldP spid="43043" grpId="0" animBg="1"/>
      <p:bldP spid="43043" grpId="1" animBg="1"/>
      <p:bldP spid="43044" grpId="0"/>
      <p:bldP spid="43044" grpId="1"/>
      <p:bldP spid="43046" grpId="0" animBg="1"/>
      <p:bldP spid="43046" grpId="1" animBg="1"/>
      <p:bldP spid="43047" grpId="0" animBg="1"/>
      <p:bldP spid="43048" grpId="0"/>
      <p:bldP spid="43049" grpId="0" animBg="1"/>
      <p:bldP spid="43050" grpId="0" animBg="1"/>
      <p:bldP spid="43051" grpId="0" animBg="1"/>
      <p:bldP spid="43052" grpId="0"/>
      <p:bldP spid="43053" grpId="0" animBg="1"/>
      <p:bldP spid="43054" grpId="0" animBg="1"/>
      <p:bldP spid="43055" grpId="0"/>
      <p:bldP spid="43056" grpId="0" animBg="1"/>
      <p:bldP spid="43057" grpId="0" animBg="1"/>
      <p:bldP spid="43057" grpId="1" animBg="1"/>
      <p:bldP spid="43058" grpId="0" animBg="1"/>
      <p:bldP spid="43058" grpId="1" animBg="1"/>
      <p:bldP spid="43059" grpId="0"/>
      <p:bldP spid="43059" grpId="1"/>
      <p:bldP spid="43060" grpId="0"/>
      <p:bldP spid="43060" grpId="1"/>
      <p:bldP spid="43061" grpId="0" animBg="1"/>
      <p:bldP spid="43061" grpId="1" animBg="1"/>
      <p:bldP spid="43062" grpId="0" animBg="1"/>
      <p:bldP spid="43063" grpId="0" animBg="1"/>
      <p:bldP spid="43064" grpId="0"/>
      <p:bldP spid="43065" grpId="0" animBg="1"/>
      <p:bldP spid="43071" grpId="0" animBg="1"/>
      <p:bldP spid="43072" grpId="0" animBg="1"/>
      <p:bldP spid="43073" grpId="0"/>
      <p:bldP spid="43074" grpId="0"/>
      <p:bldP spid="43075" grpId="0" animBg="1"/>
      <p:bldP spid="43075" grpId="1" animBg="1"/>
      <p:bldP spid="43076" grpId="0" animBg="1"/>
      <p:bldP spid="43077" grpId="0" animBg="1"/>
      <p:bldP spid="43077" grpId="1" animBg="1"/>
      <p:bldP spid="43078" grpId="0"/>
      <p:bldP spid="43079" grpId="0" animBg="1"/>
      <p:bldP spid="43080" grpId="0" animBg="1"/>
      <p:bldP spid="43081" grpId="0" animBg="1"/>
      <p:bldP spid="43082" grpId="0" animBg="1"/>
      <p:bldP spid="43083" grpId="0"/>
      <p:bldP spid="43084" grpId="0" animBg="1"/>
      <p:bldP spid="43085" grpId="0"/>
      <p:bldP spid="43086" grpId="0" animBg="1"/>
      <p:bldP spid="43087" grpId="0"/>
      <p:bldP spid="43087" grpId="1"/>
      <p:bldP spid="43087" grpId="2"/>
      <p:bldP spid="72" grpId="0" animBg="1"/>
      <p:bldP spid="73" grpId="0" animBg="1"/>
      <p:bldP spid="7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1C673F-01F0-4A66-807B-335616CA67D2}" type="slidenum">
              <a:rPr lang="ru-RU" smtClean="0"/>
              <a:pPr>
                <a:defRPr/>
              </a:pPr>
              <a:t>13</a:t>
            </a:fld>
            <a:endParaRPr lang="ru-RU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333375"/>
            <a:ext cx="9289032" cy="431800"/>
          </a:xfrm>
        </p:spPr>
        <p:txBody>
          <a:bodyPr/>
          <a:lstStyle/>
          <a:p>
            <a:pPr algn="ctr" eaLnBrk="1" hangingPunct="1"/>
            <a:r>
              <a:rPr lang="ru-RU" sz="2800" b="1" dirty="0" smtClean="0"/>
              <a:t>Стек записей. Удаление деталей с диаметром </a:t>
            </a:r>
            <a:r>
              <a:rPr lang="en-US" sz="2800" b="1" dirty="0" smtClean="0"/>
              <a:t>&lt; 1</a:t>
            </a:r>
            <a:endParaRPr lang="ru-RU" sz="2800" b="1" dirty="0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5292080" cy="6021387"/>
          </a:xfrm>
        </p:spPr>
        <p:txBody>
          <a:bodyPr/>
          <a:lstStyle/>
          <a:p>
            <a:pPr indent="-324000" eaLnBrk="1" hangingPunct="1">
              <a:lnSpc>
                <a:spcPts val="22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q=r;</a:t>
            </a:r>
          </a:p>
          <a:p>
            <a:pPr indent="-324000" eaLnBrk="1" hangingPunct="1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do  {</a:t>
            </a:r>
          </a:p>
          <a:p>
            <a:pPr indent="-324000" eaLnBrk="1" hangingPunct="1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if(q-&gt;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diam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&lt;1)</a:t>
            </a:r>
          </a:p>
          <a:p>
            <a:pPr indent="-324000" eaLnBrk="1" hangingPunct="1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{</a:t>
            </a:r>
          </a:p>
          <a:p>
            <a:pPr indent="-324000" eaLnBrk="1" hangingPunct="1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if(q==r) {</a:t>
            </a:r>
          </a:p>
          <a:p>
            <a:pPr indent="-324000" eaLnBrk="1" hangingPunct="1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r=r-&gt;p;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indent="-324000" eaLnBrk="1" hangingPunct="1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delete q;</a:t>
            </a:r>
          </a:p>
          <a:p>
            <a:pPr indent="-324000" eaLnBrk="1" hangingPunct="1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q=r;</a:t>
            </a:r>
          </a:p>
          <a:p>
            <a:pPr indent="-324000" eaLnBrk="1" hangingPunct="1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}</a:t>
            </a:r>
          </a:p>
          <a:p>
            <a:pPr indent="-324000" eaLnBrk="1" hangingPunct="1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else  {</a:t>
            </a:r>
          </a:p>
          <a:p>
            <a:pPr indent="-324000" eaLnBrk="1" hangingPunct="1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q=q-&gt;p;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indent="-324000" eaLnBrk="1" hangingPunct="1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delete f-&gt;p;</a:t>
            </a:r>
          </a:p>
          <a:p>
            <a:pPr indent="-324000" eaLnBrk="1" hangingPunct="1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f-&gt;p=q;</a:t>
            </a:r>
          </a:p>
          <a:p>
            <a:pPr indent="-324000" eaLnBrk="1" hangingPunct="1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}</a:t>
            </a:r>
          </a:p>
          <a:p>
            <a:pPr indent="-324000" eaLnBrk="1" hangingPunct="1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indent="-324000" eaLnBrk="1" hangingPunct="1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else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  </a:t>
            </a:r>
          </a:p>
          <a:p>
            <a:pPr indent="-324000" eaLnBrk="1" hangingPunct="1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f=q;  </a:t>
            </a:r>
          </a:p>
          <a:p>
            <a:pPr indent="-324000" eaLnBrk="1" hangingPunct="1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q=q-&gt;p;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indent="-324000" eaLnBrk="1" hangingPunct="1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indent="-324000" eaLnBrk="1" hangingPunct="1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indent="-324000" eaLnBrk="1" hangingPunct="1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while(q!=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nullptr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932288" y="1988641"/>
            <a:ext cx="360362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364088" y="2564904"/>
            <a:ext cx="1223962" cy="35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5724450" y="2060079"/>
            <a:ext cx="360363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7092875" y="2564904"/>
            <a:ext cx="1223963" cy="35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5076750" y="2204566"/>
            <a:ext cx="2873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 flipH="1">
            <a:off x="5364088" y="2204541"/>
            <a:ext cx="5762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6443588" y="2707779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4695750" y="1667966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r</a:t>
            </a:r>
            <a:endParaRPr lang="ru-RU" b="1">
              <a:latin typeface="Courier New" pitchFamily="49" charset="0"/>
            </a:endParaRP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5508550" y="1699716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urier New" pitchFamily="49" charset="0"/>
              </a:rPr>
              <a:t>q</a:t>
            </a:r>
            <a:endParaRPr lang="ru-RU" b="1">
              <a:latin typeface="Courier New" pitchFamily="49" charset="0"/>
            </a:endParaRPr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6300713" y="2564904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8027913" y="2564904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5076750" y="2133104"/>
            <a:ext cx="20161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5940350" y="2204541"/>
            <a:ext cx="11525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4139878" y="3862636"/>
            <a:ext cx="360362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4549453" y="4437311"/>
            <a:ext cx="1223962" cy="35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6300465" y="3789611"/>
            <a:ext cx="360363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6205215" y="4438898"/>
            <a:ext cx="1223963" cy="35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4284340" y="4007098"/>
            <a:ext cx="2873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3903340" y="3541961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r</a:t>
            </a:r>
            <a:endParaRPr lang="ru-RU" b="1">
              <a:latin typeface="Courier New" pitchFamily="49" charset="0"/>
            </a:endParaRP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6061174" y="3469953"/>
            <a:ext cx="320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</a:rPr>
              <a:t>q</a:t>
            </a:r>
            <a:endParaRPr lang="ru-RU" b="1" dirty="0">
              <a:latin typeface="Courier New" pitchFamily="49" charset="0"/>
            </a:endParaRPr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5413053" y="443889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>
            <a:off x="7140253" y="443889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47" name="Line 31"/>
          <p:cNvSpPr>
            <a:spLocks noChangeShapeType="1"/>
          </p:cNvSpPr>
          <p:nvPr/>
        </p:nvSpPr>
        <p:spPr bwMode="auto">
          <a:xfrm flipH="1">
            <a:off x="4644703" y="3973761"/>
            <a:ext cx="18002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48" name="Rectangle 32"/>
          <p:cNvSpPr>
            <a:spLocks noChangeArrowheads="1"/>
          </p:cNvSpPr>
          <p:nvPr/>
        </p:nvSpPr>
        <p:spPr bwMode="auto">
          <a:xfrm>
            <a:off x="7753028" y="4438898"/>
            <a:ext cx="1223962" cy="35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49" name="Line 33"/>
          <p:cNvSpPr>
            <a:spLocks noChangeShapeType="1"/>
          </p:cNvSpPr>
          <p:nvPr/>
        </p:nvSpPr>
        <p:spPr bwMode="auto">
          <a:xfrm>
            <a:off x="8688065" y="443889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50" name="Line 34"/>
          <p:cNvSpPr>
            <a:spLocks noChangeShapeType="1"/>
          </p:cNvSpPr>
          <p:nvPr/>
        </p:nvSpPr>
        <p:spPr bwMode="auto">
          <a:xfrm>
            <a:off x="7284715" y="4581773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4932040" y="3861048"/>
            <a:ext cx="360363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4644703" y="3541961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f</a:t>
            </a:r>
            <a:endParaRPr lang="ru-RU" b="1">
              <a:latin typeface="Courier New" pitchFamily="49" charset="0"/>
            </a:endParaRPr>
          </a:p>
        </p:txBody>
      </p:sp>
      <p:sp>
        <p:nvSpPr>
          <p:cNvPr id="34853" name="Line 37"/>
          <p:cNvSpPr>
            <a:spLocks noChangeShapeType="1"/>
          </p:cNvSpPr>
          <p:nvPr/>
        </p:nvSpPr>
        <p:spPr bwMode="auto">
          <a:xfrm flipH="1">
            <a:off x="4571678" y="4005511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54" name="Line 38"/>
          <p:cNvSpPr>
            <a:spLocks noChangeShapeType="1"/>
          </p:cNvSpPr>
          <p:nvPr/>
        </p:nvSpPr>
        <p:spPr bwMode="auto">
          <a:xfrm flipH="1">
            <a:off x="6229028" y="3934073"/>
            <a:ext cx="215900" cy="544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55" name="Line 39"/>
          <p:cNvSpPr>
            <a:spLocks noChangeShapeType="1"/>
          </p:cNvSpPr>
          <p:nvPr/>
        </p:nvSpPr>
        <p:spPr bwMode="auto">
          <a:xfrm>
            <a:off x="5579740" y="4581773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56" name="Line 40"/>
          <p:cNvSpPr>
            <a:spLocks noChangeShapeType="1"/>
          </p:cNvSpPr>
          <p:nvPr/>
        </p:nvSpPr>
        <p:spPr bwMode="auto">
          <a:xfrm>
            <a:off x="5579740" y="4653211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6516365" y="3973761"/>
            <a:ext cx="122555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1" grpId="0" animBg="1"/>
      <p:bldP spid="34821" grpId="1" animBg="1"/>
      <p:bldP spid="34822" grpId="0" animBg="1"/>
      <p:bldP spid="34823" grpId="0" animBg="1"/>
      <p:bldP spid="34824" grpId="0" animBg="1"/>
      <p:bldP spid="34824" grpId="1" animBg="1"/>
      <p:bldP spid="34825" grpId="0" animBg="1"/>
      <p:bldP spid="34825" grpId="1" animBg="1"/>
      <p:bldP spid="34827" grpId="0" animBg="1"/>
      <p:bldP spid="34827" grpId="1" animBg="1"/>
      <p:bldP spid="34828" grpId="0"/>
      <p:bldP spid="34829" grpId="0"/>
      <p:bldP spid="34830" grpId="0" animBg="1"/>
      <p:bldP spid="34830" grpId="1" animBg="1"/>
      <p:bldP spid="34831" grpId="0" animBg="1"/>
      <p:bldP spid="34832" grpId="0" animBg="1"/>
      <p:bldP spid="34834" grpId="0" animBg="1"/>
      <p:bldP spid="34835" grpId="0" animBg="1"/>
      <p:bldP spid="34836" grpId="0" animBg="1"/>
      <p:bldP spid="34837" grpId="0" animBg="1"/>
      <p:bldP spid="34838" grpId="0" animBg="1"/>
      <p:bldP spid="34838" grpId="1" animBg="1"/>
      <p:bldP spid="34839" grpId="0" animBg="1"/>
      <p:bldP spid="34844" grpId="0" animBg="1"/>
      <p:bldP spid="34845" grpId="0" animBg="1"/>
      <p:bldP spid="34845" grpId="1" animBg="1"/>
      <p:bldP spid="34847" grpId="0" animBg="1"/>
      <p:bldP spid="34847" grpId="1" animBg="1"/>
      <p:bldP spid="34848" grpId="0" animBg="1"/>
      <p:bldP spid="34849" grpId="0" animBg="1"/>
      <p:bldP spid="34850" grpId="0" animBg="1"/>
      <p:bldP spid="34850" grpId="1" animBg="1"/>
      <p:bldP spid="34851" grpId="0" animBg="1"/>
      <p:bldP spid="34852" grpId="0"/>
      <p:bldP spid="34853" grpId="0" animBg="1"/>
      <p:bldP spid="34854" grpId="0" animBg="1"/>
      <p:bldP spid="34854" grpId="1" animBg="1"/>
      <p:bldP spid="34855" grpId="0" animBg="1"/>
      <p:bldP spid="34855" grpId="1" animBg="1"/>
      <p:bldP spid="34855" grpId="2" animBg="1"/>
      <p:bldP spid="34856" grpId="0" animBg="1"/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88224" y="6165304"/>
            <a:ext cx="2133600" cy="457200"/>
          </a:xfrm>
        </p:spPr>
        <p:txBody>
          <a:bodyPr/>
          <a:lstStyle/>
          <a:p>
            <a:pPr>
              <a:defRPr/>
            </a:pPr>
            <a:fld id="{DC2C9AC8-6A64-47BC-927E-65FD374D95DF}" type="slidenum">
              <a:rPr lang="ru-RU" smtClean="0"/>
              <a:pPr>
                <a:defRPr/>
              </a:pPr>
              <a:t>14</a:t>
            </a:fld>
            <a:endParaRPr lang="ru-RU" dirty="0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03238"/>
          </a:xfrm>
        </p:spPr>
        <p:txBody>
          <a:bodyPr/>
          <a:lstStyle/>
          <a:p>
            <a:pPr eaLnBrk="1" hangingPunct="1"/>
            <a:r>
              <a:rPr lang="ru-RU" sz="2800" b="1" smtClean="0"/>
              <a:t>Динамические структуры данных (</a:t>
            </a:r>
            <a:r>
              <a:rPr lang="en-US" sz="2800" b="1" smtClean="0"/>
              <a:t>5</a:t>
            </a:r>
            <a:r>
              <a:rPr lang="ru-RU" sz="2800" b="1" smtClean="0"/>
              <a:t>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08050"/>
            <a:ext cx="8507288" cy="5218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ru-RU" sz="2000" b="1" dirty="0" smtClean="0">
                <a:latin typeface="Courier New" pitchFamily="49" charset="0"/>
              </a:rPr>
              <a:t>	  </a:t>
            </a:r>
            <a:r>
              <a:rPr lang="en-US" sz="2000" b="1" dirty="0" smtClean="0">
                <a:latin typeface="Courier New" pitchFamily="49" charset="0"/>
              </a:rPr>
              <a:t>q=r;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</a:rPr>
              <a:t> &lt;&lt; "Result\n";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if(q == </a:t>
            </a:r>
            <a:r>
              <a:rPr lang="en-US" sz="2000" b="1" dirty="0" err="1" smtClean="0">
                <a:latin typeface="Courier New" pitchFamily="49" charset="0"/>
              </a:rPr>
              <a:t>nullptr</a:t>
            </a:r>
            <a:r>
              <a:rPr lang="en-US" sz="20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   </a:t>
            </a:r>
            <a:r>
              <a:rPr lang="en-US" sz="2000" b="1" dirty="0" err="1" smtClean="0">
                <a:latin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</a:rPr>
              <a:t> &lt;&lt; "No information.\n";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else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   do {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       </a:t>
            </a:r>
            <a:r>
              <a:rPr lang="en-US" sz="2000" b="1" dirty="0" err="1" smtClean="0">
                <a:latin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</a:rPr>
              <a:t> &lt;&lt; q-&gt;</a:t>
            </a:r>
            <a:r>
              <a:rPr lang="en-US" sz="2000" b="1" dirty="0" err="1" smtClean="0">
                <a:latin typeface="Courier New" pitchFamily="49" charset="0"/>
              </a:rPr>
              <a:t>det</a:t>
            </a:r>
            <a:r>
              <a:rPr lang="en-US" sz="2000" b="1" dirty="0" smtClean="0">
                <a:latin typeface="Courier New" pitchFamily="49" charset="0"/>
              </a:rPr>
              <a:t> &lt;&lt; q-&gt;</a:t>
            </a:r>
            <a:r>
              <a:rPr lang="en-US" sz="2000" b="1" dirty="0" err="1" smtClean="0">
                <a:latin typeface="Courier New" pitchFamily="49" charset="0"/>
              </a:rPr>
              <a:t>diam</a:t>
            </a:r>
            <a:r>
              <a:rPr lang="en-US" sz="2000" b="1" dirty="0" smtClean="0">
                <a:latin typeface="Courier New" pitchFamily="49" charset="0"/>
              </a:rPr>
              <a:t> &lt;&lt; </a:t>
            </a:r>
            <a:r>
              <a:rPr lang="en-US" sz="2000" b="1" dirty="0" err="1" smtClean="0">
                <a:latin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     r = q-&gt;p;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       delete q;    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освобождение памяти</a:t>
            </a:r>
            <a:endParaRPr lang="en-US" sz="20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       q = r;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   }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   while (q!=</a:t>
            </a:r>
            <a:r>
              <a:rPr lang="en-US" sz="2000" b="1" dirty="0" err="1" smtClean="0">
                <a:latin typeface="Courier New" pitchFamily="49" charset="0"/>
              </a:rPr>
              <a:t>nullptr</a:t>
            </a:r>
            <a:r>
              <a:rPr lang="en-US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return 0;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ru-RU" sz="2000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93317" y="5767040"/>
            <a:ext cx="6477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75830" y="5381277"/>
            <a:ext cx="284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r</a:t>
            </a:r>
            <a:endParaRPr lang="ru-RU" altLang="ru-RU" sz="2000" b="1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980655" y="6316315"/>
            <a:ext cx="1008062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88717" y="6316315"/>
            <a:ext cx="64770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1980655" y="5884515"/>
            <a:ext cx="714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842667" y="5741640"/>
            <a:ext cx="6477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699792" y="530984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q</a:t>
            </a:r>
            <a:endParaRPr lang="ru-RU" altLang="ru-RU" sz="2000" b="1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4096792" y="6286152"/>
            <a:ext cx="1008063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5104855" y="6286152"/>
            <a:ext cx="64770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>
            <a:off x="1979067" y="5897215"/>
            <a:ext cx="1190625" cy="420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3276055" y="6460777"/>
            <a:ext cx="7921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6197055" y="6286152"/>
            <a:ext cx="1008062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7205117" y="6286152"/>
            <a:ext cx="64770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6517730" y="6246465"/>
            <a:ext cx="185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altLang="ru-RU">
              <a:sym typeface="Symbol" pitchFamily="18" charset="2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7321005" y="6246465"/>
            <a:ext cx="373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>
                <a:sym typeface="Symbol" pitchFamily="18" charset="2"/>
              </a:rPr>
              <a:t></a:t>
            </a:r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>
            <a:off x="5376317" y="6460777"/>
            <a:ext cx="792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" name="Line 54"/>
          <p:cNvSpPr>
            <a:spLocks noChangeShapeType="1"/>
          </p:cNvSpPr>
          <p:nvPr/>
        </p:nvSpPr>
        <p:spPr bwMode="auto">
          <a:xfrm>
            <a:off x="2050505" y="5884515"/>
            <a:ext cx="20161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" name="Line 54"/>
          <p:cNvSpPr>
            <a:spLocks noChangeShapeType="1"/>
          </p:cNvSpPr>
          <p:nvPr/>
        </p:nvSpPr>
        <p:spPr bwMode="auto">
          <a:xfrm>
            <a:off x="3133180" y="5884515"/>
            <a:ext cx="10795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1" grpId="0"/>
      <p:bldP spid="12" grpId="0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8" grpId="0"/>
      <p:bldP spid="19" grpId="0"/>
      <p:bldP spid="20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719886D-40D8-46AB-A026-2BB37A56CF58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501650" y="404813"/>
            <a:ext cx="8642350" cy="436562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Кольцевой список</a:t>
            </a:r>
            <a:r>
              <a:rPr lang="en-US" altLang="ru-RU" sz="3200" b="1" smtClean="0"/>
              <a:t> </a:t>
            </a:r>
            <a:endParaRPr lang="ru-RU" altLang="ru-RU" sz="3200" b="1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8642350" cy="5761037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1 2 3 4 5 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  <a:buNone/>
            </a:pP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iostream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lnSpc>
                <a:spcPct val="120000"/>
              </a:lnSpc>
              <a:buNone/>
            </a:pP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play(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n,int</a:t>
            </a:r>
            <a:r>
              <a:rPr lang="en-US" altLang="ru-RU" sz="2000" b="1" dirty="0" smtClean="0">
                <a:latin typeface="Courier New" pitchFamily="49" charset="0"/>
              </a:rPr>
              <a:t> m) {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struct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child {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   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int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name;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    child *p;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};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child *first,*next,*pass;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077370" y="1628602"/>
            <a:ext cx="5746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5364708" y="1773064"/>
            <a:ext cx="10795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444208" y="2204864"/>
            <a:ext cx="576262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1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020470" y="2204864"/>
            <a:ext cx="288925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7164933" y="2349327"/>
            <a:ext cx="7207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7885658" y="3357389"/>
            <a:ext cx="576262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3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8461920" y="3357389"/>
            <a:ext cx="288925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7885658" y="3501852"/>
            <a:ext cx="7207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7872958" y="2636664"/>
            <a:ext cx="576262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2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8449220" y="2636664"/>
            <a:ext cx="288925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7885658" y="2781127"/>
            <a:ext cx="7080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7885658" y="4005089"/>
            <a:ext cx="576262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4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8461920" y="4005089"/>
            <a:ext cx="288925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6949033" y="4149552"/>
            <a:ext cx="16573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6877595" y="4581352"/>
            <a:ext cx="576263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5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7453858" y="4581352"/>
            <a:ext cx="288925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H="1" flipV="1">
            <a:off x="6444208" y="2492202"/>
            <a:ext cx="1154112" cy="2233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4840833" y="1263477"/>
            <a:ext cx="661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first</a:t>
            </a:r>
            <a:endParaRPr lang="ru-RU" altLang="ru-RU" sz="2000" b="1"/>
          </a:p>
        </p:txBody>
      </p:sp>
      <p:sp>
        <p:nvSpPr>
          <p:cNvPr id="23" name="TextBox 22"/>
          <p:cNvSpPr txBox="1"/>
          <p:nvPr/>
        </p:nvSpPr>
        <p:spPr>
          <a:xfrm>
            <a:off x="3781573" y="173005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Ex05_02</a:t>
            </a:r>
            <a:endParaRPr lang="ru-RU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  <p:bldP spid="24583" grpId="0" animBg="1"/>
      <p:bldP spid="24584" grpId="0" animBg="1"/>
      <p:bldP spid="24585" grpId="0" animBg="1"/>
      <p:bldP spid="24586" grpId="0" animBg="1"/>
      <p:bldP spid="24587" grpId="0" animBg="1"/>
      <p:bldP spid="24588" grpId="0" animBg="1"/>
      <p:bldP spid="24589" grpId="0" animBg="1"/>
      <p:bldP spid="24590" grpId="0" animBg="1"/>
      <p:bldP spid="24591" grpId="0" animBg="1"/>
      <p:bldP spid="24592" grpId="0" animBg="1"/>
      <p:bldP spid="24593" grpId="0" animBg="1"/>
      <p:bldP spid="24594" grpId="0" animBg="1"/>
      <p:bldP spid="24595" grpId="0" animBg="1"/>
      <p:bldP spid="24596" grpId="0" animBg="1"/>
      <p:bldP spid="2459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411AFFD-E13B-4DEA-8424-EF92227EF03E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501650" y="333375"/>
            <a:ext cx="8642350" cy="436563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Создание списка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908051"/>
            <a:ext cx="8893175" cy="3745086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endParaRPr lang="en-US" altLang="ru-RU" sz="20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first = new child;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создание первого элемента</a:t>
            </a:r>
            <a:endParaRPr lang="en-US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first-&gt;name = 1;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pass = first;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k=2;k&lt;=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n;k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next = new child;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//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создание остальных элементов </a:t>
            </a:r>
            <a:endParaRPr lang="en-US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next-&gt;name = k;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pass-&gt;p = next;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pass = next;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pass-&gt;p = first;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замыкание круга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847948" y="5523334"/>
            <a:ext cx="5746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1135286" y="5667796"/>
            <a:ext cx="628650" cy="425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763936" y="6093246"/>
            <a:ext cx="576262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1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340198" y="6093246"/>
            <a:ext cx="288925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484661" y="6237709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3132361" y="6093246"/>
            <a:ext cx="576262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2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3708623" y="6093246"/>
            <a:ext cx="288925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6948711" y="6093246"/>
            <a:ext cx="576262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5</a:t>
            </a: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7524973" y="6093246"/>
            <a:ext cx="288925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611411" y="5158209"/>
            <a:ext cx="6671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 dirty="0" smtClean="0"/>
              <a:t>first</a:t>
            </a:r>
            <a:endParaRPr lang="ru-RU" altLang="ru-RU" sz="2000" b="1" dirty="0"/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2484661" y="5445546"/>
            <a:ext cx="5746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2195736" y="5085184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 dirty="0" smtClean="0"/>
              <a:t>pass</a:t>
            </a:r>
            <a:endParaRPr lang="ru-RU" altLang="ru-RU" sz="2000" b="1" dirty="0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 flipH="1">
            <a:off x="1763936" y="5590009"/>
            <a:ext cx="10080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4088036" y="5450309"/>
            <a:ext cx="5746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3851498" y="5085184"/>
            <a:ext cx="735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 dirty="0" smtClean="0"/>
              <a:t>next</a:t>
            </a:r>
            <a:endParaRPr lang="ru-RU" altLang="ru-RU" sz="2000" b="1" dirty="0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flipH="1">
            <a:off x="3132361" y="5590009"/>
            <a:ext cx="12239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2771998" y="5590009"/>
            <a:ext cx="3603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29" name="Freeform 29"/>
          <p:cNvSpPr>
            <a:spLocks/>
          </p:cNvSpPr>
          <p:nvPr/>
        </p:nvSpPr>
        <p:spPr bwMode="auto">
          <a:xfrm>
            <a:off x="1763936" y="6237709"/>
            <a:ext cx="5903912" cy="360362"/>
          </a:xfrm>
          <a:custGeom>
            <a:avLst/>
            <a:gdLst>
              <a:gd name="T0" fmla="*/ 2147483647 w 3402"/>
              <a:gd name="T1" fmla="*/ 0 h 212"/>
              <a:gd name="T2" fmla="*/ 2147483647 w 3402"/>
              <a:gd name="T3" fmla="*/ 2147483647 h 212"/>
              <a:gd name="T4" fmla="*/ 2147483647 w 3402"/>
              <a:gd name="T5" fmla="*/ 2147483647 h 212"/>
              <a:gd name="T6" fmla="*/ 0 w 3402"/>
              <a:gd name="T7" fmla="*/ 2147483647 h 212"/>
              <a:gd name="T8" fmla="*/ 0 60000 65536"/>
              <a:gd name="T9" fmla="*/ 0 60000 65536"/>
              <a:gd name="T10" fmla="*/ 0 60000 65536"/>
              <a:gd name="T11" fmla="*/ 0 60000 65536"/>
              <a:gd name="T12" fmla="*/ 0 w 3402"/>
              <a:gd name="T13" fmla="*/ 0 h 212"/>
              <a:gd name="T14" fmla="*/ 3402 w 3402"/>
              <a:gd name="T15" fmla="*/ 212 h 2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02" h="212">
                <a:moveTo>
                  <a:pt x="3402" y="0"/>
                </a:moveTo>
                <a:cubicBezTo>
                  <a:pt x="3095" y="76"/>
                  <a:pt x="2789" y="152"/>
                  <a:pt x="2313" y="182"/>
                </a:cubicBezTo>
                <a:cubicBezTo>
                  <a:pt x="1837" y="212"/>
                  <a:pt x="929" y="205"/>
                  <a:pt x="544" y="182"/>
                </a:cubicBezTo>
                <a:cubicBezTo>
                  <a:pt x="159" y="159"/>
                  <a:pt x="91" y="69"/>
                  <a:pt x="0" y="4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 flipH="1">
            <a:off x="4356323" y="5590009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4356323" y="6093246"/>
            <a:ext cx="576263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3</a:t>
            </a:r>
            <a:endParaRPr lang="ru-RU" altLang="ru-RU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4932586" y="6093246"/>
            <a:ext cx="288925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3851498" y="6237709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4427761" y="5590009"/>
            <a:ext cx="12239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5651723" y="6093246"/>
            <a:ext cx="576263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4</a:t>
            </a:r>
            <a:endParaRPr lang="ru-RU" altLang="ru-RU"/>
          </a:p>
        </p:txBody>
      </p:sp>
      <p:sp>
        <p:nvSpPr>
          <p:cNvPr id="25636" name="Rectangle 36"/>
          <p:cNvSpPr>
            <a:spLocks noChangeArrowheads="1"/>
          </p:cNvSpPr>
          <p:nvPr/>
        </p:nvSpPr>
        <p:spPr bwMode="auto">
          <a:xfrm>
            <a:off x="6227986" y="6093246"/>
            <a:ext cx="288925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>
            <a:off x="5077048" y="6237709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>
            <a:off x="2771998" y="5590009"/>
            <a:ext cx="15843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39" name="Line 39"/>
          <p:cNvSpPr>
            <a:spLocks noChangeShapeType="1"/>
          </p:cNvSpPr>
          <p:nvPr/>
        </p:nvSpPr>
        <p:spPr bwMode="auto">
          <a:xfrm>
            <a:off x="2771998" y="5590009"/>
            <a:ext cx="28797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40" name="Line 40"/>
          <p:cNvSpPr>
            <a:spLocks noChangeShapeType="1"/>
          </p:cNvSpPr>
          <p:nvPr/>
        </p:nvSpPr>
        <p:spPr bwMode="auto">
          <a:xfrm>
            <a:off x="4427761" y="5590009"/>
            <a:ext cx="252095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41" name="Line 41"/>
          <p:cNvSpPr>
            <a:spLocks noChangeShapeType="1"/>
          </p:cNvSpPr>
          <p:nvPr/>
        </p:nvSpPr>
        <p:spPr bwMode="auto">
          <a:xfrm>
            <a:off x="6372448" y="6237709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42" name="Line 42"/>
          <p:cNvSpPr>
            <a:spLocks noChangeShapeType="1"/>
          </p:cNvSpPr>
          <p:nvPr/>
        </p:nvSpPr>
        <p:spPr bwMode="auto">
          <a:xfrm>
            <a:off x="2771998" y="5590009"/>
            <a:ext cx="417671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 animBg="1"/>
      <p:bldP spid="25606" grpId="0" animBg="1"/>
      <p:bldP spid="25607" grpId="0" animBg="1"/>
      <p:bldP spid="25608" grpId="0" animBg="1"/>
      <p:bldP spid="25612" grpId="0" animBg="1"/>
      <p:bldP spid="25613" grpId="0" animBg="1"/>
      <p:bldP spid="25618" grpId="0" animBg="1"/>
      <p:bldP spid="25619" grpId="0" animBg="1"/>
      <p:bldP spid="25621" grpId="0"/>
      <p:bldP spid="25622" grpId="0" animBg="1"/>
      <p:bldP spid="25623" grpId="0"/>
      <p:bldP spid="25624" grpId="0" animBg="1"/>
      <p:bldP spid="25624" grpId="1" animBg="1"/>
      <p:bldP spid="25625" grpId="0" animBg="1"/>
      <p:bldP spid="25626" grpId="0"/>
      <p:bldP spid="25627" grpId="0" animBg="1"/>
      <p:bldP spid="25627" grpId="1" animBg="1"/>
      <p:bldP spid="25628" grpId="0" animBg="1"/>
      <p:bldP spid="25628" grpId="1" animBg="1"/>
      <p:bldP spid="25629" grpId="0" animBg="1"/>
      <p:bldP spid="25630" grpId="0" animBg="1"/>
      <p:bldP spid="25630" grpId="1" animBg="1"/>
      <p:bldP spid="25631" grpId="0" animBg="1"/>
      <p:bldP spid="25632" grpId="0" animBg="1"/>
      <p:bldP spid="25633" grpId="0" animBg="1"/>
      <p:bldP spid="25634" grpId="0" animBg="1"/>
      <p:bldP spid="25634" grpId="1" animBg="1"/>
      <p:bldP spid="25635" grpId="0" animBg="1"/>
      <p:bldP spid="25636" grpId="0" animBg="1"/>
      <p:bldP spid="25637" grpId="0" animBg="1"/>
      <p:bldP spid="25638" grpId="0" animBg="1"/>
      <p:bldP spid="25638" grpId="1" animBg="1"/>
      <p:bldP spid="25639" grpId="0" animBg="1"/>
      <p:bldP spid="25639" grpId="1" animBg="1"/>
      <p:bldP spid="25640" grpId="0" animBg="1"/>
      <p:bldP spid="25641" grpId="0" animBg="1"/>
      <p:bldP spid="256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A89CCA9-E638-405B-B03B-62E8F2F16738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04664"/>
            <a:ext cx="8964488" cy="436562"/>
          </a:xfrm>
        </p:spPr>
        <p:txBody>
          <a:bodyPr/>
          <a:lstStyle/>
          <a:p>
            <a:pPr eaLnBrk="1" hangingPunct="1"/>
            <a:r>
              <a:rPr lang="ru-RU" altLang="ru-RU" sz="2400" b="1" dirty="0" smtClean="0"/>
              <a:t>Проход по кольцу </a:t>
            </a:r>
            <a:r>
              <a:rPr lang="en-US" altLang="ru-RU" sz="2400" b="1" dirty="0" smtClean="0"/>
              <a:t>n</a:t>
            </a:r>
            <a:r>
              <a:rPr lang="ru-RU" altLang="ru-RU" sz="2400" b="1" dirty="0" smtClean="0"/>
              <a:t>-1 раз</a:t>
            </a:r>
            <a:r>
              <a:rPr lang="en-US" altLang="ru-RU" sz="2400" b="1" dirty="0" smtClean="0"/>
              <a:t> </a:t>
            </a:r>
            <a:r>
              <a:rPr lang="ru-RU" altLang="ru-RU" sz="2400" b="1" dirty="0" smtClean="0"/>
              <a:t>и удаление </a:t>
            </a:r>
            <a:r>
              <a:rPr lang="en-US" altLang="ru-RU" sz="2400" b="1" dirty="0" smtClean="0"/>
              <a:t>m</a:t>
            </a:r>
            <a:r>
              <a:rPr lang="ru-RU" altLang="ru-RU" sz="2400" b="1" dirty="0" smtClean="0"/>
              <a:t>-го элемента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712"/>
            <a:ext cx="8893175" cy="4248471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300"/>
              </a:spcBef>
              <a:buNone/>
            </a:pPr>
            <a:r>
              <a:rPr lang="ru-RU" altLang="ru-RU" sz="2000" dirty="0" smtClean="0"/>
              <a:t> </a:t>
            </a:r>
            <a:r>
              <a:rPr lang="ru-RU" altLang="ru-RU" sz="2000" b="1" dirty="0" smtClean="0">
                <a:latin typeface="Courier New" pitchFamily="49" charset="0"/>
              </a:rPr>
              <a:t> 	</a:t>
            </a:r>
            <a:r>
              <a:rPr lang="en-US" altLang="ru-RU" sz="2000" b="1" dirty="0" smtClean="0">
                <a:latin typeface="Courier New" pitchFamily="49" charset="0"/>
              </a:rPr>
              <a:t> pass = first;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	 for 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k = </a:t>
            </a:r>
            <a:r>
              <a:rPr lang="en-US" altLang="ru-RU" sz="2000" b="1" dirty="0" err="1" smtClean="0">
                <a:latin typeface="Courier New" pitchFamily="49" charset="0"/>
              </a:rPr>
              <a:t>n;k</a:t>
            </a:r>
            <a:r>
              <a:rPr lang="en-US" altLang="ru-RU" sz="2000" b="1" dirty="0" smtClean="0">
                <a:latin typeface="Courier New" pitchFamily="49" charset="0"/>
              </a:rPr>
              <a:t>&gt;1;k--) {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		for 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j=1;j&lt;</a:t>
            </a:r>
            <a:r>
              <a:rPr lang="en-US" altLang="ru-RU" sz="2000" b="1" dirty="0" err="1" smtClean="0">
                <a:latin typeface="Courier New" pitchFamily="49" charset="0"/>
              </a:rPr>
              <a:t>m;j</a:t>
            </a:r>
            <a:r>
              <a:rPr lang="en-US" altLang="ru-RU" sz="2000" b="1" dirty="0" smtClean="0">
                <a:latin typeface="Courier New" pitchFamily="49" charset="0"/>
              </a:rPr>
              <a:t>++) {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пропуск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m-1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элемента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		   next = pass;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pass = pass-&gt;p;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}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		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pass-&gt;name &lt;&lt; ' ';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		next-&gt;p = pass-&gt;p;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		delete pass; </a:t>
            </a:r>
            <a:r>
              <a:rPr lang="ru-RU" altLang="ru-RU" sz="2000" b="1" dirty="0" smtClean="0">
                <a:latin typeface="Courier New" pitchFamily="49" charset="0"/>
              </a:rPr>
              <a:t>          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удаление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m-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го элемента 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		pass = next-&gt;p;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	 }</a:t>
            </a:r>
          </a:p>
          <a:p>
            <a:pPr eaLnBrk="1" hangingPunct="1">
              <a:lnSpc>
                <a:spcPct val="120000"/>
              </a:lnSpc>
              <a:buNone/>
            </a:pP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568450" y="5451475"/>
            <a:ext cx="5746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1855788" y="5595938"/>
            <a:ext cx="628650" cy="425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484438" y="6021388"/>
            <a:ext cx="576262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1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060700" y="6021388"/>
            <a:ext cx="288925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3205163" y="616585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3852863" y="6021388"/>
            <a:ext cx="576262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2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4429125" y="6021388"/>
            <a:ext cx="288925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7669213" y="6021388"/>
            <a:ext cx="576262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5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8245475" y="6021388"/>
            <a:ext cx="288925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331913" y="5086350"/>
            <a:ext cx="6671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 dirty="0" smtClean="0"/>
              <a:t>first</a:t>
            </a:r>
            <a:endParaRPr lang="ru-RU" altLang="ru-RU" sz="2000" b="1" dirty="0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3205163" y="5373688"/>
            <a:ext cx="5746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2916238" y="5013325"/>
            <a:ext cx="7697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 dirty="0" smtClean="0"/>
              <a:t>pass</a:t>
            </a:r>
            <a:endParaRPr lang="ru-RU" altLang="ru-RU" sz="2000" b="1" dirty="0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2484438" y="5518150"/>
            <a:ext cx="10080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4808538" y="5378450"/>
            <a:ext cx="5746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4572000" y="5013325"/>
            <a:ext cx="7120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 dirty="0"/>
              <a:t>n</a:t>
            </a:r>
            <a:r>
              <a:rPr lang="en-US" altLang="ru-RU" sz="2000" b="1" dirty="0" smtClean="0"/>
              <a:t>ext</a:t>
            </a:r>
            <a:endParaRPr lang="ru-RU" altLang="ru-RU" sz="2000" b="1" dirty="0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>
            <a:off x="3852863" y="5518150"/>
            <a:ext cx="12239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3492500" y="5518150"/>
            <a:ext cx="360363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46" name="Freeform 22"/>
          <p:cNvSpPr>
            <a:spLocks/>
          </p:cNvSpPr>
          <p:nvPr/>
        </p:nvSpPr>
        <p:spPr bwMode="auto">
          <a:xfrm>
            <a:off x="2484438" y="6165850"/>
            <a:ext cx="5903912" cy="360363"/>
          </a:xfrm>
          <a:custGeom>
            <a:avLst/>
            <a:gdLst>
              <a:gd name="T0" fmla="*/ 2147483647 w 3402"/>
              <a:gd name="T1" fmla="*/ 0 h 212"/>
              <a:gd name="T2" fmla="*/ 2147483647 w 3402"/>
              <a:gd name="T3" fmla="*/ 2147483647 h 212"/>
              <a:gd name="T4" fmla="*/ 2147483647 w 3402"/>
              <a:gd name="T5" fmla="*/ 2147483647 h 212"/>
              <a:gd name="T6" fmla="*/ 0 w 3402"/>
              <a:gd name="T7" fmla="*/ 2147483647 h 212"/>
              <a:gd name="T8" fmla="*/ 0 60000 65536"/>
              <a:gd name="T9" fmla="*/ 0 60000 65536"/>
              <a:gd name="T10" fmla="*/ 0 60000 65536"/>
              <a:gd name="T11" fmla="*/ 0 60000 65536"/>
              <a:gd name="T12" fmla="*/ 0 w 3402"/>
              <a:gd name="T13" fmla="*/ 0 h 212"/>
              <a:gd name="T14" fmla="*/ 3402 w 3402"/>
              <a:gd name="T15" fmla="*/ 212 h 2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02" h="212">
                <a:moveTo>
                  <a:pt x="3402" y="0"/>
                </a:moveTo>
                <a:cubicBezTo>
                  <a:pt x="3095" y="76"/>
                  <a:pt x="2789" y="152"/>
                  <a:pt x="2313" y="182"/>
                </a:cubicBezTo>
                <a:cubicBezTo>
                  <a:pt x="1837" y="212"/>
                  <a:pt x="929" y="205"/>
                  <a:pt x="544" y="182"/>
                </a:cubicBezTo>
                <a:cubicBezTo>
                  <a:pt x="159" y="159"/>
                  <a:pt x="91" y="69"/>
                  <a:pt x="0" y="4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 flipH="1">
            <a:off x="5076825" y="551815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5076825" y="6021388"/>
            <a:ext cx="576263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3</a:t>
            </a:r>
            <a:endParaRPr lang="ru-RU" altLang="ru-RU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5653088" y="6021388"/>
            <a:ext cx="288925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4572000" y="616585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5076825" y="5516563"/>
            <a:ext cx="12954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6372225" y="6021388"/>
            <a:ext cx="576263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4</a:t>
            </a:r>
            <a:endParaRPr lang="ru-RU" altLang="ru-RU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6948488" y="6021388"/>
            <a:ext cx="288925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5797550" y="6165850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>
            <a:off x="3492500" y="5518150"/>
            <a:ext cx="15843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>
            <a:off x="3492500" y="5518150"/>
            <a:ext cx="28797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>
            <a:off x="5076825" y="5516563"/>
            <a:ext cx="259238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>
            <a:off x="7092950" y="616585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59" name="Line 35"/>
          <p:cNvSpPr>
            <a:spLocks noChangeShapeType="1"/>
          </p:cNvSpPr>
          <p:nvPr/>
        </p:nvSpPr>
        <p:spPr bwMode="auto">
          <a:xfrm>
            <a:off x="3492500" y="5518150"/>
            <a:ext cx="4176713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flipH="1">
            <a:off x="2484438" y="5516563"/>
            <a:ext cx="259238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" name="Freeform 22"/>
          <p:cNvSpPr>
            <a:spLocks/>
          </p:cNvSpPr>
          <p:nvPr/>
        </p:nvSpPr>
        <p:spPr bwMode="auto">
          <a:xfrm>
            <a:off x="3240088" y="6165305"/>
            <a:ext cx="1835968" cy="288032"/>
          </a:xfrm>
          <a:custGeom>
            <a:avLst/>
            <a:gdLst>
              <a:gd name="T0" fmla="*/ 2147483647 w 3402"/>
              <a:gd name="T1" fmla="*/ 0 h 212"/>
              <a:gd name="T2" fmla="*/ 2147483647 w 3402"/>
              <a:gd name="T3" fmla="*/ 2147483647 h 212"/>
              <a:gd name="T4" fmla="*/ 2147483647 w 3402"/>
              <a:gd name="T5" fmla="*/ 2147483647 h 212"/>
              <a:gd name="T6" fmla="*/ 0 w 3402"/>
              <a:gd name="T7" fmla="*/ 2147483647 h 212"/>
              <a:gd name="T8" fmla="*/ 0 60000 65536"/>
              <a:gd name="T9" fmla="*/ 0 60000 65536"/>
              <a:gd name="T10" fmla="*/ 0 60000 65536"/>
              <a:gd name="T11" fmla="*/ 0 60000 65536"/>
              <a:gd name="T12" fmla="*/ 0 w 3402"/>
              <a:gd name="T13" fmla="*/ 0 h 212"/>
              <a:gd name="T14" fmla="*/ 3402 w 3402"/>
              <a:gd name="T15" fmla="*/ 212 h 2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02" h="212">
                <a:moveTo>
                  <a:pt x="3402" y="0"/>
                </a:moveTo>
                <a:cubicBezTo>
                  <a:pt x="3095" y="76"/>
                  <a:pt x="2789" y="152"/>
                  <a:pt x="2313" y="182"/>
                </a:cubicBezTo>
                <a:cubicBezTo>
                  <a:pt x="1837" y="212"/>
                  <a:pt x="929" y="205"/>
                  <a:pt x="544" y="182"/>
                </a:cubicBezTo>
                <a:cubicBezTo>
                  <a:pt x="159" y="159"/>
                  <a:pt x="91" y="69"/>
                  <a:pt x="0" y="4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stealth"/>
            <a:tailEnd type="non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0" grpId="0" animBg="1"/>
      <p:bldP spid="26631" grpId="0" animBg="1"/>
      <p:bldP spid="26632" grpId="0" animBg="1"/>
      <p:bldP spid="26633" grpId="0" animBg="1"/>
      <p:bldP spid="26633" grpId="1" animBg="1"/>
      <p:bldP spid="26634" grpId="0" animBg="1"/>
      <p:bldP spid="26634" grpId="1" animBg="1"/>
      <p:bldP spid="26635" grpId="0" animBg="1"/>
      <p:bldP spid="26635" grpId="1" animBg="1"/>
      <p:bldP spid="26636" grpId="0" animBg="1"/>
      <p:bldP spid="26637" grpId="0" animBg="1"/>
      <p:bldP spid="26638" grpId="0"/>
      <p:bldP spid="26639" grpId="0" animBg="1"/>
      <p:bldP spid="26640" grpId="0"/>
      <p:bldP spid="26641" grpId="0" animBg="1"/>
      <p:bldP spid="26641" grpId="1" animBg="1"/>
      <p:bldP spid="26641" grpId="2" animBg="1"/>
      <p:bldP spid="26641" grpId="3" animBg="1"/>
      <p:bldP spid="26641" grpId="4" animBg="1"/>
      <p:bldP spid="26642" grpId="0" animBg="1"/>
      <p:bldP spid="26643" grpId="0"/>
      <p:bldP spid="26644" grpId="0" animBg="1"/>
      <p:bldP spid="26644" grpId="1" animBg="1"/>
      <p:bldP spid="26645" grpId="0" animBg="1"/>
      <p:bldP spid="26645" grpId="1" animBg="1"/>
      <p:bldP spid="26645" grpId="2" animBg="1"/>
      <p:bldP spid="26645" grpId="3" animBg="1"/>
      <p:bldP spid="26646" grpId="0" animBg="1"/>
      <p:bldP spid="26647" grpId="0" animBg="1"/>
      <p:bldP spid="26647" grpId="1" animBg="1"/>
      <p:bldP spid="26648" grpId="0" animBg="1"/>
      <p:bldP spid="26649" grpId="0" animBg="1"/>
      <p:bldP spid="26650" grpId="0" animBg="1"/>
      <p:bldP spid="26650" grpId="1" animBg="1"/>
      <p:bldP spid="26651" grpId="0" animBg="1"/>
      <p:bldP spid="26651" grpId="1" animBg="1"/>
      <p:bldP spid="26652" grpId="0" animBg="1"/>
      <p:bldP spid="26653" grpId="0" animBg="1"/>
      <p:bldP spid="26654" grpId="0" animBg="1"/>
      <p:bldP spid="26655" grpId="0" animBg="1"/>
      <p:bldP spid="26655" grpId="1" animBg="1"/>
      <p:bldP spid="26655" grpId="2" animBg="1"/>
      <p:bldP spid="26656" grpId="0" animBg="1"/>
      <p:bldP spid="26656" grpId="1" animBg="1"/>
      <p:bldP spid="26657" grpId="0" animBg="1"/>
      <p:bldP spid="26657" grpId="1" animBg="1"/>
      <p:bldP spid="26658" grpId="0" animBg="1"/>
      <p:bldP spid="26659" grpId="0" animBg="1"/>
      <p:bldP spid="26659" grpId="1" animBg="1"/>
      <p:bldP spid="26660" grpId="0" animBg="1"/>
      <p:bldP spid="26660" grpId="1" animBg="1"/>
      <p:bldP spid="26660" grpId="2" animBg="1"/>
      <p:bldP spid="26660" grpId="3" animBg="1"/>
      <p:bldP spid="38" grpId="0" animBg="1"/>
      <p:bldP spid="3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A7F31FD-CF4E-4FC8-AB0A-7C6A48286236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501650" y="333375"/>
            <a:ext cx="8642350" cy="436563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Возврат результата. Основная программа</a:t>
            </a:r>
          </a:p>
        </p:txBody>
      </p:sp>
      <p:sp>
        <p:nvSpPr>
          <p:cNvPr id="28676" name="Text Box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8642350" cy="5761037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r = pass-&gt;name;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</a:t>
            </a:r>
            <a:r>
              <a:rPr lang="en-US" altLang="ru-RU" sz="2000" b="1" dirty="0" err="1" smtClean="0">
                <a:latin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delete pass;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return r;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 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y = play(5,7);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"No = " &lt;&lt; y &lt;&lt; </a:t>
            </a:r>
            <a:r>
              <a:rPr lang="en-US" altLang="ru-RU" sz="2000" b="1" dirty="0" err="1" smtClean="0">
                <a:latin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return 0;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dirty="0" smtClean="0">
              <a:latin typeface="Courier New" pitchFamily="49" charset="0"/>
            </a:endParaRPr>
          </a:p>
          <a:p>
            <a:pPr eaLnBrk="1" hangingPunct="1">
              <a:buNone/>
            </a:pPr>
            <a:endParaRPr lang="ru-RU" altLang="ru-RU" sz="2000" dirty="0" smtClean="0">
              <a:latin typeface="Courier New" pitchFamily="49" charset="0"/>
            </a:endParaRP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205163" y="5373688"/>
            <a:ext cx="5746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2916238" y="5013325"/>
            <a:ext cx="7697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 dirty="0" smtClean="0"/>
              <a:t>pass</a:t>
            </a:r>
            <a:endParaRPr lang="ru-RU" altLang="ru-RU" sz="2000" b="1" dirty="0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4808538" y="5378450"/>
            <a:ext cx="5746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4572000" y="5013325"/>
            <a:ext cx="7120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 dirty="0" smtClean="0"/>
              <a:t>next</a:t>
            </a:r>
            <a:endParaRPr lang="ru-RU" altLang="ru-RU" sz="2000" b="1" dirty="0"/>
          </a:p>
        </p:txBody>
      </p:sp>
      <p:sp>
        <p:nvSpPr>
          <p:cNvPr id="28694" name="Freeform 22"/>
          <p:cNvSpPr>
            <a:spLocks/>
          </p:cNvSpPr>
          <p:nvPr/>
        </p:nvSpPr>
        <p:spPr bwMode="auto">
          <a:xfrm>
            <a:off x="6300192" y="6237312"/>
            <a:ext cx="936104" cy="288901"/>
          </a:xfrm>
          <a:custGeom>
            <a:avLst/>
            <a:gdLst>
              <a:gd name="T0" fmla="*/ 2147483647 w 3402"/>
              <a:gd name="T1" fmla="*/ 0 h 212"/>
              <a:gd name="T2" fmla="*/ 2147483647 w 3402"/>
              <a:gd name="T3" fmla="*/ 2147483647 h 212"/>
              <a:gd name="T4" fmla="*/ 2147483647 w 3402"/>
              <a:gd name="T5" fmla="*/ 2147483647 h 212"/>
              <a:gd name="T6" fmla="*/ 0 w 3402"/>
              <a:gd name="T7" fmla="*/ 2147483647 h 212"/>
              <a:gd name="T8" fmla="*/ 0 60000 65536"/>
              <a:gd name="T9" fmla="*/ 0 60000 65536"/>
              <a:gd name="T10" fmla="*/ 0 60000 65536"/>
              <a:gd name="T11" fmla="*/ 0 60000 65536"/>
              <a:gd name="T12" fmla="*/ 0 w 3402"/>
              <a:gd name="T13" fmla="*/ 0 h 212"/>
              <a:gd name="T14" fmla="*/ 3402 w 3402"/>
              <a:gd name="T15" fmla="*/ 212 h 2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02" h="212">
                <a:moveTo>
                  <a:pt x="3402" y="0"/>
                </a:moveTo>
                <a:cubicBezTo>
                  <a:pt x="3095" y="76"/>
                  <a:pt x="2789" y="152"/>
                  <a:pt x="2313" y="182"/>
                </a:cubicBezTo>
                <a:cubicBezTo>
                  <a:pt x="1837" y="212"/>
                  <a:pt x="929" y="205"/>
                  <a:pt x="544" y="182"/>
                </a:cubicBezTo>
                <a:cubicBezTo>
                  <a:pt x="159" y="159"/>
                  <a:pt x="91" y="69"/>
                  <a:pt x="0" y="4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6372225" y="6021388"/>
            <a:ext cx="576263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4</a:t>
            </a:r>
            <a:endParaRPr lang="ru-RU" altLang="ru-RU"/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6948488" y="6021388"/>
            <a:ext cx="288925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>
            <a:off x="5076824" y="5516563"/>
            <a:ext cx="1295375" cy="504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>
            <a:off x="3492500" y="5516563"/>
            <a:ext cx="2879700" cy="504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33825" name="Picture 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356992"/>
            <a:ext cx="23050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7020272" y="5373216"/>
            <a:ext cx="5746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dirty="0" smtClean="0"/>
              <a:t>4</a:t>
            </a:r>
            <a:endParaRPr lang="ru-RU" altLang="ru-RU" dirty="0"/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6732240" y="5085184"/>
            <a:ext cx="3600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ru-RU" sz="2000" b="1" dirty="0" smtClean="0"/>
              <a:t>r</a:t>
            </a:r>
            <a:endParaRPr lang="ru-RU" alt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7" grpId="0" animBg="1"/>
      <p:bldP spid="28687" grpId="1" animBg="1"/>
      <p:bldP spid="28688" grpId="0"/>
      <p:bldP spid="28688" grpId="1"/>
      <p:bldP spid="28690" grpId="0" animBg="1"/>
      <p:bldP spid="28690" grpId="1" animBg="1"/>
      <p:bldP spid="28691" grpId="0"/>
      <p:bldP spid="28691" grpId="1"/>
      <p:bldP spid="28694" grpId="0" animBg="1"/>
      <p:bldP spid="28694" grpId="1" animBg="1"/>
      <p:bldP spid="28700" grpId="0" animBg="1"/>
      <p:bldP spid="28700" grpId="1" animBg="1"/>
      <p:bldP spid="28701" grpId="0" animBg="1"/>
      <p:bldP spid="28701" grpId="1" animBg="1"/>
      <p:bldP spid="28708" grpId="0" animBg="1"/>
      <p:bldP spid="28708" grpId="1" animBg="1"/>
      <p:bldP spid="28710" grpId="0" animBg="1"/>
      <p:bldP spid="28710" grpId="1" animBg="1"/>
      <p:bldP spid="32" grpId="0" animBg="1"/>
      <p:bldP spid="32" grpId="1" animBg="1"/>
      <p:bldP spid="33" grpId="0"/>
      <p:bldP spid="33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7F79499-0A32-447E-8C30-B7F9B5D0935C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501650" y="333375"/>
            <a:ext cx="8642350" cy="436563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6.5 Бинарные сортированные деревья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8642350" cy="14398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 smtClean="0"/>
              <a:t>В математике </a:t>
            </a:r>
            <a:r>
              <a:rPr lang="ru-RU" altLang="ru-RU" sz="21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бинарным</a:t>
            </a:r>
            <a:r>
              <a:rPr lang="ru-RU" altLang="ru-RU" sz="21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altLang="ru-RU" sz="21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деревом</a:t>
            </a:r>
            <a:r>
              <a:rPr lang="ru-RU" altLang="ru-RU" sz="21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altLang="ru-RU" sz="2100" dirty="0" smtClean="0"/>
              <a:t>называют конечное множество вершин, которое либо пусто, либо состоит из корня и не более чем двух непересекающихся бинарных деревьев, называемых левым и правым поддеревьями данного корня.</a:t>
            </a: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250825" y="2205038"/>
          <a:ext cx="5761038" cy="331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VISIO" r:id="rId3" imgW="3236976" imgH="1801368" progId="Visio.Drawing.11">
                  <p:embed/>
                </p:oleObj>
              </mc:Choice>
              <mc:Fallback>
                <p:oleObj name="VISIO" r:id="rId3" imgW="3236976" imgH="1801368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205038"/>
                        <a:ext cx="5761038" cy="331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084888" y="2205038"/>
            <a:ext cx="28797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000"/>
              <a:t>Вершины, из которых не выходит ни одной ветви, называют </a:t>
            </a:r>
            <a:r>
              <a:rPr lang="ru-RU" altLang="ru-RU" sz="2000" b="1" i="1"/>
              <a:t>листьями</a:t>
            </a:r>
            <a:r>
              <a:rPr lang="ru-RU" altLang="ru-RU" sz="2000"/>
              <a:t> 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23850" y="5516563"/>
            <a:ext cx="85693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000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Сортированные</a:t>
            </a:r>
            <a:r>
              <a:rPr lang="ru-RU" altLang="ru-RU" sz="20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бинарные деревья</a:t>
            </a:r>
            <a:r>
              <a:rPr lang="ru-RU" altLang="ru-RU" sz="2000" dirty="0"/>
              <a:t>, строятся по правилу: </a:t>
            </a:r>
            <a:r>
              <a:rPr lang="ru-RU" altLang="ru-RU" sz="2000" i="1" dirty="0"/>
              <a:t>ключевое поле левого поддерева должно содержать значение</a:t>
            </a:r>
            <a:r>
              <a:rPr lang="ru-RU" altLang="ru-RU" sz="2000" i="1" dirty="0">
                <a:solidFill>
                  <a:schemeClr val="accent2"/>
                </a:solidFill>
              </a:rPr>
              <a:t> </a:t>
            </a:r>
            <a:r>
              <a:rPr lang="ru-RU" altLang="ru-RU" sz="2000" i="1" dirty="0">
                <a:solidFill>
                  <a:schemeClr val="bg2"/>
                </a:solidFill>
              </a:rPr>
              <a:t>меньше, чем в корне</a:t>
            </a:r>
            <a:r>
              <a:rPr lang="ru-RU" altLang="ru-RU" sz="2000" i="1" dirty="0">
                <a:solidFill>
                  <a:schemeClr val="accent2"/>
                </a:solidFill>
              </a:rPr>
              <a:t>, </a:t>
            </a:r>
            <a:r>
              <a:rPr lang="ru-RU" altLang="ru-RU" sz="2000" i="1" dirty="0"/>
              <a:t>а ключевое поле правого поддерева – значение</a:t>
            </a:r>
            <a:r>
              <a:rPr lang="ru-RU" altLang="ru-RU" sz="2000" i="1" dirty="0">
                <a:solidFill>
                  <a:schemeClr val="accent2"/>
                </a:solidFill>
              </a:rPr>
              <a:t> </a:t>
            </a:r>
            <a:r>
              <a:rPr lang="ru-RU" altLang="ru-RU" sz="2000" i="1" dirty="0">
                <a:solidFill>
                  <a:schemeClr val="bg2"/>
                </a:solidFill>
              </a:rPr>
              <a:t>больше или равное значению в корне</a:t>
            </a:r>
            <a:r>
              <a:rPr lang="ru-RU" altLang="ru-RU" sz="2000" dirty="0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16216" y="6237312"/>
            <a:ext cx="2133600" cy="457200"/>
          </a:xfrm>
          <a:noFill/>
        </p:spPr>
        <p:txBody>
          <a:bodyPr/>
          <a:lstStyle/>
          <a:p>
            <a:fld id="{4205A1DE-520C-4D36-B9B1-89681E579551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501650" y="333375"/>
            <a:ext cx="8642350" cy="50800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5.1 Классификация структур данных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700338" y="908050"/>
            <a:ext cx="367347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Структуры данных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51520" y="1628800"/>
            <a:ext cx="237648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/>
              <a:t>Последовательные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491880" y="1700808"/>
            <a:ext cx="216058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/>
              <a:t>Древовидные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6588224" y="1556792"/>
            <a:ext cx="216058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/>
              <a:t>Сетевые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1331640" y="1412875"/>
            <a:ext cx="2232298" cy="2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V="1">
            <a:off x="4572000" y="1412875"/>
            <a:ext cx="0" cy="2879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5580063" y="1412875"/>
            <a:ext cx="2304305" cy="1439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539552" y="2132857"/>
            <a:ext cx="694" cy="10081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600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827584" y="2132856"/>
            <a:ext cx="26504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600" dirty="0" smtClean="0"/>
              <a:t>Массив (вектор, матрица)</a:t>
            </a:r>
            <a:endParaRPr lang="ru-RU" altLang="ru-RU" sz="1600" dirty="0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540246" y="2638376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600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H="1">
            <a:off x="3779912" y="2206005"/>
            <a:ext cx="124" cy="10069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600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3780036" y="249334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600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3995936" y="2348880"/>
            <a:ext cx="23764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600"/>
              <a:t>Бинарные деревья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3995936" y="2780680"/>
            <a:ext cx="25923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600"/>
              <a:t>Сортированные</a:t>
            </a:r>
          </a:p>
          <a:p>
            <a:pPr eaLnBrk="1" hangingPunct="1"/>
            <a:r>
              <a:rPr lang="ru-RU" altLang="ru-RU" sz="1600"/>
              <a:t>Бинарные деревья </a:t>
            </a:r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3780036" y="299816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600"/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179512" y="4509120"/>
            <a:ext cx="6481763" cy="198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ru-RU" altLang="ru-RU" sz="1600" b="1" dirty="0" smtClean="0"/>
              <a:t>Классические динамические последовательные структуры:</a:t>
            </a:r>
            <a:endParaRPr lang="ru-RU" altLang="ru-RU" sz="1600" b="1" dirty="0"/>
          </a:p>
          <a:p>
            <a:pPr eaLnBrk="1" hangingPunct="1">
              <a:lnSpc>
                <a:spcPct val="110000"/>
              </a:lnSpc>
            </a:pPr>
            <a:r>
              <a:rPr lang="ru-RU" altLang="ru-RU" sz="1600" dirty="0"/>
              <a:t>1. Очередь – структура данных, </a:t>
            </a:r>
            <a:r>
              <a:rPr lang="ru-RU" altLang="ru-RU" sz="1600" dirty="0" smtClean="0"/>
              <a:t>реализующая </a:t>
            </a:r>
            <a:r>
              <a:rPr lang="ru-RU" altLang="ru-RU" sz="1600" dirty="0"/>
              <a:t>добавление – в конец, а удаление – из начала.</a:t>
            </a:r>
          </a:p>
          <a:p>
            <a:pPr eaLnBrk="1" hangingPunct="1">
              <a:lnSpc>
                <a:spcPct val="110000"/>
              </a:lnSpc>
            </a:pPr>
            <a:r>
              <a:rPr lang="ru-RU" altLang="ru-RU" sz="1600" dirty="0"/>
              <a:t>2. Стек – структура данных, </a:t>
            </a:r>
            <a:r>
              <a:rPr lang="ru-RU" altLang="ru-RU" sz="1600" dirty="0" smtClean="0"/>
              <a:t>реализующая добавление </a:t>
            </a:r>
            <a:r>
              <a:rPr lang="ru-RU" altLang="ru-RU" sz="1600" dirty="0"/>
              <a:t>и удаление с одной стороны.</a:t>
            </a:r>
          </a:p>
          <a:p>
            <a:pPr eaLnBrk="1" hangingPunct="1">
              <a:lnSpc>
                <a:spcPct val="110000"/>
              </a:lnSpc>
            </a:pPr>
            <a:r>
              <a:rPr lang="ru-RU" altLang="ru-RU" sz="1600" dirty="0"/>
              <a:t>3. Дек – структура данных, </a:t>
            </a:r>
            <a:r>
              <a:rPr lang="ru-RU" altLang="ru-RU" sz="1600" dirty="0" smtClean="0"/>
              <a:t>реализующая добавление </a:t>
            </a:r>
            <a:r>
              <a:rPr lang="ru-RU" altLang="ru-RU" sz="1600" dirty="0"/>
              <a:t>и удаление с двух сторон.</a:t>
            </a: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7452320" y="4869160"/>
            <a:ext cx="10080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6947495" y="501362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8460382" y="501362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44" name="Rectangle 32"/>
          <p:cNvSpPr>
            <a:spLocks noChangeArrowheads="1"/>
          </p:cNvSpPr>
          <p:nvPr/>
        </p:nvSpPr>
        <p:spPr bwMode="auto">
          <a:xfrm>
            <a:off x="7524328" y="5445224"/>
            <a:ext cx="10080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 flipH="1">
            <a:off x="8532390" y="5661124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8532390" y="5516662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7379865" y="5445224"/>
            <a:ext cx="144463" cy="288925"/>
          </a:xfrm>
          <a:prstGeom prst="rect">
            <a:avLst/>
          </a:prstGeom>
          <a:gradFill rotWithShape="1">
            <a:gsLst>
              <a:gs pos="0">
                <a:srgbClr val="FF99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3348" name="Rectangle 36"/>
          <p:cNvSpPr>
            <a:spLocks noChangeArrowheads="1"/>
          </p:cNvSpPr>
          <p:nvPr/>
        </p:nvSpPr>
        <p:spPr bwMode="auto">
          <a:xfrm>
            <a:off x="7452320" y="5949280"/>
            <a:ext cx="10080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 flipH="1">
            <a:off x="8460382" y="616518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8460382" y="602071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 flipH="1">
            <a:off x="6949082" y="616518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6949082" y="602071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827584" y="2420888"/>
            <a:ext cx="8624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600" dirty="0"/>
              <a:t>Строка</a:t>
            </a:r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827584" y="2709813"/>
            <a:ext cx="115768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600" dirty="0" smtClean="0"/>
              <a:t>Структура</a:t>
            </a:r>
            <a:endParaRPr lang="ru-RU" altLang="ru-RU" sz="1600" dirty="0"/>
          </a:p>
        </p:txBody>
      </p:sp>
      <p:sp>
        <p:nvSpPr>
          <p:cNvPr id="13357" name="Line 45"/>
          <p:cNvSpPr>
            <a:spLocks noChangeShapeType="1"/>
          </p:cNvSpPr>
          <p:nvPr/>
        </p:nvSpPr>
        <p:spPr bwMode="auto">
          <a:xfrm>
            <a:off x="540246" y="2349451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600"/>
          </a:p>
        </p:txBody>
      </p:sp>
      <p:sp>
        <p:nvSpPr>
          <p:cNvPr id="13359" name="Line 47"/>
          <p:cNvSpPr>
            <a:spLocks noChangeShapeType="1"/>
          </p:cNvSpPr>
          <p:nvPr/>
        </p:nvSpPr>
        <p:spPr bwMode="auto">
          <a:xfrm>
            <a:off x="540246" y="292571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600"/>
          </a:p>
        </p:txBody>
      </p:sp>
      <p:sp>
        <p:nvSpPr>
          <p:cNvPr id="45" name="TextBox 44"/>
          <p:cNvSpPr txBox="1"/>
          <p:nvPr/>
        </p:nvSpPr>
        <p:spPr>
          <a:xfrm>
            <a:off x="107504" y="3573016"/>
            <a:ext cx="8821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Динамическими</a:t>
            </a:r>
            <a:r>
              <a:rPr lang="ru-RU" dirty="0" smtClean="0">
                <a:solidFill>
                  <a:schemeClr val="tx1"/>
                </a:solidFill>
              </a:rPr>
              <a:t> называют структуры, у которых могут меняться конфигурация, размеры и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ru-RU" dirty="0" smtClean="0">
                <a:solidFill>
                  <a:schemeClr val="tx1"/>
                </a:solidFill>
              </a:rPr>
              <a:t>или состав. Обычно размещаются в динамической памяти ("куче"). Могут реализовываться с использованием массивов и списков.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 animBg="1"/>
      <p:bldP spid="13319" grpId="0" animBg="1"/>
      <p:bldP spid="13320" grpId="0" animBg="1"/>
      <p:bldP spid="13321" grpId="0" animBg="1"/>
      <p:bldP spid="13322" grpId="0" animBg="1"/>
      <p:bldP spid="13323" grpId="0" animBg="1"/>
      <p:bldP spid="13324" grpId="0" animBg="1"/>
      <p:bldP spid="13327" grpId="0"/>
      <p:bldP spid="13330" grpId="0" animBg="1"/>
      <p:bldP spid="13332" grpId="0" animBg="1"/>
      <p:bldP spid="13333" grpId="0" animBg="1"/>
      <p:bldP spid="13334" grpId="0"/>
      <p:bldP spid="13335" grpId="0"/>
      <p:bldP spid="13336" grpId="0" animBg="1"/>
      <p:bldP spid="13341" grpId="0" animBg="1"/>
      <p:bldP spid="13342" grpId="0" animBg="1"/>
      <p:bldP spid="13343" grpId="0" animBg="1"/>
      <p:bldP spid="13344" grpId="0" animBg="1"/>
      <p:bldP spid="13345" grpId="0" animBg="1"/>
      <p:bldP spid="13346" grpId="0" animBg="1"/>
      <p:bldP spid="13347" grpId="0" animBg="1"/>
      <p:bldP spid="13348" grpId="0" animBg="1"/>
      <p:bldP spid="13349" grpId="0" animBg="1"/>
      <p:bldP spid="13350" grpId="0" animBg="1"/>
      <p:bldP spid="13351" grpId="0" animBg="1"/>
      <p:bldP spid="13352" grpId="0" animBg="1"/>
      <p:bldP spid="13354" grpId="0"/>
      <p:bldP spid="13355" grpId="0"/>
      <p:bldP spid="13357" grpId="0" animBg="1"/>
      <p:bldP spid="1335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918CD11-E9F3-4BDB-AA2E-C88360CFEAAA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642350" cy="436563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Построение бинарного дерева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8642350" cy="57610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 smtClean="0"/>
              <a:t>Рассмотрим последовательность целых чисел: {5, 2, 8, 7, 2, 9, 1, 5}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smtClean="0"/>
              <a:t>Пример.</a:t>
            </a:r>
            <a:r>
              <a:rPr lang="ru-RU" altLang="ru-RU" sz="2000" dirty="0" smtClean="0"/>
              <a:t> Разработать программу сортировки последовательности чисел с использованием бинарного дерева.</a:t>
            </a:r>
            <a:r>
              <a:rPr lang="ru-RU" altLang="ru-RU" sz="2800" dirty="0" smtClean="0"/>
              <a:t> </a:t>
            </a: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2987675" y="1484313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5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H="1">
            <a:off x="2627313" y="1773238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2268538" y="1916113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2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3305175" y="1728788"/>
            <a:ext cx="3587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3563938" y="1916113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8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3405188" y="2205038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3203575" y="242093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7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627313" y="2205038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2627313" y="2420938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2</a:t>
            </a:r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3895725" y="2205038"/>
            <a:ext cx="17145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0" name="Oval 14"/>
          <p:cNvSpPr>
            <a:spLocks noChangeArrowheads="1"/>
          </p:cNvSpPr>
          <p:nvPr/>
        </p:nvSpPr>
        <p:spPr bwMode="auto">
          <a:xfrm>
            <a:off x="3924300" y="242093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9</a:t>
            </a:r>
            <a:endParaRPr lang="ru-RU" altLang="ru-RU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2124075" y="2205038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2" name="Oval 16"/>
          <p:cNvSpPr>
            <a:spLocks noChangeArrowheads="1"/>
          </p:cNvSpPr>
          <p:nvPr/>
        </p:nvSpPr>
        <p:spPr bwMode="auto">
          <a:xfrm>
            <a:off x="1835150" y="242093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1</a:t>
            </a:r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3132138" y="2781300"/>
            <a:ext cx="14287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2916238" y="3068638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/>
      <p:bldP spid="29702" grpId="0" animBg="1"/>
      <p:bldP spid="29703" grpId="0" animBg="1"/>
      <p:bldP spid="29704" grpId="0" animBg="1"/>
      <p:bldP spid="29705" grpId="0" animBg="1"/>
      <p:bldP spid="29706" grpId="0" animBg="1"/>
      <p:bldP spid="29707" grpId="0" animBg="1"/>
      <p:bldP spid="29708" grpId="0" animBg="1"/>
      <p:bldP spid="29709" grpId="0" animBg="1"/>
      <p:bldP spid="29710" grpId="0" animBg="1"/>
      <p:bldP spid="29711" grpId="0" animBg="1"/>
      <p:bldP spid="29712" grpId="0" animBg="1"/>
      <p:bldP spid="29713" grpId="0" animBg="1"/>
      <p:bldP spid="297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5DBEF12-1AF2-4B64-A59B-A89FD3FDDB3C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501650" y="333375"/>
            <a:ext cx="8642350" cy="436563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Описание элемента древовидного списка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908025"/>
            <a:ext cx="5257800" cy="5761037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iostream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using namespace </a:t>
            </a:r>
            <a:r>
              <a:rPr lang="en-US" altLang="ru-RU" sz="2000" b="1" dirty="0" err="1" smtClean="0">
                <a:latin typeface="Courier New" pitchFamily="49" charset="0"/>
              </a:rPr>
              <a:t>std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None/>
            </a:pP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constexpr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lim</a:t>
            </a:r>
            <a:r>
              <a:rPr lang="en-US" altLang="ru-RU" sz="2000" b="1" dirty="0" smtClean="0">
                <a:latin typeface="Courier New" pitchFamily="49" charset="0"/>
              </a:rPr>
              <a:t> = 100;</a:t>
            </a:r>
          </a:p>
          <a:p>
            <a:pPr eaLnBrk="1" hangingPunct="1">
              <a:buNone/>
            </a:pPr>
            <a:endParaRPr lang="en-US" altLang="ru-RU" sz="2000" b="1" dirty="0" smtClean="0">
              <a:solidFill>
                <a:schemeClr val="bg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struct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top 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int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value;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top *left,*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rigth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};</a:t>
            </a:r>
            <a:endParaRPr lang="ru-RU" altLang="ru-RU" sz="2000" b="1" dirty="0" smtClean="0">
              <a:solidFill>
                <a:schemeClr val="bg2">
                  <a:lumMod val="60000"/>
                  <a:lumOff val="40000"/>
                </a:schemeClr>
              </a:solidFill>
              <a:latin typeface="Courier New" pitchFamily="49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579418" y="4553213"/>
            <a:ext cx="2016125" cy="60380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000" b="1" dirty="0"/>
              <a:t>Основная</a:t>
            </a:r>
          </a:p>
          <a:p>
            <a:pPr algn="ctr" eaLnBrk="1" hangingPunct="1"/>
            <a:r>
              <a:rPr lang="ru-RU" altLang="ru-RU" sz="2000" b="1" dirty="0"/>
              <a:t>программа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355455" y="5733281"/>
            <a:ext cx="20161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2000" b="1"/>
              <a:t>Add</a:t>
            </a:r>
            <a:r>
              <a:rPr lang="ru-RU" altLang="ru-RU" sz="2000" b="1"/>
              <a:t>1</a:t>
            </a:r>
            <a:r>
              <a:rPr lang="en-US" altLang="ru-RU" sz="2000" b="1"/>
              <a:t>/Add2</a:t>
            </a:r>
            <a:endParaRPr lang="ru-RU" altLang="ru-RU" sz="2000" b="1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755755" y="5714231"/>
            <a:ext cx="20161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2000" b="1"/>
              <a:t>Tree1/Tree2</a:t>
            </a:r>
            <a:endParaRPr lang="ru-RU" altLang="ru-RU" sz="2000" b="1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H="1">
            <a:off x="5434955" y="5157018"/>
            <a:ext cx="86518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H="1" flipV="1">
            <a:off x="6876405" y="5157018"/>
            <a:ext cx="93503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292080" y="3933056"/>
            <a:ext cx="3382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000" b="1"/>
              <a:t>Схема структурная ПО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466775" y="5157017"/>
            <a:ext cx="3384550" cy="792137"/>
          </a:xfrm>
          <a:prstGeom prst="wedgeRoundRectCallout">
            <a:avLst>
              <a:gd name="adj1" fmla="val 76033"/>
              <a:gd name="adj2" fmla="val 5481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 – </a:t>
            </a:r>
            <a:r>
              <a:rPr lang="ru-RU" dirty="0" err="1">
                <a:solidFill>
                  <a:schemeClr val="tx1"/>
                </a:solidFill>
              </a:rPr>
              <a:t>нерекурсивный</a:t>
            </a:r>
            <a:r>
              <a:rPr lang="ru-RU" dirty="0">
                <a:solidFill>
                  <a:schemeClr val="tx1"/>
                </a:solidFill>
              </a:rPr>
              <a:t> вариант;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2 – рекурсивный вариант</a:t>
            </a:r>
            <a:r>
              <a:rPr lang="en-US" dirty="0"/>
              <a:t> - </a:t>
            </a:r>
            <a:endParaRPr lang="ru-RU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6588224" y="1196752"/>
            <a:ext cx="2376264" cy="1224136"/>
          </a:xfrm>
          <a:prstGeom prst="wedgeRoundRectCallout">
            <a:avLst>
              <a:gd name="adj1" fmla="val -144884"/>
              <a:gd name="adj2" fmla="val 2835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Выражение вычисляемое и подставляемое на этапе компиляции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85266" y="102076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Ex05_03</a:t>
            </a:r>
            <a:endParaRPr lang="ru-RU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 animBg="1"/>
      <p:bldP spid="30726" grpId="0" animBg="1"/>
      <p:bldP spid="30727" grpId="0" animBg="1"/>
      <p:bldP spid="30728" grpId="0" animBg="1"/>
      <p:bldP spid="30729" grpId="0"/>
      <p:bldP spid="11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D2544E4-3351-4D5A-80B2-5C1250FBEEAD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642350" cy="436563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Основная программа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4" y="836613"/>
            <a:ext cx="8893175" cy="5761037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 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next_number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top *r,*pass;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"Enter numbers (end - 1000):" &lt;&lt; </a:t>
            </a:r>
            <a:r>
              <a:rPr lang="en-US" altLang="ru-RU" sz="2000" b="1" dirty="0" err="1" smtClean="0">
                <a:latin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r = </a:t>
            </a:r>
            <a:r>
              <a:rPr lang="en-US" altLang="ru-RU" sz="2000" b="1" dirty="0" err="1" smtClean="0">
                <a:latin typeface="Courier New" pitchFamily="49" charset="0"/>
              </a:rPr>
              <a:t>nullptr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while (</a:t>
            </a:r>
            <a:r>
              <a:rPr lang="en-US" altLang="ru-RU" sz="2000" b="1" dirty="0" err="1" smtClean="0">
                <a:latin typeface="Courier New" pitchFamily="49" charset="0"/>
              </a:rPr>
              <a:t>cin</a:t>
            </a:r>
            <a:r>
              <a:rPr lang="en-US" altLang="ru-RU" sz="2000" b="1" dirty="0" smtClean="0">
                <a:latin typeface="Courier New" pitchFamily="49" charset="0"/>
              </a:rPr>
              <a:t> &gt;&gt; </a:t>
            </a:r>
            <a:r>
              <a:rPr lang="en-US" altLang="ru-RU" sz="2000" b="1" dirty="0" err="1" smtClean="0">
                <a:latin typeface="Courier New" pitchFamily="49" charset="0"/>
              </a:rPr>
              <a:t>next_number,next_number</a:t>
            </a:r>
            <a:r>
              <a:rPr lang="en-US" altLang="ru-RU" sz="2000" b="1" dirty="0" smtClean="0">
                <a:latin typeface="Courier New" pitchFamily="49" charset="0"/>
              </a:rPr>
              <a:t> != 1000) 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pass = new top;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pass-&gt;value = </a:t>
            </a:r>
            <a:r>
              <a:rPr lang="en-US" altLang="ru-RU" sz="2000" b="1" dirty="0" err="1" smtClean="0">
                <a:latin typeface="Courier New" pitchFamily="49" charset="0"/>
              </a:rPr>
              <a:t>next_number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pass-&gt;left = pass-&gt;</a:t>
            </a:r>
            <a:r>
              <a:rPr lang="en-US" altLang="ru-RU" sz="2000" b="1" dirty="0" err="1" smtClean="0">
                <a:latin typeface="Courier New" pitchFamily="49" charset="0"/>
              </a:rPr>
              <a:t>rigth</a:t>
            </a:r>
            <a:r>
              <a:rPr lang="en-US" altLang="ru-RU" sz="2000" b="1" dirty="0" smtClean="0">
                <a:latin typeface="Courier New" pitchFamily="49" charset="0"/>
              </a:rPr>
              <a:t> = </a:t>
            </a:r>
            <a:r>
              <a:rPr lang="en-US" altLang="ru-RU" sz="2000" b="1" dirty="0" err="1" smtClean="0">
                <a:latin typeface="Courier New" pitchFamily="49" charset="0"/>
              </a:rPr>
              <a:t>nullptr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Add1(&amp;</a:t>
            </a:r>
            <a:r>
              <a:rPr lang="en-US" altLang="ru-RU" sz="2000" b="1" dirty="0" err="1" smtClean="0">
                <a:latin typeface="Courier New" pitchFamily="49" charset="0"/>
              </a:rPr>
              <a:t>r,pass</a:t>
            </a:r>
            <a:r>
              <a:rPr lang="en-US" altLang="ru-RU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}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"Result:" &lt;&lt; </a:t>
            </a:r>
            <a:r>
              <a:rPr lang="en-US" altLang="ru-RU" sz="2000" b="1" dirty="0" err="1" smtClean="0">
                <a:latin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Tree1(r);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return 0;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7472585" y="4199954"/>
            <a:ext cx="1439863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8120285" y="3625279"/>
            <a:ext cx="576263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 flipH="1">
            <a:off x="7456710" y="3768154"/>
            <a:ext cx="950913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977410" y="3336354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/>
              <a:t>pass</a:t>
            </a:r>
            <a:endParaRPr lang="ru-RU" altLang="ru-RU" b="1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8048848" y="4199954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8480648" y="4199954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8121873" y="4128517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>
                <a:sym typeface="Symbol" pitchFamily="18" charset="2"/>
              </a:rPr>
              <a:t>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8553673" y="4128517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>
                <a:sym typeface="Symbol" pitchFamily="18" charset="2"/>
              </a:rPr>
              <a:t>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7040785" y="3625279"/>
            <a:ext cx="576263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7185248" y="3552254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>
                <a:sym typeface="Symbol" pitchFamily="18" charset="2"/>
              </a:rPr>
              <a:t>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6804248" y="3356992"/>
            <a:ext cx="27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/>
              <a:t>r</a:t>
            </a:r>
            <a:endParaRPr lang="ru-RU" altLang="ru-RU" b="1"/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7617048" y="4128517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dirty="0">
                <a:sym typeface="Symbol" pitchFamily="18" charset="2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  <p:bldP spid="32774" grpId="0" animBg="1"/>
      <p:bldP spid="32775" grpId="0"/>
      <p:bldP spid="32776" grpId="0" animBg="1"/>
      <p:bldP spid="32777" grpId="0" animBg="1"/>
      <p:bldP spid="32778" grpId="0"/>
      <p:bldP spid="32779" grpId="0"/>
      <p:bldP spid="32780" grpId="0" animBg="1"/>
      <p:bldP spid="32781" grpId="0"/>
      <p:bldP spid="32782" grpId="0"/>
      <p:bldP spid="3278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30422D4-D554-439F-9B56-EB66767EE833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748712" cy="4365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b="1" smtClean="0"/>
              <a:t>Нерекурсивная процедура построения дерева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8642350" cy="5761037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void Add1(top **</a:t>
            </a:r>
            <a:r>
              <a:rPr lang="en-US" altLang="ru-RU" sz="2000" b="1" dirty="0" err="1" smtClean="0">
                <a:latin typeface="Courier New" pitchFamily="49" charset="0"/>
              </a:rPr>
              <a:t>r,top</a:t>
            </a:r>
            <a:r>
              <a:rPr lang="en-US" altLang="ru-RU" sz="2000" b="1" dirty="0" smtClean="0">
                <a:latin typeface="Courier New" pitchFamily="49" charset="0"/>
              </a:rPr>
              <a:t> *pass) {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	</a:t>
            </a:r>
            <a:r>
              <a:rPr lang="pt-BR" altLang="ru-RU" sz="2000" b="1" dirty="0" smtClean="0">
                <a:latin typeface="Courier New" pitchFamily="49" charset="0"/>
              </a:rPr>
              <a:t> if (*r == nullptr) *r = pass;</a:t>
            </a:r>
            <a:r>
              <a:rPr lang="ru-RU" altLang="ru-RU" sz="2000" b="1" dirty="0" smtClean="0">
                <a:latin typeface="Courier New" pitchFamily="49" charset="0"/>
              </a:rPr>
              <a:t>   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else 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      top *next,*</a:t>
            </a:r>
            <a:r>
              <a:rPr lang="en-US" altLang="ru-RU" sz="2000" b="1" dirty="0" err="1" smtClean="0">
                <a:latin typeface="Courier New" pitchFamily="49" charset="0"/>
              </a:rPr>
              <a:t>succ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      </a:t>
            </a:r>
            <a:r>
              <a:rPr lang="en-US" altLang="ru-RU" sz="2000" b="1" dirty="0" err="1" smtClean="0">
                <a:latin typeface="Courier New" pitchFamily="49" charset="0"/>
              </a:rPr>
              <a:t>succ</a:t>
            </a:r>
            <a:r>
              <a:rPr lang="en-US" altLang="ru-RU" sz="2000" b="1" dirty="0" smtClean="0">
                <a:latin typeface="Courier New" pitchFamily="49" charset="0"/>
              </a:rPr>
              <a:t> = *r;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      while (</a:t>
            </a:r>
            <a:r>
              <a:rPr lang="en-US" altLang="ru-RU" sz="2000" b="1" dirty="0" err="1" smtClean="0">
                <a:latin typeface="Courier New" pitchFamily="49" charset="0"/>
              </a:rPr>
              <a:t>succ</a:t>
            </a:r>
            <a:r>
              <a:rPr lang="en-US" altLang="ru-RU" sz="2000" b="1" dirty="0" smtClean="0">
                <a:latin typeface="Courier New" pitchFamily="49" charset="0"/>
              </a:rPr>
              <a:t> != </a:t>
            </a:r>
            <a:r>
              <a:rPr lang="en-US" altLang="ru-RU" sz="2000" b="1" dirty="0" err="1" smtClean="0">
                <a:latin typeface="Courier New" pitchFamily="49" charset="0"/>
              </a:rPr>
              <a:t>nullptr</a:t>
            </a:r>
            <a:r>
              <a:rPr lang="en-US" altLang="ru-RU" sz="2000" b="1" dirty="0" smtClean="0">
                <a:latin typeface="Courier New" pitchFamily="49" charset="0"/>
              </a:rPr>
              <a:t>) {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          next = </a:t>
            </a:r>
            <a:r>
              <a:rPr lang="en-US" altLang="ru-RU" sz="2000" b="1" dirty="0" err="1" smtClean="0">
                <a:latin typeface="Courier New" pitchFamily="49" charset="0"/>
              </a:rPr>
              <a:t>succ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                  </a:t>
            </a:r>
            <a:r>
              <a:rPr lang="en-US" altLang="ru-RU" sz="2000" b="1" dirty="0" smtClean="0">
                <a:latin typeface="Courier New" pitchFamily="49" charset="0"/>
              </a:rPr>
              <a:t>   if (pass-&gt;value&lt;</a:t>
            </a:r>
            <a:r>
              <a:rPr lang="en-US" altLang="ru-RU" sz="2000" b="1" dirty="0" err="1" smtClean="0">
                <a:latin typeface="Courier New" pitchFamily="49" charset="0"/>
              </a:rPr>
              <a:t>succ</a:t>
            </a:r>
            <a:r>
              <a:rPr lang="en-US" altLang="ru-RU" sz="2000" b="1" dirty="0" smtClean="0">
                <a:latin typeface="Courier New" pitchFamily="49" charset="0"/>
              </a:rPr>
              <a:t>-&gt;value)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                       </a:t>
            </a:r>
            <a:r>
              <a:rPr lang="en-US" altLang="ru-RU" sz="2000" b="1" dirty="0" smtClean="0">
                <a:latin typeface="Courier New" pitchFamily="49" charset="0"/>
              </a:rPr>
              <a:t>  </a:t>
            </a:r>
            <a:r>
              <a:rPr lang="en-US" altLang="ru-RU" sz="2000" b="1" dirty="0" err="1" smtClean="0">
                <a:latin typeface="Courier New" pitchFamily="49" charset="0"/>
              </a:rPr>
              <a:t>succ</a:t>
            </a:r>
            <a:r>
              <a:rPr lang="en-US" altLang="ru-RU" sz="2000" b="1" dirty="0" smtClean="0">
                <a:latin typeface="Courier New" pitchFamily="49" charset="0"/>
              </a:rPr>
              <a:t> = </a:t>
            </a:r>
            <a:r>
              <a:rPr lang="en-US" altLang="ru-RU" sz="2000" b="1" dirty="0" err="1" smtClean="0">
                <a:latin typeface="Courier New" pitchFamily="49" charset="0"/>
              </a:rPr>
              <a:t>succ</a:t>
            </a:r>
            <a:r>
              <a:rPr lang="en-US" altLang="ru-RU" sz="2000" b="1" dirty="0" smtClean="0">
                <a:latin typeface="Courier New" pitchFamily="49" charset="0"/>
              </a:rPr>
              <a:t>-&gt;left;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                   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</a:rPr>
              <a:t>else </a:t>
            </a:r>
            <a:r>
              <a:rPr lang="en-US" altLang="ru-RU" sz="2000" b="1" dirty="0" err="1" smtClean="0">
                <a:latin typeface="Courier New" pitchFamily="49" charset="0"/>
              </a:rPr>
              <a:t>succ</a:t>
            </a:r>
            <a:r>
              <a:rPr lang="en-US" altLang="ru-RU" sz="2000" b="1" dirty="0" smtClean="0">
                <a:latin typeface="Courier New" pitchFamily="49" charset="0"/>
              </a:rPr>
              <a:t> = </a:t>
            </a:r>
            <a:r>
              <a:rPr lang="en-US" altLang="ru-RU" sz="2000" b="1" dirty="0" err="1" smtClean="0">
                <a:latin typeface="Courier New" pitchFamily="49" charset="0"/>
              </a:rPr>
              <a:t>succ</a:t>
            </a:r>
            <a:r>
              <a:rPr lang="en-US" altLang="ru-RU" sz="2000" b="1" dirty="0" smtClean="0">
                <a:latin typeface="Courier New" pitchFamily="49" charset="0"/>
              </a:rPr>
              <a:t>-&gt;</a:t>
            </a:r>
            <a:r>
              <a:rPr lang="en-US" altLang="ru-RU" sz="2000" b="1" dirty="0" err="1" smtClean="0">
                <a:latin typeface="Courier New" pitchFamily="49" charset="0"/>
              </a:rPr>
              <a:t>rigth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              </a:t>
            </a:r>
            <a:r>
              <a:rPr lang="en-US" altLang="ru-RU" sz="2000" b="1" dirty="0" smtClean="0">
                <a:latin typeface="Courier New" pitchFamily="49" charset="0"/>
              </a:rPr>
              <a:t>   }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           </a:t>
            </a:r>
            <a:r>
              <a:rPr lang="en-US" altLang="ru-RU" sz="2000" b="1" dirty="0" smtClean="0">
                <a:latin typeface="Courier New" pitchFamily="49" charset="0"/>
              </a:rPr>
              <a:t>      if (pass-&gt;value&lt;next-&gt;value)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               </a:t>
            </a:r>
            <a:r>
              <a:rPr lang="en-US" altLang="ru-RU" sz="2000" b="1" dirty="0" smtClean="0">
                <a:latin typeface="Courier New" pitchFamily="49" charset="0"/>
              </a:rPr>
              <a:t>     next-&gt;left = pass;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           </a:t>
            </a:r>
            <a:r>
              <a:rPr lang="en-US" altLang="ru-RU" sz="2000" b="1" dirty="0" smtClean="0">
                <a:latin typeface="Courier New" pitchFamily="49" charset="0"/>
              </a:rPr>
              <a:t>      else next-&gt;</a:t>
            </a:r>
            <a:r>
              <a:rPr lang="en-US" altLang="ru-RU" sz="2000" b="1" dirty="0" err="1" smtClean="0">
                <a:latin typeface="Courier New" pitchFamily="49" charset="0"/>
              </a:rPr>
              <a:t>rigth</a:t>
            </a:r>
            <a:r>
              <a:rPr lang="en-US" altLang="ru-RU" sz="2000" b="1" dirty="0" smtClean="0">
                <a:latin typeface="Courier New" pitchFamily="49" charset="0"/>
              </a:rPr>
              <a:t> = pass</a:t>
            </a:r>
            <a:r>
              <a:rPr lang="ru-RU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  }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}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31778" name="Rectangle 34"/>
          <p:cNvSpPr>
            <a:spLocks noChangeArrowheads="1"/>
          </p:cNvSpPr>
          <p:nvPr/>
        </p:nvSpPr>
        <p:spPr bwMode="auto">
          <a:xfrm>
            <a:off x="6804025" y="1485900"/>
            <a:ext cx="576263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1779" name="Rectangle 35"/>
          <p:cNvSpPr>
            <a:spLocks noChangeArrowheads="1"/>
          </p:cNvSpPr>
          <p:nvPr/>
        </p:nvSpPr>
        <p:spPr bwMode="auto">
          <a:xfrm>
            <a:off x="7235825" y="2060575"/>
            <a:ext cx="1439863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ru-RU"/>
              <a:t>5</a:t>
            </a:r>
            <a:endParaRPr lang="ru-RU" altLang="ru-RU"/>
          </a:p>
        </p:txBody>
      </p:sp>
      <p:sp>
        <p:nvSpPr>
          <p:cNvPr id="31780" name="Line 36"/>
          <p:cNvSpPr>
            <a:spLocks noChangeShapeType="1"/>
          </p:cNvSpPr>
          <p:nvPr/>
        </p:nvSpPr>
        <p:spPr bwMode="auto">
          <a:xfrm>
            <a:off x="7091363" y="1628775"/>
            <a:ext cx="1444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6948488" y="14128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>
                <a:sym typeface="Symbol" pitchFamily="18" charset="2"/>
              </a:rPr>
              <a:t></a:t>
            </a:r>
          </a:p>
        </p:txBody>
      </p:sp>
      <p:sp>
        <p:nvSpPr>
          <p:cNvPr id="31782" name="Text Box 38"/>
          <p:cNvSpPr txBox="1">
            <a:spLocks noChangeArrowheads="1"/>
          </p:cNvSpPr>
          <p:nvPr/>
        </p:nvSpPr>
        <p:spPr bwMode="auto">
          <a:xfrm>
            <a:off x="6444208" y="1217613"/>
            <a:ext cx="39633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ru-RU" b="1" dirty="0" smtClean="0"/>
              <a:t>*r</a:t>
            </a:r>
            <a:endParaRPr lang="ru-RU" altLang="ru-RU" b="1" dirty="0"/>
          </a:p>
        </p:txBody>
      </p:sp>
      <p:sp>
        <p:nvSpPr>
          <p:cNvPr id="31783" name="Rectangle 39"/>
          <p:cNvSpPr>
            <a:spLocks noChangeArrowheads="1"/>
          </p:cNvSpPr>
          <p:nvPr/>
        </p:nvSpPr>
        <p:spPr bwMode="auto">
          <a:xfrm>
            <a:off x="7883525" y="1485900"/>
            <a:ext cx="576263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1784" name="Line 40"/>
          <p:cNvSpPr>
            <a:spLocks noChangeShapeType="1"/>
          </p:cNvSpPr>
          <p:nvPr/>
        </p:nvSpPr>
        <p:spPr bwMode="auto">
          <a:xfrm flipH="1">
            <a:off x="7219950" y="1628775"/>
            <a:ext cx="950913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86" name="Text Box 42"/>
          <p:cNvSpPr txBox="1">
            <a:spLocks noChangeArrowheads="1"/>
          </p:cNvSpPr>
          <p:nvPr/>
        </p:nvSpPr>
        <p:spPr bwMode="auto">
          <a:xfrm>
            <a:off x="7740650" y="1196975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/>
              <a:t>pass</a:t>
            </a:r>
            <a:endParaRPr lang="ru-RU" altLang="ru-RU" b="1"/>
          </a:p>
        </p:txBody>
      </p:sp>
      <p:sp>
        <p:nvSpPr>
          <p:cNvPr id="31787" name="Line 43"/>
          <p:cNvSpPr>
            <a:spLocks noChangeShapeType="1"/>
          </p:cNvSpPr>
          <p:nvPr/>
        </p:nvSpPr>
        <p:spPr bwMode="auto">
          <a:xfrm>
            <a:off x="7812088" y="20605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88" name="Line 44"/>
          <p:cNvSpPr>
            <a:spLocks noChangeShapeType="1"/>
          </p:cNvSpPr>
          <p:nvPr/>
        </p:nvSpPr>
        <p:spPr bwMode="auto">
          <a:xfrm>
            <a:off x="8243888" y="20605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89" name="Text Box 45"/>
          <p:cNvSpPr txBox="1">
            <a:spLocks noChangeArrowheads="1"/>
          </p:cNvSpPr>
          <p:nvPr/>
        </p:nvSpPr>
        <p:spPr bwMode="auto">
          <a:xfrm>
            <a:off x="7885113" y="1989138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>
                <a:sym typeface="Symbol" pitchFamily="18" charset="2"/>
              </a:rPr>
              <a:t></a:t>
            </a:r>
          </a:p>
        </p:txBody>
      </p:sp>
      <p:sp>
        <p:nvSpPr>
          <p:cNvPr id="31790" name="Text Box 46"/>
          <p:cNvSpPr txBox="1">
            <a:spLocks noChangeArrowheads="1"/>
          </p:cNvSpPr>
          <p:nvPr/>
        </p:nvSpPr>
        <p:spPr bwMode="auto">
          <a:xfrm>
            <a:off x="8316913" y="1989138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dirty="0">
                <a:sym typeface="Symbol" pitchFamily="18" charset="2"/>
              </a:rPr>
              <a:t></a:t>
            </a:r>
          </a:p>
        </p:txBody>
      </p:sp>
      <p:sp>
        <p:nvSpPr>
          <p:cNvPr id="31791" name="Rectangle 47"/>
          <p:cNvSpPr>
            <a:spLocks noChangeArrowheads="1"/>
          </p:cNvSpPr>
          <p:nvPr/>
        </p:nvSpPr>
        <p:spPr bwMode="auto">
          <a:xfrm>
            <a:off x="358900" y="3645346"/>
            <a:ext cx="576262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1792" name="Rectangle 48"/>
          <p:cNvSpPr>
            <a:spLocks noChangeArrowheads="1"/>
          </p:cNvSpPr>
          <p:nvPr/>
        </p:nvSpPr>
        <p:spPr bwMode="auto">
          <a:xfrm>
            <a:off x="790700" y="4220021"/>
            <a:ext cx="1439862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ru-RU"/>
              <a:t>5</a:t>
            </a:r>
            <a:endParaRPr lang="ru-RU" altLang="ru-RU"/>
          </a:p>
        </p:txBody>
      </p:sp>
      <p:sp>
        <p:nvSpPr>
          <p:cNvPr id="31793" name="Line 49"/>
          <p:cNvSpPr>
            <a:spLocks noChangeShapeType="1"/>
          </p:cNvSpPr>
          <p:nvPr/>
        </p:nvSpPr>
        <p:spPr bwMode="auto">
          <a:xfrm>
            <a:off x="646237" y="3788221"/>
            <a:ext cx="1444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95" name="Text Box 51"/>
          <p:cNvSpPr txBox="1">
            <a:spLocks noChangeArrowheads="1"/>
          </p:cNvSpPr>
          <p:nvPr/>
        </p:nvSpPr>
        <p:spPr bwMode="auto">
          <a:xfrm>
            <a:off x="0" y="3284984"/>
            <a:ext cx="4525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ru-RU" b="1" dirty="0" smtClean="0"/>
              <a:t>*r</a:t>
            </a:r>
            <a:endParaRPr lang="ru-RU" altLang="ru-RU" b="1" dirty="0"/>
          </a:p>
        </p:txBody>
      </p:sp>
      <p:sp>
        <p:nvSpPr>
          <p:cNvPr id="31796" name="Rectangle 52"/>
          <p:cNvSpPr>
            <a:spLocks noChangeArrowheads="1"/>
          </p:cNvSpPr>
          <p:nvPr/>
        </p:nvSpPr>
        <p:spPr bwMode="auto">
          <a:xfrm>
            <a:off x="1438400" y="3645718"/>
            <a:ext cx="576262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1797" name="Line 53"/>
          <p:cNvSpPr>
            <a:spLocks noChangeShapeType="1"/>
          </p:cNvSpPr>
          <p:nvPr/>
        </p:nvSpPr>
        <p:spPr bwMode="auto">
          <a:xfrm flipH="1">
            <a:off x="774825" y="3788221"/>
            <a:ext cx="950912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1328862" y="3269109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/>
              <a:t>succ</a:t>
            </a:r>
            <a:endParaRPr lang="ru-RU" altLang="ru-RU" b="1"/>
          </a:p>
        </p:txBody>
      </p:sp>
      <p:sp>
        <p:nvSpPr>
          <p:cNvPr id="31799" name="Line 55"/>
          <p:cNvSpPr>
            <a:spLocks noChangeShapeType="1"/>
          </p:cNvSpPr>
          <p:nvPr/>
        </p:nvSpPr>
        <p:spPr bwMode="auto">
          <a:xfrm>
            <a:off x="1366962" y="4220021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800" name="Line 56"/>
          <p:cNvSpPr>
            <a:spLocks noChangeShapeType="1"/>
          </p:cNvSpPr>
          <p:nvPr/>
        </p:nvSpPr>
        <p:spPr bwMode="auto">
          <a:xfrm>
            <a:off x="1798762" y="4220021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1439987" y="4148584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>
                <a:sym typeface="Symbol" pitchFamily="18" charset="2"/>
              </a:rPr>
              <a:t></a:t>
            </a:r>
          </a:p>
        </p:txBody>
      </p:sp>
      <p:sp>
        <p:nvSpPr>
          <p:cNvPr id="31802" name="Text Box 58"/>
          <p:cNvSpPr txBox="1">
            <a:spLocks noChangeArrowheads="1"/>
          </p:cNvSpPr>
          <p:nvPr/>
        </p:nvSpPr>
        <p:spPr bwMode="auto">
          <a:xfrm>
            <a:off x="1871787" y="4148584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dirty="0">
                <a:sym typeface="Symbol" pitchFamily="18" charset="2"/>
              </a:rPr>
              <a:t></a:t>
            </a:r>
          </a:p>
        </p:txBody>
      </p:sp>
      <p:sp>
        <p:nvSpPr>
          <p:cNvPr id="31803" name="Rectangle 59"/>
          <p:cNvSpPr>
            <a:spLocks noChangeArrowheads="1"/>
          </p:cNvSpPr>
          <p:nvPr/>
        </p:nvSpPr>
        <p:spPr bwMode="auto">
          <a:xfrm>
            <a:off x="806575" y="5372546"/>
            <a:ext cx="1439862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ru-RU" dirty="0"/>
              <a:t>2</a:t>
            </a:r>
            <a:endParaRPr lang="ru-RU" altLang="ru-RU" dirty="0"/>
          </a:p>
        </p:txBody>
      </p:sp>
      <p:sp>
        <p:nvSpPr>
          <p:cNvPr id="31804" name="Rectangle 60"/>
          <p:cNvSpPr>
            <a:spLocks noChangeArrowheads="1"/>
          </p:cNvSpPr>
          <p:nvPr/>
        </p:nvSpPr>
        <p:spPr bwMode="auto">
          <a:xfrm>
            <a:off x="444625" y="4797871"/>
            <a:ext cx="576262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1805" name="Line 61"/>
          <p:cNvSpPr>
            <a:spLocks noChangeShapeType="1"/>
          </p:cNvSpPr>
          <p:nvPr/>
        </p:nvSpPr>
        <p:spPr bwMode="auto">
          <a:xfrm>
            <a:off x="731962" y="4940746"/>
            <a:ext cx="7461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806" name="Text Box 62"/>
          <p:cNvSpPr txBox="1">
            <a:spLocks noChangeArrowheads="1"/>
          </p:cNvSpPr>
          <p:nvPr/>
        </p:nvSpPr>
        <p:spPr bwMode="auto">
          <a:xfrm>
            <a:off x="301750" y="4508946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/>
              <a:t>pass</a:t>
            </a:r>
            <a:endParaRPr lang="ru-RU" altLang="ru-RU" b="1"/>
          </a:p>
        </p:txBody>
      </p:sp>
      <p:sp>
        <p:nvSpPr>
          <p:cNvPr id="31807" name="Line 63"/>
          <p:cNvSpPr>
            <a:spLocks noChangeShapeType="1"/>
          </p:cNvSpPr>
          <p:nvPr/>
        </p:nvSpPr>
        <p:spPr bwMode="auto">
          <a:xfrm>
            <a:off x="1382837" y="5372546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808" name="Line 64"/>
          <p:cNvSpPr>
            <a:spLocks noChangeShapeType="1"/>
          </p:cNvSpPr>
          <p:nvPr/>
        </p:nvSpPr>
        <p:spPr bwMode="auto">
          <a:xfrm>
            <a:off x="1814637" y="5372546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809" name="Text Box 65"/>
          <p:cNvSpPr txBox="1">
            <a:spLocks noChangeArrowheads="1"/>
          </p:cNvSpPr>
          <p:nvPr/>
        </p:nvSpPr>
        <p:spPr bwMode="auto">
          <a:xfrm>
            <a:off x="1455862" y="5301109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>
                <a:sym typeface="Symbol" pitchFamily="18" charset="2"/>
              </a:rPr>
              <a:t></a:t>
            </a:r>
          </a:p>
        </p:txBody>
      </p:sp>
      <p:sp>
        <p:nvSpPr>
          <p:cNvPr id="31810" name="Text Box 66"/>
          <p:cNvSpPr txBox="1">
            <a:spLocks noChangeArrowheads="1"/>
          </p:cNvSpPr>
          <p:nvPr/>
        </p:nvSpPr>
        <p:spPr bwMode="auto">
          <a:xfrm>
            <a:off x="1887662" y="5301109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>
                <a:sym typeface="Symbol" pitchFamily="18" charset="2"/>
              </a:rPr>
              <a:t></a:t>
            </a:r>
          </a:p>
        </p:txBody>
      </p:sp>
      <p:sp>
        <p:nvSpPr>
          <p:cNvPr id="31811" name="Rectangle 67"/>
          <p:cNvSpPr>
            <a:spLocks noChangeArrowheads="1"/>
          </p:cNvSpPr>
          <p:nvPr/>
        </p:nvSpPr>
        <p:spPr bwMode="auto">
          <a:xfrm>
            <a:off x="2460750" y="3645346"/>
            <a:ext cx="576262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1812" name="Text Box 68"/>
          <p:cNvSpPr txBox="1">
            <a:spLocks noChangeArrowheads="1"/>
          </p:cNvSpPr>
          <p:nvPr/>
        </p:nvSpPr>
        <p:spPr bwMode="auto">
          <a:xfrm>
            <a:off x="2317875" y="3284984"/>
            <a:ext cx="65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/>
              <a:t>next</a:t>
            </a:r>
            <a:endParaRPr lang="ru-RU" altLang="ru-RU" b="1"/>
          </a:p>
        </p:txBody>
      </p:sp>
      <p:sp>
        <p:nvSpPr>
          <p:cNvPr id="31813" name="Line 69"/>
          <p:cNvSpPr>
            <a:spLocks noChangeShapeType="1"/>
          </p:cNvSpPr>
          <p:nvPr/>
        </p:nvSpPr>
        <p:spPr bwMode="auto">
          <a:xfrm flipH="1">
            <a:off x="806575" y="3788221"/>
            <a:ext cx="18859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814" name="Line 70"/>
          <p:cNvSpPr>
            <a:spLocks noChangeShapeType="1"/>
          </p:cNvSpPr>
          <p:nvPr/>
        </p:nvSpPr>
        <p:spPr bwMode="auto">
          <a:xfrm flipH="1">
            <a:off x="806575" y="4364484"/>
            <a:ext cx="7921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816" name="Text Box 72"/>
          <p:cNvSpPr txBox="1">
            <a:spLocks noChangeArrowheads="1"/>
          </p:cNvSpPr>
          <p:nvPr/>
        </p:nvSpPr>
        <p:spPr bwMode="auto">
          <a:xfrm>
            <a:off x="1598737" y="3572321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>
                <a:sym typeface="Symbol" pitchFamily="18" charset="2"/>
              </a:rPr>
              <a:t>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8" grpId="0" animBg="1"/>
      <p:bldP spid="31779" grpId="0" animBg="1"/>
      <p:bldP spid="31780" grpId="0" animBg="1"/>
      <p:bldP spid="31781" grpId="0"/>
      <p:bldP spid="31781" grpId="1"/>
      <p:bldP spid="31782" grpId="0"/>
      <p:bldP spid="31783" grpId="0" animBg="1"/>
      <p:bldP spid="31784" grpId="0" animBg="1"/>
      <p:bldP spid="31786" grpId="0"/>
      <p:bldP spid="31787" grpId="0" animBg="1"/>
      <p:bldP spid="31788" grpId="0" animBg="1"/>
      <p:bldP spid="31789" grpId="0"/>
      <p:bldP spid="31790" grpId="0"/>
      <p:bldP spid="31791" grpId="0" animBg="1"/>
      <p:bldP spid="31792" grpId="0" animBg="1"/>
      <p:bldP spid="31793" grpId="0" animBg="1"/>
      <p:bldP spid="31795" grpId="0"/>
      <p:bldP spid="31796" grpId="0" animBg="1"/>
      <p:bldP spid="31797" grpId="0" animBg="1"/>
      <p:bldP spid="31797" grpId="1" animBg="1"/>
      <p:bldP spid="31798" grpId="0"/>
      <p:bldP spid="31799" grpId="0" animBg="1"/>
      <p:bldP spid="31800" grpId="0" animBg="1"/>
      <p:bldP spid="31801" grpId="0"/>
      <p:bldP spid="31801" grpId="1"/>
      <p:bldP spid="31802" grpId="0"/>
      <p:bldP spid="31803" grpId="0" animBg="1"/>
      <p:bldP spid="31804" grpId="0" animBg="1"/>
      <p:bldP spid="31805" grpId="0" animBg="1"/>
      <p:bldP spid="31806" grpId="0"/>
      <p:bldP spid="31807" grpId="0" animBg="1"/>
      <p:bldP spid="31808" grpId="0" animBg="1"/>
      <p:bldP spid="31809" grpId="0"/>
      <p:bldP spid="31810" grpId="0"/>
      <p:bldP spid="31811" grpId="0" animBg="1"/>
      <p:bldP spid="31812" grpId="0"/>
      <p:bldP spid="31813" grpId="0" animBg="1"/>
      <p:bldP spid="31814" grpId="0" animBg="1"/>
      <p:bldP spid="318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84A16B3-A24C-4DC8-81BE-944B59D591FF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501650" y="404813"/>
            <a:ext cx="8642350" cy="436562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Рекурсивная процедура построения дерева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96752"/>
            <a:ext cx="8642350" cy="5400898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void Add2(top **</a:t>
            </a:r>
            <a:r>
              <a:rPr lang="en-US" altLang="ru-RU" sz="2000" b="1" dirty="0" err="1" smtClean="0">
                <a:latin typeface="Courier New" pitchFamily="49" charset="0"/>
              </a:rPr>
              <a:t>r,top</a:t>
            </a:r>
            <a:r>
              <a:rPr lang="en-US" altLang="ru-RU" sz="2000" b="1" dirty="0" smtClean="0">
                <a:latin typeface="Courier New" pitchFamily="49" charset="0"/>
              </a:rPr>
              <a:t> *pass) 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if (*r == </a:t>
            </a:r>
            <a:r>
              <a:rPr lang="en-US" altLang="ru-RU" sz="2000" b="1" dirty="0" err="1" smtClean="0">
                <a:latin typeface="Courier New" pitchFamily="49" charset="0"/>
              </a:rPr>
              <a:t>nullptr</a:t>
            </a:r>
            <a:r>
              <a:rPr lang="en-US" altLang="ru-RU" sz="2000" b="1" dirty="0" smtClean="0">
                <a:latin typeface="Courier New" pitchFamily="49" charset="0"/>
              </a:rPr>
              <a:t>) *r = pass;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else 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if (pass-&gt;value &lt; (*r)-&gt;value)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Add2(</a:t>
            </a:r>
            <a:r>
              <a:rPr lang="en-US" altLang="ru-RU" sz="2000" b="1" dirty="0" smtClean="0">
                <a:solidFill>
                  <a:srgbClr val="FF0000"/>
                </a:solidFill>
                <a:latin typeface="Courier New" pitchFamily="49" charset="0"/>
              </a:rPr>
              <a:t>&amp;(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(*r)-&gt;left</a:t>
            </a:r>
            <a:r>
              <a:rPr lang="en-US" altLang="ru-RU" sz="2000" b="1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altLang="ru-RU" sz="2000" b="1" dirty="0" smtClean="0">
                <a:latin typeface="Courier New" pitchFamily="49" charset="0"/>
              </a:rPr>
              <a:t>,pass);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else Add2(</a:t>
            </a:r>
            <a:r>
              <a:rPr lang="en-US" altLang="ru-RU" sz="2000" b="1" dirty="0" smtClean="0">
                <a:solidFill>
                  <a:srgbClr val="FF0000"/>
                </a:solidFill>
                <a:latin typeface="Courier New" pitchFamily="49" charset="0"/>
              </a:rPr>
              <a:t>&amp;(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(*r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)-&gt;</a:t>
            </a:r>
            <a:r>
              <a:rPr lang="en-US" altLang="ru-RU" sz="20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rigth</a:t>
            </a:r>
            <a:r>
              <a:rPr lang="en-US" altLang="ru-RU" sz="2000" b="1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altLang="ru-RU" sz="2000" b="1" dirty="0" smtClean="0">
                <a:latin typeface="Courier New" pitchFamily="49" charset="0"/>
              </a:rPr>
              <a:t>,</a:t>
            </a:r>
            <a:r>
              <a:rPr lang="en-US" altLang="ru-RU" sz="2000" b="1" dirty="0" smtClean="0">
                <a:latin typeface="Courier New" pitchFamily="49" charset="0"/>
              </a:rPr>
              <a:t>pass);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}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EB26B2D-6EA0-464A-91D4-D9C72526CF35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3375"/>
            <a:ext cx="8498656" cy="575345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Нерекурсивная процедура обхода дерева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96752"/>
            <a:ext cx="8642350" cy="5400898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void Tree1(top *r) 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top *pass;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</a:t>
            </a:r>
            <a:r>
              <a:rPr lang="en-US" altLang="ru-RU" sz="2000" b="1" dirty="0" err="1" smtClean="0">
                <a:latin typeface="Courier New" pitchFamily="49" charset="0"/>
              </a:rPr>
              <a:t>struct</a:t>
            </a:r>
            <a:r>
              <a:rPr lang="en-US" altLang="ru-RU" sz="2000" b="1" dirty="0" smtClean="0">
                <a:latin typeface="Courier New" pitchFamily="49" charset="0"/>
              </a:rPr>
              <a:t> 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nom;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top *</a:t>
            </a:r>
            <a:r>
              <a:rPr lang="en-US" altLang="ru-RU" sz="2000" b="1" dirty="0" err="1" smtClean="0">
                <a:latin typeface="Courier New" pitchFamily="49" charset="0"/>
              </a:rPr>
              <a:t>adres</a:t>
            </a:r>
            <a:r>
              <a:rPr lang="en-US" altLang="ru-RU" sz="2000" b="1" dirty="0" smtClean="0">
                <a:latin typeface="Courier New" pitchFamily="49" charset="0"/>
              </a:rPr>
              <a:t>[</a:t>
            </a:r>
            <a:r>
              <a:rPr lang="en-US" altLang="ru-RU" sz="2000" b="1" dirty="0" err="1" smtClean="0">
                <a:latin typeface="Courier New" pitchFamily="49" charset="0"/>
              </a:rPr>
              <a:t>lim</a:t>
            </a:r>
            <a:r>
              <a:rPr lang="en-US" altLang="ru-RU" sz="2000" b="1" dirty="0" smtClean="0">
                <a:latin typeface="Courier New" pitchFamily="49" charset="0"/>
              </a:rPr>
              <a:t>];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} </a:t>
            </a:r>
            <a:r>
              <a:rPr lang="en-US" altLang="ru-RU" sz="2000" b="1" dirty="0" err="1" smtClean="0">
                <a:latin typeface="Courier New" pitchFamily="49" charset="0"/>
              </a:rPr>
              <a:t>mem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1F14C0F-1F04-4EBA-8AE6-BF963B6D63FC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501650" y="333375"/>
            <a:ext cx="8642350" cy="436563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Нерекурсивная процедура обхода дерева (2)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4" y="764704"/>
            <a:ext cx="8893175" cy="609329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pass = r;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mem.nom = -1;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while (pass != </a:t>
            </a:r>
            <a:r>
              <a:rPr lang="en-US" altLang="ru-RU" sz="2000" b="1" dirty="0" err="1" smtClean="0">
                <a:latin typeface="Courier New" pitchFamily="49" charset="0"/>
              </a:rPr>
              <a:t>nullptr</a:t>
            </a:r>
            <a:r>
              <a:rPr lang="en-US" altLang="ru-RU" sz="2000" b="1" dirty="0" smtClean="0">
                <a:latin typeface="Courier New" pitchFamily="49" charset="0"/>
              </a:rPr>
              <a:t> || mem.nom != -1) {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if (pass != </a:t>
            </a:r>
            <a:r>
              <a:rPr lang="en-US" altLang="ru-RU" sz="2000" b="1" dirty="0" err="1" smtClean="0">
                <a:latin typeface="Courier New" pitchFamily="49" charset="0"/>
              </a:rPr>
              <a:t>nullptr</a:t>
            </a:r>
            <a:r>
              <a:rPr lang="en-US" altLang="ru-RU" sz="2000" b="1" dirty="0" smtClean="0">
                <a:latin typeface="Courier New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 if (mem.nom == </a:t>
            </a:r>
            <a:r>
              <a:rPr lang="en-US" altLang="ru-RU" sz="2000" b="1" dirty="0" err="1" smtClean="0">
                <a:latin typeface="Courier New" pitchFamily="49" charset="0"/>
              </a:rPr>
              <a:t>lim</a:t>
            </a:r>
            <a:r>
              <a:rPr lang="en-US" altLang="ru-RU" sz="2000" b="1" dirty="0" smtClean="0">
                <a:latin typeface="Courier New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  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"Error lim.\n";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      exit(4);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 }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 mem.nom++;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 </a:t>
            </a:r>
            <a:r>
              <a:rPr lang="en-US" altLang="ru-RU" sz="2000" b="1" dirty="0" err="1" smtClean="0">
                <a:latin typeface="Courier New" pitchFamily="49" charset="0"/>
              </a:rPr>
              <a:t>mem.adres</a:t>
            </a:r>
            <a:r>
              <a:rPr lang="en-US" altLang="ru-RU" sz="2000" b="1" dirty="0" smtClean="0">
                <a:latin typeface="Courier New" pitchFamily="49" charset="0"/>
              </a:rPr>
              <a:t>[mem.nom] = pass;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 pass = pass-&gt;left;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}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else {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 pass = </a:t>
            </a:r>
            <a:r>
              <a:rPr lang="en-US" altLang="ru-RU" sz="2000" b="1" dirty="0" err="1" smtClean="0">
                <a:latin typeface="Courier New" pitchFamily="49" charset="0"/>
              </a:rPr>
              <a:t>mem.adres</a:t>
            </a:r>
            <a:r>
              <a:rPr lang="en-US" altLang="ru-RU" sz="2000" b="1" dirty="0" smtClean="0">
                <a:latin typeface="Courier New" pitchFamily="49" charset="0"/>
              </a:rPr>
              <a:t>[mem.nom];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 </a:t>
            </a:r>
            <a:r>
              <a:rPr lang="en-US" altLang="ru-RU" sz="2000" b="1" dirty="0" err="1" smtClean="0">
                <a:latin typeface="Courier New" pitchFamily="49" charset="0"/>
              </a:rPr>
              <a:t>mem.nom</a:t>
            </a:r>
            <a:r>
              <a:rPr lang="en-US" altLang="ru-RU" sz="2000" b="1" dirty="0" smtClean="0">
                <a:latin typeface="Courier New" pitchFamily="49" charset="0"/>
              </a:rPr>
              <a:t>--;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pass-&gt;value &lt;&lt; ' ';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 pass = pass -&gt;</a:t>
            </a:r>
            <a:r>
              <a:rPr lang="en-US" altLang="ru-RU" sz="2000" b="1" dirty="0" err="1" smtClean="0">
                <a:latin typeface="Courier New" pitchFamily="49" charset="0"/>
              </a:rPr>
              <a:t>rigth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}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/>
          </a:p>
        </p:txBody>
      </p:sp>
      <p:sp>
        <p:nvSpPr>
          <p:cNvPr id="40965" name="Oval 4"/>
          <p:cNvSpPr>
            <a:spLocks noChangeArrowheads="1"/>
          </p:cNvSpPr>
          <p:nvPr/>
        </p:nvSpPr>
        <p:spPr bwMode="auto">
          <a:xfrm>
            <a:off x="1152525" y="2133600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5</a:t>
            </a:r>
          </a:p>
        </p:txBody>
      </p:sp>
      <p:sp>
        <p:nvSpPr>
          <p:cNvPr id="40966" name="Line 5"/>
          <p:cNvSpPr>
            <a:spLocks noChangeShapeType="1"/>
          </p:cNvSpPr>
          <p:nvPr/>
        </p:nvSpPr>
        <p:spPr bwMode="auto">
          <a:xfrm flipH="1">
            <a:off x="792163" y="2422525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67" name="Oval 6"/>
          <p:cNvSpPr>
            <a:spLocks noChangeArrowheads="1"/>
          </p:cNvSpPr>
          <p:nvPr/>
        </p:nvSpPr>
        <p:spPr bwMode="auto">
          <a:xfrm>
            <a:off x="433388" y="2565400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2</a:t>
            </a:r>
          </a:p>
        </p:txBody>
      </p:sp>
      <p:sp>
        <p:nvSpPr>
          <p:cNvPr id="40968" name="Line 7"/>
          <p:cNvSpPr>
            <a:spLocks noChangeShapeType="1"/>
          </p:cNvSpPr>
          <p:nvPr/>
        </p:nvSpPr>
        <p:spPr bwMode="auto">
          <a:xfrm>
            <a:off x="1470025" y="2378075"/>
            <a:ext cx="3587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69" name="Oval 8"/>
          <p:cNvSpPr>
            <a:spLocks noChangeArrowheads="1"/>
          </p:cNvSpPr>
          <p:nvPr/>
        </p:nvSpPr>
        <p:spPr bwMode="auto">
          <a:xfrm>
            <a:off x="1728788" y="2565400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8</a:t>
            </a:r>
          </a:p>
        </p:txBody>
      </p:sp>
      <p:sp>
        <p:nvSpPr>
          <p:cNvPr id="40970" name="Line 9"/>
          <p:cNvSpPr>
            <a:spLocks noChangeShapeType="1"/>
          </p:cNvSpPr>
          <p:nvPr/>
        </p:nvSpPr>
        <p:spPr bwMode="auto">
          <a:xfrm flipH="1">
            <a:off x="1570038" y="2854325"/>
            <a:ext cx="2159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71" name="Oval 10"/>
          <p:cNvSpPr>
            <a:spLocks noChangeArrowheads="1"/>
          </p:cNvSpPr>
          <p:nvPr/>
        </p:nvSpPr>
        <p:spPr bwMode="auto">
          <a:xfrm>
            <a:off x="1368425" y="3070225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7</a:t>
            </a:r>
          </a:p>
        </p:txBody>
      </p:sp>
      <p:sp>
        <p:nvSpPr>
          <p:cNvPr id="40972" name="Line 11"/>
          <p:cNvSpPr>
            <a:spLocks noChangeShapeType="1"/>
          </p:cNvSpPr>
          <p:nvPr/>
        </p:nvSpPr>
        <p:spPr bwMode="auto">
          <a:xfrm>
            <a:off x="792163" y="2854325"/>
            <a:ext cx="2159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73" name="Oval 12"/>
          <p:cNvSpPr>
            <a:spLocks noChangeArrowheads="1"/>
          </p:cNvSpPr>
          <p:nvPr/>
        </p:nvSpPr>
        <p:spPr bwMode="auto">
          <a:xfrm>
            <a:off x="792163" y="3070225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2</a:t>
            </a:r>
          </a:p>
        </p:txBody>
      </p:sp>
      <p:sp>
        <p:nvSpPr>
          <p:cNvPr id="40974" name="Line 13"/>
          <p:cNvSpPr>
            <a:spLocks noChangeShapeType="1"/>
          </p:cNvSpPr>
          <p:nvPr/>
        </p:nvSpPr>
        <p:spPr bwMode="auto">
          <a:xfrm>
            <a:off x="2060575" y="2854325"/>
            <a:ext cx="17145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75" name="Oval 14"/>
          <p:cNvSpPr>
            <a:spLocks noChangeArrowheads="1"/>
          </p:cNvSpPr>
          <p:nvPr/>
        </p:nvSpPr>
        <p:spPr bwMode="auto">
          <a:xfrm>
            <a:off x="2089150" y="3070225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9</a:t>
            </a:r>
            <a:endParaRPr lang="ru-RU" altLang="ru-RU"/>
          </a:p>
        </p:txBody>
      </p:sp>
      <p:sp>
        <p:nvSpPr>
          <p:cNvPr id="40976" name="Line 15"/>
          <p:cNvSpPr>
            <a:spLocks noChangeShapeType="1"/>
          </p:cNvSpPr>
          <p:nvPr/>
        </p:nvSpPr>
        <p:spPr bwMode="auto">
          <a:xfrm flipH="1">
            <a:off x="288925" y="2854325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77" name="Oval 16"/>
          <p:cNvSpPr>
            <a:spLocks noChangeArrowheads="1"/>
          </p:cNvSpPr>
          <p:nvPr/>
        </p:nvSpPr>
        <p:spPr bwMode="auto">
          <a:xfrm>
            <a:off x="0" y="3070225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1</a:t>
            </a:r>
          </a:p>
        </p:txBody>
      </p:sp>
      <p:sp>
        <p:nvSpPr>
          <p:cNvPr id="40978" name="Line 17"/>
          <p:cNvSpPr>
            <a:spLocks noChangeShapeType="1"/>
          </p:cNvSpPr>
          <p:nvPr/>
        </p:nvSpPr>
        <p:spPr bwMode="auto">
          <a:xfrm flipH="1">
            <a:off x="1296988" y="3430588"/>
            <a:ext cx="1428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79" name="Oval 18"/>
          <p:cNvSpPr>
            <a:spLocks noChangeArrowheads="1"/>
          </p:cNvSpPr>
          <p:nvPr/>
        </p:nvSpPr>
        <p:spPr bwMode="auto">
          <a:xfrm>
            <a:off x="1081088" y="3717925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3A67150-7037-4B44-99C1-771CA7BF0676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501650" y="333375"/>
            <a:ext cx="8642350" cy="436563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Рекурсивная процедура обхода дерева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0581" y="1200407"/>
            <a:ext cx="8642350" cy="3024435"/>
          </a:xfrm>
        </p:spPr>
        <p:txBody>
          <a:bodyPr/>
          <a:lstStyle/>
          <a:p>
            <a:pPr eaLnBrk="1" hangingPunct="1">
              <a:buNone/>
            </a:pP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void Tree2(top *r) 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if (r != </a:t>
            </a:r>
            <a:r>
              <a:rPr lang="en-US" altLang="ru-RU" sz="2000" b="1" dirty="0" err="1" smtClean="0">
                <a:latin typeface="Courier New" pitchFamily="49" charset="0"/>
              </a:rPr>
              <a:t>nullptr</a:t>
            </a:r>
            <a:r>
              <a:rPr lang="en-US" altLang="ru-RU" sz="2000" b="1" dirty="0" smtClean="0">
                <a:latin typeface="Courier New" pitchFamily="49" charset="0"/>
              </a:rPr>
              <a:t>) 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Tree2(r-&gt;left);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r-&gt;value &lt;&lt; ' ';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Tree2(r-&gt;</a:t>
            </a:r>
            <a:r>
              <a:rPr lang="en-US" altLang="ru-RU" sz="2000" b="1" dirty="0" err="1" smtClean="0">
                <a:latin typeface="Courier New" pitchFamily="49" charset="0"/>
              </a:rPr>
              <a:t>rigth</a:t>
            </a:r>
            <a:r>
              <a:rPr lang="en-US" altLang="ru-RU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}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endParaRPr lang="en-US" altLang="ru-RU" sz="2000" b="1" dirty="0" smtClean="0">
              <a:latin typeface="Courier New" pitchFamily="49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0675" y="2060848"/>
            <a:ext cx="37433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9512" y="4438952"/>
            <a:ext cx="89644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Примечание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. При работе с деревом также необходимо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</a:t>
            </a:r>
          </a:p>
          <a:p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предусмотреть процедуру освобождения памяти, занятой </a:t>
            </a:r>
            <a:endParaRPr lang="en-US" altLang="ru-RU" sz="2000" b="1" dirty="0" smtClean="0">
              <a:solidFill>
                <a:schemeClr val="bg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двоичным деревом!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1253CE0-852D-44AE-8F0C-DC63497B1C20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55588"/>
            <a:ext cx="8642350" cy="436562"/>
          </a:xfrm>
        </p:spPr>
        <p:txBody>
          <a:bodyPr/>
          <a:lstStyle/>
          <a:p>
            <a:pPr eaLnBrk="1" hangingPunct="1"/>
            <a:endParaRPr lang="ru-RU" altLang="ru-RU" sz="2800" b="1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8642350" cy="5761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z="2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732240" y="6237312"/>
            <a:ext cx="2133600" cy="457200"/>
          </a:xfrm>
          <a:noFill/>
        </p:spPr>
        <p:txBody>
          <a:bodyPr/>
          <a:lstStyle/>
          <a:p>
            <a:fld id="{BB434E1C-6624-4523-B9EB-80B1C373E564}" type="slidenum">
              <a:rPr lang="ru-RU" altLang="ru-RU"/>
              <a:pPr/>
              <a:t>3</a:t>
            </a:fld>
            <a:endParaRPr lang="ru-RU" altLang="ru-RU" dirty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501650" y="333375"/>
            <a:ext cx="8642350" cy="503337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5.2 Списки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4" y="836613"/>
            <a:ext cx="8893175" cy="331311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Список</a:t>
            </a:r>
            <a:r>
              <a:rPr lang="ru-RU" altLang="ru-RU" sz="2000" dirty="0" smtClean="0"/>
              <a:t> – способ организации данных, предполагающий использование указателей для определения следующего элемента.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/>
              <a:t>Элемент списка состоит из двух частей: </a:t>
            </a:r>
            <a:r>
              <a:rPr lang="ru-RU" altLang="ru-RU" sz="2000" i="1" dirty="0" smtClean="0"/>
              <a:t>информационной</a:t>
            </a:r>
            <a:r>
              <a:rPr lang="ru-RU" altLang="ru-RU" sz="2000" dirty="0" smtClean="0"/>
              <a:t> и </a:t>
            </a:r>
            <a:r>
              <a:rPr lang="ru-RU" altLang="ru-RU" sz="2000" i="1" dirty="0" smtClean="0"/>
              <a:t>адресной</a:t>
            </a:r>
            <a:r>
              <a:rPr lang="ru-RU" altLang="ru-RU" sz="2000" dirty="0" smtClean="0"/>
              <a:t>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Информационная часть </a:t>
            </a:r>
            <a:r>
              <a:rPr lang="ru-RU" altLang="ru-RU" sz="2000" dirty="0" smtClean="0"/>
              <a:t>содержит поля данных.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Адресная</a:t>
            </a:r>
            <a:r>
              <a:rPr lang="ru-RU" altLang="ru-RU" sz="2000" dirty="0" smtClean="0"/>
              <a:t> – включает от одного до </a:t>
            </a:r>
            <a:r>
              <a:rPr lang="en-US" altLang="ru-RU" sz="2000" dirty="0" smtClean="0"/>
              <a:t>n </a:t>
            </a:r>
            <a:r>
              <a:rPr lang="ru-RU" altLang="ru-RU" sz="2000" dirty="0" smtClean="0"/>
              <a:t>указателей, содержащих адреса следующих элементов. Количество связей, между соседними элементами списка определяет его связность: односвязные, двусвязные, </a:t>
            </a:r>
            <a:r>
              <a:rPr lang="en-US" altLang="ru-RU" sz="2000" dirty="0" smtClean="0"/>
              <a:t>n-</a:t>
            </a:r>
            <a:r>
              <a:rPr lang="ru-RU" altLang="ru-RU" sz="2000" dirty="0" smtClean="0"/>
              <a:t>связные.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779912" y="4005064"/>
            <a:ext cx="15843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b="1"/>
              <a:t>Списки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68387" y="5013127"/>
            <a:ext cx="18732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b="1"/>
              <a:t>Линейные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643512" y="5013127"/>
            <a:ext cx="18732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b="1"/>
              <a:t>Древовидные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32662" y="5013127"/>
            <a:ext cx="18732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b="1"/>
              <a:t>N-</a:t>
            </a:r>
            <a:r>
              <a:rPr lang="ru-RU" altLang="ru-RU" b="1"/>
              <a:t>связные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1331987" y="4509889"/>
            <a:ext cx="2808288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3564012" y="4509889"/>
            <a:ext cx="792163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 flipV="1">
            <a:off x="5075312" y="4509889"/>
            <a:ext cx="2592388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2555950" y="5013127"/>
            <a:ext cx="18732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b="1"/>
              <a:t>Кольцевые</a:t>
            </a: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4716537" y="4509889"/>
            <a:ext cx="8636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B4645F7-1B79-460C-86D3-BF8EBDA0BA39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1650" y="404813"/>
            <a:ext cx="8642350" cy="436562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Виды списков</a:t>
            </a:r>
          </a:p>
        </p:txBody>
      </p:sp>
      <p:graphicFrame>
        <p:nvGraphicFramePr>
          <p:cNvPr id="15363" name="Object 3"/>
          <p:cNvGraphicFramePr>
            <a:graphicFrameLocks noGrp="1" noChangeAspect="1"/>
          </p:cNvGraphicFramePr>
          <p:nvPr>
            <p:ph type="body" sz="half" idx="1"/>
          </p:nvPr>
        </p:nvGraphicFramePr>
        <p:xfrm>
          <a:off x="250825" y="1052513"/>
          <a:ext cx="8642350" cy="108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Visio" r:id="rId3" imgW="3695224" imgH="463391" progId="Visio.Drawing.11">
                  <p:embed/>
                </p:oleObj>
              </mc:Choice>
              <mc:Fallback>
                <p:oleObj name="Visio" r:id="rId3" imgW="3695224" imgH="463391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052513"/>
                        <a:ext cx="8642350" cy="108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250825" y="2420938"/>
          <a:ext cx="864235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Visio" r:id="rId5" imgW="3752374" imgH="606266" progId="Visio.Drawing.11">
                  <p:embed/>
                </p:oleObj>
              </mc:Choice>
              <mc:Fallback>
                <p:oleObj name="Visio" r:id="rId5" imgW="3752374" imgH="606266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420938"/>
                        <a:ext cx="8642350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971550" y="4076700"/>
          <a:ext cx="345598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Visio" r:id="rId7" imgW="1809274" imgH="1701879" progId="Visio.Drawing.11">
                  <p:embed/>
                </p:oleObj>
              </mc:Choice>
              <mc:Fallback>
                <p:oleObj name="Visio" r:id="rId7" imgW="1809274" imgH="1701879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076700"/>
                        <a:ext cx="345598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116013" y="908050"/>
            <a:ext cx="2951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600" b="1">
                <a:solidFill>
                  <a:srgbClr val="CC3300"/>
                </a:solidFill>
              </a:rPr>
              <a:t>Линейный односвязный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651500" y="908050"/>
            <a:ext cx="2951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600" b="1">
                <a:solidFill>
                  <a:srgbClr val="CC3300"/>
                </a:solidFill>
              </a:rPr>
              <a:t>Кольцевой односвязный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042988" y="2420938"/>
            <a:ext cx="2951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600" b="1">
                <a:solidFill>
                  <a:srgbClr val="CC3300"/>
                </a:solidFill>
              </a:rPr>
              <a:t>Линейный двусвязный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795963" y="2349500"/>
            <a:ext cx="2951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600" b="1">
                <a:solidFill>
                  <a:srgbClr val="CC3300"/>
                </a:solidFill>
              </a:rPr>
              <a:t>Кольцевой двусвязный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076825" y="4292600"/>
            <a:ext cx="2951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600" b="1">
                <a:solidFill>
                  <a:srgbClr val="CC3300"/>
                </a:solidFill>
              </a:rPr>
              <a:t>Сетевой </a:t>
            </a:r>
            <a:r>
              <a:rPr lang="en-US" altLang="ru-RU" sz="1600" b="1">
                <a:solidFill>
                  <a:srgbClr val="CC3300"/>
                </a:solidFill>
              </a:rPr>
              <a:t>n</a:t>
            </a:r>
            <a:r>
              <a:rPr lang="ru-RU" altLang="ru-RU" sz="1600" b="1">
                <a:solidFill>
                  <a:srgbClr val="CC3300"/>
                </a:solidFill>
              </a:rPr>
              <a:t>-связный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9" grpId="0"/>
      <p:bldP spid="15370" grpId="0"/>
      <p:bldP spid="15371" grpId="0"/>
      <p:bldP spid="153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D02CDEE-5049-4E88-9D93-98A94A4328C0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642350" cy="436563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Примеры описания элементов списка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8642350" cy="6408811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Односвязный список</a:t>
            </a:r>
            <a:r>
              <a:rPr lang="ru-RU" altLang="ru-RU" sz="2000" dirty="0" smtClean="0"/>
              <a:t>: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struct</a:t>
            </a:r>
            <a:r>
              <a:rPr lang="en-US" altLang="ru-RU" sz="2000" b="1" dirty="0" smtClean="0">
                <a:latin typeface="Courier New" pitchFamily="49" charset="0"/>
              </a:rPr>
              <a:t> el{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	  char name[22];     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информационное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поле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1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	  char </a:t>
            </a:r>
            <a:r>
              <a:rPr lang="en-US" altLang="ru-RU" sz="2000" b="1" dirty="0" err="1" smtClean="0">
                <a:latin typeface="Courier New" pitchFamily="49" charset="0"/>
              </a:rPr>
              <a:t>telefon</a:t>
            </a:r>
            <a:r>
              <a:rPr lang="en-US" altLang="ru-RU" sz="2000" b="1" dirty="0" smtClean="0">
                <a:latin typeface="Courier New" pitchFamily="49" charset="0"/>
              </a:rPr>
              <a:t>[10];  </a:t>
            </a:r>
            <a:r>
              <a:rPr lang="en-US" altLang="ru-RU" sz="2000" b="1" dirty="0" smtClean="0"/>
              <a:t>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информационное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поле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2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	  el *p;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                             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адресное поле</a:t>
            </a:r>
            <a:endParaRPr lang="en-US" altLang="ru-RU" sz="20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};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altLang="ru-RU" sz="2000" i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Двусвязный список</a:t>
            </a:r>
            <a:r>
              <a:rPr lang="ru-RU" altLang="ru-RU" sz="2000" dirty="0" smtClean="0"/>
              <a:t>:</a:t>
            </a:r>
            <a:endParaRPr lang="en-US" altLang="ru-RU" sz="2000" dirty="0" smtClean="0"/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struct</a:t>
            </a:r>
            <a:r>
              <a:rPr lang="en-US" altLang="ru-RU" sz="2000" b="1" dirty="0" smtClean="0">
                <a:latin typeface="Courier New" pitchFamily="49" charset="0"/>
              </a:rPr>
              <a:t> element{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char name[22];	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информационное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поле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1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char </a:t>
            </a:r>
            <a:r>
              <a:rPr lang="en-US" altLang="ru-RU" sz="2000" b="1" dirty="0" err="1" smtClean="0">
                <a:latin typeface="Courier New" pitchFamily="49" charset="0"/>
              </a:rPr>
              <a:t>telefon</a:t>
            </a:r>
            <a:r>
              <a:rPr lang="en-US" altLang="ru-RU" sz="2000" b="1" dirty="0" smtClean="0">
                <a:latin typeface="Courier New" pitchFamily="49" charset="0"/>
              </a:rPr>
              <a:t>[10];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 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информационное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поле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2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element *</a:t>
            </a:r>
            <a:r>
              <a:rPr lang="en-US" altLang="ru-RU" sz="2000" b="1" dirty="0" err="1" smtClean="0">
                <a:latin typeface="Courier New" pitchFamily="49" charset="0"/>
              </a:rPr>
              <a:t>prev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	 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адресное поле «предыдущий»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element *next;	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адресное поле «следующий»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};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6C99E7B-C581-4E38-B29E-C1AD46B66974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501650" y="404813"/>
            <a:ext cx="8642350" cy="43656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5.3 Односвязные списки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96752"/>
            <a:ext cx="8642350" cy="5400898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/>
              <a:t>Аналогично одномерным массивам реализуют последовательность элементов. Однако в отличие от одномерных массивов позволяют: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ru-RU" altLang="ru-RU" sz="2000" dirty="0" smtClean="0"/>
              <a:t>работать 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 произвольным количеством элементов</a:t>
            </a:r>
            <a:r>
              <a:rPr lang="ru-RU" altLang="ru-RU" sz="2000" dirty="0" smtClean="0"/>
              <a:t>, добавляя и удаляя их по мере необходимости;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ru-RU" altLang="ru-RU" sz="2000" dirty="0" smtClean="0"/>
              <a:t>осуществлять вставку и удаление записей, 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не перемещая  остальных элементов последовательности</a:t>
            </a:r>
            <a:r>
              <a:rPr lang="ru-RU" altLang="ru-RU" sz="2000" dirty="0" smtClean="0"/>
              <a:t>;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/>
              <a:t>но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ru-RU" altLang="ru-RU" sz="2000" b="1" dirty="0" smtClean="0">
                <a:solidFill>
                  <a:srgbClr val="CC3300"/>
                </a:solidFill>
              </a:rPr>
              <a:t>не допускают прямого обращения к элементу по индексу;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ru-RU" altLang="ru-RU" sz="2000" b="1" dirty="0" smtClean="0">
                <a:solidFill>
                  <a:srgbClr val="CC3300"/>
                </a:solidFill>
              </a:rPr>
              <a:t>требуют больше памяти для размещения.</a:t>
            </a:r>
            <a:r>
              <a:rPr lang="ru-RU" altLang="ru-RU" sz="2000" dirty="0" smtClean="0">
                <a:solidFill>
                  <a:srgbClr val="0099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2C8CE7B-ED0D-4EF4-A0A8-0BD0A187FA60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501650" y="333375"/>
            <a:ext cx="8642350" cy="508000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Объявление типа элемента и переменных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8642350" cy="5761037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altLang="ru-RU" sz="21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Описание типа элемента</a:t>
            </a:r>
            <a:r>
              <a:rPr lang="ru-RU" altLang="ru-RU" sz="2100" dirty="0" smtClean="0"/>
              <a:t>:</a:t>
            </a:r>
            <a:endParaRPr lang="en-US" altLang="ru-RU" sz="2100" i="1" dirty="0" smtClean="0"/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ru-RU" sz="2100" b="1" dirty="0" err="1" smtClean="0">
                <a:latin typeface="Courier New" pitchFamily="49" charset="0"/>
              </a:rPr>
              <a:t>struct</a:t>
            </a:r>
            <a:r>
              <a:rPr lang="en-US" altLang="ru-RU" sz="2100" b="1" dirty="0" smtClean="0">
                <a:latin typeface="Courier New" pitchFamily="49" charset="0"/>
              </a:rPr>
              <a:t> element {</a:t>
            </a:r>
            <a:endParaRPr lang="ru-RU" altLang="ru-RU" sz="21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ru-RU" sz="2100" b="1" dirty="0" smtClean="0">
                <a:latin typeface="Courier New" pitchFamily="49" charset="0"/>
              </a:rPr>
              <a:t>    </a:t>
            </a:r>
            <a:r>
              <a:rPr lang="en-US" altLang="ru-RU" sz="2100" b="1" dirty="0" err="1" smtClean="0">
                <a:latin typeface="Courier New" pitchFamily="49" charset="0"/>
              </a:rPr>
              <a:t>int</a:t>
            </a:r>
            <a:r>
              <a:rPr lang="en-US" altLang="ru-RU" sz="2100" b="1" dirty="0" smtClean="0">
                <a:latin typeface="Courier New" pitchFamily="49" charset="0"/>
              </a:rPr>
              <a:t> num;  	</a:t>
            </a:r>
            <a:r>
              <a:rPr lang="en-US" altLang="ru-RU" sz="21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1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число</a:t>
            </a:r>
            <a:endParaRPr lang="en-US" altLang="ru-RU" sz="21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ru-RU" sz="2100" b="1" dirty="0" smtClean="0">
                <a:latin typeface="Courier New" pitchFamily="49" charset="0"/>
              </a:rPr>
              <a:t>    element *p</a:t>
            </a:r>
            <a:r>
              <a:rPr lang="ru-RU" altLang="ru-RU" sz="2100" b="1" dirty="0" smtClean="0">
                <a:latin typeface="Courier New" pitchFamily="49" charset="0"/>
              </a:rPr>
              <a:t>;  </a:t>
            </a:r>
            <a:r>
              <a:rPr lang="en-US" altLang="ru-RU" sz="21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1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указатель на следующий элемент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ru-RU" sz="2100" b="1" dirty="0" smtClean="0">
                <a:latin typeface="Courier New" pitchFamily="49" charset="0"/>
              </a:rPr>
              <a:t>}</a:t>
            </a:r>
            <a:r>
              <a:rPr lang="ru-RU" altLang="ru-RU" sz="21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ru-RU" altLang="ru-RU" sz="700" dirty="0" smtClean="0"/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altLang="ru-RU" sz="21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Объявление переменной </a:t>
            </a:r>
            <a:r>
              <a:rPr lang="ru-RU" altLang="ru-RU" sz="2100" dirty="0" smtClean="0"/>
              <a:t>– указателя  на начало списка  и нескольких переменных-указателей в статической памяти:</a:t>
            </a:r>
            <a:endParaRPr lang="en-US" altLang="ru-RU" sz="2100" dirty="0" smtClean="0"/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ru-RU" sz="2100" b="1" dirty="0" smtClean="0">
                <a:latin typeface="Courier New" pitchFamily="49" charset="0"/>
              </a:rPr>
              <a:t>element *first</a:t>
            </a:r>
            <a:r>
              <a:rPr lang="ru-RU" altLang="ru-RU" sz="2100" b="1" dirty="0" smtClean="0">
                <a:latin typeface="Courier New" pitchFamily="49" charset="0"/>
              </a:rPr>
              <a:t>, </a:t>
            </a:r>
            <a:r>
              <a:rPr lang="en-US" altLang="ru-RU" sz="21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1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адрес первого элемента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altLang="ru-RU" sz="2100" b="1" dirty="0" smtClean="0">
                <a:latin typeface="Courier New" pitchFamily="49" charset="0"/>
              </a:rPr>
              <a:t>    </a:t>
            </a:r>
            <a:r>
              <a:rPr lang="en-US" altLang="ru-RU" sz="2100" b="1" dirty="0" smtClean="0">
                <a:latin typeface="Courier New" pitchFamily="49" charset="0"/>
              </a:rPr>
              <a:t>*n</a:t>
            </a:r>
            <a:r>
              <a:rPr lang="ru-RU" altLang="ru-RU" sz="2100" b="1" dirty="0" smtClean="0">
                <a:latin typeface="Courier New" pitchFamily="49" charset="0"/>
              </a:rPr>
              <a:t>,</a:t>
            </a:r>
            <a:r>
              <a:rPr lang="en-US" altLang="ru-RU" sz="2100" b="1" dirty="0" smtClean="0">
                <a:latin typeface="Courier New" pitchFamily="49" charset="0"/>
              </a:rPr>
              <a:t>*f</a:t>
            </a:r>
            <a:r>
              <a:rPr lang="ru-RU" altLang="ru-RU" sz="2100" b="1" dirty="0" smtClean="0">
                <a:latin typeface="Courier New" pitchFamily="49" charset="0"/>
              </a:rPr>
              <a:t>,</a:t>
            </a:r>
            <a:r>
              <a:rPr lang="en-US" altLang="ru-RU" sz="2100" b="1" dirty="0" smtClean="0">
                <a:latin typeface="Courier New" pitchFamily="49" charset="0"/>
              </a:rPr>
              <a:t>*q</a:t>
            </a:r>
            <a:r>
              <a:rPr lang="ru-RU" altLang="ru-RU" sz="2100" b="1" dirty="0" smtClean="0">
                <a:latin typeface="Courier New" pitchFamily="49" charset="0"/>
              </a:rPr>
              <a:t>; </a:t>
            </a:r>
            <a:r>
              <a:rPr lang="en-US" altLang="ru-RU" sz="21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1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вспомогательные указатели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ru-RU" altLang="ru-RU" sz="7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altLang="ru-RU" sz="21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Исходное состояние </a:t>
            </a:r>
            <a:r>
              <a:rPr lang="ru-RU" altLang="ru-RU" sz="2100" dirty="0" smtClean="0"/>
              <a:t>– «список пуст»:</a:t>
            </a:r>
            <a:r>
              <a:rPr lang="ru-RU" altLang="ru-RU" sz="2100" b="1" dirty="0" smtClean="0">
                <a:latin typeface="Courier New" pitchFamily="49" charset="0"/>
              </a:rPr>
              <a:t>  </a:t>
            </a:r>
            <a:endParaRPr lang="en-US" altLang="ru-RU" sz="2100" b="1" dirty="0" smtClean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altLang="ru-RU" sz="2100" b="1" dirty="0" smtClean="0">
                <a:latin typeface="Courier New" pitchFamily="49" charset="0"/>
              </a:rPr>
              <a:t>	  </a:t>
            </a:r>
            <a:r>
              <a:rPr lang="en-US" altLang="ru-RU" sz="2100" b="1" dirty="0" smtClean="0">
                <a:latin typeface="Courier New" pitchFamily="49" charset="0"/>
              </a:rPr>
              <a:t>first </a:t>
            </a:r>
            <a:r>
              <a:rPr lang="ru-RU" altLang="ru-RU" sz="2100" b="1" dirty="0" smtClean="0">
                <a:latin typeface="Courier New" pitchFamily="49" charset="0"/>
              </a:rPr>
              <a:t>=</a:t>
            </a:r>
            <a:r>
              <a:rPr lang="en-US" altLang="ru-RU" sz="2100" b="1" dirty="0" smtClean="0">
                <a:latin typeface="Courier New" pitchFamily="49" charset="0"/>
              </a:rPr>
              <a:t> </a:t>
            </a:r>
            <a:r>
              <a:rPr lang="en-US" altLang="ru-RU" sz="2100" b="1" dirty="0" err="1" smtClean="0">
                <a:latin typeface="Courier New" pitchFamily="49" charset="0"/>
              </a:rPr>
              <a:t>nullptr</a:t>
            </a:r>
            <a:r>
              <a:rPr lang="ru-RU" altLang="ru-RU" sz="2100" b="1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77050" y="4437063"/>
            <a:ext cx="6477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659563" y="4051300"/>
            <a:ext cx="661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first</a:t>
            </a:r>
            <a:endParaRPr lang="ru-RU" altLang="ru-RU" sz="2000" b="1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7035800" y="4371975"/>
            <a:ext cx="373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>
                <a:sym typeface="Symbol" pitchFamily="18" charset="2"/>
              </a:rPr>
              <a:t>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8027988" y="4437063"/>
            <a:ext cx="6477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7810500" y="405130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n</a:t>
            </a:r>
            <a:endParaRPr lang="ru-RU" altLang="ru-RU" sz="2000" b="1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7092950" y="5157788"/>
            <a:ext cx="6477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6875463" y="4772025"/>
            <a:ext cx="26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f</a:t>
            </a:r>
            <a:endParaRPr lang="ru-RU" altLang="ru-RU" sz="2000" b="1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8172450" y="5157788"/>
            <a:ext cx="6477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7954963" y="4772025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q</a:t>
            </a:r>
            <a:endParaRPr lang="ru-RU" altLang="ru-RU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8" grpId="0"/>
      <p:bldP spid="18441" grpId="0"/>
      <p:bldP spid="18442" grpId="0" animBg="1"/>
      <p:bldP spid="18443" grpId="0"/>
      <p:bldP spid="18444" grpId="0" animBg="1"/>
      <p:bldP spid="18445" grpId="0"/>
      <p:bldP spid="18446" grpId="0" animBg="1"/>
      <p:bldP spid="184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FC8AEE9-8DA8-4822-82BB-AAB596347942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01650" y="333375"/>
            <a:ext cx="8642350" cy="436563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Добавление элементов к списку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8642350" cy="5761037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ru-RU" sz="2000" dirty="0" smtClean="0"/>
              <a:t>1</a:t>
            </a:r>
            <a:r>
              <a:rPr lang="ru-RU" altLang="ru-RU" sz="2000" dirty="0" smtClean="0"/>
              <a:t> Добавление элемента к пустому списку: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ru-RU" altLang="ru-RU" sz="1800" b="1" dirty="0" smtClean="0">
                <a:latin typeface="Courier New" pitchFamily="49" charset="0"/>
              </a:rPr>
              <a:t>	  </a:t>
            </a:r>
            <a:r>
              <a:rPr lang="en-US" altLang="ru-RU" sz="1800" b="1" dirty="0" smtClean="0">
                <a:latin typeface="Courier New" pitchFamily="49" charset="0"/>
              </a:rPr>
              <a:t>first</a:t>
            </a:r>
            <a:r>
              <a:rPr lang="ru-RU" altLang="ru-RU" sz="1800" b="1" dirty="0" smtClean="0">
                <a:latin typeface="Courier New" pitchFamily="49" charset="0"/>
              </a:rPr>
              <a:t> = </a:t>
            </a:r>
            <a:r>
              <a:rPr lang="en-US" altLang="ru-RU" sz="1800" b="1" dirty="0" smtClean="0">
                <a:latin typeface="Courier New" pitchFamily="49" charset="0"/>
              </a:rPr>
              <a:t>new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smtClean="0">
                <a:latin typeface="Courier New" pitchFamily="49" charset="0"/>
              </a:rPr>
              <a:t>element</a:t>
            </a:r>
            <a:r>
              <a:rPr lang="ru-RU" altLang="ru-RU" sz="1800" b="1" dirty="0" smtClean="0">
                <a:latin typeface="Courier New" pitchFamily="49" charset="0"/>
              </a:rPr>
              <a:t>;           </a:t>
            </a:r>
            <a:endParaRPr lang="en-US" altLang="ru-RU" sz="1800" b="1" dirty="0" smtClean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	  </a:t>
            </a:r>
            <a:r>
              <a:rPr lang="en-US" altLang="ru-RU" sz="1800" b="1" dirty="0" smtClean="0">
                <a:latin typeface="Courier New" pitchFamily="49" charset="0"/>
              </a:rPr>
              <a:t>first -&gt; num </a:t>
            </a:r>
            <a:r>
              <a:rPr lang="ru-RU" altLang="ru-RU" sz="1800" b="1" dirty="0" smtClean="0">
                <a:latin typeface="Courier New" pitchFamily="49" charset="0"/>
              </a:rPr>
              <a:t>=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smtClean="0">
                <a:latin typeface="Courier New" pitchFamily="49" charset="0"/>
              </a:rPr>
              <a:t>5;   </a:t>
            </a:r>
            <a:endParaRPr lang="en-US" altLang="ru-RU" sz="1800" b="1" dirty="0" smtClean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	  </a:t>
            </a:r>
            <a:r>
              <a:rPr lang="en-US" altLang="ru-RU" sz="1800" b="1" dirty="0" smtClean="0">
                <a:latin typeface="Courier New" pitchFamily="49" charset="0"/>
              </a:rPr>
              <a:t>first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smtClean="0">
                <a:latin typeface="Courier New" pitchFamily="49" charset="0"/>
              </a:rPr>
              <a:t>-&gt; p </a:t>
            </a:r>
            <a:r>
              <a:rPr lang="ru-RU" altLang="ru-RU" sz="1800" b="1" dirty="0" smtClean="0">
                <a:latin typeface="Courier New" pitchFamily="49" charset="0"/>
              </a:rPr>
              <a:t>=</a:t>
            </a:r>
            <a:r>
              <a:rPr lang="en-US" altLang="ru-RU" sz="1800" b="1" dirty="0" err="1" smtClean="0">
                <a:latin typeface="Courier New" pitchFamily="49" charset="0"/>
              </a:rPr>
              <a:t>nullptr</a:t>
            </a:r>
            <a:r>
              <a:rPr lang="ru-RU" altLang="ru-RU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altLang="ru-RU" sz="1800" dirty="0" smtClean="0"/>
              <a:t> </a:t>
            </a:r>
            <a:r>
              <a:rPr lang="ru-RU" altLang="ru-RU" sz="2000" dirty="0" smtClean="0"/>
              <a:t>2 Добавление элемента перед первым</a:t>
            </a:r>
            <a:r>
              <a:rPr lang="en-US" altLang="ru-RU" sz="2000" dirty="0" smtClean="0"/>
              <a:t> (</a:t>
            </a:r>
            <a:r>
              <a:rPr lang="ru-RU" altLang="ru-RU" sz="2000" dirty="0" smtClean="0"/>
              <a:t>по типу стека</a:t>
            </a:r>
            <a:r>
              <a:rPr lang="en-US" altLang="ru-RU" sz="2000" dirty="0" smtClean="0"/>
              <a:t>)</a:t>
            </a:r>
            <a:r>
              <a:rPr lang="ru-RU" altLang="ru-RU" sz="2000" dirty="0" smtClean="0"/>
              <a:t>: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ru-RU" altLang="ru-RU" sz="1800" b="1" dirty="0" smtClean="0">
                <a:latin typeface="Courier New" pitchFamily="49" charset="0"/>
              </a:rPr>
              <a:t>	  </a:t>
            </a:r>
            <a:r>
              <a:rPr lang="en-US" altLang="ru-RU" sz="1800" b="1" dirty="0" smtClean="0">
                <a:latin typeface="Courier New" pitchFamily="49" charset="0"/>
              </a:rPr>
              <a:t>q = new element</a:t>
            </a:r>
            <a:r>
              <a:rPr lang="ru-RU" altLang="ru-RU" sz="1800" b="1" dirty="0" smtClean="0">
                <a:latin typeface="Courier New" pitchFamily="49" charset="0"/>
              </a:rPr>
              <a:t>;         </a:t>
            </a:r>
            <a:endParaRPr lang="en-US" altLang="ru-RU" sz="1800" b="1" dirty="0" smtClean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	  </a:t>
            </a:r>
            <a:r>
              <a:rPr lang="en-US" altLang="ru-RU" sz="1800" b="1" dirty="0" smtClean="0">
                <a:latin typeface="Courier New" pitchFamily="49" charset="0"/>
              </a:rPr>
              <a:t>q -&gt; num </a:t>
            </a:r>
            <a:r>
              <a:rPr lang="ru-RU" altLang="ru-RU" sz="1800" b="1" dirty="0" smtClean="0">
                <a:latin typeface="Courier New" pitchFamily="49" charset="0"/>
              </a:rPr>
              <a:t>=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smtClean="0">
                <a:latin typeface="Courier New" pitchFamily="49" charset="0"/>
              </a:rPr>
              <a:t>4;  </a:t>
            </a:r>
            <a:endParaRPr lang="en-US" altLang="ru-RU" sz="1800" b="1" dirty="0" smtClean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	  </a:t>
            </a:r>
            <a:r>
              <a:rPr lang="en-US" altLang="ru-RU" sz="1800" b="1" dirty="0" smtClean="0">
                <a:latin typeface="Courier New" pitchFamily="49" charset="0"/>
              </a:rPr>
              <a:t>q -&gt; p </a:t>
            </a:r>
            <a:r>
              <a:rPr lang="ru-RU" altLang="ru-RU" sz="1800" b="1" dirty="0" smtClean="0">
                <a:latin typeface="Courier New" pitchFamily="49" charset="0"/>
              </a:rPr>
              <a:t>=</a:t>
            </a:r>
            <a:r>
              <a:rPr lang="en-US" altLang="ru-RU" sz="1800" b="1" dirty="0" smtClean="0">
                <a:latin typeface="Courier New" pitchFamily="49" charset="0"/>
              </a:rPr>
              <a:t> first</a:t>
            </a:r>
            <a:r>
              <a:rPr lang="ru-RU" altLang="ru-RU" sz="1800" b="1" dirty="0" smtClean="0">
                <a:latin typeface="Courier New" pitchFamily="49" charset="0"/>
              </a:rPr>
              <a:t>;   </a:t>
            </a:r>
            <a:endParaRPr lang="en-US" altLang="ru-RU" sz="1800" b="1" dirty="0" smtClean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	  </a:t>
            </a:r>
            <a:r>
              <a:rPr lang="en-US" altLang="ru-RU" sz="1800" b="1" dirty="0" smtClean="0">
                <a:latin typeface="Courier New" pitchFamily="49" charset="0"/>
              </a:rPr>
              <a:t>first </a:t>
            </a:r>
            <a:r>
              <a:rPr lang="ru-RU" altLang="ru-RU" sz="1800" b="1" dirty="0" smtClean="0">
                <a:latin typeface="Courier New" pitchFamily="49" charset="0"/>
              </a:rPr>
              <a:t>=</a:t>
            </a:r>
            <a:r>
              <a:rPr lang="en-US" altLang="ru-RU" sz="1800" b="1" dirty="0" smtClean="0">
                <a:latin typeface="Courier New" pitchFamily="49" charset="0"/>
              </a:rPr>
              <a:t> q</a:t>
            </a:r>
            <a:r>
              <a:rPr lang="ru-RU" altLang="ru-RU" sz="1800" b="1" dirty="0" smtClean="0">
                <a:latin typeface="Courier New" pitchFamily="49" charset="0"/>
              </a:rPr>
              <a:t>;</a:t>
            </a:r>
            <a:endParaRPr lang="en-US" altLang="ru-RU" sz="1800" b="1" dirty="0" smtClean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ru-RU" sz="2000" dirty="0" smtClean="0"/>
              <a:t>3 </a:t>
            </a:r>
            <a:r>
              <a:rPr lang="ru-RU" altLang="ru-RU" sz="2000" dirty="0" smtClean="0"/>
              <a:t>Добавление элемента после первого (по типу очереди):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ru-RU" altLang="ru-RU" sz="1800" b="1" dirty="0" smtClean="0">
                <a:latin typeface="Courier New" pitchFamily="49" charset="0"/>
              </a:rPr>
              <a:t>	 </a:t>
            </a:r>
            <a:r>
              <a:rPr lang="en-US" altLang="ru-RU" sz="1800" b="1" dirty="0" smtClean="0">
                <a:latin typeface="Courier New" pitchFamily="49" charset="0"/>
              </a:rPr>
              <a:t> q = new element</a:t>
            </a:r>
            <a:r>
              <a:rPr lang="ru-RU" altLang="ru-RU" sz="1800" b="1" dirty="0" smtClean="0">
                <a:latin typeface="Courier New" pitchFamily="49" charset="0"/>
              </a:rPr>
              <a:t>;         </a:t>
            </a:r>
            <a:endParaRPr lang="en-US" altLang="ru-RU" sz="1800" b="1" dirty="0" smtClean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	  </a:t>
            </a:r>
            <a:r>
              <a:rPr lang="en-US" altLang="ru-RU" sz="1800" b="1" dirty="0" smtClean="0">
                <a:latin typeface="Courier New" pitchFamily="49" charset="0"/>
              </a:rPr>
              <a:t>q -&gt; num </a:t>
            </a:r>
            <a:r>
              <a:rPr lang="ru-RU" altLang="ru-RU" sz="1800" b="1" dirty="0" smtClean="0">
                <a:latin typeface="Courier New" pitchFamily="49" charset="0"/>
              </a:rPr>
              <a:t>=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smtClean="0">
                <a:latin typeface="Courier New" pitchFamily="49" charset="0"/>
              </a:rPr>
              <a:t>4;  </a:t>
            </a:r>
            <a:endParaRPr lang="en-US" altLang="ru-RU" sz="1800" b="1" dirty="0" smtClean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	  </a:t>
            </a:r>
            <a:r>
              <a:rPr lang="en-US" altLang="ru-RU" sz="1800" b="1" dirty="0" smtClean="0">
                <a:latin typeface="Courier New" pitchFamily="49" charset="0"/>
              </a:rPr>
              <a:t>q -&gt; p </a:t>
            </a:r>
            <a:r>
              <a:rPr lang="ru-RU" altLang="ru-RU" sz="1800" b="1" dirty="0" smtClean="0">
                <a:latin typeface="Courier New" pitchFamily="49" charset="0"/>
              </a:rPr>
              <a:t>=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</a:rPr>
              <a:t>nullptr</a:t>
            </a:r>
            <a:r>
              <a:rPr lang="ru-RU" altLang="ru-RU" sz="1800" b="1" dirty="0" smtClean="0">
                <a:latin typeface="Courier New" pitchFamily="49" charset="0"/>
              </a:rPr>
              <a:t>;   </a:t>
            </a:r>
            <a:endParaRPr lang="en-US" altLang="ru-RU" sz="1800" b="1" dirty="0" smtClean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	  </a:t>
            </a:r>
            <a:r>
              <a:rPr lang="en-US" altLang="ru-RU" sz="1800" b="1" dirty="0" smtClean="0">
                <a:latin typeface="Courier New" pitchFamily="49" charset="0"/>
              </a:rPr>
              <a:t>first -&gt; p </a:t>
            </a:r>
            <a:r>
              <a:rPr lang="ru-RU" altLang="ru-RU" sz="1800" b="1" dirty="0" smtClean="0">
                <a:latin typeface="Courier New" pitchFamily="49" charset="0"/>
              </a:rPr>
              <a:t>=</a:t>
            </a:r>
            <a:r>
              <a:rPr lang="en-US" altLang="ru-RU" sz="1800" b="1" dirty="0" smtClean="0">
                <a:latin typeface="Courier New" pitchFamily="49" charset="0"/>
              </a:rPr>
              <a:t> q</a:t>
            </a:r>
            <a:r>
              <a:rPr lang="ru-RU" altLang="ru-RU" sz="1800" b="1" dirty="0" smtClean="0">
                <a:latin typeface="Courier New" pitchFamily="49" charset="0"/>
              </a:rPr>
              <a:t>;</a:t>
            </a:r>
            <a:endParaRPr lang="ru-RU" altLang="ru-RU" sz="1200" dirty="0" smtClean="0">
              <a:latin typeface="Courier New" pitchFamily="49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661150" y="1511300"/>
            <a:ext cx="6477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443663" y="1125538"/>
            <a:ext cx="661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first</a:t>
            </a:r>
            <a:endParaRPr lang="ru-RU" altLang="ru-RU" sz="2000" b="1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799263" y="1466850"/>
            <a:ext cx="373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>
                <a:sym typeface="Symbol" pitchFamily="18" charset="2"/>
              </a:rPr>
              <a:t>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948488" y="2060575"/>
            <a:ext cx="1008062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7956550" y="2060575"/>
            <a:ext cx="64770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6948488" y="1628775"/>
            <a:ext cx="714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7197725" y="2049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dirty="0">
                <a:sym typeface="Symbol" pitchFamily="18" charset="2"/>
              </a:rPr>
              <a:t>5</a:t>
            </a:r>
            <a:endParaRPr lang="ru-RU" altLang="ru-RU" dirty="0">
              <a:sym typeface="Symbol" pitchFamily="18" charset="2"/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8081963" y="2041525"/>
            <a:ext cx="373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>
                <a:sym typeface="Symbol" pitchFamily="18" charset="2"/>
              </a:rPr>
              <a:t>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6013450" y="3382963"/>
            <a:ext cx="6477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795963" y="2997200"/>
            <a:ext cx="661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first</a:t>
            </a:r>
            <a:endParaRPr lang="ru-RU" altLang="ru-RU" sz="2000" b="1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6300788" y="3932238"/>
            <a:ext cx="1008062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7308850" y="3932238"/>
            <a:ext cx="64770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6300788" y="3500438"/>
            <a:ext cx="714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6645275" y="39020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>
                <a:sym typeface="Symbol" pitchFamily="18" charset="2"/>
              </a:rPr>
              <a:t>5</a:t>
            </a:r>
            <a:endParaRPr lang="ru-RU" altLang="ru-RU">
              <a:sym typeface="Symbol" pitchFamily="18" charset="2"/>
            </a:endParaRP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7434263" y="3913188"/>
            <a:ext cx="373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>
                <a:sym typeface="Symbol" pitchFamily="18" charset="2"/>
              </a:rPr>
              <a:t>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3708400" y="3357563"/>
            <a:ext cx="6477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462338" y="300355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q</a:t>
            </a:r>
            <a:endParaRPr lang="ru-RU" altLang="ru-RU" sz="2000" b="1"/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3963988" y="3944938"/>
            <a:ext cx="1008062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4972050" y="3944938"/>
            <a:ext cx="64770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H="1">
            <a:off x="3963988" y="3513138"/>
            <a:ext cx="714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4284663" y="39052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>
                <a:sym typeface="Symbol" pitchFamily="18" charset="2"/>
              </a:rPr>
              <a:t>4</a:t>
            </a:r>
            <a:endParaRPr lang="ru-RU" altLang="ru-RU">
              <a:sym typeface="Symbol" pitchFamily="18" charset="2"/>
            </a:endParaRPr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 flipV="1">
            <a:off x="5292725" y="407670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 flipH="1">
            <a:off x="3995738" y="3500438"/>
            <a:ext cx="230505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4284663" y="5254625"/>
            <a:ext cx="6477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4067175" y="4868863"/>
            <a:ext cx="661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first</a:t>
            </a:r>
            <a:endParaRPr lang="ru-RU" altLang="ru-RU" sz="2000" b="1"/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4572000" y="5803900"/>
            <a:ext cx="1008063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5580063" y="5803900"/>
            <a:ext cx="64770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 flipH="1">
            <a:off x="4572000" y="5372100"/>
            <a:ext cx="714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4916488" y="57737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>
                <a:sym typeface="Symbol" pitchFamily="18" charset="2"/>
              </a:rPr>
              <a:t>5</a:t>
            </a:r>
            <a:endParaRPr lang="ru-RU" altLang="ru-RU">
              <a:sym typeface="Symbol" pitchFamily="18" charset="2"/>
            </a:endParaRP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5705475" y="5784850"/>
            <a:ext cx="373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>
                <a:sym typeface="Symbol" pitchFamily="18" charset="2"/>
              </a:rPr>
              <a:t></a:t>
            </a:r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6432550" y="5186363"/>
            <a:ext cx="6477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6186488" y="483235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q</a:t>
            </a:r>
            <a:endParaRPr lang="ru-RU" altLang="ru-RU" sz="2000" b="1"/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6688138" y="5773738"/>
            <a:ext cx="1008062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7696200" y="5773738"/>
            <a:ext cx="64770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 flipH="1">
            <a:off x="6688138" y="5341938"/>
            <a:ext cx="714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7008813" y="57340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>
                <a:sym typeface="Symbol" pitchFamily="18" charset="2"/>
              </a:rPr>
              <a:t>4</a:t>
            </a:r>
            <a:endParaRPr lang="ru-RU" altLang="ru-RU">
              <a:sym typeface="Symbol" pitchFamily="18" charset="2"/>
            </a:endParaRPr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7812088" y="5734050"/>
            <a:ext cx="373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>
                <a:sym typeface="Symbol" pitchFamily="18" charset="2"/>
              </a:rPr>
              <a:t></a:t>
            </a:r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>
            <a:off x="5795963" y="594995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/>
      <p:bldP spid="19462" grpId="0"/>
      <p:bldP spid="19462" grpId="1"/>
      <p:bldP spid="19463" grpId="0" animBg="1"/>
      <p:bldP spid="19464" grpId="0" animBg="1"/>
      <p:bldP spid="19465" grpId="0" animBg="1"/>
      <p:bldP spid="19466" grpId="0"/>
      <p:bldP spid="19467" grpId="0"/>
      <p:bldP spid="19468" grpId="0" animBg="1"/>
      <p:bldP spid="19469" grpId="0"/>
      <p:bldP spid="19471" grpId="0" animBg="1"/>
      <p:bldP spid="19472" grpId="0" animBg="1"/>
      <p:bldP spid="19473" grpId="0" animBg="1"/>
      <p:bldP spid="19473" grpId="1" animBg="1"/>
      <p:bldP spid="19474" grpId="0"/>
      <p:bldP spid="19475" grpId="0"/>
      <p:bldP spid="19476" grpId="0" animBg="1"/>
      <p:bldP spid="19477" grpId="0"/>
      <p:bldP spid="19478" grpId="0" animBg="1"/>
      <p:bldP spid="19479" grpId="0" animBg="1"/>
      <p:bldP spid="19480" grpId="0" animBg="1"/>
      <p:bldP spid="19481" grpId="0"/>
      <p:bldP spid="19483" grpId="0" animBg="1"/>
      <p:bldP spid="19484" grpId="0" animBg="1"/>
      <p:bldP spid="19485" grpId="0" animBg="1"/>
      <p:bldP spid="19486" grpId="0"/>
      <p:bldP spid="19487" grpId="0" animBg="1"/>
      <p:bldP spid="19488" grpId="0" animBg="1"/>
      <p:bldP spid="19489" grpId="0" animBg="1"/>
      <p:bldP spid="19490" grpId="0"/>
      <p:bldP spid="19491" grpId="0"/>
      <p:bldP spid="19491" grpId="1"/>
      <p:bldP spid="19492" grpId="0" animBg="1"/>
      <p:bldP spid="19493" grpId="0"/>
      <p:bldP spid="19494" grpId="0" animBg="1"/>
      <p:bldP spid="19495" grpId="0" animBg="1"/>
      <p:bldP spid="19496" grpId="0" animBg="1"/>
      <p:bldP spid="19497" grpId="0"/>
      <p:bldP spid="19498" grpId="0"/>
      <p:bldP spid="1949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012C87-CEB1-4D9B-8396-805BDC6CB60E}" type="slidenum">
              <a:rPr lang="ru-RU" smtClean="0"/>
              <a:pPr>
                <a:defRPr/>
              </a:pPr>
              <a:t>9</a:t>
            </a:fld>
            <a:endParaRPr lang="ru-RU" dirty="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497887" cy="633412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Пример.</a:t>
            </a:r>
            <a:r>
              <a:rPr lang="ru-RU" sz="2800" dirty="0" smtClean="0"/>
              <a:t> Стек записей</a:t>
            </a:r>
            <a:r>
              <a:rPr lang="en-US" sz="2800" b="1" dirty="0" smtClean="0"/>
              <a:t> </a:t>
            </a:r>
            <a:endParaRPr lang="ru-RU" sz="2800" b="1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36712"/>
            <a:ext cx="8820150" cy="5904656"/>
          </a:xfrm>
        </p:spPr>
        <p:txBody>
          <a:bodyPr/>
          <a:lstStyle/>
          <a:p>
            <a:pPr eaLnBrk="1" hangingPunct="1">
              <a:buNone/>
            </a:pPr>
            <a:r>
              <a:rPr lang="ru-RU" sz="2000" dirty="0" smtClean="0"/>
              <a:t>Задача. Разработать программу, которая строит список по типу стека из названий и диаметров деталей, и удаляет детали диаметром </a:t>
            </a:r>
            <a:r>
              <a:rPr lang="en-US" sz="2000" dirty="0" smtClean="0"/>
              <a:t>&lt;</a:t>
            </a:r>
            <a:r>
              <a:rPr lang="ru-RU" sz="2000" dirty="0" smtClean="0"/>
              <a:t> 1.</a:t>
            </a:r>
            <a:endParaRPr lang="en-US" sz="2000" dirty="0" smtClean="0"/>
          </a:p>
          <a:p>
            <a:pPr eaLnBrk="1" hangingPunct="1">
              <a:buNone/>
            </a:pPr>
            <a:endParaRPr lang="en-US" sz="800" dirty="0" smtClean="0"/>
          </a:p>
          <a:p>
            <a:pPr eaLnBrk="1" hangingPunct="1">
              <a:buNone/>
            </a:pPr>
            <a:r>
              <a:rPr lang="en-US" sz="2000" b="1" dirty="0" smtClean="0">
                <a:latin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</a:rPr>
              <a:t>iostream</a:t>
            </a:r>
            <a:r>
              <a:rPr lang="en-US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buNone/>
            </a:pPr>
            <a:r>
              <a:rPr lang="en-US" sz="2000" b="1" dirty="0" smtClean="0">
                <a:latin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</a:rPr>
              <a:t>string.h</a:t>
            </a:r>
            <a:r>
              <a:rPr lang="en-US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buNone/>
            </a:pPr>
            <a:r>
              <a:rPr lang="en-US" sz="2000" b="1" dirty="0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buNone/>
            </a:pP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zap {</a:t>
            </a:r>
          </a:p>
          <a:p>
            <a:pPr eaLnBrk="1" hangingPunct="1">
              <a:buNone/>
            </a:pP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	char 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det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[10];  </a:t>
            </a:r>
          </a:p>
          <a:p>
            <a:pPr eaLnBrk="1" hangingPunct="1">
              <a:buNone/>
            </a:pP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	float 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diam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; </a:t>
            </a:r>
          </a:p>
          <a:p>
            <a:pPr eaLnBrk="1" hangingPunct="1">
              <a:buNone/>
            </a:pP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	zap *p;	</a:t>
            </a:r>
          </a:p>
          <a:p>
            <a:pPr eaLnBrk="1" hangingPunct="1">
              <a:buNone/>
            </a:pP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};</a:t>
            </a:r>
          </a:p>
          <a:p>
            <a:pPr eaLnBrk="1" hangingPunct="1">
              <a:buNone/>
            </a:pP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main()</a:t>
            </a:r>
          </a:p>
          <a:p>
            <a:pPr eaLnBrk="1" hangingPunct="1">
              <a:buNone/>
            </a:pPr>
            <a:r>
              <a:rPr lang="en-US" sz="20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buNone/>
            </a:pPr>
            <a:r>
              <a:rPr lang="en-US" sz="2000" b="1" dirty="0" smtClean="0">
                <a:latin typeface="Courier New" pitchFamily="49" charset="0"/>
              </a:rPr>
              <a:t>    zap a,*r,*q,*f;</a:t>
            </a:r>
          </a:p>
          <a:p>
            <a:pPr eaLnBrk="1" hangingPunct="1">
              <a:buNone/>
            </a:pPr>
            <a:r>
              <a:rPr lang="en-US" sz="2000" b="1" dirty="0" smtClean="0">
                <a:latin typeface="Courier New" pitchFamily="49" charset="0"/>
              </a:rPr>
              <a:t>    r=new zap;</a:t>
            </a:r>
          </a:p>
          <a:p>
            <a:pPr eaLnBrk="1" hangingPunct="1">
              <a:buNone/>
            </a:pPr>
            <a:r>
              <a:rPr lang="en-US" sz="2000" b="1" dirty="0" smtClean="0">
                <a:latin typeface="Courier New" pitchFamily="49" charset="0"/>
              </a:rPr>
              <a:t>    r-&gt;p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=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nullptr</a:t>
            </a:r>
            <a:r>
              <a:rPr lang="en-US" sz="2000" b="1" dirty="0" smtClean="0">
                <a:latin typeface="Courier New" pitchFamily="49" charset="0"/>
              </a:rPr>
              <a:t>;</a:t>
            </a:r>
            <a:endParaRPr lang="ru-RU" sz="20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</a:rPr>
              <a:t>   </a:t>
            </a:r>
            <a:r>
              <a:rPr lang="pt-BR" sz="2000" b="1" dirty="0" smtClean="0">
                <a:latin typeface="Courier New" pitchFamily="49" charset="0"/>
              </a:rPr>
              <a:t>cin &gt;&gt; r-&gt;det &gt;&gt; r-&gt;diam;</a:t>
            </a:r>
            <a:endParaRPr lang="ru-RU" sz="2000" b="1" dirty="0" smtClean="0">
              <a:latin typeface="Courier New" pitchFamily="49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580112" y="5373216"/>
            <a:ext cx="576262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6156374" y="5804942"/>
            <a:ext cx="1416050" cy="2905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7575599" y="5809779"/>
            <a:ext cx="720725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8296324" y="5809779"/>
            <a:ext cx="503238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ym typeface="Symbol" pitchFamily="18" charset="2"/>
            </a:endParaRPr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5867449" y="5516091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5291187" y="5012854"/>
            <a:ext cx="36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r</a:t>
            </a:r>
            <a:endParaRPr lang="ru-RU" sz="2400" b="1">
              <a:latin typeface="Courier New" pitchFamily="49" charset="0"/>
            </a:endParaRP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6156374" y="5446241"/>
            <a:ext cx="2665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</a:rPr>
              <a:t>det       diam  p</a:t>
            </a:r>
            <a:endParaRPr lang="ru-RU">
              <a:latin typeface="Courier New" pitchFamily="49" charset="0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8409037" y="5838354"/>
            <a:ext cx="287337" cy="2159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ym typeface="Symbol" pitchFamily="18" charset="2"/>
              </a:rPr>
              <a:t>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6372274" y="5858991"/>
            <a:ext cx="1081088" cy="2159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Гайка</a:t>
            </a:r>
            <a:endParaRPr lang="ru-RU" b="1" dirty="0">
              <a:sym typeface="Symbol" pitchFamily="18" charset="2"/>
            </a:endParaRP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7813724" y="5838354"/>
            <a:ext cx="287338" cy="2159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10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6156176" y="4365427"/>
            <a:ext cx="14160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7575401" y="4368602"/>
            <a:ext cx="7207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8296126" y="4368602"/>
            <a:ext cx="50323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ym typeface="Symbol" pitchFamily="18" charset="2"/>
            </a:endParaRP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6156176" y="4005064"/>
            <a:ext cx="2665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</a:rPr>
              <a:t>det       diam  p</a:t>
            </a:r>
            <a:endParaRPr lang="ru-RU">
              <a:latin typeface="Courier New" pitchFamily="49" charset="0"/>
            </a:endParaRP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7308304" y="3284984"/>
            <a:ext cx="3600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itchFamily="49" charset="0"/>
              </a:rPr>
              <a:t>a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7576021" y="2731095"/>
            <a:ext cx="720725" cy="293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8296746" y="2731095"/>
            <a:ext cx="503238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 b="1">
              <a:sym typeface="Symbol" pitchFamily="18" charset="2"/>
            </a:endParaRPr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6156796" y="2732683"/>
            <a:ext cx="141605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6156796" y="2348508"/>
            <a:ext cx="2665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>
                <a:latin typeface="Courier New" pitchFamily="49" charset="0"/>
              </a:rPr>
              <a:t>det       diam  p</a:t>
            </a:r>
            <a:endParaRPr lang="ru-RU" altLang="ru-RU">
              <a:latin typeface="Courier New" pitchFamily="49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7236296" y="170080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dirty="0"/>
              <a:t>zap</a:t>
            </a:r>
            <a:endParaRPr lang="ru-RU" altLang="ru-RU" dirty="0"/>
          </a:p>
        </p:txBody>
      </p:sp>
      <p:sp>
        <p:nvSpPr>
          <p:cNvPr id="36" name="AutoShape 10"/>
          <p:cNvSpPr>
            <a:spLocks/>
          </p:cNvSpPr>
          <p:nvPr/>
        </p:nvSpPr>
        <p:spPr bwMode="auto">
          <a:xfrm rot="5400000">
            <a:off x="7272809" y="1015008"/>
            <a:ext cx="431800" cy="2520950"/>
          </a:xfrm>
          <a:prstGeom prst="leftBrace">
            <a:avLst>
              <a:gd name="adj1" fmla="val 4865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6" name="AutoShape 10"/>
          <p:cNvSpPr>
            <a:spLocks/>
          </p:cNvSpPr>
          <p:nvPr/>
        </p:nvSpPr>
        <p:spPr bwMode="auto">
          <a:xfrm rot="5400000">
            <a:off x="7272759" y="2672456"/>
            <a:ext cx="431800" cy="2520950"/>
          </a:xfrm>
          <a:prstGeom prst="leftBrace">
            <a:avLst>
              <a:gd name="adj1" fmla="val 4865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" name="TextBox 1"/>
          <p:cNvSpPr txBox="1"/>
          <p:nvPr/>
        </p:nvSpPr>
        <p:spPr>
          <a:xfrm>
            <a:off x="4427984" y="184482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Ex05_01</a:t>
            </a:r>
            <a:endParaRPr lang="ru-RU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7" grpId="0" animBg="1"/>
      <p:bldP spid="33798" grpId="0" animBg="1"/>
      <p:bldP spid="33802" grpId="0" animBg="1"/>
      <p:bldP spid="33803" grpId="0" animBg="1"/>
      <p:bldP spid="33804" grpId="0"/>
      <p:bldP spid="33805" grpId="0"/>
      <p:bldP spid="33806" grpId="0" animBg="1"/>
      <p:bldP spid="33807" grpId="0" animBg="1"/>
      <p:bldP spid="33808" grpId="0" animBg="1"/>
      <p:bldP spid="33809" grpId="0" animBg="1"/>
      <p:bldP spid="33810" grpId="0" animBg="1"/>
      <p:bldP spid="33811" grpId="0" animBg="1"/>
      <p:bldP spid="33812" grpId="0"/>
      <p:bldP spid="33816" grpId="0"/>
      <p:bldP spid="31" grpId="0" animBg="1"/>
      <p:bldP spid="32" grpId="0" animBg="1"/>
      <p:bldP spid="33" grpId="0" animBg="1"/>
      <p:bldP spid="34" grpId="0"/>
      <p:bldP spid="35" grpId="0"/>
      <p:bldP spid="36" grpId="0" animBg="1"/>
      <p:bldP spid="26" grpId="0" animBg="1"/>
    </p:bld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4376</TotalTime>
  <Words>2082</Words>
  <Application>Microsoft Office PowerPoint</Application>
  <PresentationFormat>Экран (4:3)</PresentationFormat>
  <Paragraphs>509</Paragraphs>
  <Slides>28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7" baseType="lpstr">
      <vt:lpstr>Arial</vt:lpstr>
      <vt:lpstr>Arial Black</vt:lpstr>
      <vt:lpstr>Courier New</vt:lpstr>
      <vt:lpstr>Symbol</vt:lpstr>
      <vt:lpstr>Times New Roman</vt:lpstr>
      <vt:lpstr>Wingdings</vt:lpstr>
      <vt:lpstr>Пиксел</vt:lpstr>
      <vt:lpstr>Visio</vt:lpstr>
      <vt:lpstr>VISIO</vt:lpstr>
      <vt:lpstr>Глава 5 Динамические структуры данных. Списки</vt:lpstr>
      <vt:lpstr>5.1 Классификация структур данных</vt:lpstr>
      <vt:lpstr>5.2 Списки</vt:lpstr>
      <vt:lpstr>Виды списков</vt:lpstr>
      <vt:lpstr>Примеры описания элементов списка</vt:lpstr>
      <vt:lpstr>5.3 Односвязные списки</vt:lpstr>
      <vt:lpstr>Объявление типа элемента и переменных</vt:lpstr>
      <vt:lpstr>Добавление элементов к списку</vt:lpstr>
      <vt:lpstr>Пример. Стек записей </vt:lpstr>
      <vt:lpstr>Стек записей. Создание списка по типу стека</vt:lpstr>
      <vt:lpstr>Стек записей. Вывод списка на экран</vt:lpstr>
      <vt:lpstr>Варианты удаления элементов</vt:lpstr>
      <vt:lpstr>Стек записей. Удаление деталей с диаметром &lt; 1</vt:lpstr>
      <vt:lpstr>Динамические структуры данных (5)</vt:lpstr>
      <vt:lpstr>Кольцевой список </vt:lpstr>
      <vt:lpstr>Создание списка</vt:lpstr>
      <vt:lpstr>Проход по кольцу n-1 раз и удаление m-го элемента</vt:lpstr>
      <vt:lpstr>Возврат результата. Основная программа</vt:lpstr>
      <vt:lpstr>6.5 Бинарные сортированные деревья</vt:lpstr>
      <vt:lpstr>Построение бинарного дерева</vt:lpstr>
      <vt:lpstr>Описание элемента древовидного списка</vt:lpstr>
      <vt:lpstr>Основная программа</vt:lpstr>
      <vt:lpstr>Нерекурсивная процедура построения дерева</vt:lpstr>
      <vt:lpstr>Рекурсивная процедура построения дерева</vt:lpstr>
      <vt:lpstr>Нерекурсивная процедура обхода дерева</vt:lpstr>
      <vt:lpstr>Нерекурсивная процедура обхода дерева (2)</vt:lpstr>
      <vt:lpstr>Рекурсивная процедура обхода дерева</vt:lpstr>
      <vt:lpstr>Презентация PowerPoint</vt:lpstr>
    </vt:vector>
  </TitlesOfParts>
  <Company>MGTU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Использование динамической памяти 7.1 Адресация оперативной памяти. Указатели и операции над ними</dc:title>
  <dc:creator>Ivanova</dc:creator>
  <cp:lastModifiedBy>Галина Сергеевна Иванова</cp:lastModifiedBy>
  <cp:revision>258</cp:revision>
  <dcterms:created xsi:type="dcterms:W3CDTF">2006-06-13T09:33:01Z</dcterms:created>
  <dcterms:modified xsi:type="dcterms:W3CDTF">2023-07-20T19:01:08Z</dcterms:modified>
</cp:coreProperties>
</file>