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310" r:id="rId2"/>
    <p:sldId id="269" r:id="rId3"/>
    <p:sldId id="270" r:id="rId4"/>
    <p:sldId id="330" r:id="rId5"/>
    <p:sldId id="271" r:id="rId6"/>
    <p:sldId id="272" r:id="rId7"/>
    <p:sldId id="273" r:id="rId8"/>
    <p:sldId id="313" r:id="rId9"/>
    <p:sldId id="274" r:id="rId10"/>
    <p:sldId id="275" r:id="rId11"/>
    <p:sldId id="276" r:id="rId12"/>
    <p:sldId id="372" r:id="rId13"/>
    <p:sldId id="369" r:id="rId14"/>
    <p:sldId id="370" r:id="rId15"/>
    <p:sldId id="371" r:id="rId16"/>
    <p:sldId id="277" r:id="rId17"/>
    <p:sldId id="278" r:id="rId18"/>
    <p:sldId id="315" r:id="rId19"/>
    <p:sldId id="373" r:id="rId20"/>
    <p:sldId id="317" r:id="rId21"/>
    <p:sldId id="318" r:id="rId22"/>
    <p:sldId id="319" r:id="rId23"/>
    <p:sldId id="320" r:id="rId24"/>
    <p:sldId id="331" r:id="rId25"/>
    <p:sldId id="328" r:id="rId26"/>
    <p:sldId id="322" r:id="rId27"/>
    <p:sldId id="323" r:id="rId28"/>
    <p:sldId id="324" r:id="rId29"/>
    <p:sldId id="325" r:id="rId30"/>
    <p:sldId id="329" r:id="rId31"/>
    <p:sldId id="326" r:id="rId32"/>
    <p:sldId id="374" r:id="rId33"/>
    <p:sldId id="342" r:id="rId34"/>
    <p:sldId id="343" r:id="rId35"/>
    <p:sldId id="333" r:id="rId36"/>
    <p:sldId id="334" r:id="rId37"/>
    <p:sldId id="335" r:id="rId38"/>
    <p:sldId id="344" r:id="rId39"/>
    <p:sldId id="336" r:id="rId40"/>
    <p:sldId id="376" r:id="rId41"/>
    <p:sldId id="345" r:id="rId42"/>
    <p:sldId id="377" r:id="rId43"/>
    <p:sldId id="346" r:id="rId44"/>
    <p:sldId id="378" r:id="rId45"/>
    <p:sldId id="337" r:id="rId46"/>
    <p:sldId id="347" r:id="rId47"/>
    <p:sldId id="375" r:id="rId48"/>
    <p:sldId id="338" r:id="rId49"/>
    <p:sldId id="285" r:id="rId50"/>
    <p:sldId id="286" r:id="rId51"/>
    <p:sldId id="350" r:id="rId52"/>
    <p:sldId id="348" r:id="rId53"/>
    <p:sldId id="349" r:id="rId54"/>
    <p:sldId id="351" r:id="rId55"/>
    <p:sldId id="361" r:id="rId56"/>
    <p:sldId id="352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53" r:id="rId65"/>
    <p:sldId id="354" r:id="rId66"/>
    <p:sldId id="355" r:id="rId6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66" autoAdjust="0"/>
    <p:restoredTop sz="97691" autoAdjust="0"/>
  </p:normalViewPr>
  <p:slideViewPr>
    <p:cSldViewPr>
      <p:cViewPr>
        <p:scale>
          <a:sx n="100" d="100"/>
          <a:sy n="100" d="100"/>
        </p:scale>
        <p:origin x="-78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235310-5621-4781-BB92-D383B3EB15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270353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5CDB6F-1606-48FB-89F1-3DC408E5CD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925122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35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2EA4-AE69-47A5-94E8-52625FCCCE55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B3D6DE-793E-4CEA-963A-78DFCCB036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2AE68-1E78-4817-A6FD-12C1C9B3B8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D77B-C9B4-4BFD-BA5D-DEC2EE359AF3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A38B4-9085-4A84-A607-B5B7B00BA4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45B0E-C9ED-483B-8F06-58ABB9D8DFAE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5CB7C-73F2-44D1-B9C0-78981F632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AD1DD-EEC8-4FCB-9DD4-BDDBCF123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66F2C-EB67-4E1F-ABEB-F224D7584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22ADB-A7AB-4BBD-BC48-C9622EF69213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9DB2-3642-4397-85D5-7A757A3C2E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D51F4-E260-4FF4-928F-18A8422E20FA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284BA-65A7-4B13-97FD-012587D7D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D173A-1C8B-41AB-A377-3C530F85EA41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63BE4-E57F-4CFA-B5C1-C65BAABE15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A4F8-9469-47AE-B07C-A1905B29CBF6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F6195-8F2E-4450-BB6C-0A2EBE76B1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25A82-2472-4A22-928D-0C349AE3B22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BB4B9-6380-4ACC-B088-F84346549A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D699-3724-464B-B183-B710E1AF965E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667DE-0706-442F-BFF0-E4660681E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E52BE-9D03-464E-BBD9-9C78E35F4CD2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63F02-D0CF-45ED-BB45-FBC76E66E7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074B-86E1-48A4-B1A5-B234EB2320EB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54F79428-905B-4F90-BE6F-5C35FBF85E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229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229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0FDA04F-A68E-4650-A31D-22AE12011EF1}" type="datetimeFigureOut">
              <a:rPr lang="ru-RU"/>
              <a:pPr>
                <a:defRPr/>
              </a:pPr>
              <a:t>19.10.2023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9" r:id="rId12"/>
    <p:sldLayoutId id="214748377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800" b="1" dirty="0" smtClean="0"/>
              <a:t>Глава 3 Массивы, строки и структуры. Адресная арифметика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2114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МГТУ им. Н.Э. Баумана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Кафедра Компьютерные системы и сети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Лектор: д.т.н., проф.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	    Иванова Галина Сергеевна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3348038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20</a:t>
            </a:r>
            <a:r>
              <a:rPr lang="en-US" altLang="ru-RU" dirty="0" smtClean="0"/>
              <a:t>2</a:t>
            </a:r>
            <a:r>
              <a:rPr lang="ru-RU" altLang="ru-RU" dirty="0" smtClean="0"/>
              <a:t>3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3B04701D-8E89-43F9-8830-DE8F9E0FAE4F}" type="slidenum">
              <a:rPr lang="ru-RU" altLang="ru-RU" sz="1400">
                <a:latin typeface="Arial" charset="0"/>
              </a:rPr>
              <a:pPr/>
              <a:t>10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3851275" y="2997200"/>
            <a:ext cx="4681538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4500563" y="3789363"/>
            <a:ext cx="2951162" cy="1295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424862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Максимальный элемент массива и его номер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827088" y="1196975"/>
            <a:ext cx="504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45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331913" y="1196975"/>
            <a:ext cx="504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34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835150" y="1196975"/>
            <a:ext cx="504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56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339975" y="1196975"/>
            <a:ext cx="504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2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2843213" y="1196975"/>
            <a:ext cx="5048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-3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11188" y="836613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/>
              <a:t>А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827088" y="2205038"/>
            <a:ext cx="5048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/>
              <a:t>45</a:t>
            </a:r>
            <a:endParaRPr lang="ru-RU" altLang="ru-RU" dirty="0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692275" y="2205038"/>
            <a:ext cx="5048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 smtClean="0"/>
              <a:t>0</a:t>
            </a:r>
            <a:endParaRPr lang="ru-RU" altLang="ru-RU" dirty="0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2627784" y="2204864"/>
            <a:ext cx="5048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 smtClean="0"/>
              <a:t>1</a:t>
            </a:r>
            <a:endParaRPr lang="ru-RU" altLang="ru-RU" dirty="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68313" y="1844675"/>
            <a:ext cx="93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/>
              <a:t>А</a:t>
            </a:r>
            <a:r>
              <a:rPr lang="en-US" altLang="ru-RU" sz="2000" b="1"/>
              <a:t>MAX</a:t>
            </a:r>
            <a:endParaRPr lang="ru-RU" altLang="ru-RU" sz="2000" b="1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476375" y="184467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IMAX</a:t>
            </a:r>
            <a:endParaRPr lang="ru-RU" altLang="ru-RU" sz="2000" b="1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484438" y="184467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i</a:t>
            </a:r>
            <a:endParaRPr lang="ru-RU" altLang="ru-RU" sz="2000" b="1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2771800" y="2276872"/>
            <a:ext cx="287337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dirty="0" smtClean="0"/>
              <a:t>2</a:t>
            </a:r>
            <a:endParaRPr lang="ru-RU" altLang="ru-RU" dirty="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771800" y="2276872"/>
            <a:ext cx="287337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dirty="0" smtClean="0"/>
              <a:t>3</a:t>
            </a:r>
            <a:endParaRPr lang="ru-RU" altLang="ru-RU" dirty="0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827584" y="2276872"/>
            <a:ext cx="465138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dirty="0"/>
              <a:t>56</a:t>
            </a:r>
            <a:endParaRPr lang="ru-RU" altLang="ru-RU" dirty="0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763688" y="2204864"/>
            <a:ext cx="360362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dirty="0" smtClean="0"/>
              <a:t>2</a:t>
            </a:r>
            <a:endParaRPr lang="ru-RU" altLang="ru-RU" dirty="0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771800" y="2276872"/>
            <a:ext cx="288032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dirty="0" smtClean="0"/>
              <a:t>4</a:t>
            </a:r>
            <a:endParaRPr lang="ru-RU" altLang="ru-RU" dirty="0"/>
          </a:p>
        </p:txBody>
      </p:sp>
      <p:sp>
        <p:nvSpPr>
          <p:cNvPr id="3097" name="Rectangle 23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4140200" y="836613"/>
          <a:ext cx="4319588" cy="5761037"/>
        </p:xfrm>
        <a:graphic>
          <a:graphicData uri="http://schemas.openxmlformats.org/presentationml/2006/ole">
            <p:oleObj spid="_x0000_s3083" name="Visio" r:id="rId3" imgW="1779636" imgH="3036960" progId="Visio.Drawing.11">
              <p:embed/>
            </p:oleObj>
          </a:graphicData>
        </a:graphic>
      </p:graphicFrame>
      <p:sp>
        <p:nvSpPr>
          <p:cNvPr id="26648" name="AutoShape 24"/>
          <p:cNvSpPr>
            <a:spLocks noChangeArrowheads="1"/>
          </p:cNvSpPr>
          <p:nvPr/>
        </p:nvSpPr>
        <p:spPr bwMode="auto">
          <a:xfrm>
            <a:off x="7308304" y="3500438"/>
            <a:ext cx="576064" cy="431800"/>
          </a:xfrm>
          <a:prstGeom prst="wedgeRoundRectCallout">
            <a:avLst>
              <a:gd name="adj1" fmla="val -56315"/>
              <a:gd name="adj2" fmla="val 8198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b="1" dirty="0" smtClean="0"/>
              <a:t>{</a:t>
            </a:r>
            <a:endParaRPr lang="ru-RU" altLang="ru-RU" b="1" dirty="0"/>
          </a:p>
        </p:txBody>
      </p:sp>
      <p:sp>
        <p:nvSpPr>
          <p:cNvPr id="26649" name="AutoShape 25"/>
          <p:cNvSpPr>
            <a:spLocks noChangeArrowheads="1"/>
          </p:cNvSpPr>
          <p:nvPr/>
        </p:nvSpPr>
        <p:spPr bwMode="auto">
          <a:xfrm>
            <a:off x="7308303" y="5373688"/>
            <a:ext cx="504057" cy="431800"/>
          </a:xfrm>
          <a:prstGeom prst="wedgeRoundRectCallout">
            <a:avLst>
              <a:gd name="adj1" fmla="val -62318"/>
              <a:gd name="adj2" fmla="val -14080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b="1" dirty="0" smtClean="0"/>
              <a:t>}</a:t>
            </a:r>
            <a:endParaRPr lang="ru-RU" alt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84267" y="94033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Ex03_03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 animBg="1"/>
      <p:bldP spid="26650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/>
      <p:bldP spid="26634" grpId="0" animBg="1"/>
      <p:bldP spid="26635" grpId="0" animBg="1"/>
      <p:bldP spid="26636" grpId="0" animBg="1"/>
      <p:bldP spid="26637" grpId="0"/>
      <p:bldP spid="26638" grpId="0"/>
      <p:bldP spid="26639" grpId="0"/>
      <p:bldP spid="26640" grpId="0" animBg="1"/>
      <p:bldP spid="26641" grpId="0" animBg="1"/>
      <p:bldP spid="26642" grpId="0" animBg="1"/>
      <p:bldP spid="26644" grpId="0" animBg="1"/>
      <p:bldP spid="26645" grpId="0" animBg="1"/>
      <p:bldP spid="26648" grpId="0" animBg="1"/>
      <p:bldP spid="266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105072C9-008E-4C7A-AB55-C82E802239CA}" type="slidenum">
              <a:rPr lang="ru-RU" altLang="ru-RU" sz="1400">
                <a:latin typeface="Arial" charset="0"/>
              </a:rPr>
              <a:pPr/>
              <a:t>11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664"/>
            <a:ext cx="8229600" cy="36004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Программа поиска максимального элемента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836711"/>
            <a:ext cx="8642350" cy="6021289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a[5], </a:t>
            </a:r>
            <a:r>
              <a:rPr lang="en-US" altLang="ru-RU" sz="2000" b="1" dirty="0" err="1" smtClean="0">
                <a:latin typeface="Courier New" pitchFamily="49" charset="0"/>
              </a:rPr>
              <a:t>amax</a:t>
            </a:r>
            <a:r>
              <a:rPr lang="en-US" altLang="ru-RU" sz="2000" b="1" dirty="0" smtClean="0">
                <a:latin typeface="Courier New" pitchFamily="49" charset="0"/>
              </a:rPr>
              <a:t>;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imax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puts("Enter 5 values:");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=0;i&lt;5;i++)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</a:rPr>
              <a:t>f",&amp;a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amax</a:t>
            </a:r>
            <a:r>
              <a:rPr lang="en-US" altLang="ru-RU" sz="2000" b="1" dirty="0" smtClean="0">
                <a:latin typeface="Courier New" pitchFamily="49" charset="0"/>
              </a:rPr>
              <a:t>=a[0];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imax</a:t>
            </a:r>
            <a:r>
              <a:rPr lang="en-US" altLang="ru-RU" sz="20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=1;i&lt;5;i++)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if(a[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]&gt;</a:t>
            </a:r>
            <a:r>
              <a:rPr lang="en-US" altLang="ru-RU" sz="2000" b="1" dirty="0" err="1" smtClean="0">
                <a:latin typeface="Courier New" pitchFamily="49" charset="0"/>
              </a:rPr>
              <a:t>amax</a:t>
            </a:r>
            <a:r>
              <a:rPr lang="en-US" alt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{ </a:t>
            </a:r>
            <a:r>
              <a:rPr lang="en-US" altLang="ru-RU" sz="2000" b="1" dirty="0" err="1" smtClean="0">
                <a:latin typeface="Courier New" pitchFamily="49" charset="0"/>
              </a:rPr>
              <a:t>amax</a:t>
            </a:r>
            <a:r>
              <a:rPr lang="en-US" altLang="ru-RU" sz="2000" b="1" dirty="0" smtClean="0">
                <a:latin typeface="Courier New" pitchFamily="49" charset="0"/>
              </a:rPr>
              <a:t>=a[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];  </a:t>
            </a:r>
            <a:r>
              <a:rPr lang="en-US" altLang="ru-RU" sz="2000" b="1" dirty="0" err="1" smtClean="0">
                <a:latin typeface="Courier New" pitchFamily="49" charset="0"/>
              </a:rPr>
              <a:t>imax</a:t>
            </a:r>
            <a:r>
              <a:rPr lang="en-US" altLang="ru-RU" sz="2000" b="1" dirty="0" smtClean="0">
                <a:latin typeface="Courier New" pitchFamily="49" charset="0"/>
              </a:rPr>
              <a:t>=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;}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puts("Values:");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=0;i&lt;5;i++)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("%7.2f ",a[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("\n");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("Max = %7.2f  number = %5d\n",amax,imax+1);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8904" y="2132856"/>
            <a:ext cx="39650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ru-RU" sz="2800" b="1" dirty="0" smtClean="0"/>
              <a:t>Пример 2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Ex03_04</a:t>
            </a:r>
            <a:r>
              <a:rPr lang="en-US" sz="2800" b="1" dirty="0" smtClean="0"/>
              <a:t>)</a:t>
            </a:r>
            <a:r>
              <a:rPr lang="ru-RU" sz="2800" b="1" dirty="0" smtClean="0"/>
              <a:t> Поисковый цикл. Неструктурная и структурная реализации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686800" cy="5373216"/>
          </a:xfrm>
        </p:spPr>
        <p:txBody>
          <a:bodyPr/>
          <a:lstStyle/>
          <a:p>
            <a:pPr>
              <a:buNone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Задача. </a:t>
            </a:r>
            <a:r>
              <a:rPr lang="ru-RU" sz="2000" dirty="0" smtClean="0"/>
              <a:t>Дан массив размером </a:t>
            </a:r>
            <a:r>
              <a:rPr lang="en-US" sz="2000" dirty="0" smtClean="0"/>
              <a:t>n </a:t>
            </a:r>
            <a:r>
              <a:rPr lang="en-US" sz="2000" dirty="0" smtClean="0">
                <a:sym typeface="Symbol"/>
              </a:rPr>
              <a:t></a:t>
            </a:r>
            <a:r>
              <a:rPr lang="ru-RU" sz="2000" dirty="0" smtClean="0"/>
              <a:t> 10000 чисел и число. Определить номер первого элемента массива, равного заданному числу.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Рассмотрим три алгоритма решения задачи, которые дают одинаковые результаты. </a:t>
            </a:r>
          </a:p>
          <a:p>
            <a:pPr>
              <a:buNone/>
            </a:pPr>
            <a:r>
              <a:rPr lang="ru-RU" sz="2000" dirty="0" smtClean="0"/>
              <a:t>Алгоритмы называют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эквивалентными</a:t>
            </a:r>
            <a:r>
              <a:rPr lang="ru-RU" sz="2000" dirty="0" smtClean="0"/>
              <a:t>, если они дают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одинаковые результаты</a:t>
            </a:r>
            <a:r>
              <a:rPr lang="ru-RU" sz="2000" dirty="0" smtClean="0"/>
              <a:t> при любых исходных данных. </a:t>
            </a:r>
          </a:p>
          <a:p>
            <a:pPr>
              <a:buNone/>
            </a:pPr>
            <a:r>
              <a:rPr lang="ru-RU" sz="2000" dirty="0" smtClean="0"/>
              <a:t>Однако у первого – большая вычислительная сложность, а второй – </a:t>
            </a:r>
            <a:r>
              <a:rPr lang="ru-RU" sz="2000" dirty="0" err="1" smtClean="0"/>
              <a:t>неструктурен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Третий вариант алгоритма реализует классический поисковый цикл с двумя выходами посредством двойного условия.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052736"/>
            <a:ext cx="2914650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052736"/>
            <a:ext cx="302323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980728"/>
            <a:ext cx="23431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2800" b="1" dirty="0" smtClean="0"/>
              <a:t>Алгоритмы поиска элемента в массиве</a:t>
            </a:r>
            <a:endParaRPr lang="ru-RU" sz="28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051720" y="1196752"/>
            <a:ext cx="1656184" cy="1440160"/>
          </a:xfrm>
          <a:prstGeom prst="wedgeRoundRectCallout">
            <a:avLst>
              <a:gd name="adj1" fmla="val -67409"/>
              <a:gd name="adj2" fmla="val 6309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 smtClean="0">
                <a:solidFill>
                  <a:srgbClr val="FF0000"/>
                </a:solidFill>
              </a:rPr>
              <a:t>Структурный алгоритм, но цикл выполняется полностью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220072" y="1412776"/>
            <a:ext cx="1800200" cy="864096"/>
          </a:xfrm>
          <a:prstGeom prst="wedgeRoundRectCallout">
            <a:avLst>
              <a:gd name="adj1" fmla="val -47441"/>
              <a:gd name="adj2" fmla="val 13394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 smtClean="0">
                <a:solidFill>
                  <a:srgbClr val="FF0000"/>
                </a:solidFill>
              </a:rPr>
              <a:t>Неструктурный, досрочный выход из цикла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596336" y="548680"/>
            <a:ext cx="1547664" cy="792088"/>
          </a:xfrm>
          <a:prstGeom prst="wedgeRoundRectCallout">
            <a:avLst>
              <a:gd name="adj1" fmla="val 1659"/>
              <a:gd name="adj2" fmla="val 32819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dirty="0" smtClean="0"/>
              <a:t>Структурный</a:t>
            </a:r>
          </a:p>
          <a:p>
            <a:pPr algn="ctr" eaLnBrk="1" hangingPunct="1"/>
            <a:r>
              <a:rPr lang="ru-RU" altLang="ru-RU" sz="1600" dirty="0" smtClean="0"/>
              <a:t>поисковый цикл!</a:t>
            </a:r>
            <a:endParaRPr lang="ru-RU" alt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10527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10527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105273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2800" b="1" dirty="0" smtClean="0"/>
              <a:t>Реализация неструктурного варианта</a:t>
            </a:r>
            <a:r>
              <a:rPr lang="en-US" sz="2800" b="1" dirty="0" smtClean="0"/>
              <a:t> (a)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949280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a[10000];</a:t>
            </a:r>
          </a:p>
          <a:p>
            <a:pPr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n,c,i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"Enter n: ";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n;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"Enter array:\n";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a[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&lt;&lt; "Enter c: ";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&gt;&gt; c;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bool key = false;</a:t>
            </a:r>
          </a:p>
          <a:p>
            <a:pPr>
              <a:buNone/>
            </a:pP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if (a[</a:t>
            </a:r>
            <a:r>
              <a:rPr lang="en-US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]==c) {</a:t>
            </a:r>
            <a:r>
              <a:rPr lang="ru-RU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key = true;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break;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  if (key) </a:t>
            </a:r>
            <a:r>
              <a:rPr lang="en-US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&lt;&lt; "Yes.\n";</a:t>
            </a:r>
          </a:p>
          <a:p>
            <a:pPr>
              <a:buNone/>
            </a:pP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else </a:t>
            </a:r>
            <a:r>
              <a:rPr lang="en-US" sz="20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&lt;&lt; "No.\n";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0; }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85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564904"/>
            <a:ext cx="29878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2800" b="1" dirty="0" smtClean="0"/>
              <a:t>Реализация структурного варианта</a:t>
            </a:r>
            <a:r>
              <a:rPr lang="en-US" sz="2800" b="1" dirty="0" smtClean="0"/>
              <a:t> (b)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877272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a[10000];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n,c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"Enter n: ";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n;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"Enter array:\n";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"Enter c: ";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c;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key = false;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 n &amp;&amp; !key)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if (a[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]==c) key = !key;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    else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if (key)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&lt;&lt; "Yes.\n";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else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&lt;&lt; "No.\n";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0; }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9350" y="2257425"/>
            <a:ext cx="29146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001F180B-C006-45A7-93B3-497E5D83F251}" type="slidenum">
              <a:rPr lang="ru-RU" altLang="ru-RU" sz="1400">
                <a:latin typeface="Arial" charset="0"/>
              </a:rPr>
              <a:pPr/>
              <a:t>16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5580063" y="2852738"/>
            <a:ext cx="2376487" cy="2447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3 Сумма элементов строк матрицы</a:t>
            </a:r>
          </a:p>
        </p:txBody>
      </p:sp>
      <p:graphicFrame>
        <p:nvGraphicFramePr>
          <p:cNvPr id="28732" name="Group 60"/>
          <p:cNvGraphicFramePr>
            <a:graphicFrameLocks noGrp="1"/>
          </p:cNvGraphicFramePr>
          <p:nvPr>
            <p:ph idx="4294967295"/>
          </p:nvPr>
        </p:nvGraphicFramePr>
        <p:xfrm>
          <a:off x="468313" y="1628775"/>
          <a:ext cx="1882775" cy="1581152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/>
                  </a:extLst>
                </a:gridCol>
                <a:gridCol w="377825">
                  <a:extLst>
                    <a:ext uri="{9D8B030D-6E8A-4147-A177-3AD203B41FA5}"/>
                  </a:extLst>
                </a:gridCol>
                <a:gridCol w="374650">
                  <a:extLst>
                    <a:ext uri="{9D8B030D-6E8A-4147-A177-3AD203B41FA5}"/>
                  </a:extLst>
                </a:gridCol>
                <a:gridCol w="377825">
                  <a:extLst>
                    <a:ext uri="{9D8B030D-6E8A-4147-A177-3AD203B41FA5}"/>
                  </a:extLst>
                </a:gridCol>
                <a:gridCol w="376238">
                  <a:extLst>
                    <a:ext uri="{9D8B030D-6E8A-4147-A177-3AD203B41FA5}"/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231775" y="111918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/>
              <a:t>А</a:t>
            </a:r>
          </a:p>
        </p:txBody>
      </p:sp>
      <p:graphicFrame>
        <p:nvGraphicFramePr>
          <p:cNvPr id="28733" name="Group 61"/>
          <p:cNvGraphicFramePr>
            <a:graphicFrameLocks noGrp="1"/>
          </p:cNvGraphicFramePr>
          <p:nvPr/>
        </p:nvGraphicFramePr>
        <p:xfrm>
          <a:off x="2843213" y="1628775"/>
          <a:ext cx="360362" cy="1585958"/>
        </p:xfrm>
        <a:graphic>
          <a:graphicData uri="http://schemas.openxmlformats.org/drawingml/2006/table">
            <a:tbl>
              <a:tblPr/>
              <a:tblGrid>
                <a:gridCol w="360362">
                  <a:extLst>
                    <a:ext uri="{9D8B030D-6E8A-4147-A177-3AD203B41FA5}"/>
                  </a:extLst>
                </a:gridCol>
              </a:tblGrid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39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2627313" y="112553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B</a:t>
            </a:r>
            <a:endParaRPr lang="ru-RU" altLang="ru-RU" sz="2000" b="1"/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185738" y="2192338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i</a:t>
            </a:r>
            <a:endParaRPr lang="ru-RU" altLang="ru-RU" sz="2000" b="1"/>
          </a:p>
        </p:txBody>
      </p:sp>
      <p:sp>
        <p:nvSpPr>
          <p:cNvPr id="4149" name="Rectangle 63"/>
          <p:cNvSpPr>
            <a:spLocks noChangeArrowheads="1"/>
          </p:cNvSpPr>
          <p:nvPr/>
        </p:nvSpPr>
        <p:spPr bwMode="auto">
          <a:xfrm>
            <a:off x="0" y="176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8734" name="Object 62"/>
          <p:cNvGraphicFramePr>
            <a:graphicFrameLocks noChangeAspect="1"/>
          </p:cNvGraphicFramePr>
          <p:nvPr/>
        </p:nvGraphicFramePr>
        <p:xfrm>
          <a:off x="5364163" y="765175"/>
          <a:ext cx="2879725" cy="6092825"/>
        </p:xfrm>
        <a:graphic>
          <a:graphicData uri="http://schemas.openxmlformats.org/presentationml/2006/ole">
            <p:oleObj spid="_x0000_s4107" name="Visio" r:id="rId3" imgW="1208035" imgH="3322620" progId="Visio.Drawing.11">
              <p:embed/>
            </p:oleObj>
          </a:graphicData>
        </a:graphic>
      </p:graphicFrame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1258888" y="1125538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j</a:t>
            </a:r>
            <a:endParaRPr lang="ru-RU" altLang="ru-RU" sz="2000" b="1"/>
          </a:p>
        </p:txBody>
      </p:sp>
      <p:sp>
        <p:nvSpPr>
          <p:cNvPr id="28737" name="AutoShape 65"/>
          <p:cNvSpPr>
            <a:spLocks noChangeArrowheads="1"/>
          </p:cNvSpPr>
          <p:nvPr/>
        </p:nvSpPr>
        <p:spPr bwMode="auto">
          <a:xfrm>
            <a:off x="2124075" y="3716338"/>
            <a:ext cx="2232025" cy="936625"/>
          </a:xfrm>
          <a:prstGeom prst="wedgeRoundRectCallout">
            <a:avLst>
              <a:gd name="adj1" fmla="val 104056"/>
              <a:gd name="adj2" fmla="val -540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/>
              <a:t>Подсчет суммы элементов </a:t>
            </a:r>
            <a:r>
              <a:rPr lang="en-US" altLang="ru-RU" b="1"/>
              <a:t>i</a:t>
            </a:r>
            <a:r>
              <a:rPr lang="ru-RU" altLang="ru-RU" b="1"/>
              <a:t>-ой</a:t>
            </a:r>
          </a:p>
          <a:p>
            <a:pPr algn="ctr" eaLnBrk="1" hangingPunct="1"/>
            <a:r>
              <a:rPr lang="ru-RU" altLang="ru-RU" b="1"/>
              <a:t>строки</a:t>
            </a:r>
            <a:r>
              <a:rPr lang="ru-RU" altLang="ru-RU"/>
              <a:t> </a:t>
            </a:r>
          </a:p>
        </p:txBody>
      </p:sp>
      <p:sp>
        <p:nvSpPr>
          <p:cNvPr id="28739" name="AutoShape 67"/>
          <p:cNvSpPr>
            <a:spLocks noChangeArrowheads="1"/>
          </p:cNvSpPr>
          <p:nvPr/>
        </p:nvSpPr>
        <p:spPr bwMode="auto">
          <a:xfrm>
            <a:off x="7812088" y="1916113"/>
            <a:ext cx="863600" cy="361950"/>
          </a:xfrm>
          <a:prstGeom prst="wedgeRoundRectCallout">
            <a:avLst>
              <a:gd name="adj1" fmla="val -167648"/>
              <a:gd name="adj2" fmla="val 207458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b="1" dirty="0" smtClean="0"/>
              <a:t>{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  <p:sp>
        <p:nvSpPr>
          <p:cNvPr id="28740" name="AutoShape 68"/>
          <p:cNvSpPr>
            <a:spLocks noChangeArrowheads="1"/>
          </p:cNvSpPr>
          <p:nvPr/>
        </p:nvSpPr>
        <p:spPr bwMode="auto">
          <a:xfrm>
            <a:off x="8340725" y="5805488"/>
            <a:ext cx="684213" cy="361950"/>
          </a:xfrm>
          <a:prstGeom prst="wedgeRoundRectCallout">
            <a:avLst>
              <a:gd name="adj1" fmla="val -266935"/>
              <a:gd name="adj2" fmla="val 8333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b="1" dirty="0" smtClean="0"/>
              <a:t>}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10527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Ex03_05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38" grpId="0" animBg="1"/>
      <p:bldP spid="28715" grpId="0"/>
      <p:bldP spid="28730" grpId="0"/>
      <p:bldP spid="28731" grpId="0"/>
      <p:bldP spid="28736" grpId="0"/>
      <p:bldP spid="28737" grpId="0" animBg="1"/>
      <p:bldP spid="28739" grpId="0" animBg="1"/>
      <p:bldP spid="287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5BE79554-5356-459C-B5D9-CA696B999F82}" type="slidenum">
              <a:rPr lang="ru-RU" altLang="ru-RU" sz="1400">
                <a:latin typeface="Arial" charset="0"/>
              </a:rPr>
              <a:pPr/>
              <a:t>17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</a:t>
            </a:r>
            <a:r>
              <a:rPr lang="en-US" altLang="ru-RU" sz="2800" b="1" smtClean="0"/>
              <a:t> </a:t>
            </a:r>
            <a:r>
              <a:rPr lang="ru-RU" altLang="ru-RU" sz="2800" b="1" smtClean="0"/>
              <a:t>суммирования элементов строк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836613"/>
            <a:ext cx="8424862" cy="6021387"/>
          </a:xfrm>
        </p:spPr>
        <p:txBody>
          <a:bodyPr/>
          <a:lstStyle/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#include  &lt;</a:t>
            </a:r>
            <a:r>
              <a:rPr lang="en-US" altLang="ru-RU" sz="1800" b="1" dirty="0" err="1" smtClean="0">
                <a:latin typeface="Courier New" pitchFamily="49" charset="0"/>
              </a:rPr>
              <a:t>iostream</a:t>
            </a:r>
            <a:r>
              <a:rPr lang="en-US" altLang="ru-RU" sz="18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float a[10][10], b[10];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</a:rPr>
              <a:t>n,m,i,j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"Enter </a:t>
            </a:r>
            <a:r>
              <a:rPr lang="en-US" altLang="ru-RU" sz="1800" b="1" dirty="0" err="1" smtClean="0">
                <a:latin typeface="Courier New" pitchFamily="49" charset="0"/>
              </a:rPr>
              <a:t>n,m</a:t>
            </a:r>
            <a:r>
              <a:rPr lang="en-US" altLang="ru-RU" sz="1800" b="1" dirty="0" smtClean="0">
                <a:latin typeface="Courier New" pitchFamily="49" charset="0"/>
              </a:rPr>
              <a:t>:";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cin</a:t>
            </a:r>
            <a:r>
              <a:rPr lang="en-US" altLang="ru-RU" sz="1800" b="1" dirty="0" smtClean="0">
                <a:latin typeface="Courier New" pitchFamily="49" charset="0"/>
              </a:rPr>
              <a:t> &gt;&gt; n &gt;&gt; m;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for(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</a:t>
            </a:r>
            <a:r>
              <a:rPr lang="en-US" altLang="ru-RU" sz="1800" b="1" dirty="0" err="1" smtClean="0">
                <a:latin typeface="Courier New" pitchFamily="49" charset="0"/>
              </a:rPr>
              <a:t>n;i</a:t>
            </a:r>
            <a:r>
              <a:rPr lang="en-US" altLang="ru-RU" sz="18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for(j=0;j&lt;</a:t>
            </a:r>
            <a:r>
              <a:rPr lang="en-US" altLang="ru-RU" sz="1800" b="1" dirty="0" err="1" smtClean="0">
                <a:latin typeface="Courier New" pitchFamily="49" charset="0"/>
              </a:rPr>
              <a:t>m;j</a:t>
            </a:r>
            <a:r>
              <a:rPr lang="en-US" altLang="ru-RU" sz="18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  </a:t>
            </a:r>
            <a:r>
              <a:rPr lang="en-US" altLang="ru-RU" sz="1800" b="1" dirty="0" err="1" smtClean="0">
                <a:latin typeface="Courier New" pitchFamily="49" charset="0"/>
              </a:rPr>
              <a:t>cin</a:t>
            </a:r>
            <a:r>
              <a:rPr lang="en-US" altLang="ru-RU" sz="1800" b="1" dirty="0" smtClean="0">
                <a:latin typeface="Courier New" pitchFamily="49" charset="0"/>
              </a:rPr>
              <a:t> &gt;&gt; a[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][j];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"Result:"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for(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=0;i&lt;</a:t>
            </a:r>
            <a:r>
              <a:rPr lang="en-US" altLang="ru-RU" sz="1800" b="1" dirty="0" err="1" smtClean="0">
                <a:latin typeface="Courier New" pitchFamily="49" charset="0"/>
              </a:rPr>
              <a:t>n;i</a:t>
            </a:r>
            <a:r>
              <a:rPr lang="en-US" altLang="ru-RU" sz="18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for(j=0,b[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]=0;j&lt;</a:t>
            </a:r>
            <a:r>
              <a:rPr lang="en-US" altLang="ru-RU" sz="1800" b="1" dirty="0" err="1" smtClean="0">
                <a:latin typeface="Courier New" pitchFamily="49" charset="0"/>
              </a:rPr>
              <a:t>m;j</a:t>
            </a:r>
            <a:r>
              <a:rPr lang="en-US" altLang="ru-RU" sz="18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{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a[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][j] &lt;&lt; ' ';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    b[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 += a[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][j];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    </a:t>
            </a:r>
            <a:r>
              <a:rPr lang="en-US" altLang="ru-RU" sz="1800" b="1" dirty="0" err="1" smtClean="0">
                <a:latin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</a:rPr>
              <a:t> &lt;&lt; "Sum = " &lt;&lt; b[</a:t>
            </a:r>
            <a:r>
              <a:rPr lang="en-US" altLang="ru-RU" sz="1800" b="1" dirty="0" err="1" smtClean="0">
                <a:latin typeface="Courier New" pitchFamily="49" charset="0"/>
              </a:rPr>
              <a:t>i</a:t>
            </a:r>
            <a:r>
              <a:rPr lang="en-US" altLang="ru-RU" sz="1800" b="1" dirty="0" smtClean="0">
                <a:latin typeface="Courier New" pitchFamily="49" charset="0"/>
              </a:rPr>
              <a:t>] &lt;&lt; </a:t>
            </a:r>
            <a:r>
              <a:rPr lang="en-US" altLang="ru-RU" sz="1800" b="1" dirty="0" err="1" smtClean="0">
                <a:latin typeface="Courier New" pitchFamily="49" charset="0"/>
              </a:rPr>
              <a:t>endl</a:t>
            </a:r>
            <a:r>
              <a:rPr lang="en-US" altLang="ru-RU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</a:rPr>
              <a:t>}</a:t>
            </a:r>
            <a:endParaRPr lang="ru-RU" altLang="ru-RU" sz="1800" b="1" dirty="0" smtClean="0">
              <a:latin typeface="Courier New" pitchFamily="49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836712"/>
            <a:ext cx="48577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0C0F57-7027-4FE5-9D3D-F8712EFA1939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497887" cy="35944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3.2 Адресация оперативной памяти</a:t>
            </a:r>
            <a:endParaRPr lang="ru-RU" altLang="ru-RU" sz="32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4744"/>
            <a:ext cx="8893175" cy="554434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Минимальная адресуемая единица памяти большинства современных процессоров – </a:t>
            </a:r>
            <a:r>
              <a:rPr lang="ru-RU" altLang="ru-RU" sz="2000" b="1" i="1" dirty="0" smtClean="0">
                <a:solidFill>
                  <a:schemeClr val="bg2"/>
                </a:solidFill>
              </a:rPr>
              <a:t>байт</a:t>
            </a:r>
            <a:r>
              <a:rPr lang="ru-RU" altLang="ru-RU" sz="2000" dirty="0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Байты памяти нумеруют, начиная с нуля. Номер байта и есть его адрес.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2000" b="1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2000" b="1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2000" b="1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2000" b="1" i="1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altLang="ru-RU" sz="2000" dirty="0" smtClean="0"/>
              <a:t>Размещаемая в памяти компьютера информация: числовые и текстовые данные, а также машинные коды программы - обычно имеют размер более 1 байта, т.е. занимают в памяти некоторое количество байтов.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Адрес программного объекта </a:t>
            </a:r>
            <a:r>
              <a:rPr lang="ru-RU" altLang="ru-RU" sz="2000" dirty="0" smtClean="0"/>
              <a:t>(переменной, подпрограммы и т.п.) </a:t>
            </a:r>
            <a:r>
              <a:rPr lang="en-US" altLang="ru-RU" sz="2000" dirty="0" smtClean="0"/>
              <a:t>=</a:t>
            </a:r>
            <a:r>
              <a:rPr lang="ru-RU" altLang="ru-RU" sz="2000" dirty="0" smtClean="0"/>
              <a:t> адрес его первого (младшего) байта.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altLang="ru-RU" sz="2000" dirty="0" smtClean="0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55650" y="2780804"/>
            <a:ext cx="7993062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755650" y="2707779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044575" y="2707779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331912" y="2707779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12775" y="23490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0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00112" y="23490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1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87450" y="23490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2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1620837" y="2707779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476375" y="23490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3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763712" y="2349004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4</a:t>
            </a: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908175" y="2707779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572000" y="2564904"/>
            <a:ext cx="1728787" cy="360363"/>
          </a:xfrm>
          <a:prstGeom prst="ellips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Левая фигурная скобка 28"/>
          <p:cNvSpPr/>
          <p:nvPr/>
        </p:nvSpPr>
        <p:spPr>
          <a:xfrm rot="16200000">
            <a:off x="5329237" y="2241055"/>
            <a:ext cx="287337" cy="16557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ая прямоугольная выноска 31"/>
          <p:cNvSpPr/>
          <p:nvPr/>
        </p:nvSpPr>
        <p:spPr>
          <a:xfrm>
            <a:off x="395287" y="3357067"/>
            <a:ext cx="2665413" cy="1008062"/>
          </a:xfrm>
          <a:prstGeom prst="wedgeRoundRectCallout">
            <a:avLst>
              <a:gd name="adj1" fmla="val 22403"/>
              <a:gd name="adj2" fmla="val -10757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b="1" i="1" dirty="0">
                <a:solidFill>
                  <a:schemeClr val="bg2"/>
                </a:solidFill>
              </a:rPr>
              <a:t>Физический адрес</a:t>
            </a:r>
            <a:r>
              <a:rPr lang="ru-RU" altLang="ru-RU" dirty="0"/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dirty="0" err="1">
                <a:solidFill>
                  <a:schemeClr val="tx1"/>
                </a:solidFill>
              </a:rPr>
              <a:t>А</a:t>
            </a:r>
            <a:r>
              <a:rPr lang="ru-RU" altLang="ru-RU" baseline="-25000" dirty="0" err="1">
                <a:solidFill>
                  <a:schemeClr val="tx1"/>
                </a:solidFill>
              </a:rPr>
              <a:t>ф</a:t>
            </a:r>
            <a:r>
              <a:rPr lang="ru-RU" altLang="ru-RU" baseline="-25000" dirty="0">
                <a:solidFill>
                  <a:schemeClr val="tx1"/>
                </a:solidFill>
              </a:rPr>
              <a:t> </a:t>
            </a:r>
            <a:r>
              <a:rPr lang="ru-RU" altLang="ru-RU" dirty="0">
                <a:solidFill>
                  <a:schemeClr val="tx1"/>
                </a:solidFill>
              </a:rPr>
              <a:t>– номер байта оперативной памяти.</a:t>
            </a: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3636962" y="3357067"/>
            <a:ext cx="1943100" cy="1008062"/>
          </a:xfrm>
          <a:prstGeom prst="wedgeRoundRectCallout">
            <a:avLst>
              <a:gd name="adj1" fmla="val -4290"/>
              <a:gd name="adj2" fmla="val -10433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tx1"/>
                </a:solidFill>
              </a:rPr>
              <a:t>Адрес первого (младшего) байта.</a:t>
            </a:r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6011862" y="3357067"/>
            <a:ext cx="2952750" cy="1008062"/>
          </a:xfrm>
          <a:prstGeom prst="wedgeRoundRectCallout">
            <a:avLst>
              <a:gd name="adj1" fmla="val -67909"/>
              <a:gd name="adj2" fmla="val -6707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ru-RU" altLang="ru-RU" dirty="0">
                <a:solidFill>
                  <a:schemeClr val="tx1"/>
                </a:solidFill>
              </a:rPr>
              <a:t>Объем занимаемой памяти,  т.е. количество байтов в памяти.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 animBg="1"/>
      <p:bldP spid="3077" grpId="0" animBg="1"/>
      <p:bldP spid="3078" grpId="0" animBg="1"/>
      <p:bldP spid="3079" grpId="0" animBg="1"/>
      <p:bldP spid="3080" grpId="0"/>
      <p:bldP spid="3081" grpId="0"/>
      <p:bldP spid="3082" grpId="0"/>
      <p:bldP spid="3083" grpId="0" animBg="1"/>
      <p:bldP spid="3084" grpId="0"/>
      <p:bldP spid="3085" grpId="0"/>
      <p:bldP spid="3086" grpId="0" animBg="1"/>
      <p:bldP spid="25" grpId="0" animBg="1"/>
      <p:bldP spid="29" grpId="0" animBg="1"/>
      <p:bldP spid="32" grpId="0" animBg="1"/>
      <p:bldP spid="33" grpId="0" animBg="1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686800" cy="30750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/>
              <a:t>Непрерывное и дискретное распределение памяти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188" y="836613"/>
            <a:ext cx="1728787" cy="720725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Программа или данные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188" y="1844675"/>
            <a:ext cx="1728787" cy="3240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188" y="2492375"/>
            <a:ext cx="1728787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188" y="3716338"/>
            <a:ext cx="1728787" cy="865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1844675"/>
            <a:ext cx="1728787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00113" y="2781300"/>
            <a:ext cx="1727200" cy="719138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Программа или данные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50825" y="5013325"/>
            <a:ext cx="41052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Проблема – фрагментация памяти, при которой суммарный свободный объем памяти может быть достаточен для размещения данных, а непрерывного куска нужного размера нет…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588125" y="1773238"/>
            <a:ext cx="1728788" cy="33115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88125" y="2492375"/>
            <a:ext cx="1728788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88125" y="3789363"/>
            <a:ext cx="1728788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588125" y="1773238"/>
            <a:ext cx="1728788" cy="5032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1200" dirty="0">
                <a:solidFill>
                  <a:schemeClr val="tx1"/>
                </a:solidFill>
              </a:rPr>
              <a:t>Таблица описаний свободных и занятых блоков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076825" y="2708275"/>
            <a:ext cx="1727200" cy="21590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356100" y="836613"/>
            <a:ext cx="1728788" cy="720725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Программа или данные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4356100" y="1052513"/>
            <a:ext cx="17287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356100" y="1268413"/>
            <a:ext cx="17287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356100" y="1484313"/>
            <a:ext cx="17287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2373313" y="1176338"/>
            <a:ext cx="830262" cy="2089150"/>
          </a:xfrm>
          <a:custGeom>
            <a:avLst/>
            <a:gdLst>
              <a:gd name="connsiteX0" fmla="*/ 0 w 736599"/>
              <a:gd name="connsiteY0" fmla="*/ 0 h 2090057"/>
              <a:gd name="connsiteX1" fmla="*/ 696685 w 736599"/>
              <a:gd name="connsiteY1" fmla="*/ 859972 h 2090057"/>
              <a:gd name="connsiteX2" fmla="*/ 239485 w 736599"/>
              <a:gd name="connsiteY2" fmla="*/ 2090057 h 209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599" h="2090057">
                <a:moveTo>
                  <a:pt x="0" y="0"/>
                </a:moveTo>
                <a:cubicBezTo>
                  <a:pt x="328385" y="255814"/>
                  <a:pt x="656771" y="511629"/>
                  <a:pt x="696685" y="859972"/>
                </a:cubicBezTo>
                <a:cubicBezTo>
                  <a:pt x="736599" y="1208315"/>
                  <a:pt x="488042" y="1649186"/>
                  <a:pt x="239485" y="2090057"/>
                </a:cubicBezTo>
              </a:path>
            </a:pathLst>
          </a:custGeom>
          <a:ln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07950" y="2276475"/>
            <a:ext cx="3603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ПАМЯТЬ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604250" y="2276475"/>
            <a:ext cx="3603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ПАМЯТЬ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588125" y="2924175"/>
            <a:ext cx="1728788" cy="217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588125" y="3141663"/>
            <a:ext cx="1728788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588125" y="3573463"/>
            <a:ext cx="1728788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076825" y="2276475"/>
            <a:ext cx="1727200" cy="21590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076825" y="3357563"/>
            <a:ext cx="1727200" cy="215900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6588125" y="4221163"/>
            <a:ext cx="1728788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76825" y="4005263"/>
            <a:ext cx="1727200" cy="71437"/>
          </a:xfrm>
          <a:prstGeom prst="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588125" y="4652963"/>
            <a:ext cx="1728788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572000" y="5013325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Проблемы:</a:t>
            </a:r>
          </a:p>
          <a:p>
            <a:r>
              <a:rPr lang="ru-RU"/>
              <a:t>– часть памяти занята таблицей и возможны неполные блоки;</a:t>
            </a:r>
          </a:p>
          <a:p>
            <a:r>
              <a:rPr lang="ru-RU"/>
              <a:t>– фрагментация памяти, при которой части информации могут быть расположены в разных местах памяти…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588125" y="4076700"/>
            <a:ext cx="1728788" cy="1444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11188" y="2349500"/>
            <a:ext cx="1728787" cy="142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1188" y="3500438"/>
            <a:ext cx="1728787" cy="215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011863" y="765175"/>
            <a:ext cx="4079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1</a:t>
            </a:r>
          </a:p>
          <a:p>
            <a:r>
              <a:rPr lang="ru-RU" sz="1400"/>
              <a:t>2</a:t>
            </a:r>
          </a:p>
          <a:p>
            <a:r>
              <a:rPr lang="ru-RU" sz="1400"/>
              <a:t>3</a:t>
            </a:r>
          </a:p>
          <a:p>
            <a:r>
              <a:rPr lang="ru-RU" sz="14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2BB1747A-DDED-41A1-B7C9-D8499129CD29}" type="slidenum">
              <a:rPr lang="ru-RU" altLang="ru-RU" sz="1400">
                <a:latin typeface="Arial" charset="0"/>
              </a:rPr>
              <a:pPr/>
              <a:t>2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3.1 Массивы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908720"/>
            <a:ext cx="8964612" cy="594928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b="1" i="1" dirty="0" smtClean="0"/>
              <a:t>Массив</a:t>
            </a:r>
            <a:r>
              <a:rPr lang="ru-RU" altLang="ru-RU" sz="2000" dirty="0" smtClean="0"/>
              <a:t> – это упорядоченная совокупность </a:t>
            </a:r>
            <a:r>
              <a:rPr lang="ru-RU" altLang="ru-RU" sz="2000" i="1" dirty="0" smtClean="0"/>
              <a:t>однотипных данных</a:t>
            </a:r>
            <a:r>
              <a:rPr lang="ru-RU" altLang="ru-RU" sz="2000" dirty="0" smtClean="0"/>
              <a:t>. Каждому элементу массива соответствует один или несколько </a:t>
            </a:r>
            <a:r>
              <a:rPr lang="ru-RU" altLang="ru-RU" sz="2000" i="1" dirty="0" smtClean="0"/>
              <a:t>индексов порядкового типа</a:t>
            </a:r>
            <a:r>
              <a:rPr lang="ru-RU" altLang="ru-RU" sz="2000" dirty="0" smtClean="0"/>
              <a:t>, определяющих положение элемента в массиве.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US" altLang="ru-RU" sz="2000" b="1" dirty="0" smtClean="0">
                <a:solidFill>
                  <a:srgbClr val="FF0000"/>
                </a:solidFill>
              </a:rPr>
              <a:t>$</a:t>
            </a:r>
            <a:r>
              <a:rPr lang="en-US" altLang="ru-RU" sz="2000" b="1" dirty="0" smtClean="0"/>
              <a:t> </a:t>
            </a:r>
            <a:r>
              <a:rPr lang="ru-RU" altLang="ru-RU" sz="2000" b="1" dirty="0" smtClean="0"/>
              <a:t>Массив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= </a:t>
            </a:r>
            <a:endParaRPr lang="ru-RU" altLang="ru-RU" sz="2000" b="1" dirty="0" smtClean="0"/>
          </a:p>
          <a:p>
            <a:pPr marL="338138" indent="-338138" eaLnBrk="1" hangingPunct="1">
              <a:lnSpc>
                <a:spcPct val="100000"/>
              </a:lnSpc>
              <a:spcBef>
                <a:spcPts val="6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000" b="1" dirty="0" smtClean="0"/>
              <a:t>	      </a:t>
            </a:r>
            <a:r>
              <a:rPr lang="en-GB" altLang="ru-RU" sz="2000" b="1" dirty="0" err="1" smtClean="0"/>
              <a:t>Тип</a:t>
            </a:r>
            <a:r>
              <a:rPr lang="en-GB" altLang="ru-RU" sz="2000" b="1" dirty="0" smtClean="0"/>
              <a:t> </a:t>
            </a:r>
            <a:r>
              <a:rPr lang="ru-RU" altLang="ru-RU" sz="2000" b="1" dirty="0" smtClean="0"/>
              <a:t> </a:t>
            </a:r>
            <a:r>
              <a:rPr lang="en-GB" altLang="ru-RU" sz="2000" b="1" dirty="0" err="1" smtClean="0"/>
              <a:t>Имя</a:t>
            </a:r>
            <a:r>
              <a:rPr lang="ru-RU" altLang="ru-RU" sz="2000" b="1" dirty="0" smtClean="0"/>
              <a:t> </a:t>
            </a:r>
            <a:r>
              <a:rPr lang="en-GB" altLang="ru-RU" sz="2000" b="1" dirty="0" smtClean="0"/>
              <a:t>[</a:t>
            </a:r>
            <a:r>
              <a:rPr lang="en-GB" altLang="ru-RU" sz="2000" b="1" dirty="0" err="1" smtClean="0"/>
              <a:t>Размер</a:t>
            </a:r>
            <a:r>
              <a:rPr lang="en-GB" altLang="ru-RU" sz="2000" b="1" dirty="0" smtClean="0"/>
              <a:t>] 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{</a:t>
            </a:r>
            <a:r>
              <a:rPr lang="en-GB" altLang="ru-RU" sz="2000" b="1" dirty="0" smtClean="0"/>
              <a:t>[</a:t>
            </a:r>
            <a:r>
              <a:rPr lang="en-GB" altLang="ru-RU" sz="2000" b="1" dirty="0" err="1" smtClean="0"/>
              <a:t>Размер</a:t>
            </a:r>
            <a:r>
              <a:rPr lang="en-GB" altLang="ru-RU" sz="2000" b="1" dirty="0" smtClean="0"/>
              <a:t>]</a:t>
            </a:r>
            <a:r>
              <a:rPr lang="en-GB" altLang="ru-RU" sz="2000" b="1" dirty="0" smtClean="0">
                <a:solidFill>
                  <a:srgbClr val="FF0000"/>
                </a:solidFill>
              </a:rPr>
              <a:t>} [[</a:t>
            </a:r>
            <a:r>
              <a:rPr lang="en-GB" altLang="ru-RU" sz="2000" b="1" dirty="0" smtClean="0"/>
              <a:t>=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]</a:t>
            </a:r>
            <a:r>
              <a:rPr lang="en-GB" altLang="ru-RU" sz="2000" b="1" dirty="0" smtClean="0"/>
              <a:t> {</a:t>
            </a:r>
            <a:r>
              <a:rPr lang="en-GB" altLang="ru-RU" sz="2000" b="1" dirty="0" err="1" smtClean="0"/>
              <a:t>Список_значений</a:t>
            </a:r>
            <a:r>
              <a:rPr lang="en-GB" altLang="ru-RU" sz="2000" b="1" dirty="0" smtClean="0"/>
              <a:t>&gt;}</a:t>
            </a:r>
            <a:r>
              <a:rPr lang="en-GB" altLang="ru-RU" sz="2000" b="1" dirty="0" smtClean="0">
                <a:solidFill>
                  <a:srgbClr val="FF0000"/>
                </a:solidFill>
              </a:rPr>
              <a:t>]</a:t>
            </a:r>
            <a:r>
              <a:rPr lang="en-GB" altLang="ru-RU" sz="2000" b="1" dirty="0" smtClean="0"/>
              <a:t>;</a:t>
            </a:r>
          </a:p>
          <a:p>
            <a:pPr eaLnBrk="1" hangingPunct="1">
              <a:buNone/>
            </a:pPr>
            <a:r>
              <a:rPr lang="ru-RU" altLang="ru-RU" sz="2000" b="1" i="1" dirty="0" smtClean="0"/>
              <a:t>где  Тип</a:t>
            </a:r>
            <a:r>
              <a:rPr lang="en-US" altLang="ru-RU" sz="2000" b="1" i="1" dirty="0" smtClean="0"/>
              <a:t> </a:t>
            </a:r>
            <a:r>
              <a:rPr lang="ru-RU" altLang="ru-RU" sz="2000" dirty="0" smtClean="0"/>
              <a:t>– тип элемента, который может быть любым кроме файла, в том числе массивом, строкой и т.п.</a:t>
            </a:r>
          </a:p>
          <a:p>
            <a:pPr eaLnBrk="1" hangingPunct="1">
              <a:buNone/>
            </a:pPr>
            <a:r>
              <a:rPr lang="ru-RU" altLang="ru-RU" sz="2000" b="1" i="1" dirty="0" smtClean="0"/>
              <a:t>	Размер</a:t>
            </a:r>
            <a:r>
              <a:rPr lang="ru-RU" altLang="ru-RU" sz="2000" dirty="0" smtClean="0"/>
              <a:t> – натуральное значение, которое определяет количество элементов по очередному измерению. Количество измерений не ограничено, но массив в памяти не может занимать более 2 Гб. </a:t>
            </a:r>
          </a:p>
          <a:p>
            <a:pPr eaLnBrk="1" hangingPunct="1">
              <a:buNone/>
            </a:pPr>
            <a:r>
              <a:rPr lang="ru-RU" altLang="ru-RU" sz="2000" b="1" i="1" dirty="0" smtClean="0"/>
              <a:t>Размерность массива</a:t>
            </a:r>
            <a:r>
              <a:rPr lang="ru-RU" altLang="ru-RU" sz="2000" dirty="0" smtClean="0"/>
              <a:t> - количество его измерений.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i="1" dirty="0" smtClean="0"/>
              <a:t>Тип индекса</a:t>
            </a:r>
            <a:r>
              <a:rPr lang="ru-RU" altLang="ru-RU" sz="2000" dirty="0" smtClean="0"/>
              <a:t> –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порядковый</a:t>
            </a:r>
            <a:r>
              <a:rPr lang="en-US" altLang="ru-RU" sz="2000" dirty="0" smtClean="0"/>
              <a:t> – </a:t>
            </a:r>
            <a:r>
              <a:rPr lang="ru-RU" altLang="ru-RU" sz="2000" dirty="0" smtClean="0"/>
              <a:t>определяет доступ к элементу. </a:t>
            </a:r>
          </a:p>
        </p:txBody>
      </p:sp>
      <p:graphicFrame>
        <p:nvGraphicFramePr>
          <p:cNvPr id="20489" name="Object 9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50825" y="2300288"/>
          <a:ext cx="2520950" cy="960437"/>
        </p:xfrm>
        <a:graphic>
          <a:graphicData uri="http://schemas.openxmlformats.org/presentationml/2006/ole">
            <p:oleObj spid="_x0000_s1054" name="Visio" r:id="rId3" imgW="1404151" imgH="534870" progId="Visio.Drawing.11">
              <p:embed/>
            </p:oleObj>
          </a:graphicData>
        </a:graphic>
      </p:graphicFrame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20491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116263" y="2205038"/>
          <a:ext cx="1830387" cy="1422400"/>
        </p:xfrm>
        <a:graphic>
          <a:graphicData uri="http://schemas.openxmlformats.org/presentationml/2006/ole">
            <p:oleObj spid="_x0000_s1055" name="Visio" r:id="rId4" imgW="1018401" imgH="792180" progId="Visio.Drawing.11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435600" y="2133600"/>
          <a:ext cx="3384550" cy="1223963"/>
        </p:xfrm>
        <a:graphic>
          <a:graphicData uri="http://schemas.openxmlformats.org/presentationml/2006/ole">
            <p:oleObj spid="_x0000_s1056" name="Visio" r:id="rId5" imgW="1924764" imgH="57150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0517A6-36F8-4B67-88C8-F7EE14C83F6F}" type="slidenum">
              <a:rPr lang="ru-RU" smtClean="0"/>
              <a:pPr>
                <a:defRPr/>
              </a:pPr>
              <a:t>20</a:t>
            </a:fld>
            <a:endParaRPr lang="ru-RU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9144000" cy="50333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2"/>
                </a:solidFill>
              </a:rPr>
              <a:t>3.3 </a:t>
            </a:r>
            <a:r>
              <a:rPr lang="ru-RU" sz="2800" b="1" dirty="0" smtClean="0">
                <a:solidFill>
                  <a:schemeClr val="tx2"/>
                </a:solidFill>
              </a:rPr>
              <a:t>Указатели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144000" cy="187220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Указатель</a:t>
            </a:r>
            <a:r>
              <a:rPr lang="ru-RU" altLang="ru-RU" sz="2000" dirty="0" smtClean="0"/>
              <a:t> – тип данных, используемый при написании программы для хранения адресов. В памяти для 32-х разрядного приложения занимает 4 байта и адресует сегмент размером </a:t>
            </a:r>
            <a:r>
              <a:rPr lang="en-US" altLang="ru-RU" sz="2000" dirty="0" smtClean="0"/>
              <a:t>V</a:t>
            </a:r>
            <a:r>
              <a:rPr lang="ru-RU" altLang="ru-RU" sz="2000" dirty="0" smtClean="0"/>
              <a:t> </a:t>
            </a:r>
            <a:r>
              <a:rPr lang="ru-RU" altLang="ru-RU" sz="2000" dirty="0" smtClean="0">
                <a:sym typeface="Symbol"/>
              </a:rPr>
              <a:t></a:t>
            </a:r>
            <a:r>
              <a:rPr lang="ru-RU" altLang="ru-RU" sz="2000" dirty="0" smtClean="0"/>
              <a:t> 2</a:t>
            </a:r>
            <a:r>
              <a:rPr lang="ru-RU" altLang="ru-RU" sz="2000" baseline="30000" dirty="0" smtClean="0"/>
              <a:t>32</a:t>
            </a:r>
            <a:r>
              <a:rPr lang="ru-RU" altLang="ru-RU" sz="2000" dirty="0" smtClean="0"/>
              <a:t>=</a:t>
            </a:r>
            <a:r>
              <a:rPr lang="ru-RU" altLang="ru-RU" sz="2000" baseline="30000" dirty="0" smtClean="0"/>
              <a:t> </a:t>
            </a:r>
            <a:r>
              <a:rPr lang="ru-RU" altLang="ru-RU" sz="2000" dirty="0" smtClean="0"/>
              <a:t>4Гб.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2000" dirty="0" smtClean="0"/>
              <a:t>При сегментной модели памяти адреса определяются относительно начала сегмента.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$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ru-RU" sz="2000" b="1" dirty="0" smtClean="0"/>
              <a:t>Указатель </a:t>
            </a:r>
            <a:r>
              <a:rPr lang="ru-RU" sz="2000" b="1" dirty="0" smtClean="0">
                <a:solidFill>
                  <a:srgbClr val="FF0000"/>
                </a:solidFill>
              </a:rPr>
              <a:t>=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err="1" smtClean="0"/>
              <a:t>Изменяемость_значения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Тип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err="1" smtClean="0"/>
              <a:t>Изменяемость_адреса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 *Имя </a:t>
            </a:r>
            <a:r>
              <a:rPr lang="ru-RU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err="1" smtClean="0"/>
              <a:t>=Адрес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;</a:t>
            </a: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b="1" dirty="0" smtClean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79512" y="3573016"/>
            <a:ext cx="4032250" cy="1080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  <a:r>
              <a:rPr lang="en-US" sz="2000" b="1" dirty="0" smtClean="0"/>
              <a:t>    </a:t>
            </a:r>
            <a:endParaRPr lang="ru-RU" sz="2000" b="1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dirty="0"/>
              <a:t>1)</a:t>
            </a:r>
            <a:r>
              <a:rPr lang="en-US" sz="2000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short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a,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=&amp;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1" dirty="0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9512" y="4581128"/>
            <a:ext cx="84963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dirty="0" smtClean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dirty="0" smtClean="0"/>
              <a:t>2</a:t>
            </a:r>
            <a:r>
              <a:rPr lang="ru-RU" sz="2000" dirty="0"/>
              <a:t>) 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short 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ptrs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000" dirty="0" smtClean="0"/>
              <a:t>3</a:t>
            </a:r>
            <a:r>
              <a:rPr lang="en-US" sz="2000" dirty="0"/>
              <a:t>)</a:t>
            </a:r>
            <a:r>
              <a:rPr lang="en-US" sz="2000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short *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ptrs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=&amp;a;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 b="1" dirty="0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3779912" y="5301208"/>
            <a:ext cx="4931990" cy="719659"/>
          </a:xfrm>
          <a:prstGeom prst="wedgeRoundRectCallout">
            <a:avLst>
              <a:gd name="adj1" fmla="val -107110"/>
              <a:gd name="adj2" fmla="val -6483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Неизменяемое значение</a:t>
            </a:r>
            <a:r>
              <a:rPr lang="en-US" sz="2000" dirty="0"/>
              <a:t>:</a:t>
            </a:r>
          </a:p>
          <a:p>
            <a:pPr algn="ctr">
              <a:spcBef>
                <a:spcPct val="20000"/>
              </a:spcBef>
            </a:pPr>
            <a:r>
              <a:rPr lang="ru-RU" sz="2000" dirty="0"/>
              <a:t>можно </a:t>
            </a:r>
            <a:r>
              <a:rPr lang="en-US" sz="2000" b="1" dirty="0" err="1"/>
              <a:t>ptrs</a:t>
            </a:r>
            <a:r>
              <a:rPr lang="en-US" sz="2000" b="1" dirty="0"/>
              <a:t> = &amp;b;</a:t>
            </a:r>
            <a:r>
              <a:rPr lang="en-US" sz="2000" dirty="0"/>
              <a:t> </a:t>
            </a:r>
            <a:r>
              <a:rPr lang="ru-RU" sz="2000" dirty="0"/>
              <a:t>нельзя </a:t>
            </a:r>
            <a:r>
              <a:rPr lang="en-US" sz="2000" b="1" dirty="0"/>
              <a:t>*</a:t>
            </a:r>
            <a:r>
              <a:rPr lang="en-US" sz="2000" b="1" dirty="0" err="1"/>
              <a:t>ptrs</a:t>
            </a:r>
            <a:r>
              <a:rPr lang="en-US" sz="2000" b="1" dirty="0"/>
              <a:t>=10;</a:t>
            </a:r>
            <a:endParaRPr lang="ru-RU" sz="2000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707904" y="6139656"/>
            <a:ext cx="4933577" cy="718344"/>
          </a:xfrm>
          <a:prstGeom prst="wedgeRoundRectCallout">
            <a:avLst>
              <a:gd name="adj1" fmla="val -82582"/>
              <a:gd name="adj2" fmla="val -6280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Неизменяемый указатель</a:t>
            </a:r>
            <a:endParaRPr lang="en-US" sz="2000" dirty="0"/>
          </a:p>
          <a:p>
            <a:pPr algn="ctr"/>
            <a:r>
              <a:rPr lang="ru-RU" sz="2000" dirty="0"/>
              <a:t>можно </a:t>
            </a:r>
            <a:r>
              <a:rPr lang="en-US" sz="2000" b="1" dirty="0"/>
              <a:t>*</a:t>
            </a:r>
            <a:r>
              <a:rPr lang="en-US" sz="2000" b="1" dirty="0" err="1"/>
              <a:t>ptrs</a:t>
            </a:r>
            <a:r>
              <a:rPr lang="en-US" sz="2000" b="1" dirty="0"/>
              <a:t>=10; </a:t>
            </a:r>
            <a:r>
              <a:rPr lang="ru-RU" sz="2000" dirty="0"/>
              <a:t>нельзя </a:t>
            </a:r>
            <a:r>
              <a:rPr lang="en-US" sz="2000" b="1" dirty="0" err="1"/>
              <a:t>ptrs</a:t>
            </a:r>
            <a:r>
              <a:rPr lang="en-US" sz="2000" b="1" dirty="0"/>
              <a:t> = &amp;b;</a:t>
            </a:r>
            <a:endParaRPr lang="ru-RU" sz="2000" b="1" dirty="0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573016"/>
            <a:ext cx="2808312" cy="1256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0CB48E-6D55-4E4D-B9BC-45889ED6D7A8}" type="slidenum">
              <a:rPr lang="ru-RU" smtClean="0"/>
              <a:pPr>
                <a:defRPr/>
              </a:pPr>
              <a:t>21</a:t>
            </a:fld>
            <a:endParaRPr lang="ru-RU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smtClean="0"/>
              <a:t>Операции</a:t>
            </a:r>
            <a:r>
              <a:rPr lang="en-US" sz="2800" b="1" smtClean="0"/>
              <a:t> </a:t>
            </a:r>
            <a:r>
              <a:rPr lang="ru-RU" sz="2800" b="1" smtClean="0"/>
              <a:t>над указателями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964488" cy="602128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1. Присваивание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 smtClean="0"/>
              <a:t>   </a:t>
            </a:r>
            <a:r>
              <a:rPr lang="ru-RU" sz="2400" b="1" dirty="0" smtClean="0"/>
              <a:t>Примеры: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a,*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ptrj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*b;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400" dirty="0" smtClean="0"/>
              <a:t>1)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&amp;a;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400" dirty="0" smtClean="0"/>
              <a:t>2)</a:t>
            </a:r>
            <a:r>
              <a:rPr lang="ru-RU" sz="2400" b="1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нулевой адрес (начиная с 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C++11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endParaRPr lang="en-US" sz="24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 smtClean="0"/>
              <a:t>3)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ptrj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 smtClean="0"/>
              <a:t>4)</a:t>
            </a:r>
            <a:r>
              <a:rPr lang="en-US" sz="2400" b="1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&amp;a;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400" dirty="0" smtClean="0"/>
              <a:t>5</a:t>
            </a:r>
            <a:r>
              <a:rPr lang="ru-RU" sz="2400" dirty="0" smtClean="0"/>
              <a:t>)</a:t>
            </a:r>
            <a:r>
              <a:rPr lang="ru-RU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ptri</a:t>
            </a:r>
            <a:r>
              <a:rPr lang="ru-RU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b;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ym typeface="Symbol" pitchFamily="18" charset="2"/>
              </a:rPr>
              <a:t>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b;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static_cast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*&gt;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b;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499992" y="5733256"/>
            <a:ext cx="4033838" cy="819150"/>
          </a:xfrm>
          <a:prstGeom prst="wedgeRoundRectCallout">
            <a:avLst>
              <a:gd name="adj1" fmla="val -40121"/>
              <a:gd name="adj2" fmla="val -9689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Явное переопределение типа указателя</a:t>
            </a:r>
            <a:r>
              <a:rPr lang="en-US" sz="2400" dirty="0"/>
              <a:t> (</a:t>
            </a:r>
            <a:r>
              <a:rPr lang="en-US" sz="2400" dirty="0" smtClean="0"/>
              <a:t>C++-</a:t>
            </a:r>
            <a:r>
              <a:rPr lang="en-US" sz="2400" dirty="0"/>
              <a:t>style)</a:t>
            </a:r>
            <a:endParaRPr lang="ru-RU" sz="2400" dirty="0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3635896" y="3284984"/>
            <a:ext cx="4033838" cy="819150"/>
          </a:xfrm>
          <a:prstGeom prst="wedgeRoundRectCallout">
            <a:avLst>
              <a:gd name="adj1" fmla="val -25361"/>
              <a:gd name="adj2" fmla="val 8970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Явное переопределение типа указателя</a:t>
            </a:r>
            <a:r>
              <a:rPr lang="en-US" sz="2400" dirty="0"/>
              <a:t> (C-style)</a:t>
            </a:r>
            <a:endParaRPr lang="ru-RU" sz="2400" dirty="0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5868144" y="1052736"/>
            <a:ext cx="3096344" cy="819150"/>
          </a:xfrm>
          <a:prstGeom prst="wedgeRoundRectCallout">
            <a:avLst>
              <a:gd name="adj1" fmla="val -49561"/>
              <a:gd name="adj2" fmla="val 5869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err="1" smtClean="0"/>
              <a:t>Нетипизированный</a:t>
            </a:r>
            <a:r>
              <a:rPr lang="ru-RU" sz="2400" dirty="0" smtClean="0"/>
              <a:t> указатель</a:t>
            </a:r>
            <a:endParaRPr lang="ru-RU" sz="2400" dirty="0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915816" y="1052736"/>
            <a:ext cx="2736304" cy="819150"/>
          </a:xfrm>
          <a:prstGeom prst="wedgeRoundRectCallout">
            <a:avLst>
              <a:gd name="adj1" fmla="val -97302"/>
              <a:gd name="adj2" fmla="val 6025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/>
              <a:t>Типизированные указатели</a:t>
            </a:r>
            <a:endParaRPr lang="ru-RU" sz="2400" dirty="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0" y="5517232"/>
            <a:ext cx="4033838" cy="1340768"/>
          </a:xfrm>
          <a:prstGeom prst="wedgeRoundRectCallout">
            <a:avLst>
              <a:gd name="adj1" fmla="val -23750"/>
              <a:gd name="adj2" fmla="val -9426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Типизированному </a:t>
            </a:r>
            <a:r>
              <a:rPr lang="ru-RU" sz="2400" dirty="0" err="1" smtClean="0">
                <a:solidFill>
                  <a:srgbClr val="FF0000"/>
                </a:solidFill>
              </a:rPr>
              <a:t>указа-телю</a:t>
            </a:r>
            <a:r>
              <a:rPr lang="ru-RU" sz="2400" dirty="0" smtClean="0">
                <a:solidFill>
                  <a:srgbClr val="FF0000"/>
                </a:solidFill>
              </a:rPr>
              <a:t> нельзя присваивать </a:t>
            </a:r>
            <a:r>
              <a:rPr lang="ru-RU" sz="2400" dirty="0" err="1" smtClean="0">
                <a:solidFill>
                  <a:srgbClr val="FF0000"/>
                </a:solidFill>
              </a:rPr>
              <a:t>нетипизированный</a:t>
            </a:r>
            <a:r>
              <a:rPr lang="ru-RU" sz="2400" dirty="0" smtClean="0">
                <a:solidFill>
                  <a:srgbClr val="FF0000"/>
                </a:solidFill>
              </a:rPr>
              <a:t>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8" grpId="0" animBg="1"/>
      <p:bldP spid="7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79512" y="981074"/>
            <a:ext cx="8964488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dirty="0">
                <a:cs typeface="+mn-cs"/>
              </a:rPr>
              <a:t>2. Разыменование</a:t>
            </a:r>
            <a:endParaRPr lang="en-US" sz="2400" dirty="0"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000" dirty="0">
                <a:cs typeface="+mn-cs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cs typeface="+mn-cs"/>
              </a:rPr>
              <a:t>    Примеры:</a:t>
            </a:r>
            <a:endParaRPr lang="en-US" sz="2400" b="1" dirty="0">
              <a:cs typeface="+mn-cs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000" dirty="0">
                <a:cs typeface="+mn-cs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,*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  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&amp;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a;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2400" dirty="0">
                <a:cs typeface="+mn-cs"/>
              </a:rPr>
              <a:t>1)</a:t>
            </a:r>
            <a:r>
              <a:rPr lang="en-US" sz="2400" b="1" dirty="0">
                <a:cs typeface="+mn-cs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ptri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2400" dirty="0">
                <a:cs typeface="+mn-cs"/>
              </a:rPr>
              <a:t>2)</a:t>
            </a:r>
            <a:r>
              <a:rPr lang="en-US" sz="2400" b="1" dirty="0">
                <a:cs typeface="+mn-cs"/>
              </a:rPr>
              <a:t> 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ptri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=125;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AutoNum type="arabicParenR" startAt="3"/>
              <a:defRPr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*b=6; </a:t>
            </a:r>
            <a:r>
              <a:rPr lang="en-US" sz="2400" b="1" dirty="0">
                <a:cs typeface="+mn-cs"/>
                <a:sym typeface="Symbol" pitchFamily="18" charset="2"/>
              </a:rPr>
              <a:t> </a:t>
            </a:r>
            <a:r>
              <a:rPr lang="en-US" sz="2400" b="1" dirty="0" smtClean="0">
                <a:cs typeface="+mn-cs"/>
                <a:sym typeface="Symbol" pitchFamily="18" charset="2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*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*)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b = 6;</a:t>
            </a:r>
            <a:endParaRPr lang="en-US" sz="2400" b="1" dirty="0" smtClean="0">
              <a:cs typeface="+mn-cs"/>
              <a:sym typeface="Symbol" pitchFamily="18" charset="2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400" b="1" dirty="0">
                <a:cs typeface="+mn-cs"/>
                <a:sym typeface="Symbol" pitchFamily="18" charset="2"/>
              </a:rPr>
              <a:t> </a:t>
            </a:r>
            <a:r>
              <a:rPr lang="en-US" sz="2400" b="1" dirty="0" smtClean="0">
                <a:cs typeface="+mn-cs"/>
                <a:sym typeface="Symbol" pitchFamily="18" charset="2"/>
              </a:rPr>
              <a:t>			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*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static_cast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&lt;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*&gt;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(b)=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6;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400" b="1" dirty="0">
              <a:cs typeface="+mn-cs"/>
            </a:endParaRPr>
          </a:p>
        </p:txBody>
      </p:sp>
      <p:sp>
        <p:nvSpPr>
          <p:cNvPr id="512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0CB48E-6D55-4E4D-B9BC-45889ED6D7A8}" type="slidenum">
              <a:rPr lang="ru-RU" smtClean="0"/>
              <a:pPr>
                <a:defRPr/>
              </a:pPr>
              <a:t>22</a:t>
            </a:fld>
            <a:endParaRPr lang="ru-RU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smtClean="0"/>
              <a:t>Операции</a:t>
            </a:r>
            <a:r>
              <a:rPr lang="en-US" sz="2800" b="1" smtClean="0"/>
              <a:t> </a:t>
            </a:r>
            <a:r>
              <a:rPr lang="ru-RU" sz="2800" b="1" smtClean="0"/>
              <a:t>над указателями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211960" y="3212976"/>
            <a:ext cx="4033838" cy="819150"/>
          </a:xfrm>
          <a:prstGeom prst="wedgeRoundRectCallout">
            <a:avLst>
              <a:gd name="adj1" fmla="val -76956"/>
              <a:gd name="adj2" fmla="val 5572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Явное переопределение типа указателя</a:t>
            </a:r>
            <a:r>
              <a:rPr lang="en-US" sz="2400" dirty="0"/>
              <a:t> (C-style)</a:t>
            </a:r>
            <a:endParaRPr lang="ru-RU" sz="2400" dirty="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3635896" y="5373216"/>
            <a:ext cx="4321175" cy="819150"/>
          </a:xfrm>
          <a:prstGeom prst="wedgeRoundRectCallout">
            <a:avLst>
              <a:gd name="adj1" fmla="val -31435"/>
              <a:gd name="adj2" fmla="val -8445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Явное переопределение типа указателя</a:t>
            </a:r>
            <a:r>
              <a:rPr lang="en-US" sz="2400" dirty="0"/>
              <a:t> (C++-style)</a:t>
            </a:r>
            <a:endParaRPr lang="ru-RU" sz="2400" dirty="0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251521" y="5301208"/>
            <a:ext cx="3096343" cy="1296144"/>
          </a:xfrm>
          <a:prstGeom prst="wedgeRoundRectCallout">
            <a:avLst>
              <a:gd name="adj1" fmla="val -29500"/>
              <a:gd name="adj2" fmla="val -11967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Нетипизированные</a:t>
            </a:r>
            <a:r>
              <a:rPr lang="ru-RU" sz="2400" dirty="0" smtClean="0">
                <a:solidFill>
                  <a:srgbClr val="FF0000"/>
                </a:solidFill>
              </a:rPr>
              <a:t> указатели нельзя разыменовывать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E84D74F-233F-4874-AC2D-FC6F7BA3FAD1}" type="slidenum">
              <a:rPr lang="ru-RU" smtClean="0"/>
              <a:pPr>
                <a:defRPr/>
              </a:pPr>
              <a:t>23</a:t>
            </a:fld>
            <a:endParaRPr lang="ru-RU" smtClean="0"/>
          </a:p>
        </p:txBody>
      </p:sp>
      <p:sp>
        <p:nvSpPr>
          <p:cNvPr id="6147" name="Rectangle 19"/>
          <p:cNvSpPr>
            <a:spLocks noChangeArrowheads="1"/>
          </p:cNvSpPr>
          <p:nvPr/>
        </p:nvSpPr>
        <p:spPr bwMode="auto">
          <a:xfrm>
            <a:off x="251520" y="908720"/>
            <a:ext cx="8496944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3500438"/>
            <a:ext cx="54768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5013325"/>
            <a:ext cx="26289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smtClean="0"/>
              <a:t>Основное правило адресной арифметики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6948488" y="3357563"/>
            <a:ext cx="1871662" cy="1079500"/>
          </a:xfrm>
          <a:prstGeom prst="wedgeRoundRectCallout">
            <a:avLst>
              <a:gd name="adj1" fmla="val -139568"/>
              <a:gd name="adj2" fmla="val 108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Значение</a:t>
            </a:r>
          </a:p>
          <a:p>
            <a:pPr algn="ctr"/>
            <a:r>
              <a:rPr lang="ru-RU"/>
              <a:t>указателя</a:t>
            </a:r>
          </a:p>
          <a:p>
            <a:pPr algn="ctr"/>
            <a:r>
              <a:rPr lang="ru-RU"/>
              <a:t>меняется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6804248" y="5301208"/>
            <a:ext cx="1871662" cy="1079500"/>
          </a:xfrm>
          <a:prstGeom prst="wedgeRoundRectCallout">
            <a:avLst>
              <a:gd name="adj1" fmla="val -198093"/>
              <a:gd name="adj2" fmla="val -26324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Значение</a:t>
            </a:r>
          </a:p>
          <a:p>
            <a:pPr algn="ctr"/>
            <a:r>
              <a:rPr lang="ru-RU"/>
              <a:t>указателя</a:t>
            </a:r>
          </a:p>
          <a:p>
            <a:pPr algn="ctr"/>
            <a:r>
              <a:rPr lang="ru-RU"/>
              <a:t>не меняется!!!</a:t>
            </a:r>
          </a:p>
        </p:txBody>
      </p:sp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1989138"/>
            <a:ext cx="49339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948488" y="1484313"/>
            <a:ext cx="1871662" cy="1079500"/>
          </a:xfrm>
          <a:prstGeom prst="wedgeRoundRectCallout">
            <a:avLst>
              <a:gd name="adj1" fmla="val -100889"/>
              <a:gd name="adj2" fmla="val 401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Значение</a:t>
            </a:r>
          </a:p>
          <a:p>
            <a:pPr algn="ctr"/>
            <a:r>
              <a:rPr lang="ru-RU"/>
              <a:t>указателя</a:t>
            </a:r>
          </a:p>
          <a:p>
            <a:pPr algn="ctr"/>
            <a:r>
              <a:rPr lang="ru-RU"/>
              <a:t>меняется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908050"/>
            <a:ext cx="8136904" cy="594995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b="1" dirty="0" smtClean="0"/>
              <a:t>           </a:t>
            </a:r>
            <a:r>
              <a:rPr lang="ru-RU" sz="2000" b="1" dirty="0" smtClean="0"/>
              <a:t>Указатель </a:t>
            </a:r>
            <a:r>
              <a:rPr lang="en-US" sz="2000" b="1" dirty="0" smtClean="0"/>
              <a:t>+</a:t>
            </a:r>
            <a:r>
              <a:rPr lang="ru-RU" sz="2000" b="1" dirty="0" smtClean="0"/>
              <a:t> </a:t>
            </a:r>
            <a:r>
              <a:rPr lang="en-US" sz="2000" b="1" dirty="0" smtClean="0"/>
              <a:t>n</a:t>
            </a:r>
            <a:r>
              <a:rPr lang="ru-RU" sz="2000" b="1" dirty="0" smtClean="0"/>
              <a:t> </a:t>
            </a:r>
            <a:r>
              <a:rPr lang="ru-RU" sz="2000" b="1" dirty="0" smtClean="0">
                <a:sym typeface="Symbol" pitchFamily="18" charset="2"/>
              </a:rPr>
              <a:t> Адрес + </a:t>
            </a:r>
            <a:r>
              <a:rPr lang="ru-RU" sz="2000" b="1" dirty="0" err="1" smtClean="0"/>
              <a:t>n</a:t>
            </a:r>
            <a:r>
              <a:rPr lang="en-US" sz="2000" b="1" dirty="0" smtClean="0"/>
              <a:t> </a:t>
            </a:r>
            <a:r>
              <a:rPr lang="ru-RU" sz="2000" b="1" dirty="0" smtClean="0"/>
              <a:t>*</a:t>
            </a:r>
            <a:r>
              <a:rPr lang="en-US" sz="2000" b="1" dirty="0" smtClean="0"/>
              <a:t> </a:t>
            </a:r>
            <a:r>
              <a:rPr lang="ru-RU" sz="2000" b="1" dirty="0" err="1" smtClean="0"/>
              <a:t>sizeof</a:t>
            </a:r>
            <a:r>
              <a:rPr lang="ru-RU" sz="2000" b="1" dirty="0" smtClean="0"/>
              <a:t>(Тип</a:t>
            </a:r>
            <a:r>
              <a:rPr lang="en-US" sz="2000" b="1" dirty="0" smtClean="0"/>
              <a:t>_</a:t>
            </a:r>
            <a:r>
              <a:rPr lang="ru-RU" sz="2000" b="1" dirty="0" smtClean="0"/>
              <a:t>данных)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dirty="0" smtClean="0"/>
              <a:t>Примеры:     </a:t>
            </a:r>
            <a:r>
              <a:rPr lang="ru-RU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=&amp;a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dirty="0" smtClean="0"/>
              <a:t>1)</a:t>
            </a:r>
            <a:r>
              <a:rPr lang="en-US" sz="2000" dirty="0" smtClean="0"/>
              <a:t>  </a:t>
            </a:r>
            <a:r>
              <a:rPr lang="ru-RU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++; 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0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20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1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dirty="0" smtClean="0"/>
              <a:t>2)</a:t>
            </a:r>
            <a:r>
              <a:rPr lang="en-US" sz="2000" dirty="0" smtClean="0"/>
              <a:t>   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+=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sz="20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200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ru-RU" sz="20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dirty="0" smtClean="0"/>
              <a:t>3)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*(ptrs+2)=2;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11" grpId="0" animBg="1"/>
      <p:bldP spid="41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36560F-9D40-47CD-9732-0149CEB4CB13}" type="slidenum">
              <a:rPr lang="ru-RU" smtClean="0"/>
              <a:pPr>
                <a:defRPr/>
              </a:pPr>
              <a:t>24</a:t>
            </a:fld>
            <a:endParaRPr lang="ru-RU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Ссылки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4824214" cy="3025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dirty="0" smtClean="0"/>
              <a:t>  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a,</a:t>
            </a:r>
            <a:r>
              <a:rPr lang="ru-RU" sz="2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переменная</a:t>
            </a:r>
            <a:endParaRPr lang="en-US" sz="2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ptri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=&amp;a</a:t>
            </a:r>
            <a:r>
              <a:rPr lang="en-US" sz="2800" b="1" dirty="0" smtClean="0"/>
              <a:t>,</a:t>
            </a:r>
            <a:r>
              <a:rPr lang="ru-RU" sz="2800" b="1" dirty="0" smtClean="0"/>
              <a:t>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указатель</a:t>
            </a:r>
            <a:endParaRPr lang="en-US" sz="2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None/>
            </a:pP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&amp;b=a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ссылка</a:t>
            </a:r>
            <a:endParaRPr lang="en-US" sz="28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a=3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800" dirty="0" smtClean="0"/>
              <a:t> </a:t>
            </a:r>
            <a:r>
              <a:rPr lang="en-US" sz="2800" b="1" dirty="0" smtClean="0">
                <a:sym typeface="Symbol" pitchFamily="18" charset="2"/>
              </a:rPr>
              <a:t>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*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ptri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=3;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sym typeface="Symbol" pitchFamily="18" charset="2"/>
              </a:rPr>
              <a:t>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b=3</a:t>
            </a:r>
            <a:r>
              <a:rPr lang="en-US" sz="2800" dirty="0" smtClean="0">
                <a:sym typeface="Symbol" pitchFamily="18" charset="2"/>
              </a:rPr>
              <a:t>;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2825" y="1125538"/>
            <a:ext cx="432117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4005263"/>
            <a:ext cx="88201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</a:pP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Ссылка</a:t>
            </a:r>
            <a:r>
              <a:rPr lang="ru-RU" sz="2000" dirty="0" smtClean="0"/>
              <a:t> </a:t>
            </a:r>
            <a:r>
              <a:rPr lang="ru-RU" sz="2000" dirty="0"/>
              <a:t>тоже физически представляет собой </a:t>
            </a:r>
            <a:r>
              <a:rPr lang="ru-RU" sz="20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адрес</a:t>
            </a:r>
            <a:r>
              <a:rPr lang="ru-RU" sz="2000" dirty="0"/>
              <a:t>, но в отличие от указателя при работе со ссылками </a:t>
            </a:r>
            <a:r>
              <a:rPr lang="ru-RU" sz="2000" dirty="0">
                <a:solidFill>
                  <a:srgbClr val="FF0000"/>
                </a:solidFill>
              </a:rPr>
              <a:t>не используется операция </a:t>
            </a:r>
            <a:r>
              <a:rPr lang="ru-RU" sz="2000" dirty="0" smtClean="0">
                <a:solidFill>
                  <a:srgbClr val="FF0000"/>
                </a:solidFill>
              </a:rPr>
              <a:t>разыменования</a:t>
            </a:r>
            <a:r>
              <a:rPr lang="ru-RU" sz="2000" dirty="0" smtClean="0"/>
              <a:t>, т.е. ссылка – это второе имя (</a:t>
            </a:r>
            <a:r>
              <a:rPr lang="en-US" sz="2000" dirty="0" smtClean="0"/>
              <a:t>alias </a:t>
            </a:r>
            <a:r>
              <a:rPr lang="ru-RU" sz="2000" dirty="0" smtClean="0"/>
              <a:t>или псевдоним)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5BB134-898D-4EF6-B3A0-61617B68F199}" type="slidenum">
              <a:rPr lang="ru-RU" smtClean="0"/>
              <a:pPr>
                <a:defRPr/>
              </a:pPr>
              <a:t>25</a:t>
            </a:fld>
            <a:endParaRPr lang="ru-RU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2"/>
            <a:ext cx="8867775" cy="791939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3.4 Управление динамической памятью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А. С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-style</a:t>
            </a:r>
            <a:endParaRPr lang="ru-RU" sz="2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0767"/>
            <a:ext cx="8496300" cy="540134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1</a:t>
            </a:r>
            <a:r>
              <a:rPr lang="ru-RU" sz="2000" b="1" dirty="0" smtClean="0"/>
              <a:t>. Размещение в памяти одного значения</a:t>
            </a:r>
            <a:endParaRPr lang="en-US" sz="2000" b="1" dirty="0" smtClean="0"/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dirty="0" smtClean="0"/>
              <a:t>Выделение памяти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2000" b="1" dirty="0" smtClean="0"/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800" b="1" dirty="0" smtClean="0"/>
              <a:t>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dirty="0" smtClean="0"/>
              <a:t>Освобождение памяти</a:t>
            </a:r>
            <a:endParaRPr lang="ru-RU" sz="2000" b="1" dirty="0" smtClean="0"/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2000" b="1" dirty="0" smtClean="0"/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block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en-US" sz="800" b="1" dirty="0" smtClean="0"/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endParaRPr lang="ru-RU" sz="800" b="1" dirty="0" smtClean="0"/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</a:rPr>
              <a:t>;   </a:t>
            </a:r>
          </a:p>
          <a:p>
            <a:pPr eaLnBrk="1" hangingPunct="1">
              <a:lnSpc>
                <a:spcPct val="105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if ((a = 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*) </a:t>
            </a:r>
            <a:r>
              <a:rPr lang="en-US" sz="2000" b="1" dirty="0" err="1" smtClean="0">
                <a:latin typeface="Courier New" pitchFamily="49" charset="0"/>
              </a:rPr>
              <a:t>malloc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sizeof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)))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r>
              <a:rPr lang="ru-RU" sz="2000" b="1" dirty="0" smtClean="0">
                <a:latin typeface="Courier New" pitchFamily="49" charset="0"/>
              </a:rPr>
              <a:t>{</a:t>
            </a:r>
            <a:r>
              <a:rPr lang="en-US" sz="2000" dirty="0" smtClean="0">
                <a:latin typeface="Courier New" pitchFamily="49" charset="0"/>
              </a:rPr>
              <a:t> </a:t>
            </a: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             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</a:rPr>
              <a:t>printf</a:t>
            </a:r>
            <a:r>
              <a:rPr lang="ru-RU" sz="2000" b="1" dirty="0" smtClean="0">
                <a:latin typeface="Courier New" pitchFamily="49" charset="0"/>
              </a:rPr>
              <a:t>("</a:t>
            </a:r>
            <a:r>
              <a:rPr lang="en-US" sz="2000" b="1" dirty="0" smtClean="0">
                <a:latin typeface="Courier New" pitchFamily="49" charset="0"/>
              </a:rPr>
              <a:t>Not enough memory</a:t>
            </a:r>
            <a:r>
              <a:rPr lang="ru-RU" sz="2000" b="1" dirty="0" smtClean="0">
                <a:latin typeface="Courier New" pitchFamily="49" charset="0"/>
              </a:rPr>
              <a:t>.");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              </a:t>
            </a:r>
            <a:r>
              <a:rPr lang="ru-RU" sz="2000" b="1" dirty="0" err="1" smtClean="0">
                <a:latin typeface="Courier New" pitchFamily="49" charset="0"/>
              </a:rPr>
              <a:t>exit</a:t>
            </a:r>
            <a:r>
              <a:rPr lang="ru-RU" sz="2000" b="1" dirty="0" smtClean="0">
                <a:latin typeface="Courier New" pitchFamily="49" charset="0"/>
              </a:rPr>
              <a:t>(1);</a:t>
            </a:r>
            <a:r>
              <a:rPr lang="en-US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      </a:t>
            </a:r>
            <a:r>
              <a:rPr lang="ru-RU" sz="2000" b="1" dirty="0" smtClean="0">
                <a:latin typeface="Courier New" pitchFamily="49" charset="0"/>
              </a:rPr>
              <a:t>}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*</a:t>
            </a:r>
            <a:r>
              <a:rPr lang="ru-RU" sz="2000" b="1" dirty="0" err="1" smtClean="0">
                <a:latin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=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-244; </a:t>
            </a:r>
          </a:p>
          <a:p>
            <a:pPr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</a:rPr>
              <a:t>free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F6003E-579A-46FF-AFF3-5BC529084525}" type="slidenum">
              <a:rPr lang="ru-RU" smtClean="0"/>
              <a:pPr>
                <a:defRPr/>
              </a:pPr>
              <a:t>26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867328" cy="379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2. Размещение нескольких значений</a:t>
            </a:r>
            <a:endParaRPr lang="en-US" sz="28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543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Выделение памяти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сalloc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Освобождение памяти</a:t>
            </a:r>
            <a:endParaRPr lang="ru-RU" sz="2000" b="1" dirty="0" smtClean="0"/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free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block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en-US" sz="1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err="1" smtClean="0">
                <a:latin typeface="Courier New" pitchFamily="49" charset="0"/>
              </a:rPr>
              <a:t>int</a:t>
            </a:r>
            <a:r>
              <a:rPr lang="ru-RU" sz="2400" b="1" dirty="0" smtClean="0">
                <a:latin typeface="Courier New" pitchFamily="49" charset="0"/>
              </a:rPr>
              <a:t> *</a:t>
            </a:r>
            <a:r>
              <a:rPr lang="en-US" sz="2400" b="1" dirty="0" smtClean="0">
                <a:latin typeface="Courier New" pitchFamily="49" charset="0"/>
              </a:rPr>
              <a:t>list</a:t>
            </a:r>
            <a:r>
              <a:rPr lang="ru-RU" sz="2400" b="1" dirty="0" smtClean="0">
                <a:latin typeface="Courier New" pitchFamily="49" charset="0"/>
              </a:rPr>
              <a:t>;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list = 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*) </a:t>
            </a:r>
            <a:r>
              <a:rPr lang="en-US" sz="2400" b="1" dirty="0" err="1" smtClean="0">
                <a:latin typeface="Courier New" pitchFamily="49" charset="0"/>
              </a:rPr>
              <a:t>calloc</a:t>
            </a:r>
            <a:r>
              <a:rPr lang="en-US" sz="2400" b="1" dirty="0" smtClean="0">
                <a:latin typeface="Courier New" pitchFamily="49" charset="0"/>
              </a:rPr>
              <a:t>(3,sizeof(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))</a:t>
            </a:r>
            <a:r>
              <a:rPr lang="ru-RU" sz="2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Courier New" pitchFamily="49" charset="0"/>
              </a:rPr>
              <a:t>*</a:t>
            </a:r>
            <a:r>
              <a:rPr lang="en-US" sz="2400" b="1" dirty="0" smtClean="0">
                <a:latin typeface="Courier New" pitchFamily="49" charset="0"/>
              </a:rPr>
              <a:t>list</a:t>
            </a:r>
            <a:r>
              <a:rPr lang="ru-RU" sz="2400" b="1" dirty="0" smtClean="0">
                <a:latin typeface="Courier New" pitchFamily="49" charset="0"/>
              </a:rPr>
              <a:t>=-244; </a:t>
            </a:r>
            <a:r>
              <a:rPr lang="en-US" sz="2400" b="1" dirty="0" smtClean="0">
                <a:latin typeface="Courier New" pitchFamily="49" charset="0"/>
              </a:rPr>
              <a:t>   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*(list+1)=15;   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*(list+2)=-45;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Courier New" pitchFamily="49" charset="0"/>
              </a:rPr>
              <a:t>  …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err="1" smtClean="0">
                <a:latin typeface="Courier New" pitchFamily="49" charset="0"/>
              </a:rPr>
              <a:t>free</a:t>
            </a:r>
            <a:r>
              <a:rPr lang="ru-RU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latin typeface="Courier New" pitchFamily="49" charset="0"/>
              </a:rPr>
              <a:t>list</a:t>
            </a:r>
            <a:r>
              <a:rPr lang="ru-RU" sz="2400" b="1" dirty="0" smtClean="0">
                <a:latin typeface="Courier New" pitchFamily="49" charset="0"/>
              </a:rPr>
              <a:t>);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4724400"/>
            <a:ext cx="53276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AE459-4FF5-4FC3-872B-4A146D01B173}" type="slidenum">
              <a:rPr lang="ru-RU" smtClean="0"/>
              <a:pPr>
                <a:defRPr/>
              </a:pPr>
              <a:t>27</a:t>
            </a:fld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8675687" cy="79208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Б. С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++-style</a:t>
            </a:r>
            <a:endParaRPr lang="ru-RU" sz="2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820472" cy="580526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/>
              <a:t>1</a:t>
            </a:r>
            <a:r>
              <a:rPr lang="ru-RU" sz="2400" b="1" dirty="0" smtClean="0"/>
              <a:t>. Размещение одного значения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Операция выделения памяти: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	Указатель  = 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Имя_типа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smtClean="0"/>
              <a:t>(&lt;</a:t>
            </a:r>
            <a:r>
              <a:rPr lang="ru-RU" sz="2000" b="1" dirty="0" smtClean="0"/>
              <a:t>Значение</a:t>
            </a:r>
            <a:r>
              <a:rPr lang="en-US" sz="2000" b="1" dirty="0" smtClean="0"/>
              <a:t>&gt;)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Операция освобождения памяти: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/>
              <a:t> </a:t>
            </a:r>
            <a:r>
              <a:rPr lang="ru-RU" sz="2000" b="1" dirty="0" smtClean="0"/>
              <a:t>Указатель;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а)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*k;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k = new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*k = 85;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1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б)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</a:rPr>
              <a:t>;   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if ((a = new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(-244)</a:t>
            </a:r>
            <a:r>
              <a:rPr lang="en-US" sz="2000" b="1" dirty="0" smtClean="0">
                <a:latin typeface="Courier New" pitchFamily="49" charset="0"/>
              </a:rPr>
              <a:t>) ==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r>
              <a:rPr lang="ru-RU" sz="2000" b="1" dirty="0" smtClean="0">
                <a:latin typeface="Courier New" pitchFamily="49" charset="0"/>
              </a:rPr>
              <a:t>{</a:t>
            </a:r>
            <a:r>
              <a:rPr lang="en-US" sz="2000" dirty="0" smtClean="0">
                <a:latin typeface="Courier New" pitchFamily="49" charset="0"/>
              </a:rPr>
              <a:t> </a:t>
            </a: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ru-RU" sz="2000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printf</a:t>
            </a:r>
            <a:r>
              <a:rPr lang="ru-RU" sz="2000" b="1" dirty="0" smtClean="0">
                <a:latin typeface="Courier New" pitchFamily="49" charset="0"/>
              </a:rPr>
              <a:t>("</a:t>
            </a:r>
            <a:r>
              <a:rPr lang="en-US" sz="2000" b="1" dirty="0" smtClean="0">
                <a:latin typeface="Courier New" pitchFamily="49" charset="0"/>
              </a:rPr>
              <a:t>Not enough memory</a:t>
            </a:r>
            <a:r>
              <a:rPr lang="ru-RU" sz="2000" b="1" dirty="0" smtClean="0">
                <a:latin typeface="Courier New" pitchFamily="49" charset="0"/>
              </a:rPr>
              <a:t>.")</a:t>
            </a:r>
            <a:r>
              <a:rPr lang="ru-RU" sz="2000" b="1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      </a:t>
            </a:r>
            <a:r>
              <a:rPr lang="en-US" sz="2000" b="1" dirty="0" smtClean="0"/>
              <a:t> </a:t>
            </a:r>
            <a:r>
              <a:rPr lang="ru-RU" sz="2000" b="1" dirty="0" smtClean="0"/>
              <a:t>    </a:t>
            </a:r>
            <a:r>
              <a:rPr lang="ru-RU" sz="2000" b="1" dirty="0" err="1" smtClean="0">
                <a:latin typeface="Courier New" pitchFamily="49" charset="0"/>
              </a:rPr>
              <a:t>exit</a:t>
            </a:r>
            <a:r>
              <a:rPr lang="ru-RU" sz="2000" b="1" dirty="0" smtClean="0">
                <a:latin typeface="Courier New" pitchFamily="49" charset="0"/>
              </a:rPr>
              <a:t>(1);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ru-RU" sz="2000" b="1" dirty="0" smtClean="0">
                <a:latin typeface="Courier New" pitchFamily="49" charset="0"/>
              </a:rPr>
              <a:t>}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delete a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0B6A83-A022-41D7-BC47-D4463C278640}" type="slidenum">
              <a:rPr lang="ru-RU" smtClean="0"/>
              <a:pPr>
                <a:defRPr/>
              </a:pPr>
              <a:t>28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476672"/>
            <a:ext cx="9144000" cy="432048"/>
          </a:xfrm>
        </p:spPr>
        <p:txBody>
          <a:bodyPr/>
          <a:lstStyle/>
          <a:p>
            <a:pPr algn="ctr" eaLnBrk="1" hangingPunct="1"/>
            <a:r>
              <a:rPr lang="ru-RU" sz="2800" b="1" dirty="0" smtClean="0"/>
              <a:t>2. Размещение нескольких значений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748464" cy="580526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Операция выделения памяти</a:t>
            </a:r>
            <a:r>
              <a:rPr lang="en-US" sz="2000" dirty="0" smtClean="0"/>
              <a:t> </a:t>
            </a:r>
            <a:r>
              <a:rPr lang="ru-RU" sz="2000" dirty="0" smtClean="0"/>
              <a:t>для </a:t>
            </a:r>
            <a:r>
              <a:rPr lang="en-US" sz="2000" dirty="0" smtClean="0"/>
              <a:t>n </a:t>
            </a:r>
            <a:r>
              <a:rPr lang="ru-RU" sz="2000" dirty="0" smtClean="0"/>
              <a:t>значений: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	Указатель =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/>
              <a:t>Имя_типа</a:t>
            </a:r>
            <a:r>
              <a:rPr lang="ru-RU" sz="2000" b="1" dirty="0" smtClean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[</a:t>
            </a:r>
            <a:r>
              <a:rPr lang="ru-RU" sz="2000" b="1" dirty="0" smtClean="0"/>
              <a:t>Количество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]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Операция освобождения памяти: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 [] </a:t>
            </a:r>
            <a:r>
              <a:rPr lang="ru-RU" sz="2000" b="1" dirty="0" err="1" smtClean="0"/>
              <a:t>Типизированный_указатель</a:t>
            </a:r>
            <a:r>
              <a:rPr lang="en-US" sz="2000" b="1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en-US" sz="2000" b="1" dirty="0" smtClean="0">
                <a:latin typeface="Courier New" pitchFamily="49" charset="0"/>
              </a:rPr>
              <a:t>list</a:t>
            </a:r>
            <a:r>
              <a:rPr lang="ru-RU" sz="2000" b="1" dirty="0" smtClean="0">
                <a:latin typeface="Courier New" pitchFamily="49" charset="0"/>
              </a:rPr>
              <a:t>;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list = new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[3]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</a:rPr>
              <a:t>list</a:t>
            </a:r>
            <a:r>
              <a:rPr lang="ru-RU" sz="2000" b="1" dirty="0" smtClean="0">
                <a:latin typeface="Courier New" pitchFamily="49" charset="0"/>
              </a:rPr>
              <a:t>=-244;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*(list+1)=15;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*(list+2)=-45; 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delete[ ] list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DACFCC-C15F-43CB-BB52-09E506FECF9D}" type="slidenum">
              <a:rPr lang="ru-RU" smtClean="0"/>
              <a:pPr>
                <a:defRPr/>
              </a:pPr>
              <a:t>29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Массивы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050"/>
            <a:ext cx="8892480" cy="5689600"/>
          </a:xfrm>
        </p:spPr>
        <p:txBody>
          <a:bodyPr/>
          <a:lstStyle/>
          <a:p>
            <a:pPr eaLnBrk="1" hangingPunct="1">
              <a:buNone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Организация массива в С++ – особый случай использования адресной арифметики.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Переменная массива </a:t>
            </a:r>
            <a:r>
              <a:rPr lang="ru-RU" sz="2000" dirty="0" smtClean="0"/>
              <a:t>– указатель на некоторое количество подряд идущих элементов одного типа, т.е. имеющих одинаковую длину.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Именно поэтому: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000" dirty="0" smtClean="0"/>
              <a:t>1) индексы массива всегда начинаются с 0;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000" dirty="0" smtClean="0"/>
              <a:t>2) многомерные массивы в памяти расположены построчно;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000" dirty="0" smtClean="0"/>
              <a:t>3) для адресации элементов массива независимо от способа описания можно использовать адресную арифметику: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ru-RU" sz="2000" dirty="0" smtClean="0"/>
              <a:t>                          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list+i</a:t>
            </a:r>
            <a:r>
              <a:rPr lang="ru-RU" sz="2000" b="1" dirty="0" smtClean="0">
                <a:latin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 &amp;(list[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])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        </a:t>
            </a:r>
            <a:r>
              <a:rPr lang="ru-RU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*(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list+i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)  list[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i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455D6AD5-1B9B-4DED-8ABB-7B426758AE36}" type="slidenum">
              <a:rPr lang="ru-RU" altLang="ru-RU" sz="1400">
                <a:latin typeface="Arial" charset="0"/>
              </a:rPr>
              <a:pPr/>
              <a:t>3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4318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Примеры объявления массивов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981075"/>
            <a:ext cx="8424862" cy="58769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a)	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a</a:t>
            </a:r>
            <a:r>
              <a:rPr lang="ru-RU" altLang="ru-RU" sz="2000" b="1" dirty="0" smtClean="0">
                <a:latin typeface="Courier New" pitchFamily="49" charset="0"/>
              </a:rPr>
              <a:t>[5]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b="1" dirty="0" smtClean="0">
                <a:latin typeface="Courier New" pitchFamily="49" charset="0"/>
              </a:rPr>
              <a:t>      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объявление массива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b)</a:t>
            </a: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</a:rPr>
              <a:t>   signed char </a:t>
            </a:r>
            <a:r>
              <a:rPr lang="ru-RU" altLang="ru-RU" sz="2000" b="1" dirty="0" smtClean="0">
                <a:latin typeface="Courier New" pitchFamily="49" charset="0"/>
              </a:rPr>
              <a:t>с[</a:t>
            </a:r>
            <a:r>
              <a:rPr lang="en-US" altLang="ru-RU" sz="2000" b="1" dirty="0" smtClean="0">
                <a:latin typeface="Courier New" pitchFamily="49" charset="0"/>
              </a:rPr>
              <a:t>3][</a:t>
            </a:r>
            <a:r>
              <a:rPr lang="ru-RU" altLang="ru-RU" sz="2000" b="1" dirty="0" smtClean="0">
                <a:latin typeface="Courier New" pitchFamily="49" charset="0"/>
              </a:rPr>
              <a:t>3];</a:t>
            </a:r>
            <a:r>
              <a:rPr lang="ru-RU" altLang="ru-RU" sz="2000" dirty="0" smtClean="0"/>
              <a:t> </a:t>
            </a:r>
            <a:r>
              <a:rPr lang="en-US" altLang="ru-RU" sz="2000" dirty="0" smtClean="0"/>
              <a:t>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объявление матрицы</a:t>
            </a:r>
            <a:endParaRPr lang="en-US" altLang="ru-RU" sz="2000" dirty="0" smtClean="0"/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c)   </a:t>
            </a:r>
            <a:r>
              <a:rPr lang="en-US" altLang="ru-RU" sz="2000" b="1" dirty="0" err="1" smtClean="0">
                <a:latin typeface="Courier New" pitchFamily="49" charset="0"/>
              </a:rPr>
              <a:t>typedef</a:t>
            </a:r>
            <a:r>
              <a:rPr lang="en-US" altLang="ru-RU" sz="2000" b="1" dirty="0" smtClean="0">
                <a:latin typeface="Courier New" pitchFamily="49" charset="0"/>
              </a:rPr>
              <a:t> signed char byte</a:t>
            </a:r>
            <a:r>
              <a:rPr lang="en-US" altLang="ru-RU" sz="2000" dirty="0" smtClean="0"/>
              <a:t>;</a:t>
            </a:r>
            <a:r>
              <a:rPr lang="ru-RU" altLang="ru-RU" sz="2000" dirty="0" smtClean="0"/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объявление типа элемента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  byte c[3][3];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объявление матрицы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d)   unsigned char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b</a:t>
            </a:r>
            <a:r>
              <a:rPr lang="ru-RU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smtClean="0">
                <a:latin typeface="Courier New" pitchFamily="49" charset="0"/>
              </a:rPr>
              <a:t>256</a:t>
            </a:r>
            <a:r>
              <a:rPr lang="ru-RU" altLang="ru-RU" sz="2000" b="1" dirty="0" smtClean="0">
                <a:latin typeface="Courier New" pitchFamily="49" charset="0"/>
              </a:rPr>
              <a:t>];</a:t>
            </a:r>
            <a:r>
              <a:rPr lang="ru-RU" altLang="ru-RU" sz="2000" dirty="0" smtClean="0"/>
              <a:t> </a:t>
            </a:r>
            <a:r>
              <a:rPr lang="en-US" altLang="ru-RU" sz="2000" dirty="0" smtClean="0"/>
              <a:t>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объявление массива</a:t>
            </a:r>
            <a:endParaRPr lang="ru-RU" altLang="ru-RU" sz="2000" dirty="0" smtClean="0"/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ru-RU" altLang="ru-RU" sz="2000" b="1" dirty="0" smtClean="0"/>
              <a:t>	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ru-RU" altLang="ru-RU" sz="2000" b="1" dirty="0" smtClean="0"/>
              <a:t>	Инициализация массива</a:t>
            </a:r>
            <a:r>
              <a:rPr lang="en-US" altLang="ru-RU" sz="2000" b="1" dirty="0" smtClean="0"/>
              <a:t> </a:t>
            </a:r>
            <a:r>
              <a:rPr lang="ru-RU" altLang="ru-RU" sz="2000" b="1" dirty="0" smtClean="0"/>
              <a:t>при объявлении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	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a</a:t>
            </a:r>
            <a:r>
              <a:rPr lang="ru-RU" altLang="ru-RU" sz="2000" b="1" dirty="0" smtClean="0">
                <a:latin typeface="Courier New" pitchFamily="49" charset="0"/>
              </a:rPr>
              <a:t>[5] </a:t>
            </a:r>
            <a:r>
              <a:rPr lang="en-US" altLang="ru-RU" sz="2000" b="1" dirty="0" smtClean="0">
                <a:solidFill>
                  <a:schemeClr val="bg2"/>
                </a:solidFill>
                <a:latin typeface="Courier New" pitchFamily="49" charset="0"/>
              </a:rPr>
              <a:t>= {0,-3,7,3,5}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float d[3][5] </a:t>
            </a:r>
            <a:r>
              <a:rPr lang="en-US" altLang="ru-RU" sz="2000" b="1" dirty="0" smtClean="0">
                <a:solidFill>
                  <a:schemeClr val="bg2"/>
                </a:solidFill>
                <a:latin typeface="Courier New" pitchFamily="49" charset="0"/>
              </a:rPr>
              <a:t>= {{0.0,-3.6,7.8,3.789,5.0),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solidFill>
                  <a:schemeClr val="bg2"/>
                </a:solidFill>
                <a:latin typeface="Courier New" pitchFamily="49" charset="0"/>
              </a:rPr>
              <a:t>                      {</a:t>
            </a:r>
            <a:r>
              <a:rPr lang="ru-RU" altLang="ru-RU" sz="2000" b="1" dirty="0" smtClean="0">
                <a:solidFill>
                  <a:schemeClr val="bg2"/>
                </a:solidFill>
                <a:latin typeface="Courier New" pitchFamily="49" charset="0"/>
              </a:rPr>
              <a:t>6.1,0,-4.56,8.9,3.0</a:t>
            </a:r>
            <a:r>
              <a:rPr lang="en-US" altLang="ru-RU" sz="2000" b="1" dirty="0" smtClean="0">
                <a:solidFill>
                  <a:schemeClr val="bg2"/>
                </a:solidFill>
                <a:latin typeface="Courier New" pitchFamily="49" charset="0"/>
              </a:rPr>
              <a:t>},</a:t>
            </a:r>
          </a:p>
          <a:p>
            <a:pPr eaLnBrk="1" hangingPunct="1">
              <a:lnSpc>
                <a:spcPct val="110000"/>
              </a:lnSpc>
              <a:spcBef>
                <a:spcPct val="40000"/>
              </a:spcBef>
              <a:buNone/>
            </a:pPr>
            <a:r>
              <a:rPr lang="en-US" altLang="ru-RU" sz="2000" b="1" dirty="0" smtClean="0">
                <a:solidFill>
                  <a:schemeClr val="bg2"/>
                </a:solidFill>
                <a:latin typeface="Courier New" pitchFamily="49" charset="0"/>
              </a:rPr>
              <a:t>                      {-0.35,-6.3,1.4,-2.8,1.9}};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100392" y="6248400"/>
            <a:ext cx="586408" cy="457200"/>
          </a:xfrm>
        </p:spPr>
        <p:txBody>
          <a:bodyPr/>
          <a:lstStyle/>
          <a:p>
            <a:pPr>
              <a:defRPr/>
            </a:pPr>
            <a:fld id="{6140BE71-5A51-4077-B633-2742BA8A08E2}" type="slidenum">
              <a:rPr lang="ru-RU" smtClean="0"/>
              <a:pPr>
                <a:defRPr/>
              </a:pPr>
              <a:t>30</a:t>
            </a:fld>
            <a:endParaRPr lang="ru-RU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929687" cy="288925"/>
          </a:xfrm>
        </p:spPr>
        <p:txBody>
          <a:bodyPr/>
          <a:lstStyle/>
          <a:p>
            <a:pPr eaLnBrk="1" hangingPunct="1">
              <a:tabLst>
                <a:tab pos="4038600" algn="l"/>
              </a:tabLst>
            </a:pPr>
            <a:r>
              <a:rPr lang="ru-RU" sz="2800" b="1" dirty="0" smtClean="0"/>
              <a:t>Варианты программы подсчета сумм строк</a:t>
            </a:r>
            <a:r>
              <a:rPr lang="en-US" sz="2800" b="1" dirty="0" smtClean="0"/>
              <a:t> (2)</a:t>
            </a:r>
            <a:endParaRPr lang="ru-RU" sz="28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3816102" cy="2736974"/>
          </a:xfrm>
        </p:spPr>
        <p:txBody>
          <a:bodyPr/>
          <a:lstStyle/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sz="18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Автоматический массив (</a:t>
            </a:r>
            <a:r>
              <a:rPr lang="en-US" sz="1800" kern="1200" dirty="0" err="1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CLang</a:t>
            </a:r>
            <a:r>
              <a:rPr lang="ru-RU" sz="18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):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a[n][n], s[n];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sz="18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! Память будет выделена в момент выполнения программы и будет освобождена автоматически при выходе из функции, в которой объявлены массивы!</a:t>
            </a:r>
            <a:r>
              <a:rPr lang="en-US" sz="18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 </a:t>
            </a:r>
            <a:r>
              <a:rPr lang="ru-RU" sz="1800" kern="1200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         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908720"/>
            <a:ext cx="3995936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cs typeface="Courier New" pitchFamily="49" charset="0"/>
              </a:rPr>
              <a:t>Динамический массив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cs typeface="Courier New" pitchFamily="49" charset="0"/>
              </a:rPr>
              <a:t>Выделение памяти: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**a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*[n],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*s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[n];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i;i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[n];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255568" y="4437112"/>
            <a:ext cx="3888432" cy="174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cs typeface="Courier New" pitchFamily="49" charset="0"/>
              </a:rPr>
              <a:t>Освобождение памяти: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i;i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[] 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[] a;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[] s;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59632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59632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475656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475656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475656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475656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475656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691680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91680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691680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691680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691680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691680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907704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907704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07704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07704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07704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907704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123728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123728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123728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123728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123728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123728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771800" y="177281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2771800" y="191683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771800" y="2060848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2771800" y="2204864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2771800" y="234888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2771800" y="249289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043608" y="177281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771800" y="177281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TextBox 89"/>
          <p:cNvSpPr txBox="1"/>
          <p:nvPr/>
        </p:nvSpPr>
        <p:spPr>
          <a:xfrm>
            <a:off x="827584" y="148478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ru-RU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2555776" y="148478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</a:t>
            </a:r>
            <a:endParaRPr lang="ru-RU" sz="1400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6084168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Прямоугольник 166"/>
          <p:cNvSpPr/>
          <p:nvPr/>
        </p:nvSpPr>
        <p:spPr>
          <a:xfrm>
            <a:off x="6084168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6084168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6084168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/>
          <p:cNvSpPr/>
          <p:nvPr/>
        </p:nvSpPr>
        <p:spPr>
          <a:xfrm>
            <a:off x="6084168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6084168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6300192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Прямоугольник 172"/>
          <p:cNvSpPr/>
          <p:nvPr/>
        </p:nvSpPr>
        <p:spPr>
          <a:xfrm>
            <a:off x="6300192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Прямоугольник 173"/>
          <p:cNvSpPr/>
          <p:nvPr/>
        </p:nvSpPr>
        <p:spPr>
          <a:xfrm>
            <a:off x="6300192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Прямоугольник 174"/>
          <p:cNvSpPr/>
          <p:nvPr/>
        </p:nvSpPr>
        <p:spPr>
          <a:xfrm>
            <a:off x="6300192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Прямоугольник 175"/>
          <p:cNvSpPr/>
          <p:nvPr/>
        </p:nvSpPr>
        <p:spPr>
          <a:xfrm>
            <a:off x="6300192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Прямоугольник 176"/>
          <p:cNvSpPr/>
          <p:nvPr/>
        </p:nvSpPr>
        <p:spPr>
          <a:xfrm>
            <a:off x="6300192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Прямоугольник 177"/>
          <p:cNvSpPr/>
          <p:nvPr/>
        </p:nvSpPr>
        <p:spPr>
          <a:xfrm>
            <a:off x="6516216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Прямоугольник 178"/>
          <p:cNvSpPr/>
          <p:nvPr/>
        </p:nvSpPr>
        <p:spPr>
          <a:xfrm>
            <a:off x="6516216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Прямоугольник 179"/>
          <p:cNvSpPr/>
          <p:nvPr/>
        </p:nvSpPr>
        <p:spPr>
          <a:xfrm>
            <a:off x="6516216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6516216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/>
          <p:cNvSpPr/>
          <p:nvPr/>
        </p:nvSpPr>
        <p:spPr>
          <a:xfrm>
            <a:off x="6516216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/>
          <p:cNvSpPr/>
          <p:nvPr/>
        </p:nvSpPr>
        <p:spPr>
          <a:xfrm>
            <a:off x="6516216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/>
          <p:cNvSpPr/>
          <p:nvPr/>
        </p:nvSpPr>
        <p:spPr>
          <a:xfrm>
            <a:off x="6732240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/>
          <p:cNvSpPr/>
          <p:nvPr/>
        </p:nvSpPr>
        <p:spPr>
          <a:xfrm>
            <a:off x="6732240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6732240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рямоугольник 186"/>
          <p:cNvSpPr/>
          <p:nvPr/>
        </p:nvSpPr>
        <p:spPr>
          <a:xfrm>
            <a:off x="6732240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рямоугольник 187"/>
          <p:cNvSpPr/>
          <p:nvPr/>
        </p:nvSpPr>
        <p:spPr>
          <a:xfrm>
            <a:off x="6732240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рямоугольник 188"/>
          <p:cNvSpPr/>
          <p:nvPr/>
        </p:nvSpPr>
        <p:spPr>
          <a:xfrm>
            <a:off x="6732240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/>
          <p:cNvSpPr/>
          <p:nvPr/>
        </p:nvSpPr>
        <p:spPr>
          <a:xfrm>
            <a:off x="6948264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1" name="Прямоугольник 190"/>
          <p:cNvSpPr/>
          <p:nvPr/>
        </p:nvSpPr>
        <p:spPr>
          <a:xfrm>
            <a:off x="6948264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6948264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Прямоугольник 192"/>
          <p:cNvSpPr/>
          <p:nvPr/>
        </p:nvSpPr>
        <p:spPr>
          <a:xfrm>
            <a:off x="6948264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6948264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рямоугольник 194"/>
          <p:cNvSpPr/>
          <p:nvPr/>
        </p:nvSpPr>
        <p:spPr>
          <a:xfrm>
            <a:off x="6948264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/>
          <p:cNvSpPr/>
          <p:nvPr/>
        </p:nvSpPr>
        <p:spPr>
          <a:xfrm>
            <a:off x="7164288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/>
          <p:cNvSpPr/>
          <p:nvPr/>
        </p:nvSpPr>
        <p:spPr>
          <a:xfrm>
            <a:off x="7164288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7164288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ик 198"/>
          <p:cNvSpPr/>
          <p:nvPr/>
        </p:nvSpPr>
        <p:spPr>
          <a:xfrm>
            <a:off x="7164288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7164288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рямоугольник 200"/>
          <p:cNvSpPr/>
          <p:nvPr/>
        </p:nvSpPr>
        <p:spPr>
          <a:xfrm>
            <a:off x="7164288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7812360" y="328498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7812360" y="3429000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7812360" y="3573016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7812360" y="3717032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7812360" y="3861048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7812360" y="4005064"/>
            <a:ext cx="216024" cy="144016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TextBox 207"/>
          <p:cNvSpPr txBox="1"/>
          <p:nvPr/>
        </p:nvSpPr>
        <p:spPr>
          <a:xfrm>
            <a:off x="5328592" y="2780928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ru-RU" sz="1400" dirty="0"/>
          </a:p>
        </p:txBody>
      </p:sp>
      <p:sp>
        <p:nvSpPr>
          <p:cNvPr id="209" name="TextBox 208"/>
          <p:cNvSpPr txBox="1"/>
          <p:nvPr/>
        </p:nvSpPr>
        <p:spPr>
          <a:xfrm>
            <a:off x="7596336" y="2780928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</a:t>
            </a:r>
            <a:endParaRPr lang="ru-RU" sz="1400" dirty="0"/>
          </a:p>
        </p:txBody>
      </p:sp>
      <p:sp>
        <p:nvSpPr>
          <p:cNvPr id="210" name="Прямоугольник 209"/>
          <p:cNvSpPr/>
          <p:nvPr/>
        </p:nvSpPr>
        <p:spPr>
          <a:xfrm>
            <a:off x="5580112" y="3284984"/>
            <a:ext cx="216024" cy="144016"/>
          </a:xfrm>
          <a:prstGeom prst="rect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5580112" y="3429000"/>
            <a:ext cx="216024" cy="144016"/>
          </a:xfrm>
          <a:prstGeom prst="rect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5580112" y="3573016"/>
            <a:ext cx="216024" cy="144016"/>
          </a:xfrm>
          <a:prstGeom prst="rect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5580112" y="3717032"/>
            <a:ext cx="216024" cy="144016"/>
          </a:xfrm>
          <a:prstGeom prst="rect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Прямоугольник 213"/>
          <p:cNvSpPr/>
          <p:nvPr/>
        </p:nvSpPr>
        <p:spPr>
          <a:xfrm>
            <a:off x="5580112" y="3861048"/>
            <a:ext cx="216024" cy="144016"/>
          </a:xfrm>
          <a:prstGeom prst="rect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5580112" y="4005064"/>
            <a:ext cx="216024" cy="144016"/>
          </a:xfrm>
          <a:prstGeom prst="rect">
            <a:avLst/>
          </a:prstGeom>
          <a:solidFill>
            <a:srgbClr val="FF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5580112" y="299695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7" name="Прямая со стрелкой 216"/>
          <p:cNvCxnSpPr/>
          <p:nvPr/>
        </p:nvCxnSpPr>
        <p:spPr>
          <a:xfrm flipH="1">
            <a:off x="5580112" y="3068960"/>
            <a:ext cx="108012" cy="21602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Прямоугольник 217"/>
          <p:cNvSpPr/>
          <p:nvPr/>
        </p:nvSpPr>
        <p:spPr>
          <a:xfrm>
            <a:off x="7812360" y="299695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9" name="Прямая со стрелкой 218"/>
          <p:cNvCxnSpPr/>
          <p:nvPr/>
        </p:nvCxnSpPr>
        <p:spPr>
          <a:xfrm flipH="1">
            <a:off x="7812360" y="3068960"/>
            <a:ext cx="108012" cy="21602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>
            <a:endCxn id="166" idx="1"/>
          </p:cNvCxnSpPr>
          <p:nvPr/>
        </p:nvCxnSpPr>
        <p:spPr>
          <a:xfrm>
            <a:off x="5688124" y="3356992"/>
            <a:ext cx="396044" cy="0"/>
          </a:xfrm>
          <a:prstGeom prst="straightConnector1">
            <a:avLst/>
          </a:prstGeom>
          <a:ln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 стрелкой 220"/>
          <p:cNvCxnSpPr/>
          <p:nvPr/>
        </p:nvCxnSpPr>
        <p:spPr>
          <a:xfrm>
            <a:off x="5688124" y="3501008"/>
            <a:ext cx="396044" cy="0"/>
          </a:xfrm>
          <a:prstGeom prst="straightConnector1">
            <a:avLst/>
          </a:prstGeom>
          <a:ln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 стрелкой 221"/>
          <p:cNvCxnSpPr/>
          <p:nvPr/>
        </p:nvCxnSpPr>
        <p:spPr>
          <a:xfrm>
            <a:off x="5688124" y="3645024"/>
            <a:ext cx="396044" cy="0"/>
          </a:xfrm>
          <a:prstGeom prst="straightConnector1">
            <a:avLst/>
          </a:prstGeom>
          <a:ln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/>
          <p:nvPr/>
        </p:nvCxnSpPr>
        <p:spPr>
          <a:xfrm>
            <a:off x="5688124" y="3789040"/>
            <a:ext cx="396044" cy="0"/>
          </a:xfrm>
          <a:prstGeom prst="straightConnector1">
            <a:avLst/>
          </a:prstGeom>
          <a:ln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 стрелкой 223"/>
          <p:cNvCxnSpPr/>
          <p:nvPr/>
        </p:nvCxnSpPr>
        <p:spPr>
          <a:xfrm>
            <a:off x="5688124" y="3933056"/>
            <a:ext cx="396044" cy="0"/>
          </a:xfrm>
          <a:prstGeom prst="straightConnector1">
            <a:avLst/>
          </a:prstGeom>
          <a:ln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Прямая со стрелкой 224"/>
          <p:cNvCxnSpPr/>
          <p:nvPr/>
        </p:nvCxnSpPr>
        <p:spPr>
          <a:xfrm>
            <a:off x="5688124" y="4077072"/>
            <a:ext cx="396044" cy="0"/>
          </a:xfrm>
          <a:prstGeom prst="straightConnector1">
            <a:avLst/>
          </a:prstGeom>
          <a:ln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  <p:bldP spid="172" grpId="0" animBg="1"/>
      <p:bldP spid="172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0" animBg="1"/>
      <p:bldP spid="186" grpId="1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0" grpId="0" animBg="1"/>
      <p:bldP spid="190" grpId="1" animBg="1"/>
      <p:bldP spid="191" grpId="0" animBg="1"/>
      <p:bldP spid="191" grpId="1" animBg="1"/>
      <p:bldP spid="192" grpId="0" animBg="1"/>
      <p:bldP spid="192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8" grpId="0"/>
      <p:bldP spid="209" grpId="0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40BE71-5A51-4077-B633-2742BA8A08E2}" type="slidenum">
              <a:rPr lang="ru-RU" smtClean="0"/>
              <a:pPr>
                <a:defRPr/>
              </a:pPr>
              <a:t>31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929687" cy="288925"/>
          </a:xfrm>
        </p:spPr>
        <p:txBody>
          <a:bodyPr/>
          <a:lstStyle/>
          <a:p>
            <a:pPr eaLnBrk="1" hangingPunct="1">
              <a:tabLst>
                <a:tab pos="4038600" algn="l"/>
              </a:tabLst>
            </a:pPr>
            <a:r>
              <a:rPr lang="ru-RU" sz="2800" b="1" dirty="0" smtClean="0"/>
              <a:t>Пример программы подсчета сумм строк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5689600"/>
          </a:xfrm>
        </p:spPr>
        <p:txBody>
          <a:bodyPr/>
          <a:lstStyle/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iomanip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&lt;&lt;"Enter n:";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n;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a[n][n], s[n];  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для компилятора </a:t>
            </a:r>
            <a:r>
              <a:rPr lang="en-US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CLang</a:t>
            </a:r>
            <a:endParaRPr lang="en-US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"Enter numbers of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&lt;&lt;" string:\n";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j = 0; j &lt; n; j++)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&gt;&gt;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][j];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s[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j = 0; j &lt; n; j++) s[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+=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][j];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	{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j=0;j&lt;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n;j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(3)&lt;&lt;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][j];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" sum = " &lt;&lt; s[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9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0152" y="9807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Ex03_06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40BE71-5A51-4077-B633-2742BA8A08E2}" type="slidenum">
              <a:rPr lang="ru-RU" smtClean="0"/>
              <a:pPr>
                <a:defRPr/>
              </a:pPr>
              <a:t>32</a:t>
            </a:fld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929687" cy="288925"/>
          </a:xfrm>
        </p:spPr>
        <p:txBody>
          <a:bodyPr/>
          <a:lstStyle/>
          <a:p>
            <a:pPr eaLnBrk="1" hangingPunct="1">
              <a:tabLst>
                <a:tab pos="4038600" algn="l"/>
              </a:tabLst>
            </a:pPr>
            <a:r>
              <a:rPr lang="ru-RU" sz="2800" b="1" dirty="0" smtClean="0"/>
              <a:t>Пример программы подсчета сумм строк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47244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999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EC976AC-E9BD-42ED-8521-9DAF44A11FED}" type="slidenum">
              <a:rPr lang="ru-RU" smtClean="0"/>
              <a:pPr>
                <a:defRPr/>
              </a:pPr>
              <a:t>33</a:t>
            </a:fld>
            <a:endParaRPr lang="ru-RU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746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Многоуровневая адресация 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412875"/>
            <a:ext cx="5184775" cy="1108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int m[]={1,2,3,4};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Courier New" pitchFamily="49" charset="0"/>
              </a:rPr>
              <a:t>int</a:t>
            </a:r>
            <a:r>
              <a:rPr lang="ru-RU" sz="2400" b="1" smtClean="0">
                <a:latin typeface="Courier New" pitchFamily="49" charset="0"/>
              </a:rPr>
              <a:t> </a:t>
            </a:r>
            <a:r>
              <a:rPr lang="en-US" sz="2400" b="1" smtClean="0">
                <a:latin typeface="Courier New" pitchFamily="49" charset="0"/>
              </a:rPr>
              <a:t>*mp[]={m+3,m+2,m+1,m};</a:t>
            </a:r>
            <a:endParaRPr lang="ru-RU" sz="2400" b="1" smtClean="0">
              <a:latin typeface="Courier New" pitchFamily="49" charset="0"/>
            </a:endParaRPr>
          </a:p>
        </p:txBody>
      </p:sp>
      <p:pic>
        <p:nvPicPr>
          <p:cNvPr id="18444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6950" y="3179763"/>
            <a:ext cx="2773363" cy="1793875"/>
          </a:xfrm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23850" y="3500438"/>
            <a:ext cx="2627313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mp[0],*mp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mp[1],*(mp+1)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mp[2],*(mp+2)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mp[3],*(mp+3)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219700" y="3213100"/>
            <a:ext cx="251936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m[1],*(m+1)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latin typeface="Courier New" pitchFamily="49" charset="0"/>
              </a:rPr>
              <a:t>или</a:t>
            </a:r>
            <a:endParaRPr lang="en-US" sz="240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mp[0][-2],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*(mp[0]-2),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*(*mp-2),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mp[1][-1],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*(mp[1]-1),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>
                <a:latin typeface="Courier New" pitchFamily="49" charset="0"/>
              </a:rPr>
              <a:t>*(*(mp+1)-1)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b="1">
              <a:latin typeface="Courier New" pitchFamily="49" charset="0"/>
            </a:endParaRP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5868144" y="1484784"/>
            <a:ext cx="2952750" cy="7715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000" b="1" dirty="0"/>
              <a:t>(</a:t>
            </a:r>
            <a:r>
              <a:rPr lang="en-US" sz="2000" b="1" dirty="0" err="1"/>
              <a:t>list+i</a:t>
            </a:r>
            <a:r>
              <a:rPr lang="ru-RU" sz="2000" b="1" dirty="0"/>
              <a:t>)</a:t>
            </a:r>
            <a:r>
              <a:rPr lang="en-US" sz="2000" b="1" dirty="0"/>
              <a:t>  </a:t>
            </a:r>
            <a:r>
              <a:rPr lang="en-US" sz="2000" b="1" dirty="0">
                <a:sym typeface="Symbol" pitchFamily="18" charset="2"/>
              </a:rPr>
              <a:t> &amp;(list[</a:t>
            </a:r>
            <a:r>
              <a:rPr lang="en-US" sz="2000" b="1" dirty="0" err="1">
                <a:sym typeface="Symbol" pitchFamily="18" charset="2"/>
              </a:rPr>
              <a:t>i</a:t>
            </a:r>
            <a:r>
              <a:rPr lang="en-US" sz="2000" b="1" dirty="0">
                <a:sym typeface="Symbol" pitchFamily="18" charset="2"/>
              </a:rPr>
              <a:t>])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sym typeface="Symbol" pitchFamily="18" charset="2"/>
              </a:rPr>
              <a:t>*(</a:t>
            </a:r>
            <a:r>
              <a:rPr lang="en-US" sz="2000" b="1" dirty="0" err="1">
                <a:sym typeface="Symbol" pitchFamily="18" charset="2"/>
              </a:rPr>
              <a:t>list+i</a:t>
            </a:r>
            <a:r>
              <a:rPr lang="en-US" sz="2000" b="1" dirty="0">
                <a:sym typeface="Symbol" pitchFamily="18" charset="2"/>
              </a:rPr>
              <a:t>)  list[</a:t>
            </a:r>
            <a:r>
              <a:rPr lang="en-US" sz="2000" b="1" dirty="0" err="1">
                <a:sym typeface="Symbol" pitchFamily="18" charset="2"/>
              </a:rPr>
              <a:t>i</a:t>
            </a:r>
            <a:r>
              <a:rPr lang="en-US" sz="2000" b="1" dirty="0">
                <a:sym typeface="Symbol" pitchFamily="18" charset="2"/>
              </a:rPr>
              <a:t>]</a:t>
            </a:r>
            <a:endParaRPr lang="ru-RU" sz="2000" b="1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3E3EB5-5ABB-4EDB-9C53-978DAC456DBF}" type="slidenum">
              <a:rPr lang="ru-RU" smtClean="0"/>
              <a:pPr>
                <a:defRPr/>
              </a:pPr>
              <a:t>34</a:t>
            </a:fld>
            <a:endParaRPr lang="ru-RU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929687" cy="288925"/>
          </a:xfrm>
        </p:spPr>
        <p:txBody>
          <a:bodyPr/>
          <a:lstStyle/>
          <a:p>
            <a:pPr eaLnBrk="1" hangingPunct="1">
              <a:tabLst>
                <a:tab pos="4038600" algn="l"/>
              </a:tabLst>
            </a:pPr>
            <a:r>
              <a:rPr lang="en-US" sz="2800" b="1" dirty="0" smtClean="0"/>
              <a:t>3.5 </a:t>
            </a:r>
            <a:r>
              <a:rPr lang="ru-RU" sz="2800" b="1" dirty="0" smtClean="0"/>
              <a:t>Цикл </a:t>
            </a:r>
            <a:r>
              <a:rPr lang="en-US" sz="2800" b="1" dirty="0" err="1" smtClean="0"/>
              <a:t>foreach</a:t>
            </a:r>
            <a:r>
              <a:rPr lang="en-US" sz="2800" b="1" dirty="0" smtClean="0"/>
              <a:t> </a:t>
            </a:r>
            <a:r>
              <a:rPr lang="ru-RU" sz="2800" b="1" dirty="0" smtClean="0"/>
              <a:t>или цикл</a:t>
            </a:r>
            <a:r>
              <a:rPr lang="en-US" sz="2800" b="1" dirty="0" smtClean="0"/>
              <a:t> </a:t>
            </a:r>
            <a:r>
              <a:rPr lang="ru-RU" sz="2800" b="1" dirty="0" smtClean="0"/>
              <a:t>по коллекции </a:t>
            </a:r>
            <a:r>
              <a:rPr lang="en-US" sz="2800" b="1" dirty="0" smtClean="0"/>
              <a:t>(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Ex3_07</a:t>
            </a:r>
            <a:r>
              <a:rPr lang="en-US" sz="2800" b="1" dirty="0" smtClean="0"/>
              <a:t>)</a:t>
            </a:r>
            <a:endParaRPr lang="ru-RU" sz="2800" b="1" dirty="0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5949950"/>
          </a:xfrm>
        </p:spPr>
        <p:txBody>
          <a:bodyPr/>
          <a:lstStyle/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dirty="0" smtClean="0">
                <a:cs typeface="Courier New" pitchFamily="49" charset="0"/>
              </a:rPr>
              <a:t>Цикл предложен для стандартных шаблонов коллекций, однако может использоваться в том числе и для массивов:</a:t>
            </a: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 {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 {1, 2, 3, 4, 5};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&amp;x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x*= 2;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for(auto x:arr)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 ';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for(const auto &amp;x:arr)</a:t>
            </a: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 ';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0;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4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940425" y="3644900"/>
            <a:ext cx="2808288" cy="1008063"/>
          </a:xfrm>
          <a:prstGeom prst="wedgeRoundRectCallout">
            <a:avLst>
              <a:gd name="adj1" fmla="val -190292"/>
              <a:gd name="adj2" fmla="val -5309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/>
              <a:t>Ссылка (</a:t>
            </a:r>
            <a:r>
              <a:rPr lang="en-US" sz="2000"/>
              <a:t>&amp;</a:t>
            </a:r>
            <a:r>
              <a:rPr lang="ru-RU" sz="2000"/>
              <a:t>)</a:t>
            </a:r>
            <a:r>
              <a:rPr lang="en-US" sz="2000"/>
              <a:t> </a:t>
            </a:r>
            <a:r>
              <a:rPr lang="ru-RU" sz="2000"/>
              <a:t>- для изменения чисел в массиве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940425" y="4724400"/>
            <a:ext cx="2808288" cy="1008063"/>
          </a:xfrm>
          <a:prstGeom prst="wedgeRoundRectCallout">
            <a:avLst>
              <a:gd name="adj1" fmla="val -184134"/>
              <a:gd name="adj2" fmla="val -4328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Значение – работа с копиями чисел массива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940425" y="2420938"/>
            <a:ext cx="2808288" cy="1079500"/>
          </a:xfrm>
          <a:prstGeom prst="wedgeRoundRectCallout">
            <a:avLst>
              <a:gd name="adj1" fmla="val -204753"/>
              <a:gd name="adj2" fmla="val 3743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Можно </a:t>
            </a:r>
            <a:r>
              <a:rPr lang="en-US" sz="2000" dirty="0"/>
              <a:t>auto</a:t>
            </a:r>
            <a:r>
              <a:rPr lang="ru-RU" sz="2000" dirty="0"/>
              <a:t>, тогда тип определится автоматически</a:t>
            </a:r>
            <a:r>
              <a:rPr lang="en-US" sz="2000" dirty="0"/>
              <a:t> </a:t>
            </a:r>
            <a:endParaRPr lang="ru-RU" sz="2000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940425" y="5778500"/>
            <a:ext cx="2808288" cy="1079500"/>
          </a:xfrm>
          <a:prstGeom prst="wedgeRoundRectCallout">
            <a:avLst>
              <a:gd name="adj1" fmla="val -201296"/>
              <a:gd name="adj2" fmla="val -6453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Константа – работа со значениями с запретом изменений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227763" y="1341438"/>
            <a:ext cx="2484437" cy="1008062"/>
          </a:xfrm>
          <a:prstGeom prst="wedgeRoundRectCallout">
            <a:avLst>
              <a:gd name="adj1" fmla="val -214380"/>
              <a:gd name="adj2" fmla="val 10674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Размер массива должен быть известен!!!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2BCED1-04F3-4F9F-83D4-4662EBB6BF8D}" type="slidenum">
              <a:rPr lang="ru-RU" smtClean="0"/>
              <a:pPr>
                <a:defRPr/>
              </a:pPr>
              <a:t>35</a:t>
            </a:fld>
            <a:endParaRPr lang="ru-RU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3.6 Строки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91440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619672" y="4869160"/>
            <a:ext cx="2374900" cy="1008112"/>
          </a:xfrm>
          <a:prstGeom prst="wedgeRoundRectCallout">
            <a:avLst>
              <a:gd name="adj1" fmla="val -99599"/>
              <a:gd name="adj2" fmla="val -15708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 smtClean="0"/>
              <a:t>Длина строки Паскаля</a:t>
            </a:r>
            <a:endParaRPr lang="ru-RU" sz="2400" dirty="0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084168" y="4869160"/>
            <a:ext cx="2374900" cy="1008112"/>
          </a:xfrm>
          <a:prstGeom prst="wedgeRoundRectCallout">
            <a:avLst>
              <a:gd name="adj1" fmla="val 33891"/>
              <a:gd name="adj2" fmla="val -16753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dirty="0"/>
              <a:t>Признак </a:t>
            </a:r>
            <a:r>
              <a:rPr lang="ru-RU" sz="2400" dirty="0" smtClean="0"/>
              <a:t>конца строки С(С++)</a:t>
            </a:r>
            <a:endParaRPr lang="ru-RU" sz="2400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3528" y="836712"/>
            <a:ext cx="85693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spcBef>
                <a:spcPct val="50000"/>
              </a:spcBef>
            </a:pPr>
            <a:r>
              <a:rPr lang="ru-RU" sz="20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Строка в С и С</a:t>
            </a: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++ </a:t>
            </a:r>
            <a:r>
              <a:rPr lang="ru-RU" sz="2000" dirty="0" smtClean="0"/>
              <a:t>– последовательность (массив) </a:t>
            </a:r>
            <a:r>
              <a:rPr lang="ru-RU" sz="2000" dirty="0"/>
              <a:t>символов, завершающаяся </a:t>
            </a:r>
            <a:r>
              <a:rPr lang="ru-RU" sz="2000" dirty="0" smtClean="0"/>
              <a:t>нулевым байтом.</a:t>
            </a:r>
            <a:endParaRPr lang="ru-RU" sz="2000" dirty="0"/>
          </a:p>
          <a:p>
            <a:pPr marL="355600" indent="-355600">
              <a:spcBef>
                <a:spcPct val="50000"/>
              </a:spcBef>
            </a:pPr>
            <a:r>
              <a:rPr lang="ru-RU" sz="20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Примечание</a:t>
            </a:r>
            <a:r>
              <a:rPr lang="ru-RU" sz="2000" dirty="0"/>
              <a:t>.  Цикл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/>
              <a:t> </a:t>
            </a:r>
            <a:r>
              <a:rPr lang="ru-RU" sz="2000" dirty="0"/>
              <a:t>по коллекции для строк </a:t>
            </a:r>
            <a:r>
              <a:rPr lang="ru-RU" sz="2000" dirty="0" smtClean="0"/>
              <a:t>использовать</a:t>
            </a:r>
            <a:r>
              <a:rPr lang="en-US" sz="2000" dirty="0" smtClean="0"/>
              <a:t> </a:t>
            </a:r>
            <a:r>
              <a:rPr lang="ru-RU" sz="2000" dirty="0" smtClean="0"/>
              <a:t>нельзя, </a:t>
            </a:r>
            <a:r>
              <a:rPr lang="ru-RU" sz="2000" dirty="0"/>
              <a:t>поскольку он не видит завершающего </a:t>
            </a:r>
            <a:r>
              <a:rPr lang="ru-RU" sz="2000" dirty="0" smtClean="0"/>
              <a:t>нуля!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1F9E1F-B2F4-4176-BF3A-F63D0A6FED70}" type="slidenum">
              <a:rPr lang="ru-RU" smtClean="0"/>
              <a:pPr>
                <a:defRPr/>
              </a:pPr>
              <a:t>36</a:t>
            </a:fld>
            <a:endParaRPr lang="ru-RU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Объявление строки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050"/>
            <a:ext cx="8964488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Объявление строки с выделением памяти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Имя_указателя</a:t>
            </a:r>
            <a:r>
              <a:rPr lang="en-US" sz="2000" b="1" dirty="0" smtClean="0"/>
              <a:t> </a:t>
            </a:r>
            <a:r>
              <a:rPr lang="ru-RU" sz="2000" b="1" dirty="0" smtClean="0"/>
              <a:t>[</a:t>
            </a:r>
            <a:r>
              <a:rPr lang="ru-RU" sz="2000" b="1" dirty="0" err="1" smtClean="0"/>
              <a:t>Объем_памяти</a:t>
            </a:r>
            <a:r>
              <a:rPr lang="ru-RU" sz="2000" b="1" dirty="0" smtClean="0"/>
              <a:t>]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/>
              <a:t>= Значение 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;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Объявление указателя на строку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sz="2000" b="1" dirty="0" smtClean="0"/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ru-RU" sz="2000" b="1" dirty="0" err="1" smtClean="0"/>
              <a:t>Имя_указателя</a:t>
            </a:r>
            <a:r>
              <a:rPr lang="ru-RU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smtClean="0"/>
              <a:t>= </a:t>
            </a:r>
            <a:r>
              <a:rPr lang="ru-RU" sz="2000" b="1" dirty="0" smtClean="0"/>
              <a:t>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;</a:t>
            </a:r>
            <a:r>
              <a:rPr lang="ru-RU" sz="2000" dirty="0" smtClean="0"/>
              <a:t> </a:t>
            </a:r>
            <a:endParaRPr lang="ru-RU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а)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];</a:t>
            </a:r>
            <a:r>
              <a:rPr lang="ru-RU" sz="2000" dirty="0" smtClean="0"/>
              <a:t>                   б)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/>
              <a:t>                                     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char[6];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ru-RU" sz="2000" b="1" dirty="0" smtClean="0">
                <a:cs typeface="Courier New" pitchFamily="49" charset="0"/>
              </a:rPr>
              <a:t>  </a:t>
            </a:r>
            <a:r>
              <a:rPr lang="en-US" sz="2000" b="1" dirty="0" smtClean="0">
                <a:cs typeface="Courier New" pitchFamily="49" charset="0"/>
              </a:rPr>
              <a:t>   </a:t>
            </a:r>
            <a:r>
              <a:rPr lang="ru-RU" sz="2000" b="1" dirty="0" smtClean="0"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 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в)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str1[5]= {'A','B','C','D','\0'};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указатель константен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dirty="0" smtClean="0"/>
              <a:t>г</a:t>
            </a:r>
            <a:r>
              <a:rPr lang="en-US" sz="2000" dirty="0" smtClean="0"/>
              <a:t>)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str2[5] = "ABCD";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указатель константен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err="1" smtClean="0"/>
              <a:t>д</a:t>
            </a:r>
            <a:r>
              <a:rPr lang="ru-RU" sz="2000" dirty="0" smtClean="0"/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str3[] = "ABCD";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указатель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dirty="0" smtClean="0"/>
              <a:t>е)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*str4 = "ABCD";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Важно!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Иначе типы не совместимы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89040"/>
            <a:ext cx="828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83568" y="3429000"/>
            <a:ext cx="2088232" cy="1008112"/>
          </a:xfrm>
          <a:prstGeom prst="wedgeRoundRectCallout">
            <a:avLst>
              <a:gd name="adj1" fmla="val -10678"/>
              <a:gd name="adj2" fmla="val -8604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По умолчанию константный указатель!!!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2C0EA5-EC3A-4171-96C9-E0E395447AB8}" type="slidenum">
              <a:rPr lang="ru-RU" smtClean="0"/>
              <a:pPr>
                <a:defRPr/>
              </a:pPr>
              <a:t>37</a:t>
            </a:fld>
            <a:endParaRPr lang="ru-RU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307975"/>
          </a:xfrm>
        </p:spPr>
        <p:txBody>
          <a:bodyPr/>
          <a:lstStyle/>
          <a:p>
            <a:pPr eaLnBrk="1" hangingPunct="1"/>
            <a:r>
              <a:rPr lang="ru-RU" sz="2800" b="1" smtClean="0"/>
              <a:t>Объявление и инициализация массивов строк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834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Массив указателей на строки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char * </a:t>
            </a:r>
            <a:r>
              <a:rPr lang="ru-RU" sz="2000" b="1" dirty="0" smtClean="0"/>
              <a:t>Имя</a:t>
            </a:r>
            <a:r>
              <a:rPr lang="en-US" sz="2000" b="1" dirty="0" smtClean="0"/>
              <a:t> [</a:t>
            </a:r>
            <a:r>
              <a:rPr lang="ru-RU" sz="2000" b="1" dirty="0" smtClean="0"/>
              <a:t>Размер</a:t>
            </a:r>
            <a:r>
              <a:rPr lang="en-US" sz="2000" b="1" dirty="0" smtClean="0"/>
              <a:t>]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smtClean="0"/>
              <a:t>= </a:t>
            </a:r>
            <a:r>
              <a:rPr lang="ru-RU" sz="2000" b="1" dirty="0" smtClean="0"/>
              <a:t>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en-US" sz="2000" b="1" dirty="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ru-RU" sz="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Массив строк указанной длины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char  </a:t>
            </a:r>
            <a:r>
              <a:rPr lang="ru-RU" sz="2000" b="1" dirty="0" smtClean="0"/>
              <a:t>Имя</a:t>
            </a:r>
            <a:r>
              <a:rPr lang="en-US" sz="2000" b="1" dirty="0" smtClean="0"/>
              <a:t> [</a:t>
            </a:r>
            <a:r>
              <a:rPr lang="ru-RU" sz="2000" b="1" dirty="0" smtClean="0"/>
              <a:t>Размер</a:t>
            </a:r>
            <a:r>
              <a:rPr lang="en-US" sz="2000" b="1" dirty="0" smtClean="0"/>
              <a:t>][</a:t>
            </a:r>
            <a:r>
              <a:rPr lang="ru-RU" sz="2000" b="1" dirty="0" smtClean="0"/>
              <a:t>Размер</a:t>
            </a:r>
            <a:r>
              <a:rPr lang="en-US" sz="2000" b="1" dirty="0" smtClean="0"/>
              <a:t>]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smtClean="0"/>
              <a:t>= </a:t>
            </a:r>
            <a:r>
              <a:rPr lang="ru-RU" sz="2000" b="1" dirty="0" smtClean="0"/>
              <a:t>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а)</a:t>
            </a:r>
            <a:r>
              <a:rPr lang="ru-RU" sz="2400" b="1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const char *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[4] = {"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One","Two","Three","Four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"};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б)</a:t>
            </a:r>
            <a:r>
              <a:rPr lang="ru-RU" sz="2400" b="1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 ms[4][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7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={"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One","Two","Three","Four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"};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221163"/>
            <a:ext cx="74898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4EAD02-82BA-4817-969B-6205FE0A7C6B}" type="slidenum">
              <a:rPr lang="ru-RU" smtClean="0"/>
              <a:pPr>
                <a:defRPr/>
              </a:pPr>
              <a:t>38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8892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Ввод-вывод</a:t>
            </a:r>
            <a:r>
              <a:rPr lang="en-US" sz="2800" b="1" dirty="0" smtClean="0"/>
              <a:t> </a:t>
            </a:r>
            <a:r>
              <a:rPr lang="ru-RU" sz="2800" b="1" dirty="0" smtClean="0"/>
              <a:t>строк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9072438" cy="5805264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/>
              <a:t>Ввод: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[50];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lnSpc>
                <a:spcPct val="95000"/>
              </a:lnSpc>
              <a:buAutoNum type="arabicParenR"/>
            </a:pPr>
            <a:r>
              <a:rPr lang="en-US" sz="2000" b="1" dirty="0" smtClean="0">
                <a:latin typeface="Courier New" pitchFamily="49" charset="0"/>
              </a:rPr>
              <a:t>gets(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процедура-функция – ввод до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Enter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(</a:t>
            </a:r>
            <a:r>
              <a:rPr lang="ru-RU" sz="2000" dirty="0" smtClean="0">
                <a:solidFill>
                  <a:srgbClr val="FF0000"/>
                </a:solidFill>
              </a:rPr>
              <a:t>устаревшая!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)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gets_s</a:t>
            </a:r>
            <a:r>
              <a:rPr lang="en-US" altLang="ru-RU" sz="2000" b="1" dirty="0" smtClean="0">
                <a:latin typeface="Courier New" pitchFamily="49" charset="0"/>
              </a:rPr>
              <a:t>(str,51);   </a:t>
            </a:r>
            <a:r>
              <a:rPr lang="ru-RU" altLang="ru-RU" sz="2000" b="1" dirty="0" smtClean="0">
                <a:latin typeface="Courier New" pitchFamily="49" charset="0"/>
              </a:rPr>
              <a:t>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для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VS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ru-RU" altLang="ru-RU" sz="2000" b="1" dirty="0" smtClean="0">
                <a:solidFill>
                  <a:srgbClr val="0000FF"/>
                </a:solidFill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fgets</a:t>
            </a:r>
            <a:r>
              <a:rPr lang="en-US" altLang="ru-RU" sz="2000" b="1" dirty="0" smtClean="0">
                <a:latin typeface="Courier New" pitchFamily="49" charset="0"/>
              </a:rPr>
              <a:t>(str,51,stdin);</a:t>
            </a:r>
            <a:r>
              <a:rPr lang="ru-RU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для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Clang </a:t>
            </a:r>
            <a:endParaRPr lang="ru-RU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2)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</a:rPr>
              <a:t>("%</a:t>
            </a:r>
            <a:r>
              <a:rPr lang="en-US" sz="2000" b="1" dirty="0" err="1" smtClean="0">
                <a:latin typeface="Courier New" pitchFamily="49" charset="0"/>
              </a:rPr>
              <a:t>s",str</a:t>
            </a:r>
            <a:r>
              <a:rPr lang="en-US" sz="2000" b="1" dirty="0" smtClean="0">
                <a:latin typeface="Courier New" pitchFamily="49" charset="0"/>
              </a:rPr>
              <a:t>);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ввод до пробела</a:t>
            </a:r>
            <a:endParaRPr lang="en-US" sz="2000" dirty="0" smtClean="0"/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3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ru-RU" sz="2000" b="1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 использованием потока </a:t>
            </a:r>
          </a:p>
          <a:p>
            <a:pPr marL="457200" indent="-457200" eaLnBrk="1" hangingPunct="1">
              <a:lnSpc>
                <a:spcPct val="95000"/>
              </a:lnSpc>
              <a:buNone/>
            </a:pPr>
            <a:endParaRPr lang="ru-RU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ourier New" pitchFamily="49" charset="0"/>
            </a:endParaRPr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ru-RU" sz="2000" dirty="0" smtClean="0"/>
              <a:t>Вывод:</a:t>
            </a:r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1) puts(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   </a:t>
            </a: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вывод и переход на следующую строку</a:t>
            </a:r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2)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("String = %s\</a:t>
            </a:r>
            <a:r>
              <a:rPr lang="en-US" sz="2000" b="1" dirty="0" err="1" smtClean="0">
                <a:latin typeface="Courier New" pitchFamily="49" charset="0"/>
              </a:rPr>
              <a:t>n",str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вывод и переход на следующую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</a:t>
            </a:r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                                               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строку</a:t>
            </a:r>
          </a:p>
          <a:p>
            <a:pPr marL="457200" indent="-457200" eaLnBrk="1" hangingPunct="1">
              <a:lnSpc>
                <a:spcPct val="95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3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 использованием потока </a:t>
            </a:r>
          </a:p>
          <a:p>
            <a:pPr marL="457200" indent="-457200" eaLnBrk="1" hangingPunct="1">
              <a:lnSpc>
                <a:spcPct val="95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4EAD02-82BA-4817-969B-6205FE0A7C6B}" type="slidenum">
              <a:rPr lang="ru-RU" smtClean="0"/>
              <a:pPr>
                <a:defRPr/>
              </a:pPr>
              <a:t>39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8892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251950" cy="3600499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/>
              <a:t>Библиотеки: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ru-RU" sz="2000" b="1" dirty="0" smtClean="0"/>
              <a:t>,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1)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определение длины строки</a:t>
            </a:r>
            <a:r>
              <a:rPr lang="ru-RU" sz="2000" dirty="0" smtClean="0"/>
              <a:t>:  </a:t>
            </a:r>
            <a:r>
              <a:rPr lang="ru-RU" sz="2000" b="1" dirty="0" err="1" smtClean="0">
                <a:latin typeface="Courier New" pitchFamily="49" charset="0"/>
              </a:rPr>
              <a:t>size_t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strlen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</a:rPr>
              <a:t>);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/>
              <a:t>	 например: </a:t>
            </a: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k = </a:t>
            </a:r>
            <a:r>
              <a:rPr lang="ru-RU" sz="2000" b="1" dirty="0" err="1" smtClean="0">
                <a:latin typeface="Courier New" pitchFamily="49" charset="0"/>
              </a:rPr>
              <a:t>strlen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s</a:t>
            </a:r>
            <a:r>
              <a:rPr lang="en-US" sz="2000" b="1" dirty="0" err="1" smtClean="0">
                <a:latin typeface="Courier New" pitchFamily="49" charset="0"/>
              </a:rPr>
              <a:t>tr</a:t>
            </a:r>
            <a:r>
              <a:rPr lang="ru-RU" sz="2000" b="1" dirty="0" smtClean="0">
                <a:latin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endParaRPr lang="ru-RU" sz="8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2)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конкатенация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слияние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строк</a:t>
            </a:r>
            <a:r>
              <a:rPr lang="ru-RU" sz="2000" dirty="0" smtClean="0"/>
              <a:t>: 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strcat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dest,</a:t>
            </a:r>
            <a:r>
              <a:rPr 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src</a:t>
            </a:r>
            <a:r>
              <a:rPr lang="ru-RU" sz="2000" b="1" dirty="0" smtClean="0">
                <a:latin typeface="Courier New" pitchFamily="49" charset="0"/>
              </a:rPr>
              <a:t>);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dirty="0" smtClean="0"/>
              <a:t>      например: </a:t>
            </a:r>
            <a:r>
              <a:rPr lang="en-US" sz="2000" b="1" dirty="0" smtClean="0">
                <a:latin typeface="Courier New" pitchFamily="49" charset="0"/>
              </a:rPr>
              <a:t>	puts(</a:t>
            </a:r>
            <a:r>
              <a:rPr lang="en-US" sz="2000" b="1" dirty="0" err="1" smtClean="0">
                <a:latin typeface="Courier New" pitchFamily="49" charset="0"/>
              </a:rPr>
              <a:t>strcat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s1</a:t>
            </a:r>
            <a:r>
              <a:rPr lang="en-US" sz="2000" b="1" dirty="0" smtClean="0">
                <a:latin typeface="Courier New" pitchFamily="49" charset="0"/>
              </a:rPr>
              <a:t>,s2));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strcat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возвращает указатель</a:t>
            </a:r>
            <a:endParaRPr lang="ru-RU" sz="2000" dirty="0" smtClean="0"/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  или</a:t>
            </a: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strcat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s1</a:t>
            </a:r>
            <a:r>
              <a:rPr lang="en-US" sz="2000" b="1" dirty="0" smtClean="0">
                <a:latin typeface="Courier New" pitchFamily="49" charset="0"/>
              </a:rPr>
              <a:t>,s2);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ru-RU" sz="2000" dirty="0" smtClean="0"/>
              <a:t>Процедура-функция, результат получаем по адресу первого операнда, в котором должно хватать места, и дублируется как результат функции.</a:t>
            </a:r>
          </a:p>
          <a:p>
            <a:pPr eaLnBrk="1" hangingPunct="1">
              <a:lnSpc>
                <a:spcPct val="95000"/>
              </a:lnSpc>
              <a:buNone/>
            </a:pPr>
            <a:endParaRPr lang="en-US" sz="20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140364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6368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3728" y="4653136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8376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4380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396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4008" y="46531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4048" y="4653136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23928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043608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5896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995936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355976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16016" y="5445224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54452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15816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123728" y="5157192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403648" y="465313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4283968" y="4653136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275856" y="544522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D0E6107C-7B49-498D-B51B-15973CFB0BFC}" type="slidenum">
              <a:rPr lang="ru-RU" altLang="ru-RU" sz="1400">
                <a:latin typeface="Arial" charset="0"/>
              </a:rPr>
              <a:pPr/>
              <a:t>4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Статические и автоматические массивы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6" y="836712"/>
            <a:ext cx="8748464" cy="6021288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Статические массивы: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ru-RU" altLang="ru-RU" sz="2000" dirty="0" smtClean="0">
                <a:cs typeface="Courier New" pitchFamily="49" charset="0"/>
              </a:rPr>
              <a:t>под внешний</a:t>
            </a:r>
            <a:r>
              <a:rPr lang="en-US" altLang="ru-RU" sz="2000" dirty="0" smtClean="0">
                <a:cs typeface="Courier New" pitchFamily="49" charset="0"/>
              </a:rPr>
              <a:t> </a:t>
            </a:r>
            <a:r>
              <a:rPr lang="ru-RU" altLang="ru-RU" sz="2000" dirty="0" smtClean="0">
                <a:cs typeface="Courier New" pitchFamily="49" charset="0"/>
              </a:rPr>
              <a:t>массив, объявленный вне подпрограмм (</a:t>
            </a:r>
            <a:r>
              <a:rPr lang="en-US" altLang="ru-RU" sz="2000" dirty="0" smtClean="0">
                <a:cs typeface="Courier New" pitchFamily="49" charset="0"/>
              </a:rPr>
              <a:t>extern)</a:t>
            </a:r>
            <a:r>
              <a:rPr lang="ru-RU" altLang="ru-RU" sz="2000" dirty="0" smtClean="0">
                <a:cs typeface="Courier New" pitchFamily="49" charset="0"/>
              </a:rPr>
              <a:t>, или статический, описанный </a:t>
            </a:r>
            <a:r>
              <a:rPr lang="en-US" altLang="ru-RU" sz="2000" dirty="0" smtClean="0">
                <a:cs typeface="Courier New" pitchFamily="49" charset="0"/>
              </a:rPr>
              <a:t>static</a:t>
            </a:r>
            <a:r>
              <a:rPr lang="ru-RU" altLang="ru-RU" sz="2000" dirty="0" smtClean="0">
                <a:cs typeface="Courier New" pitchFamily="49" charset="0"/>
              </a:rPr>
              <a:t>, память выделяется </a:t>
            </a:r>
            <a:r>
              <a:rPr lang="ru-RU" altLang="ru-RU" sz="2000" i="1" dirty="0" smtClean="0">
                <a:cs typeface="Courier New" pitchFamily="49" charset="0"/>
              </a:rPr>
              <a:t>во время компиляции </a:t>
            </a:r>
            <a:r>
              <a:rPr lang="ru-RU" altLang="ru-RU" sz="2000" dirty="0" smtClean="0">
                <a:cs typeface="Courier New" pitchFamily="49" charset="0"/>
              </a:rPr>
              <a:t>программы: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endParaRPr lang="ru-RU" altLang="ru-RU" sz="800" dirty="0" smtClean="0"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float a[10][10];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altLang="ru-RU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:";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&gt;&gt; n &gt;&gt; m;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ввод размерности матрицы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endParaRPr lang="ru-RU" altLang="ru-RU" sz="800" dirty="0" smtClean="0"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 Автоматические массивы:</a:t>
            </a:r>
            <a:endParaRPr lang="ru-RU" altLang="ru-RU" sz="2000" dirty="0" smtClean="0"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ru-RU" altLang="ru-RU" sz="2000" dirty="0" smtClean="0">
                <a:cs typeface="Courier New" pitchFamily="49" charset="0"/>
              </a:rPr>
              <a:t>под массив, локально</a:t>
            </a:r>
            <a:r>
              <a:rPr lang="en-US" altLang="ru-RU" sz="2000" dirty="0" smtClean="0">
                <a:cs typeface="Courier New" pitchFamily="49" charset="0"/>
              </a:rPr>
              <a:t> </a:t>
            </a:r>
            <a:r>
              <a:rPr lang="ru-RU" altLang="ru-RU" sz="2000" dirty="0" smtClean="0">
                <a:cs typeface="Courier New" pitchFamily="49" charset="0"/>
              </a:rPr>
              <a:t>объявленный внутри подпрограммы, память выделяется в стеке </a:t>
            </a:r>
            <a:r>
              <a:rPr lang="ru-RU" altLang="ru-RU" sz="2000" i="1" dirty="0" smtClean="0">
                <a:cs typeface="Courier New" pitchFamily="49" charset="0"/>
              </a:rPr>
              <a:t>во время выполнения </a:t>
            </a:r>
            <a:r>
              <a:rPr lang="ru-RU" altLang="ru-RU" sz="2000" dirty="0" smtClean="0">
                <a:cs typeface="Courier New" pitchFamily="49" charset="0"/>
              </a:rPr>
              <a:t>программы.</a:t>
            </a:r>
          </a:p>
          <a:p>
            <a:pPr eaLnBrk="1" hangingPunct="1">
              <a:spcBef>
                <a:spcPts val="0"/>
              </a:spcBef>
              <a:buNone/>
            </a:pPr>
            <a:endParaRPr lang="ru-RU" altLang="ru-RU" sz="800" dirty="0" smtClean="0"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1800" i="1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Courier New" pitchFamily="49" charset="0"/>
              </a:rPr>
              <a:t>Примечание</a:t>
            </a:r>
            <a:r>
              <a:rPr lang="ru-RU" altLang="ru-RU" sz="1800" dirty="0" smtClean="0">
                <a:cs typeface="Courier New" pitchFamily="49" charset="0"/>
              </a:rPr>
              <a:t>. Допускается в среде </a:t>
            </a:r>
            <a:r>
              <a:rPr lang="en-US" altLang="ru-RU" sz="1800" dirty="0" smtClean="0">
                <a:cs typeface="Courier New" pitchFamily="49" charset="0"/>
              </a:rPr>
              <a:t>Qt Creator</a:t>
            </a:r>
            <a:r>
              <a:rPr lang="ru-RU" altLang="ru-RU" sz="1800" dirty="0" smtClean="0">
                <a:cs typeface="Courier New" pitchFamily="49" charset="0"/>
              </a:rPr>
              <a:t> </a:t>
            </a:r>
            <a:r>
              <a:rPr lang="en-US" altLang="ru-RU" sz="1800" dirty="0" smtClean="0">
                <a:cs typeface="Courier New" pitchFamily="49" charset="0"/>
              </a:rPr>
              <a:t>(</a:t>
            </a:r>
            <a:r>
              <a:rPr lang="ru-RU" altLang="ru-RU" sz="1800" dirty="0" smtClean="0">
                <a:cs typeface="Courier New" pitchFamily="49" charset="0"/>
              </a:rPr>
              <a:t>компилятор </a:t>
            </a:r>
            <a:r>
              <a:rPr lang="en-US" altLang="ru-RU" sz="1800" dirty="0" smtClean="0">
                <a:cs typeface="Courier New" pitchFamily="49" charset="0"/>
              </a:rPr>
              <a:t>Clang)</a:t>
            </a:r>
            <a:r>
              <a:rPr lang="ru-RU" altLang="ru-RU" sz="1800" dirty="0" smtClean="0">
                <a:cs typeface="Courier New" pitchFamily="49" charset="0"/>
              </a:rPr>
              <a:t> указывать размер локального массива переменными: </a:t>
            </a:r>
            <a:endParaRPr lang="ru-RU" alt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alt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&lt;&lt; "Enter 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:";</a:t>
            </a:r>
            <a:endParaRPr lang="ru-RU" alt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18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 &gt;&gt; n &gt;&gt; m;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float a[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alt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altLang="ru-RU" sz="18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ru-RU" sz="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364088" y="1844824"/>
            <a:ext cx="3600400" cy="1008112"/>
          </a:xfrm>
          <a:prstGeom prst="wedgeRoundRectCallout">
            <a:avLst>
              <a:gd name="adj1" fmla="val -106257"/>
              <a:gd name="adj2" fmla="val -192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Внешний массив.</a:t>
            </a:r>
            <a:endParaRPr lang="en-US" altLang="ru-RU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Размерность указывается константами по </a:t>
            </a:r>
            <a:r>
              <a:rPr lang="ru-RU" altLang="ru-RU" dirty="0" err="1" smtClean="0">
                <a:solidFill>
                  <a:srgbClr val="FF0000"/>
                </a:solidFill>
              </a:rPr>
              <a:t>максимому</a:t>
            </a:r>
            <a:r>
              <a:rPr lang="ru-RU" altLang="ru-RU" dirty="0" smtClean="0">
                <a:solidFill>
                  <a:srgbClr val="FF0000"/>
                </a:solidFill>
              </a:rPr>
              <a:t>!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724128" y="5949280"/>
            <a:ext cx="3096344" cy="908720"/>
          </a:xfrm>
          <a:prstGeom prst="wedgeRoundRectCallout">
            <a:avLst>
              <a:gd name="adj1" fmla="val -123071"/>
              <a:gd name="adj2" fmla="val 274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Локальный массив.</a:t>
            </a: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Размерность указана переменными!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4EAD02-82BA-4817-969B-6205FE0A7C6B}" type="slidenum">
              <a:rPr lang="ru-RU" smtClean="0"/>
              <a:pPr>
                <a:defRPr/>
              </a:pPr>
              <a:t>40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8892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251950" cy="60213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endParaRPr lang="ru-RU" sz="8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3)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сравнение строк</a:t>
            </a:r>
            <a:r>
              <a:rPr lang="ru-RU" sz="2000" dirty="0" smtClean="0"/>
              <a:t>:</a:t>
            </a:r>
          </a:p>
          <a:p>
            <a:pPr eaLnBrk="1" hangingPunct="1">
              <a:lnSpc>
                <a:spcPct val="95000"/>
              </a:lnSpc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strcmp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*s1,const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*s2); 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 </a:t>
            </a:r>
            <a:r>
              <a:rPr lang="ru-RU" sz="2000" dirty="0" smtClean="0"/>
              <a:t>например</a:t>
            </a:r>
            <a:r>
              <a:rPr lang="en-US" sz="2000" dirty="0" smtClean="0"/>
              <a:t>:  </a:t>
            </a:r>
            <a:r>
              <a:rPr lang="en-US" sz="2000" b="1" dirty="0" smtClean="0">
                <a:latin typeface="Courier New" pitchFamily="49" charset="0"/>
              </a:rPr>
              <a:t>k = </a:t>
            </a:r>
            <a:r>
              <a:rPr lang="ru-RU" sz="2000" b="1" dirty="0" err="1" smtClean="0">
                <a:latin typeface="Courier New" pitchFamily="49" charset="0"/>
              </a:rPr>
              <a:t>strcmp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</a:rPr>
              <a:t>s1,s2);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dirty="0" smtClean="0"/>
              <a:t>	Выполняется посимвольным вычитанием кодов символов до конца или получения отличного от нуля результата:</a:t>
            </a:r>
            <a:r>
              <a:rPr lang="en-US" sz="2000" dirty="0" smtClean="0"/>
              <a:t> </a:t>
            </a:r>
            <a:r>
              <a:rPr lang="ru-RU" sz="2000" dirty="0" smtClean="0"/>
              <a:t>если </a:t>
            </a:r>
            <a:r>
              <a:rPr lang="en-US" sz="2000" dirty="0" smtClean="0"/>
              <a:t>k=0</a:t>
            </a:r>
            <a:r>
              <a:rPr lang="ru-RU" sz="2000" dirty="0" smtClean="0"/>
              <a:t>, то строки равны, если </a:t>
            </a:r>
            <a:r>
              <a:rPr lang="en-US" sz="2000" dirty="0" smtClean="0"/>
              <a:t>k&gt;0</a:t>
            </a:r>
            <a:r>
              <a:rPr lang="ru-RU" sz="2000" dirty="0" smtClean="0"/>
              <a:t>, то первая больше, иначе – вторая больше.</a:t>
            </a:r>
          </a:p>
          <a:p>
            <a:pPr eaLnBrk="1" hangingPunct="1">
              <a:lnSpc>
                <a:spcPct val="95000"/>
              </a:lnSpc>
              <a:buNone/>
            </a:pPr>
            <a:endParaRPr lang="en-US" sz="2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6450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6450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645024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36450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36450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364502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44371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44371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67744" y="4437112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7624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187624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27584" y="4941168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19672" y="50851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907704" y="508518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2987824" y="5229200"/>
            <a:ext cx="2232248" cy="720080"/>
          </a:xfrm>
          <a:prstGeom prst="wedgeRoundRectCallout">
            <a:avLst>
              <a:gd name="adj1" fmla="val -82277"/>
              <a:gd name="adj2" fmla="val -3803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Первая строка меньше второй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547664" y="364502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1547664" y="443711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4EAD02-82BA-4817-969B-6205FE0A7C6B}" type="slidenum">
              <a:rPr lang="ru-RU" smtClean="0"/>
              <a:pPr>
                <a:defRPr/>
              </a:pPr>
              <a:t>41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8892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251950" cy="60213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2000" dirty="0" smtClean="0">
                <a:latin typeface="Courier New" pitchFamily="49" charset="0"/>
              </a:rPr>
              <a:t>4)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копирование строки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src</a:t>
            </a:r>
            <a:r>
              <a:rPr lang="en-US" sz="2000" dirty="0" smtClean="0"/>
              <a:t> </a:t>
            </a:r>
            <a:r>
              <a:rPr lang="ru-RU" sz="2000" dirty="0" smtClean="0"/>
              <a:t>в</a:t>
            </a:r>
            <a:r>
              <a:rPr lang="ru-RU" sz="2000" b="1" dirty="0" smtClean="0"/>
              <a:t> </a:t>
            </a:r>
            <a:r>
              <a:rPr lang="ru-RU" sz="2000" b="1" dirty="0" err="1" smtClean="0">
                <a:latin typeface="Courier New" pitchFamily="49" charset="0"/>
              </a:rPr>
              <a:t>dest</a:t>
            </a:r>
            <a:r>
              <a:rPr lang="ru-RU" sz="2000" dirty="0" smtClean="0"/>
              <a:t>: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2000" dirty="0" smtClean="0"/>
              <a:t>	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strcpy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dest,const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src</a:t>
            </a:r>
            <a:r>
              <a:rPr lang="ru-RU" sz="2000" b="1" dirty="0" smtClean="0">
                <a:latin typeface="Courier New" pitchFamily="49" charset="0"/>
              </a:rPr>
              <a:t>);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2000" dirty="0" smtClean="0"/>
              <a:t>	например: </a:t>
            </a:r>
            <a:r>
              <a:rPr lang="en-US" sz="2000" b="1" dirty="0" smtClean="0">
                <a:latin typeface="Courier New" pitchFamily="49" charset="0"/>
              </a:rPr>
              <a:t>	puts(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(s1,s2));</a:t>
            </a:r>
            <a:r>
              <a:rPr lang="ru-RU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  или</a:t>
            </a: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s1</a:t>
            </a:r>
            <a:r>
              <a:rPr lang="en-US" sz="2000" b="1" dirty="0" smtClean="0">
                <a:latin typeface="Courier New" pitchFamily="49" charset="0"/>
              </a:rPr>
              <a:t>,s2);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endParaRPr lang="ru-RU" sz="8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2000" dirty="0" smtClean="0">
                <a:latin typeface="Courier New" pitchFamily="49" charset="0"/>
              </a:rPr>
              <a:t>5)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копирование фрагмента</a:t>
            </a:r>
            <a:r>
              <a:rPr lang="ru-RU" sz="2000" dirty="0" smtClean="0"/>
              <a:t>: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strncpy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dest,const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src,size_t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m</a:t>
            </a:r>
            <a:r>
              <a:rPr lang="ru-RU" sz="2000" b="1" dirty="0" err="1" smtClean="0">
                <a:latin typeface="Courier New" pitchFamily="49" charset="0"/>
              </a:rPr>
              <a:t>axlen</a:t>
            </a:r>
            <a:r>
              <a:rPr lang="ru-RU" sz="2000" b="1" dirty="0" smtClean="0">
                <a:latin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ru-RU" sz="2000" dirty="0" smtClean="0"/>
              <a:t>например: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strncpy</a:t>
            </a:r>
            <a:r>
              <a:rPr lang="en-US" sz="2000" b="1" dirty="0" smtClean="0">
                <a:latin typeface="Courier New" pitchFamily="49" charset="0"/>
              </a:rPr>
              <a:t>(s1,"abcdef",3);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ru-RU" sz="2000" dirty="0" smtClean="0"/>
              <a:t> Копирует в строку</a:t>
            </a:r>
            <a:r>
              <a:rPr lang="en-US" sz="2000" dirty="0" smtClean="0"/>
              <a:t> </a:t>
            </a:r>
            <a:r>
              <a:rPr lang="ru-RU" sz="2000" b="1" dirty="0" err="1" smtClean="0">
                <a:latin typeface="Courier New" pitchFamily="49" charset="0"/>
              </a:rPr>
              <a:t>dest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dirty="0" smtClean="0"/>
              <a:t>фрагмент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dirty="0" smtClean="0"/>
              <a:t>размера </a:t>
            </a:r>
            <a:r>
              <a:rPr lang="en-US" sz="2000" b="1" dirty="0" smtClean="0">
                <a:latin typeface="Courier New" pitchFamily="49" charset="0"/>
              </a:rPr>
              <a:t>m</a:t>
            </a:r>
            <a:r>
              <a:rPr lang="ru-RU" sz="2000" b="1" dirty="0" err="1" smtClean="0">
                <a:latin typeface="Courier New" pitchFamily="49" charset="0"/>
              </a:rPr>
              <a:t>axlen</a:t>
            </a:r>
            <a:r>
              <a:rPr lang="ru-RU" sz="2000" dirty="0" smtClean="0"/>
              <a:t> из строки</a:t>
            </a:r>
            <a:r>
              <a:rPr lang="en-US" sz="2000" dirty="0" smtClean="0"/>
              <a:t> </a:t>
            </a:r>
            <a:r>
              <a:rPr lang="ru-RU" sz="2000" b="1" dirty="0" err="1" smtClean="0">
                <a:latin typeface="Courier New" pitchFamily="49" charset="0"/>
              </a:rPr>
              <a:t>src</a:t>
            </a:r>
            <a:r>
              <a:rPr lang="ru-RU" sz="2000" b="1" dirty="0" smtClean="0">
                <a:latin typeface="Courier New" pitchFamily="49" charset="0"/>
              </a:rPr>
              <a:t>.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800" b="1" dirty="0" smtClean="0">
                <a:latin typeface="Courier New" pitchFamily="49" charset="0"/>
              </a:rPr>
              <a:t>  </a:t>
            </a:r>
            <a:endParaRPr lang="en-US" sz="800" b="1" dirty="0" smtClean="0">
              <a:latin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564904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5649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2564904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5936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22768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763688" y="3068960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267744" y="342900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342900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7824" y="3429000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07904" y="342900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67944" y="3429000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7704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4932040" y="3140968"/>
            <a:ext cx="2232248" cy="720080"/>
          </a:xfrm>
          <a:prstGeom prst="wedgeRoundRectCallout">
            <a:avLst>
              <a:gd name="adj1" fmla="val -68196"/>
              <a:gd name="adj2" fmla="val 1488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Копирование с концом строки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61967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7971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39752" y="5517232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9979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5983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1987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49999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6003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660232" y="5517232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39952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59632" y="52292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907704" y="6021288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411760" y="63813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71800" y="63813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491880" y="63813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851920" y="63813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11960" y="63813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51720" y="60932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2007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58011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94015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300192" y="55172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131840" y="6381328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5580112" y="5949280"/>
            <a:ext cx="2736304" cy="792088"/>
          </a:xfrm>
          <a:prstGeom prst="wedgeRoundRectCallout">
            <a:avLst>
              <a:gd name="adj1" fmla="val -82917"/>
              <a:gd name="adj2" fmla="val 2618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Копирование заданного количества символов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47864" y="3429000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1475656" y="256490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4355976" y="256490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267744" y="3429000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619672" y="551723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4499992" y="551723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411760" y="6381328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7" grpId="0" animBg="1"/>
      <p:bldP spid="18" grpId="0" animBg="1"/>
      <p:bldP spid="19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7" grpId="0" animBg="1"/>
      <p:bldP spid="38" grpId="0" animBg="1"/>
      <p:bldP spid="40" grpId="0" animBg="1"/>
      <p:bldP spid="41" grpId="0" animBg="1"/>
      <p:bldP spid="42" grpId="0" animBg="1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4EAD02-82BA-4817-969B-6205FE0A7C6B}" type="slidenum">
              <a:rPr lang="ru-RU" smtClean="0"/>
              <a:pPr>
                <a:defRPr/>
              </a:pPr>
              <a:t>42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28892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613"/>
            <a:ext cx="9144446" cy="6021387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800" b="1" dirty="0" smtClean="0">
                <a:latin typeface="Courier New" pitchFamily="49" charset="0"/>
              </a:rPr>
              <a:t>  </a:t>
            </a: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6)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поиск символа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c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в строке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/>
              <a:t>s</a:t>
            </a:r>
            <a:r>
              <a:rPr lang="ru-RU" sz="2000" dirty="0" smtClean="0"/>
              <a:t>: 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ru-RU" sz="2000" b="1" dirty="0" err="1" smtClean="0">
                <a:latin typeface="Courier New" pitchFamily="49" charset="0"/>
              </a:rPr>
              <a:t>сhar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strchr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c);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ru-RU" sz="2000" dirty="0" smtClean="0"/>
              <a:t>например:  </a:t>
            </a:r>
            <a:r>
              <a:rPr lang="en-US" sz="2000" b="1" dirty="0" smtClean="0">
                <a:latin typeface="Courier New" pitchFamily="49" charset="0"/>
              </a:rPr>
              <a:t>char * c1 = </a:t>
            </a:r>
            <a:r>
              <a:rPr lang="ru-RU" sz="2000" b="1" dirty="0" err="1" smtClean="0">
                <a:latin typeface="Courier New" pitchFamily="49" charset="0"/>
              </a:rPr>
              <a:t>strchr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s,c</a:t>
            </a:r>
            <a:r>
              <a:rPr lang="en-US" sz="2000" b="1" dirty="0" smtClean="0">
                <a:latin typeface="Courier New" pitchFamily="49" charset="0"/>
              </a:rPr>
              <a:t>h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ru-RU" sz="2000" dirty="0" smtClean="0"/>
              <a:t>Возвращает адрес первого вхождения символа в строку или 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ru-RU" sz="2000" dirty="0" smtClean="0"/>
              <a:t>.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endParaRPr lang="ru-RU" sz="800" dirty="0" smtClean="0"/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7)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поиск подстроки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s2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в строке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s1</a:t>
            </a:r>
            <a:r>
              <a:rPr lang="ru-RU" sz="2000" dirty="0" smtClean="0"/>
              <a:t>: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strstr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*s1, </a:t>
            </a:r>
            <a:r>
              <a:rPr lang="ru-RU" sz="2000" b="1" dirty="0" err="1" smtClean="0"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*s2);</a:t>
            </a: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например:  </a:t>
            </a:r>
            <a:r>
              <a:rPr lang="en-US" sz="2000" b="1" dirty="0" smtClean="0">
                <a:latin typeface="Courier New" pitchFamily="49" charset="0"/>
              </a:rPr>
              <a:t>char * c1 = </a:t>
            </a:r>
            <a:r>
              <a:rPr lang="ru-RU" sz="2000" b="1" dirty="0" err="1" smtClean="0">
                <a:latin typeface="Courier New" pitchFamily="49" charset="0"/>
              </a:rPr>
              <a:t>str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ru-RU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</a:rPr>
              <a:t>s2</a:t>
            </a:r>
            <a:r>
              <a:rPr lang="ru-RU" sz="2000" b="1" dirty="0" smtClean="0">
                <a:latin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5000"/>
              </a:lnSpc>
              <a:spcBef>
                <a:spcPts val="300"/>
              </a:spcBef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Возвращает адрес первого вхождения подстроки </a:t>
            </a:r>
            <a:r>
              <a:rPr lang="en-US" sz="2000" dirty="0" smtClean="0"/>
              <a:t>s2 </a:t>
            </a:r>
            <a:r>
              <a:rPr lang="ru-RU" sz="2000" dirty="0" smtClean="0"/>
              <a:t>в строку </a:t>
            </a:r>
            <a:r>
              <a:rPr lang="en-US" sz="2000" dirty="0" smtClean="0"/>
              <a:t>s1 </a:t>
            </a:r>
            <a:r>
              <a:rPr lang="ru-RU" sz="2000" dirty="0" smtClean="0"/>
              <a:t>или 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ru-RU" sz="2000" dirty="0" smtClean="0"/>
              <a:t>.</a:t>
            </a:r>
            <a:endParaRPr lang="ru-RU" sz="2000" b="1" dirty="0" smtClean="0">
              <a:latin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2636912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263691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3928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43608" y="3068960"/>
            <a:ext cx="42484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0364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8376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4380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2372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396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4008" y="580526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004048" y="5805264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123728" y="6309320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051720" y="328498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2123728" y="2924944"/>
            <a:ext cx="144016" cy="504056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47664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1403648" y="2636912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403648" y="580526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203848" y="5805264"/>
            <a:ext cx="360040" cy="288032"/>
          </a:xfrm>
          <a:prstGeom prst="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\0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15616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995936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s2</a:t>
            </a:r>
            <a:endParaRPr lang="ru-RU" dirty="0"/>
          </a:p>
        </p:txBody>
      </p:sp>
      <p:sp>
        <p:nvSpPr>
          <p:cNvPr id="37" name="Овал 36"/>
          <p:cNvSpPr/>
          <p:nvPr/>
        </p:nvSpPr>
        <p:spPr>
          <a:xfrm>
            <a:off x="4283968" y="580526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051720" y="645333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47664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1763688" y="6093296"/>
            <a:ext cx="432048" cy="504056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31" grpId="0"/>
      <p:bldP spid="32" grpId="0" animBg="1"/>
      <p:bldP spid="33" grpId="0" animBg="1"/>
      <p:bldP spid="34" grpId="0" animBg="1"/>
      <p:bldP spid="35" grpId="0"/>
      <p:bldP spid="36" grpId="0"/>
      <p:bldP spid="37" grpId="0" animBg="1"/>
      <p:bldP spid="38" grpId="0" animBg="1"/>
      <p:bldP spid="3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F3B3D-86D6-4965-AF56-B8155ED0A1D6}" type="slidenum">
              <a:rPr lang="ru-RU" smtClean="0"/>
              <a:pPr>
                <a:defRPr/>
              </a:pPr>
              <a:t>43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 (3)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981075"/>
            <a:ext cx="8893175" cy="5876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None/>
            </a:pPr>
            <a:r>
              <a:rPr lang="ru-RU" sz="2000" dirty="0" smtClean="0">
                <a:latin typeface="Courier New" pitchFamily="49" charset="0"/>
              </a:rPr>
              <a:t>8)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ru-RU" sz="2000" dirty="0" smtClean="0"/>
              <a:t>поиск токенов в строке: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*</a:t>
            </a:r>
            <a:r>
              <a:rPr lang="ru-RU" sz="2000" b="1" dirty="0" err="1" smtClean="0">
                <a:latin typeface="Courier New" pitchFamily="49" charset="0"/>
              </a:rPr>
              <a:t>strtok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*</a:t>
            </a:r>
            <a:r>
              <a:rPr lang="ru-RU" sz="2000" b="1" dirty="0" err="1" smtClean="0">
                <a:latin typeface="Courier New" pitchFamily="49" charset="0"/>
              </a:rPr>
              <a:t>strToken,const</a:t>
            </a:r>
            <a:r>
              <a:rPr lang="ru-RU" sz="2000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*</a:t>
            </a:r>
            <a:r>
              <a:rPr lang="ru-RU" sz="2000" b="1" dirty="0" err="1" smtClean="0">
                <a:latin typeface="Courier New" pitchFamily="49" charset="0"/>
              </a:rPr>
              <a:t>strDelimit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ru-RU" sz="2000" b="1" dirty="0" smtClean="0"/>
              <a:t>Пример: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string.h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stdio.h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char 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</a:rPr>
              <a:t>[] = "A string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000" b="1" dirty="0" err="1" smtClean="0">
                <a:latin typeface="Courier New" pitchFamily="49" charset="0"/>
              </a:rPr>
              <a:t>of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,,</a:t>
            </a:r>
            <a:r>
              <a:rPr lang="en-US" sz="2000" b="1" dirty="0" smtClean="0">
                <a:latin typeface="Courier New" pitchFamily="49" charset="0"/>
              </a:rPr>
              <a:t>tokens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2000" b="1" dirty="0" err="1" smtClean="0">
                <a:latin typeface="Courier New" pitchFamily="49" charset="0"/>
              </a:rPr>
              <a:t>and</a:t>
            </a:r>
            <a:r>
              <a:rPr lang="en-US" sz="2000" b="1" dirty="0" smtClean="0">
                <a:latin typeface="Courier New" pitchFamily="49" charset="0"/>
              </a:rPr>
              <a:t> some more </a:t>
            </a:r>
            <a:r>
              <a:rPr lang="ru-RU" sz="2000" b="1" dirty="0" smtClean="0">
                <a:latin typeface="Courier New" pitchFamily="49" charset="0"/>
              </a:rPr>
              <a:t>								</a:t>
            </a:r>
            <a:r>
              <a:rPr lang="en-US" sz="2000" b="1" dirty="0" smtClean="0">
                <a:latin typeface="Courier New" pitchFamily="49" charset="0"/>
              </a:rPr>
              <a:t>tokens";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char </a:t>
            </a:r>
            <a:r>
              <a:rPr lang="en-US" sz="2000" b="1" dirty="0" err="1" smtClean="0">
                <a:latin typeface="Courier New" pitchFamily="49" charset="0"/>
              </a:rPr>
              <a:t>seps</a:t>
            </a:r>
            <a:r>
              <a:rPr lang="en-US" sz="2000" b="1" dirty="0" smtClean="0">
                <a:latin typeface="Courier New" pitchFamily="49" charset="0"/>
              </a:rPr>
              <a:t>[] = " ,\t\n", *token;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token = </a:t>
            </a:r>
            <a:r>
              <a:rPr lang="en-US" sz="2000" b="1" dirty="0" err="1" smtClean="0">
                <a:latin typeface="Courier New" pitchFamily="49" charset="0"/>
              </a:rPr>
              <a:t>strtok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</a:rPr>
              <a:t>seps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while (token != 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("%s ", token);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    token = </a:t>
            </a:r>
            <a:r>
              <a:rPr lang="en-US" sz="2000" b="1" dirty="0" err="1" smtClean="0">
                <a:latin typeface="Courier New" pitchFamily="49" charset="0"/>
              </a:rPr>
              <a:t>strtok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</a:rPr>
              <a:t>seps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lnSpc>
                <a:spcPct val="95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627784" y="6021288"/>
            <a:ext cx="6264275" cy="5762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ru-RU" sz="20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string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of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tokens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and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some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more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>
                <a:latin typeface="Courier New" pitchFamily="49" charset="0"/>
                <a:cs typeface="Courier New" pitchFamily="49" charset="0"/>
              </a:rPr>
              <a:t>tokens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6588224" y="4221088"/>
            <a:ext cx="1728192" cy="576064"/>
          </a:xfrm>
          <a:prstGeom prst="wedgeRoundRectCallout">
            <a:avLst>
              <a:gd name="adj1" fmla="val -210221"/>
              <a:gd name="adj2" fmla="val -80800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Разделители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39552" y="256490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/>
          <a:lstStyle/>
          <a:p>
            <a:r>
              <a:rPr lang="ru-RU" sz="2800" b="1" dirty="0" smtClean="0"/>
              <a:t>Поиск токенов в строке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42088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</a:rPr>
              <a:t>A string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t</a:t>
            </a:r>
            <a:r>
              <a:rPr lang="en-US" sz="2400" b="1" dirty="0" err="1" smtClean="0">
                <a:latin typeface="Courier New" pitchFamily="49" charset="0"/>
              </a:rPr>
              <a:t>of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,,</a:t>
            </a:r>
            <a:r>
              <a:rPr lang="en-US" sz="2400" b="1" dirty="0" smtClean="0">
                <a:latin typeface="Courier New" pitchFamily="49" charset="0"/>
              </a:rPr>
              <a:t>tokens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\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</a:rPr>
              <a:t>n</a:t>
            </a:r>
            <a:r>
              <a:rPr lang="en-US" sz="2400" b="1" dirty="0" err="1" smtClean="0">
                <a:latin typeface="Courier New" pitchFamily="49" charset="0"/>
              </a:rPr>
              <a:t>and</a:t>
            </a:r>
            <a:r>
              <a:rPr lang="en-US" sz="2400" b="1" dirty="0" smtClean="0">
                <a:latin typeface="Courier New" pitchFamily="49" charset="0"/>
              </a:rPr>
              <a:t> some more tokens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49188" y="24746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168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23528" y="2060848"/>
            <a:ext cx="396044" cy="504056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504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token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43608" y="15567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???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20378" y="1921595"/>
            <a:ext cx="360040" cy="28803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827584" y="2065610"/>
            <a:ext cx="457956" cy="49929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854052" y="2583135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763688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28663" y="2059781"/>
            <a:ext cx="26913" cy="505123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295400" y="2064544"/>
            <a:ext cx="900336" cy="500360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555776" y="2583135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2465412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\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755576" y="2060848"/>
            <a:ext cx="1368152" cy="504056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259632" y="2060848"/>
            <a:ext cx="1872208" cy="504056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 animBg="1"/>
      <p:bldP spid="20" grpId="0" animBg="1"/>
      <p:bldP spid="22" grpId="0" animBg="1"/>
      <p:bldP spid="23" grpId="0"/>
      <p:bldP spid="32" grpId="0" animBg="1"/>
      <p:bldP spid="3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F3B3D-86D6-4965-AF56-B8155ED0A1D6}" type="slidenum">
              <a:rPr lang="ru-RU" smtClean="0"/>
              <a:pPr>
                <a:defRPr/>
              </a:pPr>
              <a:t>45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 (4)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latin typeface="Courier New" pitchFamily="49" charset="0"/>
              </a:rPr>
              <a:t>9) </a:t>
            </a:r>
            <a:r>
              <a:rPr lang="ru-RU" sz="2000" dirty="0" smtClean="0"/>
              <a:t>преобразование строки в целое число: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atoi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</a:rPr>
              <a:t>);</a:t>
            </a:r>
            <a:r>
              <a:rPr lang="ru-RU" sz="2000" dirty="0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Любое число вводится и выводится на консоль в виде строки символов:</a:t>
            </a:r>
          </a:p>
          <a:p>
            <a:pPr eaLnBrk="1" hangingPunct="1">
              <a:spcBef>
                <a:spcPts val="800"/>
              </a:spcBef>
              <a:buNone/>
            </a:pPr>
            <a:r>
              <a:rPr lang="ru-RU" sz="2000" dirty="0" smtClean="0"/>
              <a:t>Например вводим число -45 в символьном виде  </a:t>
            </a:r>
            <a:r>
              <a:rPr lang="en-US" sz="2000" dirty="0" smtClean="0"/>
              <a:t>'-' '4'</a:t>
            </a:r>
            <a:r>
              <a:rPr lang="ru-RU" sz="2000" dirty="0" smtClean="0"/>
              <a:t> </a:t>
            </a:r>
            <a:r>
              <a:rPr lang="en-US" sz="2000" dirty="0" smtClean="0"/>
              <a:t>'5'</a:t>
            </a:r>
            <a:r>
              <a:rPr lang="ru-RU" sz="2000" dirty="0" smtClean="0"/>
              <a:t> или </a:t>
            </a:r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r>
              <a:rPr lang="ru-RU" sz="2000" dirty="0" smtClean="0"/>
              <a:t>в шестнадцатеричном виде:</a:t>
            </a:r>
            <a:endParaRPr lang="en-US" sz="2000" dirty="0" smtClean="0"/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r>
              <a:rPr lang="ru-RU" sz="2000" dirty="0" smtClean="0"/>
              <a:t>После преобразования во внутреннее представление (</a:t>
            </a:r>
            <a:r>
              <a:rPr lang="en-US" sz="2000" dirty="0" smtClean="0"/>
              <a:t>short</a:t>
            </a:r>
            <a:r>
              <a:rPr lang="ru-RU" sz="2000" dirty="0" smtClean="0"/>
              <a:t>) получаем:</a:t>
            </a:r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endParaRPr lang="ru-RU" sz="2800" dirty="0" smtClean="0"/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r>
              <a:rPr lang="ru-RU" sz="2000" dirty="0" smtClean="0"/>
              <a:t>или в шестнадцатеричном виде:</a:t>
            </a:r>
            <a:endParaRPr lang="en-US" sz="2000" dirty="0" smtClean="0"/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None/>
            </a:pPr>
            <a:r>
              <a:rPr lang="ru-RU" sz="2000" dirty="0" smtClean="0">
                <a:latin typeface="Courier New" pitchFamily="49" charset="0"/>
              </a:rPr>
              <a:t>10) </a:t>
            </a:r>
            <a:r>
              <a:rPr lang="ru-RU" sz="2000" dirty="0" smtClean="0"/>
              <a:t>преобразование строки в вещественное число: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double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atof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const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dirty="0" smtClean="0">
                <a:latin typeface="Courier New" pitchFamily="49" charset="0"/>
              </a:rPr>
              <a:t>11)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dirty="0" smtClean="0"/>
              <a:t>преобразование числа в строку</a:t>
            </a:r>
            <a:r>
              <a:rPr lang="en-US" sz="2000" dirty="0" smtClean="0"/>
              <a:t> (MVS, </a:t>
            </a:r>
            <a:r>
              <a:rPr lang="en-US" sz="2000" dirty="0" err="1" smtClean="0"/>
              <a:t>stdlib.h</a:t>
            </a:r>
            <a:r>
              <a:rPr lang="en-US" sz="2000" dirty="0" smtClean="0"/>
              <a:t>)</a:t>
            </a:r>
            <a:r>
              <a:rPr lang="ru-RU" sz="2000" dirty="0" smtClean="0"/>
              <a:t>: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itoa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value,char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s,int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radix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radix</a:t>
            </a:r>
            <a:r>
              <a:rPr lang="en-US" sz="2000" dirty="0" smtClean="0"/>
              <a:t> – </a:t>
            </a:r>
            <a:r>
              <a:rPr lang="ru-RU" sz="2000" dirty="0" smtClean="0"/>
              <a:t>основание системы счисления</a:t>
            </a:r>
            <a:r>
              <a:rPr lang="ru-RU" sz="2000" b="1" dirty="0" smtClean="0">
                <a:latin typeface="Courier New" pitchFamily="49" charset="0"/>
              </a:rPr>
              <a:t>.</a:t>
            </a:r>
          </a:p>
          <a:p>
            <a:pPr eaLnBrk="1" hangingPunct="1">
              <a:spcBef>
                <a:spcPts val="800"/>
              </a:spcBef>
              <a:buFont typeface="Wingdings" pitchFamily="2" charset="2"/>
              <a:buNone/>
            </a:pPr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492896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  </a:t>
            </a:r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386104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  </a:t>
            </a:r>
            <a:r>
              <a:rPr lang="en-US" dirty="0" err="1" smtClean="0">
                <a:solidFill>
                  <a:schemeClr val="tx1"/>
                </a:solidFill>
              </a:rPr>
              <a:t>F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3861048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  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43808" y="3356992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1 1 1 1 1 1 1 1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3356992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1 1 0 1 0 0 1 1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2492896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3  4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6096" y="2492896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3  5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56176" y="2492896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F3B3D-86D6-4965-AF56-B8155ED0A1D6}" type="slidenum">
              <a:rPr lang="ru-RU" smtClean="0"/>
              <a:pPr>
                <a:defRPr/>
              </a:pPr>
              <a:t>46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 (5)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981075"/>
            <a:ext cx="8785671" cy="5876925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>
                <a:latin typeface="Courier New" pitchFamily="49" charset="0"/>
              </a:rPr>
              <a:t>12)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dirty="0" smtClean="0"/>
              <a:t>преобразование вещественного числа в строку</a:t>
            </a:r>
            <a:r>
              <a:rPr lang="en-US" sz="2000" dirty="0" smtClean="0"/>
              <a:t> (MVS, </a:t>
            </a:r>
            <a:r>
              <a:rPr lang="en-US" sz="2000" dirty="0" err="1" smtClean="0"/>
              <a:t>stdlib.h</a:t>
            </a:r>
            <a:r>
              <a:rPr lang="en-US" sz="2000" dirty="0" smtClean="0"/>
              <a:t>) </a:t>
            </a:r>
            <a:r>
              <a:rPr lang="ru-RU" sz="2000" dirty="0" smtClean="0"/>
              <a:t>: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en-US" sz="2000" b="1" dirty="0" smtClean="0">
                <a:latin typeface="Courier New" pitchFamily="49" charset="0"/>
              </a:rPr>
              <a:t>f</a:t>
            </a:r>
            <a:r>
              <a:rPr lang="ru-RU" sz="2000" b="1" dirty="0" err="1" smtClean="0">
                <a:latin typeface="Courier New" pitchFamily="49" charset="0"/>
              </a:rPr>
              <a:t>cvt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double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value</a:t>
            </a:r>
            <a:r>
              <a:rPr lang="ru-RU" sz="2000" b="1" dirty="0" smtClean="0">
                <a:latin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decimals</a:t>
            </a:r>
            <a:r>
              <a:rPr lang="ru-RU" sz="2000" b="1" dirty="0" smtClean="0">
                <a:latin typeface="Courier New" pitchFamily="49" charset="0"/>
              </a:rPr>
              <a:t>, 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					 </a:t>
            </a:r>
            <a:r>
              <a:rPr lang="ru-RU" sz="2000" b="1" dirty="0" err="1">
                <a:latin typeface="Courier New" pitchFamily="49" charset="0"/>
              </a:rPr>
              <a:t>int</a:t>
            </a:r>
            <a:r>
              <a:rPr lang="ru-RU" sz="2000" b="1" dirty="0">
                <a:latin typeface="Courier New" pitchFamily="49" charset="0"/>
              </a:rPr>
              <a:t> *</a:t>
            </a:r>
            <a:r>
              <a:rPr lang="ru-RU" sz="2000" b="1" dirty="0" err="1">
                <a:latin typeface="Courier New" pitchFamily="49" charset="0"/>
              </a:rPr>
              <a:t>dec</a:t>
            </a:r>
            <a:r>
              <a:rPr lang="ru-RU" sz="2000" b="1" dirty="0">
                <a:latin typeface="Courier New" pitchFamily="49" charset="0"/>
              </a:rPr>
              <a:t>, </a:t>
            </a:r>
            <a:r>
              <a:rPr lang="ru-RU" sz="2000" b="1" dirty="0" err="1">
                <a:latin typeface="Courier New" pitchFamily="49" charset="0"/>
              </a:rPr>
              <a:t>int</a:t>
            </a:r>
            <a:r>
              <a:rPr lang="ru-RU" sz="2000" b="1" dirty="0">
                <a:latin typeface="Courier New" pitchFamily="49" charset="0"/>
              </a:rPr>
              <a:t> *</a:t>
            </a:r>
            <a:r>
              <a:rPr lang="ru-RU" sz="2000" b="1" dirty="0" err="1">
                <a:latin typeface="Courier New" pitchFamily="49" charset="0"/>
              </a:rPr>
              <a:t>sign</a:t>
            </a:r>
            <a:r>
              <a:rPr lang="ru-RU" sz="2000" b="1" dirty="0">
                <a:latin typeface="Courier New" pitchFamily="49" charset="0"/>
              </a:rPr>
              <a:t>);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decimals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ru-RU" sz="2000" dirty="0"/>
              <a:t>количество знаков после </a:t>
            </a:r>
            <a:r>
              <a:rPr lang="ru-RU" sz="2000" dirty="0" smtClean="0"/>
              <a:t>точки;</a:t>
            </a:r>
            <a:endParaRPr lang="en-US" sz="2000" dirty="0"/>
          </a:p>
          <a:p>
            <a:pPr eaLnBrk="1" hangingPunct="1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sign </a:t>
            </a:r>
            <a:r>
              <a:rPr lang="ru-RU" sz="2000" dirty="0"/>
              <a:t>– позиции точки и </a:t>
            </a:r>
            <a:r>
              <a:rPr lang="ru-RU" sz="2000" dirty="0" smtClean="0"/>
              <a:t>знак.</a:t>
            </a:r>
            <a:endParaRPr lang="ru-RU" sz="2000" dirty="0"/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ru-RU" sz="2000" dirty="0" smtClean="0">
                <a:latin typeface="Courier New" pitchFamily="49" charset="0"/>
              </a:rPr>
              <a:t>13) </a:t>
            </a:r>
            <a:r>
              <a:rPr lang="ru-RU" sz="2000" dirty="0" smtClean="0"/>
              <a:t>преобразование вещественного числа в строку</a:t>
            </a:r>
            <a:r>
              <a:rPr lang="en-US" sz="2000" dirty="0" smtClean="0"/>
              <a:t> (MVS, </a:t>
            </a:r>
            <a:r>
              <a:rPr lang="en-US" sz="2000" dirty="0" err="1" smtClean="0"/>
              <a:t>stdlib.h</a:t>
            </a:r>
            <a:r>
              <a:rPr lang="en-US" sz="2000" dirty="0" smtClean="0"/>
              <a:t>) </a:t>
            </a:r>
            <a:r>
              <a:rPr lang="ru-RU" sz="20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		</a:t>
            </a:r>
            <a:r>
              <a:rPr lang="ru-RU" sz="2000" b="1" dirty="0" err="1" smtClean="0">
                <a:latin typeface="Courier New" pitchFamily="49" charset="0"/>
              </a:rPr>
              <a:t>char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ecvt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double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value</a:t>
            </a:r>
            <a:r>
              <a:rPr lang="ru-RU" sz="2000" b="1" dirty="0" smtClean="0">
                <a:latin typeface="Courier New" pitchFamily="49" charset="0"/>
              </a:rPr>
              <a:t>,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           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count</a:t>
            </a:r>
            <a:r>
              <a:rPr lang="ru-RU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dec</a:t>
            </a:r>
            <a:r>
              <a:rPr lang="ru-RU" sz="2000" b="1" dirty="0" smtClean="0">
                <a:latin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</a:rPr>
              <a:t>sign</a:t>
            </a:r>
            <a:r>
              <a:rPr 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2000" dirty="0" smtClean="0"/>
              <a:t> </a:t>
            </a:r>
            <a:r>
              <a:rPr lang="ru-RU" sz="2000" dirty="0" smtClean="0"/>
              <a:t>- количество преобразуемых цифр;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sign </a:t>
            </a:r>
            <a:r>
              <a:rPr lang="ru-RU" sz="2000" dirty="0" smtClean="0"/>
              <a:t>– позиции точки и знак.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5F3B3D-86D6-4965-AF56-B8155ED0A1D6}" type="slidenum">
              <a:rPr lang="ru-RU" smtClean="0"/>
              <a:pPr>
                <a:defRPr/>
              </a:pPr>
              <a:t>47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Функции, работающие со строками (</a:t>
            </a:r>
            <a:r>
              <a:rPr lang="en-US" sz="2800" b="1" dirty="0" smtClean="0"/>
              <a:t>6</a:t>
            </a:r>
            <a:r>
              <a:rPr lang="ru-RU" sz="2800" b="1" dirty="0" smtClean="0"/>
              <a:t>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981075"/>
            <a:ext cx="8785671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14)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dirty="0" smtClean="0"/>
              <a:t>формирование строки по формату</a:t>
            </a:r>
            <a:r>
              <a:rPr lang="en-US" sz="2000" dirty="0" smtClean="0"/>
              <a:t> (</a:t>
            </a:r>
            <a:r>
              <a:rPr lang="en-US" sz="2000" dirty="0" err="1" smtClean="0"/>
              <a:t>stdio.h</a:t>
            </a:r>
            <a:r>
              <a:rPr lang="en-US" sz="2000" dirty="0" smtClean="0"/>
              <a:t>)</a:t>
            </a:r>
            <a:r>
              <a:rPr lang="ru-RU" sz="2000" dirty="0" smtClean="0"/>
              <a:t>: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</a:rPr>
              <a:t>		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const char *format,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                 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-list)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/>
              <a:t>сформированная строка,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format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/>
              <a:t>формат;</a:t>
            </a:r>
          </a:p>
          <a:p>
            <a:pPr eaLnBrk="1" hangingPunct="1">
              <a:buNone/>
            </a:pPr>
            <a:r>
              <a:rPr lang="ru-RU" sz="2000" dirty="0" smtClean="0"/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-list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/>
              <a:t>список аргументов.</a:t>
            </a:r>
            <a:endParaRPr lang="en-US" sz="2000" dirty="0" smtClean="0"/>
          </a:p>
          <a:p>
            <a:pPr eaLnBrk="1" hangingPunct="1">
              <a:buNone/>
            </a:pPr>
            <a:r>
              <a:rPr lang="ru-RU" sz="2000" dirty="0" smtClean="0"/>
              <a:t>Функция возвращает длину сформированной строки.</a:t>
            </a:r>
            <a:endParaRPr lang="ru-RU" sz="2000" dirty="0"/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 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[80];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 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 "%s %d %c", "one", 2, '3');</a:t>
            </a:r>
          </a:p>
          <a:p>
            <a:pPr eaLnBrk="1" hangingPunct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eaLnBrk="1" hangingPunct="1"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547665" y="5517232"/>
            <a:ext cx="1296144" cy="5762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one 2 3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202A1E-ABF2-47CF-83A8-49ADE6E26194}" type="slidenum">
              <a:rPr lang="ru-RU" smtClean="0"/>
              <a:pPr>
                <a:defRPr/>
              </a:pPr>
              <a:t>48</a:t>
            </a:fld>
            <a:endParaRPr 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675687" cy="503238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преобразования числа в строку </a:t>
            </a:r>
            <a:r>
              <a:rPr lang="ru-RU" sz="2400" b="1" dirty="0" smtClean="0"/>
              <a:t>(</a:t>
            </a:r>
            <a:r>
              <a:rPr lang="en-US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Ex3_08</a:t>
            </a:r>
            <a:r>
              <a:rPr lang="ru-RU" sz="2400" b="1" dirty="0" smtClean="0"/>
              <a:t>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286875" cy="5761038"/>
          </a:xfrm>
        </p:spPr>
        <p:txBody>
          <a:bodyPr/>
          <a:lstStyle/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char 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буфер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decimal,sign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// позиция десятичной точки и знак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count=10;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количество преобразуемых разрядов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err;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код ошибки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ecvt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(3.1415926535,count,&amp;decimal,&amp;sign);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("Converted value to string: %s\n",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("Decimal= %d, Sign= %d.", decimal, sign);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2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2339975" y="5589588"/>
            <a:ext cx="5976938" cy="7191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Converted value to string: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31415926535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Decimal= 1, Sign=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352928" cy="567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582BB3D3-B4C5-414D-91F8-CBB2FA9C1779}" type="slidenum">
              <a:rPr lang="ru-RU" altLang="ru-RU" sz="1400">
                <a:latin typeface="Arial" charset="0"/>
              </a:rPr>
              <a:pPr/>
              <a:t>49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76250"/>
            <a:ext cx="8569325" cy="2159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Удаление «лишних» пробелов из строки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699792" y="1052736"/>
            <a:ext cx="28860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    </a:t>
            </a:r>
            <a:r>
              <a:rPr lang="en-US" altLang="ru-RU" sz="2000" b="1">
                <a:latin typeface="Courier New" pitchFamily="49" charset="0"/>
              </a:rPr>
              <a:t>ASD        FS   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491955" y="2271936"/>
            <a:ext cx="1108075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>
                <a:latin typeface="Courier New" pitchFamily="49" charset="0"/>
              </a:rPr>
              <a:t>ASD FS</a:t>
            </a:r>
            <a:endParaRPr lang="ru-RU" altLang="ru-RU" sz="2000" b="1">
              <a:latin typeface="Courier New" pitchFamily="49" charset="0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996780" y="157502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236296" y="8367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Ex03_09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43" grpId="0" animBg="1"/>
      <p:bldP spid="399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AD8DC844-62B9-435E-A8C1-62D179A842C9}" type="slidenum">
              <a:rPr lang="ru-RU" altLang="ru-RU" sz="1400">
                <a:latin typeface="Arial" charset="0"/>
              </a:rPr>
              <a:pPr/>
              <a:t>5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229600" cy="2159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Операции над массивами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052513"/>
            <a:ext cx="8424862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/>
              <a:t>A. </a:t>
            </a:r>
            <a:r>
              <a:rPr lang="ru-RU" altLang="ru-RU" sz="2000" b="1" dirty="0" smtClean="0"/>
              <a:t>Доступ к элементу массива: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/>
              <a:t>Пример: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c[3][4];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</a:rPr>
              <a:t>... 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</a:rPr>
              <a:t>c[2][0] = 5; </a:t>
            </a:r>
            <a:r>
              <a:rPr lang="en-US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прямой доступ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 = 2; j = 0;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b="1" dirty="0" smtClean="0">
                <a:latin typeface="Courier New" pitchFamily="49" charset="0"/>
              </a:rPr>
              <a:t>c[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][j] = 5; </a:t>
            </a:r>
            <a:r>
              <a:rPr lang="en-US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косвенный доступ</a:t>
            </a:r>
            <a:r>
              <a:rPr lang="en-US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значения индексов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</a:t>
            </a:r>
            <a:r>
              <a:rPr lang="en-US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находятся в переменных</a:t>
            </a:r>
            <a:endParaRPr lang="ru-RU" altLang="ru-RU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6008688" y="1843088"/>
          <a:ext cx="2554287" cy="1684337"/>
        </p:xfrm>
        <a:graphic>
          <a:graphicData uri="http://schemas.openxmlformats.org/presentationml/2006/ole">
            <p:oleObj spid="_x0000_s16398" name="Visio" r:id="rId3" imgW="1422520" imgH="93771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5D34D83B-07E3-45A2-AABB-BDD4939AB3C9}" type="slidenum">
              <a:rPr lang="ru-RU" altLang="ru-RU" sz="1400">
                <a:latin typeface="Arial" charset="0"/>
              </a:rPr>
              <a:pPr/>
              <a:t>50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404813"/>
            <a:ext cx="8229600" cy="1857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692697"/>
            <a:ext cx="8893175" cy="6381204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string.h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char 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[40];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puts("Enter string");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fgets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, </a:t>
            </a:r>
            <a:r>
              <a:rPr lang="en-US" altLang="ru-RU" sz="2000" b="1" dirty="0" err="1" smtClean="0">
                <a:latin typeface="Courier New" pitchFamily="49" charset="0"/>
              </a:rPr>
              <a:t>sizeof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), </a:t>
            </a:r>
            <a:r>
              <a:rPr lang="en-US" altLang="ru-RU" sz="2000" b="1" dirty="0" err="1" smtClean="0">
                <a:latin typeface="Courier New" pitchFamily="49" charset="0"/>
              </a:rPr>
              <a:t>stdin</a:t>
            </a:r>
            <a:r>
              <a:rPr lang="en-US" altLang="ru-RU" sz="2000" b="1" dirty="0" smtClean="0">
                <a:latin typeface="Courier New" pitchFamily="49" charset="0"/>
              </a:rPr>
              <a:t>);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gets(</a:t>
            </a:r>
            <a:r>
              <a:rPr lang="en-US" altLang="ru-RU" sz="20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st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 = </a:t>
            </a:r>
            <a:r>
              <a:rPr lang="en-US" altLang="ru-RU" sz="2000" b="1" dirty="0" err="1" smtClean="0">
                <a:latin typeface="Courier New" pitchFamily="49" charset="0"/>
              </a:rPr>
              <a:t>strlen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); </a:t>
            </a:r>
            <a:r>
              <a:rPr lang="en-US" altLang="ru-RU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altLang="ru-RU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последнем месте </a:t>
            </a:r>
            <a:r>
              <a:rPr lang="ru-RU" altLang="ru-RU" sz="2000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 </a:t>
            </a:r>
            <a:r>
              <a:rPr lang="ru-RU" alt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\</a:t>
            </a:r>
            <a:r>
              <a:rPr lang="en-US" altLang="ru-RU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n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[n-1] =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'</a:t>
            </a:r>
            <a:r>
              <a:rPr lang="en-US" altLang="ru-RU" sz="2000" b="1" dirty="0">
                <a:latin typeface="Courier New" pitchFamily="49" charset="0"/>
              </a:rPr>
              <a:t>\0'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while (char *p = </a:t>
            </a:r>
            <a:r>
              <a:rPr lang="en-US" altLang="ru-RU" sz="2000" b="1" dirty="0" err="1" smtClean="0">
                <a:latin typeface="Courier New" pitchFamily="49" charset="0"/>
              </a:rPr>
              <a:t>strstr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,"  "))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strcpy</a:t>
            </a:r>
            <a:r>
              <a:rPr lang="en-US" altLang="ru-RU" sz="2000" b="1" dirty="0" smtClean="0">
                <a:latin typeface="Courier New" pitchFamily="49" charset="0"/>
              </a:rPr>
              <a:t>(p,p+1);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[0]==' ')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strcpy</a:t>
            </a:r>
            <a:r>
              <a:rPr lang="en-US" altLang="ru-RU" sz="2000" b="1" dirty="0" smtClean="0">
                <a:latin typeface="Courier New" pitchFamily="49" charset="0"/>
              </a:rPr>
              <a:t>(st,st+1);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k = </a:t>
            </a:r>
            <a:r>
              <a:rPr lang="en-US" altLang="ru-RU" sz="2000" b="1" dirty="0" err="1" smtClean="0">
                <a:latin typeface="Courier New" pitchFamily="49" charset="0"/>
              </a:rPr>
              <a:t>strlen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))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[k-1] == ' ')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st</a:t>
            </a:r>
            <a:r>
              <a:rPr lang="en-US" altLang="ru-RU" sz="2000" b="1" dirty="0" smtClean="0">
                <a:latin typeface="Courier New" pitchFamily="49" charset="0"/>
              </a:rPr>
              <a:t>[k-1]='\0';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("R = %s.\</a:t>
            </a:r>
            <a:r>
              <a:rPr lang="en-US" altLang="ru-RU" sz="2000" b="1" dirty="0" err="1" smtClean="0">
                <a:latin typeface="Courier New" pitchFamily="49" charset="0"/>
              </a:rPr>
              <a:t>n",st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  puts("Empty string.");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429000"/>
            <a:ext cx="48863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E1110279-EC78-4EF2-841B-43B696401D4D}" type="slidenum">
              <a:rPr lang="ru-RU" altLang="ru-RU" sz="1400">
                <a:latin typeface="Arial" charset="0"/>
              </a:rPr>
              <a:pPr/>
              <a:t>51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8569325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Преобразование последовательности строк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836613"/>
            <a:ext cx="8424862" cy="1079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Вводится последовательность строк вида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smtClean="0">
                <a:latin typeface="Courier New" pitchFamily="49" charset="0"/>
              </a:rPr>
              <a:t>Иванов Иван Иванович 1956 </a:t>
            </a:r>
            <a:r>
              <a:rPr lang="ru-RU" altLang="ru-RU" sz="2000" b="1" smtClean="0">
                <a:latin typeface="Courier New" pitchFamily="49" charset="0"/>
                <a:sym typeface="Symbol" pitchFamily="18" charset="2"/>
              </a:rPr>
              <a:t></a:t>
            </a:r>
            <a:r>
              <a:rPr lang="ru-RU" altLang="ru-RU" sz="2000" b="1" smtClean="0">
                <a:latin typeface="Courier New" pitchFamily="49" charset="0"/>
              </a:rPr>
              <a:t> Иванов И.И. 45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Завершение ввода – при чтении пустой строки. 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50825" y="1916113"/>
          <a:ext cx="8642350" cy="4537075"/>
        </p:xfrm>
        <a:graphic>
          <a:graphicData uri="http://schemas.openxmlformats.org/presentationml/2006/ole">
            <p:oleObj spid="_x0000_s77835" name="Visio" r:id="rId3" imgW="4351301" imgH="2055240" progId="Visio.Drawing.11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36296" y="8367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Ex03_10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00C30-574A-48F6-BE65-9E9EAFA8FE6D}" type="slidenum">
              <a:rPr lang="ru-RU" smtClean="0"/>
              <a:pPr>
                <a:defRPr/>
              </a:pPr>
              <a:t>52</a:t>
            </a:fld>
            <a:endParaRPr lang="ru-RU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3603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400" b="1" smtClean="0"/>
              <a:t>Пример использования функций обработки строк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724900" cy="6092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33CC"/>
                </a:solidFill>
              </a:rPr>
              <a:t>         </a:t>
            </a:r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stdio.h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string.h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stdlib.h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	char </a:t>
            </a:r>
            <a:r>
              <a:rPr lang="en-US" sz="2000" b="1" dirty="0" err="1" smtClean="0">
                <a:latin typeface="Courier New" pitchFamily="49" charset="0"/>
              </a:rPr>
              <a:t>st</a:t>
            </a:r>
            <a:r>
              <a:rPr lang="en-US" sz="2000" b="1" dirty="0" smtClean="0">
                <a:latin typeface="Courier New" pitchFamily="49" charset="0"/>
              </a:rPr>
              <a:t>[80],</a:t>
            </a:r>
            <a:r>
              <a:rPr lang="en-US" sz="2000" b="1" dirty="0" err="1" smtClean="0">
                <a:latin typeface="Courier New" pitchFamily="49" charset="0"/>
              </a:rPr>
              <a:t>stres</a:t>
            </a:r>
            <a:r>
              <a:rPr lang="en-US" sz="2000" b="1" dirty="0" smtClean="0">
                <a:latin typeface="Courier New" pitchFamily="49" charset="0"/>
              </a:rPr>
              <a:t>[80],</a:t>
            </a:r>
            <a:r>
              <a:rPr lang="en-US" sz="2000" b="1" dirty="0" err="1" smtClean="0">
                <a:latin typeface="Courier New" pitchFamily="49" charset="0"/>
              </a:rPr>
              <a:t>strab</a:t>
            </a:r>
            <a:r>
              <a:rPr lang="en-US" sz="2000" b="1" dirty="0" smtClean="0">
                <a:latin typeface="Courier New" pitchFamily="49" charset="0"/>
              </a:rPr>
              <a:t>[80],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*c1,*c2,*c3;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old;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while ((puts("Enter string or end:"),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			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</a:rPr>
              <a:t>strcmp</a:t>
            </a:r>
            <a:r>
              <a:rPr lang="en-US" sz="2000" b="1" dirty="0" smtClean="0">
                <a:latin typeface="Courier New" pitchFamily="49" charset="0"/>
              </a:rPr>
              <a:t>(gets(</a:t>
            </a:r>
            <a:r>
              <a:rPr lang="en-US" sz="2000" b="1" dirty="0" err="1" smtClean="0">
                <a:latin typeface="Courier New" pitchFamily="49" charset="0"/>
              </a:rPr>
              <a:t>st</a:t>
            </a:r>
            <a:r>
              <a:rPr lang="en-US" sz="2000" b="1" dirty="0" smtClean="0">
                <a:latin typeface="Courier New" pitchFamily="49" charset="0"/>
              </a:rPr>
              <a:t>),"end")!=0)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stres,st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ru-RU" sz="2000" b="1" dirty="0" smtClean="0">
                <a:latin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c1=</a:t>
            </a:r>
            <a:r>
              <a:rPr lang="en-US" sz="2000" b="1" dirty="0" err="1" smtClean="0">
                <a:latin typeface="Courier New" pitchFamily="49" charset="0"/>
              </a:rPr>
              <a:t>strchr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stres</a:t>
            </a:r>
            <a:r>
              <a:rPr lang="en-US" sz="2000" b="1" dirty="0" smtClean="0">
                <a:latin typeface="Courier New" pitchFamily="49" charset="0"/>
              </a:rPr>
              <a:t>,' ');</a:t>
            </a: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*(c1+2)='.';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427538" y="2400300"/>
            <a:ext cx="41767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Petrov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</a:t>
            </a:r>
            <a:r>
              <a:rPr lang="en-US" sz="2400" dirty="0"/>
              <a:t> </a:t>
            </a:r>
            <a:r>
              <a:rPr lang="en-US" sz="2400" dirty="0" err="1"/>
              <a:t>Petrovich</a:t>
            </a:r>
            <a:r>
              <a:rPr lang="ru-RU" sz="2400" dirty="0"/>
              <a:t> </a:t>
            </a:r>
            <a:r>
              <a:rPr lang="en-US" sz="2400" dirty="0"/>
              <a:t> </a:t>
            </a:r>
            <a:r>
              <a:rPr lang="ru-RU" sz="2400" dirty="0"/>
              <a:t>1956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995738" y="206057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stres</a:t>
            </a:r>
            <a:endParaRPr lang="ru-RU" sz="2000" b="1">
              <a:latin typeface="Courier New" pitchFamily="49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429125" y="1536700"/>
            <a:ext cx="417512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Petrov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Petrovich</a:t>
            </a:r>
            <a:r>
              <a:rPr lang="ru-RU" sz="2400" dirty="0"/>
              <a:t> </a:t>
            </a:r>
            <a:r>
              <a:rPr lang="en-US" sz="2400" dirty="0"/>
              <a:t> </a:t>
            </a:r>
            <a:r>
              <a:rPr lang="ru-RU" sz="2400" dirty="0"/>
              <a:t>1956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211638" y="1196975"/>
            <a:ext cx="48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st</a:t>
            </a:r>
            <a:endParaRPr lang="ru-RU" sz="2000" b="1">
              <a:latin typeface="Courier New" pitchFamily="49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5292725" y="28527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695825" y="2847975"/>
            <a:ext cx="47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c1</a:t>
            </a:r>
            <a:endParaRPr lang="ru-RU" sz="2000" b="1" dirty="0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5867400" y="2492375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/>
      <p:bldP spid="28679" grpId="0" animBg="1"/>
      <p:bldP spid="28680" grpId="0"/>
      <p:bldP spid="28681" grpId="0" animBg="1"/>
      <p:bldP spid="28682" grpId="0"/>
      <p:bldP spid="2868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04BB76-95F7-44E8-B715-9F3B5664491E}" type="slidenum">
              <a:rPr lang="ru-RU" smtClean="0"/>
              <a:pPr>
                <a:defRPr/>
              </a:pPr>
              <a:t>53</a:t>
            </a:fld>
            <a:endParaRPr lang="ru-RU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561975"/>
          </a:xfrm>
        </p:spPr>
        <p:txBody>
          <a:bodyPr/>
          <a:lstStyle/>
          <a:p>
            <a:pPr eaLnBrk="1" hangingPunct="1"/>
            <a:r>
              <a:rPr lang="ru-RU" sz="2400" b="1" smtClean="0"/>
              <a:t>Пример использования функций обработки строк</a:t>
            </a:r>
            <a:r>
              <a:rPr lang="en-US" sz="2400" b="1" smtClean="0"/>
              <a:t> (2)</a:t>
            </a:r>
            <a:endParaRPr lang="ru-RU" sz="24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795320" cy="37449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c2=</a:t>
            </a:r>
            <a:r>
              <a:rPr lang="en-US" sz="2000" b="1" dirty="0" err="1" smtClean="0">
                <a:latin typeface="Courier New" pitchFamily="49" charset="0"/>
              </a:rPr>
              <a:t>strchr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</a:t>
            </a:r>
            <a:r>
              <a:rPr lang="en-US" sz="2000" b="1" dirty="0" smtClean="0">
                <a:latin typeface="Courier New" pitchFamily="49" charset="0"/>
              </a:rPr>
              <a:t>,' ');</a:t>
            </a:r>
            <a:r>
              <a:rPr lang="ru-RU" sz="2000" b="1" dirty="0" smtClean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c2=</a:t>
            </a:r>
            <a:r>
              <a:rPr lang="en-US" sz="2000" b="1" dirty="0" err="1" smtClean="0">
                <a:latin typeface="Courier New" pitchFamily="49" charset="0"/>
              </a:rPr>
              <a:t>strchr</a:t>
            </a:r>
            <a:r>
              <a:rPr lang="en-US" sz="2000" b="1" dirty="0" smtClean="0">
                <a:latin typeface="Courier New" pitchFamily="49" charset="0"/>
              </a:rPr>
              <a:t>(c2+1,' ');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</a:rPr>
              <a:t>strncpy</a:t>
            </a:r>
            <a:r>
              <a:rPr lang="en-US" sz="2000" b="1" dirty="0" smtClean="0">
                <a:latin typeface="Courier New" pitchFamily="49" charset="0"/>
              </a:rPr>
              <a:t>(c1+3,c2+1,1);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en-US" sz="2000" b="1" dirty="0" err="1" smtClean="0">
                <a:latin typeface="Courier New" pitchFamily="49" charset="0"/>
              </a:rPr>
              <a:t>strncpy</a:t>
            </a:r>
            <a:r>
              <a:rPr lang="en-US" sz="2000" b="1" dirty="0" smtClean="0">
                <a:latin typeface="Courier New" pitchFamily="49" charset="0"/>
              </a:rPr>
              <a:t>(c1+4,". \0",3);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c3=</a:t>
            </a:r>
            <a:r>
              <a:rPr lang="en-US" sz="2000" b="1" dirty="0" err="1" smtClean="0">
                <a:latin typeface="Courier New" pitchFamily="49" charset="0"/>
              </a:rPr>
              <a:t>strchr</a:t>
            </a:r>
            <a:r>
              <a:rPr lang="en-US" sz="2000" b="1" dirty="0" smtClean="0">
                <a:latin typeface="Courier New" pitchFamily="49" charset="0"/>
              </a:rPr>
              <a:t>(c2+1,' ');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old=2023-atoi(c3+1);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sprintf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strab</a:t>
            </a:r>
            <a:r>
              <a:rPr lang="en-US" sz="2000" b="1" dirty="0">
                <a:latin typeface="Courier New" pitchFamily="49" charset="0"/>
              </a:rPr>
              <a:t>,"%</a:t>
            </a:r>
            <a:r>
              <a:rPr lang="en-US" sz="2000" b="1" dirty="0" err="1">
                <a:latin typeface="Courier New" pitchFamily="49" charset="0"/>
              </a:rPr>
              <a:t>d",old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//  </a:t>
            </a:r>
            <a:r>
              <a:rPr lang="en-US" sz="2000" b="1" dirty="0" err="1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itoa</a:t>
            </a:r>
            <a:r>
              <a:rPr lang="en-US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ourier New" pitchFamily="49" charset="0"/>
              </a:rPr>
              <a:t>(old,strab,10); </a:t>
            </a:r>
          </a:p>
          <a:p>
            <a:pPr eaLnBrk="1" hangingPunct="1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strcat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stres,strab</a:t>
            </a:r>
            <a:r>
              <a:rPr lang="en-US" sz="2000" b="1" dirty="0">
                <a:latin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ru-RU" sz="2000" b="1" dirty="0" err="1" smtClean="0">
                <a:latin typeface="Courier New" pitchFamily="49" charset="0"/>
              </a:rPr>
              <a:t>puts</a:t>
            </a:r>
            <a:r>
              <a:rPr lang="ru-RU" sz="2000" b="1" dirty="0" smtClean="0">
                <a:latin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</a:rPr>
              <a:t>stres</a:t>
            </a:r>
            <a:r>
              <a:rPr lang="ru-RU" sz="2000" b="1" dirty="0" smtClean="0">
                <a:latin typeface="Courier New" pitchFamily="49" charset="0"/>
              </a:rPr>
              <a:t>);	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</a:rPr>
              <a:t>return</a:t>
            </a:r>
            <a:r>
              <a:rPr lang="ru-RU" sz="2000" b="1" dirty="0" smtClean="0">
                <a:latin typeface="Courier New" pitchFamily="49" charset="0"/>
              </a:rPr>
              <a:t> 0;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}</a:t>
            </a:r>
            <a:endParaRPr lang="ru-RU" sz="2000" dirty="0" smtClean="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195513" y="5876925"/>
            <a:ext cx="43926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Petrov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Petrovich</a:t>
            </a:r>
            <a:r>
              <a:rPr lang="en-US" sz="2400" dirty="0"/>
              <a:t> </a:t>
            </a:r>
            <a:r>
              <a:rPr lang="ru-RU" sz="2400" dirty="0"/>
              <a:t>1956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762125" y="554037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stres</a:t>
            </a:r>
            <a:endParaRPr lang="ru-RU" sz="2000" b="1">
              <a:latin typeface="Courier New" pitchFamily="49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195513" y="4724400"/>
            <a:ext cx="43926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Petrov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</a:t>
            </a:r>
            <a:r>
              <a:rPr lang="en-US" sz="2400" dirty="0"/>
              <a:t> </a:t>
            </a:r>
            <a:r>
              <a:rPr lang="ru-RU" sz="2400" dirty="0"/>
              <a:t> </a:t>
            </a:r>
            <a:r>
              <a:rPr lang="en-US" sz="2400" dirty="0" err="1"/>
              <a:t>Petrovich</a:t>
            </a:r>
            <a:r>
              <a:rPr lang="en-US" sz="2400" dirty="0"/>
              <a:t> </a:t>
            </a:r>
            <a:r>
              <a:rPr lang="ru-RU" sz="2400" dirty="0"/>
              <a:t>1956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978025" y="4384675"/>
            <a:ext cx="48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ourier New" pitchFamily="49" charset="0"/>
              </a:rPr>
              <a:t>st</a:t>
            </a:r>
            <a:endParaRPr lang="ru-RU" sz="2000" b="1">
              <a:latin typeface="Courier New" pitchFamily="49" charset="0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3059113" y="633253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555776" y="6327775"/>
            <a:ext cx="5040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c1</a:t>
            </a:r>
            <a:endParaRPr lang="ru-RU" sz="2000" b="1" dirty="0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3708400" y="5976938"/>
            <a:ext cx="142875" cy="288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.</a:t>
            </a:r>
            <a:endParaRPr lang="ru-RU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V="1">
            <a:off x="3081338" y="516255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699792" y="5157788"/>
            <a:ext cx="5760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3873500" y="516255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419872" y="5157788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ru-RU" sz="2000" b="1" dirty="0" smtClean="0"/>
              <a:t>2</a:t>
            </a:r>
            <a:endParaRPr lang="ru-RU" sz="2000" b="1" dirty="0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800475" y="5949950"/>
            <a:ext cx="195263" cy="2889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P</a:t>
            </a:r>
            <a:endParaRPr lang="ru-RU" sz="2400" dirty="0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995738" y="5973763"/>
            <a:ext cx="171450" cy="300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dirty="0"/>
              <a:t>.</a:t>
            </a:r>
            <a:endParaRPr lang="ru-RU" dirty="0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4211638" y="5886450"/>
            <a:ext cx="84137" cy="4095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 flipV="1">
            <a:off x="5364163" y="5157788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932040" y="5157788"/>
            <a:ext cx="50356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c</a:t>
            </a:r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067175" y="5888038"/>
            <a:ext cx="504825" cy="404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/>
              <a:t> </a:t>
            </a:r>
            <a:r>
              <a:rPr lang="ru-RU" sz="2400" dirty="0" smtClean="0"/>
              <a:t>67</a:t>
            </a:r>
            <a:endParaRPr lang="ru-RU" sz="2400" dirty="0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572000" y="5886450"/>
            <a:ext cx="71438" cy="4095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/>
      <p:bldP spid="36870" grpId="0" animBg="1"/>
      <p:bldP spid="36871" grpId="0"/>
      <p:bldP spid="36872" grpId="0" animBg="1"/>
      <p:bldP spid="36873" grpId="0"/>
      <p:bldP spid="36874" grpId="0" animBg="1"/>
      <p:bldP spid="36875" grpId="0" animBg="1"/>
      <p:bldP spid="36876" grpId="0"/>
      <p:bldP spid="36877" grpId="0" animBg="1"/>
      <p:bldP spid="36878" grpId="0"/>
      <p:bldP spid="36879" grpId="0" animBg="1"/>
      <p:bldP spid="36880" grpId="0" animBg="1"/>
      <p:bldP spid="36882" grpId="0" animBg="1"/>
      <p:bldP spid="36883" grpId="0" animBg="1"/>
      <p:bldP spid="36884" grpId="0"/>
      <p:bldP spid="36885" grpId="0" animBg="1"/>
      <p:bldP spid="3688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DD2D-0A07-4155-9710-02AEDE9F57BE}" type="slidenum">
              <a:rPr lang="ru-RU" smtClean="0"/>
              <a:pPr>
                <a:defRPr/>
              </a:pPr>
              <a:t>54</a:t>
            </a:fld>
            <a:endParaRPr 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87337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3</a:t>
            </a:r>
            <a:r>
              <a:rPr lang="ru-RU" sz="2800" b="1" dirty="0" smtClean="0"/>
              <a:t>.</a:t>
            </a:r>
            <a:r>
              <a:rPr lang="en-US" sz="2800" b="1" dirty="0" smtClean="0"/>
              <a:t>7</a:t>
            </a:r>
            <a:r>
              <a:rPr lang="ru-RU" sz="2800" b="1" dirty="0" smtClean="0"/>
              <a:t> Структуры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765175"/>
            <a:ext cx="8964488" cy="597619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Структура - </a:t>
            </a:r>
            <a:r>
              <a:rPr lang="ru-RU" sz="2000" dirty="0" smtClean="0"/>
              <a:t>последовательность полей, в общем случае различных типов. </a:t>
            </a:r>
            <a:endParaRPr lang="ru-RU" sz="2000" b="1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А. Объявление структур и переменной (С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-style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Имя</a:t>
            </a:r>
            <a:r>
              <a:rPr lang="en-US" sz="2000" b="1" dirty="0" smtClean="0"/>
              <a:t>_</a:t>
            </a:r>
            <a:r>
              <a:rPr lang="ru-RU" sz="2000" b="1" dirty="0" smtClean="0"/>
              <a:t>структуры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 {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Описание</a:t>
            </a:r>
            <a:r>
              <a:rPr lang="en-US" sz="2000" b="1" dirty="0" smtClean="0"/>
              <a:t>_</a:t>
            </a:r>
            <a:r>
              <a:rPr lang="ru-RU" sz="2000" b="1" dirty="0" smtClean="0"/>
              <a:t>поля</a:t>
            </a:r>
            <a:r>
              <a:rPr lang="ru-RU" sz="2000" b="1" dirty="0" smtClean="0">
                <a:solidFill>
                  <a:srgbClr val="FF0000"/>
                </a:solidFill>
              </a:rPr>
              <a:t>}</a:t>
            </a:r>
            <a:r>
              <a:rPr lang="ru-RU" sz="2000" b="1" dirty="0" smtClean="0"/>
              <a:t> </a:t>
            </a:r>
            <a:r>
              <a:rPr lang="en-US" sz="2000" b="1" dirty="0" smtClean="0"/>
              <a:t>}</a:t>
            </a:r>
            <a:endParaRPr lang="ru-RU" sz="2000" b="1" dirty="0" smtClean="0"/>
          </a:p>
          <a:p>
            <a:pPr eaLnBrk="1" hangingPunct="1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            [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Переменная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= 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]}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;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 Имя</a:t>
            </a:r>
            <a:r>
              <a:rPr lang="en-US" sz="2000" b="1" dirty="0" smtClean="0"/>
              <a:t>_</a:t>
            </a:r>
            <a:r>
              <a:rPr lang="ru-RU" sz="2000" b="1" dirty="0" smtClean="0"/>
              <a:t>структуры 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Переменная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= 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]}</a:t>
            </a:r>
            <a:r>
              <a:rPr lang="ru-RU" sz="2000" b="1" dirty="0" smtClean="0"/>
              <a:t>;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dirty="0" smtClean="0"/>
              <a:t>а)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{char name[22];char family[22];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old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;};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/>
              <a:t>    </a:t>
            </a:r>
            <a:r>
              <a:rPr lang="ru-RU" sz="2000" b="1" dirty="0" err="1" smtClean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stud1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={"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Petrov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,19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},stud[10],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             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ptrstud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000" dirty="0" smtClean="0"/>
              <a:t>б)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{char name[22];char family[22];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old;}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            stud1, stud[10], 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ptrstud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39552" y="6381328"/>
            <a:ext cx="7069137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Имя переменной типа «структура» не является ее адресом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4DD2D-0A07-4155-9710-02AEDE9F57BE}" type="slidenum">
              <a:rPr lang="ru-RU" smtClean="0"/>
              <a:pPr>
                <a:defRPr/>
              </a:pPr>
              <a:t>55</a:t>
            </a:fld>
            <a:endParaRPr 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8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Б. Объявление структур (С++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-style</a:t>
            </a:r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765175"/>
            <a:ext cx="9145016" cy="597619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None/>
            </a:pP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1200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/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ru-RU" sz="2000" b="1" dirty="0" smtClean="0"/>
              <a:t> {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Описание</a:t>
            </a:r>
            <a:r>
              <a:rPr lang="en-US" sz="2000" b="1" dirty="0" smtClean="0"/>
              <a:t>_</a:t>
            </a:r>
            <a:r>
              <a:rPr lang="ru-RU" sz="2000" b="1" dirty="0" smtClean="0"/>
              <a:t>поля</a:t>
            </a:r>
            <a:r>
              <a:rPr lang="ru-RU" sz="2000" b="1" dirty="0" smtClean="0">
                <a:solidFill>
                  <a:srgbClr val="FF0000"/>
                </a:solidFill>
              </a:rPr>
              <a:t>}</a:t>
            </a:r>
            <a:r>
              <a:rPr lang="ru-RU" sz="2000" b="1" dirty="0" smtClean="0"/>
              <a:t> </a:t>
            </a:r>
            <a:r>
              <a:rPr lang="en-US" sz="2000" b="1" dirty="0" smtClean="0"/>
              <a:t>}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/>
              <a:t>Имя_структуры</a:t>
            </a:r>
            <a:r>
              <a:rPr lang="ru-RU" sz="2000" b="1" dirty="0" smtClean="0"/>
              <a:t>;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 Имя</a:t>
            </a:r>
            <a:r>
              <a:rPr lang="en-US" sz="2000" b="1" dirty="0" smtClean="0"/>
              <a:t>_</a:t>
            </a:r>
            <a:r>
              <a:rPr lang="ru-RU" sz="2000" b="1" dirty="0" smtClean="0"/>
              <a:t>структуры 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Переменная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= 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]}</a:t>
            </a:r>
            <a:r>
              <a:rPr lang="ru-RU" sz="2000" b="1" dirty="0" smtClean="0"/>
              <a:t>;</a:t>
            </a:r>
          </a:p>
          <a:p>
            <a:pPr eaLnBrk="1" hangingPunct="1">
              <a:lnSpc>
                <a:spcPct val="120000"/>
              </a:lnSpc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  <a:endParaRPr lang="en-US" sz="2000" b="1" dirty="0" smtClean="0"/>
          </a:p>
          <a:p>
            <a:pPr eaLnBrk="1" hangingPunct="1">
              <a:lnSpc>
                <a:spcPct val="150000"/>
              </a:lnSpc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{char name[22];char family[22];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old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;}   </a:t>
            </a:r>
          </a:p>
          <a:p>
            <a:pPr eaLnBrk="1" hangingPunct="1">
              <a:buNone/>
            </a:pPr>
            <a:r>
              <a:rPr lang="ru-RU" sz="2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                                    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err="1" smtClean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stud1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Petrov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,19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},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             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stud[10],*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ptrstud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E703C-12CA-4F0B-BD65-D3DE54E2B630}" type="slidenum">
              <a:rPr lang="ru-RU" smtClean="0"/>
              <a:pPr>
                <a:defRPr/>
              </a:pPr>
              <a:t>56</a:t>
            </a:fld>
            <a:endParaRPr lang="ru-RU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503238"/>
          </a:xfrm>
        </p:spPr>
        <p:txBody>
          <a:bodyPr/>
          <a:lstStyle/>
          <a:p>
            <a:pPr eaLnBrk="1" hangingPunct="1"/>
            <a:r>
              <a:rPr lang="ru-RU" sz="2800" b="1" smtClean="0"/>
              <a:t>Обращение к полям структуры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81075"/>
            <a:ext cx="8435280" cy="51450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 err="1" smtClean="0"/>
              <a:t>Имя_переменной.Имя_поля</a:t>
            </a:r>
            <a:endParaRPr lang="ru-RU" sz="20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 err="1" smtClean="0"/>
              <a:t>Имя_массива</a:t>
            </a:r>
            <a:r>
              <a:rPr lang="en-US" sz="2000" b="1" dirty="0" smtClean="0"/>
              <a:t>[</a:t>
            </a:r>
            <a:r>
              <a:rPr lang="ru-RU" sz="2000" b="1" dirty="0" smtClean="0"/>
              <a:t>Индекс</a:t>
            </a:r>
            <a:r>
              <a:rPr lang="en-US" sz="2000" b="1" dirty="0" smtClean="0"/>
              <a:t>]</a:t>
            </a:r>
            <a:r>
              <a:rPr lang="ru-RU" sz="2000" b="1" dirty="0" smtClean="0"/>
              <a:t>.</a:t>
            </a:r>
            <a:r>
              <a:rPr lang="en-US" sz="2000" b="1" dirty="0" smtClean="0"/>
              <a:t> </a:t>
            </a:r>
            <a:r>
              <a:rPr lang="ru-RU" sz="2000" b="1" dirty="0" err="1" smtClean="0"/>
              <a:t>Имя_поля</a:t>
            </a:r>
            <a:endParaRPr lang="ru-RU" sz="2000" b="1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dirty="0" smtClean="0"/>
              <a:t>(*</a:t>
            </a:r>
            <a:r>
              <a:rPr lang="ru-RU" sz="2000" b="1" dirty="0" err="1" smtClean="0"/>
              <a:t>Имя_указателя</a:t>
            </a:r>
            <a:r>
              <a:rPr lang="ru-RU" sz="2000" b="1" dirty="0" smtClean="0"/>
              <a:t>).</a:t>
            </a:r>
            <a:r>
              <a:rPr lang="ru-RU" sz="2000" b="1" dirty="0" err="1" smtClean="0"/>
              <a:t>Имя_поля</a:t>
            </a:r>
            <a:r>
              <a:rPr lang="ru-RU" sz="2000" b="1" dirty="0" smtClean="0"/>
              <a:t> </a:t>
            </a:r>
            <a:r>
              <a:rPr lang="ru-RU" sz="2000" dirty="0" smtClean="0"/>
              <a:t>или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dirty="0" smtClean="0"/>
              <a:t>		</a:t>
            </a:r>
            <a:r>
              <a:rPr lang="en-US" sz="2000" dirty="0" smtClean="0"/>
              <a:t>                          </a:t>
            </a:r>
            <a:r>
              <a:rPr lang="ru-RU" sz="2000" dirty="0" smtClean="0"/>
              <a:t> </a:t>
            </a:r>
            <a:r>
              <a:rPr lang="ru-RU" sz="2000" b="1" dirty="0" err="1" smtClean="0">
                <a:solidFill>
                  <a:srgbClr val="0033CC"/>
                </a:solidFill>
              </a:rPr>
              <a:t>Имя_указателя</a:t>
            </a:r>
            <a:r>
              <a:rPr lang="en-US" sz="2000" b="1" dirty="0" smtClean="0">
                <a:solidFill>
                  <a:srgbClr val="0033CC"/>
                </a:solidFill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-</a:t>
            </a:r>
            <a:r>
              <a:rPr lang="en-US" sz="2000" b="1" dirty="0" smtClean="0">
                <a:solidFill>
                  <a:srgbClr val="0033CC"/>
                </a:solidFill>
              </a:rPr>
              <a:t>&gt; </a:t>
            </a:r>
            <a:r>
              <a:rPr lang="ru-RU" sz="2000" b="1" dirty="0" err="1" smtClean="0">
                <a:solidFill>
                  <a:srgbClr val="0033CC"/>
                </a:solidFill>
              </a:rPr>
              <a:t>Имя_поля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Примеры:</a:t>
            </a:r>
            <a:endParaRPr lang="en-US" sz="20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stud1.name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stud[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].name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ptrstud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).name   </a:t>
            </a:r>
            <a:r>
              <a:rPr lang="en-US" sz="2000" b="1" dirty="0" smtClean="0">
                <a:sym typeface="Symbol" pitchFamily="18" charset="2"/>
              </a:rPr>
              <a:t>  </a:t>
            </a:r>
            <a:r>
              <a:rPr lang="ru-RU" sz="2000" b="1" dirty="0" smtClean="0">
                <a:sym typeface="Symbol" pitchFamily="18" charset="2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ptrstud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-&gt; name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1336D33B-16A3-4924-B197-5B839C4F9D73}" type="slidenum">
              <a:rPr lang="ru-RU" altLang="ru-RU" sz="1400">
                <a:latin typeface="Arial" charset="0"/>
              </a:rPr>
              <a:pPr/>
              <a:t>57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Задача Массив записей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836613"/>
            <a:ext cx="8424862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Вводится список: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 </a:t>
            </a:r>
            <a:r>
              <a:rPr lang="ru-RU" altLang="ru-RU" sz="2000" dirty="0" smtClean="0"/>
              <a:t>Ф.И.О.                    Год р.    Месяц р.    Дата р.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Иванов Б.А.	      1986           11                 26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Петров М.А.     </a:t>
            </a:r>
            <a:r>
              <a:rPr lang="ru-RU" altLang="ru-RU" sz="2000" b="1" baseline="-25000" dirty="0" smtClean="0"/>
              <a:t> </a:t>
            </a:r>
            <a:r>
              <a:rPr lang="ru-RU" altLang="ru-RU" sz="2000" b="1" dirty="0" smtClean="0"/>
              <a:t>     1985            5	       12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Сидоров А.В.        1986            4                    8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Определить дату рождения по фамилии и инициалам.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7FE286EB-38BB-48C3-B843-A62A5B2B3B1D}" type="slidenum">
              <a:rPr lang="ru-RU" altLang="ru-RU" sz="1400">
                <a:latin typeface="Arial" charset="0"/>
              </a:rPr>
              <a:pPr/>
              <a:t>58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836613"/>
            <a:ext cx="8892479" cy="602138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string.h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latin typeface="Courier New" pitchFamily="49" charset="0"/>
              </a:rPr>
              <a:t> data {</a:t>
            </a:r>
            <a:r>
              <a:rPr lang="ru-RU" altLang="ru-RU" sz="2000" b="1" dirty="0" smtClean="0">
                <a:latin typeface="Courier New" pitchFamily="49" charset="0"/>
              </a:rPr>
              <a:t>		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структура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unsigned short year;</a:t>
            </a:r>
            <a:r>
              <a:rPr lang="ru-RU" altLang="ru-RU" sz="2000" b="1" dirty="0" smtClean="0">
                <a:latin typeface="Courier New" pitchFamily="49" charset="0"/>
              </a:rPr>
              <a:t> 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год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unsigned short month;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месяц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unsigned short day;</a:t>
            </a:r>
            <a:r>
              <a:rPr lang="ru-RU" altLang="ru-RU" sz="2000" b="1" dirty="0" smtClean="0">
                <a:latin typeface="Courier New" pitchFamily="49" charset="0"/>
              </a:rPr>
              <a:t> 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день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err="1" smtClean="0">
                <a:latin typeface="Courier New" pitchFamily="49" charset="0"/>
              </a:rPr>
              <a:t>struct</a:t>
            </a:r>
            <a:r>
              <a:rPr lang="en-US" altLang="ru-RU" sz="2000" b="1" dirty="0" smtClean="0">
                <a:latin typeface="Courier New" pitchFamily="49" charset="0"/>
              </a:rPr>
              <a:t> record {</a:t>
            </a: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структура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char </a:t>
            </a:r>
            <a:r>
              <a:rPr lang="en-US" altLang="ru-RU" sz="2000" b="1" dirty="0" err="1" smtClean="0">
                <a:latin typeface="Courier New" pitchFamily="49" charset="0"/>
              </a:rPr>
              <a:t>fam</a:t>
            </a:r>
            <a:r>
              <a:rPr lang="en-US" altLang="ru-RU" sz="2000" b="1" dirty="0" smtClean="0">
                <a:latin typeface="Courier New" pitchFamily="49" charset="0"/>
              </a:rPr>
              <a:t>[22];</a:t>
            </a:r>
            <a:r>
              <a:rPr lang="ru-RU" altLang="ru-RU" sz="2000" b="1" dirty="0" smtClean="0">
                <a:latin typeface="Courier New" pitchFamily="49" charset="0"/>
              </a:rPr>
              <a:t>        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фамилия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data birthday;</a:t>
            </a:r>
            <a:r>
              <a:rPr lang="ru-RU" altLang="ru-RU" sz="2000" b="1" dirty="0" smtClean="0">
                <a:latin typeface="Courier New" pitchFamily="49" charset="0"/>
              </a:rPr>
              <a:t>     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день рождения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};</a:t>
            </a: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record 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[40];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массив из 40 структур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типа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record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char name[22];</a:t>
            </a: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строка для ввода фамилии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bool</a:t>
            </a:r>
            <a:r>
              <a:rPr lang="en-US" altLang="ru-RU" sz="2000" b="1" dirty="0" smtClean="0">
                <a:latin typeface="Courier New" pitchFamily="49" charset="0"/>
              </a:rPr>
              <a:t> key; </a:t>
            </a: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переменная для реализации поиска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  <a:tabLst>
                <a:tab pos="4127500" algn="l"/>
              </a:tabLst>
            </a:pPr>
            <a:r>
              <a:rPr lang="ru-RU" altLang="ru-RU" sz="2000" b="1" dirty="0" smtClean="0">
                <a:latin typeface="Courier New" pitchFamily="49" charset="0"/>
              </a:rPr>
              <a:t>	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n;</a:t>
            </a:r>
            <a:r>
              <a:rPr lang="ru-RU" altLang="ru-RU" sz="2000" b="1" dirty="0" smtClean="0">
                <a:latin typeface="Courier New" pitchFamily="49" charset="0"/>
              </a:rPr>
              <a:t> 	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количество записей в массиве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E88604C6-F704-47A6-82F7-5A0606C186E2}" type="slidenum">
              <a:rPr lang="ru-RU" altLang="ru-RU" sz="1400">
                <a:latin typeface="Arial" charset="0"/>
              </a:rPr>
              <a:pPr/>
              <a:t>59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Ввод записей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83768" y="836613"/>
            <a:ext cx="6660232" cy="5761037"/>
          </a:xfrm>
        </p:spPr>
        <p:txBody>
          <a:bodyPr/>
          <a:lstStyle/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("Enter n:");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d",&amp;n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("Enter family: 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s",basa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fam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("Enter birthday year: 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birthday.year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("Enter birthday month: 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birthday.month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("Enter birthday day: 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hu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birthday.day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755650" y="908050"/>
            <a:ext cx="1295400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755650" y="1557338"/>
            <a:ext cx="1295400" cy="503237"/>
          </a:xfrm>
          <a:prstGeom prst="parallelogram">
            <a:avLst>
              <a:gd name="adj" fmla="val 64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Ввод</a:t>
            </a:r>
          </a:p>
          <a:p>
            <a:pPr algn="ctr" eaLnBrk="1" hangingPunct="1"/>
            <a:r>
              <a:rPr lang="en-US" altLang="ru-RU"/>
              <a:t>n</a:t>
            </a:r>
            <a:endParaRPr lang="ru-RU" altLang="ru-RU"/>
          </a:p>
        </p:txBody>
      </p:sp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755576" y="3284984"/>
            <a:ext cx="1295400" cy="503238"/>
          </a:xfrm>
          <a:prstGeom prst="parallelogram">
            <a:avLst>
              <a:gd name="adj" fmla="val 64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Ввод</a:t>
            </a:r>
          </a:p>
          <a:p>
            <a:pPr algn="r" eaLnBrk="1" hangingPunct="1"/>
            <a:r>
              <a:rPr lang="ru-RU" altLang="ru-RU" dirty="0"/>
              <a:t>данных</a:t>
            </a:r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1403350" y="1341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1403350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1403350" y="2852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1403350" y="3789363"/>
            <a:ext cx="298" cy="2877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1403648" y="4365104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251520" y="4077072"/>
            <a:ext cx="11521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251520" y="2564904"/>
            <a:ext cx="0" cy="15121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>
            <a:off x="251520" y="2564904"/>
            <a:ext cx="3962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8389" name="Oval 21"/>
          <p:cNvSpPr>
            <a:spLocks noChangeArrowheads="1"/>
          </p:cNvSpPr>
          <p:nvPr/>
        </p:nvSpPr>
        <p:spPr bwMode="auto">
          <a:xfrm>
            <a:off x="1187624" y="4725144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/>
              <a:t>A</a:t>
            </a:r>
            <a:endParaRPr lang="ru-RU" altLang="ru-RU" dirty="0"/>
          </a:p>
        </p:txBody>
      </p:sp>
      <p:sp>
        <p:nvSpPr>
          <p:cNvPr id="23" name="Шестиугольник 22"/>
          <p:cNvSpPr/>
          <p:nvPr/>
        </p:nvSpPr>
        <p:spPr>
          <a:xfrm>
            <a:off x="611560" y="2348880"/>
            <a:ext cx="1656184" cy="50405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=0;i&lt;</a:t>
            </a:r>
            <a:r>
              <a:rPr lang="en-US" dirty="0" err="1" smtClean="0">
                <a:solidFill>
                  <a:schemeClr val="tx1"/>
                </a:solidFill>
              </a:rPr>
              <a:t>n;i</a:t>
            </a:r>
            <a:r>
              <a:rPr lang="en-US" dirty="0" smtClean="0">
                <a:solidFill>
                  <a:schemeClr val="tx1"/>
                </a:solidFill>
              </a:rPr>
              <a:t>++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>
            <a:off x="2627784" y="2564904"/>
            <a:ext cx="0" cy="18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7"/>
          <p:cNvSpPr>
            <a:spLocks noChangeShapeType="1"/>
          </p:cNvSpPr>
          <p:nvPr/>
        </p:nvSpPr>
        <p:spPr bwMode="auto">
          <a:xfrm>
            <a:off x="2267744" y="2564904"/>
            <a:ext cx="3600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>
            <a:off x="1403648" y="4365104"/>
            <a:ext cx="12241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  <p:bldP spid="58376" grpId="0" animBg="1"/>
      <p:bldP spid="58378" grpId="0" animBg="1"/>
      <p:bldP spid="58379" grpId="0" animBg="1"/>
      <p:bldP spid="58381" grpId="0" animBg="1"/>
      <p:bldP spid="58382" grpId="0" animBg="1"/>
      <p:bldP spid="58384" grpId="0" animBg="1"/>
      <p:bldP spid="58385" grpId="0" animBg="1"/>
      <p:bldP spid="58386" grpId="0" animBg="1"/>
      <p:bldP spid="58387" grpId="0" animBg="1"/>
      <p:bldP spid="58389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DD71759F-A177-4E07-9422-D00AA15D65C3}" type="slidenum">
              <a:rPr lang="ru-RU" altLang="ru-RU" sz="1400">
                <a:latin typeface="Arial" charset="0"/>
              </a:rPr>
              <a:pPr/>
              <a:t>6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Косвенный доступ к элементам массива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4005263"/>
            <a:ext cx="8893175" cy="2447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dirty="0" smtClean="0"/>
              <a:t>Косвенный доступ позволяет реализовать </a:t>
            </a:r>
            <a:r>
              <a:rPr lang="ru-RU" altLang="ru-RU" sz="2400" b="1" dirty="0" smtClean="0">
                <a:solidFill>
                  <a:srgbClr val="CC3300"/>
                </a:solidFill>
              </a:rPr>
              <a:t>последовательную обработку элементов массивов</a:t>
            </a:r>
            <a:r>
              <a:rPr lang="ru-RU" altLang="ru-RU" sz="24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1200" b="1" dirty="0" smtClean="0">
              <a:latin typeface="Courier New" pitchFamily="49" charset="0"/>
            </a:endParaRPr>
          </a:p>
          <a:p>
            <a:pPr marL="338138" indent="-338138" eaLnBrk="1" hangingPunct="1">
              <a:lnSpc>
                <a:spcPct val="100000"/>
              </a:lnSpc>
              <a:spcBef>
                <a:spcPts val="6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400" b="1" dirty="0" smtClean="0">
                <a:latin typeface="Courier New" pitchFamily="49" charset="0"/>
              </a:rPr>
              <a:t>for(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ru-RU" altLang="ru-RU" sz="2400" b="1" dirty="0" smtClean="0">
                <a:latin typeface="Courier New" pitchFamily="49" charset="0"/>
              </a:rPr>
              <a:t>=0</a:t>
            </a:r>
            <a:r>
              <a:rPr lang="en-GB" altLang="ru-RU" sz="2400" b="1" dirty="0" smtClean="0">
                <a:latin typeface="Courier New" pitchFamily="49" charset="0"/>
              </a:rPr>
              <a:t>;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&lt;</a:t>
            </a:r>
            <a:r>
              <a:rPr lang="ru-RU" altLang="ru-RU" sz="2400" b="1" dirty="0" smtClean="0">
                <a:latin typeface="Courier New" pitchFamily="49" charset="0"/>
              </a:rPr>
              <a:t>6</a:t>
            </a:r>
            <a:r>
              <a:rPr lang="en-GB" altLang="ru-RU" sz="2400" b="1" dirty="0" smtClean="0">
                <a:latin typeface="Courier New" pitchFamily="49" charset="0"/>
              </a:rPr>
              <a:t>;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++) a[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] = 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*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;</a:t>
            </a:r>
          </a:p>
          <a:p>
            <a:pPr marL="338138" indent="-338138" eaLnBrk="1" hangingPunct="1">
              <a:lnSpc>
                <a:spcPct val="87000"/>
              </a:lnSpc>
              <a:spcBef>
                <a:spcPts val="6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400" dirty="0" smtClean="0"/>
              <a:t>      </a:t>
            </a:r>
            <a:r>
              <a:rPr lang="en-GB" altLang="ru-RU" sz="2400" dirty="0" err="1" smtClean="0"/>
              <a:t>или</a:t>
            </a:r>
            <a:endParaRPr lang="en-GB" altLang="ru-RU" sz="2400" dirty="0" smtClean="0"/>
          </a:p>
          <a:p>
            <a:pPr marL="338138" indent="-338138" eaLnBrk="1" hangingPunct="1">
              <a:lnSpc>
                <a:spcPct val="100000"/>
              </a:lnSpc>
              <a:spcBef>
                <a:spcPts val="6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400" b="1" dirty="0" smtClean="0">
                <a:latin typeface="Courier New" pitchFamily="49" charset="0"/>
              </a:rPr>
              <a:t>for(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=5;i&gt;=0;i--) a[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] = 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*</a:t>
            </a:r>
            <a:r>
              <a:rPr lang="en-GB" altLang="ru-RU" sz="2400" b="1" dirty="0" err="1" smtClean="0">
                <a:latin typeface="Courier New" pitchFamily="49" charset="0"/>
              </a:rPr>
              <a:t>i</a:t>
            </a:r>
            <a:r>
              <a:rPr lang="en-GB" altLang="ru-RU" sz="2400" b="1" dirty="0" smtClean="0">
                <a:latin typeface="Courier New" pitchFamily="49" charset="0"/>
              </a:rPr>
              <a:t>;</a:t>
            </a:r>
          </a:p>
        </p:txBody>
      </p:sp>
      <p:graphicFrame>
        <p:nvGraphicFramePr>
          <p:cNvPr id="23557" name="Object 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9388" y="1025525"/>
          <a:ext cx="4183062" cy="1595438"/>
        </p:xfrm>
        <a:graphic>
          <a:graphicData uri="http://schemas.openxmlformats.org/presentationml/2006/ole">
            <p:oleObj spid="_x0000_s2068" name="Visio" r:id="rId3" imgW="1835553" imgH="699840" progId="Visio.Drawing.11">
              <p:embed/>
            </p:oleObj>
          </a:graphicData>
        </a:graphic>
      </p:graphicFrame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468313" y="2997200"/>
            <a:ext cx="3311525" cy="935038"/>
          </a:xfrm>
          <a:prstGeom prst="wedgeRoundRectCallout">
            <a:avLst>
              <a:gd name="adj1" fmla="val -44296"/>
              <a:gd name="adj2" fmla="val -96009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/>
              <a:t>Задано значение индекса задано константой -</a:t>
            </a:r>
            <a:r>
              <a:rPr lang="ru-RU" altLang="ru-RU" b="1" dirty="0"/>
              <a:t> прямой доступ</a:t>
            </a:r>
          </a:p>
        </p:txBody>
      </p:sp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787900" y="987425"/>
          <a:ext cx="4176713" cy="1892300"/>
        </p:xfrm>
        <a:graphic>
          <a:graphicData uri="http://schemas.openxmlformats.org/presentationml/2006/ole">
            <p:oleObj spid="_x0000_s2069" name="Visio" r:id="rId4" imgW="1802057" imgH="785160" progId="Visio.Drawing.11">
              <p:embed/>
            </p:oleObj>
          </a:graphicData>
        </a:graphic>
      </p:graphicFrame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4211638" y="2997200"/>
            <a:ext cx="3168650" cy="936625"/>
          </a:xfrm>
          <a:prstGeom prst="wedgeRoundRectCallout">
            <a:avLst>
              <a:gd name="adj1" fmla="val -12676"/>
              <a:gd name="adj2" fmla="val -72713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/>
              <a:t>Значение индекса хранится в переменной -</a:t>
            </a:r>
            <a:r>
              <a:rPr lang="ru-RU" altLang="ru-RU" b="1"/>
              <a:t> косвенный доступ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60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66F46192-D35A-45B0-95A9-8DD6F1D7C15B}" type="slidenum">
              <a:rPr lang="ru-RU" altLang="ru-RU" sz="1400">
                <a:latin typeface="Arial" charset="0"/>
              </a:rPr>
              <a:pPr/>
              <a:t>60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Вывод списка и ввод фамилии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43808" y="836613"/>
            <a:ext cx="6300191" cy="602138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	puts("List:");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++){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("%s ",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fam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("%d.",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birthday.year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("%d.",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birthday.month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("%d\n",  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birthday.day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("Enter family: ");</a:t>
            </a:r>
          </a:p>
          <a:p>
            <a:pPr eaLnBrk="1" hangingPunct="1">
              <a:lnSpc>
                <a:spcPct val="11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</a:rPr>
              <a:t>s",name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  <a:endParaRPr lang="ru-RU" altLang="ru-RU" b="1" dirty="0" smtClean="0"/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1403350" y="11969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А</a:t>
            </a: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619250" y="16287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755650" y="1844675"/>
            <a:ext cx="1728788" cy="503238"/>
          </a:xfrm>
          <a:prstGeom prst="hexagon">
            <a:avLst>
              <a:gd name="adj" fmla="val 85883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dirty="0" err="1" smtClean="0"/>
              <a:t>i</a:t>
            </a:r>
            <a:r>
              <a:rPr lang="en-US" altLang="ru-RU" dirty="0" smtClean="0"/>
              <a:t>=1,n</a:t>
            </a:r>
            <a:endParaRPr lang="ru-RU" altLang="ru-RU" dirty="0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619250" y="23479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755650" y="2636838"/>
            <a:ext cx="1728788" cy="503237"/>
          </a:xfrm>
          <a:prstGeom prst="parallelogram">
            <a:avLst>
              <a:gd name="adj" fmla="val 858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Вывод</a:t>
            </a:r>
          </a:p>
          <a:p>
            <a:pPr algn="ctr" eaLnBrk="1" hangingPunct="1"/>
            <a:r>
              <a:rPr lang="ru-RU" altLang="ru-RU"/>
              <a:t>данных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1619250" y="31400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250825" y="33559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250825" y="20605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250825" y="20605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2411413" y="20605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2771775" y="2060575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H="1">
            <a:off x="1619250" y="35004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1619250" y="35004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09" name="AutoShape 17"/>
          <p:cNvSpPr>
            <a:spLocks noChangeArrowheads="1"/>
          </p:cNvSpPr>
          <p:nvPr/>
        </p:nvSpPr>
        <p:spPr bwMode="auto">
          <a:xfrm>
            <a:off x="684213" y="3644900"/>
            <a:ext cx="1871662" cy="647700"/>
          </a:xfrm>
          <a:prstGeom prst="parallelogram">
            <a:avLst>
              <a:gd name="adj" fmla="val 722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/>
              <a:t>Ввод</a:t>
            </a:r>
          </a:p>
          <a:p>
            <a:pPr algn="ctr" eaLnBrk="1" hangingPunct="1"/>
            <a:r>
              <a:rPr lang="ru-RU" altLang="ru-RU" dirty="0" smtClean="0"/>
              <a:t>фамилии</a:t>
            </a:r>
            <a:endParaRPr lang="ru-RU" altLang="ru-RU" dirty="0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1619250" y="42926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9411" name="Oval 19"/>
          <p:cNvSpPr>
            <a:spLocks noChangeArrowheads="1"/>
          </p:cNvSpPr>
          <p:nvPr/>
        </p:nvSpPr>
        <p:spPr bwMode="auto">
          <a:xfrm>
            <a:off x="1331913" y="44370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7" grpId="0" animBg="1"/>
      <p:bldP spid="59398" grpId="0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5A0B768A-A0E5-47D9-985C-ABA6531DC8BA}" type="slidenum">
              <a:rPr lang="ru-RU" altLang="ru-RU" sz="1400">
                <a:latin typeface="Arial" charset="0"/>
              </a:rPr>
              <a:pPr/>
              <a:t>61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Поиск. Программирование поискового цикла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4508500"/>
            <a:ext cx="5975350" cy="234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key = false;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while (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&lt;n &amp;&amp; !key)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</a:t>
            </a:r>
            <a:r>
              <a:rPr lang="en-US" altLang="ru-RU" sz="2000" b="1" dirty="0" err="1" smtClean="0">
                <a:latin typeface="Courier New" pitchFamily="49" charset="0"/>
              </a:rPr>
              <a:t>strcmp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fam,name</a:t>
            </a:r>
            <a:r>
              <a:rPr lang="en-US" altLang="ru-RU" sz="2000" b="1" dirty="0" smtClean="0">
                <a:latin typeface="Courier New" pitchFamily="49" charset="0"/>
              </a:rPr>
              <a:t>))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++;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else key = true;   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1403350" y="836613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V="1">
            <a:off x="1547813" y="11969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684213" y="1339850"/>
            <a:ext cx="1655762" cy="431800"/>
          </a:xfrm>
          <a:prstGeom prst="hexagon">
            <a:avLst>
              <a:gd name="adj" fmla="val 958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i=1,n</a:t>
            </a:r>
            <a:endParaRPr lang="ru-RU" altLang="ru-RU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547813" y="177165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684213" y="1916113"/>
            <a:ext cx="1727200" cy="7921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 dirty="0"/>
              <a:t>Фамилия</a:t>
            </a:r>
          </a:p>
          <a:p>
            <a:pPr algn="ctr" eaLnBrk="1" hangingPunct="1"/>
            <a:r>
              <a:rPr lang="ru-RU" altLang="ru-RU" sz="1600" dirty="0"/>
              <a:t>совпадает</a:t>
            </a:r>
            <a:r>
              <a:rPr lang="en-US" altLang="ru-RU" sz="1600" dirty="0"/>
              <a:t>?</a:t>
            </a:r>
            <a:endParaRPr lang="ru-RU" altLang="ru-RU" sz="1600" dirty="0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250825" y="22764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31775" y="1863725"/>
            <a:ext cx="542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V="1">
            <a:off x="250825" y="1555750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250825" y="155575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1547813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619250" y="2563813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684213" y="2852738"/>
            <a:ext cx="1727200" cy="503237"/>
          </a:xfrm>
          <a:prstGeom prst="parallelogram">
            <a:avLst>
              <a:gd name="adj" fmla="val 858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 dirty="0"/>
              <a:t>Вывод</a:t>
            </a:r>
          </a:p>
          <a:p>
            <a:pPr algn="ctr" eaLnBrk="1" hangingPunct="1"/>
            <a:r>
              <a:rPr lang="ru-RU" altLang="ru-RU" sz="1600" dirty="0"/>
              <a:t>данных</a:t>
            </a:r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1547813" y="33559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>
            <a:off x="2339975" y="155575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>
            <a:off x="3419475" y="155575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59" name="AutoShape 19"/>
          <p:cNvSpPr>
            <a:spLocks noChangeArrowheads="1"/>
          </p:cNvSpPr>
          <p:nvPr/>
        </p:nvSpPr>
        <p:spPr bwMode="auto">
          <a:xfrm>
            <a:off x="2700338" y="1916113"/>
            <a:ext cx="1295400" cy="576262"/>
          </a:xfrm>
          <a:prstGeom prst="parallelogram">
            <a:avLst>
              <a:gd name="adj" fmla="val 56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 dirty="0"/>
              <a:t>Нет</a:t>
            </a:r>
          </a:p>
          <a:p>
            <a:pPr algn="ctr" eaLnBrk="1" hangingPunct="1"/>
            <a:r>
              <a:rPr lang="ru-RU" altLang="ru-RU" sz="1600" dirty="0"/>
              <a:t>данных</a:t>
            </a: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>
            <a:off x="3419475" y="249237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1547813" y="357187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>
            <a:off x="2484438" y="35718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1835150" y="3787775"/>
            <a:ext cx="1296988" cy="433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61465" name="AutoShape 25"/>
          <p:cNvSpPr>
            <a:spLocks noChangeArrowheads="1"/>
          </p:cNvSpPr>
          <p:nvPr/>
        </p:nvSpPr>
        <p:spPr bwMode="auto">
          <a:xfrm>
            <a:off x="3779838" y="2563813"/>
            <a:ext cx="863600" cy="576262"/>
          </a:xfrm>
          <a:prstGeom prst="rightArrow">
            <a:avLst>
              <a:gd name="adj1" fmla="val 50000"/>
              <a:gd name="adj2" fmla="val 374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1466" name="Oval 26"/>
          <p:cNvSpPr>
            <a:spLocks noChangeArrowheads="1"/>
          </p:cNvSpPr>
          <p:nvPr/>
        </p:nvSpPr>
        <p:spPr bwMode="auto">
          <a:xfrm>
            <a:off x="6516688" y="836613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61467" name="Line 27"/>
          <p:cNvSpPr>
            <a:spLocks noChangeShapeType="1"/>
          </p:cNvSpPr>
          <p:nvPr/>
        </p:nvSpPr>
        <p:spPr bwMode="auto">
          <a:xfrm>
            <a:off x="6732588" y="11969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6011863" y="1339850"/>
            <a:ext cx="13684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i:=1</a:t>
            </a:r>
            <a:endParaRPr lang="ru-RU" altLang="ru-RU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 flipV="1">
            <a:off x="6732588" y="16287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6011863" y="1771650"/>
            <a:ext cx="13684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key:=false</a:t>
            </a:r>
            <a:endParaRPr lang="ru-RU" altLang="ru-RU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6732588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2" name="AutoShape 32"/>
          <p:cNvSpPr>
            <a:spLocks noChangeArrowheads="1"/>
          </p:cNvSpPr>
          <p:nvPr/>
        </p:nvSpPr>
        <p:spPr bwMode="auto">
          <a:xfrm>
            <a:off x="5973763" y="2281238"/>
            <a:ext cx="1512887" cy="6477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i&lt;=n </a:t>
            </a:r>
            <a:r>
              <a:rPr lang="ru-RU" altLang="ru-RU"/>
              <a:t>и</a:t>
            </a:r>
            <a:endParaRPr lang="en-US" altLang="ru-RU"/>
          </a:p>
          <a:p>
            <a:pPr algn="ctr" eaLnBrk="1" hangingPunct="1"/>
            <a:r>
              <a:rPr lang="en-US" altLang="ru-RU"/>
              <a:t>not key</a:t>
            </a:r>
            <a:endParaRPr lang="ru-RU" altLang="ru-RU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6732588" y="29241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4" name="AutoShape 34"/>
          <p:cNvSpPr>
            <a:spLocks noChangeArrowheads="1"/>
          </p:cNvSpPr>
          <p:nvPr/>
        </p:nvSpPr>
        <p:spPr bwMode="auto">
          <a:xfrm>
            <a:off x="5868988" y="3068638"/>
            <a:ext cx="1727200" cy="792162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600" dirty="0"/>
              <a:t>Фамилия</a:t>
            </a:r>
          </a:p>
          <a:p>
            <a:pPr algn="ctr" eaLnBrk="1" hangingPunct="1"/>
            <a:r>
              <a:rPr lang="ru-RU" altLang="ru-RU" sz="1600" dirty="0"/>
              <a:t>совпадает</a:t>
            </a:r>
            <a:r>
              <a:rPr lang="en-US" altLang="ru-RU" sz="1600" dirty="0"/>
              <a:t>?</a:t>
            </a:r>
            <a:endParaRPr lang="ru-RU" altLang="ru-RU" sz="1600" dirty="0"/>
          </a:p>
        </p:txBody>
      </p:sp>
      <p:sp>
        <p:nvSpPr>
          <p:cNvPr id="61476" name="Text Box 36"/>
          <p:cNvSpPr txBox="1">
            <a:spLocks noChangeArrowheads="1"/>
          </p:cNvSpPr>
          <p:nvPr/>
        </p:nvSpPr>
        <p:spPr bwMode="auto">
          <a:xfrm>
            <a:off x="7451725" y="30686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/>
              <a:t>да</a:t>
            </a:r>
          </a:p>
        </p:txBody>
      </p:sp>
      <p:sp>
        <p:nvSpPr>
          <p:cNvPr id="61478" name="Line 38"/>
          <p:cNvSpPr>
            <a:spLocks noChangeShapeType="1"/>
          </p:cNvSpPr>
          <p:nvPr/>
        </p:nvSpPr>
        <p:spPr bwMode="auto">
          <a:xfrm>
            <a:off x="5508625" y="34718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5364163" y="3068638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/>
              <a:t>нет</a:t>
            </a:r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 flipV="1">
            <a:off x="4859338" y="22050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1" name="Line 41"/>
          <p:cNvSpPr>
            <a:spLocks noChangeShapeType="1"/>
          </p:cNvSpPr>
          <p:nvPr/>
        </p:nvSpPr>
        <p:spPr bwMode="auto">
          <a:xfrm>
            <a:off x="4859338" y="22050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6856413" y="2800350"/>
            <a:ext cx="455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/>
              <a:t>да</a:t>
            </a:r>
          </a:p>
        </p:txBody>
      </p:sp>
      <p:sp>
        <p:nvSpPr>
          <p:cNvPr id="61483" name="Line 43"/>
          <p:cNvSpPr>
            <a:spLocks noChangeShapeType="1"/>
          </p:cNvSpPr>
          <p:nvPr/>
        </p:nvSpPr>
        <p:spPr bwMode="auto">
          <a:xfrm flipV="1">
            <a:off x="7472363" y="2593975"/>
            <a:ext cx="106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4" name="Text Box 44"/>
          <p:cNvSpPr txBox="1">
            <a:spLocks noChangeArrowheads="1"/>
          </p:cNvSpPr>
          <p:nvPr/>
        </p:nvSpPr>
        <p:spPr bwMode="auto">
          <a:xfrm>
            <a:off x="7524750" y="2205038"/>
            <a:ext cx="71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/>
              <a:t>нет</a:t>
            </a:r>
          </a:p>
        </p:txBody>
      </p:sp>
      <p:sp>
        <p:nvSpPr>
          <p:cNvPr id="61492" name="Line 52"/>
          <p:cNvSpPr>
            <a:spLocks noChangeShapeType="1"/>
          </p:cNvSpPr>
          <p:nvPr/>
        </p:nvSpPr>
        <p:spPr bwMode="auto">
          <a:xfrm>
            <a:off x="8528050" y="2592388"/>
            <a:ext cx="4763" cy="177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>
            <a:off x="7559675" y="3443288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7" name="Oval 57"/>
          <p:cNvSpPr>
            <a:spLocks noChangeArrowheads="1"/>
          </p:cNvSpPr>
          <p:nvPr/>
        </p:nvSpPr>
        <p:spPr bwMode="auto">
          <a:xfrm>
            <a:off x="8316913" y="4364038"/>
            <a:ext cx="431800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С</a:t>
            </a:r>
          </a:p>
        </p:txBody>
      </p:sp>
      <p:sp>
        <p:nvSpPr>
          <p:cNvPr id="61498" name="Line 58"/>
          <p:cNvSpPr>
            <a:spLocks noChangeShapeType="1"/>
          </p:cNvSpPr>
          <p:nvPr/>
        </p:nvSpPr>
        <p:spPr bwMode="auto">
          <a:xfrm flipH="1">
            <a:off x="5508625" y="3467100"/>
            <a:ext cx="6350" cy="32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9" name="Rectangle 59"/>
          <p:cNvSpPr>
            <a:spLocks noChangeArrowheads="1"/>
          </p:cNvSpPr>
          <p:nvPr/>
        </p:nvSpPr>
        <p:spPr bwMode="auto">
          <a:xfrm>
            <a:off x="7235825" y="3716338"/>
            <a:ext cx="10810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key:=true</a:t>
            </a:r>
            <a:endParaRPr lang="ru-RU" altLang="ru-RU"/>
          </a:p>
        </p:txBody>
      </p:sp>
      <p:sp>
        <p:nvSpPr>
          <p:cNvPr id="61500" name="Line 60"/>
          <p:cNvSpPr>
            <a:spLocks noChangeShapeType="1"/>
          </p:cNvSpPr>
          <p:nvPr/>
        </p:nvSpPr>
        <p:spPr bwMode="auto">
          <a:xfrm>
            <a:off x="788352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1" name="Line 61"/>
          <p:cNvSpPr>
            <a:spLocks noChangeShapeType="1"/>
          </p:cNvSpPr>
          <p:nvPr/>
        </p:nvSpPr>
        <p:spPr bwMode="auto">
          <a:xfrm>
            <a:off x="4859338" y="4221163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5003800" y="3787775"/>
            <a:ext cx="10810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i:=i+1</a:t>
            </a:r>
            <a:endParaRPr lang="ru-RU" altLang="ru-RU"/>
          </a:p>
        </p:txBody>
      </p:sp>
      <p:sp>
        <p:nvSpPr>
          <p:cNvPr id="61503" name="Line 63"/>
          <p:cNvSpPr>
            <a:spLocks noChangeShapeType="1"/>
          </p:cNvSpPr>
          <p:nvPr/>
        </p:nvSpPr>
        <p:spPr bwMode="auto">
          <a:xfrm>
            <a:off x="5508625" y="4076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7883525" y="342900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48" grpId="0" animBg="1"/>
      <p:bldP spid="61449" grpId="0" animBg="1"/>
      <p:bldP spid="61450" grpId="0"/>
      <p:bldP spid="61451" grpId="0" animBg="1"/>
      <p:bldP spid="61452" grpId="0" animBg="1"/>
      <p:bldP spid="61453" grpId="0" animBg="1"/>
      <p:bldP spid="61454" grpId="0"/>
      <p:bldP spid="61455" grpId="0" animBg="1"/>
      <p:bldP spid="61456" grpId="0" animBg="1"/>
      <p:bldP spid="61457" grpId="0" animBg="1"/>
      <p:bldP spid="61458" grpId="0" animBg="1"/>
      <p:bldP spid="61459" grpId="0" animBg="1"/>
      <p:bldP spid="61460" grpId="0" animBg="1"/>
      <p:bldP spid="61461" grpId="0" animBg="1"/>
      <p:bldP spid="61462" grpId="0" animBg="1"/>
      <p:bldP spid="61464" grpId="0" animBg="1"/>
      <p:bldP spid="61465" grpId="0" animBg="1"/>
      <p:bldP spid="61466" grpId="0" animBg="1"/>
      <p:bldP spid="61467" grpId="0" animBg="1"/>
      <p:bldP spid="61468" grpId="0" animBg="1"/>
      <p:bldP spid="61469" grpId="0" animBg="1"/>
      <p:bldP spid="61470" grpId="0" animBg="1"/>
      <p:bldP spid="61471" grpId="0" animBg="1"/>
      <p:bldP spid="61472" grpId="0" animBg="1"/>
      <p:bldP spid="61473" grpId="0" animBg="1"/>
      <p:bldP spid="61474" grpId="0" animBg="1"/>
      <p:bldP spid="61476" grpId="0"/>
      <p:bldP spid="61478" grpId="0" animBg="1"/>
      <p:bldP spid="61479" grpId="0"/>
      <p:bldP spid="61480" grpId="0" animBg="1"/>
      <p:bldP spid="61481" grpId="0" animBg="1"/>
      <p:bldP spid="61482" grpId="0"/>
      <p:bldP spid="61483" grpId="0" animBg="1"/>
      <p:bldP spid="61484" grpId="0"/>
      <p:bldP spid="61492" grpId="0" animBg="1"/>
      <p:bldP spid="61495" grpId="0" animBg="1"/>
      <p:bldP spid="61497" grpId="0" animBg="1"/>
      <p:bldP spid="61498" grpId="0" animBg="1"/>
      <p:bldP spid="61499" grpId="0" animBg="1"/>
      <p:bldP spid="61500" grpId="0" animBg="1"/>
      <p:bldP spid="61501" grpId="0" animBg="1"/>
      <p:bldP spid="61502" grpId="0" animBg="1"/>
      <p:bldP spid="61503" grpId="0" animBg="1"/>
      <p:bldP spid="6150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12746E94-CB56-4B33-A9EA-82930999ACA0}" type="slidenum">
              <a:rPr lang="ru-RU" altLang="ru-RU" sz="1400">
                <a:latin typeface="Arial" charset="0"/>
              </a:rPr>
              <a:pPr/>
              <a:t>62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686800" cy="215900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Вывод результата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3068960"/>
            <a:ext cx="8424862" cy="360012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if (key){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("%s ",</a:t>
            </a:r>
            <a:r>
              <a:rPr lang="en-US" altLang="ru-RU" sz="2000" b="1" dirty="0" err="1" smtClean="0">
                <a:latin typeface="Courier New" pitchFamily="49" charset="0"/>
              </a:rPr>
              <a:t>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fam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</a:rPr>
              <a:t>d.",basa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birthday.year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</a:rPr>
              <a:t>d.",basa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birthday.month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("%d\</a:t>
            </a:r>
            <a:r>
              <a:rPr lang="en-US" altLang="ru-RU" sz="2000" b="1" dirty="0" err="1" smtClean="0">
                <a:latin typeface="Courier New" pitchFamily="49" charset="0"/>
              </a:rPr>
              <a:t>n",basa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].</a:t>
            </a:r>
            <a:r>
              <a:rPr lang="en-US" altLang="ru-RU" sz="2000" b="1" dirty="0" err="1" smtClean="0">
                <a:latin typeface="Courier New" pitchFamily="49" charset="0"/>
              </a:rPr>
              <a:t>birthday.day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puts("No data.");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6440488" y="14144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5580063" y="1916113"/>
            <a:ext cx="1727200" cy="503237"/>
          </a:xfrm>
          <a:prstGeom prst="parallelogram">
            <a:avLst>
              <a:gd name="adj" fmla="val 858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Вывод</a:t>
            </a:r>
          </a:p>
          <a:p>
            <a:pPr algn="ctr" eaLnBrk="1" hangingPunct="1"/>
            <a:r>
              <a:rPr lang="ru-RU" altLang="ru-RU"/>
              <a:t>данных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8640763" y="1414463"/>
            <a:ext cx="3175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7848600" y="1792288"/>
            <a:ext cx="1295400" cy="576262"/>
          </a:xfrm>
          <a:prstGeom prst="parallelogram">
            <a:avLst>
              <a:gd name="adj" fmla="val 56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Нет</a:t>
            </a:r>
          </a:p>
          <a:p>
            <a:pPr algn="ctr" eaLnBrk="1" hangingPunct="1"/>
            <a:r>
              <a:rPr lang="ru-RU" altLang="ru-RU"/>
              <a:t>данных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H="1">
            <a:off x="6440488" y="2420938"/>
            <a:ext cx="31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8601075" y="24225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6440488" y="292576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7377113" y="29257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4" name="Oval 12"/>
          <p:cNvSpPr>
            <a:spLocks noChangeArrowheads="1"/>
          </p:cNvSpPr>
          <p:nvPr/>
        </p:nvSpPr>
        <p:spPr bwMode="auto">
          <a:xfrm>
            <a:off x="6727825" y="3141663"/>
            <a:ext cx="1296988" cy="433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Конец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7519988" y="9810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7304088" y="5492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С</a:t>
            </a: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6727825" y="1196975"/>
            <a:ext cx="1584325" cy="433388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/>
              <a:t>key</a:t>
            </a:r>
            <a:endParaRPr lang="ru-RU" altLang="ru-RU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6440488" y="14144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8240713" y="14144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8148638" y="1001713"/>
            <a:ext cx="542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6419850" y="1001713"/>
            <a:ext cx="444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/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  <p:bldP spid="54278" grpId="0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6" grpId="0" animBg="1"/>
      <p:bldP spid="54287" grpId="0" animBg="1"/>
      <p:bldP spid="54288" grpId="0" animBg="1"/>
      <p:bldP spid="54289" grpId="0" animBg="1"/>
      <p:bldP spid="54290" grpId="0" animBg="1"/>
      <p:bldP spid="54291" grpId="0"/>
      <p:bldP spid="5429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39552"/>
          </a:xfrm>
        </p:spPr>
        <p:txBody>
          <a:bodyPr/>
          <a:lstStyle/>
          <a:p>
            <a:r>
              <a:rPr lang="ru-RU" sz="2800" b="1" dirty="0" smtClean="0"/>
              <a:t>Результаты работы программы</a:t>
            </a:r>
            <a:endParaRPr lang="ru-RU" sz="2800" b="1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340768"/>
            <a:ext cx="47815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E8DFAE-5130-478C-8752-927A05D5FA7A}" type="slidenum">
              <a:rPr lang="ru-RU" smtClean="0"/>
              <a:pPr>
                <a:defRPr/>
              </a:pPr>
              <a:t>64</a:t>
            </a:fld>
            <a:endParaRPr lang="ru-RU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30200"/>
          </a:xfrm>
        </p:spPr>
        <p:txBody>
          <a:bodyPr/>
          <a:lstStyle/>
          <a:p>
            <a:pPr eaLnBrk="1" hangingPunct="1"/>
            <a:r>
              <a:rPr lang="ru-RU" sz="2400" b="1" smtClean="0"/>
              <a:t>Пример использования структуры </a:t>
            </a:r>
            <a:r>
              <a:rPr lang="en-US" sz="2400" smtClean="0"/>
              <a:t>(</a:t>
            </a:r>
            <a:r>
              <a:rPr lang="en-US" sz="2400" smtClean="0">
                <a:solidFill>
                  <a:srgbClr val="008000"/>
                </a:solidFill>
              </a:rPr>
              <a:t>Ex2_05</a:t>
            </a:r>
            <a:r>
              <a:rPr lang="en-US" sz="2400" smtClean="0"/>
              <a:t>)</a:t>
            </a:r>
            <a:endParaRPr lang="ru-RU" sz="2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84225"/>
            <a:ext cx="8642350" cy="49498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/>
              <a:t>Программа определения среднего балла каждого студента и группы в целом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#include &lt;stdio.h&gt;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#include &lt;string.h&gt;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typedef struct {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</a:rPr>
              <a:t> char name[10]; 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  </a:t>
            </a:r>
            <a:r>
              <a:rPr lang="en-US" sz="2000" b="1" smtClean="0">
                <a:latin typeface="Courier New" pitchFamily="49" charset="0"/>
              </a:rPr>
              <a:t>int ball;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</a:rPr>
              <a:t>} test;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typedef struct {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</a:t>
            </a:r>
            <a:r>
              <a:rPr lang="en-US" sz="2000" b="1" smtClean="0">
                <a:latin typeface="Courier New" pitchFamily="49" charset="0"/>
              </a:rPr>
              <a:t>   char family[22];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  </a:t>
            </a:r>
            <a:r>
              <a:rPr lang="en-US" sz="2000" b="1" smtClean="0">
                <a:latin typeface="Courier New" pitchFamily="49" charset="0"/>
              </a:rPr>
              <a:t>test results[5];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</a:rPr>
              <a:t>}student;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795963" y="3789363"/>
            <a:ext cx="647700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443663" y="3789363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508625" y="33575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test</a:t>
            </a:r>
            <a:endParaRPr lang="ru-RU" b="1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476375" y="58769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student</a:t>
            </a:r>
            <a:endParaRPr lang="ru-RU" b="1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138613" y="6308725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786313" y="63087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075238" y="6308725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5722938" y="63087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011863" y="6308725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659563" y="63087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946900" y="6308725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7594600" y="63087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7883525" y="6308725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8531225" y="63087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908175" y="6305550"/>
            <a:ext cx="2232025" cy="2921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AutoShape 21"/>
          <p:cNvSpPr>
            <a:spLocks/>
          </p:cNvSpPr>
          <p:nvPr/>
        </p:nvSpPr>
        <p:spPr bwMode="auto">
          <a:xfrm rot="16200000" flipV="1">
            <a:off x="4464844" y="5696744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AutoShape 22"/>
          <p:cNvSpPr>
            <a:spLocks/>
          </p:cNvSpPr>
          <p:nvPr/>
        </p:nvSpPr>
        <p:spPr bwMode="auto">
          <a:xfrm rot="16200000" flipV="1">
            <a:off x="5396707" y="5715794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7" name="AutoShape 23"/>
          <p:cNvSpPr>
            <a:spLocks/>
          </p:cNvSpPr>
          <p:nvPr/>
        </p:nvSpPr>
        <p:spPr bwMode="auto">
          <a:xfrm rot="16200000" flipV="1">
            <a:off x="6336507" y="5696744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 rot="16200000" flipV="1">
            <a:off x="7273132" y="5696744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9" name="AutoShape 25"/>
          <p:cNvSpPr>
            <a:spLocks/>
          </p:cNvSpPr>
          <p:nvPr/>
        </p:nvSpPr>
        <p:spPr bwMode="auto">
          <a:xfrm rot="16200000" flipV="1">
            <a:off x="8209757" y="5696744"/>
            <a:ext cx="287337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5435600" y="41560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name  ball</a:t>
            </a:r>
            <a:endParaRPr lang="ru-RU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2339975" y="59499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family</a:t>
            </a:r>
            <a:endParaRPr lang="ru-RU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3995738" y="573405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results[0]</a:t>
            </a:r>
            <a:endParaRPr lang="ru-RU" b="1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932363" y="55165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results[1]</a:t>
            </a:r>
            <a:endParaRPr lang="ru-RU" b="1"/>
          </a:p>
        </p:txBody>
      </p:sp>
      <p:sp>
        <p:nvSpPr>
          <p:cNvPr id="31778" name="Text Box 34"/>
          <p:cNvSpPr txBox="1">
            <a:spLocks noChangeArrowheads="1"/>
          </p:cNvSpPr>
          <p:nvPr/>
        </p:nvSpPr>
        <p:spPr bwMode="auto">
          <a:xfrm>
            <a:off x="5867400" y="573405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results[2]</a:t>
            </a:r>
            <a:endParaRPr lang="ru-RU" b="1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6804025" y="551656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results[3]</a:t>
            </a:r>
            <a:endParaRPr lang="ru-RU" b="1"/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7740650" y="5734050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results[4]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/>
      <p:bldP spid="31751" grpId="0"/>
      <p:bldP spid="31753" grpId="0" animBg="1"/>
      <p:bldP spid="31754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  <p:bldP spid="31766" grpId="0" animBg="1"/>
      <p:bldP spid="31767" grpId="0" animBg="1"/>
      <p:bldP spid="31768" grpId="0" animBg="1"/>
      <p:bldP spid="31769" grpId="0" animBg="1"/>
      <p:bldP spid="31770" grpId="0"/>
      <p:bldP spid="31771" grpId="0"/>
      <p:bldP spid="31772" grpId="0"/>
      <p:bldP spid="31777" grpId="0"/>
      <p:bldP spid="31778" grpId="0"/>
      <p:bldP spid="31779" grpId="0"/>
      <p:bldP spid="3178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084ADD-9D40-400C-B538-583B9D661EC2}" type="slidenum">
              <a:rPr lang="ru-RU" smtClean="0"/>
              <a:pPr>
                <a:defRPr/>
              </a:pPr>
              <a:t>65</a:t>
            </a:fld>
            <a:endParaRPr lang="ru-RU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smtClean="0"/>
              <a:t>Пример использования структуры 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981075"/>
            <a:ext cx="8828088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int main()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{student stud[10];</a:t>
            </a:r>
            <a:r>
              <a:rPr lang="ru-RU" sz="2000" b="1" smtClean="0">
                <a:latin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</a:rPr>
              <a:t>int i,n=0; float avarstud,avarage=0;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while (puts("Input names,</a:t>
            </a:r>
            <a:r>
              <a:rPr lang="ru-RU" sz="2000" b="1" smtClean="0">
                <a:latin typeface="Courier New" pitchFamily="49" charset="0"/>
              </a:rPr>
              <a:t> </a:t>
            </a:r>
            <a:r>
              <a:rPr lang="en-US" sz="2000" b="1" smtClean="0">
                <a:latin typeface="Courier New" pitchFamily="49" charset="0"/>
              </a:rPr>
              <a:t>subjects and marks or end"),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   </a:t>
            </a:r>
            <a:r>
              <a:rPr lang="en-US" sz="2000" b="1" smtClean="0">
                <a:latin typeface="Courier New" pitchFamily="49" charset="0"/>
              </a:rPr>
              <a:t>scanf("\n%s",stud[n].family),</a:t>
            </a:r>
            <a:endParaRPr lang="ru-RU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   </a:t>
            </a:r>
            <a:r>
              <a:rPr lang="en-US" sz="2000" b="1" smtClean="0">
                <a:latin typeface="Courier New" pitchFamily="49" charset="0"/>
              </a:rPr>
              <a:t>strcmp(stud[n].family,"end")!=0)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  for (avarstud=0,i=0; i&lt;3; i++)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</a:t>
            </a:r>
            <a:r>
              <a:rPr lang="ru-RU" sz="2000" b="1" smtClean="0">
                <a:latin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</a:rPr>
              <a:t>{ scanf("\n%s %d",stud[n].results[i].name,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</a:t>
            </a:r>
            <a:r>
              <a:rPr lang="en-US" sz="2000" b="1" smtClean="0">
                <a:latin typeface="Courier New" pitchFamily="49" charset="0"/>
              </a:rPr>
              <a:t>		   </a:t>
            </a:r>
            <a:r>
              <a:rPr lang="ru-RU" sz="2000" b="1" smtClean="0">
                <a:latin typeface="Courier New" pitchFamily="49" charset="0"/>
              </a:rPr>
              <a:t>        </a:t>
            </a:r>
            <a:r>
              <a:rPr lang="en-US" sz="2000" b="1" smtClean="0">
                <a:latin typeface="Courier New" pitchFamily="49" charset="0"/>
              </a:rPr>
              <a:t>  &amp;stud[n].results[i].ball);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    </a:t>
            </a:r>
            <a:r>
              <a:rPr lang="en-US" sz="2000" b="1" smtClean="0">
                <a:latin typeface="Courier New" pitchFamily="49" charset="0"/>
              </a:rPr>
              <a:t>avarstud+=stud[n].results[i].ball;}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</a:rPr>
              <a:t>   printf("Average:%s=%5.2f\n",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                            stud[n].family,avarstud/3);</a:t>
            </a:r>
            <a:r>
              <a:rPr lang="ru-RU" sz="2000" b="1" smtClean="0">
                <a:latin typeface="Courier New" pitchFamily="49" charset="0"/>
              </a:rPr>
              <a:t>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</a:rPr>
              <a:t>avarage+=avarstud;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    </a:t>
            </a:r>
            <a:r>
              <a:rPr lang="en-US" sz="2000" b="1" smtClean="0">
                <a:latin typeface="Courier New" pitchFamily="49" charset="0"/>
              </a:rPr>
              <a:t>n++;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latin typeface="Courier New" pitchFamily="49" charset="0"/>
              </a:rPr>
              <a:t> printf("Group average mark=%5.2f\n",avarage/n/3);</a:t>
            </a:r>
            <a:r>
              <a:rPr lang="ru-RU" sz="2000" b="1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 return 0;</a:t>
            </a:r>
            <a:endParaRPr lang="en-US" sz="2000" b="1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122D1-9274-459F-87D6-6E6EA8384E48}" type="slidenum">
              <a:rPr lang="ru-RU" smtClean="0"/>
              <a:pPr>
                <a:defRPr/>
              </a:pPr>
              <a:t>66</a:t>
            </a:fld>
            <a:endParaRPr lang="ru-RU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3.8 Объединения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964487" cy="441086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union </a:t>
            </a:r>
            <a:r>
              <a:rPr lang="ru-RU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>
                <a:solidFill>
                  <a:srgbClr val="0033CC"/>
                </a:solidFill>
              </a:rPr>
              <a:t>Имя</a:t>
            </a:r>
            <a:r>
              <a:rPr lang="en-US" sz="2000" b="1" dirty="0" smtClean="0">
                <a:solidFill>
                  <a:srgbClr val="0033CC"/>
                </a:solidFill>
              </a:rPr>
              <a:t>_</a:t>
            </a:r>
            <a:r>
              <a:rPr lang="ru-RU" sz="2000" b="1" dirty="0" smtClean="0">
                <a:solidFill>
                  <a:srgbClr val="0033CC"/>
                </a:solidFill>
              </a:rPr>
              <a:t>объединения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 {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Описание</a:t>
            </a:r>
            <a:r>
              <a:rPr lang="en-US" sz="2000" b="1" dirty="0" smtClean="0"/>
              <a:t>_</a:t>
            </a:r>
            <a:r>
              <a:rPr lang="ru-RU" sz="2000" b="1" dirty="0" smtClean="0"/>
              <a:t>поля</a:t>
            </a:r>
            <a:r>
              <a:rPr lang="ru-RU" sz="2000" b="1" dirty="0" smtClean="0">
                <a:solidFill>
                  <a:srgbClr val="FF0000"/>
                </a:solidFill>
              </a:rPr>
              <a:t>}</a:t>
            </a:r>
            <a:r>
              <a:rPr lang="ru-RU" sz="2000" b="1" dirty="0" smtClean="0"/>
              <a:t> </a:t>
            </a:r>
            <a:r>
              <a:rPr lang="en-US" sz="2000" b="1" dirty="0" smtClean="0"/>
              <a:t>}</a:t>
            </a:r>
            <a:endParaRPr lang="ru-RU" sz="2000" b="1" dirty="0" smtClean="0"/>
          </a:p>
          <a:p>
            <a:pPr eaLnBrk="1" hangingPunct="1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     [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Переменная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= 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]}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;</a:t>
            </a:r>
          </a:p>
          <a:p>
            <a:pPr eaLnBrk="1" hangingPunct="1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33CC"/>
                </a:solidFill>
              </a:rPr>
              <a:t>Имя</a:t>
            </a:r>
            <a:r>
              <a:rPr lang="en-US" sz="2000" b="1" dirty="0" smtClean="0">
                <a:solidFill>
                  <a:srgbClr val="0033CC"/>
                </a:solidFill>
              </a:rPr>
              <a:t>_</a:t>
            </a:r>
            <a:r>
              <a:rPr lang="ru-RU" sz="2000" b="1" dirty="0" smtClean="0">
                <a:solidFill>
                  <a:srgbClr val="0033CC"/>
                </a:solidFill>
              </a:rPr>
              <a:t> объединения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Переменная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= Значение</a:t>
            </a:r>
            <a:r>
              <a:rPr lang="en-US" sz="2000" b="1" dirty="0" smtClean="0">
                <a:solidFill>
                  <a:srgbClr val="FF0000"/>
                </a:solidFill>
              </a:rPr>
              <a:t>]}</a:t>
            </a:r>
            <a:r>
              <a:rPr lang="ru-RU" sz="2000" b="1" dirty="0" smtClean="0"/>
              <a:t>;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union </a:t>
            </a:r>
            <a:r>
              <a:rPr lang="en-US" sz="2000" b="1" dirty="0" err="1" smtClean="0">
                <a:latin typeface="Courier New" pitchFamily="49" charset="0"/>
              </a:rPr>
              <a:t>mem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double 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long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l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k</a:t>
            </a:r>
            <a:r>
              <a:rPr lang="ru-RU" sz="2000" b="1" dirty="0" smtClean="0">
                <a:latin typeface="Courier New" pitchFamily="49" charset="0"/>
              </a:rPr>
              <a:t>[2]; 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};</a:t>
            </a:r>
            <a:r>
              <a:rPr lang="ru-RU" sz="2000" dirty="0" smtClean="0"/>
              <a:t>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284663" y="4437063"/>
            <a:ext cx="39592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5651500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011863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6372225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732588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7092950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7451725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5292725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932363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812088" y="4437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2" name="AutoShape 14"/>
          <p:cNvSpPr>
            <a:spLocks/>
          </p:cNvSpPr>
          <p:nvPr/>
        </p:nvSpPr>
        <p:spPr bwMode="auto">
          <a:xfrm rot="-5400000">
            <a:off x="6299995" y="2853531"/>
            <a:ext cx="144462" cy="2879725"/>
          </a:xfrm>
          <a:prstGeom prst="rightBrace">
            <a:avLst>
              <a:gd name="adj1" fmla="val 166118"/>
              <a:gd name="adj2" fmla="val 5005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3" name="AutoShape 15"/>
          <p:cNvSpPr>
            <a:spLocks/>
          </p:cNvSpPr>
          <p:nvPr/>
        </p:nvSpPr>
        <p:spPr bwMode="auto">
          <a:xfrm rot="-5400000">
            <a:off x="5580062" y="2997201"/>
            <a:ext cx="144463" cy="1439862"/>
          </a:xfrm>
          <a:prstGeom prst="rightBrace">
            <a:avLst>
              <a:gd name="adj1" fmla="val 83058"/>
              <a:gd name="adj2" fmla="val 5005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4" name="AutoShape 16"/>
          <p:cNvSpPr>
            <a:spLocks/>
          </p:cNvSpPr>
          <p:nvPr/>
        </p:nvSpPr>
        <p:spPr bwMode="auto">
          <a:xfrm rot="-5400000">
            <a:off x="5580063" y="2420938"/>
            <a:ext cx="144462" cy="1439862"/>
          </a:xfrm>
          <a:prstGeom prst="rightBrace">
            <a:avLst>
              <a:gd name="adj1" fmla="val 83059"/>
              <a:gd name="adj2" fmla="val 5005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5" name="AutoShape 17"/>
          <p:cNvSpPr>
            <a:spLocks/>
          </p:cNvSpPr>
          <p:nvPr/>
        </p:nvSpPr>
        <p:spPr bwMode="auto">
          <a:xfrm rot="-5400000">
            <a:off x="7019926" y="2420937"/>
            <a:ext cx="144462" cy="1439863"/>
          </a:xfrm>
          <a:prstGeom prst="rightBrace">
            <a:avLst>
              <a:gd name="adj1" fmla="val 83059"/>
              <a:gd name="adj2" fmla="val 5005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227763" y="38354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d</a:t>
            </a:r>
            <a:endParaRPr lang="ru-RU" sz="2000" b="1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5508625" y="3213100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l</a:t>
            </a:r>
            <a:endParaRPr lang="ru-RU" sz="2000" b="1"/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5435600" y="2636838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k[0]</a:t>
            </a:r>
            <a:endParaRPr lang="ru-RU" sz="2000" b="1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6732588" y="2636838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k[1]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  <p:bldP spid="32784" grpId="0" animBg="1"/>
      <p:bldP spid="32785" grpId="0" animBg="1"/>
      <p:bldP spid="32786" grpId="0"/>
      <p:bldP spid="32787" grpId="0"/>
      <p:bldP spid="32788" grpId="0"/>
      <p:bldP spid="327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28C42253-1462-46F6-AEA8-E9A207D5C094}" type="slidenum">
              <a:rPr lang="ru-RU" altLang="ru-RU" sz="1400">
                <a:latin typeface="Arial" charset="0"/>
              </a:rPr>
              <a:pPr/>
              <a:t>7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Б. Ввод</a:t>
            </a:r>
            <a:r>
              <a:rPr lang="en-US" altLang="ru-RU" sz="2800" b="1" dirty="0" smtClean="0"/>
              <a:t>/</a:t>
            </a:r>
            <a:r>
              <a:rPr lang="ru-RU" altLang="ru-RU" sz="2800" b="1" dirty="0" smtClean="0"/>
              <a:t>вывод массивов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836613"/>
            <a:ext cx="8641655" cy="602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Ввод-вывод массивов осуществляется поэлементно: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Пример 1. </a:t>
            </a:r>
            <a:r>
              <a:rPr lang="ru-RU" altLang="ru-RU" sz="2000" dirty="0" smtClean="0"/>
              <a:t>Ввод элементов одномерного массива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800" b="1" dirty="0" smtClean="0">
              <a:latin typeface="Courier New" pitchFamily="49" charset="0"/>
            </a:endParaRPr>
          </a:p>
          <a:p>
            <a:pPr marL="338138" indent="-338138" eaLnBrk="1" hangingPunct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GB" altLang="ru-RU" sz="2000" b="1" dirty="0" err="1" smtClean="0">
                <a:latin typeface="Courier New" pitchFamily="49" charset="0"/>
              </a:rPr>
              <a:t>int</a:t>
            </a:r>
            <a:r>
              <a:rPr lang="en-GB" altLang="ru-RU" sz="2000" b="1" dirty="0" smtClean="0">
                <a:latin typeface="Courier New" pitchFamily="49" charset="0"/>
              </a:rPr>
              <a:t> a[5]; </a:t>
            </a:r>
            <a:r>
              <a:rPr lang="en-GB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GB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массив на 5 целых чисел</a:t>
            </a:r>
          </a:p>
          <a:p>
            <a:pPr marL="338138" indent="-338138" eaLnBrk="1" hangingPunct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ru-RU" altLang="ru-RU" sz="800" b="1" dirty="0" smtClean="0">
              <a:latin typeface="Courier New" pitchFamily="49" charset="0"/>
            </a:endParaRPr>
          </a:p>
          <a:p>
            <a:pPr marL="338138" indent="-338138" eaLnBrk="1" hangingPunct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000" b="1" dirty="0" smtClean="0">
                <a:latin typeface="Courier New" pitchFamily="49" charset="0"/>
              </a:rPr>
              <a:t>	</a:t>
            </a:r>
            <a:r>
              <a:rPr lang="en-GB" altLang="ru-RU" sz="2000" b="1" dirty="0" smtClean="0">
                <a:latin typeface="Courier New" pitchFamily="49" charset="0"/>
              </a:rPr>
              <a:t>for(</a:t>
            </a:r>
            <a:r>
              <a:rPr lang="en-GB" altLang="ru-RU" sz="2000" b="1" dirty="0" err="1" smtClean="0">
                <a:latin typeface="Courier New" pitchFamily="49" charset="0"/>
              </a:rPr>
              <a:t>i</a:t>
            </a:r>
            <a:r>
              <a:rPr lang="en-GB" altLang="ru-RU" sz="2000" b="1" dirty="0" smtClean="0">
                <a:latin typeface="Courier New" pitchFamily="49" charset="0"/>
              </a:rPr>
              <a:t>=0;i&lt;5;i++)scanf("%d",&amp;a[</a:t>
            </a:r>
            <a:r>
              <a:rPr lang="en-GB" altLang="ru-RU" sz="2000" b="1" dirty="0" err="1" smtClean="0">
                <a:latin typeface="Courier New" pitchFamily="49" charset="0"/>
              </a:rPr>
              <a:t>i</a:t>
            </a:r>
            <a:r>
              <a:rPr lang="en-GB" altLang="ru-RU" sz="2000" b="1" dirty="0" smtClean="0">
                <a:latin typeface="Courier New" pitchFamily="49" charset="0"/>
              </a:rPr>
              <a:t>]); </a:t>
            </a:r>
          </a:p>
          <a:p>
            <a:pPr marL="338138" indent="-338138" eaLnBrk="1" hangingPunct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000" dirty="0" smtClean="0">
                <a:solidFill>
                  <a:srgbClr val="FF0000"/>
                </a:solidFill>
              </a:rPr>
              <a:t>или</a:t>
            </a:r>
          </a:p>
          <a:p>
            <a:pPr marL="338138" indent="-338138" eaLnBrk="1" hangingPunct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000" dirty="0" smtClean="0">
                <a:solidFill>
                  <a:srgbClr val="00B050"/>
                </a:solidFill>
              </a:rPr>
              <a:t>	</a:t>
            </a:r>
            <a:r>
              <a:rPr lang="en-GB" altLang="ru-RU" sz="2000" b="1" dirty="0" smtClean="0">
                <a:latin typeface="Courier New" pitchFamily="49" charset="0"/>
              </a:rPr>
              <a:t>for(</a:t>
            </a:r>
            <a:r>
              <a:rPr lang="en-GB" altLang="ru-RU" sz="2000" b="1" dirty="0" err="1" smtClean="0">
                <a:latin typeface="Courier New" pitchFamily="49" charset="0"/>
              </a:rPr>
              <a:t>i</a:t>
            </a:r>
            <a:r>
              <a:rPr lang="en-GB" altLang="ru-RU" sz="2000" b="1" dirty="0" smtClean="0">
                <a:latin typeface="Courier New" pitchFamily="49" charset="0"/>
              </a:rPr>
              <a:t>=0;i&lt;5;i++)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a[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  <a:endParaRPr lang="en-GB" altLang="ru-RU" sz="2000" b="1" dirty="0" smtClean="0">
              <a:latin typeface="Courier New" pitchFamily="49" charset="0"/>
            </a:endParaRPr>
          </a:p>
          <a:p>
            <a:pPr marL="338138" indent="-338138" eaLnBrk="1" hangingPunct="1">
              <a:lnSpc>
                <a:spcPct val="100000"/>
              </a:lnSpc>
              <a:spcBef>
                <a:spcPts val="500"/>
              </a:spcBef>
              <a:buFont typeface="Courier New" pitchFamily="49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altLang="ru-RU" sz="2000" b="1" dirty="0" smtClean="0">
              <a:latin typeface="Courier New" pitchFamily="49" charset="0"/>
            </a:endParaRPr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ru-RU" altLang="ru-RU" sz="2000" dirty="0" smtClean="0"/>
              <a:t>	</a:t>
            </a:r>
            <a:r>
              <a:rPr lang="en-GB" altLang="ru-RU" sz="2000" dirty="0" smtClean="0"/>
              <a:t>Значения вводятся через пробел, Tab(</a:t>
            </a:r>
            <a:r>
              <a:rPr lang="en-GB" altLang="ru-RU" sz="2000" dirty="0" smtClean="0">
                <a:latin typeface="Symbol" pitchFamily="18" charset="2"/>
              </a:rPr>
              <a:t></a:t>
            </a:r>
            <a:r>
              <a:rPr lang="en-GB" altLang="ru-RU" sz="2000" dirty="0" smtClean="0"/>
              <a:t>) или Enter(</a:t>
            </a:r>
            <a:r>
              <a:rPr lang="en-GB" altLang="ru-RU" sz="2000" b="1" dirty="0" smtClean="0">
                <a:latin typeface="Symbol" pitchFamily="18" charset="2"/>
              </a:rPr>
              <a:t></a:t>
            </a:r>
            <a:r>
              <a:rPr lang="en-GB" altLang="ru-RU" sz="2000" dirty="0" smtClean="0"/>
              <a:t>):</a:t>
            </a:r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altLang="ru-RU" sz="2000" b="1" dirty="0" smtClean="0"/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000" b="1" dirty="0" smtClean="0"/>
              <a:t>а) 2  -6  8  56  34 </a:t>
            </a:r>
            <a:r>
              <a:rPr lang="en-GB" altLang="ru-RU" sz="2000" b="1" dirty="0" smtClean="0">
                <a:latin typeface="Symbol" pitchFamily="18" charset="2"/>
              </a:rPr>
              <a:t></a:t>
            </a:r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GB" altLang="ru-RU" sz="2000" b="1" dirty="0" smtClean="0"/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000" b="1" dirty="0" smtClean="0"/>
              <a:t>б) 2 </a:t>
            </a:r>
            <a:r>
              <a:rPr lang="en-GB" altLang="ru-RU" sz="2000" b="1" dirty="0" smtClean="0">
                <a:latin typeface="Symbol" pitchFamily="18" charset="2"/>
              </a:rPr>
              <a:t></a:t>
            </a:r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000" b="1" dirty="0" smtClean="0"/>
              <a:t>    -6 </a:t>
            </a:r>
            <a:r>
              <a:rPr lang="en-GB" altLang="ru-RU" sz="2000" dirty="0" smtClean="0">
                <a:latin typeface="Symbol" pitchFamily="18" charset="2"/>
              </a:rPr>
              <a:t></a:t>
            </a:r>
            <a:r>
              <a:rPr lang="en-GB" altLang="ru-RU" sz="2000" b="1" dirty="0" smtClean="0"/>
              <a:t> 8 </a:t>
            </a:r>
            <a:r>
              <a:rPr lang="en-GB" altLang="ru-RU" sz="2000" b="1" dirty="0" smtClean="0">
                <a:latin typeface="Symbol" pitchFamily="18" charset="2"/>
              </a:rPr>
              <a:t></a:t>
            </a:r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000" b="1" dirty="0" smtClean="0"/>
              <a:t>    56 </a:t>
            </a:r>
            <a:r>
              <a:rPr lang="en-GB" altLang="ru-RU" sz="2000" b="1" dirty="0" smtClean="0">
                <a:latin typeface="Symbol" pitchFamily="18" charset="2"/>
              </a:rPr>
              <a:t></a:t>
            </a:r>
          </a:p>
          <a:p>
            <a:pPr marL="338138" indent="-338138" eaLnBrk="1" hangingPunct="1">
              <a:lnSpc>
                <a:spcPct val="87000"/>
              </a:lnSpc>
              <a:spcBef>
                <a:spcPts val="500"/>
              </a:spcBef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n-GB" altLang="ru-RU" sz="2000" b="1" dirty="0" smtClean="0"/>
              <a:t>    34 </a:t>
            </a:r>
            <a:r>
              <a:rPr lang="en-GB" altLang="ru-RU" sz="2000" b="1" dirty="0" smtClean="0">
                <a:latin typeface="Symbol" pitchFamily="18" charset="2"/>
              </a:rPr>
              <a:t></a:t>
            </a:r>
            <a:r>
              <a:rPr lang="en-GB" altLang="ru-RU" sz="2000" dirty="0" smtClean="0"/>
              <a:t> 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932040" y="4797152"/>
            <a:ext cx="3672408" cy="1584176"/>
          </a:xfrm>
          <a:prstGeom prst="wedgeRoundRectCallout">
            <a:avLst>
              <a:gd name="adj1" fmla="val -37009"/>
              <a:gd name="adj2" fmla="val -8951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/>
              <a:t>При вводе чисел пробелы, символы табуляции и </a:t>
            </a:r>
            <a:r>
              <a:rPr lang="en-US" altLang="ru-RU" dirty="0" smtClean="0"/>
              <a:t>Enter</a:t>
            </a:r>
            <a:r>
              <a:rPr lang="ru-RU" altLang="ru-RU" dirty="0" smtClean="0"/>
              <a:t> служат только разделителями и игнорируются до следующего числа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D0E6107C-7B49-498D-B51B-15973CFB0BFC}" type="slidenum">
              <a:rPr lang="ru-RU" altLang="ru-RU" sz="1400">
                <a:latin typeface="Arial" charset="0"/>
              </a:rPr>
              <a:pPr/>
              <a:t>8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2. Ввод</a:t>
            </a:r>
            <a:r>
              <a:rPr lang="en-US" altLang="ru-RU" sz="2800" b="1" dirty="0" smtClean="0"/>
              <a:t>/</a:t>
            </a:r>
            <a:r>
              <a:rPr lang="ru-RU" altLang="ru-RU" sz="2800" b="1" dirty="0" smtClean="0"/>
              <a:t>вывод матрицы (функции)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6" y="980728"/>
            <a:ext cx="8424862" cy="5877272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double a[10][10];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n,m,i,j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("Enter </a:t>
            </a:r>
            <a:r>
              <a:rPr lang="en-US" altLang="ru-RU" sz="2000" b="1" dirty="0" err="1" smtClean="0">
                <a:latin typeface="Courier New" pitchFamily="49" charset="0"/>
              </a:rPr>
              <a:t>n,m</a:t>
            </a:r>
            <a:r>
              <a:rPr lang="en-US" altLang="ru-RU" sz="2000" b="1" dirty="0" smtClean="0">
                <a:latin typeface="Courier New" pitchFamily="49" charset="0"/>
              </a:rPr>
              <a:t>:");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("%d %d", &amp;n, &amp;m);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for(j=0;j&lt;</a:t>
            </a:r>
            <a:r>
              <a:rPr lang="en-US" altLang="ru-RU" sz="2000" b="1" dirty="0" err="1" smtClean="0">
                <a:latin typeface="Courier New" pitchFamily="49" charset="0"/>
              </a:rPr>
              <a:t>m;j</a:t>
            </a:r>
            <a:r>
              <a:rPr lang="en-US" altLang="ru-RU" sz="20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l</a:t>
            </a:r>
            <a:r>
              <a:rPr lang="en-US" altLang="ru-RU" sz="2000" b="1" dirty="0" err="1" smtClean="0">
                <a:latin typeface="Courier New" pitchFamily="49" charset="0"/>
              </a:rPr>
              <a:t>f",&amp;a</a:t>
            </a:r>
            <a:r>
              <a:rPr lang="en-US" altLang="ru-RU" sz="2000" b="1" dirty="0" smtClean="0">
                <a:latin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][j]);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</a:rPr>
              <a:t>++){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j=0;j&lt;</a:t>
            </a:r>
            <a:r>
              <a:rPr lang="en-US" altLang="ru-RU" sz="2000" b="1" dirty="0" err="1" smtClean="0">
                <a:latin typeface="Courier New" pitchFamily="49" charset="0"/>
              </a:rPr>
              <a:t>m;j</a:t>
            </a:r>
            <a:r>
              <a:rPr lang="en-US" altLang="ru-RU" sz="20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("%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5.2</a:t>
            </a:r>
            <a:r>
              <a:rPr lang="en-US" altLang="ru-RU" sz="2000" b="1" dirty="0" smtClean="0">
                <a:latin typeface="Courier New" pitchFamily="49" charset="0"/>
              </a:rPr>
              <a:t>lf ",a[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][j]);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</a:t>
            </a:r>
            <a:r>
              <a:rPr lang="en-US" altLang="ru-RU" sz="2000" b="1" dirty="0" err="1" smtClean="0">
                <a:latin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</a:rPr>
              <a:t>("\n");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переход на следующую строку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</a:rPr>
              <a:t>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556792"/>
            <a:ext cx="4877481" cy="2219635"/>
          </a:xfrm>
          <a:prstGeom prst="rect">
            <a:avLst/>
          </a:prstGeom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012160" y="3933056"/>
            <a:ext cx="2952328" cy="1080120"/>
          </a:xfrm>
          <a:prstGeom prst="wedgeRoundRectCallout">
            <a:avLst>
              <a:gd name="adj1" fmla="val -73709"/>
              <a:gd name="adj2" fmla="val -11640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Не уместилось!</a:t>
            </a: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Расширено автоматически!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9714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Ex03_01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</p:spPr>
        <p:txBody>
          <a:bodyPr anchor="t"/>
          <a:lstStyle/>
          <a:p>
            <a:fld id="{D0E6107C-7B49-498D-B51B-15973CFB0BFC}" type="slidenum">
              <a:rPr lang="ru-RU" altLang="ru-RU" sz="1400">
                <a:latin typeface="Arial" charset="0"/>
              </a:rPr>
              <a:pPr/>
              <a:t>9</a:t>
            </a:fld>
            <a:endParaRPr lang="ru-RU" altLang="ru-RU" sz="140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4813"/>
            <a:ext cx="8686800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 </a:t>
            </a:r>
            <a:r>
              <a:rPr lang="en-US" alt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Ex0</a:t>
            </a:r>
            <a:r>
              <a:rPr lang="ru-RU" alt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</a:t>
            </a:r>
            <a:r>
              <a:rPr lang="en-US" alt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.02</a:t>
            </a:r>
            <a:r>
              <a:rPr lang="ru-RU" altLang="ru-RU" sz="2800" b="1" dirty="0" smtClean="0"/>
              <a:t>. Ввод</a:t>
            </a:r>
            <a:r>
              <a:rPr lang="en-US" altLang="ru-RU" sz="2800" b="1" dirty="0" smtClean="0"/>
              <a:t>/</a:t>
            </a:r>
            <a:r>
              <a:rPr lang="ru-RU" altLang="ru-RU" sz="2800" b="1" dirty="0" smtClean="0"/>
              <a:t>вывод матрицы (потоки)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536" y="764704"/>
            <a:ext cx="8424862" cy="609329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iomanip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float a[10][10];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n,m,i,j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n,m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:";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&gt;&gt; n &gt;&gt; m;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for(j=0;j&lt;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m;j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&gt;&gt; a[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][j];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"Result:"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j=0;j&lt;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m;j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(5)&lt;&lt;a[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][j]&lt;&lt;' '; 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"\n";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переход на следующую строку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84784"/>
            <a:ext cx="4887007" cy="2448267"/>
          </a:xfrm>
          <a:prstGeom prst="rect">
            <a:avLst/>
          </a:prstGeom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876256" y="4077072"/>
            <a:ext cx="2016224" cy="1008112"/>
          </a:xfrm>
          <a:prstGeom prst="wedgeRoundRectCallout">
            <a:avLst>
              <a:gd name="adj1" fmla="val -143649"/>
              <a:gd name="adj2" fmla="val -12043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Не уместилось!</a:t>
            </a: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Расширено автоматически!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7408</TotalTime>
  <Words>3690</Words>
  <Application>Microsoft Office PowerPoint</Application>
  <PresentationFormat>Экран (4:3)</PresentationFormat>
  <Paragraphs>1181</Paragraphs>
  <Slides>66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8" baseType="lpstr">
      <vt:lpstr>Пиксел</vt:lpstr>
      <vt:lpstr>Visio</vt:lpstr>
      <vt:lpstr>Глава 3 Массивы, строки и структуры. Адресная арифметика</vt:lpstr>
      <vt:lpstr>3.1 Массивы</vt:lpstr>
      <vt:lpstr>Примеры объявления массивов</vt:lpstr>
      <vt:lpstr>Статические и автоматические массивы</vt:lpstr>
      <vt:lpstr>Операции над массивами</vt:lpstr>
      <vt:lpstr>Косвенный доступ к элементам массива</vt:lpstr>
      <vt:lpstr>Б. Ввод/вывод массивов</vt:lpstr>
      <vt:lpstr>Пример 2. Ввод/вывод матрицы (функции)</vt:lpstr>
      <vt:lpstr>Пример Ex03.02. Ввод/вывод матрицы (потоки)</vt:lpstr>
      <vt:lpstr>Максимальный элемент массива и его номер</vt:lpstr>
      <vt:lpstr>Программа поиска максимального элемента</vt:lpstr>
      <vt:lpstr>Пример 2(Ex03_04) Поисковый цикл. Неструктурная и структурная реализации</vt:lpstr>
      <vt:lpstr>Алгоритмы поиска элемента в массиве</vt:lpstr>
      <vt:lpstr>Реализация неструктурного варианта (a)</vt:lpstr>
      <vt:lpstr>Реализация структурного варианта (b)</vt:lpstr>
      <vt:lpstr>Пример 3 Сумма элементов строк матрицы</vt:lpstr>
      <vt:lpstr>Программа суммирования элементов строк</vt:lpstr>
      <vt:lpstr>3.2 Адресация оперативной памяти</vt:lpstr>
      <vt:lpstr>Непрерывное и дискретное распределение памяти</vt:lpstr>
      <vt:lpstr>3.3 Указатели</vt:lpstr>
      <vt:lpstr>Операции над указателями</vt:lpstr>
      <vt:lpstr>Операции над указателями</vt:lpstr>
      <vt:lpstr>Основное правило адресной арифметики</vt:lpstr>
      <vt:lpstr>Ссылки</vt:lpstr>
      <vt:lpstr>3.4 Управление динамической памятью А. С-style</vt:lpstr>
      <vt:lpstr>2. Размещение нескольких значений</vt:lpstr>
      <vt:lpstr>Б. С++-style</vt:lpstr>
      <vt:lpstr>2. Размещение нескольких значений</vt:lpstr>
      <vt:lpstr>Массивы</vt:lpstr>
      <vt:lpstr>Варианты программы подсчета сумм строк (2)</vt:lpstr>
      <vt:lpstr>Пример программы подсчета сумм строк</vt:lpstr>
      <vt:lpstr>Пример программы подсчета сумм строк</vt:lpstr>
      <vt:lpstr>Многоуровневая адресация </vt:lpstr>
      <vt:lpstr>3.5 Цикл foreach или цикл по коллекции (Ex3_07)</vt:lpstr>
      <vt:lpstr>3.6 Строки</vt:lpstr>
      <vt:lpstr>Объявление строки</vt:lpstr>
      <vt:lpstr>Объявление и инициализация массивов строк</vt:lpstr>
      <vt:lpstr>Ввод-вывод строк</vt:lpstr>
      <vt:lpstr>Функции, работающие со строками</vt:lpstr>
      <vt:lpstr>Функции, работающие со строками</vt:lpstr>
      <vt:lpstr>Функции, работающие со строками (2)</vt:lpstr>
      <vt:lpstr>Функции, работающие со строками (2)</vt:lpstr>
      <vt:lpstr>Функции, работающие со строками (3)</vt:lpstr>
      <vt:lpstr>Поиск токенов в строке</vt:lpstr>
      <vt:lpstr>Функции, работающие со строками (4)</vt:lpstr>
      <vt:lpstr>Функции, работающие со строками (5)</vt:lpstr>
      <vt:lpstr>Функции, работающие со строками (6)</vt:lpstr>
      <vt:lpstr>Пример преобразования числа в строку (Ex3_08)</vt:lpstr>
      <vt:lpstr>Удаление «лишних» пробелов из строки</vt:lpstr>
      <vt:lpstr>Программа</vt:lpstr>
      <vt:lpstr>Преобразование последовательности строк</vt:lpstr>
      <vt:lpstr>Пример использования функций обработки строк</vt:lpstr>
      <vt:lpstr>Пример использования функций обработки строк (2)</vt:lpstr>
      <vt:lpstr>3.7 Структуры</vt:lpstr>
      <vt:lpstr>Б. Объявление структур (С++-style)</vt:lpstr>
      <vt:lpstr>Обращение к полям структуры</vt:lpstr>
      <vt:lpstr>Задача Массив записей</vt:lpstr>
      <vt:lpstr>Программа</vt:lpstr>
      <vt:lpstr>Ввод записей</vt:lpstr>
      <vt:lpstr>Вывод списка и ввод фамилии</vt:lpstr>
      <vt:lpstr>Поиск. Программирование поискового цикла</vt:lpstr>
      <vt:lpstr>Вывод результата</vt:lpstr>
      <vt:lpstr>Результаты работы программы</vt:lpstr>
      <vt:lpstr>Пример использования структуры (Ex2_05)</vt:lpstr>
      <vt:lpstr>Пример использования структуры (2)</vt:lpstr>
      <vt:lpstr>3.8 Объединения</vt:lpstr>
    </vt:vector>
  </TitlesOfParts>
  <Company>MGTU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3. Управляющие конструкции 3.1 Оператор условной передачи управления</dc:title>
  <dc:creator>Ivanova</dc:creator>
  <cp:lastModifiedBy>Иванова Галина Сергеевна</cp:lastModifiedBy>
  <cp:revision>424</cp:revision>
  <dcterms:created xsi:type="dcterms:W3CDTF">2006-06-05T15:27:05Z</dcterms:created>
  <dcterms:modified xsi:type="dcterms:W3CDTF">2023-10-19T18:01:27Z</dcterms:modified>
</cp:coreProperties>
</file>