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7"/>
  </p:notesMasterIdLst>
  <p:handoutMasterIdLst>
    <p:handoutMasterId r:id="rId68"/>
  </p:handoutMasterIdLst>
  <p:sldIdLst>
    <p:sldId id="302" r:id="rId2"/>
    <p:sldId id="256" r:id="rId3"/>
    <p:sldId id="296" r:id="rId4"/>
    <p:sldId id="306" r:id="rId5"/>
    <p:sldId id="307" r:id="rId6"/>
    <p:sldId id="308" r:id="rId7"/>
    <p:sldId id="298" r:id="rId8"/>
    <p:sldId id="301" r:id="rId9"/>
    <p:sldId id="304" r:id="rId10"/>
    <p:sldId id="305" r:id="rId11"/>
    <p:sldId id="258" r:id="rId12"/>
    <p:sldId id="259" r:id="rId13"/>
    <p:sldId id="263" r:id="rId14"/>
    <p:sldId id="260" r:id="rId15"/>
    <p:sldId id="261" r:id="rId16"/>
    <p:sldId id="292" r:id="rId17"/>
    <p:sldId id="291" r:id="rId18"/>
    <p:sldId id="293" r:id="rId19"/>
    <p:sldId id="294" r:id="rId20"/>
    <p:sldId id="282" r:id="rId21"/>
    <p:sldId id="262" r:id="rId22"/>
    <p:sldId id="299" r:id="rId23"/>
    <p:sldId id="264" r:id="rId24"/>
    <p:sldId id="265" r:id="rId25"/>
    <p:sldId id="303" r:id="rId26"/>
    <p:sldId id="315" r:id="rId27"/>
    <p:sldId id="314" r:id="rId28"/>
    <p:sldId id="327" r:id="rId29"/>
    <p:sldId id="309" r:id="rId30"/>
    <p:sldId id="351" r:id="rId31"/>
    <p:sldId id="350" r:id="rId32"/>
    <p:sldId id="310" r:id="rId33"/>
    <p:sldId id="352" r:id="rId34"/>
    <p:sldId id="268" r:id="rId35"/>
    <p:sldId id="328" r:id="rId36"/>
    <p:sldId id="329" r:id="rId37"/>
    <p:sldId id="330" r:id="rId38"/>
    <p:sldId id="318" r:id="rId39"/>
    <p:sldId id="323" r:id="rId40"/>
    <p:sldId id="325" r:id="rId41"/>
    <p:sldId id="326" r:id="rId42"/>
    <p:sldId id="319" r:id="rId43"/>
    <p:sldId id="331" r:id="rId44"/>
    <p:sldId id="332" r:id="rId45"/>
    <p:sldId id="335" r:id="rId46"/>
    <p:sldId id="290" r:id="rId47"/>
    <p:sldId id="320" r:id="rId48"/>
    <p:sldId id="321" r:id="rId49"/>
    <p:sldId id="333" r:id="rId50"/>
    <p:sldId id="334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288" r:id="rId65"/>
    <p:sldId id="349" r:id="rId6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ванова Галина Сергеевна" initials="ИГ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FF00"/>
    <a:srgbClr val="A50021"/>
    <a:srgbClr val="FFCC00"/>
    <a:srgbClr val="CC3399"/>
    <a:srgbClr val="99FF3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3" autoAdjust="0"/>
    <p:restoredTop sz="96448" autoAdjust="0"/>
  </p:normalViewPr>
  <p:slideViewPr>
    <p:cSldViewPr>
      <p:cViewPr varScale="1">
        <p:scale>
          <a:sx n="96" d="100"/>
          <a:sy n="96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1-06T22:01:32.191" idx="1">
    <p:pos x="4032" y="3189"/>
    <p:text>Проверить.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907D44-406A-4C1E-8FEA-2BDDC2C373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92948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0ED25A-CA0A-4347-A278-CCE73D0A28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8410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52E24-4B60-4511-8FD2-A2F5596ED49A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  <a:cs typeface="+mn-cs"/>
                </a:endParaRPr>
              </a:p>
            </p:txBody>
          </p:sp>
        </p:grpSp>
      </p:grpSp>
      <p:sp>
        <p:nvSpPr>
          <p:cNvPr id="665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65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259A-562B-4EC4-9470-2EC42BDFE188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2232-2E3C-49BB-9E1A-2D09FC83EC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B3CC-D587-42B1-8B30-C5D4C93DEE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73FD-F7EC-4291-AF3C-D278A091F6A2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E2717-96E6-484B-9879-05F4EA464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5F034-71C3-4298-83B6-B3937295EFFA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E6D8-83DE-4FA9-9A62-B5AE5975F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DB05B-1C55-45B1-B2FD-CFB5E9F6D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CA4F-AF30-4E34-B6D3-512949059C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18E3-39F6-4568-8669-B2ADDD0ABEC2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C86A-EC91-4548-BA60-3ED9A38E3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7305C-615E-4FC6-884B-0E77E6ECF6F9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F0E3-05C7-40DF-976D-83F2499990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859B-E406-4AD9-95C3-05FE85A1B1EE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C7E4-9192-43BD-8919-D5ABFD6EC0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D3645-F826-40CE-9385-17B5EF3F2E86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46F2-83E6-4650-A5BB-DD338B17CA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5900-A578-468F-8912-854170EB56E8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09F96-F52C-403C-A936-C35CAE3174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9582-8D75-483B-A121-6465CF8873F3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B493-FC7C-45D9-A1D4-92756BE557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D9BE-4222-44AD-93B8-4CB29D304899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14B47-13B6-4F8F-A442-B666B6958B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D62B-C832-4744-AE89-A1CF4DB08552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E611D82-E80C-41BA-8070-0A9BE8FD5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4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17A4D8-18F9-4E46-A0D1-49535EC801DB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1" r:id="rId12"/>
    <p:sldLayoutId id="21474839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s://ravesli.com/uroki-cpp/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sivanova@bmstu.ru" TargetMode="External"/><Relationship Id="rId2" Type="http://schemas.openxmlformats.org/officeDocument/2006/relationships/hyperlink" Target="mailto:gsivanova@gmail.com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200" b="1" dirty="0" smtClean="0"/>
              <a:t>Алгоритмизация и программирование</a:t>
            </a:r>
            <a:br>
              <a:rPr lang="ru-RU" altLang="ru-RU" sz="4200" b="1" dirty="0" smtClean="0"/>
            </a:br>
            <a:r>
              <a:rPr lang="ru-RU" altLang="ru-RU" sz="4200" b="1" dirty="0" smtClean="0"/>
              <a:t>(1 семестр)</a:t>
            </a:r>
            <a:endParaRPr lang="ru-RU" altLang="ru-RU" sz="39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МГТУ им. Н.Э. Баумана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Факультет Информатика и системы управления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Кафедра Компьютерные системы и сети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Лектор: д.т.н., проф.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	    Иванова Галина Сергеевна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348038" y="260350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/>
              <a:t>20</a:t>
            </a:r>
            <a:r>
              <a:rPr lang="en-US" altLang="ru-RU" dirty="0" smtClean="0"/>
              <a:t>2</a:t>
            </a:r>
            <a:r>
              <a:rPr lang="ru-RU" altLang="ru-RU" dirty="0" smtClean="0"/>
              <a:t>3</a:t>
            </a:r>
            <a:endParaRPr lang="en-US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451520"/>
          </a:xfrm>
        </p:spPr>
        <p:txBody>
          <a:bodyPr/>
          <a:lstStyle/>
          <a:p>
            <a:r>
              <a:rPr lang="ru-RU" altLang="ru-RU" sz="2800" b="1" dirty="0" smtClean="0"/>
              <a:t>Среды программирования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Среда программирования</a:t>
            </a:r>
            <a:r>
              <a:rPr lang="ru-RU" alt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2000" dirty="0" smtClean="0"/>
              <a:t>– собранная в единую программную систему совокупность программных средств, предназначенный для разработки программных продуктов. Обычно включает: редактор текстов, компилятор языка программирования, компоновщик, отладчик, библиотеки подпрограмм и</a:t>
            </a:r>
            <a:r>
              <a:rPr lang="en-US" altLang="ru-RU" sz="2000" dirty="0" smtClean="0"/>
              <a:t>/</a:t>
            </a:r>
            <a:r>
              <a:rPr lang="ru-RU" altLang="ru-RU" sz="2000" dirty="0" smtClean="0"/>
              <a:t>или классов, средства профилирования и т.п.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Основные среды для разработки программ на языке С++: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/>
              <a:t>среда программирования</a:t>
            </a:r>
            <a:r>
              <a:rPr lang="ru-RU" altLang="ru-RU" sz="2000" i="1" dirty="0" smtClean="0">
                <a:solidFill>
                  <a:schemeClr val="hlink"/>
                </a:solidFill>
              </a:rPr>
              <a:t> </a:t>
            </a:r>
            <a:r>
              <a:rPr lang="en-US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Visual Studio </a:t>
            </a:r>
            <a:r>
              <a:rPr lang="ru-RU" altLang="ru-RU" sz="2000" dirty="0" smtClean="0">
                <a:solidFill>
                  <a:srgbClr val="002060"/>
                </a:solidFill>
              </a:rPr>
              <a:t>крупнейшей международной </a:t>
            </a:r>
            <a:r>
              <a:rPr lang="en-US" altLang="ru-RU" sz="2000" dirty="0" smtClean="0">
                <a:solidFill>
                  <a:srgbClr val="002060"/>
                </a:solidFill>
              </a:rPr>
              <a:t>IT</a:t>
            </a:r>
            <a:r>
              <a:rPr lang="ru-RU" altLang="ru-RU" sz="2000" dirty="0" smtClean="0">
                <a:solidFill>
                  <a:srgbClr val="002060"/>
                </a:solidFill>
              </a:rPr>
              <a:t>-компании </a:t>
            </a:r>
            <a:r>
              <a:rPr lang="en-US" altLang="ru-RU" sz="2000" dirty="0" smtClean="0">
                <a:solidFill>
                  <a:srgbClr val="002060"/>
                </a:solidFill>
              </a:rPr>
              <a:t>Microsoft</a:t>
            </a:r>
            <a:r>
              <a:rPr lang="ru-RU" altLang="ru-RU" sz="2000" b="1" i="1" dirty="0" smtClean="0">
                <a:solidFill>
                  <a:srgbClr val="002060"/>
                </a:solidFill>
              </a:rPr>
              <a:t>. </a:t>
            </a:r>
            <a:r>
              <a:rPr lang="ru-RU" altLang="ru-RU" sz="2000" dirty="0" smtClean="0">
                <a:solidFill>
                  <a:srgbClr val="002060"/>
                </a:solidFill>
              </a:rPr>
              <a:t>Продукт</a:t>
            </a:r>
            <a:r>
              <a:rPr lang="ru-RU" altLang="ru-RU" sz="2000" b="1" i="1" dirty="0" smtClean="0">
                <a:solidFill>
                  <a:srgbClr val="002060"/>
                </a:solidFill>
              </a:rPr>
              <a:t> </a:t>
            </a:r>
            <a:r>
              <a:rPr lang="en-US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Visual Studio Community</a:t>
            </a:r>
            <a:r>
              <a:rPr lang="en-US" altLang="ru-RU" sz="2000" b="1" i="1" dirty="0" smtClean="0">
                <a:solidFill>
                  <a:srgbClr val="002060"/>
                </a:solidFill>
              </a:rPr>
              <a:t> </a:t>
            </a:r>
            <a:r>
              <a:rPr lang="en-US" altLang="ru-RU" sz="2000" dirty="0" smtClean="0"/>
              <a:t>– </a:t>
            </a:r>
            <a:r>
              <a:rPr lang="ru-RU" altLang="ru-RU" sz="2000" dirty="0" smtClean="0"/>
              <a:t>бесплатная некоммерческая профессиональная версия среды разработки программ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под </a:t>
            </a:r>
            <a:r>
              <a:rPr lang="en-US" altLang="ru-RU" sz="2000" dirty="0" smtClean="0"/>
              <a:t>Windows</a:t>
            </a:r>
            <a:r>
              <a:rPr lang="ru-RU" altLang="ru-RU" sz="2000" dirty="0" smtClean="0"/>
              <a:t>;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altLang="ru-RU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/>
              <a:t>среда программирования</a:t>
            </a:r>
            <a:r>
              <a:rPr lang="ru-RU" altLang="ru-RU" sz="2000" dirty="0" smtClean="0">
                <a:solidFill>
                  <a:schemeClr val="hlink"/>
                </a:solidFill>
              </a:rPr>
              <a:t> </a:t>
            </a:r>
            <a:r>
              <a:rPr lang="en-US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Qt Creator </a:t>
            </a:r>
            <a:r>
              <a:rPr lang="ru-RU" altLang="ru-RU" sz="2000" dirty="0" smtClean="0"/>
              <a:t>– бесплатная профессиональная </a:t>
            </a:r>
            <a:r>
              <a:rPr lang="ru-RU" altLang="ru-RU" sz="2000" dirty="0" err="1" smtClean="0"/>
              <a:t>кросплатформенная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среда, в настоящее время принадлежит </a:t>
            </a:r>
            <a:r>
              <a:rPr lang="en-US" altLang="ru-RU" sz="2000" dirty="0" smtClean="0"/>
              <a:t>QT Company</a:t>
            </a:r>
            <a:r>
              <a:rPr lang="en-US" altLang="ru-RU" sz="2000" dirty="0" smtClean="0">
                <a:solidFill>
                  <a:schemeClr val="hlink"/>
                </a:solidFill>
              </a:rPr>
              <a:t>.</a:t>
            </a:r>
            <a:r>
              <a:rPr lang="ru-RU" altLang="ru-RU" sz="2000" dirty="0" smtClean="0">
                <a:solidFill>
                  <a:schemeClr val="hlink"/>
                </a:solidFill>
              </a:rPr>
              <a:t> </a:t>
            </a:r>
            <a:endParaRPr lang="en-US" altLang="ru-RU" sz="2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29208054-8980-48CA-A354-AF9BDE624A99}" type="slidenum">
              <a:rPr lang="ru-RU" altLang="ru-RU" sz="1400" smtClean="0">
                <a:latin typeface="Arial" pitchFamily="34" charset="0"/>
              </a:rPr>
              <a:pPr/>
              <a:t>11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Этапы создания ПО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4744"/>
            <a:ext cx="8713788" cy="5472906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1. Постановка задачи </a:t>
            </a:r>
            <a:r>
              <a:rPr lang="ru-RU" altLang="ru-RU" sz="2000" dirty="0" smtClean="0"/>
              <a:t>– неформальное описание задачи</a:t>
            </a:r>
            <a:r>
              <a:rPr lang="en-US" altLang="ru-RU" sz="2000" dirty="0" smtClean="0"/>
              <a:t>.</a:t>
            </a:r>
            <a:endParaRPr lang="ru-RU" altLang="ru-RU" sz="2000" dirty="0" smtClean="0"/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2. Анализ и уточнение требований </a:t>
            </a:r>
            <a:r>
              <a:rPr lang="ru-RU" altLang="ru-RU" sz="2000" dirty="0" smtClean="0"/>
              <a:t>– формальная постановка задачи и выбор метода решения</a:t>
            </a:r>
            <a:r>
              <a:rPr lang="en-US" altLang="ru-RU" sz="2000" dirty="0" smtClean="0"/>
              <a:t>.</a:t>
            </a:r>
            <a:endParaRPr lang="ru-RU" altLang="ru-RU" sz="2000" dirty="0" smtClean="0"/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altLang="ru-RU" sz="2000" b="1" dirty="0" smtClean="0"/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3. Проектирование </a:t>
            </a:r>
            <a:r>
              <a:rPr lang="ru-RU" altLang="ru-RU" sz="2000" dirty="0" smtClean="0"/>
              <a:t>– разработка структуры программного продукта, выбор структур данных, выбор метода решения, разработка алгоритмов обработки данных, определение особенностей взаимодействия с программной средой и т.п.</a:t>
            </a:r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4. Реализация </a:t>
            </a:r>
            <a:r>
              <a:rPr lang="ru-RU" altLang="ru-RU" sz="2000" dirty="0" smtClean="0"/>
              <a:t>– составление программ, их тестирование и отладка.</a:t>
            </a:r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5. Модификация</a:t>
            </a:r>
            <a:r>
              <a:rPr lang="ru-RU" altLang="ru-RU" sz="2000" dirty="0" smtClean="0"/>
              <a:t> – выпуск новых версий.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F4628A1E-1B5E-4D68-924A-2B61109237FC}" type="slidenum">
              <a:rPr lang="ru-RU" altLang="ru-RU" sz="1400" smtClean="0">
                <a:latin typeface="Arial" pitchFamily="34" charset="0"/>
              </a:rPr>
              <a:pPr/>
              <a:t>12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29600" cy="379412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Пример разработки программы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435975" cy="568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1. </a:t>
            </a:r>
            <a:r>
              <a:rPr lang="ru-RU" altLang="ru-RU" sz="2000" b="1" smtClean="0"/>
              <a:t>Постановка задачи</a:t>
            </a:r>
            <a:r>
              <a:rPr lang="ru-RU" altLang="ru-RU" sz="2000" smtClean="0"/>
              <a:t>: Разработать программу, которая определяет наибольший общий делитель (НОД) двух целых чисел.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2. </a:t>
            </a:r>
            <a:r>
              <a:rPr lang="ru-RU" altLang="ru-RU" sz="2000" b="1" smtClean="0"/>
              <a:t>Анализ и уточнение требований: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	1) </a:t>
            </a:r>
            <a:r>
              <a:rPr lang="ru-RU" altLang="ru-RU" sz="2000" i="1" smtClean="0"/>
              <a:t>Функциональные требования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		исходные данные: </a:t>
            </a:r>
            <a:r>
              <a:rPr lang="en-US" altLang="ru-RU" sz="2000" smtClean="0"/>
              <a:t>a, b – </a:t>
            </a:r>
            <a:r>
              <a:rPr lang="ru-RU" altLang="ru-RU" sz="2000" smtClean="0"/>
              <a:t>натуральные числа; </a:t>
            </a:r>
            <a:r>
              <a:rPr lang="en-US" altLang="ru-RU" sz="2000" smtClean="0"/>
              <a:t>0 &lt; a, b</a:t>
            </a:r>
            <a:r>
              <a:rPr lang="ru-RU" altLang="ru-RU" sz="2000" smtClean="0"/>
              <a:t> </a:t>
            </a:r>
            <a:r>
              <a:rPr lang="en-US" altLang="ru-RU" sz="2000" smtClean="0"/>
              <a:t>&lt;</a:t>
            </a:r>
            <a:r>
              <a:rPr lang="en-US" altLang="ru-RU" sz="2000" smtClean="0">
                <a:solidFill>
                  <a:srgbClr val="CC3300"/>
                </a:solidFill>
              </a:rPr>
              <a:t> </a:t>
            </a:r>
            <a:r>
              <a:rPr lang="en-US" altLang="ru-RU" sz="2000" b="1" smtClean="0">
                <a:solidFill>
                  <a:srgbClr val="CC3300"/>
                </a:solidFill>
              </a:rPr>
              <a:t>?</a:t>
            </a:r>
            <a:r>
              <a:rPr lang="en-US" altLang="ru-RU" sz="2000" smtClean="0"/>
              <a:t> ;</a:t>
            </a:r>
            <a:endParaRPr lang="ru-RU" alt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		результат: </a:t>
            </a:r>
            <a:r>
              <a:rPr lang="en-US" altLang="ru-RU" sz="2000" smtClean="0"/>
              <a:t>x – </a:t>
            </a:r>
            <a:r>
              <a:rPr lang="ru-RU" altLang="ru-RU" sz="2000" smtClean="0"/>
              <a:t>натуральное число, такое, что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400" b="1" smtClean="0"/>
              <a:t>x = max {y</a:t>
            </a:r>
            <a:r>
              <a:rPr lang="en-US" altLang="ru-RU" sz="2400" b="1" baseline="-25000" smtClean="0"/>
              <a:t>i  </a:t>
            </a:r>
            <a:r>
              <a:rPr lang="en-US" altLang="ru-RU" sz="2400" b="1" smtClean="0"/>
              <a:t>/ i = 1,</a:t>
            </a:r>
            <a:r>
              <a:rPr lang="en-US" altLang="ru-RU" sz="2400" b="1" smtClean="0">
                <a:solidFill>
                  <a:srgbClr val="CC3300"/>
                </a:solidFill>
              </a:rPr>
              <a:t>n</a:t>
            </a:r>
            <a:r>
              <a:rPr lang="en-US" altLang="ru-RU" sz="2400" b="1" smtClean="0"/>
              <a:t>}</a:t>
            </a:r>
            <a:r>
              <a:rPr lang="ru-RU" altLang="ru-RU" sz="2400" b="1" smtClean="0"/>
              <a:t>, где </a:t>
            </a:r>
            <a:r>
              <a:rPr lang="en-US" altLang="ru-RU" sz="2400" b="1" smtClean="0"/>
              <a:t>((a mod y</a:t>
            </a:r>
            <a:r>
              <a:rPr lang="en-US" altLang="ru-RU" sz="2400" b="1" baseline="-25000" smtClean="0"/>
              <a:t>i </a:t>
            </a:r>
            <a:r>
              <a:rPr lang="en-US" altLang="ru-RU" sz="2400" b="1" smtClean="0"/>
              <a:t>) = 0) &amp; (b mod y</a:t>
            </a:r>
            <a:r>
              <a:rPr lang="en-US" altLang="ru-RU" sz="2400" b="1" baseline="-25000" smtClean="0"/>
              <a:t>i </a:t>
            </a:r>
            <a:r>
              <a:rPr lang="en-US" altLang="ru-RU" sz="2400" b="1" smtClean="0"/>
              <a:t>) = 0)</a:t>
            </a:r>
            <a:r>
              <a:rPr lang="en-US" altLang="ru-RU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smtClean="0"/>
              <a:t>	</a:t>
            </a:r>
            <a:r>
              <a:rPr lang="ru-RU" altLang="ru-RU" sz="2000" smtClean="0"/>
              <a:t>Методы решения: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		</a:t>
            </a:r>
            <a:r>
              <a:rPr lang="en-US" altLang="ru-RU" sz="2000" smtClean="0"/>
              <a:t>a) </a:t>
            </a:r>
            <a:r>
              <a:rPr lang="ru-RU" altLang="ru-RU" sz="2000" smtClean="0"/>
              <a:t>найти делители </a:t>
            </a:r>
            <a:r>
              <a:rPr lang="en-US" altLang="ru-RU" sz="2000" smtClean="0"/>
              <a:t>Y = {</a:t>
            </a:r>
            <a:r>
              <a:rPr lang="ru-RU" altLang="ru-RU" sz="2000" smtClean="0"/>
              <a:t> </a:t>
            </a:r>
            <a:r>
              <a:rPr lang="en-US" altLang="ru-RU" sz="2000" smtClean="0"/>
              <a:t>y</a:t>
            </a:r>
            <a:r>
              <a:rPr lang="en-US" altLang="ru-RU" sz="2000" baseline="-25000" smtClean="0"/>
              <a:t>i</a:t>
            </a:r>
            <a:r>
              <a:rPr lang="ru-RU" altLang="ru-RU" sz="2000" baseline="-25000" smtClean="0"/>
              <a:t> </a:t>
            </a:r>
            <a:r>
              <a:rPr lang="en-US" altLang="ru-RU" sz="2000" smtClean="0"/>
              <a:t>}</a:t>
            </a:r>
            <a:r>
              <a:rPr lang="ru-RU" altLang="ru-RU" sz="2000" smtClean="0"/>
              <a:t> и определить </a:t>
            </a:r>
            <a:r>
              <a:rPr lang="en-US" altLang="ru-RU" sz="2000" smtClean="0"/>
              <a:t>x = max {Y};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smtClean="0"/>
              <a:t>		</a:t>
            </a:r>
            <a:r>
              <a:rPr lang="ru-RU" altLang="ru-RU" sz="2000" smtClean="0"/>
              <a:t>б) метод Евклида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Пример 1: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 </a:t>
            </a:r>
            <a:r>
              <a:rPr lang="en-US" altLang="ru-RU" sz="2000" b="1" smtClean="0"/>
              <a:t>a       b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smtClean="0"/>
              <a:t>24     18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smtClean="0"/>
              <a:t>  </a:t>
            </a:r>
            <a:r>
              <a:rPr lang="en-US" altLang="ru-RU" sz="2000" smtClean="0">
                <a:solidFill>
                  <a:srgbClr val="A50021"/>
                </a:solidFill>
              </a:rPr>
              <a:t>6</a:t>
            </a:r>
            <a:r>
              <a:rPr lang="en-US" altLang="ru-RU" sz="2000" smtClean="0"/>
              <a:t>     18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smtClean="0"/>
              <a:t>  6     </a:t>
            </a:r>
            <a:r>
              <a:rPr lang="en-US" altLang="ru-RU" sz="2000" smtClean="0">
                <a:solidFill>
                  <a:srgbClr val="A50021"/>
                </a:solidFill>
              </a:rPr>
              <a:t>12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smtClean="0">
                <a:solidFill>
                  <a:srgbClr val="CC3300"/>
                </a:solidFill>
              </a:rPr>
              <a:t>  </a:t>
            </a:r>
            <a:r>
              <a:rPr lang="en-US" altLang="ru-RU" sz="2000" smtClean="0"/>
              <a:t>6  =   </a:t>
            </a:r>
            <a:r>
              <a:rPr lang="en-US" altLang="ru-RU" sz="2000" smtClean="0">
                <a:solidFill>
                  <a:srgbClr val="A50021"/>
                </a:solidFill>
              </a:rPr>
              <a:t>6</a:t>
            </a:r>
            <a:r>
              <a:rPr lang="en-US" altLang="ru-RU" sz="2000" smtClean="0"/>
              <a:t> </a:t>
            </a:r>
            <a:endParaRPr lang="ru-RU" altLang="ru-RU" sz="2000" smtClean="0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203575" y="4581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97113" y="4595813"/>
            <a:ext cx="14398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Пример 2:</a:t>
            </a:r>
          </a:p>
          <a:p>
            <a:pPr eaLnBrk="1" hangingPunct="1"/>
            <a:r>
              <a:rPr lang="ru-RU" altLang="ru-RU" sz="2000"/>
              <a:t> </a:t>
            </a:r>
            <a:r>
              <a:rPr lang="en-US" altLang="ru-RU" sz="2000" b="1"/>
              <a:t>a       b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000"/>
              <a:t> 3</a:t>
            </a:r>
            <a:r>
              <a:rPr lang="en-US" altLang="ru-RU" sz="2000"/>
              <a:t>     </a:t>
            </a:r>
            <a:r>
              <a:rPr lang="ru-RU" altLang="ru-RU" sz="2000"/>
              <a:t>  4</a:t>
            </a:r>
            <a:endParaRPr lang="en-US" altLang="ru-RU" sz="2000"/>
          </a:p>
          <a:p>
            <a:pPr eaLnBrk="1" hangingPunct="1"/>
            <a:r>
              <a:rPr lang="en-US" altLang="ru-RU" sz="2000"/>
              <a:t> </a:t>
            </a:r>
            <a:r>
              <a:rPr lang="ru-RU" altLang="ru-RU" sz="2000"/>
              <a:t>3</a:t>
            </a:r>
            <a:r>
              <a:rPr lang="en-US" altLang="ru-RU" sz="2000"/>
              <a:t>     </a:t>
            </a:r>
            <a:r>
              <a:rPr lang="ru-RU" altLang="ru-RU" sz="2000"/>
              <a:t>  </a:t>
            </a:r>
            <a:r>
              <a:rPr lang="en-US" altLang="ru-RU" sz="2000">
                <a:solidFill>
                  <a:srgbClr val="A50021"/>
                </a:solidFill>
              </a:rPr>
              <a:t>1</a:t>
            </a:r>
          </a:p>
          <a:p>
            <a:pPr eaLnBrk="1" hangingPunct="1"/>
            <a:r>
              <a:rPr lang="ru-RU" altLang="ru-RU" sz="2000"/>
              <a:t> </a:t>
            </a:r>
            <a:r>
              <a:rPr lang="ru-RU" altLang="ru-RU" sz="2000">
                <a:solidFill>
                  <a:srgbClr val="A50021"/>
                </a:solidFill>
              </a:rPr>
              <a:t>2</a:t>
            </a:r>
            <a:r>
              <a:rPr lang="ru-RU" altLang="ru-RU" sz="2000"/>
              <a:t>       1</a:t>
            </a:r>
          </a:p>
          <a:p>
            <a:pPr eaLnBrk="1" hangingPunct="1"/>
            <a:r>
              <a:rPr lang="ru-RU" altLang="ru-RU" sz="2000"/>
              <a:t> </a:t>
            </a:r>
            <a:r>
              <a:rPr lang="ru-RU" altLang="ru-RU" sz="2000">
                <a:solidFill>
                  <a:srgbClr val="A50021"/>
                </a:solidFill>
              </a:rPr>
              <a:t>1</a:t>
            </a:r>
            <a:r>
              <a:rPr lang="ru-RU" altLang="ru-RU" sz="2000"/>
              <a:t>  =   1</a:t>
            </a:r>
            <a:endParaRPr lang="ru-RU" altLang="ru-RU" sz="2000">
              <a:solidFill>
                <a:srgbClr val="CC3300"/>
              </a:solidFill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843213" y="30686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84B9CE14-9C7E-4AD3-BFF0-25FE344978A8}" type="slidenum">
              <a:rPr lang="ru-RU" altLang="ru-RU" sz="1400" smtClean="0">
                <a:latin typeface="Arial" pitchFamily="34" charset="0"/>
              </a:rPr>
              <a:pPr/>
              <a:t>13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307975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Пример разработки программы</a:t>
            </a:r>
            <a:r>
              <a:rPr lang="en-US" altLang="ru-RU" sz="2800" b="1" smtClean="0"/>
              <a:t> (2)</a:t>
            </a:r>
            <a:endParaRPr lang="ru-RU" altLang="ru-RU" sz="28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2) </a:t>
            </a:r>
            <a:r>
              <a:rPr lang="ru-RU" altLang="ru-RU" sz="2000" i="1" dirty="0" smtClean="0"/>
              <a:t>Эксплуатационные требования</a:t>
            </a:r>
            <a:r>
              <a:rPr lang="ru-RU" altLang="ru-RU" sz="2000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      а) операционная система – </a:t>
            </a:r>
            <a:r>
              <a:rPr lang="en-US" altLang="ru-RU" sz="2000" dirty="0" smtClean="0"/>
              <a:t>Linux </a:t>
            </a:r>
            <a:r>
              <a:rPr lang="ru-RU" altLang="ru-RU" sz="2000" dirty="0" smtClean="0"/>
              <a:t>или </a:t>
            </a:r>
            <a:r>
              <a:rPr lang="en-US" altLang="ru-RU" sz="2000" dirty="0" smtClean="0"/>
              <a:t>Windows</a:t>
            </a:r>
            <a:r>
              <a:rPr lang="ru-RU" altLang="ru-RU" sz="2000" dirty="0" smtClean="0"/>
              <a:t> (консольный режим);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	 </a:t>
            </a:r>
            <a:r>
              <a:rPr lang="ru-RU" altLang="ru-RU" sz="2000" dirty="0" smtClean="0"/>
              <a:t>б) процессор – не ниже </a:t>
            </a:r>
            <a:r>
              <a:rPr lang="en-US" altLang="ru-RU" sz="2000" dirty="0" smtClean="0"/>
              <a:t>Pentium</a:t>
            </a:r>
            <a:r>
              <a:rPr lang="ru-RU" altLang="ru-RU" sz="2000" dirty="0" smtClean="0"/>
              <a:t>;</a:t>
            </a:r>
            <a:endParaRPr lang="en-US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      в) предусмотреть запрос на ввод данных с клавиатуры;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      г) результаты вывести на экран.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3) </a:t>
            </a:r>
            <a:r>
              <a:rPr lang="ru-RU" altLang="ru-RU" sz="2000" i="1" dirty="0" smtClean="0"/>
              <a:t>Технологические требования</a:t>
            </a:r>
            <a:r>
              <a:rPr lang="ru-RU" altLang="ru-RU" sz="2000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      а) язык программирования: С++;</a:t>
            </a:r>
            <a:endParaRPr lang="en-US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      </a:t>
            </a:r>
            <a:r>
              <a:rPr lang="ru-RU" altLang="ru-RU" sz="2000" dirty="0" smtClean="0"/>
              <a:t>б)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среда программирования: </a:t>
            </a:r>
            <a:r>
              <a:rPr lang="en-US" altLang="ru-RU" sz="2000" dirty="0" smtClean="0"/>
              <a:t>Qt Creator</a:t>
            </a:r>
            <a:r>
              <a:rPr lang="ru-RU" altLang="ru-RU" sz="2000" dirty="0" smtClean="0"/>
              <a:t>;</a:t>
            </a:r>
            <a:endParaRPr lang="en-US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      </a:t>
            </a:r>
            <a:r>
              <a:rPr lang="ru-RU" altLang="ru-RU" sz="2000" dirty="0" smtClean="0"/>
              <a:t>в)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технология программирования: структурный подход.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42F584A5-AF8F-4BD7-833B-A7696183A4B1}" type="slidenum">
              <a:rPr lang="ru-RU" altLang="ru-RU" sz="1400" smtClean="0">
                <a:latin typeface="Arial" pitchFamily="34" charset="0"/>
              </a:rPr>
              <a:pPr/>
              <a:t>14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379413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Пример разработки программы(3)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052513"/>
            <a:ext cx="8229600" cy="18716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3.</a:t>
            </a:r>
            <a:r>
              <a:rPr lang="ru-RU" altLang="ru-RU" sz="1800" dirty="0" smtClean="0"/>
              <a:t> </a:t>
            </a:r>
            <a:r>
              <a:rPr lang="ru-RU" altLang="ru-RU" sz="2000" b="1" dirty="0" smtClean="0"/>
              <a:t>Проектирование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Виды проектной документации: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	1 </a:t>
            </a: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Структурная схема ПО </a:t>
            </a:r>
            <a:r>
              <a:rPr lang="ru-RU" altLang="ru-RU" sz="2000" b="1" dirty="0" smtClean="0"/>
              <a:t>– </a:t>
            </a:r>
            <a:r>
              <a:rPr lang="ru-RU" altLang="ru-RU" sz="2000" dirty="0" smtClean="0"/>
              <a:t>показывает взаимодействие по управлению основной программы и подпрограмм.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916238" y="3284538"/>
            <a:ext cx="23764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Основная программа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835150" y="4219575"/>
            <a:ext cx="20161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Подпрограмма</a:t>
            </a:r>
          </a:p>
          <a:p>
            <a:pPr algn="ctr" eaLnBrk="1" hangingPunct="1"/>
            <a:r>
              <a:rPr lang="ru-RU" altLang="ru-RU"/>
              <a:t>ввода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572000" y="4219575"/>
            <a:ext cx="20161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Подпрограмма</a:t>
            </a:r>
          </a:p>
          <a:p>
            <a:pPr algn="ctr" eaLnBrk="1" hangingPunct="1"/>
            <a:r>
              <a:rPr lang="ru-RU" altLang="ru-RU"/>
              <a:t>вывода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2843213" y="3860800"/>
            <a:ext cx="7207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716463" y="3860800"/>
            <a:ext cx="8636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971600" y="5445224"/>
            <a:ext cx="676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/>
              <a:t>2 </a:t>
            </a:r>
            <a:r>
              <a:rPr lang="ru-RU" altLang="ru-RU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Схемы алгоритмов программы и подпрограмм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194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2AFD7782-B2D8-4E9E-9897-53336FC5D9F6}" type="slidenum">
              <a:rPr lang="ru-RU" altLang="ru-RU" sz="1400" smtClean="0">
                <a:latin typeface="Arial" pitchFamily="34" charset="0"/>
              </a:rPr>
              <a:pPr/>
              <a:t>15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379413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Схемы алгоритмов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4391025" cy="64087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Обозначения по ГОСТ 19.701 – 90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1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1. Терминатор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(</a:t>
            </a:r>
            <a:r>
              <a:rPr lang="ru-RU" altLang="ru-RU" sz="2000" dirty="0" smtClean="0">
                <a:solidFill>
                  <a:srgbClr val="002060"/>
                </a:solidFill>
              </a:rPr>
              <a:t>начало</a:t>
            </a:r>
            <a:r>
              <a:rPr lang="en-US" altLang="ru-RU" sz="2000" dirty="0" smtClean="0">
                <a:solidFill>
                  <a:srgbClr val="002060"/>
                </a:solidFill>
              </a:rPr>
              <a:t>/</a:t>
            </a:r>
            <a:r>
              <a:rPr lang="ru-RU" altLang="ru-RU" sz="2000" dirty="0" smtClean="0">
                <a:solidFill>
                  <a:srgbClr val="002060"/>
                </a:solidFill>
              </a:rPr>
              <a:t>конец</a:t>
            </a:r>
            <a:r>
              <a:rPr lang="ru-RU" altLang="ru-RU" sz="20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2. Процесс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(</a:t>
            </a:r>
            <a:r>
              <a:rPr lang="ru-RU" altLang="ru-RU" sz="2000" dirty="0" smtClean="0">
                <a:solidFill>
                  <a:srgbClr val="002060"/>
                </a:solidFill>
              </a:rPr>
              <a:t>вычисление</a:t>
            </a:r>
            <a:r>
              <a:rPr lang="ru-RU" altLang="ru-RU" sz="20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3. Анализ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(</a:t>
            </a:r>
            <a:r>
              <a:rPr lang="ru-RU" altLang="ru-RU" sz="2000" dirty="0" smtClean="0">
                <a:solidFill>
                  <a:srgbClr val="002060"/>
                </a:solidFill>
              </a:rPr>
              <a:t>проверка</a:t>
            </a:r>
            <a:r>
              <a:rPr lang="ru-RU" altLang="ru-RU" sz="20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4. Модификатор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(</a:t>
            </a:r>
            <a:r>
              <a:rPr lang="ru-RU" altLang="ru-RU" sz="2000" dirty="0" smtClean="0">
                <a:solidFill>
                  <a:srgbClr val="002060"/>
                </a:solidFill>
              </a:rPr>
              <a:t>автоматическое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002060"/>
                </a:solidFill>
              </a:rPr>
              <a:t> изменение</a:t>
            </a:r>
            <a:r>
              <a:rPr lang="ru-RU" altLang="ru-RU" sz="20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5. Предопределенный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процесс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(</a:t>
            </a:r>
            <a:r>
              <a:rPr lang="ru-RU" altLang="ru-RU" sz="2000" dirty="0" smtClean="0">
                <a:solidFill>
                  <a:srgbClr val="002060"/>
                </a:solidFill>
              </a:rPr>
              <a:t>подпрограмма</a:t>
            </a:r>
            <a:r>
              <a:rPr lang="ru-RU" altLang="ru-RU" sz="2000" dirty="0" smtClean="0"/>
              <a:t>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132138" y="2636838"/>
            <a:ext cx="11525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A:=1</a:t>
            </a:r>
            <a:endParaRPr lang="ru-RU" alt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716463" y="1125538"/>
            <a:ext cx="251936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2000"/>
              <a:t> 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ru-RU" altLang="ru-RU" sz="1000"/>
          </a:p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2000"/>
              <a:t>6. Ввод</a:t>
            </a:r>
            <a:r>
              <a:rPr lang="en-US" altLang="ru-RU" sz="2000"/>
              <a:t>/</a:t>
            </a:r>
            <a:r>
              <a:rPr lang="ru-RU" altLang="ru-RU" sz="2000"/>
              <a:t>вывод</a:t>
            </a:r>
          </a:p>
          <a:p>
            <a:pPr marL="342900" indent="-342900" eaLnBrk="1" hangingPunct="1"/>
            <a:r>
              <a:rPr lang="ru-RU" altLang="ru-RU" sz="2000"/>
              <a:t>	данных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ru-RU" altLang="ru-RU" sz="2000"/>
          </a:p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2000"/>
              <a:t>7. Ввод с перфокарт</a:t>
            </a:r>
            <a:endParaRPr lang="en-US" altLang="ru-RU" sz="2000"/>
          </a:p>
          <a:p>
            <a:pPr marL="342900" indent="-342900" eaLnBrk="1" hangingPunct="1">
              <a:spcBef>
                <a:spcPct val="20000"/>
              </a:spcBef>
            </a:pPr>
            <a:endParaRPr lang="en-US" altLang="ru-RU" sz="2000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ru-RU" sz="2000"/>
              <a:t>8.</a:t>
            </a:r>
            <a:r>
              <a:rPr lang="ru-RU" altLang="ru-RU" sz="2000"/>
              <a:t> Вывод на принтер</a:t>
            </a:r>
            <a:endParaRPr lang="en-US" altLang="ru-RU" sz="2000"/>
          </a:p>
          <a:p>
            <a:pPr marL="342900" indent="-342900" eaLnBrk="1" hangingPunct="1">
              <a:spcBef>
                <a:spcPct val="20000"/>
              </a:spcBef>
            </a:pPr>
            <a:endParaRPr lang="en-US" altLang="ru-RU" sz="2000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ru-RU" sz="2000"/>
              <a:t>9. </a:t>
            </a:r>
            <a:r>
              <a:rPr lang="ru-RU" altLang="ru-RU" sz="2000"/>
              <a:t>Комментарий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ru-RU" altLang="ru-RU" sz="2000"/>
          </a:p>
          <a:p>
            <a:pPr marL="342900" indent="-342900" eaLnBrk="1" hangingPunct="1">
              <a:spcBef>
                <a:spcPct val="20000"/>
              </a:spcBef>
            </a:pPr>
            <a:endParaRPr lang="ru-RU" altLang="ru-RU" sz="2000"/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ru-RU" sz="2000"/>
              <a:t>10</a:t>
            </a:r>
            <a:r>
              <a:rPr lang="ru-RU" altLang="ru-RU" sz="2000"/>
              <a:t>. Соединитель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060700" y="3789363"/>
            <a:ext cx="1223963" cy="57626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A&gt;5</a:t>
            </a:r>
            <a:endParaRPr lang="ru-RU" alt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060700" y="5013325"/>
            <a:ext cx="1223963" cy="431800"/>
          </a:xfrm>
          <a:prstGeom prst="hexagon">
            <a:avLst>
              <a:gd name="adj" fmla="val 70864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i:=1,k</a:t>
            </a:r>
            <a:endParaRPr lang="ru-RU" alt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32138" y="6092825"/>
            <a:ext cx="11525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Sort(A)</a:t>
            </a:r>
            <a:endParaRPr lang="ru-RU" alt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205163" y="609282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4213225" y="609282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7596188" y="1773238"/>
            <a:ext cx="1008062" cy="431800"/>
          </a:xfrm>
          <a:prstGeom prst="parallelogram">
            <a:avLst>
              <a:gd name="adj" fmla="val 5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400" b="1"/>
              <a:t>Ввод</a:t>
            </a:r>
          </a:p>
          <a:p>
            <a:pPr algn="ctr" eaLnBrk="1" hangingPunct="1"/>
            <a:r>
              <a:rPr lang="en-US" altLang="ru-RU" sz="1400" b="1"/>
              <a:t>a</a:t>
            </a:r>
            <a:endParaRPr lang="ru-RU" altLang="ru-RU" sz="1400" b="1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7308850" y="587692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7380288" y="50847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8027988" y="4797425"/>
            <a:ext cx="0" cy="574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8027988" y="4795838"/>
            <a:ext cx="714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8027988" y="5372100"/>
            <a:ext cx="714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7596188" y="2852738"/>
            <a:ext cx="936625" cy="431800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7667625" y="3933825"/>
            <a:ext cx="936625" cy="4318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7885113" y="601980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7453313" y="56610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8172450" y="61642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3132138" y="1341438"/>
            <a:ext cx="1150937" cy="431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Начало</a:t>
            </a: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3708400" y="17732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3708400" y="25654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2879725" y="41116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3660775" y="36925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2876550" y="4075113"/>
            <a:ext cx="182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H="1" flipV="1">
            <a:off x="4284663" y="4076700"/>
            <a:ext cx="182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V="1">
            <a:off x="4470400" y="41021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2843213" y="52292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2832100" y="523875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V="1">
            <a:off x="3670300" y="49244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V="1">
            <a:off x="3660775" y="54483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H="1" flipV="1">
            <a:off x="4284663" y="5229225"/>
            <a:ext cx="1825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 flipV="1">
            <a:off x="4470400" y="525462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 flipV="1">
            <a:off x="3708400" y="30686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 flipV="1">
            <a:off x="3708400" y="602138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 flipV="1">
            <a:off x="3708400" y="65262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>
            <a:off x="8101013" y="16287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8101013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>
            <a:off x="8101013" y="27082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>
            <a:off x="8101013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>
            <a:off x="8101013" y="3789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8101013" y="43656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7997825" y="4797425"/>
            <a:ext cx="119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b="1"/>
              <a:t>Условие (1)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2700338" y="3716338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да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4211638" y="3716338"/>
            <a:ext cx="542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  <p:bldP spid="9224" grpId="0" animBg="1"/>
      <p:bldP spid="9224" grpId="1" animBg="1"/>
      <p:bldP spid="9225" grpId="0" animBg="1"/>
      <p:bldP spid="9226" grpId="0" animBg="1"/>
      <p:bldP spid="9227" grpId="0" animBg="1"/>
      <p:bldP spid="9228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4" grpId="1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3" grpId="0" animBg="1"/>
      <p:bldP spid="9244" grpId="0" animBg="1"/>
      <p:bldP spid="9245" grpId="0" animBg="1"/>
      <p:bldP spid="9246" grpId="0" animBg="1"/>
      <p:bldP spid="9247" grpId="0" animBg="1"/>
      <p:bldP spid="9248" grpId="0" animBg="1"/>
      <p:bldP spid="9248" grpId="1" animBg="1"/>
      <p:bldP spid="9249" grpId="0" animBg="1"/>
      <p:bldP spid="9249" grpId="1" animBg="1"/>
      <p:bldP spid="9250" grpId="0" animBg="1"/>
      <p:bldP spid="9250" grpId="1" animBg="1"/>
      <p:bldP spid="9251" grpId="0" animBg="1"/>
      <p:bldP spid="9251" grpId="1" animBg="1"/>
      <p:bldP spid="9252" grpId="0" animBg="1"/>
      <p:bldP spid="9252" grpId="1" animBg="1"/>
      <p:bldP spid="9253" grpId="0" animBg="1"/>
      <p:bldP spid="9253" grpId="1" animBg="1"/>
      <p:bldP spid="9254" grpId="0" animBg="1"/>
      <p:bldP spid="9255" grpId="0" animBg="1"/>
      <p:bldP spid="9256" grpId="0" animBg="1"/>
      <p:bldP spid="9257" grpId="0" animBg="1"/>
      <p:bldP spid="9258" grpId="0" animBg="1"/>
      <p:bldP spid="9259" grpId="0" animBg="1"/>
      <p:bldP spid="9260" grpId="0" animBg="1"/>
      <p:bldP spid="9261" grpId="0" animBg="1"/>
      <p:bldP spid="9262" grpId="0" animBg="1"/>
      <p:bldP spid="9263" grpId="0"/>
      <p:bldP spid="9264" grpId="0"/>
      <p:bldP spid="92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55EAD6EA-3BC0-4E64-A131-09E51A7B3FE3}" type="slidenum">
              <a:rPr lang="ru-RU" altLang="ru-RU" sz="1400" smtClean="0">
                <a:latin typeface="Arial" pitchFamily="34" charset="0"/>
              </a:rPr>
              <a:pPr/>
              <a:t>16</a:t>
            </a:fld>
            <a:endParaRPr lang="ru-RU" altLang="ru-RU" sz="1400" dirty="0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Правила выполнения схем алгоритмов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eaLnBrk="1" hangingPunct="1"/>
            <a:r>
              <a:rPr lang="ru-RU" altLang="ru-RU" sz="2000" dirty="0" smtClean="0"/>
              <a:t>Схемы алгоритмов должны быть выполнены аккуратно, желательно с применением графических редакторов на компьютере.</a:t>
            </a:r>
          </a:p>
          <a:p>
            <a:pPr eaLnBrk="1" hangingPunct="1"/>
            <a:r>
              <a:rPr lang="ru-RU" altLang="ru-RU" sz="2000" dirty="0" smtClean="0"/>
              <a:t>Стрелки на линиях, идущих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сверху вниз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слева направо</a:t>
            </a:r>
            <a:r>
              <a:rPr lang="ru-RU" altLang="ru-RU" sz="2000" dirty="0" smtClean="0"/>
              <a:t>, т. е. в направлении письма, </a:t>
            </a:r>
            <a:r>
              <a:rPr lang="ru-RU" altLang="ru-RU" sz="2000" b="1" dirty="0" smtClean="0">
                <a:solidFill>
                  <a:srgbClr val="CC3300"/>
                </a:solidFill>
              </a:rPr>
              <a:t>не ставят</a:t>
            </a:r>
            <a:r>
              <a:rPr lang="ru-RU" altLang="ru-RU" sz="2000" dirty="0" smtClean="0"/>
              <a:t>, чтобы не затенять схему.</a:t>
            </a:r>
          </a:p>
          <a:p>
            <a:pPr eaLnBrk="1" hangingPunct="1"/>
            <a:r>
              <a:rPr lang="ru-RU" altLang="ru-RU" sz="2000" dirty="0" smtClean="0"/>
              <a:t>Если линия – ломанная, и направление ее хотя бы в одном сегменте не совпадает со стандартными, то стрелка ставится только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 конце линии</a:t>
            </a:r>
            <a:r>
              <a:rPr lang="ru-RU" altLang="ru-RU" sz="2000" dirty="0" smtClean="0"/>
              <a:t>, перед блоком, в который она входит.</a:t>
            </a:r>
          </a:p>
          <a:p>
            <a:pPr eaLnBrk="1" hangingPunct="1"/>
            <a:r>
              <a:rPr lang="ru-RU" altLang="ru-RU" sz="2000" dirty="0" smtClean="0"/>
              <a:t>Если схема не умещается на странице или линии многократно пересекаются, то линии разрывают. Один соединитель ставится в месте разрыва, второй – в месте продолжения линии. Оба соединителя помечаются одной и той же буквой или цифрой. </a:t>
            </a:r>
          </a:p>
          <a:p>
            <a:pPr eaLnBrk="1" hangingPunct="1"/>
            <a:r>
              <a:rPr lang="ru-RU" altLang="ru-RU" sz="2000" dirty="0" smtClean="0"/>
              <a:t>Для простоты чтения схемы ее начало должно быть сверху, а конец – снизу. При этом количество изгибов, пересечений и обратных направлений соединительных линий должно быть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минимальным</a:t>
            </a:r>
            <a:r>
              <a:rPr lang="ru-RU" altLang="ru-RU" sz="20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766871D3-0050-4909-A359-10F8F2832D7B}" type="slidenum">
              <a:rPr lang="ru-RU" altLang="ru-RU" sz="1400" smtClean="0">
                <a:latin typeface="Arial" pitchFamily="34" charset="0"/>
              </a:rPr>
              <a:pPr/>
              <a:t>17</a:t>
            </a:fld>
            <a:endParaRPr lang="ru-RU" altLang="ru-RU" sz="1400" dirty="0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28733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Пример </a:t>
            </a:r>
            <a:r>
              <a:rPr lang="ru-RU" altLang="ru-RU" sz="2800" b="1" dirty="0" smtClean="0">
                <a:solidFill>
                  <a:srgbClr val="A50021"/>
                </a:solidFill>
              </a:rPr>
              <a:t>неудачного </a:t>
            </a:r>
            <a:r>
              <a:rPr lang="ru-RU" altLang="ru-RU" sz="2800" b="1" dirty="0" smtClean="0"/>
              <a:t>изображение схемы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5" y="836613"/>
            <a:ext cx="743743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3DAED237-C2A8-4623-B83B-F52868D7E237}" type="slidenum">
              <a:rPr lang="ru-RU" altLang="ru-RU" sz="1400" smtClean="0">
                <a:latin typeface="Arial" pitchFamily="34" charset="0"/>
              </a:rPr>
              <a:pPr/>
              <a:t>18</a:t>
            </a:fld>
            <a:endParaRPr lang="ru-RU" altLang="ru-RU" sz="1400" dirty="0" smtClean="0">
              <a:latin typeface="Arial" pitchFamily="34" charset="0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3238"/>
            <a:ext cx="2771775" cy="29527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1-й вариант более читаемого изображения схемы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алгоритма</a:t>
            </a:r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idx="4294967295"/>
          </p:nvPr>
        </p:nvGraphicFramePr>
        <p:xfrm>
          <a:off x="2339975" y="0"/>
          <a:ext cx="6323013" cy="6858000"/>
        </p:xfrm>
        <a:graphic>
          <a:graphicData uri="http://schemas.openxmlformats.org/presentationml/2006/ole">
            <p:oleObj spid="_x0000_s1035" name="Visio" r:id="rId3" imgW="7087514" imgH="7515149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16A59BA2-650D-4CAC-93ED-9CB8B110C90A}" type="slidenum">
              <a:rPr lang="ru-RU" altLang="ru-RU" sz="1400" smtClean="0">
                <a:latin typeface="Arial" pitchFamily="34" charset="0"/>
              </a:rPr>
              <a:pPr/>
              <a:t>19</a:t>
            </a:fld>
            <a:endParaRPr lang="ru-RU" altLang="ru-RU" sz="1400" dirty="0" smtClean="0">
              <a:latin typeface="Arial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2-й вариант: выделение подпрограмм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79388" y="908050"/>
          <a:ext cx="8785225" cy="5767388"/>
        </p:xfrm>
        <a:graphic>
          <a:graphicData uri="http://schemas.openxmlformats.org/presentationml/2006/ole">
            <p:oleObj spid="_x0000_s2059" name="Visio" r:id="rId3" imgW="9787738" imgH="5807354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4CEF7CFD-B5FB-4F62-AF0A-F7D01B8D3E7C}" type="slidenum">
              <a:rPr lang="ru-RU" altLang="ru-RU" sz="1400" smtClean="0">
                <a:latin typeface="Arial" pitchFamily="34" charset="0"/>
              </a:rPr>
              <a:pPr/>
              <a:t>2</a:t>
            </a:fld>
            <a:endParaRPr lang="ru-RU" altLang="ru-RU" sz="1400" dirty="0" smtClean="0">
              <a:latin typeface="Arial" pitchFamily="34" charset="0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490538"/>
          </a:xfrm>
        </p:spPr>
        <p:txBody>
          <a:bodyPr/>
          <a:lstStyle/>
          <a:p>
            <a:pPr eaLnBrk="1" hangingPunct="1"/>
            <a:r>
              <a:rPr lang="ru-RU" altLang="ru-RU" sz="2600" b="1" dirty="0" smtClean="0"/>
              <a:t>Дисциплина Алгоритмизация и программирование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823913"/>
            <a:ext cx="8820150" cy="6034087"/>
          </a:xfrm>
        </p:spPr>
        <p:txBody>
          <a:bodyPr/>
          <a:lstStyle/>
          <a:p>
            <a:pPr marL="381000" indent="-381000" eaLnBrk="1" hangingPunct="1">
              <a:spcBef>
                <a:spcPts val="0"/>
              </a:spcBef>
              <a:spcAft>
                <a:spcPts val="200"/>
              </a:spcAft>
              <a:buNone/>
            </a:pPr>
            <a:r>
              <a:rPr lang="ru-RU" altLang="ru-RU" sz="2000" b="1" dirty="0">
                <a:solidFill>
                  <a:srgbClr val="CC3300"/>
                </a:solidFill>
              </a:rPr>
              <a:t>Объем дисциплины</a:t>
            </a:r>
            <a:r>
              <a:rPr lang="en-US" altLang="ru-RU" sz="2000" b="1" dirty="0">
                <a:solidFill>
                  <a:srgbClr val="CC3300"/>
                </a:solidFill>
              </a:rPr>
              <a:t> </a:t>
            </a:r>
            <a:r>
              <a:rPr lang="ru-RU" altLang="ru-RU" sz="2000" b="1" dirty="0">
                <a:solidFill>
                  <a:srgbClr val="CC3300"/>
                </a:solidFill>
              </a:rPr>
              <a:t>в 1-м семестре – 7 зачетных единиц – 252 час.: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200"/>
              </a:spcAft>
            </a:pPr>
            <a:r>
              <a:rPr lang="ru-RU" altLang="ru-RU" sz="2000" dirty="0"/>
              <a:t>лекции – 51 час - знакомство с</a:t>
            </a:r>
            <a:r>
              <a:rPr lang="ru-RU" altLang="ru-RU" sz="2000" i="1" dirty="0"/>
              <a:t> </a:t>
            </a:r>
            <a:r>
              <a:rPr lang="ru-RU" altLang="ru-RU" sz="2000" dirty="0"/>
              <a:t>теоретическим материалом;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200"/>
              </a:spcAft>
            </a:pPr>
            <a:r>
              <a:rPr lang="ru-RU" altLang="ru-RU" sz="2000" dirty="0"/>
              <a:t>семинары –</a:t>
            </a:r>
            <a:r>
              <a:rPr lang="ru-RU" altLang="ru-RU" sz="2000" b="1" dirty="0">
                <a:solidFill>
                  <a:srgbClr val="CC3300"/>
                </a:solidFill>
              </a:rPr>
              <a:t> </a:t>
            </a:r>
            <a:r>
              <a:rPr lang="ru-RU" altLang="ru-RU" sz="2000" dirty="0"/>
              <a:t>34 часа - разработка алгоритмов решения задач;</a:t>
            </a:r>
            <a:endParaRPr lang="ru-RU" altLang="ru-RU" sz="2000" i="1" dirty="0"/>
          </a:p>
          <a:p>
            <a:pPr marL="381000" indent="-381000" eaLnBrk="1" hangingPunct="1">
              <a:spcBef>
                <a:spcPts val="0"/>
              </a:spcBef>
              <a:spcAft>
                <a:spcPts val="200"/>
              </a:spcAft>
            </a:pPr>
            <a:r>
              <a:rPr lang="ru-RU" altLang="ru-RU" sz="2000" dirty="0"/>
              <a:t>лабораторные работы –</a:t>
            </a:r>
            <a:r>
              <a:rPr lang="ru-RU" altLang="ru-RU" sz="2000" b="1" dirty="0">
                <a:solidFill>
                  <a:srgbClr val="CC3300"/>
                </a:solidFill>
              </a:rPr>
              <a:t> </a:t>
            </a:r>
            <a:r>
              <a:rPr lang="ru-RU" altLang="ru-RU" sz="2000" dirty="0"/>
              <a:t>34 часа – 8*4+2(зачет) часов - изучение приемов программирования;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200"/>
              </a:spcAft>
            </a:pPr>
            <a:r>
              <a:rPr lang="ru-RU" altLang="ru-RU" sz="2000" dirty="0"/>
              <a:t>самостоятельная работа –</a:t>
            </a:r>
            <a:r>
              <a:rPr lang="ru-RU" altLang="ru-RU" sz="2000" b="1" dirty="0">
                <a:solidFill>
                  <a:srgbClr val="CC3300"/>
                </a:solidFill>
              </a:rPr>
              <a:t> </a:t>
            </a:r>
            <a:r>
              <a:rPr lang="ru-RU" altLang="ru-RU" sz="2000" dirty="0"/>
              <a:t>16*</a:t>
            </a:r>
            <a:r>
              <a:rPr lang="en-US" altLang="ru-RU" sz="2000" dirty="0"/>
              <a:t>6</a:t>
            </a:r>
            <a:r>
              <a:rPr lang="ru-RU" altLang="ru-RU" sz="2000" dirty="0"/>
              <a:t> часов - закрепление материала</a:t>
            </a:r>
            <a:r>
              <a:rPr lang="en-US" altLang="ru-RU" sz="2000" dirty="0"/>
              <a:t> (6 </a:t>
            </a:r>
            <a:r>
              <a:rPr lang="ru-RU" altLang="ru-RU" sz="2000" dirty="0"/>
              <a:t>часов в неделю</a:t>
            </a:r>
            <a:r>
              <a:rPr lang="en-US" altLang="ru-RU" sz="2000" dirty="0"/>
              <a:t>)</a:t>
            </a:r>
            <a:r>
              <a:rPr lang="ru-RU" altLang="ru-RU" sz="2000" dirty="0"/>
              <a:t>.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CC3300"/>
                </a:solidFill>
              </a:rPr>
              <a:t>Содержание дисциплины: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ru-RU" altLang="ru-RU" sz="2000" i="1" dirty="0" smtClean="0"/>
              <a:t>Модуль 1</a:t>
            </a:r>
            <a:r>
              <a:rPr lang="en-US" altLang="ru-RU" sz="2000" i="1" dirty="0" smtClean="0"/>
              <a:t> (4 </a:t>
            </a:r>
            <a:r>
              <a:rPr lang="ru-RU" altLang="ru-RU" sz="2000" i="1" dirty="0" smtClean="0"/>
              <a:t>неделя)</a:t>
            </a:r>
            <a:r>
              <a:rPr lang="ru-RU" altLang="ru-RU" sz="2000" dirty="0" smtClean="0"/>
              <a:t>. Основы алгоритмизации и программирование с использованием скалярных типов данных.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200"/>
              </a:spcAft>
              <a:buNone/>
            </a:pPr>
            <a:r>
              <a:rPr lang="ru-RU" altLang="ru-RU" sz="2000" i="1" dirty="0" smtClean="0"/>
              <a:t>Модуль 2 </a:t>
            </a:r>
            <a:r>
              <a:rPr lang="en-US" altLang="ru-RU" sz="2000" i="1" dirty="0" smtClean="0"/>
              <a:t>(</a:t>
            </a:r>
            <a:r>
              <a:rPr lang="ru-RU" altLang="ru-RU" sz="2000" i="1" dirty="0" smtClean="0"/>
              <a:t>9 неделя</a:t>
            </a:r>
            <a:r>
              <a:rPr lang="ru-RU" altLang="ru-RU" sz="2000" i="1" dirty="0"/>
              <a:t>)</a:t>
            </a:r>
            <a:r>
              <a:rPr lang="ru-RU" altLang="ru-RU" sz="2000" dirty="0" smtClean="0"/>
              <a:t>. Структурные типы данных и модульное программирование.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200"/>
              </a:spcAft>
              <a:buNone/>
            </a:pPr>
            <a:r>
              <a:rPr lang="ru-RU" altLang="ru-RU" sz="2000" i="1" dirty="0" smtClean="0"/>
              <a:t>Модуль 3 </a:t>
            </a:r>
            <a:r>
              <a:rPr lang="en-US" altLang="ru-RU" sz="2000" i="1" dirty="0" smtClean="0"/>
              <a:t>(</a:t>
            </a:r>
            <a:r>
              <a:rPr lang="ru-RU" altLang="ru-RU" sz="2000" i="1" dirty="0" smtClean="0"/>
              <a:t>12</a:t>
            </a:r>
            <a:r>
              <a:rPr lang="en-US" altLang="ru-RU" sz="2000" i="1" dirty="0" smtClean="0"/>
              <a:t> </a:t>
            </a:r>
            <a:r>
              <a:rPr lang="ru-RU" altLang="ru-RU" sz="2000" i="1" dirty="0"/>
              <a:t>неделя)</a:t>
            </a:r>
            <a:r>
              <a:rPr lang="ru-RU" altLang="ru-RU" sz="2000" dirty="0" smtClean="0"/>
              <a:t>.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Динамические структуры данных и файлы.</a:t>
            </a:r>
            <a:endParaRPr lang="ru-RU" altLang="ru-RU" sz="2000" dirty="0" smtClean="0"/>
          </a:p>
          <a:p>
            <a:pPr marL="381000" indent="-381000" eaLnBrk="1" hangingPunct="1">
              <a:spcBef>
                <a:spcPts val="0"/>
              </a:spcBef>
              <a:spcAft>
                <a:spcPts val="200"/>
              </a:spcAft>
              <a:buNone/>
            </a:pPr>
            <a:r>
              <a:rPr lang="ru-RU" altLang="ru-RU" sz="2000" i="1" dirty="0" smtClean="0"/>
              <a:t>Модуль 4 </a:t>
            </a:r>
            <a:r>
              <a:rPr lang="en-US" altLang="ru-RU" sz="2000" i="1" dirty="0" smtClean="0"/>
              <a:t>(</a:t>
            </a:r>
            <a:r>
              <a:rPr lang="ru-RU" altLang="ru-RU" sz="2000" i="1" dirty="0" smtClean="0"/>
              <a:t>17</a:t>
            </a:r>
            <a:r>
              <a:rPr lang="en-US" altLang="ru-RU" sz="2000" i="1" dirty="0" smtClean="0"/>
              <a:t> </a:t>
            </a:r>
            <a:r>
              <a:rPr lang="ru-RU" altLang="ru-RU" sz="2000" i="1" dirty="0"/>
              <a:t>неделя)</a:t>
            </a:r>
            <a:r>
              <a:rPr lang="ru-RU" altLang="ru-RU" sz="2000" dirty="0" smtClean="0"/>
              <a:t>. Основы объектно-ориентированного программирования.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endParaRPr lang="ru-RU" altLang="ru-RU" sz="800" dirty="0" smtClean="0"/>
          </a:p>
          <a:p>
            <a:pPr marL="381000" indent="-381000" eaLnBrk="1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ru-RU" altLang="ru-RU" sz="2000" i="1" dirty="0" smtClean="0"/>
              <a:t>Язык программирования: </a:t>
            </a:r>
            <a:r>
              <a:rPr lang="en-US" altLang="ru-RU" sz="2000" i="1" dirty="0" smtClean="0"/>
              <a:t>  </a:t>
            </a:r>
            <a:r>
              <a:rPr lang="ru-RU" altLang="ru-RU" sz="2000" b="1" dirty="0" smtClean="0"/>
              <a:t>С++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ru-RU" altLang="ru-RU" sz="2000" i="1" dirty="0" smtClean="0"/>
              <a:t>Среда программирования: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Qt Creator</a:t>
            </a:r>
            <a:endParaRPr lang="ru-RU" altLang="ru-RU" sz="2000" b="1" dirty="0" smtClean="0"/>
          </a:p>
          <a:p>
            <a:pPr marL="381000" indent="-381000" eaLnBrk="1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ru-RU" altLang="ru-RU" sz="2000" i="1" dirty="0" smtClean="0"/>
              <a:t>Операционная система</a:t>
            </a:r>
            <a:r>
              <a:rPr lang="en-US" altLang="ru-RU" sz="2000" i="1" dirty="0" smtClean="0"/>
              <a:t>:</a:t>
            </a:r>
            <a:r>
              <a:rPr lang="ru-RU" altLang="ru-RU" sz="2000" i="1" dirty="0" smtClean="0"/>
              <a:t> </a:t>
            </a:r>
            <a:r>
              <a:rPr lang="en-US" altLang="ru-RU" sz="2000" i="1" dirty="0" smtClean="0"/>
              <a:t>   </a:t>
            </a:r>
            <a:r>
              <a:rPr lang="en-US" altLang="ru-RU" sz="2000" b="1" dirty="0" smtClean="0"/>
              <a:t>ASTRA Linux</a:t>
            </a:r>
            <a:endParaRPr lang="ru-RU" alt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37BA652D-2CC0-4BF3-BB07-5FB51A6234C6}" type="slidenum">
              <a:rPr lang="ru-RU" altLang="ru-RU" sz="1400" smtClean="0">
                <a:latin typeface="Arial" pitchFamily="34" charset="0"/>
              </a:rPr>
              <a:pPr/>
              <a:t>20</a:t>
            </a:fld>
            <a:endParaRPr lang="ru-RU" altLang="ru-RU" sz="1400" dirty="0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57200"/>
            <a:ext cx="8748712" cy="379413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Основные структурные конструкции алгоритма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3213" y="1362075"/>
            <a:ext cx="1833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/>
              <a:t>1. Следование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27088" y="2062163"/>
            <a:ext cx="12239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dirty="0"/>
              <a:t>Действие1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1403350" y="19177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1403350" y="2493963"/>
            <a:ext cx="0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827088" y="2709863"/>
            <a:ext cx="12239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 dirty="0"/>
              <a:t>Действие2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1403350" y="31416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276600" y="1341438"/>
            <a:ext cx="1662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/>
              <a:t>2. Ветвление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804025" y="134143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/>
              <a:t>3. </a:t>
            </a:r>
            <a:r>
              <a:rPr lang="ru-RU" altLang="ru-RU" b="1" dirty="0" err="1"/>
              <a:t>Цикл-пока</a:t>
            </a:r>
            <a:endParaRPr lang="ru-RU" altLang="ru-RU" b="1" dirty="0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3729038" y="2057400"/>
            <a:ext cx="1223962" cy="576263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/>
              <a:t>Условие</a:t>
            </a: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4329113" y="1841500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 flipV="1">
            <a:off x="4953000" y="2344738"/>
            <a:ext cx="431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V="1">
            <a:off x="5384800" y="237013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276600" y="1989138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да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953000" y="1984375"/>
            <a:ext cx="542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нет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2794000" y="2560638"/>
            <a:ext cx="12239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/>
              <a:t>Действие1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4737100" y="2560638"/>
            <a:ext cx="12239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/>
              <a:t>Действие2</a:t>
            </a: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V="1">
            <a:off x="3368675" y="2992438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V="1">
            <a:off x="5384800" y="2992438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>
            <a:off x="3368675" y="315595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V="1">
            <a:off x="4376738" y="3136900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5" name="AutoShape 27"/>
          <p:cNvSpPr>
            <a:spLocks noChangeArrowheads="1"/>
          </p:cNvSpPr>
          <p:nvPr/>
        </p:nvSpPr>
        <p:spPr bwMode="auto">
          <a:xfrm>
            <a:off x="7161213" y="2062163"/>
            <a:ext cx="1223962" cy="57626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/>
              <a:t>Условие</a:t>
            </a:r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V="1">
            <a:off x="7761288" y="1846263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7812088" y="2493963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да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8385175" y="1989138"/>
            <a:ext cx="542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нет</a:t>
            </a: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7164388" y="2854325"/>
            <a:ext cx="12239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1600"/>
              <a:t>Действие</a:t>
            </a:r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H="1" flipV="1">
            <a:off x="7786688" y="32797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7778750" y="26289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H="1" flipV="1">
            <a:off x="6732588" y="3430588"/>
            <a:ext cx="10525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>
            <a:off x="6732588" y="198913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6732588" y="198913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>
            <a:off x="8677275" y="23495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>
            <a:off x="8388350" y="23495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7812088" y="35734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 flipH="1" flipV="1">
            <a:off x="7812088" y="35734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592138" y="4241800"/>
            <a:ext cx="13795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…</a:t>
            </a:r>
          </a:p>
          <a:p>
            <a:pPr eaLnBrk="1" hangingPunct="1"/>
            <a:r>
              <a:rPr lang="ru-RU" altLang="ru-RU"/>
              <a:t>Действие 1</a:t>
            </a:r>
          </a:p>
          <a:p>
            <a:pPr eaLnBrk="1" hangingPunct="1"/>
            <a:r>
              <a:rPr lang="ru-RU" altLang="ru-RU"/>
              <a:t>Действие 2</a:t>
            </a:r>
          </a:p>
          <a:p>
            <a:pPr eaLnBrk="1" hangingPunct="1"/>
            <a:r>
              <a:rPr lang="ru-RU" altLang="ru-RU"/>
              <a:t>…</a:t>
            </a: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2916238" y="4222750"/>
            <a:ext cx="3117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/>
              <a:t>…</a:t>
            </a:r>
          </a:p>
          <a:p>
            <a:pPr eaLnBrk="1" hangingPunct="1"/>
            <a:r>
              <a:rPr lang="ru-RU" alt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Если</a:t>
            </a:r>
            <a:r>
              <a:rPr lang="ru-RU" altLang="ru-RU" dirty="0"/>
              <a:t> Условие </a:t>
            </a:r>
          </a:p>
          <a:p>
            <a:pPr eaLnBrk="1" hangingPunct="1"/>
            <a:r>
              <a:rPr lang="ru-RU" altLang="ru-RU" dirty="0"/>
              <a:t>	</a:t>
            </a:r>
            <a:r>
              <a:rPr lang="ru-RU" alt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то</a:t>
            </a:r>
            <a:r>
              <a:rPr lang="ru-RU" altLang="ru-RU" dirty="0"/>
              <a:t>         Действие 1</a:t>
            </a:r>
          </a:p>
          <a:p>
            <a:pPr eaLnBrk="1" hangingPunct="1"/>
            <a:r>
              <a:rPr lang="ru-RU" altLang="ru-RU" dirty="0"/>
              <a:t>	</a:t>
            </a:r>
            <a:r>
              <a:rPr lang="ru-RU" alt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иначе</a:t>
            </a:r>
            <a:r>
              <a:rPr lang="ru-RU" altLang="ru-RU" dirty="0"/>
              <a:t>  Действие 2</a:t>
            </a:r>
          </a:p>
          <a:p>
            <a:pPr eaLnBrk="1" hangingPunct="1"/>
            <a:r>
              <a:rPr lang="ru-RU" altLang="ru-RU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Все-если</a:t>
            </a:r>
            <a:endParaRPr lang="ru-RU" alt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ru-RU" altLang="ru-RU" dirty="0"/>
              <a:t>…</a:t>
            </a:r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6516688" y="4365625"/>
            <a:ext cx="2305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/>
              <a:t>…</a:t>
            </a:r>
          </a:p>
          <a:p>
            <a:pPr eaLnBrk="1" hangingPunct="1"/>
            <a:r>
              <a:rPr lang="ru-RU" altLang="ru-RU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Цикл-пока</a:t>
            </a:r>
            <a:r>
              <a:rPr lang="ru-RU" altLang="ru-RU" dirty="0"/>
              <a:t> Условие</a:t>
            </a:r>
          </a:p>
          <a:p>
            <a:pPr eaLnBrk="1" hangingPunct="1"/>
            <a:r>
              <a:rPr lang="ru-RU" altLang="ru-RU" dirty="0"/>
              <a:t>      Действие</a:t>
            </a:r>
          </a:p>
          <a:p>
            <a:pPr eaLnBrk="1" hangingPunct="1"/>
            <a:r>
              <a:rPr lang="ru-RU" alt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Все-цикл</a:t>
            </a:r>
            <a:endParaRPr lang="ru-RU" alt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ru-RU" altLang="ru-RU" dirty="0"/>
              <a:t>…</a:t>
            </a:r>
          </a:p>
        </p:txBody>
      </p: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3851275" y="3717925"/>
            <a:ext cx="1503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CC3300"/>
                </a:solidFill>
              </a:rPr>
              <a:t>Псевдокод:</a:t>
            </a:r>
          </a:p>
        </p:txBody>
      </p:sp>
      <p:sp>
        <p:nvSpPr>
          <p:cNvPr id="29738" name="Line 46"/>
          <p:cNvSpPr>
            <a:spLocks noChangeShapeType="1"/>
          </p:cNvSpPr>
          <p:nvPr/>
        </p:nvSpPr>
        <p:spPr bwMode="auto">
          <a:xfrm flipH="1" flipV="1">
            <a:off x="3362325" y="2352675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39" name="Line 47"/>
          <p:cNvSpPr>
            <a:spLocks noChangeShapeType="1"/>
          </p:cNvSpPr>
          <p:nvPr/>
        </p:nvSpPr>
        <p:spPr bwMode="auto">
          <a:xfrm flipH="1">
            <a:off x="3360738" y="2347913"/>
            <a:ext cx="3730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  <p:bldP spid="37895" grpId="0" animBg="1"/>
      <p:bldP spid="37896" grpId="0" animBg="1"/>
      <p:bldP spid="37897" grpId="0" animBg="1"/>
      <p:bldP spid="37900" grpId="0" animBg="1"/>
      <p:bldP spid="37902" grpId="0" animBg="1"/>
      <p:bldP spid="37904" grpId="0" animBg="1"/>
      <p:bldP spid="37905" grpId="0" animBg="1"/>
      <p:bldP spid="37906" grpId="0"/>
      <p:bldP spid="37907" grpId="0"/>
      <p:bldP spid="37908" grpId="0" animBg="1"/>
      <p:bldP spid="37909" grpId="0" animBg="1"/>
      <p:bldP spid="37910" grpId="0" animBg="1"/>
      <p:bldP spid="37911" grpId="0" animBg="1"/>
      <p:bldP spid="37912" grpId="0" animBg="1"/>
      <p:bldP spid="37913" grpId="0" animBg="1"/>
      <p:bldP spid="37915" grpId="0" animBg="1"/>
      <p:bldP spid="37916" grpId="0" animBg="1"/>
      <p:bldP spid="37917" grpId="0"/>
      <p:bldP spid="37918" grpId="0"/>
      <p:bldP spid="37919" grpId="0" animBg="1"/>
      <p:bldP spid="37920" grpId="0" animBg="1"/>
      <p:bldP spid="37921" grpId="0" animBg="1"/>
      <p:bldP spid="37922" grpId="0" animBg="1"/>
      <p:bldP spid="37923" grpId="0" animBg="1"/>
      <p:bldP spid="37924" grpId="0" animBg="1"/>
      <p:bldP spid="37925" grpId="0" animBg="1"/>
      <p:bldP spid="37926" grpId="0" animBg="1"/>
      <p:bldP spid="37927" grpId="0" animBg="1"/>
      <p:bldP spid="37928" grpId="0" animBg="1"/>
      <p:bldP spid="37932" grpId="0"/>
      <p:bldP spid="29738" grpId="0" animBg="1"/>
      <p:bldP spid="297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4458BC82-34BB-4832-8F68-1A9D356657CB}" type="slidenum">
              <a:rPr lang="ru-RU" altLang="ru-RU" sz="1400" smtClean="0">
                <a:latin typeface="Arial" pitchFamily="34" charset="0"/>
              </a:rPr>
              <a:pPr/>
              <a:t>21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539750" y="2060575"/>
            <a:ext cx="3744913" cy="266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828675" y="2997200"/>
            <a:ext cx="3024188" cy="1511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686800" cy="431800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Схема и псевдокод алгоритма программы поиска НОД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5388" y="1052513"/>
            <a:ext cx="3671887" cy="48244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altLang="ru-RU" sz="2000" b="1" dirty="0" smtClean="0"/>
              <a:t>Алгоритм Евклида: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altLang="ru-RU" sz="2000" b="1" dirty="0" smtClean="0"/>
              <a:t>	Ввести </a:t>
            </a:r>
            <a:r>
              <a:rPr lang="en-US" altLang="ru-RU" sz="2000" b="1" dirty="0" smtClean="0"/>
              <a:t>A,B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ru-RU" sz="2000" b="1" dirty="0" smtClean="0"/>
              <a:t>	</a:t>
            </a:r>
            <a:r>
              <a:rPr lang="ru-RU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Цикл-пока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A </a:t>
            </a:r>
            <a:r>
              <a:rPr lang="en-US" altLang="ru-RU" sz="2000" b="1" dirty="0" smtClean="0">
                <a:sym typeface="Symbol" pitchFamily="18" charset="2"/>
              </a:rPr>
              <a:t> B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ru-RU" sz="2000" b="1" dirty="0" smtClean="0">
                <a:sym typeface="Symbol" pitchFamily="18" charset="2"/>
              </a:rPr>
              <a:t>		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 pitchFamily="18" charset="2"/>
              </a:rPr>
              <a:t>Если</a:t>
            </a:r>
            <a:r>
              <a:rPr lang="ru-RU" altLang="ru-RU" sz="2000" b="1" dirty="0" smtClean="0">
                <a:sym typeface="Symbol" pitchFamily="18" charset="2"/>
              </a:rPr>
              <a:t> </a:t>
            </a:r>
            <a:r>
              <a:rPr lang="en-US" altLang="ru-RU" sz="2000" b="1" dirty="0" smtClean="0">
                <a:sym typeface="Symbol" pitchFamily="18" charset="2"/>
              </a:rPr>
              <a:t>A &gt; B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ru-RU" sz="2000" b="1" dirty="0" smtClean="0">
                <a:sym typeface="Symbol" pitchFamily="18" charset="2"/>
              </a:rPr>
              <a:t>		      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 pitchFamily="18" charset="2"/>
              </a:rPr>
              <a:t>то</a:t>
            </a:r>
            <a:r>
              <a:rPr lang="ru-RU" altLang="ru-RU" sz="2000" b="1" dirty="0" smtClean="0">
                <a:sym typeface="Symbol" pitchFamily="18" charset="2"/>
              </a:rPr>
              <a:t> </a:t>
            </a:r>
            <a:r>
              <a:rPr lang="en-US" altLang="ru-RU" sz="2000" b="1" dirty="0" smtClean="0">
                <a:sym typeface="Symbol" pitchFamily="18" charset="2"/>
              </a:rPr>
              <a:t>      A := A – B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ru-RU" sz="2000" b="1" dirty="0" smtClean="0">
                <a:sym typeface="Symbol" pitchFamily="18" charset="2"/>
              </a:rPr>
              <a:t>		      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 pitchFamily="18" charset="2"/>
              </a:rPr>
              <a:t>иначе</a:t>
            </a:r>
            <a:r>
              <a:rPr lang="ru-RU" altLang="ru-RU" sz="2000" b="1" dirty="0" smtClean="0">
                <a:sym typeface="Symbol" pitchFamily="18" charset="2"/>
              </a:rPr>
              <a:t> </a:t>
            </a:r>
            <a:r>
              <a:rPr lang="en-US" altLang="ru-RU" sz="2000" b="1" dirty="0" smtClean="0">
                <a:sym typeface="Symbol" pitchFamily="18" charset="2"/>
              </a:rPr>
              <a:t>B := B – A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ru-RU" sz="2000" b="1" dirty="0" smtClean="0">
                <a:sym typeface="Symbol" pitchFamily="18" charset="2"/>
              </a:rPr>
              <a:t>		</a:t>
            </a:r>
            <a:r>
              <a:rPr lang="ru-RU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 pitchFamily="18" charset="2"/>
              </a:rPr>
              <a:t>Все-если</a:t>
            </a:r>
            <a:endParaRPr lang="ru-RU" alt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sym typeface="Symbol" pitchFamily="18" charset="2"/>
              </a:rPr>
              <a:t>	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 pitchFamily="18" charset="2"/>
              </a:rPr>
              <a:t>Все-цикл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sym typeface="Symbol" pitchFamily="18" charset="2"/>
              </a:rPr>
              <a:t>	Вывести </a:t>
            </a:r>
            <a:r>
              <a:rPr lang="en-US" altLang="ru-RU" sz="2000" b="1" dirty="0" smtClean="0">
                <a:sym typeface="Symbol" pitchFamily="18" charset="2"/>
              </a:rPr>
              <a:t>A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 pitchFamily="18" charset="2"/>
              </a:rPr>
              <a:t>Конец</a:t>
            </a:r>
            <a:endParaRPr lang="en-US" alt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ru-RU" sz="2000" b="1" dirty="0" smtClean="0">
              <a:sym typeface="Symbol" pitchFamily="18" charset="2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692275" y="836613"/>
            <a:ext cx="1223963" cy="431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Начало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692275" y="5661025"/>
            <a:ext cx="1223963" cy="431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Конец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692275" y="1484313"/>
            <a:ext cx="1223963" cy="431800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A, B</a:t>
            </a:r>
            <a:endParaRPr lang="ru-RU" alt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1692275" y="2276475"/>
            <a:ext cx="1295400" cy="576263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A </a:t>
            </a:r>
            <a:r>
              <a:rPr lang="ru-RU" altLang="ru-RU"/>
              <a:t>≠</a:t>
            </a:r>
            <a:r>
              <a:rPr lang="en-US" altLang="ru-RU"/>
              <a:t> B</a:t>
            </a:r>
            <a:endParaRPr lang="ru-RU" altLang="ru-RU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1692275" y="3068638"/>
            <a:ext cx="1295400" cy="576262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A &gt; B</a:t>
            </a:r>
            <a:endParaRPr lang="ru-RU" altLang="ru-RU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900113" y="3860800"/>
            <a:ext cx="12239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A:= A - B</a:t>
            </a:r>
            <a:endParaRPr lang="ru-RU" altLang="ru-RU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555875" y="3860800"/>
            <a:ext cx="12239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B:= B - A</a:t>
            </a:r>
            <a:endParaRPr lang="ru-RU" alt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2339975" y="12684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339975" y="19177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339975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3205163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2987675" y="3357563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476375" y="3357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476375" y="33575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3205163" y="42926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1476375" y="42926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684213" y="45815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V="1">
            <a:off x="684213" y="2205038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684213" y="220503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2987675" y="256540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3995738" y="2565400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2339975" y="4868863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2339975" y="4868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2968625" y="220503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нет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322388" y="3021013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да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901950" y="30099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нет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2413000" y="270827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да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1763713" y="5013325"/>
            <a:ext cx="1223962" cy="504825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/>
              <a:t>A</a:t>
            </a:r>
            <a:endParaRPr lang="ru-RU" altLang="ru-RU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 flipV="1">
            <a:off x="2339975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447675" y="6230938"/>
            <a:ext cx="736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4. </a:t>
            </a:r>
            <a:r>
              <a:rPr lang="ru-RU" altLang="ru-RU" sz="2000" b="1"/>
              <a:t>Реализация программы, ее тестирование и отладка</a:t>
            </a:r>
            <a:r>
              <a:rPr lang="en-US" altLang="ru-RU" sz="2000" b="1"/>
              <a:t>.</a:t>
            </a:r>
            <a:endParaRPr lang="ru-RU" altLang="ru-RU" sz="2000" b="1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1476375" y="44370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 flipV="1">
            <a:off x="2268538" y="44370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AutoShape 40"/>
          <p:cNvSpPr>
            <a:spLocks noChangeArrowheads="1"/>
          </p:cNvSpPr>
          <p:nvPr/>
        </p:nvSpPr>
        <p:spPr bwMode="auto">
          <a:xfrm>
            <a:off x="3132138" y="1484313"/>
            <a:ext cx="1511300" cy="431800"/>
          </a:xfrm>
          <a:prstGeom prst="wedgeRoundRectCallout">
            <a:avLst>
              <a:gd name="adj1" fmla="val -27417"/>
              <a:gd name="adj2" fmla="val 80148"/>
              <a:gd name="adj3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/>
              <a:t>Цикл-пока</a:t>
            </a:r>
          </a:p>
        </p:txBody>
      </p:sp>
      <p:sp>
        <p:nvSpPr>
          <p:cNvPr id="26665" name="AutoShape 41"/>
          <p:cNvSpPr>
            <a:spLocks noChangeArrowheads="1"/>
          </p:cNvSpPr>
          <p:nvPr/>
        </p:nvSpPr>
        <p:spPr bwMode="auto">
          <a:xfrm>
            <a:off x="3203575" y="5013325"/>
            <a:ext cx="1511300" cy="431800"/>
          </a:xfrm>
          <a:prstGeom prst="wedgeRoundRectCallout">
            <a:avLst>
              <a:gd name="adj1" fmla="val -27102"/>
              <a:gd name="adj2" fmla="val -1985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/>
              <a:t>Ветвление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4" grpId="0" animBg="1"/>
      <p:bldP spid="10273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nimBg="1"/>
      <p:bldP spid="10268" grpId="0" animBg="1"/>
      <p:bldP spid="10269" grpId="0"/>
      <p:bldP spid="10270" grpId="0"/>
      <p:bldP spid="10271" grpId="0"/>
      <p:bldP spid="10272" grpId="0"/>
      <p:bldP spid="10275" grpId="0" animBg="1"/>
      <p:bldP spid="10276" grpId="0" animBg="1"/>
      <p:bldP spid="26662" grpId="0" animBg="1"/>
      <p:bldP spid="26663" grpId="0" animBg="1"/>
      <p:bldP spid="26664" grpId="0" animBg="1"/>
      <p:bldP spid="266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3B3320E-FFE7-49CE-9AE8-3A1260CF584B}" type="slidenum">
              <a:rPr lang="ru-RU" altLang="ru-RU" sz="1400"/>
              <a:pPr algn="r" eaLnBrk="1" hangingPunct="1"/>
              <a:t>22</a:t>
            </a:fld>
            <a:endParaRPr lang="ru-RU" altLang="ru-RU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74638"/>
            <a:ext cx="8569325" cy="490537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Простая консольная программа</a:t>
            </a:r>
            <a:r>
              <a:rPr lang="en-US" altLang="ru-RU" sz="2800" b="1" dirty="0" smtClean="0"/>
              <a:t> (</a:t>
            </a:r>
            <a:r>
              <a:rPr lang="en-US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Ex01_01</a:t>
            </a:r>
            <a:r>
              <a:rPr lang="en-US" altLang="ru-RU" sz="2800" b="1" dirty="0" smtClean="0"/>
              <a:t>)</a:t>
            </a:r>
            <a:endParaRPr lang="ru-RU" altLang="ru-RU" sz="2800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893175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Программа</a:t>
            </a:r>
            <a:r>
              <a:rPr lang="ru-RU" altLang="ru-RU" sz="2000" dirty="0" smtClean="0"/>
              <a:t> – последовательность инструкций, адресованных компьютеру, которая точно определяет, как следует решать задачу.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ru-RU" sz="18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1800" b="1" dirty="0" smtClean="0">
                <a:latin typeface="Courier New" pitchFamily="49" charset="0"/>
              </a:rPr>
              <a:t>#</a:t>
            </a:r>
            <a:r>
              <a:rPr lang="ru-RU" altLang="ru-RU" sz="1800" b="1" dirty="0" err="1" smtClean="0">
                <a:latin typeface="Courier New" pitchFamily="49" charset="0"/>
              </a:rPr>
              <a:t>include</a:t>
            </a:r>
            <a:r>
              <a:rPr lang="ru-RU" altLang="ru-RU" sz="1800" b="1" dirty="0" smtClean="0">
                <a:latin typeface="Courier New" pitchFamily="49" charset="0"/>
              </a:rPr>
              <a:t> &lt;</a:t>
            </a:r>
            <a:r>
              <a:rPr lang="en-US" altLang="ru-RU" sz="1800" b="1" dirty="0" err="1" smtClean="0">
                <a:latin typeface="Courier New" pitchFamily="49" charset="0"/>
              </a:rPr>
              <a:t>iostream</a:t>
            </a:r>
            <a:r>
              <a:rPr lang="ru-RU" altLang="ru-RU" sz="1800" b="1" dirty="0" smtClean="0">
                <a:latin typeface="Courier New" pitchFamily="49" charset="0"/>
              </a:rPr>
              <a:t>&gt;</a:t>
            </a:r>
            <a:endParaRPr lang="en-US" altLang="ru-RU" sz="18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ru-RU" sz="1800" b="1" dirty="0" smtClean="0">
                <a:latin typeface="Courier New" pitchFamily="49" charset="0"/>
              </a:rPr>
              <a:t>using namespace std;</a:t>
            </a:r>
            <a:endParaRPr lang="ru-RU" altLang="ru-RU" sz="18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8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1800" b="1" dirty="0" err="1" smtClean="0">
                <a:latin typeface="Courier New" pitchFamily="49" charset="0"/>
              </a:rPr>
              <a:t>int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latin typeface="Courier New" pitchFamily="49" charset="0"/>
              </a:rPr>
              <a:t>main</a:t>
            </a:r>
            <a:r>
              <a:rPr lang="ru-RU" altLang="ru-RU" sz="1800" b="1" dirty="0" smtClean="0">
                <a:latin typeface="Courier New" pitchFamily="49" charset="0"/>
              </a:rPr>
              <a:t>()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1800" b="1" dirty="0" smtClean="0">
                <a:solidFill>
                  <a:srgbClr val="FF3300"/>
                </a:solidFill>
                <a:latin typeface="Courier New" pitchFamily="49" charset="0"/>
              </a:rPr>
              <a:t>{</a:t>
            </a:r>
            <a:endParaRPr lang="en-US" altLang="ru-RU" sz="1800" b="1" dirty="0" smtClean="0">
              <a:solidFill>
                <a:srgbClr val="FF33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</a:t>
            </a:r>
            <a:r>
              <a:rPr lang="en-US" altLang="ru-RU" sz="1800" b="1" dirty="0" err="1" smtClean="0">
                <a:latin typeface="Courier New" pitchFamily="49" charset="0"/>
              </a:rPr>
              <a:t>i</a:t>
            </a:r>
            <a:r>
              <a:rPr lang="ru-RU" altLang="ru-RU" sz="1800" b="1" dirty="0" err="1" smtClean="0">
                <a:latin typeface="Courier New" pitchFamily="49" charset="0"/>
              </a:rPr>
              <a:t>nt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latin typeface="Courier New" pitchFamily="49" charset="0"/>
              </a:rPr>
              <a:t>a</a:t>
            </a:r>
            <a:r>
              <a:rPr lang="ru-RU" altLang="ru-RU" sz="1800" b="1" dirty="0" smtClean="0">
                <a:latin typeface="Courier New" pitchFamily="49" charset="0"/>
              </a:rPr>
              <a:t>,</a:t>
            </a:r>
            <a:r>
              <a:rPr lang="en-US" altLang="ru-RU" sz="1800" b="1" dirty="0" smtClean="0"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latin typeface="Courier New" pitchFamily="49" charset="0"/>
              </a:rPr>
              <a:t>b</a:t>
            </a:r>
            <a:r>
              <a:rPr lang="ru-RU" altLang="ru-RU" sz="1800" b="1" dirty="0" smtClean="0">
                <a:latin typeface="Courier New" pitchFamily="49" charset="0"/>
              </a:rPr>
              <a:t>;</a:t>
            </a:r>
            <a:endParaRPr lang="en-US" altLang="ru-RU" sz="18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</a:t>
            </a:r>
            <a:r>
              <a:rPr lang="en-US" altLang="ru-RU" sz="1800" b="1" dirty="0" err="1" smtClean="0">
                <a:latin typeface="Courier New" pitchFamily="49" charset="0"/>
              </a:rPr>
              <a:t>cout</a:t>
            </a:r>
            <a:r>
              <a:rPr lang="en-US" altLang="ru-RU" sz="1800" b="1" dirty="0" smtClean="0">
                <a:latin typeface="Courier New" pitchFamily="49" charset="0"/>
              </a:rPr>
              <a:t> &lt;&lt; "Enter a, b\n";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</a:t>
            </a:r>
            <a:r>
              <a:rPr lang="en-US" altLang="ru-RU" sz="1800" b="1" dirty="0" err="1" smtClean="0">
                <a:latin typeface="Courier New" pitchFamily="49" charset="0"/>
              </a:rPr>
              <a:t>cin</a:t>
            </a:r>
            <a:r>
              <a:rPr lang="en-US" altLang="ru-RU" sz="1800" b="1" dirty="0" smtClean="0">
                <a:latin typeface="Courier New" pitchFamily="49" charset="0"/>
              </a:rPr>
              <a:t> &gt;&gt; a &gt;&gt; b;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altLang="ru-RU" sz="18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</a:t>
            </a:r>
            <a:r>
              <a:rPr lang="ru-RU" altLang="ru-RU" sz="1800" b="1" dirty="0" smtClean="0">
                <a:latin typeface="Courier New" pitchFamily="49" charset="0"/>
              </a:rPr>
              <a:t>while </a:t>
            </a:r>
            <a:r>
              <a:rPr lang="ru-RU" altLang="ru-RU" sz="1800" b="1" dirty="0" smtClean="0">
                <a:solidFill>
                  <a:srgbClr val="FF3300"/>
                </a:solidFill>
                <a:latin typeface="Courier New" pitchFamily="49" charset="0"/>
              </a:rPr>
              <a:t>(</a:t>
            </a:r>
            <a:r>
              <a:rPr lang="ru-RU" altLang="ru-RU" sz="1800" b="1" dirty="0" err="1" smtClean="0">
                <a:latin typeface="Courier New" pitchFamily="49" charset="0"/>
              </a:rPr>
              <a:t>a!=b</a:t>
            </a:r>
            <a:r>
              <a:rPr lang="ru-RU" altLang="ru-RU" sz="1800" b="1" dirty="0" smtClean="0">
                <a:solidFill>
                  <a:srgbClr val="FF3300"/>
                </a:solidFill>
                <a:latin typeface="Courier New" pitchFamily="49" charset="0"/>
              </a:rPr>
              <a:t>)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1800" b="1" dirty="0" smtClean="0">
                <a:latin typeface="Courier New" pitchFamily="49" charset="0"/>
              </a:rPr>
              <a:t>     if</a:t>
            </a:r>
            <a:r>
              <a:rPr lang="en-US" altLang="ru-RU" sz="1800" b="1" dirty="0" smtClean="0">
                <a:latin typeface="Courier New" pitchFamily="49" charset="0"/>
              </a:rPr>
              <a:t> </a:t>
            </a:r>
            <a:r>
              <a:rPr lang="ru-RU" altLang="ru-RU" sz="1800" b="1" dirty="0" smtClean="0">
                <a:solidFill>
                  <a:srgbClr val="FF3300"/>
                </a:solidFill>
                <a:latin typeface="Courier New" pitchFamily="49" charset="0"/>
              </a:rPr>
              <a:t> (</a:t>
            </a:r>
            <a:r>
              <a:rPr lang="ru-RU" altLang="ru-RU" sz="1800" b="1" dirty="0" err="1" smtClean="0">
                <a:latin typeface="Courier New" pitchFamily="49" charset="0"/>
              </a:rPr>
              <a:t>a</a:t>
            </a:r>
            <a:r>
              <a:rPr lang="ru-RU" altLang="ru-RU" sz="1800" b="1" dirty="0" smtClean="0">
                <a:latin typeface="Courier New" pitchFamily="49" charset="0"/>
              </a:rPr>
              <a:t>&gt;</a:t>
            </a:r>
            <a:r>
              <a:rPr lang="ru-RU" altLang="ru-RU" sz="1800" b="1" dirty="0" err="1" smtClean="0">
                <a:latin typeface="Courier New" pitchFamily="49" charset="0"/>
              </a:rPr>
              <a:t>b</a:t>
            </a:r>
            <a:r>
              <a:rPr lang="ru-RU" altLang="ru-RU" sz="1800" b="1" dirty="0" smtClean="0">
                <a:solidFill>
                  <a:srgbClr val="FF3300"/>
                </a:solidFill>
                <a:latin typeface="Courier New" pitchFamily="49" charset="0"/>
              </a:rPr>
              <a:t>)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latin typeface="Courier New" pitchFamily="49" charset="0"/>
              </a:rPr>
              <a:t>a=a-b</a:t>
            </a:r>
            <a:r>
              <a:rPr lang="ru-RU" altLang="ru-RU" sz="18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1800" b="1" dirty="0" smtClean="0">
                <a:latin typeface="Courier New" pitchFamily="49" charset="0"/>
              </a:rPr>
              <a:t>     </a:t>
            </a:r>
            <a:r>
              <a:rPr lang="ru-RU" altLang="ru-RU" sz="1800" b="1" dirty="0" err="1" smtClean="0">
                <a:latin typeface="Courier New" pitchFamily="49" charset="0"/>
              </a:rPr>
              <a:t>else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ru-RU" altLang="ru-RU" sz="1800" b="1" dirty="0" err="1" smtClean="0">
                <a:latin typeface="Courier New" pitchFamily="49" charset="0"/>
              </a:rPr>
              <a:t>b=b-a</a:t>
            </a:r>
            <a:r>
              <a:rPr lang="ru-RU" altLang="ru-RU" sz="18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altLang="ru-RU" sz="1800" b="1" dirty="0" smtClean="0">
              <a:solidFill>
                <a:srgbClr val="FF33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</a:t>
            </a:r>
            <a:r>
              <a:rPr lang="en-US" altLang="ru-RU" sz="1800" b="1" dirty="0" err="1" smtClean="0">
                <a:latin typeface="Courier New" pitchFamily="49" charset="0"/>
              </a:rPr>
              <a:t>cout</a:t>
            </a:r>
            <a:r>
              <a:rPr lang="en-US" altLang="ru-RU" sz="1800" b="1" dirty="0" smtClean="0">
                <a:latin typeface="Courier New" pitchFamily="49" charset="0"/>
              </a:rPr>
              <a:t> &lt;&lt;</a:t>
            </a:r>
            <a:r>
              <a:rPr lang="ru-RU" altLang="ru-RU" sz="1800" b="1" dirty="0" smtClean="0">
                <a:latin typeface="Courier New" pitchFamily="49" charset="0"/>
              </a:rPr>
              <a:t>"</a:t>
            </a:r>
            <a:r>
              <a:rPr lang="ru-RU" altLang="ru-RU" sz="1800" b="1" dirty="0" err="1" smtClean="0">
                <a:latin typeface="Courier New" pitchFamily="49" charset="0"/>
              </a:rPr>
              <a:t>nod</a:t>
            </a:r>
            <a:r>
              <a:rPr lang="en-US" altLang="ru-RU" sz="1800" b="1" dirty="0" smtClean="0">
                <a:latin typeface="Courier New" pitchFamily="49" charset="0"/>
              </a:rPr>
              <a:t> </a:t>
            </a:r>
            <a:r>
              <a:rPr lang="ru-RU" altLang="ru-RU" sz="1800" b="1" dirty="0" smtClean="0">
                <a:latin typeface="Courier New" pitchFamily="49" charset="0"/>
              </a:rPr>
              <a:t>=</a:t>
            </a:r>
            <a:r>
              <a:rPr lang="en-US" altLang="ru-RU" sz="1800" b="1" dirty="0" smtClean="0">
                <a:latin typeface="Courier New" pitchFamily="49" charset="0"/>
              </a:rPr>
              <a:t> "&lt;&lt;a&lt;&lt;'</a:t>
            </a:r>
            <a:r>
              <a:rPr lang="ru-RU" altLang="ru-RU" sz="1800" b="1" dirty="0" smtClean="0">
                <a:latin typeface="Courier New" pitchFamily="49" charset="0"/>
              </a:rPr>
              <a:t>\</a:t>
            </a:r>
            <a:r>
              <a:rPr lang="ru-RU" altLang="ru-RU" sz="1800" b="1" dirty="0" err="1" smtClean="0">
                <a:latin typeface="Courier New" pitchFamily="49" charset="0"/>
              </a:rPr>
              <a:t>n</a:t>
            </a:r>
            <a:r>
              <a:rPr lang="en-US" altLang="ru-RU" sz="1800" b="1" dirty="0" smtClean="0">
                <a:latin typeface="Courier New" pitchFamily="49" charset="0"/>
              </a:rPr>
              <a:t>'</a:t>
            </a:r>
            <a:r>
              <a:rPr lang="ru-RU" altLang="ru-RU" sz="1800" b="1" dirty="0" smtClean="0">
                <a:latin typeface="Courier New" pitchFamily="49" charset="0"/>
              </a:rPr>
              <a:t>;</a:t>
            </a:r>
            <a:endParaRPr lang="en-US" altLang="ru-RU" sz="18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altLang="ru-RU" sz="1800" b="1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</a:t>
            </a:r>
            <a:r>
              <a:rPr lang="ru-RU" altLang="ru-RU" sz="1800" b="1" dirty="0" err="1" smtClean="0">
                <a:latin typeface="Courier New" pitchFamily="49" charset="0"/>
              </a:rPr>
              <a:t>return</a:t>
            </a:r>
            <a:r>
              <a:rPr lang="ru-RU" altLang="ru-RU" sz="1800" b="1" dirty="0" smtClean="0">
                <a:latin typeface="Courier New" pitchFamily="49" charset="0"/>
              </a:rPr>
              <a:t> 0;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1800" b="1" dirty="0" smtClean="0">
                <a:solidFill>
                  <a:srgbClr val="FF3300"/>
                </a:solidFill>
                <a:latin typeface="Courier New" pitchFamily="49" charset="0"/>
              </a:rPr>
              <a:t>}</a:t>
            </a:r>
            <a:endParaRPr lang="ru-RU" altLang="ru-RU" sz="1800" dirty="0" smtClean="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508104" y="1484784"/>
            <a:ext cx="3384946" cy="360362"/>
          </a:xfrm>
          <a:prstGeom prst="wedgeRoundRectCallout">
            <a:avLst>
              <a:gd name="adj1" fmla="val -123911"/>
              <a:gd name="adj2" fmla="val 344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Подключение библиотеки</a:t>
            </a:r>
            <a:endParaRPr lang="ru-RU" altLang="ru-RU" b="1" dirty="0"/>
          </a:p>
        </p:txBody>
      </p:sp>
      <p:sp>
        <p:nvSpPr>
          <p:cNvPr id="15365" name="AutoShape 5"/>
          <p:cNvSpPr>
            <a:spLocks/>
          </p:cNvSpPr>
          <p:nvPr/>
        </p:nvSpPr>
        <p:spPr bwMode="auto">
          <a:xfrm>
            <a:off x="4283968" y="2636912"/>
            <a:ext cx="360040" cy="3600400"/>
          </a:xfrm>
          <a:prstGeom prst="rightBrace">
            <a:avLst>
              <a:gd name="adj1" fmla="val 248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5940152" y="4077072"/>
            <a:ext cx="3025031" cy="720725"/>
          </a:xfrm>
          <a:prstGeom prst="wedgeRoundRectCallout">
            <a:avLst>
              <a:gd name="adj1" fmla="val -86437"/>
              <a:gd name="adj2" fmla="val -52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Главная функция – основная программа</a:t>
            </a:r>
            <a:endParaRPr lang="ru-RU" altLang="ru-RU" b="1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932040" y="1916832"/>
            <a:ext cx="4211960" cy="720080"/>
          </a:xfrm>
          <a:prstGeom prst="wedgeRoundRectCallout">
            <a:avLst>
              <a:gd name="adj1" fmla="val -93389"/>
              <a:gd name="adj2" fmla="val -236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b="1" dirty="0" smtClean="0"/>
              <a:t>Подключение пространства имен</a:t>
            </a:r>
            <a:r>
              <a:rPr lang="en-US" altLang="ru-RU" b="1" dirty="0" smtClean="0"/>
              <a:t> </a:t>
            </a:r>
            <a:r>
              <a:rPr lang="ru-RU" altLang="ru-RU" b="1" dirty="0" smtClean="0"/>
              <a:t>стандартных библиотек</a:t>
            </a:r>
            <a:endParaRPr lang="ru-RU" altLang="ru-RU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5057775"/>
            <a:ext cx="4600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381750"/>
            <a:ext cx="2133600" cy="476250"/>
          </a:xfrm>
          <a:noFill/>
        </p:spPr>
        <p:txBody>
          <a:bodyPr anchor="t"/>
          <a:lstStyle/>
          <a:p>
            <a:fld id="{CA1D17AD-F170-4082-A076-1AF53079EC95}" type="slidenum">
              <a:rPr lang="ru-RU" altLang="ru-RU" sz="1400" smtClean="0">
                <a:latin typeface="Arial" pitchFamily="34" charset="0"/>
              </a:rPr>
              <a:pPr/>
              <a:t>23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32771" name="Rectangle 29"/>
          <p:cNvSpPr>
            <a:spLocks noChangeArrowheads="1"/>
          </p:cNvSpPr>
          <p:nvPr/>
        </p:nvSpPr>
        <p:spPr bwMode="auto">
          <a:xfrm>
            <a:off x="3203575" y="1044575"/>
            <a:ext cx="2447925" cy="4608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 altLang="ru-RU" dirty="0"/>
              <a:t>Среда </a:t>
            </a:r>
            <a:endParaRPr lang="en-US" altLang="ru-RU" dirty="0"/>
          </a:p>
          <a:p>
            <a:pPr algn="ctr" eaLnBrk="1" hangingPunct="1"/>
            <a:r>
              <a:rPr lang="en-US" altLang="ru-RU" dirty="0" smtClean="0"/>
              <a:t>Qt Creator</a:t>
            </a:r>
            <a:endParaRPr lang="ru-RU" altLang="ru-RU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588963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Схема процесса подготовки программы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708400" y="1909763"/>
            <a:ext cx="1584325" cy="647700"/>
          </a:xfrm>
          <a:prstGeom prst="flowChart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Текстовый</a:t>
            </a:r>
          </a:p>
          <a:p>
            <a:pPr algn="ctr" eaLnBrk="1" hangingPunct="1"/>
            <a:r>
              <a:rPr lang="ru-RU" altLang="ru-RU"/>
              <a:t>редактор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708400" y="3278188"/>
            <a:ext cx="1584325" cy="647700"/>
          </a:xfrm>
          <a:prstGeom prst="flowChart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Компилятор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708400" y="4645025"/>
            <a:ext cx="1584325" cy="647700"/>
          </a:xfrm>
          <a:prstGeom prst="flowChart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Компоновщик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900113" y="973138"/>
            <a:ext cx="863600" cy="1081087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Текст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39750" y="2701925"/>
            <a:ext cx="1366838" cy="144145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 dirty="0" smtClean="0"/>
              <a:t>main.cpp</a:t>
            </a:r>
            <a:endParaRPr lang="en-US" altLang="ru-RU" dirty="0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763713" y="1477963"/>
            <a:ext cx="1944687" cy="6477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1908175" y="2341563"/>
            <a:ext cx="1800225" cy="863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908175" y="3494088"/>
            <a:ext cx="1800225" cy="714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7235825" y="2917825"/>
            <a:ext cx="1368425" cy="144145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 dirty="0" err="1" smtClean="0"/>
              <a:t>main.o</a:t>
            </a:r>
            <a:endParaRPr lang="ru-RU" altLang="ru-RU" dirty="0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292725" y="3494088"/>
            <a:ext cx="1943100" cy="14287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539750" y="4429125"/>
            <a:ext cx="1439863" cy="1368425"/>
          </a:xfrm>
          <a:prstGeom prst="flowChartMagneticDisk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dirty="0"/>
              <a:t>Библиотеки</a:t>
            </a:r>
          </a:p>
          <a:p>
            <a:pPr algn="ctr" eaLnBrk="1" hangingPunct="1"/>
            <a:r>
              <a:rPr lang="ru-RU" altLang="ru-RU" dirty="0" err="1"/>
              <a:t>п</a:t>
            </a:r>
            <a:r>
              <a:rPr lang="en-US" altLang="ru-RU" dirty="0"/>
              <a:t>/</a:t>
            </a:r>
            <a:r>
              <a:rPr lang="ru-RU" altLang="ru-RU" dirty="0" err="1"/>
              <a:t>п</a:t>
            </a:r>
            <a:endParaRPr lang="ru-RU" altLang="ru-RU" dirty="0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7235825" y="5005388"/>
            <a:ext cx="1296988" cy="144145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 dirty="0" smtClean="0"/>
              <a:t>Ex01_01</a:t>
            </a:r>
            <a:endParaRPr lang="ru-RU" altLang="ru-RU" dirty="0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5795963" y="2413000"/>
            <a:ext cx="1439862" cy="649288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Ошибки </a:t>
            </a:r>
          </a:p>
          <a:p>
            <a:pPr algn="ctr" eaLnBrk="1" hangingPunct="1"/>
            <a:r>
              <a:rPr lang="ru-RU" altLang="ru-RU"/>
              <a:t>компиляции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5364163" y="5870575"/>
            <a:ext cx="1439862" cy="649288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Ошибки</a:t>
            </a:r>
          </a:p>
          <a:p>
            <a:pPr algn="ctr" eaLnBrk="1" hangingPunct="1"/>
            <a:r>
              <a:rPr lang="ru-RU" altLang="ru-RU"/>
              <a:t>компоновки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4643438" y="2844800"/>
            <a:ext cx="1152525" cy="4333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4716463" y="5365750"/>
            <a:ext cx="647700" cy="7921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5292725" y="5005388"/>
            <a:ext cx="1943100" cy="6477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V="1">
            <a:off x="1908175" y="5005388"/>
            <a:ext cx="1800225" cy="7302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>
            <a:off x="5219700" y="3997325"/>
            <a:ext cx="2016125" cy="7921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7235825" y="2197100"/>
            <a:ext cx="1449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/>
              <a:t>Объектный </a:t>
            </a:r>
          </a:p>
          <a:p>
            <a:pPr algn="ctr" eaLnBrk="1" hangingPunct="1"/>
            <a:r>
              <a:rPr lang="ru-RU" altLang="ru-RU"/>
              <a:t>модуль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7019925" y="4357688"/>
            <a:ext cx="1738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/>
              <a:t>Исполняемый </a:t>
            </a:r>
          </a:p>
          <a:p>
            <a:pPr algn="ctr" eaLnBrk="1" hangingPunct="1"/>
            <a:r>
              <a:rPr lang="ru-RU" altLang="ru-RU"/>
              <a:t>модуль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63563" y="2052638"/>
            <a:ext cx="125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/>
              <a:t>Исходный</a:t>
            </a:r>
          </a:p>
          <a:p>
            <a:pPr algn="ctr" eaLnBrk="1" hangingPunct="1"/>
            <a:r>
              <a:rPr lang="ru-RU" altLang="ru-RU"/>
              <a:t>модуль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4" grpId="1" animBg="1"/>
      <p:bldP spid="12295" grpId="0" animBg="1"/>
      <p:bldP spid="12296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3" grpId="0" animBg="1"/>
      <p:bldP spid="12314" grpId="0"/>
      <p:bldP spid="12315" grpId="0"/>
      <p:bldP spid="123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B520CAF6-FA71-4AC4-8798-5905C1E81439}" type="slidenum">
              <a:rPr lang="ru-RU" altLang="ru-RU" sz="1400" smtClean="0">
                <a:latin typeface="Arial" pitchFamily="34" charset="0"/>
              </a:rPr>
              <a:pPr/>
              <a:t>24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Схемы процессов отладки и выполнения</a:t>
            </a:r>
            <a:br>
              <a:rPr lang="ru-RU" altLang="ru-RU" sz="2800" b="1" smtClean="0"/>
            </a:br>
            <a:r>
              <a:rPr lang="ru-RU" altLang="ru-RU" sz="2800" b="1" smtClean="0"/>
              <a:t>программы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755576" y="1556792"/>
            <a:ext cx="1079500" cy="1441450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 dirty="0" smtClean="0"/>
              <a:t>Ex01_01</a:t>
            </a:r>
            <a:endParaRPr lang="ru-RU" altLang="ru-RU" dirty="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827013" y="3141117"/>
            <a:ext cx="863600" cy="1081088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Исх.</a:t>
            </a:r>
          </a:p>
          <a:p>
            <a:pPr algn="ctr" eaLnBrk="1" hangingPunct="1"/>
            <a:r>
              <a:rPr lang="ru-RU" altLang="ru-RU"/>
              <a:t>данные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490838" y="2420392"/>
            <a:ext cx="2016125" cy="720725"/>
          </a:xfrm>
          <a:prstGeom prst="flowChartProcess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Отладчик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875388" y="1844130"/>
            <a:ext cx="1584325" cy="792162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Отладочная</a:t>
            </a:r>
          </a:p>
          <a:p>
            <a:pPr algn="ctr" eaLnBrk="1" hangingPunct="1"/>
            <a:r>
              <a:rPr lang="ru-RU" altLang="ru-RU"/>
              <a:t>информация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6875388" y="3283992"/>
            <a:ext cx="1584325" cy="792163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Результаты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3490838" y="5300117"/>
            <a:ext cx="2016125" cy="72072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ru-RU" dirty="0" smtClean="0"/>
              <a:t>Ex01_01</a:t>
            </a:r>
            <a:endParaRPr lang="ru-RU" altLang="ru-RU" dirty="0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827013" y="5155655"/>
            <a:ext cx="863600" cy="1081087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Исх.</a:t>
            </a:r>
          </a:p>
          <a:p>
            <a:pPr algn="ctr" eaLnBrk="1" hangingPunct="1"/>
            <a:r>
              <a:rPr lang="ru-RU" altLang="ru-RU"/>
              <a:t>данные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6948413" y="5228680"/>
            <a:ext cx="1584325" cy="792162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Результаты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1835076" y="2348955"/>
            <a:ext cx="1655762" cy="2159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1690613" y="2852192"/>
            <a:ext cx="1800225" cy="7921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5506963" y="2204492"/>
            <a:ext cx="1368425" cy="4318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5506963" y="2923630"/>
            <a:ext cx="1368425" cy="576262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5506963" y="5660480"/>
            <a:ext cx="1512888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1690613" y="5660480"/>
            <a:ext cx="18002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  <p:bldP spid="133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dirty="0" smtClean="0"/>
              <a:t>Глава 1 Простейшие конструкции языка</a:t>
            </a:r>
            <a:r>
              <a:rPr lang="en-US" altLang="ru-RU" sz="3800" b="1" dirty="0" smtClean="0"/>
              <a:t> </a:t>
            </a:r>
            <a:br>
              <a:rPr lang="en-US" altLang="ru-RU" sz="3800" b="1" dirty="0" smtClean="0"/>
            </a:br>
            <a:r>
              <a:rPr lang="en-US" altLang="ru-RU" sz="3800" b="1" dirty="0" smtClean="0"/>
              <a:t>C++</a:t>
            </a:r>
            <a:endParaRPr lang="ru-RU" altLang="ru-RU" sz="3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C0741D5F-21BA-4B1B-95E0-AA4F71DB37E3}" type="slidenum">
              <a:rPr lang="ru-RU" altLang="ru-RU" sz="1400" smtClean="0">
                <a:latin typeface="Arial" pitchFamily="34" charset="0"/>
              </a:rPr>
              <a:pPr/>
              <a:t>26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813"/>
            <a:ext cx="8229600" cy="503907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 1.1 Синтаксис языка </a:t>
            </a:r>
            <a:r>
              <a:rPr lang="en-US" altLang="ru-RU" sz="2800" b="1" dirty="0" smtClean="0"/>
              <a:t>C++</a:t>
            </a:r>
            <a:endParaRPr lang="ru-RU" altLang="ru-RU" sz="2800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052736"/>
            <a:ext cx="8712968" cy="5805264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Алфавит</a:t>
            </a:r>
            <a:r>
              <a:rPr lang="ru-RU" altLang="ru-RU" sz="2000" dirty="0" smtClean="0"/>
              <a:t> языка С++ включает: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dirty="0" smtClean="0"/>
              <a:t>строчные и прописные латинские буквы: 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a,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A,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b,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 </a:t>
            </a:r>
            <a:r>
              <a:rPr lang="ru-RU" altLang="ru-RU" sz="2000" dirty="0" smtClean="0"/>
              <a:t>и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т.д.;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dirty="0" smtClean="0"/>
              <a:t>арабские цифры</a:t>
            </a:r>
            <a:r>
              <a:rPr lang="en-US" altLang="ru-RU" sz="2000" dirty="0" smtClean="0"/>
              <a:t>: 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0, 1, 2, 3, 4, 5, 6, 7, 8, 9</a:t>
            </a:r>
            <a:r>
              <a:rPr lang="ru-RU" altLang="ru-RU" sz="2000" dirty="0" smtClean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dirty="0" smtClean="0"/>
              <a:t>шестнадцатеричные цифры: 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0..9, а..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 </a:t>
            </a:r>
            <a:r>
              <a:rPr lang="ru-RU" altLang="ru-RU" sz="2000" dirty="0" smtClean="0"/>
              <a:t>или 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A..F</a:t>
            </a:r>
            <a:r>
              <a:rPr lang="en-US" altLang="ru-RU" sz="2000" dirty="0" smtClean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dirty="0" smtClean="0"/>
              <a:t>специальные символы: 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+ - * 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 = ; { }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000" dirty="0" smtClean="0"/>
              <a:t>и т.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д.;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dirty="0" smtClean="0"/>
              <a:t>служебные слова: 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do, while, for, if, else </a:t>
            </a:r>
            <a:r>
              <a:rPr lang="ru-RU" altLang="ru-RU" sz="2000" dirty="0" smtClean="0"/>
              <a:t>и т.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д.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dirty="0" smtClean="0"/>
              <a:t>прочие символы: 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пробел 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' '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символ табуляции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'\t'</a:t>
            </a:r>
            <a:r>
              <a:rPr lang="ru-RU" altLang="ru-RU" sz="2000" dirty="0" smtClean="0"/>
              <a:t>.</a:t>
            </a:r>
          </a:p>
          <a:p>
            <a:pPr eaLnBrk="1" hangingPunct="1">
              <a:buNone/>
            </a:pPr>
            <a:endParaRPr lang="ru-RU" altLang="ru-RU" sz="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ru-RU" sz="1000" dirty="0" smtClean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000" dirty="0" smtClean="0"/>
              <a:t>Из символов алфавита формируются лексемы ("слова" языка)</a:t>
            </a:r>
            <a:r>
              <a:rPr lang="en-GB" altLang="ru-RU" sz="2000" dirty="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Лексема</a:t>
            </a:r>
            <a:r>
              <a:rPr lang="ru-RU" altLang="ru-RU" sz="2000" dirty="0" smtClean="0"/>
              <a:t> – единица текста программы</a:t>
            </a:r>
            <a:r>
              <a:rPr lang="en-GB" altLang="ru-RU" sz="2000" dirty="0" smtClean="0"/>
              <a:t>, </a:t>
            </a:r>
            <a:r>
              <a:rPr lang="ru-RU" altLang="ru-RU" sz="2000" dirty="0" smtClean="0"/>
              <a:t>расположенная между разделителями. Разделителями могут служить: специальные символы, пробелы и символы табуляции.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000" dirty="0" smtClean="0"/>
              <a:t>Лексемами </a:t>
            </a:r>
            <a:r>
              <a:rPr lang="en-GB" altLang="ru-RU" sz="2000" dirty="0" smtClean="0"/>
              <a:t>C++ </a:t>
            </a:r>
            <a:r>
              <a:rPr lang="ru-RU" altLang="ru-RU" sz="2000" dirty="0" smtClean="0"/>
              <a:t>являются</a:t>
            </a:r>
            <a:r>
              <a:rPr lang="en-GB" altLang="ru-RU" sz="2000" dirty="0" smtClean="0"/>
              <a:t>: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000" i="1" dirty="0" smtClean="0"/>
              <a:t>идентификаторы</a:t>
            </a:r>
            <a:r>
              <a:rPr lang="ru-RU" altLang="ru-RU" sz="2000" dirty="0" smtClean="0"/>
              <a:t> – имена программных элементов (переменных, именованных констант, функций и т.п.)</a:t>
            </a:r>
            <a:r>
              <a:rPr lang="en-GB" altLang="ru-RU" sz="2000" dirty="0" smtClean="0"/>
              <a:t>;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000" i="1" dirty="0" smtClean="0"/>
              <a:t>литералы</a:t>
            </a:r>
            <a:r>
              <a:rPr lang="ru-RU" altLang="ru-RU" sz="2000" dirty="0" smtClean="0"/>
              <a:t> – данные, непосредственно указанные в программе;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000" i="1" dirty="0" smtClean="0"/>
              <a:t>специальные символы </a:t>
            </a:r>
            <a:r>
              <a:rPr lang="ru-RU" altLang="ru-RU" sz="2000" dirty="0" smtClean="0"/>
              <a:t>и </a:t>
            </a:r>
            <a:r>
              <a:rPr lang="ru-RU" altLang="ru-RU" sz="2000" i="1" dirty="0" smtClean="0"/>
              <a:t>служебные слова</a:t>
            </a:r>
            <a:r>
              <a:rPr lang="ru-RU" altLang="ru-RU" sz="2000" dirty="0" smtClean="0"/>
              <a:t>.</a:t>
            </a:r>
            <a:endParaRPr lang="en-US" alt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1000" dirty="0" smtClean="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372200" y="692696"/>
            <a:ext cx="2771800" cy="720080"/>
          </a:xfrm>
          <a:prstGeom prst="wedgeRoundRectCallout">
            <a:avLst>
              <a:gd name="adj1" fmla="val -56372"/>
              <a:gd name="adj2" fmla="val 5511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Строчные и прописные буквы различаются!</a:t>
            </a:r>
            <a:endParaRPr lang="ru-RU" alt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813"/>
            <a:ext cx="8229600" cy="647923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 Идентификаторы. Описание синтаксиса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052736"/>
            <a:ext cx="9036496" cy="5805264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Идентификатор</a:t>
            </a:r>
            <a:r>
              <a:rPr lang="ru-RU" altLang="ru-RU" sz="2000" b="1" dirty="0" smtClean="0"/>
              <a:t> </a:t>
            </a:r>
            <a:r>
              <a:rPr lang="en-GB" altLang="ru-RU" sz="2000" dirty="0" smtClean="0"/>
              <a:t>– </a:t>
            </a:r>
            <a:r>
              <a:rPr lang="ru-RU" altLang="ru-RU" sz="2000" dirty="0" smtClean="0"/>
              <a:t>последовательность из букв латинского алфавита (включая символ </a:t>
            </a:r>
            <a:r>
              <a:rPr lang="en-US" altLang="ru-RU" sz="2000" dirty="0" smtClean="0"/>
              <a:t>"_"</a:t>
            </a:r>
            <a:r>
              <a:rPr lang="ru-RU" altLang="ru-RU" sz="2000" dirty="0" smtClean="0"/>
              <a:t>) и</a:t>
            </a:r>
            <a:r>
              <a:rPr lang="en-GB" altLang="ru-RU" sz="2000" dirty="0" smtClean="0"/>
              <a:t> </a:t>
            </a:r>
            <a:r>
              <a:rPr lang="ru-RU" altLang="ru-RU" sz="2000" dirty="0" smtClean="0"/>
              <a:t>десятичных цифр</a:t>
            </a:r>
            <a:r>
              <a:rPr lang="en-GB" altLang="ru-RU" sz="2000" dirty="0" smtClean="0"/>
              <a:t>, </a:t>
            </a:r>
            <a:r>
              <a:rPr lang="ru-RU" altLang="ru-RU" sz="2000" dirty="0" smtClean="0"/>
              <a:t>начинающаяся с буквы</a:t>
            </a:r>
            <a:r>
              <a:rPr lang="en-GB" altLang="ru-RU" sz="2000" dirty="0" smtClean="0"/>
              <a:t>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Синтаксис в форме Бэкуса-Наура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ru-RU" sz="2000" dirty="0" smtClean="0"/>
              <a:t>(</a:t>
            </a:r>
            <a:r>
              <a:rPr lang="ru-RU" altLang="ru-RU" sz="2000" dirty="0" smtClean="0"/>
              <a:t>БНФ</a:t>
            </a:r>
            <a:r>
              <a:rPr lang="en-US" altLang="ru-RU" sz="2000" dirty="0" smtClean="0"/>
              <a:t>)</a:t>
            </a:r>
            <a:r>
              <a:rPr lang="ru-RU" altLang="ru-RU" sz="2000" dirty="0" smtClean="0"/>
              <a:t>:</a:t>
            </a:r>
          </a:p>
          <a:p>
            <a:pPr eaLnBrk="1" hangingPunct="1">
              <a:lnSpc>
                <a:spcPct val="12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/>
              <a:t>&lt;Идентификатор&gt; ::= &lt;Буква&gt; | &lt;Идентификатор&gt;&lt;Буква&gt; |  </a:t>
            </a:r>
          </a:p>
          <a:p>
            <a:pPr eaLnBrk="1" hangingPunct="1">
              <a:lnSpc>
                <a:spcPct val="12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000" b="1" dirty="0" smtClean="0"/>
              <a:t>                                                                         &lt;Идентификатор&gt;&lt;Цифра&gt;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Синтаксис в расширенной форме Бэкуса-Наура </a:t>
            </a:r>
            <a:r>
              <a:rPr lang="ru-RU" altLang="ru-RU" sz="2000" dirty="0" smtClean="0"/>
              <a:t>(РБНФ):</a:t>
            </a:r>
          </a:p>
          <a:p>
            <a:pPr algn="ctr" eaLnBrk="1" hangingPunct="1">
              <a:lnSpc>
                <a:spcPct val="12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b="1" dirty="0" smtClean="0"/>
              <a:t>$ </a:t>
            </a:r>
            <a:r>
              <a:rPr lang="ru-RU" sz="2000" b="1" dirty="0" smtClean="0"/>
              <a:t>Идентификатор = Буква {Буква | Цифра}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Синтаксис задан синтаксической диаграммой</a:t>
            </a:r>
            <a:r>
              <a:rPr lang="ru-RU" altLang="ru-RU" sz="2000" dirty="0" smtClean="0"/>
              <a:t>: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000" b="1" i="1" dirty="0" smtClean="0"/>
              <a:t> 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ru-RU" altLang="ru-RU" sz="2000" b="1" i="1" dirty="0" smtClean="0"/>
          </a:p>
          <a:p>
            <a:pPr algn="just" eaLnBrk="1" hangingPunct="1">
              <a:lnSpc>
                <a:spcPct val="12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000" dirty="0" smtClean="0"/>
              <a:t> </a:t>
            </a:r>
            <a:r>
              <a:rPr lang="ru-RU" altLang="ru-RU" sz="2000" b="1" dirty="0" smtClean="0"/>
              <a:t>Примеры</a:t>
            </a:r>
            <a:r>
              <a:rPr lang="en-GB" altLang="ru-RU" sz="2000" b="1" dirty="0" smtClean="0"/>
              <a:t>: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ru-RU" altLang="ru-RU" sz="2000" dirty="0" smtClean="0"/>
              <a:t>Правильные идентификаторы: 	</a:t>
            </a:r>
            <a:r>
              <a:rPr lang="en-US" altLang="ru-RU" sz="2000" dirty="0" smtClean="0"/>
              <a:t>A, a21, n1dw, </a:t>
            </a:r>
            <a:r>
              <a:rPr lang="en-US" altLang="ru-RU" sz="2000" dirty="0" err="1" smtClean="0"/>
              <a:t>kk</a:t>
            </a:r>
            <a:r>
              <a:rPr lang="ru-RU" altLang="ru-RU" sz="2000" dirty="0" smtClean="0"/>
              <a:t>_5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ru-RU" altLang="ru-RU" sz="2000" dirty="0" smtClean="0">
                <a:solidFill>
                  <a:srgbClr val="CC3300"/>
                </a:solidFill>
              </a:rPr>
              <a:t>Неправильные идентификаторы: 	12</a:t>
            </a:r>
            <a:r>
              <a:rPr lang="en-US" altLang="ru-RU" sz="2000" dirty="0" err="1" smtClean="0">
                <a:solidFill>
                  <a:srgbClr val="CC3300"/>
                </a:solidFill>
              </a:rPr>
              <a:t>sdd</a:t>
            </a:r>
            <a:r>
              <a:rPr lang="ru-RU" altLang="ru-RU" sz="2000" dirty="0" smtClean="0">
                <a:solidFill>
                  <a:srgbClr val="CC3300"/>
                </a:solidFill>
              </a:rPr>
              <a:t>, </a:t>
            </a:r>
            <a:r>
              <a:rPr lang="en-US" altLang="ru-RU" sz="2000" dirty="0" smtClean="0">
                <a:solidFill>
                  <a:srgbClr val="CC3300"/>
                </a:solidFill>
              </a:rPr>
              <a:t>?</a:t>
            </a:r>
            <a:r>
              <a:rPr lang="en-US" altLang="ru-RU" sz="2000" dirty="0" err="1" smtClean="0">
                <a:solidFill>
                  <a:srgbClr val="CC3300"/>
                </a:solidFill>
              </a:rPr>
              <a:t>hjj</a:t>
            </a:r>
            <a:r>
              <a:rPr lang="ru-RU" altLang="ru-RU" sz="2000" dirty="0" smtClean="0">
                <a:solidFill>
                  <a:srgbClr val="CC3300"/>
                </a:solidFill>
              </a:rPr>
              <a:t>, </a:t>
            </a:r>
            <a:r>
              <a:rPr lang="en-US" altLang="ru-RU" sz="2000" dirty="0" smtClean="0">
                <a:solidFill>
                  <a:srgbClr val="CC3300"/>
                </a:solidFill>
              </a:rPr>
              <a:t>s21*5</a:t>
            </a:r>
            <a:endParaRPr lang="ru-RU" altLang="ru-RU" sz="2000" dirty="0" smtClean="0">
              <a:solidFill>
                <a:srgbClr val="CC3300"/>
              </a:solidFill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340298" y="4726037"/>
            <a:ext cx="1152525" cy="431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Буква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4211960" y="4437112"/>
            <a:ext cx="1152525" cy="431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dirty="0"/>
              <a:t>Буква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211960" y="5014962"/>
            <a:ext cx="1152525" cy="431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/>
              <a:t>Цифра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259632" y="494116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3491880" y="4941168"/>
            <a:ext cx="2592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5364485" y="4606974"/>
            <a:ext cx="396875" cy="334963"/>
          </a:xfrm>
          <a:custGeom>
            <a:avLst/>
            <a:gdLst>
              <a:gd name="T0" fmla="*/ 2147483647 w 250"/>
              <a:gd name="T1" fmla="*/ 2147483647 h 211"/>
              <a:gd name="T2" fmla="*/ 2147483647 w 250"/>
              <a:gd name="T3" fmla="*/ 2147483647 h 211"/>
              <a:gd name="T4" fmla="*/ 0 w 250"/>
              <a:gd name="T5" fmla="*/ 2147483647 h 211"/>
              <a:gd name="T6" fmla="*/ 0 60000 65536"/>
              <a:gd name="T7" fmla="*/ 0 60000 65536"/>
              <a:gd name="T8" fmla="*/ 0 60000 65536"/>
              <a:gd name="T9" fmla="*/ 0 w 250"/>
              <a:gd name="T10" fmla="*/ 0 h 211"/>
              <a:gd name="T11" fmla="*/ 250 w 250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211">
                <a:moveTo>
                  <a:pt x="136" y="211"/>
                </a:moveTo>
                <a:cubicBezTo>
                  <a:pt x="193" y="135"/>
                  <a:pt x="250" y="60"/>
                  <a:pt x="227" y="30"/>
                </a:cubicBezTo>
                <a:cubicBezTo>
                  <a:pt x="204" y="0"/>
                  <a:pt x="38" y="30"/>
                  <a:pt x="0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Freeform 11"/>
          <p:cNvSpPr>
            <a:spLocks/>
          </p:cNvSpPr>
          <p:nvPr/>
        </p:nvSpPr>
        <p:spPr bwMode="auto">
          <a:xfrm flipV="1">
            <a:off x="5364485" y="4941937"/>
            <a:ext cx="396875" cy="334962"/>
          </a:xfrm>
          <a:custGeom>
            <a:avLst/>
            <a:gdLst>
              <a:gd name="T0" fmla="*/ 2147483647 w 250"/>
              <a:gd name="T1" fmla="*/ 2147483647 h 211"/>
              <a:gd name="T2" fmla="*/ 2147483647 w 250"/>
              <a:gd name="T3" fmla="*/ 2147483647 h 211"/>
              <a:gd name="T4" fmla="*/ 0 w 250"/>
              <a:gd name="T5" fmla="*/ 2147483647 h 211"/>
              <a:gd name="T6" fmla="*/ 0 60000 65536"/>
              <a:gd name="T7" fmla="*/ 0 60000 65536"/>
              <a:gd name="T8" fmla="*/ 0 60000 65536"/>
              <a:gd name="T9" fmla="*/ 0 w 250"/>
              <a:gd name="T10" fmla="*/ 0 h 211"/>
              <a:gd name="T11" fmla="*/ 250 w 250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211">
                <a:moveTo>
                  <a:pt x="136" y="211"/>
                </a:moveTo>
                <a:cubicBezTo>
                  <a:pt x="193" y="135"/>
                  <a:pt x="250" y="60"/>
                  <a:pt x="227" y="30"/>
                </a:cubicBezTo>
                <a:cubicBezTo>
                  <a:pt x="204" y="0"/>
                  <a:pt x="38" y="30"/>
                  <a:pt x="0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Freeform 12"/>
          <p:cNvSpPr>
            <a:spLocks/>
          </p:cNvSpPr>
          <p:nvPr/>
        </p:nvSpPr>
        <p:spPr bwMode="auto">
          <a:xfrm>
            <a:off x="3900810" y="4583162"/>
            <a:ext cx="311150" cy="358775"/>
          </a:xfrm>
          <a:custGeom>
            <a:avLst/>
            <a:gdLst>
              <a:gd name="T0" fmla="*/ 2147483647 w 151"/>
              <a:gd name="T1" fmla="*/ 2147483647 h 211"/>
              <a:gd name="T2" fmla="*/ 2147483647 w 151"/>
              <a:gd name="T3" fmla="*/ 2147483647 h 211"/>
              <a:gd name="T4" fmla="*/ 2147483647 w 151"/>
              <a:gd name="T5" fmla="*/ 2147483647 h 211"/>
              <a:gd name="T6" fmla="*/ 0 60000 65536"/>
              <a:gd name="T7" fmla="*/ 0 60000 65536"/>
              <a:gd name="T8" fmla="*/ 0 60000 65536"/>
              <a:gd name="T9" fmla="*/ 0 w 151"/>
              <a:gd name="T10" fmla="*/ 0 h 211"/>
              <a:gd name="T11" fmla="*/ 151 w 151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" h="211">
                <a:moveTo>
                  <a:pt x="151" y="30"/>
                </a:moveTo>
                <a:cubicBezTo>
                  <a:pt x="90" y="15"/>
                  <a:pt x="30" y="0"/>
                  <a:pt x="15" y="30"/>
                </a:cubicBezTo>
                <a:cubicBezTo>
                  <a:pt x="0" y="60"/>
                  <a:pt x="60" y="173"/>
                  <a:pt x="6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Freeform 13"/>
          <p:cNvSpPr>
            <a:spLocks/>
          </p:cNvSpPr>
          <p:nvPr/>
        </p:nvSpPr>
        <p:spPr bwMode="auto">
          <a:xfrm flipV="1">
            <a:off x="3924623" y="4941937"/>
            <a:ext cx="311150" cy="358775"/>
          </a:xfrm>
          <a:custGeom>
            <a:avLst/>
            <a:gdLst>
              <a:gd name="T0" fmla="*/ 2147483647 w 151"/>
              <a:gd name="T1" fmla="*/ 2147483647 h 211"/>
              <a:gd name="T2" fmla="*/ 2147483647 w 151"/>
              <a:gd name="T3" fmla="*/ 2147483647 h 211"/>
              <a:gd name="T4" fmla="*/ 2147483647 w 151"/>
              <a:gd name="T5" fmla="*/ 2147483647 h 211"/>
              <a:gd name="T6" fmla="*/ 0 60000 65536"/>
              <a:gd name="T7" fmla="*/ 0 60000 65536"/>
              <a:gd name="T8" fmla="*/ 0 60000 65536"/>
              <a:gd name="T9" fmla="*/ 0 w 151"/>
              <a:gd name="T10" fmla="*/ 0 h 211"/>
              <a:gd name="T11" fmla="*/ 151 w 151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" h="211">
                <a:moveTo>
                  <a:pt x="151" y="30"/>
                </a:moveTo>
                <a:cubicBezTo>
                  <a:pt x="90" y="15"/>
                  <a:pt x="30" y="0"/>
                  <a:pt x="15" y="30"/>
                </a:cubicBezTo>
                <a:cubicBezTo>
                  <a:pt x="0" y="60"/>
                  <a:pt x="60" y="173"/>
                  <a:pt x="6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6372200" y="4005064"/>
            <a:ext cx="2771800" cy="1656184"/>
          </a:xfrm>
          <a:prstGeom prst="wedgeRoundRectCallout">
            <a:avLst>
              <a:gd name="adj1" fmla="val 19818"/>
              <a:gd name="adj2" fmla="val -4939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dirty="0" smtClean="0"/>
              <a:t>Компиляторы задают ограничение на длину идентификатора, например, для </a:t>
            </a:r>
            <a:r>
              <a:rPr lang="en-US" altLang="ru-RU" dirty="0" smtClean="0"/>
              <a:t>VS C++ - 2048 </a:t>
            </a:r>
            <a:r>
              <a:rPr lang="ru-RU" altLang="ru-RU" dirty="0" smtClean="0"/>
              <a:t>символов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C0741D5F-21BA-4B1B-95E0-AA4F71DB37E3}" type="slidenum">
              <a:rPr lang="ru-RU" altLang="ru-RU" sz="1400" smtClean="0">
                <a:latin typeface="Arial" pitchFamily="34" charset="0"/>
              </a:rPr>
              <a:pPr/>
              <a:t>28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04813"/>
            <a:ext cx="8892480" cy="503907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 </a:t>
            </a:r>
            <a:r>
              <a:rPr lang="ru-RU" altLang="ru-RU" sz="2700" b="1" dirty="0" smtClean="0"/>
              <a:t>Обозначения расширенной формы Бэкуса-Наура: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052736"/>
            <a:ext cx="8784976" cy="580526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нетерминальные символы (основные понятия)</a:t>
            </a:r>
            <a:r>
              <a:rPr lang="ru-RU" sz="2000" dirty="0" smtClean="0"/>
              <a:t> - обозначаются словами, написанными на русском языке; если </a:t>
            </a:r>
            <a:r>
              <a:rPr lang="ru-RU" sz="2000" dirty="0" err="1" smtClean="0"/>
              <a:t>нетерминал</a:t>
            </a:r>
            <a:r>
              <a:rPr lang="ru-RU" sz="2000" dirty="0" smtClean="0"/>
              <a:t> состоит из нескольких смысловых слов, то они должны быть написаны слитно (можно слова разделять подчеркиванием или начинать с прописной буквы);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терминальные символы</a:t>
            </a: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символы алфавита</a:t>
            </a:r>
            <a:r>
              <a:rPr 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2000" dirty="0" smtClean="0"/>
              <a:t> - обозначаются символами алфавита языка;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$ </a:t>
            </a:r>
            <a:r>
              <a:rPr lang="ru-RU" sz="2000" dirty="0" smtClean="0"/>
              <a:t>- начало синтаксического правила;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=</a:t>
            </a:r>
            <a:r>
              <a:rPr lang="ru-RU" sz="2000" dirty="0" smtClean="0"/>
              <a:t> (равно) - отделяет левую часть правила от правой;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[ </a:t>
            </a:r>
            <a:r>
              <a:rPr lang="ru-RU" sz="2000" b="1" dirty="0" smtClean="0"/>
              <a:t>и </a:t>
            </a:r>
            <a:r>
              <a:rPr lang="ru-RU" sz="2000" b="1" dirty="0" smtClean="0">
                <a:solidFill>
                  <a:srgbClr val="FF0000"/>
                </a:solidFill>
              </a:rPr>
              <a:t>]</a:t>
            </a:r>
            <a:r>
              <a:rPr lang="ru-RU" sz="2000" dirty="0" smtClean="0"/>
              <a:t>  - означает, что заключенная в скобки синтаксическая конструкция может отсутствовать;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{</a:t>
            </a:r>
            <a:r>
              <a:rPr lang="ru-RU" sz="2000" b="1" dirty="0" smtClean="0"/>
              <a:t> и </a:t>
            </a:r>
            <a:r>
              <a:rPr lang="ru-RU" sz="2000" b="1" dirty="0" smtClean="0">
                <a:solidFill>
                  <a:srgbClr val="FF0000"/>
                </a:solidFill>
              </a:rPr>
              <a:t>}</a:t>
            </a:r>
            <a:r>
              <a:rPr lang="ru-RU" sz="2000" i="1" dirty="0" smtClean="0"/>
              <a:t> - </a:t>
            </a:r>
            <a:r>
              <a:rPr lang="ru-RU" sz="2000" dirty="0" smtClean="0"/>
              <a:t>означает, что заключенная в скобки синтаксическая конструкция повторяется </a:t>
            </a:r>
            <a:r>
              <a:rPr lang="ru-RU" sz="2000" i="1" dirty="0" smtClean="0"/>
              <a:t>0..</a:t>
            </a:r>
            <a:r>
              <a:rPr lang="en-US" sz="2000" i="1" dirty="0" smtClean="0"/>
              <a:t>n</a:t>
            </a:r>
            <a:r>
              <a:rPr lang="ru-RU" sz="2000" dirty="0" smtClean="0"/>
              <a:t> раз;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|</a:t>
            </a:r>
            <a:r>
              <a:rPr lang="ru-RU" sz="2000" dirty="0" smtClean="0"/>
              <a:t> - используется для обозначения альтернатив;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/>
              <a:t> и 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/>
              <a:t> - используется для ограничения последовательности альтернативных конструкций.</a:t>
            </a:r>
          </a:p>
          <a:p>
            <a:pPr>
              <a:buNone/>
            </a:pPr>
            <a:r>
              <a:rPr lang="ru-RU" sz="2000" b="1" dirty="0" smtClean="0"/>
              <a:t>Пример: </a:t>
            </a:r>
            <a:r>
              <a:rPr lang="en-US" sz="2000" b="1" dirty="0" smtClean="0">
                <a:solidFill>
                  <a:srgbClr val="FF0000"/>
                </a:solidFill>
              </a:rPr>
              <a:t>$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Идентификатор </a:t>
            </a:r>
            <a:r>
              <a:rPr lang="ru-RU" sz="2000" b="1" dirty="0" smtClean="0">
                <a:solidFill>
                  <a:srgbClr val="FF0000"/>
                </a:solidFill>
              </a:rPr>
              <a:t>=</a:t>
            </a:r>
            <a:r>
              <a:rPr lang="ru-RU" sz="2000" b="1" dirty="0" smtClean="0"/>
              <a:t> Буква </a:t>
            </a:r>
            <a:r>
              <a:rPr lang="ru-RU" sz="2000" b="1" dirty="0" smtClean="0">
                <a:solidFill>
                  <a:srgbClr val="FF0000"/>
                </a:solidFill>
              </a:rPr>
              <a:t>{</a:t>
            </a:r>
            <a:r>
              <a:rPr lang="ru-RU" sz="2000" b="1" dirty="0" smtClean="0"/>
              <a:t>Буква </a:t>
            </a:r>
            <a:r>
              <a:rPr lang="ru-RU" sz="2000" b="1" dirty="0" smtClean="0">
                <a:solidFill>
                  <a:srgbClr val="FF0000"/>
                </a:solidFill>
              </a:rPr>
              <a:t>|</a:t>
            </a:r>
            <a:r>
              <a:rPr lang="ru-RU" sz="2000" b="1" dirty="0" smtClean="0"/>
              <a:t> Цифра</a:t>
            </a:r>
            <a:r>
              <a:rPr lang="ru-RU" sz="2000" b="1" dirty="0" smtClean="0">
                <a:solidFill>
                  <a:srgbClr val="FF0000"/>
                </a:solidFill>
              </a:rPr>
              <a:t>}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endParaRPr 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1000" dirty="0" smtClean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5796136" y="3068960"/>
            <a:ext cx="3347864" cy="648072"/>
          </a:xfrm>
          <a:prstGeom prst="wedgeRoundRectCallout">
            <a:avLst>
              <a:gd name="adj1" fmla="val -52681"/>
              <a:gd name="adj2" fmla="val 2219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dirty="0" smtClean="0"/>
              <a:t>Красным показаны символы, относящиеся к записи РБНФ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C3B1C5-2553-4CA8-B16E-69148B29D86A}" type="slidenum">
              <a:rPr lang="ru-RU" altLang="ru-RU" smtClean="0"/>
              <a:pPr>
                <a:defRPr/>
              </a:pPr>
              <a:t>29</a:t>
            </a:fld>
            <a:endParaRPr lang="ru-RU" altLang="ru-RU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1.2 Представление </a:t>
            </a:r>
            <a:r>
              <a:rPr lang="ru-RU" altLang="ru-RU" sz="2800" b="1" dirty="0" smtClean="0"/>
              <a:t>данных в компьютере</a:t>
            </a:r>
            <a:endParaRPr lang="ru-RU" altLang="ru-RU" sz="2400" b="1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627784" y="1628800"/>
            <a:ext cx="6059016" cy="5040560"/>
          </a:xfrm>
        </p:spPr>
        <p:txBody>
          <a:bodyPr/>
          <a:lstStyle/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1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Целые числа</a:t>
            </a:r>
            <a:r>
              <a:rPr lang="ru-RU" altLang="ru-RU" sz="1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1800" dirty="0" smtClean="0"/>
              <a:t>в компьютере могут храниться со знаком и без. Если используется </a:t>
            </a:r>
            <a:r>
              <a:rPr lang="ru-RU" altLang="ru-RU" sz="1800" dirty="0" err="1" smtClean="0"/>
              <a:t>беззнаковый</a:t>
            </a:r>
            <a:r>
              <a:rPr lang="ru-RU" altLang="ru-RU" sz="1800" dirty="0" smtClean="0"/>
              <a:t> формат, то числа считаются </a:t>
            </a:r>
            <a:r>
              <a:rPr lang="en-GB" altLang="ru-RU" sz="1800" dirty="0" smtClean="0"/>
              <a:t> положительными</a:t>
            </a:r>
            <a:r>
              <a:rPr lang="ru-RU" altLang="ru-RU" sz="1800" dirty="0" smtClean="0"/>
              <a:t>. При хранении со знаком целые числа могут быть и положительными и отрицательными. </a:t>
            </a:r>
            <a:r>
              <a:rPr lang="en-GB" altLang="ru-RU" sz="1800" dirty="0" smtClean="0"/>
              <a:t>Для хранения знака используется один двоичный разряд (старший). </a:t>
            </a:r>
            <a:endParaRPr lang="ru-RU" altLang="ru-RU" sz="1800" dirty="0" smtClean="0"/>
          </a:p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/>
              <a:t>Целые числа </a:t>
            </a:r>
            <a:r>
              <a:rPr lang="en-GB" altLang="ru-RU" sz="1800" dirty="0" smtClean="0"/>
              <a:t>в </a:t>
            </a:r>
            <a:r>
              <a:rPr lang="ru-RU" altLang="ru-RU" sz="1800" dirty="0" smtClean="0"/>
              <a:t>компьютере представляются </a:t>
            </a:r>
            <a:r>
              <a:rPr lang="en-GB" altLang="ru-RU" sz="1800" dirty="0" err="1" smtClean="0"/>
              <a:t>точно</a:t>
            </a:r>
            <a:r>
              <a:rPr lang="en-GB" altLang="ru-RU" sz="1800" dirty="0" smtClean="0"/>
              <a:t>.</a:t>
            </a:r>
            <a:endParaRPr lang="ru-RU" altLang="ru-RU" sz="1800" dirty="0" smtClean="0"/>
          </a:p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/>
              <a:t> Размер числа определяется типом.</a:t>
            </a:r>
          </a:p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b="1" dirty="0" smtClean="0"/>
              <a:t>Пример:</a:t>
            </a:r>
          </a:p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/>
              <a:t>а)  </a:t>
            </a:r>
            <a:r>
              <a:rPr lang="en-US" altLang="ru-RU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ru-RU" sz="1800" b="1" dirty="0" smtClean="0">
                <a:latin typeface="Courier New" pitchFamily="49" charset="0"/>
                <a:cs typeface="Courier New" pitchFamily="49" charset="0"/>
              </a:rPr>
              <a:t> a = </a:t>
            </a:r>
            <a:r>
              <a:rPr lang="ru-RU" altLang="ru-RU" sz="1800" b="1" dirty="0" smtClean="0">
                <a:latin typeface="Courier New" pitchFamily="49" charset="0"/>
                <a:cs typeface="Courier New" pitchFamily="49" charset="0"/>
              </a:rPr>
              <a:t>45</a:t>
            </a:r>
            <a:r>
              <a:rPr lang="en-US" altLang="ru-RU" sz="1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/>
              <a:t>      </a:t>
            </a:r>
            <a:r>
              <a:rPr lang="en-US" altLang="ru-RU" sz="1800" dirty="0" smtClean="0"/>
              <a:t>45</a:t>
            </a:r>
            <a:r>
              <a:rPr lang="en-US" altLang="ru-RU" sz="1800" baseline="-25000" dirty="0" smtClean="0"/>
              <a:t>10</a:t>
            </a:r>
            <a:r>
              <a:rPr lang="en-US" altLang="ru-RU" sz="1800" dirty="0" smtClean="0"/>
              <a:t>  = 2</a:t>
            </a:r>
            <a:r>
              <a:rPr lang="en-US" altLang="ru-RU" sz="1800" baseline="30000" dirty="0" smtClean="0"/>
              <a:t>5</a:t>
            </a:r>
            <a:r>
              <a:rPr lang="en-US" altLang="ru-RU" sz="1800" dirty="0" smtClean="0"/>
              <a:t> + 2</a:t>
            </a:r>
            <a:r>
              <a:rPr lang="en-US" altLang="ru-RU" sz="1800" baseline="30000" dirty="0" smtClean="0"/>
              <a:t>3</a:t>
            </a:r>
            <a:r>
              <a:rPr lang="en-US" altLang="ru-RU" sz="1800" dirty="0" smtClean="0"/>
              <a:t> +2</a:t>
            </a:r>
            <a:r>
              <a:rPr lang="en-US" altLang="ru-RU" sz="1800" baseline="30000" dirty="0" smtClean="0"/>
              <a:t>2</a:t>
            </a:r>
            <a:r>
              <a:rPr lang="en-US" altLang="ru-RU" sz="1800" dirty="0" smtClean="0"/>
              <a:t> </a:t>
            </a:r>
            <a:r>
              <a:rPr lang="en-US" altLang="ru-RU" sz="1800" smtClean="0"/>
              <a:t>+2</a:t>
            </a:r>
            <a:r>
              <a:rPr lang="en-US" altLang="ru-RU" sz="1800" baseline="30000" smtClean="0"/>
              <a:t>0</a:t>
            </a:r>
            <a:r>
              <a:rPr lang="en-US" altLang="ru-RU" sz="1800" smtClean="0"/>
              <a:t> </a:t>
            </a:r>
            <a:r>
              <a:rPr lang="en-US" altLang="ru-RU" sz="1800" dirty="0" smtClean="0"/>
              <a:t>= 10111</a:t>
            </a:r>
            <a:r>
              <a:rPr lang="en-US" altLang="ru-RU" sz="1800" baseline="-25000" dirty="0" smtClean="0"/>
              <a:t>2</a:t>
            </a:r>
            <a:endParaRPr lang="en-US" altLang="ru-RU" sz="1800" dirty="0" smtClean="0"/>
          </a:p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/>
              <a:t>      </a:t>
            </a:r>
            <a:r>
              <a:rPr lang="en-US" altLang="ru-RU" sz="1800" dirty="0" smtClean="0"/>
              <a:t>a</a:t>
            </a:r>
            <a:r>
              <a:rPr lang="ru-RU" altLang="ru-RU" sz="1800" dirty="0" smtClean="0"/>
              <a:t> = 0 0000000 00000000 00000000 000</a:t>
            </a:r>
            <a:r>
              <a:rPr lang="en-US" altLang="ru-RU" sz="1800" dirty="0" smtClean="0"/>
              <a:t>10111</a:t>
            </a:r>
            <a:endParaRPr lang="ru-RU" altLang="ru-RU" sz="1800" dirty="0" smtClean="0"/>
          </a:p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/>
              <a:t>б) </a:t>
            </a:r>
            <a:r>
              <a:rPr lang="en-US" altLang="ru-RU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ru-RU" sz="1800" b="1" dirty="0" smtClean="0">
                <a:latin typeface="Courier New" pitchFamily="49" charset="0"/>
                <a:cs typeface="Courier New" pitchFamily="49" charset="0"/>
              </a:rPr>
              <a:t> b = -45;</a:t>
            </a:r>
            <a:endParaRPr lang="ru-RU" altLang="ru-RU" sz="1800" b="1" dirty="0" smtClean="0">
              <a:latin typeface="Courier New" pitchFamily="49" charset="0"/>
              <a:cs typeface="Courier New" pitchFamily="49" charset="0"/>
            </a:endParaRPr>
          </a:p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1800" dirty="0" smtClean="0"/>
              <a:t>      </a:t>
            </a:r>
            <a:r>
              <a:rPr lang="en-US" altLang="ru-RU" sz="1800" dirty="0" smtClean="0"/>
              <a:t>b</a:t>
            </a:r>
            <a:r>
              <a:rPr lang="ru-RU" altLang="ru-RU" sz="1800" dirty="0" smtClean="0"/>
              <a:t> = </a:t>
            </a:r>
            <a:r>
              <a:rPr lang="en-US" altLang="ru-RU" sz="1800" dirty="0" smtClean="0"/>
              <a:t>1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1111111 11111111 11111111 11101001</a:t>
            </a:r>
            <a:endParaRPr lang="ru-RU" altLang="ru-RU" sz="180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2204864"/>
            <a:ext cx="17287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1074" y="2204864"/>
            <a:ext cx="1444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08199" y="2997026"/>
            <a:ext cx="792162" cy="576263"/>
          </a:xfrm>
          <a:prstGeom prst="wedgeRoundRectCallout">
            <a:avLst>
              <a:gd name="adj1" fmla="val -23949"/>
              <a:gd name="adj2" fmla="val -12327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600" b="1"/>
              <a:t>Знак</a:t>
            </a:r>
          </a:p>
          <a:p>
            <a:pPr algn="ctr" eaLnBrk="1" hangingPunct="1"/>
            <a:r>
              <a:rPr lang="ru-RU" altLang="ru-RU" sz="1600" b="1"/>
              <a:t>1 бит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043236" y="2997026"/>
            <a:ext cx="1368425" cy="576263"/>
          </a:xfrm>
          <a:prstGeom prst="wedgeRoundRectCallout">
            <a:avLst>
              <a:gd name="adj1" fmla="val -35731"/>
              <a:gd name="adj2" fmla="val -13071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600" b="1"/>
              <a:t>Двоичное</a:t>
            </a:r>
          </a:p>
          <a:p>
            <a:pPr algn="ctr" eaLnBrk="1" hangingPunct="1"/>
            <a:r>
              <a:rPr lang="ru-RU" altLang="ru-RU" sz="1600" b="1"/>
              <a:t>число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90872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ru-RU" sz="2000" dirty="0" smtClean="0"/>
              <a:t>Компьютер "умеет" обрабатывать данные - целые и вещественные числа, представленные </a:t>
            </a:r>
            <a:r>
              <a:rPr 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 двоичной системе счисления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0" y="5373216"/>
            <a:ext cx="2483768" cy="1368152"/>
          </a:xfrm>
          <a:prstGeom prst="wedgeRoundRectCallout">
            <a:avLst>
              <a:gd name="adj1" fmla="val 67642"/>
              <a:gd name="adj2" fmla="val 1894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600" b="1" dirty="0" smtClean="0"/>
              <a:t>Отрицательные целые числа хранятся в дополнительном коде </a:t>
            </a:r>
            <a:endParaRPr lang="ru-RU" alt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184482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556792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77CF4406-6FB7-40CD-A7DF-BEA5D9A24278}" type="slidenum">
              <a:rPr lang="ru-RU" altLang="ru-RU" sz="1400" smtClean="0">
                <a:latin typeface="Arial" pitchFamily="34" charset="0"/>
              </a:rPr>
              <a:pPr/>
              <a:t>3</a:t>
            </a:fld>
            <a:endParaRPr lang="ru-RU" altLang="ru-RU" sz="1400" dirty="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748712" cy="360362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Лабораторные работы: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0728"/>
            <a:ext cx="8893175" cy="568836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000" dirty="0" smtClean="0"/>
              <a:t>Место проведения: кафедра КС и С, ауд. № </a:t>
            </a:r>
            <a:r>
              <a:rPr lang="en-US" altLang="ru-RU" sz="2000" dirty="0" smtClean="0"/>
              <a:t>805</a:t>
            </a:r>
            <a:r>
              <a:rPr lang="ru-RU" altLang="ru-RU" sz="2000" dirty="0" smtClean="0"/>
              <a:t>, 808, 809 (ГК, 8 этаж). Один раз в две недели по 4 часа!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000" b="1" dirty="0" smtClean="0"/>
              <a:t>С собой иметь: </a:t>
            </a:r>
            <a:r>
              <a:rPr lang="ru-RU" altLang="ru-RU" sz="2000" dirty="0" err="1" smtClean="0"/>
              <a:t>флешку</a:t>
            </a:r>
            <a:r>
              <a:rPr lang="ru-RU" altLang="ru-RU" sz="2000" dirty="0" smtClean="0"/>
              <a:t>, материалы лекций или другую литературу, можно свой ноутбук.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rgbClr val="CC3300"/>
                </a:solidFill>
              </a:rPr>
              <a:t>Посещение всех занятий обязательно!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altLang="ru-RU" sz="800" b="1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000" dirty="0" smtClean="0"/>
              <a:t>Отчетность по дисциплине: 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altLang="ru-RU" sz="800" dirty="0" smtClean="0"/>
          </a:p>
          <a:p>
            <a:pPr eaLnBrk="1" hangingPunct="1">
              <a:lnSpc>
                <a:spcPct val="125000"/>
              </a:lnSpc>
              <a:spcBef>
                <a:spcPts val="0"/>
              </a:spcBef>
              <a:defRPr/>
            </a:pPr>
            <a:r>
              <a:rPr lang="ru-RU" altLang="ru-RU" sz="2000" dirty="0" smtClean="0"/>
              <a:t>4 рубежных контроля (РК):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000" dirty="0" smtClean="0"/>
              <a:t> - РК 1. Итерационные циклы - 2 часа – 3-4 недели.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000" dirty="0" smtClean="0"/>
              <a:t> - РК 2. Матрицы и подпрограммы - 2 часа – 7-8 недели.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- РК 3. Файлы и динамическая память - 2 часа – 10-11 недели.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ru-RU" altLang="ru-RU" sz="2000" dirty="0" smtClean="0"/>
              <a:t> - РК 4. Иерархии классов - 2 часа – 15-16 недели.</a:t>
            </a:r>
          </a:p>
          <a:p>
            <a:pPr eaLnBrk="1" hangingPunct="1">
              <a:lnSpc>
                <a:spcPct val="125000"/>
              </a:lnSpc>
              <a:spcBef>
                <a:spcPts val="0"/>
              </a:spcBef>
              <a:defRPr/>
            </a:pPr>
            <a:r>
              <a:rPr lang="ru-RU" altLang="ru-RU" sz="2000" dirty="0" smtClean="0"/>
              <a:t>экзамен.</a:t>
            </a:r>
            <a:endParaRPr lang="en-US" altLang="ru-RU" sz="2000" dirty="0" smtClean="0"/>
          </a:p>
          <a:p>
            <a:pPr marL="0" indent="0" eaLnBrk="1" hangingPunct="1">
              <a:lnSpc>
                <a:spcPct val="125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rgbClr val="FF0000"/>
                </a:solidFill>
              </a:rPr>
              <a:t>Экзамен можно сдать досрочно до 20 декабря, если сдать все лабораторные и ДЗ.</a:t>
            </a:r>
            <a:endParaRPr lang="en-US" alt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C3B1C5-2553-4CA8-B16E-69148B29D86A}" type="slidenum">
              <a:rPr lang="ru-RU" altLang="ru-RU" smtClean="0"/>
              <a:pPr>
                <a:defRPr/>
              </a:pPr>
              <a:t>30</a:t>
            </a:fld>
            <a:endParaRPr lang="ru-RU" altLang="ru-RU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739552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Основные встроенные (фундаментальные) целочисленные типы данных:</a:t>
            </a:r>
            <a:endParaRPr lang="ru-RU" altLang="ru-RU" sz="2400" b="1" dirty="0" smtClean="0"/>
          </a:p>
        </p:txBody>
      </p:sp>
      <p:graphicFrame>
        <p:nvGraphicFramePr>
          <p:cNvPr id="8384" name="Group 192"/>
          <p:cNvGraphicFramePr>
            <a:graphicFrameLocks noGrp="1"/>
          </p:cNvGraphicFramePr>
          <p:nvPr>
            <p:ph sz="quarter" idx="2"/>
          </p:nvPr>
        </p:nvGraphicFramePr>
        <p:xfrm>
          <a:off x="251520" y="1412776"/>
          <a:ext cx="8496944" cy="4679618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Имя типа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Подтипы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Размер, байт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Значения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3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или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[signed]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unsigned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 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0.. 2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3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short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[signed] short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unsigned short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-32768..32767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0..65535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3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[signed] long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unsigned long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 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0.. 2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[signed] char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unsigned char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-128..127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0..255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0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wchar_t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0..65535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5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bool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 (0), true(1)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375" name="Text Box 183"/>
          <p:cNvSpPr txBox="1">
            <a:spLocks noChangeArrowheads="1"/>
          </p:cNvSpPr>
          <p:nvPr/>
        </p:nvSpPr>
        <p:spPr bwMode="auto">
          <a:xfrm>
            <a:off x="250825" y="6308725"/>
            <a:ext cx="856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b="1" dirty="0">
                <a:solidFill>
                  <a:schemeClr val="accent2"/>
                </a:solidFill>
              </a:rPr>
              <a:t> </a:t>
            </a:r>
            <a:r>
              <a:rPr lang="ru-RU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Для совместимости с Си по-прежнему считается: 0 – 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false; </a:t>
            </a:r>
            <a:r>
              <a:rPr lang="ru-RU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не 0 – </a:t>
            </a:r>
            <a:r>
              <a:rPr lang="en-US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true</a:t>
            </a:r>
            <a:r>
              <a:rPr lang="ru-RU" alt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ru-RU" alt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C3B1C5-2553-4CA8-B16E-69148B29D86A}" type="slidenum">
              <a:rPr lang="ru-RU" altLang="ru-RU" smtClean="0"/>
              <a:pPr>
                <a:defRPr/>
              </a:pPr>
              <a:t>31</a:t>
            </a:fld>
            <a:endParaRPr lang="ru-RU" alt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555776" y="764704"/>
            <a:ext cx="6588224" cy="4896544"/>
          </a:xfrm>
        </p:spPr>
        <p:txBody>
          <a:bodyPr/>
          <a:lstStyle/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Вещественные числа </a:t>
            </a:r>
            <a:r>
              <a:rPr lang="ru-RU" sz="1800" dirty="0" smtClean="0"/>
              <a:t>представляются в компьютере в формате с плавающей точкой (в экспоненциальной форме):</a:t>
            </a:r>
          </a:p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 smtClean="0"/>
              <a:t>                         </a:t>
            </a:r>
            <a:r>
              <a:rPr lang="ru-RU" sz="1800" dirty="0" err="1" smtClean="0"/>
              <a:t>±Мантисса</a:t>
            </a:r>
            <a:r>
              <a:rPr lang="ru-RU" sz="1800" dirty="0" smtClean="0"/>
              <a:t>*2 </a:t>
            </a:r>
            <a:r>
              <a:rPr lang="ru-RU" sz="1800" baseline="30000" dirty="0" err="1" smtClean="0"/>
              <a:t>±Порядок</a:t>
            </a:r>
            <a:endParaRPr lang="ru-RU" sz="1800" dirty="0" smtClean="0"/>
          </a:p>
          <a:p>
            <a:pPr marL="87313" indent="0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 smtClean="0"/>
              <a:t>Однако в памяти хранится не </a:t>
            </a:r>
            <a:r>
              <a:rPr lang="ru-RU" sz="1800" i="1" dirty="0" smtClean="0"/>
              <a:t>порядок</a:t>
            </a:r>
            <a:r>
              <a:rPr lang="ru-RU" sz="1800" dirty="0" smtClean="0"/>
              <a:t>, а </a:t>
            </a:r>
            <a:r>
              <a:rPr lang="ru-RU" sz="1800" i="1" dirty="0" smtClean="0"/>
              <a:t>характеристика</a:t>
            </a:r>
            <a:r>
              <a:rPr lang="ru-RU" sz="1800" dirty="0" smtClean="0"/>
              <a:t>:</a:t>
            </a:r>
          </a:p>
          <a:p>
            <a:pPr marL="341313" indent="463550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 smtClean="0"/>
              <a:t>Характеристика =  Порядок + </a:t>
            </a:r>
            <a:r>
              <a:rPr lang="ru-RU" sz="1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Константа_типа</a:t>
            </a:r>
            <a:endParaRPr lang="ru-RU" sz="1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 smtClean="0"/>
              <a:t>	       </a:t>
            </a:r>
            <a:r>
              <a:rPr lang="en-US" sz="1800" dirty="0" smtClean="0"/>
              <a:t> </a:t>
            </a:r>
            <a:r>
              <a:rPr lang="ru-RU" sz="1800" dirty="0" smtClean="0"/>
              <a:t>Характеристика всегда положительна.</a:t>
            </a:r>
          </a:p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800" dirty="0" smtClean="0"/>
          </a:p>
          <a:p>
            <a:pPr marL="341313" indent="-341313" algn="just" eaLnBrk="1" hangingPunct="1">
              <a:spcBef>
                <a:spcPts val="600"/>
              </a:spcBef>
              <a:buClr>
                <a:srgbClr val="FF33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b="1" dirty="0" smtClean="0"/>
              <a:t>  Пример:  </a:t>
            </a:r>
          </a:p>
          <a:p>
            <a:pPr marL="341313" indent="-341313" algn="just" eaLnBrk="1" hangingPunct="1">
              <a:spcBef>
                <a:spcPts val="600"/>
              </a:spcBef>
              <a:buClr>
                <a:srgbClr val="FF33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float f = 2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625;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341313" indent="-341313" algn="just" eaLnBrk="1" hangingPunct="1">
              <a:spcBef>
                <a:spcPts val="600"/>
              </a:spcBef>
              <a:buClr>
                <a:srgbClr val="FF33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 smtClean="0"/>
              <a:t> </a:t>
            </a:r>
            <a:r>
              <a:rPr lang="en-US" sz="1800" dirty="0" smtClean="0">
                <a:cs typeface="Courier New" pitchFamily="49" charset="0"/>
              </a:rPr>
              <a:t>2</a:t>
            </a:r>
            <a:r>
              <a:rPr lang="ru-RU" sz="1800" dirty="0" smtClean="0">
                <a:cs typeface="Courier New" pitchFamily="49" charset="0"/>
              </a:rPr>
              <a:t>.</a:t>
            </a:r>
            <a:r>
              <a:rPr lang="en-US" sz="1800" dirty="0" smtClean="0">
                <a:cs typeface="Courier New" pitchFamily="49" charset="0"/>
              </a:rPr>
              <a:t>625</a:t>
            </a:r>
            <a:r>
              <a:rPr lang="ru-RU" sz="1800" baseline="-25000" dirty="0" smtClean="0"/>
              <a:t> 10</a:t>
            </a:r>
            <a:r>
              <a:rPr lang="en-US" sz="1800" dirty="0" smtClean="0"/>
              <a:t> = 10.101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 = </a:t>
            </a:r>
            <a:r>
              <a:rPr lang="ru-RU" sz="1800" dirty="0" smtClean="0">
                <a:solidFill>
                  <a:srgbClr val="FF0000"/>
                </a:solidFill>
              </a:rPr>
              <a:t>1</a:t>
            </a:r>
            <a:r>
              <a:rPr lang="en-US" sz="1800" dirty="0" smtClean="0"/>
              <a:t>.</a:t>
            </a:r>
            <a:r>
              <a:rPr lang="ru-RU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01</a:t>
            </a:r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01</a:t>
            </a:r>
            <a:r>
              <a:rPr lang="ru-RU" sz="1800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aseline="-25000" dirty="0" smtClean="0"/>
              <a:t>2 </a:t>
            </a:r>
            <a:r>
              <a:rPr lang="ru-RU" sz="1800" dirty="0" smtClean="0"/>
              <a:t>*2</a:t>
            </a:r>
            <a:r>
              <a:rPr lang="ru-RU" sz="18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</a:p>
          <a:p>
            <a:pPr marL="341313" indent="-341313" algn="just" eaLnBrk="1" hangingPunct="1">
              <a:spcBef>
                <a:spcPts val="600"/>
              </a:spcBef>
              <a:buClr>
                <a:srgbClr val="FF33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 smtClean="0"/>
              <a:t>Мантисса = 0101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 </a:t>
            </a:r>
          </a:p>
          <a:p>
            <a:pPr marL="341313" indent="-341313" algn="just" eaLnBrk="1" hangingPunct="1">
              <a:spcBef>
                <a:spcPts val="600"/>
              </a:spcBef>
              <a:buClr>
                <a:srgbClr val="FF33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1800" dirty="0" smtClean="0"/>
              <a:t>Характеристика = 1</a:t>
            </a:r>
            <a:r>
              <a:rPr lang="en-US" sz="1800" baseline="-25000" dirty="0" smtClean="0"/>
              <a:t>2</a:t>
            </a:r>
            <a:r>
              <a:rPr lang="ru-RU" sz="1800" dirty="0" smtClean="0"/>
              <a:t>+</a:t>
            </a:r>
            <a:r>
              <a:rPr lang="ru-RU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127</a:t>
            </a:r>
            <a:r>
              <a:rPr lang="en-US" sz="1800" baseline="-25000" dirty="0" smtClean="0"/>
              <a:t>10 =</a:t>
            </a:r>
            <a:r>
              <a:rPr lang="en-US" sz="1800" dirty="0" smtClean="0"/>
              <a:t> 1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+1111111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= 10000000</a:t>
            </a:r>
            <a:r>
              <a:rPr lang="en-US" sz="1800" baseline="-25000" dirty="0" smtClean="0"/>
              <a:t>2</a:t>
            </a:r>
            <a:endParaRPr lang="ru-RU" sz="1800" baseline="-25000" dirty="0" smtClean="0"/>
          </a:p>
          <a:p>
            <a:pPr marL="341313" indent="-341313" algn="just" eaLnBrk="1" hangingPunct="1">
              <a:spcBef>
                <a:spcPts val="600"/>
              </a:spcBef>
              <a:buClr>
                <a:srgbClr val="FF33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f:  0 10000000 0101000 00000000 00000000</a:t>
            </a:r>
            <a:endParaRPr lang="ru-RU" sz="1800" dirty="0" smtClean="0"/>
          </a:p>
          <a:p>
            <a:pPr marL="341313" indent="-341313" algn="just" eaLnBrk="1" hangingPunct="1">
              <a:lnSpc>
                <a:spcPct val="100000"/>
              </a:lnSpc>
              <a:spcBef>
                <a:spcPts val="600"/>
              </a:spcBef>
              <a:buClr>
                <a:srgbClr val="FF330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15616" y="1916832"/>
            <a:ext cx="151216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1074" y="1916832"/>
            <a:ext cx="1444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07504" y="2636912"/>
            <a:ext cx="720080" cy="360040"/>
          </a:xfrm>
          <a:prstGeom prst="wedgeRoundRectCallout">
            <a:avLst>
              <a:gd name="adj1" fmla="val -20501"/>
              <a:gd name="adj2" fmla="val -16212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600" b="1" dirty="0" smtClean="0"/>
              <a:t>Знак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475657" y="2636912"/>
            <a:ext cx="1224135" cy="360040"/>
          </a:xfrm>
          <a:prstGeom prst="wedgeRoundRectCallout">
            <a:avLst>
              <a:gd name="adj1" fmla="val -35731"/>
              <a:gd name="adj2" fmla="val -17655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600" b="1" dirty="0" smtClean="0"/>
              <a:t>Мантисса</a:t>
            </a:r>
            <a:endParaRPr lang="ru-RU" altLang="ru-RU" sz="1600" b="1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95536" y="1916832"/>
            <a:ext cx="72008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" name="TextBox 16"/>
          <p:cNvSpPr txBox="1"/>
          <p:nvPr/>
        </p:nvSpPr>
        <p:spPr>
          <a:xfrm>
            <a:off x="179512" y="551723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ru-RU" sz="2000" dirty="0" smtClean="0"/>
              <a:t>В памяти вещественные числа хранятся с точностью, ограниченной разрядной сеткой.</a:t>
            </a:r>
          </a:p>
          <a:p>
            <a:pPr marL="358775" indent="-358775"/>
            <a:r>
              <a:rPr lang="ru-RU" sz="2000" dirty="0" smtClean="0"/>
              <a:t>Конкретная разрядная сетка определяется </a:t>
            </a:r>
            <a:r>
              <a:rPr 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типом</a:t>
            </a:r>
            <a:r>
              <a:rPr lang="ru-RU" sz="2000" dirty="0" smtClean="0"/>
              <a:t> данных. 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15567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03648" y="15567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ru-RU" dirty="0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6660232" y="3573016"/>
            <a:ext cx="2304256" cy="936104"/>
          </a:xfrm>
          <a:prstGeom prst="wedgeRoundRectCallout">
            <a:avLst>
              <a:gd name="adj1" fmla="val -77181"/>
              <a:gd name="adj2" fmla="val 103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600" b="1" dirty="0" smtClean="0"/>
              <a:t>Нормализованное представление</a:t>
            </a:r>
          </a:p>
          <a:p>
            <a:pPr algn="ctr" eaLnBrk="1" hangingPunct="1"/>
            <a:r>
              <a:rPr lang="ru-RU" altLang="ru-RU" sz="1600" b="1" dirty="0" smtClean="0"/>
              <a:t>(1 – не хранится)</a:t>
            </a:r>
            <a:endParaRPr lang="ru-RU" alt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15567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11247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float</a:t>
            </a:r>
            <a:endParaRPr lang="ru-RU" dirty="0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11560" y="3212976"/>
            <a:ext cx="1908719" cy="432048"/>
          </a:xfrm>
          <a:prstGeom prst="wedgeRoundRectCallout">
            <a:avLst>
              <a:gd name="adj1" fmla="val -31768"/>
              <a:gd name="adj2" fmla="val -30642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600" b="1" dirty="0" smtClean="0"/>
              <a:t>Характеристика</a:t>
            </a:r>
            <a:endParaRPr lang="ru-RU" alt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0" grpId="0"/>
      <p:bldP spid="21" grpId="0"/>
      <p:bldP spid="22" grpId="0" animBg="1"/>
      <p:bldP spid="23" grpId="0"/>
      <p:bldP spid="18" grpId="0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EA89C1-FF75-4CE3-AC9F-EE887D819914}" type="slidenum">
              <a:rPr lang="ru-RU" altLang="ru-RU" smtClean="0"/>
              <a:pPr>
                <a:defRPr/>
              </a:pPr>
              <a:t>32</a:t>
            </a:fld>
            <a:endParaRPr lang="ru-RU" altLang="ru-RU" smtClean="0"/>
          </a:p>
        </p:txBody>
      </p:sp>
      <p:sp>
        <p:nvSpPr>
          <p:cNvPr id="15363" name="Rectangle 7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7778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Основные встроенные вещественные типы</a:t>
            </a:r>
          </a:p>
        </p:txBody>
      </p:sp>
      <p:graphicFrame>
        <p:nvGraphicFramePr>
          <p:cNvPr id="12386" name="Group 98"/>
          <p:cNvGraphicFramePr>
            <a:graphicFrameLocks noGrp="1"/>
          </p:cNvGraphicFramePr>
          <p:nvPr>
            <p:ph sz="quarter" idx="2"/>
          </p:nvPr>
        </p:nvGraphicFramePr>
        <p:xfrm>
          <a:off x="323528" y="1052736"/>
          <a:ext cx="8569325" cy="3593505"/>
        </p:xfrm>
        <a:graphic>
          <a:graphicData uri="http://schemas.openxmlformats.org/drawingml/2006/table">
            <a:tbl>
              <a:tblPr/>
              <a:tblGrid>
                <a:gridCol w="1106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7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5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5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24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Размер,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байт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Значащих ("точных")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десятичных цифр в мантиссе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Минимальное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положительное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Максимальное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положительное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float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1.175494351е-38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3.402823466е38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double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double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2.2250738585072014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е-308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1.797693134862318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e308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EA89C1-FF75-4CE3-AC9F-EE887D819914}" type="slidenum">
              <a:rPr lang="ru-RU" altLang="ru-RU" smtClean="0"/>
              <a:pPr>
                <a:defRPr/>
              </a:pPr>
              <a:t>33</a:t>
            </a:fld>
            <a:endParaRPr lang="ru-RU" altLang="ru-RU" smtClean="0"/>
          </a:p>
        </p:txBody>
      </p:sp>
      <p:sp>
        <p:nvSpPr>
          <p:cNvPr id="15363" name="Rectangle 7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7778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Дополнительный встроенный тип</a:t>
            </a:r>
          </a:p>
        </p:txBody>
      </p:sp>
      <p:sp>
        <p:nvSpPr>
          <p:cNvPr id="12362" name="Rectangle 74"/>
          <p:cNvSpPr>
            <a:spLocks noChangeArrowheads="1"/>
          </p:cNvSpPr>
          <p:nvPr/>
        </p:nvSpPr>
        <p:spPr bwMode="auto">
          <a:xfrm>
            <a:off x="0" y="1196752"/>
            <a:ext cx="864235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400" b="1" dirty="0" smtClean="0">
                <a:latin typeface="+mj-lt"/>
              </a:rPr>
              <a:t>Неопределенный </a:t>
            </a:r>
            <a:r>
              <a:rPr lang="ru-RU" altLang="ru-RU" sz="2400" b="1" dirty="0">
                <a:latin typeface="+mj-lt"/>
              </a:rPr>
              <a:t>(«пустой») тип</a:t>
            </a:r>
            <a:r>
              <a:rPr lang="ru-RU" altLang="ru-RU" dirty="0">
                <a:latin typeface="+mj-lt"/>
              </a:rPr>
              <a:t> </a:t>
            </a:r>
            <a:r>
              <a:rPr lang="en-US" alt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void</a:t>
            </a:r>
            <a:r>
              <a:rPr lang="ru-RU" alt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endParaRPr lang="ru-RU" alt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  <a:p>
            <a:pPr marL="266700" indent="-2667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2000" dirty="0">
              <a:latin typeface="+mj-lt"/>
            </a:endParaRPr>
          </a:p>
          <a:p>
            <a:pPr marL="266700" indent="-2667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000" dirty="0"/>
              <a:t>Нельзя объявлять значения типа </a:t>
            </a:r>
            <a:r>
              <a:rPr lang="en-US" altLang="ru-RU" sz="2000" dirty="0"/>
              <a:t>void,</a:t>
            </a:r>
            <a:r>
              <a:rPr lang="ru-RU" altLang="ru-RU" sz="2000" dirty="0"/>
              <a:t> этот тип используется только при объявлении: </a:t>
            </a:r>
          </a:p>
          <a:p>
            <a:pPr marL="266700" indent="-2667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000" dirty="0" err="1"/>
              <a:t>нетипизированных</a:t>
            </a:r>
            <a:r>
              <a:rPr lang="ru-RU" altLang="ru-RU" sz="2000" dirty="0"/>
              <a:t> указателей;</a:t>
            </a:r>
          </a:p>
          <a:p>
            <a:pPr marL="266700" indent="-2667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2000" dirty="0"/>
              <a:t>функций, не возвращающих значений (процедур</a:t>
            </a:r>
            <a:r>
              <a:rPr lang="ru-RU" altLang="ru-RU" sz="2000" dirty="0" smtClean="0"/>
              <a:t>).</a:t>
            </a:r>
          </a:p>
          <a:p>
            <a:pPr marL="266700" indent="-266700">
              <a:spcBef>
                <a:spcPct val="20000"/>
              </a:spcBef>
              <a:buClr>
                <a:schemeClr val="bg2"/>
              </a:buClr>
              <a:buSzPct val="75000"/>
            </a:pPr>
            <a:endParaRPr lang="ru-RU" alt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CFFECACA-495C-4FAE-8470-DAB7B17C7F9C}" type="slidenum">
              <a:rPr lang="ru-RU" altLang="ru-RU" sz="1400" smtClean="0">
                <a:latin typeface="Arial" pitchFamily="34" charset="0"/>
              </a:rPr>
              <a:pPr/>
              <a:t>34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04813"/>
            <a:ext cx="8893175" cy="360362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Константы и переменные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63888" y="836712"/>
            <a:ext cx="5580112" cy="60212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000" b="1" dirty="0" smtClean="0"/>
              <a:t>Константы</a:t>
            </a:r>
            <a:r>
              <a:rPr lang="ru-RU" altLang="ru-RU" sz="2000" dirty="0" smtClean="0"/>
              <a:t> – данные, не изменяемые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при выполнении программы: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u-RU" altLang="ru-RU" sz="1800" i="1" dirty="0" smtClean="0"/>
              <a:t>литералы</a:t>
            </a:r>
            <a:r>
              <a:rPr lang="ru-RU" altLang="ru-RU" sz="1800" dirty="0" smtClean="0"/>
              <a:t> – константы, указанные непосредственно в тексте программы;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u-RU" altLang="ru-RU" sz="1800" i="1" dirty="0" smtClean="0"/>
              <a:t>поименованные константы </a:t>
            </a:r>
            <a:r>
              <a:rPr lang="ru-RU" altLang="ru-RU" sz="1800" dirty="0" smtClean="0"/>
              <a:t>– </a:t>
            </a:r>
            <a:r>
              <a:rPr lang="ru-RU" altLang="ru-RU" sz="1800" dirty="0" err="1" smtClean="0"/>
              <a:t>константы</a:t>
            </a:r>
            <a:r>
              <a:rPr lang="ru-RU" altLang="ru-RU" sz="1800" dirty="0" smtClean="0"/>
              <a:t>, обращение к которым выполняется по предварительно объявленным именам.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b="1" dirty="0" smtClean="0"/>
              <a:t>Переменные – </a:t>
            </a:r>
            <a:r>
              <a:rPr lang="ru-RU" altLang="ru-RU" sz="2000" dirty="0" smtClean="0"/>
              <a:t>поименованные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данные, которые могут меняться при выполнении программы.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55576" y="1196752"/>
            <a:ext cx="158591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000" dirty="0"/>
              <a:t>Данные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07504" y="1988840"/>
            <a:ext cx="12969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dirty="0"/>
              <a:t>Константы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691680" y="1988840"/>
            <a:ext cx="15128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dirty="0"/>
              <a:t>Переменные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611560" y="1701577"/>
            <a:ext cx="793303" cy="287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763639" y="1701577"/>
            <a:ext cx="648122" cy="287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07504" y="2852936"/>
            <a:ext cx="1296988" cy="4320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dirty="0"/>
              <a:t>Литералы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547664" y="2852936"/>
            <a:ext cx="1944215" cy="4320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dirty="0"/>
              <a:t>Поименованные 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611560" y="2492897"/>
            <a:ext cx="72008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115616" y="2492896"/>
            <a:ext cx="1440160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4005064"/>
            <a:ext cx="8892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Примеры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литералов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25, 2.5,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0.1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e6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/*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 0,1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pitchFamily="34" charset="0"/>
              </a:rPr>
              <a:t>·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pitchFamily="34" charset="0"/>
              </a:rPr>
              <a:t>10</a:t>
            </a:r>
            <a:r>
              <a:rPr kumimoji="0" lang="ru-RU" altLang="ru-RU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pitchFamily="34" charset="0"/>
              </a:rPr>
              <a:t>6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pitchFamily="34" charset="0"/>
              </a:rPr>
              <a:t>*/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десятичные литералы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0x2a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шестнадцатеричный литерал;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 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true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(1)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false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(0)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логические литералы;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г) 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pitchFamily="34" charset="0"/>
              </a:rPr>
              <a:t>'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pitchFamily="34" charset="0"/>
              </a:rPr>
              <a:t>'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pitchFamily="34" charset="0"/>
              </a:rPr>
              <a:t>'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pitchFamily="34" charset="0"/>
              </a:rPr>
              <a:t>'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символьные литералы;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altLang="ru-RU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pitchFamily="34" charset="0"/>
              </a:rPr>
              <a:t>"</a:t>
            </a:r>
            <a:r>
              <a:rPr kumimoji="0" lang="en-US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abcd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Arial" pitchFamily="34" charset="0"/>
              </a:rPr>
              <a:t>"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строковый литерал.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265A0-EC2F-4197-9FA0-77CDDC61CE2C}" type="slidenum">
              <a:rPr lang="ru-RU" altLang="ru-RU" smtClean="0"/>
              <a:pPr>
                <a:defRPr/>
              </a:pPr>
              <a:t>35</a:t>
            </a:fld>
            <a:endParaRPr lang="ru-RU" altLang="ru-RU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4318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Перечисляемый</a:t>
            </a:r>
            <a:r>
              <a:rPr lang="ru-RU" altLang="ru-RU" sz="3600" dirty="0" smtClean="0"/>
              <a:t> </a:t>
            </a:r>
            <a:r>
              <a:rPr lang="ru-RU" altLang="ru-RU" sz="2800" b="1" dirty="0" smtClean="0"/>
              <a:t>тип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Используется для объявления совокупности поименованных констант.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9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b="1" dirty="0" smtClean="0">
                <a:solidFill>
                  <a:srgbClr val="FF3300"/>
                </a:solidFill>
              </a:rPr>
              <a:t>$</a:t>
            </a:r>
            <a:r>
              <a:rPr lang="en-US" altLang="ru-RU" sz="2000" b="1" dirty="0" smtClean="0"/>
              <a:t> </a:t>
            </a:r>
            <a:r>
              <a:rPr lang="ru-RU" altLang="ru-RU" sz="2000" b="1" dirty="0" err="1" smtClean="0"/>
              <a:t>Перечисляемый_тип</a:t>
            </a:r>
            <a:r>
              <a:rPr lang="ru-RU" altLang="ru-RU" sz="2000" b="1" dirty="0" smtClean="0"/>
              <a:t> </a:t>
            </a:r>
            <a:r>
              <a:rPr lang="ru-RU" altLang="ru-RU" sz="2000" b="1" dirty="0" smtClean="0">
                <a:solidFill>
                  <a:srgbClr val="FF3300"/>
                </a:solidFill>
              </a:rPr>
              <a:t>=</a:t>
            </a:r>
            <a:r>
              <a:rPr lang="ru-RU" altLang="ru-RU" sz="2000" b="1" dirty="0" smtClean="0"/>
              <a:t> </a:t>
            </a:r>
            <a:endParaRPr lang="en-US" altLang="ru-RU" sz="2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b="1" dirty="0" err="1" smtClean="0"/>
              <a:t>enum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>
                <a:solidFill>
                  <a:srgbClr val="FF3300"/>
                </a:solidFill>
              </a:rPr>
              <a:t>[</a:t>
            </a:r>
            <a:r>
              <a:rPr lang="en-US" altLang="ru-RU" sz="2000" b="1" dirty="0" smtClean="0">
                <a:solidFill>
                  <a:srgbClr val="0000FF"/>
                </a:solidFill>
              </a:rPr>
              <a:t>class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Имя</a:t>
            </a:r>
            <a:r>
              <a:rPr lang="en-US" altLang="ru-RU" sz="2000" b="1" dirty="0" smtClean="0">
                <a:solidFill>
                  <a:srgbClr val="FF3300"/>
                </a:solidFill>
              </a:rPr>
              <a:t>]</a:t>
            </a:r>
            <a:r>
              <a:rPr lang="en-US" altLang="ru-RU" sz="2000" b="1" dirty="0" smtClean="0">
                <a:solidFill>
                  <a:srgbClr val="0000FF"/>
                </a:solidFill>
              </a:rPr>
              <a:t> </a:t>
            </a:r>
            <a:r>
              <a:rPr lang="en-US" altLang="ru-RU" sz="2000" b="1" dirty="0" smtClean="0"/>
              <a:t>{</a:t>
            </a:r>
            <a:r>
              <a:rPr lang="ru-RU" altLang="ru-RU" sz="2000" b="1" dirty="0" smtClean="0"/>
              <a:t> Идентификатор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[</a:t>
            </a:r>
            <a:r>
              <a:rPr lang="en-US" altLang="ru-RU" sz="2000" b="1" dirty="0" smtClean="0"/>
              <a:t> = </a:t>
            </a:r>
            <a:r>
              <a:rPr lang="ru-RU" altLang="ru-RU" sz="2000" b="1" dirty="0" smtClean="0"/>
              <a:t>Целое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]</a:t>
            </a:r>
            <a:r>
              <a:rPr lang="en-US" altLang="ru-RU" sz="2000" b="1" dirty="0" smtClean="0"/>
              <a:t> </a:t>
            </a:r>
            <a:r>
              <a:rPr lang="ru-RU" altLang="ru-RU" sz="2000" b="1" dirty="0" smtClean="0"/>
              <a:t>    </a:t>
            </a:r>
          </a:p>
          <a:p>
            <a:pPr eaLnBrk="1" hangingPunct="1">
              <a:buNone/>
            </a:pPr>
            <a:r>
              <a:rPr lang="ru-RU" altLang="ru-RU" sz="2000" b="1" dirty="0" smtClean="0"/>
              <a:t>                               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{</a:t>
            </a:r>
            <a:r>
              <a:rPr lang="en-US" altLang="ru-RU" sz="2000" b="1" dirty="0" smtClean="0"/>
              <a:t>,</a:t>
            </a:r>
            <a:r>
              <a:rPr lang="ru-RU" altLang="ru-RU" sz="2000" b="1" dirty="0" smtClean="0"/>
              <a:t> Идентификатор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[</a:t>
            </a:r>
            <a:r>
              <a:rPr lang="en-US" altLang="ru-RU" sz="2000" b="1" dirty="0" smtClean="0"/>
              <a:t> = </a:t>
            </a:r>
            <a:r>
              <a:rPr lang="ru-RU" altLang="ru-RU" sz="2000" b="1" dirty="0" smtClean="0"/>
              <a:t>Целое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]}</a:t>
            </a:r>
            <a:r>
              <a:rPr lang="en-US" altLang="ru-RU" sz="2000" b="1" dirty="0" smtClean="0"/>
              <a:t>} </a:t>
            </a:r>
            <a:endParaRPr lang="ru-RU" altLang="ru-RU" sz="2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dirty="0" smtClean="0"/>
              <a:t>						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[</a:t>
            </a:r>
            <a:r>
              <a:rPr lang="ru-RU" altLang="ru-RU" sz="2000" b="1" dirty="0" err="1" smtClean="0"/>
              <a:t>Список_идентификаторов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]</a:t>
            </a:r>
            <a:r>
              <a:rPr lang="en-US" altLang="ru-RU" sz="2000" b="1" dirty="0" smtClean="0"/>
              <a:t>;</a:t>
            </a:r>
            <a:endParaRPr lang="ru-RU" altLang="ru-RU" sz="2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dirty="0" smtClean="0"/>
              <a:t>Примеры:</a:t>
            </a:r>
            <a:endParaRPr lang="en-US" altLang="ru-RU" sz="2000" b="1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800" b="1" dirty="0" smtClean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{SUN,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MON,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TUES,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FRI=5,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SAT} 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day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2000" dirty="0" smtClean="0">
              <a:cs typeface="Courier New" pitchFamily="49" charset="0"/>
            </a:endParaRPr>
          </a:p>
          <a:p>
            <a:pPr eaLnBrk="1" hangingPunct="1">
              <a:buNone/>
            </a:pPr>
            <a:r>
              <a:rPr lang="ru-RU" altLang="ru-RU" sz="2000" dirty="0" smtClean="0">
                <a:cs typeface="Courier New" pitchFamily="49" charset="0"/>
              </a:rPr>
              <a:t>Задание типа позволяет ограничить область видимости перечисленных значений (С++ 11), например:</a:t>
            </a:r>
          </a:p>
          <a:p>
            <a:pPr eaLnBrk="1" hangingPunct="1">
              <a:buNone/>
            </a:pPr>
            <a:endParaRPr lang="ru-RU" altLang="ru-RU" sz="800" b="1" dirty="0" smtClean="0"/>
          </a:p>
          <a:p>
            <a:pPr eaLnBrk="1" hangingPunct="1">
              <a:buNone/>
            </a:pP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enum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class Options {None, One, All}; </a:t>
            </a:r>
          </a:p>
          <a:p>
            <a:pPr eaLnBrk="1" hangingPunct="1"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Options o = Options::All;</a:t>
            </a: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>
                <a:cs typeface="Courier New" pitchFamily="49" charset="0"/>
              </a:rPr>
              <a:t> 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660232" y="3861048"/>
            <a:ext cx="1871662" cy="719137"/>
          </a:xfrm>
          <a:prstGeom prst="wedgeRoundRectCallout">
            <a:avLst>
              <a:gd name="adj1" fmla="val -99517"/>
              <a:gd name="adj2" fmla="val -5748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dirty="0"/>
              <a:t>Имя </a:t>
            </a:r>
          </a:p>
          <a:p>
            <a:pPr algn="ctr"/>
            <a:r>
              <a:rPr lang="ru-RU" altLang="ru-RU" dirty="0"/>
              <a:t>переменной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23528" y="3933056"/>
            <a:ext cx="5113338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ru-RU" dirty="0"/>
              <a:t>SUN =0,</a:t>
            </a:r>
            <a:r>
              <a:rPr lang="ru-RU" altLang="ru-RU" dirty="0"/>
              <a:t> </a:t>
            </a:r>
            <a:r>
              <a:rPr lang="en-US" altLang="ru-RU" dirty="0"/>
              <a:t>MON = 1, TUES</a:t>
            </a:r>
            <a:r>
              <a:rPr lang="ru-RU" altLang="ru-RU" dirty="0"/>
              <a:t> = 2</a:t>
            </a:r>
            <a:r>
              <a:rPr lang="en-US" altLang="ru-RU" dirty="0"/>
              <a:t>,</a:t>
            </a:r>
            <a:r>
              <a:rPr lang="ru-RU" altLang="ru-RU" dirty="0"/>
              <a:t> </a:t>
            </a:r>
            <a:r>
              <a:rPr lang="en-US" altLang="ru-RU" dirty="0"/>
              <a:t>FRI=5,</a:t>
            </a:r>
            <a:r>
              <a:rPr lang="ru-RU" altLang="ru-RU" dirty="0"/>
              <a:t> </a:t>
            </a:r>
            <a:r>
              <a:rPr lang="en-US" altLang="ru-RU" dirty="0"/>
              <a:t>SAT</a:t>
            </a:r>
            <a:r>
              <a:rPr lang="ru-RU" altLang="ru-RU" dirty="0"/>
              <a:t>=6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6444208" y="1412776"/>
            <a:ext cx="2555776" cy="1224136"/>
          </a:xfrm>
          <a:prstGeom prst="wedgeRoundRectCallout">
            <a:avLst>
              <a:gd name="adj1" fmla="val -65646"/>
              <a:gd name="adj2" fmla="val 949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dirty="0" smtClean="0"/>
              <a:t>Красным показаны символы, относящиеся к обозначениям РБНФ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12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EA86FB-4516-4B15-979E-5DCB98E83D62}" type="slidenum">
              <a:rPr lang="ru-RU" altLang="ru-RU" smtClean="0"/>
              <a:pPr>
                <a:defRPr/>
              </a:pPr>
              <a:t>36</a:t>
            </a:fld>
            <a:endParaRPr lang="ru-RU" altLang="ru-RU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7467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Объявление типа данных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97887" cy="5400675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2400" dirty="0" smtClean="0"/>
              <a:t>При необходимости программист может объявить свои типы данных. Возможность появилась только в С++.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400" b="1" dirty="0" smtClean="0">
                <a:solidFill>
                  <a:srgbClr val="FF0000"/>
                </a:solidFill>
              </a:rPr>
              <a:t>$</a:t>
            </a:r>
            <a:r>
              <a:rPr lang="en-US" altLang="ru-RU" sz="2400" b="1" dirty="0" smtClean="0"/>
              <a:t> </a:t>
            </a:r>
            <a:r>
              <a:rPr lang="ru-RU" altLang="ru-RU" sz="2400" b="1" dirty="0" err="1" smtClean="0"/>
              <a:t>Тип_данных</a:t>
            </a:r>
            <a:r>
              <a:rPr lang="ru-RU" altLang="ru-RU" sz="2400" b="1" dirty="0" smtClean="0"/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=</a:t>
            </a:r>
            <a:r>
              <a:rPr lang="ru-RU" altLang="ru-RU" sz="2400" b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FF"/>
                </a:solidFill>
              </a:rPr>
              <a:t>	</a:t>
            </a:r>
            <a:r>
              <a:rPr lang="en-US" altLang="ru-RU" sz="2400" b="1" dirty="0" err="1" smtClean="0">
                <a:solidFill>
                  <a:srgbClr val="0000FF"/>
                </a:solidFill>
              </a:rPr>
              <a:t>typedef</a:t>
            </a:r>
            <a:r>
              <a:rPr lang="en-US" altLang="ru-RU" sz="24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2400" b="1" dirty="0" err="1" smtClean="0"/>
              <a:t>Описание_типа</a:t>
            </a:r>
            <a:r>
              <a:rPr lang="ru-RU" altLang="ru-RU" sz="2400" b="1" dirty="0" smtClean="0"/>
              <a:t>  </a:t>
            </a:r>
            <a:r>
              <a:rPr lang="ru-RU" altLang="ru-RU" sz="2400" b="1" dirty="0" err="1" smtClean="0"/>
              <a:t>Имя_типа</a:t>
            </a:r>
            <a:r>
              <a:rPr lang="en-US" altLang="ru-RU" sz="2400" b="1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endParaRPr lang="en-US" altLang="ru-RU" sz="2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dirty="0" smtClean="0"/>
              <a:t>	</a:t>
            </a:r>
            <a:r>
              <a:rPr lang="ru-RU" altLang="ru-RU" sz="2400" b="1" dirty="0" smtClean="0"/>
              <a:t>Примеры: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400" b="1" dirty="0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400" dirty="0" smtClean="0"/>
              <a:t>а)</a:t>
            </a:r>
            <a:r>
              <a:rPr lang="ru-RU" altLang="ru-RU" sz="2400" b="1" dirty="0" smtClean="0"/>
              <a:t> </a:t>
            </a:r>
            <a:r>
              <a:rPr lang="en-US" altLang="ru-RU" sz="2400" b="1" dirty="0" err="1" smtClean="0">
                <a:latin typeface="Courier New" pitchFamily="49" charset="0"/>
              </a:rPr>
              <a:t>typedef</a:t>
            </a:r>
            <a:r>
              <a:rPr lang="en-US" altLang="ru-RU" sz="2400" b="1" dirty="0" smtClean="0">
                <a:latin typeface="Courier New" pitchFamily="49" charset="0"/>
              </a:rPr>
              <a:t> unsigned </a:t>
            </a:r>
            <a:r>
              <a:rPr lang="en-US" altLang="ru-RU" sz="2400" b="1" dirty="0" err="1" smtClean="0">
                <a:latin typeface="Courier New" pitchFamily="49" charset="0"/>
              </a:rPr>
              <a:t>int</a:t>
            </a:r>
            <a:r>
              <a:rPr lang="en-US" altLang="ru-RU" sz="2400" b="1" dirty="0" smtClean="0">
                <a:latin typeface="Courier New" pitchFamily="49" charset="0"/>
              </a:rPr>
              <a:t> </a:t>
            </a:r>
            <a:r>
              <a:rPr lang="en-US" altLang="ru-RU" sz="2400" b="1" dirty="0" smtClean="0">
                <a:solidFill>
                  <a:srgbClr val="0000FF"/>
                </a:solidFill>
                <a:latin typeface="Courier New" pitchFamily="49" charset="0"/>
              </a:rPr>
              <a:t>word</a:t>
            </a:r>
            <a:r>
              <a:rPr lang="en-US" altLang="ru-RU" sz="2400" b="1" dirty="0" smtClean="0">
                <a:latin typeface="Courier New" pitchFamily="49" charset="0"/>
              </a:rPr>
              <a:t>;</a:t>
            </a:r>
            <a:r>
              <a:rPr lang="en-US" altLang="ru-RU" sz="2400" dirty="0" smtClean="0"/>
              <a:t> </a:t>
            </a:r>
            <a:endParaRPr lang="ru-RU" altLang="ru-RU" sz="2400" dirty="0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400" dirty="0" smtClean="0"/>
              <a:t>б)</a:t>
            </a:r>
            <a:r>
              <a:rPr lang="ru-RU" altLang="ru-RU" sz="2400" b="1" dirty="0" smtClean="0"/>
              <a:t> </a:t>
            </a:r>
            <a:r>
              <a:rPr lang="en-US" altLang="ru-RU" sz="2400" b="1" dirty="0" err="1" smtClean="0">
                <a:latin typeface="Courier New" pitchFamily="49" charset="0"/>
              </a:rPr>
              <a:t>typedef</a:t>
            </a:r>
            <a:r>
              <a:rPr lang="en-US" altLang="ru-RU" sz="2400" b="1" dirty="0" smtClean="0">
                <a:latin typeface="Courier New" pitchFamily="49" charset="0"/>
              </a:rPr>
              <a:t> </a:t>
            </a:r>
            <a:r>
              <a:rPr lang="en-US" altLang="ru-RU" sz="2400" b="1" dirty="0" err="1" smtClean="0">
                <a:latin typeface="Courier New" pitchFamily="49" charset="0"/>
              </a:rPr>
              <a:t>enum</a:t>
            </a:r>
            <a:r>
              <a:rPr lang="en-US" altLang="ru-RU" sz="2400" b="1" dirty="0" smtClean="0">
                <a:latin typeface="Courier New" pitchFamily="49" charset="0"/>
              </a:rPr>
              <a:t> {false, true} </a:t>
            </a:r>
            <a:r>
              <a:rPr lang="en-US" altLang="ru-RU" sz="2400" b="1" dirty="0" err="1" smtClean="0">
                <a:solidFill>
                  <a:srgbClr val="0000FF"/>
                </a:solidFill>
                <a:latin typeface="Courier New" pitchFamily="49" charset="0"/>
              </a:rPr>
              <a:t>boolean</a:t>
            </a:r>
            <a:r>
              <a:rPr lang="en-US" altLang="ru-RU" sz="2400" b="1" dirty="0" smtClean="0">
                <a:latin typeface="Courier New" pitchFamily="49" charset="0"/>
              </a:rPr>
              <a:t>;</a:t>
            </a:r>
            <a:r>
              <a:rPr lang="en-US" altLang="ru-RU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altLang="ru-RU" sz="2000" dirty="0" smtClean="0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940152" y="3068960"/>
            <a:ext cx="1873250" cy="720725"/>
          </a:xfrm>
          <a:prstGeom prst="wedgeRoundRectCallout">
            <a:avLst>
              <a:gd name="adj1" fmla="val -85657"/>
              <a:gd name="adj2" fmla="val 1176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/>
              <a:t>Имя </a:t>
            </a:r>
          </a:p>
          <a:p>
            <a:pPr algn="ctr"/>
            <a:r>
              <a:rPr lang="ru-RU" altLang="ru-RU"/>
              <a:t>нового типа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6156176" y="5949280"/>
            <a:ext cx="1871662" cy="647700"/>
          </a:xfrm>
          <a:prstGeom prst="wedgeRoundRectCallout">
            <a:avLst>
              <a:gd name="adj1" fmla="val -42431"/>
              <a:gd name="adj2" fmla="val -1474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/>
              <a:t>Имя </a:t>
            </a:r>
          </a:p>
          <a:p>
            <a:pPr algn="ctr"/>
            <a:r>
              <a:rPr lang="ru-RU" altLang="ru-RU"/>
              <a:t>нового типа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4E0458-F620-4820-917E-54144C8E3876}" type="slidenum">
              <a:rPr lang="ru-RU" altLang="ru-RU" smtClean="0"/>
              <a:pPr>
                <a:defRPr/>
              </a:pPr>
              <a:t>37</a:t>
            </a:fld>
            <a:endParaRPr lang="ru-RU" altLang="ru-RU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748712" cy="791369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Объявление переменных и поименованных констант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4744"/>
            <a:ext cx="9217471" cy="5617369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solidFill>
                  <a:srgbClr val="FF0000"/>
                </a:solidFill>
              </a:rPr>
              <a:t>$</a:t>
            </a:r>
            <a:r>
              <a:rPr lang="en-US" altLang="ru-RU" sz="2000" b="1" dirty="0" smtClean="0"/>
              <a:t>  </a:t>
            </a:r>
            <a:r>
              <a:rPr lang="ru-RU" altLang="ru-RU" sz="2000" b="1" dirty="0" err="1" smtClean="0"/>
              <a:t>Объявление_поименованных_данных</a:t>
            </a:r>
            <a:r>
              <a:rPr lang="ru-RU" altLang="ru-RU" sz="2000" b="1" dirty="0" smtClean="0"/>
              <a:t>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=</a:t>
            </a:r>
          </a:p>
          <a:p>
            <a:pPr eaLnBrk="1" hangingPunct="1">
              <a:lnSpc>
                <a:spcPct val="95000"/>
              </a:lnSpc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    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[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Изменчивость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]</a:t>
            </a:r>
            <a:r>
              <a:rPr lang="en-US" altLang="ru-RU" sz="20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 Тип </a:t>
            </a:r>
            <a:endParaRPr lang="en-US" altLang="ru-RU" sz="20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5000"/>
              </a:lnSpc>
              <a:buNone/>
            </a:pPr>
            <a:r>
              <a:rPr lang="en-US" altLang="ru-RU" sz="2000" b="1" dirty="0" smtClean="0">
                <a:solidFill>
                  <a:srgbClr val="0000FF"/>
                </a:solidFill>
              </a:rPr>
              <a:t>			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  Идентификатор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(</a:t>
            </a:r>
            <a:r>
              <a:rPr lang="en-US" altLang="ru-RU" sz="2000" b="1" dirty="0" smtClean="0">
                <a:solidFill>
                  <a:srgbClr val="0000FF"/>
                </a:solidFill>
              </a:rPr>
              <a:t>=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Литерал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|</a:t>
            </a:r>
            <a:r>
              <a:rPr lang="en-US" altLang="ru-RU" sz="2000" b="1" dirty="0" smtClean="0"/>
              <a:t>(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Литерал</a:t>
            </a:r>
            <a:r>
              <a:rPr lang="ru-RU" altLang="ru-RU" sz="2000" b="1" dirty="0" smtClean="0"/>
              <a:t>)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|</a:t>
            </a:r>
            <a:r>
              <a:rPr lang="en-US" altLang="ru-RU" sz="2000" b="1" dirty="0" smtClean="0"/>
              <a:t>{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Литерал</a:t>
            </a:r>
            <a:r>
              <a:rPr lang="en-US" altLang="ru-RU" sz="2000" b="1" dirty="0" smtClean="0"/>
              <a:t>}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)</a:t>
            </a:r>
            <a:r>
              <a:rPr lang="en-US" altLang="ru-RU" sz="2000" b="1" dirty="0" smtClean="0">
                <a:solidFill>
                  <a:srgbClr val="0000FF"/>
                </a:solidFill>
              </a:rPr>
              <a:t> 		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             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{</a:t>
            </a:r>
            <a:r>
              <a:rPr lang="en-US" altLang="ru-RU" sz="2000" b="1" dirty="0" smtClean="0">
                <a:solidFill>
                  <a:srgbClr val="0000FF"/>
                </a:solidFill>
              </a:rPr>
              <a:t>,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Идентификатор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(</a:t>
            </a:r>
            <a:r>
              <a:rPr lang="en-US" altLang="ru-RU" sz="2000" b="1" dirty="0" smtClean="0">
                <a:solidFill>
                  <a:srgbClr val="0000FF"/>
                </a:solidFill>
              </a:rPr>
              <a:t>=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Литерал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|</a:t>
            </a:r>
            <a:r>
              <a:rPr lang="en-US" altLang="ru-RU" sz="2000" b="1" dirty="0" smtClean="0"/>
              <a:t>(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Литерал</a:t>
            </a:r>
            <a:r>
              <a:rPr lang="ru-RU" altLang="ru-RU" sz="2000" b="1" dirty="0" smtClean="0"/>
              <a:t>)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|</a:t>
            </a:r>
            <a:r>
              <a:rPr lang="en-US" altLang="ru-RU" sz="2000" b="1" dirty="0" smtClean="0"/>
              <a:t>{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Литерал</a:t>
            </a:r>
            <a:r>
              <a:rPr lang="en-US" altLang="ru-RU" sz="2000" b="1" dirty="0" smtClean="0"/>
              <a:t>}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)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}</a:t>
            </a:r>
            <a:r>
              <a:rPr lang="en-US" altLang="ru-RU" sz="2000" b="1" dirty="0" smtClean="0">
                <a:solidFill>
                  <a:srgbClr val="0000FF"/>
                </a:solidFill>
              </a:rPr>
              <a:t>;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altLang="ru-RU" sz="2000" dirty="0" smtClean="0"/>
              <a:t>где Изменчивость </a:t>
            </a:r>
            <a:r>
              <a:rPr lang="en-US" altLang="ru-RU" sz="2000" dirty="0" smtClean="0"/>
              <a:t>–</a:t>
            </a:r>
            <a:r>
              <a:rPr lang="ru-RU" altLang="ru-RU" sz="2000" dirty="0" smtClean="0"/>
              <a:t> описатель возможности изменения значений: 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altLang="ru-RU" sz="1800" dirty="0" smtClean="0"/>
              <a:t>			</a:t>
            </a:r>
            <a:r>
              <a:rPr lang="en-US" altLang="ru-RU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altLang="ru-RU" sz="1800" dirty="0" smtClean="0"/>
              <a:t> – </a:t>
            </a:r>
            <a:r>
              <a:rPr lang="ru-RU" altLang="ru-RU" sz="1800" dirty="0" smtClean="0"/>
              <a:t>константа</a:t>
            </a:r>
            <a:r>
              <a:rPr lang="en-US" altLang="ru-RU" sz="1800" dirty="0" smtClean="0"/>
              <a:t> – </a:t>
            </a:r>
            <a:r>
              <a:rPr lang="ru-RU" altLang="ru-RU" sz="1800" dirty="0" smtClean="0"/>
              <a:t>неизменяемое значение,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altLang="ru-RU" sz="1800" dirty="0" smtClean="0"/>
              <a:t>			</a:t>
            </a:r>
            <a:r>
              <a:rPr lang="en-US" altLang="ru-RU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volatile</a:t>
            </a:r>
            <a:r>
              <a:rPr lang="en-US" altLang="ru-RU" sz="1800" dirty="0" smtClean="0"/>
              <a:t> – </a:t>
            </a:r>
            <a:r>
              <a:rPr lang="ru-RU" altLang="ru-RU" sz="1800" dirty="0" smtClean="0"/>
              <a:t>независимо меняющаяся переменная,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altLang="ru-RU" sz="1800" dirty="0" smtClean="0"/>
              <a:t>                         </a:t>
            </a:r>
            <a:r>
              <a:rPr lang="en-US" altLang="ru-RU" sz="1800" dirty="0" smtClean="0"/>
              <a:t>   </a:t>
            </a:r>
            <a:r>
              <a:rPr lang="ru-RU" altLang="ru-RU" sz="1800" dirty="0" smtClean="0"/>
              <a:t> без указания изменчивости – обычная переменная</a:t>
            </a:r>
            <a:r>
              <a:rPr lang="en-US" altLang="ru-RU" sz="1800" dirty="0" smtClean="0"/>
              <a:t>;</a:t>
            </a:r>
            <a:r>
              <a:rPr lang="ru-RU" altLang="ru-RU" sz="1800" dirty="0" smtClean="0"/>
              <a:t> 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altLang="ru-RU" sz="2000" dirty="0" smtClean="0"/>
              <a:t>	Тип </a:t>
            </a:r>
            <a:r>
              <a:rPr lang="en-US" altLang="ru-RU" sz="2000" dirty="0" smtClean="0"/>
              <a:t>–</a:t>
            </a:r>
            <a:r>
              <a:rPr lang="ru-RU" altLang="ru-RU" sz="2000" dirty="0" smtClean="0"/>
              <a:t> описатель типа:</a:t>
            </a:r>
            <a:r>
              <a:rPr lang="ru-RU" altLang="ru-RU" sz="2000" b="1" dirty="0" smtClean="0"/>
              <a:t> </a:t>
            </a:r>
            <a:r>
              <a:rPr lang="en-US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000" dirty="0" smtClean="0"/>
              <a:t>и т.д.;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ru-RU" altLang="ru-RU" sz="2000" dirty="0" smtClean="0"/>
              <a:t>	Идентификатор </a:t>
            </a:r>
            <a:r>
              <a:rPr lang="en-US" altLang="ru-RU" sz="2000" dirty="0" smtClean="0"/>
              <a:t>– </a:t>
            </a:r>
            <a:r>
              <a:rPr lang="ru-RU" altLang="ru-RU" sz="2000" dirty="0" smtClean="0"/>
              <a:t>имя переменной или константы;</a:t>
            </a:r>
          </a:p>
          <a:p>
            <a:pPr eaLnBrk="1" hangingPunct="1">
              <a:lnSpc>
                <a:spcPct val="95000"/>
              </a:lnSpc>
              <a:buNone/>
            </a:pPr>
            <a:r>
              <a:rPr lang="ru-RU" altLang="ru-RU" sz="2000" dirty="0" smtClean="0"/>
              <a:t>	Значение </a:t>
            </a:r>
            <a:r>
              <a:rPr lang="en-US" altLang="ru-RU" sz="2000" dirty="0" smtClean="0"/>
              <a:t>–</a:t>
            </a:r>
            <a:r>
              <a:rPr lang="ru-RU" altLang="ru-RU" sz="2000" dirty="0" smtClean="0"/>
              <a:t> значение переменной</a:t>
            </a:r>
            <a:r>
              <a:rPr lang="en-US" altLang="ru-RU" sz="2000" dirty="0" smtClean="0"/>
              <a:t> (</a:t>
            </a:r>
            <a:r>
              <a:rPr lang="ru-RU" altLang="ru-RU" sz="2000" dirty="0" smtClean="0"/>
              <a:t>инициализирующее</a:t>
            </a:r>
            <a:r>
              <a:rPr lang="en-US" altLang="ru-RU" sz="2000" dirty="0" smtClean="0"/>
              <a:t>)</a:t>
            </a:r>
            <a:r>
              <a:rPr lang="ru-RU" altLang="ru-RU" sz="2000" dirty="0" smtClean="0"/>
              <a:t> или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константы.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altLang="ru-RU" sz="2000" b="1" dirty="0" smtClean="0"/>
              <a:t>	</a:t>
            </a:r>
            <a:r>
              <a:rPr lang="ru-RU" altLang="ru-RU" sz="2000" b="1" dirty="0" smtClean="0"/>
              <a:t>Примеры:</a:t>
            </a:r>
            <a:endParaRPr lang="en-US" altLang="ru-RU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а)</a:t>
            </a:r>
            <a:r>
              <a:rPr lang="ru-RU" altLang="ru-RU" sz="2000" b="1" dirty="0" smtClean="0"/>
              <a:t>  </a:t>
            </a:r>
            <a:r>
              <a:rPr lang="en-US" altLang="ru-RU" sz="2000" b="1" dirty="0" err="1" smtClean="0">
                <a:latin typeface="Courier New" pitchFamily="49" charset="0"/>
              </a:rPr>
              <a:t>int</a:t>
            </a:r>
            <a:r>
              <a:rPr lang="en-US" altLang="ru-RU" sz="2000" b="1" dirty="0" smtClean="0">
                <a:latin typeface="Courier New" pitchFamily="49" charset="0"/>
              </a:rPr>
              <a:t> </a:t>
            </a:r>
            <a:r>
              <a:rPr lang="en-US" altLang="ru-RU" sz="2000" b="1" dirty="0" err="1" smtClean="0">
                <a:latin typeface="Courier New" pitchFamily="49" charset="0"/>
              </a:rPr>
              <a:t>a,b</a:t>
            </a:r>
            <a:r>
              <a:rPr lang="en-US" altLang="ru-RU" sz="2000" b="1" dirty="0" smtClean="0">
                <a:latin typeface="Courier New" pitchFamily="49" charset="0"/>
              </a:rPr>
              <a:t>;</a:t>
            </a:r>
            <a:r>
              <a:rPr lang="en-US" altLang="ru-RU" sz="2000" dirty="0" smtClean="0"/>
              <a:t>              </a:t>
            </a:r>
            <a:r>
              <a:rPr lang="ru-RU" altLang="ru-RU" sz="2000" dirty="0" smtClean="0"/>
              <a:t>                           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две целочисленные переменные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б)</a:t>
            </a:r>
            <a:r>
              <a:rPr lang="ru-RU" altLang="ru-RU" sz="2000" b="1" dirty="0" smtClean="0"/>
              <a:t>  </a:t>
            </a:r>
            <a:r>
              <a:rPr lang="en-US" altLang="ru-RU" sz="2000" b="1" dirty="0" smtClean="0">
                <a:latin typeface="Courier New" pitchFamily="49" charset="0"/>
              </a:rPr>
              <a:t>float c=1.05,d</a:t>
            </a:r>
            <a:r>
              <a:rPr lang="ru-RU" altLang="ru-RU" sz="2000" b="1" dirty="0" smtClean="0">
                <a:latin typeface="Courier New" pitchFamily="49" charset="0"/>
              </a:rPr>
              <a:t>(3.5)</a:t>
            </a:r>
            <a:r>
              <a:rPr lang="en-US" altLang="ru-RU" sz="2000" b="1" dirty="0" smtClean="0">
                <a:latin typeface="Courier New" pitchFamily="49" charset="0"/>
              </a:rPr>
              <a:t>,e{1.1};</a:t>
            </a:r>
            <a:r>
              <a:rPr lang="ru-RU" altLang="ru-RU" sz="2000" dirty="0" smtClean="0"/>
              <a:t>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инициализированные переменные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в)</a:t>
            </a:r>
            <a:r>
              <a:rPr lang="ru-RU" altLang="ru-RU" sz="2000" b="1" dirty="0" smtClean="0"/>
              <a:t>  </a:t>
            </a:r>
            <a:r>
              <a:rPr lang="en-US" altLang="ru-RU" sz="2000" b="1" dirty="0" smtClean="0">
                <a:latin typeface="Courier New" pitchFamily="49" charset="0"/>
              </a:rPr>
              <a:t>const unsigned char letter='a';</a:t>
            </a:r>
            <a:r>
              <a:rPr lang="en-US" altLang="ru-RU" sz="2000" dirty="0" smtClean="0"/>
              <a:t>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//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константа – код буквы «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г)</a:t>
            </a:r>
            <a:r>
              <a:rPr lang="ru-RU" altLang="ru-RU" sz="2000" b="1" dirty="0" smtClean="0"/>
              <a:t>  </a:t>
            </a:r>
            <a:r>
              <a:rPr lang="en-US" altLang="ru-RU" sz="2000" b="1" dirty="0" err="1" smtClean="0">
                <a:latin typeface="Courier New" pitchFamily="49" charset="0"/>
              </a:rPr>
              <a:t>int</a:t>
            </a:r>
            <a:r>
              <a:rPr lang="ru-RU" altLang="ru-RU" sz="2000" b="1" dirty="0" smtClean="0">
                <a:latin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</a:rPr>
              <a:t>const a=15;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            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//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целочисленная константа 15</a:t>
            </a:r>
            <a:endParaRPr lang="en-US" altLang="ru-RU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000" dirty="0" err="1" smtClean="0"/>
              <a:t>д</a:t>
            </a:r>
            <a:r>
              <a:rPr lang="ru-RU" altLang="ru-RU" sz="2000" dirty="0" smtClean="0"/>
              <a:t>) </a:t>
            </a:r>
            <a:r>
              <a:rPr lang="en-US" altLang="ru-RU" sz="2000" b="1" dirty="0" smtClean="0">
                <a:latin typeface="Courier New" pitchFamily="49" charset="0"/>
              </a:rPr>
              <a:t>const </a:t>
            </a:r>
            <a:r>
              <a:rPr lang="en-US" altLang="ru-RU" sz="2000" b="1" dirty="0" err="1" smtClean="0">
                <a:latin typeface="Courier New" pitchFamily="49" charset="0"/>
              </a:rPr>
              <a:t>int</a:t>
            </a:r>
            <a:r>
              <a:rPr lang="en-US" altLang="ru-RU" sz="2000" b="1" dirty="0" smtClean="0">
                <a:latin typeface="Courier New" pitchFamily="49" charset="0"/>
              </a:rPr>
              <a:t> a(1);  </a:t>
            </a:r>
            <a:r>
              <a:rPr lang="ru-RU" altLang="ru-RU" sz="2000" b="1" dirty="0" smtClean="0">
                <a:latin typeface="Courier New" pitchFamily="49" charset="0"/>
              </a:rPr>
              <a:t>   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//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целочисленная константа 1</a:t>
            </a:r>
            <a:endParaRPr lang="ru-RU" altLang="ru-RU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3C2F02-5A8E-4E17-A8FF-1937510E9E21}" type="slidenum">
              <a:rPr lang="ru-RU" altLang="ru-RU" smtClean="0"/>
              <a:pPr>
                <a:defRPr/>
              </a:pPr>
              <a:t>38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7467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1.3 Операции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713"/>
            <a:ext cx="8713788" cy="5905400"/>
          </a:xfrm>
        </p:spPr>
        <p:txBody>
          <a:bodyPr/>
          <a:lstStyle/>
          <a:p>
            <a:pPr marL="358775" indent="-358775" eaLnBrk="1" hangingPunct="1">
              <a:spcBef>
                <a:spcPts val="300"/>
              </a:spcBef>
              <a:buNone/>
            </a:pPr>
            <a:r>
              <a:rPr lang="ru-RU" altLang="ru-RU" sz="2000" dirty="0" smtClean="0"/>
              <a:t>В процессе написания программы над данными выполняют операции. </a:t>
            </a:r>
            <a:r>
              <a:rPr lang="ru-RU" alt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Перечень выполняемых операций определяется типом данных. </a:t>
            </a:r>
          </a:p>
          <a:p>
            <a:pPr marL="358775" indent="-358775" eaLnBrk="1" hangingPunct="1">
              <a:spcBef>
                <a:spcPts val="300"/>
              </a:spcBef>
              <a:buNone/>
            </a:pPr>
            <a:r>
              <a:rPr lang="ru-RU" altLang="ru-RU" sz="2000" b="1" dirty="0" smtClean="0"/>
              <a:t> </a:t>
            </a: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Арифметические операции </a:t>
            </a:r>
            <a:r>
              <a:rPr lang="ru-RU" altLang="ru-RU" sz="2000" dirty="0" smtClean="0"/>
              <a:t>выполняются над целыми и вещественными числами (константами и переменными):      </a:t>
            </a:r>
          </a:p>
          <a:p>
            <a:pPr marL="0" indent="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ru-RU" altLang="ru-RU" sz="2000" b="1" dirty="0" smtClean="0"/>
              <a:t>         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– сложение;              </a:t>
            </a:r>
            <a:r>
              <a:rPr lang="ru-RU" altLang="ru-RU" sz="2000" b="1" dirty="0" smtClean="0"/>
              <a:t>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– вычитание;              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*</a:t>
            </a:r>
            <a:r>
              <a:rPr lang="ru-RU" altLang="ru-RU" sz="2000" dirty="0" smtClean="0"/>
              <a:t> – умножение; </a:t>
            </a:r>
            <a:r>
              <a:rPr lang="en-US" altLang="ru-RU" sz="2000" dirty="0" smtClean="0"/>
              <a:t> </a:t>
            </a:r>
          </a:p>
          <a:p>
            <a:pPr marL="0" indent="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en-US" altLang="ru-RU" sz="2000" dirty="0" smtClean="0"/>
              <a:t>  </a:t>
            </a:r>
            <a:r>
              <a:rPr lang="ru-RU" altLang="ru-RU" sz="2000" dirty="0" smtClean="0"/>
              <a:t>       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</a:t>
            </a:r>
            <a:r>
              <a:rPr lang="ru-RU" altLang="ru-RU" sz="2000" dirty="0" smtClean="0"/>
              <a:t> –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деление – результат – вещественное, если хотя бы одно из </a:t>
            </a:r>
          </a:p>
          <a:p>
            <a:pPr marL="0" indent="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ru-RU" altLang="ru-RU" sz="2000" dirty="0" smtClean="0"/>
              <a:t>              чисел – вещественное, результат –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целое, если делимое и </a:t>
            </a:r>
          </a:p>
          <a:p>
            <a:pPr marL="0" indent="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ru-RU" altLang="ru-RU" sz="2000" dirty="0" smtClean="0"/>
              <a:t>              делитель – целые, </a:t>
            </a:r>
            <a:endParaRPr lang="en-US" altLang="ru-RU" sz="2000" dirty="0" smtClean="0"/>
          </a:p>
          <a:p>
            <a:pPr marL="0" indent="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en-US" altLang="ru-RU" sz="2000" dirty="0" smtClean="0"/>
              <a:t>   </a:t>
            </a:r>
            <a:r>
              <a:rPr lang="ru-RU" altLang="ru-RU" sz="2000" dirty="0" smtClean="0"/>
              <a:t>      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%</a:t>
            </a:r>
            <a:r>
              <a:rPr lang="en-US" altLang="ru-RU" sz="2000" dirty="0" smtClean="0"/>
              <a:t> - </a:t>
            </a:r>
            <a:r>
              <a:rPr lang="ru-RU" altLang="ru-RU" sz="2000" dirty="0" smtClean="0"/>
              <a:t>остаток от деления целых чисел.</a:t>
            </a:r>
          </a:p>
          <a:p>
            <a:pPr marL="0" indent="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ru-RU" altLang="ru-RU" sz="2000" b="1" dirty="0" smtClean="0"/>
              <a:t>Примеры:</a:t>
            </a:r>
          </a:p>
          <a:p>
            <a:pPr marL="457200" indent="-457200" eaLnBrk="1" hangingPunct="1">
              <a:spcBef>
                <a:spcPts val="300"/>
              </a:spcBef>
              <a:buNone/>
            </a:pPr>
            <a:r>
              <a:rPr lang="ru-RU" altLang="ru-RU" sz="2000" dirty="0" smtClean="0">
                <a:cs typeface="Courier New" pitchFamily="49" charset="0"/>
              </a:rPr>
              <a:t>а)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a = 3,b = -5;</a:t>
            </a:r>
          </a:p>
          <a:p>
            <a:pPr marL="457200" indent="-457200" eaLnBrk="1" hangingPunct="1">
              <a:spcBef>
                <a:spcPts val="300"/>
              </a:spcBef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	a + b  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-2</a:t>
            </a:r>
          </a:p>
          <a:p>
            <a:pPr marL="457200" indent="-457200" eaLnBrk="1" hangingPunct="1">
              <a:spcBef>
                <a:spcPts val="300"/>
              </a:spcBef>
              <a:buNone/>
            </a:pP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a / b  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0</a:t>
            </a:r>
          </a:p>
          <a:p>
            <a:pPr marL="457200" indent="-457200" eaLnBrk="1" hangingPunct="1">
              <a:spcBef>
                <a:spcPts val="300"/>
              </a:spcBef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a % b  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en-US" altLang="ru-RU" sz="2000" dirty="0" smtClean="0">
                <a:solidFill>
                  <a:srgbClr val="FF0000"/>
                </a:solidFill>
                <a:cs typeface="Courier New" pitchFamily="49" charset="0"/>
              </a:rPr>
              <a:t>-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3 –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знак зависит от реализации!</a:t>
            </a:r>
            <a:endParaRPr lang="en-US" altLang="ru-RU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ru-RU" altLang="ru-RU" sz="2000" dirty="0" smtClean="0">
                <a:cs typeface="Courier New" pitchFamily="49" charset="0"/>
              </a:rPr>
              <a:t>б) </a:t>
            </a:r>
            <a:r>
              <a:rPr lang="en-US" altLang="ru-RU" sz="2000" dirty="0" smtClean="0">
                <a:cs typeface="Courier New" pitchFamily="49" charset="0"/>
              </a:rPr>
              <a:t>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float g = 3.5,h = -8.1;</a:t>
            </a:r>
          </a:p>
          <a:p>
            <a:pPr marL="0" indent="0" eaLnBrk="1" hangingPunct="1">
              <a:spcBef>
                <a:spcPts val="300"/>
              </a:spcBef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g / h  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примерно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 -0.432</a:t>
            </a:r>
            <a:endParaRPr lang="ru-RU" altLang="ru-RU" sz="2000" dirty="0" smtClean="0">
              <a:solidFill>
                <a:schemeClr val="bg2">
                  <a:lumMod val="40000"/>
                  <a:lumOff val="60000"/>
                </a:schemeClr>
              </a:solidFill>
              <a:cs typeface="Courier New" pitchFamily="49" charset="0"/>
            </a:endParaRPr>
          </a:p>
          <a:p>
            <a:pPr marL="0" indent="0" eaLnBrk="1" hangingPunct="1">
              <a:spcBef>
                <a:spcPts val="300"/>
              </a:spcBef>
              <a:buNone/>
            </a:pPr>
            <a:r>
              <a:rPr lang="ru-RU" altLang="ru-RU" sz="2000" dirty="0" smtClean="0">
                <a:cs typeface="Courier New" pitchFamily="49" charset="0"/>
              </a:rPr>
              <a:t>в) 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a / g  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примерно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 0.857</a:t>
            </a:r>
            <a:endParaRPr lang="ru-RU" altLang="ru-RU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BAC04F-2EED-4F09-B369-C7D227B1E7F8}" type="slidenum">
              <a:rPr lang="ru-RU" altLang="ru-RU" smtClean="0"/>
              <a:pPr>
                <a:defRPr/>
              </a:pPr>
              <a:t>39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Логические операции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642350" cy="115212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Логические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операции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2000" dirty="0" smtClean="0"/>
              <a:t>выполняются над логическими константами и переменными:</a:t>
            </a:r>
          </a:p>
          <a:p>
            <a:pPr marL="0" indent="0" algn="ctr" eaLnBrk="1" hangingPunct="1">
              <a:buNone/>
            </a:pPr>
            <a:r>
              <a:rPr lang="ru-RU" altLang="ru-RU" sz="2000" dirty="0" smtClean="0"/>
              <a:t>   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! (НЕ),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&amp;&amp;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(И),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|| (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ИЛИ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ru-RU" alt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71B610-1401-4A65-83FA-DA8C87EA54E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Group 50"/>
          <p:cNvGraphicFramePr>
            <a:graphicFrameLocks noGrp="1"/>
          </p:cNvGraphicFramePr>
          <p:nvPr/>
        </p:nvGraphicFramePr>
        <p:xfrm>
          <a:off x="2916386" y="2997150"/>
          <a:ext cx="2232025" cy="1223964"/>
        </p:xfrm>
        <a:graphic>
          <a:graphicData uri="http://schemas.openxmlformats.org/drawingml/2006/table">
            <a:tbl>
              <a:tblPr/>
              <a:tblGrid>
                <a:gridCol w="744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4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Group 52"/>
          <p:cNvGraphicFramePr>
            <a:graphicFrameLocks noGrp="1"/>
          </p:cNvGraphicFramePr>
          <p:nvPr/>
        </p:nvGraphicFramePr>
        <p:xfrm>
          <a:off x="5796111" y="2997150"/>
          <a:ext cx="2232025" cy="1223964"/>
        </p:xfrm>
        <a:graphic>
          <a:graphicData uri="http://schemas.openxmlformats.org/drawingml/2006/table">
            <a:tbl>
              <a:tblPr/>
              <a:tblGrid>
                <a:gridCol w="744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4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Group 98"/>
          <p:cNvGraphicFramePr>
            <a:graphicFrameLocks noGrp="1"/>
          </p:cNvGraphicFramePr>
          <p:nvPr/>
        </p:nvGraphicFramePr>
        <p:xfrm>
          <a:off x="683568" y="2996952"/>
          <a:ext cx="1511300" cy="900113"/>
        </p:xfrm>
        <a:graphic>
          <a:graphicData uri="http://schemas.openxmlformats.org/drawingml/2006/table">
            <a:tbl>
              <a:tblPr/>
              <a:tblGrid>
                <a:gridCol w="755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71600" y="242088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ru-RU" altLang="ru-RU" sz="2000" b="1" dirty="0" smtClean="0">
                <a:solidFill>
                  <a:srgbClr val="FF0000"/>
                </a:solidFill>
              </a:rPr>
              <a:t>!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(НЕ)</a:t>
            </a:r>
            <a:endParaRPr lang="ru-RU" altLang="ru-RU" sz="2000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87824" y="2420888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ru-RU" altLang="ru-RU" sz="2000" b="1" dirty="0" smtClean="0">
                <a:solidFill>
                  <a:srgbClr val="FF0000"/>
                </a:solidFill>
              </a:rPr>
              <a:t>&amp;&amp;</a:t>
            </a:r>
            <a:r>
              <a:rPr lang="ru-RU" altLang="ru-RU" sz="2000" b="1" dirty="0" smtClean="0"/>
              <a:t> (</a:t>
            </a:r>
            <a:r>
              <a:rPr lang="ru-RU" altLang="ru-RU" sz="2000" b="1" cap="all" dirty="0" smtClean="0">
                <a:solidFill>
                  <a:schemeClr val="hlink"/>
                </a:solidFill>
              </a:rPr>
              <a:t>и</a:t>
            </a:r>
            <a:r>
              <a:rPr lang="ru-RU" altLang="ru-RU" sz="2000" b="1" dirty="0" smtClean="0"/>
              <a:t>)</a:t>
            </a:r>
            <a:endParaRPr lang="ru-RU" altLang="ru-RU" sz="2000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796136" y="24208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ru-RU" altLang="ru-RU" sz="2000" b="1" dirty="0" smtClean="0">
                <a:solidFill>
                  <a:srgbClr val="FF0000"/>
                </a:solidFill>
              </a:rPr>
              <a:t>||</a:t>
            </a:r>
            <a:r>
              <a:rPr lang="ru-RU" altLang="ru-RU" sz="2000" b="1" dirty="0" smtClean="0"/>
              <a:t> (</a:t>
            </a:r>
            <a:r>
              <a:rPr lang="ru-RU" altLang="ru-RU" sz="2000" b="1" cap="all" dirty="0" smtClean="0">
                <a:solidFill>
                  <a:schemeClr val="hlink"/>
                </a:solidFill>
              </a:rPr>
              <a:t>или</a:t>
            </a:r>
            <a:r>
              <a:rPr lang="ru-RU" altLang="ru-RU" sz="2000" b="1" dirty="0" smtClean="0"/>
              <a:t>)</a:t>
            </a:r>
            <a:endParaRPr lang="ru-RU" altLang="ru-RU" b="1" dirty="0">
              <a:solidFill>
                <a:schemeClr val="hlink"/>
              </a:solidFill>
            </a:endParaRPr>
          </a:p>
        </p:txBody>
      </p:sp>
      <p:sp>
        <p:nvSpPr>
          <p:cNvPr id="14" name="Text Box 101"/>
          <p:cNvSpPr txBox="1">
            <a:spLocks noChangeArrowheads="1"/>
          </p:cNvSpPr>
          <p:nvPr/>
        </p:nvSpPr>
        <p:spPr bwMode="auto">
          <a:xfrm>
            <a:off x="323850" y="4581128"/>
            <a:ext cx="84248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/>
              <a:t>Примеры:</a:t>
            </a:r>
            <a:r>
              <a:rPr lang="en-US" altLang="ru-RU" sz="2000" b="1" dirty="0"/>
              <a:t>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ru-RU" sz="2000" b="1" dirty="0" err="1" smtClean="0">
                <a:latin typeface="Courier New" pitchFamily="49" charset="0"/>
              </a:rPr>
              <a:t>bool</a:t>
            </a:r>
            <a:r>
              <a:rPr lang="en-US" altLang="ru-RU" sz="2000" b="1" dirty="0" smtClean="0">
                <a:latin typeface="Courier New" pitchFamily="49" charset="0"/>
              </a:rPr>
              <a:t> a</a:t>
            </a:r>
            <a:r>
              <a:rPr lang="ru-RU" altLang="ru-RU" sz="2000" b="1" dirty="0" smtClean="0">
                <a:latin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</a:rPr>
              <a:t>=</a:t>
            </a:r>
            <a:r>
              <a:rPr lang="ru-RU" altLang="ru-RU" sz="2000" b="1" dirty="0" smtClean="0">
                <a:latin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</a:rPr>
              <a:t>true</a:t>
            </a:r>
            <a:r>
              <a:rPr lang="ru-RU" altLang="ru-RU" sz="2000" b="1" dirty="0" smtClean="0">
                <a:latin typeface="Courier New" pitchFamily="49" charset="0"/>
              </a:rPr>
              <a:t>,</a:t>
            </a:r>
            <a:r>
              <a:rPr lang="en-US" altLang="ru-RU" sz="2000" b="1" dirty="0" smtClean="0">
                <a:latin typeface="Courier New" pitchFamily="49" charset="0"/>
              </a:rPr>
              <a:t> b</a:t>
            </a:r>
            <a:r>
              <a:rPr lang="ru-RU" altLang="ru-RU" sz="2000" b="1" dirty="0" smtClean="0">
                <a:latin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</a:rPr>
              <a:t>=</a:t>
            </a:r>
            <a:r>
              <a:rPr lang="ru-RU" altLang="ru-RU" sz="2000" b="1" dirty="0" smtClean="0">
                <a:latin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</a:rPr>
              <a:t>false</a:t>
            </a:r>
            <a:r>
              <a:rPr lang="en-US" altLang="ru-RU" sz="2000" b="1" dirty="0">
                <a:latin typeface="Courier New" pitchFamily="49" charset="0"/>
              </a:rPr>
              <a:t>;</a:t>
            </a:r>
            <a:endParaRPr lang="ru-RU" altLang="ru-RU" sz="2000" b="1" dirty="0">
              <a:latin typeface="Courier New" pitchFamily="49" charset="0"/>
            </a:endParaRPr>
          </a:p>
          <a:p>
            <a:pPr eaLnBrk="1" hangingPunct="1"/>
            <a:r>
              <a:rPr lang="en-US" altLang="ru-RU" sz="2000" b="1" dirty="0">
                <a:latin typeface="Courier New" pitchFamily="49" charset="0"/>
              </a:rPr>
              <a:t>a </a:t>
            </a:r>
            <a:r>
              <a:rPr lang="en-US" altLang="ru-RU" sz="2000" b="1" dirty="0" smtClean="0">
                <a:latin typeface="Courier New" pitchFamily="49" charset="0"/>
              </a:rPr>
              <a:t>&amp;&amp; b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// false      </a:t>
            </a:r>
            <a:endParaRPr lang="en-US" altLang="ru-RU" sz="20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ru-RU" sz="2000" b="1" dirty="0">
                <a:latin typeface="Courier New" pitchFamily="49" charset="0"/>
              </a:rPr>
              <a:t>a </a:t>
            </a:r>
            <a:r>
              <a:rPr lang="en-US" altLang="ru-RU" sz="2000" b="1" dirty="0" smtClean="0">
                <a:latin typeface="Courier New" pitchFamily="49" charset="0"/>
              </a:rPr>
              <a:t>|| </a:t>
            </a:r>
            <a:r>
              <a:rPr lang="en-US" altLang="ru-RU" sz="2000" b="1" dirty="0">
                <a:latin typeface="Courier New" pitchFamily="49" charset="0"/>
              </a:rPr>
              <a:t>b </a:t>
            </a:r>
            <a:r>
              <a:rPr lang="en-US" altLang="ru-RU" sz="2000" b="1" dirty="0" smtClean="0">
                <a:latin typeface="Courier New" pitchFamily="49" charset="0"/>
              </a:rPr>
              <a:t> </a:t>
            </a:r>
            <a:r>
              <a:rPr lang="en-US" alt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// true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</a:rPr>
              <a:t> </a:t>
            </a:r>
            <a:endParaRPr lang="ru-RU" altLang="ru-RU" sz="2000" dirty="0">
              <a:solidFill>
                <a:schemeClr val="bg2">
                  <a:lumMod val="40000"/>
                  <a:lumOff val="60000"/>
                </a:schemeClr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379512"/>
          </a:xfrm>
        </p:spPr>
        <p:txBody>
          <a:bodyPr/>
          <a:lstStyle/>
          <a:p>
            <a:r>
              <a:rPr lang="ru-RU" altLang="ru-RU" sz="2800" b="1" dirty="0" smtClean="0"/>
              <a:t>Учебные материалы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3335" y="980728"/>
            <a:ext cx="889248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Павловская Т.А. C/C++. Программирование на языке высокого уровня: учебник для вузов</a:t>
            </a:r>
            <a:r>
              <a:rPr lang="en-US" dirty="0" smtClean="0"/>
              <a:t>.</a:t>
            </a:r>
            <a:r>
              <a:rPr lang="ru-RU" dirty="0" smtClean="0"/>
              <a:t> СПб.: Питер, 2021. 464 с.: ил.</a:t>
            </a:r>
            <a:r>
              <a:rPr lang="en-US" dirty="0" smtClean="0"/>
              <a:t> </a:t>
            </a:r>
            <a:r>
              <a:rPr lang="ru-RU" dirty="0" smtClean="0"/>
              <a:t>URL: https://ibooks.ru/bookshelf/376844.</a:t>
            </a:r>
          </a:p>
          <a:p>
            <a:pPr marL="271463" indent="-271463" eaLnBrk="1" hangingPunct="1">
              <a:spcBef>
                <a:spcPts val="6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ru-RU" altLang="ru-RU" dirty="0" smtClean="0"/>
              <a:t>Иванова Г.С. </a:t>
            </a:r>
            <a:r>
              <a:rPr lang="ru-RU" altLang="ru-RU" dirty="0"/>
              <a:t>Программирование. Учеб. для вузов. – М.: Изд-во </a:t>
            </a:r>
            <a:r>
              <a:rPr lang="ru-RU" altLang="ru-RU" dirty="0" err="1" smtClean="0"/>
              <a:t>Кнорус</a:t>
            </a:r>
            <a:r>
              <a:rPr lang="ru-RU" altLang="ru-RU" dirty="0" smtClean="0"/>
              <a:t>, 2022. 426 </a:t>
            </a:r>
            <a:r>
              <a:rPr lang="ru-RU" altLang="ru-RU" dirty="0"/>
              <a:t>с</a:t>
            </a:r>
            <a:r>
              <a:rPr lang="ru-RU" altLang="ru-RU" dirty="0" smtClean="0"/>
              <a:t>. – </a:t>
            </a:r>
            <a:r>
              <a:rPr lang="ru-RU" altLang="ru-RU" i="1" dirty="0" smtClean="0"/>
              <a:t>Только алгоритмизация, так как учебник на языке Паскаль.</a:t>
            </a:r>
            <a:endParaRPr lang="ru-RU" altLang="ru-RU" i="1" dirty="0"/>
          </a:p>
          <a:p>
            <a:pPr marL="271463" indent="-271463" eaLnBrk="1" hangingPunct="1">
              <a:spcBef>
                <a:spcPts val="6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ru-RU" altLang="ru-RU" dirty="0" smtClean="0"/>
              <a:t>Иванова Г.С., </a:t>
            </a:r>
            <a:r>
              <a:rPr lang="ru-RU" altLang="ru-RU" dirty="0" err="1" smtClean="0"/>
              <a:t>Ничушкина</a:t>
            </a:r>
            <a:r>
              <a:rPr lang="ru-RU" altLang="ru-RU" dirty="0" smtClean="0"/>
              <a:t> Т.Н. Объектно-ориентированное программирование. Учеб. для вузов. – М.: Изд-во МГТУ им. Н.Э. Баумана, 2014. 456 с.</a:t>
            </a:r>
          </a:p>
          <a:p>
            <a:pPr marL="271463" indent="-271463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AutoNum type="arabicPeriod" startAt="2"/>
            </a:pPr>
            <a:r>
              <a:rPr lang="ru-RU" altLang="ru-RU" dirty="0" smtClean="0"/>
              <a:t>Иванова Г.С., </a:t>
            </a:r>
            <a:r>
              <a:rPr lang="ru-RU" altLang="ru-RU" dirty="0" err="1" smtClean="0"/>
              <a:t>Ничушкина</a:t>
            </a:r>
            <a:r>
              <a:rPr lang="ru-RU" altLang="ru-RU" dirty="0" smtClean="0"/>
              <a:t> Т.Н., </a:t>
            </a:r>
            <a:r>
              <a:rPr lang="ru-RU" altLang="ru-RU" dirty="0" err="1" smtClean="0"/>
              <a:t>Самарев</a:t>
            </a:r>
            <a:r>
              <a:rPr lang="ru-RU" altLang="ru-RU" dirty="0" smtClean="0"/>
              <a:t> Р.С. . C++. Часть 1. Средства процедурного программирования </a:t>
            </a:r>
            <a:r>
              <a:rPr lang="ru-RU" altLang="ru-RU" dirty="0" err="1" smtClean="0"/>
              <a:t>Microsoft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Visual</a:t>
            </a:r>
            <a:r>
              <a:rPr lang="ru-RU" altLang="ru-RU" dirty="0" smtClean="0"/>
              <a:t> С++ 2008: Учебное пособие. – М.: МГТУ им. Н.Э. Баумана, 2010. – 126 с. – </a:t>
            </a:r>
            <a:r>
              <a:rPr lang="ru-RU" altLang="ru-RU" dirty="0" err="1" smtClean="0"/>
              <a:t>Эл.уч.изд</a:t>
            </a:r>
            <a:r>
              <a:rPr lang="ru-RU" altLang="ru-RU" dirty="0" smtClean="0"/>
              <a:t>.</a:t>
            </a:r>
          </a:p>
          <a:p>
            <a:pPr marL="271463" indent="-271463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AutoNum type="arabicPeriod" startAt="2"/>
            </a:pPr>
            <a:r>
              <a:rPr lang="ru-RU" altLang="ru-RU" dirty="0" smtClean="0"/>
              <a:t>Иванова Г.С., </a:t>
            </a:r>
            <a:r>
              <a:rPr lang="ru-RU" altLang="ru-RU" dirty="0" err="1" smtClean="0"/>
              <a:t>Ничушкина</a:t>
            </a:r>
            <a:r>
              <a:rPr lang="ru-RU" altLang="ru-RU" dirty="0" smtClean="0"/>
              <a:t> Т.Н. C++. Часть 2. Объектно-ориентированное программирование на языке С++ в среде </a:t>
            </a:r>
            <a:r>
              <a:rPr lang="ru-RU" altLang="ru-RU" dirty="0" err="1" smtClean="0"/>
              <a:t>Visual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Studio</a:t>
            </a:r>
            <a:r>
              <a:rPr lang="ru-RU" altLang="ru-RU" dirty="0" smtClean="0"/>
              <a:t> 2008: Учебное пособие. – М.: МГТУ им. Н.Э. Баумана, 2013. – 161 с. – </a:t>
            </a:r>
            <a:r>
              <a:rPr lang="ru-RU" altLang="ru-RU" dirty="0" err="1"/>
              <a:t>Эл.уч.изд</a:t>
            </a:r>
            <a:r>
              <a:rPr lang="ru-RU" altLang="ru-RU" dirty="0"/>
              <a:t>.</a:t>
            </a:r>
          </a:p>
          <a:p>
            <a:pPr marL="271463" indent="-271463" eaLnBrk="1" hangingPunct="1">
              <a:spcBef>
                <a:spcPts val="600"/>
              </a:spcBef>
              <a:spcAft>
                <a:spcPts val="300"/>
              </a:spcAft>
              <a:buFont typeface="Arial" charset="0"/>
              <a:buAutoNum type="arabicPeriod" startAt="2"/>
            </a:pPr>
            <a:r>
              <a:rPr lang="ru-RU" altLang="ru-RU" dirty="0" err="1" smtClean="0"/>
              <a:t>Шилдт</a:t>
            </a:r>
            <a:r>
              <a:rPr lang="ru-RU" altLang="ru-RU" dirty="0" smtClean="0"/>
              <a:t> Г. Полный справочник по С++, 4 изд. М.: Изд. дом "Вильямс", 2015.</a:t>
            </a:r>
            <a:r>
              <a:rPr lang="en-US" altLang="ru-RU" dirty="0" smtClean="0"/>
              <a:t> </a:t>
            </a:r>
            <a:r>
              <a:rPr lang="ru-RU" altLang="ru-RU" dirty="0" smtClean="0"/>
              <a:t>800с.</a:t>
            </a:r>
          </a:p>
          <a:p>
            <a:pPr marL="271463" indent="-271463" eaLnBrk="1" hangingPunct="1">
              <a:spcBef>
                <a:spcPts val="600"/>
              </a:spcBef>
              <a:spcAft>
                <a:spcPts val="300"/>
              </a:spcAft>
              <a:buFont typeface="Arial" charset="0"/>
              <a:buAutoNum type="arabicPeriod" startAt="2"/>
            </a:pPr>
            <a:r>
              <a:rPr lang="ru-RU" altLang="ru-RU" b="1" dirty="0" smtClean="0"/>
              <a:t>Уроки С++. </a:t>
            </a:r>
            <a:r>
              <a:rPr lang="en-US" altLang="ru-RU" dirty="0" smtClean="0"/>
              <a:t>URL: </a:t>
            </a:r>
            <a:r>
              <a:rPr lang="en-US" altLang="ru-RU" dirty="0" smtClean="0">
                <a:hlinkClick r:id="rId2"/>
              </a:rPr>
              <a:t>https://ravesli.com/uroki-cpp/</a:t>
            </a:r>
            <a:r>
              <a:rPr lang="ru-RU" altLang="ru-RU" dirty="0" smtClean="0"/>
              <a:t> .</a:t>
            </a:r>
          </a:p>
          <a:p>
            <a:pPr marL="271463" indent="-271463" eaLnBrk="1" hangingPunct="1">
              <a:spcBef>
                <a:spcPts val="600"/>
              </a:spcBef>
              <a:spcAft>
                <a:spcPts val="300"/>
              </a:spcAft>
              <a:buFont typeface="Arial" charset="0"/>
              <a:buAutoNum type="arabicPeriod" startAt="2"/>
            </a:pPr>
            <a:r>
              <a:rPr lang="ru-RU" altLang="ru-RU" dirty="0" smtClean="0"/>
              <a:t>Сайт кафедры: </a:t>
            </a:r>
            <a:r>
              <a:rPr lang="en-US" altLang="ru-RU" b="1" dirty="0"/>
              <a:t>https://e-learning.bmstu.ru/iu6/course/view.php?id=366</a:t>
            </a:r>
            <a:r>
              <a:rPr lang="ru-RU" altLang="ru-RU" b="1" dirty="0" smtClean="0"/>
              <a:t>.</a:t>
            </a:r>
            <a:endParaRPr lang="en-US" altLang="ru-RU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5732463"/>
            <a:ext cx="8334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endParaRPr lang="ru-RU" altLang="ru-RU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5E7C77C1-C322-4883-B556-BBCA56067960}" type="slidenum">
              <a:rPr lang="ru-RU" altLang="ru-RU" sz="1400" smtClean="0">
                <a:latin typeface="Arial" pitchFamily="34" charset="0"/>
              </a:rPr>
              <a:pPr/>
              <a:t>40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Поразрядные операции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836613"/>
            <a:ext cx="8518525" cy="5761037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Поразрядные операции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2000" dirty="0" smtClean="0"/>
              <a:t>выполняются над каждым разрядом числа (чисел), применяют к целым числам, результат – целое число:</a:t>
            </a:r>
          </a:p>
          <a:p>
            <a:pPr algn="ctr" eaLnBrk="1" hangingPunct="1">
              <a:buNone/>
            </a:pP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~</a:t>
            </a:r>
            <a:r>
              <a:rPr lang="en-US" altLang="ru-RU" sz="2000" dirty="0" smtClean="0"/>
              <a:t> (</a:t>
            </a:r>
            <a:r>
              <a:rPr lang="ru-RU" altLang="ru-RU" sz="2000" dirty="0" smtClean="0"/>
              <a:t>не</a:t>
            </a:r>
            <a:r>
              <a:rPr lang="en-US" altLang="ru-RU" sz="2000" dirty="0" smtClean="0"/>
              <a:t>),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&amp;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ru-RU" sz="2000" dirty="0" smtClean="0"/>
              <a:t>(</a:t>
            </a:r>
            <a:r>
              <a:rPr lang="ru-RU" altLang="ru-RU" sz="2000" dirty="0" smtClean="0"/>
              <a:t>и</a:t>
            </a:r>
            <a:r>
              <a:rPr lang="en-US" altLang="ru-RU" sz="2000" dirty="0" smtClean="0"/>
              <a:t>),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|</a:t>
            </a:r>
            <a:r>
              <a:rPr lang="en-US" altLang="ru-RU" sz="2000" dirty="0" smtClean="0"/>
              <a:t>(</a:t>
            </a:r>
            <a:r>
              <a:rPr lang="ru-RU" altLang="ru-RU" sz="2000" dirty="0" smtClean="0"/>
              <a:t>или</a:t>
            </a:r>
            <a:r>
              <a:rPr lang="en-US" altLang="ru-RU" sz="2000" dirty="0" smtClean="0"/>
              <a:t>),</a:t>
            </a:r>
            <a:r>
              <a:rPr lang="ru-RU" altLang="ru-RU" sz="2000" dirty="0" smtClean="0"/>
              <a:t>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^</a:t>
            </a:r>
            <a:r>
              <a:rPr lang="en-US" altLang="ru-RU" sz="2000" dirty="0" smtClean="0"/>
              <a:t> (</a:t>
            </a:r>
            <a:r>
              <a:rPr lang="ru-RU" altLang="ru-RU" sz="2000" dirty="0" smtClean="0"/>
              <a:t>исключающее или</a:t>
            </a:r>
            <a:r>
              <a:rPr lang="en-US" altLang="ru-RU" sz="2000" dirty="0" smtClean="0"/>
              <a:t>) </a:t>
            </a:r>
            <a:r>
              <a:rPr lang="ru-RU" altLang="ru-RU" sz="2000" dirty="0" smtClean="0"/>
              <a:t>,</a:t>
            </a:r>
          </a:p>
          <a:p>
            <a:pPr algn="ctr" eaLnBrk="1" hangingPunct="1">
              <a:buNone/>
            </a:pP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&gt;&gt;</a:t>
            </a:r>
            <a:r>
              <a:rPr lang="en-US" altLang="ru-RU" sz="2000" dirty="0" smtClean="0"/>
              <a:t> </a:t>
            </a:r>
            <a:r>
              <a:rPr lang="en-US" altLang="ru-RU" sz="2000" dirty="0" smtClean="0">
                <a:solidFill>
                  <a:schemeClr val="hlink"/>
                </a:solidFill>
              </a:rPr>
              <a:t>(</a:t>
            </a:r>
            <a:r>
              <a:rPr lang="ru-RU" altLang="ru-RU" sz="2000" dirty="0" smtClean="0"/>
              <a:t>сдвиг вправо</a:t>
            </a:r>
            <a:r>
              <a:rPr lang="en-US" altLang="ru-RU" sz="2000" dirty="0" smtClean="0">
                <a:solidFill>
                  <a:schemeClr val="hlink"/>
                </a:solidFill>
              </a:rPr>
              <a:t>)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&lt;&lt;</a:t>
            </a:r>
            <a:r>
              <a:rPr lang="en-US" altLang="ru-RU" sz="2000" dirty="0" smtClean="0"/>
              <a:t> </a:t>
            </a:r>
            <a:r>
              <a:rPr lang="en-US" altLang="ru-RU" sz="2000" dirty="0" smtClean="0">
                <a:solidFill>
                  <a:schemeClr val="hlink"/>
                </a:solidFill>
              </a:rPr>
              <a:t>(</a:t>
            </a:r>
            <a:r>
              <a:rPr lang="ru-RU" altLang="ru-RU" sz="2000" dirty="0" smtClean="0"/>
              <a:t>сдвиг влево</a:t>
            </a:r>
            <a:r>
              <a:rPr lang="en-US" altLang="ru-RU" sz="2000" dirty="0" smtClean="0">
                <a:solidFill>
                  <a:schemeClr val="hlink"/>
                </a:solidFill>
              </a:rPr>
              <a:t>)</a:t>
            </a:r>
            <a:r>
              <a:rPr lang="ru-RU" altLang="ru-RU" sz="2000" b="1" dirty="0" smtClean="0"/>
              <a:t> </a:t>
            </a:r>
          </a:p>
          <a:p>
            <a:pPr eaLnBrk="1" hangingPunct="1">
              <a:buNone/>
            </a:pPr>
            <a:r>
              <a:rPr lang="ru-RU" altLang="ru-RU" sz="2000" b="1" dirty="0" smtClean="0"/>
              <a:t>Примеры: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</a:rPr>
              <a:t>short a = 5;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ea typeface="+mn-ea"/>
                <a:cs typeface="Courier New" pitchFamily="49" charset="0"/>
              </a:rPr>
              <a:t>~a</a:t>
            </a:r>
            <a:endParaRPr lang="ru-RU" altLang="ru-RU" sz="2000" b="1" dirty="0" smtClean="0">
              <a:latin typeface="Courier New" pitchFamily="49" charset="0"/>
              <a:ea typeface="+mn-ea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ru-RU" sz="2000" b="1" dirty="0" smtClean="0"/>
          </a:p>
          <a:p>
            <a:pPr eaLnBrk="1" hangingPunct="1">
              <a:buFont typeface="Wingdings" pitchFamily="2" charset="2"/>
              <a:buNone/>
            </a:pPr>
            <a:endParaRPr lang="en-US" altLang="ru-RU" sz="2000" b="1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a &lt;&lt; 2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410743" y="4796160"/>
            <a:ext cx="554355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b="1"/>
              <a:t>00000000 00000101   </a:t>
            </a:r>
            <a:r>
              <a:rPr lang="en-US" altLang="ru-RU" b="1">
                <a:sym typeface="Symbol" pitchFamily="18" charset="2"/>
              </a:rPr>
              <a:t> </a:t>
            </a:r>
            <a:r>
              <a:rPr lang="en-US" altLang="ru-RU" b="1"/>
              <a:t>00000000 00010100</a:t>
            </a:r>
            <a:endParaRPr lang="ru-RU" altLang="ru-RU" b="1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987006" y="5588322"/>
            <a:ext cx="1150937" cy="647700"/>
          </a:xfrm>
          <a:prstGeom prst="wedgeRoundRectCallout">
            <a:avLst>
              <a:gd name="adj1" fmla="val -20069"/>
              <a:gd name="adj2" fmla="val -11299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b="1"/>
              <a:t>5</a:t>
            </a:r>
            <a:r>
              <a:rPr lang="ru-RU" altLang="ru-RU" sz="2400" b="1" baseline="-25000"/>
              <a:t>10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795293" y="5588322"/>
            <a:ext cx="1150938" cy="647700"/>
          </a:xfrm>
          <a:prstGeom prst="wedgeRoundRectCallout">
            <a:avLst>
              <a:gd name="adj1" fmla="val -25032"/>
              <a:gd name="adj2" fmla="val -11078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b="1"/>
              <a:t>20</a:t>
            </a:r>
            <a:r>
              <a:rPr lang="ru-RU" altLang="ru-RU" sz="2400" b="1" baseline="-25000"/>
              <a:t>10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483768" y="3068960"/>
            <a:ext cx="554355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b="1"/>
              <a:t>00000000 00000101   </a:t>
            </a:r>
            <a:r>
              <a:rPr lang="en-US" altLang="ru-RU" b="1">
                <a:sym typeface="Symbol" pitchFamily="18" charset="2"/>
              </a:rPr>
              <a:t> </a:t>
            </a:r>
            <a:r>
              <a:rPr lang="en-US" altLang="ru-RU" b="1"/>
              <a:t>11111111 11111010</a:t>
            </a:r>
            <a:endParaRPr lang="ru-RU" altLang="ru-RU" b="1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060031" y="3861122"/>
            <a:ext cx="1150937" cy="647700"/>
          </a:xfrm>
          <a:prstGeom prst="wedgeRoundRectCallout">
            <a:avLst>
              <a:gd name="adj1" fmla="val -20069"/>
              <a:gd name="adj2" fmla="val -11421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b="1" dirty="0"/>
              <a:t>5</a:t>
            </a:r>
            <a:r>
              <a:rPr lang="ru-RU" altLang="ru-RU" sz="2400" b="1" baseline="-25000" dirty="0"/>
              <a:t>10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5291733" y="3861122"/>
            <a:ext cx="2664296" cy="647700"/>
          </a:xfrm>
          <a:prstGeom prst="wedgeRoundRectCallout">
            <a:avLst>
              <a:gd name="adj1" fmla="val -31093"/>
              <a:gd name="adj2" fmla="val -11200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ru-RU" sz="2400" b="1" dirty="0" smtClean="0"/>
              <a:t>-6</a:t>
            </a:r>
            <a:r>
              <a:rPr lang="ru-RU" altLang="ru-RU" sz="2400" b="1" baseline="-25000" dirty="0" smtClean="0"/>
              <a:t>10</a:t>
            </a:r>
            <a:r>
              <a:rPr lang="ru-RU" altLang="ru-RU" sz="2400" b="1" dirty="0" smtClean="0"/>
              <a:t> или 65530</a:t>
            </a:r>
            <a:r>
              <a:rPr lang="ru-RU" altLang="ru-RU" sz="2400" b="1" baseline="-25000" dirty="0" smtClean="0"/>
              <a:t> 10</a:t>
            </a:r>
            <a:endParaRPr lang="ru-RU" altLang="ru-RU" sz="2400" b="1" baseline="-25000" dirty="0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79512" y="5157192"/>
            <a:ext cx="18723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// </a:t>
            </a:r>
            <a:r>
              <a:rPr lang="ru-RU" alt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сдвиг </a:t>
            </a:r>
            <a:r>
              <a:rPr lang="ru-RU" altLang="ru-RU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влево на два </a:t>
            </a:r>
            <a:r>
              <a:rPr lang="ru-RU" alt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разряда</a:t>
            </a:r>
            <a:endParaRPr lang="ru-RU" altLang="ru-RU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0" y="3284984"/>
            <a:ext cx="2483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// </a:t>
            </a:r>
            <a:r>
              <a:rPr lang="ru-RU" alt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поразрядное НЕ</a:t>
            </a:r>
            <a:endParaRPr lang="ru-RU" altLang="ru-RU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  <p:bldP spid="41996" grpId="0"/>
      <p:bldP spid="4199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BAC04F-2EED-4F09-B369-C7D227B1E7F8}" type="slidenum">
              <a:rPr lang="ru-RU" altLang="ru-RU" smtClean="0"/>
              <a:pPr>
                <a:defRPr/>
              </a:pPr>
              <a:t>41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Операции отношения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052513"/>
            <a:ext cx="8785671" cy="5545137"/>
          </a:xfrm>
        </p:spPr>
        <p:txBody>
          <a:bodyPr/>
          <a:lstStyle/>
          <a:p>
            <a:pPr marL="358775" indent="-358775" eaLnBrk="1" hangingPunct="1">
              <a:buNone/>
            </a:pP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Операции отношения </a:t>
            </a:r>
            <a:r>
              <a:rPr lang="ru-RU" altLang="ru-RU" sz="2000" dirty="0" smtClean="0"/>
              <a:t>выполняются над целыми и вещественными числами и символами. Результат операции </a:t>
            </a:r>
            <a:r>
              <a:rPr lang="en-US" altLang="ru-RU" sz="2000" dirty="0" smtClean="0"/>
              <a:t>true </a:t>
            </a:r>
            <a:r>
              <a:rPr lang="ru-RU" altLang="ru-RU" sz="2000" dirty="0" smtClean="0"/>
              <a:t>или </a:t>
            </a:r>
            <a:r>
              <a:rPr lang="en-US" altLang="ru-RU" sz="2000" dirty="0" smtClean="0"/>
              <a:t>false</a:t>
            </a:r>
            <a:r>
              <a:rPr lang="ru-RU" altLang="ru-RU" sz="2000" dirty="0" smtClean="0"/>
              <a:t>:</a:t>
            </a:r>
          </a:p>
          <a:p>
            <a:pPr marL="0" indent="0" eaLnBrk="1" hangingPunct="1">
              <a:buNone/>
            </a:pPr>
            <a:r>
              <a:rPr lang="ru-RU" altLang="ru-RU" sz="2000" b="1" dirty="0" smtClean="0"/>
              <a:t>	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&lt; </a:t>
            </a:r>
            <a:r>
              <a:rPr lang="ru-RU" altLang="ru-RU" sz="2000" dirty="0" smtClean="0"/>
              <a:t>(меньше), 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&gt;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(больше), 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&lt;=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(меньше или равно),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  <a:p>
            <a:pPr marL="0" indent="0" eaLnBrk="1" hangingPunct="1">
              <a:buNone/>
            </a:pPr>
            <a:r>
              <a:rPr lang="ru-RU" altLang="ru-RU" sz="2000" b="1" dirty="0" smtClean="0"/>
              <a:t>	</a:t>
            </a: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&gt;=</a:t>
            </a:r>
            <a:r>
              <a:rPr lang="ru-RU" altLang="ru-RU" sz="2000" b="1" i="1" dirty="0" smtClean="0"/>
              <a:t> </a:t>
            </a:r>
            <a:r>
              <a:rPr lang="ru-RU" altLang="ru-RU" sz="2000" dirty="0" smtClean="0"/>
              <a:t>(больше или равно), </a:t>
            </a: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==</a:t>
            </a:r>
            <a:r>
              <a:rPr lang="ru-RU" altLang="ru-RU" sz="2000" dirty="0" smtClean="0"/>
              <a:t> (равно), 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!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=</a:t>
            </a:r>
            <a:r>
              <a:rPr lang="ru-RU" altLang="ru-RU" sz="2000" dirty="0" smtClean="0"/>
              <a:t> (неравно).</a:t>
            </a:r>
            <a:endParaRPr lang="en-US" altLang="ru-RU" sz="2000" dirty="0" smtClean="0"/>
          </a:p>
          <a:p>
            <a:pPr marL="358775" indent="-358775" eaLnBrk="1" hangingPunct="1">
              <a:buNone/>
            </a:pPr>
            <a:r>
              <a:rPr lang="ru-RU" altLang="ru-RU" sz="2000" b="1" dirty="0" smtClean="0"/>
              <a:t>Примеры:</a:t>
            </a:r>
          </a:p>
          <a:p>
            <a:pPr marL="457200" indent="-457200" eaLnBrk="1" hangingPunct="1">
              <a:buNone/>
            </a:pPr>
            <a:r>
              <a:rPr lang="en-US" altLang="ru-RU" sz="2000" dirty="0" smtClean="0">
                <a:cs typeface="Courier New" pitchFamily="49" charset="0"/>
              </a:rPr>
              <a:t>1)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a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5, b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13;</a:t>
            </a:r>
          </a:p>
          <a:p>
            <a:pPr marL="457200" indent="-457200" eaLnBrk="1" hangingPunct="1"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	a &lt; b    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// true</a:t>
            </a:r>
          </a:p>
          <a:p>
            <a:pPr marL="457200" indent="-457200" eaLnBrk="1" hangingPunct="1">
              <a:buNone/>
            </a:pPr>
            <a:r>
              <a:rPr lang="en-US" altLang="ru-RU" sz="2000" dirty="0" smtClean="0"/>
              <a:t>2) 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char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= 'A', cg = 'G'; </a:t>
            </a:r>
          </a:p>
          <a:p>
            <a:pPr marL="457200" indent="-457200" eaLnBrk="1" hangingPunct="1"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ch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&gt; cg    </a:t>
            </a:r>
            <a:r>
              <a:rPr lang="en-US" alt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 false</a:t>
            </a:r>
            <a:endParaRPr lang="ru-RU" altLang="ru-RU" sz="2000" dirty="0" smtClean="0">
              <a:solidFill>
                <a:schemeClr val="bg2">
                  <a:lumMod val="40000"/>
                  <a:lumOff val="60000"/>
                </a:schemeClr>
              </a:solidFill>
              <a:cs typeface="Courier New" pitchFamily="49" charset="0"/>
            </a:endParaRPr>
          </a:p>
          <a:p>
            <a:pPr marL="358775" indent="-358775" eaLnBrk="1" hangingPunct="1">
              <a:buNone/>
            </a:pPr>
            <a:endParaRPr lang="ru-RU" altLang="ru-RU" sz="1100" i="1" dirty="0" smtClean="0"/>
          </a:p>
          <a:p>
            <a:pPr marL="358775" indent="-358775" eaLnBrk="1" hangingPunct="1">
              <a:buNone/>
            </a:pPr>
            <a:r>
              <a:rPr lang="ru-RU" alt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Примечание</a:t>
            </a:r>
            <a:r>
              <a:rPr lang="ru-RU" altLang="ru-RU" sz="2000" i="1" dirty="0" smtClean="0"/>
              <a:t>. </a:t>
            </a:r>
            <a:r>
              <a:rPr lang="ru-RU" altLang="ru-RU" sz="2000" dirty="0" smtClean="0"/>
              <a:t>Поскольку вещественные числа в памяти компьютера представляются не точно, при проверке равенства или неравенства вещественных чисел следует задавать точность, например:</a:t>
            </a:r>
            <a:endParaRPr lang="en-US" altLang="ru-RU" sz="2000" dirty="0" smtClean="0"/>
          </a:p>
          <a:p>
            <a:pPr marL="358775" indent="-358775" eaLnBrk="1" hangingPunct="1">
              <a:buNone/>
            </a:pPr>
            <a:r>
              <a:rPr lang="en-US" altLang="ru-RU" sz="2000" dirty="0" smtClean="0"/>
              <a:t>3) 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float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f,q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58775" indent="-358775" eaLnBrk="1" hangingPunct="1"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fabs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(f-q) &gt; 1e-6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если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true,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то числа не равны</a:t>
            </a:r>
          </a:p>
          <a:p>
            <a:pPr marL="358775" indent="-358775" eaLnBrk="1" hangingPunct="1"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fabs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(f-q) &lt;= 1e-6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если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true,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то числа равны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BAC04F-2EED-4F09-B369-C7D227B1E7F8}" type="slidenum">
              <a:rPr lang="ru-RU" altLang="ru-RU" smtClean="0"/>
              <a:pPr>
                <a:defRPr/>
              </a:pPr>
              <a:t>42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Операции порядковые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052513"/>
            <a:ext cx="8893175" cy="554513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None/>
            </a:pP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Порядковые операции </a:t>
            </a:r>
            <a:r>
              <a:rPr lang="ru-RU" altLang="ru-RU" sz="2000" dirty="0" smtClean="0"/>
              <a:t>выполняются над целыми числами:    </a:t>
            </a:r>
            <a:endParaRPr lang="en-US" altLang="ru-RU" sz="2000" dirty="0" smtClean="0"/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ru-RU" sz="2000" dirty="0" smtClean="0"/>
              <a:t>  </a:t>
            </a:r>
            <a:r>
              <a:rPr lang="ru-RU" altLang="ru-RU" sz="2000" dirty="0" smtClean="0"/>
              <a:t>Следующее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      </a:t>
            </a:r>
            <a:r>
              <a:rPr lang="en-US" altLang="ru-RU" sz="2000" dirty="0" smtClean="0"/>
              <a:t>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++</a:t>
            </a:r>
            <a:r>
              <a:rPr lang="ru-RU" altLang="ru-RU" sz="2000" dirty="0" smtClean="0"/>
              <a:t>Операнд, </a:t>
            </a:r>
            <a:r>
              <a:rPr lang="ru-RU" altLang="ru-RU" sz="2000" dirty="0" err="1" smtClean="0"/>
              <a:t>Операнд</a:t>
            </a:r>
            <a:r>
              <a:rPr lang="ru-RU" altLang="ru-RU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++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  - увеличивает операнд на 1</a:t>
            </a: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ru-RU" sz="2000" dirty="0" smtClean="0"/>
              <a:t> </a:t>
            </a:r>
            <a:r>
              <a:rPr lang="ru-RU" altLang="ru-RU" sz="2000" dirty="0" smtClean="0"/>
              <a:t>Предыдущее</a:t>
            </a:r>
            <a:r>
              <a:rPr lang="en-US" altLang="ru-RU" sz="2000" dirty="0" smtClean="0"/>
              <a:t>  </a:t>
            </a:r>
            <a:r>
              <a:rPr lang="ru-RU" altLang="ru-RU" sz="2000" dirty="0" smtClean="0"/>
              <a:t>     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--</a:t>
            </a:r>
            <a:r>
              <a:rPr lang="ru-RU" altLang="ru-RU" sz="2000" dirty="0" smtClean="0"/>
              <a:t> Операнд, Операнд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--</a:t>
            </a:r>
            <a:r>
              <a:rPr lang="ru-RU" altLang="ru-RU" sz="2000" dirty="0" smtClean="0"/>
              <a:t>   - уменьшает операнд на 1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dirty="0" smtClean="0"/>
              <a:t>Если знак операции стоит перед операндом, то в выражении сначала выполняется операция и уже измененный операнд участвует в других операциях. Если знак операции стоит после операнда, то сначала операнд участвует в других операциях, а потом уже изменяется.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Пример: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	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a=3, b=8;</a:t>
            </a: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++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 а =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4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ru-RU" sz="2000" dirty="0" smtClean="0"/>
              <a:t>   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b--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 в = 7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altLang="ru-RU" sz="800" dirty="0" smtClean="0">
              <a:solidFill>
                <a:srgbClr val="00B050"/>
              </a:solidFill>
              <a:cs typeface="Courier New" pitchFamily="49" charset="0"/>
            </a:endParaRPr>
          </a:p>
          <a:p>
            <a:pPr eaLnBrk="1" hangingPunct="1">
              <a:buNone/>
            </a:pP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Примечание</a:t>
            </a:r>
            <a:r>
              <a:rPr lang="ru-RU" altLang="ru-RU" sz="2000" dirty="0" smtClean="0"/>
              <a:t>.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Если позволяет семантика операции, то добавление символа ";" превращает запись операции или выражение, в законченное предложение языка - </a:t>
            </a:r>
            <a:r>
              <a:rPr lang="ru-RU" alt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инструкцию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или </a:t>
            </a:r>
            <a:r>
              <a:rPr lang="ru-RU" alt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оператор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BAC04F-2EED-4F09-B369-C7D227B1E7F8}" type="slidenum">
              <a:rPr lang="ru-RU" altLang="ru-RU" smtClean="0"/>
              <a:pPr>
                <a:defRPr/>
              </a:pPr>
              <a:t>43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Операции присваивания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980729"/>
            <a:ext cx="8893175" cy="561692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None/>
            </a:pP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Операции присваивания </a:t>
            </a:r>
            <a:r>
              <a:rPr lang="ru-RU" altLang="ru-RU" sz="2000" dirty="0" smtClean="0"/>
              <a:t>выполняются над целыми и вещественными числами, логическими значениями и символами. В качестве левого операнда может использоваться только переменная. Операции:  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=</a:t>
            </a:r>
            <a:r>
              <a:rPr lang="ru-RU" altLang="ru-RU" sz="2000" dirty="0" smtClean="0">
                <a:ea typeface="+mn-ea"/>
                <a:cs typeface="+mn-cs"/>
              </a:rPr>
              <a:t>  - присваивает левому операнду результат вычисления 	выражения, записанного справа;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	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+=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-=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*=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/=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%=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&amp;=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^=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|=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&lt;&lt;=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&gt;&gt;=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2000" dirty="0" smtClean="0"/>
              <a:t>- присваивают   	левому операнду  результат указанной с символом равно 	операции над левым и правым операндами.</a:t>
            </a:r>
            <a:endParaRPr lang="en-US" altLang="ru-RU" sz="2000" dirty="0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Примеры: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	 a = 5;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переменной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a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 присвоено значение 5</a:t>
            </a:r>
            <a:endParaRPr lang="en-US" altLang="ru-RU" sz="2000" dirty="0" smtClean="0">
              <a:solidFill>
                <a:schemeClr val="bg2">
                  <a:lumMod val="40000"/>
                  <a:lumOff val="60000"/>
                </a:schemeClr>
              </a:solidFill>
              <a:cs typeface="Courier New" pitchFamily="49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	 a +=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altLang="ru-RU" sz="2000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ru-RU" altLang="ru-RU" sz="2000" dirty="0" smtClean="0">
                <a:solidFill>
                  <a:srgbClr val="00B050"/>
                </a:solidFill>
                <a:cs typeface="Courier New" pitchFamily="49" charset="0"/>
              </a:rPr>
              <a:t>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эквивалентно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a = a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+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2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;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 -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переменной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a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присвоено </a:t>
            </a:r>
          </a:p>
          <a:p>
            <a:pPr eaLnBrk="1" hangingPunct="1">
              <a:lnSpc>
                <a:spcPct val="130000"/>
              </a:lnSpc>
              <a:buNone/>
            </a:pPr>
            <a:r>
              <a:rPr lang="ru-RU" altLang="ru-RU" sz="2000" dirty="0" smtClean="0">
                <a:solidFill>
                  <a:srgbClr val="00B050"/>
                </a:solidFill>
                <a:cs typeface="Courier New" pitchFamily="49" charset="0"/>
              </a:rPr>
              <a:t>                       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значение 7</a:t>
            </a:r>
            <a:endParaRPr lang="ru-RU" altLang="ru-RU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ru-RU" altLang="ru-RU" sz="12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BAC04F-2EED-4F09-B369-C7D227B1E7F8}" type="slidenum">
              <a:rPr lang="ru-RU" altLang="ru-RU" smtClean="0"/>
              <a:pPr>
                <a:defRPr/>
              </a:pPr>
              <a:t>44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Условная операция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052513"/>
            <a:ext cx="8893175" cy="5545137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None/>
            </a:pPr>
            <a:r>
              <a:rPr lang="ru-RU" altLang="ru-RU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Условная операция </a:t>
            </a:r>
            <a:r>
              <a:rPr lang="ru-RU" altLang="ru-RU" sz="2000" dirty="0" smtClean="0"/>
              <a:t>реализует упрощенный вариант ветвления: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		Выражение1 ? Выражение2 : Выражение3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2000" dirty="0" smtClean="0"/>
              <a:t>Если результат Выражения1 = </a:t>
            </a:r>
            <a:r>
              <a:rPr lang="en-US" altLang="ru-RU" sz="2000" dirty="0" smtClean="0"/>
              <a:t>true</a:t>
            </a:r>
            <a:r>
              <a:rPr lang="ru-RU" altLang="ru-RU" sz="2000" dirty="0" smtClean="0"/>
              <a:t>, то результат операции равен результату Выражения2, иначе – результату Выражения3.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Примеры: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x &lt; 0 </a:t>
            </a:r>
            <a:r>
              <a:rPr lang="ru-RU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? 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–x : x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("%3d%c%",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a,</a:t>
            </a:r>
            <a:r>
              <a:rPr lang="en-US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== n?' ':'\n'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результат операции –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     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                                                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пробел или переход на следующую строку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alt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BAC04F-2EED-4F09-B369-C7D227B1E7F8}" type="slidenum">
              <a:rPr lang="ru-RU" altLang="ru-RU" smtClean="0"/>
              <a:pPr>
                <a:defRPr/>
              </a:pPr>
              <a:t>45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1.4 Выражение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980729"/>
            <a:ext cx="8893175" cy="5616922"/>
          </a:xfrm>
        </p:spPr>
        <p:txBody>
          <a:bodyPr/>
          <a:lstStyle/>
          <a:p>
            <a:pPr eaLnBrk="1" hangingPunct="1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Выражение</a:t>
            </a:r>
            <a:r>
              <a:rPr lang="ru-RU" sz="2000" dirty="0" smtClean="0"/>
              <a:t> – это совокупность операндов, объединенных знаками операций. Операндами могут служить константы, переменные и явные вызовы функций.</a:t>
            </a:r>
          </a:p>
          <a:p>
            <a:pPr eaLnBrk="1" hangingPunct="1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000" dirty="0" smtClean="0"/>
              <a:t>В процессе выполнения программы выражения </a:t>
            </a:r>
            <a:r>
              <a:rPr 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вычисляются</a:t>
            </a:r>
            <a:r>
              <a:rPr lang="ru-RU" sz="2000" dirty="0" smtClean="0"/>
              <a:t>, т.е. над операндами в порядке, определенном приоритетами, выполняются используемые в выражении операции. Вычисления продолжаются до тех пор, пока не останется единственное значение – </a:t>
            </a:r>
            <a:r>
              <a:rPr 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результат выражения</a:t>
            </a:r>
            <a:r>
              <a:rPr lang="ru-RU" sz="2000" dirty="0" smtClean="0"/>
              <a:t>.</a:t>
            </a:r>
          </a:p>
          <a:p>
            <a:pPr eaLnBrk="1" hangingPunct="1"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000" dirty="0" smtClean="0"/>
              <a:t>Если семантика выражения позволяет, то выражение может быть преобразовано в оператор.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dirty="0" smtClean="0"/>
              <a:t>Примеры: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ru-RU" sz="2000" dirty="0" smtClean="0"/>
              <a:t>1)  </a:t>
            </a:r>
            <a:r>
              <a:rPr lang="en-US" sz="2000" b="1" dirty="0" smtClean="0"/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 + b) / c  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выражение преобразовывать в оператор </a:t>
            </a:r>
            <a:r>
              <a:rPr lang="ru-RU" sz="2000" dirty="0" smtClean="0">
                <a:solidFill>
                  <a:srgbClr val="00B050"/>
                </a:solidFill>
                <a:cs typeface="Courier New" pitchFamily="49" charset="0"/>
              </a:rPr>
              <a:t>			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бессмысленно: результат вычисления не сохраняется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cs typeface="Courier New" pitchFamily="49" charset="0"/>
              </a:rPr>
              <a:t>2)</a:t>
            </a:r>
            <a:r>
              <a:rPr lang="ru-RU" sz="2000" dirty="0" smtClean="0">
                <a:solidFill>
                  <a:srgbClr val="00B050"/>
                </a:solidFill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 = (a + b) / c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оператор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: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 результат будет записан в </a:t>
            </a:r>
            <a:endParaRPr lang="en-US" sz="2000" dirty="0" smtClean="0">
              <a:solidFill>
                <a:schemeClr val="bg2">
                  <a:lumMod val="40000"/>
                  <a:lumOff val="60000"/>
                </a:schemeClr>
              </a:solidFill>
              <a:cs typeface="Courier New" pitchFamily="49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B050"/>
                </a:solidFill>
                <a:cs typeface="Courier New" pitchFamily="49" charset="0"/>
              </a:rPr>
              <a:t>                                                                                              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// 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переменную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Courier New" pitchFamily="49" charset="0"/>
              </a:rPr>
              <a:t>t</a:t>
            </a:r>
            <a:endParaRPr lang="ru-RU" sz="2000" dirty="0" smtClean="0">
              <a:solidFill>
                <a:schemeClr val="bg2">
                  <a:lumMod val="40000"/>
                  <a:lumOff val="60000"/>
                </a:schemeClr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1CE68973-502F-48DC-97ED-8C93E02B5085}" type="slidenum">
              <a:rPr lang="ru-RU" altLang="ru-RU" sz="1400" smtClean="0">
                <a:latin typeface="Arial" pitchFamily="34" charset="0"/>
              </a:rPr>
              <a:pPr/>
              <a:t>46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76672"/>
            <a:ext cx="9145016" cy="36004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Математические функции (библиотека </a:t>
            </a:r>
            <a:r>
              <a:rPr lang="en-US" altLang="ru-RU" sz="2800" b="1" dirty="0" smtClean="0"/>
              <a:t>&lt;</a:t>
            </a:r>
            <a:r>
              <a:rPr lang="en-US" altLang="ru-RU" sz="2800" b="1" dirty="0" err="1" smtClean="0"/>
              <a:t>cmath</a:t>
            </a:r>
            <a:r>
              <a:rPr lang="en-US" altLang="ru-RU" sz="2800" b="1" dirty="0" smtClean="0"/>
              <a:t>&gt;</a:t>
            </a:r>
            <a:r>
              <a:rPr lang="ru-RU" altLang="ru-RU" sz="2800" b="1" dirty="0" smtClean="0"/>
              <a:t>)</a:t>
            </a:r>
            <a:r>
              <a:rPr lang="en-US" altLang="ru-RU" sz="2800" b="1" dirty="0" smtClean="0"/>
              <a:t>:</a:t>
            </a:r>
            <a:endParaRPr lang="ru-RU" altLang="ru-RU" sz="2800" b="1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6613"/>
            <a:ext cx="8686800" cy="6021387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fabs</a:t>
            </a:r>
            <a:r>
              <a:rPr lang="en-US" altLang="ru-RU" sz="2000" dirty="0" smtClean="0"/>
              <a:t>(</a:t>
            </a:r>
            <a:r>
              <a:rPr lang="ru-RU" altLang="ru-RU" sz="2000" dirty="0" err="1" smtClean="0"/>
              <a:t>Вещественное_выражение</a:t>
            </a:r>
            <a:r>
              <a:rPr lang="en-US" altLang="ru-RU" sz="2000" dirty="0" smtClean="0"/>
              <a:t>)</a:t>
            </a:r>
            <a:r>
              <a:rPr lang="ru-RU" altLang="ru-RU" sz="2000" dirty="0" smtClean="0"/>
              <a:t>          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абсолютное значение</a:t>
            </a:r>
            <a:endParaRPr lang="en-US" alt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abs</a:t>
            </a:r>
            <a:r>
              <a:rPr lang="en-US" altLang="ru-RU" sz="2000" dirty="0" smtClean="0"/>
              <a:t>(</a:t>
            </a:r>
            <a:r>
              <a:rPr lang="ru-RU" altLang="ru-RU" sz="2000" dirty="0" err="1" smtClean="0"/>
              <a:t>Целочисленное_выражение</a:t>
            </a:r>
            <a:r>
              <a:rPr lang="en-US" altLang="ru-RU" sz="2000" dirty="0" smtClean="0"/>
              <a:t>)     </a:t>
            </a:r>
            <a:r>
              <a:rPr lang="ru-RU" altLang="ru-RU" sz="2000" dirty="0" smtClean="0"/>
              <a:t>     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абсолютное значение</a:t>
            </a:r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sqrt</a:t>
            </a:r>
            <a:r>
              <a:rPr lang="en-US" altLang="ru-RU" sz="2000" dirty="0" smtClean="0"/>
              <a:t>(</a:t>
            </a:r>
            <a:r>
              <a:rPr lang="ru-RU" altLang="ru-RU" sz="2000" dirty="0" err="1" smtClean="0"/>
              <a:t>Вещественное_выражение</a:t>
            </a:r>
            <a:r>
              <a:rPr lang="en-US" altLang="ru-RU" sz="2000" dirty="0" smtClean="0"/>
              <a:t>)      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  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//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</a:rPr>
              <a:t>√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x</a:t>
            </a:r>
            <a:endParaRPr lang="ru-RU" alt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exp</a:t>
            </a:r>
            <a:r>
              <a:rPr lang="en-US" altLang="ru-RU" sz="2000" dirty="0" smtClean="0"/>
              <a:t>(</a:t>
            </a:r>
            <a:r>
              <a:rPr lang="ru-RU" altLang="ru-RU" sz="2000" dirty="0" err="1" smtClean="0"/>
              <a:t>Вещественное_выражение</a:t>
            </a:r>
            <a:r>
              <a:rPr lang="en-US" altLang="ru-RU" sz="2000" dirty="0" smtClean="0"/>
              <a:t>)      </a:t>
            </a:r>
            <a:r>
              <a:rPr lang="ru-RU" altLang="ru-RU" sz="2000" dirty="0" smtClean="0"/>
              <a:t>    </a:t>
            </a:r>
            <a:r>
              <a:rPr lang="en-US" altLang="ru-RU" sz="2000" dirty="0" smtClean="0"/>
              <a:t> 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//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</a:rPr>
              <a:t>e</a:t>
            </a:r>
            <a:r>
              <a:rPr lang="en-US" altLang="ru-RU" sz="20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x</a:t>
            </a:r>
            <a:endParaRPr lang="ru-RU" altLang="ru-RU" sz="2000" baseline="30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log</a:t>
            </a:r>
            <a:r>
              <a:rPr lang="en-US" altLang="ru-RU" sz="2000" dirty="0" smtClean="0"/>
              <a:t>(</a:t>
            </a:r>
            <a:r>
              <a:rPr lang="ru-RU" altLang="ru-RU" sz="2000" dirty="0" err="1" smtClean="0"/>
              <a:t>Вещественное_выражение</a:t>
            </a:r>
            <a:r>
              <a:rPr lang="en-US" altLang="ru-RU" sz="2000" dirty="0" smtClean="0"/>
              <a:t>)    </a:t>
            </a:r>
            <a:r>
              <a:rPr lang="ru-RU" altLang="ru-RU" sz="2000" dirty="0" smtClean="0"/>
              <a:t>    </a:t>
            </a:r>
            <a:r>
              <a:rPr lang="en-US" altLang="ru-RU" sz="2000" dirty="0" smtClean="0"/>
              <a:t>   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// </a:t>
            </a:r>
            <a:r>
              <a:rPr lang="en-US" altLang="ru-RU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</a:rPr>
              <a:t>ln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</a:rPr>
              <a:t> x</a:t>
            </a:r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log10</a:t>
            </a:r>
            <a:r>
              <a:rPr lang="en-US" altLang="ru-RU" sz="2000" dirty="0" smtClean="0"/>
              <a:t> (</a:t>
            </a:r>
            <a:r>
              <a:rPr lang="ru-RU" altLang="ru-RU" sz="2000" dirty="0" err="1" smtClean="0"/>
              <a:t>Вещественное_выражение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)</a:t>
            </a:r>
            <a:r>
              <a:rPr lang="en-US" altLang="ru-RU" sz="2000" dirty="0" smtClean="0"/>
              <a:t>  </a:t>
            </a:r>
            <a:r>
              <a:rPr lang="ru-RU" altLang="ru-RU" sz="2000" dirty="0" smtClean="0"/>
              <a:t>   </a:t>
            </a:r>
            <a:r>
              <a:rPr lang="en-US" altLang="ru-RU" sz="2000" dirty="0" smtClean="0"/>
              <a:t>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// log</a:t>
            </a:r>
            <a:r>
              <a:rPr lang="en-US" altLang="ru-RU" sz="2000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10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(x)</a:t>
            </a:r>
            <a:endParaRPr lang="ru-RU" alt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sin</a:t>
            </a:r>
            <a:r>
              <a:rPr lang="en-US" altLang="ru-RU" sz="2000" dirty="0" smtClean="0"/>
              <a:t>(</a:t>
            </a:r>
            <a:r>
              <a:rPr lang="ru-RU" altLang="ru-RU" sz="2000" dirty="0" err="1" smtClean="0"/>
              <a:t>Вещественное_выражение</a:t>
            </a:r>
            <a:r>
              <a:rPr lang="en-US" altLang="ru-RU" sz="2000" dirty="0" smtClean="0"/>
              <a:t>)                                    </a:t>
            </a:r>
            <a:endParaRPr lang="ru-RU" altLang="ru-RU" sz="2000" dirty="0" smtClean="0"/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cos</a:t>
            </a:r>
            <a:r>
              <a:rPr lang="en-US" altLang="ru-RU" sz="2000" dirty="0" smtClean="0"/>
              <a:t>(</a:t>
            </a:r>
            <a:r>
              <a:rPr lang="ru-RU" altLang="ru-RU" sz="2000" dirty="0" err="1" smtClean="0"/>
              <a:t>Вещественное_выражение</a:t>
            </a:r>
            <a:r>
              <a:rPr lang="en-US" altLang="ru-RU" sz="2000" dirty="0" smtClean="0"/>
              <a:t>)</a:t>
            </a:r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atan</a:t>
            </a:r>
            <a:r>
              <a:rPr lang="en-US" altLang="ru-RU" sz="2000" dirty="0" smtClean="0"/>
              <a:t>(</a:t>
            </a:r>
            <a:r>
              <a:rPr lang="ru-RU" altLang="ru-RU" sz="2000" dirty="0" err="1" smtClean="0"/>
              <a:t>Вещественное_выражение</a:t>
            </a:r>
            <a:r>
              <a:rPr lang="en-US" altLang="ru-RU" sz="2000" dirty="0" smtClean="0"/>
              <a:t>)          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// </a:t>
            </a:r>
            <a:r>
              <a:rPr lang="en-US" altLang="ru-RU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</a:rPr>
              <a:t>arctg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</a:rPr>
              <a:t> x</a:t>
            </a:r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tan</a:t>
            </a:r>
            <a:r>
              <a:rPr lang="en-US" altLang="ru-RU" sz="2000" dirty="0" smtClean="0"/>
              <a:t>(</a:t>
            </a:r>
            <a:r>
              <a:rPr lang="ru-RU" altLang="ru-RU" sz="2000" dirty="0" err="1" smtClean="0"/>
              <a:t>Вещественное_выражение</a:t>
            </a:r>
            <a:r>
              <a:rPr lang="en-US" altLang="ru-RU" sz="2000" dirty="0" smtClean="0"/>
              <a:t> )    </a:t>
            </a:r>
            <a:r>
              <a:rPr lang="ru-RU" altLang="ru-RU" sz="2000" dirty="0" smtClean="0"/>
              <a:t>     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// </a:t>
            </a:r>
            <a:r>
              <a:rPr lang="en-US" altLang="ru-RU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tg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x</a:t>
            </a:r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acos</a:t>
            </a:r>
            <a:r>
              <a:rPr lang="en-US" altLang="ru-RU" sz="2000" dirty="0" smtClean="0"/>
              <a:t> (</a:t>
            </a:r>
            <a:r>
              <a:rPr lang="ru-RU" altLang="ru-RU" sz="2000" dirty="0" smtClean="0"/>
              <a:t>Вещественное выражение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)</a:t>
            </a:r>
            <a:r>
              <a:rPr lang="en-US" altLang="ru-RU" sz="2000" dirty="0" smtClean="0"/>
              <a:t>  </a:t>
            </a:r>
            <a:r>
              <a:rPr lang="ru-RU" altLang="ru-RU" sz="2000" dirty="0" smtClean="0"/>
              <a:t>    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  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арккосинус</a:t>
            </a:r>
            <a:endParaRPr lang="en-US" alt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asin</a:t>
            </a:r>
            <a:r>
              <a:rPr lang="en-US" altLang="ru-RU" sz="2000" dirty="0" smtClean="0"/>
              <a:t> (</a:t>
            </a:r>
            <a:r>
              <a:rPr lang="ru-RU" altLang="ru-RU" sz="2000" dirty="0" smtClean="0"/>
              <a:t>Вещественное выражение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)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//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арксинус</a:t>
            </a:r>
            <a:endParaRPr lang="en-US" alt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sinh</a:t>
            </a:r>
            <a:r>
              <a:rPr lang="en-US" altLang="ru-RU" sz="2000" dirty="0" smtClean="0"/>
              <a:t>(</a:t>
            </a:r>
            <a:r>
              <a:rPr lang="ru-RU" altLang="ru-RU" sz="2000" dirty="0" smtClean="0"/>
              <a:t>Вещественное выражение</a:t>
            </a:r>
            <a:r>
              <a:rPr lang="en-US" altLang="ru-RU" sz="2000" dirty="0" smtClean="0"/>
              <a:t>)  </a:t>
            </a:r>
            <a:r>
              <a:rPr lang="ru-RU" altLang="ru-RU" sz="2000" dirty="0" smtClean="0"/>
              <a:t>         </a:t>
            </a:r>
            <a:r>
              <a:rPr lang="en-US" altLang="ru-RU" sz="2000" dirty="0" smtClean="0"/>
              <a:t>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гиперболический синус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altLang="ru-RU" sz="2000" dirty="0" smtClean="0"/>
              <a:t>                          </a:t>
            </a:r>
            <a:endParaRPr lang="ru-RU" altLang="ru-RU" sz="2000" dirty="0" smtClean="0"/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cosh</a:t>
            </a:r>
            <a:r>
              <a:rPr lang="en-US" altLang="ru-RU" sz="2000" dirty="0" smtClean="0"/>
              <a:t>(</a:t>
            </a:r>
            <a:r>
              <a:rPr lang="ru-RU" altLang="ru-RU" sz="2000" dirty="0" smtClean="0"/>
              <a:t>Вещественное выражение</a:t>
            </a:r>
            <a:r>
              <a:rPr lang="en-US" altLang="ru-RU" sz="2000" dirty="0" smtClean="0"/>
              <a:t>)</a:t>
            </a:r>
            <a:r>
              <a:rPr lang="ru-RU" altLang="ru-RU" sz="2000" dirty="0" smtClean="0"/>
              <a:t>           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//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гиперболический косинус</a:t>
            </a:r>
            <a:endParaRPr lang="en-US" alt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75000"/>
              </a:lnSpc>
              <a:buFont typeface="Arial" pitchFamily="34" charset="0"/>
              <a:buNone/>
            </a:pPr>
            <a:endParaRPr lang="en-US" altLang="ru-RU" sz="1400" dirty="0" smtClean="0"/>
          </a:p>
          <a:p>
            <a:pPr eaLnBrk="1" hangingPunct="1">
              <a:lnSpc>
                <a:spcPct val="75000"/>
              </a:lnSpc>
              <a:buFont typeface="Arial" pitchFamily="34" charset="0"/>
              <a:buNone/>
            </a:pPr>
            <a:r>
              <a:rPr lang="ru-RU" altLang="ru-RU" sz="2000" dirty="0" smtClean="0"/>
              <a:t>Библиотека </a:t>
            </a:r>
            <a:r>
              <a:rPr lang="en-US" altLang="ru-RU" sz="2000" b="1" dirty="0" smtClean="0"/>
              <a:t>&lt;random&gt;</a:t>
            </a:r>
          </a:p>
          <a:p>
            <a:pPr eaLnBrk="1" hangingPunct="1">
              <a:lnSpc>
                <a:spcPct val="75000"/>
              </a:lnSpc>
              <a:buFont typeface="Arial" pitchFamily="34" charset="0"/>
              <a:buNone/>
            </a:pPr>
            <a:r>
              <a:rPr lang="en-US" alt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rand </a:t>
            </a:r>
            <a:r>
              <a:rPr lang="en-US" altLang="ru-RU" sz="2000" dirty="0" smtClean="0"/>
              <a:t>()</a:t>
            </a:r>
            <a:r>
              <a:rPr lang="ru-RU" altLang="ru-RU" sz="2000" dirty="0" smtClean="0"/>
              <a:t> </a:t>
            </a:r>
            <a:r>
              <a:rPr lang="ru-RU" altLang="ru-RU" sz="2000" dirty="0" smtClean="0">
                <a:sym typeface="Symbol" pitchFamily="18" charset="2"/>
              </a:rPr>
              <a:t> </a:t>
            </a:r>
            <a:r>
              <a:rPr lang="en-US" altLang="ru-RU" sz="2000" dirty="0" smtClean="0">
                <a:sym typeface="Symbol" pitchFamily="18" charset="2"/>
              </a:rPr>
              <a:t>                     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 pitchFamily="18" charset="2"/>
              </a:rPr>
              <a:t>//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генерация случайного числа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0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 pitchFamily="18" charset="2"/>
              </a:rPr>
              <a:t> x &lt;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 pitchFamily="18" charset="2"/>
              </a:rPr>
              <a:t>2</a:t>
            </a:r>
            <a:r>
              <a:rPr lang="en-US" altLang="ru-RU" sz="20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 pitchFamily="18" charset="2"/>
              </a:rPr>
              <a:t>1</a:t>
            </a:r>
            <a:r>
              <a:rPr lang="ru-RU" altLang="ru-RU" sz="20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 pitchFamily="18" charset="2"/>
              </a:rPr>
              <a:t>5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sym typeface="Symbol" pitchFamily="18" charset="2"/>
              </a:rPr>
              <a:t>-1</a:t>
            </a:r>
            <a:endParaRPr lang="en-US" altLang="ru-RU" sz="2000" dirty="0" smtClean="0">
              <a:solidFill>
                <a:schemeClr val="bg2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eaLnBrk="1" hangingPunct="1">
              <a:lnSpc>
                <a:spcPct val="75000"/>
              </a:lnSpc>
              <a:buFont typeface="Arial" pitchFamily="34" charset="0"/>
              <a:buNone/>
            </a:pPr>
            <a:r>
              <a:rPr lang="en-US" alt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srand</a:t>
            </a:r>
            <a:r>
              <a:rPr lang="en-US" altLang="ru-RU" sz="2000" dirty="0" smtClean="0"/>
              <a:t> (</a:t>
            </a:r>
            <a:r>
              <a:rPr lang="ru-RU" altLang="ru-RU" sz="2000" dirty="0" smtClean="0"/>
              <a:t>Ц. </a:t>
            </a:r>
            <a:r>
              <a:rPr lang="ru-RU" altLang="ru-RU" sz="2000" dirty="0" err="1" smtClean="0"/>
              <a:t>выр</a:t>
            </a:r>
            <a:r>
              <a:rPr lang="ru-RU" altLang="ru-RU" sz="2000" dirty="0" smtClean="0"/>
              <a:t>.</a:t>
            </a:r>
            <a:r>
              <a:rPr lang="en-US" altLang="ru-RU" sz="2000" dirty="0" smtClean="0"/>
              <a:t>)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         </a:t>
            </a:r>
            <a:r>
              <a:rPr lang="en-US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инициализация генератора случайных чисел</a:t>
            </a:r>
            <a:endParaRPr lang="ru-RU" altLang="ru-RU" sz="2000" dirty="0" smtClean="0">
              <a:solidFill>
                <a:schemeClr val="bg2">
                  <a:lumMod val="60000"/>
                  <a:lumOff val="40000"/>
                </a:schemeClr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98D01E-BCBB-4682-A756-6BE802FB7C32}" type="slidenum">
              <a:rPr lang="ru-RU" altLang="ru-RU" smtClean="0"/>
              <a:pPr>
                <a:defRPr/>
              </a:pPr>
              <a:t>47</a:t>
            </a:fld>
            <a:endParaRPr lang="ru-RU" altLang="ru-RU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3375"/>
            <a:ext cx="8820472" cy="50323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Приоритет операций, начиная с максимального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 </a:t>
            </a:r>
            <a:r>
              <a:rPr lang="ru-RU" altLang="ru-RU" sz="2000" dirty="0" smtClean="0"/>
              <a:t>1.  </a:t>
            </a:r>
            <a:r>
              <a:rPr lang="ru-RU" altLang="ru-RU" sz="2000" b="1" dirty="0" smtClean="0"/>
              <a:t>( )   </a:t>
            </a:r>
            <a:r>
              <a:rPr lang="en-US" altLang="ru-RU" sz="2000" b="1" dirty="0" smtClean="0"/>
              <a:t>[ ]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-&gt;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::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 2</a:t>
            </a:r>
            <a:r>
              <a:rPr lang="ru-RU" altLang="ru-RU" sz="2000" dirty="0" smtClean="0"/>
              <a:t>.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 </a:t>
            </a:r>
            <a:r>
              <a:rPr lang="ru-RU" altLang="ru-RU" sz="2000" b="1" dirty="0" smtClean="0"/>
              <a:t>! </a:t>
            </a:r>
            <a:r>
              <a:rPr lang="ru-RU" altLang="ru-RU" sz="2000" dirty="0" smtClean="0"/>
              <a:t>(не)</a:t>
            </a:r>
            <a:r>
              <a:rPr lang="en-US" altLang="ru-RU" sz="2000" b="1" dirty="0" smtClean="0"/>
              <a:t>  +  -  ++  --  &amp;(</a:t>
            </a:r>
            <a:r>
              <a:rPr lang="ru-RU" altLang="ru-RU" sz="2000" dirty="0" smtClean="0"/>
              <a:t>адрес</a:t>
            </a:r>
            <a:r>
              <a:rPr lang="en-US" altLang="ru-RU" sz="2000" b="1" dirty="0" smtClean="0"/>
              <a:t>) </a:t>
            </a:r>
            <a:r>
              <a:rPr lang="ru-RU" altLang="ru-RU" sz="2000" b="1" dirty="0" smtClean="0"/>
              <a:t> *(</a:t>
            </a:r>
            <a:r>
              <a:rPr lang="ru-RU" altLang="ru-RU" sz="2000" dirty="0" smtClean="0"/>
              <a:t>указатель</a:t>
            </a:r>
            <a:r>
              <a:rPr lang="ru-RU" altLang="ru-RU" sz="2000" b="1" dirty="0" smtClean="0"/>
              <a:t>)</a:t>
            </a:r>
            <a:r>
              <a:rPr lang="en-US" altLang="ru-RU" sz="2000" b="1" dirty="0" smtClean="0"/>
              <a:t> </a:t>
            </a:r>
            <a:r>
              <a:rPr lang="ru-RU" altLang="ru-RU" sz="2000" b="1" dirty="0" smtClean="0"/>
              <a:t> </a:t>
            </a:r>
            <a:r>
              <a:rPr lang="en-US" altLang="ru-RU" sz="2000" b="1" dirty="0" err="1" smtClean="0"/>
              <a:t>sizeof</a:t>
            </a:r>
            <a:r>
              <a:rPr lang="en-US" altLang="ru-RU" sz="2000" b="1" dirty="0" smtClean="0"/>
              <a:t>   new   delete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 3.</a:t>
            </a:r>
            <a:r>
              <a:rPr lang="en-US" altLang="ru-RU" sz="2000" b="1" dirty="0" smtClean="0"/>
              <a:t>  .* </a:t>
            </a:r>
            <a:r>
              <a:rPr lang="ru-RU" altLang="ru-RU" sz="2000" b="1" dirty="0" smtClean="0"/>
              <a:t>  </a:t>
            </a:r>
            <a:r>
              <a:rPr lang="en-US" altLang="ru-RU" sz="2000" b="1" dirty="0" smtClean="0"/>
              <a:t>-&gt;*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 4</a:t>
            </a:r>
            <a:r>
              <a:rPr lang="ru-RU" altLang="ru-RU" sz="2000" dirty="0" smtClean="0"/>
              <a:t>.</a:t>
            </a:r>
            <a:r>
              <a:rPr lang="en-US" altLang="ru-RU" sz="2000" dirty="0" smtClean="0"/>
              <a:t>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*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/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 5.</a:t>
            </a:r>
            <a:r>
              <a:rPr lang="en-US" altLang="ru-RU" sz="2000" b="1" dirty="0" smtClean="0"/>
              <a:t>  +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- </a:t>
            </a:r>
            <a:r>
              <a:rPr lang="en-US" altLang="ru-RU" sz="2000" dirty="0" smtClean="0"/>
              <a:t>(</a:t>
            </a:r>
            <a:r>
              <a:rPr lang="ru-RU" altLang="ru-RU" sz="2000" dirty="0" smtClean="0"/>
              <a:t>бинарные</a:t>
            </a:r>
            <a:r>
              <a:rPr lang="en-US" altLang="ru-RU" sz="20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 6.  </a:t>
            </a:r>
            <a:r>
              <a:rPr lang="en-US" altLang="ru-RU" sz="2000" b="1" dirty="0" smtClean="0"/>
              <a:t> &lt;&lt;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&gt;&gt;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 7.  </a:t>
            </a:r>
            <a:r>
              <a:rPr lang="en-US" altLang="ru-RU" sz="2000" b="1" dirty="0" smtClean="0"/>
              <a:t> &lt; 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&lt;=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&gt;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&gt;=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 8.   </a:t>
            </a:r>
            <a:r>
              <a:rPr lang="en-US" altLang="ru-RU" sz="2000" b="1" dirty="0" smtClean="0"/>
              <a:t>= =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! =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 9.   </a:t>
            </a:r>
            <a:r>
              <a:rPr lang="en-US" altLang="ru-RU" sz="2000" b="1" dirty="0" smtClean="0"/>
              <a:t>&amp;</a:t>
            </a:r>
            <a:r>
              <a:rPr lang="ru-RU" altLang="ru-RU" sz="2000" dirty="0" smtClean="0"/>
              <a:t>(поразрядное и)</a:t>
            </a:r>
            <a:endParaRPr lang="en-US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10.  </a:t>
            </a:r>
            <a:r>
              <a:rPr lang="en-US" altLang="ru-RU" sz="2000" b="1" dirty="0" smtClean="0"/>
              <a:t>^</a:t>
            </a:r>
            <a:r>
              <a:rPr lang="ru-RU" altLang="ru-RU" sz="2000" dirty="0" smtClean="0"/>
              <a:t>(исключающее или)</a:t>
            </a:r>
            <a:endParaRPr lang="en-US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11.  </a:t>
            </a:r>
            <a:r>
              <a:rPr lang="en-US" altLang="ru-RU" sz="2000" b="1" dirty="0" smtClean="0"/>
              <a:t>|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(поразрядное или)</a:t>
            </a:r>
            <a:endParaRPr lang="en-US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12.  </a:t>
            </a:r>
            <a:r>
              <a:rPr lang="en-US" altLang="ru-RU" sz="2000" b="1" dirty="0" smtClean="0"/>
              <a:t>&amp;&amp;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13.  </a:t>
            </a:r>
            <a:r>
              <a:rPr lang="en-US" altLang="ru-RU" sz="2000" b="1" dirty="0" smtClean="0"/>
              <a:t>||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14.  </a:t>
            </a:r>
            <a:r>
              <a:rPr lang="en-US" altLang="ru-RU" sz="2000" b="1" dirty="0" smtClean="0"/>
              <a:t>?</a:t>
            </a:r>
            <a:r>
              <a:rPr lang="ru-RU" altLang="ru-RU" sz="2000" b="1" dirty="0" smtClean="0"/>
              <a:t>:</a:t>
            </a:r>
            <a:endParaRPr lang="en-US" altLang="ru-RU" sz="2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15.   </a:t>
            </a:r>
            <a:r>
              <a:rPr lang="en-US" altLang="ru-RU" sz="2000" b="1" dirty="0" smtClean="0"/>
              <a:t>=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*=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 /=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%=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+= 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-=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&amp;= 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^=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|=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&lt;&lt;= </a:t>
            </a:r>
            <a:r>
              <a:rPr lang="ru-RU" altLang="ru-RU" sz="2000" b="1" dirty="0" smtClean="0"/>
              <a:t> </a:t>
            </a:r>
            <a:r>
              <a:rPr lang="en-US" altLang="ru-RU" sz="2000" b="1" dirty="0" smtClean="0"/>
              <a:t> &gt;&gt;=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dirty="0" smtClean="0"/>
              <a:t>16.  </a:t>
            </a:r>
            <a:r>
              <a:rPr lang="en-US" altLang="ru-RU" sz="2000" b="1" dirty="0" smtClean="0"/>
              <a:t>,</a:t>
            </a:r>
            <a:endParaRPr lang="ru-RU" alt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625208" y="6400800"/>
            <a:ext cx="2133600" cy="457200"/>
          </a:xfrm>
        </p:spPr>
        <p:txBody>
          <a:bodyPr/>
          <a:lstStyle/>
          <a:p>
            <a:pPr>
              <a:defRPr/>
            </a:pPr>
            <a:fld id="{63EE3338-7876-4763-A034-8384714ED585}" type="slidenum">
              <a:rPr lang="ru-RU" altLang="ru-RU" smtClean="0"/>
              <a:pPr>
                <a:defRPr/>
              </a:pPr>
              <a:t>48</a:t>
            </a:fld>
            <a:endParaRPr lang="ru-RU" altLang="ru-RU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0323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Составное выражение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52500"/>
            <a:ext cx="8893175" cy="59055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solidFill>
                  <a:srgbClr val="FF0000"/>
                </a:solidFill>
              </a:rPr>
              <a:t>$</a:t>
            </a:r>
            <a:r>
              <a:rPr lang="en-US" altLang="ru-RU" sz="2000" b="1" dirty="0" smtClean="0"/>
              <a:t> </a:t>
            </a:r>
            <a:r>
              <a:rPr lang="ru-RU" altLang="ru-RU" sz="2000" b="1" dirty="0" err="1" smtClean="0"/>
              <a:t>Составное_выражение</a:t>
            </a:r>
            <a:r>
              <a:rPr lang="ru-RU" altLang="ru-RU" sz="2000" b="1" dirty="0" smtClean="0"/>
              <a:t>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=</a:t>
            </a:r>
            <a:r>
              <a:rPr lang="ru-RU" altLang="ru-RU" sz="2000" b="1" dirty="0" smtClean="0"/>
              <a:t> 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Выражение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{</a:t>
            </a:r>
            <a:r>
              <a:rPr lang="en-US" altLang="ru-RU" sz="2000" b="1" dirty="0" smtClean="0">
                <a:solidFill>
                  <a:srgbClr val="0000FF"/>
                </a:solidFill>
              </a:rPr>
              <a:t>,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Выражение</a:t>
            </a:r>
            <a:r>
              <a:rPr lang="en-US" altLang="ru-RU" sz="2000" b="1" dirty="0" smtClean="0">
                <a:solidFill>
                  <a:srgbClr val="0000FF"/>
                </a:solidFill>
              </a:rPr>
              <a:t>&gt;</a:t>
            </a:r>
            <a:r>
              <a:rPr lang="en-US" altLang="ru-RU" sz="2000" b="1" dirty="0" smtClean="0">
                <a:solidFill>
                  <a:srgbClr val="FF0000"/>
                </a:solidFill>
              </a:rPr>
              <a:t>}</a:t>
            </a:r>
            <a:endParaRPr lang="ru-RU" altLang="ru-RU" sz="2000" b="1" dirty="0" smtClean="0">
              <a:solidFill>
                <a:srgbClr val="FF0000"/>
              </a:solidFill>
            </a:endParaRPr>
          </a:p>
          <a:p>
            <a:pPr marL="355600" indent="-355600" eaLnBrk="1" hangingPunct="1">
              <a:buFont typeface="Wingdings" pitchFamily="2" charset="2"/>
              <a:buNone/>
            </a:pPr>
            <a:r>
              <a:rPr lang="ru-RU" altLang="ru-RU" sz="2000" dirty="0" smtClean="0"/>
              <a:t>Результатом составного выражения считается результат последнего выражения, вошедшего в составное.</a:t>
            </a:r>
            <a:endParaRPr lang="en-US" altLang="ru-RU" sz="2000" dirty="0" smtClean="0"/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Примеры выражений: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dirty="0" err="1" smtClean="0"/>
              <a:t>a</a:t>
            </a:r>
            <a:r>
              <a:rPr lang="ru-RU" altLang="ru-RU" sz="2000" dirty="0" smtClean="0"/>
              <a:t>)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altLang="ru-RU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=10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000" b="1" dirty="0" err="1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=3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ru-RU" altLang="ru-RU" sz="2000" b="1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000" b="1" dirty="0" err="1" smtClean="0">
                <a:latin typeface="Courier New" pitchFamily="49" charset="0"/>
                <a:cs typeface="Courier New" pitchFamily="49" charset="0"/>
              </a:rPr>
              <a:t>ret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ru-RU" altLang="ru-RU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000" b="1" dirty="0" err="1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ru-RU" altLang="ru-RU" sz="2000" b="1" dirty="0" err="1" smtClean="0">
                <a:latin typeface="Courier New" pitchFamily="49" charset="0"/>
                <a:cs typeface="Courier New" pitchFamily="49" charset="0"/>
              </a:rPr>
              <a:t>t=a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ru-RU" altLang="ru-RU" sz="2000" b="1" dirty="0" err="1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;   </a:t>
            </a:r>
            <a:endParaRPr lang="en-US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dirty="0" smtClean="0"/>
              <a:t>б</a:t>
            </a:r>
            <a:r>
              <a:rPr lang="en-US" altLang="ru-RU" sz="2000" dirty="0" smtClean="0"/>
              <a:t>)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c=1; </a:t>
            </a:r>
            <a:r>
              <a:rPr lang="ru-RU" altLang="ru-RU" sz="2000" b="1" dirty="0" err="1" smtClean="0">
                <a:latin typeface="Courier New" pitchFamily="49" charset="0"/>
                <a:cs typeface="Courier New" pitchFamily="49" charset="0"/>
              </a:rPr>
              <a:t>b=c++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ru-RU" altLang="ru-RU" sz="2000" b="1" dirty="0" smtClean="0"/>
              <a:t>     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dirty="0" smtClean="0"/>
              <a:t>в)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c=1; sum=++c; </a:t>
            </a:r>
            <a:r>
              <a:rPr lang="en-US" altLang="ru-RU" sz="2000" b="1" dirty="0" smtClean="0"/>
              <a:t>   </a:t>
            </a:r>
            <a:endParaRPr lang="ru-RU" altLang="ru-RU" sz="2000" dirty="0" smtClean="0"/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dirty="0" smtClean="0"/>
              <a:t>г)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4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          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dirty="0" err="1" smtClean="0"/>
              <a:t>д</a:t>
            </a:r>
            <a:r>
              <a:rPr lang="ru-RU" altLang="ru-RU" sz="2000" dirty="0" smtClean="0"/>
              <a:t>)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a+=b;                 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dirty="0" smtClean="0"/>
              <a:t>е)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a=b=5;                </a:t>
            </a:r>
            <a:endParaRPr lang="en-US" altLang="ru-RU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dirty="0" smtClean="0"/>
              <a:t>ж) </a:t>
            </a:r>
            <a:r>
              <a:rPr lang="ru-RU" altLang="ru-RU" sz="2000" b="1" dirty="0" err="1" smtClean="0">
                <a:latin typeface="Courier New" pitchFamily="49" charset="0"/>
                <a:cs typeface="Courier New" pitchFamily="49" charset="0"/>
              </a:rPr>
              <a:t>с=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a=5, b=a*a); 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dirty="0" err="1" smtClean="0"/>
              <a:t>з</a:t>
            </a:r>
            <a:r>
              <a:rPr lang="ru-RU" altLang="ru-RU" sz="2000" dirty="0" smtClean="0"/>
              <a:t>)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a=(b=s/k)+n; </a:t>
            </a:r>
            <a:r>
              <a:rPr lang="en-US" altLang="ru-RU" sz="2000" b="1" dirty="0" smtClean="0"/>
              <a:t>     </a:t>
            </a:r>
            <a:endParaRPr lang="ru-RU" altLang="ru-RU" sz="2000" b="1" dirty="0" smtClean="0"/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2000" dirty="0" smtClean="0"/>
              <a:t>и)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c=(a&gt;b)?a:b;</a:t>
            </a:r>
            <a:r>
              <a:rPr lang="en-US" altLang="ru-RU" sz="2000" b="1" dirty="0" smtClean="0"/>
              <a:t>   </a:t>
            </a:r>
            <a:r>
              <a:rPr lang="en-US" altLang="ru-RU" sz="2400" b="1" dirty="0" smtClean="0"/>
              <a:t>  </a:t>
            </a:r>
            <a:endParaRPr lang="en-US" altLang="ru-RU" sz="2400" dirty="0" smtClean="0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6300192" y="2564904"/>
            <a:ext cx="1357312" cy="3317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 dirty="0" err="1"/>
              <a:t>r</a:t>
            </a:r>
            <a:r>
              <a:rPr lang="en-US" altLang="ru-RU" sz="2000" dirty="0"/>
              <a:t>e</a:t>
            </a:r>
            <a:r>
              <a:rPr lang="ru-RU" altLang="ru-RU" sz="2000" dirty="0"/>
              <a:t>t=3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420467" y="2996704"/>
            <a:ext cx="2087562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2000"/>
              <a:t>b=1,  c=2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420467" y="3482479"/>
            <a:ext cx="2087562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ru-RU" sz="2000"/>
              <a:t>c=2, sum=2</a:t>
            </a:r>
            <a:endParaRPr lang="ru-RU" altLang="ru-RU" sz="2000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420467" y="3933329"/>
            <a:ext cx="4175125" cy="35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2000"/>
              <a:t>эквивалентно </a:t>
            </a:r>
            <a:r>
              <a:rPr lang="ru-RU" altLang="ru-RU" sz="2000" b="1"/>
              <a:t>с=</a:t>
            </a:r>
            <a:r>
              <a:rPr lang="en-US" altLang="ru-RU" sz="2000" b="1"/>
              <a:t>a*16;</a:t>
            </a:r>
            <a:endParaRPr lang="ru-RU" altLang="ru-RU" sz="2000" b="1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420467" y="4436566"/>
            <a:ext cx="4175125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2000"/>
              <a:t>эквивалентно</a:t>
            </a:r>
            <a:r>
              <a:rPr lang="ru-RU" altLang="ru-RU" sz="2000" b="1"/>
              <a:t> </a:t>
            </a:r>
            <a:r>
              <a:rPr lang="en-US" altLang="ru-RU" sz="2000" b="1"/>
              <a:t>a=a+b;</a:t>
            </a:r>
            <a:endParaRPr lang="ru-RU" altLang="ru-RU" sz="2000" b="1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3420467" y="4868366"/>
            <a:ext cx="4175125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2000"/>
              <a:t>эквивалентно</a:t>
            </a:r>
            <a:r>
              <a:rPr lang="ru-RU" altLang="ru-RU" sz="2000" b="1"/>
              <a:t> </a:t>
            </a:r>
            <a:r>
              <a:rPr lang="en-US" altLang="ru-RU" sz="2000" b="1"/>
              <a:t>b=5;</a:t>
            </a:r>
            <a:r>
              <a:rPr lang="ru-RU" altLang="ru-RU" sz="2000" b="1"/>
              <a:t> </a:t>
            </a:r>
            <a:r>
              <a:rPr lang="en-US" altLang="ru-RU" sz="2000" b="1"/>
              <a:t>a=b;</a:t>
            </a:r>
            <a:endParaRPr lang="ru-RU" altLang="ru-RU" sz="2000" b="1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3420467" y="5301754"/>
            <a:ext cx="4824412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2000"/>
              <a:t>эквивалентно</a:t>
            </a:r>
            <a:r>
              <a:rPr lang="ru-RU" altLang="ru-RU" sz="2000" b="1"/>
              <a:t> </a:t>
            </a:r>
            <a:r>
              <a:rPr lang="en-US" altLang="ru-RU" sz="2000" b="1"/>
              <a:t>a=5; b=a*a; c=b;</a:t>
            </a:r>
            <a:endParaRPr lang="ru-RU" altLang="ru-RU" sz="2000" b="1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3420467" y="5733554"/>
            <a:ext cx="4824412" cy="2873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2000"/>
              <a:t>эквивалентно </a:t>
            </a:r>
            <a:r>
              <a:rPr lang="en-US" altLang="ru-RU" sz="2000" b="1"/>
              <a:t>b=s/k; a=b+n;</a:t>
            </a:r>
            <a:endParaRPr lang="ru-RU" altLang="ru-RU" sz="2000" b="1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420467" y="6236791"/>
            <a:ext cx="4824412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ru-RU" altLang="ru-RU" sz="2000"/>
              <a:t>если </a:t>
            </a:r>
            <a:r>
              <a:rPr lang="en-US" altLang="ru-RU" sz="2000"/>
              <a:t>a&gt;b</a:t>
            </a:r>
            <a:r>
              <a:rPr lang="ru-RU" altLang="ru-RU" sz="2000"/>
              <a:t>, то с=</a:t>
            </a:r>
            <a:r>
              <a:rPr lang="en-US" altLang="ru-RU" sz="2000"/>
              <a:t>a</a:t>
            </a:r>
            <a:r>
              <a:rPr lang="ru-RU" altLang="ru-RU" sz="2000"/>
              <a:t>, иначе с=</a:t>
            </a:r>
            <a:r>
              <a:rPr lang="en-US" altLang="ru-RU" sz="2000"/>
              <a:t>b</a:t>
            </a:r>
            <a:endParaRPr lang="ru-RU" alt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686800" cy="504056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Неявное преобразование типов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686800" cy="576103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altLang="ru-RU" sz="2000" dirty="0" smtClean="0"/>
              <a:t>При выполнении большинства операций требуется, чтобы операнды были одного типа. Если операнды разных, но совместимых типов, то осуществляется стандартное </a:t>
            </a:r>
            <a:r>
              <a:rPr lang="ru-RU" alt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неявное преобразование типов</a:t>
            </a:r>
            <a:r>
              <a:rPr lang="ru-RU" altLang="ru-RU" sz="2000" dirty="0" smtClean="0"/>
              <a:t>, которое гарантирует </a:t>
            </a:r>
            <a:r>
              <a:rPr lang="ru-RU" alt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сохранение значимости</a:t>
            </a:r>
            <a:r>
              <a:rPr lang="ru-RU" altLang="ru-RU" sz="2000" dirty="0" smtClean="0"/>
              <a:t>.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2000" b="1" dirty="0" smtClean="0"/>
              <a:t>При этом неявно преобразуются:</a:t>
            </a: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операнды целого и вещественного типов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– к вещественному типу, </a:t>
            </a: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операнды с разными интервалами представлений – к типу с большим интервалом.</a:t>
            </a:r>
          </a:p>
          <a:p>
            <a:pPr eaLnBrk="1" hangingPunct="1">
              <a:buNone/>
            </a:pPr>
            <a:r>
              <a:rPr lang="ru-RU" altLang="ru-RU" sz="2000" dirty="0" smtClean="0"/>
              <a:t>Если при выполнении присваивания правое значение не умещается в разрядную сетку указанной для него слева переменной, то автоматически генерируется ошибка «Переполнение разрядной сетки».</a:t>
            </a:r>
          </a:p>
          <a:p>
            <a:pPr eaLnBrk="1" hangingPunct="1">
              <a:buNone/>
            </a:pPr>
            <a:r>
              <a:rPr lang="ru-RU" altLang="ru-RU" sz="2000" b="1" dirty="0" smtClean="0"/>
              <a:t>Пример:</a:t>
            </a:r>
          </a:p>
          <a:p>
            <a:pPr eaLnBrk="1" hangingPunct="1">
              <a:buNone/>
            </a:pPr>
            <a:r>
              <a:rPr lang="ru-RU" altLang="ru-RU" sz="2000" b="1" dirty="0" smtClean="0">
                <a:latin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</a:rPr>
              <a:t>	long l; double e; </a:t>
            </a:r>
            <a:r>
              <a:rPr lang="en-US" altLang="ru-RU" sz="2000" b="1" dirty="0" err="1" smtClean="0">
                <a:latin typeface="Courier New" pitchFamily="49" charset="0"/>
              </a:rPr>
              <a:t>int</a:t>
            </a:r>
            <a:r>
              <a:rPr lang="en-US" altLang="ru-RU" sz="2000" b="1" dirty="0" smtClean="0">
                <a:latin typeface="Courier New" pitchFamily="49" charset="0"/>
              </a:rPr>
              <a:t> </a:t>
            </a:r>
            <a:r>
              <a:rPr lang="en-US" altLang="ru-RU" sz="2000" b="1" dirty="0" err="1" smtClean="0">
                <a:latin typeface="Courier New" pitchFamily="49" charset="0"/>
              </a:rPr>
              <a:t>i</a:t>
            </a:r>
            <a:r>
              <a:rPr lang="en-US" altLang="ru-RU" sz="2000" b="1" dirty="0" smtClean="0">
                <a:latin typeface="Courier New" pitchFamily="49" charset="0"/>
              </a:rPr>
              <a:t>; float q, x;</a:t>
            </a:r>
          </a:p>
          <a:p>
            <a:pPr eaLnBrk="1" hangingPunct="1">
              <a:buNone/>
            </a:pPr>
            <a:r>
              <a:rPr lang="en-US" altLang="ru-RU" sz="2000" b="1" dirty="0" smtClean="0">
                <a:latin typeface="Courier New" pitchFamily="49" charset="0"/>
              </a:rPr>
              <a:t>	q = </a:t>
            </a:r>
            <a:r>
              <a:rPr lang="en-US" altLang="ru-RU" sz="2000" b="1" dirty="0" err="1" smtClean="0">
                <a:latin typeface="Courier New" pitchFamily="49" charset="0"/>
              </a:rPr>
              <a:t>i</a:t>
            </a:r>
            <a:r>
              <a:rPr lang="en-US" altLang="ru-RU" sz="2000" b="1" dirty="0" smtClean="0">
                <a:latin typeface="Courier New" pitchFamily="49" charset="0"/>
              </a:rPr>
              <a:t> * e / (x + l);</a:t>
            </a:r>
          </a:p>
          <a:p>
            <a:pPr eaLnBrk="1" hangingPunct="1">
              <a:buFont typeface="Arial" pitchFamily="34" charset="0"/>
              <a:buNone/>
            </a:pPr>
            <a:endParaRPr lang="ru-RU" altLang="ru-RU" sz="2000" b="1" dirty="0" smtClean="0"/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0" y="6093296"/>
            <a:ext cx="1224136" cy="315168"/>
          </a:xfrm>
          <a:prstGeom prst="wedgeRoundRectCallout">
            <a:avLst>
              <a:gd name="adj1" fmla="val 99989"/>
              <a:gd name="adj2" fmla="val -1334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ru-RU" b="1" dirty="0" smtClean="0"/>
              <a:t>double</a:t>
            </a:r>
            <a:endParaRPr lang="ru-RU" altLang="ru-RU" b="1" dirty="0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3059832" y="6093296"/>
            <a:ext cx="1080120" cy="315168"/>
          </a:xfrm>
          <a:prstGeom prst="wedgeRoundRectCallout">
            <a:avLst>
              <a:gd name="adj1" fmla="val -38265"/>
              <a:gd name="adj2" fmla="val -1400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ru-RU" b="1" dirty="0" smtClean="0"/>
              <a:t>float</a:t>
            </a:r>
            <a:endParaRPr lang="ru-RU" altLang="ru-RU" b="1" dirty="0"/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5580112" y="5661248"/>
            <a:ext cx="2952750" cy="576064"/>
          </a:xfrm>
          <a:prstGeom prst="wedgeRoundRectCallout">
            <a:avLst>
              <a:gd name="adj1" fmla="val -102903"/>
              <a:gd name="adj2" fmla="val -2559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rgbClr val="FF0000"/>
                </a:solidFill>
              </a:rPr>
              <a:t>При записи в 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q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возможна ошибка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переполнения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!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835696" y="6381328"/>
            <a:ext cx="1152128" cy="360040"/>
          </a:xfrm>
          <a:prstGeom prst="wedgeRoundRectCallout">
            <a:avLst>
              <a:gd name="adj1" fmla="val -2621"/>
              <a:gd name="adj2" fmla="val -1962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ru-RU" b="1" dirty="0" smtClean="0"/>
              <a:t>double</a:t>
            </a: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D8346A86-ACC3-46B4-A87C-90729E23C41C}" type="slidenum">
              <a:rPr lang="ru-RU" altLang="ru-RU" sz="1400" smtClean="0">
                <a:latin typeface="Arial" pitchFamily="34" charset="0"/>
              </a:rPr>
              <a:pPr/>
              <a:t>5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76250"/>
            <a:ext cx="8820150" cy="360363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Консультации д.т.н., проф. Г.С. Ивановой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8642350" cy="5472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а) на кафедре ИУ6 (главное здание, 8 этаж, ауд. 807):</a:t>
            </a:r>
          </a:p>
          <a:p>
            <a:pPr eaLnBrk="1" hangingPunct="1"/>
            <a:r>
              <a:rPr lang="ru-RU" altLang="ru-RU" sz="2400" dirty="0" smtClean="0">
                <a:solidFill>
                  <a:srgbClr val="FF0000"/>
                </a:solidFill>
              </a:rPr>
              <a:t>понедельник с 11-00 до 14-00;</a:t>
            </a:r>
          </a:p>
          <a:p>
            <a:pPr eaLnBrk="1" hangingPunct="1"/>
            <a:r>
              <a:rPr lang="ru-RU" altLang="ru-RU" sz="2400" dirty="0" smtClean="0">
                <a:solidFill>
                  <a:srgbClr val="FF0000"/>
                </a:solidFill>
              </a:rPr>
              <a:t>четверг с 10-00 до 11-3</a:t>
            </a:r>
            <a:r>
              <a:rPr lang="en-US" altLang="ru-RU" sz="2400" dirty="0" smtClean="0">
                <a:solidFill>
                  <a:srgbClr val="FF0000"/>
                </a:solidFill>
              </a:rPr>
              <a:t>0</a:t>
            </a:r>
            <a:endParaRPr lang="ru-RU" altLang="ru-RU" sz="24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2400" b="1" baseline="30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б) по электронной почте: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  <a:hlinkClick r:id="rId2"/>
              </a:rPr>
              <a:t>gsivanova@gmail.com</a:t>
            </a:r>
            <a:r>
              <a:rPr lang="ru-RU" altLang="ru-RU" sz="2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  <a:hlinkClick r:id="rId3"/>
              </a:rPr>
              <a:t>gsivanova@bmstu.ru</a:t>
            </a:r>
            <a:r>
              <a:rPr lang="en-US" altLang="ru-RU" sz="24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Times New Roman" pitchFamily="18" charset="0"/>
              </a:rPr>
              <a:t> </a:t>
            </a:r>
            <a:endParaRPr lang="ru-RU" altLang="ru-RU" sz="2400" b="1" dirty="0" smtClean="0">
              <a:solidFill>
                <a:schemeClr val="bg2">
                  <a:lumMod val="75000"/>
                </a:schemeClr>
              </a:solidFill>
              <a:latin typeface="Courier New" pitchFamily="49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4838" cy="504056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Явное переопределение типов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892480" cy="6093842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2000" dirty="0" smtClean="0"/>
              <a:t>Для несовместимых типов следует выполнять </a:t>
            </a:r>
            <a:r>
              <a:rPr lang="ru-RU" alt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явное приведение типов.</a:t>
            </a:r>
            <a:r>
              <a:rPr lang="ru-RU" altLang="ru-RU" sz="2000" dirty="0" smtClean="0"/>
              <a:t> Для этого используют функциональную или каноническую формы (Си) или шаблоны функций (С++): </a:t>
            </a:r>
            <a:r>
              <a:rPr lang="en-US" sz="2000" dirty="0" err="1" smtClean="0"/>
              <a:t>static_cast</a:t>
            </a:r>
            <a:r>
              <a:rPr lang="ru-RU" sz="2000" dirty="0" smtClean="0"/>
              <a:t>, </a:t>
            </a:r>
            <a:r>
              <a:rPr lang="en-US" sz="2000" dirty="0" err="1" smtClean="0"/>
              <a:t>const_cast</a:t>
            </a:r>
            <a:r>
              <a:rPr lang="ru-RU" sz="2000" dirty="0" smtClean="0"/>
              <a:t>, </a:t>
            </a:r>
            <a:r>
              <a:rPr lang="en-US" sz="2000" dirty="0" err="1" smtClean="0"/>
              <a:t>reinterpret_cast</a:t>
            </a:r>
            <a:r>
              <a:rPr lang="ru-RU" sz="2000" dirty="0" smtClean="0"/>
              <a:t> и </a:t>
            </a:r>
            <a:r>
              <a:rPr lang="en-US" sz="2000" dirty="0" err="1" smtClean="0"/>
              <a:t>dynamic_cast</a:t>
            </a:r>
            <a:r>
              <a:rPr lang="ru-RU" altLang="ru-RU" sz="2000" dirty="0" smtClean="0"/>
              <a:t>.</a:t>
            </a:r>
          </a:p>
          <a:p>
            <a:pPr eaLnBrk="1" hangingPunct="1">
              <a:buFont typeface="Arial" pitchFamily="34" charset="0"/>
              <a:buNone/>
            </a:pPr>
            <a:endParaRPr lang="ru-RU" altLang="ru-RU" sz="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Функциональная форма </a:t>
            </a:r>
            <a:r>
              <a:rPr lang="ru-RU" altLang="ru-RU" sz="2000" dirty="0" smtClean="0"/>
              <a:t>(только для типов, обозначаемых одним словом):    </a:t>
            </a:r>
            <a:r>
              <a:rPr lang="ru-RU" altLang="ru-RU" sz="2000" b="1" dirty="0" err="1" smtClean="0"/>
              <a:t>Имя_типа</a:t>
            </a:r>
            <a:r>
              <a:rPr lang="en-US" altLang="ru-RU" sz="2000" b="1" dirty="0" smtClean="0"/>
              <a:t> (</a:t>
            </a:r>
            <a:r>
              <a:rPr lang="ru-RU" altLang="ru-RU" sz="2000" b="1" dirty="0" smtClean="0"/>
              <a:t>Выражение</a:t>
            </a:r>
            <a:r>
              <a:rPr lang="en-US" altLang="ru-RU" sz="2000" b="1" dirty="0" smtClean="0"/>
              <a:t>) </a:t>
            </a:r>
            <a:r>
              <a:rPr lang="ru-RU" altLang="ru-RU" sz="2000" b="1" dirty="0" smtClean="0"/>
              <a:t>, </a:t>
            </a:r>
            <a:r>
              <a:rPr lang="ru-RU" altLang="ru-RU" sz="2000" dirty="0" smtClean="0"/>
              <a:t>примеры: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ru-RU" sz="2000" b="1" dirty="0" smtClean="0">
                <a:latin typeface="Courier New" pitchFamily="49" charset="0"/>
              </a:rPr>
              <a:t>	</a:t>
            </a:r>
            <a:r>
              <a:rPr lang="ru-RU" altLang="ru-RU" sz="2000" b="1" dirty="0" smtClean="0">
                <a:latin typeface="Courier New" pitchFamily="49" charset="0"/>
              </a:rPr>
              <a:t>	</a:t>
            </a:r>
            <a:r>
              <a:rPr lang="en-US" altLang="ru-RU" sz="2000" b="1" dirty="0" err="1" smtClean="0">
                <a:latin typeface="Courier New" pitchFamily="49" charset="0"/>
              </a:rPr>
              <a:t>int</a:t>
            </a:r>
            <a:r>
              <a:rPr lang="en-US" altLang="ru-RU" sz="2000" b="1" dirty="0" smtClean="0">
                <a:latin typeface="Courier New" pitchFamily="49" charset="0"/>
              </a:rPr>
              <a:t>(3.14); </a:t>
            </a:r>
            <a:endParaRPr lang="ru-RU" altLang="ru-RU" sz="2000" b="1" dirty="0" smtClean="0">
              <a:latin typeface="Courier New" pitchFamily="49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Courier New" pitchFamily="49" charset="0"/>
              </a:rPr>
              <a:t>      </a:t>
            </a:r>
            <a:r>
              <a:rPr lang="en-US" altLang="ru-RU" sz="2000" b="1" dirty="0" smtClean="0">
                <a:solidFill>
                  <a:srgbClr val="FF0000"/>
                </a:solidFill>
                <a:latin typeface="Courier New" pitchFamily="49" charset="0"/>
              </a:rPr>
              <a:t>float(2/3);  </a:t>
            </a:r>
            <a:endParaRPr lang="ru-RU" altLang="ru-RU" sz="20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Courier New" pitchFamily="49" charset="0"/>
              </a:rPr>
              <a:t>      </a:t>
            </a:r>
            <a:r>
              <a:rPr lang="en-US" altLang="ru-RU" sz="2000" b="1" dirty="0" err="1" smtClean="0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altLang="ru-RU" sz="2000" b="1" dirty="0" smtClean="0">
                <a:solidFill>
                  <a:srgbClr val="FF0000"/>
                </a:solidFill>
                <a:latin typeface="Courier New" pitchFamily="49" charset="0"/>
              </a:rPr>
              <a:t>('A');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Каноническая форма</a:t>
            </a:r>
            <a:r>
              <a:rPr lang="ru-RU" altLang="ru-RU" sz="2000" dirty="0" smtClean="0"/>
              <a:t>: </a:t>
            </a:r>
            <a:r>
              <a:rPr lang="ru-RU" altLang="ru-RU" sz="2000" b="1" dirty="0" smtClean="0"/>
              <a:t>(</a:t>
            </a:r>
            <a:r>
              <a:rPr lang="ru-RU" altLang="ru-RU" sz="2000" b="1" dirty="0" err="1" smtClean="0"/>
              <a:t>Имя_типа</a:t>
            </a:r>
            <a:r>
              <a:rPr lang="ru-RU" altLang="ru-RU" sz="2000" b="1" dirty="0" smtClean="0"/>
              <a:t>)Выражение , </a:t>
            </a:r>
            <a:r>
              <a:rPr lang="ru-RU" altLang="ru-RU" sz="2000" dirty="0" smtClean="0"/>
              <a:t>примеры:</a:t>
            </a:r>
            <a:endParaRPr lang="ru-RU" altLang="ru-RU" sz="2000" b="1" dirty="0" smtClean="0"/>
          </a:p>
          <a:p>
            <a:pPr eaLnBrk="1" hangingPunct="1">
              <a:buFont typeface="Arial" pitchFamily="34" charset="0"/>
              <a:buNone/>
            </a:pPr>
            <a:r>
              <a:rPr lang="ru-RU" altLang="ru-RU" sz="2000" b="1" dirty="0" smtClean="0">
                <a:latin typeface="Courier New" pitchFamily="49" charset="0"/>
              </a:rPr>
              <a:t>		</a:t>
            </a:r>
            <a:r>
              <a:rPr lang="en-US" altLang="ru-RU" sz="2000" b="1" dirty="0" smtClean="0">
                <a:latin typeface="Courier New" pitchFamily="49" charset="0"/>
              </a:rPr>
              <a:t>(unsigned long)(x/3+2); </a:t>
            </a:r>
            <a:endParaRPr lang="ru-RU" altLang="ru-RU" sz="2000" b="1" dirty="0" smtClean="0">
              <a:latin typeface="Courier New" pitchFamily="49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ru-RU" altLang="ru-RU" sz="2000" b="1" dirty="0" smtClean="0">
                <a:latin typeface="Courier New" pitchFamily="49" charset="0"/>
              </a:rPr>
              <a:t>      (</a:t>
            </a:r>
            <a:r>
              <a:rPr lang="en-US" altLang="ru-RU" sz="2000" b="1" dirty="0" smtClean="0">
                <a:latin typeface="Courier New" pitchFamily="49" charset="0"/>
              </a:rPr>
              <a:t>char)123;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Шаблон </a:t>
            </a:r>
            <a:r>
              <a:rPr lang="en-US" altLang="ru-RU" sz="20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static_cast</a:t>
            </a:r>
            <a:r>
              <a:rPr lang="ru-RU" alt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2000" dirty="0" smtClean="0"/>
              <a:t>:  </a:t>
            </a:r>
            <a:r>
              <a:rPr lang="en-US" sz="2000" b="1" dirty="0" err="1" smtClean="0"/>
              <a:t>static_cast</a:t>
            </a:r>
            <a:r>
              <a:rPr lang="ru-RU" sz="2000" b="1" dirty="0" smtClean="0"/>
              <a:t> </a:t>
            </a:r>
            <a:r>
              <a:rPr lang="en-US" sz="2000" b="1" dirty="0" smtClean="0"/>
              <a:t>&lt;</a:t>
            </a:r>
            <a:r>
              <a:rPr lang="ru-RU" sz="2000" b="1" dirty="0" smtClean="0"/>
              <a:t>Новый тип</a:t>
            </a:r>
            <a:r>
              <a:rPr lang="en-US" sz="2000" b="1" dirty="0" smtClean="0"/>
              <a:t>&gt;(</a:t>
            </a:r>
            <a:r>
              <a:rPr lang="ru-RU" sz="2000" b="1" dirty="0" smtClean="0"/>
              <a:t>Переменная</a:t>
            </a:r>
            <a:r>
              <a:rPr lang="en-US" sz="2000" b="1" dirty="0" smtClean="0"/>
              <a:t>)</a:t>
            </a:r>
            <a:r>
              <a:rPr lang="ru-RU" sz="2000" b="1" dirty="0" smtClean="0"/>
              <a:t>, </a:t>
            </a:r>
            <a:r>
              <a:rPr lang="ru-RU" sz="2000" dirty="0" smtClean="0"/>
              <a:t>пример:</a:t>
            </a:r>
            <a:r>
              <a:rPr lang="ru-RU" altLang="ru-RU" sz="2000" dirty="0" smtClean="0"/>
              <a:t> </a:t>
            </a:r>
          </a:p>
          <a:p>
            <a:pPr>
              <a:buNone/>
            </a:pPr>
            <a:r>
              <a:rPr lang="ru-RU" altLang="ru-RU" sz="2000" dirty="0" smtClean="0"/>
              <a:t>	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static_cast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&gt;(value); </a:t>
            </a:r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altLang="ru-RU" sz="2000" dirty="0" smtClean="0"/>
              <a:t>	В отличие от преобразований Си шаблон </a:t>
            </a:r>
            <a:r>
              <a:rPr lang="en-US" altLang="ru-RU" sz="2000" dirty="0" err="1" smtClean="0"/>
              <a:t>static_cast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исключает недопустимые преобразования, такие как "число -</a:t>
            </a:r>
            <a:r>
              <a:rPr lang="en-US" altLang="ru-RU" sz="2000" dirty="0" smtClean="0"/>
              <a:t>&gt; </a:t>
            </a:r>
            <a:r>
              <a:rPr lang="ru-RU" altLang="ru-RU" sz="2000" dirty="0" smtClean="0"/>
              <a:t>адрес".</a:t>
            </a:r>
            <a:endParaRPr lang="en-US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80F00C-019E-4A80-9B20-04A8D71AD7A9}" type="slidenum">
              <a:rPr lang="ru-RU" altLang="ru-RU" smtClean="0"/>
              <a:pPr>
                <a:defRPr/>
              </a:pPr>
              <a:t>51</a:t>
            </a:fld>
            <a:endParaRPr lang="ru-RU" altLang="ru-RU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675687" cy="64747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1.5 Простейший ввод</a:t>
            </a:r>
            <a:r>
              <a:rPr lang="en-US" altLang="ru-RU" sz="2400" b="1" dirty="0" smtClean="0"/>
              <a:t>/</a:t>
            </a:r>
            <a:r>
              <a:rPr lang="ru-RU" altLang="ru-RU" sz="2400" b="1" dirty="0" smtClean="0"/>
              <a:t>вывод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1.5.1. Ввод-вывод с помощью функций 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4745"/>
            <a:ext cx="8893175" cy="57332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altLang="ru-RU" sz="2000" b="1" dirty="0" smtClean="0"/>
              <a:t>А. Форматный ввод </a:t>
            </a:r>
            <a:r>
              <a:rPr lang="en-US" altLang="ru-RU" sz="2000" b="1" dirty="0" smtClean="0"/>
              <a:t>/</a:t>
            </a:r>
            <a:r>
              <a:rPr lang="ru-RU" altLang="ru-RU" sz="2000" b="1" dirty="0" smtClean="0"/>
              <a:t>вывод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Ввод: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scanf</a:t>
            </a:r>
            <a:r>
              <a:rPr lang="ru-RU" sz="1800" b="1" dirty="0" smtClean="0">
                <a:solidFill>
                  <a:srgbClr val="0000FF"/>
                </a:solidFill>
              </a:rPr>
              <a:t>(</a:t>
            </a:r>
            <a:r>
              <a:rPr lang="ru-RU" sz="1800" b="1" dirty="0" err="1" smtClean="0">
                <a:solidFill>
                  <a:srgbClr val="0000FF"/>
                </a:solidFill>
              </a:rPr>
              <a:t>Форматная_строка</a:t>
            </a:r>
            <a:r>
              <a:rPr lang="ru-RU" sz="1800" b="1" dirty="0" smtClean="0">
                <a:solidFill>
                  <a:srgbClr val="0000FF"/>
                </a:solidFill>
              </a:rPr>
              <a:t>, </a:t>
            </a:r>
            <a:r>
              <a:rPr lang="ru-RU" sz="1800" b="1" dirty="0" err="1" smtClean="0">
                <a:solidFill>
                  <a:srgbClr val="0000FF"/>
                </a:solidFill>
              </a:rPr>
              <a:t>Список_адресов_переменных</a:t>
            </a:r>
            <a:r>
              <a:rPr lang="ru-RU" sz="1800" b="1" dirty="0" smtClean="0">
                <a:solidFill>
                  <a:srgbClr val="0000FF"/>
                </a:solidFill>
              </a:rPr>
              <a:t>);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B050"/>
                </a:solidFill>
              </a:rPr>
              <a:t>                 </a:t>
            </a:r>
            <a:r>
              <a:rPr 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// </a:t>
            </a:r>
            <a:r>
              <a:rPr lang="ru-RU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возвращает количество значений или</a:t>
            </a:r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EOF</a:t>
            </a:r>
            <a:r>
              <a:rPr lang="ru-RU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(-1)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1073150" indent="-1073150" eaLnBrk="1" hangingPunct="1">
              <a:lnSpc>
                <a:spcPct val="90000"/>
              </a:lnSpc>
              <a:buFont typeface="Wingdings" pitchFamily="2" charset="2"/>
              <a:buNone/>
              <a:tabLst>
                <a:tab pos="1073150" algn="l"/>
              </a:tabLst>
              <a:defRPr/>
            </a:pPr>
            <a:r>
              <a:rPr lang="ru-RU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ru-RU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ru-RU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scanf_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ru-RU" sz="1800" b="1" dirty="0" smtClean="0">
                <a:solidFill>
                  <a:srgbClr val="0000FF"/>
                </a:solidFill>
              </a:rPr>
              <a:t>(</a:t>
            </a:r>
            <a:r>
              <a:rPr lang="ru-RU" sz="1800" b="1" dirty="0" err="1" smtClean="0">
                <a:solidFill>
                  <a:srgbClr val="0000FF"/>
                </a:solidFill>
              </a:rPr>
              <a:t>Форматная_строка</a:t>
            </a:r>
            <a:r>
              <a:rPr lang="ru-RU" sz="1800" b="1" dirty="0" smtClean="0">
                <a:solidFill>
                  <a:srgbClr val="0000FF"/>
                </a:solidFill>
              </a:rPr>
              <a:t>, </a:t>
            </a:r>
            <a:r>
              <a:rPr lang="ru-RU" sz="1800" b="1" dirty="0" err="1" smtClean="0">
                <a:solidFill>
                  <a:srgbClr val="0000FF"/>
                </a:solidFill>
              </a:rPr>
              <a:t>Список_адресов_переменных_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pPr marL="1073150" indent="-1073150" eaLnBrk="1" hangingPunct="1">
              <a:lnSpc>
                <a:spcPct val="90000"/>
              </a:lnSpc>
              <a:buFont typeface="Wingdings" pitchFamily="2" charset="2"/>
              <a:buNone/>
              <a:tabLst>
                <a:tab pos="1073150" algn="l"/>
              </a:tabLst>
              <a:defRPr/>
            </a:pPr>
            <a:r>
              <a:rPr lang="ru-RU" sz="1800" b="1" dirty="0" smtClean="0">
                <a:solidFill>
                  <a:srgbClr val="0000FF"/>
                </a:solidFill>
              </a:rPr>
              <a:t>                          </a:t>
            </a:r>
            <a:r>
              <a:rPr lang="en-US" sz="1800" b="1" dirty="0" smtClean="0">
                <a:solidFill>
                  <a:srgbClr val="0000FF"/>
                </a:solidFill>
              </a:rPr>
              <a:t>c</a:t>
            </a:r>
            <a:r>
              <a:rPr lang="ru-RU" sz="1800" b="1" dirty="0" err="1" smtClean="0">
                <a:solidFill>
                  <a:srgbClr val="0000FF"/>
                </a:solidFill>
              </a:rPr>
              <a:t>_указанием_размера_буфера_для_символов_и_строк</a:t>
            </a:r>
            <a:r>
              <a:rPr lang="ru-RU" sz="1800" b="1" dirty="0" smtClean="0">
                <a:solidFill>
                  <a:srgbClr val="0000FF"/>
                </a:solidFill>
              </a:rPr>
              <a:t>&gt;);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Вывод: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ru-RU" sz="1800" b="1" dirty="0" smtClean="0">
                <a:solidFill>
                  <a:srgbClr val="0000FF"/>
                </a:solidFill>
              </a:rPr>
              <a:t>(</a:t>
            </a:r>
            <a:r>
              <a:rPr lang="ru-RU" sz="1800" b="1" dirty="0" err="1" smtClean="0">
                <a:solidFill>
                  <a:srgbClr val="0000FF"/>
                </a:solidFill>
              </a:rPr>
              <a:t>Форматная_строка</a:t>
            </a:r>
            <a:r>
              <a:rPr lang="ru-RU" sz="1800" b="1" dirty="0" smtClean="0">
                <a:solidFill>
                  <a:srgbClr val="0000FF"/>
                </a:solidFill>
              </a:rPr>
              <a:t>, </a:t>
            </a:r>
            <a:r>
              <a:rPr lang="ru-RU" sz="1800" b="1" dirty="0" err="1" smtClean="0">
                <a:solidFill>
                  <a:srgbClr val="0000FF"/>
                </a:solidFill>
              </a:rPr>
              <a:t>Список_выражений</a:t>
            </a:r>
            <a:r>
              <a:rPr lang="ru-RU" sz="1800" b="1" dirty="0" smtClean="0">
                <a:solidFill>
                  <a:srgbClr val="0000FF"/>
                </a:solidFill>
              </a:rPr>
              <a:t>);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где Форматная строка</a:t>
            </a:r>
            <a:r>
              <a:rPr lang="en-US" sz="1800" dirty="0" smtClean="0"/>
              <a:t> – </a:t>
            </a:r>
            <a:r>
              <a:rPr lang="ru-RU" sz="1800" dirty="0" smtClean="0"/>
              <a:t>строковая константа, которая помимо символов содержит спецификации для каждого выводимого значения:</a:t>
            </a:r>
            <a:endParaRPr lang="en-US" sz="1800" dirty="0" smtClean="0"/>
          </a:p>
          <a:p>
            <a:pPr eaLnBrk="1" hangingPunct="1">
              <a:lnSpc>
                <a:spcPct val="140000"/>
              </a:lnSpc>
              <a:buNone/>
              <a:defRPr/>
            </a:pPr>
            <a:r>
              <a:rPr lang="ru-RU" sz="1800" b="1" dirty="0" smtClean="0"/>
              <a:t>     </a:t>
            </a:r>
            <a:r>
              <a:rPr lang="en-US" sz="1800" b="1" dirty="0" smtClean="0">
                <a:solidFill>
                  <a:srgbClr val="FF0000"/>
                </a:solidFill>
              </a:rPr>
              <a:t>$</a:t>
            </a:r>
            <a:r>
              <a:rPr lang="en-US" sz="1800" b="1" dirty="0" smtClean="0"/>
              <a:t> </a:t>
            </a:r>
            <a:r>
              <a:rPr lang="ru-RU" sz="1800" b="1" dirty="0" smtClean="0"/>
              <a:t>Спецификация </a:t>
            </a:r>
            <a:r>
              <a:rPr lang="ru-RU" sz="1800" b="1" dirty="0" smtClean="0">
                <a:solidFill>
                  <a:srgbClr val="FF0000"/>
                </a:solidFill>
              </a:rPr>
              <a:t>=</a:t>
            </a:r>
            <a:r>
              <a:rPr lang="ru-RU" sz="1800" b="1" dirty="0" smtClean="0"/>
              <a:t> %</a:t>
            </a:r>
            <a:r>
              <a:rPr lang="ru-RU" sz="1800" b="1" dirty="0" smtClean="0">
                <a:solidFill>
                  <a:srgbClr val="FF0000"/>
                </a:solidFill>
              </a:rPr>
              <a:t>[</a:t>
            </a:r>
            <a:r>
              <a:rPr lang="ru-RU" sz="1800" b="1" dirty="0" smtClean="0"/>
              <a:t>-</a:t>
            </a:r>
            <a:r>
              <a:rPr lang="ru-RU" sz="1800" b="1" dirty="0" smtClean="0">
                <a:solidFill>
                  <a:srgbClr val="FF0000"/>
                </a:solidFill>
              </a:rPr>
              <a:t>]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[</a:t>
            </a:r>
            <a:r>
              <a:rPr lang="ru-RU" sz="1800" b="1" dirty="0" smtClean="0"/>
              <a:t>Целое_1</a:t>
            </a:r>
            <a:r>
              <a:rPr lang="ru-RU" sz="1800" b="1" dirty="0" smtClean="0">
                <a:solidFill>
                  <a:srgbClr val="FF0000"/>
                </a:solidFill>
              </a:rPr>
              <a:t>[</a:t>
            </a:r>
            <a:r>
              <a:rPr lang="ru-RU" sz="1800" b="1" dirty="0" smtClean="0"/>
              <a:t>.Целое_2</a:t>
            </a:r>
            <a:r>
              <a:rPr lang="ru-RU" sz="1800" b="1" dirty="0" smtClean="0">
                <a:solidFill>
                  <a:srgbClr val="FF0000"/>
                </a:solidFill>
              </a:rPr>
              <a:t>] ]</a:t>
            </a:r>
            <a:r>
              <a:rPr lang="ru-RU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[(</a:t>
            </a:r>
            <a:r>
              <a:rPr lang="en-US" sz="1800" b="1" dirty="0" err="1" smtClean="0"/>
              <a:t>h</a:t>
            </a:r>
            <a:r>
              <a:rPr lang="en-US" sz="1800" b="1" dirty="0" err="1" smtClean="0">
                <a:solidFill>
                  <a:srgbClr val="FF0000"/>
                </a:solidFill>
              </a:rPr>
              <a:t>|</a:t>
            </a:r>
            <a:r>
              <a:rPr lang="en-US" sz="1800" b="1" dirty="0" err="1" smtClean="0"/>
              <a:t>l</a:t>
            </a:r>
            <a:r>
              <a:rPr lang="en-US" sz="1800" b="1" dirty="0" err="1" smtClean="0">
                <a:solidFill>
                  <a:srgbClr val="FF0000"/>
                </a:solidFill>
              </a:rPr>
              <a:t>|</a:t>
            </a:r>
            <a:r>
              <a:rPr lang="en-US" sz="1800" b="1" dirty="0" err="1" smtClean="0"/>
              <a:t>L</a:t>
            </a:r>
            <a:r>
              <a:rPr lang="en-US" sz="1800" b="1" dirty="0" smtClean="0">
                <a:solidFill>
                  <a:srgbClr val="FF0000"/>
                </a:solidFill>
              </a:rPr>
              <a:t>)]</a:t>
            </a:r>
            <a:r>
              <a:rPr lang="en-US" sz="1800" b="1" dirty="0" smtClean="0"/>
              <a:t> </a:t>
            </a:r>
            <a:r>
              <a:rPr lang="ru-RU" sz="1800" b="1" dirty="0" smtClean="0"/>
              <a:t>Формат</a:t>
            </a:r>
            <a:r>
              <a:rPr lang="en-US" sz="1800" b="1" dirty="0" smtClean="0"/>
              <a:t> </a:t>
            </a:r>
            <a:endParaRPr lang="ru-RU" sz="1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     -  - выравнивание по левой границе,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    Целое_1 - ширина поля вывода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    Целое_2 - количество цифр дробной части вещественного числа;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    </a:t>
            </a:r>
            <a:r>
              <a:rPr lang="en-US" sz="1800" dirty="0" smtClean="0"/>
              <a:t>h</a:t>
            </a:r>
            <a:r>
              <a:rPr lang="ru-RU" sz="1800" dirty="0" smtClean="0"/>
              <a:t>, </a:t>
            </a:r>
            <a:r>
              <a:rPr lang="en-US" sz="1800" dirty="0" smtClean="0"/>
              <a:t>l, L</a:t>
            </a:r>
            <a:r>
              <a:rPr lang="ru-RU" sz="1800" dirty="0" smtClean="0"/>
              <a:t>  - модификаторы формата;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    Формат – спецификация формата для значения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86385-B7F7-4886-83C7-80FEDBB72501}" type="slidenum">
              <a:rPr lang="ru-RU" altLang="ru-RU" smtClean="0"/>
              <a:pPr>
                <a:defRPr/>
              </a:pPr>
              <a:t>52</a:t>
            </a:fld>
            <a:endParaRPr lang="ru-RU" altLang="ru-RU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03238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Спецификации формата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42350" cy="59499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d</a:t>
            </a:r>
            <a:r>
              <a:rPr lang="en-US" altLang="ru-RU" sz="2000" b="1" smtClean="0"/>
              <a:t>,i</a:t>
            </a:r>
            <a:r>
              <a:rPr lang="ru-RU" altLang="ru-RU" sz="2000" smtClean="0"/>
              <a:t> - целое десятичное число</a:t>
            </a:r>
            <a:r>
              <a:rPr lang="en-US" altLang="ru-RU" sz="2000" smtClean="0"/>
              <a:t> (int)</a:t>
            </a:r>
            <a:r>
              <a:rPr lang="ru-RU" altLang="ru-RU" sz="2000" smtClean="0"/>
              <a:t>;</a:t>
            </a:r>
            <a:endParaRPr lang="ru-RU" altLang="ru-RU" sz="2000" b="1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u</a:t>
            </a:r>
            <a:r>
              <a:rPr lang="ru-RU" altLang="ru-RU" sz="2000" smtClean="0"/>
              <a:t> - целое десятичное число без знака</a:t>
            </a:r>
            <a:r>
              <a:rPr lang="en-US" altLang="ru-RU" sz="2000" smtClean="0"/>
              <a:t> (unsigned int)</a:t>
            </a:r>
            <a:r>
              <a:rPr lang="ru-RU" altLang="ru-RU" sz="2000" smtClean="0"/>
              <a:t>;</a:t>
            </a:r>
            <a:endParaRPr lang="ru-RU" altLang="ru-RU" sz="2000" b="1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o </a:t>
            </a:r>
            <a:r>
              <a:rPr lang="ru-RU" altLang="ru-RU" sz="2000" smtClean="0"/>
              <a:t>- целое число в восьмеричной системе счисления;</a:t>
            </a:r>
            <a:endParaRPr lang="ru-RU" altLang="ru-RU" sz="2000" b="1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x,</a:t>
            </a:r>
            <a:r>
              <a:rPr lang="en-US" altLang="ru-RU" sz="2000" b="1" smtClean="0"/>
              <a:t>X</a:t>
            </a:r>
            <a:r>
              <a:rPr lang="ru-RU" altLang="ru-RU" sz="2000" smtClean="0"/>
              <a:t> - целое число в шестнадцатеричной системе счисления, % 4x - без гашения незначащих нулей, </a:t>
            </a:r>
            <a:r>
              <a:rPr lang="en-US" altLang="ru-RU" sz="2000" smtClean="0"/>
              <a:t>X – </a:t>
            </a:r>
            <a:r>
              <a:rPr lang="ru-RU" altLang="ru-RU" sz="2000" smtClean="0"/>
              <a:t>буквы верхнего регистра;</a:t>
            </a:r>
            <a:endParaRPr lang="ru-RU" altLang="ru-RU" sz="2000" b="1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f</a:t>
            </a:r>
            <a:r>
              <a:rPr lang="ru-RU" altLang="ru-RU" sz="2000" smtClean="0"/>
              <a:t> - вещественное число </a:t>
            </a:r>
            <a:r>
              <a:rPr lang="en-US" altLang="ru-RU" sz="2000" smtClean="0"/>
              <a:t>float </a:t>
            </a:r>
            <a:r>
              <a:rPr lang="ru-RU" altLang="ru-RU" sz="2000" smtClean="0"/>
              <a:t>в форме с фиксированной точкой;</a:t>
            </a:r>
            <a:endParaRPr lang="ru-RU" altLang="ru-RU" sz="2000" b="1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e,</a:t>
            </a:r>
            <a:r>
              <a:rPr lang="en-US" altLang="ru-RU" sz="2000" b="1" smtClean="0"/>
              <a:t>E</a:t>
            </a:r>
            <a:r>
              <a:rPr lang="ru-RU" altLang="ru-RU" sz="2000" smtClean="0"/>
              <a:t> - вещественное число</a:t>
            </a:r>
            <a:r>
              <a:rPr lang="en-US" altLang="ru-RU" sz="2000" smtClean="0"/>
              <a:t> float</a:t>
            </a:r>
            <a:r>
              <a:rPr lang="ru-RU" altLang="ru-RU" sz="2000" smtClean="0"/>
              <a:t> в форме с плавающей точкой;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smtClean="0"/>
              <a:t>g,G </a:t>
            </a:r>
            <a:r>
              <a:rPr lang="ru-RU" altLang="ru-RU" sz="2000" smtClean="0"/>
              <a:t>- вещественное число </a:t>
            </a:r>
            <a:r>
              <a:rPr lang="en-US" altLang="ru-RU" sz="2000" smtClean="0"/>
              <a:t>float </a:t>
            </a:r>
            <a:r>
              <a:rPr lang="ru-RU" altLang="ru-RU" sz="2000" smtClean="0"/>
              <a:t>в одной из указанных выше форм;</a:t>
            </a:r>
            <a:endParaRPr lang="ru-RU" altLang="ru-RU" sz="2000" b="1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c</a:t>
            </a:r>
            <a:r>
              <a:rPr lang="ru-RU" altLang="ru-RU" sz="2000" smtClean="0"/>
              <a:t> - символ;</a:t>
            </a:r>
            <a:endParaRPr lang="ru-RU" altLang="ru-RU" sz="2000" b="1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p</a:t>
            </a:r>
            <a:r>
              <a:rPr lang="ru-RU" altLang="ru-RU" sz="2000" smtClean="0"/>
              <a:t> - указатель (адрес)</a:t>
            </a:r>
            <a:r>
              <a:rPr lang="en-US" altLang="ru-RU" sz="2000" smtClean="0"/>
              <a:t> </a:t>
            </a:r>
            <a:r>
              <a:rPr lang="ru-RU" altLang="ru-RU" sz="2000" smtClean="0"/>
              <a:t>в шестнадцатеричном виде;</a:t>
            </a:r>
            <a:endParaRPr lang="ru-RU" altLang="ru-RU" sz="2000" b="1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s</a:t>
            </a:r>
            <a:r>
              <a:rPr lang="ru-RU" altLang="ru-RU" sz="2000" smtClean="0"/>
              <a:t> - символьная строка.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smtClean="0"/>
              <a:t>Кроме этого, форматная строка может содержать:</a:t>
            </a:r>
            <a:endParaRPr lang="ru-RU" altLang="ru-RU" sz="2000" b="1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\n </a:t>
            </a:r>
            <a:r>
              <a:rPr lang="ru-RU" altLang="ru-RU" sz="2000" smtClean="0"/>
              <a:t>- переход на следующую строку;</a:t>
            </a:r>
            <a:endParaRPr lang="ru-RU" altLang="ru-RU" sz="2000" b="1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\n hhh </a:t>
            </a:r>
            <a:r>
              <a:rPr lang="ru-RU" altLang="ru-RU" sz="2000" smtClean="0"/>
              <a:t>-</a:t>
            </a:r>
            <a:r>
              <a:rPr lang="ru-RU" altLang="ru-RU" sz="2000" b="1" smtClean="0"/>
              <a:t> </a:t>
            </a:r>
            <a:r>
              <a:rPr lang="ru-RU" altLang="ru-RU" sz="2000" smtClean="0"/>
              <a:t>вставка символа с кодом A</a:t>
            </a:r>
            <a:r>
              <a:rPr lang="en-US" altLang="ru-RU" sz="2000" smtClean="0"/>
              <a:t>NS</a:t>
            </a:r>
            <a:r>
              <a:rPr lang="ru-RU" altLang="ru-RU" sz="2000" smtClean="0"/>
              <a:t>I hhh (код задается в шестнадцатеричной системе счисления);</a:t>
            </a:r>
            <a:endParaRPr lang="ru-RU" altLang="ru-RU" sz="2000" b="1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%%</a:t>
            </a:r>
            <a:r>
              <a:rPr lang="ru-RU" altLang="ru-RU" sz="2000" smtClean="0"/>
              <a:t> - печать знака %. </a:t>
            </a:r>
            <a:endParaRPr lang="ru-RU" alt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79DEC-C836-4A03-BE45-7CE1DEC0FD7A}" type="slidenum">
              <a:rPr lang="ru-RU" altLang="ru-RU" smtClean="0"/>
              <a:pPr>
                <a:defRPr/>
              </a:pPr>
              <a:t>53</a:t>
            </a:fld>
            <a:endParaRPr lang="ru-RU" altLang="ru-RU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74675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Примеры форматного ввода</a:t>
            </a:r>
            <a:r>
              <a:rPr lang="en-US" altLang="ru-RU" sz="2800" b="1" smtClean="0"/>
              <a:t>/</a:t>
            </a:r>
            <a:r>
              <a:rPr lang="ru-RU" altLang="ru-RU" sz="2800" b="1" smtClean="0"/>
              <a:t>вывода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а) </a:t>
            </a:r>
            <a:r>
              <a:rPr lang="en-US" altLang="ru-RU" sz="2000" b="1" smtClean="0">
                <a:latin typeface="Courier New" pitchFamily="49" charset="0"/>
              </a:rPr>
              <a:t>int</a:t>
            </a:r>
            <a:r>
              <a:rPr lang="en-US" altLang="ru-RU" sz="2000" smtClean="0"/>
              <a:t> </a:t>
            </a:r>
            <a:r>
              <a:rPr lang="en-US" altLang="ru-RU" sz="2000" b="1" smtClean="0">
                <a:latin typeface="Courier New" pitchFamily="49" charset="0"/>
              </a:rPr>
              <a:t>i=26;</a:t>
            </a:r>
            <a:r>
              <a:rPr lang="ru-RU" altLang="ru-RU" sz="2000" b="1" smtClean="0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smtClean="0">
                <a:latin typeface="Courier New" pitchFamily="49" charset="0"/>
              </a:rPr>
              <a:t>  </a:t>
            </a:r>
            <a:r>
              <a:rPr lang="en-US" altLang="ru-RU" sz="2000" b="1" smtClean="0">
                <a:latin typeface="Courier New" pitchFamily="49" charset="0"/>
              </a:rPr>
              <a:t>printf (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ru-RU" sz="2000" b="1" smtClean="0">
                <a:latin typeface="Courier New" pitchFamily="49" charset="0"/>
              </a:rPr>
              <a:t>%-6d</a:t>
            </a:r>
            <a:r>
              <a:rPr lang="ru-RU" altLang="ru-RU" sz="2000" b="1" smtClean="0">
                <a:latin typeface="Courier New" pitchFamily="49" charset="0"/>
                <a:sym typeface="Symbol" pitchFamily="18" charset="2"/>
              </a:rPr>
              <a:t></a:t>
            </a:r>
            <a:r>
              <a:rPr lang="en-US" altLang="ru-RU" sz="2000" b="1" smtClean="0">
                <a:latin typeface="Courier New" pitchFamily="49" charset="0"/>
              </a:rPr>
              <a:t>%%</a:t>
            </a:r>
            <a:r>
              <a:rPr lang="ru-RU" altLang="ru-RU" sz="2000" b="1" smtClean="0">
                <a:latin typeface="Courier New" pitchFamily="49" charset="0"/>
                <a:sym typeface="Symbol" pitchFamily="18" charset="2"/>
              </a:rPr>
              <a:t></a:t>
            </a:r>
            <a:r>
              <a:rPr lang="en-US" altLang="ru-RU" sz="2000" b="1" smtClean="0">
                <a:latin typeface="Courier New" pitchFamily="49" charset="0"/>
              </a:rPr>
              <a:t> %o</a:t>
            </a:r>
            <a:r>
              <a:rPr lang="ru-RU" altLang="ru-RU" sz="2000" b="1" smtClean="0">
                <a:latin typeface="Courier New" pitchFamily="49" charset="0"/>
                <a:sym typeface="Symbol" pitchFamily="18" charset="2"/>
              </a:rPr>
              <a:t></a:t>
            </a:r>
            <a:r>
              <a:rPr lang="en-US" altLang="ru-RU" sz="2000" b="1" smtClean="0">
                <a:latin typeface="Courier New" pitchFamily="49" charset="0"/>
              </a:rPr>
              <a:t> %X\n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ru-RU" sz="2000" b="1" smtClean="0">
                <a:latin typeface="Courier New" pitchFamily="49" charset="0"/>
              </a:rPr>
              <a:t>, i, i, i);</a:t>
            </a:r>
            <a:r>
              <a:rPr lang="en-US" altLang="ru-RU" sz="2000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000" b="1" smtClean="0"/>
              <a:t>   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20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б) </a:t>
            </a:r>
            <a:r>
              <a:rPr lang="ru-RU" altLang="ru-RU" sz="2000" b="1" smtClean="0">
                <a:latin typeface="Courier New" pitchFamily="49" charset="0"/>
              </a:rPr>
              <a:t>scanf(</a:t>
            </a:r>
            <a:r>
              <a:rPr lang="en-US" altLang="ru-RU" sz="2000" b="1" smtClean="0">
                <a:latin typeface="Courier New" pitchFamily="49" charset="0"/>
              </a:rPr>
              <a:t>"</a:t>
            </a:r>
            <a:r>
              <a:rPr lang="ru-RU" altLang="ru-RU" sz="2000" b="1" smtClean="0">
                <a:latin typeface="Courier New" pitchFamily="49" charset="0"/>
              </a:rPr>
              <a:t>%d %d</a:t>
            </a:r>
            <a:r>
              <a:rPr lang="en-US" altLang="ru-RU" sz="2000" b="1" smtClean="0">
                <a:latin typeface="Courier New" pitchFamily="49" charset="0"/>
              </a:rPr>
              <a:t>"</a:t>
            </a:r>
            <a:r>
              <a:rPr lang="ru-RU" altLang="ru-RU" sz="2000" b="1" smtClean="0">
                <a:latin typeface="Courier New" pitchFamily="49" charset="0"/>
              </a:rPr>
              <a:t>,&amp;a,&amp;b);</a:t>
            </a:r>
            <a:r>
              <a:rPr lang="ru-RU" altLang="ru-RU" sz="2000" b="1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/>
              <a:t>    </a:t>
            </a:r>
            <a:r>
              <a:rPr lang="ru-RU" altLang="ru-RU" sz="2000" smtClean="0"/>
              <a:t>Вводимые значения:     1) </a:t>
            </a:r>
            <a:r>
              <a:rPr lang="ru-RU" altLang="ru-RU" sz="2000" b="1" smtClean="0"/>
              <a:t>24</a:t>
            </a:r>
            <a:r>
              <a:rPr lang="ru-RU" altLang="ru-RU" sz="2000" smtClean="0"/>
              <a:t>    </a:t>
            </a:r>
            <a:r>
              <a:rPr lang="ru-RU" altLang="ru-RU" sz="2000" b="1" smtClean="0"/>
              <a:t>28</a:t>
            </a:r>
            <a:r>
              <a:rPr lang="ru-RU" altLang="ru-RU" sz="2000" smtClean="0"/>
              <a:t>     2) </a:t>
            </a:r>
            <a:r>
              <a:rPr lang="ru-RU" altLang="ru-RU" sz="2000" b="1" smtClean="0"/>
              <a:t>24</a:t>
            </a:r>
            <a:r>
              <a:rPr lang="ru-RU" altLang="ru-RU" sz="2000" b="1" smtClean="0">
                <a:sym typeface="Symbol" pitchFamily="18" charset="2"/>
              </a:rPr>
              <a:t>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                                                                     </a:t>
            </a:r>
            <a:r>
              <a:rPr lang="ru-RU" altLang="ru-RU" sz="2000" b="1" smtClean="0"/>
              <a:t>28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в) </a:t>
            </a:r>
            <a:r>
              <a:rPr lang="ru-RU" altLang="ru-RU" sz="2000" b="1" smtClean="0">
                <a:latin typeface="Courier New" pitchFamily="49" charset="0"/>
              </a:rPr>
              <a:t>scanf(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altLang="ru-RU" sz="2000" b="1" smtClean="0">
                <a:latin typeface="Courier New" pitchFamily="49" charset="0"/>
              </a:rPr>
              <a:t>%d,%d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altLang="ru-RU" sz="2000" b="1" smtClean="0">
                <a:latin typeface="Courier New" pitchFamily="49" charset="0"/>
              </a:rPr>
              <a:t>,&amp;a,&amp;b);</a:t>
            </a:r>
            <a:r>
              <a:rPr lang="ru-RU" altLang="ru-RU" sz="2000" b="1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     Вводимые значения: </a:t>
            </a:r>
            <a:r>
              <a:rPr lang="ru-RU" altLang="ru-RU" sz="2000" b="1" smtClean="0"/>
              <a:t>24,28</a:t>
            </a:r>
            <a:endParaRPr lang="en-US" altLang="ru-RU" sz="2000" b="1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altLang="ru-RU" sz="90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г) </a:t>
            </a:r>
            <a:r>
              <a:rPr lang="ru-RU" altLang="ru-RU" sz="2000" b="1" smtClean="0">
                <a:latin typeface="Courier New" pitchFamily="49" charset="0"/>
              </a:rPr>
              <a:t>scanf(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altLang="ru-RU" sz="2000" b="1" smtClean="0">
                <a:latin typeface="Courier New" pitchFamily="49" charset="0"/>
              </a:rPr>
              <a:t>%</a:t>
            </a:r>
            <a:r>
              <a:rPr lang="en-US" altLang="ru-RU" sz="2000" b="1" smtClean="0">
                <a:latin typeface="Courier New" pitchFamily="49" charset="0"/>
              </a:rPr>
              <a:t>s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altLang="ru-RU" sz="2000" b="1" smtClean="0">
                <a:latin typeface="Courier New" pitchFamily="49" charset="0"/>
              </a:rPr>
              <a:t>,</a:t>
            </a:r>
            <a:r>
              <a:rPr lang="en-US" altLang="ru-RU" sz="2000" b="1" smtClean="0">
                <a:latin typeface="Courier New" pitchFamily="49" charset="0"/>
              </a:rPr>
              <a:t>name</a:t>
            </a:r>
            <a:r>
              <a:rPr lang="ru-RU" altLang="ru-RU" sz="2000" b="1" smtClean="0">
                <a:latin typeface="Courier New" pitchFamily="49" charset="0"/>
              </a:rPr>
              <a:t>);</a:t>
            </a:r>
            <a:r>
              <a:rPr lang="ru-RU" altLang="ru-RU" sz="2000" b="1" smtClean="0"/>
              <a:t> </a:t>
            </a:r>
            <a:endParaRPr lang="en-US" altLang="ru-RU" sz="20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smtClean="0"/>
              <a:t>   </a:t>
            </a:r>
            <a:r>
              <a:rPr lang="ru-RU" altLang="ru-RU" sz="2000" smtClean="0"/>
              <a:t>Вводимые значения: </a:t>
            </a:r>
            <a:r>
              <a:rPr lang="ru-RU" altLang="ru-RU" sz="2000" b="1" smtClean="0"/>
              <a:t>Иванов  Иван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   Результат ввода: </a:t>
            </a:r>
            <a:r>
              <a:rPr lang="en-US" altLang="ru-RU" sz="2000" smtClean="0"/>
              <a:t>name=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altLang="ru-RU" sz="2000" b="1" smtClean="0"/>
              <a:t>Иванов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endParaRPr lang="ru-RU" altLang="ru-RU" sz="2000" b="1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ru-RU" sz="1000" b="1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000" smtClean="0"/>
              <a:t>д) </a:t>
            </a:r>
            <a:r>
              <a:rPr lang="en-US" altLang="ru-RU" sz="2000" smtClean="0"/>
              <a:t> </a:t>
            </a:r>
            <a:r>
              <a:rPr lang="en-US" altLang="ru-RU" sz="2000" b="1" smtClean="0">
                <a:latin typeface="Courier New" pitchFamily="49" charset="0"/>
              </a:rPr>
              <a:t>int i; char ch, name[20];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altLang="ru-RU" sz="2000" b="1" smtClean="0">
                <a:latin typeface="Courier New" pitchFamily="49" charset="0"/>
              </a:rPr>
              <a:t>scanf_</a:t>
            </a:r>
            <a:r>
              <a:rPr lang="en-US" altLang="ru-RU" sz="2000" b="1" smtClean="0">
                <a:latin typeface="Courier New" pitchFamily="49" charset="0"/>
              </a:rPr>
              <a:t>s</a:t>
            </a:r>
            <a:r>
              <a:rPr lang="ru-RU" altLang="ru-RU" sz="2000" b="1" smtClean="0">
                <a:latin typeface="Courier New" pitchFamily="49" charset="0"/>
              </a:rPr>
              <a:t>(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ru-RU" sz="2000" b="1" smtClean="0">
                <a:latin typeface="Courier New" pitchFamily="49" charset="0"/>
              </a:rPr>
              <a:t>%d </a:t>
            </a:r>
            <a:r>
              <a:rPr lang="ru-RU" altLang="ru-RU" sz="2000" b="1" smtClean="0">
                <a:latin typeface="Courier New" pitchFamily="49" charset="0"/>
              </a:rPr>
              <a:t>%</a:t>
            </a:r>
            <a:r>
              <a:rPr lang="en-US" altLang="ru-RU" sz="2000" b="1" smtClean="0">
                <a:latin typeface="Courier New" pitchFamily="49" charset="0"/>
              </a:rPr>
              <a:t>s %c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altLang="ru-RU" sz="2000" b="1" smtClean="0">
                <a:latin typeface="Courier New" pitchFamily="49" charset="0"/>
              </a:rPr>
              <a:t>,</a:t>
            </a:r>
            <a:r>
              <a:rPr lang="en-US" altLang="ru-RU" sz="2000" b="1" smtClean="0">
                <a:latin typeface="Courier New" pitchFamily="49" charset="0"/>
              </a:rPr>
              <a:t>&amp;i,name</a:t>
            </a:r>
            <a:r>
              <a:rPr lang="ru-RU" altLang="ru-RU" sz="2000" b="1" smtClean="0">
                <a:latin typeface="Courier New" pitchFamily="49" charset="0"/>
              </a:rPr>
              <a:t>,20</a:t>
            </a:r>
            <a:r>
              <a:rPr lang="en-US" altLang="ru-RU" sz="2000" b="1" smtClean="0">
                <a:latin typeface="Courier New" pitchFamily="49" charset="0"/>
              </a:rPr>
              <a:t>,&amp;ch,1</a:t>
            </a:r>
            <a:r>
              <a:rPr lang="ru-RU" altLang="ru-RU" sz="2000" b="1" smtClean="0">
                <a:latin typeface="Courier New" pitchFamily="49" charset="0"/>
              </a:rPr>
              <a:t>);</a:t>
            </a:r>
            <a:r>
              <a:rPr lang="ru-RU" altLang="ru-RU" sz="2000" b="1" smtClean="0"/>
              <a:t> </a:t>
            </a:r>
            <a:endParaRPr lang="ru-RU" altLang="ru-RU" sz="2000" smtClean="0">
              <a:cs typeface="Courier New" pitchFamily="49" charset="0"/>
            </a:endParaRP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1403350" y="1773238"/>
            <a:ext cx="4824413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26</a:t>
            </a:r>
            <a:r>
              <a:rPr lang="ru-RU" altLang="ru-RU" sz="2400" b="1">
                <a:sym typeface="Symbol" pitchFamily="18" charset="2"/>
              </a:rPr>
              <a:t></a:t>
            </a:r>
            <a:r>
              <a:rPr lang="ru-RU" altLang="ru-RU" sz="2400" b="1"/>
              <a:t>%</a:t>
            </a:r>
            <a:r>
              <a:rPr lang="ru-RU" altLang="ru-RU" sz="2400" b="1">
                <a:sym typeface="Symbol" pitchFamily="18" charset="2"/>
              </a:rPr>
              <a:t></a:t>
            </a:r>
            <a:r>
              <a:rPr lang="ru-RU" altLang="ru-RU" sz="2400" b="1"/>
              <a:t>32</a:t>
            </a:r>
            <a:r>
              <a:rPr lang="ru-RU" altLang="ru-RU" sz="2400" b="1">
                <a:sym typeface="Symbol" pitchFamily="18" charset="2"/>
              </a:rPr>
              <a:t></a:t>
            </a:r>
            <a:r>
              <a:rPr lang="ru-RU" altLang="ru-RU" sz="2400" b="1"/>
              <a:t>1</a:t>
            </a:r>
            <a:r>
              <a:rPr lang="en-US" altLang="ru-RU" sz="2400" b="1"/>
              <a:t>A</a:t>
            </a:r>
            <a:r>
              <a:rPr lang="ru-RU" altLang="ru-RU" sz="2400" b="1"/>
              <a:t> </a:t>
            </a:r>
            <a:r>
              <a:rPr lang="ru-RU" altLang="ru-RU" sz="2400" b="1">
                <a:sym typeface="Symbol" pitchFamily="18" charset="2"/>
              </a:rPr>
              <a:t>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3203575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924300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211638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427538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787900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5003800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5437188" y="17002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227763" y="4724400"/>
            <a:ext cx="2592387" cy="1008063"/>
          </a:xfrm>
          <a:prstGeom prst="wedgeRoundRectCallout">
            <a:avLst>
              <a:gd name="adj1" fmla="val -90852"/>
              <a:gd name="adj2" fmla="val 931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/>
              <a:t>В параметрах функции указаны размеры буферов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227763" y="3573463"/>
            <a:ext cx="2592387" cy="719137"/>
          </a:xfrm>
          <a:prstGeom prst="wedgeRoundRectCallout">
            <a:avLst>
              <a:gd name="adj1" fmla="val -93898"/>
              <a:gd name="adj2" fmla="val 169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/>
              <a:t>Ввод строки до пробела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FCB8C-5855-4150-8E95-5B02A1B9E74D}" type="slidenum">
              <a:rPr lang="ru-RU" altLang="ru-RU" smtClean="0"/>
              <a:pPr>
                <a:defRPr/>
              </a:pPr>
              <a:t>54</a:t>
            </a:fld>
            <a:endParaRPr lang="ru-RU" altLang="ru-RU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03238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Модификаторы формата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964612" cy="59499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dirty="0" smtClean="0"/>
              <a:t>Модификаторы употребляются с некоторыми форматами для указания типов переменных, отсутствовавших в первых версиях Си</a:t>
            </a:r>
            <a:r>
              <a:rPr lang="en-US" altLang="ru-RU" sz="2000" dirty="0" smtClean="0"/>
              <a:t>/</a:t>
            </a:r>
            <a:r>
              <a:rPr lang="ru-RU" altLang="ru-RU" sz="2000" dirty="0" smtClean="0"/>
              <a:t>С++.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dirty="0" smtClean="0"/>
              <a:t>Модификатор   Спецификатор    Тип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dirty="0" smtClean="0"/>
              <a:t>                          формата               переменной </a:t>
            </a:r>
            <a:endParaRPr lang="en-US" altLang="ru-RU" sz="2000" dirty="0" smtClean="0"/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2000" dirty="0" smtClean="0"/>
              <a:t>   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d u o x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short </a:t>
            </a:r>
            <a:b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d u o x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long</a:t>
            </a:r>
            <a:b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l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f g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double</a:t>
            </a:r>
            <a:b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L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f g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long double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endParaRPr lang="en-US" altLang="ru-RU" sz="2000" b="1" dirty="0" smtClean="0"/>
          </a:p>
          <a:p>
            <a:pPr>
              <a:buFont typeface="Wingdings" pitchFamily="2" charset="2"/>
              <a:buNone/>
            </a:pPr>
            <a:r>
              <a:rPr lang="en-US" altLang="ru-RU" sz="2000" b="1" dirty="0" smtClean="0">
                <a:cs typeface="Courier New" pitchFamily="49" charset="0"/>
              </a:rPr>
              <a:t> </a:t>
            </a:r>
            <a:r>
              <a:rPr lang="ru-RU" altLang="ru-RU" sz="2000" b="1" dirty="0" smtClean="0">
                <a:cs typeface="Courier New" pitchFamily="49" charset="0"/>
              </a:rPr>
              <a:t>Примеры: </a:t>
            </a:r>
            <a:endParaRPr lang="en-US" altLang="ru-RU" sz="2000" b="1" dirty="0" smtClean="0"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short s1; long L1;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double d1;</a:t>
            </a:r>
          </a:p>
          <a:p>
            <a:pPr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("input short&gt;");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US" altLang="ru-RU" sz="2000" b="1" dirty="0" err="1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", &amp;s1); </a:t>
            </a: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("input long &gt;");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US" altLang="ru-RU" sz="20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d", &amp;L1); </a:t>
            </a:r>
          </a:p>
          <a:p>
            <a:pPr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("input double&gt;");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scanf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("%</a:t>
            </a:r>
            <a:r>
              <a:rPr lang="en-US" altLang="ru-RU" sz="20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f", &amp;d1);</a:t>
            </a:r>
            <a:endParaRPr lang="ru-RU" alt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550E16-4397-4285-A4E0-3C370D07F08D}" type="slidenum">
              <a:rPr lang="ru-RU" altLang="ru-RU" smtClean="0"/>
              <a:pPr>
                <a:defRPr/>
              </a:pPr>
              <a:t>55</a:t>
            </a:fld>
            <a:endParaRPr lang="ru-RU" altLang="ru-RU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Ограничение набора вводимых символов при вводе строк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9036050" cy="5589587"/>
          </a:xfrm>
        </p:spPr>
        <p:txBody>
          <a:bodyPr/>
          <a:lstStyle/>
          <a:p>
            <a:pPr marL="1079500" indent="-107950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%</a:t>
            </a:r>
            <a:r>
              <a:rPr lang="en-US" sz="2000" b="1" dirty="0" smtClean="0"/>
              <a:t>[</a:t>
            </a:r>
            <a:r>
              <a:rPr lang="ru-RU" sz="2000" b="1" dirty="0" err="1" smtClean="0"/>
              <a:t>Множество_символов</a:t>
            </a:r>
            <a:r>
              <a:rPr lang="en-US" sz="2000" b="1" dirty="0" smtClean="0"/>
              <a:t>]</a:t>
            </a:r>
            <a:r>
              <a:rPr lang="ru-RU" sz="2000" b="1" dirty="0" smtClean="0"/>
              <a:t>  </a:t>
            </a:r>
            <a:r>
              <a:rPr lang="en-US" sz="2000" dirty="0" smtClean="0"/>
              <a:t>- </a:t>
            </a:r>
            <a:r>
              <a:rPr lang="ru-RU" sz="2000" dirty="0" smtClean="0"/>
              <a:t>можно вводить только указанные символы, при вводе другого символа ввод завершается</a:t>
            </a:r>
            <a:endParaRPr lang="en-US" sz="2000" dirty="0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%</a:t>
            </a:r>
            <a:r>
              <a:rPr lang="en-US" sz="2000" b="1" dirty="0" smtClean="0"/>
              <a:t>[^</a:t>
            </a:r>
            <a:r>
              <a:rPr lang="ru-RU" sz="2000" b="1" dirty="0" err="1" smtClean="0"/>
              <a:t>Множество_символов</a:t>
            </a:r>
            <a:r>
              <a:rPr lang="en-US" sz="2000" b="1" dirty="0" smtClean="0"/>
              <a:t>]</a:t>
            </a:r>
            <a:r>
              <a:rPr lang="ru-RU" sz="2000" b="1" dirty="0" smtClean="0"/>
              <a:t> </a:t>
            </a:r>
            <a:r>
              <a:rPr lang="ru-RU" sz="2000" dirty="0" smtClean="0"/>
              <a:t>– можно вводить все символы, кроме указанных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Примеры: 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%[A-Z] - все заглавные английские буквы;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%[0-9A-Za-z] - все десятичные цифры и все буквы английского алфавита;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%[A-FT-Z] - все заглавные буквы от A до F и от T до Z;</a:t>
            </a:r>
          </a:p>
          <a:p>
            <a:pPr marL="0" indent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%[-+*/] - четыре арифметических операции;</a:t>
            </a:r>
            <a:br>
              <a:rPr lang="ru-RU" sz="2000" dirty="0" smtClean="0"/>
            </a:br>
            <a:r>
              <a:rPr lang="ru-RU" sz="2000" dirty="0" smtClean="0"/>
              <a:t>%[</a:t>
            </a:r>
            <a:r>
              <a:rPr lang="ru-RU" sz="2000" dirty="0" err="1" smtClean="0"/>
              <a:t>z-a</a:t>
            </a:r>
            <a:r>
              <a:rPr lang="ru-RU" sz="2000" dirty="0" smtClean="0"/>
              <a:t>] - символы '</a:t>
            </a:r>
            <a:r>
              <a:rPr lang="ru-RU" sz="2000" dirty="0" err="1" smtClean="0"/>
              <a:t>z</a:t>
            </a:r>
            <a:r>
              <a:rPr lang="ru-RU" sz="2000" dirty="0" smtClean="0"/>
              <a:t>', '-' (минус) и '</a:t>
            </a:r>
            <a:r>
              <a:rPr lang="ru-RU" sz="2000" dirty="0" err="1" smtClean="0"/>
              <a:t>a</a:t>
            </a:r>
            <a:r>
              <a:rPr lang="ru-RU" sz="2000" dirty="0" smtClean="0"/>
              <a:t>';</a:t>
            </a:r>
            <a:br>
              <a:rPr lang="ru-RU" sz="2000" dirty="0" smtClean="0"/>
            </a:br>
            <a:r>
              <a:rPr lang="ru-RU" sz="2000" dirty="0" smtClean="0"/>
              <a:t>%[+0-9-A-Z] - символы '+', '- 'и диапазоны 0-9 и A-Z;</a:t>
            </a:r>
            <a:br>
              <a:rPr lang="ru-RU" sz="2000" dirty="0" smtClean="0"/>
            </a:br>
            <a:r>
              <a:rPr lang="ru-RU" sz="2000" dirty="0" smtClean="0"/>
              <a:t>%[+0-9A-Z-]  - то же самое;</a:t>
            </a:r>
            <a:br>
              <a:rPr lang="ru-RU" sz="2000" dirty="0" smtClean="0"/>
            </a:br>
            <a:r>
              <a:rPr lang="ru-RU" sz="2000" dirty="0" smtClean="0"/>
              <a:t>%[^-0-9+A-Z] - все символы, кроме указанных.</a:t>
            </a:r>
          </a:p>
          <a:p>
            <a:pPr marL="0" indent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endParaRPr lang="ru-RU" sz="1000" dirty="0" smtClean="0"/>
          </a:p>
          <a:p>
            <a:pPr marL="0" indent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scanf_s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("%[A-Z]",st,20);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//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ввод до другого символа</a:t>
            </a:r>
          </a:p>
          <a:p>
            <a:pPr marL="0" indent="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                                                     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// 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если ввести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ABCD20</a:t>
            </a:r>
            <a:r>
              <a:rPr 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то </a:t>
            </a:r>
            <a:r>
              <a:rPr lang="en-US" sz="20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="ABCD"</a:t>
            </a:r>
            <a:endParaRPr lang="ru-RU" sz="20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2A2E3C-4454-4940-9BF7-0A4914F7B6BC}" type="slidenum">
              <a:rPr lang="ru-RU" altLang="ru-RU" smtClean="0"/>
              <a:pPr>
                <a:defRPr/>
              </a:pPr>
              <a:t>56</a:t>
            </a:fld>
            <a:endParaRPr lang="ru-RU" altLang="ru-RU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797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Б. Ввод</a:t>
            </a:r>
            <a:r>
              <a:rPr lang="en-US" altLang="ru-RU" sz="2800" b="1" dirty="0" smtClean="0"/>
              <a:t>/</a:t>
            </a:r>
            <a:r>
              <a:rPr lang="ru-RU" altLang="ru-RU" sz="2800" b="1" dirty="0" smtClean="0"/>
              <a:t>вывод строк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613"/>
            <a:ext cx="8964487" cy="5905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 smtClean="0"/>
              <a:t>Ввод: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altLang="ru-RU" sz="2000" b="1" dirty="0" err="1" smtClean="0">
                <a:solidFill>
                  <a:srgbClr val="0000FF"/>
                </a:solidFill>
                <a:latin typeface="Courier New" pitchFamily="49" charset="0"/>
              </a:rPr>
              <a:t>char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*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ru-RU" altLang="ru-RU" sz="2000" b="1" dirty="0" err="1" smtClean="0">
                <a:solidFill>
                  <a:srgbClr val="0000FF"/>
                </a:solidFill>
                <a:latin typeface="Courier New" pitchFamily="49" charset="0"/>
              </a:rPr>
              <a:t>gets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(</a:t>
            </a:r>
            <a:r>
              <a:rPr lang="ru-RU" altLang="ru-RU" sz="2000" dirty="0" smtClean="0">
                <a:solidFill>
                  <a:srgbClr val="0000FF"/>
                </a:solidFill>
              </a:rPr>
              <a:t>Строковая</a:t>
            </a:r>
            <a:r>
              <a:rPr lang="en-US" altLang="ru-RU" sz="2000" dirty="0" smtClean="0">
                <a:solidFill>
                  <a:srgbClr val="0000FF"/>
                </a:solidFill>
              </a:rPr>
              <a:t>_</a:t>
            </a:r>
            <a:r>
              <a:rPr lang="ru-RU" altLang="ru-RU" sz="2000" dirty="0" smtClean="0">
                <a:solidFill>
                  <a:srgbClr val="0000FF"/>
                </a:solidFill>
              </a:rPr>
              <a:t>переменная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ru-RU" sz="2000" dirty="0" smtClean="0"/>
              <a:t>                                                                // </a:t>
            </a:r>
            <a:r>
              <a:rPr lang="ru-RU" altLang="ru-RU" sz="2000" dirty="0" smtClean="0"/>
              <a:t>рез-т: копия строки или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nullptr</a:t>
            </a:r>
            <a:endParaRPr lang="en-US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(VS)    char* </a:t>
            </a:r>
            <a:r>
              <a:rPr lang="en-US" altLang="ru-RU" sz="2000" b="1" dirty="0" err="1" smtClean="0">
                <a:solidFill>
                  <a:srgbClr val="0000FF"/>
                </a:solidFill>
                <a:latin typeface="Courier New" pitchFamily="49" charset="0"/>
              </a:rPr>
              <a:t>gets_s</a:t>
            </a:r>
            <a:r>
              <a:rPr lang="en-US" altLang="ru-RU" sz="2000" dirty="0" smtClean="0"/>
              <a:t>(</a:t>
            </a:r>
            <a:r>
              <a:rPr lang="ru-RU" altLang="ru-RU" sz="2000" dirty="0" smtClean="0">
                <a:solidFill>
                  <a:srgbClr val="0000FF"/>
                </a:solidFill>
              </a:rPr>
              <a:t>Строковая</a:t>
            </a:r>
            <a:r>
              <a:rPr lang="en-US" altLang="ru-RU" sz="2000" dirty="0" smtClean="0">
                <a:solidFill>
                  <a:srgbClr val="0000FF"/>
                </a:solidFill>
              </a:rPr>
              <a:t>_</a:t>
            </a:r>
            <a:r>
              <a:rPr lang="ru-RU" altLang="ru-RU" sz="2000" dirty="0" smtClean="0">
                <a:solidFill>
                  <a:srgbClr val="0000FF"/>
                </a:solidFill>
              </a:rPr>
              <a:t>переменная</a:t>
            </a:r>
            <a:r>
              <a:rPr lang="en-US" altLang="ru-RU" sz="2000" dirty="0" smtClean="0"/>
              <a:t>, </a:t>
            </a:r>
            <a:r>
              <a:rPr lang="ru-RU" altLang="ru-RU" sz="2000" dirty="0" smtClean="0">
                <a:solidFill>
                  <a:srgbClr val="0000FF"/>
                </a:solidFill>
              </a:rPr>
              <a:t>Размер буфера</a:t>
            </a:r>
            <a:r>
              <a:rPr lang="en-US" altLang="ru-RU" sz="2000" dirty="0" smtClean="0"/>
              <a:t>);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(Clang) char* </a:t>
            </a:r>
            <a:r>
              <a:rPr lang="en-US" altLang="ru-RU" sz="2000" b="1" dirty="0" err="1" smtClean="0">
                <a:solidFill>
                  <a:srgbClr val="0000FF"/>
                </a:solidFill>
                <a:latin typeface="Courier New" pitchFamily="49" charset="0"/>
              </a:rPr>
              <a:t>fgets</a:t>
            </a:r>
            <a:r>
              <a:rPr lang="en-US" altLang="ru-RU" sz="2000" dirty="0" smtClean="0"/>
              <a:t>(</a:t>
            </a:r>
            <a:r>
              <a:rPr lang="ru-RU" altLang="ru-RU" sz="2000" dirty="0" smtClean="0">
                <a:solidFill>
                  <a:srgbClr val="0000FF"/>
                </a:solidFill>
              </a:rPr>
              <a:t>Строковая</a:t>
            </a:r>
            <a:r>
              <a:rPr lang="en-US" altLang="ru-RU" sz="2000" dirty="0" smtClean="0">
                <a:solidFill>
                  <a:srgbClr val="0000FF"/>
                </a:solidFill>
              </a:rPr>
              <a:t>_</a:t>
            </a:r>
            <a:r>
              <a:rPr lang="ru-RU" altLang="ru-RU" sz="2000" dirty="0" smtClean="0">
                <a:solidFill>
                  <a:srgbClr val="0000FF"/>
                </a:solidFill>
              </a:rPr>
              <a:t>переменная</a:t>
            </a:r>
            <a:r>
              <a:rPr lang="en-US" altLang="ru-RU" sz="2000" dirty="0" smtClean="0"/>
              <a:t>, </a:t>
            </a:r>
            <a:r>
              <a:rPr lang="ru-RU" altLang="ru-RU" sz="2000" dirty="0" smtClean="0">
                <a:solidFill>
                  <a:srgbClr val="0000FF"/>
                </a:solidFill>
              </a:rPr>
              <a:t>Размер буфера</a:t>
            </a:r>
            <a:r>
              <a:rPr lang="en-US" altLang="ru-RU" sz="2000" dirty="0" smtClean="0">
                <a:solidFill>
                  <a:srgbClr val="0000FF"/>
                </a:solidFill>
              </a:rPr>
              <a:t>,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                               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                                                   </a:t>
            </a:r>
            <a:r>
              <a:rPr lang="en-US" altLang="ru-RU" sz="2000" b="1" dirty="0" err="1" smtClean="0">
                <a:solidFill>
                  <a:srgbClr val="0000FF"/>
                </a:solidFill>
                <a:latin typeface="Courier New" pitchFamily="49" charset="0"/>
              </a:rPr>
              <a:t>stdin</a:t>
            </a:r>
            <a:r>
              <a:rPr lang="en-US" altLang="ru-RU" sz="2000" dirty="0" smtClean="0"/>
              <a:t>);</a:t>
            </a:r>
            <a:r>
              <a:rPr lang="en-US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                   </a:t>
            </a:r>
            <a:endParaRPr lang="ru-RU" altLang="ru-RU" sz="2000" b="1" dirty="0" smtClean="0">
              <a:solidFill>
                <a:srgbClr val="0000FF"/>
              </a:solidFill>
              <a:latin typeface="Courier New" pitchFamily="49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000" dirty="0" smtClean="0"/>
              <a:t>Вывод: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2000" b="1" dirty="0" err="1" smtClean="0">
                <a:solidFill>
                  <a:srgbClr val="0000FF"/>
                </a:solidFill>
                <a:latin typeface="Courier New" pitchFamily="49" charset="0"/>
              </a:rPr>
              <a:t>int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ru-RU" altLang="ru-RU" sz="2000" b="1" dirty="0" err="1" smtClean="0">
                <a:solidFill>
                  <a:srgbClr val="0000FF"/>
                </a:solidFill>
                <a:latin typeface="Courier New" pitchFamily="49" charset="0"/>
              </a:rPr>
              <a:t>puts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(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Строковая константа или переменная</a:t>
            </a:r>
            <a:r>
              <a:rPr lang="ru-RU" altLang="ru-RU" sz="2000" b="1" dirty="0" smtClean="0">
                <a:solidFill>
                  <a:srgbClr val="0000FF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Примеры: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 smtClean="0"/>
              <a:t>а)</a:t>
            </a:r>
            <a:r>
              <a:rPr lang="en-US" altLang="ru-RU" sz="2000" dirty="0" smtClean="0"/>
              <a:t> </a:t>
            </a:r>
            <a:r>
              <a:rPr lang="ru-RU" altLang="ru-RU" sz="2000" b="1" dirty="0" smtClean="0"/>
              <a:t> </a:t>
            </a:r>
            <a:r>
              <a:rPr lang="ru-RU" altLang="ru-RU" sz="2000" b="1" dirty="0" err="1" smtClean="0">
                <a:latin typeface="Courier New" pitchFamily="49" charset="0"/>
              </a:rPr>
              <a:t>puts</a:t>
            </a:r>
            <a:r>
              <a:rPr lang="ru-RU" altLang="ru-RU" sz="2000" b="1" dirty="0" smtClean="0">
                <a:latin typeface="Courier New" pitchFamily="49" charset="0"/>
              </a:rPr>
              <a:t>(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altLang="ru-RU" sz="2000" b="1" dirty="0" smtClean="0">
                <a:latin typeface="Courier New" pitchFamily="49" charset="0"/>
              </a:rPr>
              <a:t>Это строка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altLang="ru-RU" sz="2000" b="1" dirty="0" smtClean="0">
                <a:latin typeface="Courier New" pitchFamily="49" charset="0"/>
              </a:rPr>
              <a:t>);</a:t>
            </a:r>
            <a:r>
              <a:rPr lang="ru-RU" altLang="ru-RU" sz="2800" b="1" dirty="0" smtClean="0"/>
              <a:t> </a:t>
            </a:r>
            <a:r>
              <a:rPr lang="en-US" altLang="ru-RU" sz="2000" dirty="0" smtClean="0"/>
              <a:t>// </a:t>
            </a:r>
            <a:r>
              <a:rPr lang="ru-RU" altLang="ru-RU" sz="2000" dirty="0" smtClean="0"/>
              <a:t>Вывод: </a:t>
            </a:r>
            <a:r>
              <a:rPr lang="ru-RU" altLang="ru-RU" sz="2000" b="1" dirty="0" smtClean="0"/>
              <a:t>Это строка</a:t>
            </a:r>
            <a:r>
              <a:rPr lang="ru-RU" altLang="ru-RU" sz="2000" b="1" dirty="0" smtClean="0">
                <a:sym typeface="Symbol" pitchFamily="18" charset="2"/>
              </a:rPr>
              <a:t>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ru-RU" altLang="ru-RU" sz="2000" dirty="0" smtClean="0"/>
              <a:t>б)</a:t>
            </a:r>
            <a:r>
              <a:rPr lang="en-US" altLang="ru-RU" sz="2000" dirty="0" smtClean="0"/>
              <a:t> </a:t>
            </a:r>
            <a:r>
              <a:rPr lang="en-US" altLang="ru-RU" sz="2000" b="1" dirty="0" smtClean="0">
                <a:latin typeface="Courier New" pitchFamily="49" charset="0"/>
              </a:rPr>
              <a:t>char </a:t>
            </a:r>
            <a:r>
              <a:rPr lang="en-US" altLang="ru-RU" sz="2000" b="1" dirty="0" err="1" smtClean="0">
                <a:latin typeface="Courier New" pitchFamily="49" charset="0"/>
              </a:rPr>
              <a:t>st</a:t>
            </a:r>
            <a:r>
              <a:rPr lang="en-US" altLang="ru-RU" sz="2000" b="1" dirty="0" smtClean="0">
                <a:latin typeface="Courier New" pitchFamily="49" charset="0"/>
              </a:rPr>
              <a:t>[21];</a:t>
            </a:r>
            <a:r>
              <a:rPr lang="ru-RU" altLang="ru-RU" sz="2000" dirty="0" smtClean="0"/>
              <a:t> </a:t>
            </a:r>
            <a:r>
              <a:rPr lang="en-US" altLang="ru-RU" sz="2000" b="1" dirty="0" smtClean="0">
                <a:latin typeface="Courier New" pitchFamily="49" charset="0"/>
              </a:rPr>
              <a:t>  </a:t>
            </a:r>
            <a:r>
              <a:rPr lang="en-US" altLang="ru-RU" sz="2000" b="1" dirty="0" err="1" smtClean="0">
                <a:latin typeface="Courier New" pitchFamily="49" charset="0"/>
              </a:rPr>
              <a:t>fgets</a:t>
            </a:r>
            <a:r>
              <a:rPr lang="en-US" altLang="ru-RU" sz="2000" b="1" dirty="0" smtClean="0">
                <a:latin typeface="Courier New" pitchFamily="49" charset="0"/>
              </a:rPr>
              <a:t>(st,20,stdin);</a:t>
            </a:r>
            <a:r>
              <a:rPr lang="en-US" altLang="ru-RU" sz="2800" b="1" dirty="0" smtClean="0"/>
              <a:t> </a:t>
            </a:r>
            <a:endParaRPr lang="ru-RU" altLang="ru-RU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 smtClean="0"/>
              <a:t>   </a:t>
            </a:r>
            <a:r>
              <a:rPr lang="ru-RU" altLang="ru-RU" sz="2000" dirty="0" smtClean="0"/>
              <a:t>Вводимые значения:      </a:t>
            </a:r>
            <a:r>
              <a:rPr lang="ru-RU" altLang="ru-RU" sz="2000" b="1" dirty="0" smtClean="0"/>
              <a:t>Иванов  Иван</a:t>
            </a:r>
            <a:r>
              <a:rPr lang="ru-RU" altLang="ru-RU" sz="2000" b="1" dirty="0" smtClean="0">
                <a:solidFill>
                  <a:srgbClr val="FF0000"/>
                </a:solidFill>
                <a:sym typeface="Symbol" pitchFamily="18" charset="2"/>
              </a:rPr>
              <a:t></a:t>
            </a:r>
            <a:endParaRPr lang="ru-RU" altLang="ru-RU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     </a:t>
            </a:r>
            <a:r>
              <a:rPr lang="ru-RU" altLang="ru-RU" sz="2000" dirty="0" smtClean="0"/>
              <a:t>Результат:       </a:t>
            </a:r>
            <a:r>
              <a:rPr lang="en-US" altLang="ru-RU" sz="2000" b="1" dirty="0" err="1" smtClean="0"/>
              <a:t>st</a:t>
            </a:r>
            <a:r>
              <a:rPr lang="ru-RU" altLang="ru-RU" sz="2000" b="1" dirty="0" smtClean="0"/>
              <a:t> =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altLang="ru-RU" sz="2000" b="1" dirty="0" smtClean="0"/>
              <a:t>Иванов  Иван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 smtClean="0"/>
              <a:t>в)</a:t>
            </a:r>
            <a:r>
              <a:rPr lang="en-US" altLang="ru-RU" sz="2000" dirty="0" smtClean="0"/>
              <a:t>  </a:t>
            </a:r>
            <a:r>
              <a:rPr lang="en-US" altLang="ru-RU" sz="2000" b="1" dirty="0" smtClean="0">
                <a:latin typeface="Courier New" pitchFamily="49" charset="0"/>
              </a:rPr>
              <a:t>char </a:t>
            </a:r>
            <a:r>
              <a:rPr lang="en-US" altLang="ru-RU" sz="2000" b="1" dirty="0" err="1" smtClean="0">
                <a:latin typeface="Courier New" pitchFamily="49" charset="0"/>
              </a:rPr>
              <a:t>st</a:t>
            </a:r>
            <a:r>
              <a:rPr lang="en-US" altLang="ru-RU" sz="2000" b="1" dirty="0" smtClean="0">
                <a:latin typeface="Courier New" pitchFamily="49" charset="0"/>
              </a:rPr>
              <a:t>[21]; </a:t>
            </a:r>
            <a:r>
              <a:rPr lang="en-US" altLang="ru-RU" sz="2000" b="1" dirty="0" smtClean="0"/>
              <a:t>   </a:t>
            </a:r>
            <a:r>
              <a:rPr lang="en-US" altLang="ru-RU" sz="2000" b="1" dirty="0" err="1" smtClean="0">
                <a:latin typeface="Courier New" pitchFamily="49" charset="0"/>
              </a:rPr>
              <a:t>gets_s</a:t>
            </a:r>
            <a:r>
              <a:rPr lang="en-US" altLang="ru-RU" sz="2000" b="1" dirty="0" smtClean="0">
                <a:latin typeface="Courier New" pitchFamily="49" charset="0"/>
              </a:rPr>
              <a:t>(st,20); </a:t>
            </a:r>
            <a:r>
              <a:rPr lang="en-US" alt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itchFamily="49" charset="0"/>
              </a:rPr>
              <a:t>// </a:t>
            </a:r>
            <a:r>
              <a:rPr lang="ru-RU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один байт для хранения </a:t>
            </a:r>
            <a:r>
              <a:rPr lang="en-US" altLang="ru-RU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'\0'</a:t>
            </a:r>
            <a:endParaRPr lang="ru-RU" altLang="ru-RU" sz="2000" dirty="0" smtClean="0">
              <a:solidFill>
                <a:schemeClr val="bg2">
                  <a:lumMod val="40000"/>
                  <a:lumOff val="60000"/>
                </a:schemeClr>
              </a:solidFill>
              <a:cs typeface="Courier New" pitchFamily="49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372200" y="5085184"/>
            <a:ext cx="2592388" cy="1008062"/>
          </a:xfrm>
          <a:prstGeom prst="wedgeRoundRectCallout">
            <a:avLst>
              <a:gd name="adj1" fmla="val -80207"/>
              <a:gd name="adj2" fmla="val 174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/>
              <a:t>Ввод строки до маркера "конец строки"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8D15B7-4D1A-4FE9-BCAD-DAACED2A738D}" type="slidenum">
              <a:rPr lang="ru-RU" altLang="ru-RU" smtClean="0"/>
              <a:pPr>
                <a:defRPr/>
              </a:pPr>
              <a:t>57</a:t>
            </a:fld>
            <a:endParaRPr lang="ru-RU" altLang="ru-RU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158162" cy="72072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В. Ввод</a:t>
            </a:r>
            <a:r>
              <a:rPr lang="en-US" altLang="ru-RU" sz="2800" b="1" dirty="0" smtClean="0"/>
              <a:t>/</a:t>
            </a:r>
            <a:r>
              <a:rPr lang="ru-RU" altLang="ru-RU" sz="2800" b="1" dirty="0" smtClean="0"/>
              <a:t>вывод символов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964612" cy="5000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dirty="0" smtClean="0"/>
              <a:t>Ввод символа: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 err="1" smtClean="0">
                <a:solidFill>
                  <a:srgbClr val="0000FF"/>
                </a:solidFill>
                <a:latin typeface="Courier New" pitchFamily="49" charset="0"/>
              </a:rPr>
              <a:t>int</a:t>
            </a:r>
            <a:r>
              <a:rPr lang="ru-RU" altLang="ru-RU" sz="24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ru-RU" altLang="ru-RU" sz="2400" b="1" dirty="0" err="1" smtClean="0">
                <a:solidFill>
                  <a:srgbClr val="0000FF"/>
                </a:solidFill>
                <a:latin typeface="Courier New" pitchFamily="49" charset="0"/>
              </a:rPr>
              <a:t>getchar</a:t>
            </a:r>
            <a:r>
              <a:rPr lang="ru-RU" altLang="ru-RU" sz="2400" b="1" dirty="0" smtClean="0">
                <a:solidFill>
                  <a:srgbClr val="0000FF"/>
                </a:solidFill>
                <a:latin typeface="Courier New" pitchFamily="49" charset="0"/>
              </a:rPr>
              <a:t>();</a:t>
            </a:r>
            <a:r>
              <a:rPr lang="en-US" altLang="ru-RU" sz="2400" b="1" dirty="0" smtClean="0">
                <a:solidFill>
                  <a:srgbClr val="0000FF"/>
                </a:solidFill>
              </a:rPr>
              <a:t>   </a:t>
            </a:r>
            <a:r>
              <a:rPr lang="en-US" altLang="ru-RU" sz="2400" dirty="0" smtClean="0">
                <a:solidFill>
                  <a:srgbClr val="0000FF"/>
                </a:solidFill>
              </a:rPr>
              <a:t>//</a:t>
            </a:r>
            <a:r>
              <a:rPr lang="en-US" altLang="ru-RU" sz="24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2400" dirty="0" smtClean="0">
                <a:solidFill>
                  <a:srgbClr val="0000FF"/>
                </a:solidFill>
              </a:rPr>
              <a:t>возвращает символ или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r>
              <a:rPr lang="en-US" altLang="ru-RU" sz="2400" b="1" dirty="0" smtClean="0">
                <a:solidFill>
                  <a:srgbClr val="0000FF"/>
                </a:solidFill>
              </a:rPr>
              <a:t>EOF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 smtClean="0"/>
              <a:t>Вывод символа: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 err="1" smtClean="0">
                <a:solidFill>
                  <a:srgbClr val="0000FF"/>
                </a:solidFill>
                <a:latin typeface="Courier New" pitchFamily="49" charset="0"/>
              </a:rPr>
              <a:t>int</a:t>
            </a:r>
            <a:r>
              <a:rPr lang="ru-RU" altLang="ru-RU" sz="2400" b="1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ru-RU" altLang="ru-RU" sz="2400" b="1" dirty="0" err="1" smtClean="0">
                <a:solidFill>
                  <a:srgbClr val="0000FF"/>
                </a:solidFill>
                <a:latin typeface="Courier New" pitchFamily="49" charset="0"/>
              </a:rPr>
              <a:t>putchar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(</a:t>
            </a:r>
            <a:r>
              <a:rPr lang="ru-RU" altLang="ru-RU" sz="2400" dirty="0" smtClean="0">
                <a:solidFill>
                  <a:srgbClr val="0000FF"/>
                </a:solidFill>
              </a:rPr>
              <a:t>Символьная</a:t>
            </a:r>
            <a:r>
              <a:rPr lang="en-US" altLang="ru-RU" sz="2400" dirty="0" smtClean="0">
                <a:solidFill>
                  <a:srgbClr val="0000FF"/>
                </a:solidFill>
              </a:rPr>
              <a:t>_</a:t>
            </a:r>
            <a:r>
              <a:rPr lang="ru-RU" altLang="ru-RU" sz="2400" dirty="0" smtClean="0">
                <a:solidFill>
                  <a:srgbClr val="0000FF"/>
                </a:solidFill>
              </a:rPr>
              <a:t>переменная</a:t>
            </a:r>
            <a:r>
              <a:rPr lang="en-US" altLang="ru-RU" sz="2400" dirty="0" smtClean="0">
                <a:solidFill>
                  <a:srgbClr val="0000FF"/>
                </a:solidFill>
              </a:rPr>
              <a:t>_</a:t>
            </a:r>
            <a:r>
              <a:rPr lang="ru-RU" altLang="ru-RU" sz="2400" dirty="0" smtClean="0">
                <a:solidFill>
                  <a:srgbClr val="0000FF"/>
                </a:solidFill>
              </a:rPr>
              <a:t>или</a:t>
            </a:r>
            <a:r>
              <a:rPr lang="en-US" altLang="ru-RU" sz="2400" dirty="0" smtClean="0">
                <a:solidFill>
                  <a:srgbClr val="0000FF"/>
                </a:solidFill>
              </a:rPr>
              <a:t>_</a:t>
            </a:r>
            <a:r>
              <a:rPr lang="ru-RU" altLang="ru-RU" sz="2400" dirty="0" smtClean="0">
                <a:solidFill>
                  <a:srgbClr val="0000FF"/>
                </a:solidFill>
              </a:rPr>
              <a:t>константа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);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dirty="0" smtClean="0"/>
              <a:t>Примеры:</a:t>
            </a:r>
            <a:endParaRPr lang="en-US" altLang="ru-RU" sz="2400" b="1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 smtClean="0"/>
              <a:t>а)  </a:t>
            </a:r>
            <a:r>
              <a:rPr lang="ru-RU" altLang="ru-RU" sz="2400" b="1" dirty="0" err="1" smtClean="0">
                <a:latin typeface="Courier New" pitchFamily="49" charset="0"/>
              </a:rPr>
              <a:t>ch=getchar</a:t>
            </a:r>
            <a:r>
              <a:rPr lang="ru-RU" altLang="ru-RU" sz="2400" b="1" dirty="0" smtClean="0">
                <a:latin typeface="Courier New" pitchFamily="49" charset="0"/>
              </a:rPr>
              <a:t>( );</a:t>
            </a:r>
            <a:endParaRPr lang="ru-RU" altLang="ru-RU" sz="2400" dirty="0" smtClean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dirty="0" smtClean="0"/>
              <a:t>б)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 </a:t>
            </a:r>
            <a:r>
              <a:rPr lang="en-US" altLang="ru-RU" sz="2400" b="1" dirty="0" err="1" smtClean="0">
                <a:latin typeface="Courier New" pitchFamily="49" charset="0"/>
              </a:rPr>
              <a:t>putchar</a:t>
            </a:r>
            <a:r>
              <a:rPr lang="en-US" altLang="ru-RU" sz="2400" b="1" dirty="0" smtClean="0">
                <a:latin typeface="Courier New" pitchFamily="49" charset="0"/>
              </a:rPr>
              <a:t>('t');</a:t>
            </a:r>
            <a:endParaRPr lang="ru-RU" altLang="ru-RU" sz="2400" b="1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6C4A2D-6C28-48B0-8476-E60126DE3835}" type="slidenum">
              <a:rPr lang="ru-RU" altLang="ru-RU" smtClean="0"/>
              <a:pPr>
                <a:defRPr/>
              </a:pPr>
              <a:t>58</a:t>
            </a:fld>
            <a:endParaRPr lang="ru-RU" altLang="ru-RU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675687" cy="792163"/>
          </a:xfrm>
        </p:spPr>
        <p:txBody>
          <a:bodyPr/>
          <a:lstStyle/>
          <a:p>
            <a:pPr eaLnBrk="1" hangingPunct="1"/>
            <a:r>
              <a:rPr lang="en-US" altLang="ru-RU" sz="2800" b="1" dirty="0" smtClean="0"/>
              <a:t>1.</a:t>
            </a:r>
            <a:r>
              <a:rPr lang="ru-RU" altLang="ru-RU" sz="2800" b="1" dirty="0" smtClean="0"/>
              <a:t>5</a:t>
            </a:r>
            <a:r>
              <a:rPr lang="en-US" altLang="ru-RU" sz="2800" b="1" dirty="0" smtClean="0"/>
              <a:t>.2</a:t>
            </a:r>
            <a:r>
              <a:rPr lang="ru-RU" altLang="ru-RU" sz="2800" b="1" dirty="0" smtClean="0"/>
              <a:t> Ввод-вывод с использованием библиотеки классов С++ </a:t>
            </a:r>
            <a:endParaRPr lang="ru-RU" altLang="ru-RU" sz="2400" b="1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642350" cy="5662613"/>
          </a:xfrm>
        </p:spPr>
        <p:txBody>
          <a:bodyPr/>
          <a:lstStyle/>
          <a:p>
            <a:pPr eaLnBrk="1" hangingPunct="1">
              <a:lnSpc>
                <a:spcPct val="114000"/>
              </a:lnSpc>
              <a:buFont typeface="Wingdings" pitchFamily="2" charset="2"/>
              <a:buNone/>
            </a:pPr>
            <a:r>
              <a:rPr lang="ru-RU" altLang="ru-RU" sz="2000" dirty="0" smtClean="0"/>
              <a:t>Операции ввода-вывода с консолью могут осуществляться с использованием специальной библиотеки классов С++.</a:t>
            </a:r>
          </a:p>
          <a:p>
            <a:pPr eaLnBrk="1" hangingPunct="1">
              <a:lnSpc>
                <a:spcPct val="114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lnSpc>
                <a:spcPct val="114000"/>
              </a:lnSpc>
              <a:buFont typeface="Wingdings" pitchFamily="2" charset="2"/>
              <a:buNone/>
            </a:pPr>
            <a:r>
              <a:rPr lang="ru-RU" altLang="ru-RU" sz="2000" dirty="0" smtClean="0"/>
              <a:t>Для осуществления операций ввода-вывода с консолью необходимо подключить библиотеку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iostream</a:t>
            </a:r>
            <a:r>
              <a:rPr lang="ru-RU" altLang="ru-RU" sz="2000" dirty="0" smtClean="0"/>
              <a:t>, содержащую описание этих классов, и разрешить программе использовать стандартное адресное пространства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ru-RU" altLang="ru-RU" sz="2000" dirty="0" smtClean="0"/>
              <a:t>, в котором работают все старые библиотеки С++:</a:t>
            </a:r>
          </a:p>
          <a:p>
            <a:pPr eaLnBrk="1" hangingPunct="1">
              <a:lnSpc>
                <a:spcPct val="114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lnSpc>
                <a:spcPct val="114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14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using namespace std;</a:t>
            </a: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F04E02-B673-46FA-9520-447B9F913E0A}" type="slidenum">
              <a:rPr lang="ru-RU" altLang="ru-RU" smtClean="0"/>
              <a:pPr>
                <a:defRPr/>
              </a:pPr>
              <a:t>59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675687" cy="503237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Вывод на экран</a:t>
            </a:r>
            <a:endParaRPr lang="ru-RU" altLang="ru-RU" sz="2400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196975"/>
            <a:ext cx="8893175" cy="587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Операция вывода на экран компьютера предполагает </a:t>
            </a:r>
            <a:r>
              <a:rPr lang="ru-RU" altLang="ru-RU" sz="2000" dirty="0" smtClean="0">
                <a:solidFill>
                  <a:srgbClr val="0000FF"/>
                </a:solidFill>
              </a:rPr>
              <a:t>вставку</a:t>
            </a:r>
            <a:r>
              <a:rPr lang="ru-RU" altLang="ru-RU" sz="2000" dirty="0" smtClean="0"/>
              <a:t> данных в стандартный поток вывода.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о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ut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Имя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ru-RU" altLang="ru-RU" sz="2000" b="1" dirty="0" err="1" smtClean="0">
                <a:latin typeface="Courier New" pitchFamily="49" charset="0"/>
                <a:cs typeface="Courier New" pitchFamily="49" charset="0"/>
              </a:rPr>
              <a:t>переменной_или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константы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>
                <a:cs typeface="Courier New" pitchFamily="49" charset="0"/>
              </a:rPr>
              <a:t>С помощью операции вставки в поток можно выводить данные следующих типов: </a:t>
            </a:r>
            <a:r>
              <a:rPr lang="en-US" altLang="ru-RU" sz="2000" dirty="0" smtClean="0">
                <a:cs typeface="Courier New" pitchFamily="49" charset="0"/>
              </a:rPr>
              <a:t>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, short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long, double, char,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, char * (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строки Си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void * (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адрес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и т.п.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619672" y="1916832"/>
            <a:ext cx="2735263" cy="720725"/>
          </a:xfrm>
          <a:prstGeom prst="wedgeRoundRectCallout">
            <a:avLst>
              <a:gd name="adj1" fmla="val -88157"/>
              <a:gd name="adj2" fmla="val 7920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/>
              <a:t>Стандартный поток вывода на экран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699792" y="3717032"/>
            <a:ext cx="1871663" cy="1008062"/>
          </a:xfrm>
          <a:prstGeom prst="wedgeRoundRectCallout">
            <a:avLst>
              <a:gd name="adj1" fmla="val -129323"/>
              <a:gd name="adj2" fmla="val -1138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dirty="0"/>
              <a:t>Операция вставки в поток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C3869403-A038-4065-B444-89D6476B4FC0}" type="slidenum">
              <a:rPr lang="ru-RU" altLang="ru-RU" sz="1400" smtClean="0">
                <a:latin typeface="Arial" pitchFamily="34" charset="0"/>
              </a:rPr>
              <a:pPr/>
              <a:t>6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8893175" cy="490537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Вход на сайт кафедры 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87852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76600" y="4868863"/>
            <a:ext cx="1655763" cy="936625"/>
          </a:xfrm>
          <a:prstGeom prst="wedgeRoundRectCallout">
            <a:avLst>
              <a:gd name="adj1" fmla="val 132060"/>
              <a:gd name="adj2" fmla="val -6398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FF0000"/>
                </a:solidFill>
              </a:rPr>
              <a:t>Вход по </a:t>
            </a:r>
            <a:r>
              <a:rPr lang="ru-RU" dirty="0" err="1">
                <a:solidFill>
                  <a:srgbClr val="FF0000"/>
                </a:solidFill>
              </a:rPr>
              <a:t>бауманской</a:t>
            </a:r>
            <a:r>
              <a:rPr lang="ru-RU" dirty="0">
                <a:solidFill>
                  <a:srgbClr val="FF0000"/>
                </a:solidFill>
              </a:rPr>
              <a:t> почте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87852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276600" y="4868863"/>
            <a:ext cx="1655763" cy="936625"/>
          </a:xfrm>
          <a:prstGeom prst="wedgeRoundRectCallout">
            <a:avLst>
              <a:gd name="adj1" fmla="val 132060"/>
              <a:gd name="adj2" fmla="val -6398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FF0000"/>
                </a:solidFill>
              </a:rPr>
              <a:t>Вход по </a:t>
            </a:r>
            <a:r>
              <a:rPr lang="ru-RU" dirty="0" err="1">
                <a:solidFill>
                  <a:srgbClr val="FF0000"/>
                </a:solidFill>
              </a:rPr>
              <a:t>бауманской</a:t>
            </a:r>
            <a:r>
              <a:rPr lang="ru-RU" dirty="0">
                <a:solidFill>
                  <a:srgbClr val="FF0000"/>
                </a:solidFill>
              </a:rPr>
              <a:t> почте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27088" y="2420938"/>
            <a:ext cx="1657350" cy="936625"/>
          </a:xfrm>
          <a:prstGeom prst="wedgeRoundRectCallout">
            <a:avLst>
              <a:gd name="adj1" fmla="val 39333"/>
              <a:gd name="adj2" fmla="val -1013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FF0000"/>
                </a:solidFill>
              </a:rPr>
              <a:t>Поиск по "Кафедра ИУ6"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526977-25F2-4933-9F8B-558DBFA0B266}" type="slidenum">
              <a:rPr lang="ru-RU" altLang="ru-RU" smtClean="0"/>
              <a:pPr>
                <a:defRPr/>
              </a:pPr>
              <a:t>60</a:t>
            </a:fld>
            <a:endParaRPr lang="ru-RU" altLang="ru-RU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03238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Примеры вывода на экран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42350" cy="59499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1) </a:t>
            </a:r>
            <a:r>
              <a:rPr lang="en-US" altLang="ru-RU" sz="2000" b="1" smtClean="0"/>
              <a:t> </a:t>
            </a:r>
            <a:r>
              <a:rPr lang="ru-RU" altLang="ru-RU" sz="2000" smtClean="0"/>
              <a:t>вывод строковых констант,  чисел и логических значений:</a:t>
            </a:r>
            <a:r>
              <a:rPr lang="en-US" altLang="ru-RU" sz="2000" smtClean="0"/>
              <a:t> </a:t>
            </a:r>
            <a:endParaRPr lang="ru-RU" altLang="ru-RU" sz="2000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/>
              <a:t>      </a:t>
            </a:r>
            <a:r>
              <a:rPr lang="en-US" altLang="ru-RU" sz="2000" b="1" smtClean="0"/>
              <a:t> 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int a=3;  float b=5.34;</a:t>
            </a:r>
            <a:r>
              <a:rPr lang="ru-RU" altLang="ru-RU" sz="2000" b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bool c=true;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   cout&lt;&lt; </a:t>
            </a:r>
            <a:r>
              <a:rPr lang="ru-RU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Results: a=" &lt;&lt; a &lt;&lt; " b=" &lt;&lt; b &lt;&lt;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ru-RU" altLang="ru-RU" sz="2000" b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 " c=" &lt;&lt; c &lt;&lt; ".</a:t>
            </a:r>
            <a:r>
              <a:rPr lang="ru-RU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 &lt;&lt; '</a:t>
            </a:r>
            <a:r>
              <a:rPr lang="ru-RU" altLang="ru-RU" sz="2000" b="1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n'; 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endParaRPr lang="en-US" altLang="ru-RU" sz="2000" b="1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endParaRPr lang="en-US" altLang="ru-RU" sz="2000" b="1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2)</a:t>
            </a:r>
            <a:r>
              <a:rPr lang="ru-RU" altLang="ru-RU" sz="2000" smtClean="0">
                <a:cs typeface="Courier New" pitchFamily="49" charset="0"/>
              </a:rPr>
              <a:t>вывод в две строки: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>
                <a:latin typeface="Courier New" pitchFamily="49" charset="0"/>
                <a:cs typeface="Courier New" pitchFamily="49" charset="0"/>
              </a:rPr>
              <a:t>   </a:t>
            </a:r>
            <a:endParaRPr lang="en-US" altLang="ru-RU" sz="2000" b="1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   cout&lt;&lt; </a:t>
            </a:r>
            <a:r>
              <a:rPr lang="ru-RU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Results: a=" &lt;&lt; a &lt;&lt; " b=" &lt;&lt; b &lt;&lt;'\n'&lt;&lt;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ru-RU" altLang="ru-RU" sz="2000" b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" c=" &lt;&lt; c &lt;&lt; ".</a:t>
            </a:r>
            <a:r>
              <a:rPr lang="ru-RU" altLang="ru-RU" sz="2000" b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 &lt;&lt; '\n'; 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smtClean="0">
                <a:latin typeface="Courier New" pitchFamily="49" charset="0"/>
                <a:cs typeface="Courier New" pitchFamily="49" charset="0"/>
              </a:rPr>
              <a:t>   </a:t>
            </a:r>
            <a:endParaRPr lang="ru-RU" altLang="ru-RU" sz="2000" b="1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smtClean="0">
                <a:latin typeface="Courier New" pitchFamily="49" charset="0"/>
                <a:cs typeface="Courier New" pitchFamily="49" charset="0"/>
              </a:rPr>
              <a:t>   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39750" y="2565400"/>
            <a:ext cx="3816350" cy="431800"/>
          </a:xfrm>
          <a:prstGeom prst="wedgeRoundRectCallout">
            <a:avLst>
              <a:gd name="adj1" fmla="val -17981"/>
              <a:gd name="adj2" fmla="val -507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ru-RU" b="1">
                <a:latin typeface="Courier New" pitchFamily="49" charset="0"/>
                <a:cs typeface="Courier New" pitchFamily="49" charset="0"/>
              </a:rPr>
              <a:t>Results: a=3 b=5.34 c=1.</a:t>
            </a:r>
            <a:r>
              <a:rPr lang="en-US" altLang="ru-RU" b="1">
                <a:latin typeface="Courier New" pitchFamily="49" charset="0"/>
                <a:cs typeface="Courier New" pitchFamily="49" charset="0"/>
                <a:sym typeface="Symbol" pitchFamily="18" charset="2"/>
              </a:rPr>
              <a:t></a:t>
            </a:r>
            <a:endParaRPr lang="en-US" altLang="ru-RU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39750" y="5445125"/>
            <a:ext cx="3384550" cy="647700"/>
          </a:xfrm>
          <a:prstGeom prst="wedgeRoundRectCallout">
            <a:avLst>
              <a:gd name="adj1" fmla="val -17981"/>
              <a:gd name="adj2" fmla="val -507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ru-RU" b="1">
                <a:latin typeface="Courier New" pitchFamily="49" charset="0"/>
                <a:cs typeface="Courier New" pitchFamily="49" charset="0"/>
              </a:rPr>
              <a:t>Results: a=3 b=5.34</a:t>
            </a:r>
            <a:r>
              <a:rPr lang="en-US" altLang="ru-RU" b="1">
                <a:latin typeface="Courier New" pitchFamily="49" charset="0"/>
                <a:cs typeface="Courier New" pitchFamily="49" charset="0"/>
                <a:sym typeface="Symbol" pitchFamily="18" charset="2"/>
              </a:rPr>
              <a:t> </a:t>
            </a:r>
            <a:r>
              <a:rPr lang="en-US" altLang="ru-RU" b="1">
                <a:latin typeface="Courier New" pitchFamily="49" charset="0"/>
                <a:cs typeface="Courier New" pitchFamily="49" charset="0"/>
              </a:rPr>
              <a:t>c=1.</a:t>
            </a:r>
            <a:r>
              <a:rPr lang="en-US" altLang="ru-RU" b="1">
                <a:latin typeface="Courier New" pitchFamily="49" charset="0"/>
                <a:cs typeface="Courier New" pitchFamily="49" charset="0"/>
                <a:sym typeface="Symbol" pitchFamily="18" charset="2"/>
              </a:rPr>
              <a:t></a:t>
            </a:r>
            <a:endParaRPr lang="en-US" altLang="ru-RU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759450" y="2852738"/>
            <a:ext cx="3384550" cy="1009650"/>
          </a:xfrm>
          <a:prstGeom prst="wedgeRoundRectCallout">
            <a:avLst>
              <a:gd name="adj1" fmla="val -58351"/>
              <a:gd name="adj2" fmla="val -9747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latin typeface="Courier New" pitchFamily="49" charset="0"/>
                <a:cs typeface="Courier New" pitchFamily="49" charset="0"/>
              </a:rPr>
              <a:t>переход на следующую строку, можно также использовать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endl</a:t>
            </a:r>
            <a:endParaRPr lang="ru-RU" dirty="0">
              <a:solidFill>
                <a:schemeClr val="bg2">
                  <a:lumMod val="50000"/>
                  <a:lumOff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634077-9D3E-4BAF-8E9C-3193B9C744F3}" type="slidenum">
              <a:rPr lang="ru-RU" altLang="ru-RU" smtClean="0"/>
              <a:pPr>
                <a:defRPr/>
              </a:pPr>
              <a:t>61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675687" cy="503237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Управление выводом. Манипуляторы</a:t>
            </a:r>
            <a:endParaRPr lang="ru-RU" altLang="ru-RU" sz="2400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908050"/>
            <a:ext cx="8893175" cy="594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000" dirty="0" smtClean="0"/>
              <a:t>Манипуляторы – специальные методы классов ввода-вывода, предназначенные для управления операциями ввода-вывода.</a:t>
            </a:r>
            <a:r>
              <a:rPr lang="en-US" sz="2000" dirty="0" smtClean="0"/>
              <a:t> </a:t>
            </a:r>
            <a:r>
              <a:rPr lang="ru-RU" sz="2000" dirty="0" smtClean="0"/>
              <a:t>Они непосредственно "вставляются" в поток. </a:t>
            </a:r>
            <a:r>
              <a:rPr lang="ru-RU" sz="2000" dirty="0"/>
              <a:t>Манипуляторы бывают с параметрами и без. </a:t>
            </a:r>
            <a:r>
              <a:rPr lang="ru-RU" sz="2000" dirty="0" smtClean="0"/>
              <a:t>Например, манипуляторы без параметров:</a:t>
            </a:r>
            <a:endParaRPr lang="en-US" sz="2000" dirty="0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scientific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ru-RU" sz="2000" dirty="0">
                <a:cs typeface="Courier New" pitchFamily="49" charset="0"/>
              </a:rPr>
              <a:t>устанавливает </a:t>
            </a:r>
            <a:r>
              <a:rPr lang="ru-RU" sz="2000" dirty="0" smtClean="0">
                <a:cs typeface="Courier New" pitchFamily="49" charset="0"/>
              </a:rPr>
              <a:t>вывод числа в экспоненциальной ф.</a:t>
            </a:r>
            <a:r>
              <a:rPr lang="en-US" sz="2000" dirty="0" smtClean="0">
                <a:cs typeface="Courier New" pitchFamily="49" charset="0"/>
              </a:rPr>
              <a:t>;</a:t>
            </a:r>
            <a:endParaRPr lang="en-US" sz="2000" dirty="0">
              <a:cs typeface="Courier New" pitchFamily="49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AutoNum type="arabicParenR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 b="1" dirty="0"/>
              <a:t> 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ru-RU" sz="2000" dirty="0" smtClean="0">
                <a:cs typeface="Courier New" pitchFamily="49" charset="0"/>
              </a:rPr>
              <a:t> устанавливает </a:t>
            </a:r>
            <a:r>
              <a:rPr lang="ru-RU" sz="2000" dirty="0">
                <a:cs typeface="Courier New" pitchFamily="49" charset="0"/>
              </a:rPr>
              <a:t>вывод </a:t>
            </a:r>
            <a:r>
              <a:rPr lang="ru-RU" sz="2000" dirty="0" smtClean="0">
                <a:cs typeface="Courier New" pitchFamily="49" charset="0"/>
              </a:rPr>
              <a:t>по левой границе.</a:t>
            </a:r>
            <a:endParaRPr lang="ru-RU" sz="2000" dirty="0"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000" dirty="0" smtClean="0"/>
              <a:t>Для использования манипуляторов</a:t>
            </a:r>
            <a:r>
              <a:rPr lang="ru-RU" sz="2800" dirty="0" smtClean="0"/>
              <a:t> </a:t>
            </a:r>
            <a:r>
              <a:rPr lang="ru-RU" sz="2000" dirty="0" smtClean="0"/>
              <a:t>с параметрами необходимо подключить библиотеку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iomanip</a:t>
            </a:r>
            <a:r>
              <a:rPr lang="en-US" sz="2000" dirty="0" smtClean="0"/>
              <a:t>:      </a:t>
            </a:r>
            <a:r>
              <a:rPr lang="ru-RU" sz="2000" dirty="0" smtClean="0"/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include &lt;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iomanip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&gt;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Например: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setw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n)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ru-RU" sz="2000" dirty="0" smtClean="0">
                <a:cs typeface="Courier New" pitchFamily="49" charset="0"/>
              </a:rPr>
              <a:t>устанавливает ширину поля печати</a:t>
            </a:r>
            <a:r>
              <a:rPr lang="en-US" sz="2000" dirty="0" smtClean="0">
                <a:cs typeface="Courier New" pitchFamily="49" charset="0"/>
              </a:rPr>
              <a:t> n;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arenR"/>
              <a:defRPr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setprecision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n)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smtClean="0">
                <a:cs typeface="Courier New" pitchFamily="49" charset="0"/>
              </a:rPr>
              <a:t>- устанавливает количество выводимых 					цифр числа.</a:t>
            </a:r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r>
              <a:rPr lang="ru-RU" sz="2000" b="1" dirty="0" smtClean="0"/>
              <a:t>Примеры:</a:t>
            </a:r>
            <a:endParaRPr lang="en-US" sz="2000" b="1" dirty="0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a=3; double b=-5.543; </a:t>
            </a:r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setw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(8)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&lt;&lt;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</a:t>
            </a:r>
            <a:endParaRPr 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setw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(8)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setprecision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(2) &lt;&lt; b &lt;&lt;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483768" y="6153150"/>
            <a:ext cx="2880320" cy="647700"/>
          </a:xfrm>
          <a:prstGeom prst="wedgeRoundRectCallout">
            <a:avLst>
              <a:gd name="adj1" fmla="val -17981"/>
              <a:gd name="adj2" fmla="val -507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ru-RU" b="1">
                <a:latin typeface="Courier New" pitchFamily="49" charset="0"/>
                <a:cs typeface="Courier New" pitchFamily="49" charset="0"/>
                <a:sym typeface="Symbol" pitchFamily="18" charset="2"/>
              </a:rPr>
              <a:t>        3 </a:t>
            </a:r>
          </a:p>
          <a:p>
            <a:pPr>
              <a:lnSpc>
                <a:spcPct val="105000"/>
              </a:lnSpc>
            </a:pPr>
            <a:r>
              <a:rPr lang="en-US" altLang="ru-RU" b="1">
                <a:latin typeface="Courier New" pitchFamily="49" charset="0"/>
                <a:cs typeface="Courier New" pitchFamily="49" charset="0"/>
                <a:sym typeface="Symbol" pitchFamily="18" charset="2"/>
              </a:rPr>
              <a:t>     -</a:t>
            </a:r>
            <a:r>
              <a:rPr lang="ru-RU" altLang="ru-RU" b="1">
                <a:latin typeface="Courier New" pitchFamily="49" charset="0"/>
                <a:cs typeface="Courier New" pitchFamily="49" charset="0"/>
                <a:sym typeface="Symbol" pitchFamily="18" charset="2"/>
              </a:rPr>
              <a:t>5.5</a:t>
            </a:r>
            <a:r>
              <a:rPr lang="en-US" altLang="ru-RU" b="1">
                <a:latin typeface="Courier New" pitchFamily="49" charset="0"/>
                <a:cs typeface="Courier New" pitchFamily="49" charset="0"/>
                <a:sym typeface="Symbol" pitchFamily="18" charset="2"/>
              </a:rPr>
              <a:t></a:t>
            </a:r>
            <a:endParaRPr lang="en-US" altLang="ru-RU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87CEC7-7291-485B-95FE-90C30376C882}" type="slidenum">
              <a:rPr lang="ru-RU" altLang="ru-RU" smtClean="0"/>
              <a:pPr>
                <a:defRPr/>
              </a:pPr>
              <a:t>62</a:t>
            </a:fld>
            <a:endParaRPr lang="ru-RU" altLang="ru-RU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675687" cy="503237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Ввод с клавиатуры</a:t>
            </a:r>
            <a:endParaRPr lang="ru-RU" altLang="ru-RU" sz="2400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602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>
                <a:cs typeface="Courier New" pitchFamily="49" charset="0"/>
              </a:rPr>
              <a:t>Операция ввода с клавиатуры программируется как операция извлечения из потока.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&gt;&gt; </a:t>
            </a:r>
            <a:r>
              <a:rPr lang="ru-RU" altLang="ru-RU" sz="2000" b="1" dirty="0" err="1" smtClean="0">
                <a:latin typeface="Courier New" pitchFamily="49" charset="0"/>
                <a:cs typeface="Courier New" pitchFamily="49" charset="0"/>
              </a:rPr>
              <a:t>Имя_скалярной_переменной_или_строки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>
                <a:cs typeface="Courier New" pitchFamily="49" charset="0"/>
              </a:rPr>
              <a:t>Можно вводить целые и вещественные числа, символы, строки, булевские значения: </a:t>
            </a:r>
            <a:r>
              <a:rPr lang="en-US" altLang="ru-RU" sz="2000" dirty="0" err="1" smtClean="0">
                <a:cs typeface="Courier New" pitchFamily="49" charset="0"/>
              </a:rPr>
              <a:t>int</a:t>
            </a:r>
            <a:r>
              <a:rPr lang="en-US" altLang="ru-RU" sz="2000" dirty="0" smtClean="0">
                <a:cs typeface="Courier New" pitchFamily="49" charset="0"/>
              </a:rPr>
              <a:t>, long, double, char, char *(</a:t>
            </a:r>
            <a:r>
              <a:rPr lang="ru-RU" altLang="ru-RU" sz="2000" dirty="0" smtClean="0">
                <a:cs typeface="Courier New" pitchFamily="49" charset="0"/>
              </a:rPr>
              <a:t>строки</a:t>
            </a:r>
            <a:r>
              <a:rPr lang="en-US" altLang="ru-RU" sz="2000" dirty="0" smtClean="0">
                <a:cs typeface="Courier New" pitchFamily="49" charset="0"/>
              </a:rPr>
              <a:t>)</a:t>
            </a:r>
            <a:r>
              <a:rPr lang="ru-RU" altLang="ru-RU" sz="2000" dirty="0" smtClean="0">
                <a:cs typeface="Courier New" pitchFamily="49" charset="0"/>
              </a:rPr>
              <a:t> и т.д.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>
                <a:cs typeface="Courier New" pitchFamily="49" charset="0"/>
              </a:rPr>
              <a:t>Значения (кроме символов) следует разделять пробелами и</a:t>
            </a:r>
            <a:r>
              <a:rPr lang="en-US" altLang="ru-RU" sz="2000" dirty="0" smtClean="0">
                <a:cs typeface="Courier New" pitchFamily="49" charset="0"/>
              </a:rPr>
              <a:t>/</a:t>
            </a:r>
            <a:r>
              <a:rPr lang="ru-RU" altLang="ru-RU" sz="2000" dirty="0" smtClean="0">
                <a:cs typeface="Courier New" pitchFamily="49" charset="0"/>
              </a:rPr>
              <a:t>или маркерами перехода на следующую строку. Символы при вводе не разделяются.</a:t>
            </a:r>
            <a:endParaRPr lang="en-US" altLang="ru-RU" sz="2000" dirty="0" smtClean="0"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>
                <a:cs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492500" y="1773238"/>
            <a:ext cx="1871663" cy="1008062"/>
          </a:xfrm>
          <a:prstGeom prst="wedgeRoundRectCallout">
            <a:avLst>
              <a:gd name="adj1" fmla="val -201333"/>
              <a:gd name="adj2" fmla="val 7156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/>
              <a:t>Стандартный поток ввода с клавиатуры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492500" y="3644900"/>
            <a:ext cx="1871663" cy="1008063"/>
          </a:xfrm>
          <a:prstGeom prst="wedgeRoundRectCallout">
            <a:avLst>
              <a:gd name="adj1" fmla="val -178343"/>
              <a:gd name="adj2" fmla="val -7997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/>
              <a:t>Операция извлечения из потока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BBBFA8-1FEE-4158-BFD1-C884AD3BC050}" type="slidenum">
              <a:rPr lang="ru-RU" altLang="ru-RU" smtClean="0"/>
              <a:pPr>
                <a:defRPr/>
              </a:pPr>
              <a:t>63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03238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Примеры ввода с клавиатуры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42350" cy="59499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1) </a:t>
            </a:r>
            <a:r>
              <a:rPr lang="en-US" altLang="ru-RU" sz="2000" b="1" dirty="0" smtClean="0"/>
              <a:t> </a:t>
            </a:r>
            <a:r>
              <a:rPr lang="ru-RU" altLang="ru-RU" sz="2000" dirty="0" smtClean="0"/>
              <a:t>ввод чисел:</a:t>
            </a:r>
            <a:r>
              <a:rPr lang="en-US" altLang="ru-RU" sz="2000" dirty="0" smtClean="0"/>
              <a:t> </a:t>
            </a:r>
            <a:endParaRPr lang="ru-RU" altLang="ru-RU" sz="2000" dirty="0" smtClean="0"/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      </a:t>
            </a:r>
            <a:r>
              <a:rPr lang="en-US" altLang="ru-RU" sz="2000" b="1" dirty="0" smtClean="0"/>
              <a:t>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a;  float b;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c;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&lt;&lt;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Enter a, b, c: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cin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c;  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endParaRPr lang="en-US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endParaRPr lang="ru-RU" altLang="ru-RU" sz="8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2)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000" dirty="0" smtClean="0">
                <a:cs typeface="Courier New" pitchFamily="49" charset="0"/>
              </a:rPr>
              <a:t>ввод символов: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char ch1,ch2;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&lt;&lt;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Enter ch1, ch2: </a:t>
            </a: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&gt;&gt; ch1 &gt;&gt; ch2;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en-US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dirty="0" smtClean="0">
                <a:cs typeface="Courier New" pitchFamily="49" charset="0"/>
              </a:rPr>
              <a:t>3) </a:t>
            </a:r>
            <a:r>
              <a:rPr lang="ru-RU" altLang="ru-RU" sz="2000" dirty="0" smtClean="0">
                <a:cs typeface="Courier New" pitchFamily="49" charset="0"/>
              </a:rPr>
              <a:t>пропуск </a:t>
            </a:r>
            <a:r>
              <a:rPr lang="en-US" altLang="ru-RU" sz="2000" dirty="0" smtClean="0">
                <a:cs typeface="Courier New" pitchFamily="49" charset="0"/>
              </a:rPr>
              <a:t>Enter</a:t>
            </a:r>
            <a:r>
              <a:rPr lang="ru-RU" altLang="ru-RU" sz="2000" dirty="0" smtClean="0">
                <a:cs typeface="Courier New" pitchFamily="49" charset="0"/>
              </a:rPr>
              <a:t> перед вводом символов и строк:</a:t>
            </a:r>
            <a:endParaRPr lang="en-US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&gt;&gt; n;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cin.ignore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(2,'\n');</a:t>
            </a: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ru-RU" altLang="ru-RU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2000" b="1" dirty="0" err="1" smtClean="0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altLang="ru-RU" sz="2000" b="1" dirty="0" smtClean="0">
                <a:latin typeface="Courier New" pitchFamily="49" charset="0"/>
                <a:cs typeface="Courier New" pitchFamily="49" charset="0"/>
              </a:rPr>
              <a:t> &gt;&gt; str1;</a:t>
            </a:r>
            <a:endParaRPr lang="ru-RU" altLang="ru-RU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39552" y="2420888"/>
            <a:ext cx="3816350" cy="431800"/>
          </a:xfrm>
          <a:prstGeom prst="wedgeRoundRectCallout">
            <a:avLst>
              <a:gd name="adj1" fmla="val -17983"/>
              <a:gd name="adj2" fmla="val -507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Enter a, b, c: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3 5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.1 true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  <a:sym typeface="Symbol"/>
              </a:rPr>
              <a:t></a:t>
            </a:r>
            <a:endParaRPr lang="ru-RU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292080" y="1916832"/>
            <a:ext cx="2519362" cy="1368425"/>
          </a:xfrm>
          <a:prstGeom prst="wedgeRoundRectCallout">
            <a:avLst>
              <a:gd name="adj1" fmla="val -17983"/>
              <a:gd name="adj2" fmla="val -507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Enter a, b, c: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  <a:sym typeface="Symbol"/>
              </a:rPr>
              <a:t>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  <a:sym typeface="Symbol"/>
              </a:rPr>
              <a:t>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.1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  <a:sym typeface="Symbol"/>
              </a:rPr>
              <a:t>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  <a:sym typeface="Symbol"/>
              </a:rPr>
              <a:t></a:t>
            </a:r>
            <a:endParaRPr lang="ru-RU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11560" y="4437112"/>
            <a:ext cx="3384550" cy="576263"/>
          </a:xfrm>
          <a:prstGeom prst="wedgeRoundRectCallout">
            <a:avLst>
              <a:gd name="adj1" fmla="val -17983"/>
              <a:gd name="adj2" fmla="val -507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Enter ch1, ch2: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ab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  <a:sym typeface="Symbol"/>
              </a:rPr>
              <a:t></a:t>
            </a:r>
            <a:endParaRPr lang="ru-RU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500563" y="6092825"/>
            <a:ext cx="3384550" cy="765175"/>
          </a:xfrm>
          <a:prstGeom prst="wedgeRoundRectCallout">
            <a:avLst>
              <a:gd name="adj1" fmla="val -17983"/>
              <a:gd name="adj2" fmla="val -507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Enter n: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  <a:sym typeface="Symbol"/>
              </a:rPr>
              <a:t></a:t>
            </a:r>
            <a:endParaRPr lang="ru-RU" b="1" dirty="0" smtClean="0">
              <a:solidFill>
                <a:schemeClr val="bg2">
                  <a:lumMod val="75000"/>
                </a:schemeClr>
              </a:solidFill>
              <a:latin typeface="Courier New" pitchFamily="49" charset="0"/>
              <a:cs typeface="Courier New" pitchFamily="49" charset="0"/>
              <a:sym typeface="Symbol"/>
            </a:endParaRPr>
          </a:p>
          <a:p>
            <a:pPr>
              <a:defRPr/>
            </a:pP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  <a:sym typeface="Symbol"/>
              </a:rPr>
              <a:t>abcd</a:t>
            </a:r>
            <a:endParaRPr lang="en-US" b="1" dirty="0" smtClean="0">
              <a:solidFill>
                <a:schemeClr val="bg2">
                  <a:lumMod val="75000"/>
                </a:schemeClr>
              </a:solidFill>
              <a:latin typeface="Courier New" pitchFamily="49" charset="0"/>
              <a:cs typeface="Courier New" pitchFamily="49" charset="0"/>
              <a:sym typeface="Symbol"/>
            </a:endParaRPr>
          </a:p>
          <a:p>
            <a:pPr>
              <a:defRPr/>
            </a:pPr>
            <a:endParaRPr lang="ru-RU" dirty="0">
              <a:solidFill>
                <a:schemeClr val="bg2">
                  <a:lumMod val="50000"/>
                  <a:lumOff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D1ECA2AA-F75E-41B7-90AA-884C9510826A}" type="slidenum">
              <a:rPr lang="ru-RU" altLang="ru-RU" sz="1400" smtClean="0">
                <a:latin typeface="Arial" pitchFamily="34" charset="0"/>
              </a:rPr>
              <a:pPr/>
              <a:t>64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74638"/>
            <a:ext cx="8748464" cy="106613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Программа определения корней кв. уравнения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(только для действительных корней)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702" y="1693102"/>
            <a:ext cx="8964612" cy="5877272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#include &lt;</a:t>
            </a:r>
            <a:r>
              <a:rPr lang="en-US" altLang="ru-RU" sz="1800" b="1" dirty="0" err="1" smtClean="0">
                <a:latin typeface="Courier New" pitchFamily="49" charset="0"/>
              </a:rPr>
              <a:t>iostream</a:t>
            </a:r>
            <a:r>
              <a:rPr lang="en-US" altLang="ru-RU" sz="1800" b="1" dirty="0" smtClean="0">
                <a:latin typeface="Courier New" pitchFamily="49" charset="0"/>
              </a:rPr>
              <a:t>&gt;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#include &lt;</a:t>
            </a:r>
            <a:r>
              <a:rPr lang="en-US" altLang="ru-RU" sz="1800" b="1" dirty="0" err="1" smtClean="0">
                <a:latin typeface="Courier New" pitchFamily="49" charset="0"/>
              </a:rPr>
              <a:t>cmath</a:t>
            </a:r>
            <a:r>
              <a:rPr lang="en-US" altLang="ru-RU" sz="1800" b="1" dirty="0" smtClean="0">
                <a:latin typeface="Courier New" pitchFamily="49" charset="0"/>
              </a:rPr>
              <a:t>&gt;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using namespace std;</a:t>
            </a:r>
          </a:p>
          <a:p>
            <a:pPr eaLnBrk="1" hangingPunct="1">
              <a:buNone/>
            </a:pPr>
            <a:r>
              <a:rPr lang="en-US" altLang="ru-RU" sz="1800" b="1" dirty="0" err="1" smtClean="0">
                <a:latin typeface="Courier New" pitchFamily="49" charset="0"/>
              </a:rPr>
              <a:t>int</a:t>
            </a:r>
            <a:r>
              <a:rPr lang="en-US" altLang="ru-RU" sz="1800" b="1" dirty="0" smtClean="0">
                <a:latin typeface="Courier New" pitchFamily="49" charset="0"/>
              </a:rPr>
              <a:t> main()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{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 float a,b,c,d,e,x1,x2;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 </a:t>
            </a:r>
            <a:r>
              <a:rPr lang="en-US" altLang="ru-RU" sz="1800" b="1" dirty="0" err="1" smtClean="0">
                <a:latin typeface="Courier New" pitchFamily="49" charset="0"/>
              </a:rPr>
              <a:t>cout</a:t>
            </a:r>
            <a:r>
              <a:rPr lang="en-US" altLang="ru-RU" sz="1800" b="1" dirty="0" smtClean="0">
                <a:latin typeface="Courier New" pitchFamily="49" charset="0"/>
              </a:rPr>
              <a:t> &lt;&lt; "Enter </a:t>
            </a:r>
            <a:r>
              <a:rPr lang="en-US" altLang="ru-RU" sz="1800" b="1" dirty="0" err="1" smtClean="0">
                <a:latin typeface="Courier New" pitchFamily="49" charset="0"/>
              </a:rPr>
              <a:t>a,b,c</a:t>
            </a:r>
            <a:r>
              <a:rPr lang="en-US" altLang="ru-RU" sz="1800" b="1" dirty="0" smtClean="0">
                <a:latin typeface="Courier New" pitchFamily="49" charset="0"/>
              </a:rPr>
              <a:t>:";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 </a:t>
            </a:r>
            <a:r>
              <a:rPr lang="en-US" altLang="ru-RU" sz="1800" b="1" dirty="0" err="1" smtClean="0">
                <a:latin typeface="Courier New" pitchFamily="49" charset="0"/>
              </a:rPr>
              <a:t>cin</a:t>
            </a:r>
            <a:r>
              <a:rPr lang="en-US" altLang="ru-RU" sz="1800" b="1" dirty="0" smtClean="0">
                <a:latin typeface="Courier New" pitchFamily="49" charset="0"/>
              </a:rPr>
              <a:t> &gt;&gt; a &gt;&gt; b &gt;&gt; c;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 d = </a:t>
            </a:r>
            <a:r>
              <a:rPr lang="en-US" altLang="ru-RU" sz="1800" b="1" dirty="0" err="1" smtClean="0">
                <a:latin typeface="Courier New" pitchFamily="49" charset="0"/>
              </a:rPr>
              <a:t>sqrt</a:t>
            </a:r>
            <a:r>
              <a:rPr lang="en-US" altLang="ru-RU" sz="1800" b="1" dirty="0" smtClean="0">
                <a:latin typeface="Courier New" pitchFamily="49" charset="0"/>
              </a:rPr>
              <a:t>(b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*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b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–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4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*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a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*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c);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 e = 2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*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a;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 x1 = (-b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+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d)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/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e;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 x2 = (-b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-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d)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/</a:t>
            </a:r>
            <a:r>
              <a:rPr lang="ru-RU" altLang="ru-RU" sz="1800" b="1" dirty="0" smtClean="0">
                <a:latin typeface="Courier New" pitchFamily="49" charset="0"/>
              </a:rPr>
              <a:t> </a:t>
            </a:r>
            <a:r>
              <a:rPr lang="en-US" altLang="ru-RU" sz="1800" b="1" dirty="0" smtClean="0">
                <a:latin typeface="Courier New" pitchFamily="49" charset="0"/>
              </a:rPr>
              <a:t>e;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 </a:t>
            </a:r>
            <a:r>
              <a:rPr lang="en-US" altLang="ru-RU" sz="1800" b="1" dirty="0" err="1" smtClean="0">
                <a:latin typeface="Courier New" pitchFamily="49" charset="0"/>
              </a:rPr>
              <a:t>cout</a:t>
            </a:r>
            <a:r>
              <a:rPr lang="en-US" altLang="ru-RU" sz="1800" b="1" dirty="0" smtClean="0">
                <a:latin typeface="Courier New" pitchFamily="49" charset="0"/>
              </a:rPr>
              <a:t> &lt;&lt; "x1 = " &lt;&lt; x1 &lt;&lt; ", x2 = " &lt;&lt; x2 &lt;&lt; "." &lt;&lt; </a:t>
            </a:r>
            <a:r>
              <a:rPr lang="en-US" altLang="ru-RU" sz="1800" b="1" dirty="0" err="1" smtClean="0">
                <a:latin typeface="Courier New" pitchFamily="49" charset="0"/>
              </a:rPr>
              <a:t>endl</a:t>
            </a:r>
            <a:r>
              <a:rPr lang="en-US" altLang="ru-RU" sz="18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    return 0;</a:t>
            </a:r>
          </a:p>
          <a:p>
            <a:pPr eaLnBrk="1" hangingPunct="1">
              <a:buNone/>
            </a:pPr>
            <a:r>
              <a:rPr lang="en-US" altLang="ru-RU" sz="1800" b="1" dirty="0" smtClean="0">
                <a:latin typeface="Courier New" pitchFamily="49" charset="0"/>
              </a:rPr>
              <a:t>}</a:t>
            </a:r>
            <a:endParaRPr lang="ru-RU" altLang="ru-RU" sz="1800" b="1" dirty="0" smtClean="0">
              <a:latin typeface="Courier New" pitchFamily="49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948" y="2060693"/>
            <a:ext cx="4536504" cy="153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9932" y="147206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Ex01_02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7D3DFA9B-6B67-4DDE-A5D4-F675F2E09EE8}" type="slidenum">
              <a:rPr lang="ru-RU" altLang="ru-RU" sz="1400" smtClean="0">
                <a:latin typeface="Arial" pitchFamily="34" charset="0"/>
              </a:rPr>
              <a:pPr/>
              <a:t>7</a:t>
            </a:fld>
            <a:endParaRPr lang="ru-RU" altLang="ru-RU" sz="1400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648"/>
            <a:ext cx="8893175" cy="490537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</a:rPr>
              <a:t>Страница дисциплины. Анкета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50" y="885824"/>
            <a:ext cx="8729457" cy="578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smtClean="0"/>
              <a:t>Часть 1. Основы алгоритмизации и процедурное программирование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292600"/>
            <a:ext cx="6019800" cy="2257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МГТУ им. Н.Э. Баумана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Факультет Информатика и системы управления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Кафедра Компьютерные системы и сети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Лектор: д.т.н., проф.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	    Иванова Галина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05983D2-DA2D-4926-A2D0-AACC8EA4AB95}" type="slidenum">
              <a:rPr lang="ru-RU" altLang="ru-RU" sz="1400"/>
              <a:pPr algn="r" eaLnBrk="1" hangingPunct="1"/>
              <a:t>9</a:t>
            </a:fld>
            <a:endParaRPr lang="ru-RU" altLang="ru-RU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1"/>
            <a:ext cx="8229600" cy="307503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Введение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713"/>
            <a:ext cx="8893175" cy="583237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</a:rPr>
              <a:t>С++</a:t>
            </a:r>
            <a:r>
              <a:rPr lang="ru-RU" altLang="ru-RU" sz="2000" dirty="0" smtClean="0"/>
              <a:t> – универсальный язык программирования высокого уровня. Поддерживает структурный и объектный подходы, а также концепцию обобщенного программирования. Построен на базе языка Си. Первоначально имел название "С </a:t>
            </a:r>
            <a:r>
              <a:rPr lang="ru-RU" altLang="ru-RU" sz="2000" dirty="0" err="1" smtClean="0"/>
              <a:t>с</a:t>
            </a:r>
            <a:r>
              <a:rPr lang="ru-RU" altLang="ru-RU" sz="2000" dirty="0" smtClean="0"/>
              <a:t> классами".</a:t>
            </a:r>
          </a:p>
          <a:p>
            <a:pPr eaLnBrk="1" hangingPunct="1"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</a:rPr>
              <a:t>Автор языка</a:t>
            </a:r>
            <a:r>
              <a:rPr lang="ru-RU" altLang="ru-RU" sz="2000" dirty="0" smtClean="0">
                <a:solidFill>
                  <a:srgbClr val="002060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Бьярне Страуструп</a:t>
            </a:r>
            <a:r>
              <a:rPr lang="ru-RU" altLang="ru-RU" sz="20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</a:rPr>
              <a:t>Год выхода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:</a:t>
            </a:r>
            <a:r>
              <a:rPr lang="ru-RU" altLang="ru-RU" sz="2000" dirty="0" smtClean="0">
                <a:solidFill>
                  <a:srgbClr val="002060"/>
                </a:solidFill>
              </a:rPr>
              <a:t> </a:t>
            </a:r>
            <a:r>
              <a:rPr lang="ru-RU" altLang="ru-RU" sz="2000" dirty="0" smtClean="0"/>
              <a:t>1983 г.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Достоинства языка:</a:t>
            </a:r>
          </a:p>
          <a:p>
            <a:pPr eaLnBrk="1" hangingPunct="1"/>
            <a:r>
              <a:rPr lang="ru-RU" altLang="ru-RU" sz="2000" dirty="0" smtClean="0"/>
              <a:t>универсальность;</a:t>
            </a:r>
          </a:p>
          <a:p>
            <a:pPr eaLnBrk="1" hangingPunct="1"/>
            <a:r>
              <a:rPr lang="ru-RU" altLang="ru-RU" sz="2000" dirty="0" smtClean="0"/>
              <a:t>компактность записи;</a:t>
            </a:r>
          </a:p>
          <a:p>
            <a:pPr eaLnBrk="1" hangingPunct="1"/>
            <a:r>
              <a:rPr lang="ru-RU" altLang="ru-RU" sz="2000" dirty="0" smtClean="0"/>
              <a:t>высокая производительность;</a:t>
            </a:r>
          </a:p>
          <a:p>
            <a:pPr eaLnBrk="1" hangingPunct="1"/>
            <a:r>
              <a:rPr lang="ru-RU" altLang="ru-RU" sz="2000" dirty="0" smtClean="0"/>
              <a:t>наличие большого количества библиотек.</a:t>
            </a:r>
          </a:p>
          <a:p>
            <a:pPr eaLnBrk="1" hangingPunct="1">
              <a:buNone/>
            </a:pPr>
            <a:r>
              <a:rPr lang="ru-RU" altLang="ru-RU" sz="2000" i="1" dirty="0" smtClean="0">
                <a:solidFill>
                  <a:srgbClr val="FF0000"/>
                </a:solidFill>
              </a:rPr>
              <a:t>Недостатки:</a:t>
            </a:r>
          </a:p>
          <a:p>
            <a:pPr eaLnBrk="1" hangingPunct="1"/>
            <a:r>
              <a:rPr lang="ru-RU" altLang="ru-RU" sz="2000" dirty="0" smtClean="0"/>
              <a:t>незащищенный синтаксис, не позволяющий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компилятору автоматически выявлять значительное количество синтаксических ошибок программы;</a:t>
            </a:r>
          </a:p>
          <a:p>
            <a:pPr eaLnBrk="1" hangingPunct="1"/>
            <a:r>
              <a:rPr lang="ru-RU" altLang="ru-RU" sz="2000" dirty="0" smtClean="0"/>
              <a:t>сложная семантика используемых конструкций, не позволяющая легко читать программу = </a:t>
            </a:r>
            <a:r>
              <a:rPr lang="en-US" altLang="ru-RU" sz="2000" dirty="0" smtClean="0"/>
              <a:t>&gt; </a:t>
            </a:r>
            <a:r>
              <a:rPr lang="ru-RU" altLang="ru-RU" sz="2000" dirty="0" smtClean="0"/>
              <a:t>большая вероятность ошибок.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7708</TotalTime>
  <Words>4749</Words>
  <Application>Microsoft Office PowerPoint</Application>
  <PresentationFormat>Экран (4:3)</PresentationFormat>
  <Paragraphs>1012</Paragraphs>
  <Slides>65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7" baseType="lpstr">
      <vt:lpstr>Пиксел</vt:lpstr>
      <vt:lpstr>Visio</vt:lpstr>
      <vt:lpstr>Алгоритмизация и программирование (1 семестр)</vt:lpstr>
      <vt:lpstr>Дисциплина Алгоритмизация и программирование</vt:lpstr>
      <vt:lpstr>Лабораторные работы:</vt:lpstr>
      <vt:lpstr>Учебные материалы</vt:lpstr>
      <vt:lpstr>Консультации д.т.н., проф. Г.С. Ивановой</vt:lpstr>
      <vt:lpstr>Вход на сайт кафедры </vt:lpstr>
      <vt:lpstr>Страница дисциплины. Анкета</vt:lpstr>
      <vt:lpstr>Часть 1. Основы алгоритмизации и процедурное программирование</vt:lpstr>
      <vt:lpstr>Введение</vt:lpstr>
      <vt:lpstr>Среды программирования</vt:lpstr>
      <vt:lpstr>Этапы создания ПО</vt:lpstr>
      <vt:lpstr>Пример разработки программы</vt:lpstr>
      <vt:lpstr>Пример разработки программы (2)</vt:lpstr>
      <vt:lpstr>Пример разработки программы(3)</vt:lpstr>
      <vt:lpstr>Схемы алгоритмов</vt:lpstr>
      <vt:lpstr>Правила выполнения схем алгоритмов</vt:lpstr>
      <vt:lpstr>Пример неудачного изображение схемы</vt:lpstr>
      <vt:lpstr>1-й вариант более читаемого изображения схемы алгоритма</vt:lpstr>
      <vt:lpstr>2-й вариант: выделение подпрограмм</vt:lpstr>
      <vt:lpstr>Основные структурные конструкции алгоритма</vt:lpstr>
      <vt:lpstr>Схема и псевдокод алгоритма программы поиска НОД</vt:lpstr>
      <vt:lpstr>Простая консольная программа (Ex01_01)</vt:lpstr>
      <vt:lpstr>Схема процесса подготовки программы</vt:lpstr>
      <vt:lpstr>Схемы процессов отладки и выполнения программы</vt:lpstr>
      <vt:lpstr>Глава 1 Простейшие конструкции языка  C++</vt:lpstr>
      <vt:lpstr> 1.1 Синтаксис языка C++</vt:lpstr>
      <vt:lpstr> Идентификаторы. Описание синтаксиса</vt:lpstr>
      <vt:lpstr> Обозначения расширенной формы Бэкуса-Наура:</vt:lpstr>
      <vt:lpstr>1.2 Представление данных в компьютере</vt:lpstr>
      <vt:lpstr>Основные встроенные (фундаментальные) целочисленные типы данных:</vt:lpstr>
      <vt:lpstr>Слайд 31</vt:lpstr>
      <vt:lpstr>Основные встроенные вещественные типы</vt:lpstr>
      <vt:lpstr>Дополнительный встроенный тип</vt:lpstr>
      <vt:lpstr>Константы и переменные</vt:lpstr>
      <vt:lpstr>Перечисляемый тип</vt:lpstr>
      <vt:lpstr>Объявление типа данных</vt:lpstr>
      <vt:lpstr>Объявление переменных и поименованных констант</vt:lpstr>
      <vt:lpstr>1.3 Операции</vt:lpstr>
      <vt:lpstr>Логические операции</vt:lpstr>
      <vt:lpstr>Поразрядные операции</vt:lpstr>
      <vt:lpstr>Операции отношения</vt:lpstr>
      <vt:lpstr>Операции порядковые</vt:lpstr>
      <vt:lpstr>Операции присваивания</vt:lpstr>
      <vt:lpstr>Условная операция</vt:lpstr>
      <vt:lpstr>1.4 Выражение</vt:lpstr>
      <vt:lpstr>Математические функции (библиотека &lt;cmath&gt;):</vt:lpstr>
      <vt:lpstr>Приоритет операций, начиная с максимального</vt:lpstr>
      <vt:lpstr>Составное выражение</vt:lpstr>
      <vt:lpstr>Неявное преобразование типов</vt:lpstr>
      <vt:lpstr>Явное переопределение типов</vt:lpstr>
      <vt:lpstr>1.5 Простейший ввод/вывод  1.5.1. Ввод-вывод с помощью функций С</vt:lpstr>
      <vt:lpstr>Спецификации формата</vt:lpstr>
      <vt:lpstr>Примеры форматного ввода/вывода</vt:lpstr>
      <vt:lpstr>Модификаторы формата </vt:lpstr>
      <vt:lpstr>Ограничение набора вводимых символов при вводе строк</vt:lpstr>
      <vt:lpstr>Б. Ввод/вывод строк</vt:lpstr>
      <vt:lpstr>В. Ввод/вывод символов</vt:lpstr>
      <vt:lpstr>1.5.2 Ввод-вывод с использованием библиотеки классов С++ </vt:lpstr>
      <vt:lpstr>Вывод на экран</vt:lpstr>
      <vt:lpstr>Примеры вывода на экран</vt:lpstr>
      <vt:lpstr>Управление выводом. Манипуляторы</vt:lpstr>
      <vt:lpstr>Ввод с клавиатуры</vt:lpstr>
      <vt:lpstr>Примеры ввода с клавиатуры</vt:lpstr>
      <vt:lpstr>Программа определения корней кв. уравнения (только для действительных корней)</vt:lpstr>
      <vt:lpstr>Слайд 65</vt:lpstr>
    </vt:vector>
  </TitlesOfParts>
  <Company>MGTU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Ivanova</dc:creator>
  <cp:lastModifiedBy>Иванова Галина Сергеевна</cp:lastModifiedBy>
  <cp:revision>350</cp:revision>
  <dcterms:created xsi:type="dcterms:W3CDTF">2006-04-10T09:39:41Z</dcterms:created>
  <dcterms:modified xsi:type="dcterms:W3CDTF">2023-09-20T11:53:52Z</dcterms:modified>
</cp:coreProperties>
</file>