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8" r:id="rId8"/>
    <p:sldId id="259" r:id="rId9"/>
    <p:sldId id="284" r:id="rId10"/>
    <p:sldId id="260" r:id="rId11"/>
    <p:sldId id="289" r:id="rId12"/>
    <p:sldId id="261" r:id="rId13"/>
    <p:sldId id="263" r:id="rId14"/>
    <p:sldId id="264" r:id="rId15"/>
    <p:sldId id="275" r:id="rId16"/>
    <p:sldId id="265" r:id="rId17"/>
    <p:sldId id="266" r:id="rId18"/>
    <p:sldId id="267" r:id="rId19"/>
    <p:sldId id="269" r:id="rId20"/>
    <p:sldId id="277" r:id="rId21"/>
    <p:sldId id="276" r:id="rId22"/>
    <p:sldId id="286" r:id="rId23"/>
    <p:sldId id="287" r:id="rId24"/>
    <p:sldId id="280" r:id="rId25"/>
    <p:sldId id="285" r:id="rId26"/>
    <p:sldId id="315" r:id="rId27"/>
    <p:sldId id="279" r:id="rId28"/>
    <p:sldId id="281" r:id="rId29"/>
    <p:sldId id="282" r:id="rId30"/>
    <p:sldId id="283" r:id="rId31"/>
    <p:sldId id="330" r:id="rId32"/>
    <p:sldId id="290" r:id="rId33"/>
    <p:sldId id="270" r:id="rId34"/>
    <p:sldId id="271" r:id="rId35"/>
    <p:sldId id="272" r:id="rId36"/>
    <p:sldId id="273" r:id="rId37"/>
    <p:sldId id="274" r:id="rId38"/>
    <p:sldId id="288" r:id="rId39"/>
    <p:sldId id="318" r:id="rId40"/>
    <p:sldId id="320" r:id="rId41"/>
    <p:sldId id="319" r:id="rId42"/>
    <p:sldId id="316" r:id="rId43"/>
    <p:sldId id="291" r:id="rId44"/>
    <p:sldId id="292" r:id="rId45"/>
    <p:sldId id="293" r:id="rId46"/>
    <p:sldId id="294" r:id="rId47"/>
    <p:sldId id="297" r:id="rId48"/>
    <p:sldId id="295" r:id="rId49"/>
    <p:sldId id="296" r:id="rId50"/>
    <p:sldId id="298" r:id="rId51"/>
    <p:sldId id="301" r:id="rId52"/>
    <p:sldId id="302" r:id="rId53"/>
    <p:sldId id="303" r:id="rId54"/>
    <p:sldId id="304" r:id="rId55"/>
    <p:sldId id="305" r:id="rId56"/>
    <p:sldId id="300" r:id="rId57"/>
    <p:sldId id="299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21" r:id="rId67"/>
    <p:sldId id="322" r:id="rId68"/>
    <p:sldId id="323" r:id="rId69"/>
    <p:sldId id="324" r:id="rId70"/>
    <p:sldId id="325" r:id="rId71"/>
    <p:sldId id="332" r:id="rId72"/>
    <p:sldId id="326" r:id="rId73"/>
    <p:sldId id="327" r:id="rId74"/>
    <p:sldId id="328" r:id="rId75"/>
    <p:sldId id="335" r:id="rId76"/>
    <p:sldId id="336" r:id="rId77"/>
    <p:sldId id="334" r:id="rId78"/>
    <p:sldId id="35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57" r:id="rId91"/>
    <p:sldId id="348" r:id="rId92"/>
    <p:sldId id="359" r:id="rId93"/>
    <p:sldId id="358" r:id="rId94"/>
    <p:sldId id="350" r:id="rId95"/>
    <p:sldId id="351" r:id="rId96"/>
    <p:sldId id="352" r:id="rId97"/>
    <p:sldId id="353" r:id="rId98"/>
    <p:sldId id="354" r:id="rId99"/>
    <p:sldId id="355" r:id="rId100"/>
    <p:sldId id="360" r:id="rId101"/>
    <p:sldId id="361" r:id="rId102"/>
    <p:sldId id="362" r:id="rId103"/>
    <p:sldId id="363" r:id="rId104"/>
    <p:sldId id="364" r:id="rId105"/>
    <p:sldId id="366" r:id="rId106"/>
    <p:sldId id="365" r:id="rId10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7AA0A-1EC0-4D41-A4A5-FD739334ED48}" v="1" dt="2020-06-16T23:29:46.433"/>
    <p1510:client id="{67155EC8-FC56-4307-BCEF-F624BF101A6F}" v="2" dt="2020-06-10T04:39:21.993"/>
    <p1510:client id="{D98AD1A7-5B77-420A-A0F1-8AC2F1A6AB94}" v="1" dt="2020-06-17T07:43:26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microsoft.com/office/2016/11/relationships/changesInfo" Target="changesInfos/changesInfo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microsoft.com/office/2015/10/relationships/revisionInfo" Target="revisionInfo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presProps" Target="pres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viewProps" Target="view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ребняк Алексей Вячеславович" userId="S::srebniak.av@students.dvfu.ru::556d583a-b3d8-4ac3-ba75-c1cd380042ca" providerId="AD" clId="Web-{67155EC8-FC56-4307-BCEF-F624BF101A6F}"/>
    <pc:docChg chg="sldOrd">
      <pc:chgData name="Сребняк Алексей Вячеславович" userId="S::srebniak.av@students.dvfu.ru::556d583a-b3d8-4ac3-ba75-c1cd380042ca" providerId="AD" clId="Web-{67155EC8-FC56-4307-BCEF-F624BF101A6F}" dt="2020-06-10T04:39:21.993" v="1"/>
      <pc:docMkLst>
        <pc:docMk/>
      </pc:docMkLst>
      <pc:sldChg chg="ord">
        <pc:chgData name="Сребняк Алексей Вячеславович" userId="S::srebniak.av@students.dvfu.ru::556d583a-b3d8-4ac3-ba75-c1cd380042ca" providerId="AD" clId="Web-{67155EC8-FC56-4307-BCEF-F624BF101A6F}" dt="2020-06-10T04:39:21.993" v="1"/>
        <pc:sldMkLst>
          <pc:docMk/>
          <pc:sldMk cId="0" sldId="365"/>
        </pc:sldMkLst>
      </pc:sldChg>
      <pc:sldChg chg="ord">
        <pc:chgData name="Сребняк Алексей Вячеславович" userId="S::srebniak.av@students.dvfu.ru::556d583a-b3d8-4ac3-ba75-c1cd380042ca" providerId="AD" clId="Web-{67155EC8-FC56-4307-BCEF-F624BF101A6F}" dt="2020-06-10T04:38:39.274" v="0"/>
        <pc:sldMkLst>
          <pc:docMk/>
          <pc:sldMk cId="0" sldId="366"/>
        </pc:sldMkLst>
      </pc:sldChg>
    </pc:docChg>
  </pc:docChgLst>
  <pc:docChgLst>
    <pc:chgData name="Орешкина Яна Сергеевна" userId="S::oreshkina.ias@students.dvfu.ru::ea727631-0b11-44f4-834b-a3747e1ef3bc" providerId="AD" clId="Web-{3207AA0A-1EC0-4D41-A4A5-FD739334ED48}"/>
    <pc:docChg chg="modSld">
      <pc:chgData name="Орешкина Яна Сергеевна" userId="S::oreshkina.ias@students.dvfu.ru::ea727631-0b11-44f4-834b-a3747e1ef3bc" providerId="AD" clId="Web-{3207AA0A-1EC0-4D41-A4A5-FD739334ED48}" dt="2020-06-16T23:29:46.433" v="0" actId="1076"/>
      <pc:docMkLst>
        <pc:docMk/>
      </pc:docMkLst>
      <pc:sldChg chg="modSp">
        <pc:chgData name="Орешкина Яна Сергеевна" userId="S::oreshkina.ias@students.dvfu.ru::ea727631-0b11-44f4-834b-a3747e1ef3bc" providerId="AD" clId="Web-{3207AA0A-1EC0-4D41-A4A5-FD739334ED48}" dt="2020-06-16T23:29:46.433" v="0" actId="1076"/>
        <pc:sldMkLst>
          <pc:docMk/>
          <pc:sldMk cId="0" sldId="265"/>
        </pc:sldMkLst>
        <pc:picChg chg="mod">
          <ac:chgData name="Орешкина Яна Сергеевна" userId="S::oreshkina.ias@students.dvfu.ru::ea727631-0b11-44f4-834b-a3747e1ef3bc" providerId="AD" clId="Web-{3207AA0A-1EC0-4D41-A4A5-FD739334ED48}" dt="2020-06-16T23:29:46.433" v="0" actId="1076"/>
          <ac:picMkLst>
            <pc:docMk/>
            <pc:sldMk cId="0" sldId="265"/>
            <ac:picMk id="5" creationId="{00000000-0000-0000-0000-000000000000}"/>
          </ac:picMkLst>
        </pc:picChg>
      </pc:sldChg>
    </pc:docChg>
  </pc:docChgLst>
  <pc:docChgLst>
    <pc:chgData name="Божок Анастасия Андреевна" userId="S::bozhok.aan@students.dvfu.ru::3533ffd0-e4cd-4628-bb30-7c2985dfac8a" providerId="AD" clId="Web-{D98AD1A7-5B77-420A-A0F1-8AC2F1A6AB94}"/>
    <pc:docChg chg="sldOrd">
      <pc:chgData name="Божок Анастасия Андреевна" userId="S::bozhok.aan@students.dvfu.ru::3533ffd0-e4cd-4628-bb30-7c2985dfac8a" providerId="AD" clId="Web-{D98AD1A7-5B77-420A-A0F1-8AC2F1A6AB94}" dt="2020-06-17T07:43:26.608" v="0"/>
      <pc:docMkLst>
        <pc:docMk/>
      </pc:docMkLst>
      <pc:sldChg chg="ord">
        <pc:chgData name="Божок Анастасия Андреевна" userId="S::bozhok.aan@students.dvfu.ru::3533ffd0-e4cd-4628-bb30-7c2985dfac8a" providerId="AD" clId="Web-{D98AD1A7-5B77-420A-A0F1-8AC2F1A6AB94}" dt="2020-06-17T07:43:26.608" v="0"/>
        <pc:sldMkLst>
          <pc:docMk/>
          <pc:sldMk cId="0" sldId="36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0;&#1051;&#1045;&#1050;&#1057;&#1045;&#1049;\&#1053;&#1072;&#1090;&#1072;&#1096;&#1072;\&#1069;&#1082;&#1086;&#1085;&#1086;&#1084;&#1077;&#1090;&#1088;&#1080;&#1082;&#1072;_&#1086;&#1085;&#1083;&#1072;&#1081;&#1085;\AC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0;&#1051;&#1045;&#1050;&#1057;&#1045;&#1049;\&#1053;&#1072;&#1090;&#1072;&#1096;&#1072;\&#1069;&#1082;&#1086;&#1085;&#1086;&#1084;&#1077;&#1090;&#1088;&#1080;&#1082;&#1072;_&#1086;&#1085;&#1083;&#1072;&#1081;&#1085;\AC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7.2041450922133238E-2"/>
          <c:y val="0.14387758821813937"/>
          <c:w val="0.79982980009572646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Yt</c:v>
                </c:pt>
              </c:strCache>
            </c:strRef>
          </c:tx>
          <c:marker>
            <c:symbol val="none"/>
          </c:marker>
          <c:val>
            <c:numRef>
              <c:f>Лист5!$B$2:$B$17</c:f>
              <c:numCache>
                <c:formatCode>General</c:formatCode>
                <c:ptCount val="16"/>
                <c:pt idx="0">
                  <c:v>6</c:v>
                </c:pt>
                <c:pt idx="1">
                  <c:v>4.4000000000000004</c:v>
                </c:pt>
                <c:pt idx="2">
                  <c:v>5</c:v>
                </c:pt>
                <c:pt idx="3">
                  <c:v>9</c:v>
                </c:pt>
                <c:pt idx="4">
                  <c:v>7.2</c:v>
                </c:pt>
                <c:pt idx="5">
                  <c:v>4.8</c:v>
                </c:pt>
                <c:pt idx="6">
                  <c:v>6</c:v>
                </c:pt>
                <c:pt idx="7">
                  <c:v>10</c:v>
                </c:pt>
                <c:pt idx="8">
                  <c:v>8</c:v>
                </c:pt>
                <c:pt idx="9">
                  <c:v>5.6</c:v>
                </c:pt>
                <c:pt idx="10">
                  <c:v>6.4</c:v>
                </c:pt>
                <c:pt idx="11">
                  <c:v>11</c:v>
                </c:pt>
                <c:pt idx="12">
                  <c:v>9</c:v>
                </c:pt>
                <c:pt idx="13">
                  <c:v>6.6</c:v>
                </c:pt>
                <c:pt idx="14">
                  <c:v>7</c:v>
                </c:pt>
                <c:pt idx="15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3E-4FE5-81D6-693034D9D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43104"/>
        <c:axId val="48944640"/>
      </c:lineChart>
      <c:catAx>
        <c:axId val="4894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48944640"/>
        <c:crosses val="autoZero"/>
        <c:auto val="1"/>
        <c:lblAlgn val="ctr"/>
        <c:lblOffset val="100"/>
        <c:noMultiLvlLbl val="0"/>
      </c:catAx>
      <c:valAx>
        <c:axId val="4894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943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D-46F9-96E8-D970D6C0226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DD-46F9-96E8-D970D6C0226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D-46F9-96E8-D970D6C0226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DD-46F9-96E8-D970D6C0226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DD-46F9-96E8-D970D6C0226B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D-46F9-96E8-D970D6C0226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D-46F9-96E8-D970D6C0226B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D-46F9-96E8-D970D6C022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Лист5!$C$19:$J$19</c:f>
              <c:strCache>
                <c:ptCount val="8"/>
                <c:pt idx="0">
                  <c:v>Cor(Yt,Yt-1)</c:v>
                </c:pt>
                <c:pt idx="1">
                  <c:v>Cor(Yt,Yt-2)</c:v>
                </c:pt>
                <c:pt idx="2">
                  <c:v>Cor(Yt,Yt-3)</c:v>
                </c:pt>
                <c:pt idx="3">
                  <c:v>Cor(Yt,Yt-4)</c:v>
                </c:pt>
                <c:pt idx="4">
                  <c:v>Cor(Yt,Yt-5)</c:v>
                </c:pt>
                <c:pt idx="5">
                  <c:v>Cor(Yt,Yt-6)</c:v>
                </c:pt>
                <c:pt idx="6">
                  <c:v>Cor(Yt,Yt-7)</c:v>
                </c:pt>
                <c:pt idx="7">
                  <c:v>Cor(Yt,Yt-8)</c:v>
                </c:pt>
              </c:strCache>
            </c:strRef>
          </c:cat>
          <c:val>
            <c:numRef>
              <c:f>Лист5!$C$20:$J$20</c:f>
              <c:numCache>
                <c:formatCode>0.00</c:formatCode>
                <c:ptCount val="8"/>
                <c:pt idx="0">
                  <c:v>0.1651547570977778</c:v>
                </c:pt>
                <c:pt idx="1">
                  <c:v>-0.56687342273242025</c:v>
                </c:pt>
                <c:pt idx="2">
                  <c:v>0.1135581467165951</c:v>
                </c:pt>
                <c:pt idx="3">
                  <c:v>0.98302520401145899</c:v>
                </c:pt>
                <c:pt idx="4">
                  <c:v>0.11871126286105479</c:v>
                </c:pt>
                <c:pt idx="5">
                  <c:v>0.1523958473292544</c:v>
                </c:pt>
                <c:pt idx="6">
                  <c:v>-3.3675927826358537E-3</c:v>
                </c:pt>
                <c:pt idx="7">
                  <c:v>0.97384813521408686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DD-46F9-96E8-D970D6C02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37120"/>
        <c:axId val="77638656"/>
      </c:barChart>
      <c:catAx>
        <c:axId val="7763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638656"/>
        <c:crosses val="autoZero"/>
        <c:auto val="1"/>
        <c:lblAlgn val="ctr"/>
        <c:lblOffset val="100"/>
        <c:noMultiLvlLbl val="0"/>
      </c:catAx>
      <c:valAx>
        <c:axId val="776386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7637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Временные ряды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Стационарность временного ряда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050797" cy="424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Пример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8958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Сравнение прогнозных моделей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8326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Сравнение прогнозных моделей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081900" cy="419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26196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Сравнение прогнозных моделей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960440" cy="49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Основные причины </a:t>
            </a:r>
            <a:r>
              <a:rPr lang="ru-RU" b="1" err="1">
                <a:solidFill>
                  <a:srgbClr val="00B050"/>
                </a:solidFill>
              </a:rPr>
              <a:t>нестационарности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Наличие тренда;</a:t>
            </a:r>
          </a:p>
          <a:p>
            <a:pPr lvl="0"/>
            <a:r>
              <a:rPr lang="ru-RU"/>
              <a:t>Необратимый лаговый полином </a:t>
            </a:r>
            <a:r>
              <a:rPr lang="en-US"/>
              <a:t>AR</a:t>
            </a:r>
            <a:r>
              <a:rPr lang="ru-RU"/>
              <a:t> – части (наличие единичного корня);</a:t>
            </a:r>
          </a:p>
          <a:p>
            <a:pPr lvl="0"/>
            <a:r>
              <a:rPr lang="ru-RU"/>
              <a:t>Нестационарные остатки.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>
                <a:solidFill>
                  <a:srgbClr val="00B050"/>
                </a:solidFill>
              </a:rPr>
              <a:t>Проверка стационарности ВР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1. Анализ графика, </a:t>
            </a:r>
            <a:r>
              <a:rPr lang="en-US"/>
              <a:t>ACF, PACF</a:t>
            </a:r>
          </a:p>
          <a:p>
            <a:r>
              <a:rPr lang="en-US"/>
              <a:t>2. </a:t>
            </a:r>
            <a:r>
              <a:rPr lang="ru-RU"/>
              <a:t> Тесты на стационарность (</a:t>
            </a:r>
            <a:r>
              <a:rPr lang="ru-RU" err="1"/>
              <a:t>Дики-Фулера</a:t>
            </a:r>
            <a:r>
              <a:rPr lang="ru-RU"/>
              <a:t>,</a:t>
            </a:r>
            <a:r>
              <a:rPr lang="en-US"/>
              <a:t> KPSS</a:t>
            </a:r>
            <a:r>
              <a:rPr lang="ru-RU"/>
              <a:t> 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Пример стационарного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052841" cy="4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88757" y="1021678"/>
            <a:ext cx="7199198" cy="300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Пример нестационарного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5940425" cy="38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97152" y="1412776"/>
            <a:ext cx="7199198" cy="300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Пример нестационарного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714628" cy="41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536" y="0"/>
            <a:ext cx="5832648" cy="243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Пример нестационарного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4868"/>
            <a:ext cx="6120679" cy="418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41168" y="2276872"/>
            <a:ext cx="7199198" cy="300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120679" cy="418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Пример нестационарного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62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49080" y="692696"/>
            <a:ext cx="551937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ACF (</a:t>
            </a:r>
            <a:r>
              <a:rPr lang="ru-RU" b="1">
                <a:solidFill>
                  <a:srgbClr val="00B050"/>
                </a:solidFill>
              </a:rPr>
              <a:t>автокорреляционная функция</a:t>
            </a:r>
            <a:r>
              <a:rPr lang="en-US" b="1">
                <a:solidFill>
                  <a:srgbClr val="00B050"/>
                </a:solidFill>
              </a:rPr>
              <a:t>)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29622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0848"/>
            <a:ext cx="5572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708920"/>
            <a:ext cx="5976664" cy="3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00B050"/>
                </a:solidFill>
              </a:rPr>
              <a:t>ACF </a:t>
            </a:r>
            <a:r>
              <a:rPr lang="ru-RU" b="1">
                <a:solidFill>
                  <a:srgbClr val="00B050"/>
                </a:solidFill>
              </a:rPr>
              <a:t>(пример построения в </a:t>
            </a:r>
            <a:r>
              <a:rPr lang="en-US" b="1">
                <a:solidFill>
                  <a:srgbClr val="00B050"/>
                </a:solidFill>
              </a:rPr>
              <a:t>Excel</a:t>
            </a:r>
            <a:r>
              <a:rPr lang="ru-RU" b="1">
                <a:solidFill>
                  <a:srgbClr val="00B050"/>
                </a:solidFill>
              </a:rPr>
              <a:t>)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8000" y="1858169"/>
          <a:ext cx="8127999" cy="4010025"/>
        </p:xfrm>
        <a:graphic>
          <a:graphicData uri="http://schemas.openxmlformats.org/drawingml/2006/table">
            <a:tbl>
              <a:tblPr/>
              <a:tblGrid>
                <a:gridCol w="6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89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02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Yt-1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Yt-2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Yt-3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Yt-4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Yt-5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Yt-6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Yt-7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Yt-8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Cor(Yt,Yt-1)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Cor(Yt,Yt-2)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Cor(Yt,Yt-3)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Cor(Yt,Yt-4)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Cor(Yt,Yt-5)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Cor(Yt,Yt-6)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Cor(Yt,Yt-7)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Cor(Yt,Yt-8)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Коэф. Корреляции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Временные ряды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213"/>
            <a:ext cx="8272191" cy="407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00B050"/>
                </a:solidFill>
              </a:rPr>
              <a:t>ACF </a:t>
            </a:r>
            <a:r>
              <a:rPr lang="ru-RU" b="1">
                <a:solidFill>
                  <a:srgbClr val="00B050"/>
                </a:solidFill>
              </a:rPr>
              <a:t>(пример построения в </a:t>
            </a:r>
            <a:r>
              <a:rPr lang="en-US" b="1">
                <a:solidFill>
                  <a:srgbClr val="00B050"/>
                </a:solidFill>
              </a:rPr>
              <a:t>Excel</a:t>
            </a:r>
            <a:r>
              <a:rPr lang="ru-RU" b="1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None/>
            </a:pPr>
            <a:endParaRPr lang="en-US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95936" y="4114800"/>
          <a:ext cx="51480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39552" y="1268760"/>
          <a:ext cx="5814392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3336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949280"/>
            <a:ext cx="1905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PACF </a:t>
            </a:r>
            <a:r>
              <a:rPr lang="ru-RU" b="1">
                <a:solidFill>
                  <a:srgbClr val="00B050"/>
                </a:solidFill>
              </a:rPr>
              <a:t>(частная </a:t>
            </a:r>
            <a:r>
              <a:rPr lang="ru-RU" b="1" err="1">
                <a:solidFill>
                  <a:srgbClr val="00B050"/>
                </a:solidFill>
              </a:rPr>
              <a:t>автокорр</a:t>
            </a:r>
            <a:r>
              <a:rPr lang="ru-RU" b="1">
                <a:solidFill>
                  <a:srgbClr val="00B050"/>
                </a:solidFill>
              </a:rPr>
              <a:t>. функция</a:t>
            </a:r>
            <a:r>
              <a:rPr lang="en-US" b="1">
                <a:solidFill>
                  <a:srgbClr val="00B050"/>
                </a:solidFill>
              </a:rPr>
              <a:t>)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81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5848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685460"/>
            <a:ext cx="6768752" cy="11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996952"/>
            <a:ext cx="45005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PACF (</a:t>
            </a:r>
            <a:r>
              <a:rPr lang="ru-RU" b="1">
                <a:solidFill>
                  <a:srgbClr val="00B050"/>
                </a:solidFill>
              </a:rPr>
              <a:t>построение в </a:t>
            </a:r>
            <a:r>
              <a:rPr lang="en-US" b="1">
                <a:solidFill>
                  <a:srgbClr val="00B050"/>
                </a:solidFill>
              </a:rPr>
              <a:t>Excel)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480720" cy="473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PACF (</a:t>
            </a:r>
            <a:r>
              <a:rPr lang="ru-RU" b="1">
                <a:solidFill>
                  <a:srgbClr val="00B050"/>
                </a:solidFill>
              </a:rPr>
              <a:t>построение в </a:t>
            </a:r>
            <a:r>
              <a:rPr lang="en-US" b="1">
                <a:solidFill>
                  <a:srgbClr val="00B050"/>
                </a:solidFill>
              </a:rPr>
              <a:t>Excel)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1943100"/>
            <a:ext cx="4781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B050"/>
                </a:solidFill>
              </a:rPr>
              <a:t>Примеры </a:t>
            </a:r>
            <a:r>
              <a:rPr lang="en-US">
                <a:solidFill>
                  <a:srgbClr val="00B050"/>
                </a:solidFill>
              </a:rPr>
              <a:t>ACF, PACF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400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6085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601243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664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44999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42484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53244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6948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69768"/>
            <a:ext cx="41764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692696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53244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6948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69768"/>
            <a:ext cx="41764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692696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Алгоритм прогнозирования для временного ряда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/>
              <a:t>1. </a:t>
            </a:r>
            <a:r>
              <a:rPr lang="ru-RU">
                <a:solidFill>
                  <a:srgbClr val="FF0000"/>
                </a:solidFill>
              </a:rPr>
              <a:t>Строим график временного ряда, графики </a:t>
            </a:r>
            <a:r>
              <a:rPr lang="en-US">
                <a:solidFill>
                  <a:srgbClr val="FF0000"/>
                </a:solidFill>
              </a:rPr>
              <a:t>ACF</a:t>
            </a:r>
            <a:r>
              <a:rPr lang="ru-RU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</a:rPr>
              <a:t>PACF</a:t>
            </a:r>
            <a:r>
              <a:rPr lang="ru-RU">
                <a:solidFill>
                  <a:srgbClr val="FF0000"/>
                </a:solidFill>
              </a:rPr>
              <a:t>. Делаем предварительные выводы о стационарности</a:t>
            </a:r>
            <a:r>
              <a:rPr lang="ru-RU"/>
              <a:t>.</a:t>
            </a:r>
          </a:p>
          <a:p>
            <a:pPr lvl="0">
              <a:buNone/>
            </a:pPr>
            <a:r>
              <a:rPr lang="ru-RU">
                <a:solidFill>
                  <a:srgbClr val="FF0000"/>
                </a:solidFill>
              </a:rPr>
              <a:t>2. Тестируем ряд на стационарность (</a:t>
            </a:r>
            <a:r>
              <a:rPr lang="en-US">
                <a:solidFill>
                  <a:srgbClr val="FF0000"/>
                </a:solidFill>
              </a:rPr>
              <a:t>ADF-</a:t>
            </a:r>
            <a:r>
              <a:rPr lang="ru-RU">
                <a:solidFill>
                  <a:srgbClr val="FF0000"/>
                </a:solidFill>
              </a:rPr>
              <a:t>тест).</a:t>
            </a:r>
          </a:p>
          <a:p>
            <a:pPr lvl="0">
              <a:buNone/>
            </a:pPr>
            <a:r>
              <a:rPr lang="ru-RU"/>
              <a:t>3. Если ряд нестационарный, приводим к стационарному виду (основное преобразование – взятие разностей, разностей второго порядка, сезонных разностей, логарифмирование).</a:t>
            </a:r>
          </a:p>
          <a:p>
            <a:pPr lvl="0">
              <a:buNone/>
            </a:pPr>
            <a:r>
              <a:rPr lang="ru-RU"/>
              <a:t>4. Оцениваем модель </a:t>
            </a:r>
            <a:r>
              <a:rPr lang="en-US"/>
              <a:t>ARIMA</a:t>
            </a:r>
            <a:r>
              <a:rPr lang="ru-RU"/>
              <a:t> (</a:t>
            </a:r>
            <a:r>
              <a:rPr lang="en-US"/>
              <a:t>p</a:t>
            </a:r>
            <a:r>
              <a:rPr lang="ru-RU"/>
              <a:t>,</a:t>
            </a:r>
            <a:r>
              <a:rPr lang="en-US"/>
              <a:t>d</a:t>
            </a:r>
            <a:r>
              <a:rPr lang="ru-RU"/>
              <a:t>,</a:t>
            </a:r>
            <a:r>
              <a:rPr lang="en-US"/>
              <a:t>q</a:t>
            </a:r>
            <a:r>
              <a:rPr lang="ru-RU"/>
              <a:t>).Можно оценить несколько моделей и выбрать наилучшую по критериям </a:t>
            </a:r>
            <a:r>
              <a:rPr lang="en-US"/>
              <a:t>AIC</a:t>
            </a:r>
            <a:r>
              <a:rPr lang="ru-RU"/>
              <a:t>, </a:t>
            </a:r>
            <a:r>
              <a:rPr lang="en-US"/>
              <a:t>BIC</a:t>
            </a:r>
            <a:r>
              <a:rPr lang="ru-RU"/>
              <a:t>.</a:t>
            </a:r>
          </a:p>
          <a:p>
            <a:pPr lvl="0"/>
            <a:r>
              <a:rPr lang="ru-RU"/>
              <a:t>Проверяем остатки (</a:t>
            </a:r>
            <a:r>
              <a:rPr lang="en-US"/>
              <a:t>WN</a:t>
            </a:r>
            <a:r>
              <a:rPr lang="ru-RU"/>
              <a:t>)</a:t>
            </a:r>
            <a:r>
              <a:rPr lang="en-US"/>
              <a:t>.</a:t>
            </a:r>
            <a:endParaRPr lang="ru-RU"/>
          </a:p>
          <a:p>
            <a:pPr lvl="0"/>
            <a:r>
              <a:rPr lang="ru-RU"/>
              <a:t>Прогнозируем на основе модели п.4.</a:t>
            </a:r>
          </a:p>
          <a:p>
            <a:pPr lvl="0"/>
            <a:r>
              <a:rPr lang="ru-RU"/>
              <a:t>Оцениваем точность прогноза.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Зачем нужно моделировать временные ряды </a:t>
            </a:r>
            <a:r>
              <a:rPr lang="en-US" b="1">
                <a:solidFill>
                  <a:srgbClr val="00B050"/>
                </a:solidFill>
              </a:rPr>
              <a:t>?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04856" cy="327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Расширенный тест </a:t>
            </a:r>
            <a:r>
              <a:rPr lang="ru-RU" b="1" err="1">
                <a:solidFill>
                  <a:srgbClr val="00B050"/>
                </a:solidFill>
              </a:rPr>
              <a:t>Дики-Фуллера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2124075"/>
            <a:ext cx="70961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581128"/>
            <a:ext cx="4733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3573016"/>
            <a:ext cx="6768752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Расширенный тест </a:t>
            </a:r>
            <a:r>
              <a:rPr lang="ru-RU" b="1" err="1">
                <a:solidFill>
                  <a:srgbClr val="00B050"/>
                </a:solidFill>
              </a:rPr>
              <a:t>Дики-Фуллера</a:t>
            </a:r>
            <a:r>
              <a:rPr lang="ru-RU" b="1">
                <a:solidFill>
                  <a:srgbClr val="00B050"/>
                </a:solidFill>
              </a:rPr>
              <a:t> (</a:t>
            </a:r>
            <a:r>
              <a:rPr lang="en-US" b="1">
                <a:solidFill>
                  <a:srgbClr val="00B050"/>
                </a:solidFill>
              </a:rPr>
              <a:t>ADF-</a:t>
            </a:r>
            <a:r>
              <a:rPr lang="ru-RU" b="1">
                <a:solidFill>
                  <a:srgbClr val="00B050"/>
                </a:solidFill>
              </a:rPr>
              <a:t>тест)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07" y="1412776"/>
            <a:ext cx="823465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Расширенный тест </a:t>
            </a:r>
            <a:r>
              <a:rPr lang="ru-RU" b="1" err="1">
                <a:solidFill>
                  <a:srgbClr val="00B050"/>
                </a:solidFill>
              </a:rPr>
              <a:t>Дики-Фуллера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82224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40968"/>
            <a:ext cx="7200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Расширенный тест </a:t>
            </a:r>
            <a:r>
              <a:rPr lang="ru-RU" b="1" err="1">
                <a:solidFill>
                  <a:srgbClr val="00B050"/>
                </a:solidFill>
              </a:rPr>
              <a:t>Дики-Фуллера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71913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Расширенный тест </a:t>
            </a:r>
            <a:r>
              <a:rPr lang="ru-RU" b="1" err="1">
                <a:solidFill>
                  <a:srgbClr val="00B050"/>
                </a:solidFill>
              </a:rPr>
              <a:t>Дики-Фуллера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9723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Расширенный тест </a:t>
            </a:r>
            <a:r>
              <a:rPr lang="ru-RU" b="1" err="1">
                <a:solidFill>
                  <a:srgbClr val="00B050"/>
                </a:solidFill>
              </a:rPr>
              <a:t>Дики-Фуллера</a:t>
            </a:r>
            <a:r>
              <a:rPr lang="ru-RU" b="1">
                <a:solidFill>
                  <a:srgbClr val="00B050"/>
                </a:solidFill>
              </a:rPr>
              <a:t> (</a:t>
            </a:r>
            <a:r>
              <a:rPr lang="en-US" b="1">
                <a:solidFill>
                  <a:srgbClr val="00B050"/>
                </a:solidFill>
              </a:rPr>
              <a:t>ADF-</a:t>
            </a:r>
            <a:r>
              <a:rPr lang="ru-RU" b="1">
                <a:solidFill>
                  <a:srgbClr val="00B050"/>
                </a:solidFill>
              </a:rPr>
              <a:t>тест) в </a:t>
            </a:r>
            <a:r>
              <a:rPr lang="en-US" b="1">
                <a:solidFill>
                  <a:srgbClr val="00B050"/>
                </a:solidFill>
              </a:rPr>
              <a:t>R-studio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1"/>
            <a:ext cx="7496152" cy="48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Расширенный тест </a:t>
            </a:r>
            <a:r>
              <a:rPr lang="ru-RU" b="1" err="1">
                <a:solidFill>
                  <a:srgbClr val="00B050"/>
                </a:solidFill>
              </a:rPr>
              <a:t>Дики-Фуллера</a:t>
            </a:r>
            <a:r>
              <a:rPr lang="ru-RU" b="1">
                <a:solidFill>
                  <a:srgbClr val="00B050"/>
                </a:solidFill>
              </a:rPr>
              <a:t> (</a:t>
            </a:r>
            <a:r>
              <a:rPr lang="en-US" b="1">
                <a:solidFill>
                  <a:srgbClr val="00B050"/>
                </a:solidFill>
              </a:rPr>
              <a:t>ADF-</a:t>
            </a:r>
            <a:r>
              <a:rPr lang="ru-RU" b="1">
                <a:solidFill>
                  <a:srgbClr val="00B050"/>
                </a:solidFill>
              </a:rPr>
              <a:t>тест) в </a:t>
            </a:r>
            <a:r>
              <a:rPr lang="en-US" b="1">
                <a:solidFill>
                  <a:srgbClr val="00B050"/>
                </a:solidFill>
              </a:rPr>
              <a:t>R-studio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568" y="1772816"/>
            <a:ext cx="7633864" cy="83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67687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Расширенный тест </a:t>
            </a:r>
            <a:r>
              <a:rPr lang="ru-RU" b="1" err="1">
                <a:solidFill>
                  <a:srgbClr val="00B050"/>
                </a:solidFill>
              </a:rPr>
              <a:t>Дики-Фуллера</a:t>
            </a:r>
            <a:r>
              <a:rPr lang="ru-RU" b="1">
                <a:solidFill>
                  <a:srgbClr val="00B050"/>
                </a:solidFill>
              </a:rPr>
              <a:t> (</a:t>
            </a:r>
            <a:r>
              <a:rPr lang="en-US" b="1">
                <a:solidFill>
                  <a:srgbClr val="00B050"/>
                </a:solidFill>
              </a:rPr>
              <a:t>ADF-</a:t>
            </a:r>
            <a:r>
              <a:rPr lang="ru-RU" b="1">
                <a:solidFill>
                  <a:srgbClr val="00B050"/>
                </a:solidFill>
              </a:rPr>
              <a:t>тест) в </a:t>
            </a:r>
            <a:r>
              <a:rPr lang="en-US" b="1">
                <a:solidFill>
                  <a:srgbClr val="00B050"/>
                </a:solidFill>
              </a:rPr>
              <a:t>R-studio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700808"/>
            <a:ext cx="7879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Расширенный тест </a:t>
            </a:r>
            <a:r>
              <a:rPr lang="ru-RU" b="1" err="1">
                <a:solidFill>
                  <a:srgbClr val="00B050"/>
                </a:solidFill>
              </a:rPr>
              <a:t>Дики-Фуллера</a:t>
            </a:r>
            <a:r>
              <a:rPr lang="ru-RU" b="1">
                <a:solidFill>
                  <a:srgbClr val="00B050"/>
                </a:solidFill>
              </a:rPr>
              <a:t> (</a:t>
            </a:r>
            <a:r>
              <a:rPr lang="en-US" b="1">
                <a:solidFill>
                  <a:srgbClr val="00B050"/>
                </a:solidFill>
              </a:rPr>
              <a:t>ADF-</a:t>
            </a:r>
            <a:r>
              <a:rPr lang="ru-RU" b="1">
                <a:solidFill>
                  <a:srgbClr val="00B050"/>
                </a:solidFill>
              </a:rPr>
              <a:t>тест) в </a:t>
            </a:r>
            <a:r>
              <a:rPr lang="en-US" b="1">
                <a:solidFill>
                  <a:srgbClr val="00B050"/>
                </a:solidFill>
              </a:rPr>
              <a:t>R-studio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28685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08920"/>
            <a:ext cx="4536504" cy="285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Расширенный тест </a:t>
            </a:r>
            <a:r>
              <a:rPr lang="ru-RU" b="1" err="1">
                <a:solidFill>
                  <a:srgbClr val="00B050"/>
                </a:solidFill>
              </a:rPr>
              <a:t>Дики-Фуллера</a:t>
            </a:r>
            <a:r>
              <a:rPr lang="ru-RU" b="1">
                <a:solidFill>
                  <a:srgbClr val="00B050"/>
                </a:solidFill>
              </a:rPr>
              <a:t> (</a:t>
            </a:r>
            <a:r>
              <a:rPr lang="en-US" b="1">
                <a:solidFill>
                  <a:srgbClr val="00B050"/>
                </a:solidFill>
              </a:rPr>
              <a:t>ADF-</a:t>
            </a:r>
            <a:r>
              <a:rPr lang="ru-RU" b="1">
                <a:solidFill>
                  <a:srgbClr val="00B050"/>
                </a:solidFill>
              </a:rPr>
              <a:t>тест) в </a:t>
            </a:r>
            <a:r>
              <a:rPr lang="en-US" b="1">
                <a:solidFill>
                  <a:srgbClr val="00B050"/>
                </a:solidFill>
              </a:rPr>
              <a:t>R-studio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Вывод: Н0  отвергается, ряд стационарный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5820303" cy="32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>
                <a:solidFill>
                  <a:srgbClr val="00B050"/>
                </a:solidFill>
              </a:rPr>
              <a:t>Примеры (одномерные временные ряды 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3942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Алгоритм прогнозирования для временного ряда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/>
              <a:t>1. </a:t>
            </a:r>
            <a:r>
              <a:rPr lang="ru-RU">
                <a:solidFill>
                  <a:srgbClr val="FF0000"/>
                </a:solidFill>
              </a:rPr>
              <a:t>Строим график временного ряда, графики </a:t>
            </a:r>
            <a:r>
              <a:rPr lang="en-US">
                <a:solidFill>
                  <a:srgbClr val="FF0000"/>
                </a:solidFill>
              </a:rPr>
              <a:t>ACF</a:t>
            </a:r>
            <a:r>
              <a:rPr lang="ru-RU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</a:rPr>
              <a:t>PACF</a:t>
            </a:r>
            <a:r>
              <a:rPr lang="ru-RU">
                <a:solidFill>
                  <a:srgbClr val="FF0000"/>
                </a:solidFill>
              </a:rPr>
              <a:t>. Делаем предварительные выводы о стационарности</a:t>
            </a:r>
            <a:r>
              <a:rPr lang="ru-RU"/>
              <a:t>.</a:t>
            </a:r>
          </a:p>
          <a:p>
            <a:pPr lvl="0">
              <a:buNone/>
            </a:pPr>
            <a:r>
              <a:rPr lang="ru-RU"/>
              <a:t>2. </a:t>
            </a:r>
            <a:r>
              <a:rPr lang="ru-RU">
                <a:solidFill>
                  <a:srgbClr val="FF0000"/>
                </a:solidFill>
              </a:rPr>
              <a:t>Тестируем ряд на стационарность (</a:t>
            </a:r>
            <a:r>
              <a:rPr lang="en-US">
                <a:solidFill>
                  <a:srgbClr val="FF0000"/>
                </a:solidFill>
              </a:rPr>
              <a:t>ADF-</a:t>
            </a:r>
            <a:r>
              <a:rPr lang="ru-RU">
                <a:solidFill>
                  <a:srgbClr val="FF0000"/>
                </a:solidFill>
              </a:rPr>
              <a:t>тест).</a:t>
            </a:r>
          </a:p>
          <a:p>
            <a:pPr lvl="0">
              <a:buNone/>
            </a:pPr>
            <a:r>
              <a:rPr lang="ru-RU">
                <a:solidFill>
                  <a:srgbClr val="FF0000"/>
                </a:solidFill>
              </a:rPr>
              <a:t>3. Если ряд нестационарный, приводим к стационарному виду (основное преобразование – взятие разностей, разностей второго порядка, логарифмирование).</a:t>
            </a:r>
          </a:p>
          <a:p>
            <a:pPr lvl="0">
              <a:buNone/>
            </a:pPr>
            <a:r>
              <a:rPr lang="ru-RU"/>
              <a:t>4. Оцениваем модель </a:t>
            </a:r>
            <a:r>
              <a:rPr lang="en-US"/>
              <a:t>ARIMA</a:t>
            </a:r>
            <a:r>
              <a:rPr lang="ru-RU"/>
              <a:t> (</a:t>
            </a:r>
            <a:r>
              <a:rPr lang="en-US"/>
              <a:t>p</a:t>
            </a:r>
            <a:r>
              <a:rPr lang="ru-RU"/>
              <a:t>,</a:t>
            </a:r>
            <a:r>
              <a:rPr lang="en-US"/>
              <a:t>d</a:t>
            </a:r>
            <a:r>
              <a:rPr lang="ru-RU"/>
              <a:t>,</a:t>
            </a:r>
            <a:r>
              <a:rPr lang="en-US"/>
              <a:t>q</a:t>
            </a:r>
            <a:r>
              <a:rPr lang="ru-RU"/>
              <a:t>).Можно оценить несколько моделей и выбрать наилучшую по критериям </a:t>
            </a:r>
            <a:r>
              <a:rPr lang="en-US"/>
              <a:t>AIC</a:t>
            </a:r>
            <a:r>
              <a:rPr lang="ru-RU"/>
              <a:t>, </a:t>
            </a:r>
            <a:r>
              <a:rPr lang="en-US"/>
              <a:t>BIC</a:t>
            </a:r>
            <a:r>
              <a:rPr lang="ru-RU"/>
              <a:t>.</a:t>
            </a:r>
          </a:p>
          <a:p>
            <a:pPr lvl="0"/>
            <a:r>
              <a:rPr lang="ru-RU"/>
              <a:t>Проверяем остатки (</a:t>
            </a:r>
            <a:r>
              <a:rPr lang="en-US"/>
              <a:t>WN</a:t>
            </a:r>
            <a:r>
              <a:rPr lang="ru-RU"/>
              <a:t>)</a:t>
            </a:r>
            <a:r>
              <a:rPr lang="en-US"/>
              <a:t>.</a:t>
            </a:r>
            <a:endParaRPr lang="ru-RU"/>
          </a:p>
          <a:p>
            <a:pPr lvl="0"/>
            <a:r>
              <a:rPr lang="ru-RU"/>
              <a:t>Прогнозируем на основе модели п.4.</a:t>
            </a:r>
          </a:p>
          <a:p>
            <a:pPr lvl="0"/>
            <a:r>
              <a:rPr lang="ru-RU"/>
              <a:t>Оцениваем точность прогноза.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Как привести ВР к стационарному виду</a:t>
            </a:r>
            <a:r>
              <a:rPr lang="en-US" b="1">
                <a:solidFill>
                  <a:srgbClr val="00B050"/>
                </a:solidFill>
              </a:rPr>
              <a:t>?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Очень часто стационарность возникает из-за присутствия в ВР трендовой составляющей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51845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Как избавиться от трендовой составляющей</a:t>
            </a:r>
            <a:r>
              <a:rPr lang="en-US" b="1">
                <a:solidFill>
                  <a:srgbClr val="00B050"/>
                </a:solidFill>
              </a:rPr>
              <a:t>?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/>
              <a:t>    Заменить исходные данные первыми (вторыми, сезонными) разностями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77768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Построение ряда в первых разностях (</a:t>
            </a:r>
            <a:r>
              <a:rPr lang="en-US" b="1">
                <a:solidFill>
                  <a:srgbClr val="00B050"/>
                </a:solidFill>
              </a:rPr>
              <a:t>Excel</a:t>
            </a:r>
            <a:r>
              <a:rPr lang="ru-RU" b="1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528392" cy="218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4381822" cy="265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04864"/>
            <a:ext cx="2304256" cy="40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005064"/>
            <a:ext cx="1495028" cy="37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Построение ряда в первых разностях (</a:t>
            </a:r>
            <a:r>
              <a:rPr lang="en-US" b="1">
                <a:solidFill>
                  <a:srgbClr val="00B050"/>
                </a:solidFill>
              </a:rPr>
              <a:t>R-studio</a:t>
            </a:r>
            <a:r>
              <a:rPr lang="ru-RU" b="1">
                <a:solidFill>
                  <a:srgbClr val="00B050"/>
                </a:solidFill>
              </a:rPr>
              <a:t>)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Пакет </a:t>
            </a:r>
            <a:r>
              <a:rPr lang="en-US" err="1"/>
              <a:t>tseries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71516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25816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>
                <a:solidFill>
                  <a:srgbClr val="00B050"/>
                </a:solidFill>
              </a:rPr>
              <a:t>Логарифмирование уровней ВР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Делаем, если дисперсия уровней ВР непостоянна (сначала логарифмируем, потом, если нужно,  берем разности)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4291211" cy="293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Логарифмирование уровней ВР</a:t>
            </a:r>
            <a:r>
              <a:rPr lang="en-US" b="1">
                <a:solidFill>
                  <a:srgbClr val="00B050"/>
                </a:solidFill>
              </a:rPr>
              <a:t>(Excel) 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62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Логарифмирование уровней ВР</a:t>
            </a:r>
            <a:r>
              <a:rPr lang="en-US" b="1">
                <a:solidFill>
                  <a:srgbClr val="00B050"/>
                </a:solidFill>
              </a:rPr>
              <a:t>(Excel)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/>
              <a:t>ВР после взятия обычных</a:t>
            </a:r>
          </a:p>
          <a:p>
            <a:r>
              <a:rPr lang="ru-RU" sz="2000"/>
              <a:t>разностей</a:t>
            </a:r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ru-RU" sz="2000"/>
              <a:t>ВР после </a:t>
            </a:r>
          </a:p>
          <a:p>
            <a:r>
              <a:rPr lang="ru-RU" sz="2000"/>
              <a:t>логарифмирования</a:t>
            </a:r>
          </a:p>
          <a:p>
            <a:r>
              <a:rPr lang="ru-RU" sz="2000"/>
              <a:t>и взятия разностей</a:t>
            </a:r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ru-RU" sz="20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628800"/>
            <a:ext cx="4320480" cy="260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49080"/>
            <a:ext cx="4176464" cy="24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Алгоритм прогнозирования для временного ряда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/>
              <a:t>1. </a:t>
            </a:r>
            <a:r>
              <a:rPr lang="ru-RU">
                <a:solidFill>
                  <a:srgbClr val="FF0000"/>
                </a:solidFill>
              </a:rPr>
              <a:t>Строим график временного ряда, графики </a:t>
            </a:r>
            <a:r>
              <a:rPr lang="en-US">
                <a:solidFill>
                  <a:srgbClr val="FF0000"/>
                </a:solidFill>
              </a:rPr>
              <a:t>ACF</a:t>
            </a:r>
            <a:r>
              <a:rPr lang="ru-RU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</a:rPr>
              <a:t>PACF</a:t>
            </a:r>
            <a:r>
              <a:rPr lang="ru-RU">
                <a:solidFill>
                  <a:srgbClr val="FF0000"/>
                </a:solidFill>
              </a:rPr>
              <a:t>. Делаем предварительные выводы о стационарности</a:t>
            </a:r>
            <a:r>
              <a:rPr lang="ru-RU"/>
              <a:t>.</a:t>
            </a:r>
          </a:p>
          <a:p>
            <a:pPr lvl="0">
              <a:buNone/>
            </a:pPr>
            <a:r>
              <a:rPr lang="ru-RU"/>
              <a:t>2. </a:t>
            </a:r>
            <a:r>
              <a:rPr lang="ru-RU">
                <a:solidFill>
                  <a:srgbClr val="FF0000"/>
                </a:solidFill>
              </a:rPr>
              <a:t>Тестируем ряд на стационарность (</a:t>
            </a:r>
            <a:r>
              <a:rPr lang="en-US">
                <a:solidFill>
                  <a:srgbClr val="FF0000"/>
                </a:solidFill>
              </a:rPr>
              <a:t>ADF-</a:t>
            </a:r>
            <a:r>
              <a:rPr lang="ru-RU">
                <a:solidFill>
                  <a:srgbClr val="FF0000"/>
                </a:solidFill>
              </a:rPr>
              <a:t>тест).</a:t>
            </a:r>
          </a:p>
          <a:p>
            <a:pPr lvl="0">
              <a:buNone/>
            </a:pPr>
            <a:r>
              <a:rPr lang="ru-RU">
                <a:solidFill>
                  <a:srgbClr val="FF0000"/>
                </a:solidFill>
              </a:rPr>
              <a:t>3. Если ряд нестационарный, приводим к стационарному виду (основное преобразование – взятие разностей, разностей второго порядка, логарифмирование).</a:t>
            </a:r>
          </a:p>
          <a:p>
            <a:pPr lvl="0">
              <a:buNone/>
            </a:pPr>
            <a:r>
              <a:rPr lang="ru-RU"/>
              <a:t>4. </a:t>
            </a:r>
            <a:r>
              <a:rPr lang="ru-RU">
                <a:solidFill>
                  <a:srgbClr val="FF0000"/>
                </a:solidFill>
              </a:rPr>
              <a:t>Оцениваем модель </a:t>
            </a:r>
            <a:r>
              <a:rPr lang="en-US">
                <a:solidFill>
                  <a:srgbClr val="FF0000"/>
                </a:solidFill>
              </a:rPr>
              <a:t>ARIMA</a:t>
            </a:r>
            <a:r>
              <a:rPr lang="ru-RU">
                <a:solidFill>
                  <a:srgbClr val="FF0000"/>
                </a:solidFill>
              </a:rPr>
              <a:t> (</a:t>
            </a:r>
            <a:r>
              <a:rPr lang="en-US">
                <a:solidFill>
                  <a:srgbClr val="FF0000"/>
                </a:solidFill>
              </a:rPr>
              <a:t>p</a:t>
            </a:r>
            <a:r>
              <a:rPr lang="ru-RU">
                <a:solidFill>
                  <a:srgbClr val="FF0000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ru-RU">
                <a:solidFill>
                  <a:srgbClr val="FF0000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q</a:t>
            </a:r>
            <a:r>
              <a:rPr lang="ru-RU">
                <a:solidFill>
                  <a:srgbClr val="FF0000"/>
                </a:solidFill>
              </a:rPr>
              <a:t>).Можно оценить несколько моделей и выбрать наилучшую по критериям </a:t>
            </a:r>
            <a:r>
              <a:rPr lang="en-US">
                <a:solidFill>
                  <a:srgbClr val="FF0000"/>
                </a:solidFill>
              </a:rPr>
              <a:t>AIC</a:t>
            </a:r>
            <a:r>
              <a:rPr lang="ru-RU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</a:rPr>
              <a:t>BIC</a:t>
            </a:r>
            <a:r>
              <a:rPr lang="ru-RU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ru-RU"/>
              <a:t>Проверяем остатки (</a:t>
            </a:r>
            <a:r>
              <a:rPr lang="en-US"/>
              <a:t>WN</a:t>
            </a:r>
            <a:r>
              <a:rPr lang="ru-RU"/>
              <a:t>)</a:t>
            </a:r>
            <a:r>
              <a:rPr lang="en-US"/>
              <a:t>.</a:t>
            </a:r>
            <a:endParaRPr lang="ru-RU"/>
          </a:p>
          <a:p>
            <a:pPr lvl="0"/>
            <a:r>
              <a:rPr lang="ru-RU"/>
              <a:t>Прогнозируем на основе модели п.4.</a:t>
            </a:r>
          </a:p>
          <a:p>
            <a:pPr lvl="0"/>
            <a:r>
              <a:rPr lang="ru-RU"/>
              <a:t>Оцениваем точность прогноза.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Важные примеры одномерных случайных процессов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287090" cy="42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>
                <a:solidFill>
                  <a:srgbClr val="00B050"/>
                </a:solidFill>
              </a:rPr>
              <a:t>Примеры (одномерные временные ряды)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1484783"/>
            <a:ext cx="5184577" cy="556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Важные примеры одномерных случайных процессов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014" y="1916832"/>
            <a:ext cx="746597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085184"/>
            <a:ext cx="735875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Белый шум</a:t>
            </a:r>
            <a:r>
              <a:rPr lang="en-US" b="1">
                <a:solidFill>
                  <a:srgbClr val="00B050"/>
                </a:solidFill>
              </a:rPr>
              <a:t> (WN-white noise)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68852" cy="434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Белый шум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3285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AR</a:t>
            </a:r>
            <a:r>
              <a:rPr lang="ru-RU" b="1">
                <a:solidFill>
                  <a:srgbClr val="00B050"/>
                </a:solidFill>
              </a:rPr>
              <a:t> </a:t>
            </a:r>
            <a:r>
              <a:rPr lang="en-US" b="1">
                <a:solidFill>
                  <a:srgbClr val="00B050"/>
                </a:solidFill>
              </a:rPr>
              <a:t>– </a:t>
            </a:r>
            <a:r>
              <a:rPr lang="ru-RU" b="1">
                <a:solidFill>
                  <a:srgbClr val="00B050"/>
                </a:solidFill>
              </a:rPr>
              <a:t>процессы</a:t>
            </a:r>
            <a:br>
              <a:rPr lang="ru-RU" b="1">
                <a:solidFill>
                  <a:srgbClr val="00B050"/>
                </a:solidFill>
              </a:rPr>
            </a:b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AR(p) – </a:t>
            </a:r>
            <a:r>
              <a:rPr lang="ru-RU"/>
              <a:t>процесс </a:t>
            </a:r>
            <a:r>
              <a:rPr lang="ru-RU" err="1"/>
              <a:t>авторегрессии</a:t>
            </a:r>
            <a:r>
              <a:rPr lang="ru-RU"/>
              <a:t> порядка </a:t>
            </a:r>
            <a:r>
              <a:rPr lang="en-US"/>
              <a:t>p</a:t>
            </a: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200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3573016"/>
            <a:ext cx="236009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AR (1)</a:t>
            </a:r>
            <a:r>
              <a:rPr lang="ru-RU" b="1">
                <a:solidFill>
                  <a:srgbClr val="00B050"/>
                </a:solidFill>
              </a:rPr>
              <a:t> – процесс </a:t>
            </a:r>
            <a:r>
              <a:rPr lang="ru-RU" b="1" err="1">
                <a:solidFill>
                  <a:srgbClr val="00B050"/>
                </a:solidFill>
              </a:rPr>
              <a:t>авторегрессии</a:t>
            </a:r>
            <a:r>
              <a:rPr lang="ru-RU" b="1">
                <a:solidFill>
                  <a:srgbClr val="00B050"/>
                </a:solidFill>
              </a:rPr>
              <a:t> первого порядка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r>
              <a:rPr lang="en-US"/>
              <a:t>                -  </a:t>
            </a:r>
            <a:r>
              <a:rPr lang="ru-RU" sz="2600"/>
              <a:t>условие стационарности процесса </a:t>
            </a:r>
            <a:r>
              <a:rPr lang="en-US" sz="3000"/>
              <a:t>AR(1)             </a:t>
            </a:r>
          </a:p>
          <a:p>
            <a:endParaRPr lang="en-US" sz="300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912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628800"/>
            <a:ext cx="18575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80112" y="1628800"/>
            <a:ext cx="12241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085184"/>
            <a:ext cx="1296144" cy="81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4725144"/>
            <a:ext cx="748883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AR(1) – </a:t>
            </a:r>
            <a:r>
              <a:rPr lang="ru-RU" b="1">
                <a:solidFill>
                  <a:srgbClr val="00B050"/>
                </a:solidFill>
              </a:rPr>
              <a:t>вычисление математического ожидания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73018"/>
            <a:ext cx="5616624" cy="50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68144" y="1556792"/>
            <a:ext cx="165618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AR(1) – </a:t>
            </a:r>
            <a:r>
              <a:rPr lang="ru-RU" b="1">
                <a:solidFill>
                  <a:srgbClr val="00B050"/>
                </a:solidFill>
              </a:rPr>
              <a:t>вычисление дисперсии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AR(1) – </a:t>
            </a:r>
            <a:r>
              <a:rPr lang="ru-RU" sz="3600" b="1">
                <a:solidFill>
                  <a:srgbClr val="00B050"/>
                </a:solidFill>
              </a:rPr>
              <a:t>вычисление автоковариаций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438" y="1988840"/>
            <a:ext cx="733759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AR(1)- </a:t>
            </a:r>
            <a:r>
              <a:rPr lang="ru-RU" b="1">
                <a:solidFill>
                  <a:srgbClr val="00B050"/>
                </a:solidFill>
              </a:rPr>
              <a:t>процесс </a:t>
            </a:r>
            <a:r>
              <a:rPr lang="ru-RU" b="1" err="1">
                <a:solidFill>
                  <a:srgbClr val="00B050"/>
                </a:solidFill>
              </a:rPr>
              <a:t>авторегрессии</a:t>
            </a:r>
            <a:r>
              <a:rPr lang="ru-RU" b="1">
                <a:solidFill>
                  <a:srgbClr val="00B050"/>
                </a:solidFill>
              </a:rPr>
              <a:t> первого порядка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4674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62007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Пример (многомерные временные ряды)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629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Пример (</a:t>
            </a:r>
            <a:r>
              <a:rPr lang="en-US" b="1">
                <a:solidFill>
                  <a:srgbClr val="00B050"/>
                </a:solidFill>
              </a:rPr>
              <a:t>AR(1)</a:t>
            </a:r>
            <a:r>
              <a:rPr lang="ru-RU" b="1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2800"/>
              <a:t>µ = 2/0,5 = 4</a:t>
            </a:r>
            <a:r>
              <a:rPr lang="en-US" sz="2800"/>
              <a:t> 			</a:t>
            </a:r>
            <a:r>
              <a:rPr lang="en-US" sz="2800" i="1" err="1"/>
              <a:t>p</a:t>
            </a:r>
            <a:r>
              <a:rPr lang="en-US" sz="2800" i="1" baseline="-25000" err="1"/>
              <a:t>k</a:t>
            </a:r>
            <a:r>
              <a:rPr lang="en-US" sz="2800"/>
              <a:t> = 0,5</a:t>
            </a:r>
            <a:r>
              <a:rPr lang="en-US" sz="2800" baseline="30000"/>
              <a:t>k</a:t>
            </a:r>
            <a:r>
              <a:rPr lang="en-US" sz="2800"/>
              <a:t> 		</a:t>
            </a:r>
            <a:endParaRPr lang="ru-RU" sz="2800"/>
          </a:p>
          <a:p>
            <a:r>
              <a:rPr lang="el-GR" sz="2800"/>
              <a:t>γ </a:t>
            </a:r>
            <a:r>
              <a:rPr lang="ru-RU" sz="2800" i="1" baseline="-25000"/>
              <a:t>0</a:t>
            </a:r>
            <a:r>
              <a:rPr lang="ru-RU" sz="2800"/>
              <a:t> = </a:t>
            </a:r>
            <a:r>
              <a:rPr lang="el-GR" sz="2800"/>
              <a:t>σ</a:t>
            </a:r>
            <a:r>
              <a:rPr lang="ru-RU" sz="2800" baseline="30000"/>
              <a:t>2</a:t>
            </a:r>
            <a:r>
              <a:rPr lang="ru-RU" sz="2800"/>
              <a:t>/0,75</a:t>
            </a:r>
            <a:r>
              <a:rPr lang="en-US" sz="2800"/>
              <a:t>		(</a:t>
            </a:r>
            <a:r>
              <a:rPr lang="en-US" sz="2800" i="1"/>
              <a:t>p</a:t>
            </a:r>
            <a:r>
              <a:rPr lang="en-US" sz="2800" i="1" baseline="-25000"/>
              <a:t>1</a:t>
            </a:r>
            <a:r>
              <a:rPr lang="en-US" sz="2800"/>
              <a:t> = 0,5;p</a:t>
            </a:r>
            <a:r>
              <a:rPr lang="en-US" sz="2800" baseline="-25000"/>
              <a:t>2</a:t>
            </a:r>
            <a:r>
              <a:rPr lang="en-US" sz="2800"/>
              <a:t> = 0,25;</a:t>
            </a:r>
            <a:r>
              <a:rPr lang="en-US" sz="2800" i="1"/>
              <a:t> p</a:t>
            </a:r>
            <a:r>
              <a:rPr lang="en-US" sz="2800" i="1" baseline="-25000"/>
              <a:t>3</a:t>
            </a:r>
            <a:r>
              <a:rPr lang="en-US" sz="2800" i="1"/>
              <a:t>=0,125</a:t>
            </a:r>
            <a:r>
              <a:rPr lang="en-US" sz="2800"/>
              <a:t> )</a:t>
            </a:r>
            <a:endParaRPr lang="ru-RU" sz="2800"/>
          </a:p>
          <a:p>
            <a:r>
              <a:rPr lang="el-GR" sz="2800"/>
              <a:t>γ </a:t>
            </a:r>
            <a:r>
              <a:rPr lang="en-US" sz="2800" i="1" baseline="-25000"/>
              <a:t>k</a:t>
            </a:r>
            <a:r>
              <a:rPr lang="ru-RU" sz="2800"/>
              <a:t> =</a:t>
            </a:r>
            <a:r>
              <a:rPr lang="en-US" sz="2800"/>
              <a:t>0,5</a:t>
            </a:r>
            <a:r>
              <a:rPr lang="en-US" sz="2800" baseline="30000"/>
              <a:t>k</a:t>
            </a:r>
            <a:r>
              <a:rPr lang="en-US" sz="2800"/>
              <a:t>*(</a:t>
            </a:r>
            <a:r>
              <a:rPr lang="el-GR" sz="2800"/>
              <a:t>σ</a:t>
            </a:r>
            <a:r>
              <a:rPr lang="ru-RU" sz="2800" baseline="30000"/>
              <a:t>2</a:t>
            </a:r>
            <a:r>
              <a:rPr lang="ru-RU" sz="2800"/>
              <a:t>/0,75</a:t>
            </a:r>
            <a:r>
              <a:rPr lang="en-US" sz="2800"/>
              <a:t>)		</a:t>
            </a:r>
            <a:r>
              <a:rPr lang="el-GR" sz="2800"/>
              <a:t>ψ</a:t>
            </a:r>
            <a:r>
              <a:rPr lang="en-US" sz="2800" baseline="-25000"/>
              <a:t>1</a:t>
            </a:r>
            <a:r>
              <a:rPr lang="en-US" sz="2800"/>
              <a:t>=0,5</a:t>
            </a:r>
            <a:r>
              <a:rPr lang="ru-RU" sz="2800"/>
              <a:t>,</a:t>
            </a:r>
            <a:r>
              <a:rPr lang="el-GR" sz="2800"/>
              <a:t> ψ</a:t>
            </a:r>
            <a:r>
              <a:rPr lang="ru-RU" sz="2800" baseline="-25000"/>
              <a:t>2</a:t>
            </a:r>
            <a:r>
              <a:rPr lang="ru-RU" sz="2800"/>
              <a:t>=</a:t>
            </a:r>
            <a:r>
              <a:rPr lang="el-GR" sz="2800"/>
              <a:t>ψ</a:t>
            </a:r>
            <a:r>
              <a:rPr lang="ru-RU" sz="2800" baseline="-25000"/>
              <a:t>3</a:t>
            </a:r>
            <a:r>
              <a:rPr lang="ru-RU" sz="2800"/>
              <a:t>=…0 </a:t>
            </a:r>
          </a:p>
          <a:p>
            <a:endParaRPr lang="ru-RU" sz="2800" baseline="30000"/>
          </a:p>
          <a:p>
            <a:endParaRPr lang="ru-RU"/>
          </a:p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272808" cy="104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2924944"/>
            <a:ext cx="3600401" cy="127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182775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Пример (</a:t>
            </a:r>
            <a:r>
              <a:rPr lang="en-US" b="1">
                <a:solidFill>
                  <a:srgbClr val="00B050"/>
                </a:solidFill>
              </a:rPr>
              <a:t>AR(1)</a:t>
            </a:r>
            <a:r>
              <a:rPr lang="ru-RU" b="1">
                <a:solidFill>
                  <a:srgbClr val="00B050"/>
                </a:solidFill>
              </a:rPr>
              <a:t>)</a:t>
            </a:r>
            <a:r>
              <a:rPr lang="en-US" b="1">
                <a:solidFill>
                  <a:srgbClr val="00B050"/>
                </a:solidFill>
              </a:rPr>
              <a:t> - ACF</a:t>
            </a:r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086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895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Пример (</a:t>
            </a:r>
            <a:r>
              <a:rPr lang="en-US" b="1">
                <a:solidFill>
                  <a:srgbClr val="00B050"/>
                </a:solidFill>
              </a:rPr>
              <a:t>AR(1)</a:t>
            </a:r>
            <a:r>
              <a:rPr lang="ru-RU" b="1">
                <a:solidFill>
                  <a:srgbClr val="00B050"/>
                </a:solidFill>
              </a:rPr>
              <a:t>)</a:t>
            </a:r>
            <a:r>
              <a:rPr lang="en-US" b="1">
                <a:solidFill>
                  <a:srgbClr val="00B050"/>
                </a:solidFill>
              </a:rPr>
              <a:t> - PACF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105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44824"/>
            <a:ext cx="2657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AR(p) – </a:t>
            </a:r>
            <a:r>
              <a:rPr lang="ru-RU" b="1">
                <a:solidFill>
                  <a:srgbClr val="00B050"/>
                </a:solidFill>
              </a:rPr>
              <a:t>процесс </a:t>
            </a:r>
            <a:r>
              <a:rPr lang="ru-RU" b="1" err="1">
                <a:solidFill>
                  <a:srgbClr val="00B050"/>
                </a:solidFill>
              </a:rPr>
              <a:t>авторегрессии</a:t>
            </a:r>
            <a:r>
              <a:rPr lang="ru-RU" b="1">
                <a:solidFill>
                  <a:srgbClr val="00B050"/>
                </a:solidFill>
              </a:rPr>
              <a:t> порядка </a:t>
            </a:r>
            <a:r>
              <a:rPr lang="en-US" b="1">
                <a:solidFill>
                  <a:srgbClr val="00B050"/>
                </a:solidFill>
              </a:rPr>
              <a:t>p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2304256" cy="4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5857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68075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AR(p) – </a:t>
            </a:r>
            <a:r>
              <a:rPr lang="ru-RU" b="1">
                <a:solidFill>
                  <a:srgbClr val="00B050"/>
                </a:solidFill>
              </a:rPr>
              <a:t>процесс </a:t>
            </a:r>
            <a:r>
              <a:rPr lang="ru-RU" b="1" err="1">
                <a:solidFill>
                  <a:srgbClr val="00B050"/>
                </a:solidFill>
              </a:rPr>
              <a:t>авторегрессии</a:t>
            </a:r>
            <a:r>
              <a:rPr lang="ru-RU" b="1">
                <a:solidFill>
                  <a:srgbClr val="00B050"/>
                </a:solidFill>
              </a:rPr>
              <a:t> порядка </a:t>
            </a:r>
            <a:r>
              <a:rPr lang="en-US" b="1">
                <a:solidFill>
                  <a:srgbClr val="00B050"/>
                </a:solidFill>
              </a:rPr>
              <a:t>p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758104" cy="437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AR(p) – </a:t>
            </a:r>
            <a:r>
              <a:rPr lang="ru-RU" b="1">
                <a:solidFill>
                  <a:srgbClr val="00B050"/>
                </a:solidFill>
              </a:rPr>
              <a:t>процесс </a:t>
            </a:r>
            <a:r>
              <a:rPr lang="ru-RU" b="1" err="1">
                <a:solidFill>
                  <a:srgbClr val="00B050"/>
                </a:solidFill>
              </a:rPr>
              <a:t>авторегрессии</a:t>
            </a:r>
            <a:r>
              <a:rPr lang="ru-RU" b="1">
                <a:solidFill>
                  <a:srgbClr val="00B050"/>
                </a:solidFill>
              </a:rPr>
              <a:t> порядка </a:t>
            </a:r>
            <a:r>
              <a:rPr lang="en-US" b="1">
                <a:solidFill>
                  <a:srgbClr val="00B050"/>
                </a:solidFill>
              </a:rPr>
              <a:t>p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/>
              <a:t>Если характеристическое уравнение имеет корни                  , то говорят, что полином необратим, т.е. соответствующий ему временной ряд </a:t>
            </a:r>
            <a:r>
              <a:rPr lang="ru-RU" err="1"/>
              <a:t>нестационарен</a:t>
            </a:r>
            <a:r>
              <a:rPr lang="ru-RU"/>
              <a:t>.</a:t>
            </a:r>
          </a:p>
          <a:p>
            <a:r>
              <a:rPr lang="ru-RU"/>
              <a:t>Полином называется необратимым, если он не может быть разложен в произведение двух непостоянных полиномов (непостоянный полином- если он не равен константе)  </a:t>
            </a:r>
          </a:p>
          <a:p>
            <a:r>
              <a:rPr lang="ru-RU"/>
              <a:t>Лаговые полиномы, корень которых по </a:t>
            </a:r>
            <a:r>
              <a:rPr lang="ru-RU" err="1"/>
              <a:t>модулюменьше</a:t>
            </a:r>
            <a:r>
              <a:rPr lang="ru-RU"/>
              <a:t> единицы, практически не встречаются на практике, т.к. такие процессы носят взрывной характер.</a:t>
            </a:r>
          </a:p>
          <a:p>
            <a:r>
              <a:rPr lang="ru-RU"/>
              <a:t>На практике часто встречается случай, когда </a:t>
            </a:r>
            <a:r>
              <a:rPr lang="en-US"/>
              <a:t>z  =1.</a:t>
            </a:r>
            <a:endParaRPr lang="ru-RU"/>
          </a:p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628800"/>
            <a:ext cx="1008112" cy="32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700808"/>
            <a:ext cx="294730" cy="26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AR(p) – </a:t>
            </a:r>
            <a:r>
              <a:rPr lang="ru-RU" b="1">
                <a:solidFill>
                  <a:srgbClr val="00B050"/>
                </a:solidFill>
              </a:rPr>
              <a:t>процесс </a:t>
            </a:r>
            <a:r>
              <a:rPr lang="ru-RU" b="1" err="1">
                <a:solidFill>
                  <a:srgbClr val="00B050"/>
                </a:solidFill>
              </a:rPr>
              <a:t>авторегрессии</a:t>
            </a:r>
            <a:r>
              <a:rPr lang="ru-RU" b="1">
                <a:solidFill>
                  <a:srgbClr val="00B050"/>
                </a:solidFill>
              </a:rPr>
              <a:t> порядка </a:t>
            </a:r>
            <a:r>
              <a:rPr lang="en-US" b="1">
                <a:solidFill>
                  <a:srgbClr val="00B050"/>
                </a:solidFill>
              </a:rPr>
              <a:t>p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/>
              <a:t>На практике часто встречается случай, когда </a:t>
            </a:r>
            <a:r>
              <a:rPr lang="en-US"/>
              <a:t>z  =1. </a:t>
            </a:r>
            <a:r>
              <a:rPr lang="ru-RU"/>
              <a:t>Такая проблема получила название </a:t>
            </a:r>
            <a:r>
              <a:rPr lang="en-US"/>
              <a:t>UR (unit root problem). </a:t>
            </a:r>
          </a:p>
          <a:p>
            <a:r>
              <a:rPr lang="ru-RU"/>
              <a:t>Вспомним гипотезу для расширенного теста </a:t>
            </a:r>
            <a:r>
              <a:rPr lang="ru-RU" err="1"/>
              <a:t>Дики-Фулера</a:t>
            </a:r>
            <a:r>
              <a:rPr lang="ru-RU"/>
              <a:t>:</a:t>
            </a:r>
          </a:p>
          <a:p>
            <a:endParaRPr lang="en-US"/>
          </a:p>
          <a:p>
            <a:endParaRPr lang="ru-RU"/>
          </a:p>
          <a:p>
            <a:r>
              <a:rPr lang="ru-RU"/>
              <a:t>Т.е. для проверки ряда на стационарность необходимо составить уравнение для </a:t>
            </a:r>
            <a:r>
              <a:rPr lang="en-US"/>
              <a:t>AR</a:t>
            </a:r>
            <a:r>
              <a:rPr lang="ru-RU"/>
              <a:t>-процесса и проанализировать значения его корней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49518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Пример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/>
              <a:t>Проверим на стационарность процесс </a:t>
            </a:r>
          </a:p>
          <a:p>
            <a:pPr>
              <a:buNone/>
            </a:pPr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en-US" b="1"/>
              <a:t> </a:t>
            </a:r>
            <a:r>
              <a:rPr lang="ru-RU" b="1"/>
              <a:t>=1 + 1,3</a:t>
            </a:r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ru-RU" b="1" baseline="-25000"/>
              <a:t>-1</a:t>
            </a:r>
            <a:r>
              <a:rPr lang="ru-RU" b="1"/>
              <a:t> – 0,4</a:t>
            </a:r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ru-RU" b="1" baseline="-25000"/>
              <a:t>-2</a:t>
            </a:r>
            <a:r>
              <a:rPr lang="ru-RU" b="1"/>
              <a:t>+ </a:t>
            </a:r>
            <a:r>
              <a:rPr lang="ru-RU" b="1" err="1"/>
              <a:t>ξ</a:t>
            </a:r>
            <a:r>
              <a:rPr lang="en-US" b="1" baseline="-25000"/>
              <a:t>t</a:t>
            </a:r>
            <a:r>
              <a:rPr lang="ru-RU" b="1" baseline="-25000"/>
              <a:t>  </a:t>
            </a:r>
            <a:r>
              <a:rPr lang="ru-RU" b="1"/>
              <a:t>, </a:t>
            </a:r>
            <a:r>
              <a:rPr lang="ru-RU"/>
              <a:t> </a:t>
            </a:r>
            <a:r>
              <a:rPr lang="ru-RU" b="1"/>
              <a:t>( </a:t>
            </a:r>
            <a:r>
              <a:rPr lang="ru-RU" b="1" err="1"/>
              <a:t>ξ</a:t>
            </a:r>
            <a:r>
              <a:rPr lang="en-US" b="1" baseline="-25000"/>
              <a:t>t</a:t>
            </a:r>
            <a:r>
              <a:rPr lang="ru-RU" b="1"/>
              <a:t> ~ </a:t>
            </a:r>
            <a:r>
              <a:rPr lang="en-US" b="1"/>
              <a:t>WN</a:t>
            </a:r>
            <a:r>
              <a:rPr lang="ru-RU" b="1"/>
              <a:t>(0; σ</a:t>
            </a:r>
            <a:r>
              <a:rPr lang="ru-RU" b="1" baseline="30000"/>
              <a:t>2</a:t>
            </a:r>
            <a:r>
              <a:rPr lang="ru-RU" b="1"/>
              <a:t>)).</a:t>
            </a:r>
          </a:p>
          <a:p>
            <a:pPr>
              <a:buNone/>
            </a:pPr>
            <a:r>
              <a:rPr lang="ru-RU" b="1"/>
              <a:t>Это процесс </a:t>
            </a:r>
            <a:r>
              <a:rPr lang="en-US" b="1"/>
              <a:t>AR(2).</a:t>
            </a:r>
          </a:p>
          <a:p>
            <a:pPr>
              <a:buNone/>
            </a:pPr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en-US" b="1"/>
              <a:t> </a:t>
            </a:r>
            <a:r>
              <a:rPr lang="ru-RU" b="1"/>
              <a:t>=1 + 1,3</a:t>
            </a:r>
            <a:r>
              <a:rPr lang="en-US" b="1" err="1"/>
              <a:t>Ly</a:t>
            </a:r>
            <a:r>
              <a:rPr lang="en-US" b="1" baseline="-25000" err="1"/>
              <a:t>t</a:t>
            </a:r>
            <a:r>
              <a:rPr lang="ru-RU" b="1"/>
              <a:t> – 0,4</a:t>
            </a:r>
            <a:r>
              <a:rPr lang="en-US" b="1"/>
              <a:t>L</a:t>
            </a:r>
            <a:r>
              <a:rPr lang="en-US" b="1" baseline="30000"/>
              <a:t>2</a:t>
            </a:r>
            <a:r>
              <a:rPr lang="en-US" b="1"/>
              <a:t>y</a:t>
            </a:r>
            <a:r>
              <a:rPr lang="en-US" b="1" baseline="-25000"/>
              <a:t>t</a:t>
            </a:r>
            <a:r>
              <a:rPr lang="ru-RU" b="1"/>
              <a:t>+ </a:t>
            </a:r>
            <a:r>
              <a:rPr lang="ru-RU" b="1" err="1"/>
              <a:t>ξ</a:t>
            </a:r>
            <a:r>
              <a:rPr lang="en-US" b="1" baseline="-25000"/>
              <a:t>t</a:t>
            </a:r>
          </a:p>
          <a:p>
            <a:pPr>
              <a:buNone/>
            </a:pPr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en-US" b="1"/>
              <a:t> -</a:t>
            </a:r>
            <a:r>
              <a:rPr lang="ru-RU" b="1"/>
              <a:t> 1,3</a:t>
            </a:r>
            <a:r>
              <a:rPr lang="en-US" b="1" err="1"/>
              <a:t>Ly</a:t>
            </a:r>
            <a:r>
              <a:rPr lang="en-US" b="1" baseline="-25000" err="1"/>
              <a:t>t</a:t>
            </a:r>
            <a:r>
              <a:rPr lang="ru-RU" b="1"/>
              <a:t> </a:t>
            </a:r>
            <a:r>
              <a:rPr lang="en-US" b="1"/>
              <a:t>+ </a:t>
            </a:r>
            <a:r>
              <a:rPr lang="ru-RU" b="1"/>
              <a:t>0,4</a:t>
            </a:r>
            <a:r>
              <a:rPr lang="en-US" b="1"/>
              <a:t>L</a:t>
            </a:r>
            <a:r>
              <a:rPr lang="en-US" b="1" baseline="30000"/>
              <a:t>2</a:t>
            </a:r>
            <a:r>
              <a:rPr lang="en-US" b="1"/>
              <a:t>y</a:t>
            </a:r>
            <a:r>
              <a:rPr lang="en-US" b="1" baseline="-25000"/>
              <a:t>t </a:t>
            </a:r>
            <a:r>
              <a:rPr lang="en-US" b="1"/>
              <a:t>= 1</a:t>
            </a:r>
            <a:r>
              <a:rPr lang="ru-RU" b="1"/>
              <a:t>+ </a:t>
            </a:r>
            <a:r>
              <a:rPr lang="ru-RU" b="1" err="1"/>
              <a:t>ξ</a:t>
            </a:r>
            <a:r>
              <a:rPr lang="en-US" b="1" baseline="-25000"/>
              <a:t>t</a:t>
            </a:r>
          </a:p>
          <a:p>
            <a:pPr>
              <a:buNone/>
            </a:pPr>
            <a:r>
              <a:rPr lang="en-US" b="1"/>
              <a:t>(1 -</a:t>
            </a:r>
            <a:r>
              <a:rPr lang="ru-RU" b="1"/>
              <a:t> 1,3</a:t>
            </a:r>
            <a:r>
              <a:rPr lang="en-US" b="1"/>
              <a:t>L</a:t>
            </a:r>
            <a:r>
              <a:rPr lang="ru-RU" b="1"/>
              <a:t> </a:t>
            </a:r>
            <a:r>
              <a:rPr lang="en-US" b="1"/>
              <a:t>+ </a:t>
            </a:r>
            <a:r>
              <a:rPr lang="ru-RU" b="1"/>
              <a:t>0,4</a:t>
            </a:r>
            <a:r>
              <a:rPr lang="en-US" b="1"/>
              <a:t>L</a:t>
            </a:r>
            <a:r>
              <a:rPr lang="en-US" b="1" baseline="30000"/>
              <a:t>2</a:t>
            </a:r>
            <a:r>
              <a:rPr lang="en-US" b="1"/>
              <a:t>)</a:t>
            </a:r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en-US" b="1" baseline="-25000"/>
              <a:t> </a:t>
            </a:r>
            <a:r>
              <a:rPr lang="en-US" b="1"/>
              <a:t>= 1</a:t>
            </a:r>
            <a:r>
              <a:rPr lang="ru-RU" b="1"/>
              <a:t>+ </a:t>
            </a:r>
            <a:r>
              <a:rPr lang="ru-RU" b="1" err="1"/>
              <a:t>ξ</a:t>
            </a:r>
            <a:r>
              <a:rPr lang="en-US" b="1" baseline="-25000"/>
              <a:t>t</a:t>
            </a:r>
          </a:p>
          <a:p>
            <a:pPr>
              <a:buNone/>
            </a:pPr>
            <a:r>
              <a:rPr lang="en-US" b="1"/>
              <a:t>(1 -</a:t>
            </a:r>
            <a:r>
              <a:rPr lang="ru-RU" b="1"/>
              <a:t> 1,3</a:t>
            </a:r>
            <a:r>
              <a:rPr lang="en-US" b="1"/>
              <a:t>z</a:t>
            </a:r>
            <a:r>
              <a:rPr lang="ru-RU" b="1"/>
              <a:t> </a:t>
            </a:r>
            <a:r>
              <a:rPr lang="en-US" b="1"/>
              <a:t>+ </a:t>
            </a:r>
            <a:r>
              <a:rPr lang="ru-RU" b="1"/>
              <a:t>0,4</a:t>
            </a:r>
            <a:r>
              <a:rPr lang="en-US" b="1"/>
              <a:t>z</a:t>
            </a:r>
            <a:r>
              <a:rPr lang="en-US" b="1" baseline="30000"/>
              <a:t>2</a:t>
            </a:r>
            <a:r>
              <a:rPr lang="en-US" b="1"/>
              <a:t>)</a:t>
            </a:r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en-US" b="1" baseline="-25000"/>
              <a:t> </a:t>
            </a:r>
            <a:r>
              <a:rPr lang="en-US" b="1"/>
              <a:t>= 1</a:t>
            </a:r>
            <a:r>
              <a:rPr lang="ru-RU" b="1"/>
              <a:t>+ </a:t>
            </a:r>
            <a:r>
              <a:rPr lang="ru-RU" b="1" err="1"/>
              <a:t>ξ</a:t>
            </a:r>
            <a:r>
              <a:rPr lang="en-US" b="1" baseline="-25000"/>
              <a:t>t</a:t>
            </a:r>
          </a:p>
          <a:p>
            <a:pPr>
              <a:buNone/>
            </a:pPr>
            <a:r>
              <a:rPr lang="ru-RU" b="1"/>
              <a:t>Решим характеристическое уравнение</a:t>
            </a:r>
          </a:p>
          <a:p>
            <a:pPr>
              <a:buNone/>
            </a:pPr>
            <a:r>
              <a:rPr lang="en-US" b="1"/>
              <a:t>1 -</a:t>
            </a:r>
            <a:r>
              <a:rPr lang="ru-RU" b="1"/>
              <a:t> 1,3</a:t>
            </a:r>
            <a:r>
              <a:rPr lang="en-US" b="1"/>
              <a:t>z</a:t>
            </a:r>
            <a:r>
              <a:rPr lang="ru-RU" b="1"/>
              <a:t> </a:t>
            </a:r>
            <a:r>
              <a:rPr lang="en-US" b="1"/>
              <a:t>+ </a:t>
            </a:r>
            <a:r>
              <a:rPr lang="ru-RU" b="1"/>
              <a:t>0,4</a:t>
            </a:r>
            <a:r>
              <a:rPr lang="en-US" b="1"/>
              <a:t>z</a:t>
            </a:r>
            <a:r>
              <a:rPr lang="en-US" b="1" baseline="30000"/>
              <a:t>2</a:t>
            </a:r>
            <a:r>
              <a:rPr lang="ru-RU" b="1"/>
              <a:t>=0</a:t>
            </a:r>
          </a:p>
          <a:p>
            <a:pPr>
              <a:buNone/>
            </a:pPr>
            <a:r>
              <a:rPr lang="en-US" b="1"/>
              <a:t>D=1,3</a:t>
            </a:r>
            <a:r>
              <a:rPr lang="en-US" b="1" baseline="30000"/>
              <a:t>2</a:t>
            </a:r>
            <a:r>
              <a:rPr lang="en-US" b="1"/>
              <a:t>-4*0,4=0,09</a:t>
            </a:r>
          </a:p>
          <a:p>
            <a:pPr>
              <a:buNone/>
            </a:pPr>
            <a:r>
              <a:rPr lang="en-US" b="1"/>
              <a:t>Z</a:t>
            </a:r>
            <a:r>
              <a:rPr lang="en-US" b="1" baseline="-25000"/>
              <a:t>1</a:t>
            </a:r>
            <a:r>
              <a:rPr lang="en-US" b="1"/>
              <a:t>=(1,3-0,3)/(0,8)=1,25</a:t>
            </a:r>
          </a:p>
          <a:p>
            <a:pPr>
              <a:buNone/>
            </a:pPr>
            <a:r>
              <a:rPr lang="en-US" b="1"/>
              <a:t>Z</a:t>
            </a:r>
            <a:r>
              <a:rPr lang="en-US" b="1" baseline="-25000"/>
              <a:t>1</a:t>
            </a:r>
            <a:r>
              <a:rPr lang="en-US" b="1"/>
              <a:t>=(1,3+0,3)/(0,8)=2</a:t>
            </a:r>
          </a:p>
          <a:p>
            <a:pPr>
              <a:buNone/>
            </a:pPr>
            <a:r>
              <a:rPr lang="ru-RU" b="1"/>
              <a:t>Процесс стационарен</a:t>
            </a:r>
            <a:endParaRPr lang="en-US" b="1"/>
          </a:p>
          <a:p>
            <a:pPr>
              <a:buNone/>
            </a:pPr>
            <a:endParaRPr lang="en-US" b="1"/>
          </a:p>
          <a:p>
            <a:pPr>
              <a:buNone/>
            </a:pPr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Графики </a:t>
            </a:r>
            <a:r>
              <a:rPr lang="en-US" b="1">
                <a:solidFill>
                  <a:srgbClr val="00B050"/>
                </a:solidFill>
              </a:rPr>
              <a:t>AR(1), AR(2)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53244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7444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536" y="4221088"/>
            <a:ext cx="41764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132856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MA(1) </a:t>
            </a:r>
            <a:r>
              <a:rPr lang="ru-RU" b="1">
                <a:solidFill>
                  <a:srgbClr val="00B050"/>
                </a:solidFill>
              </a:rPr>
              <a:t>– процесс скользящего среднего 1-го порядка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688632" cy="430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Алгоритм прогнозирования для временного ряда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/>
              <a:t>1. </a:t>
            </a:r>
            <a:r>
              <a:rPr lang="ru-RU">
                <a:solidFill>
                  <a:srgbClr val="FF0000"/>
                </a:solidFill>
              </a:rPr>
              <a:t>Строим график временного ряда, графики </a:t>
            </a:r>
            <a:r>
              <a:rPr lang="en-US">
                <a:solidFill>
                  <a:srgbClr val="FF0000"/>
                </a:solidFill>
              </a:rPr>
              <a:t>ACF</a:t>
            </a:r>
            <a:r>
              <a:rPr lang="ru-RU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</a:rPr>
              <a:t>PACF</a:t>
            </a:r>
            <a:r>
              <a:rPr lang="ru-RU">
                <a:solidFill>
                  <a:srgbClr val="FF0000"/>
                </a:solidFill>
              </a:rPr>
              <a:t>. Делаем предварительные выводы о стационарности</a:t>
            </a:r>
            <a:r>
              <a:rPr lang="ru-RU"/>
              <a:t>.</a:t>
            </a:r>
          </a:p>
          <a:p>
            <a:pPr lvl="0">
              <a:buNone/>
            </a:pPr>
            <a:r>
              <a:rPr lang="ru-RU"/>
              <a:t>2. Тестируем ряд на стационарность (</a:t>
            </a:r>
            <a:r>
              <a:rPr lang="en-US"/>
              <a:t>ADF-</a:t>
            </a:r>
            <a:r>
              <a:rPr lang="ru-RU"/>
              <a:t>тест).</a:t>
            </a:r>
          </a:p>
          <a:p>
            <a:pPr lvl="0">
              <a:buNone/>
            </a:pPr>
            <a:r>
              <a:rPr lang="ru-RU"/>
              <a:t>3. Если ряд нестационарный, приводим к стационарному виду (основное преобразование – взятие разностей, разностей второго порядка, сезонных разностей, логарифмирование).</a:t>
            </a:r>
          </a:p>
          <a:p>
            <a:pPr lvl="0">
              <a:buNone/>
            </a:pPr>
            <a:r>
              <a:rPr lang="ru-RU"/>
              <a:t>4. Оцениваем модель </a:t>
            </a:r>
            <a:r>
              <a:rPr lang="en-US"/>
              <a:t>ARIMA</a:t>
            </a:r>
            <a:r>
              <a:rPr lang="ru-RU"/>
              <a:t> (</a:t>
            </a:r>
            <a:r>
              <a:rPr lang="en-US"/>
              <a:t>p</a:t>
            </a:r>
            <a:r>
              <a:rPr lang="ru-RU"/>
              <a:t>,</a:t>
            </a:r>
            <a:r>
              <a:rPr lang="en-US"/>
              <a:t>d</a:t>
            </a:r>
            <a:r>
              <a:rPr lang="ru-RU"/>
              <a:t>,</a:t>
            </a:r>
            <a:r>
              <a:rPr lang="en-US"/>
              <a:t>q</a:t>
            </a:r>
            <a:r>
              <a:rPr lang="ru-RU"/>
              <a:t>).Можно оценить несколько моделей и выбрать наилучшую по критериям </a:t>
            </a:r>
            <a:r>
              <a:rPr lang="en-US"/>
              <a:t>AIC</a:t>
            </a:r>
            <a:r>
              <a:rPr lang="ru-RU"/>
              <a:t>, </a:t>
            </a:r>
            <a:r>
              <a:rPr lang="en-US"/>
              <a:t>BIC</a:t>
            </a:r>
            <a:r>
              <a:rPr lang="ru-RU"/>
              <a:t>.</a:t>
            </a:r>
          </a:p>
          <a:p>
            <a:pPr lvl="0"/>
            <a:r>
              <a:rPr lang="ru-RU"/>
              <a:t>Проверяем остатки (</a:t>
            </a:r>
            <a:r>
              <a:rPr lang="en-US"/>
              <a:t>WN</a:t>
            </a:r>
            <a:r>
              <a:rPr lang="ru-RU"/>
              <a:t>)</a:t>
            </a:r>
            <a:r>
              <a:rPr lang="en-US"/>
              <a:t>.</a:t>
            </a:r>
            <a:endParaRPr lang="ru-RU"/>
          </a:p>
          <a:p>
            <a:pPr lvl="0"/>
            <a:r>
              <a:rPr lang="ru-RU"/>
              <a:t>Прогнозируем на основе модели п.4.</a:t>
            </a:r>
          </a:p>
          <a:p>
            <a:pPr lvl="0"/>
            <a:r>
              <a:rPr lang="ru-RU"/>
              <a:t>Оцениваем точность прогноза.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MA(1) </a:t>
            </a:r>
            <a:r>
              <a:rPr lang="ru-RU" b="1">
                <a:solidFill>
                  <a:srgbClr val="00B050"/>
                </a:solidFill>
              </a:rPr>
              <a:t>– процесс скользящего среднего 1-го порядка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122" y="1844824"/>
            <a:ext cx="624087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</a:rPr>
              <a:t>MA(q) </a:t>
            </a:r>
            <a:r>
              <a:rPr lang="ru-RU" b="1">
                <a:solidFill>
                  <a:srgbClr val="00B050"/>
                </a:solidFill>
              </a:rPr>
              <a:t>– процесс скользящего среднего порядка</a:t>
            </a:r>
            <a:r>
              <a:rPr lang="en-US" b="1">
                <a:solidFill>
                  <a:srgbClr val="00B050"/>
                </a:solidFill>
              </a:rPr>
              <a:t> q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210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5257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45243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Процесс </a:t>
            </a:r>
            <a:r>
              <a:rPr lang="en-US" b="1">
                <a:solidFill>
                  <a:srgbClr val="00B050"/>
                </a:solidFill>
              </a:rPr>
              <a:t>ARMA (</a:t>
            </a:r>
            <a:r>
              <a:rPr lang="en-US" b="1" err="1">
                <a:solidFill>
                  <a:srgbClr val="00B050"/>
                </a:solidFill>
              </a:rPr>
              <a:t>p,q</a:t>
            </a:r>
            <a:r>
              <a:rPr lang="en-US" b="1">
                <a:solidFill>
                  <a:srgbClr val="00B050"/>
                </a:solidFill>
              </a:rPr>
              <a:t>)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00" y="1700808"/>
            <a:ext cx="7542292" cy="39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44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Процесс </a:t>
            </a:r>
            <a:r>
              <a:rPr lang="en-US" b="1">
                <a:solidFill>
                  <a:srgbClr val="00B050"/>
                </a:solidFill>
              </a:rPr>
              <a:t>ARMA (</a:t>
            </a:r>
            <a:r>
              <a:rPr lang="en-US" b="1" err="1">
                <a:solidFill>
                  <a:srgbClr val="00B050"/>
                </a:solidFill>
              </a:rPr>
              <a:t>p,q</a:t>
            </a:r>
            <a:r>
              <a:rPr lang="en-US" b="1">
                <a:solidFill>
                  <a:srgbClr val="00B050"/>
                </a:solidFill>
              </a:rPr>
              <a:t>)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700808"/>
            <a:ext cx="77943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73162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941168"/>
            <a:ext cx="735875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Пример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/>
              <a:t>Проверим на стационарность процесс </a:t>
            </a:r>
          </a:p>
          <a:p>
            <a:pPr>
              <a:buNone/>
            </a:pPr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en-US" b="1"/>
              <a:t> </a:t>
            </a:r>
            <a:r>
              <a:rPr lang="ru-RU" b="1"/>
              <a:t>=1</a:t>
            </a:r>
            <a:r>
              <a:rPr lang="en-US" b="1"/>
              <a:t>,2</a:t>
            </a:r>
            <a:r>
              <a:rPr lang="ru-RU" b="1"/>
              <a:t> + </a:t>
            </a:r>
            <a:r>
              <a:rPr lang="en-US" b="1"/>
              <a:t>0</a:t>
            </a:r>
            <a:r>
              <a:rPr lang="ru-RU" b="1"/>
              <a:t>,</a:t>
            </a:r>
            <a:r>
              <a:rPr lang="en-US" b="1"/>
              <a:t>7y</a:t>
            </a:r>
            <a:r>
              <a:rPr lang="en-US" b="1" baseline="-25000"/>
              <a:t>t</a:t>
            </a:r>
            <a:r>
              <a:rPr lang="ru-RU" b="1" baseline="-25000"/>
              <a:t>-1</a:t>
            </a:r>
            <a:r>
              <a:rPr lang="ru-RU" b="1"/>
              <a:t> – 0,4</a:t>
            </a:r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ru-RU" b="1" baseline="-25000"/>
              <a:t>-2</a:t>
            </a:r>
            <a:r>
              <a:rPr lang="ru-RU" b="1"/>
              <a:t>+ </a:t>
            </a:r>
            <a:r>
              <a:rPr lang="ru-RU" b="1" err="1"/>
              <a:t>ξ</a:t>
            </a:r>
            <a:r>
              <a:rPr lang="en-US" b="1" baseline="-25000"/>
              <a:t>t</a:t>
            </a:r>
            <a:r>
              <a:rPr lang="ru-RU" b="1" baseline="-25000"/>
              <a:t> </a:t>
            </a:r>
            <a:r>
              <a:rPr lang="en-US" b="1"/>
              <a:t>-0,2</a:t>
            </a:r>
            <a:r>
              <a:rPr lang="ru-RU" b="1"/>
              <a:t> </a:t>
            </a:r>
            <a:r>
              <a:rPr lang="ru-RU" b="1" err="1"/>
              <a:t>ξ</a:t>
            </a:r>
            <a:r>
              <a:rPr lang="en-US" b="1" baseline="-25000"/>
              <a:t>t-1</a:t>
            </a:r>
            <a:r>
              <a:rPr lang="ru-RU" b="1" baseline="-25000"/>
              <a:t> </a:t>
            </a:r>
            <a:r>
              <a:rPr lang="ru-RU" b="1"/>
              <a:t>, </a:t>
            </a:r>
            <a:r>
              <a:rPr lang="ru-RU"/>
              <a:t> </a:t>
            </a:r>
            <a:r>
              <a:rPr lang="ru-RU" b="1"/>
              <a:t>( </a:t>
            </a:r>
            <a:r>
              <a:rPr lang="ru-RU" b="1" err="1"/>
              <a:t>ξ</a:t>
            </a:r>
            <a:r>
              <a:rPr lang="en-US" b="1" baseline="-25000"/>
              <a:t>t</a:t>
            </a:r>
            <a:r>
              <a:rPr lang="ru-RU" b="1"/>
              <a:t> ~ </a:t>
            </a:r>
            <a:r>
              <a:rPr lang="en-US" b="1"/>
              <a:t>WN</a:t>
            </a:r>
            <a:r>
              <a:rPr lang="ru-RU" b="1"/>
              <a:t>(0; σ</a:t>
            </a:r>
            <a:r>
              <a:rPr lang="ru-RU" b="1" baseline="30000"/>
              <a:t>2</a:t>
            </a:r>
            <a:r>
              <a:rPr lang="ru-RU" b="1"/>
              <a:t>)).</a:t>
            </a:r>
            <a:endParaRPr lang="ru-RU"/>
          </a:p>
          <a:p>
            <a:r>
              <a:rPr lang="ru-RU"/>
              <a:t>Это процесс </a:t>
            </a:r>
            <a:r>
              <a:rPr lang="en-US"/>
              <a:t>ARMA(2,1)</a:t>
            </a:r>
          </a:p>
          <a:p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en-US" b="1"/>
              <a:t> -</a:t>
            </a:r>
            <a:r>
              <a:rPr lang="ru-RU" b="1"/>
              <a:t> </a:t>
            </a:r>
            <a:r>
              <a:rPr lang="en-US" b="1"/>
              <a:t>0</a:t>
            </a:r>
            <a:r>
              <a:rPr lang="ru-RU" b="1"/>
              <a:t>,</a:t>
            </a:r>
            <a:r>
              <a:rPr lang="en-US" b="1"/>
              <a:t>7Ly</a:t>
            </a:r>
            <a:r>
              <a:rPr lang="en-US" b="1" baseline="-25000"/>
              <a:t>t</a:t>
            </a:r>
            <a:r>
              <a:rPr lang="ru-RU" b="1"/>
              <a:t> </a:t>
            </a:r>
            <a:r>
              <a:rPr lang="en-US" b="1"/>
              <a:t>+</a:t>
            </a:r>
            <a:r>
              <a:rPr lang="ru-RU" b="1"/>
              <a:t>0,4</a:t>
            </a:r>
            <a:r>
              <a:rPr lang="en-US" b="1"/>
              <a:t>L</a:t>
            </a:r>
            <a:r>
              <a:rPr lang="en-US" b="1" baseline="30000"/>
              <a:t>2</a:t>
            </a:r>
            <a:r>
              <a:rPr lang="en-US" b="1"/>
              <a:t>y</a:t>
            </a:r>
            <a:r>
              <a:rPr lang="en-US" b="1" baseline="-25000"/>
              <a:t>t</a:t>
            </a:r>
            <a:r>
              <a:rPr lang="ru-RU" b="1" baseline="-25000"/>
              <a:t> </a:t>
            </a:r>
            <a:r>
              <a:rPr lang="ru-RU" b="1"/>
              <a:t>=1</a:t>
            </a:r>
            <a:r>
              <a:rPr lang="en-US" b="1"/>
              <a:t>,2</a:t>
            </a:r>
            <a:r>
              <a:rPr lang="ru-RU" b="1"/>
              <a:t> + </a:t>
            </a:r>
            <a:r>
              <a:rPr lang="ru-RU" b="1" err="1"/>
              <a:t>ξ</a:t>
            </a:r>
            <a:r>
              <a:rPr lang="en-US" b="1" baseline="-25000"/>
              <a:t>t</a:t>
            </a:r>
            <a:r>
              <a:rPr lang="ru-RU" b="1" baseline="-25000"/>
              <a:t> </a:t>
            </a:r>
            <a:r>
              <a:rPr lang="en-US" b="1"/>
              <a:t>-0,2</a:t>
            </a:r>
            <a:r>
              <a:rPr lang="ru-RU" b="1"/>
              <a:t> </a:t>
            </a:r>
            <a:r>
              <a:rPr lang="ru-RU" b="1" err="1"/>
              <a:t>ξ</a:t>
            </a:r>
            <a:r>
              <a:rPr lang="en-US" b="1" baseline="-25000"/>
              <a:t>t-1</a:t>
            </a:r>
          </a:p>
          <a:p>
            <a:r>
              <a:rPr lang="en-US" b="1"/>
              <a:t>(1-0,7z+0,4z</a:t>
            </a:r>
            <a:r>
              <a:rPr lang="en-US" b="1" baseline="30000"/>
              <a:t>2</a:t>
            </a:r>
            <a:r>
              <a:rPr lang="en-US" b="1"/>
              <a:t>) </a:t>
            </a:r>
            <a:r>
              <a:rPr lang="en-US" b="1" err="1"/>
              <a:t>y</a:t>
            </a:r>
            <a:r>
              <a:rPr lang="en-US" b="1" baseline="-25000" err="1"/>
              <a:t>t</a:t>
            </a:r>
            <a:r>
              <a:rPr lang="ru-RU" b="1" baseline="-25000"/>
              <a:t> </a:t>
            </a:r>
            <a:r>
              <a:rPr lang="ru-RU" b="1"/>
              <a:t>=1</a:t>
            </a:r>
            <a:r>
              <a:rPr lang="en-US" b="1"/>
              <a:t>,2</a:t>
            </a:r>
            <a:r>
              <a:rPr lang="ru-RU" b="1"/>
              <a:t> + </a:t>
            </a:r>
            <a:r>
              <a:rPr lang="ru-RU" b="1" err="1"/>
              <a:t>ξ</a:t>
            </a:r>
            <a:r>
              <a:rPr lang="en-US" b="1" baseline="-25000"/>
              <a:t>t</a:t>
            </a:r>
            <a:r>
              <a:rPr lang="ru-RU" b="1" baseline="-25000"/>
              <a:t> </a:t>
            </a:r>
            <a:r>
              <a:rPr lang="en-US" b="1"/>
              <a:t>-0,2</a:t>
            </a:r>
            <a:r>
              <a:rPr lang="ru-RU" b="1"/>
              <a:t> </a:t>
            </a:r>
            <a:r>
              <a:rPr lang="ru-RU" b="1" err="1"/>
              <a:t>ξ</a:t>
            </a:r>
            <a:r>
              <a:rPr lang="en-US" b="1" baseline="-25000"/>
              <a:t>t-1</a:t>
            </a:r>
          </a:p>
          <a:p>
            <a:r>
              <a:rPr lang="en-US" b="1"/>
              <a:t>1-0,7z+0,4z</a:t>
            </a:r>
            <a:r>
              <a:rPr lang="en-US" b="1" baseline="30000"/>
              <a:t>2</a:t>
            </a:r>
            <a:r>
              <a:rPr lang="en-US" b="1"/>
              <a:t>=0</a:t>
            </a:r>
          </a:p>
          <a:p>
            <a:r>
              <a:rPr lang="en-US" b="1"/>
              <a:t>D=-1,11</a:t>
            </a:r>
          </a:p>
          <a:p>
            <a:r>
              <a:rPr lang="en-US" b="1"/>
              <a:t>Z</a:t>
            </a:r>
            <a:r>
              <a:rPr lang="en-US" b="1" baseline="-25000"/>
              <a:t>1</a:t>
            </a:r>
            <a:r>
              <a:rPr lang="en-US" b="1"/>
              <a:t> = (0,7-</a:t>
            </a:r>
            <a:r>
              <a:rPr lang="en-US" b="1" i="1"/>
              <a:t>i</a:t>
            </a:r>
            <a:r>
              <a:rPr lang="en-US" b="1"/>
              <a:t>*1,054)/0,8 = 0,875-1,3175*</a:t>
            </a:r>
            <a:r>
              <a:rPr lang="en-US" b="1" i="1" err="1"/>
              <a:t>i</a:t>
            </a:r>
            <a:endParaRPr lang="en-US" b="1" i="1"/>
          </a:p>
          <a:p>
            <a:r>
              <a:rPr lang="en-US" b="1"/>
              <a:t>Z</a:t>
            </a:r>
            <a:r>
              <a:rPr lang="en-US" b="1" baseline="-25000"/>
              <a:t>1</a:t>
            </a:r>
            <a:r>
              <a:rPr lang="en-US" b="1"/>
              <a:t>= (0,7+</a:t>
            </a:r>
            <a:r>
              <a:rPr lang="en-US" b="1" i="1"/>
              <a:t>i</a:t>
            </a:r>
            <a:r>
              <a:rPr lang="en-US" b="1"/>
              <a:t>*1,054)/0,8 = 0,875+1,3175*</a:t>
            </a:r>
            <a:r>
              <a:rPr lang="en-US" b="1" i="1"/>
              <a:t>I</a:t>
            </a:r>
            <a:endParaRPr lang="ru-RU" b="1" i="1"/>
          </a:p>
          <a:p>
            <a:r>
              <a:rPr lang="ru-RU" b="1" i="1"/>
              <a:t>Корни находятся за пределами единичного круга, поэтому процесс стационарен</a:t>
            </a:r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5256584" cy="422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08720"/>
            <a:ext cx="59150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Случайное блуждание (</a:t>
            </a:r>
            <a:r>
              <a:rPr lang="en-US" b="1">
                <a:solidFill>
                  <a:srgbClr val="00B050"/>
                </a:solidFill>
              </a:rPr>
              <a:t>Random walk, RW</a:t>
            </a:r>
            <a:r>
              <a:rPr lang="ru-RU" b="1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826172" cy="402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Случайное блуждание (</a:t>
            </a:r>
            <a:r>
              <a:rPr lang="en-US" b="1">
                <a:solidFill>
                  <a:srgbClr val="00B050"/>
                </a:solidFill>
              </a:rPr>
              <a:t>Random walk, RW</a:t>
            </a:r>
            <a:r>
              <a:rPr lang="ru-RU" b="1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400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Случайное блуждание (</a:t>
            </a:r>
            <a:r>
              <a:rPr lang="en-US" b="1">
                <a:solidFill>
                  <a:srgbClr val="00B050"/>
                </a:solidFill>
              </a:rPr>
              <a:t>Random walk, RW</a:t>
            </a:r>
            <a:r>
              <a:rPr lang="ru-RU" b="1">
                <a:solidFill>
                  <a:srgbClr val="00B050"/>
                </a:solidFill>
              </a:rPr>
              <a:t>)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940425" cy="163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5112568" cy="234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Случайное блуждание (</a:t>
            </a:r>
            <a:r>
              <a:rPr lang="en-US" b="1">
                <a:solidFill>
                  <a:srgbClr val="00B050"/>
                </a:solidFill>
              </a:rPr>
              <a:t>Random walk, RW</a:t>
            </a:r>
            <a:r>
              <a:rPr lang="ru-RU" b="1">
                <a:solidFill>
                  <a:srgbClr val="00B050"/>
                </a:solidFill>
              </a:rPr>
              <a:t>)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984776" cy="363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Алгоритм прогнозирования для временного ряда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/>
              <a:t>1. Строим график временного ряда, графики </a:t>
            </a:r>
            <a:r>
              <a:rPr lang="en-US"/>
              <a:t>ACF</a:t>
            </a:r>
            <a:r>
              <a:rPr lang="ru-RU"/>
              <a:t>, </a:t>
            </a:r>
            <a:r>
              <a:rPr lang="en-US"/>
              <a:t>PACF</a:t>
            </a:r>
            <a:r>
              <a:rPr lang="ru-RU"/>
              <a:t>. Делаем предварительные выводы о стационарности.</a:t>
            </a:r>
          </a:p>
          <a:p>
            <a:pPr lvl="0">
              <a:buNone/>
            </a:pPr>
            <a:r>
              <a:rPr lang="ru-RU"/>
              <a:t>2. Тестируем ряд на стационарность (</a:t>
            </a:r>
            <a:r>
              <a:rPr lang="en-US"/>
              <a:t>ADF-</a:t>
            </a:r>
            <a:r>
              <a:rPr lang="ru-RU"/>
              <a:t>тест).</a:t>
            </a:r>
          </a:p>
          <a:p>
            <a:pPr lvl="0">
              <a:buNone/>
            </a:pPr>
            <a:r>
              <a:rPr lang="ru-RU"/>
              <a:t>3. Если ряд нестационарный, приводим к стационарному виду (основное преобразование – взятие разностей, разностей второго порядка, сезонных разностей, логарифмирование).</a:t>
            </a:r>
          </a:p>
          <a:p>
            <a:pPr lvl="0">
              <a:buNone/>
            </a:pPr>
            <a:r>
              <a:rPr lang="ru-RU"/>
              <a:t>4. Оцениваем модель </a:t>
            </a:r>
            <a:r>
              <a:rPr lang="en-US"/>
              <a:t>ARIMA</a:t>
            </a:r>
            <a:r>
              <a:rPr lang="ru-RU"/>
              <a:t> (</a:t>
            </a:r>
            <a:r>
              <a:rPr lang="en-US"/>
              <a:t>p</a:t>
            </a:r>
            <a:r>
              <a:rPr lang="ru-RU"/>
              <a:t>,</a:t>
            </a:r>
            <a:r>
              <a:rPr lang="en-US"/>
              <a:t>d</a:t>
            </a:r>
            <a:r>
              <a:rPr lang="ru-RU"/>
              <a:t>,</a:t>
            </a:r>
            <a:r>
              <a:rPr lang="en-US"/>
              <a:t>q</a:t>
            </a:r>
            <a:r>
              <a:rPr lang="ru-RU"/>
              <a:t>).Можно оценить несколько моделей и выбрать наилучшую по критериям </a:t>
            </a:r>
            <a:r>
              <a:rPr lang="en-US"/>
              <a:t>AIC</a:t>
            </a:r>
            <a:r>
              <a:rPr lang="ru-RU"/>
              <a:t>, </a:t>
            </a:r>
            <a:r>
              <a:rPr lang="en-US"/>
              <a:t>BIC</a:t>
            </a:r>
            <a:r>
              <a:rPr lang="ru-RU"/>
              <a:t>.</a:t>
            </a:r>
          </a:p>
          <a:p>
            <a:pPr lvl="0"/>
            <a:r>
              <a:rPr lang="ru-RU"/>
              <a:t>Проверяем остатки (</a:t>
            </a:r>
            <a:r>
              <a:rPr lang="en-US"/>
              <a:t>WN</a:t>
            </a:r>
            <a:r>
              <a:rPr lang="ru-RU"/>
              <a:t>)</a:t>
            </a:r>
            <a:r>
              <a:rPr lang="en-US"/>
              <a:t>.</a:t>
            </a:r>
            <a:endParaRPr lang="ru-RU"/>
          </a:p>
          <a:p>
            <a:pPr lvl="0"/>
            <a:r>
              <a:rPr lang="ru-RU"/>
              <a:t>Прогнозируем на основе модели п.4.</a:t>
            </a:r>
          </a:p>
          <a:p>
            <a:pPr lvl="0"/>
            <a:r>
              <a:rPr lang="ru-RU"/>
              <a:t>Оцениваем точность прогноза.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Порядок </a:t>
            </a:r>
            <a:r>
              <a:rPr lang="ru-RU" b="1" err="1">
                <a:solidFill>
                  <a:srgbClr val="00B050"/>
                </a:solidFill>
              </a:rPr>
              <a:t>интегрированности</a:t>
            </a:r>
            <a:r>
              <a:rPr lang="ru-RU" b="1">
                <a:solidFill>
                  <a:srgbClr val="00B050"/>
                </a:solidFill>
              </a:rPr>
              <a:t> ВР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112" y="1772816"/>
            <a:ext cx="693294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Порядок </a:t>
            </a:r>
            <a:r>
              <a:rPr lang="ru-RU" b="1" err="1">
                <a:solidFill>
                  <a:srgbClr val="00B050"/>
                </a:solidFill>
              </a:rPr>
              <a:t>интегрированности</a:t>
            </a:r>
            <a:r>
              <a:rPr lang="ru-RU" b="1">
                <a:solidFill>
                  <a:srgbClr val="00B050"/>
                </a:solidFill>
              </a:rPr>
              <a:t> ВР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540" y="1576387"/>
            <a:ext cx="7425892" cy="453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Процесс </a:t>
            </a:r>
            <a:r>
              <a:rPr lang="en-US" b="1">
                <a:solidFill>
                  <a:srgbClr val="00B050"/>
                </a:solidFill>
              </a:rPr>
              <a:t>ARIMA (</a:t>
            </a:r>
            <a:r>
              <a:rPr lang="en-US" b="1" err="1">
                <a:solidFill>
                  <a:srgbClr val="00B050"/>
                </a:solidFill>
              </a:rPr>
              <a:t>p,d,q</a:t>
            </a:r>
            <a:r>
              <a:rPr lang="en-US" b="1">
                <a:solidFill>
                  <a:srgbClr val="00B050"/>
                </a:solidFill>
              </a:rPr>
              <a:t>)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582495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661248"/>
            <a:ext cx="81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Процесс </a:t>
            </a:r>
            <a:r>
              <a:rPr lang="en-US" b="1">
                <a:solidFill>
                  <a:srgbClr val="00B050"/>
                </a:solidFill>
              </a:rPr>
              <a:t>ARIMA (</a:t>
            </a:r>
            <a:r>
              <a:rPr lang="en-US" b="1" err="1">
                <a:solidFill>
                  <a:srgbClr val="00B050"/>
                </a:solidFill>
              </a:rPr>
              <a:t>p,d,q</a:t>
            </a:r>
            <a:r>
              <a:rPr lang="en-US" b="1">
                <a:solidFill>
                  <a:srgbClr val="00B050"/>
                </a:solidFill>
              </a:rPr>
              <a:t>)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57494"/>
            <a:ext cx="7200799" cy="421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Процесс </a:t>
            </a:r>
            <a:r>
              <a:rPr lang="en-US" b="1">
                <a:solidFill>
                  <a:srgbClr val="00B050"/>
                </a:solidFill>
              </a:rPr>
              <a:t>ARIMA (</a:t>
            </a:r>
            <a:r>
              <a:rPr lang="en-US" b="1" err="1">
                <a:solidFill>
                  <a:srgbClr val="00B050"/>
                </a:solidFill>
              </a:rPr>
              <a:t>p,d,q</a:t>
            </a:r>
            <a:r>
              <a:rPr lang="en-US" b="1">
                <a:solidFill>
                  <a:srgbClr val="00B050"/>
                </a:solidFill>
              </a:rPr>
              <a:t>)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70294"/>
            <a:ext cx="7416823" cy="473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Прогнозирование в рамках модели </a:t>
            </a:r>
            <a:r>
              <a:rPr lang="en-US" b="1">
                <a:solidFill>
                  <a:srgbClr val="00B050"/>
                </a:solidFill>
              </a:rPr>
              <a:t>ARIMA(</a:t>
            </a:r>
            <a:r>
              <a:rPr lang="en-US" b="1" err="1">
                <a:solidFill>
                  <a:srgbClr val="00B050"/>
                </a:solidFill>
              </a:rPr>
              <a:t>p,d,q</a:t>
            </a:r>
            <a:r>
              <a:rPr lang="en-US" b="1">
                <a:solidFill>
                  <a:srgbClr val="00B050"/>
                </a:solidFill>
              </a:rPr>
              <a:t>)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24" y="1628799"/>
            <a:ext cx="8011500" cy="432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Как подобрать для временного ряда подходящую </a:t>
            </a:r>
            <a:r>
              <a:rPr lang="en-US" b="1">
                <a:solidFill>
                  <a:srgbClr val="00B050"/>
                </a:solidFill>
              </a:rPr>
              <a:t>ARIMA – </a:t>
            </a:r>
            <a:r>
              <a:rPr lang="ru-RU" b="1">
                <a:solidFill>
                  <a:srgbClr val="00B050"/>
                </a:solidFill>
              </a:rPr>
              <a:t>модель</a:t>
            </a:r>
            <a:r>
              <a:rPr lang="en-US" b="1">
                <a:solidFill>
                  <a:srgbClr val="00B050"/>
                </a:solidFill>
              </a:rPr>
              <a:t>?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/>
              <a:t>Обычно смотрят на график приведенного к стационарному виду ВР и графики </a:t>
            </a:r>
            <a:r>
              <a:rPr lang="en-US"/>
              <a:t>ACF, PACF</a:t>
            </a:r>
            <a:endParaRPr lang="ru-RU"/>
          </a:p>
          <a:p>
            <a:r>
              <a:rPr lang="ru-RU"/>
              <a:t>Строят несколько моделей и из их выбирают наилучшую по критерию </a:t>
            </a:r>
            <a:r>
              <a:rPr lang="en-US"/>
              <a:t>AIC</a:t>
            </a:r>
          </a:p>
          <a:p>
            <a:r>
              <a:rPr lang="en-US"/>
              <a:t>B R-studio </a:t>
            </a:r>
            <a:r>
              <a:rPr lang="ru-RU"/>
              <a:t>можно использовать функцию </a:t>
            </a:r>
            <a:r>
              <a:rPr lang="en-US" b="1" err="1"/>
              <a:t>autoarima</a:t>
            </a:r>
            <a:r>
              <a:rPr lang="en-US"/>
              <a:t>, </a:t>
            </a:r>
            <a:r>
              <a:rPr lang="ru-RU"/>
              <a:t>она сама выберет модель с наименьшим значением </a:t>
            </a:r>
            <a:r>
              <a:rPr lang="en-US"/>
              <a:t>AIC</a:t>
            </a:r>
          </a:p>
          <a:p>
            <a:pPr>
              <a:buNone/>
            </a:pPr>
            <a:endParaRPr lang="ru-RU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Пример</a:t>
            </a:r>
            <a:r>
              <a:rPr lang="en-US" b="1">
                <a:solidFill>
                  <a:srgbClr val="00B050"/>
                </a:solidFill>
              </a:rPr>
              <a:t> </a:t>
            </a:r>
            <a:r>
              <a:rPr lang="ru-RU" b="1">
                <a:solidFill>
                  <a:srgbClr val="00B050"/>
                </a:solidFill>
              </a:rPr>
              <a:t>в </a:t>
            </a:r>
            <a:r>
              <a:rPr lang="en-US" b="1">
                <a:solidFill>
                  <a:srgbClr val="00B050"/>
                </a:solidFill>
              </a:rPr>
              <a:t>R-studio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09509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4104456" cy="167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805264"/>
            <a:ext cx="4638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Пример</a:t>
            </a:r>
            <a:r>
              <a:rPr lang="en-US" b="1">
                <a:solidFill>
                  <a:srgbClr val="00B050"/>
                </a:solidFill>
              </a:rPr>
              <a:t> </a:t>
            </a:r>
            <a:r>
              <a:rPr lang="ru-RU" b="1">
                <a:solidFill>
                  <a:srgbClr val="00B050"/>
                </a:solidFill>
              </a:rPr>
              <a:t>в </a:t>
            </a:r>
            <a:r>
              <a:rPr lang="en-US" b="1">
                <a:solidFill>
                  <a:srgbClr val="00B050"/>
                </a:solidFill>
              </a:rPr>
              <a:t>R-studio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816424" cy="221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744416" cy="226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0767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5805264"/>
            <a:ext cx="56234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445224"/>
            <a:ext cx="461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628800"/>
            <a:ext cx="4400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Пример</a:t>
            </a:r>
            <a:r>
              <a:rPr lang="en-US" b="1">
                <a:solidFill>
                  <a:srgbClr val="00B050"/>
                </a:solidFill>
              </a:rPr>
              <a:t> </a:t>
            </a:r>
            <a:r>
              <a:rPr lang="ru-RU" b="1">
                <a:solidFill>
                  <a:srgbClr val="00B050"/>
                </a:solidFill>
              </a:rPr>
              <a:t>в </a:t>
            </a:r>
            <a:r>
              <a:rPr lang="en-US" b="1">
                <a:solidFill>
                  <a:srgbClr val="00B050"/>
                </a:solidFill>
              </a:rPr>
              <a:t>R-studio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789040"/>
            <a:ext cx="488361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6266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Стационарность временного ряда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pPr>
              <a:buNone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99198" cy="300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84984"/>
            <a:ext cx="1008112" cy="38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1008112" cy="38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Пример</a:t>
            </a:r>
            <a:r>
              <a:rPr lang="en-US" b="1">
                <a:solidFill>
                  <a:srgbClr val="00B050"/>
                </a:solidFill>
              </a:rPr>
              <a:t> </a:t>
            </a:r>
            <a:r>
              <a:rPr lang="ru-RU" b="1">
                <a:solidFill>
                  <a:srgbClr val="00B050"/>
                </a:solidFill>
              </a:rPr>
              <a:t>в </a:t>
            </a:r>
            <a:r>
              <a:rPr lang="en-US" b="1">
                <a:solidFill>
                  <a:srgbClr val="00B050"/>
                </a:solidFill>
              </a:rPr>
              <a:t>R-studio (</a:t>
            </a:r>
            <a:r>
              <a:rPr lang="ru-RU" b="1">
                <a:solidFill>
                  <a:srgbClr val="00B050"/>
                </a:solidFill>
              </a:rPr>
              <a:t>сезонная </a:t>
            </a:r>
            <a:r>
              <a:rPr lang="en-US" b="1">
                <a:solidFill>
                  <a:srgbClr val="00B050"/>
                </a:solidFill>
              </a:rPr>
              <a:t>ARIMA)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86683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670" y="1844824"/>
            <a:ext cx="4565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B050"/>
                </a:solidFill>
              </a:rPr>
              <a:t>Алгоритм прогнозирования для временного ряда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/>
              <a:t>1. </a:t>
            </a:r>
            <a:r>
              <a:rPr lang="ru-RU">
                <a:solidFill>
                  <a:srgbClr val="FF0000"/>
                </a:solidFill>
              </a:rPr>
              <a:t>Строим график временного ряда, графики </a:t>
            </a:r>
            <a:r>
              <a:rPr lang="en-US">
                <a:solidFill>
                  <a:srgbClr val="FF0000"/>
                </a:solidFill>
              </a:rPr>
              <a:t>ACF</a:t>
            </a:r>
            <a:r>
              <a:rPr lang="ru-RU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</a:rPr>
              <a:t>PACF</a:t>
            </a:r>
            <a:r>
              <a:rPr lang="ru-RU">
                <a:solidFill>
                  <a:srgbClr val="FF0000"/>
                </a:solidFill>
              </a:rPr>
              <a:t>. Делаем предварительные выводы о стационарности</a:t>
            </a:r>
            <a:r>
              <a:rPr lang="ru-RU"/>
              <a:t>.</a:t>
            </a:r>
          </a:p>
          <a:p>
            <a:pPr lvl="0">
              <a:buNone/>
            </a:pPr>
            <a:r>
              <a:rPr lang="ru-RU"/>
              <a:t>2. </a:t>
            </a:r>
            <a:r>
              <a:rPr lang="ru-RU">
                <a:solidFill>
                  <a:srgbClr val="FF0000"/>
                </a:solidFill>
              </a:rPr>
              <a:t>Тестируем ряд на стационарность (</a:t>
            </a:r>
            <a:r>
              <a:rPr lang="en-US">
                <a:solidFill>
                  <a:srgbClr val="FF0000"/>
                </a:solidFill>
              </a:rPr>
              <a:t>ADF-</a:t>
            </a:r>
            <a:r>
              <a:rPr lang="ru-RU">
                <a:solidFill>
                  <a:srgbClr val="FF0000"/>
                </a:solidFill>
              </a:rPr>
              <a:t>тест).</a:t>
            </a:r>
          </a:p>
          <a:p>
            <a:pPr lvl="0">
              <a:buNone/>
            </a:pPr>
            <a:r>
              <a:rPr lang="ru-RU">
                <a:solidFill>
                  <a:srgbClr val="FF0000"/>
                </a:solidFill>
              </a:rPr>
              <a:t>3. Если ряд нестационарный, приводим к стационарному виду (основное преобразование – взятие разностей, разностей второго порядка, логарифмирование).</a:t>
            </a:r>
          </a:p>
          <a:p>
            <a:pPr lvl="0">
              <a:buNone/>
            </a:pPr>
            <a:r>
              <a:rPr lang="ru-RU"/>
              <a:t>4. </a:t>
            </a:r>
            <a:r>
              <a:rPr lang="ru-RU">
                <a:solidFill>
                  <a:srgbClr val="FF0000"/>
                </a:solidFill>
              </a:rPr>
              <a:t>Оцениваем модель </a:t>
            </a:r>
            <a:r>
              <a:rPr lang="en-US">
                <a:solidFill>
                  <a:srgbClr val="FF0000"/>
                </a:solidFill>
              </a:rPr>
              <a:t>ARIMA</a:t>
            </a:r>
            <a:r>
              <a:rPr lang="ru-RU">
                <a:solidFill>
                  <a:srgbClr val="FF0000"/>
                </a:solidFill>
              </a:rPr>
              <a:t> (</a:t>
            </a:r>
            <a:r>
              <a:rPr lang="en-US">
                <a:solidFill>
                  <a:srgbClr val="FF0000"/>
                </a:solidFill>
              </a:rPr>
              <a:t>p</a:t>
            </a:r>
            <a:r>
              <a:rPr lang="ru-RU">
                <a:solidFill>
                  <a:srgbClr val="FF0000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ru-RU">
                <a:solidFill>
                  <a:srgbClr val="FF0000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q</a:t>
            </a:r>
            <a:r>
              <a:rPr lang="ru-RU">
                <a:solidFill>
                  <a:srgbClr val="FF0000"/>
                </a:solidFill>
              </a:rPr>
              <a:t>).Можно оценить несколько моделей и выбрать наилучшую по критериям </a:t>
            </a:r>
            <a:r>
              <a:rPr lang="en-US">
                <a:solidFill>
                  <a:srgbClr val="FF0000"/>
                </a:solidFill>
              </a:rPr>
              <a:t>AIC</a:t>
            </a:r>
            <a:r>
              <a:rPr lang="ru-RU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</a:rPr>
              <a:t>BIC</a:t>
            </a:r>
            <a:r>
              <a:rPr lang="ru-RU">
                <a:solidFill>
                  <a:srgbClr val="FF0000"/>
                </a:solidFill>
              </a:rPr>
              <a:t>.</a:t>
            </a:r>
          </a:p>
          <a:p>
            <a:pPr lvl="0">
              <a:buNone/>
            </a:pPr>
            <a:r>
              <a:rPr lang="en-US"/>
              <a:t>5. </a:t>
            </a:r>
            <a:r>
              <a:rPr lang="ru-RU">
                <a:solidFill>
                  <a:srgbClr val="FF0000"/>
                </a:solidFill>
              </a:rPr>
              <a:t>Проверяем остатки (</a:t>
            </a:r>
            <a:r>
              <a:rPr lang="en-US">
                <a:solidFill>
                  <a:srgbClr val="FF0000"/>
                </a:solidFill>
              </a:rPr>
              <a:t>WN</a:t>
            </a:r>
            <a:r>
              <a:rPr lang="ru-RU">
                <a:solidFill>
                  <a:srgbClr val="FF0000"/>
                </a:solidFill>
              </a:rPr>
              <a:t>)</a:t>
            </a:r>
            <a:r>
              <a:rPr lang="en-US">
                <a:solidFill>
                  <a:srgbClr val="FF0000"/>
                </a:solidFill>
              </a:rPr>
              <a:t>.</a:t>
            </a:r>
            <a:endParaRPr lang="ru-RU">
              <a:solidFill>
                <a:srgbClr val="FF0000"/>
              </a:solidFill>
            </a:endParaRPr>
          </a:p>
          <a:p>
            <a:pPr lvl="0"/>
            <a:r>
              <a:rPr lang="ru-RU"/>
              <a:t>Прогнозируем на основе модели п.4.</a:t>
            </a:r>
          </a:p>
          <a:p>
            <a:pPr lvl="0"/>
            <a:r>
              <a:rPr lang="ru-RU"/>
              <a:t>Оцениваем точность прогноза.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00B050"/>
                </a:solidFill>
              </a:rPr>
              <a:t>Проверка наличия автокорреляции в остатках </a:t>
            </a:r>
            <a:br>
              <a:rPr lang="ru-RU" sz="2800"/>
            </a:b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54133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B050"/>
                </a:solidFill>
              </a:rPr>
              <a:t>Проверка наличия автокорреляции в остатках </a:t>
            </a:r>
            <a:br>
              <a:rPr lang="ru-RU" sz="2800"/>
            </a:b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411222" cy="329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B050"/>
                </a:solidFill>
              </a:rPr>
              <a:t>Проверка наличия автокорреляции в остатках </a:t>
            </a:r>
            <a:br>
              <a:rPr lang="ru-RU" sz="2800"/>
            </a:b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03" y="1628800"/>
            <a:ext cx="84604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B050"/>
                </a:solidFill>
              </a:rPr>
              <a:t>Проверка наличия автокорреляции в остатках </a:t>
            </a:r>
            <a:br>
              <a:rPr lang="ru-RU" sz="2800"/>
            </a:b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10256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b="1">
                <a:solidFill>
                  <a:srgbClr val="00B050"/>
                </a:solidFill>
              </a:rPr>
              <a:t>Пример</a:t>
            </a:r>
            <a:br>
              <a:rPr lang="ru-RU" b="1">
                <a:solidFill>
                  <a:srgbClr val="00B050"/>
                </a:solidFill>
              </a:rPr>
            </a:b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552728" cy="52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Прогнозирование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700808"/>
            <a:ext cx="54414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3789040"/>
            <a:ext cx="30963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Оценка точности прогноза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605" y="1844824"/>
            <a:ext cx="779187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B050"/>
                </a:solidFill>
              </a:rPr>
              <a:t>Оценка точности прогноза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247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21088"/>
            <a:ext cx="6624736" cy="9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CFAC07902159458531927D9D57CBD4" ma:contentTypeVersion="2" ma:contentTypeDescription="Создание документа." ma:contentTypeScope="" ma:versionID="1017c8b912e1700108ea212fe1f59fef">
  <xsd:schema xmlns:xsd="http://www.w3.org/2001/XMLSchema" xmlns:xs="http://www.w3.org/2001/XMLSchema" xmlns:p="http://schemas.microsoft.com/office/2006/metadata/properties" xmlns:ns2="8efed90d-f6f2-45fb-99a6-2b8bf4e93b1f" targetNamespace="http://schemas.microsoft.com/office/2006/metadata/properties" ma:root="true" ma:fieldsID="d43c3d9b5b09432964379bee7a69b2c1" ns2:_="">
    <xsd:import namespace="8efed90d-f6f2-45fb-99a6-2b8bf4e93b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ed90d-f6f2-45fb-99a6-2b8bf4e93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7A18D6-47F4-4423-872D-062E40BDB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DD5C79-AA15-44D2-99FA-0BD14401A2FA}">
  <ds:schemaRefs>
    <ds:schemaRef ds:uri="8efed90d-f6f2-45fb-99a6-2b8bf4e93b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7E259C-C1F5-4D01-8871-AC2EFEC13D6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103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103</vt:i4>
      </vt:variant>
    </vt:vector>
  </HeadingPairs>
  <TitlesOfParts>
    <vt:vector size="104" baseType="lpstr">
      <vt:lpstr>Тема Office</vt:lpstr>
      <vt:lpstr>Временные ряды</vt:lpstr>
      <vt:lpstr>Временные ряды</vt:lpstr>
      <vt:lpstr>Зачем нужно моделировать временные ряды ?</vt:lpstr>
      <vt:lpstr>Примеры (одномерные временные ряды )</vt:lpstr>
      <vt:lpstr>Примеры (одномерные временные ряды)</vt:lpstr>
      <vt:lpstr>Пример (многомерные временные ряды)</vt:lpstr>
      <vt:lpstr>Алгоритм прогнозирования для временного ряда </vt:lpstr>
      <vt:lpstr>Алгоритм прогнозирования для временного ряда </vt:lpstr>
      <vt:lpstr>Стационарность временного ряда</vt:lpstr>
      <vt:lpstr>Стационарность временного ряда</vt:lpstr>
      <vt:lpstr>Основные причины нестационарности</vt:lpstr>
      <vt:lpstr>Проверка стационарности ВР</vt:lpstr>
      <vt:lpstr>Пример стационарного процесса</vt:lpstr>
      <vt:lpstr>Пример нестационарного процесса</vt:lpstr>
      <vt:lpstr>Пример нестационарного процесса</vt:lpstr>
      <vt:lpstr>Пример нестационарного процесса</vt:lpstr>
      <vt:lpstr>Пример нестационарного процесса</vt:lpstr>
      <vt:lpstr>ACF (автокорреляционная функция)</vt:lpstr>
      <vt:lpstr>ACF (пример построения в Excel)</vt:lpstr>
      <vt:lpstr>ACF (пример построения в Excel)</vt:lpstr>
      <vt:lpstr>PACF (частная автокорр. функция)</vt:lpstr>
      <vt:lpstr>PACF (построение в Excel)</vt:lpstr>
      <vt:lpstr>PACF (построение в Excel)</vt:lpstr>
      <vt:lpstr>Примеры ACF, PACF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прогнозирования для временного ряда </vt:lpstr>
      <vt:lpstr>Расширенный тест Дики-Фуллера</vt:lpstr>
      <vt:lpstr>Расширенный тест Дики-Фуллера (ADF-тест)</vt:lpstr>
      <vt:lpstr>Расширенный тест Дики-Фуллера</vt:lpstr>
      <vt:lpstr>Расширенный тест Дики-Фуллера</vt:lpstr>
      <vt:lpstr>Расширенный тест Дики-Фуллера</vt:lpstr>
      <vt:lpstr>Расширенный тест Дики-Фуллера (ADF-тест) в R-studio</vt:lpstr>
      <vt:lpstr>Расширенный тест Дики-Фуллера (ADF-тест) в R-studio</vt:lpstr>
      <vt:lpstr>Расширенный тест Дики-Фуллера (ADF-тест) в R-studio</vt:lpstr>
      <vt:lpstr>Расширенный тест Дики-Фуллера (ADF-тест) в R-studio</vt:lpstr>
      <vt:lpstr>Расширенный тест Дики-Фуллера (ADF-тест) в R-studio</vt:lpstr>
      <vt:lpstr>Алгоритм прогнозирования для временного ряда </vt:lpstr>
      <vt:lpstr>Как привести ВР к стационарному виду?</vt:lpstr>
      <vt:lpstr>Как избавиться от трендовой составляющей?</vt:lpstr>
      <vt:lpstr>Построение ряда в первых разностях (Excel)</vt:lpstr>
      <vt:lpstr>Построение ряда в первых разностях (R-studio)</vt:lpstr>
      <vt:lpstr>Логарифмирование уровней ВР</vt:lpstr>
      <vt:lpstr>Логарифмирование уровней ВР(Excel) </vt:lpstr>
      <vt:lpstr>Логарифмирование уровней ВР(Excel) </vt:lpstr>
      <vt:lpstr>Алгоритм прогнозирования для временного ряда </vt:lpstr>
      <vt:lpstr>Важные примеры одномерных случайных процессов</vt:lpstr>
      <vt:lpstr>Важные примеры одномерных случайных процессов</vt:lpstr>
      <vt:lpstr>Белый шум (WN-white noise)</vt:lpstr>
      <vt:lpstr>Белый шум</vt:lpstr>
      <vt:lpstr>AR – процессы </vt:lpstr>
      <vt:lpstr>AR (1) – процесс авторегрессии первого порядка</vt:lpstr>
      <vt:lpstr>AR(1) – вычисление математического ожидания</vt:lpstr>
      <vt:lpstr>AR(1) – вычисление дисперсии</vt:lpstr>
      <vt:lpstr>AR(1) – вычисление автоковариаций</vt:lpstr>
      <vt:lpstr>AR(1)- процесс авторегрессии первого порядка</vt:lpstr>
      <vt:lpstr>Презентация PowerPoint</vt:lpstr>
      <vt:lpstr>Пример (AR(1))</vt:lpstr>
      <vt:lpstr>Пример (AR(1)) - ACF</vt:lpstr>
      <vt:lpstr>Пример (AR(1)) - PACF</vt:lpstr>
      <vt:lpstr>AR(p) – процесс авторегрессии порядка p</vt:lpstr>
      <vt:lpstr>AR(p) – процесс авторегрессии порядка p</vt:lpstr>
      <vt:lpstr>AR(p) – процесс авторегрессии порядка p</vt:lpstr>
      <vt:lpstr>AR(p) – процесс авторегрессии порядка p</vt:lpstr>
      <vt:lpstr>Пример</vt:lpstr>
      <vt:lpstr>Графики AR(1), AR(2)</vt:lpstr>
      <vt:lpstr>MA(1) – процесс скользящего среднего 1-го порядка</vt:lpstr>
      <vt:lpstr>MA(1) – процесс скользящего среднего 1-го порядка</vt:lpstr>
      <vt:lpstr>MA(q) – процесс скользящего среднего порядка q</vt:lpstr>
      <vt:lpstr>Процесс ARMA (p,q)</vt:lpstr>
      <vt:lpstr>Процесс ARMA (p,q)</vt:lpstr>
      <vt:lpstr>Пример</vt:lpstr>
      <vt:lpstr>Презентация PowerPoint</vt:lpstr>
      <vt:lpstr>Случайное блуждание (Random walk, RW)</vt:lpstr>
      <vt:lpstr>Случайное блуждание (Random walk, RW)</vt:lpstr>
      <vt:lpstr>Случайное блуждание (Random walk, RW)</vt:lpstr>
      <vt:lpstr>Случайное блуждание (Random walk, RW)</vt:lpstr>
      <vt:lpstr>Порядок интегрированности ВР</vt:lpstr>
      <vt:lpstr>Порядок интегрированности ВР</vt:lpstr>
      <vt:lpstr>Процесс ARIMA (p,d,q)</vt:lpstr>
      <vt:lpstr>Процесс ARIMA (p,d,q)</vt:lpstr>
      <vt:lpstr>Процесс ARIMA (p,d,q)</vt:lpstr>
      <vt:lpstr>Прогнозирование в рамках модели ARIMA(p,d,q)</vt:lpstr>
      <vt:lpstr>Как подобрать для временного ряда подходящую ARIMA – модель?</vt:lpstr>
      <vt:lpstr>Пример в R-studio</vt:lpstr>
      <vt:lpstr>Пример в R-studio</vt:lpstr>
      <vt:lpstr>Пример в R-studio</vt:lpstr>
      <vt:lpstr>Пример в R-studio (сезонная ARIMA)</vt:lpstr>
      <vt:lpstr>Алгоритм прогнозирования для временного ряда </vt:lpstr>
      <vt:lpstr>Проверка наличия автокорреляции в остатках  </vt:lpstr>
      <vt:lpstr>Проверка наличия автокорреляции в остатках  </vt:lpstr>
      <vt:lpstr>Проверка наличия автокорреляции в остатках  </vt:lpstr>
      <vt:lpstr>Проверка наличия автокорреляции в остатках  </vt:lpstr>
      <vt:lpstr>Пример </vt:lpstr>
      <vt:lpstr>Прогнозирование </vt:lpstr>
      <vt:lpstr>Оценка точности прогноза </vt:lpstr>
      <vt:lpstr>Оценка точности прогноза </vt:lpstr>
      <vt:lpstr>Пример</vt:lpstr>
      <vt:lpstr>Сравнение прогнозных моделей</vt:lpstr>
      <vt:lpstr>Сравнение прогнозных моделей</vt:lpstr>
      <vt:lpstr>Сравнение прогнозных моделей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Временные ряды</dc:title>
  <dc:creator>Алексей Ивашина</dc:creator>
  <cp:revision>3</cp:revision>
  <dcterms:created xsi:type="dcterms:W3CDTF">2020-05-27T01:35:42Z</dcterms:created>
  <dcterms:modified xsi:type="dcterms:W3CDTF">2020-06-17T07:43:26Z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0x010100DCCFAC07902159458531927D9D57CBD4</vt:lpwstr>
  </property>
</Properties>
</file>