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sldIdLst>
    <p:sldId id="256" r:id="rId2"/>
    <p:sldId id="282" r:id="rId3"/>
    <p:sldId id="278" r:id="rId4"/>
    <p:sldId id="291" r:id="rId5"/>
    <p:sldId id="307" r:id="rId6"/>
    <p:sldId id="310" r:id="rId7"/>
    <p:sldId id="281" r:id="rId8"/>
    <p:sldId id="283" r:id="rId9"/>
    <p:sldId id="285" r:id="rId10"/>
    <p:sldId id="284" r:id="rId11"/>
    <p:sldId id="276" r:id="rId12"/>
    <p:sldId id="280" r:id="rId13"/>
    <p:sldId id="288" r:id="rId14"/>
    <p:sldId id="308" r:id="rId15"/>
    <p:sldId id="311" r:id="rId16"/>
    <p:sldId id="289" r:id="rId17"/>
    <p:sldId id="290" r:id="rId18"/>
    <p:sldId id="260" r:id="rId19"/>
    <p:sldId id="309" r:id="rId20"/>
    <p:sldId id="261" r:id="rId21"/>
    <p:sldId id="293" r:id="rId22"/>
    <p:sldId id="294" r:id="rId23"/>
    <p:sldId id="295" r:id="rId24"/>
    <p:sldId id="296" r:id="rId25"/>
    <p:sldId id="292" r:id="rId26"/>
    <p:sldId id="262" r:id="rId27"/>
    <p:sldId id="263" r:id="rId28"/>
    <p:sldId id="264" r:id="rId29"/>
    <p:sldId id="266" r:id="rId30"/>
    <p:sldId id="268" r:id="rId31"/>
    <p:sldId id="277" r:id="rId32"/>
    <p:sldId id="302" r:id="rId33"/>
    <p:sldId id="304" r:id="rId34"/>
    <p:sldId id="303" r:id="rId35"/>
    <p:sldId id="269" r:id="rId36"/>
    <p:sldId id="274" r:id="rId37"/>
    <p:sldId id="275" r:id="rId38"/>
    <p:sldId id="297" r:id="rId39"/>
    <p:sldId id="270" r:id="rId40"/>
    <p:sldId id="271" r:id="rId41"/>
    <p:sldId id="306" r:id="rId42"/>
    <p:sldId id="298" r:id="rId43"/>
    <p:sldId id="299" r:id="rId44"/>
    <p:sldId id="272" r:id="rId45"/>
    <p:sldId id="300" r:id="rId46"/>
    <p:sldId id="301" r:id="rId47"/>
    <p:sldId id="273" r:id="rId4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417" autoAdjust="0"/>
  </p:normalViewPr>
  <p:slideViewPr>
    <p:cSldViewPr>
      <p:cViewPr varScale="1">
        <p:scale>
          <a:sx n="60" d="100"/>
          <a:sy n="60" d="100"/>
        </p:scale>
        <p:origin x="-78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64DA07-3D20-414D-913D-4546AB0E0C2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54584F9-B703-4C78-B900-01FEC7DFD6B5}">
      <dgm:prSet phldrT="[Текст]" custT="1"/>
      <dgm:spPr/>
      <dgm:t>
        <a:bodyPr/>
        <a:lstStyle/>
        <a:p>
          <a:r>
            <a:rPr lang="ru-RU" sz="3200" dirty="0" smtClean="0"/>
            <a:t>Фактор</a:t>
          </a:r>
          <a:endParaRPr lang="ru-RU" sz="3200" dirty="0"/>
        </a:p>
      </dgm:t>
    </dgm:pt>
    <dgm:pt modelId="{ADC5D1ED-F8D2-4C37-8562-6F524C54B45D}" type="parTrans" cxnId="{BA13CC48-9310-49DF-8BB4-00E4ADC48E23}">
      <dgm:prSet/>
      <dgm:spPr/>
      <dgm:t>
        <a:bodyPr/>
        <a:lstStyle/>
        <a:p>
          <a:endParaRPr lang="ru-RU"/>
        </a:p>
      </dgm:t>
    </dgm:pt>
    <dgm:pt modelId="{0D607BF9-8EC7-422F-A58B-A64B4E6D6EF8}" type="sibTrans" cxnId="{BA13CC48-9310-49DF-8BB4-00E4ADC48E23}">
      <dgm:prSet/>
      <dgm:spPr/>
      <dgm:t>
        <a:bodyPr/>
        <a:lstStyle/>
        <a:p>
          <a:endParaRPr lang="ru-RU"/>
        </a:p>
      </dgm:t>
    </dgm:pt>
    <dgm:pt modelId="{816FB44B-2A47-49E6-9C2C-123738A9D963}">
      <dgm:prSet phldrT="[Текст]" custT="1"/>
      <dgm:spPr/>
      <dgm:t>
        <a:bodyPr/>
        <a:lstStyle/>
        <a:p>
          <a:r>
            <a:rPr lang="ru-RU" sz="2400" dirty="0" smtClean="0"/>
            <a:t>регулируемый</a:t>
          </a:r>
          <a:endParaRPr lang="ru-RU" sz="2400" dirty="0"/>
        </a:p>
      </dgm:t>
    </dgm:pt>
    <dgm:pt modelId="{BFC86C44-70D1-46E3-B832-897E887DE0A5}" type="parTrans" cxnId="{3F9E8997-3162-425E-860D-D6373E8D425C}">
      <dgm:prSet/>
      <dgm:spPr/>
      <dgm:t>
        <a:bodyPr/>
        <a:lstStyle/>
        <a:p>
          <a:endParaRPr lang="ru-RU"/>
        </a:p>
      </dgm:t>
    </dgm:pt>
    <dgm:pt modelId="{443DCD47-46FC-4D2C-AE15-C4E2F919BC65}" type="sibTrans" cxnId="{3F9E8997-3162-425E-860D-D6373E8D425C}">
      <dgm:prSet/>
      <dgm:spPr/>
      <dgm:t>
        <a:bodyPr/>
        <a:lstStyle/>
        <a:p>
          <a:endParaRPr lang="ru-RU"/>
        </a:p>
      </dgm:t>
    </dgm:pt>
    <dgm:pt modelId="{25893BF1-6F67-4700-B681-F00D5F8EE96C}">
      <dgm:prSet phldrT="[Текст]"/>
      <dgm:spPr/>
      <dgm:t>
        <a:bodyPr/>
        <a:lstStyle/>
        <a:p>
          <a:r>
            <a:rPr lang="ru-RU" dirty="0" smtClean="0"/>
            <a:t>Уровень 1</a:t>
          </a:r>
          <a:endParaRPr lang="ru-RU" dirty="0"/>
        </a:p>
      </dgm:t>
    </dgm:pt>
    <dgm:pt modelId="{B812F976-27AB-4181-93EE-A32C7F72DDAB}" type="parTrans" cxnId="{D516DAD0-B5F6-47C7-B42A-C4070A2C4543}">
      <dgm:prSet/>
      <dgm:spPr/>
      <dgm:t>
        <a:bodyPr/>
        <a:lstStyle/>
        <a:p>
          <a:endParaRPr lang="ru-RU"/>
        </a:p>
      </dgm:t>
    </dgm:pt>
    <dgm:pt modelId="{D098D6DF-31D7-402C-9E37-279D9A455452}" type="sibTrans" cxnId="{D516DAD0-B5F6-47C7-B42A-C4070A2C4543}">
      <dgm:prSet/>
      <dgm:spPr/>
      <dgm:t>
        <a:bodyPr/>
        <a:lstStyle/>
        <a:p>
          <a:endParaRPr lang="ru-RU"/>
        </a:p>
      </dgm:t>
    </dgm:pt>
    <dgm:pt modelId="{2B4CE02D-C5D3-4FE3-8630-F3E584F73E86}">
      <dgm:prSet phldrT="[Текст]"/>
      <dgm:spPr/>
      <dgm:t>
        <a:bodyPr/>
        <a:lstStyle/>
        <a:p>
          <a:r>
            <a:rPr lang="ru-RU" dirty="0" smtClean="0"/>
            <a:t>Уровень 2</a:t>
          </a:r>
          <a:endParaRPr lang="ru-RU" dirty="0"/>
        </a:p>
      </dgm:t>
    </dgm:pt>
    <dgm:pt modelId="{F0D7E066-C0DE-44A2-98BA-C084756105D5}" type="parTrans" cxnId="{B5CF952A-B0DC-45E5-84D5-9EE3B602E0B6}">
      <dgm:prSet/>
      <dgm:spPr/>
      <dgm:t>
        <a:bodyPr/>
        <a:lstStyle/>
        <a:p>
          <a:endParaRPr lang="ru-RU"/>
        </a:p>
      </dgm:t>
    </dgm:pt>
    <dgm:pt modelId="{120D68D2-1FA8-48EE-82C8-BE4692FE551C}" type="sibTrans" cxnId="{B5CF952A-B0DC-45E5-84D5-9EE3B602E0B6}">
      <dgm:prSet/>
      <dgm:spPr/>
      <dgm:t>
        <a:bodyPr/>
        <a:lstStyle/>
        <a:p>
          <a:endParaRPr lang="ru-RU"/>
        </a:p>
      </dgm:t>
    </dgm:pt>
    <dgm:pt modelId="{B1534018-09DE-469F-82D9-9F6F931B9000}">
      <dgm:prSet phldrT="[Текст]" custT="1"/>
      <dgm:spPr/>
      <dgm:t>
        <a:bodyPr/>
        <a:lstStyle/>
        <a:p>
          <a:r>
            <a:rPr lang="ru-RU" sz="2400" dirty="0" smtClean="0"/>
            <a:t>неконтролируемый</a:t>
          </a:r>
          <a:endParaRPr lang="ru-RU" sz="2400" dirty="0"/>
        </a:p>
      </dgm:t>
    </dgm:pt>
    <dgm:pt modelId="{720BE21E-3D72-4764-8BDF-58BFBAE76549}" type="parTrans" cxnId="{702769CA-736B-47EE-B4D1-1A21B69654A8}">
      <dgm:prSet/>
      <dgm:spPr/>
      <dgm:t>
        <a:bodyPr/>
        <a:lstStyle/>
        <a:p>
          <a:endParaRPr lang="ru-RU"/>
        </a:p>
      </dgm:t>
    </dgm:pt>
    <dgm:pt modelId="{48C93773-A042-4AFE-9C84-300CF1098206}" type="sibTrans" cxnId="{702769CA-736B-47EE-B4D1-1A21B69654A8}">
      <dgm:prSet/>
      <dgm:spPr/>
      <dgm:t>
        <a:bodyPr/>
        <a:lstStyle/>
        <a:p>
          <a:endParaRPr lang="ru-RU"/>
        </a:p>
      </dgm:t>
    </dgm:pt>
    <dgm:pt modelId="{62B1C385-CCBA-43BB-B194-B92A7D647604}">
      <dgm:prSet phldrT="[Текст]"/>
      <dgm:spPr/>
      <dgm:t>
        <a:bodyPr/>
        <a:lstStyle/>
        <a:p>
          <a:r>
            <a:rPr lang="ru-RU" dirty="0" smtClean="0"/>
            <a:t>Случайный </a:t>
          </a:r>
          <a:endParaRPr lang="ru-RU" dirty="0"/>
        </a:p>
      </dgm:t>
    </dgm:pt>
    <dgm:pt modelId="{8D0DC2D2-CE59-4F96-A543-6162F209256A}" type="parTrans" cxnId="{68FFD49B-DFFD-4C33-83BE-FC2C5E526867}">
      <dgm:prSet/>
      <dgm:spPr/>
      <dgm:t>
        <a:bodyPr/>
        <a:lstStyle/>
        <a:p>
          <a:endParaRPr lang="ru-RU"/>
        </a:p>
      </dgm:t>
    </dgm:pt>
    <dgm:pt modelId="{FAFE95F4-E2C6-426E-A1FF-6F1CAAE51C22}" type="sibTrans" cxnId="{68FFD49B-DFFD-4C33-83BE-FC2C5E526867}">
      <dgm:prSet/>
      <dgm:spPr/>
      <dgm:t>
        <a:bodyPr/>
        <a:lstStyle/>
        <a:p>
          <a:endParaRPr lang="ru-RU"/>
        </a:p>
      </dgm:t>
    </dgm:pt>
    <dgm:pt modelId="{3BF70AAF-0D1A-49F2-BD78-67D742941C4E}" type="pres">
      <dgm:prSet presAssocID="{5A64DA07-3D20-414D-913D-4546AB0E0C2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801F010-DA1A-4490-8C58-F83A45E5F295}" type="pres">
      <dgm:prSet presAssocID="{354584F9-B703-4C78-B900-01FEC7DFD6B5}" presName="root1" presStyleCnt="0"/>
      <dgm:spPr/>
    </dgm:pt>
    <dgm:pt modelId="{1469B2A6-0C34-46EA-B93F-BE67B2133D71}" type="pres">
      <dgm:prSet presAssocID="{354584F9-B703-4C78-B900-01FEC7DFD6B5}" presName="LevelOneTextNode" presStyleLbl="node0" presStyleIdx="0" presStyleCnt="1" custLinFactNeighborX="-374" custLinFactNeighborY="-30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705962-3054-4191-A3B8-54F5964080D5}" type="pres">
      <dgm:prSet presAssocID="{354584F9-B703-4C78-B900-01FEC7DFD6B5}" presName="level2hierChild" presStyleCnt="0"/>
      <dgm:spPr/>
    </dgm:pt>
    <dgm:pt modelId="{1ECC0099-07F8-43EB-8F48-9FDBFF030303}" type="pres">
      <dgm:prSet presAssocID="{BFC86C44-70D1-46E3-B832-897E887DE0A5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2420A927-506E-4300-9D7F-D1846546C48F}" type="pres">
      <dgm:prSet presAssocID="{BFC86C44-70D1-46E3-B832-897E887DE0A5}" presName="connTx" presStyleLbl="parChTrans1D2" presStyleIdx="0" presStyleCnt="2"/>
      <dgm:spPr/>
      <dgm:t>
        <a:bodyPr/>
        <a:lstStyle/>
        <a:p>
          <a:endParaRPr lang="ru-RU"/>
        </a:p>
      </dgm:t>
    </dgm:pt>
    <dgm:pt modelId="{25D34697-3DCB-4214-B7BE-082E94D69372}" type="pres">
      <dgm:prSet presAssocID="{816FB44B-2A47-49E6-9C2C-123738A9D963}" presName="root2" presStyleCnt="0"/>
      <dgm:spPr/>
    </dgm:pt>
    <dgm:pt modelId="{9FEA0C28-90D5-4892-B6F3-1A39551E9CBB}" type="pres">
      <dgm:prSet presAssocID="{816FB44B-2A47-49E6-9C2C-123738A9D963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13DF9B5-BC09-4007-B0A3-42CC12153DF9}" type="pres">
      <dgm:prSet presAssocID="{816FB44B-2A47-49E6-9C2C-123738A9D963}" presName="level3hierChild" presStyleCnt="0"/>
      <dgm:spPr/>
    </dgm:pt>
    <dgm:pt modelId="{EC7E62C0-5A4F-4755-8688-51CCC61CC7E3}" type="pres">
      <dgm:prSet presAssocID="{B812F976-27AB-4181-93EE-A32C7F72DDAB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E36316A0-667D-478E-BF23-EEDC786A829B}" type="pres">
      <dgm:prSet presAssocID="{B812F976-27AB-4181-93EE-A32C7F72DDAB}" presName="connTx" presStyleLbl="parChTrans1D3" presStyleIdx="0" presStyleCnt="3"/>
      <dgm:spPr/>
      <dgm:t>
        <a:bodyPr/>
        <a:lstStyle/>
        <a:p>
          <a:endParaRPr lang="ru-RU"/>
        </a:p>
      </dgm:t>
    </dgm:pt>
    <dgm:pt modelId="{A26E834D-33A5-490D-8F98-662D12DA8C59}" type="pres">
      <dgm:prSet presAssocID="{25893BF1-6F67-4700-B681-F00D5F8EE96C}" presName="root2" presStyleCnt="0"/>
      <dgm:spPr/>
    </dgm:pt>
    <dgm:pt modelId="{215151B6-757C-4920-9148-9901A278B882}" type="pres">
      <dgm:prSet presAssocID="{25893BF1-6F67-4700-B681-F00D5F8EE96C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9D06590-CB1E-4FC3-92E8-5504DADA3EB5}" type="pres">
      <dgm:prSet presAssocID="{25893BF1-6F67-4700-B681-F00D5F8EE96C}" presName="level3hierChild" presStyleCnt="0"/>
      <dgm:spPr/>
    </dgm:pt>
    <dgm:pt modelId="{F9754F61-669D-4B59-8481-CAC4605F027F}" type="pres">
      <dgm:prSet presAssocID="{F0D7E066-C0DE-44A2-98BA-C084756105D5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367E645C-C151-42B3-91D4-A1D950D45102}" type="pres">
      <dgm:prSet presAssocID="{F0D7E066-C0DE-44A2-98BA-C084756105D5}" presName="connTx" presStyleLbl="parChTrans1D3" presStyleIdx="1" presStyleCnt="3"/>
      <dgm:spPr/>
      <dgm:t>
        <a:bodyPr/>
        <a:lstStyle/>
        <a:p>
          <a:endParaRPr lang="ru-RU"/>
        </a:p>
      </dgm:t>
    </dgm:pt>
    <dgm:pt modelId="{A838E747-F2D2-4A84-8B32-B41C114D8339}" type="pres">
      <dgm:prSet presAssocID="{2B4CE02D-C5D3-4FE3-8630-F3E584F73E86}" presName="root2" presStyleCnt="0"/>
      <dgm:spPr/>
    </dgm:pt>
    <dgm:pt modelId="{1C5A6072-7EAA-424D-8C1E-7CC8FBBCDECA}" type="pres">
      <dgm:prSet presAssocID="{2B4CE02D-C5D3-4FE3-8630-F3E584F73E86}" presName="LevelTwoTextNod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5A35CCC-6CEF-40D5-B20D-000C6CC85CC0}" type="pres">
      <dgm:prSet presAssocID="{2B4CE02D-C5D3-4FE3-8630-F3E584F73E86}" presName="level3hierChild" presStyleCnt="0"/>
      <dgm:spPr/>
    </dgm:pt>
    <dgm:pt modelId="{FF134F16-4CB6-4693-9CD6-4925181FA0BA}" type="pres">
      <dgm:prSet presAssocID="{720BE21E-3D72-4764-8BDF-58BFBAE76549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FE595A06-711E-4FAE-9D0A-FF84C56D0C73}" type="pres">
      <dgm:prSet presAssocID="{720BE21E-3D72-4764-8BDF-58BFBAE76549}" presName="connTx" presStyleLbl="parChTrans1D2" presStyleIdx="1" presStyleCnt="2"/>
      <dgm:spPr/>
      <dgm:t>
        <a:bodyPr/>
        <a:lstStyle/>
        <a:p>
          <a:endParaRPr lang="ru-RU"/>
        </a:p>
      </dgm:t>
    </dgm:pt>
    <dgm:pt modelId="{CF59BC59-AFAE-41BB-A608-886C3F1E923B}" type="pres">
      <dgm:prSet presAssocID="{B1534018-09DE-469F-82D9-9F6F931B9000}" presName="root2" presStyleCnt="0"/>
      <dgm:spPr/>
    </dgm:pt>
    <dgm:pt modelId="{519F05E2-CEDA-423D-9117-7511446A09E3}" type="pres">
      <dgm:prSet presAssocID="{B1534018-09DE-469F-82D9-9F6F931B9000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8E67DC-E46D-4A74-ABF0-5B0B90F2666C}" type="pres">
      <dgm:prSet presAssocID="{B1534018-09DE-469F-82D9-9F6F931B9000}" presName="level3hierChild" presStyleCnt="0"/>
      <dgm:spPr/>
    </dgm:pt>
    <dgm:pt modelId="{A24973D4-D0E7-41DC-A58E-07781FAE8CE0}" type="pres">
      <dgm:prSet presAssocID="{8D0DC2D2-CE59-4F96-A543-6162F209256A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96C50CDC-5A5F-4C2F-8806-05161FBEA809}" type="pres">
      <dgm:prSet presAssocID="{8D0DC2D2-CE59-4F96-A543-6162F209256A}" presName="connTx" presStyleLbl="parChTrans1D3" presStyleIdx="2" presStyleCnt="3"/>
      <dgm:spPr/>
      <dgm:t>
        <a:bodyPr/>
        <a:lstStyle/>
        <a:p>
          <a:endParaRPr lang="ru-RU"/>
        </a:p>
      </dgm:t>
    </dgm:pt>
    <dgm:pt modelId="{B263E776-1273-447D-B607-83E9C75A94CA}" type="pres">
      <dgm:prSet presAssocID="{62B1C385-CCBA-43BB-B194-B92A7D647604}" presName="root2" presStyleCnt="0"/>
      <dgm:spPr/>
    </dgm:pt>
    <dgm:pt modelId="{43AF039B-C1EA-45BF-9EAA-5613F1A4BB4D}" type="pres">
      <dgm:prSet presAssocID="{62B1C385-CCBA-43BB-B194-B92A7D647604}" presName="LevelTwoTextNod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B2AEFC-0781-4FF8-BD41-6B01FDE5BA40}" type="pres">
      <dgm:prSet presAssocID="{62B1C385-CCBA-43BB-B194-B92A7D647604}" presName="level3hierChild" presStyleCnt="0"/>
      <dgm:spPr/>
    </dgm:pt>
  </dgm:ptLst>
  <dgm:cxnLst>
    <dgm:cxn modelId="{68FFD49B-DFFD-4C33-83BE-FC2C5E526867}" srcId="{B1534018-09DE-469F-82D9-9F6F931B9000}" destId="{62B1C385-CCBA-43BB-B194-B92A7D647604}" srcOrd="0" destOrd="0" parTransId="{8D0DC2D2-CE59-4F96-A543-6162F209256A}" sibTransId="{FAFE95F4-E2C6-426E-A1FF-6F1CAAE51C22}"/>
    <dgm:cxn modelId="{0D8BAC9F-4435-4F91-9A25-F24B6543A0DA}" type="presOf" srcId="{F0D7E066-C0DE-44A2-98BA-C084756105D5}" destId="{F9754F61-669D-4B59-8481-CAC4605F027F}" srcOrd="0" destOrd="0" presId="urn:microsoft.com/office/officeart/2005/8/layout/hierarchy2"/>
    <dgm:cxn modelId="{DA9FBDA2-A3C0-4A9D-B1A2-96DFED0B89E7}" type="presOf" srcId="{2B4CE02D-C5D3-4FE3-8630-F3E584F73E86}" destId="{1C5A6072-7EAA-424D-8C1E-7CC8FBBCDECA}" srcOrd="0" destOrd="0" presId="urn:microsoft.com/office/officeart/2005/8/layout/hierarchy2"/>
    <dgm:cxn modelId="{B7AA3B77-3956-426C-B7A3-25792C244F82}" type="presOf" srcId="{B1534018-09DE-469F-82D9-9F6F931B9000}" destId="{519F05E2-CEDA-423D-9117-7511446A09E3}" srcOrd="0" destOrd="0" presId="urn:microsoft.com/office/officeart/2005/8/layout/hierarchy2"/>
    <dgm:cxn modelId="{AFCA8056-414D-4809-9EB8-212A545C4EE4}" type="presOf" srcId="{BFC86C44-70D1-46E3-B832-897E887DE0A5}" destId="{2420A927-506E-4300-9D7F-D1846546C48F}" srcOrd="1" destOrd="0" presId="urn:microsoft.com/office/officeart/2005/8/layout/hierarchy2"/>
    <dgm:cxn modelId="{D1AB4594-1A10-4D9B-87EB-01C9F78F8E26}" type="presOf" srcId="{25893BF1-6F67-4700-B681-F00D5F8EE96C}" destId="{215151B6-757C-4920-9148-9901A278B882}" srcOrd="0" destOrd="0" presId="urn:microsoft.com/office/officeart/2005/8/layout/hierarchy2"/>
    <dgm:cxn modelId="{7E9F19EE-BDEA-4F0F-B619-ABF3836C665B}" type="presOf" srcId="{8D0DC2D2-CE59-4F96-A543-6162F209256A}" destId="{96C50CDC-5A5F-4C2F-8806-05161FBEA809}" srcOrd="1" destOrd="0" presId="urn:microsoft.com/office/officeart/2005/8/layout/hierarchy2"/>
    <dgm:cxn modelId="{26949AC0-DE8E-49AE-9B3E-071D04AA83C2}" type="presOf" srcId="{354584F9-B703-4C78-B900-01FEC7DFD6B5}" destId="{1469B2A6-0C34-46EA-B93F-BE67B2133D71}" srcOrd="0" destOrd="0" presId="urn:microsoft.com/office/officeart/2005/8/layout/hierarchy2"/>
    <dgm:cxn modelId="{451A9864-6FC0-483F-83AA-A811DE53C31B}" type="presOf" srcId="{BFC86C44-70D1-46E3-B832-897E887DE0A5}" destId="{1ECC0099-07F8-43EB-8F48-9FDBFF030303}" srcOrd="0" destOrd="0" presId="urn:microsoft.com/office/officeart/2005/8/layout/hierarchy2"/>
    <dgm:cxn modelId="{4D607160-18AD-4E8A-B80D-41D6E31D39A6}" type="presOf" srcId="{816FB44B-2A47-49E6-9C2C-123738A9D963}" destId="{9FEA0C28-90D5-4892-B6F3-1A39551E9CBB}" srcOrd="0" destOrd="0" presId="urn:microsoft.com/office/officeart/2005/8/layout/hierarchy2"/>
    <dgm:cxn modelId="{74DB6DEA-58A9-4982-B66A-2D8BCE8EDCBD}" type="presOf" srcId="{B812F976-27AB-4181-93EE-A32C7F72DDAB}" destId="{EC7E62C0-5A4F-4755-8688-51CCC61CC7E3}" srcOrd="0" destOrd="0" presId="urn:microsoft.com/office/officeart/2005/8/layout/hierarchy2"/>
    <dgm:cxn modelId="{6BF080D0-51F6-40F1-8F8E-EDFFBF8463D9}" type="presOf" srcId="{F0D7E066-C0DE-44A2-98BA-C084756105D5}" destId="{367E645C-C151-42B3-91D4-A1D950D45102}" srcOrd="1" destOrd="0" presId="urn:microsoft.com/office/officeart/2005/8/layout/hierarchy2"/>
    <dgm:cxn modelId="{B204808E-CE6B-4AA1-B3A3-9251723E0CD3}" type="presOf" srcId="{720BE21E-3D72-4764-8BDF-58BFBAE76549}" destId="{FE595A06-711E-4FAE-9D0A-FF84C56D0C73}" srcOrd="1" destOrd="0" presId="urn:microsoft.com/office/officeart/2005/8/layout/hierarchy2"/>
    <dgm:cxn modelId="{BA13CC48-9310-49DF-8BB4-00E4ADC48E23}" srcId="{5A64DA07-3D20-414D-913D-4546AB0E0C2A}" destId="{354584F9-B703-4C78-B900-01FEC7DFD6B5}" srcOrd="0" destOrd="0" parTransId="{ADC5D1ED-F8D2-4C37-8562-6F524C54B45D}" sibTransId="{0D607BF9-8EC7-422F-A58B-A64B4E6D6EF8}"/>
    <dgm:cxn modelId="{6527DA4E-1690-41A9-9B5C-CF7193DF6AC3}" type="presOf" srcId="{720BE21E-3D72-4764-8BDF-58BFBAE76549}" destId="{FF134F16-4CB6-4693-9CD6-4925181FA0BA}" srcOrd="0" destOrd="0" presId="urn:microsoft.com/office/officeart/2005/8/layout/hierarchy2"/>
    <dgm:cxn modelId="{3F9E8997-3162-425E-860D-D6373E8D425C}" srcId="{354584F9-B703-4C78-B900-01FEC7DFD6B5}" destId="{816FB44B-2A47-49E6-9C2C-123738A9D963}" srcOrd="0" destOrd="0" parTransId="{BFC86C44-70D1-46E3-B832-897E887DE0A5}" sibTransId="{443DCD47-46FC-4D2C-AE15-C4E2F919BC65}"/>
    <dgm:cxn modelId="{157DE83F-A471-4349-9AB3-63DB78BFF2F8}" type="presOf" srcId="{5A64DA07-3D20-414D-913D-4546AB0E0C2A}" destId="{3BF70AAF-0D1A-49F2-BD78-67D742941C4E}" srcOrd="0" destOrd="0" presId="urn:microsoft.com/office/officeart/2005/8/layout/hierarchy2"/>
    <dgm:cxn modelId="{A4FA5E98-999E-4413-9864-7C76E2D28F02}" type="presOf" srcId="{B812F976-27AB-4181-93EE-A32C7F72DDAB}" destId="{E36316A0-667D-478E-BF23-EEDC786A829B}" srcOrd="1" destOrd="0" presId="urn:microsoft.com/office/officeart/2005/8/layout/hierarchy2"/>
    <dgm:cxn modelId="{8FAD00F2-ECE4-4D7C-85E7-A4F2B6FBEDCE}" type="presOf" srcId="{62B1C385-CCBA-43BB-B194-B92A7D647604}" destId="{43AF039B-C1EA-45BF-9EAA-5613F1A4BB4D}" srcOrd="0" destOrd="0" presId="urn:microsoft.com/office/officeart/2005/8/layout/hierarchy2"/>
    <dgm:cxn modelId="{702769CA-736B-47EE-B4D1-1A21B69654A8}" srcId="{354584F9-B703-4C78-B900-01FEC7DFD6B5}" destId="{B1534018-09DE-469F-82D9-9F6F931B9000}" srcOrd="1" destOrd="0" parTransId="{720BE21E-3D72-4764-8BDF-58BFBAE76549}" sibTransId="{48C93773-A042-4AFE-9C84-300CF1098206}"/>
    <dgm:cxn modelId="{58F9C106-F0E7-4527-989F-29CC7B6BADA9}" type="presOf" srcId="{8D0DC2D2-CE59-4F96-A543-6162F209256A}" destId="{A24973D4-D0E7-41DC-A58E-07781FAE8CE0}" srcOrd="0" destOrd="0" presId="urn:microsoft.com/office/officeart/2005/8/layout/hierarchy2"/>
    <dgm:cxn modelId="{D516DAD0-B5F6-47C7-B42A-C4070A2C4543}" srcId="{816FB44B-2A47-49E6-9C2C-123738A9D963}" destId="{25893BF1-6F67-4700-B681-F00D5F8EE96C}" srcOrd="0" destOrd="0" parTransId="{B812F976-27AB-4181-93EE-A32C7F72DDAB}" sibTransId="{D098D6DF-31D7-402C-9E37-279D9A455452}"/>
    <dgm:cxn modelId="{B5CF952A-B0DC-45E5-84D5-9EE3B602E0B6}" srcId="{816FB44B-2A47-49E6-9C2C-123738A9D963}" destId="{2B4CE02D-C5D3-4FE3-8630-F3E584F73E86}" srcOrd="1" destOrd="0" parTransId="{F0D7E066-C0DE-44A2-98BA-C084756105D5}" sibTransId="{120D68D2-1FA8-48EE-82C8-BE4692FE551C}"/>
    <dgm:cxn modelId="{3DB02D27-2FE7-4C49-A16A-E1A0DC7587A2}" type="presParOf" srcId="{3BF70AAF-0D1A-49F2-BD78-67D742941C4E}" destId="{4801F010-DA1A-4490-8C58-F83A45E5F295}" srcOrd="0" destOrd="0" presId="urn:microsoft.com/office/officeart/2005/8/layout/hierarchy2"/>
    <dgm:cxn modelId="{C86D9AE9-D62C-4748-AFC5-E742CEE93A5F}" type="presParOf" srcId="{4801F010-DA1A-4490-8C58-F83A45E5F295}" destId="{1469B2A6-0C34-46EA-B93F-BE67B2133D71}" srcOrd="0" destOrd="0" presId="urn:microsoft.com/office/officeart/2005/8/layout/hierarchy2"/>
    <dgm:cxn modelId="{DD6B56D9-6CB9-4A46-A171-0BC8EF4B0C6E}" type="presParOf" srcId="{4801F010-DA1A-4490-8C58-F83A45E5F295}" destId="{4B705962-3054-4191-A3B8-54F5964080D5}" srcOrd="1" destOrd="0" presId="urn:microsoft.com/office/officeart/2005/8/layout/hierarchy2"/>
    <dgm:cxn modelId="{3923D876-3694-47F0-A511-051790CD579A}" type="presParOf" srcId="{4B705962-3054-4191-A3B8-54F5964080D5}" destId="{1ECC0099-07F8-43EB-8F48-9FDBFF030303}" srcOrd="0" destOrd="0" presId="urn:microsoft.com/office/officeart/2005/8/layout/hierarchy2"/>
    <dgm:cxn modelId="{5F2DBAFD-3713-45A8-855A-9BAB9290FB11}" type="presParOf" srcId="{1ECC0099-07F8-43EB-8F48-9FDBFF030303}" destId="{2420A927-506E-4300-9D7F-D1846546C48F}" srcOrd="0" destOrd="0" presId="urn:microsoft.com/office/officeart/2005/8/layout/hierarchy2"/>
    <dgm:cxn modelId="{DEB314BA-CC44-4B71-9490-5C89713E5015}" type="presParOf" srcId="{4B705962-3054-4191-A3B8-54F5964080D5}" destId="{25D34697-3DCB-4214-B7BE-082E94D69372}" srcOrd="1" destOrd="0" presId="urn:microsoft.com/office/officeart/2005/8/layout/hierarchy2"/>
    <dgm:cxn modelId="{F2CB1686-AC88-44C8-809A-EE74DAA24041}" type="presParOf" srcId="{25D34697-3DCB-4214-B7BE-082E94D69372}" destId="{9FEA0C28-90D5-4892-B6F3-1A39551E9CBB}" srcOrd="0" destOrd="0" presId="urn:microsoft.com/office/officeart/2005/8/layout/hierarchy2"/>
    <dgm:cxn modelId="{D3E43888-017E-4803-BECB-6B32D9A34839}" type="presParOf" srcId="{25D34697-3DCB-4214-B7BE-082E94D69372}" destId="{F13DF9B5-BC09-4007-B0A3-42CC12153DF9}" srcOrd="1" destOrd="0" presId="urn:microsoft.com/office/officeart/2005/8/layout/hierarchy2"/>
    <dgm:cxn modelId="{1FE7BFD4-27DE-4B11-B2A8-D042A6CB619A}" type="presParOf" srcId="{F13DF9B5-BC09-4007-B0A3-42CC12153DF9}" destId="{EC7E62C0-5A4F-4755-8688-51CCC61CC7E3}" srcOrd="0" destOrd="0" presId="urn:microsoft.com/office/officeart/2005/8/layout/hierarchy2"/>
    <dgm:cxn modelId="{99716A73-D373-4D36-BF3C-8ABB48D9125E}" type="presParOf" srcId="{EC7E62C0-5A4F-4755-8688-51CCC61CC7E3}" destId="{E36316A0-667D-478E-BF23-EEDC786A829B}" srcOrd="0" destOrd="0" presId="urn:microsoft.com/office/officeart/2005/8/layout/hierarchy2"/>
    <dgm:cxn modelId="{28E6A373-1A02-4F09-BCDA-235F7FDBBC15}" type="presParOf" srcId="{F13DF9B5-BC09-4007-B0A3-42CC12153DF9}" destId="{A26E834D-33A5-490D-8F98-662D12DA8C59}" srcOrd="1" destOrd="0" presId="urn:microsoft.com/office/officeart/2005/8/layout/hierarchy2"/>
    <dgm:cxn modelId="{DAC693F2-1A5C-49AF-81BA-25B63DA07973}" type="presParOf" srcId="{A26E834D-33A5-490D-8F98-662D12DA8C59}" destId="{215151B6-757C-4920-9148-9901A278B882}" srcOrd="0" destOrd="0" presId="urn:microsoft.com/office/officeart/2005/8/layout/hierarchy2"/>
    <dgm:cxn modelId="{EF291864-7C8B-4AA8-A59F-0BBE0D637CF8}" type="presParOf" srcId="{A26E834D-33A5-490D-8F98-662D12DA8C59}" destId="{99D06590-CB1E-4FC3-92E8-5504DADA3EB5}" srcOrd="1" destOrd="0" presId="urn:microsoft.com/office/officeart/2005/8/layout/hierarchy2"/>
    <dgm:cxn modelId="{F44ABF72-8759-4739-8FE6-75BEE8F04B16}" type="presParOf" srcId="{F13DF9B5-BC09-4007-B0A3-42CC12153DF9}" destId="{F9754F61-669D-4B59-8481-CAC4605F027F}" srcOrd="2" destOrd="0" presId="urn:microsoft.com/office/officeart/2005/8/layout/hierarchy2"/>
    <dgm:cxn modelId="{398CB469-6842-484F-B8B0-511A8E43DC0B}" type="presParOf" srcId="{F9754F61-669D-4B59-8481-CAC4605F027F}" destId="{367E645C-C151-42B3-91D4-A1D950D45102}" srcOrd="0" destOrd="0" presId="urn:microsoft.com/office/officeart/2005/8/layout/hierarchy2"/>
    <dgm:cxn modelId="{E17ED02D-D877-4087-B7FA-9593E170D548}" type="presParOf" srcId="{F13DF9B5-BC09-4007-B0A3-42CC12153DF9}" destId="{A838E747-F2D2-4A84-8B32-B41C114D8339}" srcOrd="3" destOrd="0" presId="urn:microsoft.com/office/officeart/2005/8/layout/hierarchy2"/>
    <dgm:cxn modelId="{14B58B69-45EB-4753-861B-36A44DB6C4E7}" type="presParOf" srcId="{A838E747-F2D2-4A84-8B32-B41C114D8339}" destId="{1C5A6072-7EAA-424D-8C1E-7CC8FBBCDECA}" srcOrd="0" destOrd="0" presId="urn:microsoft.com/office/officeart/2005/8/layout/hierarchy2"/>
    <dgm:cxn modelId="{E5CBE739-658B-48D7-A547-01CE13D1B2D5}" type="presParOf" srcId="{A838E747-F2D2-4A84-8B32-B41C114D8339}" destId="{45A35CCC-6CEF-40D5-B20D-000C6CC85CC0}" srcOrd="1" destOrd="0" presId="urn:microsoft.com/office/officeart/2005/8/layout/hierarchy2"/>
    <dgm:cxn modelId="{9C28A6C8-A04C-4C1C-9E44-88CFF2BA32BE}" type="presParOf" srcId="{4B705962-3054-4191-A3B8-54F5964080D5}" destId="{FF134F16-4CB6-4693-9CD6-4925181FA0BA}" srcOrd="2" destOrd="0" presId="urn:microsoft.com/office/officeart/2005/8/layout/hierarchy2"/>
    <dgm:cxn modelId="{A2A6F5FE-693E-4F0F-B6AC-EB5CC3A19218}" type="presParOf" srcId="{FF134F16-4CB6-4693-9CD6-4925181FA0BA}" destId="{FE595A06-711E-4FAE-9D0A-FF84C56D0C73}" srcOrd="0" destOrd="0" presId="urn:microsoft.com/office/officeart/2005/8/layout/hierarchy2"/>
    <dgm:cxn modelId="{A8A1E5CF-7A18-4D44-8F11-282681F1DCAE}" type="presParOf" srcId="{4B705962-3054-4191-A3B8-54F5964080D5}" destId="{CF59BC59-AFAE-41BB-A608-886C3F1E923B}" srcOrd="3" destOrd="0" presId="urn:microsoft.com/office/officeart/2005/8/layout/hierarchy2"/>
    <dgm:cxn modelId="{AF9A3DC4-AD75-4841-97F1-5F84BF4679E1}" type="presParOf" srcId="{CF59BC59-AFAE-41BB-A608-886C3F1E923B}" destId="{519F05E2-CEDA-423D-9117-7511446A09E3}" srcOrd="0" destOrd="0" presId="urn:microsoft.com/office/officeart/2005/8/layout/hierarchy2"/>
    <dgm:cxn modelId="{A5E5BCD6-EF00-487D-8346-0C1E2E8061A2}" type="presParOf" srcId="{CF59BC59-AFAE-41BB-A608-886C3F1E923B}" destId="{108E67DC-E46D-4A74-ABF0-5B0B90F2666C}" srcOrd="1" destOrd="0" presId="urn:microsoft.com/office/officeart/2005/8/layout/hierarchy2"/>
    <dgm:cxn modelId="{37BC2E4B-1F8B-4BB9-800B-F741CEA90227}" type="presParOf" srcId="{108E67DC-E46D-4A74-ABF0-5B0B90F2666C}" destId="{A24973D4-D0E7-41DC-A58E-07781FAE8CE0}" srcOrd="0" destOrd="0" presId="urn:microsoft.com/office/officeart/2005/8/layout/hierarchy2"/>
    <dgm:cxn modelId="{85354922-052E-4A26-9E70-760E5FF0FE8D}" type="presParOf" srcId="{A24973D4-D0E7-41DC-A58E-07781FAE8CE0}" destId="{96C50CDC-5A5F-4C2F-8806-05161FBEA809}" srcOrd="0" destOrd="0" presId="urn:microsoft.com/office/officeart/2005/8/layout/hierarchy2"/>
    <dgm:cxn modelId="{571B337D-E89D-4E17-99BB-F808D0E40995}" type="presParOf" srcId="{108E67DC-E46D-4A74-ABF0-5B0B90F2666C}" destId="{B263E776-1273-447D-B607-83E9C75A94CA}" srcOrd="1" destOrd="0" presId="urn:microsoft.com/office/officeart/2005/8/layout/hierarchy2"/>
    <dgm:cxn modelId="{45AA3BDE-5472-4C03-8599-6DFB6020505D}" type="presParOf" srcId="{B263E776-1273-447D-B607-83E9C75A94CA}" destId="{43AF039B-C1EA-45BF-9EAA-5613F1A4BB4D}" srcOrd="0" destOrd="0" presId="urn:microsoft.com/office/officeart/2005/8/layout/hierarchy2"/>
    <dgm:cxn modelId="{B2BBDF67-0416-4A7A-ABCE-DDADCB71B1F9}" type="presParOf" srcId="{B263E776-1273-447D-B607-83E9C75A94CA}" destId="{67B2AEFC-0781-4FF8-BD41-6B01FDE5BA40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448FCA9-6E17-46B8-B37E-0A574045666A}" type="datetimeFigureOut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1AF4050-1D34-4A48-8313-64BFAD1CD1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DB74B56-D2C5-46B3-81E1-436552B87EC7}" type="slidenum">
              <a:rPr lang="ru-RU" smtClean="0"/>
              <a:pPr/>
              <a:t>47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96DB6-52A4-450A-9C31-871D081249E2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FAC3ED-3614-4C99-A01B-897BC2A322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8AB60-E61F-4A2C-BCDD-674193C1897F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7A85-42F5-4B5A-9C0D-801E7699BDF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3E6FFF-DAEC-45ED-9580-D957D912D676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4F119-6FEC-47C0-B082-6B4AC07E01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0B9D6B-BA0A-44D7-AFE0-82CD577664CD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30AA85-DDC5-4192-9424-E8B45D9D7E0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804E89-D547-48AE-AF96-1F5A31FC0C6C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51FE7-6923-4EEF-B1D2-AFB21791C7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BCC9DC-B73E-41A8-92B5-814F44E48AA7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E6D7DA-BCC5-4340-9656-B4D2417D82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5D000-3E5F-4FED-9499-F02D3A66C471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A330C7-F799-4968-9332-A3A74F4AEC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5AAF3-D3E5-46E4-AD66-CFE46B056E1E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DCD4BB-3FA1-4EE5-8054-60FBA1B41D5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8ED39C-4585-4101-8E4E-A44FE9C489F2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1EB15-B3EC-47BE-9198-DFC947DE29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A490D-38EC-4823-830C-A45DA75D70F4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54087-C76C-44F5-8C7D-A34D5EF48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3858B-93ED-4149-B0B0-13698331328D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9C319A-0F48-4D12-BEBD-AF27E1D32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8195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0DE28F5-3BA5-49AC-AF0E-28316C2D2A14}" type="datetime1">
              <a:rPr lang="ru-RU"/>
              <a:pPr>
                <a:defRPr/>
              </a:pPr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CC17AE-F9BA-46DF-AE83-9EB87BE4B6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16.wmf"/><Relationship Id="rId18" Type="http://schemas.openxmlformats.org/officeDocument/2006/relationships/image" Target="../media/image21.wmf"/><Relationship Id="rId3" Type="http://schemas.openxmlformats.org/officeDocument/2006/relationships/image" Target="../media/image9.wmf"/><Relationship Id="rId21" Type="http://schemas.openxmlformats.org/officeDocument/2006/relationships/image" Target="../media/image24.wmf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3.bin"/><Relationship Id="rId1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3.wmf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5.wmf"/><Relationship Id="rId24" Type="http://schemas.openxmlformats.org/officeDocument/2006/relationships/oleObject" Target="../embeddings/oleObject4.bin"/><Relationship Id="rId5" Type="http://schemas.openxmlformats.org/officeDocument/2006/relationships/oleObject" Target="../embeddings/oleObject1.bin"/><Relationship Id="rId15" Type="http://schemas.openxmlformats.org/officeDocument/2006/relationships/image" Target="../media/image18.wmf"/><Relationship Id="rId23" Type="http://schemas.openxmlformats.org/officeDocument/2006/relationships/image" Target="../media/image26.wmf"/><Relationship Id="rId10" Type="http://schemas.openxmlformats.org/officeDocument/2006/relationships/image" Target="../media/image14.wmf"/><Relationship Id="rId19" Type="http://schemas.openxmlformats.org/officeDocument/2006/relationships/image" Target="../media/image22.wmf"/><Relationship Id="rId4" Type="http://schemas.openxmlformats.org/officeDocument/2006/relationships/image" Target="../media/image10.wmf"/><Relationship Id="rId9" Type="http://schemas.openxmlformats.org/officeDocument/2006/relationships/image" Target="../media/image13.wmf"/><Relationship Id="rId14" Type="http://schemas.openxmlformats.org/officeDocument/2006/relationships/image" Target="../media/image17.wmf"/><Relationship Id="rId22" Type="http://schemas.openxmlformats.org/officeDocument/2006/relationships/image" Target="../media/image25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29_%D0%B8%D1%8E%D0%BB%D1%8F" TargetMode="External"/><Relationship Id="rId2" Type="http://schemas.openxmlformats.org/officeDocument/2006/relationships/hyperlink" Target="http://ru.wikipedia.org/wiki/1890_%D0%B3%D0%BE%D0%B4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hyperlink" Target="http://ru.wikipedia.org/wiki/1962_%D0%B3%D0%BE%D0%B4" TargetMode="Externa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39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40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39.w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56.wmf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w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A1%D1%82%D0%B0%D1%82%D0%B8%D1%81%D1%82%D0%B8%D1%87%D0%B5%D1%81%D0%BA%D0%B0%D1%8F_%D0%B7%D0%BD%D0%B0%D1%87%D0%B8%D0%BC%D0%BE%D1%81%D1%82%D1%8C" TargetMode="External"/><Relationship Id="rId2" Type="http://schemas.openxmlformats.org/officeDocument/2006/relationships/hyperlink" Target="https://ru.wikipedia.org/wiki/%D0%9C%D0%B0%D1%82%D0%B5%D0%BC%D0%B0%D1%82%D0%B8%D1%87%D0%B5%D1%81%D0%BA%D0%B0%D1%8F_%D1%81%D1%82%D0%B0%D1%82%D0%B8%D1%81%D1%82%D0%B8%D0%BA%D0%B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ru.wikipedia.org/wiki/T-%D0%BA%D1%80%D0%B8%D1%82%D0%B5%D1%80%D0%B8%D0%B9_%D0%A1%D1%82%D1%8C%D1%8E%D0%B4%D0%B5%D0%BD%D1%82%D0%B0" TargetMode="External"/><Relationship Id="rId4" Type="http://schemas.openxmlformats.org/officeDocument/2006/relationships/hyperlink" Target="https://ru.wikipedia.org/wiki/%D0%A1%D1%80%D0%B5%D0%B4%D0%BD%D0%B5%D0%B5_%D0%B7%D0%BD%D0%B0%D1%87%D0%B5%D0%BD%D0%B8%D0%B5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00250"/>
            <a:ext cx="7772400" cy="307181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</a:t>
            </a:r>
            <a:b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</a:t>
            </a:r>
            <a:r>
              <a:rPr lang="ru-RU" b="1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ЭЛЕМЕНТЫ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ДИСПЕРСИОННОГО АНАЛИЗА»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9219" name="Рисунок 5" descr="&amp;Scy;&amp;tcy;&amp;acy;&amp;tcy;&amp;icy;&amp;scy;&amp;tcy;&amp;icy;&amp;kcy;&amp;acy; &amp;ocy;&amp;ncy;-&amp;lcy;&amp;acy;&amp;jcy;&amp;ncy;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3" y="357188"/>
            <a:ext cx="2357437" cy="205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0" name="Рисунок 2" descr="http://mschool.kubsu.ru/tfkp/html/prim/Image205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50" y="4929188"/>
            <a:ext cx="167957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21" name="Picture 1" descr="i?id=155112523&amp;tov=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57875" y="428625"/>
            <a:ext cx="3043238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B2A6A-D64C-4ECD-BE70-A5694CDF69D1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472518" cy="5786458"/>
          </a:xfrm>
        </p:spPr>
        <p:txBody>
          <a:bodyPr/>
          <a:lstStyle/>
          <a:p>
            <a:pPr>
              <a:defRPr/>
            </a:pPr>
            <a:r>
              <a:rPr lang="ru-RU" dirty="0" smtClean="0"/>
              <a:t>Факторы могут иметь различные </a:t>
            </a:r>
            <a:r>
              <a:rPr lang="ru-RU" b="1" dirty="0" smtClean="0"/>
              <a:t>ГРАДАЦИИ</a:t>
            </a:r>
            <a:r>
              <a:rPr lang="ru-RU" dirty="0" smtClean="0"/>
              <a:t> или  различные условия действия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    </a:t>
            </a:r>
            <a:r>
              <a:rPr lang="ru-RU" dirty="0" smtClean="0"/>
              <a:t>Градация </a:t>
            </a:r>
            <a:r>
              <a:rPr lang="ru-RU" sz="2400" dirty="0" smtClean="0"/>
              <a:t>(</a:t>
            </a:r>
            <a:r>
              <a:rPr lang="en-US" sz="2400" dirty="0" smtClean="0"/>
              <a:t> c </a:t>
            </a:r>
            <a:r>
              <a:rPr lang="ru-RU" sz="2400" dirty="0" smtClean="0"/>
              <a:t>лат.</a:t>
            </a:r>
            <a:r>
              <a:rPr lang="en-US" sz="2400" dirty="0" smtClean="0"/>
              <a:t> </a:t>
            </a:r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GRADATIO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постепенное возвышение, усиление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2400" dirty="0" smtClean="0"/>
              <a:t> </a:t>
            </a:r>
            <a:r>
              <a:rPr lang="ru-RU" dirty="0" smtClean="0"/>
              <a:t>фактора – это изменение его величины при переходе от одной группы к другой</a:t>
            </a:r>
          </a:p>
          <a:p>
            <a:pPr>
              <a:defRPr/>
            </a:pPr>
            <a:r>
              <a:rPr lang="ru-RU" dirty="0" smtClean="0"/>
              <a:t>Пример</a:t>
            </a:r>
            <a:r>
              <a:rPr lang="en-US" dirty="0" smtClean="0"/>
              <a:t>  (</a:t>
            </a:r>
            <a:r>
              <a:rPr lang="ru-RU" dirty="0" smtClean="0"/>
              <a:t>шутка), </a:t>
            </a:r>
          </a:p>
          <a:p>
            <a:pPr>
              <a:buFont typeface="Arial" charset="0"/>
              <a:buNone/>
              <a:defRPr/>
            </a:pPr>
            <a:r>
              <a:rPr lang="ru-RU" sz="2400" dirty="0" smtClean="0"/>
              <a:t>      если отыщется исследователь, желающий </a:t>
            </a:r>
            <a:r>
              <a:rPr lang="ru-RU" sz="2400" b="1" dirty="0" smtClean="0">
                <a:solidFill>
                  <a:srgbClr val="FF0000"/>
                </a:solidFill>
              </a:rPr>
              <a:t>определить зависимость яйценоскости от цвета курицы</a:t>
            </a:r>
            <a:r>
              <a:rPr lang="ru-RU" sz="2400" dirty="0" smtClean="0"/>
              <a:t>, то ничто не помешает ему применить дисперсионный анализ, и в качестве </a:t>
            </a:r>
            <a:r>
              <a:rPr lang="ru-RU" sz="2400" b="1" dirty="0" smtClean="0"/>
              <a:t>условий действия фактора «цвет» </a:t>
            </a:r>
            <a:r>
              <a:rPr lang="ru-RU" sz="2400" dirty="0" smtClean="0"/>
              <a:t>избрать, скажем, </a:t>
            </a:r>
            <a:r>
              <a:rPr lang="ru-RU" sz="2400" b="1" dirty="0" smtClean="0"/>
              <a:t>ЧЕРНЫХ, БЕЛЫХ И ПЕСТРЫХ </a:t>
            </a:r>
            <a:r>
              <a:rPr lang="ru-RU" sz="2400" dirty="0" smtClean="0"/>
              <a:t>кур.</a:t>
            </a:r>
          </a:p>
          <a:p>
            <a:pPr>
              <a:defRPr/>
            </a:pPr>
            <a:endParaRPr lang="ru-RU" sz="2000" dirty="0" smtClean="0"/>
          </a:p>
          <a:p>
            <a:pPr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1EC6A0-6863-425C-A108-9540A23AF25B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87"/>
          </a:xfrm>
        </p:spPr>
        <p:txBody>
          <a:bodyPr/>
          <a:lstStyle/>
          <a:p>
            <a:r>
              <a:rPr lang="ru-RU" smtClean="0"/>
              <a:t>  </a:t>
            </a:r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mtClean="0"/>
              <a:t>  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928662" y="428604"/>
          <a:ext cx="7572428" cy="58579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CFCE49-3B79-48C9-929A-9B7F961E1790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smtClean="0"/>
              <a:t>Виды дисперсионного анализа</a:t>
            </a:r>
            <a:r>
              <a:rPr lang="ru-RU" smtClean="0"/>
              <a:t/>
            </a:r>
            <a:br>
              <a:rPr lang="ru-RU" smtClean="0"/>
            </a:br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643998" cy="5572144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dirty="0" smtClean="0"/>
              <a:t>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количеству выявляемых регулируемых факторов дисперсионный анализ может быть  </a:t>
            </a:r>
          </a:p>
          <a:p>
            <a:pPr>
              <a:buFont typeface="Arial" charset="0"/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однофакторным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(при этом изучается влияние одного фактора на результаты эксперимента), </a:t>
            </a:r>
          </a:p>
          <a:p>
            <a:pPr>
              <a:buFont typeface="Arial" charset="0"/>
              <a:buNone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двухфакторным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(при изучении влияния двух факторов)</a:t>
            </a:r>
          </a:p>
          <a:p>
            <a:pPr>
              <a:buFont typeface="Arial" charset="0"/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многофакторным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(позволяет оценить не только влияние каждого из факторов в отдельности, но и их взаимодействие).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86924F-5D78-4F43-8F63-7F16D3446A5D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472518" cy="5786437"/>
          </a:xfrm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ДА несвязанных (различных, независимых) выборок</a:t>
            </a:r>
            <a:r>
              <a:rPr lang="ru-RU" sz="3400" dirty="0" smtClean="0"/>
              <a:t>. </a:t>
            </a:r>
          </a:p>
          <a:p>
            <a:pPr>
              <a:buNone/>
            </a:pPr>
            <a:r>
              <a:rPr lang="ru-RU" sz="3400" dirty="0" smtClean="0"/>
              <a:t>   В зависимости от поставленной цели и задач выборочные </a:t>
            </a:r>
            <a:r>
              <a:rPr lang="ru-RU" sz="3400" b="1" i="1" dirty="0" smtClean="0"/>
              <a:t>группы формируются случайным</a:t>
            </a:r>
            <a:r>
              <a:rPr lang="ru-RU" sz="3400" dirty="0" smtClean="0"/>
              <a:t> образом независимо друг от друга (контрольная и экспериментальная группы для изучения некоторого показателя, </a:t>
            </a:r>
            <a:r>
              <a:rPr lang="ru-RU" sz="3400" b="1" i="1" dirty="0" smtClean="0"/>
              <a:t>например, влияние высокого артериального давления на развитие инсульта).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2958F-1C77-4B81-A067-7F07738FE418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500042"/>
            <a:ext cx="8501122" cy="5626121"/>
          </a:xfrm>
        </p:spPr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ДА  связанных выборок (зависимых).</a:t>
            </a:r>
            <a:r>
              <a:rPr lang="ru-RU" sz="4000" b="1" dirty="0" smtClean="0"/>
              <a:t> </a:t>
            </a:r>
          </a:p>
          <a:p>
            <a:pPr>
              <a:buNone/>
            </a:pPr>
            <a:r>
              <a:rPr lang="ru-RU" sz="4000" b="1" dirty="0" smtClean="0"/>
              <a:t>   </a:t>
            </a:r>
            <a:r>
              <a:rPr lang="ru-RU" sz="4000" dirty="0" smtClean="0"/>
              <a:t>Результаты воздействия факторов исследуются у одной и той же выборочной группы (например, у одних и тех же пациентов) до и после воздействия (лечение, профилактика, реабилитационные мероприятия)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0AA85-DDC5-4192-9424-E8B45D9D7E0D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дисперсионный анализ </a:t>
            </a:r>
            <a:r>
              <a:rPr lang="ru-RU" sz="4000" b="1" dirty="0" smtClean="0">
                <a:solidFill>
                  <a:srgbClr val="FF0000"/>
                </a:solidFill>
              </a:rPr>
              <a:t>одномерный </a:t>
            </a:r>
            <a:r>
              <a:rPr lang="ru-RU" sz="4000" b="1" dirty="0" smtClean="0">
                <a:solidFill>
                  <a:srgbClr val="FF0000"/>
                </a:solidFill>
              </a:rPr>
              <a:t>и многомерный</a:t>
            </a:r>
            <a:r>
              <a:rPr lang="ru-RU" sz="4000" dirty="0" smtClean="0"/>
              <a:t> </a:t>
            </a:r>
            <a:r>
              <a:rPr lang="ru-RU" sz="4000" dirty="0" smtClean="0"/>
              <a:t>(</a:t>
            </a:r>
            <a:r>
              <a:rPr lang="ru-RU" sz="4000" dirty="0" smtClean="0"/>
              <a:t>одна или несколько зависимых переменных)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0AA85-DDC5-4192-9424-E8B45D9D7E0D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560388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Условия применения </a:t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дисперсионного анализа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285750" y="1600200"/>
            <a:ext cx="85725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dirty="0" smtClean="0">
                <a:solidFill>
                  <a:srgbClr val="FF0000"/>
                </a:solidFill>
              </a:rPr>
              <a:t>-</a:t>
            </a:r>
            <a:r>
              <a:rPr lang="en-US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выборочные данные должны быть взяты из </a:t>
            </a:r>
            <a:r>
              <a:rPr lang="ru-RU" sz="3600" b="1" dirty="0" smtClean="0">
                <a:solidFill>
                  <a:srgbClr val="FF0000"/>
                </a:solidFill>
              </a:rPr>
              <a:t>НОРМАЛЬНЫХ</a:t>
            </a:r>
            <a:r>
              <a:rPr lang="ru-RU" b="1" dirty="0" smtClean="0">
                <a:solidFill>
                  <a:srgbClr val="FF0000"/>
                </a:solidFill>
              </a:rPr>
              <a:t> совокупностей</a:t>
            </a: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ru-RU" b="1" dirty="0" smtClean="0">
                <a:solidFill>
                  <a:srgbClr val="FF0000"/>
                </a:solidFill>
              </a:rPr>
              <a:t>  исправленные выборочные дисперсии каждого уровня контролируемого фактора должны быть равны (оценки выборочных дисперсий)</a:t>
            </a:r>
          </a:p>
          <a:p>
            <a:pPr eaLnBrk="1" hangingPunct="1">
              <a:buFont typeface="Arial" charset="0"/>
              <a:buNone/>
            </a:pPr>
            <a:r>
              <a:rPr lang="en-US" b="1" dirty="0" smtClean="0">
                <a:solidFill>
                  <a:srgbClr val="FF0000"/>
                </a:solidFill>
              </a:rPr>
              <a:t>- </a:t>
            </a:r>
            <a:r>
              <a:rPr lang="ru-RU" b="1" dirty="0" smtClean="0">
                <a:solidFill>
                  <a:srgbClr val="FF0000"/>
                </a:solidFill>
              </a:rPr>
              <a:t> результаты наблюдений должны быть независимыми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CC033-AB92-41AE-B0A6-4B68924EDC40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82737"/>
          </a:xfrm>
        </p:spPr>
        <p:txBody>
          <a:bodyPr/>
          <a:lstStyle/>
          <a:p>
            <a:pPr algn="r"/>
            <a:r>
              <a:rPr lang="en-US" sz="3200" b="1" smtClean="0"/>
              <a:t>2. </a:t>
            </a:r>
            <a:r>
              <a:rPr lang="ru-RU" sz="3200" b="1" smtClean="0"/>
              <a:t>Принцип применения метода дисперсионного анализа</a:t>
            </a:r>
            <a:r>
              <a:rPr lang="ru-RU" sz="3200" smtClean="0"/>
              <a:t> </a:t>
            </a:r>
            <a:br>
              <a:rPr lang="ru-RU" sz="3200" smtClean="0"/>
            </a:br>
            <a:endParaRPr lang="ru-RU" sz="3200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472518" cy="4857784"/>
          </a:xfrm>
        </p:spPr>
        <p:txBody>
          <a:bodyPr/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Формулируется </a:t>
            </a:r>
          </a:p>
          <a:p>
            <a:pPr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НУЛЕВАЯ ГИПОТЕЗА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то есть предполагается, что исследуемые факторы не оказывают никакого влияния на значения результативного признака и полученные различия случайны. </a:t>
            </a:r>
          </a:p>
          <a:p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F637D84-CD2E-4848-8D86-9F370D0973E5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1"/>
            <a:ext cx="8229600" cy="4911741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4000" dirty="0" smtClean="0"/>
              <a:t>Очевидно, что если регулируемый фактор </a:t>
            </a:r>
            <a:r>
              <a:rPr lang="ru-RU" sz="4000" b="1" dirty="0" smtClean="0"/>
              <a:t>ОКАЗЫВАЕТ</a:t>
            </a:r>
            <a:r>
              <a:rPr lang="ru-RU" sz="4000" dirty="0" smtClean="0"/>
              <a:t> влияние на признак, то при различных уровнях этого фактора будут </a:t>
            </a:r>
            <a:r>
              <a:rPr lang="ru-RU" sz="4000" b="1" dirty="0" smtClean="0"/>
              <a:t>наблюдаться  существенные изменения </a:t>
            </a:r>
            <a:r>
              <a:rPr lang="ru-RU" sz="4000" b="1" u="sng" dirty="0" smtClean="0"/>
              <a:t>средних значений признака</a:t>
            </a:r>
            <a:r>
              <a:rPr lang="ru-RU" sz="4000" b="1" dirty="0" smtClean="0"/>
              <a:t>. </a:t>
            </a:r>
            <a:endParaRPr lang="ru-RU" sz="4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E9FAB0-089F-4E35-89B7-84C432D859C4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Следовательно, </a:t>
            </a:r>
            <a:r>
              <a:rPr lang="ru-RU" b="1" dirty="0" smtClean="0"/>
              <a:t>ИЗМЕНЕНИЯ</a:t>
            </a:r>
            <a:r>
              <a:rPr lang="ru-RU" dirty="0" smtClean="0"/>
              <a:t>, вызванные влиянием контролируемого фактора будут </a:t>
            </a:r>
            <a:r>
              <a:rPr lang="ru-RU" b="1" u="sng" dirty="0" smtClean="0"/>
              <a:t>БОЛЕЕ ЗНАЧИМЫ</a:t>
            </a:r>
            <a:r>
              <a:rPr lang="ru-RU" dirty="0" smtClean="0"/>
              <a:t>, чем влияние неконтролируемых (случайных) факторов.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Оценить изменения можно с помощью дисперсий.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0AA85-DDC5-4192-9424-E8B45D9D7E0D}" type="slidenum">
              <a:rPr lang="ru-RU" smtClean="0"/>
              <a:pPr>
                <a:defRPr/>
              </a:pPr>
              <a:t>19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/>
              <a:t>Основные понятия</a:t>
            </a:r>
            <a:endParaRPr lang="en-US" b="1" dirty="0" smtClean="0"/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/>
              <a:t>Описание метода </a:t>
            </a:r>
            <a:r>
              <a:rPr lang="en-US" b="1" dirty="0" smtClean="0"/>
              <a:t>   </a:t>
            </a:r>
            <a:r>
              <a:rPr lang="ru-RU" b="1" dirty="0" smtClean="0"/>
              <a:t>дисперсионного    анализа</a:t>
            </a:r>
          </a:p>
          <a:p>
            <a:pPr marL="514350" indent="-514350">
              <a:buFont typeface="Calibri" pitchFamily="34" charset="0"/>
              <a:buAutoNum type="arabicPeriod"/>
            </a:pPr>
            <a:r>
              <a:rPr lang="ru-RU" b="1" dirty="0" smtClean="0"/>
              <a:t>Решение типовой задачи (однофакторный дисперсионный анализ</a:t>
            </a:r>
          </a:p>
          <a:p>
            <a:pPr marL="514350" indent="-514350">
              <a:buFont typeface="Arial" charset="0"/>
              <a:buNone/>
            </a:pPr>
            <a:r>
              <a:rPr lang="ru-RU" b="1" dirty="0" smtClean="0"/>
              <a:t>        несвязанных выборок)</a:t>
            </a: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443C2-32FC-48F8-97A8-28F9ED05249B}" type="slidenum">
              <a:rPr lang="ru-RU" smtClean="0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62"/>
          </a:xfrm>
        </p:spPr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472518" cy="5626100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u="sng" dirty="0" smtClean="0"/>
              <a:t>ОСНОВНАЯ     ЗАДАЧА </a:t>
            </a:r>
          </a:p>
          <a:p>
            <a:pPr algn="ctr" eaLnBrk="1" fontAlgn="auto" hangingPunct="1">
              <a:spcAft>
                <a:spcPts val="0"/>
              </a:spcAft>
              <a:buNone/>
              <a:defRPr/>
            </a:pPr>
            <a:r>
              <a:rPr lang="ru-RU" b="1" u="sng" dirty="0" smtClean="0"/>
              <a:t>ДИСПЕРСИОННОГО    АНАЛИЗА 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ru-RU" b="1" dirty="0" smtClean="0"/>
              <a:t>    </a:t>
            </a:r>
            <a:r>
              <a:rPr lang="ru-RU" dirty="0" smtClean="0"/>
              <a:t>заключается в  разложении общей дисперсии признака на дисперсию, вызванную действием контролируемого фактора </a:t>
            </a:r>
            <a:r>
              <a:rPr lang="ru-RU" dirty="0" smtClean="0">
                <a:solidFill>
                  <a:srgbClr val="FF0000"/>
                </a:solidFill>
              </a:rPr>
              <a:t>(факторную дисперсию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ru-RU" baseline="-25000" dirty="0" smtClean="0">
                <a:solidFill>
                  <a:srgbClr val="FF0000"/>
                </a:solidFill>
              </a:rPr>
              <a:t>факт</a:t>
            </a:r>
            <a:r>
              <a:rPr lang="ru-RU" dirty="0" smtClean="0">
                <a:solidFill>
                  <a:srgbClr val="FF0000"/>
                </a:solidFill>
              </a:rPr>
              <a:t>) </a:t>
            </a:r>
            <a:r>
              <a:rPr lang="ru-RU" dirty="0" smtClean="0"/>
              <a:t>и дисперсию остаточную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dirty="0" err="1" smtClean="0">
                <a:solidFill>
                  <a:srgbClr val="FF0000"/>
                </a:solidFill>
              </a:rPr>
              <a:t>остаточную</a:t>
            </a:r>
            <a:r>
              <a:rPr lang="ru-RU" dirty="0" smtClean="0">
                <a:solidFill>
                  <a:srgbClr val="FF0000"/>
                </a:solidFill>
              </a:rPr>
              <a:t> дисперсию  </a:t>
            </a:r>
            <a:r>
              <a:rPr lang="en-US" dirty="0" smtClean="0">
                <a:solidFill>
                  <a:srgbClr val="FF0000"/>
                </a:solidFill>
              </a:rPr>
              <a:t>D</a:t>
            </a:r>
            <a:r>
              <a:rPr lang="ru-RU" baseline="-25000" dirty="0" smtClean="0">
                <a:solidFill>
                  <a:srgbClr val="FF0000"/>
                </a:solidFill>
              </a:rPr>
              <a:t>ост</a:t>
            </a:r>
            <a:r>
              <a:rPr lang="ru-RU" dirty="0" smtClean="0">
                <a:solidFill>
                  <a:srgbClr val="FF0000"/>
                </a:solidFill>
              </a:rPr>
              <a:t>)</a:t>
            </a:r>
            <a:r>
              <a:rPr lang="ru-RU" dirty="0" smtClean="0"/>
              <a:t>, т.е. вызванную неконтролируемыми факторами: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48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oбщ</a:t>
            </a:r>
            <a:r>
              <a:rPr lang="ru-RU" sz="48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</a:t>
            </a:r>
            <a:r>
              <a:rPr lang="ru-RU" sz="48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48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</a:t>
            </a:r>
            <a:r>
              <a:rPr lang="ru-RU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+ D </a:t>
            </a:r>
            <a:r>
              <a:rPr lang="ru-RU" sz="48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</a:t>
            </a:r>
            <a:r>
              <a:rPr lang="ru-RU" sz="4800" baseline="-25000" dirty="0" smtClean="0">
                <a:solidFill>
                  <a:srgbClr val="FF0000"/>
                </a:solidFill>
              </a:rPr>
              <a:t>т</a:t>
            </a:r>
            <a:r>
              <a:rPr lang="ru-RU" sz="4800" dirty="0" smtClean="0">
                <a:solidFill>
                  <a:srgbClr val="FF0000"/>
                </a:solidFill>
              </a:rPr>
              <a:t>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E584A9-147B-458C-8A46-F37E3EF3D284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>
              <a:defRPr/>
            </a:pP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40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oбщ</a:t>
            </a:r>
            <a:r>
              <a:rPr lang="ru-RU" sz="4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- общая дисперсия наблюдаемых значений (вариант), характеризуется разбросом вариант от </a:t>
            </a:r>
            <a:r>
              <a:rPr lang="ru-RU" b="1" i="1" dirty="0" smtClean="0"/>
              <a:t>общего среднего</a:t>
            </a:r>
            <a:r>
              <a:rPr lang="ru-RU" dirty="0" smtClean="0"/>
              <a:t>. Измеряет вариацию признака во всей совокупности под влиянием всех факторов, обусловивших эту вариацию. </a:t>
            </a:r>
          </a:p>
          <a:p>
            <a:pPr>
              <a:buFont typeface="Arial" charset="0"/>
              <a:buNone/>
              <a:defRPr/>
            </a:pPr>
            <a:r>
              <a:rPr lang="ru-RU" b="1" dirty="0" smtClean="0"/>
              <a:t>    ОБЩЕЕ РАЗНООБРАЗИЕ СКЛАДЫВАЕТСЯ ИЗ МЕЖГРУППОВОГО И ВНУТРИГРУППОВОГО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F2FFB-01A8-4306-8931-62E5FACE1F0B}" type="slidenum">
              <a:rPr lang="ru-RU" smtClean="0"/>
              <a:pPr>
                <a:defRPr/>
              </a:pPr>
              <a:t>21</a:t>
            </a:fld>
            <a:endParaRPr lang="ru-RU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>
              <a:defRPr/>
            </a:pPr>
            <a:r>
              <a:rPr lang="ru-RU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ru-RU" sz="4000" b="1" baseline="-250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/>
              <a:t>- факторная (межгрупповая) дисперсия, характеризуется </a:t>
            </a:r>
            <a:r>
              <a:rPr lang="ru-RU" b="1" i="1" dirty="0" smtClean="0"/>
              <a:t>различием средних в каждой группе </a:t>
            </a:r>
            <a:r>
              <a:rPr lang="ru-RU" dirty="0" smtClean="0"/>
              <a:t>и зависит от влияния исследуемого фактора, по которому дифференцируется каждая группа.</a:t>
            </a:r>
          </a:p>
          <a:p>
            <a:pPr>
              <a:buFont typeface="Arial" charset="0"/>
              <a:buNone/>
              <a:defRPr/>
            </a:pPr>
            <a:r>
              <a:rPr lang="ru-RU" dirty="0" smtClean="0"/>
              <a:t>    Например, в группах различных по этиологическому фактору клинического течения пневмонии средний уровень проведенного койко-дня неодинаков — наблюдается межгрупповое разнообразие. </a:t>
            </a:r>
          </a:p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8DAB7B-1249-40FA-A629-E999D0AA98E2}" type="slidenum">
              <a:rPr lang="ru-RU" smtClean="0"/>
              <a:pPr>
                <a:defRPr/>
              </a:pPr>
              <a:t>22</a:t>
            </a:fld>
            <a:endParaRPr lang="ru-RU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25"/>
            <a:ext cx="8229600" cy="5697538"/>
          </a:xfrm>
        </p:spPr>
        <p:txBody>
          <a:bodyPr/>
          <a:lstStyle/>
          <a:p>
            <a:pPr>
              <a:defRPr/>
            </a:pP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 </a:t>
            </a:r>
            <a:r>
              <a:rPr lang="ru-RU" sz="4000" b="1" baseline="-25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ост.</a:t>
            </a:r>
            <a:r>
              <a:rPr lang="ru-RU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800" dirty="0" smtClean="0"/>
              <a:t>- остаточная (внутригрупповая) дисперсия, которая характеризует </a:t>
            </a:r>
            <a:r>
              <a:rPr lang="ru-RU" sz="2800" b="1" i="1" dirty="0" smtClean="0"/>
              <a:t>рассеяние вариант внутри групп.</a:t>
            </a:r>
            <a:r>
              <a:rPr lang="ru-RU" sz="2800" dirty="0" smtClean="0"/>
              <a:t> Отражает случайную вариацию, т.е. часть вариации, происходящую под влиянием неучтенных факторов и не зависящую от признака — фактора, положенного в основание группировки. </a:t>
            </a:r>
          </a:p>
          <a:p>
            <a:pPr>
              <a:defRPr/>
            </a:pPr>
            <a:r>
              <a:rPr lang="ru-RU" sz="2800" dirty="0" smtClean="0"/>
              <a:t>Вариация изучаемого признака зависит от силы влияния каких-то неучтенных случайных факторов, как от организованных (заданных исследователем), так и от случайных (неизвестных) факторов. </a:t>
            </a:r>
          </a:p>
          <a:p>
            <a:pPr>
              <a:defRPr/>
            </a:pPr>
            <a:endParaRPr lang="ru-RU" sz="2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42BE3D-38EE-4248-9079-39F32A8C5498}" type="slidenum">
              <a:rPr lang="ru-RU" smtClean="0"/>
              <a:pPr>
                <a:defRPr/>
              </a:pPr>
              <a:t>23</a:t>
            </a:fld>
            <a:endParaRPr lang="ru-RU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 algn="ctr">
              <a:buFont typeface="Arial" charset="0"/>
              <a:buNone/>
              <a:defRPr/>
            </a:pPr>
            <a:r>
              <a:rPr lang="ru-RU" b="1" dirty="0" smtClean="0"/>
              <a:t>Этапы дисперсионного анализа</a:t>
            </a:r>
            <a:endParaRPr lang="ru-RU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Построение дисперсионного комплекса.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Вычисление квадратов отклонений.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Вычисление дисперсий.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Сравнение факторной и остаточной дисперсий. 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Статистическая проверка нулевой гипотезы о несущественности различий факторной и остаточной дисперсий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4C23B4-7C4A-43E1-B41B-0CEBAF4BE251}" type="slidenum">
              <a:rPr lang="ru-RU" smtClean="0"/>
              <a:pPr>
                <a:defRPr/>
              </a:pPr>
              <a:t>24</a:t>
            </a:fld>
            <a:endParaRPr lang="ru-RU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b="1" smtClean="0"/>
              <a:t>Замечание</a:t>
            </a:r>
          </a:p>
          <a:p>
            <a:r>
              <a:rPr lang="ru-RU" smtClean="0"/>
              <a:t>Для проверки нулевой гипотезы используется  </a:t>
            </a:r>
            <a:r>
              <a:rPr lang="en-US" smtClean="0"/>
              <a:t>F</a:t>
            </a:r>
            <a:r>
              <a:rPr lang="ru-RU" smtClean="0"/>
              <a:t>-статистика </a:t>
            </a:r>
          </a:p>
          <a:p>
            <a:r>
              <a:rPr lang="ru-RU" smtClean="0"/>
              <a:t>С помощью </a:t>
            </a:r>
            <a:r>
              <a:rPr lang="ru-RU" i="1" smtClean="0">
                <a:solidFill>
                  <a:srgbClr val="FF0000"/>
                </a:solidFill>
              </a:rPr>
              <a:t>критерия Фишера-Снедекора</a:t>
            </a:r>
            <a:r>
              <a:rPr lang="ru-RU" smtClean="0">
                <a:solidFill>
                  <a:srgbClr val="FF0000"/>
                </a:solidFill>
              </a:rPr>
              <a:t> </a:t>
            </a:r>
            <a:r>
              <a:rPr lang="ru-RU" smtClean="0"/>
              <a:t>можно определить </a:t>
            </a:r>
            <a:r>
              <a:rPr lang="ru-RU" u="sng" smtClean="0"/>
              <a:t>значимость отличия </a:t>
            </a:r>
            <a:r>
              <a:rPr lang="ru-RU" smtClean="0"/>
              <a:t>факторной и остаточной дисперсий и тем самым подтвердить или опровергнуть гипотезу о значимости влияния изучаемого фактора на контролируемый признак.</a:t>
            </a:r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F2A46F6-C3C2-4AF5-910B-DE9D36B29336}" type="slidenum">
              <a:rPr lang="ru-RU" smtClean="0"/>
              <a:pPr>
                <a:defRPr/>
              </a:pPr>
              <a:t>25</a:t>
            </a:fld>
            <a:endParaRPr lang="ru-RU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dirty="0" smtClean="0"/>
              <a:t>Например, пусть число наблюдений при действии каждого из уровней фактора одинаково (</a:t>
            </a:r>
            <a:r>
              <a:rPr lang="en-US" sz="2800" i="1" dirty="0" smtClean="0"/>
              <a:t>q</a:t>
            </a:r>
            <a:r>
              <a:rPr lang="ru-RU" sz="2800" dirty="0" smtClean="0"/>
              <a:t>) и результаты представлены в таблице.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14375" y="2143125"/>
          <a:ext cx="7715250" cy="3214690"/>
        </p:xfrm>
        <a:graphic>
          <a:graphicData uri="http://schemas.openxmlformats.org/drawingml/2006/table">
            <a:tbl>
              <a:tblPr/>
              <a:tblGrid>
                <a:gridCol w="1331913"/>
                <a:gridCol w="1276350"/>
                <a:gridCol w="1279525"/>
                <a:gridCol w="1277937"/>
                <a:gridCol w="1270000"/>
                <a:gridCol w="1279525"/>
              </a:tblGrid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Номер испытания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69900" algn="l"/>
                          <a:tab pos="2374900" algn="ctr"/>
                        </a:tabLst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 фактора 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lvl="0" indent="-2286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28600" algn="l"/>
                          <a:tab pos="449263" algn="l"/>
                        </a:tabLst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43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Групповая средняя 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85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25" y="2286000"/>
            <a:ext cx="5715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6" name="Picture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28875" y="2763838"/>
            <a:ext cx="333375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6" name="Object 20"/>
          <p:cNvGraphicFramePr>
            <a:graphicFrameLocks noChangeAspect="1"/>
          </p:cNvGraphicFramePr>
          <p:nvPr/>
        </p:nvGraphicFramePr>
        <p:xfrm>
          <a:off x="3643313" y="2693988"/>
          <a:ext cx="414337" cy="454025"/>
        </p:xfrm>
        <a:graphic>
          <a:graphicData uri="http://schemas.openxmlformats.org/presentationml/2006/ole">
            <p:oleObj spid="_x0000_s1026" name="Формула" r:id="rId5" imgW="203024" imgH="215713" progId="Equation.3">
              <p:embed/>
            </p:oleObj>
          </a:graphicData>
        </a:graphic>
      </p:graphicFrame>
      <p:graphicFrame>
        <p:nvGraphicFramePr>
          <p:cNvPr id="1027" name="Object 19"/>
          <p:cNvGraphicFramePr>
            <a:graphicFrameLocks noChangeAspect="1"/>
          </p:cNvGraphicFramePr>
          <p:nvPr/>
        </p:nvGraphicFramePr>
        <p:xfrm>
          <a:off x="4929188" y="2765425"/>
          <a:ext cx="342900" cy="392113"/>
        </p:xfrm>
        <a:graphic>
          <a:graphicData uri="http://schemas.openxmlformats.org/presentationml/2006/ole">
            <p:oleObj spid="_x0000_s1027" name="Формула" r:id="rId6" imgW="203112" imgH="228501" progId="Equation.3">
              <p:embed/>
            </p:oleObj>
          </a:graphicData>
        </a:graphic>
      </p:graphicFrame>
      <p:pic>
        <p:nvPicPr>
          <p:cNvPr id="1087" name="Picture 1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00938" y="2765425"/>
            <a:ext cx="34290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8" name="Picture 17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357438" y="3128963"/>
            <a:ext cx="3429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89" name="Picture 16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643313" y="3143250"/>
            <a:ext cx="36195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0" name="Picture 15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929188" y="3136900"/>
            <a:ext cx="3619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1" name="Picture 14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572375" y="3136900"/>
            <a:ext cx="37147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8" name="Object 13"/>
          <p:cNvGraphicFramePr>
            <a:graphicFrameLocks noChangeAspect="1"/>
          </p:cNvGraphicFramePr>
          <p:nvPr/>
        </p:nvGraphicFramePr>
        <p:xfrm>
          <a:off x="2357438" y="3479800"/>
          <a:ext cx="342900" cy="392113"/>
        </p:xfrm>
        <a:graphic>
          <a:graphicData uri="http://schemas.openxmlformats.org/presentationml/2006/ole">
            <p:oleObj spid="_x0000_s1028" name="Формула" r:id="rId12" imgW="203112" imgH="228501" progId="Equation.3">
              <p:embed/>
            </p:oleObj>
          </a:graphicData>
        </a:graphic>
      </p:graphicFrame>
      <p:pic>
        <p:nvPicPr>
          <p:cNvPr id="1092" name="Picture 1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714750" y="3494088"/>
            <a:ext cx="3619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3" name="Picture 1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929188" y="3479800"/>
            <a:ext cx="342900" cy="39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4" name="Picture 10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572375" y="3494088"/>
            <a:ext cx="361950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5" name="Picture 9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571750" y="4286250"/>
            <a:ext cx="285750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6" name="Picture 8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3714750" y="4208463"/>
            <a:ext cx="371475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7" name="Picture 7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5011738" y="4214813"/>
            <a:ext cx="350837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8" name="Picture 6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572375" y="4202113"/>
            <a:ext cx="361950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99" name="Picture 5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1785938" y="5000625"/>
            <a:ext cx="285750" cy="36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0" name="Picture 4"/>
          <p:cNvPicPr>
            <a:picLocks noChangeAspect="1" noChangeArrowheads="1"/>
          </p:cNvPicPr>
          <p:nvPr/>
        </p:nvPicPr>
        <p:blipFill>
          <a:blip r:embed="rId21"/>
          <a:srcRect/>
          <a:stretch>
            <a:fillRect/>
          </a:stretch>
        </p:blipFill>
        <p:spPr bwMode="auto">
          <a:xfrm>
            <a:off x="2643188" y="4857750"/>
            <a:ext cx="282575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1" name="Picture 3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3857625" y="4857750"/>
            <a:ext cx="285750" cy="31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02" name="Picture 2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5072063" y="4757738"/>
            <a:ext cx="333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9" name="Object 1"/>
          <p:cNvGraphicFramePr>
            <a:graphicFrameLocks noChangeAspect="1"/>
          </p:cNvGraphicFramePr>
          <p:nvPr/>
        </p:nvGraphicFramePr>
        <p:xfrm>
          <a:off x="7500938" y="4765675"/>
          <a:ext cx="333375" cy="382588"/>
        </p:xfrm>
        <a:graphic>
          <a:graphicData uri="http://schemas.openxmlformats.org/presentationml/2006/ole">
            <p:oleObj spid="_x0000_s1029" name="Формула" r:id="rId24" imgW="190335" imgH="215713" progId="Equation.3">
              <p:embed/>
            </p:oleObj>
          </a:graphicData>
        </a:graphic>
      </p:graphicFrame>
      <p:sp>
        <p:nvSpPr>
          <p:cNvPr id="26" name="Номер слайда 2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F69665-9E27-43A1-B55F-24180F3D5574}" type="slidenum">
              <a:rPr lang="ru-RU" smtClean="0"/>
              <a:pPr>
                <a:defRPr/>
              </a:pPr>
              <a:t>26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/>
          <a:lstStyle/>
          <a:p>
            <a:pPr eaLnBrk="1" hangingPunct="1"/>
            <a:r>
              <a:rPr lang="ru-RU" dirty="0" smtClean="0"/>
              <a:t>Все значения величины </a:t>
            </a:r>
            <a:r>
              <a:rPr lang="ru-RU" i="1" dirty="0" err="1" smtClean="0"/>
              <a:t>х</a:t>
            </a:r>
            <a:r>
              <a:rPr lang="ru-RU" dirty="0" smtClean="0"/>
              <a:t>, наблюдаемые при каждом фиксированном уровне фактора , составляют группу, и в последней строке таблицы представлены соответствующие выборочные групповые средние, вычисленные по формуле:</a:t>
            </a:r>
          </a:p>
          <a:p>
            <a:pPr eaLnBrk="1" hangingPunct="1"/>
            <a:endParaRPr lang="ru-RU" dirty="0" smtClean="0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714752"/>
            <a:ext cx="1438275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58063" y="2197100"/>
            <a:ext cx="414337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1FD23F-6137-4A0D-9077-812AD07C6F73}" type="slidenum">
              <a:rPr lang="ru-RU" smtClean="0"/>
              <a:pPr>
                <a:defRPr/>
              </a:pPr>
              <a:t>27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300"/>
          </a:xfrm>
        </p:spPr>
        <p:txBody>
          <a:bodyPr/>
          <a:lstStyle/>
          <a:p>
            <a:pPr eaLnBrk="1" hangingPunct="1"/>
            <a:r>
              <a:rPr lang="ru-RU" smtClean="0"/>
              <a:t> 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dirty="0" smtClean="0"/>
              <a:t>Скорее всего выборочные средние по каждому уровню будут отличаться друг от друга. Но является ли это отличие значимым и вызвано ли это отличие действием фактора?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lang="ru-RU" dirty="0" smtClean="0"/>
              <a:t>Выдвигаются две гипотезы: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Н</a:t>
            </a:r>
            <a:r>
              <a:rPr lang="ru-RU" b="1" baseline="-25000" dirty="0" smtClean="0"/>
              <a:t>0</a:t>
            </a:r>
            <a:r>
              <a:rPr lang="ru-RU" b="1" dirty="0" smtClean="0"/>
              <a:t> – фактор не влияет на признак и, следовательно, средние значения величины признака на разных уровнях равны, т.е. 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Н</a:t>
            </a:r>
            <a:r>
              <a:rPr lang="ru-RU" b="1" baseline="-25000" dirty="0" smtClean="0"/>
              <a:t>1</a:t>
            </a:r>
            <a:r>
              <a:rPr lang="ru-RU" b="1" dirty="0" smtClean="0"/>
              <a:t> – фактор влияет на признак, и следовательно, хотя бы одно выборочное среднее </a:t>
            </a:r>
            <a:r>
              <a:rPr lang="ru-RU" b="1" u="sng" dirty="0" smtClean="0"/>
              <a:t>значимо</a:t>
            </a:r>
            <a:r>
              <a:rPr lang="ru-RU" b="1" dirty="0" smtClean="0"/>
              <a:t> отличается от других.</a:t>
            </a:r>
            <a:endParaRPr lang="ru-RU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 smtClean="0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376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   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/>
        </p:nvGraphicFramePr>
        <p:xfrm>
          <a:off x="3143250" y="3857625"/>
          <a:ext cx="2406650" cy="652463"/>
        </p:xfrm>
        <a:graphic>
          <a:graphicData uri="http://schemas.openxmlformats.org/presentationml/2006/ole">
            <p:oleObj spid="_x0000_s2050" name="Формула" r:id="rId3" imgW="1371600" imgH="368300" progId="Equation.3">
              <p:embed/>
            </p:oleObj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67862A-980E-441D-8646-D32C2AE3736C}" type="slidenum">
              <a:rPr lang="ru-RU" smtClean="0"/>
              <a:pPr>
                <a:defRPr/>
              </a:pPr>
              <a:t>28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313" y="428625"/>
            <a:ext cx="4281487" cy="5697538"/>
          </a:xfrm>
        </p:spPr>
        <p:txBody>
          <a:bodyPr rtlCol="0">
            <a:normAutofit fontScale="925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u="sng" dirty="0" smtClean="0">
                <a:solidFill>
                  <a:srgbClr val="FF0000"/>
                </a:solidFill>
              </a:rPr>
              <a:t>Пример.</a:t>
            </a:r>
            <a:r>
              <a:rPr lang="ru-RU" dirty="0" smtClean="0"/>
              <a:t> Методом дисперсионного анализа на уровне значимости</a:t>
            </a:r>
            <a:r>
              <a:rPr lang="en-US" dirty="0" smtClean="0"/>
              <a:t>               </a:t>
            </a:r>
            <a:r>
              <a:rPr lang="ru-RU" dirty="0" smtClean="0"/>
              <a:t> </a:t>
            </a:r>
            <a:r>
              <a:rPr lang="en-US" dirty="0" smtClean="0"/>
              <a:t>       </a:t>
            </a:r>
            <a:r>
              <a:rPr lang="ru-RU" dirty="0" smtClean="0"/>
              <a:t>      установить существенность   влияния реагента </a:t>
            </a:r>
            <a:r>
              <a:rPr lang="en-US" b="1" i="1" dirty="0" smtClean="0"/>
              <a:t>A</a:t>
            </a:r>
            <a:r>
              <a:rPr lang="en-US" dirty="0" smtClean="0"/>
              <a:t>  </a:t>
            </a:r>
            <a:r>
              <a:rPr lang="ru-RU" dirty="0" smtClean="0"/>
              <a:t>(фактора </a:t>
            </a:r>
            <a:r>
              <a:rPr lang="en-US" b="1" i="1" dirty="0" smtClean="0"/>
              <a:t>F</a:t>
            </a:r>
            <a:r>
              <a:rPr lang="ru-RU" dirty="0" smtClean="0"/>
              <a:t>) на синтез лекарственного препарата (выход  </a:t>
            </a:r>
            <a:r>
              <a:rPr lang="ru-RU" b="1" i="1" dirty="0" smtClean="0"/>
              <a:t>Х</a:t>
            </a:r>
            <a:r>
              <a:rPr lang="ru-RU" dirty="0" smtClean="0"/>
              <a:t> в условных единицах – результативный признак). Установить силу влияния фактора на признак.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5000625" y="1071563"/>
          <a:ext cx="3929060" cy="5214972"/>
        </p:xfrm>
        <a:graphic>
          <a:graphicData uri="http://schemas.openxmlformats.org/drawingml/2006/table">
            <a:tbl>
              <a:tblPr/>
              <a:tblGrid>
                <a:gridCol w="1596570"/>
                <a:gridCol w="859265"/>
                <a:gridCol w="735920"/>
                <a:gridCol w="737305"/>
              </a:tblGrid>
              <a:tr h="112425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испытания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фактора 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87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9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199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17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15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71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7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5" y="1285875"/>
            <a:ext cx="1143000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E21EFCC-D149-4859-A750-174218C83AFB}" type="slidenum">
              <a:rPr lang="ru-RU" smtClean="0"/>
              <a:pPr>
                <a:defRPr/>
              </a:pPr>
              <a:t>29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/>
              <a:t>Дисперсионный анализ</a:t>
            </a:r>
            <a:r>
              <a:rPr lang="ru-RU" sz="2400" smtClean="0"/>
              <a:t> (от латинского </a:t>
            </a:r>
            <a:r>
              <a:rPr lang="ru-RU" sz="2400" b="1" smtClean="0"/>
              <a:t>DISPERSIO</a:t>
            </a:r>
            <a:r>
              <a:rPr lang="ru-RU" sz="2400" smtClean="0"/>
              <a:t> – рассеивание / на английском </a:t>
            </a:r>
            <a:r>
              <a:rPr lang="ru-RU" sz="2400" b="1" i="1" smtClean="0"/>
              <a:t>Analysis Of Variance </a:t>
            </a:r>
            <a:r>
              <a:rPr lang="ru-RU" sz="2400" smtClean="0"/>
              <a:t>- </a:t>
            </a:r>
            <a:r>
              <a:rPr lang="ru-RU" sz="2400" b="1" smtClean="0"/>
              <a:t>ANOVA</a:t>
            </a:r>
            <a:r>
              <a:rPr lang="ru-RU" sz="2400" smtClean="0"/>
              <a:t>)</a:t>
            </a:r>
            <a:br>
              <a:rPr lang="ru-RU" sz="2400" smtClean="0"/>
            </a:br>
            <a:r>
              <a:rPr lang="ru-RU" sz="2400" smtClean="0"/>
              <a:t>буквально: </a:t>
            </a:r>
            <a:r>
              <a:rPr lang="ru-RU" sz="2400" b="1" smtClean="0"/>
              <a:t>анализ факторных эффектов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3357563" y="1571625"/>
            <a:ext cx="5329237" cy="4357688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smtClean="0"/>
              <a:t>Рональд Эйлмер Фишер </a:t>
            </a:r>
          </a:p>
          <a:p>
            <a:pPr algn="ctr">
              <a:buFont typeface="Arial" charset="0"/>
              <a:buNone/>
            </a:pPr>
            <a:r>
              <a:rPr lang="ru-RU" smtClean="0"/>
              <a:t> </a:t>
            </a:r>
            <a:r>
              <a:rPr lang="ru-RU" sz="2400" smtClean="0"/>
              <a:t>( </a:t>
            </a:r>
            <a:r>
              <a:rPr lang="ru-RU" sz="2400" smtClean="0">
                <a:hlinkClick r:id="rId2" tooltip="1890 год"/>
              </a:rPr>
              <a:t>1890</a:t>
            </a:r>
            <a:r>
              <a:rPr lang="ru-RU" sz="2400" smtClean="0"/>
              <a:t> -</a:t>
            </a:r>
            <a:r>
              <a:rPr lang="ru-RU" sz="2400" smtClean="0">
                <a:hlinkClick r:id="rId3" tooltip="29 июля"/>
              </a:rPr>
              <a:t> </a:t>
            </a:r>
            <a:r>
              <a:rPr lang="ru-RU" sz="2400" smtClean="0"/>
              <a:t> </a:t>
            </a:r>
            <a:r>
              <a:rPr lang="ru-RU" sz="2400" smtClean="0">
                <a:hlinkClick r:id="rId4" tooltip="1962 год"/>
              </a:rPr>
              <a:t>1962</a:t>
            </a:r>
            <a:r>
              <a:rPr lang="ru-RU" sz="2400" smtClean="0"/>
              <a:t> )</a:t>
            </a:r>
          </a:p>
          <a:p>
            <a:pPr algn="ctr">
              <a:buFont typeface="Arial" charset="0"/>
              <a:buNone/>
            </a:pPr>
            <a:r>
              <a:rPr lang="ru-RU" sz="2400" smtClean="0"/>
              <a:t>Разработал:</a:t>
            </a:r>
          </a:p>
          <a:p>
            <a:r>
              <a:rPr lang="ru-RU" sz="2400" smtClean="0"/>
              <a:t>дисперсионный анализ</a:t>
            </a:r>
          </a:p>
          <a:p>
            <a:r>
              <a:rPr lang="ru-RU" sz="2400" smtClean="0"/>
              <a:t> теорию планирования эксперимента </a:t>
            </a:r>
          </a:p>
          <a:p>
            <a:r>
              <a:rPr lang="ru-RU" sz="2400" smtClean="0"/>
              <a:t>метод максимального правдоподобия оценки параметров.</a:t>
            </a:r>
          </a:p>
          <a:p>
            <a:pPr algn="ctr">
              <a:buFont typeface="Arial" charset="0"/>
              <a:buNone/>
            </a:pPr>
            <a:endParaRPr lang="ru-RU" sz="2400" smtClean="0"/>
          </a:p>
        </p:txBody>
      </p:sp>
      <p:pic>
        <p:nvPicPr>
          <p:cNvPr id="11268" name="Picture 5" descr="R. A. Fisch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28625" y="2071688"/>
            <a:ext cx="2717800" cy="351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4E4DD3-83D7-4AD9-BBC6-802D907343A8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25"/>
          </a:xfrm>
        </p:spPr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sp>
        <p:nvSpPr>
          <p:cNvPr id="31747" name="Содержимое 2"/>
          <p:cNvSpPr>
            <a:spLocks noGrp="1"/>
          </p:cNvSpPr>
          <p:nvPr>
            <p:ph idx="1"/>
          </p:nvPr>
        </p:nvSpPr>
        <p:spPr>
          <a:xfrm>
            <a:off x="457200" y="714375"/>
            <a:ext cx="8229600" cy="5411788"/>
          </a:xfrm>
        </p:spPr>
        <p:txBody>
          <a:bodyPr/>
          <a:lstStyle/>
          <a:p>
            <a:pPr eaLnBrk="1" hangingPunct="1"/>
            <a:r>
              <a:rPr lang="ru-RU" smtClean="0"/>
              <a:t>Найдем групповые среднии</a:t>
            </a:r>
            <a:r>
              <a:rPr lang="en-US" smtClean="0"/>
              <a:t>:</a:t>
            </a:r>
            <a:endParaRPr lang="ru-RU" smtClean="0"/>
          </a:p>
          <a:p>
            <a:pPr eaLnBrk="1" hangingPunct="1"/>
            <a:endParaRPr lang="ru-RU" smtClean="0"/>
          </a:p>
        </p:txBody>
      </p:sp>
      <p:pic>
        <p:nvPicPr>
          <p:cNvPr id="3174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14688" y="1370013"/>
            <a:ext cx="2212975" cy="1344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3214688"/>
            <a:ext cx="5467350" cy="3135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C2D724-B326-4700-8F34-AF3F494965AD}" type="slidenum">
              <a:rPr lang="ru-RU" smtClean="0"/>
              <a:pPr>
                <a:defRPr/>
              </a:pPr>
              <a:t>30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82550"/>
          </a:xfrm>
        </p:spPr>
        <p:txBody>
          <a:bodyPr/>
          <a:lstStyle/>
          <a:p>
            <a:r>
              <a:rPr lang="ru-RU" smtClean="0"/>
              <a:t>  </a:t>
            </a:r>
          </a:p>
        </p:txBody>
      </p:sp>
      <p:sp>
        <p:nvSpPr>
          <p:cNvPr id="3076" name="Содержимое 2"/>
          <p:cNvSpPr>
            <a:spLocks noGrp="1"/>
          </p:cNvSpPr>
          <p:nvPr>
            <p:ph idx="1"/>
          </p:nvPr>
        </p:nvSpPr>
        <p:spPr>
          <a:xfrm>
            <a:off x="457200" y="285750"/>
            <a:ext cx="8229600" cy="5840413"/>
          </a:xfrm>
        </p:spPr>
        <p:txBody>
          <a:bodyPr/>
          <a:lstStyle/>
          <a:p>
            <a:pPr eaLnBrk="1" hangingPunct="1"/>
            <a:r>
              <a:rPr lang="ru-RU" smtClean="0"/>
              <a:t>Выборочные средние по каждому уровню отличаются друг от друга. Но является ли это отличие значимым и вызвано ли это отличие действием фактора?</a:t>
            </a:r>
          </a:p>
          <a:p>
            <a:pPr eaLnBrk="1" hangingPunct="1"/>
            <a:r>
              <a:rPr lang="ru-RU" smtClean="0"/>
              <a:t>Выдвигаем нулевую гипотезу: </a:t>
            </a:r>
          </a:p>
          <a:p>
            <a:pPr eaLnBrk="1" hangingPunct="1">
              <a:buFont typeface="Arial" charset="0"/>
              <a:buNone/>
            </a:pPr>
            <a:r>
              <a:rPr lang="ru-RU" b="1" smtClean="0"/>
              <a:t>    фактор не влияет на признак и, следовательно, средние значения величины признака на разных уровнях равны, т.е. </a:t>
            </a:r>
            <a:r>
              <a:rPr lang="en-US" b="1" smtClean="0"/>
              <a:t> H</a:t>
            </a:r>
            <a:r>
              <a:rPr lang="en-US" sz="1800" b="1" smtClean="0"/>
              <a:t>0</a:t>
            </a:r>
            <a:r>
              <a:rPr lang="ru-RU" b="1" smtClean="0"/>
              <a:t>:</a:t>
            </a:r>
          </a:p>
          <a:p>
            <a:endParaRPr lang="ru-RU" smtClean="0"/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3571875" y="4357688"/>
          <a:ext cx="1760538" cy="585787"/>
        </p:xfrm>
        <a:graphic>
          <a:graphicData uri="http://schemas.openxmlformats.org/presentationml/2006/ole">
            <p:oleObj spid="_x0000_s3074" name="Формула" r:id="rId3" imgW="1002960" imgH="330120" progId="Equation.3">
              <p:embed/>
            </p:oleObj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5958BC-39CA-4549-B442-4592738DC5CD}" type="slidenum">
              <a:rPr lang="ru-RU" smtClean="0"/>
              <a:pPr>
                <a:defRPr/>
              </a:pPr>
              <a:t>31</a:t>
            </a:fld>
            <a:endParaRPr lang="ru-RU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 algn="ctr">
              <a:buFont typeface="Arial" charset="0"/>
              <a:buNone/>
            </a:pPr>
            <a:r>
              <a:rPr lang="ru-RU" b="1" smtClean="0"/>
              <a:t>Для проверки предположения </a:t>
            </a:r>
          </a:p>
          <a:p>
            <a:pPr algn="ctr">
              <a:buFont typeface="Arial" charset="0"/>
              <a:buNone/>
            </a:pPr>
            <a:r>
              <a:rPr lang="ru-RU" b="1" smtClean="0"/>
              <a:t>о случайном различи средних воспользуемся </a:t>
            </a:r>
          </a:p>
          <a:p>
            <a:pPr algn="ctr">
              <a:buFont typeface="Arial" charset="0"/>
              <a:buNone/>
            </a:pPr>
            <a:r>
              <a:rPr lang="ru-RU" b="1" smtClean="0"/>
              <a:t>методом </a:t>
            </a:r>
          </a:p>
          <a:p>
            <a:pPr algn="ctr">
              <a:buFont typeface="Arial" charset="0"/>
              <a:buNone/>
            </a:pPr>
            <a:r>
              <a:rPr lang="ru-RU" sz="4400" b="1" smtClean="0"/>
              <a:t> дисперсионного анализа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CB3245-74CC-4935-A688-21C7CF8E9836}" type="slidenum">
              <a:rPr lang="ru-RU" smtClean="0"/>
              <a:pPr>
                <a:defRPr/>
              </a:pPr>
              <a:t>32</a:t>
            </a:fld>
            <a:endParaRPr lang="ru-RU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Заголовок 1"/>
          <p:cNvSpPr>
            <a:spLocks noGrp="1"/>
          </p:cNvSpPr>
          <p:nvPr>
            <p:ph type="title"/>
          </p:nvPr>
        </p:nvSpPr>
        <p:spPr>
          <a:xfrm>
            <a:off x="428625" y="214313"/>
            <a:ext cx="8229600" cy="1143000"/>
          </a:xfrm>
        </p:spPr>
        <p:txBody>
          <a:bodyPr/>
          <a:lstStyle/>
          <a:p>
            <a:r>
              <a:rPr lang="ru-RU" smtClean="0"/>
              <a:t>ФОРМУЛЫ  для вычислия сумм квадратов отклонений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404542-EF6A-4C46-8BFA-38A1439EB944}" type="slidenum">
              <a:rPr lang="ru-RU" smtClean="0"/>
              <a:pPr>
                <a:defRPr/>
              </a:pPr>
              <a:t>33</a:t>
            </a:fld>
            <a:endParaRPr lang="ru-RU"/>
          </a:p>
        </p:txBody>
      </p:sp>
      <p:sp>
        <p:nvSpPr>
          <p:cNvPr id="410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098" name="Object 1"/>
          <p:cNvGraphicFramePr>
            <a:graphicFrameLocks noChangeAspect="1"/>
          </p:cNvGraphicFramePr>
          <p:nvPr/>
        </p:nvGraphicFramePr>
        <p:xfrm>
          <a:off x="2714612" y="3714752"/>
          <a:ext cx="3367087" cy="866775"/>
        </p:xfrm>
        <a:graphic>
          <a:graphicData uri="http://schemas.openxmlformats.org/presentationml/2006/ole">
            <p:oleObj spid="_x0000_s4098" name="Формула" r:id="rId3" imgW="888840" imgH="228600" progId="Equation.3">
              <p:embed/>
            </p:oleObj>
          </a:graphicData>
        </a:graphic>
      </p:graphicFrame>
      <p:graphicFrame>
        <p:nvGraphicFramePr>
          <p:cNvPr id="4102" name="Object 1"/>
          <p:cNvGraphicFramePr>
            <a:graphicFrameLocks noChangeAspect="1"/>
          </p:cNvGraphicFramePr>
          <p:nvPr/>
        </p:nvGraphicFramePr>
        <p:xfrm>
          <a:off x="857224" y="1785926"/>
          <a:ext cx="3286148" cy="1571431"/>
        </p:xfrm>
        <a:graphic>
          <a:graphicData uri="http://schemas.openxmlformats.org/presentationml/2006/ole">
            <p:oleObj spid="_x0000_s4102" name="Формула" r:id="rId4" imgW="876240" imgH="419040" progId="Equation.3">
              <p:embed/>
            </p:oleObj>
          </a:graphicData>
        </a:graphic>
      </p:graphicFrame>
      <p:graphicFrame>
        <p:nvGraphicFramePr>
          <p:cNvPr id="4103" name="Object 1"/>
          <p:cNvGraphicFramePr>
            <a:graphicFrameLocks noChangeAspect="1"/>
          </p:cNvGraphicFramePr>
          <p:nvPr/>
        </p:nvGraphicFramePr>
        <p:xfrm>
          <a:off x="4786314" y="1785926"/>
          <a:ext cx="3390262" cy="1575059"/>
        </p:xfrm>
        <a:graphic>
          <a:graphicData uri="http://schemas.openxmlformats.org/presentationml/2006/ole">
            <p:oleObj spid="_x0000_s4103" name="Формула" r:id="rId5" imgW="901440" imgH="419040" progId="Equation.3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57188"/>
            <a:ext cx="7772400" cy="1214437"/>
          </a:xfrm>
        </p:spPr>
        <p:txBody>
          <a:bodyPr/>
          <a:lstStyle/>
          <a:p>
            <a:pPr algn="ctr">
              <a:defRPr/>
            </a:pPr>
            <a:r>
              <a:rPr lang="ru-RU" dirty="0" smtClean="0"/>
              <a:t>ФОРМУЛЫ  для вычисления  дисперсий</a:t>
            </a:r>
            <a:endParaRPr lang="ru-RU" dirty="0"/>
          </a:p>
        </p:txBody>
      </p:sp>
      <p:sp>
        <p:nvSpPr>
          <p:cNvPr id="5124" name="Текст 7"/>
          <p:cNvSpPr>
            <a:spLocks noGrp="1"/>
          </p:cNvSpPr>
          <p:nvPr>
            <p:ph type="body" idx="1"/>
          </p:nvPr>
        </p:nvSpPr>
        <p:spPr>
          <a:xfrm>
            <a:off x="722313" y="5000625"/>
            <a:ext cx="7772400" cy="1285875"/>
          </a:xfrm>
        </p:spPr>
        <p:txBody>
          <a:bodyPr/>
          <a:lstStyle/>
          <a:p>
            <a:pPr algn="ctr"/>
            <a:r>
              <a:rPr lang="ru-RU" sz="4000" b="1" smtClean="0">
                <a:solidFill>
                  <a:schemeClr val="tx1"/>
                </a:solidFill>
              </a:rPr>
              <a:t>Нужные суммы вычислим </a:t>
            </a:r>
          </a:p>
          <a:p>
            <a:pPr algn="ctr"/>
            <a:r>
              <a:rPr lang="ru-RU" sz="4000" b="1" smtClean="0">
                <a:solidFill>
                  <a:schemeClr val="tx1"/>
                </a:solidFill>
              </a:rPr>
              <a:t>в таблице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C313D1-1727-4A76-A12A-1DA9095AB8ED}" type="slidenum">
              <a:rPr lang="ru-RU" smtClean="0"/>
              <a:pPr>
                <a:defRPr/>
              </a:pPr>
              <a:t>34</a:t>
            </a:fld>
            <a:endParaRPr lang="ru-RU"/>
          </a:p>
        </p:txBody>
      </p:sp>
      <p:sp>
        <p:nvSpPr>
          <p:cNvPr id="512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5123" name="Object 1"/>
          <p:cNvGraphicFramePr>
            <a:graphicFrameLocks noChangeAspect="1"/>
          </p:cNvGraphicFramePr>
          <p:nvPr/>
        </p:nvGraphicFramePr>
        <p:xfrm>
          <a:off x="3286116" y="1857364"/>
          <a:ext cx="3071834" cy="1488584"/>
        </p:xfrm>
        <a:graphic>
          <a:graphicData uri="http://schemas.openxmlformats.org/presentationml/2006/ole">
            <p:oleObj spid="_x0000_s5123" name="Формула" r:id="rId3" imgW="812520" imgH="393480" progId="Equation.3">
              <p:embed/>
            </p:oleObj>
          </a:graphicData>
        </a:graphic>
      </p:graphicFrame>
      <p:graphicFrame>
        <p:nvGraphicFramePr>
          <p:cNvPr id="3" name="Object 1"/>
          <p:cNvGraphicFramePr>
            <a:graphicFrameLocks noChangeAspect="1"/>
          </p:cNvGraphicFramePr>
          <p:nvPr/>
        </p:nvGraphicFramePr>
        <p:xfrm>
          <a:off x="3428992" y="3357562"/>
          <a:ext cx="2857520" cy="1384729"/>
        </p:xfrm>
        <a:graphic>
          <a:graphicData uri="http://schemas.openxmlformats.org/presentationml/2006/ole">
            <p:oleObj spid="_x0000_s5124" name="Формула" r:id="rId4" imgW="81252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857250" y="500063"/>
          <a:ext cx="7429579" cy="5845202"/>
        </p:xfrm>
        <a:graphic>
          <a:graphicData uri="http://schemas.openxmlformats.org/drawingml/2006/table">
            <a:tbl>
              <a:tblPr/>
              <a:tblGrid>
                <a:gridCol w="1433931"/>
                <a:gridCol w="1433905"/>
                <a:gridCol w="1339005"/>
                <a:gridCol w="1302605"/>
                <a:gridCol w="1920133"/>
              </a:tblGrid>
              <a:tr h="47058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испытания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фактора 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(а – количество уровней</a:t>
                      </a: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или градаций)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21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4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803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3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44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1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5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2400" b="1" i="1" u="none" strike="noStrike" cap="none" normalizeH="0" baseline="-2500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  <a:endParaRPr kumimoji="0" lang="ru-RU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473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Групповые</a:t>
                      </a:r>
                    </a:p>
                    <a:p>
                      <a:pPr algn="ctr"/>
                      <a:r>
                        <a:rPr lang="ru-RU" sz="2000" b="1" dirty="0" smtClean="0"/>
                        <a:t>средние</a:t>
                      </a:r>
                      <a:endParaRPr lang="ru-RU" sz="2000" b="1" dirty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3200" b="1" dirty="0" smtClean="0">
                          <a:solidFill>
                            <a:srgbClr val="FF0000"/>
                          </a:solidFill>
                        </a:rPr>
                        <a:t>59</a:t>
                      </a:r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,2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57,3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55,7</a:t>
                      </a:r>
                      <a:endParaRPr lang="ru-RU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200" b="1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385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43688" y="4572000"/>
            <a:ext cx="1404937" cy="382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60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5000625"/>
            <a:ext cx="11826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9A28058-29CB-4478-8D64-E3F818EC6636}" type="slidenum">
              <a:rPr lang="ru-RU" smtClean="0"/>
              <a:pPr>
                <a:defRPr/>
              </a:pPr>
              <a:t>35</a:t>
            </a:fld>
            <a:endParaRPr lang="ru-RU"/>
          </a:p>
        </p:txBody>
      </p:sp>
      <p:pic>
        <p:nvPicPr>
          <p:cNvPr id="33862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85875" y="5000625"/>
            <a:ext cx="628650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87"/>
          </a:xfrm>
        </p:spPr>
        <p:txBody>
          <a:bodyPr/>
          <a:lstStyle/>
          <a:p>
            <a:r>
              <a:rPr lang="ru-RU" smtClean="0"/>
              <a:t>   </a:t>
            </a: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71472" y="357166"/>
          <a:ext cx="8143875" cy="6141086"/>
        </p:xfrm>
        <a:graphic>
          <a:graphicData uri="http://schemas.openxmlformats.org/drawingml/2006/table">
            <a:tbl>
              <a:tblPr/>
              <a:tblGrid>
                <a:gridCol w="1735138"/>
                <a:gridCol w="1736725"/>
                <a:gridCol w="1620837"/>
                <a:gridCol w="1576388"/>
                <a:gridCol w="1474787"/>
              </a:tblGrid>
              <a:tr h="47625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испытания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фактора 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kumimoji="0" lang="ru-RU" sz="20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количество уровней)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58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r>
                        <a:rPr kumimoji="0" lang="ru-RU" sz="20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=3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4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9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492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20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17526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13113</a:t>
                      </a:r>
                      <a:endParaRPr kumimoji="0" lang="ru-RU" sz="3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9297</a:t>
                      </a:r>
                      <a:endParaRPr kumimoji="0" lang="ru-RU" sz="3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02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488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8511" y="4286256"/>
            <a:ext cx="1975489" cy="53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9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5000636"/>
            <a:ext cx="557212" cy="417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9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86644" y="4916896"/>
            <a:ext cx="1311277" cy="512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9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4414" y="5500702"/>
            <a:ext cx="657225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9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15206" y="5429264"/>
            <a:ext cx="165100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F01F4F-B70A-4608-B9C4-D57898BA257D}" type="slidenum">
              <a:rPr lang="ru-RU" smtClean="0"/>
              <a:pPr>
                <a:defRPr/>
              </a:pPr>
              <a:t>36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/>
          <a:lstStyle/>
          <a:p>
            <a:r>
              <a:rPr lang="ru-RU" smtClean="0"/>
              <a:t> 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624" y="285750"/>
          <a:ext cx="8429655" cy="6133265"/>
        </p:xfrm>
        <a:graphic>
          <a:graphicData uri="http://schemas.openxmlformats.org/drawingml/2006/table">
            <a:tbl>
              <a:tblPr/>
              <a:tblGrid>
                <a:gridCol w="1811885"/>
                <a:gridCol w="1811885"/>
                <a:gridCol w="1694000"/>
                <a:gridCol w="1645553"/>
                <a:gridCol w="1466332"/>
              </a:tblGrid>
              <a:tr h="52507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 испытания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Уровни фактора </a:t>
                      </a: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(а – количество уровней, градаций)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50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1" i="1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0" lang="ru-RU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=3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90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86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41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800" b="1" i="1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00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296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229</a:t>
                      </a:r>
                      <a:endParaRPr kumimoji="0" lang="ru-RU" sz="3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167</a:t>
                      </a:r>
                      <a:endParaRPr kumimoji="0" lang="ru-RU" sz="3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0096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Групповые</a:t>
                      </a:r>
                    </a:p>
                    <a:p>
                      <a:pPr algn="ctr"/>
                      <a:r>
                        <a:rPr lang="ru-RU" b="1" dirty="0" smtClean="0"/>
                        <a:t>средние</a:t>
                      </a:r>
                      <a:endParaRPr lang="ru-RU" b="1" dirty="0"/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59</a:t>
                      </a: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,2</a:t>
                      </a:r>
                      <a:endParaRPr lang="ru-RU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57,3</a:t>
                      </a:r>
                      <a:endParaRPr lang="ru-RU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55,7</a:t>
                      </a:r>
                      <a:endParaRPr lang="ru-RU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17526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13113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9297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342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17523,2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13110,25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9296,3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591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15206" y="3786190"/>
            <a:ext cx="166687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4143380"/>
            <a:ext cx="808037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1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429520" y="4286256"/>
            <a:ext cx="1111250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2" name="Picture 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57224" y="5286388"/>
            <a:ext cx="857250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3" name="Picture 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58082" y="5429264"/>
            <a:ext cx="1195388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57224" y="5929313"/>
            <a:ext cx="94773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925" name="Picture 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358082" y="5929330"/>
            <a:ext cx="1470025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A4438E-C648-4301-862A-65CF10300866}" type="slidenum">
              <a:rPr lang="ru-RU" smtClean="0"/>
              <a:pPr>
                <a:defRPr/>
              </a:pPr>
              <a:t>37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Вычислим суммы квадратов отклонений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1DC23-98D2-4DFE-A414-A6D1E51FB1F5}" type="slidenum">
              <a:rPr lang="ru-RU" smtClean="0"/>
              <a:pPr>
                <a:defRPr/>
              </a:pPr>
              <a:t>38</a:t>
            </a:fld>
            <a:endParaRPr lang="ru-RU"/>
          </a:p>
        </p:txBody>
      </p:sp>
      <p:graphicFrame>
        <p:nvGraphicFramePr>
          <p:cNvPr id="46081" name="Object 1"/>
          <p:cNvGraphicFramePr>
            <a:graphicFrameLocks noChangeAspect="1"/>
          </p:cNvGraphicFramePr>
          <p:nvPr/>
        </p:nvGraphicFramePr>
        <p:xfrm>
          <a:off x="1285852" y="1598825"/>
          <a:ext cx="5929354" cy="1223555"/>
        </p:xfrm>
        <a:graphic>
          <a:graphicData uri="http://schemas.openxmlformats.org/presentationml/2006/ole">
            <p:oleObj spid="_x0000_s46081" name="Формула" r:id="rId3" imgW="1688760" imgH="419040" progId="Equation.3">
              <p:embed/>
            </p:oleObj>
          </a:graphicData>
        </a:graphic>
      </p:graphicFrame>
      <p:graphicFrame>
        <p:nvGraphicFramePr>
          <p:cNvPr id="46082" name="Object 1"/>
          <p:cNvGraphicFramePr>
            <a:graphicFrameLocks noChangeAspect="1"/>
          </p:cNvGraphicFramePr>
          <p:nvPr/>
        </p:nvGraphicFramePr>
        <p:xfrm>
          <a:off x="1357290" y="2928934"/>
          <a:ext cx="6149770" cy="1209296"/>
        </p:xfrm>
        <a:graphic>
          <a:graphicData uri="http://schemas.openxmlformats.org/presentationml/2006/ole">
            <p:oleObj spid="_x0000_s46082" name="Формула" r:id="rId4" imgW="1968480" imgH="419040" progId="Equation.3">
              <p:embed/>
            </p:oleObj>
          </a:graphicData>
        </a:graphic>
      </p:graphicFrame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214414" y="4572008"/>
          <a:ext cx="6973641" cy="750890"/>
        </p:xfrm>
        <a:graphic>
          <a:graphicData uri="http://schemas.openxmlformats.org/presentationml/2006/ole">
            <p:oleObj spid="_x0000_s46083" name="Формула" r:id="rId5" imgW="1612800" imgH="203040" progId="Equation.3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B5A37D-F62A-4715-8C27-A3CF9B127F8C}" type="slidenum">
              <a:rPr lang="ru-RU" smtClean="0"/>
              <a:pPr>
                <a:defRPr/>
              </a:pPr>
              <a:t>39</a:t>
            </a:fld>
            <a:endParaRPr lang="ru-RU"/>
          </a:p>
        </p:txBody>
      </p:sp>
      <p:sp>
        <p:nvSpPr>
          <p:cNvPr id="37895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ru-RU"/>
          </a:p>
        </p:txBody>
      </p:sp>
      <p:sp>
        <p:nvSpPr>
          <p:cNvPr id="37896" name="Rectangle 11"/>
          <p:cNvSpPr>
            <a:spLocks noChangeArrowheads="1"/>
          </p:cNvSpPr>
          <p:nvPr/>
        </p:nvSpPr>
        <p:spPr bwMode="auto">
          <a:xfrm>
            <a:off x="457200" y="876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/>
          </a:p>
        </p:txBody>
      </p:sp>
      <p:sp>
        <p:nvSpPr>
          <p:cNvPr id="37897" name="Rectangle 12"/>
          <p:cNvSpPr>
            <a:spLocks noChangeArrowheads="1"/>
          </p:cNvSpPr>
          <p:nvPr/>
        </p:nvSpPr>
        <p:spPr bwMode="auto">
          <a:xfrm>
            <a:off x="22860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898" name="Rectangle 13"/>
          <p:cNvSpPr>
            <a:spLocks noChangeArrowheads="1"/>
          </p:cNvSpPr>
          <p:nvPr/>
        </p:nvSpPr>
        <p:spPr bwMode="auto">
          <a:xfrm>
            <a:off x="457200" y="1714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/>
          </a:p>
        </p:txBody>
      </p:sp>
      <p:sp>
        <p:nvSpPr>
          <p:cNvPr id="37899" name="Rectangle 14"/>
          <p:cNvSpPr>
            <a:spLocks noChangeArrowheads="1"/>
          </p:cNvSpPr>
          <p:nvPr/>
        </p:nvSpPr>
        <p:spPr bwMode="auto">
          <a:xfrm>
            <a:off x="228600" y="2133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0" name="Rectangle 15"/>
          <p:cNvSpPr>
            <a:spLocks noChangeArrowheads="1"/>
          </p:cNvSpPr>
          <p:nvPr/>
        </p:nvSpPr>
        <p:spPr bwMode="auto">
          <a:xfrm>
            <a:off x="457200" y="2390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/>
          </a:p>
        </p:txBody>
      </p:sp>
      <p:sp>
        <p:nvSpPr>
          <p:cNvPr id="37901" name="Rectangle 16"/>
          <p:cNvSpPr>
            <a:spLocks noChangeArrowheads="1"/>
          </p:cNvSpPr>
          <p:nvPr/>
        </p:nvSpPr>
        <p:spPr bwMode="auto">
          <a:xfrm>
            <a:off x="228600" y="2619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indent="228600">
              <a:tabLst>
                <a:tab pos="457200" algn="l"/>
              </a:tabLst>
            </a:pPr>
            <a:endParaRPr lang="ru-RU"/>
          </a:p>
        </p:txBody>
      </p:sp>
      <p:sp>
        <p:nvSpPr>
          <p:cNvPr id="37902" name="Rectangle 17"/>
          <p:cNvSpPr>
            <a:spLocks noChangeArrowheads="1"/>
          </p:cNvSpPr>
          <p:nvPr/>
        </p:nvSpPr>
        <p:spPr bwMode="auto">
          <a:xfrm>
            <a:off x="0" y="3457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7903" name="Rectangle 18"/>
          <p:cNvSpPr>
            <a:spLocks noChangeArrowheads="1"/>
          </p:cNvSpPr>
          <p:nvPr/>
        </p:nvSpPr>
        <p:spPr bwMode="auto">
          <a:xfrm>
            <a:off x="457200" y="3848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tabLst>
                <a:tab pos="457200" algn="l"/>
              </a:tabLst>
            </a:pPr>
            <a:endParaRPr lang="ru-RU"/>
          </a:p>
        </p:txBody>
      </p:sp>
      <p:sp>
        <p:nvSpPr>
          <p:cNvPr id="37904" name="Содержимое 22"/>
          <p:cNvSpPr>
            <a:spLocks noGrp="1"/>
          </p:cNvSpPr>
          <p:nvPr>
            <p:ph idx="1"/>
          </p:nvPr>
        </p:nvSpPr>
        <p:spPr>
          <a:xfrm>
            <a:off x="571500" y="642938"/>
            <a:ext cx="8229600" cy="857250"/>
          </a:xfrm>
        </p:spPr>
        <p:txBody>
          <a:bodyPr/>
          <a:lstStyle/>
          <a:p>
            <a:r>
              <a:rPr lang="ru-RU" b="1" dirty="0" smtClean="0"/>
              <a:t>Вычислим  дисперсии</a:t>
            </a:r>
          </a:p>
        </p:txBody>
      </p:sp>
      <p:graphicFrame>
        <p:nvGraphicFramePr>
          <p:cNvPr id="45057" name="Object 1"/>
          <p:cNvGraphicFramePr>
            <a:graphicFrameLocks noChangeAspect="1"/>
          </p:cNvGraphicFramePr>
          <p:nvPr/>
        </p:nvGraphicFramePr>
        <p:xfrm>
          <a:off x="1285852" y="1214422"/>
          <a:ext cx="3786214" cy="2352599"/>
        </p:xfrm>
        <a:graphic>
          <a:graphicData uri="http://schemas.openxmlformats.org/presentationml/2006/ole">
            <p:oleObj spid="_x0000_s45057" name="Формула" r:id="rId3" imgW="1307880" imgH="812520" progId="Equation.3">
              <p:embed/>
            </p:oleObj>
          </a:graphicData>
        </a:graphic>
      </p:graphicFrame>
      <p:graphicFrame>
        <p:nvGraphicFramePr>
          <p:cNvPr id="45058" name="Object 2"/>
          <p:cNvGraphicFramePr>
            <a:graphicFrameLocks noChangeAspect="1"/>
          </p:cNvGraphicFramePr>
          <p:nvPr/>
        </p:nvGraphicFramePr>
        <p:xfrm>
          <a:off x="1428728" y="3714751"/>
          <a:ext cx="3714776" cy="2529209"/>
        </p:xfrm>
        <a:graphic>
          <a:graphicData uri="http://schemas.openxmlformats.org/presentationml/2006/ole">
            <p:oleObj spid="_x0000_s45058" name="Формула" r:id="rId4" imgW="119376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1"/>
          </p:nvPr>
        </p:nvSpPr>
        <p:spPr>
          <a:xfrm>
            <a:off x="285720" y="500063"/>
            <a:ext cx="8643998" cy="5626100"/>
          </a:xfrm>
        </p:spPr>
        <p:txBody>
          <a:bodyPr/>
          <a:lstStyle/>
          <a:p>
            <a:r>
              <a:rPr lang="ru-RU" dirty="0" smtClean="0"/>
              <a:t>Фундаментальная концепция дисперсионного анализа предложена </a:t>
            </a:r>
            <a:r>
              <a:rPr lang="ru-RU" b="1" i="1" dirty="0" smtClean="0"/>
              <a:t>ФИШЕРОМ</a:t>
            </a:r>
            <a:r>
              <a:rPr lang="ru-RU" dirty="0" smtClean="0"/>
              <a:t> в 1920 году. </a:t>
            </a:r>
            <a:endParaRPr lang="en-US" dirty="0" smtClean="0"/>
          </a:p>
          <a:p>
            <a:r>
              <a:rPr lang="ru-RU" dirty="0" smtClean="0"/>
              <a:t>Первоначально дисперсионный анализ был разработан для обработки данных, полученных в ходе специально поставленных экспериментов, и считался </a:t>
            </a:r>
            <a:r>
              <a:rPr lang="ru-RU" b="1" dirty="0" smtClean="0">
                <a:solidFill>
                  <a:srgbClr val="FF0000"/>
                </a:solidFill>
              </a:rPr>
              <a:t>единственным методом, корректно исследующим </a:t>
            </a:r>
            <a:r>
              <a:rPr lang="ru-RU" b="1" spc="600" dirty="0" smtClean="0">
                <a:solidFill>
                  <a:srgbClr val="FF0000"/>
                </a:solidFill>
              </a:rPr>
              <a:t>ПРИЧИННЫЕ</a:t>
            </a:r>
            <a:r>
              <a:rPr lang="ru-RU" b="1" dirty="0" smtClean="0">
                <a:solidFill>
                  <a:srgbClr val="FF0000"/>
                </a:solidFill>
              </a:rPr>
              <a:t> связи. 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Метод применялся для оценки экспериментов в </a:t>
            </a:r>
            <a:r>
              <a:rPr lang="ru-RU" b="1" dirty="0" smtClean="0">
                <a:solidFill>
                  <a:srgbClr val="FF0000"/>
                </a:solidFill>
              </a:rPr>
              <a:t>растениеводстве.</a:t>
            </a:r>
            <a:endParaRPr lang="en-US" b="1" dirty="0" smtClean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A548BB-C0E6-4C5E-8BBB-18ED65FDEA4E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  </a:t>
            </a:r>
          </a:p>
        </p:txBody>
      </p:sp>
      <p:sp>
        <p:nvSpPr>
          <p:cNvPr id="38915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 eaLnBrk="1" hangingPunct="1"/>
            <a:r>
              <a:rPr lang="ru-RU" dirty="0" smtClean="0"/>
              <a:t>Сравнение  факторной и остаточной дисперсий</a:t>
            </a:r>
            <a:r>
              <a:rPr lang="en-US" dirty="0" smtClean="0"/>
              <a:t> </a:t>
            </a:r>
            <a:r>
              <a:rPr lang="ru-RU" dirty="0" smtClean="0"/>
              <a:t>показывает, что</a:t>
            </a:r>
            <a:r>
              <a:rPr lang="en-US" dirty="0" smtClean="0"/>
              <a:t>     </a:t>
            </a:r>
            <a:r>
              <a:rPr lang="ru-RU" dirty="0" smtClean="0"/>
              <a:t>        </a:t>
            </a:r>
            <a:endParaRPr lang="en-US" dirty="0" smtClean="0"/>
          </a:p>
          <a:p>
            <a:pPr eaLnBrk="1" hangingPunct="1">
              <a:buFont typeface="Arial" charset="0"/>
              <a:buNone/>
            </a:pPr>
            <a:r>
              <a:rPr lang="ru-RU" dirty="0" smtClean="0"/>
              <a:t>                       </a:t>
            </a:r>
            <a:r>
              <a:rPr lang="en-US" dirty="0" smtClean="0"/>
              <a:t>   </a:t>
            </a:r>
            <a:r>
              <a:rPr lang="ru-RU" dirty="0" smtClean="0"/>
              <a:t>       &gt; </a:t>
            </a:r>
            <a:r>
              <a:rPr lang="en-US" dirty="0" smtClean="0"/>
              <a:t>    </a:t>
            </a:r>
            <a:r>
              <a:rPr lang="ru-RU" dirty="0" smtClean="0"/>
              <a:t>         </a:t>
            </a:r>
          </a:p>
          <a:p>
            <a:pPr eaLnBrk="1" hangingPunct="1"/>
            <a:endParaRPr lang="ru-RU" dirty="0" smtClean="0"/>
          </a:p>
          <a:p>
            <a:pPr eaLnBrk="1" hangingPunct="1"/>
            <a:r>
              <a:rPr lang="ru-RU" dirty="0" smtClean="0"/>
              <a:t>Прежде, чем делать окончательный вывод  о влиянии фактора на признак, необходимо проверить статистическую значимость различий дисперсий</a:t>
            </a:r>
          </a:p>
          <a:p>
            <a:pPr eaLnBrk="1" hangingPunct="1">
              <a:buFont typeface="Arial" charset="0"/>
              <a:buNone/>
            </a:pPr>
            <a:endParaRPr lang="ru-RU" i="1" dirty="0" smtClean="0"/>
          </a:p>
          <a:p>
            <a:pPr eaLnBrk="1" hangingPunct="1">
              <a:buFont typeface="Arial" charset="0"/>
              <a:buNone/>
            </a:pPr>
            <a:endParaRPr lang="ru-RU" dirty="0" smtClean="0"/>
          </a:p>
          <a:p>
            <a:pPr eaLnBrk="1" hangingPunct="1"/>
            <a:endParaRPr lang="ru-RU" dirty="0" smtClean="0"/>
          </a:p>
        </p:txBody>
      </p:sp>
      <p:pic>
        <p:nvPicPr>
          <p:cNvPr id="38916" name="Picture 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88" y="1571625"/>
            <a:ext cx="1238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7" name="Picture 3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63" y="1643063"/>
            <a:ext cx="1143000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8" name="Rectangle 39"/>
          <p:cNvSpPr>
            <a:spLocks noChangeArrowheads="1"/>
          </p:cNvSpPr>
          <p:nvPr/>
        </p:nvSpPr>
        <p:spPr bwMode="auto">
          <a:xfrm>
            <a:off x="0" y="657225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38919" name="Rectangle 40"/>
          <p:cNvSpPr>
            <a:spLocks noChangeArrowheads="1"/>
          </p:cNvSpPr>
          <p:nvPr/>
        </p:nvSpPr>
        <p:spPr bwMode="auto">
          <a:xfrm>
            <a:off x="0" y="800100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>
                <a:cs typeface="Times New Roman" pitchFamily="18" charset="0"/>
              </a:rPr>
              <a:t> </a:t>
            </a:r>
            <a:endParaRPr lang="ru-RU"/>
          </a:p>
        </p:txBody>
      </p:sp>
      <p:sp>
        <p:nvSpPr>
          <p:cNvPr id="3892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8921" name="Rectangle 48"/>
          <p:cNvSpPr>
            <a:spLocks noChangeArrowheads="1"/>
          </p:cNvSpPr>
          <p:nvPr/>
        </p:nvSpPr>
        <p:spPr bwMode="auto">
          <a:xfrm>
            <a:off x="914400" y="685800"/>
            <a:ext cx="234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cs typeface="Times New Roman" pitchFamily="18" charset="0"/>
              </a:rPr>
              <a:t> </a:t>
            </a:r>
            <a:endParaRPr lang="en-US"/>
          </a:p>
        </p:txBody>
      </p:sp>
      <p:sp>
        <p:nvSpPr>
          <p:cNvPr id="38922" name="Rectangle 49"/>
          <p:cNvSpPr>
            <a:spLocks noChangeArrowheads="1"/>
          </p:cNvSpPr>
          <p:nvPr/>
        </p:nvSpPr>
        <p:spPr bwMode="auto">
          <a:xfrm>
            <a:off x="91440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en-US" sz="1400">
                <a:cs typeface="Times New Roman" pitchFamily="18" charset="0"/>
              </a:rPr>
              <a:t>.</a:t>
            </a:r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C87786-0169-4857-96A9-370ADA152B77}" type="slidenum">
              <a:rPr lang="ru-RU" smtClean="0"/>
              <a:pPr>
                <a:defRPr/>
              </a:pPr>
              <a:t>40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3600" b="1" dirty="0" smtClean="0"/>
              <a:t>Проверка гипотез для дисперсий. </a:t>
            </a:r>
            <a:br>
              <a:rPr lang="ru-RU" sz="3600" b="1" dirty="0" smtClean="0"/>
            </a:br>
            <a:endParaRPr lang="ru-RU" sz="3600" dirty="0" smtClean="0"/>
          </a:p>
        </p:txBody>
      </p:sp>
      <p:sp>
        <p:nvSpPr>
          <p:cNvPr id="6152" name="Содержимое 2"/>
          <p:cNvSpPr>
            <a:spLocks noGrp="1"/>
          </p:cNvSpPr>
          <p:nvPr>
            <p:ph idx="1"/>
          </p:nvPr>
        </p:nvSpPr>
        <p:spPr>
          <a:xfrm>
            <a:off x="500063" y="1357313"/>
            <a:ext cx="8229600" cy="471487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mtClean="0"/>
              <a:t>1. Нулевая гипотеза Н</a:t>
            </a:r>
            <a:r>
              <a:rPr lang="ru-RU" baseline="-25000" smtClean="0"/>
              <a:t>0 </a:t>
            </a:r>
            <a:r>
              <a:rPr lang="ru-RU" smtClean="0"/>
              <a:t>:              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2. Конкурирующая гипотеза Н</a:t>
            </a:r>
            <a:r>
              <a:rPr lang="ru-RU" baseline="-25000" smtClean="0"/>
              <a:t>1</a:t>
            </a:r>
            <a:r>
              <a:rPr lang="ru-RU" smtClean="0"/>
              <a:t>:            ≠  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3.  Для проверки нулевой гипотезы  используем  </a:t>
            </a:r>
            <a:r>
              <a:rPr lang="en-US" i="1" smtClean="0"/>
              <a:t>F</a:t>
            </a:r>
            <a:r>
              <a:rPr lang="ru-RU" i="1" smtClean="0"/>
              <a:t>-</a:t>
            </a:r>
            <a:r>
              <a:rPr lang="ru-RU" smtClean="0"/>
              <a:t>критерий Фишера</a:t>
            </a:r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/>
            <a:endParaRPr lang="ru-RU" smtClean="0"/>
          </a:p>
          <a:p>
            <a:pPr eaLnBrk="1" hangingPunct="1">
              <a:buFont typeface="Arial" charset="0"/>
              <a:buNone/>
            </a:pPr>
            <a:endParaRPr lang="ru-RU" smtClean="0"/>
          </a:p>
          <a:p>
            <a:pPr eaLnBrk="1" hangingPunct="1"/>
            <a:endParaRPr lang="ru-RU" smtClean="0"/>
          </a:p>
        </p:txBody>
      </p:sp>
      <p:sp>
        <p:nvSpPr>
          <p:cNvPr id="615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6146" name="Object 1"/>
          <p:cNvGraphicFramePr>
            <a:graphicFrameLocks noChangeAspect="1"/>
          </p:cNvGraphicFramePr>
          <p:nvPr/>
        </p:nvGraphicFramePr>
        <p:xfrm>
          <a:off x="2857500" y="3643313"/>
          <a:ext cx="2511425" cy="1014412"/>
        </p:xfrm>
        <a:graphic>
          <a:graphicData uri="http://schemas.openxmlformats.org/presentationml/2006/ole">
            <p:oleObj spid="_x0000_s6146" name="Формула" r:id="rId3" imgW="1295280" imgH="660240" progId="Equation.3">
              <p:embed/>
            </p:oleObj>
          </a:graphicData>
        </a:graphic>
      </p:graphicFrame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F7F6B3-2FFB-4849-BB5A-540E0D0653DA}" type="slidenum">
              <a:rPr lang="ru-RU"/>
              <a:pPr>
                <a:defRPr/>
              </a:pPr>
              <a:t>41</a:t>
            </a:fld>
            <a:endParaRPr lang="ru-RU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4724400" y="1285875"/>
          <a:ext cx="1135063" cy="598488"/>
        </p:xfrm>
        <a:graphic>
          <a:graphicData uri="http://schemas.openxmlformats.org/presentationml/2006/ole">
            <p:oleObj spid="_x0000_s6147" name="Формула" r:id="rId4" imgW="698400" imgH="368280" progId="Equation.3">
              <p:embed/>
            </p:oleObj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6072188" y="1214438"/>
          <a:ext cx="1171575" cy="642937"/>
        </p:xfrm>
        <a:graphic>
          <a:graphicData uri="http://schemas.openxmlformats.org/presentationml/2006/ole">
            <p:oleObj spid="_x0000_s6148" name="Формула" r:id="rId5" imgW="609480" imgH="342720" progId="Equation.3">
              <p:embed/>
            </p:oleObj>
          </a:graphicData>
        </a:graphic>
      </p:graphicFrame>
      <p:graphicFrame>
        <p:nvGraphicFramePr>
          <p:cNvPr id="6149" name="Object 6"/>
          <p:cNvGraphicFramePr>
            <a:graphicFrameLocks noChangeAspect="1"/>
          </p:cNvGraphicFramePr>
          <p:nvPr/>
        </p:nvGraphicFramePr>
        <p:xfrm>
          <a:off x="6143625" y="1928813"/>
          <a:ext cx="866775" cy="598487"/>
        </p:xfrm>
        <a:graphic>
          <a:graphicData uri="http://schemas.openxmlformats.org/presentationml/2006/ole">
            <p:oleObj spid="_x0000_s6149" name="Формула" r:id="rId6" imgW="533160" imgH="368280" progId="Equation.3">
              <p:embed/>
            </p:oleObj>
          </a:graphicData>
        </a:graphic>
      </p:graphicFrame>
      <p:graphicFrame>
        <p:nvGraphicFramePr>
          <p:cNvPr id="6150" name="Object 7"/>
          <p:cNvGraphicFramePr>
            <a:graphicFrameLocks noChangeAspect="1"/>
          </p:cNvGraphicFramePr>
          <p:nvPr/>
        </p:nvGraphicFramePr>
        <p:xfrm>
          <a:off x="7358063" y="2000250"/>
          <a:ext cx="1171575" cy="642938"/>
        </p:xfrm>
        <a:graphic>
          <a:graphicData uri="http://schemas.openxmlformats.org/presentationml/2006/ole">
            <p:oleObj spid="_x0000_s6150" name="Формула" r:id="rId7" imgW="609480" imgH="342720" progId="Equation.3">
              <p:embed/>
            </p:oleObj>
          </a:graphicData>
        </a:graphic>
      </p:graphicFrame>
      <p:pic>
        <p:nvPicPr>
          <p:cNvPr id="6155" name="Picture 4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28813" y="4786313"/>
            <a:ext cx="586422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57200" y="500063"/>
            <a:ext cx="8229600" cy="5626100"/>
          </a:xfrm>
        </p:spPr>
        <p:txBody>
          <a:bodyPr/>
          <a:lstStyle/>
          <a:p>
            <a:pPr eaLnBrk="1" hangingPunct="1"/>
            <a:r>
              <a:rPr lang="ru-RU" smtClean="0"/>
              <a:t>Проверим значимость различия дисперсий:</a:t>
            </a:r>
          </a:p>
          <a:p>
            <a:pPr eaLnBrk="1" hangingPunct="1">
              <a:buFontTx/>
              <a:buChar char="-"/>
            </a:pPr>
            <a:r>
              <a:rPr lang="ru-RU" smtClean="0"/>
              <a:t>найдем наблюдаемое значение критерия различия: </a:t>
            </a:r>
            <a:endParaRPr lang="en-US" smtClean="0"/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Tx/>
              <a:buChar char="-"/>
            </a:pPr>
            <a:r>
              <a:rPr lang="ru-RU" smtClean="0"/>
              <a:t>найдем табличное значение критерия достоверности используя таблицу Фишера – Снедекора:</a:t>
            </a:r>
          </a:p>
          <a:p>
            <a:pPr eaLnBrk="1" hangingPunct="1">
              <a:buFontTx/>
              <a:buChar char="-"/>
            </a:pPr>
            <a:endParaRPr lang="en-US" smtClean="0"/>
          </a:p>
          <a:p>
            <a:pPr eaLnBrk="1" hangingPunct="1">
              <a:buFontTx/>
              <a:buChar char="-"/>
            </a:pPr>
            <a:endParaRPr lang="ru-RU" smtClean="0"/>
          </a:p>
          <a:p>
            <a:pPr eaLnBrk="1" hangingPunct="1">
              <a:buFontTx/>
              <a:buChar char="-"/>
            </a:pPr>
            <a:r>
              <a:rPr lang="ru-RU" smtClean="0"/>
              <a:t>Сравним                  и </a:t>
            </a:r>
            <a:endParaRPr lang="en-US" smtClean="0"/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294DFC-39DA-4A0D-99F9-3DE5B328D79D}" type="slidenum">
              <a:rPr lang="ru-RU" smtClean="0"/>
              <a:pPr>
                <a:defRPr/>
              </a:pPr>
              <a:t>42</a:t>
            </a:fld>
            <a:endParaRPr lang="ru-RU" dirty="0"/>
          </a:p>
        </p:txBody>
      </p:sp>
      <p:pic>
        <p:nvPicPr>
          <p:cNvPr id="5" name="Picture 4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38" y="1714500"/>
            <a:ext cx="5000625" cy="10715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pic>
        <p:nvPicPr>
          <p:cNvPr id="7174" name="Picture 4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3786188"/>
            <a:ext cx="4691062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0" name="Object 43"/>
          <p:cNvGraphicFramePr>
            <a:graphicFrameLocks noChangeAspect="1"/>
          </p:cNvGraphicFramePr>
          <p:nvPr/>
        </p:nvGraphicFramePr>
        <p:xfrm>
          <a:off x="2286000" y="4429125"/>
          <a:ext cx="5251450" cy="857250"/>
        </p:xfrm>
        <a:graphic>
          <a:graphicData uri="http://schemas.openxmlformats.org/presentationml/2006/ole">
            <p:oleObj spid="_x0000_s7170" name="Формула" r:id="rId5" imgW="1397000" imgH="228600" progId="Equation.3">
              <p:embed/>
            </p:oleObj>
          </a:graphicData>
        </a:graphic>
      </p:graphicFrame>
      <p:pic>
        <p:nvPicPr>
          <p:cNvPr id="7175" name="Picture 4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643188" y="5286375"/>
            <a:ext cx="1208087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4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500563" y="5286375"/>
            <a:ext cx="1179512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Содержимое 2"/>
          <p:cNvSpPr>
            <a:spLocks noGrp="1"/>
          </p:cNvSpPr>
          <p:nvPr>
            <p:ph idx="1"/>
          </p:nvPr>
        </p:nvSpPr>
        <p:spPr>
          <a:xfrm>
            <a:off x="357188" y="1571625"/>
            <a:ext cx="8229600" cy="4525963"/>
          </a:xfrm>
        </p:spPr>
        <p:txBody>
          <a:bodyPr/>
          <a:lstStyle/>
          <a:p>
            <a:r>
              <a:rPr lang="ru-RU" i="1" smtClean="0"/>
              <a:t>Вывод</a:t>
            </a:r>
            <a:r>
              <a:rPr lang="ru-RU" b="1" smtClean="0"/>
              <a:t>:</a:t>
            </a:r>
            <a:r>
              <a:rPr lang="ru-RU" smtClean="0"/>
              <a:t> дисперсии различаются значимо на уровне значимости 0,05 . Следовательно, фактор (указать какой) оказывает существенное влияние  на признак (указать признак) </a:t>
            </a:r>
            <a:r>
              <a:rPr lang="ru-RU" i="1" smtClean="0"/>
              <a:t>.</a:t>
            </a:r>
            <a:endParaRPr lang="ru-RU" smtClean="0"/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193C65E-5C98-4372-AC04-7E5C7529663C}" type="slidenum">
              <a:rPr lang="ru-RU" smtClean="0"/>
              <a:pPr>
                <a:defRPr/>
              </a:pPr>
              <a:t>43</a:t>
            </a:fld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25"/>
          </a:xfrm>
        </p:spPr>
        <p:txBody>
          <a:bodyPr/>
          <a:lstStyle/>
          <a:p>
            <a:pPr eaLnBrk="1" hangingPunct="1"/>
            <a:r>
              <a:rPr lang="ru-RU" smtClean="0"/>
              <a:t> 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571500"/>
            <a:ext cx="8643937" cy="5554663"/>
          </a:xfrm>
        </p:spPr>
        <p:txBody>
          <a:bodyPr rtlCol="0">
            <a:normAutofit fontScale="925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b="1" dirty="0" smtClean="0"/>
              <a:t>ОЦЕНИМ </a:t>
            </a:r>
            <a:r>
              <a:rPr lang="ru-RU" b="1" dirty="0" smtClean="0">
                <a:solidFill>
                  <a:srgbClr val="FF0000"/>
                </a:solidFill>
              </a:rPr>
              <a:t>СИЛУ ВЛИЯНИЯ ФАКТОРА  НА ПРИЗНАК </a:t>
            </a:r>
            <a:endParaRPr lang="en-US" b="1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i="1" dirty="0" smtClean="0"/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i="1" dirty="0" smtClean="0"/>
              <a:t>Вывод:</a:t>
            </a:r>
            <a:r>
              <a:rPr lang="ru-RU" b="1" dirty="0" smtClean="0"/>
              <a:t> </a:t>
            </a:r>
            <a:r>
              <a:rPr lang="ru-RU" dirty="0" smtClean="0"/>
              <a:t>Изменения признака (выхода лекарственного препарата при его синтезе) на 76% обусловлены влиянием регулируемого фактора (реагента </a:t>
            </a:r>
            <a:r>
              <a:rPr lang="ru-RU" i="1" dirty="0" smtClean="0"/>
              <a:t>А</a:t>
            </a:r>
            <a:r>
              <a:rPr lang="ru-RU" dirty="0" smtClean="0"/>
              <a:t>) и на 24% влиянием всех других нерегулируемых факторов.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ru-RU" dirty="0" smtClean="0"/>
          </a:p>
        </p:txBody>
      </p:sp>
      <p:pic>
        <p:nvPicPr>
          <p:cNvPr id="4096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1643063"/>
            <a:ext cx="569912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9B39E85-5535-4591-A443-81B61133CC65}" type="slidenum">
              <a:rPr lang="ru-RU" smtClean="0"/>
              <a:pPr>
                <a:defRPr/>
              </a:pPr>
              <a:t>44</a:t>
            </a:fld>
            <a:endParaRPr lang="ru-RU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25"/>
          </a:xfrm>
        </p:spPr>
        <p:txBody>
          <a:bodyPr/>
          <a:lstStyle/>
          <a:p>
            <a:pPr algn="l">
              <a:defRPr/>
            </a:pPr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Математики шутят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987" name="Содержимое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054600"/>
          </a:xfrm>
        </p:spPr>
        <p:txBody>
          <a:bodyPr/>
          <a:lstStyle/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800" b="1" dirty="0" smtClean="0"/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ТЕОРВЕР БОЛЬШОЙ... 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Во время сессии в коридоре института встречаются преподаватели В. и К., только что закончившие принимать экзамены в своих группах.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— Ну, как студенты? — спрашивает В. — Нормально сдают?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— Да как сказать, — мнется К. — Вот сейчас мне сдавал один студент. По билету ничего не сказал, на дополнительные вопросы не ответил. Но я ему все-таки поставил «четыре».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— Как?! За что? — поражается собеседник. — Он же ничего не знает!</a:t>
            </a:r>
          </a:p>
          <a:p>
            <a:pPr>
              <a:spcBef>
                <a:spcPct val="0"/>
              </a:spcBef>
              <a:buFont typeface="Arial" charset="0"/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Теорвер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большой, — задумчиво отвечает К. — что-нибудь да знает...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ADD7-59DD-4914-8097-65B10F8F8545}" type="slidenum">
              <a:rPr lang="ru-RU" smtClean="0"/>
              <a:pPr>
                <a:defRPr/>
              </a:pPr>
              <a:t>45</a:t>
            </a:fld>
            <a:endParaRPr lang="ru-RU"/>
          </a:p>
        </p:txBody>
      </p:sp>
      <p:pic>
        <p:nvPicPr>
          <p:cNvPr id="41989" name="Рисунок 4" descr="&amp;Scy;&amp;mcy;&amp;iecy;&amp;shcy;&amp;ncy;&amp;ycy;&amp;iecy; &amp;yucy;&amp;mcy;&amp;ocy;&amp;rcy;&amp;icy;&amp;scy;&amp;tcy;&amp;icy;&amp;chcy;&amp;iecy;&amp;scy;&amp;kcy;&amp;icy;&amp;iecy; &amp;rcy;&amp;acy;&amp;scy;&amp;scy;&amp;kcy;&amp;acy;&amp;zcy;&amp;ycy; &amp;ncy;&amp;acy; &amp;lcy;&amp;yucy;&amp;bcy;&amp;ocy;&amp;jcy; &amp;vcy;&amp;kcy;&amp;ucy;&amp;scy;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214313"/>
            <a:ext cx="1500188" cy="150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Содержимое 2"/>
          <p:cNvSpPr>
            <a:spLocks noGrp="1"/>
          </p:cNvSpPr>
          <p:nvPr>
            <p:ph idx="1"/>
          </p:nvPr>
        </p:nvSpPr>
        <p:spPr>
          <a:xfrm>
            <a:off x="457200" y="642938"/>
            <a:ext cx="8229600" cy="5483225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b="1" smtClean="0"/>
              <a:t>Потом спрашивает В.</a:t>
            </a:r>
          </a:p>
          <a:p>
            <a:pPr>
              <a:buFont typeface="Arial" charset="0"/>
              <a:buNone/>
            </a:pPr>
            <a:r>
              <a:rPr lang="ru-RU" sz="2800" b="1" smtClean="0"/>
              <a:t>— А у тебя как студенты?</a:t>
            </a:r>
          </a:p>
          <a:p>
            <a:pPr>
              <a:buFont typeface="Arial" charset="0"/>
              <a:buNone/>
            </a:pPr>
            <a:r>
              <a:rPr lang="ru-RU" sz="2800" b="1" smtClean="0"/>
              <a:t>— Да тоже не очень, — отвечает тот. — Только что принимал экзамен у студента. По билету все рассказал без запинки, на все дополнительные вопросы ответил, однако я ему поставил-таки «три».</a:t>
            </a:r>
          </a:p>
          <a:p>
            <a:pPr>
              <a:buFont typeface="Arial" charset="0"/>
              <a:buNone/>
            </a:pPr>
            <a:r>
              <a:rPr lang="ru-RU" sz="2800" b="1" smtClean="0"/>
              <a:t>— Но почему?! — теперь уже поражается К.</a:t>
            </a:r>
          </a:p>
          <a:p>
            <a:pPr>
              <a:buFont typeface="Arial" charset="0"/>
              <a:buNone/>
            </a:pPr>
            <a:r>
              <a:rPr lang="ru-RU" sz="2800" b="1" smtClean="0"/>
              <a:t>— Теорвер большой, — невозмутимо говорит В., — что-нибудь да не знает.</a:t>
            </a:r>
          </a:p>
          <a:p>
            <a:endParaRPr lang="ru-RU" sz="2000" smtClean="0"/>
          </a:p>
          <a:p>
            <a:endParaRPr lang="ru-RU" sz="200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FD89C4-6865-47AE-8482-801FC03F6BFF}" type="slidenum">
              <a:rPr lang="ru-RU" smtClean="0"/>
              <a:pPr>
                <a:defRPr/>
              </a:pPr>
              <a:t>46</a:t>
            </a:fld>
            <a:endParaRPr lang="ru-RU"/>
          </a:p>
        </p:txBody>
      </p:sp>
      <p:pic>
        <p:nvPicPr>
          <p:cNvPr id="43012" name="Рисунок 4" descr="&amp;Lcy;&amp;ucy;&amp;chcy;&amp;shcy;&amp;icy;&amp;iecy; &amp;icy; &amp;scy;&amp;acy;&amp;mcy;&amp;ycy;&amp;iecy; &amp;scy;&amp;mcy;&amp;iecy;&amp;shcy;&amp;ncy;&amp;ycy;&amp;iecy; &amp;acy;&amp;ncy;&amp;iecy;&amp;kcy;&amp;dcy;&amp;ocy;&amp;tcy;&amp;ycy;, &amp;vcy;&amp;iecy;&amp;scy;&amp;iecy;&amp;lcy;&amp;ycy;&amp;iecy; &amp;kcy;&amp;acy;&amp;rcy;&amp;tcy;&amp;icy;&amp;ncy;&amp;kcy;&amp;icy;, &amp;scy;&amp;mcy;&amp;iecy;&amp;shcy;&amp;ncy;&amp;ycy;&amp;iecy; &amp;yucy;&amp;mcy;&amp;ocy;&amp;rcy;&amp;icy;&amp;scy;&amp;tcy;&amp;icy;&amp;chcy;&amp;iecy;&amp;scy;&amp;kcy;&amp;icy;&amp;iecy; &amp;rcy;&amp;acy;&amp;scy;&amp;scy;&amp;kcy;&amp;acy;&amp;zcy;&amp;ycy; &amp;icy; flash &amp;pcy;&amp;rcy;&amp;icy;&amp;kcy;&amp;ocy;&amp;lcy;&amp;ycy;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38" y="4929188"/>
            <a:ext cx="19050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50"/>
          </a:xfrm>
        </p:spPr>
        <p:txBody>
          <a:bodyPr/>
          <a:lstStyle/>
          <a:p>
            <a:r>
              <a:rPr lang="ru-RU" smtClean="0"/>
              <a:t>  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2875" y="92075"/>
          <a:ext cx="8715375" cy="6766560"/>
        </p:xfrm>
        <a:graphic>
          <a:graphicData uri="http://schemas.openxmlformats.org/drawingml/2006/table">
            <a:tbl>
              <a:tblPr/>
              <a:tblGrid>
                <a:gridCol w="1154113"/>
                <a:gridCol w="630237"/>
                <a:gridCol w="630238"/>
                <a:gridCol w="630237"/>
                <a:gridCol w="628650"/>
                <a:gridCol w="630238"/>
                <a:gridCol w="630237"/>
                <a:gridCol w="630238"/>
                <a:gridCol w="630237"/>
                <a:gridCol w="630238"/>
                <a:gridCol w="628650"/>
                <a:gridCol w="630237"/>
                <a:gridCol w="631825"/>
              </a:tblGrid>
              <a:tr h="479425">
                <a:tc grid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Критическое значение распределения Фишера-Снедекора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f2 \f1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 grid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</a:t>
                      </a:r>
                      <a:r>
                        <a:rPr kumimoji="0" lang="el-GR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α</a:t>
                      </a: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=0,05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225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230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244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18,51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19,16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19,25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19,41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10,13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9,55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8,74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6,16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5,79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5,32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2,51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 gridSpan="1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    </a:t>
                      </a: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l-GR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α</a:t>
                      </a: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=0,025</a:t>
                      </a:r>
                      <a:endParaRPr kumimoji="0" lang="ru-RU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800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864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900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922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968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985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38,51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39,17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39,25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39,43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39,45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17,44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16,04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15,44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14,89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14,74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14,62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14,54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14,47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14,42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14,25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14,17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12,22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10,65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9,98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9,36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8,66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8,56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8,43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7,15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6,85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8,81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5,99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5,89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5,52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7,57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6,06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4,53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7,21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5,71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5,08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6,94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5,46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3,95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5,26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4,63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4,04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6,55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4,47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4,97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4,35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3,77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6,3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4,86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4,24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3,66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3,38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2,95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2,84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4,77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4,15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3,58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3,41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3,29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3,12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3,06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2,86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2,76</a:t>
                      </a:r>
                    </a:p>
                  </a:txBody>
                  <a:tcPr marL="49919" marR="49919" marT="0" marB="0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9919" marR="49919" marT="0" marB="0" anchor="b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1000A2-5BC4-4D45-9760-47F3BF49AC81}" type="slidenum">
              <a:rPr lang="ru-RU" smtClean="0"/>
              <a:pPr>
                <a:defRPr/>
              </a:pPr>
              <a:t>47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r>
              <a:rPr lang="ru-RU" dirty="0" smtClean="0"/>
              <a:t> В дальнейшем выяснилась общенаучная значимость дисперсионного анализа для экспериментов </a:t>
            </a:r>
            <a:r>
              <a:rPr lang="ru-RU" b="1" dirty="0" smtClean="0">
                <a:solidFill>
                  <a:srgbClr val="FF0000"/>
                </a:solidFill>
              </a:rPr>
              <a:t>в психологии, педагогике, медицине и др. </a:t>
            </a:r>
          </a:p>
          <a:p>
            <a:r>
              <a:rPr lang="ru-RU" dirty="0" smtClean="0"/>
              <a:t>Возможно, более естественным был бы термин анализ суммы квадратов или анализ вариации, но в силу традиции употребляется термин дисперсионный анализ.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0AA85-DDC5-4192-9424-E8B45D9D7E0D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85728"/>
            <a:ext cx="8229600" cy="5983311"/>
          </a:xfrm>
        </p:spPr>
        <p:txBody>
          <a:bodyPr/>
          <a:lstStyle/>
          <a:p>
            <a:r>
              <a:rPr lang="ru-RU" sz="4000" b="1" dirty="0" smtClean="0"/>
              <a:t>Дисперсионный анализ</a:t>
            </a:r>
            <a:r>
              <a:rPr lang="ru-RU" sz="4000" dirty="0" smtClean="0"/>
              <a:t> — метод в </a:t>
            </a:r>
            <a:r>
              <a:rPr lang="ru-RU" sz="4000" dirty="0" smtClean="0">
                <a:hlinkClick r:id="rId2" tooltip="Математическая статистика"/>
              </a:rPr>
              <a:t>математической статистике</a:t>
            </a:r>
            <a:r>
              <a:rPr lang="ru-RU" sz="4000" dirty="0" smtClean="0"/>
              <a:t>, направленный на поиск зависимостей в экспериментальных данных путём исследования </a:t>
            </a:r>
            <a:r>
              <a:rPr lang="ru-RU" sz="4000" dirty="0" smtClean="0">
                <a:hlinkClick r:id="rId3" tooltip="Статистическая значимость"/>
              </a:rPr>
              <a:t>значимости</a:t>
            </a:r>
            <a:r>
              <a:rPr lang="ru-RU" sz="4000" dirty="0" smtClean="0"/>
              <a:t> различий в </a:t>
            </a:r>
            <a:r>
              <a:rPr lang="ru-RU" sz="4000" dirty="0" smtClean="0">
                <a:hlinkClick r:id="rId4" tooltip="Среднее значение"/>
              </a:rPr>
              <a:t>средних значениях</a:t>
            </a:r>
            <a:r>
              <a:rPr lang="ru-RU" sz="4000" dirty="0" smtClean="0"/>
              <a:t>. </a:t>
            </a:r>
            <a:endParaRPr lang="en-US" sz="4000" dirty="0" smtClean="0"/>
          </a:p>
          <a:p>
            <a:r>
              <a:rPr lang="ru-RU" sz="4000" dirty="0" smtClean="0"/>
              <a:t>В отличие от </a:t>
            </a:r>
            <a:r>
              <a:rPr lang="ru-RU" sz="4000" dirty="0" smtClean="0">
                <a:hlinkClick r:id="rId5" tooltip="T-критерий Стьюдента"/>
              </a:rPr>
              <a:t>t-критерия</a:t>
            </a:r>
            <a:r>
              <a:rPr lang="ru-RU" sz="4000" dirty="0" smtClean="0"/>
              <a:t> позволяет сравнивать средние значения трёх и более групп. </a:t>
            </a:r>
            <a:endParaRPr lang="en-US" sz="4000" dirty="0" smtClean="0"/>
          </a:p>
          <a:p>
            <a:endParaRPr lang="en-US" sz="40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630AA85-DDC5-4192-9424-E8B45D9D7E0D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>
          <a:xfrm>
            <a:off x="428625" y="428625"/>
            <a:ext cx="8229600" cy="1071563"/>
          </a:xfrm>
        </p:spPr>
        <p:txBody>
          <a:bodyPr/>
          <a:lstStyle/>
          <a:p>
            <a:pPr algn="r"/>
            <a:r>
              <a:rPr lang="ru-RU" smtClean="0"/>
              <a:t>1. Основные понятия</a:t>
            </a:r>
            <a:br>
              <a:rPr lang="ru-RU" smtClean="0"/>
            </a:br>
            <a:endParaRPr lang="ru-RU" smtClean="0"/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4983179"/>
          </a:xfrm>
        </p:spPr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Сущность  ДА заключается в изучении статистического влияния одного или нескольких факторов на результативный признак (результат)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Результативные признаки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те признаки, которые изменяются под влиянием факторных признаков.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Результативный признак   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это элементарное качество или свойство объектов, изучаемое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как результат влияния факторов: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организованных в исследовании  и всех остальных, неорганизованных в данном исследовании  </a:t>
            </a:r>
          </a:p>
          <a:p>
            <a:endParaRPr lang="ru-RU" sz="2800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568C9C-CDC8-4953-8C15-9F7844B9E7EB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Содержимое 2"/>
          <p:cNvSpPr>
            <a:spLocks noGrp="1"/>
          </p:cNvSpPr>
          <p:nvPr>
            <p:ph idx="1"/>
          </p:nvPr>
        </p:nvSpPr>
        <p:spPr>
          <a:xfrm>
            <a:off x="457200" y="571500"/>
            <a:ext cx="8229600" cy="55546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3600" b="1" i="1" smtClean="0">
                <a:latin typeface="Times New Roman" pitchFamily="18" charset="0"/>
                <a:cs typeface="Times New Roman" pitchFamily="18" charset="0"/>
              </a:rPr>
              <a:t>результативным</a:t>
            </a:r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 признакам можно отнести:</a:t>
            </a:r>
          </a:p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точно измеряемые параметры объектов: рост, масса, АД, содержание гемоглобина в крови</a:t>
            </a:r>
          </a:p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неточно измеряемые параметры: умственные способности, например</a:t>
            </a:r>
          </a:p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комбинированные признаки</a:t>
            </a:r>
          </a:p>
          <a:p>
            <a:r>
              <a:rPr lang="ru-RU" sz="3600" smtClean="0">
                <a:latin typeface="Times New Roman" pitchFamily="18" charset="0"/>
                <a:cs typeface="Times New Roman" pitchFamily="18" charset="0"/>
              </a:rPr>
              <a:t>качественные признаки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17FA6B-215D-414F-AEB9-A37435803031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Фактор – это любое влияние, воздействие или состояние, разнообразие которых может так или иначе отражаться в разнообразии результативного признака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endParaRPr lang="ru-RU" sz="2400" b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1357313"/>
            <a:ext cx="8229600" cy="476885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Факторами могут быть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Физические воздействия (температура, влажность, радиация)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Химические воздействия: питание, стимуляторы, мутагены, алкоголь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Биологические: здоровье, болезни, наследственность, талантливость, идиотизм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Окружающая среда: ареал обитания, условия жизни</a:t>
            </a:r>
          </a:p>
          <a:p>
            <a:r>
              <a:rPr lang="ru-RU" sz="2800" smtClean="0">
                <a:latin typeface="Times New Roman" pitchFamily="18" charset="0"/>
                <a:cs typeface="Times New Roman" pitchFamily="18" charset="0"/>
              </a:rPr>
              <a:t>Возраст, пол и др. </a:t>
            </a:r>
          </a:p>
          <a:p>
            <a:endParaRPr 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4C76E-58B9-4E1B-92B7-4F41780C1417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2199</Words>
  <Application>Microsoft Office PowerPoint</Application>
  <PresentationFormat>Экран (4:3)</PresentationFormat>
  <Paragraphs>770</Paragraphs>
  <Slides>47</Slides>
  <Notes>1</Notes>
  <HiddenSlides>2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47</vt:i4>
      </vt:variant>
    </vt:vector>
  </HeadingPairs>
  <TitlesOfParts>
    <vt:vector size="49" baseType="lpstr">
      <vt:lpstr>Тема Office</vt:lpstr>
      <vt:lpstr>Формула</vt:lpstr>
      <vt:lpstr>Лекция Тема: «ЭЛЕМЕНТЫ ДИСПЕРСИОННОГО АНАЛИЗА» </vt:lpstr>
      <vt:lpstr>План</vt:lpstr>
      <vt:lpstr>Дисперсионный анализ (от латинского DISPERSIO – рассеивание / на английском Analysis Of Variance - ANOVA) буквально: анализ факторных эффектов</vt:lpstr>
      <vt:lpstr>Слайд 4</vt:lpstr>
      <vt:lpstr>Слайд 5</vt:lpstr>
      <vt:lpstr>Слайд 6</vt:lpstr>
      <vt:lpstr>1. Основные понятия </vt:lpstr>
      <vt:lpstr>Слайд 8</vt:lpstr>
      <vt:lpstr>Фактор – это любое влияние, воздействие или состояние, разнообразие которых может так или иначе отражаться в разнообразии результативного признака </vt:lpstr>
      <vt:lpstr>Слайд 10</vt:lpstr>
      <vt:lpstr>  </vt:lpstr>
      <vt:lpstr>Виды дисперсионного анализа </vt:lpstr>
      <vt:lpstr>Слайд 13</vt:lpstr>
      <vt:lpstr>Слайд 14</vt:lpstr>
      <vt:lpstr>Слайд 15</vt:lpstr>
      <vt:lpstr>Условия применения  дисперсионного анализа  </vt:lpstr>
      <vt:lpstr>2. Принцип применения метода дисперсионного анализа  </vt:lpstr>
      <vt:lpstr>Слайд 18</vt:lpstr>
      <vt:lpstr>Слайд 19</vt:lpstr>
      <vt:lpstr>  </vt:lpstr>
      <vt:lpstr>Слайд 21</vt:lpstr>
      <vt:lpstr>Слайд 22</vt:lpstr>
      <vt:lpstr>Слайд 23</vt:lpstr>
      <vt:lpstr>Слайд 24</vt:lpstr>
      <vt:lpstr>Слайд 25</vt:lpstr>
      <vt:lpstr>Например, пусть число наблюдений при действии каждого из уровней фактора одинаково (q) и результаты представлены в таблице.</vt:lpstr>
      <vt:lpstr>Слайд 27</vt:lpstr>
      <vt:lpstr>   </vt:lpstr>
      <vt:lpstr>  </vt:lpstr>
      <vt:lpstr>  </vt:lpstr>
      <vt:lpstr>  </vt:lpstr>
      <vt:lpstr>Слайд 32</vt:lpstr>
      <vt:lpstr>ФОРМУЛЫ  для вычислия сумм квадратов отклонений </vt:lpstr>
      <vt:lpstr>ФОРМУЛЫ  для вычисления  дисперсий</vt:lpstr>
      <vt:lpstr>  </vt:lpstr>
      <vt:lpstr>   </vt:lpstr>
      <vt:lpstr>  </vt:lpstr>
      <vt:lpstr>Вычислим суммы квадратов отклонений</vt:lpstr>
      <vt:lpstr> </vt:lpstr>
      <vt:lpstr>  </vt:lpstr>
      <vt:lpstr>Проверка гипотез для дисперсий.  </vt:lpstr>
      <vt:lpstr>Слайд 42</vt:lpstr>
      <vt:lpstr>Слайд 43</vt:lpstr>
      <vt:lpstr>  </vt:lpstr>
      <vt:lpstr>Математики шутят</vt:lpstr>
      <vt:lpstr>Слайд 46</vt:lpstr>
      <vt:lpstr>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ЭЛЕМЕНТЫ ДИСПЕРСИОННОГО АНАЛИЗА </dc:title>
  <dc:creator>faza</dc:creator>
  <cp:lastModifiedBy>SamLab.ws</cp:lastModifiedBy>
  <cp:revision>85</cp:revision>
  <dcterms:created xsi:type="dcterms:W3CDTF">2010-04-01T09:39:34Z</dcterms:created>
  <dcterms:modified xsi:type="dcterms:W3CDTF">2016-11-30T20:02:43Z</dcterms:modified>
</cp:coreProperties>
</file>