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486" r:id="rId3"/>
    <p:sldId id="490" r:id="rId4"/>
    <p:sldId id="485" r:id="rId5"/>
    <p:sldId id="492" r:id="rId6"/>
    <p:sldId id="487" r:id="rId7"/>
    <p:sldId id="491" r:id="rId8"/>
    <p:sldId id="488" r:id="rId9"/>
    <p:sldId id="493" r:id="rId10"/>
    <p:sldId id="495" r:id="rId11"/>
    <p:sldId id="496" r:id="rId12"/>
    <p:sldId id="489" r:id="rId13"/>
    <p:sldId id="500" r:id="rId14"/>
    <p:sldId id="494" r:id="rId15"/>
    <p:sldId id="497" r:id="rId16"/>
    <p:sldId id="498" r:id="rId17"/>
    <p:sldId id="499" r:id="rId18"/>
    <p:sldId id="502" r:id="rId19"/>
    <p:sldId id="503" r:id="rId20"/>
    <p:sldId id="504" r:id="rId21"/>
    <p:sldId id="505" r:id="rId22"/>
    <p:sldId id="506" r:id="rId23"/>
    <p:sldId id="507" r:id="rId24"/>
    <p:sldId id="509" r:id="rId25"/>
    <p:sldId id="508" r:id="rId26"/>
    <p:sldId id="510" r:id="rId27"/>
    <p:sldId id="511" r:id="rId28"/>
    <p:sldId id="513" r:id="rId29"/>
    <p:sldId id="512" r:id="rId30"/>
    <p:sldId id="514" r:id="rId31"/>
    <p:sldId id="515" r:id="rId32"/>
    <p:sldId id="516" r:id="rId33"/>
    <p:sldId id="517" r:id="rId34"/>
    <p:sldId id="519" r:id="rId35"/>
    <p:sldId id="520" r:id="rId36"/>
    <p:sldId id="501" r:id="rId37"/>
    <p:sldId id="518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529" r:id="rId47"/>
    <p:sldId id="530" r:id="rId48"/>
    <p:sldId id="531" r:id="rId49"/>
    <p:sldId id="539" r:id="rId50"/>
    <p:sldId id="541" r:id="rId51"/>
    <p:sldId id="532" r:id="rId52"/>
    <p:sldId id="533" r:id="rId53"/>
    <p:sldId id="534" r:id="rId54"/>
    <p:sldId id="535" r:id="rId55"/>
    <p:sldId id="536" r:id="rId56"/>
    <p:sldId id="537" r:id="rId57"/>
    <p:sldId id="538" r:id="rId58"/>
    <p:sldId id="542" r:id="rId59"/>
    <p:sldId id="543" r:id="rId60"/>
    <p:sldId id="383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8810"/>
    <a:srgbClr val="FFCCCC"/>
    <a:srgbClr val="0B8B29"/>
    <a:srgbClr val="230DC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1022" autoAdjust="0"/>
  </p:normalViewPr>
  <p:slideViewPr>
    <p:cSldViewPr snapToGrid="0">
      <p:cViewPr>
        <p:scale>
          <a:sx n="75" d="100"/>
          <a:sy n="75" d="100"/>
        </p:scale>
        <p:origin x="-1819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0EC2F-AB0A-4EA6-B756-E6491EB0ACD2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5299B-44C4-48A3-9C85-45C8C0422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dviser.ru/index.php/%D0%9E%D0%B1%D1%80%D0%B0%D0%B7%D0%BE%D0%B2%D0%B0%D0%BD%D0%B8%D0%B5_%D0%B8_%D0%BD%D0%B0%D1%83%D0%BA%D0%B0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(J.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McCarthy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разрабатывает машины, которым присуще разумное поведение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Britannica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 способность цифровых компьютеров решать задачи, которые обычно ассоциируются с высоко интеллектуальными возможностями человека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Файгенбаум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 разрабатывает интеллектуальные компьютерные системы обладающие возможностями, которые мы традиционно связываем с человеческим разумом: понимание языка, обучение, способность рассуждать, решать проблемы и т. д.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Elaine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Образование и наука"/>
              </a:rPr>
              <a:t>наука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о том, как научить компьютеры делать что-то, в чем на данный момент человек успешнее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299B-44C4-48A3-9C85-45C8C04224CE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914399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0593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BE52E-5893-4FB9-8B20-876E2AEC1E19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49CBE03-2ADF-450F-9675-03EC256F65AF}"/>
              </a:ext>
            </a:extLst>
          </p:cNvPr>
          <p:cNvSpPr/>
          <p:nvPr userDrawn="1"/>
        </p:nvSpPr>
        <p:spPr>
          <a:xfrm>
            <a:off x="11488994" y="-707923"/>
            <a:ext cx="1710812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5FEC3FF-D2E9-481A-ACBC-53AC48521444}"/>
              </a:ext>
            </a:extLst>
          </p:cNvPr>
          <p:cNvSpPr/>
          <p:nvPr userDrawn="1"/>
        </p:nvSpPr>
        <p:spPr>
          <a:xfrm rot="16200000">
            <a:off x="5640390" y="-4649790"/>
            <a:ext cx="85724" cy="11366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356350"/>
            <a:ext cx="2743200" cy="365125"/>
          </a:xfrm>
        </p:spPr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0011-79FB-42C0-9C6B-4BBE59964940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B9B9-D13E-4406-A394-CE126FA96591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41A6785-23BF-4FE0-B9C7-4E3C5F7F6B19}"/>
              </a:ext>
            </a:extLst>
          </p:cNvPr>
          <p:cNvSpPr/>
          <p:nvPr userDrawn="1"/>
        </p:nvSpPr>
        <p:spPr>
          <a:xfrm>
            <a:off x="8966200" y="-707923"/>
            <a:ext cx="3225800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B394F0B6-9856-44D2-9805-66B694DE2C26}"/>
              </a:ext>
            </a:extLst>
          </p:cNvPr>
          <p:cNvSpPr/>
          <p:nvPr userDrawn="1"/>
        </p:nvSpPr>
        <p:spPr>
          <a:xfrm>
            <a:off x="-368300" y="4686300"/>
            <a:ext cx="2578100" cy="2578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70D0A806-BB3B-4E85-8C57-B9B390906F6A}"/>
              </a:ext>
            </a:extLst>
          </p:cNvPr>
          <p:cNvSpPr/>
          <p:nvPr userDrawn="1"/>
        </p:nvSpPr>
        <p:spPr>
          <a:xfrm>
            <a:off x="-187326" y="5659437"/>
            <a:ext cx="1381125" cy="1381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E49146E-E334-4E17-96BB-AEB6B0141397}"/>
              </a:ext>
            </a:extLst>
          </p:cNvPr>
          <p:cNvSpPr/>
          <p:nvPr userDrawn="1"/>
        </p:nvSpPr>
        <p:spPr>
          <a:xfrm>
            <a:off x="9118600" y="-555523"/>
            <a:ext cx="3225800" cy="8554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58BE-AD05-4953-A5CD-1341BB6B0295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1DAE-7BC0-47F6-948F-22D580E0D59A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9175-C5A9-479C-B437-CF658A6F322B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9ECD-6559-4CCA-87DD-5936B1F00C09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228C-7427-4156-943E-CDA8FEFBBEAF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31A4-869F-4C80-8398-71D51508EDB9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9B2-8801-4F3F-B78B-E499232B261B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B1CF-9E62-41AB-888A-F59676091037}" type="datetime1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=""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61658"/>
            <a:ext cx="10515600" cy="2852737"/>
          </a:xfrm>
        </p:spPr>
        <p:txBody>
          <a:bodyPr/>
          <a:lstStyle/>
          <a:p>
            <a:r>
              <a:rPr lang="ru-RU" dirty="0" smtClean="0"/>
              <a:t>Искусственный Интеллект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501D56D-9332-4767-8E7D-C86E8677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1120" y="5496560"/>
            <a:ext cx="4856480" cy="123952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Мартынюк Полина Антоновна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telegram:       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PAMartynyuk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email: 	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pa-martynyuk@yandex.ru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Герб МГТУ им. Н. Э. Баума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5200" y="101600"/>
            <a:ext cx="1603374" cy="1891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34720" y="3738880"/>
            <a:ext cx="810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Лекция </a:t>
            </a:r>
            <a:r>
              <a:rPr lang="ru-RU" b="1" u="sng" dirty="0" smtClean="0"/>
              <a:t>7</a:t>
            </a:r>
            <a:r>
              <a:rPr lang="en-US" b="1" u="sng" dirty="0" smtClean="0"/>
              <a:t>:</a:t>
            </a:r>
            <a:r>
              <a:rPr lang="en-US" dirty="0" smtClean="0"/>
              <a:t>     </a:t>
            </a:r>
            <a:r>
              <a:rPr lang="ru-RU" dirty="0" smtClean="0"/>
              <a:t>Обучение </a:t>
            </a:r>
            <a:r>
              <a:rPr lang="ru-RU" dirty="0" smtClean="0"/>
              <a:t>без учителя. Кластеризация, сжатие данных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065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530" name="AutoShape 2" descr="Яндекс» продаёт VK сервисы «Новости» и «Дзен» / Новости членов СРО / Новости  | СРО Ассоциация маркетинговой индустрии «Рекламный Сове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6" descr="https://dzen.ru/help/news/docs-assets/zen-news/rev/da00c6dc82493ca3e9716e81a7ada44aa6ad6a48/ru/_images/pl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882" y="0"/>
            <a:ext cx="7800958" cy="686232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345440" y="1219200"/>
            <a:ext cx="10363200" cy="5435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u="sng" dirty="0" smtClean="0"/>
              <a:t>Для чего используется?</a:t>
            </a:r>
            <a:endParaRPr lang="en-US" b="1" u="sng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 </a:t>
            </a:r>
            <a:r>
              <a:rPr lang="ru-RU" b="1" i="1" dirty="0" smtClean="0"/>
              <a:t>Сегментация пользователей</a:t>
            </a:r>
            <a:r>
              <a:rPr lang="ru-RU" dirty="0" smtClean="0"/>
              <a:t>: пользователи в каждом кластере должны быть похожи друг на друга, а в соседних — отличаться. Тогда, посмотрев на характеристики пользователей в каждом кластере, мы сможем выбрать наиболее подходящий кластер целевой аудитории для новой маркетинговой кампании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Детектирование </a:t>
            </a:r>
            <a:r>
              <a:rPr lang="ru-RU" b="1" i="1" dirty="0" smtClean="0"/>
              <a:t>аномалий</a:t>
            </a:r>
            <a:r>
              <a:rPr lang="ru-RU" dirty="0" smtClean="0"/>
              <a:t>: </a:t>
            </a:r>
            <a:r>
              <a:rPr lang="ru-RU" dirty="0" smtClean="0"/>
              <a:t>для банковской сферы - ищем </a:t>
            </a:r>
            <a:r>
              <a:rPr lang="ru-RU" dirty="0" smtClean="0"/>
              <a:t>те транзакций, которые не попадают ни в один из кластеров. Такие аномальные транзакции могут быть мошенническими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Подготовить </a:t>
            </a:r>
            <a:r>
              <a:rPr lang="ru-RU" b="1" i="1" dirty="0" smtClean="0"/>
              <a:t>данные для машинного обучения (разбить на группы)</a:t>
            </a:r>
            <a:r>
              <a:rPr lang="ru-RU" dirty="0" smtClean="0"/>
              <a:t>: если пользователи в группах более однородны, для каждой группы можно обучить свою модель машинного обучения, которая будет более интерпретируемой и точной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Аналитика </a:t>
            </a:r>
            <a:r>
              <a:rPr lang="ru-RU" b="1" i="1" dirty="0" smtClean="0"/>
              <a:t>доступных данных</a:t>
            </a:r>
            <a:r>
              <a:rPr lang="ru-RU" dirty="0" smtClean="0"/>
              <a:t>: проведя кластеризацию, мы поймем, с какими клиентами мы работаем, что общее для каждого кластера пользователей, а чем они отличаются</a:t>
            </a:r>
            <a:endParaRPr lang="ru-RU" dirty="0"/>
          </a:p>
        </p:txBody>
      </p:sp>
      <p:sp>
        <p:nvSpPr>
          <p:cNvPr id="22530" name="AutoShape 2" descr="Яндекс» продаёт VK сервисы «Новости» и «Дзен» / Новости членов СРО / Новости  | СРО Ассоциация маркетинговой индустрии «Рекламный Сове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1600" y="4921362"/>
            <a:ext cx="1374140" cy="3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71476" r="71545" b="16578"/>
          <a:stretch>
            <a:fillRect/>
          </a:stretch>
        </p:blipFill>
        <p:spPr bwMode="auto">
          <a:xfrm>
            <a:off x="4104640" y="4595014"/>
            <a:ext cx="1066800" cy="33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58533" r="92244" b="30658"/>
          <a:stretch>
            <a:fillRect/>
          </a:stretch>
        </p:blipFill>
        <p:spPr bwMode="auto">
          <a:xfrm>
            <a:off x="3151088" y="4328160"/>
            <a:ext cx="333792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16560" y="1158240"/>
            <a:ext cx="10505440" cy="5699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Формальная постановка задачи</a:t>
            </a:r>
          </a:p>
          <a:p>
            <a:pPr>
              <a:buNone/>
            </a:pPr>
            <a:r>
              <a:rPr lang="ru-RU" dirty="0" smtClean="0"/>
              <a:t>Пусть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Имеется </a:t>
            </a:r>
            <a:r>
              <a:rPr lang="ru-RU" dirty="0" smtClean="0"/>
              <a:t>конечная обучающая выборка объектов 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Требуется </a:t>
            </a:r>
            <a:r>
              <a:rPr lang="ru-RU" dirty="0" smtClean="0"/>
              <a:t>разбить выборку на непересекающиеся подмножества, называемые </a:t>
            </a:r>
            <a:r>
              <a:rPr lang="ru-RU" i="1" dirty="0" smtClean="0"/>
              <a:t>кластерами,</a:t>
            </a:r>
            <a:r>
              <a:rPr lang="ru-RU" dirty="0" smtClean="0"/>
              <a:t> так, чтобы каждый кластер состоял из объектов, близких по метрике </a:t>
            </a:r>
            <a:r>
              <a:rPr lang="en-US" dirty="0" smtClean="0"/>
              <a:t>    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а </a:t>
            </a:r>
            <a:r>
              <a:rPr lang="ru-RU" dirty="0" smtClean="0"/>
              <a:t>объекты разных кластеров существенно отличались. При этом каждому объекту </a:t>
            </a:r>
            <a:r>
              <a:rPr lang="ru-RU" dirty="0" smtClean="0"/>
              <a:t>                 приписывается </a:t>
            </a:r>
            <a:r>
              <a:rPr lang="ru-RU" dirty="0" smtClean="0"/>
              <a:t>номер кластера </a:t>
            </a:r>
            <a:endParaRPr lang="en-US" dirty="0" smtClean="0"/>
          </a:p>
          <a:p>
            <a:r>
              <a:rPr lang="ru-RU" b="1" i="1" dirty="0" smtClean="0"/>
              <a:t>Алгоритм </a:t>
            </a:r>
            <a:r>
              <a:rPr lang="ru-RU" b="1" i="1" dirty="0" smtClean="0"/>
              <a:t>кластеризации</a:t>
            </a:r>
            <a:r>
              <a:rPr lang="ru-RU" dirty="0" smtClean="0"/>
              <a:t> — это </a:t>
            </a:r>
            <a:r>
              <a:rPr lang="ru-RU" dirty="0" smtClean="0"/>
              <a:t>функция</a:t>
            </a:r>
            <a:r>
              <a:rPr lang="en-US" dirty="0" smtClean="0"/>
              <a:t> </a:t>
            </a:r>
            <a:r>
              <a:rPr lang="en-US" dirty="0" smtClean="0"/>
              <a:t>                     </a:t>
            </a:r>
            <a:r>
              <a:rPr lang="ru-RU" dirty="0" smtClean="0"/>
              <a:t>,</a:t>
            </a:r>
            <a:r>
              <a:rPr lang="ru-RU" dirty="0" smtClean="0"/>
              <a:t> которая любому объекту ставит в соответствие номер </a:t>
            </a:r>
            <a:r>
              <a:rPr lang="ru-RU" dirty="0" smtClean="0"/>
              <a:t>кластера.</a:t>
            </a:r>
            <a:r>
              <a:rPr lang="ru-RU" dirty="0" smtClean="0"/>
              <a:t>  </a:t>
            </a:r>
            <a:endParaRPr lang="en-US" dirty="0" smtClean="0"/>
          </a:p>
          <a:p>
            <a:r>
              <a:rPr lang="ru-RU" b="1" dirty="0" smtClean="0"/>
              <a:t>Число кластеров</a:t>
            </a:r>
            <a:r>
              <a:rPr lang="ru-RU" dirty="0" smtClean="0"/>
              <a:t> в некоторых случаях известно заранее, однако чаще ставится задача </a:t>
            </a:r>
            <a:r>
              <a:rPr lang="ru-RU" b="1" dirty="0" smtClean="0"/>
              <a:t>определить оптимальное число кластеров</a:t>
            </a:r>
            <a:r>
              <a:rPr lang="ru-RU" dirty="0" smtClean="0"/>
              <a:t>, с точки зрения того или иного </a:t>
            </a:r>
            <a:r>
              <a:rPr lang="ru-RU" i="1" dirty="0" smtClean="0"/>
              <a:t>критерия качества</a:t>
            </a:r>
            <a:r>
              <a:rPr lang="ru-RU" dirty="0" smtClean="0"/>
              <a:t> кластеризации.</a:t>
            </a:r>
          </a:p>
          <a:p>
            <a:pPr marL="0" indent="0">
              <a:buNone/>
            </a:pPr>
            <a:endParaRPr lang="ru-RU" dirty="0" smtClean="0"/>
          </a:p>
          <a:p>
            <a:pPr marL="355600" indent="0">
              <a:buNone/>
            </a:pPr>
            <a:endParaRPr lang="ru-RU" dirty="0" smtClean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785" t="87120" r="90555"/>
          <a:stretch>
            <a:fillRect/>
          </a:stretch>
        </p:blipFill>
        <p:spPr bwMode="auto">
          <a:xfrm>
            <a:off x="9422716" y="4612640"/>
            <a:ext cx="361364" cy="39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r="72812" b="54978"/>
          <a:stretch>
            <a:fillRect/>
          </a:stretch>
        </p:blipFill>
        <p:spPr bwMode="auto">
          <a:xfrm>
            <a:off x="714058" y="1886903"/>
            <a:ext cx="1094422" cy="134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50240" y="1808480"/>
            <a:ext cx="943281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6325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— </a:t>
            </a:r>
            <a:r>
              <a:rPr lang="ru-RU" sz="2000" dirty="0" smtClean="0">
                <a:solidFill>
                  <a:schemeClr val="accent1"/>
                </a:solidFill>
              </a:rPr>
              <a:t> множество </a:t>
            </a:r>
            <a:r>
              <a:rPr lang="ru-RU" sz="2000" dirty="0" smtClean="0">
                <a:solidFill>
                  <a:schemeClr val="accent1"/>
                </a:solidFill>
              </a:rPr>
              <a:t>объектов,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1076325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— </a:t>
            </a:r>
            <a:r>
              <a:rPr lang="ru-RU" sz="2000" dirty="0" smtClean="0">
                <a:solidFill>
                  <a:schemeClr val="accent1"/>
                </a:solidFill>
              </a:rPr>
              <a:t> множество </a:t>
            </a:r>
            <a:r>
              <a:rPr lang="ru-RU" sz="2000" dirty="0" smtClean="0">
                <a:solidFill>
                  <a:schemeClr val="accent1"/>
                </a:solidFill>
              </a:rPr>
              <a:t>номеров (имен, меток) кластеров.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1076325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— 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ru-RU" sz="2000" dirty="0" smtClean="0">
                <a:solidFill>
                  <a:schemeClr val="accent1"/>
                </a:solidFill>
              </a:rPr>
              <a:t>задана </a:t>
            </a:r>
            <a:r>
              <a:rPr lang="ru-RU" sz="2000" dirty="0" smtClean="0">
                <a:solidFill>
                  <a:schemeClr val="accent1"/>
                </a:solidFill>
              </a:rPr>
              <a:t>функция расстояния между </a:t>
            </a:r>
            <a:r>
              <a:rPr lang="ru-RU" sz="2000" dirty="0" smtClean="0">
                <a:solidFill>
                  <a:schemeClr val="accent1"/>
                </a:solidFill>
              </a:rPr>
              <a:t>объектами. 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997" t="43031" b="42462"/>
          <a:stretch>
            <a:fillRect/>
          </a:stretch>
        </p:blipFill>
        <p:spPr bwMode="auto">
          <a:xfrm>
            <a:off x="7142481" y="3342640"/>
            <a:ext cx="4295302" cy="46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16560" y="1158240"/>
            <a:ext cx="10505440" cy="5699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 smtClean="0"/>
              <a:t>Критерии качества кластеризации</a:t>
            </a:r>
          </a:p>
          <a:p>
            <a:r>
              <a:rPr lang="ru-RU" b="1" i="1" dirty="0" smtClean="0"/>
              <a:t>Внутренний </a:t>
            </a:r>
            <a:r>
              <a:rPr lang="ru-RU" b="1" i="1" dirty="0" smtClean="0"/>
              <a:t>критерий качества кластеризации</a:t>
            </a:r>
            <a:r>
              <a:rPr lang="ru-RU" i="1" dirty="0" smtClean="0"/>
              <a:t>:</a:t>
            </a:r>
            <a:r>
              <a:rPr lang="ru-RU" dirty="0" smtClean="0"/>
              <a:t> </a:t>
            </a:r>
            <a:r>
              <a:rPr lang="ru-RU" dirty="0" smtClean="0"/>
              <a:t>объекты </a:t>
            </a:r>
            <a:r>
              <a:rPr lang="ru-RU" dirty="0" smtClean="0"/>
              <a:t>внутри одного кластера похожи друг на друга.</a:t>
            </a:r>
          </a:p>
          <a:p>
            <a:r>
              <a:rPr lang="ru-RU" b="1" i="1" dirty="0" smtClean="0"/>
              <a:t>Внешний </a:t>
            </a:r>
            <a:r>
              <a:rPr lang="ru-RU" b="1" i="1" dirty="0" smtClean="0"/>
              <a:t>критерий качества кластеризации</a:t>
            </a:r>
            <a:r>
              <a:rPr lang="ru-RU" i="1" dirty="0" smtClean="0"/>
              <a:t>: </a:t>
            </a:r>
            <a:r>
              <a:rPr lang="ru-RU" dirty="0" smtClean="0"/>
              <a:t>объекты из разных кластеров отличаются друг от друга.</a:t>
            </a:r>
          </a:p>
          <a:p>
            <a:r>
              <a:rPr lang="ru-RU" dirty="0" smtClean="0"/>
              <a:t>Метрики качества кластеризации — обычно некоторая комбинация этих двух критериев, и их пытаются формализовать тем или иным образом.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838200" y="1219201"/>
            <a:ext cx="10515600" cy="22859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Расстояние между объектами</a:t>
            </a:r>
          </a:p>
          <a:p>
            <a:pPr>
              <a:buNone/>
            </a:pPr>
            <a:r>
              <a:rPr lang="ru-RU" dirty="0" smtClean="0"/>
              <a:t>	Функции расстояния </a:t>
            </a:r>
            <a:r>
              <a:rPr lang="ru-RU" dirty="0" smtClean="0"/>
              <a:t>играют ключевую роль в задачах кластеризации, так как они определяют, как оценивается сходство или различие между объектами. Выбор подходящей </a:t>
            </a:r>
            <a:r>
              <a:rPr lang="ru-RU" dirty="0" smtClean="0"/>
              <a:t>функции зависит </a:t>
            </a:r>
            <a:r>
              <a:rPr lang="ru-RU" dirty="0" smtClean="0"/>
              <a:t>от типа данных, их структуры и цели анализа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b="1" dirty="0" smtClean="0"/>
              <a:t>Универсальная функция – расстояние </a:t>
            </a:r>
            <a:r>
              <a:rPr lang="ru-RU" b="1" dirty="0" err="1" smtClean="0"/>
              <a:t>Минковского</a:t>
            </a:r>
            <a:endParaRPr lang="ru-RU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 t="9298"/>
          <a:stretch>
            <a:fillRect/>
          </a:stretch>
        </p:blipFill>
        <p:spPr bwMode="auto">
          <a:xfrm>
            <a:off x="1016953" y="3454400"/>
            <a:ext cx="475297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943" y="4607243"/>
            <a:ext cx="52482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55867" y="458216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</a:rPr>
              <a:t>k = 1</a:t>
            </a:r>
            <a:r>
              <a:rPr lang="en-US" sz="2400" b="1" i="1" dirty="0" smtClean="0">
                <a:solidFill>
                  <a:schemeClr val="accent1"/>
                </a:solidFill>
              </a:rPr>
              <a:t>:</a:t>
            </a:r>
            <a:endParaRPr lang="ru-RU" sz="2400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5867" y="533908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</a:rPr>
              <a:t>k = 2:</a:t>
            </a:r>
            <a:endParaRPr lang="ru-RU" sz="2400" b="1" i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8240" y="60960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</a:rPr>
              <a:t>k →</a:t>
            </a:r>
            <a:r>
              <a:rPr lang="ru-RU" sz="2400" b="1" i="1" dirty="0" smtClean="0">
                <a:solidFill>
                  <a:schemeClr val="accent1"/>
                </a:solidFill>
              </a:rPr>
              <a:t> ∞</a:t>
            </a:r>
            <a:r>
              <a:rPr lang="en-US" sz="2400" b="1" i="1" dirty="0" smtClean="0">
                <a:solidFill>
                  <a:schemeClr val="accent1"/>
                </a:solidFill>
              </a:rPr>
              <a:t>:</a:t>
            </a:r>
            <a:endParaRPr lang="ru-RU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838200" y="1219201"/>
            <a:ext cx="10515600" cy="228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/>
              <a:t>Косинусная близость</a:t>
            </a:r>
            <a:r>
              <a:rPr lang="ru-RU" dirty="0" smtClean="0"/>
              <a:t> – чем больше угол между векторами, тем сильнее различаются данные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635" y="2091055"/>
            <a:ext cx="5048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 descr="ลองเล่น Vector Search ด้วย LangChain"/>
          <p:cNvPicPr>
            <a:picLocks noChangeAspect="1" noChangeArrowheads="1"/>
          </p:cNvPicPr>
          <p:nvPr/>
        </p:nvPicPr>
        <p:blipFill>
          <a:blip r:embed="rId3" cstate="print"/>
          <a:srcRect t="22841"/>
          <a:stretch>
            <a:fillRect/>
          </a:stretch>
        </p:blipFill>
        <p:spPr bwMode="auto">
          <a:xfrm>
            <a:off x="1557655" y="3566160"/>
            <a:ext cx="8715375" cy="2785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е к статье соло.draw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920" y="2417750"/>
            <a:ext cx="9743440" cy="23470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838200" y="1219201"/>
            <a:ext cx="10515600" cy="228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/>
              <a:t>Виды кластеризации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838200" y="1219201"/>
            <a:ext cx="10515600" cy="20116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Кластеризация на основе разбиения</a:t>
            </a:r>
          </a:p>
          <a:p>
            <a:pPr marL="0" indent="0">
              <a:buNone/>
            </a:pPr>
            <a:r>
              <a:rPr lang="ru-RU" dirty="0" err="1" smtClean="0"/>
              <a:t>М</a:t>
            </a:r>
            <a:r>
              <a:rPr lang="en-US" dirty="0" err="1" smtClean="0"/>
              <a:t>етод</a:t>
            </a:r>
            <a:r>
              <a:rPr lang="en-US" dirty="0" smtClean="0"/>
              <a:t>, </a:t>
            </a:r>
            <a:r>
              <a:rPr lang="en-US" dirty="0" err="1" smtClean="0"/>
              <a:t>при</a:t>
            </a:r>
            <a:r>
              <a:rPr lang="en-US" dirty="0" smtClean="0"/>
              <a:t> </a:t>
            </a:r>
            <a:r>
              <a:rPr lang="en-US" dirty="0" err="1" smtClean="0"/>
              <a:t>котором</a:t>
            </a:r>
            <a:r>
              <a:rPr lang="en-US" dirty="0" smtClean="0"/>
              <a:t> </a:t>
            </a:r>
            <a:r>
              <a:rPr lang="en-US" dirty="0" err="1" smtClean="0"/>
              <a:t>данные</a:t>
            </a:r>
            <a:r>
              <a:rPr lang="en-US" dirty="0" smtClean="0"/>
              <a:t> </a:t>
            </a:r>
            <a:r>
              <a:rPr lang="en-US" dirty="0" err="1" smtClean="0"/>
              <a:t>разделяются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фиксированное</a:t>
            </a:r>
            <a:r>
              <a:rPr lang="en-US" dirty="0" smtClean="0"/>
              <a:t> </a:t>
            </a:r>
            <a:r>
              <a:rPr lang="en-US" dirty="0" err="1" smtClean="0"/>
              <a:t>количество</a:t>
            </a:r>
            <a:r>
              <a:rPr lang="en-US" dirty="0" smtClean="0"/>
              <a:t> </a:t>
            </a:r>
            <a:r>
              <a:rPr lang="en-US" dirty="0" err="1" smtClean="0"/>
              <a:t>непересекающихся</a:t>
            </a:r>
            <a:r>
              <a:rPr lang="en-US" dirty="0" smtClean="0"/>
              <a:t> </a:t>
            </a:r>
            <a:r>
              <a:rPr lang="en-US" dirty="0" err="1" smtClean="0"/>
              <a:t>кластеров</a:t>
            </a:r>
            <a:r>
              <a:rPr lang="en-US" dirty="0" smtClean="0"/>
              <a:t>. </a:t>
            </a:r>
            <a:r>
              <a:rPr lang="en-US" dirty="0" err="1" smtClean="0"/>
              <a:t>При</a:t>
            </a:r>
            <a:r>
              <a:rPr lang="en-US" dirty="0" smtClean="0"/>
              <a:t> </a:t>
            </a:r>
            <a:r>
              <a:rPr lang="en-US" dirty="0" err="1" smtClean="0"/>
              <a:t>этом</a:t>
            </a:r>
            <a:r>
              <a:rPr lang="en-US" dirty="0" smtClean="0"/>
              <a:t> </a:t>
            </a:r>
            <a:r>
              <a:rPr lang="en-US" dirty="0" err="1" smtClean="0"/>
              <a:t>каждый</a:t>
            </a:r>
            <a:r>
              <a:rPr lang="en-US" dirty="0" smtClean="0"/>
              <a:t> </a:t>
            </a:r>
            <a:r>
              <a:rPr lang="en-US" dirty="0" err="1" smtClean="0"/>
              <a:t>объект</a:t>
            </a:r>
            <a:r>
              <a:rPr lang="en-US" dirty="0" smtClean="0"/>
              <a:t> </a:t>
            </a:r>
            <a:r>
              <a:rPr lang="en-US" dirty="0" err="1" smtClean="0"/>
              <a:t>принадлежит</a:t>
            </a:r>
            <a:r>
              <a:rPr lang="en-US" dirty="0" smtClean="0"/>
              <a:t> </a:t>
            </a:r>
            <a:r>
              <a:rPr lang="en-US" dirty="0" err="1" smtClean="0"/>
              <a:t>только</a:t>
            </a:r>
            <a:r>
              <a:rPr lang="en-US" dirty="0" smtClean="0"/>
              <a:t> </a:t>
            </a:r>
            <a:r>
              <a:rPr lang="en-US" dirty="0" err="1" smtClean="0"/>
              <a:t>одному</a:t>
            </a:r>
            <a:r>
              <a:rPr lang="en-US" dirty="0" smtClean="0"/>
              <a:t> </a:t>
            </a:r>
            <a:r>
              <a:rPr lang="en-US" dirty="0" err="1" smtClean="0"/>
              <a:t>кластеру</a:t>
            </a:r>
            <a:r>
              <a:rPr lang="en-US" dirty="0" smtClean="0"/>
              <a:t>, а </a:t>
            </a:r>
            <a:r>
              <a:rPr lang="en-US" dirty="0" err="1" smtClean="0"/>
              <a:t>количество</a:t>
            </a:r>
            <a:r>
              <a:rPr lang="en-US" dirty="0" smtClean="0"/>
              <a:t> </a:t>
            </a:r>
            <a:r>
              <a:rPr lang="en-US" dirty="0" err="1" smtClean="0"/>
              <a:t>кластеров</a:t>
            </a:r>
            <a:r>
              <a:rPr lang="en-US" dirty="0" smtClean="0"/>
              <a:t> </a:t>
            </a:r>
            <a:r>
              <a:rPr lang="en-US" dirty="0" err="1" smtClean="0"/>
              <a:t>задаётся</a:t>
            </a:r>
            <a:r>
              <a:rPr lang="en-US" dirty="0" smtClean="0"/>
              <a:t> </a:t>
            </a:r>
            <a:r>
              <a:rPr lang="en-US" dirty="0" err="1" smtClean="0"/>
              <a:t>заранее</a:t>
            </a:r>
            <a:r>
              <a:rPr lang="en-US" dirty="0" smtClean="0"/>
              <a:t> </a:t>
            </a:r>
            <a:r>
              <a:rPr lang="en-US" dirty="0" err="1" smtClean="0"/>
              <a:t>или</a:t>
            </a:r>
            <a:r>
              <a:rPr lang="en-US" dirty="0" smtClean="0"/>
              <a:t> </a:t>
            </a:r>
            <a:r>
              <a:rPr lang="en-US" dirty="0" err="1" smtClean="0"/>
              <a:t>определяется</a:t>
            </a:r>
            <a:r>
              <a:rPr lang="en-US" dirty="0" smtClean="0"/>
              <a:t> в </a:t>
            </a:r>
            <a:r>
              <a:rPr lang="en-US" dirty="0" err="1" smtClean="0"/>
              <a:t>процессе</a:t>
            </a:r>
            <a:r>
              <a:rPr lang="en-US" dirty="0" smtClean="0"/>
              <a:t> </a:t>
            </a:r>
            <a:r>
              <a:rPr lang="en-US" dirty="0" err="1" smtClean="0"/>
              <a:t>выполнения</a:t>
            </a:r>
            <a:r>
              <a:rPr lang="en-US" dirty="0" smtClean="0"/>
              <a:t> </a:t>
            </a:r>
            <a:r>
              <a:rPr lang="en-US" dirty="0" err="1" smtClean="0"/>
              <a:t>кластеризации</a:t>
            </a:r>
            <a:r>
              <a:rPr lang="en-US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Пример алгоритма – </a:t>
            </a:r>
            <a:r>
              <a:rPr lang="en-US" b="1" dirty="0" smtClean="0"/>
              <a:t>K-means </a:t>
            </a:r>
            <a:r>
              <a:rPr lang="ru-RU" b="1" dirty="0" smtClean="0"/>
              <a:t>(</a:t>
            </a:r>
            <a:r>
              <a:rPr lang="en-US" b="1" dirty="0" smtClean="0"/>
              <a:t>K </a:t>
            </a:r>
            <a:r>
              <a:rPr lang="ru-RU" b="1" dirty="0" smtClean="0"/>
              <a:t>средних)</a:t>
            </a:r>
            <a:endParaRPr lang="ru-RU" b="1" dirty="0"/>
          </a:p>
        </p:txBody>
      </p:sp>
      <p:pic>
        <p:nvPicPr>
          <p:cNvPr id="6" name="Picture 2" descr="File:K-means convergence.gif - Wikipedi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335" y="3218762"/>
            <a:ext cx="3549792" cy="344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43840" y="1107441"/>
            <a:ext cx="7061200" cy="558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 smtClean="0"/>
              <a:t>K-means </a:t>
            </a:r>
            <a:r>
              <a:rPr lang="ru-RU" sz="1600" b="1" u="sng" dirty="0" smtClean="0"/>
              <a:t>(</a:t>
            </a:r>
            <a:r>
              <a:rPr lang="en-US" sz="1600" b="1" u="sng" dirty="0" smtClean="0"/>
              <a:t>K </a:t>
            </a:r>
            <a:r>
              <a:rPr lang="ru-RU" sz="1600" b="1" u="sng" dirty="0" smtClean="0"/>
              <a:t>средних)</a:t>
            </a:r>
            <a:endParaRPr lang="en-US" sz="1600" b="1" u="sng" dirty="0" smtClean="0"/>
          </a:p>
          <a:p>
            <a:pPr>
              <a:buNone/>
            </a:pPr>
            <a:r>
              <a:rPr lang="en-US" sz="1600" b="1" dirty="0" smtClean="0"/>
              <a:t>1. </a:t>
            </a:r>
            <a:r>
              <a:rPr lang="ru-RU" sz="1600" b="1" dirty="0" smtClean="0"/>
              <a:t>Инициализация</a:t>
            </a:r>
            <a:r>
              <a:rPr lang="ru-RU" sz="1600" b="1" dirty="0" smtClean="0"/>
              <a:t>:</a:t>
            </a:r>
            <a:endParaRPr lang="ru-RU" sz="1600" dirty="0" smtClean="0"/>
          </a:p>
          <a:p>
            <a:pPr marL="182563" indent="0">
              <a:buNone/>
            </a:pPr>
            <a:r>
              <a:rPr lang="ru-RU" sz="1600" dirty="0" smtClean="0"/>
              <a:t>Выбрать число кластеров </a:t>
            </a:r>
            <a:r>
              <a:rPr lang="ru-RU" sz="1600" i="1" dirty="0" err="1" smtClean="0"/>
              <a:t>k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pPr marL="182563" indent="0">
              <a:buNone/>
            </a:pPr>
            <a:r>
              <a:rPr lang="ru-RU" sz="1600" dirty="0" smtClean="0"/>
              <a:t>Случайным образом выбрать </a:t>
            </a:r>
            <a:r>
              <a:rPr lang="ru-RU" sz="1600" i="1" dirty="0" err="1" smtClean="0"/>
              <a:t>k</a:t>
            </a:r>
            <a:r>
              <a:rPr lang="ru-RU" sz="1600" dirty="0" smtClean="0"/>
              <a:t> </a:t>
            </a:r>
            <a:r>
              <a:rPr lang="ru-RU" sz="1600" dirty="0" smtClean="0"/>
              <a:t>начальных центров кластеров (</a:t>
            </a:r>
            <a:r>
              <a:rPr lang="ru-RU" sz="1600" dirty="0" err="1" smtClean="0"/>
              <a:t>центроидов</a:t>
            </a:r>
            <a:r>
              <a:rPr lang="ru-RU" sz="1600" dirty="0" smtClean="0"/>
              <a:t>). Это могут быть случайные точки из данных или случайные координаты в пространстве признаков.</a:t>
            </a:r>
          </a:p>
          <a:p>
            <a:pPr>
              <a:buNone/>
            </a:pPr>
            <a:r>
              <a:rPr lang="en-US" sz="1600" b="1" dirty="0" smtClean="0"/>
              <a:t>2. </a:t>
            </a:r>
            <a:r>
              <a:rPr lang="ru-RU" sz="1600" b="1" dirty="0" smtClean="0"/>
              <a:t>Назначение </a:t>
            </a:r>
            <a:r>
              <a:rPr lang="ru-RU" sz="1600" b="1" dirty="0" smtClean="0"/>
              <a:t>точек кластерам:</a:t>
            </a:r>
            <a:endParaRPr lang="ru-RU" sz="1600" dirty="0" smtClean="0"/>
          </a:p>
          <a:p>
            <a:pPr indent="-46038">
              <a:buNone/>
            </a:pPr>
            <a:r>
              <a:rPr lang="ru-RU" sz="1600" dirty="0" smtClean="0"/>
              <a:t>Для каждой точки данных вычислить расстояние до всех </a:t>
            </a:r>
            <a:r>
              <a:rPr lang="ru-RU" sz="1600" i="1" dirty="0" err="1" smtClean="0"/>
              <a:t>k</a:t>
            </a:r>
            <a:r>
              <a:rPr lang="ru-RU" sz="1600" dirty="0" smtClean="0"/>
              <a:t> </a:t>
            </a:r>
            <a:r>
              <a:rPr lang="ru-RU" sz="1600" dirty="0" err="1" smtClean="0"/>
              <a:t>центроидов</a:t>
            </a:r>
            <a:r>
              <a:rPr lang="ru-RU" sz="1600" dirty="0" smtClean="0"/>
              <a:t>.</a:t>
            </a:r>
          </a:p>
          <a:p>
            <a:pPr indent="-46038">
              <a:buNone/>
            </a:pPr>
            <a:r>
              <a:rPr lang="ru-RU" sz="1600" dirty="0" smtClean="0"/>
              <a:t>Назначить точку тому кластеру, к </a:t>
            </a:r>
            <a:r>
              <a:rPr lang="ru-RU" sz="1600" dirty="0" err="1" smtClean="0"/>
              <a:t>центроиду</a:t>
            </a:r>
            <a:r>
              <a:rPr lang="ru-RU" sz="1600" dirty="0" smtClean="0"/>
              <a:t> которого она ближе всего.</a:t>
            </a:r>
          </a:p>
          <a:p>
            <a:pPr>
              <a:buNone/>
            </a:pPr>
            <a:r>
              <a:rPr lang="en-US" sz="1600" b="1" dirty="0" smtClean="0"/>
              <a:t>3. </a:t>
            </a:r>
            <a:r>
              <a:rPr lang="ru-RU" sz="1600" b="1" dirty="0" smtClean="0"/>
              <a:t>Обновление </a:t>
            </a:r>
            <a:r>
              <a:rPr lang="ru-RU" sz="1600" b="1" dirty="0" err="1" smtClean="0"/>
              <a:t>центроидов</a:t>
            </a:r>
            <a:r>
              <a:rPr lang="ru-RU" sz="1600" b="1" dirty="0" smtClean="0"/>
              <a:t>: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Для каждого кластера пересчитать центр, как среднее значение координат всех точек, принадлежащих этому кластеру: 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	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en-US" sz="1600" b="1" dirty="0" smtClean="0"/>
              <a:t>4. </a:t>
            </a:r>
            <a:r>
              <a:rPr lang="ru-RU" sz="1600" b="1" dirty="0" smtClean="0"/>
              <a:t>Проверка сходимости:</a:t>
            </a:r>
            <a:endParaRPr lang="ru-RU" sz="1600" dirty="0" smtClean="0"/>
          </a:p>
          <a:p>
            <a:pPr marL="182563" indent="0">
              <a:buNone/>
            </a:pPr>
            <a:r>
              <a:rPr lang="ru-RU" sz="1600" dirty="0" smtClean="0"/>
              <a:t>Повторять </a:t>
            </a:r>
            <a:r>
              <a:rPr lang="ru-RU" sz="1600" dirty="0" smtClean="0"/>
              <a:t>шаги 2 и 3 до тех пор, пока </a:t>
            </a:r>
            <a:r>
              <a:rPr lang="ru-RU" sz="1600" dirty="0" err="1" smtClean="0"/>
              <a:t>центроиды</a:t>
            </a:r>
            <a:r>
              <a:rPr lang="ru-RU" sz="1600" dirty="0" smtClean="0"/>
              <a:t> не перестанут изменяться (или изменения станут незначительными), либо пока не будет достигнуто заданное количество итераций.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ru-RU" sz="1600" b="1" dirty="0"/>
          </a:p>
        </p:txBody>
      </p:sp>
      <p:pic>
        <p:nvPicPr>
          <p:cNvPr id="7" name="Picture 2" descr="CS221"/>
          <p:cNvPicPr>
            <a:picLocks noChangeAspect="1" noChangeArrowheads="1"/>
          </p:cNvPicPr>
          <p:nvPr/>
        </p:nvPicPr>
        <p:blipFill>
          <a:blip r:embed="rId2" cstate="print"/>
          <a:srcRect r="35144" b="50872"/>
          <a:stretch>
            <a:fillRect/>
          </a:stretch>
        </p:blipFill>
        <p:spPr bwMode="auto">
          <a:xfrm>
            <a:off x="7323833" y="223520"/>
            <a:ext cx="4116327" cy="2103611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662" y="4765040"/>
            <a:ext cx="2599579" cy="72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S221"/>
          <p:cNvPicPr>
            <a:picLocks noChangeAspect="1" noChangeArrowheads="1"/>
          </p:cNvPicPr>
          <p:nvPr/>
        </p:nvPicPr>
        <p:blipFill>
          <a:blip r:embed="rId2" cstate="print"/>
          <a:srcRect l="34601" t="49840"/>
          <a:stretch>
            <a:fillRect/>
          </a:stretch>
        </p:blipFill>
        <p:spPr bwMode="auto">
          <a:xfrm>
            <a:off x="7335520" y="4480560"/>
            <a:ext cx="4150738" cy="2147800"/>
          </a:xfrm>
          <a:prstGeom prst="rect">
            <a:avLst/>
          </a:prstGeom>
          <a:noFill/>
        </p:spPr>
      </p:pic>
      <p:pic>
        <p:nvPicPr>
          <p:cNvPr id="9" name="Picture 2" descr="CS221"/>
          <p:cNvPicPr>
            <a:picLocks noChangeAspect="1" noChangeArrowheads="1"/>
          </p:cNvPicPr>
          <p:nvPr/>
        </p:nvPicPr>
        <p:blipFill>
          <a:blip r:embed="rId2" cstate="print"/>
          <a:srcRect l="69979" b="51584"/>
          <a:stretch>
            <a:fillRect/>
          </a:stretch>
        </p:blipFill>
        <p:spPr bwMode="auto">
          <a:xfrm>
            <a:off x="7345680" y="2336309"/>
            <a:ext cx="1905378" cy="2073131"/>
          </a:xfrm>
          <a:prstGeom prst="rect">
            <a:avLst/>
          </a:prstGeom>
          <a:noFill/>
        </p:spPr>
      </p:pic>
      <p:pic>
        <p:nvPicPr>
          <p:cNvPr id="10" name="Picture 2" descr="CS221"/>
          <p:cNvPicPr>
            <a:picLocks noChangeAspect="1" noChangeArrowheads="1"/>
          </p:cNvPicPr>
          <p:nvPr/>
        </p:nvPicPr>
        <p:blipFill>
          <a:blip r:embed="rId2" cstate="print"/>
          <a:srcRect t="50540" r="69721"/>
          <a:stretch>
            <a:fillRect/>
          </a:stretch>
        </p:blipFill>
        <p:spPr bwMode="auto">
          <a:xfrm>
            <a:off x="9528553" y="2387600"/>
            <a:ext cx="1921767" cy="2117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Picture 4" descr="Kmeans GIFs - Get the best GIF on GIPHY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70" y="1544320"/>
            <a:ext cx="8448350" cy="4752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Обучение без учителя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0199" y="1178561"/>
            <a:ext cx="10482943" cy="49784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одержимое 13"/>
          <p:cNvSpPr>
            <a:spLocks noGrp="1"/>
          </p:cNvSpPr>
          <p:nvPr>
            <p:ph idx="1"/>
          </p:nvPr>
        </p:nvSpPr>
        <p:spPr>
          <a:xfrm>
            <a:off x="279400" y="1308101"/>
            <a:ext cx="10911114" cy="3253739"/>
          </a:xfrm>
        </p:spPr>
        <p:txBody>
          <a:bodyPr>
            <a:normAutofit fontScale="92500" lnSpcReduction="20000"/>
          </a:bodyPr>
          <a:lstStyle/>
          <a:p>
            <a:pPr fontAlgn="base">
              <a:buNone/>
            </a:pPr>
            <a:r>
              <a:rPr lang="en-US" b="1" dirty="0" smtClean="0"/>
              <a:t>“</a:t>
            </a:r>
            <a:r>
              <a:rPr lang="ru-RU" b="1" dirty="0" smtClean="0"/>
              <a:t>Вот данные, в которых нужно найти зависимости. Попробуй их найти</a:t>
            </a:r>
            <a:r>
              <a:rPr lang="en-US" b="1" dirty="0" smtClean="0"/>
              <a:t>”</a:t>
            </a:r>
            <a:endParaRPr lang="ru-RU" dirty="0" smtClean="0"/>
          </a:p>
          <a:p>
            <a:pPr marL="174625" indent="0">
              <a:buNone/>
            </a:pPr>
            <a:r>
              <a:rPr lang="ru-RU" dirty="0" smtClean="0"/>
              <a:t>Модель </a:t>
            </a:r>
            <a:r>
              <a:rPr lang="ru-RU" dirty="0" smtClean="0"/>
              <a:t>обучается на основе </a:t>
            </a:r>
            <a:r>
              <a:rPr lang="ru-RU" b="1" dirty="0" smtClean="0"/>
              <a:t>неразмеченных </a:t>
            </a:r>
            <a:r>
              <a:rPr lang="ru-RU" b="1" dirty="0" smtClean="0"/>
              <a:t>данных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ru-RU" dirty="0" smtClean="0"/>
              <a:t>м</a:t>
            </a:r>
            <a:r>
              <a:rPr lang="ru-RU" dirty="0" smtClean="0"/>
              <a:t>одель </a:t>
            </a:r>
            <a:r>
              <a:rPr lang="ru-RU" dirty="0" smtClean="0"/>
              <a:t>пытается извлечь скрытую структуру или закономерности из входных данных </a:t>
            </a:r>
            <a:r>
              <a:rPr lang="ru-RU" b="1" dirty="0" smtClean="0"/>
              <a:t>без предварительной информации о правильных ответах.</a:t>
            </a:r>
            <a:r>
              <a:rPr lang="ru-RU" dirty="0" smtClean="0"/>
              <a:t> </a:t>
            </a:r>
          </a:p>
          <a:p>
            <a:pPr marL="174625" indent="0">
              <a:buNone/>
            </a:pPr>
            <a:r>
              <a:rPr lang="ru-RU" dirty="0" smtClean="0"/>
              <a:t>Этот тип задач машинного обучения позволяет </a:t>
            </a:r>
            <a:r>
              <a:rPr lang="ru-RU" dirty="0" smtClean="0"/>
              <a:t>модели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endParaRPr lang="en-US" dirty="0" smtClean="0"/>
          </a:p>
          <a:p>
            <a:pPr marL="447675" indent="-273050"/>
            <a:r>
              <a:rPr lang="ru-RU" dirty="0" smtClean="0"/>
              <a:t>самостоятельно </a:t>
            </a:r>
            <a:r>
              <a:rPr lang="ru-RU" dirty="0" smtClean="0"/>
              <a:t>выявлять </a:t>
            </a:r>
            <a:r>
              <a:rPr lang="ru-RU" dirty="0" smtClean="0"/>
              <a:t>закономерности</a:t>
            </a:r>
            <a:endParaRPr lang="en-US" dirty="0" smtClean="0"/>
          </a:p>
          <a:p>
            <a:pPr marL="447675" indent="-273050"/>
            <a:r>
              <a:rPr lang="ru-RU" dirty="0" smtClean="0"/>
              <a:t>группировать данные</a:t>
            </a:r>
            <a:endParaRPr lang="en-US" dirty="0" smtClean="0"/>
          </a:p>
          <a:p>
            <a:pPr marL="447675" indent="-273050"/>
            <a:r>
              <a:rPr lang="ru-RU" dirty="0" smtClean="0"/>
              <a:t>создавать </a:t>
            </a:r>
            <a:r>
              <a:rPr lang="ru-RU" dirty="0" smtClean="0"/>
              <a:t>представления о данных.</a:t>
            </a:r>
          </a:p>
          <a:p>
            <a:pPr marL="263525" indent="-263525"/>
            <a:endParaRPr lang="ru-RU" dirty="0" smtClean="0"/>
          </a:p>
          <a:p>
            <a:pPr fontAlgn="base"/>
            <a:endParaRPr lang="ru-RU" dirty="0" smtClean="0"/>
          </a:p>
          <a:p>
            <a:endParaRPr lang="ru-RU" dirty="0"/>
          </a:p>
        </p:txBody>
      </p:sp>
      <p:grpSp>
        <p:nvGrpSpPr>
          <p:cNvPr id="14" name="Группа 6"/>
          <p:cNvGrpSpPr/>
          <p:nvPr/>
        </p:nvGrpSpPr>
        <p:grpSpPr>
          <a:xfrm>
            <a:off x="5257800" y="4531360"/>
            <a:ext cx="6078220" cy="1743441"/>
            <a:chOff x="1442720" y="3484880"/>
            <a:chExt cx="8300720" cy="24079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442720" y="3982720"/>
              <a:ext cx="2468880" cy="19100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Признаки</a:t>
              </a:r>
              <a:br>
                <a:rPr lang="ru-RU" b="1" dirty="0" smtClean="0"/>
              </a:br>
              <a:r>
                <a:rPr lang="ru-RU" b="1" dirty="0" smtClean="0"/>
                <a:t>Х</a:t>
              </a:r>
              <a:endParaRPr lang="ru-RU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7274560" y="3972560"/>
              <a:ext cx="2468880" cy="191008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Целевое значение</a:t>
              </a:r>
            </a:p>
            <a:p>
              <a:pPr algn="ctr"/>
              <a:r>
                <a:rPr lang="en-US" b="1" dirty="0" smtClean="0"/>
                <a:t>Y</a:t>
              </a:r>
              <a:endParaRPr lang="ru-RU" b="1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r>
                <a:rPr lang="ru-RU" b="1" dirty="0" smtClean="0"/>
                <a:t>Модель МО</a:t>
              </a:r>
              <a:endParaRPr lang="ru-RU" b="1" dirty="0"/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 вправо 20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1" name="Группа 40"/>
          <p:cNvGrpSpPr/>
          <p:nvPr/>
        </p:nvGrpSpPr>
        <p:grpSpPr>
          <a:xfrm>
            <a:off x="198121" y="4327330"/>
            <a:ext cx="4523863" cy="2427562"/>
            <a:chOff x="198121" y="4327330"/>
            <a:chExt cx="4523863" cy="242756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98121" y="4983583"/>
              <a:ext cx="1036320" cy="5967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X</a:t>
              </a:r>
              <a:endParaRPr lang="ru-RU" b="1" dirty="0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2857481" y="4739742"/>
              <a:ext cx="1864503" cy="158231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r>
                <a:rPr lang="ru-RU" b="1" dirty="0" smtClean="0"/>
                <a:t>Модель МО</a:t>
              </a:r>
              <a:endParaRPr lang="ru-RU" b="1" dirty="0"/>
            </a:p>
          </p:txBody>
        </p:sp>
        <p:pic>
          <p:nvPicPr>
            <p:cNvPr id="27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080394" y="4327330"/>
              <a:ext cx="1405568" cy="1405568"/>
            </a:xfrm>
            <a:prstGeom prst="ellipse">
              <a:avLst/>
            </a:prstGeom>
            <a:ln w="63500" cap="rnd"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9" name="Скругленный прямоугольник 28"/>
            <p:cNvSpPr/>
            <p:nvPr/>
          </p:nvSpPr>
          <p:spPr>
            <a:xfrm>
              <a:off x="350521" y="5135983"/>
              <a:ext cx="1036320" cy="5967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X</a:t>
              </a:r>
              <a:endParaRPr lang="ru-RU" b="1" dirty="0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502921" y="5288383"/>
              <a:ext cx="1036320" cy="5967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X</a:t>
              </a:r>
              <a:endParaRPr lang="ru-RU" b="1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55321" y="5440783"/>
              <a:ext cx="1036320" cy="5967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X</a:t>
              </a:r>
              <a:endParaRPr lang="ru-RU" b="1" dirty="0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807721" y="5593183"/>
              <a:ext cx="1036320" cy="5967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X</a:t>
              </a:r>
              <a:endParaRPr lang="ru-RU" b="1" dirty="0"/>
            </a:p>
          </p:txBody>
        </p:sp>
        <p:sp>
          <p:nvSpPr>
            <p:cNvPr id="37" name="Стрелка вправо 36"/>
            <p:cNvSpPr/>
            <p:nvPr/>
          </p:nvSpPr>
          <p:spPr>
            <a:xfrm>
              <a:off x="2049780" y="5173980"/>
              <a:ext cx="548640" cy="802640"/>
            </a:xfrm>
            <a:prstGeom prst="rightArrow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84020" y="6385560"/>
              <a:ext cx="116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Обучение</a:t>
              </a:r>
              <a:endParaRPr lang="ru-RU" b="1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449820" y="6410960"/>
            <a:ext cx="172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Использование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Проблемы</a:t>
            </a:r>
          </a:p>
          <a:p>
            <a:pPr lvl="1"/>
            <a:r>
              <a:rPr lang="ru-RU" dirty="0" smtClean="0"/>
              <a:t>Как оценивать модель?</a:t>
            </a:r>
          </a:p>
          <a:p>
            <a:pPr lvl="1"/>
            <a:r>
              <a:rPr lang="ru-RU" dirty="0" smtClean="0"/>
              <a:t>Сколько итераций делать?</a:t>
            </a:r>
          </a:p>
          <a:p>
            <a:pPr lvl="1"/>
            <a:r>
              <a:rPr lang="ru-RU" dirty="0" smtClean="0"/>
              <a:t>Сколько </a:t>
            </a:r>
            <a:r>
              <a:rPr lang="ru-RU" dirty="0" smtClean="0"/>
              <a:t>кластеров </a:t>
            </a:r>
            <a:r>
              <a:rPr lang="ru-RU" dirty="0" smtClean="0"/>
              <a:t>выбрать?</a:t>
            </a:r>
          </a:p>
          <a:p>
            <a:endParaRPr lang="ru-RU" dirty="0" smtClean="0"/>
          </a:p>
          <a:p>
            <a:r>
              <a:rPr lang="ru-RU" b="1" dirty="0" smtClean="0"/>
              <a:t>Оценка модели</a:t>
            </a:r>
          </a:p>
          <a:p>
            <a:pPr>
              <a:buNone/>
            </a:pPr>
            <a:r>
              <a:rPr lang="ru-RU" dirty="0" smtClean="0"/>
              <a:t>	Функция ошибки</a:t>
            </a:r>
            <a:r>
              <a:rPr lang="en-US" dirty="0" smtClean="0"/>
              <a:t>: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0437" b="80071"/>
          <a:stretch>
            <a:fillRect/>
          </a:stretch>
        </p:blipFill>
        <p:spPr bwMode="auto">
          <a:xfrm>
            <a:off x="763668" y="4582857"/>
            <a:ext cx="4176215" cy="93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8674" y="1739840"/>
            <a:ext cx="5559329" cy="43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81760"/>
            <a:ext cx="9841173" cy="4896803"/>
          </a:xfrm>
        </p:spPr>
        <p:txBody>
          <a:bodyPr/>
          <a:lstStyle/>
          <a:p>
            <a:r>
              <a:rPr lang="ru-RU" b="1" dirty="0" smtClean="0"/>
              <a:t>Количество классов</a:t>
            </a:r>
          </a:p>
          <a:p>
            <a:pPr>
              <a:buNone/>
            </a:pPr>
            <a:r>
              <a:rPr lang="ru-RU" dirty="0" smtClean="0"/>
              <a:t>	Можно выбрать, используя так называемый Elbow-метод (метод локтя)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6411" y="2834641"/>
            <a:ext cx="8573403" cy="377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r>
              <a:rPr lang="en-US" dirty="0" smtClean="0"/>
              <a:t> k-Means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81760"/>
            <a:ext cx="9841173" cy="4896803"/>
          </a:xfrm>
        </p:spPr>
        <p:txBody>
          <a:bodyPr/>
          <a:lstStyle/>
          <a:p>
            <a:r>
              <a:rPr lang="ru-RU" b="1" dirty="0" smtClean="0"/>
              <a:t>Локальные минимумы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455" y="2419185"/>
            <a:ext cx="4769894" cy="39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6243850" y="2333770"/>
            <a:ext cx="13648" cy="36575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243851" y="5977719"/>
            <a:ext cx="4374107" cy="68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6496333" y="2648803"/>
            <a:ext cx="3759959" cy="3063922"/>
          </a:xfrm>
          <a:custGeom>
            <a:avLst/>
            <a:gdLst>
              <a:gd name="connsiteX0" fmla="*/ 0 w 4005618"/>
              <a:gd name="connsiteY0" fmla="*/ 46630 h 3063922"/>
              <a:gd name="connsiteX1" fmla="*/ 54591 w 4005618"/>
              <a:gd name="connsiteY1" fmla="*/ 73925 h 3063922"/>
              <a:gd name="connsiteX2" fmla="*/ 211540 w 4005618"/>
              <a:gd name="connsiteY2" fmla="*/ 490182 h 3063922"/>
              <a:gd name="connsiteX3" fmla="*/ 655092 w 4005618"/>
              <a:gd name="connsiteY3" fmla="*/ 783609 h 3063922"/>
              <a:gd name="connsiteX4" fmla="*/ 1487606 w 4005618"/>
              <a:gd name="connsiteY4" fmla="*/ 674427 h 3063922"/>
              <a:gd name="connsiteX5" fmla="*/ 1937982 w 4005618"/>
              <a:gd name="connsiteY5" fmla="*/ 660779 h 3063922"/>
              <a:gd name="connsiteX6" fmla="*/ 2224585 w 4005618"/>
              <a:gd name="connsiteY6" fmla="*/ 1186218 h 3063922"/>
              <a:gd name="connsiteX7" fmla="*/ 2402006 w 4005618"/>
              <a:gd name="connsiteY7" fmla="*/ 2162033 h 3063922"/>
              <a:gd name="connsiteX8" fmla="*/ 2627194 w 4005618"/>
              <a:gd name="connsiteY8" fmla="*/ 2810301 h 3063922"/>
              <a:gd name="connsiteX9" fmla="*/ 3452883 w 4005618"/>
              <a:gd name="connsiteY9" fmla="*/ 2837597 h 3063922"/>
              <a:gd name="connsiteX10" fmla="*/ 4005618 w 4005618"/>
              <a:gd name="connsiteY10" fmla="*/ 1452349 h 306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5618" h="3063922">
                <a:moveTo>
                  <a:pt x="0" y="46630"/>
                </a:moveTo>
                <a:cubicBezTo>
                  <a:pt x="9667" y="23315"/>
                  <a:pt x="19334" y="0"/>
                  <a:pt x="54591" y="73925"/>
                </a:cubicBezTo>
                <a:cubicBezTo>
                  <a:pt x="89848" y="147850"/>
                  <a:pt x="111456" y="371901"/>
                  <a:pt x="211540" y="490182"/>
                </a:cubicBezTo>
                <a:cubicBezTo>
                  <a:pt x="311624" y="608463"/>
                  <a:pt x="442414" y="752902"/>
                  <a:pt x="655092" y="783609"/>
                </a:cubicBezTo>
                <a:cubicBezTo>
                  <a:pt x="867770" y="814316"/>
                  <a:pt x="1273791" y="694899"/>
                  <a:pt x="1487606" y="674427"/>
                </a:cubicBezTo>
                <a:cubicBezTo>
                  <a:pt x="1701421" y="653955"/>
                  <a:pt x="1815152" y="575481"/>
                  <a:pt x="1937982" y="660779"/>
                </a:cubicBezTo>
                <a:cubicBezTo>
                  <a:pt x="2060812" y="746077"/>
                  <a:pt x="2147248" y="936009"/>
                  <a:pt x="2224585" y="1186218"/>
                </a:cubicBezTo>
                <a:cubicBezTo>
                  <a:pt x="2301922" y="1436427"/>
                  <a:pt x="2334905" y="1891353"/>
                  <a:pt x="2402006" y="2162033"/>
                </a:cubicBezTo>
                <a:cubicBezTo>
                  <a:pt x="2469107" y="2432713"/>
                  <a:pt x="2452048" y="2697707"/>
                  <a:pt x="2627194" y="2810301"/>
                </a:cubicBezTo>
                <a:cubicBezTo>
                  <a:pt x="2802340" y="2922895"/>
                  <a:pt x="3223146" y="3063922"/>
                  <a:pt x="3452883" y="2837597"/>
                </a:cubicBezTo>
                <a:cubicBezTo>
                  <a:pt x="3682620" y="2611272"/>
                  <a:pt x="3929418" y="1693460"/>
                  <a:pt x="4005618" y="1452349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рест 14"/>
          <p:cNvSpPr/>
          <p:nvPr/>
        </p:nvSpPr>
        <p:spPr>
          <a:xfrm rot="19570617">
            <a:off x="7008125" y="3275464"/>
            <a:ext cx="286603" cy="320722"/>
          </a:xfrm>
          <a:prstGeom prst="plus">
            <a:avLst>
              <a:gd name="adj" fmla="val 45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438029" y="6175612"/>
            <a:ext cx="224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Функция потерь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/>
          <a:lstStyle/>
          <a:p>
            <a:r>
              <a:rPr lang="ru-RU" dirty="0" smtClean="0"/>
              <a:t>Вероятность выбора </a:t>
            </a:r>
            <a:r>
              <a:rPr lang="ru-RU" dirty="0" err="1" smtClean="0"/>
              <a:t>центроидов</a:t>
            </a:r>
            <a:r>
              <a:rPr lang="ru-RU" dirty="0" smtClean="0"/>
              <a:t> из более дальних точек - выше</a:t>
            </a:r>
            <a:endParaRPr lang="ru-RU" dirty="0"/>
          </a:p>
        </p:txBody>
      </p:sp>
      <p:pic>
        <p:nvPicPr>
          <p:cNvPr id="27650" name="Picture 2" descr="Animation of K-Means Clustering. Clustering is a form of 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396" y="2001520"/>
            <a:ext cx="8740991" cy="46387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Преимущества</a:t>
            </a:r>
          </a:p>
          <a:p>
            <a:r>
              <a:rPr lang="ru-RU" dirty="0" smtClean="0"/>
              <a:t>Простота и высокая скорость работы на небольших наборах данных.</a:t>
            </a:r>
          </a:p>
          <a:p>
            <a:r>
              <a:rPr lang="ru-RU" dirty="0" smtClean="0"/>
              <a:t>Легкость реализации и интерпретации результатов.</a:t>
            </a:r>
          </a:p>
          <a:p>
            <a:r>
              <a:rPr lang="ru-RU" dirty="0" smtClean="0"/>
              <a:t>Хорошо работает, если кластеры имеют сферическую форму и примерно одинаковый размер.</a:t>
            </a:r>
          </a:p>
          <a:p>
            <a:pPr>
              <a:buNone/>
            </a:pPr>
            <a:r>
              <a:rPr lang="ru-RU" b="1" dirty="0" smtClean="0"/>
              <a:t>Недостатки</a:t>
            </a:r>
          </a:p>
          <a:p>
            <a:r>
              <a:rPr lang="ru-RU" b="1" dirty="0" smtClean="0"/>
              <a:t>Зависимость от выбора </a:t>
            </a:r>
            <a:r>
              <a:rPr lang="ru-RU" b="1" dirty="0" smtClean="0"/>
              <a:t>k:</a:t>
            </a:r>
            <a:r>
              <a:rPr lang="ru-RU" dirty="0" smtClean="0"/>
              <a:t> </a:t>
            </a:r>
            <a:r>
              <a:rPr lang="ru-RU" dirty="0" smtClean="0"/>
              <a:t>Требуется заранее указать число кластеров, что не всегда очевидно.</a:t>
            </a:r>
          </a:p>
          <a:p>
            <a:r>
              <a:rPr lang="ru-RU" b="1" dirty="0" smtClean="0"/>
              <a:t>Зависимость от начальной инициализации </a:t>
            </a:r>
            <a:r>
              <a:rPr lang="ru-RU" b="1" dirty="0" err="1" smtClean="0"/>
              <a:t>центроидов</a:t>
            </a:r>
            <a:r>
              <a:rPr lang="ru-RU" b="1" dirty="0" smtClean="0"/>
              <a:t>:</a:t>
            </a:r>
            <a:r>
              <a:rPr lang="ru-RU" dirty="0" smtClean="0"/>
              <a:t> Разные инициализации могут привести к разным результатам.</a:t>
            </a:r>
          </a:p>
          <a:p>
            <a:r>
              <a:rPr lang="ru-RU" b="1" dirty="0" smtClean="0"/>
              <a:t>Чувствительность к выбросам:</a:t>
            </a:r>
            <a:r>
              <a:rPr lang="ru-RU" dirty="0" smtClean="0"/>
              <a:t> Несколько выбросов могут сильно сместить </a:t>
            </a:r>
            <a:r>
              <a:rPr lang="ru-RU" dirty="0" err="1" smtClean="0"/>
              <a:t>центроиды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Форма кластеров:</a:t>
            </a:r>
            <a:r>
              <a:rPr lang="ru-RU" dirty="0" smtClean="0"/>
              <a:t> Плохо справляется с данными, где кластеры имеют сложную форму или различный размер.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74320" y="1209040"/>
            <a:ext cx="10911840" cy="36169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Иерархическая кластеризация</a:t>
            </a:r>
            <a:r>
              <a:rPr lang="ru-RU" dirty="0" smtClean="0"/>
              <a:t> — это метод кластеризации, который организует данные в виде вложенных групп (кластеров), образуя иерархию. Результаты такого подхода удобно представлять в виде </a:t>
            </a:r>
            <a:r>
              <a:rPr lang="ru-RU" b="1" dirty="0" err="1" smtClean="0"/>
              <a:t>дендрограммы</a:t>
            </a:r>
            <a:r>
              <a:rPr lang="ru-RU" dirty="0" smtClean="0"/>
              <a:t> — древовидной структуры, где каждый узел показывает объединение или разделение кластеров.</a:t>
            </a:r>
          </a:p>
          <a:p>
            <a:r>
              <a:rPr lang="ru-RU" b="1" dirty="0" err="1" smtClean="0"/>
              <a:t>Агломеративная</a:t>
            </a:r>
            <a:r>
              <a:rPr lang="ru-RU" b="1" dirty="0" smtClean="0"/>
              <a:t> </a:t>
            </a:r>
            <a:r>
              <a:rPr lang="ru-RU" b="1" dirty="0" smtClean="0"/>
              <a:t>кластеризация (снизу-вверх):</a:t>
            </a:r>
            <a:endParaRPr lang="ru-RU" dirty="0" smtClean="0"/>
          </a:p>
          <a:p>
            <a:pPr lvl="1"/>
            <a:r>
              <a:rPr lang="ru-RU" dirty="0" smtClean="0"/>
              <a:t>Начинается с того, что каждая точка данных считается отдельным кластером.</a:t>
            </a:r>
          </a:p>
          <a:p>
            <a:pPr lvl="1"/>
            <a:r>
              <a:rPr lang="ru-RU" dirty="0" smtClean="0"/>
              <a:t>Кластеры последовательно объединяются на основании выбранной меры расстояния между ними.</a:t>
            </a:r>
          </a:p>
          <a:p>
            <a:pPr lvl="1"/>
            <a:r>
              <a:rPr lang="ru-RU" dirty="0" smtClean="0"/>
              <a:t>Процесс продолжается, пока все точки не окажутся в одном большом кластере.</a:t>
            </a:r>
          </a:p>
          <a:p>
            <a:r>
              <a:rPr lang="ru-RU" b="1" dirty="0" err="1" smtClean="0"/>
              <a:t>Дивизивная</a:t>
            </a:r>
            <a:r>
              <a:rPr lang="ru-RU" b="1" dirty="0" smtClean="0"/>
              <a:t> кластеризация (</a:t>
            </a:r>
            <a:r>
              <a:rPr lang="ru-RU" b="1" dirty="0" err="1" smtClean="0"/>
              <a:t>сверху-вниз</a:t>
            </a:r>
            <a:r>
              <a:rPr lang="ru-RU" b="1" dirty="0" smtClean="0"/>
              <a:t>):</a:t>
            </a:r>
            <a:endParaRPr lang="ru-RU" dirty="0" smtClean="0"/>
          </a:p>
          <a:p>
            <a:pPr lvl="1"/>
            <a:r>
              <a:rPr lang="ru-RU" dirty="0" smtClean="0"/>
              <a:t>Начинается с одного большого кластера, включающего все данные.</a:t>
            </a:r>
          </a:p>
          <a:p>
            <a:pPr lvl="1"/>
            <a:r>
              <a:rPr lang="ru-RU" dirty="0" smtClean="0"/>
              <a:t>Кластеры последовательно делятся на меньшие, пока каждая точка данных не окажется в своем собственном кластере.</a:t>
            </a:r>
            <a:endParaRPr lang="ru-RU" dirty="0"/>
          </a:p>
        </p:txBody>
      </p:sp>
      <p:pic>
        <p:nvPicPr>
          <p:cNvPr id="36866" name="Picture 2" descr="Что такое дендрограмма? Всегда ли её можно построить?» — Яндекс Кь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415" y="4514849"/>
            <a:ext cx="5972175" cy="2343151"/>
          </a:xfrm>
          <a:prstGeom prst="rect">
            <a:avLst/>
          </a:prstGeom>
          <a:noFill/>
        </p:spPr>
      </p:pic>
      <p:pic>
        <p:nvPicPr>
          <p:cNvPr id="36868" name="Picture 4" descr="https://www.statisticshowto.com/wp-content/uploads/2016/11/cluster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4734877"/>
            <a:ext cx="3877945" cy="20317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Иерархическая кластеризация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Clustering with Scikit with GIFs - dashee87.github.io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429" y="1930399"/>
            <a:ext cx="9902851" cy="44562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5120" y="1127760"/>
            <a:ext cx="7772400" cy="537464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Методы объединения кластеров (</a:t>
            </a:r>
            <a:r>
              <a:rPr lang="ru-RU" b="1" dirty="0" err="1" smtClean="0"/>
              <a:t>linkage</a:t>
            </a:r>
            <a:r>
              <a:rPr lang="ru-RU" b="1" dirty="0" smtClean="0"/>
              <a:t>):</a:t>
            </a:r>
          </a:p>
          <a:p>
            <a:pPr>
              <a:buNone/>
            </a:pPr>
            <a:r>
              <a:rPr lang="ru-RU" dirty="0" smtClean="0"/>
              <a:t>Когда кластеры объединяются, необходимо определить расстояние между ними. Для этого применяются следующие методы</a:t>
            </a:r>
            <a:r>
              <a:rPr lang="ru-RU" dirty="0" smtClean="0"/>
              <a:t>:</a:t>
            </a:r>
          </a:p>
          <a:p>
            <a:r>
              <a:rPr lang="en-US" b="1" dirty="0" smtClean="0"/>
              <a:t>Single linkage (</a:t>
            </a:r>
            <a:r>
              <a:rPr lang="ru-RU" b="1" dirty="0" smtClean="0"/>
              <a:t>одиночная связь):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Расстояние между двумя кластерами определяется как минимальное расстояние между любыми двумя точками из разных кластеров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b="1" dirty="0" smtClean="0"/>
              <a:t>Complete </a:t>
            </a:r>
            <a:r>
              <a:rPr lang="en-US" b="1" dirty="0" smtClean="0"/>
              <a:t>linkage (</a:t>
            </a:r>
            <a:r>
              <a:rPr lang="ru-RU" b="1" dirty="0" smtClean="0"/>
              <a:t>полная связь):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Расстояние определяется как максимальное расстояние между точками из разных кластеров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b="1" dirty="0" smtClean="0"/>
              <a:t>Average </a:t>
            </a:r>
            <a:r>
              <a:rPr lang="en-US" b="1" dirty="0" smtClean="0"/>
              <a:t>linkage (</a:t>
            </a:r>
            <a:r>
              <a:rPr lang="ru-RU" b="1" dirty="0" smtClean="0"/>
              <a:t>средняя связь):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Используется среднее расстояние между всеми парами точек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b="1" dirty="0" err="1" smtClean="0"/>
              <a:t>Centroid</a:t>
            </a:r>
            <a:r>
              <a:rPr lang="en-US" b="1" dirty="0" smtClean="0"/>
              <a:t> </a:t>
            </a:r>
            <a:r>
              <a:rPr lang="en-US" b="1" dirty="0" smtClean="0"/>
              <a:t>linkage (</a:t>
            </a:r>
            <a:r>
              <a:rPr lang="ru-RU" b="1" dirty="0" err="1" smtClean="0"/>
              <a:t>центроидная</a:t>
            </a:r>
            <a:r>
              <a:rPr lang="ru-RU" b="1" dirty="0" smtClean="0"/>
              <a:t> связь):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Расстояние между кластерами определяется как расстояние между их </a:t>
            </a:r>
            <a:r>
              <a:rPr lang="ru-RU" dirty="0" err="1" smtClean="0"/>
              <a:t>центроидами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39" y="2578662"/>
            <a:ext cx="5344161" cy="57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3" y="3992880"/>
            <a:ext cx="5678487" cy="42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23" y="5101427"/>
            <a:ext cx="6622341" cy="5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6463044"/>
            <a:ext cx="3562350" cy="3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6" name="Picture 8" descr="Everything on Hierarchical Clustering | by Renu Khandelwal | Towards AI"/>
          <p:cNvPicPr>
            <a:picLocks noChangeAspect="1" noChangeArrowheads="1"/>
          </p:cNvPicPr>
          <p:nvPr/>
        </p:nvPicPr>
        <p:blipFill>
          <a:blip r:embed="rId6" cstate="print"/>
          <a:srcRect r="63370" b="23640"/>
          <a:stretch>
            <a:fillRect/>
          </a:stretch>
        </p:blipFill>
        <p:spPr bwMode="auto">
          <a:xfrm>
            <a:off x="8046721" y="2228140"/>
            <a:ext cx="3454400" cy="34919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Число кластеров будет зависеть от выбранного значения меры сходства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5058" name="Picture 2" descr="Comprehensive survey on hierarchical clustering algorithms and the recent  developments | Artificial Intelligence 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200" y="2214879"/>
            <a:ext cx="7965039" cy="41976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Преимущества</a:t>
            </a:r>
          </a:p>
          <a:p>
            <a:r>
              <a:rPr lang="ru-RU" b="1" dirty="0" smtClean="0"/>
              <a:t>Не требует заранее заданного числа кластеров.</a:t>
            </a:r>
            <a:endParaRPr lang="ru-RU" dirty="0" smtClean="0"/>
          </a:p>
          <a:p>
            <a:r>
              <a:rPr lang="ru-RU" b="1" dirty="0" smtClean="0"/>
              <a:t>Гибкость:</a:t>
            </a:r>
            <a:r>
              <a:rPr lang="ru-RU" dirty="0" smtClean="0"/>
              <a:t> Может использоваться с различными метриками расстояния и методами объединения.</a:t>
            </a:r>
          </a:p>
          <a:p>
            <a:r>
              <a:rPr lang="ru-RU" b="1" dirty="0" err="1" smtClean="0"/>
              <a:t>Дендрограмма</a:t>
            </a:r>
            <a:r>
              <a:rPr lang="ru-RU" b="1" dirty="0" smtClean="0"/>
              <a:t>:</a:t>
            </a:r>
            <a:r>
              <a:rPr lang="ru-RU" dirty="0" smtClean="0"/>
              <a:t> Позволяет визуализировать процессы кластеризации и принимать решения о числе кластеров.</a:t>
            </a:r>
          </a:p>
          <a:p>
            <a:pPr>
              <a:buNone/>
            </a:pPr>
            <a:r>
              <a:rPr lang="ru-RU" b="1" dirty="0" smtClean="0"/>
              <a:t>Недостатки</a:t>
            </a:r>
          </a:p>
          <a:p>
            <a:r>
              <a:rPr lang="ru-RU" b="1" dirty="0" smtClean="0"/>
              <a:t>Вычислительная сложность: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Высокие затраты на вычисление расстояний между объектами, особенно для больших наборов данных.</a:t>
            </a:r>
          </a:p>
          <a:p>
            <a:r>
              <a:rPr lang="ru-RU" b="1" dirty="0" smtClean="0"/>
              <a:t>Чувствительность к выбросам: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Выбросы могут существенно повлиять на формирование кластеров.</a:t>
            </a:r>
          </a:p>
          <a:p>
            <a:r>
              <a:rPr lang="ru-RU" b="1" dirty="0" smtClean="0"/>
              <a:t>Необратимость: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агломеративной</a:t>
            </a:r>
            <a:r>
              <a:rPr lang="ru-RU" dirty="0" smtClean="0"/>
              <a:t> кластеризации, после объединения кластеров, процесс не может быть отменён.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Обучение без учителя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Неразмеченные данные</a:t>
            </a:r>
            <a:endParaRPr lang="ru-RU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786" y="1635760"/>
            <a:ext cx="10583173" cy="459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Кластеризация на основе плотности </a:t>
            </a:r>
            <a:r>
              <a:rPr lang="ru-RU" b="1" dirty="0" smtClean="0"/>
              <a:t>- </a:t>
            </a:r>
            <a:r>
              <a:rPr lang="ru-RU" dirty="0" smtClean="0"/>
              <a:t>это метод, который группирует данные на основе плотности объектов в пространстве. В отличие от алгоритмов, таких как </a:t>
            </a:r>
            <a:r>
              <a:rPr lang="en-US" dirty="0" smtClean="0"/>
              <a:t>k</a:t>
            </a:r>
            <a:r>
              <a:rPr lang="ru-RU" dirty="0" smtClean="0"/>
              <a:t>-средних</a:t>
            </a:r>
            <a:r>
              <a:rPr lang="ru-RU" dirty="0" smtClean="0"/>
              <a:t>, которые используют предустановленное количество кластеров, методы плотностной кластеризации </a:t>
            </a:r>
            <a:r>
              <a:rPr lang="ru-RU" b="1" dirty="0" smtClean="0"/>
              <a:t>ориентированы на поиск областей с высокой плотностью данных</a:t>
            </a:r>
            <a:r>
              <a:rPr lang="ru-RU" dirty="0" smtClean="0"/>
              <a:t>, что делает их более гибкими и способными выявлять кластеры </a:t>
            </a:r>
            <a:r>
              <a:rPr lang="ru-RU" b="1" dirty="0" smtClean="0"/>
              <a:t>любой </a:t>
            </a:r>
            <a:r>
              <a:rPr lang="ru-RU" b="1" dirty="0" smtClean="0"/>
              <a:t>формы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b="1" dirty="0" smtClean="0"/>
              <a:t>Основные </a:t>
            </a:r>
            <a:r>
              <a:rPr lang="ru-RU" b="1" dirty="0" smtClean="0"/>
              <a:t>понятия</a:t>
            </a:r>
            <a:r>
              <a:rPr lang="en-US" b="1" dirty="0" smtClean="0"/>
              <a:t>:</a:t>
            </a:r>
            <a:endParaRPr lang="ru-RU" b="1" dirty="0" smtClean="0"/>
          </a:p>
          <a:p>
            <a:r>
              <a:rPr lang="ru-RU" b="1" dirty="0" smtClean="0"/>
              <a:t>Плотность:</a:t>
            </a:r>
            <a:r>
              <a:rPr lang="ru-RU" dirty="0" smtClean="0"/>
              <a:t> Кластеры определяются как области, в которых существует достаточная плотность объектов (точек данных). Точки, расположенные в этих областях, принадлежат одному кластеру.</a:t>
            </a:r>
          </a:p>
          <a:p>
            <a:r>
              <a:rPr lang="ru-RU" b="1" dirty="0" smtClean="0"/>
              <a:t>Шум:</a:t>
            </a:r>
            <a:r>
              <a:rPr lang="ru-RU" dirty="0" smtClean="0"/>
              <a:t> Точки, которые не принадлежат ни одному кластеру, называют шумом (или выбросами). Такие точки могут располагаться в областях с низкой плотностью.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1"/>
            <a:ext cx="10271078" cy="163575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u="sng" dirty="0" smtClean="0"/>
              <a:t>Алгоритм </a:t>
            </a:r>
            <a:r>
              <a:rPr lang="en-US" b="1" u="sng" dirty="0" smtClean="0"/>
              <a:t>Mean-Shift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Алгоритм </a:t>
            </a:r>
            <a:r>
              <a:rPr lang="ru-RU" dirty="0" smtClean="0"/>
              <a:t>работает, ориентируясь на плотность точек в пространстве, и перемещает </a:t>
            </a:r>
            <a:r>
              <a:rPr lang="ru-RU" dirty="0" smtClean="0"/>
              <a:t>точки</a:t>
            </a:r>
            <a:r>
              <a:rPr lang="en-US" dirty="0" smtClean="0"/>
              <a:t> </a:t>
            </a:r>
            <a:r>
              <a:rPr lang="ru-RU" dirty="0" smtClean="0"/>
              <a:t>кластеризации </a:t>
            </a:r>
            <a:r>
              <a:rPr lang="ru-RU" dirty="0" smtClean="0"/>
              <a:t>в направлении максимального градиента плотности. В процессе этого, алгоритм сдвигает центры возможных кластеров к областям с более высокой плотностью, пока не будет найдено максимальное скопление точек (локальный максимум плотности).</a:t>
            </a:r>
            <a:endParaRPr lang="ru-RU" dirty="0"/>
          </a:p>
        </p:txBody>
      </p:sp>
      <p:pic>
        <p:nvPicPr>
          <p:cNvPr id="7" name="Picture 2" descr="Clustering with Scikit with GIFs - dashee87.github.io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3" y="3001132"/>
            <a:ext cx="3856867" cy="3856868"/>
          </a:xfrm>
          <a:prstGeom prst="rect">
            <a:avLst/>
          </a:prstGeom>
          <a:noFill/>
        </p:spPr>
      </p:pic>
      <p:pic>
        <p:nvPicPr>
          <p:cNvPr id="8" name="Picture 4" descr="ML | Mean-Shift Clustering - GeeksforGee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888" y="3088124"/>
            <a:ext cx="5347014" cy="34113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1320800"/>
            <a:ext cx="5140960" cy="49577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Инициализация:</a:t>
            </a:r>
            <a:r>
              <a:rPr lang="ru-RU" dirty="0" smtClean="0"/>
              <a:t> Каждая точка </a:t>
            </a:r>
            <a:r>
              <a:rPr lang="ru-RU" dirty="0" smtClean="0"/>
              <a:t>кластеризации рассматривается </a:t>
            </a:r>
            <a:r>
              <a:rPr lang="ru-RU" dirty="0" smtClean="0"/>
              <a:t>как центр окна с заданным радиусом (ядром</a:t>
            </a:r>
            <a:r>
              <a:rPr lang="ru-RU" dirty="0" smtClean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Вычисление </a:t>
            </a:r>
            <a:r>
              <a:rPr lang="ru-RU" b="1" dirty="0" smtClean="0"/>
              <a:t>смещения:</a:t>
            </a:r>
            <a:r>
              <a:rPr lang="ru-RU" dirty="0" smtClean="0"/>
              <a:t> Для каждой точки в окрестности её ядра вычисляется среднее значение всех </a:t>
            </a:r>
            <a:r>
              <a:rPr lang="ru-RU" dirty="0" smtClean="0"/>
              <a:t>точек.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Перемещение </a:t>
            </a:r>
            <a:r>
              <a:rPr lang="ru-RU" b="1" dirty="0" smtClean="0"/>
              <a:t>точки:</a:t>
            </a:r>
            <a:r>
              <a:rPr lang="ru-RU" dirty="0" smtClean="0"/>
              <a:t> Точка сдвигается в сторону максимальной плотности (вектор смещения</a:t>
            </a:r>
            <a:r>
              <a:rPr lang="ru-RU" dirty="0" smtClean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Конвергенция</a:t>
            </a:r>
            <a:r>
              <a:rPr lang="ru-RU" b="1" dirty="0" smtClean="0"/>
              <a:t>:</a:t>
            </a:r>
            <a:r>
              <a:rPr lang="ru-RU" dirty="0" smtClean="0"/>
              <a:t> Процесс повторяется до тех пор, пока сдвиги точек не становятся очень малыми</a:t>
            </a:r>
            <a:r>
              <a:rPr lang="ru-RU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Объединение </a:t>
            </a:r>
            <a:r>
              <a:rPr lang="ru-RU" b="1" dirty="0" smtClean="0"/>
              <a:t>кластеров:</a:t>
            </a:r>
            <a:r>
              <a:rPr lang="ru-RU" dirty="0" smtClean="0"/>
              <a:t> Точки, которые сходятся к одинаковым плотным областям, объединяются в один кластер.</a:t>
            </a:r>
            <a:endParaRPr lang="ru-RU" dirty="0"/>
          </a:p>
        </p:txBody>
      </p:sp>
      <p:pic>
        <p:nvPicPr>
          <p:cNvPr id="46082" name="Picture 2" descr="Mean-Shift Clustering - PRIMO.ai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9414" y="1110614"/>
            <a:ext cx="5747385" cy="57473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1"/>
            <a:ext cx="10271078" cy="136143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u="sng" dirty="0" smtClean="0"/>
              <a:t>Алгоритм </a:t>
            </a:r>
            <a:r>
              <a:rPr lang="en-US" b="1" u="sng" dirty="0" smtClean="0"/>
              <a:t>DBSCAN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Метод </a:t>
            </a:r>
            <a:r>
              <a:rPr lang="ru-RU" dirty="0" smtClean="0"/>
              <a:t>кластеризации, который группирует данные на основе плотности точек, с учётом шума (выбросов). DBSCAN не требует заранее заданного числа кластеров и способен находить кластеры произвольной формы.</a:t>
            </a:r>
            <a:endParaRPr lang="ru-RU" dirty="0"/>
          </a:p>
        </p:txBody>
      </p:sp>
      <p:pic>
        <p:nvPicPr>
          <p:cNvPr id="9" name="Picture 2" descr="Density-Based Spatial Clustering of Applications with Noise (DBSCAN) -  PRIMO.ai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0" y="2723909"/>
            <a:ext cx="6079984" cy="38191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70560" y="1320801"/>
            <a:ext cx="10363200" cy="26923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Основные понятия:</a:t>
            </a:r>
          </a:p>
          <a:p>
            <a:pPr>
              <a:buNone/>
            </a:pPr>
            <a:r>
              <a:rPr lang="ru-RU" b="1" dirty="0" smtClean="0"/>
              <a:t>Ядро (</a:t>
            </a:r>
            <a:r>
              <a:rPr lang="ru-RU" b="1" dirty="0" err="1" smtClean="0"/>
              <a:t>Core</a:t>
            </a:r>
            <a:r>
              <a:rPr lang="ru-RU" b="1" dirty="0" smtClean="0"/>
              <a:t> </a:t>
            </a:r>
            <a:r>
              <a:rPr lang="ru-RU" b="1" dirty="0" err="1" smtClean="0"/>
              <a:t>point</a:t>
            </a:r>
            <a:r>
              <a:rPr lang="ru-RU" b="1" dirty="0" smtClean="0"/>
              <a:t>)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Точка считается ядром, если в радиусе </a:t>
            </a:r>
            <a:r>
              <a:rPr lang="ru-RU" dirty="0" err="1" smtClean="0"/>
              <a:t>ϵ </a:t>
            </a:r>
            <a:r>
              <a:rPr lang="ru-RU" dirty="0" smtClean="0"/>
              <a:t>от неё находится хотя бы </a:t>
            </a:r>
            <a:r>
              <a:rPr lang="ru-RU" dirty="0" err="1" smtClean="0"/>
              <a:t>MinPts</a:t>
            </a:r>
            <a:r>
              <a:rPr lang="ru-RU" dirty="0" smtClean="0"/>
              <a:t> </a:t>
            </a:r>
            <a:r>
              <a:rPr lang="ru-RU" dirty="0" smtClean="0"/>
              <a:t>точек (включая саму точку). Эти точки считаются центральными для формирования кластеров.</a:t>
            </a:r>
          </a:p>
          <a:p>
            <a:pPr>
              <a:buNone/>
            </a:pPr>
            <a:r>
              <a:rPr lang="ru-RU" b="1" dirty="0" smtClean="0"/>
              <a:t>Пограничная точка (</a:t>
            </a:r>
            <a:r>
              <a:rPr lang="ru-RU" b="1" dirty="0" err="1" smtClean="0"/>
              <a:t>Border</a:t>
            </a:r>
            <a:r>
              <a:rPr lang="ru-RU" b="1" dirty="0" smtClean="0"/>
              <a:t> </a:t>
            </a:r>
            <a:r>
              <a:rPr lang="ru-RU" b="1" dirty="0" err="1" smtClean="0"/>
              <a:t>point</a:t>
            </a:r>
            <a:r>
              <a:rPr lang="ru-RU" b="1" dirty="0" smtClean="0"/>
              <a:t>)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Точка, которая не является ядром, но находится в радиусе </a:t>
            </a:r>
            <a:r>
              <a:rPr lang="ru-RU" dirty="0" err="1" smtClean="0"/>
              <a:t>ϵ </a:t>
            </a:r>
            <a:r>
              <a:rPr lang="ru-RU" dirty="0" smtClean="0"/>
              <a:t>от ядра. Она принадлежит кластеру, но не может расширить его.</a:t>
            </a:r>
          </a:p>
          <a:p>
            <a:pPr>
              <a:buNone/>
            </a:pPr>
            <a:r>
              <a:rPr lang="ru-RU" b="1" dirty="0" smtClean="0"/>
              <a:t>Шум (</a:t>
            </a:r>
            <a:r>
              <a:rPr lang="ru-RU" b="1" dirty="0" err="1" smtClean="0"/>
              <a:t>Noise</a:t>
            </a:r>
            <a:r>
              <a:rPr lang="ru-RU" b="1" dirty="0" smtClean="0"/>
              <a:t> </a:t>
            </a:r>
            <a:r>
              <a:rPr lang="ru-RU" b="1" dirty="0" err="1" smtClean="0"/>
              <a:t>point</a:t>
            </a:r>
            <a:r>
              <a:rPr lang="ru-RU" b="1" dirty="0" smtClean="0"/>
              <a:t>)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Точка, которая не является ни ядром, ни пограничной точкой, и не входит в ни один кластер.</a:t>
            </a:r>
          </a:p>
        </p:txBody>
      </p:sp>
      <p:pic>
        <p:nvPicPr>
          <p:cNvPr id="7" name="Picture 2" descr="DBSCAN Clustering – Machine Learning Ge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761" y="3891641"/>
            <a:ext cx="5659120" cy="29663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70560" y="1320801"/>
            <a:ext cx="6512560" cy="5222239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Инициализация: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Алгоритм начинает с того, что выбирает </a:t>
            </a:r>
            <a:r>
              <a:rPr lang="ru-RU" dirty="0" err="1" smtClean="0"/>
              <a:t>непосещённую</a:t>
            </a:r>
            <a:r>
              <a:rPr lang="ru-RU" dirty="0" smtClean="0"/>
              <a:t> точку и проверяет, является ли она ядром. Если точка является ядром, она становится центром нового кластера.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Поиск соседей: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каждой точки, которая является ядром, алгоритм находит все её соседей в радиусе </a:t>
            </a:r>
            <a:r>
              <a:rPr lang="ru-RU" dirty="0" err="1" smtClean="0"/>
              <a:t>ϵ</a:t>
            </a:r>
            <a:r>
              <a:rPr lang="ru-RU" dirty="0" smtClean="0"/>
              <a:t>. </a:t>
            </a:r>
            <a:r>
              <a:rPr lang="ru-RU" dirty="0" smtClean="0"/>
              <a:t>Все эти точки добавляются в кластер.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Расширение кластера: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среди соседей есть другие ядра, то они добавляются в кластер, а их соседи также проверяются. Таким образом, кластер расширяется по плотности.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Обработка пограничных точек: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точка является пограничной, она добавляется в ближайший кластер, если этот кластер уже был найден.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Обработка шума: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Точки, которые не принадлежат ни одному кластеру, считаются шумом.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Конец алгоритма: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Алгоритм заканчивает работу, когда все точки были проверены, и кластеризация завершена.</a:t>
            </a:r>
            <a:endParaRPr lang="ru-RU" dirty="0"/>
          </a:p>
        </p:txBody>
      </p:sp>
      <p:pic>
        <p:nvPicPr>
          <p:cNvPr id="49154" name="Picture 2" descr="Clustering with Scikit with GIFs - dashee87.github.io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769381"/>
            <a:ext cx="4471671" cy="4227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 descr="Что такое кластеризация? - Системный Блокъ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48" y="1950720"/>
            <a:ext cx="10541762" cy="3936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1"/>
            <a:ext cx="10271078" cy="503935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Преимущества:</a:t>
            </a:r>
          </a:p>
          <a:p>
            <a:r>
              <a:rPr lang="ru-RU" b="1" dirty="0" smtClean="0"/>
              <a:t>Не </a:t>
            </a:r>
            <a:r>
              <a:rPr lang="ru-RU" b="1" dirty="0" smtClean="0"/>
              <a:t>требуют </a:t>
            </a:r>
            <a:r>
              <a:rPr lang="ru-RU" b="1" dirty="0" smtClean="0"/>
              <a:t>заранее заданного числа кластеров.</a:t>
            </a:r>
            <a:endParaRPr lang="ru-RU" dirty="0" smtClean="0"/>
          </a:p>
          <a:p>
            <a:r>
              <a:rPr lang="ru-RU" b="1" dirty="0" smtClean="0"/>
              <a:t>Способен находить кластеры произвольной формы.</a:t>
            </a:r>
            <a:endParaRPr lang="ru-RU" dirty="0" smtClean="0"/>
          </a:p>
          <a:p>
            <a:r>
              <a:rPr lang="ru-RU" b="1" dirty="0" smtClean="0"/>
              <a:t>Обрабатывает шум (выбросы), исключая их из кластеров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b="1" dirty="0" smtClean="0"/>
              <a:t>Недостатки:</a:t>
            </a:r>
          </a:p>
          <a:p>
            <a:r>
              <a:rPr lang="ru-RU" b="1" dirty="0" smtClean="0"/>
              <a:t>Чувствительность к </a:t>
            </a:r>
            <a:r>
              <a:rPr lang="ru-RU" b="1" dirty="0" smtClean="0"/>
              <a:t>выбору </a:t>
            </a:r>
            <a:r>
              <a:rPr lang="ru-RU" b="1" dirty="0" err="1" smtClean="0"/>
              <a:t>гиперпараметров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r>
              <a:rPr lang="ru-RU" dirty="0" smtClean="0"/>
              <a:t>Неправильный выбор </a:t>
            </a:r>
            <a:r>
              <a:rPr lang="ru-RU" dirty="0" smtClean="0"/>
              <a:t>параметров </a:t>
            </a:r>
            <a:r>
              <a:rPr lang="ru-RU" dirty="0" smtClean="0"/>
              <a:t>может привести к плохим результатам.</a:t>
            </a:r>
          </a:p>
          <a:p>
            <a:r>
              <a:rPr lang="ru-RU" b="1" dirty="0" smtClean="0"/>
              <a:t>Проблемы с кластеризацией данных с различной плотностью:</a:t>
            </a:r>
            <a:r>
              <a:rPr lang="ru-RU" dirty="0" smtClean="0"/>
              <a:t> Алгоритм может не справляться с данными, где плотности кластеров сильно различаются.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10640"/>
            <a:ext cx="10271078" cy="5212989"/>
          </a:xfrm>
        </p:spPr>
        <p:txBody>
          <a:bodyPr>
            <a:normAutofit/>
          </a:bodyPr>
          <a:lstStyle/>
          <a:p>
            <a:pPr fontAlgn="base"/>
            <a:r>
              <a:rPr lang="ru-RU" b="1" dirty="0" smtClean="0"/>
              <a:t>Снижение размерности</a:t>
            </a:r>
            <a:r>
              <a:rPr lang="en-US" b="1" dirty="0" smtClean="0"/>
              <a:t> (</a:t>
            </a:r>
            <a:r>
              <a:rPr lang="ru-RU" b="1" dirty="0" err="1" smtClean="0"/>
              <a:t>Dimensionality</a:t>
            </a:r>
            <a:r>
              <a:rPr lang="ru-RU" b="1" dirty="0" smtClean="0"/>
              <a:t> </a:t>
            </a:r>
            <a:r>
              <a:rPr lang="ru-RU" b="1" dirty="0" err="1" smtClean="0"/>
              <a:t>Reduction</a:t>
            </a:r>
            <a:r>
              <a:rPr lang="en-US" b="1" dirty="0" smtClean="0"/>
              <a:t>)</a:t>
            </a:r>
            <a:endParaRPr lang="ru-RU" b="1" dirty="0" smtClean="0"/>
          </a:p>
          <a:p>
            <a:pPr fontAlgn="base">
              <a:buNone/>
            </a:pPr>
            <a:r>
              <a:rPr lang="en-US" dirty="0" smtClean="0"/>
              <a:t>	</a:t>
            </a:r>
            <a:r>
              <a:rPr lang="ru-RU" dirty="0" smtClean="0"/>
              <a:t>Понижение количества </a:t>
            </a:r>
            <a:r>
              <a:rPr lang="ru-RU" dirty="0" err="1" smtClean="0"/>
              <a:t>фич</a:t>
            </a:r>
            <a:r>
              <a:rPr lang="en-US" dirty="0" smtClean="0"/>
              <a:t> </a:t>
            </a:r>
            <a:r>
              <a:rPr lang="ru-RU" dirty="0" smtClean="0"/>
              <a:t>без потери информативности данных</a:t>
            </a:r>
            <a:endParaRPr lang="en-US" dirty="0" smtClean="0"/>
          </a:p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endParaRPr lang="en-US" dirty="0" smtClean="0"/>
          </a:p>
          <a:p>
            <a:pPr fontAlgn="base"/>
            <a:r>
              <a:rPr lang="ru-RU" b="1" dirty="0" smtClean="0"/>
              <a:t>Зачем?</a:t>
            </a:r>
          </a:p>
          <a:p>
            <a:pPr lvl="1" fontAlgn="base"/>
            <a:r>
              <a:rPr lang="ru-RU" dirty="0" smtClean="0"/>
              <a:t>Визуализация данных</a:t>
            </a:r>
            <a:endParaRPr lang="ru-RU" dirty="0" smtClean="0"/>
          </a:p>
          <a:p>
            <a:pPr lvl="1" fontAlgn="base"/>
            <a:r>
              <a:rPr lang="ru-RU" dirty="0" smtClean="0"/>
              <a:t>Для преодоления проклятья размерности(</a:t>
            </a:r>
            <a:r>
              <a:rPr lang="ru-RU" dirty="0" err="1" smtClean="0"/>
              <a:t>curse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dimensionality</a:t>
            </a:r>
            <a:r>
              <a:rPr lang="ru-RU" dirty="0" smtClean="0"/>
              <a:t>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0" y="2659982"/>
            <a:ext cx="10157939" cy="16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160" y="4205117"/>
            <a:ext cx="6339926" cy="26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290321"/>
            <a:ext cx="10271078" cy="3362960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b="1" u="sng" dirty="0" smtClean="0"/>
              <a:t>Проклятие размерности</a:t>
            </a:r>
            <a:r>
              <a:rPr lang="ru-RU" u="sng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curse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dimensionality</a:t>
            </a:r>
            <a:r>
              <a:rPr lang="ru-RU" dirty="0" smtClean="0"/>
              <a:t>) — это явление, при котором с увеличением количества признаков (размерности) в данных, многие методы машинного обучения начинают </a:t>
            </a:r>
            <a:r>
              <a:rPr lang="ru-RU" b="1" dirty="0" smtClean="0"/>
              <a:t>терять свою эффективность</a:t>
            </a:r>
            <a:r>
              <a:rPr lang="ru-RU" dirty="0" smtClean="0"/>
              <a:t>. </a:t>
            </a:r>
            <a:endParaRPr lang="ru-RU" dirty="0" smtClean="0"/>
          </a:p>
          <a:p>
            <a:pPr marL="355600" indent="-355600" fontAlgn="base">
              <a:buFont typeface="Wingdings" pitchFamily="2" charset="2"/>
              <a:buChar char="Ø"/>
            </a:pPr>
            <a:r>
              <a:rPr lang="ru-RU" b="1" dirty="0" smtClean="0"/>
              <a:t>Больше признаков – больше весов модели, </a:t>
            </a:r>
            <a:r>
              <a:rPr lang="ru-RU" dirty="0" smtClean="0"/>
              <a:t>следствие</a:t>
            </a:r>
            <a:r>
              <a:rPr lang="ru-RU" b="1" dirty="0" smtClean="0"/>
              <a:t> - </a:t>
            </a:r>
            <a:r>
              <a:rPr lang="ru-RU" dirty="0" smtClean="0"/>
              <a:t>рост </a:t>
            </a:r>
            <a:r>
              <a:rPr lang="ru-RU" dirty="0" smtClean="0"/>
              <a:t>вычислительных </a:t>
            </a:r>
            <a:r>
              <a:rPr lang="ru-RU" dirty="0" smtClean="0"/>
              <a:t>и временных затрат</a:t>
            </a:r>
          </a:p>
          <a:p>
            <a:pPr marL="355600" indent="-355600" fontAlgn="base">
              <a:buFont typeface="Wingdings" pitchFamily="2" charset="2"/>
              <a:buChar char="Ø"/>
            </a:pPr>
            <a:r>
              <a:rPr lang="ru-RU" dirty="0" smtClean="0"/>
              <a:t>С увеличением размерности точки данных становятся </a:t>
            </a:r>
            <a:r>
              <a:rPr lang="ru-RU" b="1" dirty="0" smtClean="0"/>
              <a:t>всё более разрозненными</a:t>
            </a:r>
            <a:r>
              <a:rPr lang="ru-RU" dirty="0" smtClean="0"/>
              <a:t>. Это делает задачу нахождения ближайших соседей или вычисления плотности очень трудной</a:t>
            </a:r>
            <a:r>
              <a:rPr lang="ru-RU" dirty="0" smtClean="0"/>
              <a:t>.</a:t>
            </a:r>
          </a:p>
          <a:p>
            <a:pPr marL="355600" indent="-355600" fontAlgn="base">
              <a:buFont typeface="Wingdings" pitchFamily="2" charset="2"/>
              <a:buChar char="Ø"/>
            </a:pPr>
            <a:r>
              <a:rPr lang="ru-RU" dirty="0" smtClean="0"/>
              <a:t>В высоких размерностях модели могут начать </a:t>
            </a:r>
            <a:r>
              <a:rPr lang="ru-RU" b="1" dirty="0" smtClean="0"/>
              <a:t>переобучаться</a:t>
            </a:r>
            <a:r>
              <a:rPr lang="ru-RU" dirty="0" smtClean="0"/>
              <a:t>, так как количество возможных взаимосвязей между признаками увеличивается, и модель может начать запоминать шум, а не выявлять настоящие закономерности.</a:t>
            </a:r>
            <a:endParaRPr lang="ru-RU" dirty="0" smtClean="0"/>
          </a:p>
          <a:p>
            <a:pPr fontAlgn="base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без учителя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16560" y="1219200"/>
            <a:ext cx="6908800" cy="563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1. Поиск аномалий и выбросов</a:t>
            </a:r>
          </a:p>
          <a:p>
            <a:pPr marL="0" indent="0">
              <a:buNone/>
            </a:pPr>
            <a:endParaRPr lang="ru-RU" b="1" u="sng" dirty="0" smtClean="0"/>
          </a:p>
          <a:p>
            <a:pPr marL="355600" indent="0">
              <a:buNone/>
            </a:pPr>
            <a:r>
              <a:rPr lang="ru-RU" dirty="0" smtClean="0"/>
              <a:t>Часто </a:t>
            </a:r>
            <a:r>
              <a:rPr lang="ru-RU" dirty="0" smtClean="0"/>
              <a:t>можно думать про задачу обучения без учителя как про задачу </a:t>
            </a:r>
            <a:r>
              <a:rPr lang="ru-RU" b="1" dirty="0" smtClean="0"/>
              <a:t>восстановления распределения данных</a:t>
            </a:r>
            <a:r>
              <a:rPr lang="ru-RU" dirty="0" smtClean="0"/>
              <a:t>: </a:t>
            </a:r>
            <a:endParaRPr lang="ru-RU" dirty="0" smtClean="0"/>
          </a:p>
          <a:p>
            <a:pPr marL="720725" indent="-365125">
              <a:buFont typeface="Wingdings" pitchFamily="2" charset="2"/>
              <a:buChar char="Ø"/>
            </a:pPr>
            <a:r>
              <a:rPr lang="ru-RU" dirty="0" smtClean="0"/>
              <a:t>К</a:t>
            </a:r>
            <a:r>
              <a:rPr lang="ru-RU" dirty="0" smtClean="0"/>
              <a:t>ак </a:t>
            </a:r>
            <a:r>
              <a:rPr lang="ru-RU" dirty="0" smtClean="0"/>
              <a:t>объекты распределены в пространстве </a:t>
            </a:r>
            <a:r>
              <a:rPr lang="ru-RU" dirty="0" smtClean="0"/>
              <a:t>признаков?</a:t>
            </a:r>
          </a:p>
          <a:p>
            <a:pPr marL="720725" indent="-365125">
              <a:buFont typeface="Wingdings" pitchFamily="2" charset="2"/>
              <a:buChar char="Ø"/>
            </a:pPr>
            <a:r>
              <a:rPr lang="ru-RU" dirty="0" smtClean="0"/>
              <a:t>Какие </a:t>
            </a:r>
            <a:r>
              <a:rPr lang="ru-RU" dirty="0" smtClean="0"/>
              <a:t>наиболее характерные значения у них </a:t>
            </a:r>
            <a:r>
              <a:rPr lang="ru-RU" dirty="0" smtClean="0"/>
              <a:t>есть?</a:t>
            </a:r>
          </a:p>
          <a:p>
            <a:pPr marL="720725" indent="-365125">
              <a:buFont typeface="Wingdings" pitchFamily="2" charset="2"/>
              <a:buChar char="Ø"/>
            </a:pPr>
            <a:r>
              <a:rPr lang="ru-RU" dirty="0" smtClean="0"/>
              <a:t>Г</a:t>
            </a:r>
            <a:r>
              <a:rPr lang="ru-RU" dirty="0" smtClean="0"/>
              <a:t>де </a:t>
            </a:r>
            <a:r>
              <a:rPr lang="ru-RU" dirty="0" smtClean="0"/>
              <a:t>объектов мало, а где они лежат плотными </a:t>
            </a:r>
            <a:r>
              <a:rPr lang="ru-RU" dirty="0" smtClean="0"/>
              <a:t>кучками?</a:t>
            </a:r>
          </a:p>
          <a:p>
            <a:pPr marL="355600" indent="0">
              <a:buNone/>
              <a:tabLst>
                <a:tab pos="0" algn="l"/>
              </a:tabLst>
            </a:pPr>
            <a:endParaRPr lang="ru-RU" dirty="0" smtClean="0"/>
          </a:p>
          <a:p>
            <a:pPr marL="355600" indent="0">
              <a:buNone/>
              <a:tabLst>
                <a:tab pos="0" algn="l"/>
              </a:tabLst>
            </a:pPr>
            <a:r>
              <a:rPr lang="ru-RU" dirty="0" smtClean="0"/>
              <a:t>Для </a:t>
            </a:r>
            <a:r>
              <a:rPr lang="ru-RU" dirty="0" smtClean="0"/>
              <a:t>новой точки мы можем сказать, </a:t>
            </a:r>
            <a:r>
              <a:rPr lang="ru-RU" b="1" dirty="0" smtClean="0"/>
              <a:t>насколько она вероятна в рамках существующего распределения данных</a:t>
            </a:r>
            <a:r>
              <a:rPr lang="ru-RU" dirty="0" smtClean="0"/>
              <a:t>. Если вероятность встретить точку в этом месте мала, то такая точка может быть </a:t>
            </a:r>
            <a:r>
              <a:rPr lang="ru-RU" b="1" i="1" dirty="0" smtClean="0"/>
              <a:t>аномалией</a:t>
            </a:r>
            <a:r>
              <a:rPr lang="ru-RU" dirty="0" smtClean="0"/>
              <a:t> или </a:t>
            </a:r>
            <a:r>
              <a:rPr lang="ru-RU" b="1" i="1" dirty="0" smtClean="0"/>
              <a:t>выбросом</a:t>
            </a:r>
            <a:r>
              <a:rPr lang="ru-RU" dirty="0" smtClean="0"/>
              <a:t>, и нужно аккуратно с ней работать.</a:t>
            </a:r>
            <a:endParaRPr lang="ru-RU" dirty="0" smtClean="0"/>
          </a:p>
        </p:txBody>
      </p:sp>
      <p:pic>
        <p:nvPicPr>
          <p:cNvPr id="4098" name="Picture 2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 b="50426"/>
          <a:stretch>
            <a:fillRect/>
          </a:stretch>
        </p:blipFill>
        <p:spPr bwMode="auto">
          <a:xfrm>
            <a:off x="7244080" y="1973849"/>
            <a:ext cx="3891280" cy="3973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422400"/>
            <a:ext cx="10271078" cy="4856163"/>
          </a:xfrm>
        </p:spPr>
        <p:txBody>
          <a:bodyPr/>
          <a:lstStyle/>
          <a:p>
            <a:pPr fontAlgn="base"/>
            <a:r>
              <a:rPr lang="ru-RU" dirty="0" smtClean="0"/>
              <a:t>Увеличение числа </a:t>
            </a:r>
            <a:r>
              <a:rPr lang="ru-RU" dirty="0" smtClean="0"/>
              <a:t>признаков может </a:t>
            </a:r>
            <a:r>
              <a:rPr lang="ru-RU" dirty="0" smtClean="0"/>
              <a:t>оказаться излишним и только запутать модель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0960"/>
            <a:ext cx="11454358" cy="265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270001"/>
            <a:ext cx="10271078" cy="1300480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ru-RU" b="1" dirty="0" smtClean="0"/>
              <a:t>Анализ главных </a:t>
            </a:r>
            <a:r>
              <a:rPr lang="ru-RU" b="1" dirty="0" smtClean="0"/>
              <a:t>компонент,</a:t>
            </a:r>
            <a:r>
              <a:rPr lang="en-US" b="1" dirty="0" smtClean="0"/>
              <a:t> </a:t>
            </a:r>
            <a:r>
              <a:rPr lang="en-US" b="1" dirty="0" smtClean="0"/>
              <a:t>PCA</a:t>
            </a:r>
            <a:r>
              <a:rPr lang="ru-RU" b="1" dirty="0" smtClean="0"/>
              <a:t> </a:t>
            </a:r>
            <a:r>
              <a:rPr lang="ru-RU" b="1" dirty="0" smtClean="0"/>
              <a:t>(</a:t>
            </a:r>
            <a:r>
              <a:rPr lang="en-US" b="1" dirty="0" smtClean="0"/>
              <a:t>Principal Component Analysis</a:t>
            </a:r>
            <a:r>
              <a:rPr lang="ru-RU" b="1" dirty="0" smtClean="0"/>
              <a:t>)</a:t>
            </a:r>
          </a:p>
          <a:p>
            <a:pPr fontAlgn="base">
              <a:buNone/>
            </a:pPr>
            <a:r>
              <a:rPr lang="ru-RU" dirty="0" smtClean="0"/>
              <a:t>	Это </a:t>
            </a:r>
            <a:r>
              <a:rPr lang="ru-RU" dirty="0" smtClean="0"/>
              <a:t>статистический метод, используемый для уменьшения размерности данных, при этом сохраняющий как можно больше информации о вариации в данных.</a:t>
            </a:r>
            <a:endParaRPr lang="en-US" b="1" dirty="0"/>
          </a:p>
        </p:txBody>
      </p:sp>
      <p:pic>
        <p:nvPicPr>
          <p:cNvPr id="36868" name="Picture 4" descr="Principal Components Analysis - Biological Model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9992" y="3009179"/>
            <a:ext cx="3691934" cy="35669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120" y="2692400"/>
            <a:ext cx="594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Цели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marL="263525" indent="-263525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Снижение </a:t>
            </a:r>
            <a:r>
              <a:rPr lang="ru-RU" sz="2000" b="1" dirty="0" smtClean="0">
                <a:solidFill>
                  <a:schemeClr val="accent1"/>
                </a:solidFill>
              </a:rPr>
              <a:t>размерности</a:t>
            </a:r>
            <a:r>
              <a:rPr lang="ru-RU" sz="2000" dirty="0" smtClean="0">
                <a:solidFill>
                  <a:schemeClr val="accent1"/>
                </a:solidFill>
              </a:rPr>
              <a:t>: Сокращение числа признаков (размерности) данных, что упрощает анализ, ускоряет обучение моделей и помогает избежать проклятия размерности</a:t>
            </a:r>
            <a:r>
              <a:rPr lang="ru-RU" sz="2000" dirty="0" smtClean="0">
                <a:solidFill>
                  <a:schemeClr val="accent1"/>
                </a:solidFill>
              </a:rPr>
              <a:t>.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263525" indent="-263525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Улучшение </a:t>
            </a:r>
            <a:r>
              <a:rPr lang="ru-RU" sz="2000" b="1" dirty="0" smtClean="0">
                <a:solidFill>
                  <a:schemeClr val="accent1"/>
                </a:solidFill>
              </a:rPr>
              <a:t>интерпретируемости данных</a:t>
            </a:r>
            <a:r>
              <a:rPr lang="ru-RU" sz="2000" dirty="0" smtClean="0">
                <a:solidFill>
                  <a:schemeClr val="accent1"/>
                </a:solidFill>
              </a:rPr>
              <a:t>: Метод позволяет выявить важные паттерны в данных и представлять их в более простом виде</a:t>
            </a:r>
            <a:r>
              <a:rPr lang="ru-RU" sz="2000" dirty="0" smtClean="0">
                <a:solidFill>
                  <a:schemeClr val="accent1"/>
                </a:solidFill>
              </a:rPr>
              <a:t>.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263525" indent="-263525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Устранение </a:t>
            </a:r>
            <a:r>
              <a:rPr lang="ru-RU" sz="2000" b="1" dirty="0" smtClean="0">
                <a:solidFill>
                  <a:schemeClr val="accent1"/>
                </a:solidFill>
              </a:rPr>
              <a:t>коррелированности признаков</a:t>
            </a:r>
            <a:r>
              <a:rPr lang="ru-RU" sz="2000" dirty="0" smtClean="0">
                <a:solidFill>
                  <a:schemeClr val="accent1"/>
                </a:solidFill>
              </a:rPr>
              <a:t>: PCA помогает преобразовать исходные признаки в новые, которые являются линейно независимыми (главные компоненты).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320800"/>
            <a:ext cx="10271078" cy="4957763"/>
          </a:xfrm>
        </p:spPr>
        <p:txBody>
          <a:bodyPr/>
          <a:lstStyle/>
          <a:p>
            <a:pPr fontAlgn="base"/>
            <a:r>
              <a:rPr lang="ru-RU" dirty="0" smtClean="0"/>
              <a:t>Шаг 1: Перемещаем данные в начало координат</a:t>
            </a:r>
            <a:endParaRPr lang="en-US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989" y="2640385"/>
            <a:ext cx="5080058" cy="384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690358" y="2454170"/>
            <a:ext cx="2006221" cy="106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854" y="2655155"/>
            <a:ext cx="4728333" cy="394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15818" y="2610209"/>
            <a:ext cx="2006221" cy="106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270000"/>
            <a:ext cx="10271078" cy="5008563"/>
          </a:xfrm>
        </p:spPr>
        <p:txBody>
          <a:bodyPr/>
          <a:lstStyle/>
          <a:p>
            <a:pPr fontAlgn="base"/>
            <a:r>
              <a:rPr lang="ru-RU" dirty="0" smtClean="0"/>
              <a:t>Шаг 2: Ищем линию через центр координат, проекции на которую будут иметь больший разброс</a:t>
            </a:r>
            <a:r>
              <a:rPr lang="en-US" dirty="0" smtClean="0"/>
              <a:t>/</a:t>
            </a:r>
            <a:r>
              <a:rPr lang="ru-RU" dirty="0" smtClean="0"/>
              <a:t>диапазон</a:t>
            </a:r>
            <a:endParaRPr lang="en-US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8360" y="2784142"/>
            <a:ext cx="4958923" cy="389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04866" y="2879676"/>
            <a:ext cx="2006221" cy="106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83" y="1133372"/>
            <a:ext cx="4219897" cy="15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833120" y="2550160"/>
            <a:ext cx="4800151" cy="4123596"/>
            <a:chOff x="1808320" y="3327910"/>
            <a:chExt cx="3824951" cy="3345846"/>
          </a:xfrm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3290"/>
            <a:stretch>
              <a:fillRect/>
            </a:stretch>
          </p:blipFill>
          <p:spPr bwMode="auto">
            <a:xfrm>
              <a:off x="2081275" y="3327910"/>
              <a:ext cx="3551996" cy="334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Прямоугольник 7"/>
            <p:cNvSpPr/>
            <p:nvPr/>
          </p:nvSpPr>
          <p:spPr>
            <a:xfrm>
              <a:off x="1808320" y="3521122"/>
              <a:ext cx="1467135" cy="504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405120" y="2753360"/>
            <a:ext cx="4840581" cy="3899213"/>
            <a:chOff x="5611504" y="3514299"/>
            <a:chExt cx="4136357" cy="3138274"/>
          </a:xfrm>
        </p:grpSpPr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32695" y="3514299"/>
              <a:ext cx="3315166" cy="3138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Прямоугольник 10"/>
            <p:cNvSpPr/>
            <p:nvPr/>
          </p:nvSpPr>
          <p:spPr>
            <a:xfrm>
              <a:off x="5611504" y="3530220"/>
              <a:ext cx="1467135" cy="504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337110" y="4223982"/>
              <a:ext cx="1467135" cy="789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854286" y="5058769"/>
              <a:ext cx="1501254" cy="9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00480"/>
            <a:ext cx="10271078" cy="4978083"/>
          </a:xfrm>
        </p:spPr>
        <p:txBody>
          <a:bodyPr/>
          <a:lstStyle/>
          <a:p>
            <a:pPr fontAlgn="base"/>
            <a:r>
              <a:rPr lang="ru-RU" dirty="0" smtClean="0"/>
              <a:t>Наилучшая прямая будет являться первой главной компонентой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93" y="2550160"/>
            <a:ext cx="5312081" cy="359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 descr="undefi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335" y="2509520"/>
            <a:ext cx="5112960" cy="35637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412240"/>
            <a:ext cx="10271078" cy="4866323"/>
          </a:xfrm>
        </p:spPr>
        <p:txBody>
          <a:bodyPr/>
          <a:lstStyle/>
          <a:p>
            <a:pPr fontAlgn="base"/>
            <a:r>
              <a:rPr lang="ru-RU" dirty="0" smtClean="0"/>
              <a:t>Наилучшая прямая будет являться первой главной компонентой</a:t>
            </a:r>
          </a:p>
          <a:p>
            <a:pPr fontAlgn="base"/>
            <a:r>
              <a:rPr lang="ru-RU" dirty="0" smtClean="0"/>
              <a:t>Вторая компонента должна быть ортогональна первой</a:t>
            </a:r>
            <a:endParaRPr lang="en-US" dirty="0"/>
          </a:p>
        </p:txBody>
      </p:sp>
      <p:grpSp>
        <p:nvGrpSpPr>
          <p:cNvPr id="3" name="Группа 17"/>
          <p:cNvGrpSpPr/>
          <p:nvPr/>
        </p:nvGrpSpPr>
        <p:grpSpPr>
          <a:xfrm>
            <a:off x="2947917" y="2997956"/>
            <a:ext cx="4131808" cy="3709917"/>
            <a:chOff x="5802573" y="3011605"/>
            <a:chExt cx="3904345" cy="348018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91752" y="3050275"/>
              <a:ext cx="3315166" cy="3138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Прямоугольник 15"/>
            <p:cNvSpPr/>
            <p:nvPr/>
          </p:nvSpPr>
          <p:spPr>
            <a:xfrm>
              <a:off x="5802573" y="3011605"/>
              <a:ext cx="1467135" cy="504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24047" y="5986817"/>
              <a:ext cx="1703696" cy="504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50674" y="3214048"/>
            <a:ext cx="84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PCA</a:t>
            </a:r>
            <a:r>
              <a:rPr lang="en-US" sz="1200" dirty="0" smtClean="0"/>
              <a:t>1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939653" y="3427863"/>
            <a:ext cx="84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PCA</a:t>
            </a:r>
            <a:r>
              <a:rPr lang="en-US" sz="1200" dirty="0" smtClean="0"/>
              <a:t>2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42" name="Picture 2" descr="File:PCA Projection Illustration.gif - Wikimedia Common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854" y="1270634"/>
            <a:ext cx="6925945" cy="51944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10640"/>
            <a:ext cx="10271078" cy="1473201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ru-RU" dirty="0" smtClean="0"/>
              <a:t>Чтобы определить, сколько главных компонент достаточно для сохранения большинства информации в данных, можно использовать несколько методов. Основная цель — выбрать минимальное количество компонент, которое объясняет наибольшую часть вариации (дисперсии) в данных.</a:t>
            </a:r>
            <a:endParaRPr lang="en-US" dirty="0"/>
          </a:p>
        </p:txBody>
      </p:sp>
      <p:pic>
        <p:nvPicPr>
          <p:cNvPr id="60418" name="Picture 2" descr="PCA Explained Variance Concepts with Python 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881" y="2698327"/>
            <a:ext cx="7426960" cy="41596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355600" y="1178560"/>
            <a:ext cx="10922000" cy="275336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Кривая объяснённой дисперсии (</a:t>
            </a:r>
            <a:r>
              <a:rPr lang="ru-RU" b="1" dirty="0" err="1" smtClean="0"/>
              <a:t>Cumulative</a:t>
            </a:r>
            <a:r>
              <a:rPr lang="ru-RU" b="1" dirty="0" smtClean="0"/>
              <a:t> </a:t>
            </a:r>
            <a:r>
              <a:rPr lang="ru-RU" b="1" dirty="0" err="1" smtClean="0"/>
              <a:t>Explained</a:t>
            </a:r>
            <a:r>
              <a:rPr lang="ru-RU" b="1" dirty="0" smtClean="0"/>
              <a:t> </a:t>
            </a:r>
            <a:r>
              <a:rPr lang="ru-RU" b="1" dirty="0" err="1" smtClean="0"/>
              <a:t>Variance</a:t>
            </a:r>
            <a:r>
              <a:rPr lang="ru-RU" b="1" dirty="0" smtClean="0"/>
              <a:t> </a:t>
            </a:r>
            <a:r>
              <a:rPr lang="ru-RU" b="1" dirty="0" err="1" smtClean="0"/>
              <a:t>Plot</a:t>
            </a:r>
            <a:r>
              <a:rPr lang="ru-RU" b="1" dirty="0" smtClean="0"/>
              <a:t>)</a:t>
            </a:r>
          </a:p>
          <a:p>
            <a:r>
              <a:rPr lang="ru-RU" dirty="0" smtClean="0"/>
              <a:t>Построение </a:t>
            </a:r>
            <a:r>
              <a:rPr lang="ru-RU" dirty="0" smtClean="0"/>
              <a:t>графика, который показывает, сколько дисперсии объясняется каждой компонентой и сколько дисперсии объясняется кумулятивно (с учётом нескольких компонент). Обычно для этого используется сумма собственных значений.</a:t>
            </a:r>
          </a:p>
          <a:p>
            <a:r>
              <a:rPr lang="ru-RU" b="1" dirty="0" smtClean="0"/>
              <a:t>Шаги:</a:t>
            </a:r>
            <a:endParaRPr lang="ru-RU" dirty="0" smtClean="0"/>
          </a:p>
          <a:p>
            <a:pPr lvl="1"/>
            <a:r>
              <a:rPr lang="ru-RU" dirty="0" smtClean="0"/>
              <a:t>Для каждой компоненты вычисляется её собственное значение.</a:t>
            </a:r>
          </a:p>
          <a:p>
            <a:pPr lvl="1"/>
            <a:r>
              <a:rPr lang="ru-RU" dirty="0" smtClean="0"/>
              <a:t>Рассчитывается доля общей дисперсии, которую объясняет каждая компонента.</a:t>
            </a:r>
          </a:p>
          <a:p>
            <a:pPr lvl="1"/>
            <a:r>
              <a:rPr lang="ru-RU" dirty="0" smtClean="0"/>
              <a:t>Строится кумулятивная сумма этих долей.</a:t>
            </a:r>
          </a:p>
          <a:p>
            <a:r>
              <a:rPr lang="ru-RU" b="1" dirty="0" smtClean="0"/>
              <a:t>Как интерпретировать:</a:t>
            </a:r>
            <a:r>
              <a:rPr lang="ru-RU" dirty="0" smtClean="0"/>
              <a:t> Обычно достаточно выбрать компоненты, которые объясняют большую часть (например, 90% или 95%) общей дисперсии. Это поможет избежать потери важной информации при снижении размерности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71682" name="Picture 2" descr="Principal Component Analysis in Python - Statistically Relev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908083"/>
            <a:ext cx="6766560" cy="29499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Обучение без учителя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u="sng" dirty="0" smtClean="0"/>
              <a:t>Поиск </a:t>
            </a:r>
            <a:r>
              <a:rPr lang="ru-RU" b="1" u="sng" dirty="0" smtClean="0"/>
              <a:t>аномалий и выбросов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590" y="1928919"/>
            <a:ext cx="10093325" cy="397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355600" y="1178560"/>
            <a:ext cx="10922000" cy="329184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Метод "локтя" (</a:t>
            </a:r>
            <a:r>
              <a:rPr lang="ru-RU" b="1" dirty="0" err="1" smtClean="0"/>
              <a:t>Elbow</a:t>
            </a:r>
            <a:r>
              <a:rPr lang="ru-RU" b="1" dirty="0" smtClean="0"/>
              <a:t> </a:t>
            </a:r>
            <a:r>
              <a:rPr lang="ru-RU" b="1" dirty="0" err="1" smtClean="0"/>
              <a:t>Method</a:t>
            </a:r>
            <a:r>
              <a:rPr lang="ru-RU" b="1" dirty="0" smtClean="0"/>
              <a:t>)</a:t>
            </a:r>
          </a:p>
          <a:p>
            <a:r>
              <a:rPr lang="ru-RU" dirty="0" smtClean="0"/>
              <a:t>Метод локтя заключается в построении графика, который показывает собственные значения (или долю дисперсии, объясняемую компонентами). На графике можно увидеть точку, где увеличение количества компонент даёт значительное улучшение в объяснении вариации, а после этой точки прирост становится менее выраженным.</a:t>
            </a:r>
          </a:p>
          <a:p>
            <a:r>
              <a:rPr lang="ru-RU" b="1" dirty="0" smtClean="0"/>
              <a:t>Шаги:</a:t>
            </a:r>
            <a:endParaRPr lang="ru-RU" dirty="0" smtClean="0"/>
          </a:p>
          <a:p>
            <a:pPr lvl="1"/>
            <a:r>
              <a:rPr lang="ru-RU" dirty="0" smtClean="0"/>
              <a:t>Строится график собственных значений или объяснённой дисперсии для каждой компоненты.</a:t>
            </a:r>
          </a:p>
          <a:p>
            <a:pPr lvl="1"/>
            <a:r>
              <a:rPr lang="ru-RU" dirty="0" smtClean="0"/>
              <a:t>Ищется точка, где кривая начинает выравниваться (локоть).</a:t>
            </a:r>
          </a:p>
          <a:p>
            <a:r>
              <a:rPr lang="ru-RU" b="1" dirty="0" smtClean="0"/>
              <a:t>Как интерпретировать:</a:t>
            </a:r>
            <a:r>
              <a:rPr lang="ru-RU" dirty="0" smtClean="0"/>
              <a:t> Точка на графике, где кривая начинает сглаживаться, показывает оптимальное количество компонент. Это точка "локтя", после которой добавление новых компонент даёт минимальное улучшение.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5" b="8384"/>
          <a:stretch>
            <a:fillRect/>
          </a:stretch>
        </p:blipFill>
        <p:spPr bwMode="auto">
          <a:xfrm>
            <a:off x="2865120" y="4408998"/>
            <a:ext cx="6573520" cy="244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91920"/>
            <a:ext cx="10271078" cy="4886643"/>
          </a:xfrm>
        </p:spPr>
        <p:txBody>
          <a:bodyPr/>
          <a:lstStyle/>
          <a:p>
            <a:pPr fontAlgn="base"/>
            <a:r>
              <a:rPr lang="ru-RU" b="1" dirty="0" smtClean="0"/>
              <a:t>Особенности использования</a:t>
            </a:r>
            <a:endParaRPr lang="en-US" b="1" dirty="0" smtClean="0"/>
          </a:p>
          <a:p>
            <a:pPr fontAlgn="base">
              <a:buNone/>
            </a:pPr>
            <a:r>
              <a:rPr lang="ru-RU" dirty="0" smtClean="0"/>
              <a:t>	Требуется нормализация</a:t>
            </a:r>
            <a:r>
              <a:rPr lang="en-US" dirty="0" smtClean="0"/>
              <a:t>/</a:t>
            </a:r>
            <a:r>
              <a:rPr lang="ru-RU" dirty="0" smtClean="0"/>
              <a:t>стандартизация данных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573" y="2580641"/>
            <a:ext cx="9024163" cy="399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352" y="2572418"/>
            <a:ext cx="6650820" cy="39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81760"/>
            <a:ext cx="10271078" cy="4896803"/>
          </a:xfrm>
        </p:spPr>
        <p:txBody>
          <a:bodyPr/>
          <a:lstStyle/>
          <a:p>
            <a:pPr fontAlgn="base"/>
            <a:r>
              <a:rPr lang="ru-RU" b="1" dirty="0" smtClean="0"/>
              <a:t>Особенности использования</a:t>
            </a:r>
            <a:endParaRPr lang="en-US" b="1" dirty="0" smtClean="0"/>
          </a:p>
          <a:p>
            <a:pPr fontAlgn="base">
              <a:buNone/>
            </a:pPr>
            <a:r>
              <a:rPr lang="ru-RU" dirty="0" smtClean="0"/>
              <a:t>	Требуется центрировать данные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76810" y="2961564"/>
            <a:ext cx="4640247" cy="50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PCA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Principal Components Analysis - Biological Model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041" y="1225710"/>
            <a:ext cx="5615748" cy="54256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51280"/>
            <a:ext cx="10271078" cy="4927283"/>
          </a:xfrm>
        </p:spPr>
        <p:txBody>
          <a:bodyPr/>
          <a:lstStyle/>
          <a:p>
            <a:pPr fontAlgn="base"/>
            <a:r>
              <a:rPr lang="en-US" b="1" dirty="0" smtClean="0"/>
              <a:t>t-SNE</a:t>
            </a:r>
            <a:r>
              <a:rPr lang="en-US" dirty="0" smtClean="0"/>
              <a:t> (</a:t>
            </a:r>
            <a:r>
              <a:rPr lang="en-US" b="1" dirty="0" smtClean="0"/>
              <a:t>t-dist Stochastic Neighborhood Embedding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7106" name="Picture 2" descr="https://www.oreilly.com/content/wp-content/uploads/sites/2/2019/06/animation-94a2c1f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487" y="2347414"/>
            <a:ext cx="4151976" cy="41519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29301" y="6409565"/>
            <a:ext cx="7151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https://medium.com/swlh/everything-about-t-sne-dde964f0a8c1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270001"/>
            <a:ext cx="10271078" cy="20726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Этап 1</a:t>
            </a:r>
          </a:p>
          <a:p>
            <a:r>
              <a:rPr lang="ru-RU" dirty="0" err="1" smtClean="0"/>
              <a:t>t-SNE</a:t>
            </a:r>
            <a:r>
              <a:rPr lang="ru-RU" dirty="0" smtClean="0"/>
              <a:t> начинается с определения сходства точек на основе расстояний между ними. Близлежащие точки считаются похожими, в то время как удаленные считаются непохожими.</a:t>
            </a:r>
          </a:p>
          <a:p>
            <a:r>
              <a:rPr lang="ru-RU" dirty="0" smtClean="0"/>
              <a:t>Для этого измеряются расстояния между интересующей точкой и другими точками, после чего они помещаются на нормальную кривую.</a:t>
            </a:r>
            <a:endParaRPr lang="ru-RU" dirty="0"/>
          </a:p>
        </p:txBody>
      </p:sp>
      <p:pic>
        <p:nvPicPr>
          <p:cNvPr id="49156" name="Picture 4" descr="https://miro.medium.com/v2/resize:fit:700/0*8t35MPHpbvy9Ww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30" y="3701932"/>
            <a:ext cx="5624252" cy="2940681"/>
          </a:xfrm>
          <a:prstGeom prst="rect">
            <a:avLst/>
          </a:prstGeom>
          <a:noFill/>
        </p:spPr>
      </p:pic>
      <p:pic>
        <p:nvPicPr>
          <p:cNvPr id="49158" name="Picture 6" descr="https://miro.medium.com/v2/resize:fit:700/0*z7ZpVDuRXanS44n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4292" y="3737709"/>
            <a:ext cx="4348519" cy="26153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290321"/>
            <a:ext cx="10271078" cy="172719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Этап 2</a:t>
            </a:r>
          </a:p>
          <a:p>
            <a:r>
              <a:rPr lang="ru-RU" dirty="0" smtClean="0"/>
              <a:t>Далее переходим к </a:t>
            </a:r>
            <a:r>
              <a:rPr lang="ru-RU" dirty="0" err="1" smtClean="0"/>
              <a:t>t-SNE</a:t>
            </a:r>
            <a:r>
              <a:rPr lang="ru-RU" dirty="0" smtClean="0"/>
              <a:t>, который </a:t>
            </a:r>
            <a:r>
              <a:rPr lang="ru-RU" dirty="0" err="1" smtClean="0"/>
              <a:t>рандомно</a:t>
            </a:r>
            <a:r>
              <a:rPr lang="ru-RU" dirty="0" smtClean="0"/>
              <a:t> отображает все точки в более </a:t>
            </a:r>
            <a:r>
              <a:rPr lang="ru-RU" dirty="0" err="1" smtClean="0"/>
              <a:t>низкоразмерном</a:t>
            </a:r>
            <a:r>
              <a:rPr lang="ru-RU" dirty="0" smtClean="0"/>
              <a:t> пространстве и вычисляет сходство между ними, как описано выше. Правда, с одним отличием: на этот раз алгоритм использует </a:t>
            </a:r>
            <a:r>
              <a:rPr lang="ru-RU" b="1" dirty="0" smtClean="0"/>
              <a:t>t-распределение </a:t>
            </a:r>
            <a:r>
              <a:rPr lang="ru-RU" dirty="0" smtClean="0"/>
              <a:t>вместо нормального распределения.</a:t>
            </a:r>
            <a:endParaRPr lang="ru-RU" dirty="0"/>
          </a:p>
        </p:txBody>
      </p:sp>
      <p:pic>
        <p:nvPicPr>
          <p:cNvPr id="50178" name="Picture 2" descr="https://miro.medium.com/v2/resize:fit:700/0*keztxpMb34Cs2W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878" y="3609232"/>
            <a:ext cx="5158048" cy="3146410"/>
          </a:xfrm>
          <a:prstGeom prst="rect">
            <a:avLst/>
          </a:prstGeom>
          <a:noFill/>
        </p:spPr>
      </p:pic>
      <p:pic>
        <p:nvPicPr>
          <p:cNvPr id="50180" name="Picture 4" descr="https://www.codecamp.ru/content/images/2020/11/norm_vs_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806" y="3615902"/>
            <a:ext cx="3394786" cy="31192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310641"/>
            <a:ext cx="10271078" cy="23571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Этап 3</a:t>
            </a:r>
          </a:p>
          <a:p>
            <a:r>
              <a:rPr lang="ru-RU" dirty="0" smtClean="0"/>
              <a:t>Теперь цель алгоритма состоит в том, чтобы создать новую матрицу сходства, похожую на исходную, используя итерационный подход. С каждой итерацией точки перемещаются к своим ближайшим соседям из исходного многомерного пространства и удаляются от отдаленных.</a:t>
            </a:r>
          </a:p>
          <a:p>
            <a:r>
              <a:rPr lang="ru-RU" dirty="0" smtClean="0"/>
              <a:t>Новая матрица сходства постепенно начинает больше походить на исходную. Процесс продолжается до тех пор, пока не будет достигнуто максимальное количество итераций или предельное улучшение.</a:t>
            </a:r>
            <a:endParaRPr lang="ru-RU" dirty="0"/>
          </a:p>
        </p:txBody>
      </p:sp>
      <p:pic>
        <p:nvPicPr>
          <p:cNvPr id="51202" name="Picture 2" descr="Understanding t-SNE by Implementation | by Adam Orucu 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007" y="4013009"/>
            <a:ext cx="6762465" cy="28176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168400"/>
            <a:ext cx="10271078" cy="542543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Природа метода</a:t>
            </a:r>
          </a:p>
          <a:p>
            <a:r>
              <a:rPr lang="ru-RU" b="1" dirty="0" smtClean="0"/>
              <a:t>PCA </a:t>
            </a:r>
            <a:r>
              <a:rPr lang="ru-RU" dirty="0" smtClean="0"/>
              <a:t>:</a:t>
            </a:r>
            <a:endParaRPr lang="ru-RU" dirty="0" smtClean="0"/>
          </a:p>
          <a:p>
            <a:pPr lvl="1"/>
            <a:r>
              <a:rPr lang="ru-RU" dirty="0" smtClean="0"/>
              <a:t>Линейный метод, который выполняет преобразование данных в новое пространство с использованием линейных комбинаций исходных признаков.</a:t>
            </a:r>
          </a:p>
          <a:p>
            <a:pPr lvl="1"/>
            <a:r>
              <a:rPr lang="ru-RU" dirty="0" smtClean="0"/>
              <a:t>Стремится найти ортогональные компоненты (оси), которые максимизируют дисперсию данных, упорядочивая их по убыванию этой дисперсии.</a:t>
            </a:r>
          </a:p>
          <a:p>
            <a:r>
              <a:rPr lang="ru-RU" b="1" dirty="0" err="1" smtClean="0"/>
              <a:t>t-SNE</a:t>
            </a:r>
            <a:r>
              <a:rPr lang="ru-RU" b="1" dirty="0" smtClean="0"/>
              <a:t> </a:t>
            </a:r>
            <a:r>
              <a:rPr lang="ru-RU" dirty="0" smtClean="0"/>
              <a:t>:</a:t>
            </a:r>
            <a:endParaRPr lang="ru-RU" dirty="0" smtClean="0"/>
          </a:p>
          <a:p>
            <a:pPr lvl="1"/>
            <a:r>
              <a:rPr lang="ru-RU" dirty="0" smtClean="0"/>
              <a:t>Нелинейный метод, который стремится сохранить </a:t>
            </a:r>
            <a:r>
              <a:rPr lang="ru-RU" b="1" dirty="0" smtClean="0"/>
              <a:t>локальную структуру</a:t>
            </a:r>
            <a:r>
              <a:rPr lang="ru-RU" dirty="0" smtClean="0"/>
              <a:t> данных, то есть близкие объекты остаются близкими в </a:t>
            </a:r>
            <a:r>
              <a:rPr lang="ru-RU" dirty="0" err="1" smtClean="0"/>
              <a:t>низкоразмерном</a:t>
            </a:r>
            <a:r>
              <a:rPr lang="ru-RU" dirty="0" smtClean="0"/>
              <a:t> пространстве.</a:t>
            </a:r>
          </a:p>
          <a:p>
            <a:pPr lvl="1"/>
            <a:r>
              <a:rPr lang="ru-RU" dirty="0" smtClean="0"/>
              <a:t>Пытается минимизировать различия между вероятностями соседства в высоко- и </a:t>
            </a:r>
            <a:r>
              <a:rPr lang="ru-RU" dirty="0" err="1" smtClean="0"/>
              <a:t>низкоразмерных</a:t>
            </a:r>
            <a:r>
              <a:rPr lang="ru-RU" dirty="0" smtClean="0"/>
              <a:t> пространствах, используя распределение </a:t>
            </a:r>
            <a:r>
              <a:rPr lang="ru-RU" b="1" dirty="0" smtClean="0"/>
              <a:t>t-Стьюдента</a:t>
            </a:r>
            <a:r>
              <a:rPr lang="ru-RU" dirty="0" smtClean="0"/>
              <a:t> для создания проекций.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ru-RU" b="1" dirty="0" smtClean="0"/>
              <a:t>Цели </a:t>
            </a:r>
            <a:r>
              <a:rPr lang="ru-RU" b="1" dirty="0" smtClean="0"/>
              <a:t>и задачи</a:t>
            </a:r>
          </a:p>
          <a:p>
            <a:r>
              <a:rPr lang="ru-RU" b="1" dirty="0" smtClean="0"/>
              <a:t>PCA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Основная цель — уменьшение размерности данных при сохранении как можно большего объёма дисперсии (вариации) данных.</a:t>
            </a:r>
          </a:p>
          <a:p>
            <a:pPr lvl="1"/>
            <a:r>
              <a:rPr lang="ru-RU" dirty="0" smtClean="0"/>
              <a:t>Часто используется для предварительной обработки данных, чтобы уменьшить количество признаков перед применением машинного обучения.</a:t>
            </a:r>
          </a:p>
          <a:p>
            <a:r>
              <a:rPr lang="ru-RU" b="1" dirty="0" err="1" smtClean="0"/>
              <a:t>t-SNE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Основная цель — визуализация многомерных данных в двух- или трёхмерном пространстве, сохраняя локальные структуры (кластеризацию и сходства между точками).</a:t>
            </a:r>
          </a:p>
          <a:p>
            <a:pPr lvl="1"/>
            <a:r>
              <a:rPr lang="ru-RU" dirty="0" smtClean="0"/>
              <a:t>Используется в основном для визуализации и анализа данных (например, для изучения кластеров, закономерностей в данных</a:t>
            </a:r>
            <a:r>
              <a:rPr lang="ru-RU" dirty="0" smtClean="0"/>
              <a:t>).</a:t>
            </a: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Сжатие данных </a:t>
            </a:r>
            <a:r>
              <a:rPr lang="en-US" dirty="0" smtClean="0"/>
              <a:t>t-SNE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1B2D-D15D-440D-8A9B-646BA581E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5"/>
          <p:cNvSpPr>
            <a:spLocks noGrp="1"/>
          </p:cNvSpPr>
          <p:nvPr>
            <p:ph idx="1"/>
          </p:nvPr>
        </p:nvSpPr>
        <p:spPr>
          <a:xfrm>
            <a:off x="838200" y="1107440"/>
            <a:ext cx="10271078" cy="575056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ru-RU" b="1" dirty="0" smtClean="0"/>
              <a:t>Способ </a:t>
            </a:r>
            <a:r>
              <a:rPr lang="ru-RU" b="1" dirty="0" smtClean="0"/>
              <a:t>работы</a:t>
            </a:r>
          </a:p>
          <a:p>
            <a:r>
              <a:rPr lang="ru-RU" b="1" dirty="0" smtClean="0"/>
              <a:t>PCA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Работает путем нахождения собственных векторов (направлений), которые объясняют наибольшую часть дисперсии в данных. Эти собственные векторы образуют новые оси в пространстве.</a:t>
            </a:r>
          </a:p>
          <a:p>
            <a:pPr lvl="1"/>
            <a:r>
              <a:rPr lang="ru-RU" dirty="0" smtClean="0"/>
              <a:t>Преобразует данные в новые признаки (главные компоненты), упорядоченные по важности.</a:t>
            </a:r>
          </a:p>
          <a:p>
            <a:pPr lvl="1"/>
            <a:r>
              <a:rPr lang="ru-RU" dirty="0" smtClean="0"/>
              <a:t>Линейная модель, то есть она хороша для данных с линейными зависимостями.</a:t>
            </a:r>
          </a:p>
          <a:p>
            <a:r>
              <a:rPr lang="ru-RU" b="1" dirty="0" err="1" smtClean="0"/>
              <a:t>t-SNE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Строит вероятности, основанные на расстояниях между точками в </a:t>
            </a:r>
            <a:r>
              <a:rPr lang="ru-RU" dirty="0" err="1" smtClean="0"/>
              <a:t>высокоразмерном</a:t>
            </a:r>
            <a:r>
              <a:rPr lang="ru-RU" dirty="0" smtClean="0"/>
              <a:t> пространстве, и пытается сохранить эти вероятности в </a:t>
            </a:r>
            <a:r>
              <a:rPr lang="ru-RU" dirty="0" err="1" smtClean="0"/>
              <a:t>низкоразмерном</a:t>
            </a:r>
            <a:r>
              <a:rPr lang="ru-RU" dirty="0" smtClean="0"/>
              <a:t> пространстве.</a:t>
            </a:r>
          </a:p>
          <a:p>
            <a:pPr lvl="1"/>
            <a:r>
              <a:rPr lang="ru-RU" dirty="0" smtClean="0"/>
              <a:t>Минимизирует дивергенцию </a:t>
            </a:r>
            <a:r>
              <a:rPr lang="ru-RU" dirty="0" err="1" smtClean="0"/>
              <a:t>Кульбака-Лейблера</a:t>
            </a:r>
            <a:r>
              <a:rPr lang="ru-RU" dirty="0" smtClean="0"/>
              <a:t> между распределениями вероятностей соседства точек в высоко- и </a:t>
            </a:r>
            <a:r>
              <a:rPr lang="ru-RU" dirty="0" err="1" smtClean="0"/>
              <a:t>низкоразмерном</a:t>
            </a:r>
            <a:r>
              <a:rPr lang="ru-RU" dirty="0" smtClean="0"/>
              <a:t> пространствах.</a:t>
            </a:r>
          </a:p>
          <a:p>
            <a:pPr lvl="1"/>
            <a:r>
              <a:rPr lang="ru-RU" dirty="0" smtClean="0"/>
              <a:t>Сохраняет локальные структуры, но может искажать глобальные связи, такие как расстояния между кластерами.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ru-RU" b="1" dirty="0" smtClean="0"/>
              <a:t>Выходные </a:t>
            </a:r>
            <a:r>
              <a:rPr lang="ru-RU" b="1" dirty="0" smtClean="0"/>
              <a:t>результаты</a:t>
            </a:r>
          </a:p>
          <a:p>
            <a:r>
              <a:rPr lang="ru-RU" b="1" dirty="0" smtClean="0"/>
              <a:t>PCA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Результатом является матрица, содержащая компоненты (направления), которые объясняют наибольшую часть дисперсии данных.</a:t>
            </a:r>
          </a:p>
          <a:p>
            <a:pPr lvl="1"/>
            <a:r>
              <a:rPr lang="ru-RU" dirty="0" smtClean="0"/>
              <a:t>Обеспечивает упорядочение признаков по их важности (по убыванию объяснённой дисперсии).</a:t>
            </a:r>
          </a:p>
          <a:p>
            <a:pPr lvl="1"/>
            <a:r>
              <a:rPr lang="ru-RU" dirty="0" smtClean="0"/>
              <a:t>Предоставляет новый набор признаков, которые являются линейными комбинациями исходных.</a:t>
            </a:r>
          </a:p>
          <a:p>
            <a:r>
              <a:rPr lang="ru-RU" b="1" dirty="0" err="1" smtClean="0"/>
              <a:t>t-SNE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Результат — это визуализация данных в двумерном или трёхмерном пространстве, где сохранены локальные зависимости между точками.</a:t>
            </a:r>
          </a:p>
          <a:p>
            <a:pPr lvl="1"/>
            <a:r>
              <a:rPr lang="ru-RU" dirty="0" smtClean="0"/>
              <a:t>Обычно используется для визуализации данных и не </a:t>
            </a:r>
            <a:r>
              <a:rPr lang="ru-RU" dirty="0" smtClean="0"/>
              <a:t>предоставляет </a:t>
            </a:r>
            <a:r>
              <a:rPr lang="ru-RU" dirty="0" smtClean="0"/>
              <a:t>интерпретируемых признаков, как PCA.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 t="49759"/>
          <a:stretch>
            <a:fillRect/>
          </a:stretch>
        </p:blipFill>
        <p:spPr bwMode="auto">
          <a:xfrm>
            <a:off x="7244080" y="1740274"/>
            <a:ext cx="3884686" cy="402044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без учителя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16560" y="1219200"/>
            <a:ext cx="6908800" cy="5252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smtClean="0"/>
              <a:t>2. Кластеризация</a:t>
            </a:r>
          </a:p>
          <a:p>
            <a:pPr marL="0" indent="0">
              <a:buNone/>
            </a:pPr>
            <a:endParaRPr lang="ru-RU" b="1" u="sng" dirty="0" smtClean="0"/>
          </a:p>
          <a:p>
            <a:pPr marL="355600" indent="0">
              <a:buNone/>
            </a:pPr>
            <a:r>
              <a:rPr lang="en-US" dirty="0" err="1" smtClean="0"/>
              <a:t>Кластеризация</a:t>
            </a:r>
            <a:r>
              <a:rPr lang="en-US" dirty="0" smtClean="0"/>
              <a:t> </a:t>
            </a:r>
            <a:r>
              <a:rPr lang="en-US" dirty="0" err="1" smtClean="0"/>
              <a:t>данных</a:t>
            </a:r>
            <a:r>
              <a:rPr lang="en-US" dirty="0" smtClean="0"/>
              <a:t> </a:t>
            </a:r>
            <a:r>
              <a:rPr lang="en-US" dirty="0" err="1" smtClean="0"/>
              <a:t>заключается</a:t>
            </a:r>
            <a:r>
              <a:rPr lang="en-US" dirty="0" smtClean="0"/>
              <a:t> в </a:t>
            </a:r>
            <a:r>
              <a:rPr lang="ru-RU" dirty="0" smtClean="0"/>
              <a:t>их </a:t>
            </a:r>
            <a:r>
              <a:rPr lang="en-US" dirty="0" err="1" smtClean="0"/>
              <a:t>группировке</a:t>
            </a:r>
            <a:r>
              <a:rPr lang="en-US" dirty="0" smtClean="0"/>
              <a:t> таким </a:t>
            </a:r>
            <a:r>
              <a:rPr lang="en-US" dirty="0" err="1" smtClean="0"/>
              <a:t>образом</a:t>
            </a:r>
            <a:r>
              <a:rPr lang="en-US" dirty="0" smtClean="0"/>
              <a:t>, </a:t>
            </a:r>
            <a:r>
              <a:rPr lang="en-US" dirty="0" err="1" smtClean="0"/>
              <a:t>чтобы</a:t>
            </a:r>
            <a:r>
              <a:rPr lang="en-US" dirty="0" smtClean="0"/>
              <a:t> </a:t>
            </a:r>
            <a:r>
              <a:rPr lang="en-US" dirty="0" err="1" smtClean="0"/>
              <a:t>элементы</a:t>
            </a:r>
            <a:r>
              <a:rPr lang="en-US" b="1" dirty="0" smtClean="0"/>
              <a:t> </a:t>
            </a:r>
            <a:r>
              <a:rPr lang="en-US" b="1" dirty="0" err="1" smtClean="0"/>
              <a:t>внутри</a:t>
            </a:r>
            <a:r>
              <a:rPr lang="en-US" b="1" dirty="0" smtClean="0"/>
              <a:t> </a:t>
            </a:r>
            <a:r>
              <a:rPr lang="en-US" b="1" dirty="0" err="1" smtClean="0"/>
              <a:t>одного</a:t>
            </a:r>
            <a:r>
              <a:rPr lang="en-US" b="1" dirty="0" smtClean="0"/>
              <a:t> </a:t>
            </a:r>
            <a:r>
              <a:rPr lang="en-US" b="1" dirty="0" err="1" smtClean="0"/>
              <a:t>кластера</a:t>
            </a:r>
            <a:r>
              <a:rPr lang="en-US" b="1" dirty="0" smtClean="0"/>
              <a:t> </a:t>
            </a:r>
            <a:r>
              <a:rPr lang="en-US" dirty="0" err="1" smtClean="0"/>
              <a:t>были</a:t>
            </a:r>
            <a:r>
              <a:rPr lang="en-US" dirty="0" smtClean="0"/>
              <a:t> </a:t>
            </a:r>
            <a:r>
              <a:rPr lang="en-US" dirty="0" err="1" smtClean="0"/>
              <a:t>наиболее</a:t>
            </a:r>
            <a:r>
              <a:rPr lang="en-US" dirty="0" smtClean="0"/>
              <a:t> </a:t>
            </a:r>
            <a:r>
              <a:rPr lang="en-US" b="1" dirty="0" err="1" smtClean="0"/>
              <a:t>согласованы</a:t>
            </a:r>
            <a:r>
              <a:rPr lang="en-US" b="1" dirty="0" smtClean="0"/>
              <a:t> и </a:t>
            </a:r>
            <a:r>
              <a:rPr lang="en-US" b="1" dirty="0" err="1" smtClean="0"/>
              <a:t>попарно</a:t>
            </a:r>
            <a:r>
              <a:rPr lang="en-US" b="1" dirty="0" smtClean="0"/>
              <a:t> </a:t>
            </a:r>
            <a:r>
              <a:rPr lang="en-US" b="1" dirty="0" err="1" smtClean="0"/>
              <a:t>схожи</a:t>
            </a:r>
            <a:r>
              <a:rPr lang="en-US" dirty="0" smtClean="0"/>
              <a:t>, а </a:t>
            </a:r>
            <a:r>
              <a:rPr lang="en-US" dirty="0" err="1" smtClean="0"/>
              <a:t>элементы</a:t>
            </a:r>
            <a:r>
              <a:rPr lang="en-US" dirty="0" smtClean="0"/>
              <a:t> </a:t>
            </a:r>
            <a:r>
              <a:rPr lang="en-US" dirty="0" err="1" smtClean="0"/>
              <a:t>из</a:t>
            </a:r>
            <a:r>
              <a:rPr lang="en-US" dirty="0" smtClean="0"/>
              <a:t> </a:t>
            </a:r>
            <a:r>
              <a:rPr lang="en-US" b="1" dirty="0" err="1" smtClean="0"/>
              <a:t>разных</a:t>
            </a:r>
            <a:r>
              <a:rPr lang="en-US" b="1" dirty="0" smtClean="0"/>
              <a:t> </a:t>
            </a:r>
            <a:r>
              <a:rPr lang="en-US" b="1" dirty="0" err="1" smtClean="0"/>
              <a:t>кластеров</a:t>
            </a:r>
            <a:r>
              <a:rPr lang="en-US" b="1" dirty="0" smtClean="0"/>
              <a:t> </a:t>
            </a:r>
            <a:r>
              <a:rPr lang="en-US" b="1" dirty="0" err="1" smtClean="0"/>
              <a:t>максимально</a:t>
            </a:r>
            <a:r>
              <a:rPr lang="en-US" b="1" dirty="0" smtClean="0"/>
              <a:t> </a:t>
            </a:r>
            <a:r>
              <a:rPr lang="en-US" b="1" dirty="0" err="1" smtClean="0"/>
              <a:t>различались</a:t>
            </a:r>
            <a:r>
              <a:rPr lang="en-US" b="1" dirty="0" smtClean="0"/>
              <a:t> </a:t>
            </a:r>
            <a:r>
              <a:rPr lang="en-US" b="1" dirty="0" err="1" smtClean="0"/>
              <a:t>между</a:t>
            </a:r>
            <a:r>
              <a:rPr lang="en-US" b="1" dirty="0" smtClean="0"/>
              <a:t> </a:t>
            </a:r>
            <a:r>
              <a:rPr lang="en-US" b="1" dirty="0" err="1" smtClean="0"/>
              <a:t>собой</a:t>
            </a:r>
            <a:r>
              <a:rPr lang="ru-RU" dirty="0" smtClean="0"/>
              <a:t>.</a:t>
            </a:r>
          </a:p>
          <a:p>
            <a:pPr marL="355600" indent="0">
              <a:buNone/>
            </a:pPr>
            <a:r>
              <a:rPr lang="ru-RU" dirty="0" smtClean="0"/>
              <a:t> </a:t>
            </a:r>
          </a:p>
          <a:p>
            <a:pPr marL="720725" indent="-365125">
              <a:buFont typeface="Wingdings" pitchFamily="2" charset="2"/>
              <a:buChar char="Ø"/>
            </a:pPr>
            <a:r>
              <a:rPr lang="ru-RU" dirty="0" smtClean="0"/>
              <a:t>Вводится способ измерения сходства</a:t>
            </a:r>
            <a:r>
              <a:rPr lang="ru-RU" dirty="0" smtClean="0"/>
              <a:t> </a:t>
            </a:r>
            <a:r>
              <a:rPr lang="ru-RU" dirty="0" smtClean="0"/>
              <a:t>данных (расстояния между данными)</a:t>
            </a:r>
          </a:p>
          <a:p>
            <a:pPr marL="720725" indent="-365125">
              <a:buFont typeface="Wingdings" pitchFamily="2" charset="2"/>
              <a:buChar char="Ø"/>
            </a:pPr>
            <a:r>
              <a:rPr lang="ru-RU" dirty="0" smtClean="0"/>
              <a:t>Выполняется поиск кластеров путем минимизации расстояний между элементами из одного кластера</a:t>
            </a:r>
          </a:p>
          <a:p>
            <a:pPr marL="355600" indent="0">
              <a:buNone/>
            </a:pPr>
            <a:endParaRPr lang="ru-RU" dirty="0" smtClean="0"/>
          </a:p>
          <a:p>
            <a:pPr marL="35560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Искусственный Интеллект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60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9"/>
          <p:cNvSpPr>
            <a:spLocks noGrp="1"/>
          </p:cNvSpPr>
          <p:nvPr>
            <p:ph idx="1"/>
          </p:nvPr>
        </p:nvSpPr>
        <p:spPr>
          <a:xfrm>
            <a:off x="375920" y="1927224"/>
            <a:ext cx="10251440" cy="450405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35570" y="3434694"/>
            <a:ext cx="69614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000">
                <a:solidFill>
                  <a:schemeClr val="accent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Обучение без учителя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/>
              <a:t>Кластеризация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488" y="1676400"/>
            <a:ext cx="10079321" cy="445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без учителя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16560" y="1219200"/>
            <a:ext cx="10505440" cy="1656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u="sng" dirty="0" smtClean="0"/>
              <a:t>3. Сжатие данных</a:t>
            </a:r>
          </a:p>
          <a:p>
            <a:pPr marL="355600" indent="0">
              <a:buNone/>
            </a:pPr>
            <a:r>
              <a:rPr lang="ru-RU" dirty="0" smtClean="0"/>
              <a:t>Процесс </a:t>
            </a:r>
            <a:r>
              <a:rPr lang="ru-RU" dirty="0" smtClean="0"/>
              <a:t>уменьшения размера данных или их представления с сохранением ключевой информации, чтобы сделать обработку данных более эффективной.</a:t>
            </a:r>
            <a:endParaRPr lang="ru-RU" dirty="0" smtClean="0"/>
          </a:p>
          <a:p>
            <a:pPr marL="355600" indent="0">
              <a:buNone/>
            </a:pPr>
            <a:endParaRPr lang="ru-RU" dirty="0" smtClean="0"/>
          </a:p>
        </p:txBody>
      </p:sp>
      <p:pic>
        <p:nvPicPr>
          <p:cNvPr id="18434" name="Picture 2" descr="Файл:Pca dim red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60" y="3962401"/>
            <a:ext cx="11299902" cy="28956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2812383"/>
            <a:ext cx="6736080" cy="110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559040" y="2824480"/>
            <a:ext cx="390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Не отбор наиболее информативных </a:t>
            </a:r>
            <a:r>
              <a:rPr lang="ru-RU" dirty="0" err="1" smtClean="0">
                <a:solidFill>
                  <a:schemeClr val="accent1"/>
                </a:solidFill>
              </a:rPr>
              <a:t>фич</a:t>
            </a:r>
            <a:r>
              <a:rPr lang="ru-RU" dirty="0" smtClean="0">
                <a:solidFill>
                  <a:schemeClr val="accent1"/>
                </a:solidFill>
              </a:rPr>
              <a:t>, а создание нового признакового пространства меньшей размерности!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Кластеризация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345440" y="1219201"/>
            <a:ext cx="10363200" cy="37693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u="sng" dirty="0" smtClean="0"/>
              <a:t>Для чего используется?</a:t>
            </a:r>
            <a:endParaRPr lang="en-US" b="1" u="sng" dirty="0" smtClean="0"/>
          </a:p>
          <a:p>
            <a:pPr>
              <a:buFont typeface="Wingdings" pitchFamily="2" charset="2"/>
              <a:buChar char="ü"/>
            </a:pPr>
            <a:r>
              <a:rPr lang="ru-RU" b="1" i="1" dirty="0" smtClean="0"/>
              <a:t>Задача </a:t>
            </a:r>
            <a:r>
              <a:rPr lang="ru-RU" b="1" i="1" dirty="0" smtClean="0"/>
              <a:t>кластеризации документов или </a:t>
            </a:r>
            <a:r>
              <a:rPr lang="ru-RU" b="1" i="1" dirty="0" smtClean="0"/>
              <a:t>новостей</a:t>
            </a:r>
            <a:endParaRPr lang="en-US" b="1" i="1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Каждый </a:t>
            </a:r>
            <a:r>
              <a:rPr lang="ru-RU" dirty="0" smtClean="0"/>
              <a:t>день в интернете публикуются тысячи новостей, причем часто про одно и то же рассказывают на разных сайтах. «</a:t>
            </a:r>
            <a:r>
              <a:rPr lang="ru-RU" dirty="0" err="1" smtClean="0"/>
              <a:t>Яндекс.Новости</a:t>
            </a:r>
            <a:r>
              <a:rPr lang="ru-RU" dirty="0" smtClean="0"/>
              <a:t>» </a:t>
            </a:r>
            <a:r>
              <a:rPr lang="ru-RU" dirty="0" err="1" smtClean="0"/>
              <a:t>кластеризует</a:t>
            </a:r>
            <a:r>
              <a:rPr lang="ru-RU" dirty="0" smtClean="0"/>
              <a:t> описания одного события с разных сайтов в сюжеты, чтобы пользователю было проще в них ориентироваться.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Никакой </a:t>
            </a:r>
            <a:r>
              <a:rPr lang="ru-RU" b="1" dirty="0" smtClean="0"/>
              <a:t>разметки</a:t>
            </a:r>
            <a:r>
              <a:rPr lang="ru-RU" dirty="0" smtClean="0"/>
              <a:t> в этой задаче </a:t>
            </a:r>
            <a:r>
              <a:rPr lang="ru-RU" b="1" dirty="0" smtClean="0"/>
              <a:t>сделать не получится</a:t>
            </a:r>
            <a:r>
              <a:rPr lang="ru-RU" dirty="0" smtClean="0"/>
              <a:t>, потому что новые сюжеты появляются каждую минуту. Нужно использовать алгоритмы кластеризации, которые могут решать эту задачу без разметки.</a:t>
            </a:r>
            <a:endParaRPr lang="ru-RU" b="1" u="sng" dirty="0"/>
          </a:p>
        </p:txBody>
      </p:sp>
      <p:sp>
        <p:nvSpPr>
          <p:cNvPr id="22530" name="AutoShape 2" descr="Яндекс» продаёт VK сервисы «Новости» и «Дзен» / Новости членов СРО / Новости  | СРО Ассоциация маркетинговой индустрии «Рекламный Сове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Яндекс» продаёт VK сервисы «Новости» и «Дзен» / Новости членов СРО / Новости  | СРО Ассоциация маркетинговой индустрии «Рекламный Совет»"/>
          <p:cNvPicPr>
            <a:picLocks noChangeAspect="1" noChangeArrowheads="1"/>
          </p:cNvPicPr>
          <p:nvPr/>
        </p:nvPicPr>
        <p:blipFill>
          <a:blip r:embed="rId2" cstate="print"/>
          <a:srcRect t="21180" b="30281"/>
          <a:stretch>
            <a:fillRect/>
          </a:stretch>
        </p:blipFill>
        <p:spPr bwMode="auto">
          <a:xfrm>
            <a:off x="3312159" y="4936906"/>
            <a:ext cx="5592445" cy="1514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45069</TotalTime>
  <Words>2300</Words>
  <Application>Microsoft Office PowerPoint</Application>
  <PresentationFormat>Произвольный</PresentationFormat>
  <Paragraphs>399</Paragraphs>
  <Slides>60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Искусственный Интеллект</vt:lpstr>
      <vt:lpstr>Обучение без учителя</vt:lpstr>
      <vt:lpstr>Обучение без учителя</vt:lpstr>
      <vt:lpstr>Обучение без учителя</vt:lpstr>
      <vt:lpstr>Обучение без учителя</vt:lpstr>
      <vt:lpstr>Обучение без учителя</vt:lpstr>
      <vt:lpstr>Обучение без учителя</vt:lpstr>
      <vt:lpstr>Обучение без учителя</vt:lpstr>
      <vt:lpstr>Кластеризация</vt:lpstr>
      <vt:lpstr>Слайд 10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 k-Means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Кластеризация</vt:lpstr>
      <vt:lpstr>Сжатие данных</vt:lpstr>
      <vt:lpstr>Сжатие данных</vt:lpstr>
      <vt:lpstr>Сжатие данных</vt:lpstr>
      <vt:lpstr>Сжатие данных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PCA</vt:lpstr>
      <vt:lpstr>Сжатие данных t-SNE</vt:lpstr>
      <vt:lpstr>Сжатие данных t-SNE</vt:lpstr>
      <vt:lpstr>Сжатие данных t-SNE</vt:lpstr>
      <vt:lpstr>Сжатие данных t-SNE</vt:lpstr>
      <vt:lpstr>Сжатие данных t-SNE</vt:lpstr>
      <vt:lpstr>Сжатие данных t-SNE</vt:lpstr>
      <vt:lpstr>Искусственный Интеллект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</dc:title>
  <dc:creator>User Obstinate</dc:creator>
  <cp:lastModifiedBy>Полина Мартынюк</cp:lastModifiedBy>
  <cp:revision>660</cp:revision>
  <dcterms:created xsi:type="dcterms:W3CDTF">2021-05-04T06:37:33Z</dcterms:created>
  <dcterms:modified xsi:type="dcterms:W3CDTF">2024-12-05T21:26:41Z</dcterms:modified>
</cp:coreProperties>
</file>