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64"/>
  </p:notesMasterIdLst>
  <p:handoutMasterIdLst>
    <p:handoutMasterId r:id="rId65"/>
  </p:handoutMasterIdLst>
  <p:sldIdLst>
    <p:sldId id="355" r:id="rId2"/>
    <p:sldId id="320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70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332" r:id="rId22"/>
    <p:sldId id="294" r:id="rId23"/>
    <p:sldId id="333" r:id="rId24"/>
    <p:sldId id="329" r:id="rId25"/>
    <p:sldId id="295" r:id="rId26"/>
    <p:sldId id="330" r:id="rId27"/>
    <p:sldId id="296" r:id="rId28"/>
    <p:sldId id="297" r:id="rId29"/>
    <p:sldId id="356" r:id="rId30"/>
    <p:sldId id="299" r:id="rId31"/>
    <p:sldId id="336" r:id="rId32"/>
    <p:sldId id="368" r:id="rId33"/>
    <p:sldId id="309" r:id="rId34"/>
    <p:sldId id="335" r:id="rId35"/>
    <p:sldId id="337" r:id="rId36"/>
    <p:sldId id="338" r:id="rId37"/>
    <p:sldId id="339" r:id="rId38"/>
    <p:sldId id="340" r:id="rId39"/>
    <p:sldId id="341" r:id="rId40"/>
    <p:sldId id="342" r:id="rId41"/>
    <p:sldId id="343" r:id="rId42"/>
    <p:sldId id="344" r:id="rId43"/>
    <p:sldId id="345" r:id="rId44"/>
    <p:sldId id="346" r:id="rId45"/>
    <p:sldId id="347" r:id="rId46"/>
    <p:sldId id="348" r:id="rId47"/>
    <p:sldId id="307" r:id="rId48"/>
    <p:sldId id="308" r:id="rId49"/>
    <p:sldId id="316" r:id="rId50"/>
    <p:sldId id="373" r:id="rId51"/>
    <p:sldId id="318" r:id="rId52"/>
    <p:sldId id="364" r:id="rId53"/>
    <p:sldId id="365" r:id="rId54"/>
    <p:sldId id="366" r:id="rId55"/>
    <p:sldId id="369" r:id="rId56"/>
    <p:sldId id="370" r:id="rId57"/>
    <p:sldId id="371" r:id="rId58"/>
    <p:sldId id="372" r:id="rId59"/>
    <p:sldId id="317" r:id="rId60"/>
    <p:sldId id="367" r:id="rId61"/>
    <p:sldId id="319" r:id="rId62"/>
    <p:sldId id="363" r:id="rId6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800000"/>
    <a:srgbClr val="969696"/>
    <a:srgbClr val="4D4D4D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42" autoAdjust="0"/>
    <p:restoredTop sz="89614" autoAdjust="0"/>
  </p:normalViewPr>
  <p:slideViewPr>
    <p:cSldViewPr>
      <p:cViewPr varScale="1">
        <p:scale>
          <a:sx n="74" d="100"/>
          <a:sy n="74" d="100"/>
        </p:scale>
        <p:origin x="134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6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C12881-F742-4AB8-A543-8A1CF24065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5498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2C6B8D4-8819-49E5-B1BE-0A41C0B49E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429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6EC076-12AE-408E-811A-6279CC6D74CD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9F5447-9B68-4684-BF91-8CE85785F827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61566A-564F-4D12-AE92-FCD3429CF44C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A74862-2677-4D88-A522-02E239592A3D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29B580-875E-4FDE-86E4-5819190C3A4C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6A5682-CD8B-4D7B-96F7-0E9247990BF3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0CF3AD-4A5E-4581-8C15-CFE0D2834A34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D9BF64-7F41-446F-9956-257368001E62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FC5A5A-A997-47E3-A716-D674D4B3DD14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23376E-C409-4E0C-8096-A3C9620D513D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418AAB-11A4-482D-9C25-626964F0EDC8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33BD89-CDD4-4A34-9B0D-1BB5099EC1CC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6E8A21-7AA5-4F99-8F10-2A46C7978B26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0089D9-F457-4A7D-9193-D90458D1DF28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8BFE61-F2D3-411C-B207-FD701ACE46E7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4AA621-5895-4CEC-B1CF-5A6AC6901BBA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C637B4-A2FC-473F-A331-D5FA94C3135B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FC0CD2-8396-473B-B342-8D82D4B39272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77A70E-3348-4550-AC99-00515FA75C81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B8F42F-599D-4707-963A-56CE4C61E2B4}" type="slidenum">
              <a:rPr lang="ru-RU" smtClean="0"/>
              <a:pPr/>
              <a:t>27</a:t>
            </a:fld>
            <a:endParaRPr lang="ru-RU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813ACA-635E-41DE-8004-BDD0F5B43448}" type="slidenum">
              <a:rPr lang="ru-RU" smtClean="0"/>
              <a:pPr/>
              <a:t>28</a:t>
            </a:fld>
            <a:endParaRPr lang="ru-RU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3A6E1A-30E7-4A89-B777-5F41B54994E7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C036B7-D8B2-4B8C-8985-90CE88675936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C22261-0479-4866-84E7-35F9007B1F03}" type="slidenum">
              <a:rPr lang="ru-RU" smtClean="0"/>
              <a:pPr/>
              <a:t>30</a:t>
            </a:fld>
            <a:endParaRPr lang="ru-RU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1A44AA-76E0-4B54-94FA-FD6C056CD7B9}" type="slidenum">
              <a:rPr lang="ru-RU" smtClean="0"/>
              <a:pPr/>
              <a:t>31</a:t>
            </a:fld>
            <a:endParaRPr lang="ru-RU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21108F-14FA-43CA-B844-C46014829F52}" type="slidenum">
              <a:rPr lang="ru-RU" smtClean="0"/>
              <a:pPr/>
              <a:t>33</a:t>
            </a:fld>
            <a:endParaRPr lang="ru-RU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318F72-ED11-45FA-8F52-C1A061263F28}" type="slidenum">
              <a:rPr lang="ru-RU" smtClean="0"/>
              <a:pPr/>
              <a:t>34</a:t>
            </a:fld>
            <a:endParaRPr lang="ru-RU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49E18B-E9AE-42BB-8301-D93EDEE4CF45}" type="slidenum">
              <a:rPr lang="ru-RU" smtClean="0"/>
              <a:pPr/>
              <a:t>35</a:t>
            </a:fld>
            <a:endParaRPr lang="ru-RU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ED6DB7-A220-4B60-980A-F9866DA725E6}" type="slidenum">
              <a:rPr lang="ru-RU" smtClean="0"/>
              <a:pPr/>
              <a:t>36</a:t>
            </a:fld>
            <a:endParaRPr lang="ru-RU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1E9970-59C9-4F0E-B2CE-CD19AE55AE98}" type="slidenum">
              <a:rPr lang="ru-RU" smtClean="0"/>
              <a:pPr/>
              <a:t>37</a:t>
            </a:fld>
            <a:endParaRPr lang="ru-RU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ru-RU"/>
              <a:t>Арифметическое -, логическое !, поразрядное </a:t>
            </a:r>
            <a:r>
              <a:rPr lang="en-US"/>
              <a:t>~</a:t>
            </a:r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C6550C-6460-4602-8C29-34EFD7808B8E}" type="slidenum">
              <a:rPr lang="ru-RU" smtClean="0"/>
              <a:pPr/>
              <a:t>38</a:t>
            </a:fld>
            <a:endParaRPr lang="ru-RU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1A6098-AA9C-497D-A3A9-F5BCC28076D2}" type="slidenum">
              <a:rPr lang="ru-RU" smtClean="0"/>
              <a:pPr/>
              <a:t>39</a:t>
            </a:fld>
            <a:endParaRPr lang="ru-RU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E07547-7835-4CC9-BE37-2BF100C88DFB}" type="slidenum">
              <a:rPr lang="ru-RU" smtClean="0"/>
              <a:pPr/>
              <a:t>40</a:t>
            </a:fld>
            <a:endParaRPr lang="ru-RU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BDD576-110A-46CF-9C77-22F374E454EC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929F08-A2B7-4006-B555-7775361F1CD2}" type="slidenum">
              <a:rPr lang="ru-RU" smtClean="0"/>
              <a:pPr/>
              <a:t>41</a:t>
            </a:fld>
            <a:endParaRPr lang="ru-RU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B25FC5-A4B7-4709-AF5C-51611CAD15BE}" type="slidenum">
              <a:rPr lang="ru-RU" smtClean="0"/>
              <a:pPr/>
              <a:t>42</a:t>
            </a:fld>
            <a:endParaRPr lang="ru-RU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115132-83F8-46F8-905C-0073F842E82D}" type="slidenum">
              <a:rPr lang="ru-RU" smtClean="0"/>
              <a:pPr/>
              <a:t>43</a:t>
            </a:fld>
            <a:endParaRPr lang="ru-RU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4182E0-F713-4D32-9586-1E01E28647AC}" type="slidenum">
              <a:rPr lang="ru-RU" smtClean="0"/>
              <a:pPr/>
              <a:t>44</a:t>
            </a:fld>
            <a:endParaRPr lang="ru-RU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B52792-63C0-44E6-9D4A-5B56A364060E}" type="slidenum">
              <a:rPr lang="ru-RU" smtClean="0"/>
              <a:pPr/>
              <a:t>45</a:t>
            </a:fld>
            <a:endParaRPr lang="ru-RU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91C28B-6A30-420A-A682-FC68142AD118}" type="slidenum">
              <a:rPr lang="ru-RU" smtClean="0"/>
              <a:pPr/>
              <a:t>46</a:t>
            </a:fld>
            <a:endParaRPr lang="ru-RU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EB794E-89CE-40A6-B8E7-6EDADF9BAB92}" type="slidenum">
              <a:rPr lang="ru-RU" smtClean="0"/>
              <a:pPr/>
              <a:t>47</a:t>
            </a:fld>
            <a:endParaRPr lang="ru-RU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220E7E-9499-446D-B872-3EBB902DD113}" type="slidenum">
              <a:rPr lang="ru-RU" smtClean="0"/>
              <a:pPr/>
              <a:t>48</a:t>
            </a:fld>
            <a:endParaRPr lang="ru-RU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CA5E4A-19BF-4900-AB6F-EBFCC02BE131}" type="slidenum">
              <a:rPr lang="ru-RU" smtClean="0"/>
              <a:pPr/>
              <a:t>49</a:t>
            </a:fld>
            <a:endParaRPr lang="ru-RU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1A7C85-0066-4019-A59A-DC776F7ADDE2}" type="slidenum">
              <a:rPr lang="ru-RU"/>
              <a:pPr/>
              <a:t>50</a:t>
            </a:fld>
            <a:endParaRPr lang="ru-RU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Это консольное приложение, выводящее окно сообщений </a:t>
            </a:r>
            <a:r>
              <a:rPr lang="en-US"/>
              <a:t>W-s.</a:t>
            </a:r>
          </a:p>
          <a:p>
            <a:r>
              <a:rPr lang="ru-RU"/>
              <a:t>Компилятор различает приложения по ключу </a:t>
            </a:r>
            <a:r>
              <a:rPr lang="en-US"/>
              <a:t>target:exe </a:t>
            </a:r>
            <a:r>
              <a:rPr lang="ru-RU"/>
              <a:t>или </a:t>
            </a:r>
            <a:r>
              <a:rPr lang="en-US"/>
              <a:t>target:winexe.</a:t>
            </a:r>
            <a:r>
              <a:rPr lang="ru-RU"/>
              <a:t> Он показывает, как загружать и запускать программу.</a:t>
            </a:r>
            <a:endParaRPr lang="en-US"/>
          </a:p>
          <a:p>
            <a:r>
              <a:rPr lang="ru-RU"/>
              <a:t>Вин-приложения, в свою очередь, могут использовать вывод на консоль.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54FFA1-1BD8-45BD-B080-8F477FB26477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5E07E9-2041-4B0E-B667-BB6744585C31}" type="slidenum">
              <a:rPr lang="ru-RU" smtClean="0"/>
              <a:pPr/>
              <a:t>51</a:t>
            </a:fld>
            <a:endParaRPr lang="ru-RU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C14709-8187-4A4C-95EA-978E399C57E4}" type="slidenum">
              <a:rPr lang="ru-RU" smtClean="0"/>
              <a:pPr/>
              <a:t>52</a:t>
            </a:fld>
            <a:endParaRPr lang="ru-RU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BB5C1F-E086-49EE-8799-D29AE8F7482C}" type="slidenum">
              <a:rPr lang="ru-RU" smtClean="0"/>
              <a:pPr/>
              <a:t>53</a:t>
            </a:fld>
            <a:endParaRPr lang="ru-RU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955CAA-9D28-4003-ACBC-83F89F96933A}" type="slidenum">
              <a:rPr lang="ru-RU" smtClean="0"/>
              <a:pPr/>
              <a:t>54</a:t>
            </a:fld>
            <a:endParaRPr lang="ru-RU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47CDC3-B093-490D-876A-F39EDEAE72B0}" type="slidenum">
              <a:rPr lang="ru-RU" smtClean="0"/>
              <a:pPr/>
              <a:t>59</a:t>
            </a:fld>
            <a:endParaRPr lang="ru-RU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1942AB-1590-478E-8A46-09B448855B85}" type="slidenum">
              <a:rPr lang="ru-RU" smtClean="0"/>
              <a:pPr/>
              <a:t>60</a:t>
            </a:fld>
            <a:endParaRPr lang="ru-RU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BF4195-5E93-4877-9908-0CCDED4810CC}" type="slidenum">
              <a:rPr lang="ru-RU" smtClean="0"/>
              <a:pPr/>
              <a:t>61</a:t>
            </a:fld>
            <a:endParaRPr lang="ru-RU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9B97F1-22D0-4E47-BDD2-BA5A15611F58}" type="slidenum">
              <a:rPr lang="ru-RU" smtClean="0"/>
              <a:pPr/>
              <a:t>62</a:t>
            </a:fld>
            <a:endParaRPr lang="ru-RU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648DF7-DB29-4237-A7C3-EAF84DF27104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647921-560C-4786-BEA9-C7D1D2888161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B821AB-7024-4727-8B4E-DE78E0D2CDEF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2ACA00-50A2-4024-9765-02A366F4A46C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6"/>
          <p:cNvSpPr>
            <a:spLocks noChangeArrowheads="1"/>
          </p:cNvSpPr>
          <p:nvPr/>
        </p:nvSpPr>
        <p:spPr bwMode="auto">
          <a:xfrm>
            <a:off x="4038600" y="12954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/>
          </a:p>
        </p:txBody>
      </p:sp>
      <p:sp>
        <p:nvSpPr>
          <p:cNvPr id="6048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1295400" y="776288"/>
            <a:ext cx="7678738" cy="519112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048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1524000"/>
            <a:ext cx="8229600" cy="4648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5026F-A111-4D6C-8A74-05C01AD011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rgbClr val="969696"/>
                </a:solidFill>
              </a:defRPr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45E98-8A84-4DC5-A34D-E280642253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94513" y="115888"/>
            <a:ext cx="2141537" cy="619283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115888"/>
            <a:ext cx="6273800" cy="6192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BAD06-2B80-4AAE-B947-AF2F26EC17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567737" cy="51911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836613"/>
            <a:ext cx="4200525" cy="5472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21238" y="836613"/>
            <a:ext cx="4202112" cy="5472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54F6C-345F-49CF-B422-99F02A3AC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567737" cy="51911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68313" y="836613"/>
            <a:ext cx="4200525" cy="5472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21238" y="836613"/>
            <a:ext cx="4202112" cy="5472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2B848-0BA6-47E2-B7C3-FFB02DCB5B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567737" cy="51911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68313" y="836613"/>
            <a:ext cx="8555037" cy="5472112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91A6F-8D0A-4D8C-8E50-9090C7FFD2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567737" cy="51911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68313" y="836613"/>
            <a:ext cx="4200525" cy="5472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21238" y="836613"/>
            <a:ext cx="4202112" cy="26590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21238" y="3648075"/>
            <a:ext cx="4202112" cy="26606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7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42EF5-A27E-423E-8FE4-F4B3D4E877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6B21-E78C-4393-A5F6-4521E29C90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05DC6-6EE6-4814-B656-5EC51C9EA8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836613"/>
            <a:ext cx="4200525" cy="547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21238" y="836613"/>
            <a:ext cx="4202112" cy="547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757AB-33BC-4F43-9D13-A2F89EFAC2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DBB3C-62A1-4A97-B157-2F6900C64D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264BE-0110-47B0-A8A6-5604617641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442AE-68E8-405B-94BB-6166D936AA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67166-269E-41FA-9458-8931D302EE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1E00A-DCE6-4220-ABC5-9024200C2B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5888"/>
            <a:ext cx="85677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075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836613"/>
            <a:ext cx="8555037" cy="547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9459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7650"/>
            <a:ext cx="284321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946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9461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C9F7F67-F333-44E4-BCA4-A393575BF5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  <p:sldLayoutId id="2147483836" r:id="rId13"/>
    <p:sldLayoutId id="2147483837" r:id="rId14"/>
    <p:sldLayoutId id="2147483838" r:id="rId15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10000"/>
        </a:spcAft>
        <a:buClr>
          <a:schemeClr val="folHlink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10000"/>
        </a:spcAft>
        <a:buClr>
          <a:schemeClr val="fol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10000"/>
        </a:spcAft>
        <a:buClr>
          <a:schemeClr val="tx2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10000"/>
        </a:spcAft>
        <a:buClr>
          <a:schemeClr val="hlink"/>
        </a:buClr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10000"/>
        </a:spcAft>
        <a:buClr>
          <a:schemeClr val="tx1"/>
        </a:buClr>
        <a:buSzPct val="85000"/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10000"/>
        </a:spcAft>
        <a:buClr>
          <a:schemeClr val="tx1"/>
        </a:buClr>
        <a:buSzPct val="85000"/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10000"/>
        </a:spcAft>
        <a:buClr>
          <a:schemeClr val="tx1"/>
        </a:buClr>
        <a:buSzPct val="85000"/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10000"/>
        </a:spcAft>
        <a:buClr>
          <a:schemeClr val="tx1"/>
        </a:buClr>
        <a:buSzPct val="85000"/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10000"/>
        </a:spcAft>
        <a:buClr>
          <a:schemeClr val="tx1"/>
        </a:buClr>
        <a:buSzPct val="8500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ru-ru/library/system.double.aspx" TargetMode="External"/><Relationship Id="rId2" Type="http://schemas.openxmlformats.org/officeDocument/2006/relationships/hyperlink" Target="http://msdn.microsoft.com/ru-ru/library/system.single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sdn.microsoft.com/ru-ru/library/system.formatexception.aspx" TargetMode="External"/><Relationship Id="rId4" Type="http://schemas.openxmlformats.org/officeDocument/2006/relationships/hyperlink" Target="http://msdn.microsoft.com/ru-ru/library/system.numerics.biginteger.aspx" TargetMode="Externa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D9B31E6-8108-4781-8A64-5EBEDFC307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123" name="Rectangle 74"/>
          <p:cNvSpPr>
            <a:spLocks noGrp="1" noChangeArrowheads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/>
              <a:t>Часть </a:t>
            </a:r>
            <a:r>
              <a:rPr lang="en-US"/>
              <a:t>I</a:t>
            </a:r>
            <a:endParaRPr lang="ru-RU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/>
              <a:t>Введение в программирование на языке </a:t>
            </a:r>
            <a:r>
              <a:rPr lang="en-US"/>
              <a:t>C#</a:t>
            </a:r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1433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32D9F4-5639-40E5-BC91-B4F313A3B3EA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7993062" cy="29527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b="1"/>
              <a:t>внутреннее представление данных</a:t>
            </a:r>
            <a:r>
              <a:rPr lang="ru-RU"/>
              <a:t> </a:t>
            </a:r>
            <a:r>
              <a:rPr lang="en-US"/>
              <a:t>  </a:t>
            </a:r>
            <a:r>
              <a:rPr lang="ru-RU"/>
              <a:t>=</a:t>
            </a:r>
            <a:r>
              <a:rPr lang="en-US"/>
              <a:t>&gt;</a:t>
            </a:r>
            <a:r>
              <a:rPr lang="ru-RU"/>
              <a:t>  </a:t>
            </a:r>
            <a:r>
              <a:rPr lang="ru-RU" i="1"/>
              <a:t>множество их возможных значений</a:t>
            </a:r>
          </a:p>
          <a:p>
            <a:pPr eaLnBrk="1" hangingPunct="1">
              <a:lnSpc>
                <a:spcPct val="150000"/>
              </a:lnSpc>
            </a:pPr>
            <a:endParaRPr lang="en-US"/>
          </a:p>
          <a:p>
            <a:pPr eaLnBrk="1" hangingPunct="1">
              <a:lnSpc>
                <a:spcPct val="150000"/>
              </a:lnSpc>
            </a:pPr>
            <a:r>
              <a:rPr lang="ru-RU" b="1"/>
              <a:t>допустимые действия над данными</a:t>
            </a:r>
            <a:r>
              <a:rPr lang="ru-RU"/>
              <a:t> </a:t>
            </a:r>
            <a:r>
              <a:rPr lang="en-US"/>
              <a:t>=&gt; </a:t>
            </a:r>
            <a:r>
              <a:rPr lang="ru-RU" i="1"/>
              <a:t>операции и функции</a:t>
            </a:r>
          </a:p>
        </p:txBody>
      </p:sp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1116013" y="1203325"/>
            <a:ext cx="8162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r>
              <a:rPr lang="ru-RU"/>
              <a:t>Тип данных определяет:</a:t>
            </a:r>
          </a:p>
        </p:txBody>
      </p:sp>
      <p:sp>
        <p:nvSpPr>
          <p:cNvPr id="143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Концепция типа данных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Дата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15363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A28A52-F417-4F99-8B64-47DDBA8EED4C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162925" cy="519113"/>
          </a:xfrm>
        </p:spPr>
        <p:txBody>
          <a:bodyPr/>
          <a:lstStyle/>
          <a:p>
            <a:pPr eaLnBrk="1" hangingPunct="1"/>
            <a:r>
              <a:rPr lang="ru-RU"/>
              <a:t>Различные классификации типов данных</a:t>
            </a:r>
          </a:p>
        </p:txBody>
      </p:sp>
      <p:grpSp>
        <p:nvGrpSpPr>
          <p:cNvPr id="15365" name="Group 3"/>
          <p:cNvGrpSpPr>
            <a:grpSpLocks noChangeAspect="1"/>
          </p:cNvGrpSpPr>
          <p:nvPr/>
        </p:nvGrpSpPr>
        <p:grpSpPr bwMode="auto">
          <a:xfrm>
            <a:off x="-323850" y="549275"/>
            <a:ext cx="9936163" cy="5626100"/>
            <a:chOff x="2267" y="1506"/>
            <a:chExt cx="7256" cy="3065"/>
          </a:xfrm>
        </p:grpSpPr>
        <p:sp>
          <p:nvSpPr>
            <p:cNvPr id="15366" name="AutoShape 4"/>
            <p:cNvSpPr>
              <a:spLocks noChangeAspect="1" noChangeArrowheads="1"/>
            </p:cNvSpPr>
            <p:nvPr/>
          </p:nvSpPr>
          <p:spPr bwMode="auto">
            <a:xfrm>
              <a:off x="2267" y="1506"/>
              <a:ext cx="7256" cy="30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/>
                <a:t>          </a:t>
              </a:r>
              <a:endParaRPr lang="ru-RU"/>
            </a:p>
          </p:txBody>
        </p:sp>
        <p:grpSp>
          <p:nvGrpSpPr>
            <p:cNvPr id="15367" name="Group 5"/>
            <p:cNvGrpSpPr>
              <a:grpSpLocks/>
            </p:cNvGrpSpPr>
            <p:nvPr/>
          </p:nvGrpSpPr>
          <p:grpSpPr bwMode="auto">
            <a:xfrm>
              <a:off x="2606" y="1645"/>
              <a:ext cx="6500" cy="2794"/>
              <a:chOff x="2606" y="1645"/>
              <a:chExt cx="6500" cy="2794"/>
            </a:xfrm>
          </p:grpSpPr>
          <p:sp>
            <p:nvSpPr>
              <p:cNvPr id="15368" name="Oval 6"/>
              <p:cNvSpPr>
                <a:spLocks noChangeArrowheads="1"/>
              </p:cNvSpPr>
              <p:nvPr/>
            </p:nvSpPr>
            <p:spPr bwMode="auto">
              <a:xfrm>
                <a:off x="3453" y="1645"/>
                <a:ext cx="1411" cy="55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600">
                    <a:latin typeface="Arial" charset="0"/>
                  </a:rPr>
                  <a:t>Типы данных</a:t>
                </a:r>
                <a:endParaRPr lang="ru-RU" sz="4800"/>
              </a:p>
            </p:txBody>
          </p:sp>
          <p:sp>
            <p:nvSpPr>
              <p:cNvPr id="15369" name="Oval 7"/>
              <p:cNvSpPr>
                <a:spLocks noChangeArrowheads="1"/>
              </p:cNvSpPr>
              <p:nvPr/>
            </p:nvSpPr>
            <p:spPr bwMode="auto">
              <a:xfrm>
                <a:off x="2606" y="2342"/>
                <a:ext cx="1411" cy="55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800">
                    <a:latin typeface="Arial" charset="0"/>
                  </a:rPr>
                  <a:t>Простые</a:t>
                </a:r>
                <a:r>
                  <a:rPr lang="en-US" sz="1800">
                    <a:latin typeface="Arial" charset="0"/>
                  </a:rPr>
                  <a:t>                        </a:t>
                </a:r>
                <a:endParaRPr lang="ru-RU" sz="5400"/>
              </a:p>
            </p:txBody>
          </p:sp>
          <p:sp>
            <p:nvSpPr>
              <p:cNvPr id="15370" name="Oval 8"/>
              <p:cNvSpPr>
                <a:spLocks noChangeArrowheads="1"/>
              </p:cNvSpPr>
              <p:nvPr/>
            </p:nvSpPr>
            <p:spPr bwMode="auto">
              <a:xfrm>
                <a:off x="4160" y="2342"/>
                <a:ext cx="1683" cy="55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800">
                    <a:latin typeface="Arial" charset="0"/>
                  </a:rPr>
                  <a:t>Структуриро-ванные</a:t>
                </a:r>
                <a:endParaRPr lang="ru-RU" sz="5400"/>
              </a:p>
            </p:txBody>
          </p:sp>
          <p:cxnSp>
            <p:nvCxnSpPr>
              <p:cNvPr id="15371" name="AutoShape 9"/>
              <p:cNvCxnSpPr>
                <a:cxnSpLocks noChangeShapeType="1"/>
                <a:stCxn id="15368" idx="3"/>
                <a:endCxn id="15369" idx="0"/>
              </p:cNvCxnSpPr>
              <p:nvPr/>
            </p:nvCxnSpPr>
            <p:spPr bwMode="auto">
              <a:xfrm flipH="1">
                <a:off x="3313" y="2120"/>
                <a:ext cx="347" cy="22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5372" name="AutoShape 10"/>
              <p:cNvCxnSpPr>
                <a:cxnSpLocks noChangeShapeType="1"/>
                <a:stCxn id="15368" idx="5"/>
                <a:endCxn id="15370" idx="0"/>
              </p:cNvCxnSpPr>
              <p:nvPr/>
            </p:nvCxnSpPr>
            <p:spPr bwMode="auto">
              <a:xfrm rot="16200000" flipH="1">
                <a:off x="4718" y="2059"/>
                <a:ext cx="222" cy="3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5373" name="Oval 11"/>
              <p:cNvSpPr>
                <a:spLocks noChangeArrowheads="1"/>
              </p:cNvSpPr>
              <p:nvPr/>
            </p:nvSpPr>
            <p:spPr bwMode="auto">
              <a:xfrm>
                <a:off x="6846" y="1791"/>
                <a:ext cx="1414" cy="55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600">
                    <a:latin typeface="Arial" charset="0"/>
                  </a:rPr>
                  <a:t>Типы данных</a:t>
                </a:r>
                <a:endParaRPr lang="ru-RU" sz="4800"/>
              </a:p>
            </p:txBody>
          </p:sp>
          <p:sp>
            <p:nvSpPr>
              <p:cNvPr id="15374" name="Oval 12"/>
              <p:cNvSpPr>
                <a:spLocks noChangeArrowheads="1"/>
              </p:cNvSpPr>
              <p:nvPr/>
            </p:nvSpPr>
            <p:spPr bwMode="auto">
              <a:xfrm>
                <a:off x="6000" y="2487"/>
                <a:ext cx="1411" cy="55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54000" rIns="54000"/>
              <a:lstStyle/>
              <a:p>
                <a:pPr algn="ctr"/>
                <a:r>
                  <a:rPr lang="ru-RU" sz="1600">
                    <a:latin typeface="Arial" charset="0"/>
                  </a:rPr>
                  <a:t>Встроенные</a:t>
                </a:r>
                <a:endParaRPr lang="ru-RU" sz="4800"/>
              </a:p>
            </p:txBody>
          </p:sp>
          <p:sp>
            <p:nvSpPr>
              <p:cNvPr id="15375" name="Oval 13"/>
              <p:cNvSpPr>
                <a:spLocks noChangeArrowheads="1"/>
              </p:cNvSpPr>
              <p:nvPr/>
            </p:nvSpPr>
            <p:spPr bwMode="auto">
              <a:xfrm>
                <a:off x="7553" y="2487"/>
                <a:ext cx="1553" cy="55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ru-RU" sz="1600">
                    <a:latin typeface="Arial" charset="0"/>
                  </a:rPr>
                  <a:t>Определяемые программистом</a:t>
                </a:r>
                <a:endParaRPr lang="ru-RU" sz="4800"/>
              </a:p>
            </p:txBody>
          </p:sp>
          <p:cxnSp>
            <p:nvCxnSpPr>
              <p:cNvPr id="15376" name="AutoShape 14"/>
              <p:cNvCxnSpPr>
                <a:cxnSpLocks noChangeShapeType="1"/>
                <a:stCxn id="15373" idx="3"/>
                <a:endCxn id="15374" idx="0"/>
              </p:cNvCxnSpPr>
              <p:nvPr/>
            </p:nvCxnSpPr>
            <p:spPr bwMode="auto">
              <a:xfrm flipH="1">
                <a:off x="6706" y="2268"/>
                <a:ext cx="347" cy="21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5377" name="AutoShape 15"/>
              <p:cNvCxnSpPr>
                <a:cxnSpLocks noChangeShapeType="1"/>
                <a:stCxn id="15373" idx="5"/>
                <a:endCxn id="15375" idx="0"/>
              </p:cNvCxnSpPr>
              <p:nvPr/>
            </p:nvCxnSpPr>
            <p:spPr bwMode="auto">
              <a:xfrm>
                <a:off x="8053" y="2268"/>
                <a:ext cx="276" cy="21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5378" name="Oval 16"/>
              <p:cNvSpPr>
                <a:spLocks noChangeArrowheads="1"/>
              </p:cNvSpPr>
              <p:nvPr/>
            </p:nvSpPr>
            <p:spPr bwMode="auto">
              <a:xfrm>
                <a:off x="4447" y="3184"/>
                <a:ext cx="1413" cy="55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600">
                    <a:latin typeface="Arial" charset="0"/>
                  </a:rPr>
                  <a:t>Типы данных</a:t>
                </a:r>
                <a:endParaRPr lang="ru-RU" sz="4800"/>
              </a:p>
            </p:txBody>
          </p:sp>
          <p:sp>
            <p:nvSpPr>
              <p:cNvPr id="15379" name="Oval 17"/>
              <p:cNvSpPr>
                <a:spLocks noChangeArrowheads="1"/>
              </p:cNvSpPr>
              <p:nvPr/>
            </p:nvSpPr>
            <p:spPr bwMode="auto">
              <a:xfrm>
                <a:off x="3476" y="3882"/>
                <a:ext cx="1537" cy="55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54000" rIns="54000" anchor="ctr"/>
              <a:lstStyle/>
              <a:p>
                <a:pPr algn="ctr"/>
                <a:r>
                  <a:rPr lang="ru-RU" sz="1800">
                    <a:latin typeface="Arial" charset="0"/>
                  </a:rPr>
                  <a:t>Статические</a:t>
                </a:r>
                <a:endParaRPr lang="ru-RU" sz="5400"/>
              </a:p>
            </p:txBody>
          </p:sp>
          <p:sp>
            <p:nvSpPr>
              <p:cNvPr id="15380" name="Oval 18"/>
              <p:cNvSpPr>
                <a:spLocks noChangeArrowheads="1"/>
              </p:cNvSpPr>
              <p:nvPr/>
            </p:nvSpPr>
            <p:spPr bwMode="auto">
              <a:xfrm>
                <a:off x="5294" y="3882"/>
                <a:ext cx="1600" cy="55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10800" rIns="0" bIns="0" anchor="ctr"/>
              <a:lstStyle/>
              <a:p>
                <a:pPr algn="ctr"/>
                <a:r>
                  <a:rPr lang="ru-RU" sz="1800">
                    <a:latin typeface="Arial" charset="0"/>
                  </a:rPr>
                  <a:t>Динамические</a:t>
                </a:r>
              </a:p>
            </p:txBody>
          </p:sp>
          <p:cxnSp>
            <p:nvCxnSpPr>
              <p:cNvPr id="15381" name="AutoShape 19"/>
              <p:cNvCxnSpPr>
                <a:cxnSpLocks noChangeShapeType="1"/>
                <a:stCxn id="15378" idx="3"/>
                <a:endCxn id="15379" idx="0"/>
              </p:cNvCxnSpPr>
              <p:nvPr/>
            </p:nvCxnSpPr>
            <p:spPr bwMode="auto">
              <a:xfrm rot="5400000">
                <a:off x="4337" y="3566"/>
                <a:ext cx="223" cy="40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5382" name="AutoShape 20"/>
              <p:cNvCxnSpPr>
                <a:cxnSpLocks noChangeShapeType="1"/>
                <a:stCxn id="15378" idx="5"/>
                <a:endCxn id="15380" idx="0"/>
              </p:cNvCxnSpPr>
              <p:nvPr/>
            </p:nvCxnSpPr>
            <p:spPr bwMode="auto">
              <a:xfrm rot="16200000" flipH="1">
                <a:off x="5762" y="3550"/>
                <a:ext cx="223" cy="44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Дата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16387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868F31-CF90-4D84-BE0E-2152741C7916}" type="slidenum">
              <a:rPr lang="ru-RU" smtClean="0"/>
              <a:pPr/>
              <a:t>12</a:t>
            </a:fld>
            <a:endParaRPr lang="ru-RU"/>
          </a:p>
        </p:txBody>
      </p:sp>
      <p:grpSp>
        <p:nvGrpSpPr>
          <p:cNvPr id="16388" name="Group 2"/>
          <p:cNvGrpSpPr>
            <a:grpSpLocks noChangeAspect="1"/>
          </p:cNvGrpSpPr>
          <p:nvPr/>
        </p:nvGrpSpPr>
        <p:grpSpPr bwMode="auto">
          <a:xfrm>
            <a:off x="323850" y="735013"/>
            <a:ext cx="8640763" cy="5862637"/>
            <a:chOff x="3254" y="2830"/>
            <a:chExt cx="4812" cy="3516"/>
          </a:xfrm>
        </p:grpSpPr>
        <p:sp>
          <p:nvSpPr>
            <p:cNvPr id="16390" name="AutoShape 3"/>
            <p:cNvSpPr>
              <a:spLocks noChangeAspect="1" noChangeArrowheads="1"/>
            </p:cNvSpPr>
            <p:nvPr/>
          </p:nvSpPr>
          <p:spPr bwMode="auto">
            <a:xfrm>
              <a:off x="3254" y="2830"/>
              <a:ext cx="4812" cy="34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83" name="Oval 4"/>
            <p:cNvSpPr>
              <a:spLocks noChangeArrowheads="1"/>
            </p:cNvSpPr>
            <p:nvPr/>
          </p:nvSpPr>
          <p:spPr bwMode="auto">
            <a:xfrm>
              <a:off x="3261" y="3254"/>
              <a:ext cx="1411" cy="55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ru-RU" sz="1600" dirty="0">
                  <a:solidFill>
                    <a:schemeClr val="accent6">
                      <a:lumMod val="75000"/>
                    </a:schemeClr>
                  </a:solidFill>
                  <a:latin typeface="Arial" pitchFamily="34" charset="0"/>
                </a:rPr>
                <a:t>Тип </a:t>
              </a:r>
              <a:r>
                <a:rPr lang="ru-RU" sz="1600" b="1" dirty="0" err="1">
                  <a:solidFill>
                    <a:schemeClr val="accent6">
                      <a:lumMod val="75000"/>
                    </a:schemeClr>
                  </a:solidFill>
                  <a:latin typeface="Arial" pitchFamily="34" charset="0"/>
                </a:rPr>
                <a:t>void</a:t>
              </a:r>
              <a:endParaRPr lang="ru-RU" sz="44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4584" name="Oval 5"/>
            <p:cNvSpPr>
              <a:spLocks noChangeArrowheads="1"/>
            </p:cNvSpPr>
            <p:nvPr/>
          </p:nvSpPr>
          <p:spPr bwMode="auto">
            <a:xfrm>
              <a:off x="6649" y="3254"/>
              <a:ext cx="1411" cy="55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ru-RU" sz="1600" dirty="0">
                  <a:solidFill>
                    <a:schemeClr val="accent6">
                      <a:lumMod val="75000"/>
                    </a:schemeClr>
                  </a:solidFill>
                  <a:latin typeface="Arial" pitchFamily="34" charset="0"/>
                </a:rPr>
                <a:t>Указатели</a:t>
              </a:r>
              <a:endParaRPr lang="ru-RU" sz="44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6393" name="Oval 6"/>
            <p:cNvSpPr>
              <a:spLocks noChangeArrowheads="1"/>
            </p:cNvSpPr>
            <p:nvPr/>
          </p:nvSpPr>
          <p:spPr bwMode="auto">
            <a:xfrm>
              <a:off x="4955" y="2836"/>
              <a:ext cx="1414" cy="55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tIns="0"/>
            <a:lstStyle/>
            <a:p>
              <a:pPr algn="ctr"/>
              <a:r>
                <a:rPr lang="ru-RU">
                  <a:latin typeface="Arial" charset="0"/>
                </a:rPr>
                <a:t>Типы данных</a:t>
              </a:r>
              <a:endParaRPr lang="ru-RU" sz="6000"/>
            </a:p>
          </p:txBody>
        </p:sp>
        <p:sp>
          <p:nvSpPr>
            <p:cNvPr id="16394" name="Oval 7"/>
            <p:cNvSpPr>
              <a:spLocks noChangeArrowheads="1"/>
            </p:cNvSpPr>
            <p:nvPr/>
          </p:nvSpPr>
          <p:spPr bwMode="auto">
            <a:xfrm>
              <a:off x="5740" y="3532"/>
              <a:ext cx="1564" cy="55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ru-RU" sz="2800" i="1">
                  <a:latin typeface="Arial" charset="0"/>
                </a:rPr>
                <a:t>Ссылочные</a:t>
              </a:r>
              <a:endParaRPr lang="ru-RU" sz="6000"/>
            </a:p>
          </p:txBody>
        </p:sp>
        <p:cxnSp>
          <p:nvCxnSpPr>
            <p:cNvPr id="16395" name="AutoShape 8"/>
            <p:cNvCxnSpPr>
              <a:cxnSpLocks noChangeShapeType="1"/>
              <a:stCxn id="16393" idx="3"/>
              <a:endCxn id="16401" idx="0"/>
            </p:cNvCxnSpPr>
            <p:nvPr/>
          </p:nvCxnSpPr>
          <p:spPr bwMode="auto">
            <a:xfrm flipH="1">
              <a:off x="4816" y="3311"/>
              <a:ext cx="346" cy="22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6396" name="AutoShape 9"/>
            <p:cNvCxnSpPr>
              <a:cxnSpLocks noChangeShapeType="1"/>
              <a:stCxn id="16393" idx="5"/>
              <a:endCxn id="16394" idx="0"/>
            </p:cNvCxnSpPr>
            <p:nvPr/>
          </p:nvCxnSpPr>
          <p:spPr bwMode="auto">
            <a:xfrm rot="16200000" flipH="1">
              <a:off x="6231" y="3241"/>
              <a:ext cx="221" cy="3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6397" name="AutoShape 10"/>
            <p:cNvCxnSpPr>
              <a:cxnSpLocks noChangeShapeType="1"/>
              <a:stCxn id="16401" idx="4"/>
              <a:endCxn id="16407" idx="0"/>
            </p:cNvCxnSpPr>
            <p:nvPr/>
          </p:nvCxnSpPr>
          <p:spPr bwMode="auto">
            <a:xfrm>
              <a:off x="4816" y="4090"/>
              <a:ext cx="613" cy="41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6398" name="AutoShape 11"/>
            <p:cNvSpPr>
              <a:spLocks noChangeArrowheads="1"/>
            </p:cNvSpPr>
            <p:nvPr/>
          </p:nvSpPr>
          <p:spPr bwMode="auto">
            <a:xfrm>
              <a:off x="6559" y="4402"/>
              <a:ext cx="1507" cy="1214"/>
            </a:xfrm>
            <a:prstGeom prst="roundRect">
              <a:avLst>
                <a:gd name="adj" fmla="val 16667"/>
              </a:avLst>
            </a:prstGeom>
            <a:solidFill>
              <a:srgbClr val="FFC000">
                <a:alpha val="3490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800" b="1">
                  <a:latin typeface="Arial" charset="0"/>
                </a:rPr>
                <a:t>object</a:t>
              </a:r>
            </a:p>
            <a:p>
              <a:pPr algn="ctr"/>
              <a:r>
                <a:rPr lang="ru-RU" sz="1800">
                  <a:latin typeface="Arial" charset="0"/>
                </a:rPr>
                <a:t>Массивы</a:t>
              </a:r>
            </a:p>
            <a:p>
              <a:pPr algn="ctr"/>
              <a:r>
                <a:rPr lang="ru-RU" sz="1800" b="1">
                  <a:latin typeface="Arial" charset="0"/>
                </a:rPr>
                <a:t>Строки string</a:t>
              </a:r>
            </a:p>
            <a:p>
              <a:pPr algn="ctr"/>
              <a:r>
                <a:rPr lang="ru-RU" sz="1800">
                  <a:latin typeface="Arial" charset="0"/>
                </a:rPr>
                <a:t>Классы</a:t>
              </a:r>
            </a:p>
            <a:p>
              <a:pPr algn="ctr"/>
              <a:r>
                <a:rPr lang="ru-RU" sz="1800">
                  <a:latin typeface="Arial" charset="0"/>
                </a:rPr>
                <a:t>Интерфейсы</a:t>
              </a:r>
            </a:p>
            <a:p>
              <a:pPr algn="ctr"/>
              <a:r>
                <a:rPr lang="ru-RU" sz="1800">
                  <a:latin typeface="Arial" charset="0"/>
                </a:rPr>
                <a:t>Делегаты</a:t>
              </a:r>
              <a:endParaRPr lang="ru-RU" sz="4800"/>
            </a:p>
          </p:txBody>
        </p:sp>
        <p:cxnSp>
          <p:nvCxnSpPr>
            <p:cNvPr id="16399" name="AutoShape 12"/>
            <p:cNvCxnSpPr>
              <a:cxnSpLocks noChangeShapeType="1"/>
              <a:stCxn id="16394" idx="5"/>
              <a:endCxn id="16398" idx="0"/>
            </p:cNvCxnSpPr>
            <p:nvPr/>
          </p:nvCxnSpPr>
          <p:spPr bwMode="auto">
            <a:xfrm rot="16200000" flipH="1">
              <a:off x="6997" y="4087"/>
              <a:ext cx="394" cy="2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6400" name="AutoShape 13"/>
            <p:cNvCxnSpPr>
              <a:cxnSpLocks noChangeShapeType="1"/>
              <a:stCxn id="16393" idx="6"/>
              <a:endCxn id="24584" idx="0"/>
            </p:cNvCxnSpPr>
            <p:nvPr/>
          </p:nvCxnSpPr>
          <p:spPr bwMode="auto">
            <a:xfrm>
              <a:off x="6369" y="3114"/>
              <a:ext cx="986" cy="1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6401" name="Oval 14"/>
            <p:cNvSpPr>
              <a:spLocks noChangeArrowheads="1"/>
            </p:cNvSpPr>
            <p:nvPr/>
          </p:nvSpPr>
          <p:spPr bwMode="auto">
            <a:xfrm>
              <a:off x="4109" y="3532"/>
              <a:ext cx="1413" cy="55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2800" i="1">
                  <a:latin typeface="Arial" charset="0"/>
                </a:rPr>
                <a:t>Значения</a:t>
              </a:r>
              <a:endParaRPr lang="ru-RU" sz="6000"/>
            </a:p>
          </p:txBody>
        </p:sp>
        <p:cxnSp>
          <p:nvCxnSpPr>
            <p:cNvPr id="16402" name="AutoShape 15"/>
            <p:cNvCxnSpPr>
              <a:cxnSpLocks noChangeShapeType="1"/>
              <a:stCxn id="16393" idx="2"/>
              <a:endCxn id="24583" idx="0"/>
            </p:cNvCxnSpPr>
            <p:nvPr/>
          </p:nvCxnSpPr>
          <p:spPr bwMode="auto">
            <a:xfrm flipH="1">
              <a:off x="3967" y="3114"/>
              <a:ext cx="988" cy="1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6403" name="AutoShape 16"/>
            <p:cNvSpPr>
              <a:spLocks noChangeArrowheads="1"/>
            </p:cNvSpPr>
            <p:nvPr/>
          </p:nvSpPr>
          <p:spPr bwMode="auto">
            <a:xfrm>
              <a:off x="3294" y="5223"/>
              <a:ext cx="1363" cy="1123"/>
            </a:xfrm>
            <a:prstGeom prst="roundRect">
              <a:avLst>
                <a:gd name="adj" fmla="val 16667"/>
              </a:avLst>
            </a:prstGeom>
            <a:solidFill>
              <a:srgbClr val="FFC000">
                <a:alpha val="61176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800" b="1" u="sng">
                  <a:latin typeface="Arial" charset="0"/>
                </a:rPr>
                <a:t>Булевский</a:t>
              </a:r>
            </a:p>
            <a:p>
              <a:pPr algn="ctr"/>
              <a:r>
                <a:rPr lang="ru-RU" sz="1800" b="1" u="sng">
                  <a:latin typeface="Arial" charset="0"/>
                </a:rPr>
                <a:t>Целые</a:t>
              </a:r>
            </a:p>
            <a:p>
              <a:pPr algn="ctr"/>
              <a:r>
                <a:rPr lang="ru-RU" sz="1800" b="1" u="sng">
                  <a:latin typeface="Arial" charset="0"/>
                </a:rPr>
                <a:t>Вещественные</a:t>
              </a:r>
            </a:p>
            <a:p>
              <a:pPr algn="ctr"/>
              <a:r>
                <a:rPr lang="ru-RU" sz="1800" b="1" u="sng">
                  <a:latin typeface="Arial" charset="0"/>
                </a:rPr>
                <a:t>Финансовый</a:t>
              </a:r>
            </a:p>
            <a:p>
              <a:pPr algn="ctr"/>
              <a:r>
                <a:rPr lang="ru-RU" sz="1800" b="1" u="sng">
                  <a:latin typeface="Arial" charset="0"/>
                </a:rPr>
                <a:t>Символьный</a:t>
              </a:r>
              <a:endParaRPr lang="ru-RU" sz="4800"/>
            </a:p>
          </p:txBody>
        </p:sp>
        <p:sp>
          <p:nvSpPr>
            <p:cNvPr id="16404" name="AutoShape 17"/>
            <p:cNvSpPr>
              <a:spLocks noChangeArrowheads="1"/>
            </p:cNvSpPr>
            <p:nvPr/>
          </p:nvSpPr>
          <p:spPr bwMode="auto">
            <a:xfrm>
              <a:off x="3312" y="4362"/>
              <a:ext cx="1272" cy="41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2000">
                  <a:latin typeface="Arial" charset="0"/>
                </a:rPr>
                <a:t>Перечисления</a:t>
              </a:r>
              <a:endParaRPr lang="ru-RU" sz="5400"/>
            </a:p>
          </p:txBody>
        </p:sp>
        <p:cxnSp>
          <p:nvCxnSpPr>
            <p:cNvPr id="16405" name="AutoShape 18"/>
            <p:cNvCxnSpPr>
              <a:cxnSpLocks noChangeShapeType="1"/>
              <a:stCxn id="16407" idx="3"/>
              <a:endCxn id="16403" idx="0"/>
            </p:cNvCxnSpPr>
            <p:nvPr/>
          </p:nvCxnSpPr>
          <p:spPr bwMode="auto">
            <a:xfrm rot="5400000">
              <a:off x="4329" y="4622"/>
              <a:ext cx="247" cy="95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6406" name="AutoShape 19"/>
            <p:cNvCxnSpPr>
              <a:cxnSpLocks noChangeShapeType="1"/>
              <a:stCxn id="16401" idx="4"/>
              <a:endCxn id="16404" idx="0"/>
            </p:cNvCxnSpPr>
            <p:nvPr/>
          </p:nvCxnSpPr>
          <p:spPr bwMode="auto">
            <a:xfrm flipH="1">
              <a:off x="3948" y="4090"/>
              <a:ext cx="868" cy="27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6407" name="Oval 20"/>
            <p:cNvSpPr>
              <a:spLocks noChangeArrowheads="1"/>
            </p:cNvSpPr>
            <p:nvPr/>
          </p:nvSpPr>
          <p:spPr bwMode="auto">
            <a:xfrm>
              <a:off x="4723" y="4502"/>
              <a:ext cx="1411" cy="55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ru-RU" sz="2000">
                  <a:latin typeface="Arial" charset="0"/>
                </a:rPr>
                <a:t>Структурные</a:t>
              </a:r>
            </a:p>
            <a:p>
              <a:pPr algn="ctr"/>
              <a:r>
                <a:rPr lang="ru-RU" sz="2000">
                  <a:latin typeface="Arial" charset="0"/>
                </a:rPr>
                <a:t>типы</a:t>
              </a:r>
              <a:endParaRPr lang="ru-RU" sz="1600">
                <a:latin typeface="Arial" charset="0"/>
              </a:endParaRPr>
            </a:p>
            <a:p>
              <a:endParaRPr lang="ru-RU" sz="4400"/>
            </a:p>
          </p:txBody>
        </p:sp>
        <p:sp>
          <p:nvSpPr>
            <p:cNvPr id="16408" name="AutoShape 21"/>
            <p:cNvSpPr>
              <a:spLocks noChangeArrowheads="1"/>
            </p:cNvSpPr>
            <p:nvPr/>
          </p:nvSpPr>
          <p:spPr bwMode="auto">
            <a:xfrm>
              <a:off x="5994" y="5895"/>
              <a:ext cx="1269" cy="41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2000">
                  <a:latin typeface="Arial" charset="0"/>
                </a:rPr>
                <a:t>Структуры</a:t>
              </a:r>
              <a:endParaRPr lang="ru-RU" sz="5400"/>
            </a:p>
          </p:txBody>
        </p:sp>
        <p:cxnSp>
          <p:nvCxnSpPr>
            <p:cNvPr id="16409" name="AutoShape 22"/>
            <p:cNvCxnSpPr>
              <a:cxnSpLocks noChangeShapeType="1"/>
              <a:stCxn id="16407" idx="5"/>
              <a:endCxn id="16408" idx="0"/>
            </p:cNvCxnSpPr>
            <p:nvPr/>
          </p:nvCxnSpPr>
          <p:spPr bwMode="auto">
            <a:xfrm>
              <a:off x="5928" y="4975"/>
              <a:ext cx="700" cy="9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6410" name="AutoShape 23"/>
            <p:cNvSpPr>
              <a:spLocks noChangeArrowheads="1"/>
            </p:cNvSpPr>
            <p:nvPr/>
          </p:nvSpPr>
          <p:spPr bwMode="auto">
            <a:xfrm>
              <a:off x="4804" y="5340"/>
              <a:ext cx="1273" cy="421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2000">
                  <a:latin typeface="Arial" charset="0"/>
                </a:rPr>
                <a:t>Типы nullable</a:t>
              </a:r>
              <a:endParaRPr lang="ru-RU" sz="5400"/>
            </a:p>
          </p:txBody>
        </p:sp>
        <p:cxnSp>
          <p:nvCxnSpPr>
            <p:cNvPr id="16411" name="AutoShape 24"/>
            <p:cNvCxnSpPr>
              <a:cxnSpLocks noChangeShapeType="1"/>
              <a:stCxn id="16407" idx="4"/>
              <a:endCxn id="16410" idx="0"/>
            </p:cNvCxnSpPr>
            <p:nvPr/>
          </p:nvCxnSpPr>
          <p:spPr bwMode="auto">
            <a:xfrm>
              <a:off x="5429" y="5057"/>
              <a:ext cx="12" cy="28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16389" name="Rectangle 25"/>
          <p:cNvSpPr>
            <a:spLocks noChangeArrowheads="1"/>
          </p:cNvSpPr>
          <p:nvPr/>
        </p:nvSpPr>
        <p:spPr bwMode="auto">
          <a:xfrm>
            <a:off x="323850" y="122238"/>
            <a:ext cx="8162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r>
              <a:rPr lang="ru-RU" sz="2800">
                <a:solidFill>
                  <a:schemeClr val="tx2"/>
                </a:solidFill>
              </a:rPr>
              <a:t>Основная классификация типов </a:t>
            </a:r>
            <a:r>
              <a:rPr lang="en-US" sz="2800">
                <a:solidFill>
                  <a:schemeClr val="tx2"/>
                </a:solidFill>
              </a:rPr>
              <a:t>C#</a:t>
            </a:r>
            <a:endParaRPr lang="ru-RU" sz="28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Дата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17411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5EA0AB-E273-42D7-9A10-617C8570C480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162925" cy="946150"/>
          </a:xfrm>
        </p:spPr>
        <p:txBody>
          <a:bodyPr/>
          <a:lstStyle/>
          <a:p>
            <a:pPr eaLnBrk="1" hangingPunct="1"/>
            <a:r>
              <a:rPr lang="ru-RU"/>
              <a:t>Хранение в памяти величин значимого и ссылочного типа</a:t>
            </a:r>
          </a:p>
        </p:txBody>
      </p:sp>
      <p:grpSp>
        <p:nvGrpSpPr>
          <p:cNvPr id="17413" name="Group 3"/>
          <p:cNvGrpSpPr>
            <a:grpSpLocks noChangeAspect="1"/>
          </p:cNvGrpSpPr>
          <p:nvPr/>
        </p:nvGrpSpPr>
        <p:grpSpPr bwMode="auto">
          <a:xfrm>
            <a:off x="539750" y="1412875"/>
            <a:ext cx="8208963" cy="4535488"/>
            <a:chOff x="2888" y="7537"/>
            <a:chExt cx="6507" cy="2235"/>
          </a:xfrm>
        </p:grpSpPr>
        <p:sp>
          <p:nvSpPr>
            <p:cNvPr id="17414" name="AutoShape 4"/>
            <p:cNvSpPr>
              <a:spLocks noChangeAspect="1" noChangeArrowheads="1"/>
            </p:cNvSpPr>
            <p:nvPr/>
          </p:nvSpPr>
          <p:spPr bwMode="auto">
            <a:xfrm>
              <a:off x="2888" y="7537"/>
              <a:ext cx="6507" cy="2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5" name="Text Box 5"/>
            <p:cNvSpPr txBox="1">
              <a:spLocks noChangeArrowheads="1"/>
            </p:cNvSpPr>
            <p:nvPr/>
          </p:nvSpPr>
          <p:spPr bwMode="auto">
            <a:xfrm>
              <a:off x="2894" y="7543"/>
              <a:ext cx="6494" cy="111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>
                  <a:latin typeface="Arial" charset="0"/>
                </a:rPr>
                <a:t>Хип (дин. область)</a:t>
              </a:r>
              <a:endParaRPr lang="ru-RU" sz="5400"/>
            </a:p>
          </p:txBody>
        </p:sp>
        <p:sp>
          <p:nvSpPr>
            <p:cNvPr id="17416" name="Text Box 6"/>
            <p:cNvSpPr txBox="1">
              <a:spLocks noChangeArrowheads="1"/>
            </p:cNvSpPr>
            <p:nvPr/>
          </p:nvSpPr>
          <p:spPr bwMode="auto">
            <a:xfrm>
              <a:off x="2894" y="8658"/>
              <a:ext cx="6494" cy="83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>
                  <a:latin typeface="Arial" charset="0"/>
                </a:rPr>
                <a:t>Стек</a:t>
              </a:r>
              <a:endParaRPr lang="ru-RU" sz="5400"/>
            </a:p>
          </p:txBody>
        </p:sp>
        <p:sp>
          <p:nvSpPr>
            <p:cNvPr id="17417" name="AutoShape 7"/>
            <p:cNvSpPr>
              <a:spLocks noChangeArrowheads="1"/>
            </p:cNvSpPr>
            <p:nvPr/>
          </p:nvSpPr>
          <p:spPr bwMode="auto">
            <a:xfrm>
              <a:off x="6282" y="8797"/>
              <a:ext cx="836" cy="279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latin typeface="Arial" charset="0"/>
                </a:rPr>
                <a:t>Ссылка</a:t>
              </a:r>
              <a:endParaRPr lang="ru-RU" sz="4400"/>
            </a:p>
          </p:txBody>
        </p:sp>
        <p:sp>
          <p:nvSpPr>
            <p:cNvPr id="17418" name="AutoShape 8"/>
            <p:cNvSpPr>
              <a:spLocks noChangeArrowheads="1"/>
            </p:cNvSpPr>
            <p:nvPr/>
          </p:nvSpPr>
          <p:spPr bwMode="auto">
            <a:xfrm>
              <a:off x="4729" y="8797"/>
              <a:ext cx="1114" cy="41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800">
                  <a:latin typeface="Arial" charset="0"/>
                </a:rPr>
                <a:t>Значение</a:t>
              </a:r>
              <a:endParaRPr lang="ru-RU" sz="4800"/>
            </a:p>
          </p:txBody>
        </p:sp>
        <p:sp>
          <p:nvSpPr>
            <p:cNvPr id="17419" name="AutoShape 9"/>
            <p:cNvSpPr>
              <a:spLocks noChangeArrowheads="1"/>
            </p:cNvSpPr>
            <p:nvPr/>
          </p:nvSpPr>
          <p:spPr bwMode="auto">
            <a:xfrm>
              <a:off x="3801" y="9494"/>
              <a:ext cx="1769" cy="278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>
                  <a:latin typeface="Arial" charset="0"/>
                </a:rPr>
                <a:t>Тип-значение</a:t>
              </a:r>
              <a:endParaRPr lang="ru-RU" sz="6000"/>
            </a:p>
          </p:txBody>
        </p:sp>
        <p:sp>
          <p:nvSpPr>
            <p:cNvPr id="17420" name="AutoShape 10"/>
            <p:cNvSpPr>
              <a:spLocks noChangeArrowheads="1"/>
            </p:cNvSpPr>
            <p:nvPr/>
          </p:nvSpPr>
          <p:spPr bwMode="auto">
            <a:xfrm>
              <a:off x="6655" y="9494"/>
              <a:ext cx="2340" cy="278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>
                  <a:latin typeface="Arial" charset="0"/>
                </a:rPr>
                <a:t>Ссылочный тип</a:t>
              </a:r>
              <a:endParaRPr lang="ru-RU" sz="6000"/>
            </a:p>
          </p:txBody>
        </p:sp>
        <p:sp>
          <p:nvSpPr>
            <p:cNvPr id="17421" name="AutoShape 11"/>
            <p:cNvSpPr>
              <a:spLocks noChangeArrowheads="1"/>
            </p:cNvSpPr>
            <p:nvPr/>
          </p:nvSpPr>
          <p:spPr bwMode="auto">
            <a:xfrm>
              <a:off x="6142" y="7682"/>
              <a:ext cx="1115" cy="69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800">
                  <a:latin typeface="Arial" charset="0"/>
                </a:rPr>
                <a:t>Значение</a:t>
              </a:r>
              <a:endParaRPr lang="ru-RU" sz="4800"/>
            </a:p>
          </p:txBody>
        </p:sp>
        <p:cxnSp>
          <p:nvCxnSpPr>
            <p:cNvPr id="17422" name="AutoShape 12"/>
            <p:cNvCxnSpPr>
              <a:cxnSpLocks noChangeShapeType="1"/>
              <a:stCxn id="17417" idx="0"/>
              <a:endCxn id="17421" idx="2"/>
            </p:cNvCxnSpPr>
            <p:nvPr/>
          </p:nvCxnSpPr>
          <p:spPr bwMode="auto">
            <a:xfrm flipV="1">
              <a:off x="6700" y="8379"/>
              <a:ext cx="1" cy="41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7423" name="AutoShape 13"/>
            <p:cNvSpPr>
              <a:spLocks noChangeArrowheads="1"/>
            </p:cNvSpPr>
            <p:nvPr/>
          </p:nvSpPr>
          <p:spPr bwMode="auto">
            <a:xfrm>
              <a:off x="8258" y="8797"/>
              <a:ext cx="835" cy="279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latin typeface="Arial" charset="0"/>
                </a:rPr>
                <a:t>Ссылка</a:t>
              </a:r>
              <a:endParaRPr lang="ru-RU" sz="4400"/>
            </a:p>
          </p:txBody>
        </p:sp>
        <p:sp>
          <p:nvSpPr>
            <p:cNvPr id="17424" name="AutoShape 14"/>
            <p:cNvSpPr>
              <a:spLocks noChangeArrowheads="1"/>
            </p:cNvSpPr>
            <p:nvPr/>
          </p:nvSpPr>
          <p:spPr bwMode="auto">
            <a:xfrm>
              <a:off x="8118" y="7682"/>
              <a:ext cx="1114" cy="69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800">
                  <a:latin typeface="Arial" charset="0"/>
                </a:rPr>
                <a:t>Значение</a:t>
              </a:r>
              <a:endParaRPr lang="ru-RU" sz="4800"/>
            </a:p>
          </p:txBody>
        </p:sp>
        <p:cxnSp>
          <p:nvCxnSpPr>
            <p:cNvPr id="17425" name="AutoShape 15"/>
            <p:cNvCxnSpPr>
              <a:cxnSpLocks noChangeShapeType="1"/>
              <a:stCxn id="17423" idx="0"/>
              <a:endCxn id="17424" idx="2"/>
            </p:cNvCxnSpPr>
            <p:nvPr/>
          </p:nvCxnSpPr>
          <p:spPr bwMode="auto">
            <a:xfrm flipH="1" flipV="1">
              <a:off x="8675" y="8379"/>
              <a:ext cx="1" cy="41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7426" name="AutoShape 16"/>
            <p:cNvSpPr>
              <a:spLocks noChangeArrowheads="1"/>
            </p:cNvSpPr>
            <p:nvPr/>
          </p:nvSpPr>
          <p:spPr bwMode="auto">
            <a:xfrm>
              <a:off x="7271" y="8797"/>
              <a:ext cx="836" cy="279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latin typeface="Arial" charset="0"/>
                </a:rPr>
                <a:t>Ссылка</a:t>
              </a:r>
              <a:endParaRPr lang="ru-RU" sz="4400"/>
            </a:p>
          </p:txBody>
        </p:sp>
        <p:cxnSp>
          <p:nvCxnSpPr>
            <p:cNvPr id="17427" name="AutoShape 17"/>
            <p:cNvCxnSpPr>
              <a:cxnSpLocks noChangeShapeType="1"/>
              <a:stCxn id="17426" idx="0"/>
              <a:endCxn id="17424" idx="2"/>
            </p:cNvCxnSpPr>
            <p:nvPr/>
          </p:nvCxnSpPr>
          <p:spPr bwMode="auto">
            <a:xfrm flipV="1">
              <a:off x="7689" y="8379"/>
              <a:ext cx="986" cy="41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7428" name="AutoShape 18"/>
            <p:cNvSpPr>
              <a:spLocks noChangeArrowheads="1"/>
            </p:cNvSpPr>
            <p:nvPr/>
          </p:nvSpPr>
          <p:spPr bwMode="auto">
            <a:xfrm>
              <a:off x="6565" y="9076"/>
              <a:ext cx="410" cy="278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>
                  <a:latin typeface="Arial" charset="0"/>
                </a:rPr>
                <a:t>а</a:t>
              </a:r>
              <a:endParaRPr lang="ru-RU" sz="6000"/>
            </a:p>
          </p:txBody>
        </p:sp>
        <p:sp>
          <p:nvSpPr>
            <p:cNvPr id="17429" name="AutoShape 19"/>
            <p:cNvSpPr>
              <a:spLocks noChangeArrowheads="1"/>
            </p:cNvSpPr>
            <p:nvPr/>
          </p:nvSpPr>
          <p:spPr bwMode="auto">
            <a:xfrm>
              <a:off x="7553" y="9076"/>
              <a:ext cx="410" cy="278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>
                  <a:latin typeface="Arial" charset="0"/>
                </a:rPr>
                <a:t>b</a:t>
              </a:r>
              <a:endParaRPr lang="ru-RU" sz="6000"/>
            </a:p>
          </p:txBody>
        </p:sp>
        <p:sp>
          <p:nvSpPr>
            <p:cNvPr id="17430" name="AutoShape 20"/>
            <p:cNvSpPr>
              <a:spLocks noChangeArrowheads="1"/>
            </p:cNvSpPr>
            <p:nvPr/>
          </p:nvSpPr>
          <p:spPr bwMode="auto">
            <a:xfrm>
              <a:off x="8541" y="9076"/>
              <a:ext cx="410" cy="278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>
                  <a:latin typeface="Arial" charset="0"/>
                </a:rPr>
                <a:t>c</a:t>
              </a:r>
              <a:endParaRPr lang="ru-RU" sz="6000"/>
            </a:p>
          </p:txBody>
        </p:sp>
        <p:sp>
          <p:nvSpPr>
            <p:cNvPr id="17431" name="AutoShape 21"/>
            <p:cNvSpPr>
              <a:spLocks noChangeArrowheads="1"/>
            </p:cNvSpPr>
            <p:nvPr/>
          </p:nvSpPr>
          <p:spPr bwMode="auto">
            <a:xfrm>
              <a:off x="5153" y="9215"/>
              <a:ext cx="411" cy="279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>
                  <a:latin typeface="Arial" charset="0"/>
                </a:rPr>
                <a:t>y</a:t>
              </a:r>
              <a:endParaRPr lang="ru-RU" sz="6000"/>
            </a:p>
          </p:txBody>
        </p:sp>
        <p:sp>
          <p:nvSpPr>
            <p:cNvPr id="17432" name="AutoShape 22"/>
            <p:cNvSpPr>
              <a:spLocks noChangeArrowheads="1"/>
            </p:cNvSpPr>
            <p:nvPr/>
          </p:nvSpPr>
          <p:spPr bwMode="auto">
            <a:xfrm>
              <a:off x="3459" y="8797"/>
              <a:ext cx="1114" cy="42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800">
                  <a:latin typeface="Arial" charset="0"/>
                </a:rPr>
                <a:t>Значение</a:t>
              </a:r>
              <a:endParaRPr lang="ru-RU" sz="4800"/>
            </a:p>
          </p:txBody>
        </p:sp>
        <p:sp>
          <p:nvSpPr>
            <p:cNvPr id="17433" name="AutoShape 23"/>
            <p:cNvSpPr>
              <a:spLocks noChangeArrowheads="1"/>
            </p:cNvSpPr>
            <p:nvPr/>
          </p:nvSpPr>
          <p:spPr bwMode="auto">
            <a:xfrm>
              <a:off x="3884" y="9217"/>
              <a:ext cx="411" cy="278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>
                  <a:latin typeface="Arial" charset="0"/>
                </a:rPr>
                <a:t>x</a:t>
              </a:r>
              <a:endParaRPr lang="ru-RU" sz="6000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102D497-6012-47FF-AB28-40611246037D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18435" name="Rectangle 74"/>
          <p:cNvSpPr>
            <a:spLocks noGrp="1" noChangeArrowheads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  <a:p>
            <a:pPr eaLnBrk="1" hangingPunct="1"/>
            <a:r>
              <a:rPr lang="ru-RU" b="1"/>
              <a:t>Встроенные типы данных </a:t>
            </a:r>
            <a:r>
              <a:rPr lang="en-US" b="1"/>
              <a:t>C#</a:t>
            </a:r>
            <a:r>
              <a:rPr lang="ru-RU" b="1"/>
              <a:t>: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</a:t>
            </a:r>
            <a:r>
              <a:rPr lang="ru-RU" sz="2000"/>
              <a:t>Булевский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</a:t>
            </a:r>
            <a:r>
              <a:rPr lang="ru-RU" sz="2000"/>
              <a:t>Целые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</a:t>
            </a:r>
            <a:r>
              <a:rPr lang="ru-RU" sz="2000"/>
              <a:t>Вещественные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</a:t>
            </a:r>
            <a:r>
              <a:rPr lang="ru-RU" sz="2000"/>
              <a:t>Финансовый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</a:t>
            </a:r>
            <a:r>
              <a:rPr lang="ru-RU" sz="2000"/>
              <a:t>Символьный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object</a:t>
            </a:r>
            <a:endParaRPr lang="ru-RU"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Дата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19459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BD95D6-9EBB-4B34-AF7D-9070EFF5DE53}" type="slidenum">
              <a:rPr lang="ru-RU" smtClean="0"/>
              <a:pPr/>
              <a:t>15</a:t>
            </a:fld>
            <a:endParaRPr lang="ru-RU"/>
          </a:p>
        </p:txBody>
      </p:sp>
      <p:graphicFrame>
        <p:nvGraphicFramePr>
          <p:cNvPr id="221259" name="Group 75"/>
          <p:cNvGraphicFramePr>
            <a:graphicFrameLocks noGrp="1"/>
          </p:cNvGraphicFramePr>
          <p:nvPr/>
        </p:nvGraphicFramePr>
        <p:xfrm>
          <a:off x="179388" y="765175"/>
          <a:ext cx="8964611" cy="6010752"/>
        </p:xfrm>
        <a:graphic>
          <a:graphicData uri="http://schemas.openxmlformats.org/drawingml/2006/table">
            <a:tbl>
              <a:tblPr/>
              <a:tblGrid>
                <a:gridCol w="1249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8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2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44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76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509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Название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588" marR="0" lvl="0" indent="11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Ключевое слово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Тип .NET 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11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Диапазон значений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Описание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Размер в битах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38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Булевский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bool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Boolean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true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Courier New" pitchFamily="49" charset="0"/>
                        </a:rPr>
                        <a:t>,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false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4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4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36">
                <a:tc rowSpan="8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Целые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sbyte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SByte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 — 127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знаковое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byte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Byte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— 255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беззнаковое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short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Int16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–32768 —32767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знаковое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53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ushort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UInt16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— 65535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беззнаковое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Int32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≈(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2•10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знаковое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53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uint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UInt32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≈(0 — 4•10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беззнаковое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long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Int64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≈(–9•10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9•10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знаковое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53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ulong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UInt64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≈(0— 18•10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беззнаковое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9532" name="Rectangle 7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Логический</a:t>
            </a:r>
            <a:r>
              <a:rPr lang="en-US"/>
              <a:t> (</a:t>
            </a:r>
            <a:r>
              <a:rPr lang="ru-RU"/>
              <a:t>булевский) и целые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2048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39DE41-8628-4730-B923-32D1CABAF385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Остальные</a:t>
            </a:r>
          </a:p>
        </p:txBody>
      </p:sp>
      <p:graphicFrame>
        <p:nvGraphicFramePr>
          <p:cNvPr id="222280" name="Group 72"/>
          <p:cNvGraphicFramePr>
            <a:graphicFrameLocks noGrp="1"/>
          </p:cNvGraphicFramePr>
          <p:nvPr/>
        </p:nvGraphicFramePr>
        <p:xfrm>
          <a:off x="250825" y="1268413"/>
          <a:ext cx="8713788" cy="5184922"/>
        </p:xfrm>
        <a:graphic>
          <a:graphicData uri="http://schemas.openxmlformats.org/drawingml/2006/table">
            <a:tbl>
              <a:tblPr/>
              <a:tblGrid>
                <a:gridCol w="1481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9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6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3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5010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Символьный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char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Char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U+0000 — U+ffff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символ Unicode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247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Веществен-ные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float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Single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(+-)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1.5•10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-45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3.4•10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цифр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4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(+-)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5.0•10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-324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1.7•10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15-16 цифр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010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Финансовый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decimal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Decimal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(+-)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-28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7.9•10</a:t>
                      </a:r>
                      <a:r>
                        <a:rPr kumimoji="0" lang="ru-RU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28-29 цифр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980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Строковый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string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String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588" marR="0" lvl="0" indent="11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длина ограничена объемом доступной памяти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строка из символов Unicode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4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0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object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_FuturaRound" pitchFamily="34" charset="-52"/>
                          <a:ea typeface="Times New Roman" pitchFamily="18" charset="0"/>
                          <a:cs typeface="Courier New" pitchFamily="49" charset="0"/>
                        </a:rPr>
                        <a:t>object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Object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3" marR="0" lvl="0" indent="11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можно хранить все, что угодно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3" marR="0" lvl="0" indent="11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всеобщий предок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4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535" name="Rectangle 53"/>
          <p:cNvSpPr>
            <a:spLocks noChangeArrowheads="1"/>
          </p:cNvSpPr>
          <p:nvPr/>
        </p:nvSpPr>
        <p:spPr bwMode="auto">
          <a:xfrm>
            <a:off x="1252538" y="4100513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br>
              <a:rPr lang="ru-RU" sz="1800">
                <a:latin typeface="Arial" charset="0"/>
              </a:rPr>
            </a:br>
            <a:endParaRPr lang="ru-RU" sz="1800">
              <a:latin typeface="Arial" charset="0"/>
            </a:endParaRPr>
          </a:p>
        </p:txBody>
      </p:sp>
      <p:graphicFrame>
        <p:nvGraphicFramePr>
          <p:cNvPr id="222262" name="Group 54"/>
          <p:cNvGraphicFramePr>
            <a:graphicFrameLocks noGrp="1"/>
          </p:cNvGraphicFramePr>
          <p:nvPr>
            <p:ph idx="1"/>
          </p:nvPr>
        </p:nvGraphicFramePr>
        <p:xfrm>
          <a:off x="250825" y="549275"/>
          <a:ext cx="8713788" cy="719485"/>
        </p:xfrm>
        <a:graphic>
          <a:graphicData uri="http://schemas.openxmlformats.org/drawingml/2006/table">
            <a:tbl>
              <a:tblPr/>
              <a:tblGrid>
                <a:gridCol w="1481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9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3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948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Название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Ключевое слово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Тип .NET 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Диапазон значений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Описание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588" marR="0" lvl="0" indent="11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Размер в битах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2150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37E072-BF0E-4E13-BCAE-B5EFED020801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Поля и методы встроенных типов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765175"/>
            <a:ext cx="8137525" cy="575945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Aft>
                <a:spcPct val="20000"/>
              </a:spcAft>
            </a:pPr>
            <a:r>
              <a:rPr lang="ru-RU" sz="2000"/>
              <a:t>Любой встроенный тип C# построен на основе стандартного класса библиотеки .NET. Это значит, что у встроенных типов данных C# есть </a:t>
            </a:r>
            <a:r>
              <a:rPr lang="ru-RU" sz="2000" i="1"/>
              <a:t>методы и поля</a:t>
            </a:r>
            <a:r>
              <a:rPr lang="ru-RU" sz="2000"/>
              <a:t>. С помощью них можно, например, получить:</a:t>
            </a:r>
            <a:endParaRPr lang="en-US" sz="2000"/>
          </a:p>
          <a:p>
            <a:pPr lvl="1" eaLnBrk="1" hangingPunct="1">
              <a:lnSpc>
                <a:spcPct val="115000"/>
              </a:lnSpc>
              <a:spcAft>
                <a:spcPct val="20000"/>
              </a:spcAft>
            </a:pPr>
            <a:r>
              <a:rPr lang="en-US" sz="1800">
                <a:solidFill>
                  <a:schemeClr val="folHlink"/>
                </a:solidFill>
              </a:rPr>
              <a:t>d</a:t>
            </a:r>
            <a:r>
              <a:rPr lang="ru-RU" sz="1800">
                <a:solidFill>
                  <a:schemeClr val="folHlink"/>
                </a:solidFill>
              </a:rPr>
              <a:t>ouble.MaxValue</a:t>
            </a:r>
            <a:r>
              <a:rPr lang="ru-RU" sz="1800"/>
              <a:t> (или System.</a:t>
            </a:r>
            <a:r>
              <a:rPr lang="en-US" sz="1800"/>
              <a:t>D</a:t>
            </a:r>
            <a:r>
              <a:rPr lang="ru-RU" sz="1800"/>
              <a:t>ouble.MaxValue) — максимальное число типа double;</a:t>
            </a:r>
            <a:endParaRPr lang="en-US" sz="1800"/>
          </a:p>
          <a:p>
            <a:pPr lvl="1" eaLnBrk="1" hangingPunct="1">
              <a:lnSpc>
                <a:spcPct val="115000"/>
              </a:lnSpc>
              <a:spcAft>
                <a:spcPct val="20000"/>
              </a:spcAft>
            </a:pPr>
            <a:r>
              <a:rPr lang="en-US" sz="1800">
                <a:solidFill>
                  <a:schemeClr val="folHlink"/>
                </a:solidFill>
              </a:rPr>
              <a:t>uint</a:t>
            </a:r>
            <a:r>
              <a:rPr lang="ru-RU" sz="1800">
                <a:solidFill>
                  <a:schemeClr val="folHlink"/>
                </a:solidFill>
              </a:rPr>
              <a:t>.MinValue</a:t>
            </a:r>
            <a:r>
              <a:rPr lang="ru-RU" sz="1800"/>
              <a:t> (или System.UInt32.M</a:t>
            </a:r>
            <a:r>
              <a:rPr lang="en-US" sz="1800"/>
              <a:t>in</a:t>
            </a:r>
            <a:r>
              <a:rPr lang="ru-RU" sz="1800"/>
              <a:t>Value) — минимальное число типа uint.</a:t>
            </a:r>
            <a:endParaRPr lang="ru-RU" sz="1800" b="1"/>
          </a:p>
          <a:p>
            <a:pPr eaLnBrk="1" hangingPunct="1">
              <a:lnSpc>
                <a:spcPct val="115000"/>
              </a:lnSpc>
              <a:spcAft>
                <a:spcPct val="20000"/>
              </a:spcAft>
            </a:pPr>
            <a:r>
              <a:rPr lang="ru-RU" sz="2000"/>
              <a:t>В вещественных классах есть элементы: </a:t>
            </a:r>
          </a:p>
          <a:p>
            <a:pPr lvl="1" eaLnBrk="1" hangingPunct="1">
              <a:lnSpc>
                <a:spcPct val="115000"/>
              </a:lnSpc>
              <a:spcAft>
                <a:spcPct val="20000"/>
              </a:spcAft>
            </a:pPr>
            <a:r>
              <a:rPr lang="ru-RU" sz="1800"/>
              <a:t>положительная бесконечность </a:t>
            </a:r>
            <a:r>
              <a:rPr lang="ru-RU" sz="1800">
                <a:solidFill>
                  <a:schemeClr val="folHlink"/>
                </a:solidFill>
              </a:rPr>
              <a:t>PositiveInfinity</a:t>
            </a:r>
            <a:r>
              <a:rPr lang="ru-RU" sz="1800"/>
              <a:t>;</a:t>
            </a:r>
          </a:p>
          <a:p>
            <a:pPr lvl="1" eaLnBrk="1" hangingPunct="1">
              <a:lnSpc>
                <a:spcPct val="115000"/>
              </a:lnSpc>
              <a:spcAft>
                <a:spcPct val="20000"/>
              </a:spcAft>
            </a:pPr>
            <a:r>
              <a:rPr lang="ru-RU" sz="1800"/>
              <a:t>отрицательная бесконечность </a:t>
            </a:r>
            <a:r>
              <a:rPr lang="ru-RU" sz="1800">
                <a:solidFill>
                  <a:schemeClr val="folHlink"/>
                </a:solidFill>
              </a:rPr>
              <a:t>NegativeInfinity</a:t>
            </a:r>
            <a:r>
              <a:rPr lang="ru-RU" sz="1800"/>
              <a:t>; </a:t>
            </a:r>
          </a:p>
          <a:p>
            <a:pPr lvl="1" eaLnBrk="1" hangingPunct="1">
              <a:lnSpc>
                <a:spcPct val="115000"/>
              </a:lnSpc>
              <a:spcAft>
                <a:spcPct val="20000"/>
              </a:spcAft>
            </a:pPr>
            <a:r>
              <a:rPr lang="ru-RU" sz="1800"/>
              <a:t>«не является числом»: </a:t>
            </a:r>
            <a:r>
              <a:rPr lang="ru-RU" sz="1800">
                <a:solidFill>
                  <a:schemeClr val="folHlink"/>
                </a:solidFill>
              </a:rPr>
              <a:t>NaN</a:t>
            </a:r>
            <a:r>
              <a:rPr lang="ru-RU" sz="1800"/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22531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2F7132-E0DA-4C57-A537-37BE757788BF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162925" cy="519113"/>
          </a:xfrm>
        </p:spPr>
        <p:txBody>
          <a:bodyPr/>
          <a:lstStyle/>
          <a:p>
            <a:pPr eaLnBrk="1" hangingPunct="1"/>
            <a:r>
              <a:rPr lang="ru-RU"/>
              <a:t>Математические функции: класс </a:t>
            </a:r>
            <a:r>
              <a:rPr lang="en-US"/>
              <a:t>Math</a:t>
            </a:r>
            <a:r>
              <a:rPr lang="ru-RU"/>
              <a:t> </a:t>
            </a:r>
          </a:p>
        </p:txBody>
      </p:sp>
      <p:sp>
        <p:nvSpPr>
          <p:cNvPr id="22533" name="Rectangle 3"/>
          <p:cNvSpPr>
            <a:spLocks noChangeArrowheads="1"/>
          </p:cNvSpPr>
          <p:nvPr/>
        </p:nvSpPr>
        <p:spPr bwMode="auto">
          <a:xfrm>
            <a:off x="1412875" y="4513263"/>
            <a:ext cx="184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br>
              <a:rPr lang="ru-RU" sz="900"/>
            </a:br>
            <a:endParaRPr lang="ru-RU" sz="1800">
              <a:latin typeface="Arial" charset="0"/>
            </a:endParaRPr>
          </a:p>
        </p:txBody>
      </p:sp>
      <p:graphicFrame>
        <p:nvGraphicFramePr>
          <p:cNvPr id="224336" name="Group 80"/>
          <p:cNvGraphicFramePr>
            <a:graphicFrameLocks noGrp="1"/>
          </p:cNvGraphicFramePr>
          <p:nvPr/>
        </p:nvGraphicFramePr>
        <p:xfrm>
          <a:off x="179388" y="476250"/>
          <a:ext cx="8785101" cy="6299684"/>
        </p:xfrm>
        <a:graphic>
          <a:graphicData uri="http://schemas.openxmlformats.org/drawingml/2006/table">
            <a:tbl>
              <a:tblPr/>
              <a:tblGrid>
                <a:gridCol w="1397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0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600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35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Имя</a:t>
                      </a:r>
                      <a:endParaRPr kumimoji="0" lang="ru-RU" sz="4000" b="1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Описание</a:t>
                      </a:r>
                      <a:endParaRPr kumimoji="0" lang="ru-RU" sz="40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Результат</a:t>
                      </a:r>
                      <a:endParaRPr kumimoji="0" lang="ru-RU" sz="40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Пояснения</a:t>
                      </a:r>
                      <a:endParaRPr kumimoji="0" lang="ru-RU" sz="4000" b="1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A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bs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Модуль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перегружен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|x|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записывается 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Math.A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bs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Acos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Арккосинус</a:t>
                      </a: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A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os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Asin</a:t>
                      </a: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Арксинус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Asin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A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tan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Арктангенс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A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tan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2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A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tan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Арктангенс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A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tan2(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, 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y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Courier New" pitchFamily="49" charset="0"/>
                        </a:rPr>
                        <a:t>— угол, тангенс которого есть результат деления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y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Courier New" pitchFamily="49" charset="0"/>
                        </a:rPr>
                        <a:t> на 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BigMul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Произведение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long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BigMul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x,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y)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9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Ceiling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Округление до большего целого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Ceiling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х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os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Косинус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Сos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9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os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h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Гиперболический косинус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Cosh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DivRem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Деление и остаток 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перегружен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DivRem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x, y,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rem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52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E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База натурального логарифма (число </a:t>
                      </a:r>
                      <a:r>
                        <a:rPr kumimoji="0" 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2,71828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182845905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8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E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xp</a:t>
                      </a:r>
                      <a:endParaRPr kumimoji="0" lang="ru-RU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Экспонента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ru-RU" sz="1600" b="1" i="0" u="none" strike="noStrike" cap="none" normalizeH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записывается 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Math.E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xp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2606" name="Rectangle 76"/>
          <p:cNvSpPr>
            <a:spLocks noChangeArrowheads="1"/>
          </p:cNvSpPr>
          <p:nvPr/>
        </p:nvSpPr>
        <p:spPr bwMode="auto">
          <a:xfrm>
            <a:off x="1412875" y="4876800"/>
            <a:ext cx="184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br>
              <a:rPr lang="ru-RU" sz="900"/>
            </a:br>
            <a:endParaRPr lang="ru-RU" sz="1800">
              <a:latin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Дата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272488-740A-4D9D-BD22-4821C1E77D7B}" type="slidenum">
              <a:rPr lang="ru-RU" smtClean="0"/>
              <a:pPr/>
              <a:t>19</a:t>
            </a:fld>
            <a:endParaRPr lang="ru-RU"/>
          </a:p>
        </p:txBody>
      </p:sp>
      <p:graphicFrame>
        <p:nvGraphicFramePr>
          <p:cNvPr id="225375" name="Group 95"/>
          <p:cNvGraphicFramePr>
            <a:graphicFrameLocks noGrp="1"/>
          </p:cNvGraphicFramePr>
          <p:nvPr/>
        </p:nvGraphicFramePr>
        <p:xfrm>
          <a:off x="179388" y="53975"/>
          <a:ext cx="8713787" cy="6707825"/>
        </p:xfrm>
        <a:graphic>
          <a:graphicData uri="http://schemas.openxmlformats.org/drawingml/2006/table">
            <a:tbl>
              <a:tblPr/>
              <a:tblGrid>
                <a:gridCol w="1944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6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Floor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Округление до меньшего целого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Floor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(double х)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IEEERemainder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Остаток от деления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IEEERemainder(double x, double y)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Log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Натуральный логарифм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log</a:t>
                      </a:r>
                      <a:r>
                        <a:rPr kumimoji="0" lang="ru-RU" sz="1400" b="1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записывается 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Math.Log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Log10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Десятичный логарифм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log</a:t>
                      </a:r>
                      <a:r>
                        <a:rPr kumimoji="0" lang="ru-RU" sz="1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 записывается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Math.Log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10(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Max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Максимум из двух чисел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перегружен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Max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x, y)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Min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Минимум из двух чисел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перегружен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Min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x, y)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PI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Значение числа </a:t>
                      </a:r>
                      <a:r>
                        <a:rPr kumimoji="0" lang="ru-RU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3,141592653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58979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Pow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Возведение в степень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14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записывается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Math.Pow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,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y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R</a:t>
                      </a: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ound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Округление 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перегружен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R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ound(3.1)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Courier New" pitchFamily="49" charset="0"/>
                        </a:rPr>
                        <a:t> даст в результате 3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R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ound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(3.8)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Courier New" pitchFamily="49" charset="0"/>
                        </a:rPr>
                        <a:t> даст в результате 4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S</a:t>
                      </a: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g</a:t>
                      </a: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n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 числа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аргументы перегружены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S</a:t>
                      </a: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Синус 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S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in(double x)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S</a:t>
                      </a: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h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гиперболический синус 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S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h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(double x)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S</a:t>
                      </a: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qrt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Квадратный корень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√x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записывается 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Math.Sq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rt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x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)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Tan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Тангенс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Tan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(double x)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Tanh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Гиперболический тангенс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double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Tanh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(double x)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C3D0B35-A671-436E-A98A-00FD68FE6F19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147" name="Rectangle 74"/>
          <p:cNvSpPr>
            <a:spLocks noGrp="1" noChangeArrowheads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b="1"/>
              <a:t>Основные понятия языка С</a:t>
            </a:r>
            <a:r>
              <a:rPr lang="en-US" b="1"/>
              <a:t>#</a:t>
            </a:r>
            <a:endParaRPr lang="ru-RU" b="1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2852738"/>
            <a:ext cx="8229600" cy="2305050"/>
          </a:xfrm>
        </p:spPr>
        <p:txBody>
          <a:bodyPr/>
          <a:lstStyle/>
          <a:p>
            <a:pPr eaLnBrk="1" hangingPunct="1"/>
            <a:r>
              <a:rPr lang="ru-RU" sz="3200" b="1"/>
              <a:t>Состав языка:</a:t>
            </a:r>
          </a:p>
          <a:p>
            <a:pPr eaLnBrk="1" hangingPunct="1"/>
            <a:r>
              <a:rPr lang="ru-RU" sz="2000"/>
              <a:t>Символы</a:t>
            </a:r>
          </a:p>
          <a:p>
            <a:pPr eaLnBrk="1" hangingPunct="1"/>
            <a:r>
              <a:rPr lang="ru-RU" sz="2000"/>
              <a:t>Лексемы: константы, имена, ключевые слова, разделители</a:t>
            </a:r>
          </a:p>
          <a:p>
            <a:pPr eaLnBrk="1" hangingPunct="1"/>
            <a:r>
              <a:rPr lang="ru-RU" sz="2000"/>
              <a:t>Выражения</a:t>
            </a:r>
          </a:p>
          <a:p>
            <a:pPr eaLnBrk="1" hangingPunct="1"/>
            <a:r>
              <a:rPr lang="ru-RU" sz="2000"/>
              <a:t>Операторы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BF17388-10AB-4A23-8C38-5A5FB6B519E3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24579" name="Rectangle 74"/>
          <p:cNvSpPr>
            <a:spLocks noGrp="1" noChangeArrowheads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989138"/>
            <a:ext cx="8229600" cy="1833562"/>
          </a:xfrm>
          <a:noFill/>
        </p:spPr>
        <p:txBody>
          <a:bodyPr/>
          <a:lstStyle/>
          <a:p>
            <a:pPr eaLnBrk="1" hangingPunct="1"/>
            <a:r>
              <a:rPr lang="ru-RU" sz="2800" b="1"/>
              <a:t>Линейные программы: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</a:t>
            </a:r>
            <a:r>
              <a:rPr lang="ru-RU" sz="2000"/>
              <a:t>Структура программы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</a:t>
            </a:r>
            <a:r>
              <a:rPr lang="ru-RU" sz="2000"/>
              <a:t>Переменные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</a:t>
            </a:r>
            <a:r>
              <a:rPr lang="ru-RU" sz="2000"/>
              <a:t>Операции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</a:t>
            </a:r>
            <a:r>
              <a:rPr lang="ru-RU" sz="2000"/>
              <a:t>Выражения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</a:t>
            </a:r>
            <a:r>
              <a:rPr lang="ru-RU" sz="2000"/>
              <a:t>Введение в обработку исключительных ситуаций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000"/>
              <a:t> </a:t>
            </a:r>
            <a:r>
              <a:rPr lang="ru-RU" sz="2000"/>
              <a:t>Простейший ввод-вывод</a:t>
            </a:r>
          </a:p>
          <a:p>
            <a:pPr eaLnBrk="1" hangingPunct="1"/>
            <a:endParaRPr lang="ru-RU" sz="2000"/>
          </a:p>
          <a:p>
            <a:pPr eaLnBrk="1" hangingPunct="1"/>
            <a:endParaRPr lang="ru-RU" sz="2000"/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95400" y="898525"/>
            <a:ext cx="7678738" cy="396875"/>
          </a:xfrm>
        </p:spPr>
        <p:txBody>
          <a:bodyPr/>
          <a:lstStyle/>
          <a:p>
            <a:pPr eaLnBrk="1" hangingPunct="1"/>
            <a:endParaRPr lang="ru-RU" sz="2000"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2560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11C680-4A4B-4414-BB9F-88006512C4EA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16013" y="908050"/>
            <a:ext cx="7272337" cy="5400675"/>
          </a:xfrm>
          <a:solidFill>
            <a:schemeClr val="accent2">
              <a:alpha val="70195"/>
            </a:schemeClr>
          </a:solidFill>
          <a:ln>
            <a:solidFill>
              <a:srgbClr val="969696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using System;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namespace 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</a:t>
            </a:r>
            <a:r>
              <a:rPr lang="ru-RU" sz="2000"/>
              <a:t>   </a:t>
            </a:r>
            <a:r>
              <a:rPr lang="en-US" sz="2000" b="1"/>
              <a:t>class Class1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/>
              <a:t>    </a:t>
            </a:r>
            <a:r>
              <a:rPr lang="ru-RU" sz="2000" b="1"/>
              <a:t>   </a:t>
            </a:r>
            <a:r>
              <a:rPr lang="en-US" sz="2000" b="1"/>
              <a:t>{</a:t>
            </a:r>
            <a:endParaRPr lang="ru-RU" sz="2000" b="1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	   	  </a:t>
            </a:r>
            <a:r>
              <a:rPr lang="en-US" sz="2000"/>
              <a:t>static void Main()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</a:t>
            </a:r>
            <a:r>
              <a:rPr lang="ru-RU" sz="2000"/>
              <a:t>    </a:t>
            </a:r>
            <a:r>
              <a:rPr lang="en-US" sz="2000"/>
              <a:t>{</a:t>
            </a:r>
            <a:endParaRPr lang="ru-RU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                  </a:t>
            </a:r>
            <a:r>
              <a:rPr lang="en-US" sz="2000"/>
              <a:t>// </a:t>
            </a:r>
            <a:r>
              <a:rPr lang="ru-RU" sz="2000"/>
              <a:t>описания и операторы, например:</a:t>
            </a:r>
            <a:endParaRPr lang="en-US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                  </a:t>
            </a:r>
            <a:r>
              <a:rPr lang="en-US" sz="2000">
                <a:solidFill>
                  <a:schemeClr val="hlink"/>
                </a:solidFill>
              </a:rPr>
              <a:t>Console.Write("</a:t>
            </a:r>
            <a:r>
              <a:rPr lang="ru-RU" sz="2000">
                <a:solidFill>
                  <a:schemeClr val="hlink"/>
                </a:solidFill>
              </a:rPr>
              <a:t>Превед медвед")</a:t>
            </a:r>
            <a:r>
              <a:rPr lang="en-US" sz="2000">
                <a:solidFill>
                  <a:schemeClr val="hlink"/>
                </a:solidFill>
              </a:rPr>
              <a:t>;</a:t>
            </a:r>
            <a:endParaRPr lang="ru-RU" sz="200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          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		  </a:t>
            </a:r>
            <a:r>
              <a:rPr lang="en-US" sz="2000"/>
              <a:t>// </a:t>
            </a:r>
            <a:r>
              <a:rPr lang="ru-RU" sz="2000"/>
              <a:t>описания</a:t>
            </a:r>
            <a:endParaRPr lang="en-US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      </a:t>
            </a:r>
            <a:r>
              <a:rPr lang="ru-RU" sz="2000" b="1"/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}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9063038" cy="519113"/>
          </a:xfrm>
          <a:noFill/>
        </p:spPr>
        <p:txBody>
          <a:bodyPr/>
          <a:lstStyle/>
          <a:p>
            <a:pPr eaLnBrk="1" hangingPunct="1"/>
            <a:r>
              <a:rPr lang="ru-RU"/>
              <a:t>Структура простейшей программы</a:t>
            </a:r>
            <a:r>
              <a:rPr lang="en-US"/>
              <a:t> </a:t>
            </a:r>
            <a:r>
              <a:rPr lang="ru-RU"/>
              <a:t>на С</a:t>
            </a:r>
            <a:r>
              <a:rPr lang="en-US"/>
              <a:t>#</a:t>
            </a:r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2662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7B0774-7814-466C-B93D-E3BA0BD4D7C4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Переменные 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981075"/>
            <a:ext cx="7561263" cy="5616575"/>
          </a:xfrm>
        </p:spPr>
        <p:txBody>
          <a:bodyPr/>
          <a:lstStyle/>
          <a:p>
            <a:pPr marL="357188" indent="0" eaLnBrk="1" hangingPunct="1">
              <a:lnSpc>
                <a:spcPct val="110000"/>
              </a:lnSpc>
              <a:spcBef>
                <a:spcPct val="35000"/>
              </a:spcBef>
              <a:spcAft>
                <a:spcPct val="35000"/>
              </a:spcAft>
            </a:pPr>
            <a:r>
              <a:rPr lang="en-US" sz="2000" i="1"/>
              <a:t> </a:t>
            </a:r>
            <a:r>
              <a:rPr lang="ru-RU" sz="2000" i="1"/>
              <a:t>Переменная</a:t>
            </a:r>
            <a:r>
              <a:rPr lang="ru-RU" sz="2000"/>
              <a:t> — это величина, которая во время работы программы может изменять свое значение. </a:t>
            </a:r>
          </a:p>
          <a:p>
            <a:pPr marL="357188" indent="0" eaLnBrk="1" hangingPunct="1">
              <a:lnSpc>
                <a:spcPct val="110000"/>
              </a:lnSpc>
              <a:spcBef>
                <a:spcPct val="35000"/>
              </a:spcBef>
              <a:spcAft>
                <a:spcPct val="35000"/>
              </a:spcAft>
            </a:pPr>
            <a:r>
              <a:rPr lang="en-US" sz="2000"/>
              <a:t> </a:t>
            </a:r>
            <a:r>
              <a:rPr lang="ru-RU" sz="2000"/>
              <a:t>Все переменные, используемые в программе, должны быть описаны.</a:t>
            </a:r>
            <a:endParaRPr lang="ru-RU" sz="2000" i="1"/>
          </a:p>
          <a:p>
            <a:pPr marL="357188" indent="0" eaLnBrk="1" hangingPunct="1">
              <a:lnSpc>
                <a:spcPct val="110000"/>
              </a:lnSpc>
              <a:spcBef>
                <a:spcPct val="35000"/>
              </a:spcBef>
              <a:spcAft>
                <a:spcPct val="35000"/>
              </a:spcAft>
            </a:pPr>
            <a:r>
              <a:rPr lang="en-US" sz="2000" i="1"/>
              <a:t> </a:t>
            </a:r>
            <a:r>
              <a:rPr lang="ru-RU" sz="2000" i="1"/>
              <a:t>Для </a:t>
            </a:r>
            <a:r>
              <a:rPr lang="ru-RU" sz="2000"/>
              <a:t>каждой переменной задается ее</a:t>
            </a:r>
            <a:r>
              <a:rPr lang="ru-RU" sz="2000" i="1"/>
              <a:t> </a:t>
            </a:r>
            <a:r>
              <a:rPr lang="ru-RU" sz="2000" b="1" i="1"/>
              <a:t>имя</a:t>
            </a:r>
            <a:r>
              <a:rPr lang="ru-RU" sz="2000" i="1"/>
              <a:t> и </a:t>
            </a:r>
            <a:r>
              <a:rPr lang="ru-RU" sz="2000" b="1" i="1"/>
              <a:t>тип</a:t>
            </a:r>
            <a:r>
              <a:rPr lang="ru-RU" sz="2000"/>
              <a:t>:</a:t>
            </a:r>
            <a:endParaRPr lang="en-US" sz="2000"/>
          </a:p>
          <a:p>
            <a:pPr marL="357188" indent="0" eaLnBrk="1" hangingPunct="1">
              <a:lnSpc>
                <a:spcPct val="110000"/>
              </a:lnSpc>
              <a:spcBef>
                <a:spcPct val="3500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ru-RU" sz="2000">
                <a:solidFill>
                  <a:srgbClr val="006600"/>
                </a:solidFill>
              </a:rPr>
              <a:t>int</a:t>
            </a:r>
            <a:r>
              <a:rPr lang="en-US" sz="2000">
                <a:solidFill>
                  <a:srgbClr val="006600"/>
                </a:solidFill>
              </a:rPr>
              <a:t>	  number</a:t>
            </a:r>
            <a:r>
              <a:rPr lang="ru-RU" sz="2000">
                <a:solidFill>
                  <a:srgbClr val="006600"/>
                </a:solidFill>
              </a:rPr>
              <a:t>; </a:t>
            </a:r>
            <a:br>
              <a:rPr lang="en-US" sz="2000"/>
            </a:br>
            <a:r>
              <a:rPr lang="ru-RU" sz="2000">
                <a:solidFill>
                  <a:srgbClr val="006600"/>
                </a:solidFill>
              </a:rPr>
              <a:t>float</a:t>
            </a:r>
            <a:r>
              <a:rPr lang="en-US" sz="2000">
                <a:solidFill>
                  <a:srgbClr val="006600"/>
                </a:solidFill>
              </a:rPr>
              <a:t>  </a:t>
            </a:r>
            <a:r>
              <a:rPr lang="ru-RU" sz="2000">
                <a:solidFill>
                  <a:srgbClr val="006600"/>
                </a:solidFill>
              </a:rPr>
              <a:t>x</a:t>
            </a:r>
            <a:r>
              <a:rPr lang="en-US" sz="2000">
                <a:solidFill>
                  <a:srgbClr val="006600"/>
                </a:solidFill>
              </a:rPr>
              <a:t>, y</a:t>
            </a:r>
            <a:r>
              <a:rPr lang="ru-RU" sz="2000">
                <a:solidFill>
                  <a:srgbClr val="006600"/>
                </a:solidFill>
              </a:rPr>
              <a:t>;</a:t>
            </a:r>
            <a:r>
              <a:rPr lang="en-US" sz="2000">
                <a:solidFill>
                  <a:srgbClr val="006600"/>
                </a:solidFill>
              </a:rPr>
              <a:t> </a:t>
            </a:r>
            <a:br>
              <a:rPr lang="en-US" sz="2000"/>
            </a:br>
            <a:r>
              <a:rPr lang="en-US" sz="2000">
                <a:solidFill>
                  <a:srgbClr val="006600"/>
                </a:solidFill>
              </a:rPr>
              <a:t>char	  option;</a:t>
            </a:r>
            <a:endParaRPr lang="ru-RU" sz="2000"/>
          </a:p>
          <a:p>
            <a:pPr marL="357188" indent="0" eaLnBrk="1" hangingPunct="1">
              <a:lnSpc>
                <a:spcPct val="110000"/>
              </a:lnSpc>
              <a:spcBef>
                <a:spcPct val="35000"/>
              </a:spcBef>
              <a:spcAft>
                <a:spcPct val="35000"/>
              </a:spcAft>
              <a:buFont typeface="Wingdings" pitchFamily="2" charset="2"/>
              <a:buNone/>
            </a:pPr>
            <a:endParaRPr lang="en-US" sz="2000" b="1"/>
          </a:p>
          <a:p>
            <a:pPr marL="357188" indent="0" eaLnBrk="1" hangingPunct="1">
              <a:lnSpc>
                <a:spcPct val="110000"/>
              </a:lnSpc>
              <a:spcBef>
                <a:spcPct val="3500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ru-RU" sz="2000" b="1"/>
              <a:t>Тип переменной выбирается исходя из </a:t>
            </a:r>
            <a:r>
              <a:rPr lang="ru-RU" sz="2000" b="1">
                <a:solidFill>
                  <a:schemeClr val="folHlink"/>
                </a:solidFill>
              </a:rPr>
              <a:t>диапазона и требуемой точности</a:t>
            </a:r>
            <a:r>
              <a:rPr lang="ru-RU" sz="2000" b="1"/>
              <a:t> представления данных.</a:t>
            </a:r>
            <a:r>
              <a:rPr lang="ru-RU" sz="2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Дата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27651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7DE6CA-EB7C-4ECD-971C-17B01CE1EAF2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62925" cy="519113"/>
          </a:xfrm>
        </p:spPr>
        <p:txBody>
          <a:bodyPr/>
          <a:lstStyle/>
          <a:p>
            <a:pPr eaLnBrk="1" hangingPunct="1"/>
            <a:r>
              <a:rPr lang="ru-RU"/>
              <a:t>Общая структура программы на С</a:t>
            </a:r>
            <a:r>
              <a:rPr lang="en-US"/>
              <a:t>#</a:t>
            </a:r>
            <a:endParaRPr lang="ru-RU"/>
          </a:p>
        </p:txBody>
      </p:sp>
      <p:sp>
        <p:nvSpPr>
          <p:cNvPr id="27653" name="AutoShape 3"/>
          <p:cNvSpPr>
            <a:spLocks noChangeArrowheads="1"/>
          </p:cNvSpPr>
          <p:nvPr/>
        </p:nvSpPr>
        <p:spPr bwMode="auto">
          <a:xfrm>
            <a:off x="323850" y="908050"/>
            <a:ext cx="7848600" cy="5761038"/>
          </a:xfrm>
          <a:prstGeom prst="roundRect">
            <a:avLst>
              <a:gd name="adj" fmla="val 16667"/>
            </a:avLst>
          </a:prstGeom>
          <a:solidFill>
            <a:schemeClr val="accent2">
              <a:alpha val="56078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27654" name="Text Box 4"/>
          <p:cNvSpPr txBox="1">
            <a:spLocks noChangeArrowheads="1"/>
          </p:cNvSpPr>
          <p:nvPr/>
        </p:nvSpPr>
        <p:spPr bwMode="auto">
          <a:xfrm>
            <a:off x="1547813" y="620713"/>
            <a:ext cx="2449512" cy="3667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пространство имен</a:t>
            </a:r>
          </a:p>
        </p:txBody>
      </p:sp>
      <p:sp>
        <p:nvSpPr>
          <p:cNvPr id="27655" name="AutoShape 5"/>
          <p:cNvSpPr>
            <a:spLocks noChangeArrowheads="1"/>
          </p:cNvSpPr>
          <p:nvPr/>
        </p:nvSpPr>
        <p:spPr bwMode="auto">
          <a:xfrm>
            <a:off x="1403350" y="1268413"/>
            <a:ext cx="5184775" cy="2520950"/>
          </a:xfrm>
          <a:prstGeom prst="roundRect">
            <a:avLst>
              <a:gd name="adj" fmla="val 16667"/>
            </a:avLst>
          </a:prstGeom>
          <a:solidFill>
            <a:srgbClr val="CC99FF">
              <a:alpha val="25882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27656" name="Text Box 6"/>
          <p:cNvSpPr txBox="1">
            <a:spLocks noChangeArrowheads="1"/>
          </p:cNvSpPr>
          <p:nvPr/>
        </p:nvSpPr>
        <p:spPr bwMode="auto">
          <a:xfrm>
            <a:off x="1692275" y="1077913"/>
            <a:ext cx="1101725" cy="3667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Класс А</a:t>
            </a:r>
          </a:p>
        </p:txBody>
      </p:sp>
      <p:sp>
        <p:nvSpPr>
          <p:cNvPr id="27657" name="AutoShape 7"/>
          <p:cNvSpPr>
            <a:spLocks noChangeArrowheads="1"/>
          </p:cNvSpPr>
          <p:nvPr/>
        </p:nvSpPr>
        <p:spPr bwMode="auto">
          <a:xfrm>
            <a:off x="1403350" y="4149725"/>
            <a:ext cx="5184775" cy="2303463"/>
          </a:xfrm>
          <a:prstGeom prst="roundRect">
            <a:avLst>
              <a:gd name="adj" fmla="val 16667"/>
            </a:avLst>
          </a:prstGeom>
          <a:solidFill>
            <a:srgbClr val="7030A0">
              <a:alpha val="23921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27658" name="Text Box 8"/>
          <p:cNvSpPr txBox="1">
            <a:spLocks noChangeArrowheads="1"/>
          </p:cNvSpPr>
          <p:nvPr/>
        </p:nvSpPr>
        <p:spPr bwMode="auto">
          <a:xfrm>
            <a:off x="1763713" y="3959225"/>
            <a:ext cx="1103312" cy="36671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Класс В</a:t>
            </a:r>
          </a:p>
        </p:txBody>
      </p:sp>
      <p:sp useBgFill="1">
        <p:nvSpPr>
          <p:cNvPr id="27659" name="AutoShape 9"/>
          <p:cNvSpPr>
            <a:spLocks noChangeArrowheads="1"/>
          </p:cNvSpPr>
          <p:nvPr/>
        </p:nvSpPr>
        <p:spPr bwMode="auto">
          <a:xfrm>
            <a:off x="1692275" y="5013325"/>
            <a:ext cx="4392613" cy="576263"/>
          </a:xfrm>
          <a:prstGeom prst="roundRect">
            <a:avLst>
              <a:gd name="adj" fmla="val 16667"/>
            </a:avLst>
          </a:prstGeom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27660" name="Text Box 10"/>
          <p:cNvSpPr txBox="1">
            <a:spLocks noChangeArrowheads="1"/>
          </p:cNvSpPr>
          <p:nvPr/>
        </p:nvSpPr>
        <p:spPr bwMode="auto">
          <a:xfrm>
            <a:off x="1835150" y="4894263"/>
            <a:ext cx="1597025" cy="3667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folHlink"/>
                </a:solidFill>
              </a:rPr>
              <a:t>Метод </a:t>
            </a:r>
            <a:r>
              <a:rPr lang="en-US" sz="1800" b="1">
                <a:solidFill>
                  <a:schemeClr val="folHlink"/>
                </a:solidFill>
              </a:rPr>
              <a:t>Main</a:t>
            </a:r>
            <a:endParaRPr lang="ru-RU" sz="1800" b="1">
              <a:solidFill>
                <a:schemeClr val="folHlink"/>
              </a:solidFill>
            </a:endParaRPr>
          </a:p>
        </p:txBody>
      </p:sp>
      <p:sp useBgFill="1">
        <p:nvSpPr>
          <p:cNvPr id="27661" name="Text Box 11"/>
          <p:cNvSpPr txBox="1">
            <a:spLocks noChangeArrowheads="1"/>
          </p:cNvSpPr>
          <p:nvPr/>
        </p:nvSpPr>
        <p:spPr bwMode="auto">
          <a:xfrm>
            <a:off x="1692275" y="1412875"/>
            <a:ext cx="3384550" cy="36671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b="1" i="1">
                <a:solidFill>
                  <a:schemeClr val="hlink"/>
                </a:solidFill>
              </a:rPr>
              <a:t>Переменные класса</a:t>
            </a:r>
          </a:p>
        </p:txBody>
      </p:sp>
      <p:sp useBgFill="1">
        <p:nvSpPr>
          <p:cNvPr id="27662" name="Text Box 12"/>
          <p:cNvSpPr txBox="1">
            <a:spLocks noChangeArrowheads="1"/>
          </p:cNvSpPr>
          <p:nvPr/>
        </p:nvSpPr>
        <p:spPr bwMode="auto">
          <a:xfrm>
            <a:off x="1692275" y="1700213"/>
            <a:ext cx="3384550" cy="3667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i="1">
                <a:solidFill>
                  <a:schemeClr val="hlink"/>
                </a:solidFill>
              </a:rPr>
              <a:t>Методы класса</a:t>
            </a:r>
            <a:r>
              <a:rPr lang="en-US" sz="1800" i="1">
                <a:solidFill>
                  <a:schemeClr val="hlink"/>
                </a:solidFill>
              </a:rPr>
              <a:t>:</a:t>
            </a:r>
            <a:endParaRPr lang="ru-RU" sz="1800" i="1">
              <a:solidFill>
                <a:schemeClr val="hlink"/>
              </a:solidFill>
            </a:endParaRPr>
          </a:p>
        </p:txBody>
      </p:sp>
      <p:sp useBgFill="1">
        <p:nvSpPr>
          <p:cNvPr id="27663" name="AutoShape 13"/>
          <p:cNvSpPr>
            <a:spLocks noChangeArrowheads="1"/>
          </p:cNvSpPr>
          <p:nvPr/>
        </p:nvSpPr>
        <p:spPr bwMode="auto">
          <a:xfrm>
            <a:off x="1763713" y="2205038"/>
            <a:ext cx="4392612" cy="576262"/>
          </a:xfrm>
          <a:prstGeom prst="roundRect">
            <a:avLst>
              <a:gd name="adj" fmla="val 16667"/>
            </a:avLst>
          </a:prstGeom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27664" name="AutoShape 14"/>
          <p:cNvSpPr>
            <a:spLocks noChangeArrowheads="1"/>
          </p:cNvSpPr>
          <p:nvPr/>
        </p:nvSpPr>
        <p:spPr bwMode="auto">
          <a:xfrm>
            <a:off x="1763713" y="2924175"/>
            <a:ext cx="4392612" cy="576263"/>
          </a:xfrm>
          <a:prstGeom prst="roundRect">
            <a:avLst>
              <a:gd name="adj" fmla="val 16667"/>
            </a:avLst>
          </a:prstGeom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27665" name="Text Box 15"/>
          <p:cNvSpPr txBox="1">
            <a:spLocks noChangeArrowheads="1"/>
          </p:cNvSpPr>
          <p:nvPr/>
        </p:nvSpPr>
        <p:spPr bwMode="auto">
          <a:xfrm>
            <a:off x="1763713" y="4292600"/>
            <a:ext cx="2663825" cy="3698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i="1">
                <a:solidFill>
                  <a:schemeClr val="hlink"/>
                </a:solidFill>
              </a:rPr>
              <a:t>Переменные класса</a:t>
            </a:r>
          </a:p>
        </p:txBody>
      </p:sp>
      <p:sp useBgFill="1">
        <p:nvSpPr>
          <p:cNvPr id="27666" name="Text Box 16"/>
          <p:cNvSpPr txBox="1">
            <a:spLocks noChangeArrowheads="1"/>
          </p:cNvSpPr>
          <p:nvPr/>
        </p:nvSpPr>
        <p:spPr bwMode="auto">
          <a:xfrm>
            <a:off x="2051050" y="2276475"/>
            <a:ext cx="4033838" cy="36671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b="1" i="1">
                <a:solidFill>
                  <a:schemeClr val="hlink"/>
                </a:solidFill>
              </a:rPr>
              <a:t>Локальные переменные</a:t>
            </a:r>
            <a:r>
              <a:rPr lang="ru-RU" sz="1800" i="1">
                <a:solidFill>
                  <a:schemeClr val="hlink"/>
                </a:solidFill>
              </a:rPr>
              <a:t> </a:t>
            </a:r>
          </a:p>
        </p:txBody>
      </p:sp>
      <p:sp useBgFill="1">
        <p:nvSpPr>
          <p:cNvPr id="27667" name="Text Box 17"/>
          <p:cNvSpPr txBox="1">
            <a:spLocks noChangeArrowheads="1"/>
          </p:cNvSpPr>
          <p:nvPr/>
        </p:nvSpPr>
        <p:spPr bwMode="auto">
          <a:xfrm>
            <a:off x="1763713" y="4581525"/>
            <a:ext cx="2663825" cy="36671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i="1">
                <a:solidFill>
                  <a:schemeClr val="hlink"/>
                </a:solidFill>
              </a:rPr>
              <a:t>Методы класса</a:t>
            </a:r>
            <a:r>
              <a:rPr lang="en-US" sz="1800" i="1">
                <a:solidFill>
                  <a:schemeClr val="hlink"/>
                </a:solidFill>
              </a:rPr>
              <a:t>:</a:t>
            </a:r>
            <a:endParaRPr lang="ru-RU" sz="1800" i="1">
              <a:solidFill>
                <a:schemeClr val="hlink"/>
              </a:solidFill>
            </a:endParaRPr>
          </a:p>
        </p:txBody>
      </p:sp>
      <p:sp useBgFill="1">
        <p:nvSpPr>
          <p:cNvPr id="27668" name="AutoShape 18"/>
          <p:cNvSpPr>
            <a:spLocks noChangeArrowheads="1"/>
          </p:cNvSpPr>
          <p:nvPr/>
        </p:nvSpPr>
        <p:spPr bwMode="auto">
          <a:xfrm>
            <a:off x="1692275" y="5734050"/>
            <a:ext cx="4392613" cy="576263"/>
          </a:xfrm>
          <a:prstGeom prst="roundRect">
            <a:avLst>
              <a:gd name="adj" fmla="val 16667"/>
            </a:avLst>
          </a:prstGeom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27669" name="Text Box 19"/>
          <p:cNvSpPr txBox="1">
            <a:spLocks noChangeArrowheads="1"/>
          </p:cNvSpPr>
          <p:nvPr/>
        </p:nvSpPr>
        <p:spPr bwMode="auto">
          <a:xfrm>
            <a:off x="1258888" y="3789363"/>
            <a:ext cx="392112" cy="36671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…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2867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921A04-7903-4F23-B9FA-EDA517FD7158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036050" cy="519112"/>
          </a:xfrm>
        </p:spPr>
        <p:txBody>
          <a:bodyPr/>
          <a:lstStyle/>
          <a:p>
            <a:pPr eaLnBrk="1" hangingPunct="1"/>
            <a:r>
              <a:rPr lang="ru-RU"/>
              <a:t>Область действия и время жизни переменных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023350" cy="6192837"/>
          </a:xfrm>
        </p:spPr>
        <p:txBody>
          <a:bodyPr/>
          <a:lstStyle/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ru-RU" sz="2000"/>
              <a:t>Переменные описываются внутри какого-л. блока: 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ru-RU" sz="2000"/>
              <a:t>	    </a:t>
            </a:r>
            <a:r>
              <a:rPr lang="en-US" sz="2000"/>
              <a:t>1</a:t>
            </a:r>
            <a:r>
              <a:rPr lang="ru-RU" sz="2000"/>
              <a:t>) класса 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ru-RU" sz="2000"/>
              <a:t>	    </a:t>
            </a:r>
            <a:r>
              <a:rPr lang="en-US" sz="2000"/>
              <a:t>2</a:t>
            </a:r>
            <a:r>
              <a:rPr lang="ru-RU" sz="2000"/>
              <a:t>) метода</a:t>
            </a:r>
            <a:r>
              <a:rPr lang="en-US" sz="2000"/>
              <a:t> </a:t>
            </a:r>
            <a:r>
              <a:rPr lang="ru-RU" sz="2000"/>
              <a:t>или блока внутри метода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</a:pPr>
            <a:r>
              <a:rPr lang="ru-RU" sz="1800"/>
              <a:t>Переменные, описанные </a:t>
            </a:r>
            <a:r>
              <a:rPr lang="ru-RU" sz="1800" i="1"/>
              <a:t>непосредственно внутри класса</a:t>
            </a:r>
            <a:r>
              <a:rPr lang="ru-RU" sz="1800"/>
              <a:t>, называются </a:t>
            </a:r>
            <a:r>
              <a:rPr lang="ru-RU" sz="1800" b="1">
                <a:solidFill>
                  <a:schemeClr val="hlink"/>
                </a:solidFill>
              </a:rPr>
              <a:t>полями класса</a:t>
            </a:r>
            <a:r>
              <a:rPr lang="ru-RU" sz="1800"/>
              <a:t>. 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</a:pPr>
            <a:r>
              <a:rPr lang="ru-RU" sz="1800"/>
              <a:t>Переменные, описанные </a:t>
            </a:r>
            <a:r>
              <a:rPr lang="ru-RU" sz="1800" i="1"/>
              <a:t>внутри метода класса</a:t>
            </a:r>
            <a:r>
              <a:rPr lang="ru-RU" sz="1800"/>
              <a:t>, называются </a:t>
            </a:r>
            <a:r>
              <a:rPr lang="ru-RU" sz="1800" b="1">
                <a:solidFill>
                  <a:schemeClr val="hlink"/>
                </a:solidFill>
              </a:rPr>
              <a:t>локальными переменными</a:t>
            </a:r>
            <a:r>
              <a:rPr lang="ru-RU" sz="1800"/>
              <a:t>.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ru-RU" sz="2000">
                <a:solidFill>
                  <a:schemeClr val="hlink"/>
                </a:solidFill>
              </a:rPr>
              <a:t>Область действия переменной</a:t>
            </a:r>
            <a:r>
              <a:rPr lang="ru-RU" sz="2000"/>
              <a:t> - область программы, где можно использовать переменную.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ru-RU" sz="2000"/>
              <a:t>Область действия переменной начинается в точке ее описания и длится до конца блока, внутри которого она описана. </a:t>
            </a:r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ru-RU" sz="2000">
                <a:solidFill>
                  <a:schemeClr val="hlink"/>
                </a:solidFill>
              </a:rPr>
              <a:t>Время жизни</a:t>
            </a:r>
            <a:r>
              <a:rPr lang="ru-RU" sz="2000"/>
              <a:t>: переменные создаются при входе в их область действия (блок) и уничтожаются при выходе.</a:t>
            </a:r>
          </a:p>
          <a:p>
            <a:pPr eaLnBrk="1" hangingPunct="1"/>
            <a:endParaRPr lang="ru-RU"/>
          </a:p>
        </p:txBody>
      </p:sp>
      <p:sp>
        <p:nvSpPr>
          <p:cNvPr id="28678" name="Text Box 4"/>
          <p:cNvSpPr txBox="1">
            <a:spLocks noChangeArrowheads="1"/>
          </p:cNvSpPr>
          <p:nvPr/>
        </p:nvSpPr>
        <p:spPr bwMode="auto">
          <a:xfrm>
            <a:off x="5651500" y="1268413"/>
            <a:ext cx="3313113" cy="1079500"/>
          </a:xfrm>
          <a:prstGeom prst="rect">
            <a:avLst/>
          </a:prstGeom>
          <a:solidFill>
            <a:srgbClr val="FFFF99">
              <a:alpha val="56862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solidFill>
                  <a:schemeClr val="hlink"/>
                </a:solidFill>
              </a:rPr>
              <a:t>Блок</a:t>
            </a:r>
            <a:r>
              <a:rPr lang="ru-RU" sz="1600"/>
              <a:t> —</a:t>
            </a:r>
            <a:r>
              <a:rPr lang="en-US" sz="1600"/>
              <a:t> </a:t>
            </a:r>
            <a:r>
              <a:rPr lang="ru-RU" sz="1600"/>
              <a:t>код, заключенный в фигурные скобки. Основное назначение блока — группировка операторов.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2969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D35EDF-A6F3-4560-B1DB-0F47913F8416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990013" cy="519113"/>
          </a:xfrm>
        </p:spPr>
        <p:txBody>
          <a:bodyPr/>
          <a:lstStyle/>
          <a:p>
            <a:pPr eaLnBrk="1" hangingPunct="1"/>
            <a:r>
              <a:rPr lang="ru-RU"/>
              <a:t>Инициализация переменных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92150"/>
            <a:ext cx="8569325" cy="5976938"/>
          </a:xfrm>
        </p:spPr>
        <p:txBody>
          <a:bodyPr/>
          <a:lstStyle/>
          <a:p>
            <a:pPr marL="0" indent="14288" eaLnBrk="1" hangingPunct="1">
              <a:lnSpc>
                <a:spcPct val="110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ru-RU" sz="2000"/>
              <a:t> При объявлении можно </a:t>
            </a:r>
            <a:r>
              <a:rPr lang="ru-RU" sz="2000" u="sng"/>
              <a:t>присвоить переменной начальное значение (</a:t>
            </a:r>
            <a:r>
              <a:rPr lang="ru-RU" sz="2000" i="1" u="sng">
                <a:solidFill>
                  <a:srgbClr val="0070C0"/>
                </a:solidFill>
              </a:rPr>
              <a:t>инициализировать</a:t>
            </a:r>
            <a:r>
              <a:rPr lang="ru-RU" sz="2000"/>
              <a:t>). </a:t>
            </a:r>
            <a:endParaRPr lang="en-US" sz="2000"/>
          </a:p>
          <a:p>
            <a:pPr marL="0" indent="14288" eaLnBrk="1" hangingPunct="1">
              <a:lnSpc>
                <a:spcPct val="110000"/>
              </a:lnSpc>
              <a:spcBef>
                <a:spcPct val="25000"/>
              </a:spcBef>
              <a:spcAft>
                <a:spcPct val="15000"/>
              </a:spcAft>
              <a:buFont typeface="Wingdings" pitchFamily="2" charset="2"/>
              <a:buNone/>
            </a:pPr>
            <a:r>
              <a:rPr lang="ru-RU" sz="2000">
                <a:solidFill>
                  <a:srgbClr val="006600"/>
                </a:solidFill>
              </a:rPr>
              <a:t>int</a:t>
            </a:r>
            <a:r>
              <a:rPr lang="en-US" sz="2000">
                <a:solidFill>
                  <a:srgbClr val="006600"/>
                </a:solidFill>
              </a:rPr>
              <a:t>	number</a:t>
            </a:r>
            <a:r>
              <a:rPr lang="ru-RU" sz="2000">
                <a:solidFill>
                  <a:srgbClr val="006600"/>
                </a:solidFill>
              </a:rPr>
              <a:t> = 100; </a:t>
            </a:r>
            <a:br>
              <a:rPr lang="en-US" sz="2000"/>
            </a:br>
            <a:r>
              <a:rPr lang="ru-RU" sz="2000">
                <a:solidFill>
                  <a:srgbClr val="006600"/>
                </a:solidFill>
              </a:rPr>
              <a:t>float</a:t>
            </a:r>
            <a:r>
              <a:rPr lang="en-US" sz="2000">
                <a:solidFill>
                  <a:srgbClr val="006600"/>
                </a:solidFill>
              </a:rPr>
              <a:t>	</a:t>
            </a:r>
            <a:r>
              <a:rPr lang="ru-RU" sz="2000">
                <a:solidFill>
                  <a:srgbClr val="006600"/>
                </a:solidFill>
              </a:rPr>
              <a:t>x 	= 0.02;</a:t>
            </a:r>
            <a:r>
              <a:rPr lang="en-US" sz="2000">
                <a:solidFill>
                  <a:srgbClr val="006600"/>
                </a:solidFill>
              </a:rPr>
              <a:t> </a:t>
            </a:r>
            <a:br>
              <a:rPr lang="en-US" sz="2000"/>
            </a:br>
            <a:r>
              <a:rPr lang="en-US" sz="2000">
                <a:solidFill>
                  <a:srgbClr val="006600"/>
                </a:solidFill>
              </a:rPr>
              <a:t>char	option</a:t>
            </a:r>
            <a:r>
              <a:rPr lang="ru-RU" sz="2000">
                <a:solidFill>
                  <a:srgbClr val="006600"/>
                </a:solidFill>
              </a:rPr>
              <a:t> = </a:t>
            </a:r>
            <a:r>
              <a:rPr lang="en-US" sz="2000">
                <a:solidFill>
                  <a:srgbClr val="006600"/>
                </a:solidFill>
              </a:rPr>
              <a:t>’</a:t>
            </a:r>
            <a:r>
              <a:rPr lang="ru-RU" sz="2000">
                <a:solidFill>
                  <a:srgbClr val="006600"/>
                </a:solidFill>
              </a:rPr>
              <a:t>ю</a:t>
            </a:r>
            <a:r>
              <a:rPr lang="en-US" sz="2000">
                <a:solidFill>
                  <a:srgbClr val="006600"/>
                </a:solidFill>
              </a:rPr>
              <a:t>’;</a:t>
            </a:r>
            <a:endParaRPr lang="ru-RU" sz="2000">
              <a:solidFill>
                <a:srgbClr val="006600"/>
              </a:solidFill>
            </a:endParaRPr>
          </a:p>
          <a:p>
            <a:pPr marL="0" indent="14288" eaLnBrk="1" hangingPunct="1">
              <a:lnSpc>
                <a:spcPct val="110000"/>
              </a:lnSpc>
              <a:spcBef>
                <a:spcPct val="25000"/>
              </a:spcBef>
              <a:spcAft>
                <a:spcPct val="15000"/>
              </a:spcAft>
              <a:buFont typeface="Wingdings" pitchFamily="2" charset="2"/>
              <a:buNone/>
            </a:pPr>
            <a:r>
              <a:rPr lang="ru-RU" sz="2000"/>
              <a:t> При инициализации можно использовать не только константы, но и выражения — главное, чтобы на момент описания они были вычислимыми, например:</a:t>
            </a:r>
          </a:p>
          <a:p>
            <a:pPr marL="0" indent="14288" eaLnBrk="1" hangingPunct="1">
              <a:lnSpc>
                <a:spcPct val="110000"/>
              </a:lnSpc>
              <a:spcBef>
                <a:spcPct val="25000"/>
              </a:spcBef>
              <a:spcAft>
                <a:spcPct val="15000"/>
              </a:spcAft>
              <a:buFont typeface="Wingdings" pitchFamily="2" charset="2"/>
              <a:buNone/>
            </a:pPr>
            <a:r>
              <a:rPr lang="ru-RU" sz="2000">
                <a:solidFill>
                  <a:srgbClr val="006600"/>
                </a:solidFill>
              </a:rPr>
              <a:t>int b = 1, a = 100; </a:t>
            </a:r>
          </a:p>
          <a:p>
            <a:pPr marL="0" indent="14288" eaLnBrk="1" hangingPunct="1">
              <a:lnSpc>
                <a:spcPct val="110000"/>
              </a:lnSpc>
              <a:spcBef>
                <a:spcPct val="25000"/>
              </a:spcBef>
              <a:spcAft>
                <a:spcPct val="15000"/>
              </a:spcAft>
              <a:buFont typeface="Wingdings" pitchFamily="2" charset="2"/>
              <a:buNone/>
            </a:pPr>
            <a:r>
              <a:rPr lang="ru-RU" sz="2000">
                <a:solidFill>
                  <a:srgbClr val="006600"/>
                </a:solidFill>
              </a:rPr>
              <a:t>int x = b * a + 25;</a:t>
            </a:r>
          </a:p>
          <a:p>
            <a:pPr marL="0" indent="14288" eaLnBrk="1" hangingPunct="1">
              <a:lnSpc>
                <a:spcPct val="110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ru-RU" sz="2000"/>
              <a:t> </a:t>
            </a:r>
            <a:r>
              <a:rPr lang="ru-RU" sz="2000" b="1"/>
              <a:t>Поля класса</a:t>
            </a:r>
            <a:r>
              <a:rPr lang="ru-RU" sz="2000"/>
              <a:t> инициализируются «значением по умолчанию» (0 соответствующего типа). </a:t>
            </a:r>
          </a:p>
          <a:p>
            <a:pPr marL="0" indent="14288" eaLnBrk="1" hangingPunct="1">
              <a:lnSpc>
                <a:spcPct val="110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ru-RU" sz="2000"/>
              <a:t> </a:t>
            </a:r>
            <a:r>
              <a:rPr lang="ru-RU" sz="2000" b="1"/>
              <a:t>Локальные  переменные</a:t>
            </a:r>
            <a:r>
              <a:rPr lang="ru-RU" sz="2000"/>
              <a:t> автоматически НЕ инициализируются. Рекомендуется всегда явным образом инициализировать переменные при описании.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3072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895F76-895E-46AC-B896-088BCD025B6C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Пример описания переменных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555037" cy="5832475"/>
          </a:xfrm>
        </p:spPr>
        <p:txBody>
          <a:bodyPr/>
          <a:lstStyle/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en-US" sz="1800"/>
              <a:t>using System;</a:t>
            </a:r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en-US" sz="1800"/>
              <a:t>namespace CA1</a:t>
            </a:r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en-US" sz="1800"/>
              <a:t>{    class Class1</a:t>
            </a:r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en-US" sz="1800"/>
              <a:t>    {    static void Main()</a:t>
            </a:r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en-US" sz="1800"/>
              <a:t>        {</a:t>
            </a:r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en-US" sz="1800"/>
              <a:t>            int </a:t>
            </a:r>
            <a:r>
              <a:rPr lang="ru-RU" sz="1800"/>
              <a:t>        </a:t>
            </a:r>
            <a:r>
              <a:rPr lang="en-US" sz="1800"/>
              <a:t>i = 3;</a:t>
            </a:r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en-US" sz="1800"/>
              <a:t>            double  </a:t>
            </a:r>
            <a:r>
              <a:rPr lang="ru-RU" sz="1800"/>
              <a:t> </a:t>
            </a:r>
            <a:r>
              <a:rPr lang="en-US" sz="1800"/>
              <a:t>y = 4.12;</a:t>
            </a:r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en-US" sz="1800"/>
              <a:t>            decimal </a:t>
            </a:r>
            <a:r>
              <a:rPr lang="ru-RU" sz="1800"/>
              <a:t> </a:t>
            </a:r>
            <a:r>
              <a:rPr lang="en-US" sz="1800"/>
              <a:t>d = 600m;</a:t>
            </a:r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en-US" sz="1800"/>
              <a:t>            string  </a:t>
            </a:r>
            <a:r>
              <a:rPr lang="ru-RU" sz="1800"/>
              <a:t>   </a:t>
            </a:r>
            <a:r>
              <a:rPr lang="en-US" sz="1800"/>
              <a:t>s = "</a:t>
            </a:r>
            <a:r>
              <a:rPr lang="ru-RU" sz="1800"/>
              <a:t>Вася</a:t>
            </a:r>
            <a:r>
              <a:rPr lang="en-US" sz="1800"/>
              <a:t>";</a:t>
            </a:r>
            <a:endParaRPr lang="ru-RU" sz="1800"/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en-US" sz="1800"/>
              <a:t>            </a:t>
            </a:r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en-US" sz="1800"/>
              <a:t>        </a:t>
            </a:r>
            <a:r>
              <a:rPr lang="ru-RU" sz="1800"/>
              <a:t>}</a:t>
            </a:r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ru-RU" sz="1800"/>
              <a:t>    }</a:t>
            </a:r>
          </a:p>
          <a:p>
            <a:pPr eaLnBrk="1" hangingPunct="1">
              <a:lnSpc>
                <a:spcPct val="105000"/>
              </a:lnSpc>
              <a:spcAft>
                <a:spcPct val="25000"/>
              </a:spcAft>
              <a:buFont typeface="Wingdings" pitchFamily="2" charset="2"/>
              <a:buNone/>
            </a:pPr>
            <a:r>
              <a:rPr lang="ru-RU" sz="1800"/>
              <a:t>}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3174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F25A8E-6C6A-4885-8A6B-27F8E12058B2}" type="slidenum">
              <a:rPr lang="ru-RU" smtClean="0"/>
              <a:pPr/>
              <a:t>27</a:t>
            </a:fld>
            <a:endParaRPr lang="ru-RU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Именованные константы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628063" cy="40100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2000"/>
              <a:t>Вместо значений констант можно</a:t>
            </a:r>
            <a:r>
              <a:rPr lang="en-US" sz="2000"/>
              <a:t> </a:t>
            </a:r>
            <a:r>
              <a:rPr lang="ru-RU" sz="2000"/>
              <a:t>(и нужно!) использовать в программе их имена. </a:t>
            </a:r>
            <a:endParaRPr lang="en-US" sz="200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ru-RU" sz="200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2000"/>
              <a:t>Это облегчает читабельность программы и внесение в нее изменений:</a:t>
            </a:r>
            <a:endParaRPr lang="en-US" sz="200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ru-RU" sz="2000">
              <a:solidFill>
                <a:srgbClr val="006600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const</a:t>
            </a:r>
            <a:r>
              <a:rPr lang="ru-RU" sz="2000">
                <a:solidFill>
                  <a:srgbClr val="006600"/>
                </a:solidFill>
              </a:rPr>
              <a:t>	</a:t>
            </a:r>
            <a:r>
              <a:rPr lang="en-US" sz="2000">
                <a:solidFill>
                  <a:srgbClr val="006600"/>
                </a:solidFill>
              </a:rPr>
              <a:t>float weight </a:t>
            </a:r>
            <a:r>
              <a:rPr lang="ru-RU" sz="2000">
                <a:solidFill>
                  <a:srgbClr val="006600"/>
                </a:solidFill>
              </a:rPr>
              <a:t>= 61.5;</a:t>
            </a:r>
            <a:endParaRPr lang="en-US" sz="2000">
              <a:solidFill>
                <a:srgbClr val="006600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const</a:t>
            </a:r>
            <a:r>
              <a:rPr lang="ru-RU" sz="2000">
                <a:solidFill>
                  <a:srgbClr val="006600"/>
                </a:solidFill>
              </a:rPr>
              <a:t>	</a:t>
            </a:r>
            <a:r>
              <a:rPr lang="en-US" sz="2000">
                <a:solidFill>
                  <a:srgbClr val="006600"/>
                </a:solidFill>
              </a:rPr>
              <a:t>int </a:t>
            </a:r>
            <a:r>
              <a:rPr lang="ru-RU" sz="2000">
                <a:solidFill>
                  <a:srgbClr val="006600"/>
                </a:solidFill>
              </a:rPr>
              <a:t>   </a:t>
            </a:r>
            <a:r>
              <a:rPr lang="en-US" sz="2000">
                <a:solidFill>
                  <a:srgbClr val="006600"/>
                </a:solidFill>
              </a:rPr>
              <a:t>n </a:t>
            </a:r>
            <a:r>
              <a:rPr lang="ru-RU" sz="2000">
                <a:solidFill>
                  <a:srgbClr val="006600"/>
                </a:solidFill>
              </a:rPr>
              <a:t>       </a:t>
            </a:r>
            <a:r>
              <a:rPr lang="en-US" sz="2000">
                <a:solidFill>
                  <a:srgbClr val="006600"/>
                </a:solidFill>
              </a:rPr>
              <a:t>= 10;</a:t>
            </a:r>
            <a:endParaRPr lang="ru-RU" sz="2000">
              <a:solidFill>
                <a:srgbClr val="006600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const</a:t>
            </a:r>
            <a:r>
              <a:rPr lang="ru-RU" sz="2000">
                <a:solidFill>
                  <a:srgbClr val="006600"/>
                </a:solidFill>
              </a:rPr>
              <a:t>	</a:t>
            </a:r>
            <a:r>
              <a:rPr lang="en-US" sz="2000">
                <a:solidFill>
                  <a:srgbClr val="006600"/>
                </a:solidFill>
              </a:rPr>
              <a:t>float</a:t>
            </a:r>
            <a:r>
              <a:rPr lang="ru-RU" sz="2000">
                <a:solidFill>
                  <a:srgbClr val="006600"/>
                </a:solidFill>
              </a:rPr>
              <a:t>  </a:t>
            </a:r>
            <a:r>
              <a:rPr lang="en-US" sz="2000">
                <a:solidFill>
                  <a:srgbClr val="006600"/>
                </a:solidFill>
              </a:rPr>
              <a:t>g </a:t>
            </a:r>
            <a:r>
              <a:rPr lang="ru-RU" sz="2000">
                <a:solidFill>
                  <a:srgbClr val="006600"/>
                </a:solidFill>
              </a:rPr>
              <a:t>       </a:t>
            </a:r>
            <a:r>
              <a:rPr lang="en-US" sz="2000">
                <a:solidFill>
                  <a:srgbClr val="006600"/>
                </a:solidFill>
              </a:rPr>
              <a:t>= 9.8;</a:t>
            </a:r>
            <a:endParaRPr lang="ru-RU" sz="2000">
              <a:solidFill>
                <a:srgbClr val="006600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ru-RU" sz="2000">
              <a:solidFill>
                <a:srgbClr val="0066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43213" y="5013325"/>
            <a:ext cx="5689600" cy="1600200"/>
          </a:xfrm>
          <a:prstGeom prst="round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110000"/>
              </a:lnSpc>
              <a:spcBef>
                <a:spcPct val="20000"/>
              </a:spcBef>
              <a:spcAft>
                <a:spcPct val="10000"/>
              </a:spcAft>
              <a:buClr>
                <a:srgbClr val="9A0000"/>
              </a:buClr>
              <a:buSzPct val="75000"/>
              <a:defRPr/>
            </a:pPr>
            <a:r>
              <a:rPr lang="ru-RU" sz="2000" b="1" kern="0" dirty="0">
                <a:solidFill>
                  <a:srgbClr val="800000"/>
                </a:solidFill>
                <a:latin typeface="Verdana"/>
              </a:rPr>
              <a:t>Никаких чисел, кроме 0 и 1, в программе быть не должно </a:t>
            </a:r>
            <a:r>
              <a:rPr lang="ru-RU" sz="2000" kern="0" dirty="0">
                <a:solidFill>
                  <a:srgbClr val="EAEAEA">
                    <a:lumMod val="10000"/>
                  </a:srgbClr>
                </a:solidFill>
                <a:latin typeface="Verdana"/>
              </a:rPr>
              <a:t>(нигде, кроме описаний именованных констант)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32771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4BB96A-BCCC-45AE-BC48-0609BA3FFBF6}" type="slidenum">
              <a:rPr lang="ru-RU" smtClean="0"/>
              <a:pPr/>
              <a:t>28</a:t>
            </a:fld>
            <a:endParaRPr lang="ru-RU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Выражения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92150"/>
            <a:ext cx="5616575" cy="5976938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ru-RU" sz="2000" i="1"/>
              <a:t>Выражение</a:t>
            </a:r>
            <a:r>
              <a:rPr lang="ru-RU" sz="2000"/>
              <a:t> — правило вычисления значения.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ru-RU" sz="2000"/>
              <a:t>В выражении участвуют </a:t>
            </a:r>
            <a:r>
              <a:rPr lang="ru-RU" sz="2000" i="1">
                <a:solidFill>
                  <a:schemeClr val="hlink"/>
                </a:solidFill>
              </a:rPr>
              <a:t>операнды</a:t>
            </a:r>
            <a:r>
              <a:rPr lang="ru-RU" sz="2000"/>
              <a:t>, объединенные знаками операций.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ru-RU" sz="2000"/>
              <a:t>Операндами выражения могут быть константы, переменные и вызовы функций.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ru-RU" sz="2000"/>
              <a:t>Операции выполняются в соответствии с </a:t>
            </a:r>
            <a:r>
              <a:rPr lang="ru-RU" sz="2000" i="1">
                <a:solidFill>
                  <a:schemeClr val="hlink"/>
                </a:solidFill>
              </a:rPr>
              <a:t>приоритетами</a:t>
            </a:r>
            <a:r>
              <a:rPr lang="ru-RU" sz="2000"/>
              <a:t>.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ru-RU" sz="2000"/>
              <a:t>Для изменения порядка выполнения операций используются </a:t>
            </a:r>
            <a:r>
              <a:rPr lang="ru-RU" sz="2000" i="1">
                <a:solidFill>
                  <a:schemeClr val="hlink"/>
                </a:solidFill>
              </a:rPr>
              <a:t>круглые</a:t>
            </a:r>
            <a:r>
              <a:rPr lang="ru-RU" sz="2000">
                <a:solidFill>
                  <a:schemeClr val="hlink"/>
                </a:solidFill>
              </a:rPr>
              <a:t> </a:t>
            </a:r>
            <a:r>
              <a:rPr lang="ru-RU" sz="2000" i="1">
                <a:solidFill>
                  <a:schemeClr val="hlink"/>
                </a:solidFill>
              </a:rPr>
              <a:t>скобки</a:t>
            </a:r>
            <a:r>
              <a:rPr lang="ru-RU" sz="2000"/>
              <a:t>.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ru-RU" sz="2000"/>
              <a:t>Результатом выражения всегда является значение определенного типа, который определяется типами операндов.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ru-RU" sz="2000"/>
              <a:t>Величины, участвующие в выражении, должны быть </a:t>
            </a:r>
            <a:r>
              <a:rPr lang="ru-RU" sz="2000" i="1">
                <a:solidFill>
                  <a:schemeClr val="hlink"/>
                </a:solidFill>
              </a:rPr>
              <a:t>совместимых типов</a:t>
            </a:r>
            <a:r>
              <a:rPr lang="ru-RU" sz="2000"/>
              <a:t>.</a:t>
            </a:r>
          </a:p>
        </p:txBody>
      </p:sp>
      <p:sp>
        <p:nvSpPr>
          <p:cNvPr id="32774" name="Rectangle 4"/>
          <p:cNvSpPr>
            <a:spLocks noChangeArrowheads="1"/>
          </p:cNvSpPr>
          <p:nvPr/>
        </p:nvSpPr>
        <p:spPr bwMode="auto">
          <a:xfrm>
            <a:off x="6011863" y="981075"/>
            <a:ext cx="2952750" cy="403225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en-US" sz="1700">
                <a:solidFill>
                  <a:schemeClr val="hlink"/>
                </a:solidFill>
              </a:rPr>
              <a:t>t</a:t>
            </a:r>
            <a:r>
              <a:rPr lang="ru-RU" sz="1700">
                <a:solidFill>
                  <a:schemeClr val="hlink"/>
                </a:solidFill>
              </a:rPr>
              <a:t> + </a:t>
            </a:r>
            <a:r>
              <a:rPr lang="en-US" sz="1700">
                <a:solidFill>
                  <a:schemeClr val="hlink"/>
                </a:solidFill>
              </a:rPr>
              <a:t>Math.Sin</a:t>
            </a:r>
            <a:r>
              <a:rPr lang="ru-RU" sz="1700">
                <a:solidFill>
                  <a:schemeClr val="hlink"/>
                </a:solidFill>
              </a:rPr>
              <a:t>(</a:t>
            </a:r>
            <a:r>
              <a:rPr lang="en-US" sz="1700">
                <a:solidFill>
                  <a:schemeClr val="hlink"/>
                </a:solidFill>
              </a:rPr>
              <a:t>x</a:t>
            </a:r>
            <a:r>
              <a:rPr lang="ru-RU" sz="1700">
                <a:solidFill>
                  <a:schemeClr val="hlink"/>
                </a:solidFill>
              </a:rPr>
              <a:t>)/2 * </a:t>
            </a:r>
            <a:r>
              <a:rPr lang="en-US" sz="1700">
                <a:solidFill>
                  <a:schemeClr val="hlink"/>
                </a:solidFill>
              </a:rPr>
              <a:t>x</a:t>
            </a:r>
            <a:r>
              <a:rPr lang="ru-RU" sz="1700">
                <a:solidFill>
                  <a:schemeClr val="hlink"/>
                </a:solidFill>
              </a:rPr>
              <a:t>		</a:t>
            </a:r>
          </a:p>
          <a:p>
            <a:pPr marL="342900" indent="-342900"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ru-RU" sz="1700">
                <a:solidFill>
                  <a:schemeClr val="hlink"/>
                </a:solidFill>
              </a:rPr>
              <a:t>результат имеет вещественный тип</a:t>
            </a:r>
          </a:p>
          <a:p>
            <a:pPr marL="342900" indent="-342900"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lang="en-US" sz="1700">
              <a:solidFill>
                <a:schemeClr val="hlink"/>
              </a:solidFill>
            </a:endParaRPr>
          </a:p>
          <a:p>
            <a:pPr marL="342900" indent="-342900"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en-US" sz="1700">
                <a:solidFill>
                  <a:schemeClr val="hlink"/>
                </a:solidFill>
              </a:rPr>
              <a:t>a</a:t>
            </a:r>
            <a:r>
              <a:rPr lang="ru-RU" sz="1700">
                <a:solidFill>
                  <a:schemeClr val="hlink"/>
                </a:solidFill>
              </a:rPr>
              <a:t> &lt;= </a:t>
            </a:r>
            <a:r>
              <a:rPr lang="en-US" sz="1700">
                <a:solidFill>
                  <a:schemeClr val="hlink"/>
                </a:solidFill>
              </a:rPr>
              <a:t>b</a:t>
            </a:r>
            <a:r>
              <a:rPr lang="ru-RU" sz="1700">
                <a:solidFill>
                  <a:schemeClr val="hlink"/>
                </a:solidFill>
              </a:rPr>
              <a:t> + 2</a:t>
            </a:r>
          </a:p>
          <a:p>
            <a:pPr marL="342900" indent="-342900"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ru-RU" sz="1700">
                <a:solidFill>
                  <a:schemeClr val="hlink"/>
                </a:solidFill>
              </a:rPr>
              <a:t>результат имеет логический тип</a:t>
            </a:r>
          </a:p>
          <a:p>
            <a:pPr marL="342900" indent="-342900"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lang="ru-RU" sz="1700">
              <a:solidFill>
                <a:schemeClr val="hlink"/>
              </a:solidFill>
            </a:endParaRPr>
          </a:p>
          <a:p>
            <a:pPr marL="342900" indent="-342900"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en-US" sz="1700">
                <a:solidFill>
                  <a:schemeClr val="hlink"/>
                </a:solidFill>
              </a:rPr>
              <a:t>x</a:t>
            </a:r>
            <a:r>
              <a:rPr lang="ru-RU" sz="1700">
                <a:solidFill>
                  <a:schemeClr val="hlink"/>
                </a:solidFill>
              </a:rPr>
              <a:t> &gt; 0 </a:t>
            </a:r>
            <a:r>
              <a:rPr lang="en-US" sz="1700">
                <a:solidFill>
                  <a:schemeClr val="hlink"/>
                </a:solidFill>
              </a:rPr>
              <a:t>&amp;&amp;</a:t>
            </a:r>
            <a:r>
              <a:rPr lang="ru-RU" sz="1700">
                <a:solidFill>
                  <a:schemeClr val="hlink"/>
                </a:solidFill>
              </a:rPr>
              <a:t> </a:t>
            </a:r>
            <a:r>
              <a:rPr lang="en-US" sz="1700">
                <a:solidFill>
                  <a:schemeClr val="hlink"/>
                </a:solidFill>
              </a:rPr>
              <a:t>y</a:t>
            </a:r>
            <a:r>
              <a:rPr lang="ru-RU" sz="1700">
                <a:solidFill>
                  <a:schemeClr val="hlink"/>
                </a:solidFill>
              </a:rPr>
              <a:t> &lt; 0	</a:t>
            </a:r>
          </a:p>
          <a:p>
            <a:pPr marL="342900" indent="-342900"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ru-RU" sz="1700">
                <a:solidFill>
                  <a:schemeClr val="hlink"/>
                </a:solidFill>
              </a:rPr>
              <a:t>результат имеет логический тип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Дата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1029" name="Номер слайда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38735E-86DD-45F4-B576-4C578A64B005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Ассоциативность</a:t>
            </a:r>
            <a:r>
              <a:rPr lang="en-US"/>
              <a:t> </a:t>
            </a:r>
            <a:r>
              <a:rPr lang="ru-RU"/>
              <a:t>выражений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sz="2000"/>
              <a:t>Слева направо</a:t>
            </a:r>
          </a:p>
          <a:p>
            <a:pPr eaLnBrk="1" hangingPunct="1"/>
            <a:r>
              <a:rPr lang="en-US" sz="2000"/>
              <a:t>a + b – c + d</a:t>
            </a:r>
            <a:r>
              <a:rPr lang="ru-RU" sz="2000"/>
              <a:t>    </a:t>
            </a:r>
            <a:endParaRPr lang="en-US" sz="2000"/>
          </a:p>
          <a:p>
            <a:pPr eaLnBrk="1" hangingPunct="1"/>
            <a:r>
              <a:rPr lang="ru-RU" sz="2000"/>
              <a:t>     </a:t>
            </a:r>
            <a:r>
              <a:rPr lang="en-US" sz="2000"/>
              <a:t>( ( ( a + b ) – c ) + d )</a:t>
            </a:r>
          </a:p>
          <a:p>
            <a:pPr eaLnBrk="1" hangingPunct="1"/>
            <a:r>
              <a:rPr lang="en-US" sz="2000"/>
              <a:t>a * b / c * d</a:t>
            </a:r>
          </a:p>
          <a:p>
            <a:pPr eaLnBrk="1" hangingPunct="1"/>
            <a:r>
              <a:rPr lang="ru-RU" sz="2000"/>
              <a:t>     </a:t>
            </a:r>
            <a:r>
              <a:rPr lang="en-US" sz="2000"/>
              <a:t>( ( ( a * b ) / c ) * d )</a:t>
            </a:r>
          </a:p>
          <a:p>
            <a:pPr eaLnBrk="1" hangingPunct="1"/>
            <a:endParaRPr lang="ru-RU" sz="2000"/>
          </a:p>
          <a:p>
            <a:pPr eaLnBrk="1" hangingPunct="1"/>
            <a:r>
              <a:rPr lang="ru-RU" sz="2000"/>
              <a:t>Справа налево</a:t>
            </a:r>
          </a:p>
          <a:p>
            <a:pPr eaLnBrk="1" hangingPunct="1"/>
            <a:r>
              <a:rPr lang="en-US" sz="2000"/>
              <a:t>a = b = c = d</a:t>
            </a:r>
          </a:p>
          <a:p>
            <a:pPr eaLnBrk="1" hangingPunct="1"/>
            <a:r>
              <a:rPr lang="ru-RU" sz="2000"/>
              <a:t>     </a:t>
            </a:r>
            <a:r>
              <a:rPr lang="en-US" sz="2000"/>
              <a:t>( a = ( b = ( c = d ) ) )</a:t>
            </a:r>
            <a:endParaRPr lang="ru-RU" sz="2000"/>
          </a:p>
        </p:txBody>
      </p:sp>
      <p:graphicFrame>
        <p:nvGraphicFramePr>
          <p:cNvPr id="1026" name="Rectangle 4"/>
          <p:cNvGraphicFramePr>
            <a:graphicFrameLocks noGrp="1"/>
          </p:cNvGraphicFramePr>
          <p:nvPr>
            <p:ph sz="quarter" idx="2"/>
          </p:nvPr>
        </p:nvGraphicFramePr>
        <p:xfrm>
          <a:off x="4927600" y="836613"/>
          <a:ext cx="3989388" cy="265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0" imgH="0" progId="Equation.3">
                  <p:embed/>
                </p:oleObj>
              </mc:Choice>
              <mc:Fallback>
                <p:oleObj name="Формула" r:id="rId3" imgW="0" imgH="0" progId="Equation.3">
                  <p:embed/>
                  <p:pic>
                    <p:nvPicPr>
                      <p:cNvPr id="0" name="Rectangle 4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836613"/>
                        <a:ext cx="3989388" cy="2659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6358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795963" y="1916113"/>
          <a:ext cx="1277937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533160" imgH="393480" progId="Equation.3">
                  <p:embed/>
                </p:oleObj>
              </mc:Choice>
              <mc:Fallback>
                <p:oleObj name="Формула" r:id="rId4" imgW="53316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1916113"/>
                        <a:ext cx="1277937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Дата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7171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57E2BE-A587-4A28-992F-5582475D58F9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162925" cy="519113"/>
          </a:xfrm>
        </p:spPr>
        <p:txBody>
          <a:bodyPr/>
          <a:lstStyle/>
          <a:p>
            <a:pPr eaLnBrk="1" hangingPunct="1"/>
            <a:r>
              <a:rPr lang="ru-RU"/>
              <a:t>Состав языка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549275"/>
            <a:ext cx="7705725" cy="2303463"/>
          </a:xfrm>
        </p:spPr>
        <p:txBody>
          <a:bodyPr/>
          <a:lstStyle/>
          <a:p>
            <a:pPr eaLnBrk="1" hangingPunct="1"/>
            <a:r>
              <a:rPr lang="ru-RU" b="1"/>
              <a:t>Символы</a:t>
            </a:r>
            <a:r>
              <a:rPr lang="ru-RU"/>
              <a:t>:</a:t>
            </a:r>
          </a:p>
          <a:p>
            <a:pPr lvl="1" eaLnBrk="1" hangingPunct="1"/>
            <a:r>
              <a:rPr lang="ru-RU"/>
              <a:t>буквы: 		  </a:t>
            </a:r>
            <a:r>
              <a:rPr lang="en-US">
                <a:solidFill>
                  <a:srgbClr val="006600"/>
                </a:solidFill>
              </a:rPr>
              <a:t>A-Z, a-z, _</a:t>
            </a:r>
            <a:r>
              <a:rPr lang="ru-RU">
                <a:solidFill>
                  <a:srgbClr val="006600"/>
                </a:solidFill>
              </a:rPr>
              <a:t>, </a:t>
            </a:r>
            <a:r>
              <a:rPr lang="ru-RU">
                <a:solidFill>
                  <a:schemeClr val="folHlink"/>
                </a:solidFill>
              </a:rPr>
              <a:t>буквы нац. алфавитов</a:t>
            </a:r>
            <a:endParaRPr lang="en-US">
              <a:solidFill>
                <a:schemeClr val="folHlink"/>
              </a:solidFill>
            </a:endParaRPr>
          </a:p>
          <a:p>
            <a:pPr lvl="1" eaLnBrk="1" hangingPunct="1"/>
            <a:r>
              <a:rPr lang="ru-RU"/>
              <a:t>цифры: 	  </a:t>
            </a:r>
            <a:r>
              <a:rPr lang="en-US">
                <a:solidFill>
                  <a:srgbClr val="006600"/>
                </a:solidFill>
              </a:rPr>
              <a:t>0-9</a:t>
            </a:r>
            <a:r>
              <a:rPr lang="ru-RU">
                <a:solidFill>
                  <a:srgbClr val="006600"/>
                </a:solidFill>
              </a:rPr>
              <a:t>, </a:t>
            </a:r>
            <a:r>
              <a:rPr lang="en-US">
                <a:solidFill>
                  <a:srgbClr val="006600"/>
                </a:solidFill>
              </a:rPr>
              <a:t>A-F</a:t>
            </a:r>
            <a:endParaRPr lang="ru-RU">
              <a:solidFill>
                <a:srgbClr val="006600"/>
              </a:solidFill>
            </a:endParaRPr>
          </a:p>
          <a:p>
            <a:pPr lvl="1" eaLnBrk="1" hangingPunct="1"/>
            <a:r>
              <a:rPr lang="ru-RU"/>
              <a:t>спец. символы: </a:t>
            </a:r>
            <a:r>
              <a:rPr lang="ru-RU">
                <a:solidFill>
                  <a:srgbClr val="006600"/>
                </a:solidFill>
              </a:rPr>
              <a:t>+, *, {, …</a:t>
            </a:r>
          </a:p>
          <a:p>
            <a:pPr lvl="1" eaLnBrk="1" hangingPunct="1"/>
            <a:r>
              <a:rPr lang="ru-RU"/>
              <a:t>пробельные символы</a:t>
            </a:r>
          </a:p>
        </p:txBody>
      </p:sp>
      <p:sp>
        <p:nvSpPr>
          <p:cNvPr id="187396" name="Rectangle 4"/>
          <p:cNvSpPr>
            <a:spLocks noChangeArrowheads="1"/>
          </p:cNvSpPr>
          <p:nvPr/>
        </p:nvSpPr>
        <p:spPr bwMode="auto">
          <a:xfrm>
            <a:off x="1042988" y="2708275"/>
            <a:ext cx="7777162" cy="1936750"/>
          </a:xfrm>
          <a:prstGeom prst="rect">
            <a:avLst/>
          </a:prstGeom>
          <a:solidFill>
            <a:srgbClr val="C0C0C0">
              <a:alpha val="61176"/>
            </a:srgbClr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ru-RU" b="1"/>
              <a:t>Лексемы</a:t>
            </a:r>
            <a:r>
              <a:rPr lang="ru-RU"/>
              <a:t>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n"/>
            </a:pPr>
            <a:r>
              <a:rPr lang="ru-RU" sz="2000"/>
              <a:t>константы</a:t>
            </a:r>
            <a:r>
              <a:rPr lang="en-US" sz="2000"/>
              <a:t>			</a:t>
            </a:r>
            <a:r>
              <a:rPr lang="en-US" sz="2000">
                <a:solidFill>
                  <a:srgbClr val="006600"/>
                </a:solidFill>
              </a:rPr>
              <a:t>2       0.11    “</a:t>
            </a:r>
            <a:r>
              <a:rPr lang="ru-RU" sz="2000">
                <a:solidFill>
                  <a:srgbClr val="006600"/>
                </a:solidFill>
              </a:rPr>
              <a:t>Вася</a:t>
            </a:r>
            <a:r>
              <a:rPr lang="en-US" sz="2000">
                <a:solidFill>
                  <a:srgbClr val="006600"/>
                </a:solidFill>
              </a:rPr>
              <a:t>”</a:t>
            </a:r>
            <a:endParaRPr lang="ru-RU" sz="2000">
              <a:solidFill>
                <a:srgbClr val="006600"/>
              </a:solidFill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n"/>
            </a:pPr>
            <a:r>
              <a:rPr lang="ru-RU" sz="2000"/>
              <a:t>имена</a:t>
            </a:r>
            <a:r>
              <a:rPr lang="en-US" sz="2000"/>
              <a:t>				</a:t>
            </a:r>
            <a:r>
              <a:rPr lang="en-US" sz="2000">
                <a:solidFill>
                  <a:srgbClr val="006600"/>
                </a:solidFill>
              </a:rPr>
              <a:t>Vasia     a     _11</a:t>
            </a:r>
            <a:endParaRPr lang="ru-RU" sz="2000">
              <a:solidFill>
                <a:srgbClr val="006600"/>
              </a:solidFill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n"/>
            </a:pPr>
            <a:r>
              <a:rPr lang="ru-RU" sz="2000"/>
              <a:t>ключевые слова</a:t>
            </a:r>
            <a:r>
              <a:rPr lang="en-US" sz="2000"/>
              <a:t>		</a:t>
            </a:r>
            <a:r>
              <a:rPr lang="en-US" sz="2000">
                <a:solidFill>
                  <a:srgbClr val="006600"/>
                </a:solidFill>
              </a:rPr>
              <a:t>double	  do      if</a:t>
            </a:r>
            <a:endParaRPr lang="ru-RU" sz="2000">
              <a:solidFill>
                <a:srgbClr val="006600"/>
              </a:solidFill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n"/>
            </a:pPr>
            <a:r>
              <a:rPr lang="ru-RU" sz="2000"/>
              <a:t>знаки операций</a:t>
            </a:r>
            <a:r>
              <a:rPr lang="en-US" sz="2000"/>
              <a:t>		</a:t>
            </a:r>
            <a:r>
              <a:rPr lang="ru-RU" sz="2000"/>
              <a:t>	</a:t>
            </a:r>
            <a:r>
              <a:rPr lang="en-US" sz="2000">
                <a:solidFill>
                  <a:srgbClr val="006600"/>
                </a:solidFill>
              </a:rPr>
              <a:t>+        &lt;=       new</a:t>
            </a:r>
            <a:endParaRPr lang="ru-RU" sz="2000">
              <a:solidFill>
                <a:srgbClr val="006600"/>
              </a:solidFill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n"/>
            </a:pPr>
            <a:r>
              <a:rPr lang="ru-RU" sz="2000"/>
              <a:t>разделители</a:t>
            </a:r>
            <a:r>
              <a:rPr lang="en-US" sz="2000"/>
              <a:t>			</a:t>
            </a:r>
            <a:r>
              <a:rPr lang="en-US" sz="2000">
                <a:solidFill>
                  <a:srgbClr val="006600"/>
                </a:solidFill>
              </a:rPr>
              <a:t>;   	[ ] 	,</a:t>
            </a:r>
          </a:p>
        </p:txBody>
      </p:sp>
      <p:sp>
        <p:nvSpPr>
          <p:cNvPr id="187397" name="Rectangle 5"/>
          <p:cNvSpPr>
            <a:spLocks noChangeArrowheads="1"/>
          </p:cNvSpPr>
          <p:nvPr/>
        </p:nvSpPr>
        <p:spPr bwMode="auto">
          <a:xfrm>
            <a:off x="395288" y="4724400"/>
            <a:ext cx="835342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ru-RU" b="1"/>
              <a:t>Выражения</a:t>
            </a:r>
          </a:p>
          <a:p>
            <a:pPr lvl="1"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n"/>
            </a:pPr>
            <a:r>
              <a:rPr lang="ru-RU" sz="2000"/>
              <a:t>выражение - правило вычисления значения:</a:t>
            </a:r>
            <a:r>
              <a:rPr lang="en-US" sz="2000"/>
              <a:t>	</a:t>
            </a:r>
            <a:r>
              <a:rPr lang="en-US" sz="2000">
                <a:solidFill>
                  <a:srgbClr val="006600"/>
                </a:solidFill>
              </a:rPr>
              <a:t>a + b</a:t>
            </a:r>
            <a:endParaRPr lang="ru-RU" sz="2000">
              <a:solidFill>
                <a:srgbClr val="006600"/>
              </a:solidFill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ru-RU" b="1"/>
              <a:t>Операторы</a:t>
            </a:r>
          </a:p>
          <a:p>
            <a:pPr lvl="1"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n"/>
            </a:pPr>
            <a:r>
              <a:rPr lang="ru-RU" sz="2000"/>
              <a:t>исполняемые:</a:t>
            </a:r>
            <a:r>
              <a:rPr lang="en-US" sz="2000"/>
              <a:t>			</a:t>
            </a:r>
            <a:r>
              <a:rPr lang="en-US" sz="2000">
                <a:solidFill>
                  <a:srgbClr val="006600"/>
                </a:solidFill>
              </a:rPr>
              <a:t>c = a + b;</a:t>
            </a:r>
            <a:endParaRPr lang="ru-RU" sz="2000">
              <a:solidFill>
                <a:srgbClr val="006600"/>
              </a:solidFill>
            </a:endParaRPr>
          </a:p>
          <a:p>
            <a:pPr lvl="1"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n"/>
            </a:pPr>
            <a:r>
              <a:rPr lang="ru-RU" sz="2000"/>
              <a:t>описания:</a:t>
            </a:r>
            <a:r>
              <a:rPr lang="en-US" sz="2000"/>
              <a:t>			</a:t>
            </a:r>
            <a:r>
              <a:rPr lang="en-US" sz="2000">
                <a:solidFill>
                  <a:srgbClr val="006600"/>
                </a:solidFill>
              </a:rPr>
              <a:t>double a, b;</a:t>
            </a:r>
            <a:endParaRPr lang="ru-RU" sz="2000">
              <a:solidFill>
                <a:srgbClr val="006600"/>
              </a:solidFill>
            </a:endParaRPr>
          </a:p>
        </p:txBody>
      </p:sp>
      <p:sp>
        <p:nvSpPr>
          <p:cNvPr id="187398" name="Rectangle 6"/>
          <p:cNvSpPr>
            <a:spLocks noChangeArrowheads="1"/>
          </p:cNvSpPr>
          <p:nvPr/>
        </p:nvSpPr>
        <p:spPr bwMode="auto">
          <a:xfrm>
            <a:off x="4787900" y="692150"/>
            <a:ext cx="4157663" cy="14747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static void Main()</a:t>
            </a:r>
          </a:p>
          <a:p>
            <a:r>
              <a:rPr lang="ru-RU" sz="1800"/>
              <a:t>        { Самолёт АН24 = </a:t>
            </a:r>
            <a:endParaRPr lang="en-US" sz="1800"/>
          </a:p>
          <a:p>
            <a:r>
              <a:rPr lang="en-US" sz="1800"/>
              <a:t>                        </a:t>
            </a:r>
            <a:r>
              <a:rPr lang="ru-RU" sz="1800"/>
              <a:t>new Самолёт(); </a:t>
            </a:r>
          </a:p>
          <a:p>
            <a:r>
              <a:rPr lang="ru-RU" sz="1800"/>
              <a:t>           АН24.Полетели();</a:t>
            </a:r>
          </a:p>
          <a:p>
            <a:r>
              <a:rPr lang="ru-RU" sz="1800"/>
              <a:t>        }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859338" y="620713"/>
            <a:ext cx="3987800" cy="16986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95000"/>
                  <a:shade val="30000"/>
                  <a:satMod val="115000"/>
                </a:schemeClr>
              </a:gs>
              <a:gs pos="50000">
                <a:schemeClr val="accent1">
                  <a:lumMod val="95000"/>
                  <a:shade val="67500"/>
                  <a:satMod val="115000"/>
                </a:schemeClr>
              </a:gs>
              <a:gs pos="100000">
                <a:schemeClr val="accent1">
                  <a:lumMod val="9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accent1">
                <a:lumMod val="9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1800" i="1" dirty="0"/>
              <a:t>Лексема (</a:t>
            </a:r>
            <a:r>
              <a:rPr lang="en-US" sz="1800" i="1" dirty="0"/>
              <a:t>token, </a:t>
            </a:r>
            <a:r>
              <a:rPr lang="ru-RU" sz="1800" i="1" dirty="0" err="1"/>
              <a:t>токен</a:t>
            </a:r>
            <a:r>
              <a:rPr lang="ru-RU" sz="1800" i="1" dirty="0"/>
              <a:t>) – минимальная единица языка, имеющая самостоятельный смысл</a:t>
            </a:r>
          </a:p>
        </p:txBody>
      </p:sp>
      <p:sp>
        <p:nvSpPr>
          <p:cNvPr id="10" name="Круговая стрелка 9"/>
          <p:cNvSpPr/>
          <p:nvPr/>
        </p:nvSpPr>
        <p:spPr bwMode="auto">
          <a:xfrm rot="10990478" flipH="1">
            <a:off x="2773363" y="858838"/>
            <a:ext cx="3462337" cy="273526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979225"/>
              <a:gd name="adj5" fmla="val 125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/>
      <p:bldP spid="187396" grpId="0" animBg="1"/>
      <p:bldP spid="187397" grpId="0"/>
      <p:bldP spid="187398" grpId="0" animBg="1"/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3379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0B9F61-467E-4B8D-BE1A-582859F439A9}" type="slidenum">
              <a:rPr lang="ru-RU" smtClean="0"/>
              <a:pPr/>
              <a:t>30</a:t>
            </a:fld>
            <a:endParaRPr lang="ru-RU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AutoNum type="arabicPeriod"/>
            </a:pPr>
            <a:r>
              <a:rPr lang="ru-RU" sz="2000"/>
              <a:t>Первичные </a:t>
            </a:r>
            <a:r>
              <a:rPr lang="en-US" sz="2000"/>
              <a:t>		</a:t>
            </a:r>
            <a:r>
              <a:rPr lang="ru-RU" sz="2000"/>
              <a:t>                     </a:t>
            </a:r>
            <a:r>
              <a:rPr lang="ru-RU" sz="2000">
                <a:solidFill>
                  <a:schemeClr val="hlink"/>
                </a:solidFill>
              </a:rPr>
              <a:t>(), </a:t>
            </a:r>
            <a:r>
              <a:rPr lang="en-US" sz="2000">
                <a:solidFill>
                  <a:schemeClr val="hlink"/>
                </a:solidFill>
              </a:rPr>
              <a:t>[], ++, --, new, …</a:t>
            </a:r>
            <a:endParaRPr lang="ru-RU" sz="2000">
              <a:solidFill>
                <a:schemeClr val="hlink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AutoNum type="arabicPeriod"/>
            </a:pPr>
            <a:r>
              <a:rPr lang="ru-RU" sz="2000"/>
              <a:t>Унарные</a:t>
            </a:r>
            <a:r>
              <a:rPr lang="en-US" sz="2000"/>
              <a:t> 		</a:t>
            </a:r>
            <a:r>
              <a:rPr lang="ru-RU" sz="2000"/>
              <a:t>	                     </a:t>
            </a:r>
            <a:r>
              <a:rPr lang="en-US" sz="2000">
                <a:solidFill>
                  <a:schemeClr val="hlink"/>
                </a:solidFill>
              </a:rPr>
              <a:t>~, !, ++, --, -, …</a:t>
            </a:r>
            <a:endParaRPr lang="ru-RU" sz="2000">
              <a:solidFill>
                <a:schemeClr val="hlink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AutoNum type="arabicPeriod"/>
            </a:pPr>
            <a:r>
              <a:rPr lang="ru-RU" sz="2000"/>
              <a:t>Типа умножения (мультипликативные)</a:t>
            </a:r>
            <a:r>
              <a:rPr lang="en-US" sz="2000"/>
              <a:t> </a:t>
            </a:r>
            <a:r>
              <a:rPr lang="en-US" sz="2000">
                <a:solidFill>
                  <a:schemeClr val="hlink"/>
                </a:solidFill>
              </a:rPr>
              <a:t>*, /, %</a:t>
            </a:r>
            <a:endParaRPr lang="ru-RU" sz="2000">
              <a:solidFill>
                <a:schemeClr val="hlink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AutoNum type="arabicPeriod"/>
            </a:pPr>
            <a:r>
              <a:rPr lang="ru-RU" sz="2000"/>
              <a:t>Типа сложения (аддитивные)</a:t>
            </a:r>
            <a:r>
              <a:rPr lang="en-US" sz="2000"/>
              <a:t>	</a:t>
            </a:r>
            <a:r>
              <a:rPr lang="ru-RU" sz="2000"/>
              <a:t>            </a:t>
            </a:r>
            <a:r>
              <a:rPr lang="en-US" sz="2000">
                <a:solidFill>
                  <a:schemeClr val="hlink"/>
                </a:solidFill>
              </a:rPr>
              <a:t>+, -</a:t>
            </a:r>
            <a:endParaRPr lang="ru-RU" sz="2000">
              <a:solidFill>
                <a:schemeClr val="hlink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AutoNum type="arabicPeriod"/>
            </a:pPr>
            <a:r>
              <a:rPr lang="ru-RU" sz="2000"/>
              <a:t>Сдвига</a:t>
            </a:r>
            <a:r>
              <a:rPr lang="en-US" sz="2000"/>
              <a:t>		</a:t>
            </a:r>
            <a:r>
              <a:rPr lang="ru-RU" sz="2000"/>
              <a:t>		            </a:t>
            </a:r>
            <a:r>
              <a:rPr lang="en-US" sz="2000">
                <a:solidFill>
                  <a:schemeClr val="hlink"/>
                </a:solidFill>
              </a:rPr>
              <a:t>&lt;&lt;, &gt;&gt;</a:t>
            </a:r>
            <a:endParaRPr lang="ru-RU" sz="2000">
              <a:solidFill>
                <a:schemeClr val="hlink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AutoNum type="arabicPeriod"/>
            </a:pPr>
            <a:r>
              <a:rPr lang="ru-RU" sz="2000"/>
              <a:t>Отношения и проверки типа</a:t>
            </a:r>
            <a:r>
              <a:rPr lang="en-US" sz="2000"/>
              <a:t>	</a:t>
            </a:r>
            <a:r>
              <a:rPr lang="ru-RU" sz="2000"/>
              <a:t>            </a:t>
            </a:r>
            <a:r>
              <a:rPr lang="en-US" sz="2000">
                <a:solidFill>
                  <a:schemeClr val="hlink"/>
                </a:solidFill>
              </a:rPr>
              <a:t>&lt;, &gt;, is, …</a:t>
            </a:r>
            <a:endParaRPr lang="ru-RU" sz="2000">
              <a:solidFill>
                <a:schemeClr val="hlink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AutoNum type="arabicPeriod"/>
            </a:pPr>
            <a:r>
              <a:rPr lang="ru-RU" sz="2000"/>
              <a:t>Проверки на равенство</a:t>
            </a:r>
            <a:r>
              <a:rPr lang="en-US" sz="2000"/>
              <a:t> 		</a:t>
            </a:r>
            <a:r>
              <a:rPr lang="ru-RU" sz="2000"/>
              <a:t>             </a:t>
            </a:r>
            <a:r>
              <a:rPr lang="en-US" sz="2000">
                <a:solidFill>
                  <a:schemeClr val="hlink"/>
                </a:solidFill>
              </a:rPr>
              <a:t>==, !=</a:t>
            </a:r>
            <a:endParaRPr lang="ru-RU" sz="2000">
              <a:solidFill>
                <a:schemeClr val="hlink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AutoNum type="arabicPeriod"/>
            </a:pPr>
            <a:r>
              <a:rPr lang="ru-RU" sz="2000"/>
              <a:t>Поразрядные</a:t>
            </a:r>
            <a:r>
              <a:rPr lang="en-US" sz="2000"/>
              <a:t> </a:t>
            </a:r>
            <a:r>
              <a:rPr lang="ru-RU" sz="2000"/>
              <a:t>логические</a:t>
            </a:r>
            <a:r>
              <a:rPr lang="en-US" sz="2000"/>
              <a:t>	</a:t>
            </a:r>
            <a:r>
              <a:rPr lang="ru-RU" sz="2000"/>
              <a:t>             </a:t>
            </a:r>
            <a:r>
              <a:rPr lang="en-US" sz="2000">
                <a:solidFill>
                  <a:schemeClr val="hlink"/>
                </a:solidFill>
              </a:rPr>
              <a:t>&amp;, ^, |</a:t>
            </a:r>
            <a:endParaRPr lang="ru-RU" sz="2000">
              <a:solidFill>
                <a:schemeClr val="hlink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AutoNum type="arabicPeriod"/>
            </a:pPr>
            <a:r>
              <a:rPr lang="ru-RU" sz="2000"/>
              <a:t>Условные логические</a:t>
            </a:r>
            <a:r>
              <a:rPr lang="en-US" sz="2000"/>
              <a:t>		</a:t>
            </a:r>
            <a:r>
              <a:rPr lang="ru-RU" sz="2000"/>
              <a:t>             </a:t>
            </a:r>
            <a:r>
              <a:rPr lang="en-US" sz="2000">
                <a:solidFill>
                  <a:schemeClr val="hlink"/>
                </a:solidFill>
              </a:rPr>
              <a:t>&amp;&amp;, ||</a:t>
            </a:r>
            <a:endParaRPr lang="ru-RU" sz="2000">
              <a:solidFill>
                <a:schemeClr val="hlink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AutoNum type="arabicPeriod"/>
            </a:pPr>
            <a:r>
              <a:rPr lang="ru-RU" sz="2000"/>
              <a:t>Условная </a:t>
            </a:r>
            <a:r>
              <a:rPr lang="en-US" sz="2000"/>
              <a:t>				</a:t>
            </a:r>
            <a:r>
              <a:rPr lang="ru-RU" sz="2000"/>
              <a:t>             </a:t>
            </a:r>
            <a:r>
              <a:rPr lang="en-US" sz="2000">
                <a:solidFill>
                  <a:schemeClr val="hlink"/>
                </a:solidFill>
              </a:rPr>
              <a:t>?:</a:t>
            </a:r>
            <a:endParaRPr lang="ru-RU" sz="2000">
              <a:solidFill>
                <a:schemeClr val="hlink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AutoNum type="arabicPeriod"/>
            </a:pPr>
            <a:r>
              <a:rPr lang="ru-RU" sz="2000"/>
              <a:t>Присваивания          		              </a:t>
            </a:r>
            <a:r>
              <a:rPr lang="en-US" sz="2000">
                <a:solidFill>
                  <a:schemeClr val="hlink"/>
                </a:solidFill>
              </a:rPr>
              <a:t>=, *=, /=,</a:t>
            </a:r>
            <a:r>
              <a:rPr lang="ru-RU" sz="2000">
                <a:solidFill>
                  <a:schemeClr val="hlink"/>
                </a:solidFill>
              </a:rPr>
              <a:t>…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/>
              <a:t>Приоритеты операций </a:t>
            </a:r>
            <a:r>
              <a:rPr lang="en-US"/>
              <a:t>C#</a:t>
            </a:r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3481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77E7D6-EF05-4A86-8DB0-F74E0DF82860}" type="slidenum">
              <a:rPr lang="ru-RU" smtClean="0"/>
              <a:pPr/>
              <a:t>31</a:t>
            </a:fld>
            <a:endParaRPr lang="ru-RU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Тип результата выражения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555037" cy="6021387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ct val="30000"/>
              </a:spcBef>
              <a:spcAft>
                <a:spcPct val="25000"/>
              </a:spcAft>
            </a:pPr>
            <a:r>
              <a:rPr lang="ru-RU" sz="2000"/>
              <a:t>Если входящие в выражение </a:t>
            </a:r>
            <a:r>
              <a:rPr lang="ru-RU" sz="2000" b="1">
                <a:solidFill>
                  <a:schemeClr val="hlink"/>
                </a:solidFill>
              </a:rPr>
              <a:t>операнды</a:t>
            </a:r>
            <a:r>
              <a:rPr lang="ru-RU" sz="2000">
                <a:solidFill>
                  <a:schemeClr val="hlink"/>
                </a:solidFill>
              </a:rPr>
              <a:t> </a:t>
            </a:r>
            <a:r>
              <a:rPr lang="ru-RU" sz="2000" b="1">
                <a:solidFill>
                  <a:schemeClr val="hlink"/>
                </a:solidFill>
              </a:rPr>
              <a:t>одного типа</a:t>
            </a:r>
            <a:r>
              <a:rPr lang="ru-RU" sz="2000"/>
              <a:t> и операция для этого типа определена, то результат выражения будет иметь тот же тип.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spcAft>
                <a:spcPct val="25000"/>
              </a:spcAft>
            </a:pPr>
            <a:r>
              <a:rPr lang="ru-RU" sz="2000"/>
              <a:t>Если </a:t>
            </a:r>
            <a:r>
              <a:rPr lang="ru-RU" sz="2000" b="1">
                <a:solidFill>
                  <a:schemeClr val="hlink"/>
                </a:solidFill>
              </a:rPr>
              <a:t>операнды</a:t>
            </a:r>
            <a:r>
              <a:rPr lang="ru-RU" sz="2000">
                <a:solidFill>
                  <a:schemeClr val="hlink"/>
                </a:solidFill>
              </a:rPr>
              <a:t> </a:t>
            </a:r>
            <a:r>
              <a:rPr lang="ru-RU" sz="2000" b="1">
                <a:solidFill>
                  <a:schemeClr val="hlink"/>
                </a:solidFill>
              </a:rPr>
              <a:t>разного типа</a:t>
            </a:r>
            <a:r>
              <a:rPr lang="ru-RU" sz="2000"/>
              <a:t> и (или) операция для этого типа не определена, перед вычислениями автоматически выполняется </a:t>
            </a:r>
            <a:r>
              <a:rPr lang="ru-RU" sz="2000">
                <a:solidFill>
                  <a:schemeClr val="hlink"/>
                </a:solidFill>
              </a:rPr>
              <a:t>преобразование типа</a:t>
            </a:r>
            <a:r>
              <a:rPr lang="ru-RU" sz="2000"/>
              <a:t> по правилам, обеспечивающим приведение </a:t>
            </a:r>
            <a:r>
              <a:rPr lang="ru-RU" sz="2000" i="1"/>
              <a:t>более коротких типов к более длинным</a:t>
            </a:r>
            <a:r>
              <a:rPr lang="ru-RU" sz="2000"/>
              <a:t> для сохранения значимости и точности. 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spcAft>
                <a:spcPct val="25000"/>
              </a:spcAft>
              <a:buFont typeface="Wingdings" pitchFamily="2" charset="2"/>
              <a:buNone/>
            </a:pPr>
            <a:r>
              <a:rPr lang="ru-RU" sz="2000"/>
              <a:t>		</a:t>
            </a:r>
            <a:r>
              <a:rPr lang="en-US" sz="2000" noProof="1">
                <a:solidFill>
                  <a:srgbClr val="006600"/>
                </a:solidFill>
              </a:rPr>
              <a:t>char </a:t>
            </a:r>
            <a:r>
              <a:rPr lang="ru-RU" sz="2000">
                <a:solidFill>
                  <a:srgbClr val="006600"/>
                </a:solidFill>
              </a:rPr>
              <a:t>   </a:t>
            </a:r>
            <a:r>
              <a:rPr lang="en-US" sz="2000" noProof="1">
                <a:solidFill>
                  <a:srgbClr val="006600"/>
                </a:solidFill>
              </a:rPr>
              <a:t>c = 'A';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>
                <a:solidFill>
                  <a:srgbClr val="006600"/>
                </a:solidFill>
              </a:rPr>
              <a:t>		</a:t>
            </a:r>
            <a:r>
              <a:rPr lang="en-US" sz="2000" noProof="1">
                <a:solidFill>
                  <a:srgbClr val="006600"/>
                </a:solidFill>
              </a:rPr>
              <a:t>int </a:t>
            </a:r>
            <a:r>
              <a:rPr lang="ru-RU" sz="2000">
                <a:solidFill>
                  <a:srgbClr val="006600"/>
                </a:solidFill>
              </a:rPr>
              <a:t>      </a:t>
            </a:r>
            <a:r>
              <a:rPr lang="en-US" sz="2000" noProof="1">
                <a:solidFill>
                  <a:srgbClr val="006600"/>
                </a:solidFill>
              </a:rPr>
              <a:t>i = 100;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>
                <a:solidFill>
                  <a:srgbClr val="006600"/>
                </a:solidFill>
              </a:rPr>
              <a:t>		</a:t>
            </a:r>
            <a:r>
              <a:rPr lang="en-US" sz="2000" noProof="1">
                <a:solidFill>
                  <a:srgbClr val="006600"/>
                </a:solidFill>
              </a:rPr>
              <a:t>double d = </a:t>
            </a:r>
            <a:r>
              <a:rPr lang="en-US" sz="2000">
                <a:solidFill>
                  <a:srgbClr val="006600"/>
                </a:solidFill>
              </a:rPr>
              <a:t>1</a:t>
            </a:r>
            <a:r>
              <a:rPr lang="en-US" sz="2000" noProof="1">
                <a:solidFill>
                  <a:srgbClr val="006600"/>
                </a:solidFill>
              </a:rPr>
              <a:t>;</a:t>
            </a:r>
            <a:endParaRPr lang="ru-RU" sz="2000">
              <a:solidFill>
                <a:srgbClr val="0066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000">
                <a:solidFill>
                  <a:srgbClr val="006600"/>
                </a:solidFill>
              </a:rPr>
              <a:t>		</a:t>
            </a:r>
            <a:r>
              <a:rPr lang="en-US" sz="2000">
                <a:solidFill>
                  <a:srgbClr val="006600"/>
                </a:solidFill>
              </a:rPr>
              <a:t>double summa = </a:t>
            </a:r>
            <a:r>
              <a:rPr lang="en-US" sz="2000" b="1">
                <a:solidFill>
                  <a:srgbClr val="006600"/>
                </a:solidFill>
              </a:rPr>
              <a:t>c + i</a:t>
            </a:r>
            <a:r>
              <a:rPr lang="en-US" sz="2000">
                <a:solidFill>
                  <a:srgbClr val="006600"/>
                </a:solidFill>
              </a:rPr>
              <a:t> + d;    // 166</a:t>
            </a:r>
            <a:endParaRPr lang="ru-RU" sz="2000">
              <a:solidFill>
                <a:srgbClr val="006600"/>
              </a:solidFill>
            </a:endParaRP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spcAft>
                <a:spcPct val="25000"/>
              </a:spcAft>
            </a:pPr>
            <a:endParaRPr lang="ru-RU" sz="2000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3584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4FB7FB-BD7B-487E-99DC-2E445B4BE48E}" type="slidenum">
              <a:rPr lang="ru-RU" smtClean="0"/>
              <a:pPr/>
              <a:t>32</a:t>
            </a:fld>
            <a:endParaRPr lang="ru-RU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Явное преобразование типа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5000"/>
              </a:lnSpc>
              <a:spcBef>
                <a:spcPct val="30000"/>
              </a:spcBef>
              <a:spcAft>
                <a:spcPct val="25000"/>
              </a:spcAft>
            </a:pPr>
            <a:r>
              <a:rPr lang="ru-RU" sz="2000"/>
              <a:t>Автоматическое (</a:t>
            </a:r>
            <a:r>
              <a:rPr lang="ru-RU" sz="2000" i="1">
                <a:solidFill>
                  <a:schemeClr val="hlink"/>
                </a:solidFill>
              </a:rPr>
              <a:t>неявное</a:t>
            </a:r>
            <a:r>
              <a:rPr lang="ru-RU" sz="2000"/>
              <a:t>) преобразование возможно не всегда, а только если при этом не может случиться потеря значимости.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spcAft>
                <a:spcPct val="25000"/>
              </a:spcAft>
            </a:pPr>
            <a:r>
              <a:rPr lang="ru-RU" sz="2000"/>
              <a:t>Если неявного преобразования из одного типа в другой не существует, программист может задать </a:t>
            </a:r>
            <a:r>
              <a:rPr lang="ru-RU" sz="2000" i="1">
                <a:solidFill>
                  <a:schemeClr val="hlink"/>
                </a:solidFill>
              </a:rPr>
              <a:t>явное</a:t>
            </a:r>
            <a:r>
              <a:rPr lang="ru-RU" sz="2000"/>
              <a:t> преобразование типа с помощью операции </a:t>
            </a:r>
            <a:r>
              <a:rPr lang="ru-RU" sz="2000">
                <a:solidFill>
                  <a:schemeClr val="folHlink"/>
                </a:solidFill>
              </a:rPr>
              <a:t>(тип)</a:t>
            </a:r>
            <a:r>
              <a:rPr lang="en-US" sz="2000">
                <a:solidFill>
                  <a:schemeClr val="folHlink"/>
                </a:solidFill>
              </a:rPr>
              <a:t> </a:t>
            </a:r>
            <a:r>
              <a:rPr lang="ru-RU" sz="2000">
                <a:solidFill>
                  <a:schemeClr val="folHlink"/>
                </a:solidFill>
              </a:rPr>
              <a:t>x</a:t>
            </a:r>
            <a:r>
              <a:rPr lang="ru-RU" sz="2000"/>
              <a:t>. 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  <a:spcAft>
                <a:spcPct val="25000"/>
              </a:spcAft>
              <a:buFont typeface="Wingdings" pitchFamily="2" charset="2"/>
              <a:buNone/>
            </a:pPr>
            <a:r>
              <a:rPr lang="ru-RU" sz="1800">
                <a:solidFill>
                  <a:srgbClr val="006600"/>
                </a:solidFill>
              </a:rPr>
              <a:t>		</a:t>
            </a:r>
            <a:r>
              <a:rPr lang="en-US" sz="2000" noProof="1">
                <a:solidFill>
                  <a:srgbClr val="006600"/>
                </a:solidFill>
              </a:rPr>
              <a:t>char </a:t>
            </a:r>
            <a:r>
              <a:rPr lang="ru-RU" sz="2000">
                <a:solidFill>
                  <a:srgbClr val="006600"/>
                </a:solidFill>
              </a:rPr>
              <a:t>   </a:t>
            </a:r>
            <a:r>
              <a:rPr lang="en-US" sz="2000" noProof="1">
                <a:solidFill>
                  <a:srgbClr val="006600"/>
                </a:solidFill>
              </a:rPr>
              <a:t>c = 'A';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>
                <a:solidFill>
                  <a:srgbClr val="006600"/>
                </a:solidFill>
              </a:rPr>
              <a:t>		</a:t>
            </a:r>
            <a:r>
              <a:rPr lang="en-US" sz="2000" noProof="1">
                <a:solidFill>
                  <a:srgbClr val="006600"/>
                </a:solidFill>
              </a:rPr>
              <a:t>int </a:t>
            </a:r>
            <a:r>
              <a:rPr lang="ru-RU" sz="2000">
                <a:solidFill>
                  <a:srgbClr val="006600"/>
                </a:solidFill>
              </a:rPr>
              <a:t>      </a:t>
            </a:r>
            <a:r>
              <a:rPr lang="en-US" sz="2000" noProof="1">
                <a:solidFill>
                  <a:srgbClr val="006600"/>
                </a:solidFill>
              </a:rPr>
              <a:t>i = 100;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>
                <a:solidFill>
                  <a:srgbClr val="006600"/>
                </a:solidFill>
              </a:rPr>
              <a:t>		</a:t>
            </a:r>
            <a:r>
              <a:rPr lang="en-US" sz="2000" noProof="1">
                <a:solidFill>
                  <a:srgbClr val="006600"/>
                </a:solidFill>
              </a:rPr>
              <a:t>double d = </a:t>
            </a:r>
            <a:r>
              <a:rPr lang="en-US" sz="2000">
                <a:solidFill>
                  <a:srgbClr val="006600"/>
                </a:solidFill>
              </a:rPr>
              <a:t>1</a:t>
            </a:r>
            <a:r>
              <a:rPr lang="en-US" sz="2000" noProof="1">
                <a:solidFill>
                  <a:srgbClr val="006600"/>
                </a:solidFill>
              </a:rPr>
              <a:t>;</a:t>
            </a:r>
            <a:endParaRPr lang="ru-RU" sz="2000">
              <a:solidFill>
                <a:srgbClr val="0066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000">
                <a:solidFill>
                  <a:srgbClr val="006600"/>
                </a:solidFill>
              </a:rPr>
              <a:t>		с = </a:t>
            </a:r>
            <a:r>
              <a:rPr lang="en-US" sz="2000">
                <a:solidFill>
                  <a:srgbClr val="006600"/>
                </a:solidFill>
              </a:rPr>
              <a:t>(char) i;                   // 'd'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		c = (char) d;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		i = (int) d;</a:t>
            </a:r>
            <a:endParaRPr lang="ru-RU" sz="2000"/>
          </a:p>
          <a:p>
            <a:pPr eaLnBrk="1" hangingPunct="1"/>
            <a:endParaRPr lang="ru-RU" sz="20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3686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948104-A7EA-4F82-9D59-51FF7BA91B90}" type="slidenum">
              <a:rPr lang="ru-RU" smtClean="0"/>
              <a:pPr/>
              <a:t>33</a:t>
            </a:fld>
            <a:endParaRPr lang="ru-RU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785225" cy="946150"/>
          </a:xfrm>
        </p:spPr>
        <p:txBody>
          <a:bodyPr/>
          <a:lstStyle/>
          <a:p>
            <a:pPr eaLnBrk="1" hangingPunct="1"/>
            <a:r>
              <a:rPr lang="ru-RU"/>
              <a:t>Неявные арифметические преобразования типов в </a:t>
            </a:r>
            <a:r>
              <a:rPr lang="en-US"/>
              <a:t>C#</a:t>
            </a:r>
            <a:endParaRPr lang="ru-RU"/>
          </a:p>
        </p:txBody>
      </p:sp>
      <p:grpSp>
        <p:nvGrpSpPr>
          <p:cNvPr id="36869" name="Group 3"/>
          <p:cNvGrpSpPr>
            <a:grpSpLocks noChangeAspect="1"/>
          </p:cNvGrpSpPr>
          <p:nvPr/>
        </p:nvGrpSpPr>
        <p:grpSpPr bwMode="auto">
          <a:xfrm>
            <a:off x="1908175" y="646113"/>
            <a:ext cx="6192838" cy="5924550"/>
            <a:chOff x="4661" y="2060"/>
            <a:chExt cx="3260" cy="3078"/>
          </a:xfrm>
        </p:grpSpPr>
        <p:sp>
          <p:nvSpPr>
            <p:cNvPr id="36871" name="AutoShape 4"/>
            <p:cNvSpPr>
              <a:spLocks noChangeAspect="1" noChangeArrowheads="1"/>
            </p:cNvSpPr>
            <p:nvPr/>
          </p:nvSpPr>
          <p:spPr bwMode="auto">
            <a:xfrm>
              <a:off x="4661" y="2060"/>
              <a:ext cx="3260" cy="30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2" name="AutoShape 5"/>
            <p:cNvSpPr>
              <a:spLocks noChangeArrowheads="1"/>
            </p:cNvSpPr>
            <p:nvPr/>
          </p:nvSpPr>
          <p:spPr bwMode="auto">
            <a:xfrm>
              <a:off x="4667" y="4853"/>
              <a:ext cx="988" cy="27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sbyte</a:t>
              </a:r>
              <a:endParaRPr lang="ru-RU"/>
            </a:p>
          </p:txBody>
        </p:sp>
        <p:sp>
          <p:nvSpPr>
            <p:cNvPr id="36873" name="AutoShape 6"/>
            <p:cNvSpPr>
              <a:spLocks noChangeArrowheads="1"/>
            </p:cNvSpPr>
            <p:nvPr/>
          </p:nvSpPr>
          <p:spPr bwMode="auto">
            <a:xfrm>
              <a:off x="5091" y="4295"/>
              <a:ext cx="845" cy="279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short</a:t>
              </a:r>
              <a:endParaRPr lang="ru-RU"/>
            </a:p>
          </p:txBody>
        </p:sp>
        <p:sp>
          <p:nvSpPr>
            <p:cNvPr id="36874" name="AutoShape 7"/>
            <p:cNvSpPr>
              <a:spLocks noChangeArrowheads="1"/>
            </p:cNvSpPr>
            <p:nvPr/>
          </p:nvSpPr>
          <p:spPr bwMode="auto">
            <a:xfrm>
              <a:off x="5373" y="3738"/>
              <a:ext cx="846" cy="279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int</a:t>
              </a:r>
              <a:endParaRPr lang="ru-RU"/>
            </a:p>
          </p:txBody>
        </p:sp>
        <p:sp>
          <p:nvSpPr>
            <p:cNvPr id="36875" name="AutoShape 8"/>
            <p:cNvSpPr>
              <a:spLocks noChangeArrowheads="1"/>
            </p:cNvSpPr>
            <p:nvPr/>
          </p:nvSpPr>
          <p:spPr bwMode="auto">
            <a:xfrm>
              <a:off x="6079" y="4295"/>
              <a:ext cx="845" cy="279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ushort</a:t>
              </a:r>
              <a:endParaRPr lang="ru-RU"/>
            </a:p>
          </p:txBody>
        </p:sp>
        <p:sp>
          <p:nvSpPr>
            <p:cNvPr id="36876" name="AutoShape 9"/>
            <p:cNvSpPr>
              <a:spLocks noChangeArrowheads="1"/>
            </p:cNvSpPr>
            <p:nvPr/>
          </p:nvSpPr>
          <p:spPr bwMode="auto">
            <a:xfrm>
              <a:off x="5655" y="3181"/>
              <a:ext cx="848" cy="27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long</a:t>
              </a:r>
              <a:endParaRPr lang="ru-RU"/>
            </a:p>
          </p:txBody>
        </p:sp>
        <p:sp>
          <p:nvSpPr>
            <p:cNvPr id="36877" name="AutoShape 10"/>
            <p:cNvSpPr>
              <a:spLocks noChangeArrowheads="1"/>
            </p:cNvSpPr>
            <p:nvPr/>
          </p:nvSpPr>
          <p:spPr bwMode="auto">
            <a:xfrm>
              <a:off x="5937" y="4853"/>
              <a:ext cx="846" cy="27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byte</a:t>
              </a:r>
              <a:endParaRPr lang="ru-RU"/>
            </a:p>
          </p:txBody>
        </p:sp>
        <p:sp>
          <p:nvSpPr>
            <p:cNvPr id="36878" name="AutoShape 11"/>
            <p:cNvSpPr>
              <a:spLocks noChangeArrowheads="1"/>
            </p:cNvSpPr>
            <p:nvPr/>
          </p:nvSpPr>
          <p:spPr bwMode="auto">
            <a:xfrm>
              <a:off x="6361" y="3738"/>
              <a:ext cx="847" cy="279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uint</a:t>
              </a:r>
              <a:endParaRPr lang="ru-RU"/>
            </a:p>
          </p:txBody>
        </p:sp>
        <p:sp>
          <p:nvSpPr>
            <p:cNvPr id="36879" name="AutoShape 12"/>
            <p:cNvSpPr>
              <a:spLocks noChangeArrowheads="1"/>
            </p:cNvSpPr>
            <p:nvPr/>
          </p:nvSpPr>
          <p:spPr bwMode="auto">
            <a:xfrm>
              <a:off x="5937" y="2623"/>
              <a:ext cx="848" cy="27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float</a:t>
              </a:r>
              <a:endParaRPr lang="ru-RU"/>
            </a:p>
          </p:txBody>
        </p:sp>
        <p:sp>
          <p:nvSpPr>
            <p:cNvPr id="36880" name="AutoShape 13"/>
            <p:cNvSpPr>
              <a:spLocks noChangeArrowheads="1"/>
            </p:cNvSpPr>
            <p:nvPr/>
          </p:nvSpPr>
          <p:spPr bwMode="auto">
            <a:xfrm>
              <a:off x="6643" y="3181"/>
              <a:ext cx="847" cy="27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ulong</a:t>
              </a:r>
              <a:endParaRPr lang="ru-RU"/>
            </a:p>
          </p:txBody>
        </p:sp>
        <p:cxnSp>
          <p:nvCxnSpPr>
            <p:cNvPr id="36881" name="AutoShape 14"/>
            <p:cNvCxnSpPr>
              <a:cxnSpLocks noChangeShapeType="1"/>
              <a:stCxn id="36872" idx="0"/>
              <a:endCxn id="36873" idx="2"/>
            </p:cNvCxnSpPr>
            <p:nvPr/>
          </p:nvCxnSpPr>
          <p:spPr bwMode="auto">
            <a:xfrm flipV="1">
              <a:off x="5161" y="4574"/>
              <a:ext cx="352" cy="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6882" name="AutoShape 15"/>
            <p:cNvCxnSpPr>
              <a:cxnSpLocks noChangeShapeType="1"/>
              <a:stCxn id="36877" idx="0"/>
              <a:endCxn id="36873" idx="2"/>
            </p:cNvCxnSpPr>
            <p:nvPr/>
          </p:nvCxnSpPr>
          <p:spPr bwMode="auto">
            <a:xfrm flipH="1" flipV="1">
              <a:off x="5513" y="4574"/>
              <a:ext cx="847" cy="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6883" name="AutoShape 16"/>
            <p:cNvCxnSpPr>
              <a:cxnSpLocks noChangeShapeType="1"/>
              <a:stCxn id="36877" idx="0"/>
              <a:endCxn id="36875" idx="2"/>
            </p:cNvCxnSpPr>
            <p:nvPr/>
          </p:nvCxnSpPr>
          <p:spPr bwMode="auto">
            <a:xfrm flipV="1">
              <a:off x="6360" y="4574"/>
              <a:ext cx="142" cy="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36884" name="AutoShape 17"/>
            <p:cNvCxnSpPr>
              <a:cxnSpLocks noChangeShapeType="1"/>
              <a:stCxn id="36873" idx="0"/>
              <a:endCxn id="36874" idx="2"/>
            </p:cNvCxnSpPr>
            <p:nvPr/>
          </p:nvCxnSpPr>
          <p:spPr bwMode="auto">
            <a:xfrm flipV="1">
              <a:off x="5513" y="4017"/>
              <a:ext cx="284" cy="2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6885" name="AutoShape 18"/>
            <p:cNvCxnSpPr>
              <a:cxnSpLocks noChangeShapeType="1"/>
              <a:stCxn id="36874" idx="0"/>
              <a:endCxn id="36876" idx="2"/>
            </p:cNvCxnSpPr>
            <p:nvPr/>
          </p:nvCxnSpPr>
          <p:spPr bwMode="auto">
            <a:xfrm flipV="1">
              <a:off x="5797" y="3459"/>
              <a:ext cx="283" cy="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6886" name="AutoShape 19"/>
            <p:cNvSpPr>
              <a:spLocks noChangeArrowheads="1"/>
            </p:cNvSpPr>
            <p:nvPr/>
          </p:nvSpPr>
          <p:spPr bwMode="auto">
            <a:xfrm>
              <a:off x="6220" y="2066"/>
              <a:ext cx="844" cy="279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double</a:t>
              </a:r>
              <a:endParaRPr lang="ru-RU"/>
            </a:p>
          </p:txBody>
        </p:sp>
        <p:sp>
          <p:nvSpPr>
            <p:cNvPr id="36887" name="AutoShape 20"/>
            <p:cNvSpPr>
              <a:spLocks noChangeArrowheads="1"/>
            </p:cNvSpPr>
            <p:nvPr/>
          </p:nvSpPr>
          <p:spPr bwMode="auto">
            <a:xfrm>
              <a:off x="7067" y="2484"/>
              <a:ext cx="847" cy="281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decimal</a:t>
              </a:r>
              <a:endParaRPr lang="ru-RU"/>
            </a:p>
          </p:txBody>
        </p:sp>
        <p:cxnSp>
          <p:nvCxnSpPr>
            <p:cNvPr id="36888" name="AutoShape 21"/>
            <p:cNvCxnSpPr>
              <a:cxnSpLocks noChangeShapeType="1"/>
              <a:stCxn id="36876" idx="0"/>
              <a:endCxn id="36879" idx="2"/>
            </p:cNvCxnSpPr>
            <p:nvPr/>
          </p:nvCxnSpPr>
          <p:spPr bwMode="auto">
            <a:xfrm flipV="1">
              <a:off x="6080" y="2901"/>
              <a:ext cx="281" cy="2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6889" name="AutoShape 22"/>
            <p:cNvCxnSpPr>
              <a:cxnSpLocks noChangeShapeType="1"/>
              <a:stCxn id="36879" idx="0"/>
              <a:endCxn id="36886" idx="2"/>
            </p:cNvCxnSpPr>
            <p:nvPr/>
          </p:nvCxnSpPr>
          <p:spPr bwMode="auto">
            <a:xfrm flipV="1">
              <a:off x="6361" y="2345"/>
              <a:ext cx="281" cy="2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6890" name="AutoShape 23"/>
            <p:cNvCxnSpPr>
              <a:cxnSpLocks noChangeShapeType="1"/>
              <a:stCxn id="36876" idx="0"/>
              <a:endCxn id="36887" idx="2"/>
            </p:cNvCxnSpPr>
            <p:nvPr/>
          </p:nvCxnSpPr>
          <p:spPr bwMode="auto">
            <a:xfrm flipV="1">
              <a:off x="6080" y="2765"/>
              <a:ext cx="1410" cy="4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6891" name="AutoShape 24"/>
            <p:cNvCxnSpPr>
              <a:cxnSpLocks noChangeShapeType="1"/>
              <a:stCxn id="36875" idx="0"/>
              <a:endCxn id="36874" idx="2"/>
            </p:cNvCxnSpPr>
            <p:nvPr/>
          </p:nvCxnSpPr>
          <p:spPr bwMode="auto">
            <a:xfrm flipH="1" flipV="1">
              <a:off x="5797" y="4017"/>
              <a:ext cx="705" cy="2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6892" name="AutoShape 25"/>
            <p:cNvCxnSpPr>
              <a:cxnSpLocks noChangeShapeType="1"/>
              <a:stCxn id="36875" idx="0"/>
              <a:endCxn id="36878" idx="2"/>
            </p:cNvCxnSpPr>
            <p:nvPr/>
          </p:nvCxnSpPr>
          <p:spPr bwMode="auto">
            <a:xfrm flipV="1">
              <a:off x="6502" y="4017"/>
              <a:ext cx="283" cy="2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36893" name="AutoShape 26"/>
            <p:cNvCxnSpPr>
              <a:cxnSpLocks noChangeShapeType="1"/>
              <a:stCxn id="36878" idx="0"/>
              <a:endCxn id="36876" idx="2"/>
            </p:cNvCxnSpPr>
            <p:nvPr/>
          </p:nvCxnSpPr>
          <p:spPr bwMode="auto">
            <a:xfrm flipH="1" flipV="1">
              <a:off x="6080" y="3459"/>
              <a:ext cx="705" cy="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6894" name="AutoShape 27"/>
            <p:cNvCxnSpPr>
              <a:cxnSpLocks noChangeShapeType="1"/>
              <a:stCxn id="36878" idx="0"/>
              <a:endCxn id="36880" idx="2"/>
            </p:cNvCxnSpPr>
            <p:nvPr/>
          </p:nvCxnSpPr>
          <p:spPr bwMode="auto">
            <a:xfrm flipV="1">
              <a:off x="6785" y="3459"/>
              <a:ext cx="281" cy="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36895" name="AutoShape 28"/>
            <p:cNvCxnSpPr>
              <a:cxnSpLocks noChangeShapeType="1"/>
              <a:stCxn id="36880" idx="0"/>
              <a:endCxn id="36879" idx="2"/>
            </p:cNvCxnSpPr>
            <p:nvPr/>
          </p:nvCxnSpPr>
          <p:spPr bwMode="auto">
            <a:xfrm flipH="1" flipV="1">
              <a:off x="6361" y="2901"/>
              <a:ext cx="705" cy="2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6896" name="AutoShape 29"/>
            <p:cNvCxnSpPr>
              <a:cxnSpLocks noChangeShapeType="1"/>
              <a:stCxn id="36880" idx="0"/>
              <a:endCxn id="36887" idx="2"/>
            </p:cNvCxnSpPr>
            <p:nvPr/>
          </p:nvCxnSpPr>
          <p:spPr bwMode="auto">
            <a:xfrm flipV="1">
              <a:off x="7066" y="2765"/>
              <a:ext cx="424" cy="4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6897" name="AutoShape 30"/>
            <p:cNvSpPr>
              <a:spLocks noChangeArrowheads="1"/>
            </p:cNvSpPr>
            <p:nvPr/>
          </p:nvSpPr>
          <p:spPr bwMode="auto">
            <a:xfrm>
              <a:off x="7067" y="4853"/>
              <a:ext cx="844" cy="27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char</a:t>
              </a:r>
              <a:endParaRPr lang="ru-RU"/>
            </a:p>
          </p:txBody>
        </p:sp>
        <p:cxnSp>
          <p:nvCxnSpPr>
            <p:cNvPr id="36898" name="AutoShape 31"/>
            <p:cNvCxnSpPr>
              <a:cxnSpLocks noChangeShapeType="1"/>
              <a:stCxn id="36897" idx="0"/>
              <a:endCxn id="36875" idx="2"/>
            </p:cNvCxnSpPr>
            <p:nvPr/>
          </p:nvCxnSpPr>
          <p:spPr bwMode="auto">
            <a:xfrm flipH="1" flipV="1">
              <a:off x="6502" y="4574"/>
              <a:ext cx="987" cy="279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36870" name="Rectangle 32"/>
          <p:cNvSpPr>
            <a:spLocks noChangeArrowheads="1"/>
          </p:cNvSpPr>
          <p:nvPr/>
        </p:nvSpPr>
        <p:spPr bwMode="auto">
          <a:xfrm>
            <a:off x="323850" y="2060575"/>
            <a:ext cx="2706688" cy="1320800"/>
          </a:xfrm>
          <a:prstGeom prst="rect">
            <a:avLst/>
          </a:prstGeom>
          <a:solidFill>
            <a:srgbClr val="C0C0C0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при отсутствии линии возникает ошибка компиляции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37891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E8DBF8-ED2B-48DA-8523-9C9B1999FC0B}" type="slidenum">
              <a:rPr lang="ru-RU" smtClean="0"/>
              <a:pPr/>
              <a:t>34</a:t>
            </a:fld>
            <a:endParaRPr lang="ru-RU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Понятие «исключительная ситуация» 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555037" cy="6021387"/>
          </a:xfrm>
        </p:spPr>
        <p:txBody>
          <a:bodyPr/>
          <a:lstStyle/>
          <a:p>
            <a:pPr eaLnBrk="1" hangingPunct="1"/>
            <a:r>
              <a:rPr lang="ru-RU" sz="2000"/>
              <a:t>При вычислении выражений могут возникнуть ошибки (переполнение, деление на ноль). </a:t>
            </a:r>
          </a:p>
          <a:p>
            <a:pPr eaLnBrk="1" hangingPunct="1"/>
            <a:r>
              <a:rPr lang="ru-RU" sz="2000"/>
              <a:t>В C# есть механизм </a:t>
            </a:r>
            <a:r>
              <a:rPr lang="ru-RU" sz="2000" b="1">
                <a:solidFill>
                  <a:schemeClr val="hlink"/>
                </a:solidFill>
              </a:rPr>
              <a:t>обработки исключительных ситуаций</a:t>
            </a:r>
            <a:r>
              <a:rPr lang="ru-RU" sz="2000"/>
              <a:t> (</a:t>
            </a:r>
            <a:r>
              <a:rPr lang="ru-RU" sz="2000" b="1">
                <a:solidFill>
                  <a:schemeClr val="hlink"/>
                </a:solidFill>
              </a:rPr>
              <a:t>исключений</a:t>
            </a:r>
            <a:r>
              <a:rPr lang="ru-RU" sz="2000"/>
              <a:t>), который позволяет избегать аварийного завершения программы. </a:t>
            </a:r>
          </a:p>
          <a:p>
            <a:pPr eaLnBrk="1" hangingPunct="1"/>
            <a:r>
              <a:rPr lang="ru-RU" sz="2000"/>
              <a:t>Если в процессе вычислений возникла ошибка, система сигнализирует об этом с помощью </a:t>
            </a:r>
            <a:r>
              <a:rPr lang="ru-RU" sz="2000" b="1"/>
              <a:t>выбрасывания </a:t>
            </a:r>
            <a:r>
              <a:rPr lang="ru-RU" sz="2000" i="1"/>
              <a:t>(генерирования)  исключения</a:t>
            </a:r>
            <a:r>
              <a:rPr lang="ru-RU" sz="2000"/>
              <a:t>. </a:t>
            </a:r>
          </a:p>
          <a:p>
            <a:pPr eaLnBrk="1" hangingPunct="1"/>
            <a:r>
              <a:rPr lang="ru-RU" sz="2000"/>
              <a:t>Каждому типу ошибки соответствует свое исключение. Исключения являются классами, которые имеют общего предка — класс </a:t>
            </a:r>
            <a:r>
              <a:rPr lang="ru-RU" sz="2000" b="1"/>
              <a:t>Exception</a:t>
            </a:r>
            <a:r>
              <a:rPr lang="ru-RU" sz="2000"/>
              <a:t>, определенный в пространстве имен System.</a:t>
            </a:r>
          </a:p>
          <a:p>
            <a:pPr eaLnBrk="1" hangingPunct="1"/>
            <a:r>
              <a:rPr lang="ru-RU" sz="2000"/>
              <a:t>Например, при делении на ноль будет выброшено исключение DivideByZeroException, при переполнении — исключение OverflowException.</a:t>
            </a:r>
            <a:endParaRPr lang="en-US" sz="2000"/>
          </a:p>
          <a:p>
            <a:pPr eaLnBrk="1" hangingPunct="1"/>
            <a:r>
              <a:rPr lang="ru-RU" sz="2000"/>
              <a:t>В программе необходимо предусмотреть </a:t>
            </a:r>
            <a:r>
              <a:rPr lang="ru-RU" sz="2000" b="1"/>
              <a:t>обработку</a:t>
            </a:r>
            <a:r>
              <a:rPr lang="ru-RU" sz="2000"/>
              <a:t> исключений.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3891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CFB7C6-8975-4B91-A9A9-C69059BD6FF2}" type="slidenum">
              <a:rPr lang="ru-RU" smtClean="0"/>
              <a:pPr/>
              <a:t>35</a:t>
            </a:fld>
            <a:endParaRPr lang="ru-RU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Инкремент и декремент 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20713"/>
            <a:ext cx="8555037" cy="50403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using System;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namespace CA1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{    class C1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    {    static void Main()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        {  int x = 3, y = 3;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            </a:t>
            </a:r>
            <a:r>
              <a:rPr lang="ru-RU" sz="1800"/>
              <a:t>Console.Write( "Значение префиксного выражения: " 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/>
              <a:t>            </a:t>
            </a:r>
            <a:r>
              <a:rPr lang="en-US" sz="1800"/>
              <a:t>Console.WriteLine( </a:t>
            </a:r>
            <a:r>
              <a:rPr lang="en-US" sz="1800" b="1"/>
              <a:t>++x</a:t>
            </a:r>
            <a:r>
              <a:rPr lang="en-US" sz="1800"/>
              <a:t> 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            </a:t>
            </a:r>
            <a:r>
              <a:rPr lang="ru-RU" sz="1800"/>
              <a:t>Console.Write( "Значение х после приращения: " 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/>
              <a:t>            </a:t>
            </a:r>
            <a:r>
              <a:rPr lang="en-US" sz="1800"/>
              <a:t>Console.WriteLine( x 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            </a:t>
            </a:r>
            <a:r>
              <a:rPr lang="ru-RU" sz="1800"/>
              <a:t>Console.Write( "Значение постфиксного выражения: " 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/>
              <a:t>            </a:t>
            </a:r>
            <a:r>
              <a:rPr lang="en-US" sz="1800"/>
              <a:t>Console.WriteLine( </a:t>
            </a:r>
            <a:r>
              <a:rPr lang="en-US" sz="1800" b="1"/>
              <a:t>y++</a:t>
            </a:r>
            <a:r>
              <a:rPr lang="en-US" sz="1800"/>
              <a:t> 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            </a:t>
            </a:r>
            <a:r>
              <a:rPr lang="ru-RU" sz="1800"/>
              <a:t>Console.Write( "Значение у после приращения: " 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/>
              <a:t>            </a:t>
            </a:r>
            <a:r>
              <a:rPr lang="en-US" sz="1800"/>
              <a:t>Console.WriteLine( y 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/>
              <a:t>}}}</a:t>
            </a:r>
          </a:p>
        </p:txBody>
      </p:sp>
      <p:sp>
        <p:nvSpPr>
          <p:cNvPr id="275461" name="Rectangle 5"/>
          <p:cNvSpPr>
            <a:spLocks noChangeArrowheads="1"/>
          </p:cNvSpPr>
          <p:nvPr/>
        </p:nvSpPr>
        <p:spPr bwMode="auto">
          <a:xfrm>
            <a:off x="3995738" y="5084763"/>
            <a:ext cx="4926012" cy="1539875"/>
          </a:xfrm>
          <a:prstGeom prst="rect">
            <a:avLst/>
          </a:prstGeom>
          <a:solidFill>
            <a:srgbClr val="99CC00">
              <a:alpha val="2901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Результат работы программы:</a:t>
            </a:r>
            <a:endParaRPr lang="ru-RU" sz="2000">
              <a:latin typeface="Times New Roman" pitchFamily="18" charset="0"/>
            </a:endParaRPr>
          </a:p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1800">
                <a:latin typeface="Lucida Console" pitchFamily="49" charset="0"/>
                <a:cs typeface="Times New Roman" pitchFamily="18" charset="0"/>
              </a:rPr>
              <a:t>Значение префиксного выражения: 4</a:t>
            </a:r>
            <a:endParaRPr lang="ru-RU" sz="2000"/>
          </a:p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1800">
                <a:latin typeface="Lucida Console" pitchFamily="49" charset="0"/>
                <a:cs typeface="Times New Roman" pitchFamily="18" charset="0"/>
              </a:rPr>
              <a:t>Значение х после приращения: 4</a:t>
            </a:r>
            <a:endParaRPr lang="ru-RU" sz="2000"/>
          </a:p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1800">
                <a:latin typeface="Lucida Console" pitchFamily="49" charset="0"/>
                <a:cs typeface="Times New Roman" pitchFamily="18" charset="0"/>
              </a:rPr>
              <a:t>Значение постфиксного выражения: 3</a:t>
            </a:r>
            <a:endParaRPr lang="ru-RU" sz="2000"/>
          </a:p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1800">
                <a:latin typeface="Lucida Console" pitchFamily="49" charset="0"/>
                <a:cs typeface="Times New Roman" pitchFamily="18" charset="0"/>
              </a:rPr>
              <a:t>Значение у после приращения: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3993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2393E9-8B85-4764-B4D4-86D2590A5AF5}" type="slidenum">
              <a:rPr lang="ru-RU" smtClean="0"/>
              <a:pPr/>
              <a:t>36</a:t>
            </a:fld>
            <a:endParaRPr lang="ru-RU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Операция new 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/>
              <a:t>C</a:t>
            </a:r>
            <a:r>
              <a:rPr lang="ru-RU" sz="2000"/>
              <a:t>лужит для </a:t>
            </a:r>
            <a:r>
              <a:rPr lang="ru-RU" sz="2000" b="1"/>
              <a:t>создания</a:t>
            </a:r>
            <a:r>
              <a:rPr lang="ru-RU" sz="2000"/>
              <a:t> нового объекта</a:t>
            </a:r>
            <a:r>
              <a:rPr lang="en-US" sz="2000"/>
              <a:t> (</a:t>
            </a:r>
            <a:r>
              <a:rPr lang="ru-RU" sz="2000" i="1"/>
              <a:t>выделение памяти в хипе + инициализация</a:t>
            </a:r>
            <a:r>
              <a:rPr lang="ru-RU" sz="2000"/>
              <a:t>).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/>
              <a:t>Формат:</a:t>
            </a:r>
            <a:endParaRPr lang="ru-RU" sz="2000" b="1"/>
          </a:p>
          <a:p>
            <a:pPr eaLnBrk="1" hangingPunct="1">
              <a:buFont typeface="Wingdings" pitchFamily="2" charset="2"/>
              <a:buNone/>
            </a:pPr>
            <a:r>
              <a:rPr lang="ru-RU" sz="2000" b="1"/>
              <a:t>new тип ( [ аргументы ] )</a:t>
            </a:r>
            <a:endParaRPr lang="ru-RU" sz="2000"/>
          </a:p>
          <a:p>
            <a:pPr eaLnBrk="1" hangingPunct="1">
              <a:buFont typeface="Wingdings" pitchFamily="2" charset="2"/>
              <a:buNone/>
            </a:pPr>
            <a:endParaRPr lang="ru-RU" sz="2000"/>
          </a:p>
          <a:p>
            <a:pPr eaLnBrk="1" hangingPunct="1">
              <a:buFont typeface="Wingdings" pitchFamily="2" charset="2"/>
              <a:buNone/>
            </a:pPr>
            <a:r>
              <a:rPr lang="ru-RU" sz="2000"/>
              <a:t>С помощью этой операции можно создавать объекты как ссылочных, так и значимых типов, например:</a:t>
            </a:r>
            <a:endParaRPr lang="en-US" sz="2000"/>
          </a:p>
          <a:p>
            <a:pPr eaLnBrk="1" hangingPunct="1">
              <a:buFont typeface="Wingdings" pitchFamily="2" charset="2"/>
              <a:buNone/>
            </a:pPr>
            <a:endParaRPr lang="ru-RU" sz="2000"/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object z = new object();</a:t>
            </a:r>
            <a:endParaRPr lang="ru-RU" sz="2000"/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Monster </a:t>
            </a:r>
            <a:r>
              <a:rPr lang="ru-RU" sz="2000"/>
              <a:t>Вася = </a:t>
            </a:r>
            <a:r>
              <a:rPr lang="en-US" sz="2000"/>
              <a:t>new Monster(100);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int i = new int();           // </a:t>
            </a:r>
            <a:r>
              <a:rPr lang="ru-RU" sz="2000"/>
              <a:t>то</a:t>
            </a:r>
            <a:r>
              <a:rPr lang="en-US" sz="2000"/>
              <a:t> </a:t>
            </a:r>
            <a:r>
              <a:rPr lang="ru-RU" sz="2000"/>
              <a:t>же</a:t>
            </a:r>
            <a:r>
              <a:rPr lang="en-US" sz="2000"/>
              <a:t> </a:t>
            </a:r>
            <a:r>
              <a:rPr lang="ru-RU" sz="2000"/>
              <a:t>самое</a:t>
            </a:r>
            <a:r>
              <a:rPr lang="en-US" sz="2000"/>
              <a:t>, </a:t>
            </a:r>
            <a:r>
              <a:rPr lang="ru-RU" sz="2000"/>
              <a:t>что</a:t>
            </a:r>
            <a:r>
              <a:rPr lang="en-US" sz="2000"/>
              <a:t> int i = 0;</a:t>
            </a:r>
            <a:r>
              <a:rPr lang="ru-RU" sz="200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ru-RU" sz="2000"/>
          </a:p>
          <a:p>
            <a:pPr eaLnBrk="1" hangingPunct="1">
              <a:buFont typeface="Wingdings" pitchFamily="2" charset="2"/>
              <a:buNone/>
            </a:pPr>
            <a:r>
              <a:rPr lang="ru-RU" sz="2000"/>
              <a:t>Для значимых типов обычно не применяется.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4096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5510E3-CE7C-4288-AFF1-CC52F34E0511}" type="slidenum">
              <a:rPr lang="ru-RU" smtClean="0"/>
              <a:pPr/>
              <a:t>37</a:t>
            </a:fld>
            <a:endParaRPr lang="ru-RU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Операции отрицания </a:t>
            </a:r>
            <a:r>
              <a:rPr lang="en-US"/>
              <a:t>                           </a:t>
            </a:r>
            <a:r>
              <a:rPr lang="en-US" b="1"/>
              <a:t>- ! ~</a:t>
            </a:r>
            <a:r>
              <a:rPr lang="en-US"/>
              <a:t>  </a:t>
            </a:r>
            <a:endParaRPr lang="ru-RU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555038" cy="54721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using System</a:t>
            </a:r>
            <a:r>
              <a:rPr lang="ru-RU" sz="2000"/>
              <a:t>;</a:t>
            </a:r>
            <a:endParaRPr lang="en-US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namespace ConsoleApplication1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{   class Class1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{   static void Main()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sbyte a = 3, b = -63, c = 126;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bool  d = true;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Console.WriteLine( </a:t>
            </a:r>
            <a:r>
              <a:rPr lang="en-US" sz="2000" b="1"/>
              <a:t>-a</a:t>
            </a:r>
            <a:r>
              <a:rPr lang="en-US" sz="2000"/>
              <a:t> );   // </a:t>
            </a:r>
            <a:r>
              <a:rPr lang="ru-RU" sz="2000"/>
              <a:t>Результат</a:t>
            </a:r>
            <a:r>
              <a:rPr lang="en-US" sz="2000"/>
              <a:t> -3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Console.WriteLine( </a:t>
            </a:r>
            <a:r>
              <a:rPr lang="en-US" sz="2000" b="1"/>
              <a:t>-c</a:t>
            </a:r>
            <a:r>
              <a:rPr lang="en-US" sz="2000"/>
              <a:t> );   // </a:t>
            </a:r>
            <a:r>
              <a:rPr lang="ru-RU" sz="2000"/>
              <a:t>Результат</a:t>
            </a:r>
            <a:r>
              <a:rPr lang="en-US" sz="2000"/>
              <a:t> -126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Console.WriteLine( </a:t>
            </a:r>
            <a:r>
              <a:rPr lang="en-US" sz="2000" b="1"/>
              <a:t>!d</a:t>
            </a:r>
            <a:r>
              <a:rPr lang="en-US" sz="2000"/>
              <a:t> );   // </a:t>
            </a:r>
            <a:r>
              <a:rPr lang="ru-RU" sz="2000"/>
              <a:t>Результат</a:t>
            </a:r>
            <a:r>
              <a:rPr lang="en-US" sz="2000"/>
              <a:t> false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Console.WriteLine( </a:t>
            </a:r>
            <a:r>
              <a:rPr lang="en-US" sz="2000" b="1"/>
              <a:t>~a</a:t>
            </a:r>
            <a:r>
              <a:rPr lang="en-US" sz="2000"/>
              <a:t> );   // </a:t>
            </a:r>
            <a:r>
              <a:rPr lang="ru-RU" sz="2000"/>
              <a:t>Результат</a:t>
            </a:r>
            <a:r>
              <a:rPr lang="en-US" sz="2000"/>
              <a:t> -4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Console.WriteLine( </a:t>
            </a:r>
            <a:r>
              <a:rPr lang="en-US" sz="2000" b="1"/>
              <a:t>~b</a:t>
            </a:r>
            <a:r>
              <a:rPr lang="en-US" sz="2000"/>
              <a:t> );   // </a:t>
            </a:r>
            <a:r>
              <a:rPr lang="ru-RU" sz="2000"/>
              <a:t>Результат</a:t>
            </a:r>
            <a:r>
              <a:rPr lang="en-US" sz="2000"/>
              <a:t> 62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Console.WriteLine( </a:t>
            </a:r>
            <a:r>
              <a:rPr lang="en-US" sz="2000" b="1"/>
              <a:t>~c</a:t>
            </a:r>
            <a:r>
              <a:rPr lang="en-US" sz="2000"/>
              <a:t> );   // </a:t>
            </a:r>
            <a:r>
              <a:rPr lang="ru-RU" sz="2000"/>
              <a:t>Результат</a:t>
            </a:r>
            <a:r>
              <a:rPr lang="en-US" sz="2000"/>
              <a:t> -127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}}}</a:t>
            </a:r>
          </a:p>
        </p:txBody>
      </p:sp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5076825" y="260350"/>
            <a:ext cx="2808288" cy="1014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a = </a:t>
            </a:r>
            <a:r>
              <a:rPr lang="ru-RU"/>
              <a:t>00000</a:t>
            </a:r>
            <a:r>
              <a:rPr lang="en-US"/>
              <a:t>0</a:t>
            </a:r>
            <a:r>
              <a:rPr lang="ru-RU"/>
              <a:t>11</a:t>
            </a:r>
            <a:endParaRPr lang="en-US"/>
          </a:p>
          <a:p>
            <a:pPr>
              <a:spcBef>
                <a:spcPct val="50000"/>
              </a:spcBef>
            </a:pPr>
            <a:r>
              <a:rPr lang="en-US"/>
              <a:t>~a = 11111100</a:t>
            </a:r>
            <a:endParaRPr lang="ru-RU"/>
          </a:p>
        </p:txBody>
      </p:sp>
      <p:sp>
        <p:nvSpPr>
          <p:cNvPr id="277509" name="Text Box 5"/>
          <p:cNvSpPr txBox="1">
            <a:spLocks noChangeArrowheads="1"/>
          </p:cNvSpPr>
          <p:nvPr/>
        </p:nvSpPr>
        <p:spPr bwMode="auto">
          <a:xfrm>
            <a:off x="5651500" y="1341438"/>
            <a:ext cx="2808288" cy="1014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b = </a:t>
            </a:r>
            <a:r>
              <a:rPr lang="ru-RU"/>
              <a:t>11</a:t>
            </a:r>
            <a:r>
              <a:rPr lang="en-US"/>
              <a:t>000001</a:t>
            </a:r>
          </a:p>
          <a:p>
            <a:pPr>
              <a:spcBef>
                <a:spcPct val="50000"/>
              </a:spcBef>
            </a:pPr>
            <a:r>
              <a:rPr lang="en-US"/>
              <a:t>~b = 00111110</a:t>
            </a:r>
            <a:endParaRPr lang="ru-RU"/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6156325" y="2420938"/>
            <a:ext cx="2808288" cy="1014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c = </a:t>
            </a:r>
            <a:r>
              <a:rPr lang="ru-RU"/>
              <a:t>011</a:t>
            </a:r>
            <a:r>
              <a:rPr lang="en-US"/>
              <a:t>11110</a:t>
            </a:r>
          </a:p>
          <a:p>
            <a:pPr>
              <a:spcBef>
                <a:spcPct val="50000"/>
              </a:spcBef>
            </a:pPr>
            <a:r>
              <a:rPr lang="en-US"/>
              <a:t>~c = 10000001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8" grpId="0" animBg="1"/>
      <p:bldP spid="277509" grpId="0" animBg="1"/>
      <p:bldP spid="2775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4198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1B4C38-6C29-401C-A771-0DC99E8CCC71}" type="slidenum">
              <a:rPr lang="ru-RU" smtClean="0"/>
              <a:pPr/>
              <a:t>38</a:t>
            </a:fld>
            <a:endParaRPr lang="ru-RU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Явное преобразование типа 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/>
              <a:t>long b</a:t>
            </a:r>
            <a:r>
              <a:rPr lang="ru-RU" sz="2000"/>
              <a:t> = 300;</a:t>
            </a:r>
            <a:endParaRPr lang="en-US" sz="2000"/>
          </a:p>
          <a:p>
            <a:pPr eaLnBrk="1" hangingPunct="1"/>
            <a:r>
              <a:rPr lang="en-US" sz="2000"/>
              <a:t>int</a:t>
            </a:r>
            <a:r>
              <a:rPr lang="ru-RU" sz="2000"/>
              <a:t>  </a:t>
            </a:r>
            <a:r>
              <a:rPr lang="en-US" sz="2000"/>
              <a:t>a</a:t>
            </a:r>
            <a:r>
              <a:rPr lang="ru-RU" sz="2000"/>
              <a:t> = </a:t>
            </a:r>
            <a:r>
              <a:rPr lang="ru-RU" sz="2000" b="1"/>
              <a:t>(</a:t>
            </a:r>
            <a:r>
              <a:rPr lang="en-US" sz="2000" b="1"/>
              <a:t>int</a:t>
            </a:r>
            <a:r>
              <a:rPr lang="ru-RU" sz="2000" b="1"/>
              <a:t>)</a:t>
            </a:r>
            <a:r>
              <a:rPr lang="ru-RU" sz="2000"/>
              <a:t> </a:t>
            </a:r>
            <a:r>
              <a:rPr lang="en-US" sz="2000"/>
              <a:t>b</a:t>
            </a:r>
            <a:r>
              <a:rPr lang="ru-RU" sz="2000"/>
              <a:t>;       // данные не теряются</a:t>
            </a:r>
            <a:endParaRPr lang="en-US" sz="2000"/>
          </a:p>
          <a:p>
            <a:pPr eaLnBrk="1" hangingPunct="1"/>
            <a:r>
              <a:rPr lang="en-US" sz="2000"/>
              <a:t>byte d</a:t>
            </a:r>
            <a:r>
              <a:rPr lang="ru-RU" sz="2000"/>
              <a:t> = </a:t>
            </a:r>
            <a:r>
              <a:rPr lang="ru-RU" sz="2000" b="1"/>
              <a:t>(</a:t>
            </a:r>
            <a:r>
              <a:rPr lang="en-US" sz="2000" b="1"/>
              <a:t>byte</a:t>
            </a:r>
            <a:r>
              <a:rPr lang="ru-RU" sz="2000" b="1"/>
              <a:t>)</a:t>
            </a:r>
            <a:r>
              <a:rPr lang="ru-RU" sz="2000"/>
              <a:t> </a:t>
            </a:r>
            <a:r>
              <a:rPr lang="en-US" sz="2000"/>
              <a:t>a</a:t>
            </a:r>
            <a:r>
              <a:rPr lang="ru-RU" sz="2000"/>
              <a:t>;      // данные теряются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43011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342096-752B-4AFE-B9C5-5DB34EB3315B}" type="slidenum">
              <a:rPr lang="ru-RU" smtClean="0"/>
              <a:pPr/>
              <a:t>39</a:t>
            </a:fld>
            <a:endParaRPr lang="ru-RU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Умножение    </a:t>
            </a:r>
            <a:r>
              <a:rPr lang="ru-RU" b="1"/>
              <a:t>*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5000"/>
              </a:lnSpc>
              <a:spcAft>
                <a:spcPct val="25000"/>
              </a:spcAft>
            </a:pPr>
            <a:r>
              <a:rPr lang="ru-RU"/>
              <a:t>В</a:t>
            </a:r>
            <a:r>
              <a:rPr lang="ru-RU" sz="2000"/>
              <a:t>озвращает результат перемножения двух операндов. </a:t>
            </a:r>
          </a:p>
          <a:p>
            <a:pPr eaLnBrk="1" hangingPunct="1">
              <a:lnSpc>
                <a:spcPct val="115000"/>
              </a:lnSpc>
              <a:spcAft>
                <a:spcPct val="25000"/>
              </a:spcAft>
            </a:pPr>
            <a:r>
              <a:rPr lang="ru-RU" sz="2000"/>
              <a:t>Стандартная операция умножения определена для типов int, </a:t>
            </a:r>
            <a:r>
              <a:rPr lang="en-US" sz="2000"/>
              <a:t>ui</a:t>
            </a:r>
            <a:r>
              <a:rPr lang="ru-RU" sz="2000"/>
              <a:t>nt, long, </a:t>
            </a:r>
            <a:r>
              <a:rPr lang="en-US" sz="2000"/>
              <a:t>ul</a:t>
            </a:r>
            <a:r>
              <a:rPr lang="ru-RU" sz="2000"/>
              <a:t>ong, float, double и decimal. </a:t>
            </a:r>
          </a:p>
          <a:p>
            <a:pPr eaLnBrk="1" hangingPunct="1">
              <a:lnSpc>
                <a:spcPct val="115000"/>
              </a:lnSpc>
              <a:spcAft>
                <a:spcPct val="25000"/>
              </a:spcAft>
            </a:pPr>
            <a:r>
              <a:rPr lang="ru-RU" sz="2000"/>
              <a:t>К величинам других типов ее можно применять, если для них возможно неявное преобразование к этим типам. </a:t>
            </a:r>
          </a:p>
          <a:p>
            <a:pPr eaLnBrk="1" hangingPunct="1">
              <a:lnSpc>
                <a:spcPct val="115000"/>
              </a:lnSpc>
              <a:spcAft>
                <a:spcPct val="25000"/>
              </a:spcAft>
            </a:pPr>
            <a:r>
              <a:rPr lang="ru-RU" sz="2000"/>
              <a:t>Тип результата операции равен «наибольшему» из типов операндов, но не менее int.</a:t>
            </a:r>
          </a:p>
          <a:p>
            <a:pPr eaLnBrk="1" hangingPunct="1">
              <a:lnSpc>
                <a:spcPct val="115000"/>
              </a:lnSpc>
              <a:spcAft>
                <a:spcPct val="25000"/>
              </a:spcAft>
            </a:pPr>
            <a:r>
              <a:rPr lang="ru-RU" sz="2000"/>
              <a:t>Если оба операнда </a:t>
            </a:r>
            <a:r>
              <a:rPr lang="ru-RU" sz="2000" i="1">
                <a:solidFill>
                  <a:srgbClr val="0070C0"/>
                </a:solidFill>
              </a:rPr>
              <a:t>целочисленные</a:t>
            </a:r>
            <a:r>
              <a:rPr lang="ru-RU" sz="2000">
                <a:solidFill>
                  <a:srgbClr val="0070C0"/>
                </a:solidFill>
              </a:rPr>
              <a:t> или типа decimal </a:t>
            </a:r>
            <a:r>
              <a:rPr lang="ru-RU" sz="2000"/>
              <a:t>и результат операции слишком велик для представления с помощью заданного типа, генерируется исключение System.OverflowException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Дата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8195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76A2E6-A1F1-4031-97FF-CA4580660EF7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89442" name="Text Box 2"/>
          <p:cNvSpPr txBox="1">
            <a:spLocks noChangeArrowheads="1"/>
          </p:cNvSpPr>
          <p:nvPr/>
        </p:nvSpPr>
        <p:spPr bwMode="auto">
          <a:xfrm>
            <a:off x="468313" y="765175"/>
            <a:ext cx="8207375" cy="5854700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ru-RU">
                <a:latin typeface="Arial" charset="0"/>
              </a:rPr>
              <a:t>   </a:t>
            </a:r>
            <a:r>
              <a:rPr lang="ru-RU" b="1">
                <a:latin typeface="Arial" charset="0"/>
              </a:rPr>
              <a:t>Вид</a:t>
            </a:r>
            <a:r>
              <a:rPr lang="en-US" b="1">
                <a:latin typeface="Arial" charset="0"/>
              </a:rPr>
              <a:t>				</a:t>
            </a:r>
            <a:r>
              <a:rPr lang="ru-RU" b="1">
                <a:latin typeface="Arial" charset="0"/>
              </a:rPr>
              <a:t>Примеры</a:t>
            </a:r>
            <a:endParaRPr lang="en-US" b="1">
              <a:latin typeface="Arial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ru-RU" i="1" u="sng">
                <a:solidFill>
                  <a:schemeClr val="hlink"/>
                </a:solidFill>
                <a:latin typeface="Arial" charset="0"/>
              </a:rPr>
              <a:t>Булевские		</a:t>
            </a:r>
            <a:r>
              <a:rPr lang="en-US" sz="2800" b="1" u="sng">
                <a:solidFill>
                  <a:schemeClr val="folHlink"/>
                </a:solidFill>
                <a:latin typeface="Arial" charset="0"/>
              </a:rPr>
              <a:t>true	false</a:t>
            </a:r>
            <a:r>
              <a:rPr lang="en-US" i="1" u="sng">
                <a:latin typeface="Arial" charset="0"/>
              </a:rPr>
              <a:t>	</a:t>
            </a:r>
            <a:r>
              <a:rPr lang="en-US" i="1" u="sng">
                <a:solidFill>
                  <a:schemeClr val="hlink"/>
                </a:solidFill>
                <a:latin typeface="Arial" charset="0"/>
              </a:rPr>
              <a:t>			</a:t>
            </a:r>
            <a:endParaRPr lang="ru-RU" i="1" u="sng">
              <a:solidFill>
                <a:schemeClr val="hlink"/>
              </a:solidFill>
              <a:latin typeface="Arial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ru-RU" i="1">
                <a:solidFill>
                  <a:schemeClr val="hlink"/>
                </a:solidFill>
                <a:latin typeface="Arial" charset="0"/>
              </a:rPr>
              <a:t>Целые</a:t>
            </a:r>
            <a:r>
              <a:rPr lang="ru-RU">
                <a:latin typeface="Arial" charset="0"/>
              </a:rPr>
              <a:t>   десятич.	</a:t>
            </a:r>
            <a:r>
              <a:rPr lang="ru-RU" sz="2800" b="1">
                <a:solidFill>
                  <a:schemeClr val="folHlink"/>
                </a:solidFill>
                <a:latin typeface="Arial" charset="0"/>
              </a:rPr>
              <a:t>8</a:t>
            </a:r>
            <a:r>
              <a:rPr lang="ru-RU">
                <a:latin typeface="Arial" charset="0"/>
              </a:rPr>
              <a:t>	 199226 	</a:t>
            </a:r>
            <a:r>
              <a:rPr lang="ru-RU"/>
              <a:t>0</a:t>
            </a:r>
            <a:r>
              <a:rPr lang="ru-RU" b="1">
                <a:solidFill>
                  <a:srgbClr val="006600"/>
                </a:solidFill>
              </a:rPr>
              <a:t>Lu</a:t>
            </a:r>
            <a:r>
              <a:rPr lang="ru-RU">
                <a:latin typeface="Arial" charset="0"/>
              </a:rPr>
              <a:t>		</a:t>
            </a:r>
          </a:p>
          <a:p>
            <a:pPr eaLnBrk="0" hangingPunct="0">
              <a:lnSpc>
                <a:spcPct val="120000"/>
              </a:lnSpc>
            </a:pPr>
            <a:r>
              <a:rPr lang="ru-RU" u="sng">
                <a:latin typeface="Arial" charset="0"/>
              </a:rPr>
              <a:t>	   16-ричн.	0xA	0x1B8		0X00FF</a:t>
            </a:r>
            <a:r>
              <a:rPr lang="en-US" b="1" u="sng">
                <a:solidFill>
                  <a:srgbClr val="006600"/>
                </a:solidFill>
                <a:latin typeface="Arial" charset="0"/>
              </a:rPr>
              <a:t>L</a:t>
            </a:r>
            <a:r>
              <a:rPr lang="ru-RU" u="sng">
                <a:latin typeface="Arial" charset="0"/>
              </a:rPr>
              <a:t>	</a:t>
            </a:r>
          </a:p>
          <a:p>
            <a:pPr eaLnBrk="0" hangingPunct="0">
              <a:lnSpc>
                <a:spcPct val="120000"/>
              </a:lnSpc>
            </a:pPr>
            <a:r>
              <a:rPr lang="ru-RU" i="1">
                <a:solidFill>
                  <a:schemeClr val="hlink"/>
                </a:solidFill>
                <a:latin typeface="Arial" charset="0"/>
              </a:rPr>
              <a:t>Веществ</a:t>
            </a:r>
            <a:r>
              <a:rPr lang="ru-RU">
                <a:solidFill>
                  <a:schemeClr val="hlink"/>
                </a:solidFill>
                <a:latin typeface="Arial" charset="0"/>
              </a:rPr>
              <a:t>.   </a:t>
            </a:r>
            <a:r>
              <a:rPr lang="ru-RU">
                <a:latin typeface="Arial" charset="0"/>
              </a:rPr>
              <a:t>с тчк	</a:t>
            </a:r>
            <a:r>
              <a:rPr lang="ru-RU" sz="2800" b="1">
                <a:solidFill>
                  <a:schemeClr val="folHlink"/>
                </a:solidFill>
                <a:latin typeface="Arial" charset="0"/>
              </a:rPr>
              <a:t>5.7</a:t>
            </a:r>
            <a:r>
              <a:rPr lang="ru-RU">
                <a:latin typeface="Arial" charset="0"/>
              </a:rPr>
              <a:t>	 .001</a:t>
            </a:r>
            <a:r>
              <a:rPr lang="en-US">
                <a:solidFill>
                  <a:srgbClr val="006600"/>
                </a:solidFill>
                <a:latin typeface="Arial" charset="0"/>
              </a:rPr>
              <a:t>f</a:t>
            </a:r>
            <a:r>
              <a:rPr lang="ru-RU">
                <a:latin typeface="Arial" charset="0"/>
              </a:rPr>
              <a:t>		 35</a:t>
            </a:r>
            <a:r>
              <a:rPr lang="en-US">
                <a:solidFill>
                  <a:srgbClr val="006600"/>
                </a:solidFill>
                <a:latin typeface="Arial" charset="0"/>
              </a:rPr>
              <a:t>m</a:t>
            </a:r>
            <a:r>
              <a:rPr lang="ru-RU">
                <a:latin typeface="Arial" charset="0"/>
              </a:rPr>
              <a:t>	</a:t>
            </a:r>
          </a:p>
          <a:p>
            <a:pPr eaLnBrk="0" hangingPunct="0">
              <a:lnSpc>
                <a:spcPct val="120000"/>
              </a:lnSpc>
            </a:pPr>
            <a:r>
              <a:rPr lang="ru-RU" u="sng">
                <a:latin typeface="Arial" charset="0"/>
              </a:rPr>
              <a:t>	с порядком	</a:t>
            </a:r>
            <a:r>
              <a:rPr lang="ru-RU" sz="2800" b="1" u="sng">
                <a:solidFill>
                  <a:schemeClr val="folHlink"/>
                </a:solidFill>
                <a:latin typeface="Arial" charset="0"/>
              </a:rPr>
              <a:t>0.2E6</a:t>
            </a:r>
            <a:r>
              <a:rPr lang="ru-RU" u="sng">
                <a:latin typeface="Arial" charset="0"/>
              </a:rPr>
              <a:t> </a:t>
            </a:r>
            <a:r>
              <a:rPr lang="en-US" u="sng">
                <a:latin typeface="Arial" charset="0"/>
              </a:rPr>
              <a:t> </a:t>
            </a:r>
            <a:r>
              <a:rPr lang="ru-RU" u="sng">
                <a:latin typeface="Arial" charset="0"/>
              </a:rPr>
              <a:t>.11e–3	 5E1</a:t>
            </a:r>
            <a:r>
              <a:rPr lang="en-US" u="sng">
                <a:latin typeface="Arial" charset="0"/>
              </a:rPr>
              <a:t>2	</a:t>
            </a:r>
            <a:r>
              <a:rPr lang="ru-RU" u="sng">
                <a:latin typeface="Arial" charset="0"/>
              </a:rPr>
              <a:t>	</a:t>
            </a:r>
          </a:p>
          <a:p>
            <a:pPr eaLnBrk="0" hangingPunct="0">
              <a:lnSpc>
                <a:spcPct val="120000"/>
              </a:lnSpc>
            </a:pPr>
            <a:r>
              <a:rPr lang="ru-RU" i="1" u="sng">
                <a:solidFill>
                  <a:schemeClr val="hlink"/>
                </a:solidFill>
                <a:latin typeface="Arial" charset="0"/>
              </a:rPr>
              <a:t>Символьные</a:t>
            </a:r>
            <a:r>
              <a:rPr lang="ru-RU" u="sng">
                <a:latin typeface="Arial" charset="0"/>
              </a:rPr>
              <a:t>		</a:t>
            </a:r>
            <a:r>
              <a:rPr lang="ru-RU" sz="2800" b="1" u="sng">
                <a:solidFill>
                  <a:schemeClr val="folHlink"/>
                </a:solidFill>
                <a:latin typeface="Arial" charset="0"/>
              </a:rPr>
              <a:t>'A'</a:t>
            </a:r>
            <a:r>
              <a:rPr lang="ru-RU" u="sng">
                <a:latin typeface="Arial" charset="0"/>
              </a:rPr>
              <a:t>	</a:t>
            </a:r>
            <a:r>
              <a:rPr lang="en-US" u="sng"/>
              <a:t>'</a:t>
            </a:r>
            <a:r>
              <a:rPr lang="en-US" b="1" u="sng"/>
              <a:t>\x</a:t>
            </a:r>
            <a:r>
              <a:rPr lang="en-US" u="sng"/>
              <a:t>74'</a:t>
            </a:r>
            <a:r>
              <a:rPr lang="ru-RU" u="sng"/>
              <a:t> </a:t>
            </a:r>
            <a:r>
              <a:rPr lang="en-US" u="sng"/>
              <a:t>  </a:t>
            </a:r>
            <a:r>
              <a:rPr lang="ru-RU" u="sng">
                <a:latin typeface="Arial" charset="0"/>
              </a:rPr>
              <a:t>'</a:t>
            </a:r>
            <a:r>
              <a:rPr lang="ru-RU" u="sng">
                <a:solidFill>
                  <a:srgbClr val="7030A0"/>
                </a:solidFill>
                <a:latin typeface="Arial" charset="0"/>
              </a:rPr>
              <a:t>\0</a:t>
            </a:r>
            <a:r>
              <a:rPr lang="ru-RU" u="sng">
                <a:latin typeface="Arial" charset="0"/>
              </a:rPr>
              <a:t>' </a:t>
            </a:r>
            <a:r>
              <a:rPr lang="en-US" u="sng">
                <a:latin typeface="Arial" charset="0"/>
              </a:rPr>
              <a:t>	</a:t>
            </a:r>
            <a:r>
              <a:rPr lang="en-US" u="sng"/>
              <a:t>'</a:t>
            </a:r>
            <a:r>
              <a:rPr lang="en-US" u="sng">
                <a:solidFill>
                  <a:srgbClr val="7030A0"/>
                </a:solidFill>
              </a:rPr>
              <a:t>\\</a:t>
            </a:r>
            <a:r>
              <a:rPr lang="en-US" u="sng"/>
              <a:t>'    '</a:t>
            </a:r>
            <a:r>
              <a:rPr lang="en-US" b="1" u="sng"/>
              <a:t>\u</a:t>
            </a:r>
            <a:r>
              <a:rPr lang="en-US" u="sng"/>
              <a:t>A81B'	</a:t>
            </a:r>
            <a:r>
              <a:rPr lang="ru-RU" u="sng"/>
              <a:t> </a:t>
            </a:r>
            <a:r>
              <a:rPr lang="ru-RU" i="1">
                <a:solidFill>
                  <a:schemeClr val="hlink"/>
                </a:solidFill>
                <a:latin typeface="Arial" charset="0"/>
              </a:rPr>
              <a:t>Строковые</a:t>
            </a:r>
            <a:r>
              <a:rPr lang="ru-RU">
                <a:latin typeface="Arial" charset="0"/>
              </a:rPr>
              <a:t>		</a:t>
            </a:r>
            <a:r>
              <a:rPr lang="ru-RU" sz="2800" b="1">
                <a:solidFill>
                  <a:schemeClr val="folHlink"/>
                </a:solidFill>
                <a:latin typeface="Arial" charset="0"/>
              </a:rPr>
              <a:t>"Здесь был Vasia"</a:t>
            </a:r>
            <a:r>
              <a:rPr lang="ru-RU">
                <a:latin typeface="Arial" charset="0"/>
              </a:rPr>
              <a:t> </a:t>
            </a:r>
          </a:p>
          <a:p>
            <a:pPr eaLnBrk="0" hangingPunct="0">
              <a:lnSpc>
                <a:spcPct val="120000"/>
              </a:lnSpc>
            </a:pPr>
            <a:r>
              <a:rPr lang="ru-RU">
                <a:latin typeface="Arial" charset="0"/>
              </a:rPr>
              <a:t>			"</a:t>
            </a:r>
            <a:r>
              <a:rPr lang="ru-RU" b="1">
                <a:solidFill>
                  <a:srgbClr val="7030A0"/>
                </a:solidFill>
                <a:latin typeface="Arial" charset="0"/>
              </a:rPr>
              <a:t>\t</a:t>
            </a:r>
            <a:r>
              <a:rPr lang="ru-RU">
                <a:latin typeface="Arial" charset="0"/>
              </a:rPr>
              <a:t>Значение r=\xF5</a:t>
            </a:r>
            <a:r>
              <a:rPr lang="ru-RU" b="1">
                <a:solidFill>
                  <a:srgbClr val="7030A0"/>
                </a:solidFill>
                <a:latin typeface="Arial" charset="0"/>
              </a:rPr>
              <a:t>\n</a:t>
            </a:r>
            <a:r>
              <a:rPr lang="ru-RU"/>
              <a:t>"</a:t>
            </a:r>
            <a:endParaRPr lang="en-US">
              <a:latin typeface="Arial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/>
              <a:t>			</a:t>
            </a:r>
            <a:r>
              <a:rPr lang="ru-RU">
                <a:latin typeface="Arial" charset="0"/>
              </a:rPr>
              <a:t>"Здесь был \</a:t>
            </a:r>
            <a:r>
              <a:rPr lang="en-US">
                <a:latin typeface="Arial" charset="0"/>
              </a:rPr>
              <a:t>u</a:t>
            </a:r>
            <a:r>
              <a:rPr lang="ru-RU">
                <a:latin typeface="Arial" charset="0"/>
              </a:rPr>
              <a:t>0056\</a:t>
            </a:r>
            <a:r>
              <a:rPr lang="en-US">
                <a:latin typeface="Arial" charset="0"/>
              </a:rPr>
              <a:t>u</a:t>
            </a:r>
            <a:r>
              <a:rPr lang="ru-RU">
                <a:latin typeface="Arial" charset="0"/>
              </a:rPr>
              <a:t>0061</a:t>
            </a:r>
            <a:r>
              <a:rPr lang="ru-RU"/>
              <a:t>"</a:t>
            </a:r>
            <a:endParaRPr lang="en-US">
              <a:latin typeface="Arial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u="sng">
                <a:latin typeface="Arial" charset="0"/>
              </a:rPr>
              <a:t>			@</a:t>
            </a:r>
            <a:r>
              <a:rPr lang="ru-RU" u="sng">
                <a:latin typeface="Arial" charset="0"/>
              </a:rPr>
              <a:t>"</a:t>
            </a:r>
            <a:r>
              <a:rPr lang="en-US" u="sng">
                <a:latin typeface="Arial" charset="0"/>
              </a:rPr>
              <a:t>C:\temp\file1.txt</a:t>
            </a:r>
            <a:r>
              <a:rPr lang="ru-RU" u="sng"/>
              <a:t>"</a:t>
            </a:r>
            <a:r>
              <a:rPr lang="en-US" u="sng">
                <a:latin typeface="Arial" charset="0"/>
              </a:rPr>
              <a:t>			</a:t>
            </a:r>
            <a:r>
              <a:rPr lang="ru-RU"/>
              <a:t> </a:t>
            </a:r>
            <a:endParaRPr lang="en-US"/>
          </a:p>
          <a:p>
            <a:pPr eaLnBrk="0" hangingPunct="0">
              <a:lnSpc>
                <a:spcPct val="120000"/>
              </a:lnSpc>
            </a:pPr>
            <a:r>
              <a:rPr lang="ru-RU" i="1">
                <a:solidFill>
                  <a:schemeClr val="hlink"/>
                </a:solidFill>
              </a:rPr>
              <a:t>Константа null</a:t>
            </a:r>
            <a:r>
              <a:rPr lang="ru-RU"/>
              <a:t> </a:t>
            </a:r>
            <a:r>
              <a:rPr lang="en-US"/>
              <a:t>	</a:t>
            </a:r>
            <a:r>
              <a:rPr lang="ru-RU"/>
              <a:t>null 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162925" cy="519113"/>
          </a:xfrm>
          <a:noFill/>
        </p:spPr>
        <p:txBody>
          <a:bodyPr/>
          <a:lstStyle/>
          <a:p>
            <a:pPr eaLnBrk="1" hangingPunct="1"/>
            <a:r>
              <a:rPr lang="ru-RU"/>
              <a:t>Константы (литералы) </a:t>
            </a:r>
            <a:r>
              <a:rPr lang="en-US"/>
              <a:t>C#</a:t>
            </a:r>
            <a:endParaRPr lang="ru-RU"/>
          </a:p>
        </p:txBody>
      </p:sp>
      <p:sp>
        <p:nvSpPr>
          <p:cNvPr id="8198" name="Line 5"/>
          <p:cNvSpPr>
            <a:spLocks noChangeShapeType="1"/>
          </p:cNvSpPr>
          <p:nvPr/>
        </p:nvSpPr>
        <p:spPr bwMode="auto">
          <a:xfrm>
            <a:off x="3132138" y="836613"/>
            <a:ext cx="0" cy="518477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" name="Скругленная прямоугольная выноска 7"/>
          <p:cNvSpPr>
            <a:spLocks noChangeArrowheads="1"/>
          </p:cNvSpPr>
          <p:nvPr/>
        </p:nvSpPr>
        <p:spPr bwMode="auto">
          <a:xfrm>
            <a:off x="7235825" y="4652963"/>
            <a:ext cx="1690688" cy="792162"/>
          </a:xfrm>
          <a:prstGeom prst="wedgeRoundRectCallout">
            <a:avLst>
              <a:gd name="adj1" fmla="val -22981"/>
              <a:gd name="adj2" fmla="val -103718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ru-RU" sz="2000"/>
              <a:t>Кодировка </a:t>
            </a:r>
            <a:r>
              <a:rPr lang="en-US" sz="2000"/>
              <a:t>Unicode</a:t>
            </a:r>
            <a:endParaRPr lang="ru-RU" sz="2000"/>
          </a:p>
        </p:txBody>
      </p:sp>
      <p:sp>
        <p:nvSpPr>
          <p:cNvPr id="9" name="Скругленная прямоугольная выноска 8"/>
          <p:cNvSpPr>
            <a:spLocks noChangeArrowheads="1"/>
          </p:cNvSpPr>
          <p:nvPr/>
        </p:nvSpPr>
        <p:spPr bwMode="auto">
          <a:xfrm>
            <a:off x="6659563" y="620713"/>
            <a:ext cx="1690687" cy="792162"/>
          </a:xfrm>
          <a:prstGeom prst="wedgeRoundRectCallout">
            <a:avLst>
              <a:gd name="adj1" fmla="val -56866"/>
              <a:gd name="adj2" fmla="val 111755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ru-RU" sz="2000">
                <a:solidFill>
                  <a:srgbClr val="006600"/>
                </a:solidFill>
              </a:rPr>
              <a:t>Суффикс</a:t>
            </a:r>
          </a:p>
          <a:p>
            <a:r>
              <a:rPr lang="ru-RU" sz="2000">
                <a:solidFill>
                  <a:srgbClr val="006600"/>
                </a:solidFill>
              </a:rPr>
              <a:t>типа</a:t>
            </a:r>
          </a:p>
        </p:txBody>
      </p:sp>
      <p:sp>
        <p:nvSpPr>
          <p:cNvPr id="10" name="Скругленная прямоугольная выноска 9"/>
          <p:cNvSpPr>
            <a:spLocks noChangeArrowheads="1"/>
          </p:cNvSpPr>
          <p:nvPr/>
        </p:nvSpPr>
        <p:spPr bwMode="auto">
          <a:xfrm>
            <a:off x="827088" y="4941888"/>
            <a:ext cx="2124075" cy="790575"/>
          </a:xfrm>
          <a:prstGeom prst="wedgeRoundRectCallout">
            <a:avLst>
              <a:gd name="adj1" fmla="val 71884"/>
              <a:gd name="adj2" fmla="val -36009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ru-RU" sz="2000">
                <a:solidFill>
                  <a:srgbClr val="7030A0"/>
                </a:solidFill>
              </a:rPr>
              <a:t>Управляющий символ</a:t>
            </a:r>
          </a:p>
        </p:txBody>
      </p:sp>
      <p:sp>
        <p:nvSpPr>
          <p:cNvPr id="11" name="Скругленная прямоугольная выноска 10"/>
          <p:cNvSpPr>
            <a:spLocks noChangeArrowheads="1"/>
          </p:cNvSpPr>
          <p:nvPr/>
        </p:nvSpPr>
        <p:spPr bwMode="auto">
          <a:xfrm>
            <a:off x="7380288" y="2492375"/>
            <a:ext cx="1258887" cy="792163"/>
          </a:xfrm>
          <a:prstGeom prst="wedgeRoundRectCallout">
            <a:avLst>
              <a:gd name="adj1" fmla="val -90769"/>
              <a:gd name="adj2" fmla="val 67122"/>
              <a:gd name="adj3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000" b="1" dirty="0">
                <a:solidFill>
                  <a:schemeClr val="bg1">
                    <a:lumMod val="10000"/>
                  </a:schemeClr>
                </a:solidFill>
              </a:rPr>
              <a:t>5∙10</a:t>
            </a:r>
            <a:r>
              <a:rPr lang="en-US" sz="2000" b="1" baseline="30000" dirty="0">
                <a:solidFill>
                  <a:schemeClr val="bg1">
                    <a:lumMod val="10000"/>
                  </a:schemeClr>
                </a:solidFill>
              </a:rPr>
              <a:t>12</a:t>
            </a:r>
            <a:endParaRPr lang="ru-RU" sz="2000" b="1" baseline="30000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4403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B8B292-5DA3-47BF-A436-F427BD1C8951}" type="slidenum">
              <a:rPr lang="ru-RU" smtClean="0"/>
              <a:pPr/>
              <a:t>40</a:t>
            </a:fld>
            <a:endParaRPr lang="ru-RU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Результаты вещественного умножения </a:t>
            </a:r>
          </a:p>
        </p:txBody>
      </p:sp>
      <p:graphicFrame>
        <p:nvGraphicFramePr>
          <p:cNvPr id="280859" name="Group 283"/>
          <p:cNvGraphicFramePr>
            <a:graphicFrameLocks noGrp="1"/>
          </p:cNvGraphicFramePr>
          <p:nvPr>
            <p:ph idx="1"/>
          </p:nvPr>
        </p:nvGraphicFramePr>
        <p:xfrm>
          <a:off x="468313" y="836613"/>
          <a:ext cx="8555037" cy="5472116"/>
        </p:xfrm>
        <a:graphic>
          <a:graphicData uri="http://schemas.openxmlformats.org/drawingml/2006/table">
            <a:tbl>
              <a:tblPr/>
              <a:tblGrid>
                <a:gridCol w="1069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8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83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83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84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*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+y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-y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+0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-0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∞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+x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+z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-z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-x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-z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+z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+0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6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-0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+0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-∞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+∞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8125" algn="l"/>
                          <a:tab pos="482600" algn="l"/>
                          <a:tab pos="727075" algn="l"/>
                          <a:tab pos="971550" algn="l"/>
                          <a:tab pos="1216025" algn="l"/>
                          <a:tab pos="1462088" algn="l"/>
                          <a:tab pos="1709738" algn="l"/>
                          <a:tab pos="1955800" algn="l"/>
                          <a:tab pos="2200275" algn="l"/>
                          <a:tab pos="2444750" algn="l"/>
                          <a:tab pos="2689225" algn="l"/>
                          <a:tab pos="2933700" algn="l"/>
                          <a:tab pos="3179763" algn="l"/>
                          <a:tab pos="3424238" algn="l"/>
                          <a:tab pos="3668713" algn="l"/>
                          <a:tab pos="3913188" algn="l"/>
                          <a:tab pos="4159250" algn="l"/>
                          <a:tab pos="4403725" algn="l"/>
                        </a:tabLst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  <a:cs typeface="Times New Roman" pitchFamily="18" charset="0"/>
                        </a:rPr>
                        <a:t>NaN</a:t>
                      </a:r>
                      <a:endParaRPr kumimoji="0" lang="ru-RU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4505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03BBBB-F33E-46BA-906A-E6CBB6C6A68C}" type="slidenum">
              <a:rPr lang="ru-RU" smtClean="0"/>
              <a:pPr/>
              <a:t>41</a:t>
            </a:fld>
            <a:endParaRPr lang="ru-RU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036050" cy="519112"/>
          </a:xfrm>
        </p:spPr>
        <p:txBody>
          <a:bodyPr/>
          <a:lstStyle/>
          <a:p>
            <a:pPr eaLnBrk="1" hangingPunct="1"/>
            <a:r>
              <a:rPr lang="ru-RU"/>
              <a:t>Пример</a:t>
            </a:r>
            <a:r>
              <a:rPr lang="en-US"/>
              <a:t> (</a:t>
            </a:r>
            <a:r>
              <a:rPr lang="ru-RU"/>
              <a:t>умножение</a:t>
            </a:r>
            <a:r>
              <a:rPr lang="en-US"/>
              <a:t> *</a:t>
            </a:r>
            <a:r>
              <a:rPr lang="ru-RU"/>
              <a:t>, деление</a:t>
            </a:r>
            <a:r>
              <a:rPr lang="en-US"/>
              <a:t> /</a:t>
            </a:r>
            <a:r>
              <a:rPr lang="ru-RU"/>
              <a:t>, остаток </a:t>
            </a:r>
            <a:r>
              <a:rPr lang="en-US"/>
              <a:t>%</a:t>
            </a:r>
            <a:r>
              <a:rPr lang="ru-RU"/>
              <a:t>)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836613"/>
            <a:ext cx="9023350" cy="54721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using System;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namespace ConsoleApplication1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{   class Class1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{   static void Main()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int x = 11, y = 4;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float z = 4;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Console.WriteLine( z * y );             // </a:t>
            </a:r>
            <a:r>
              <a:rPr lang="ru-RU" sz="2000"/>
              <a:t>Результат</a:t>
            </a:r>
            <a:r>
              <a:rPr lang="en-US" sz="2000"/>
              <a:t> 16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Console</a:t>
            </a:r>
            <a:r>
              <a:rPr lang="ru-RU" sz="2000"/>
              <a:t>.</a:t>
            </a:r>
            <a:r>
              <a:rPr lang="en-US" sz="2000"/>
              <a:t>WriteLine</a:t>
            </a:r>
            <a:r>
              <a:rPr lang="ru-RU" sz="2000"/>
              <a:t>( </a:t>
            </a:r>
            <a:r>
              <a:rPr lang="en-US" sz="2000"/>
              <a:t>z</a:t>
            </a:r>
            <a:r>
              <a:rPr lang="ru-RU" sz="2000"/>
              <a:t> * 1</a:t>
            </a:r>
            <a:r>
              <a:rPr lang="en-US" sz="2000"/>
              <a:t>e</a:t>
            </a:r>
            <a:r>
              <a:rPr lang="ru-RU" sz="2000"/>
              <a:t>308 );     // Рез. "бесконечность"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           </a:t>
            </a:r>
            <a:r>
              <a:rPr lang="en-US" sz="2000"/>
              <a:t>Console.WriteLine( </a:t>
            </a:r>
            <a:r>
              <a:rPr lang="en-US" sz="2000" b="1"/>
              <a:t>x / y</a:t>
            </a:r>
            <a:r>
              <a:rPr lang="en-US" sz="2000"/>
              <a:t> );             // </a:t>
            </a:r>
            <a:r>
              <a:rPr lang="ru-RU" sz="2000"/>
              <a:t>Результат</a:t>
            </a:r>
            <a:r>
              <a:rPr lang="en-US" sz="2000"/>
              <a:t> 2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Console.WriteLine( </a:t>
            </a:r>
            <a:r>
              <a:rPr lang="en-US" sz="2000" b="1"/>
              <a:t>x / z</a:t>
            </a:r>
            <a:r>
              <a:rPr lang="en-US" sz="2000"/>
              <a:t> );             // </a:t>
            </a:r>
            <a:r>
              <a:rPr lang="ru-RU" sz="2000"/>
              <a:t>Результат</a:t>
            </a:r>
            <a:r>
              <a:rPr lang="en-US" sz="2000"/>
              <a:t> 2,75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Console.WriteLine( x % y );             // </a:t>
            </a:r>
            <a:r>
              <a:rPr lang="ru-RU" sz="2000"/>
              <a:t>Результат</a:t>
            </a:r>
            <a:r>
              <a:rPr lang="en-US" sz="2000"/>
              <a:t> 3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            Console.WriteLine( 1e-324 / 1e-324 );   // </a:t>
            </a:r>
            <a:r>
              <a:rPr lang="ru-RU" sz="2000"/>
              <a:t>Результат</a:t>
            </a:r>
            <a:r>
              <a:rPr lang="en-US" sz="2000"/>
              <a:t> NaN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}}}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4608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7D798D-CE46-4FC3-B901-1031FAA7A590}" type="slidenum">
              <a:rPr lang="ru-RU" smtClean="0"/>
              <a:pPr/>
              <a:t>42</a:t>
            </a:fld>
            <a:endParaRPr lang="ru-RU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Операции сдвига</a:t>
            </a:r>
            <a:r>
              <a:rPr lang="en-US"/>
              <a:t> </a:t>
            </a:r>
            <a:r>
              <a:rPr lang="ru-RU"/>
              <a:t>(</a:t>
            </a:r>
            <a:r>
              <a:rPr lang="ru-RU" b="1"/>
              <a:t>&lt;&lt;</a:t>
            </a:r>
            <a:r>
              <a:rPr lang="ru-RU"/>
              <a:t> и </a:t>
            </a:r>
            <a:r>
              <a:rPr lang="ru-RU" b="1"/>
              <a:t>&gt;&gt;</a:t>
            </a:r>
            <a:r>
              <a:rPr lang="ru-RU"/>
              <a:t>) </a:t>
            </a:r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7848600" cy="5472112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Aft>
                <a:spcPct val="25000"/>
              </a:spcAft>
            </a:pPr>
            <a:r>
              <a:rPr lang="ru-RU" sz="2000"/>
              <a:t>Применяются к целочисленным операндам. </a:t>
            </a:r>
          </a:p>
          <a:p>
            <a:pPr eaLnBrk="1" hangingPunct="1">
              <a:lnSpc>
                <a:spcPct val="115000"/>
              </a:lnSpc>
              <a:spcAft>
                <a:spcPct val="25000"/>
              </a:spcAft>
            </a:pPr>
            <a:r>
              <a:rPr lang="ru-RU" sz="2000"/>
              <a:t>Сдвигают двоичное представление первого операнда влево или вправо на количество двоичных разрядов, заданное вторым операндом.</a:t>
            </a:r>
          </a:p>
          <a:p>
            <a:pPr eaLnBrk="1" hangingPunct="1">
              <a:lnSpc>
                <a:spcPct val="115000"/>
              </a:lnSpc>
              <a:spcAft>
                <a:spcPct val="25000"/>
              </a:spcAft>
            </a:pPr>
            <a:r>
              <a:rPr lang="ru-RU" sz="2000"/>
              <a:t>При </a:t>
            </a:r>
            <a:r>
              <a:rPr lang="ru-RU" sz="2000" i="1"/>
              <a:t>сдвиге влево</a:t>
            </a:r>
            <a:r>
              <a:rPr lang="ru-RU" sz="2000"/>
              <a:t> (&lt;&lt;) освободившиеся разряды обнуляются. </a:t>
            </a:r>
          </a:p>
          <a:p>
            <a:pPr eaLnBrk="1" hangingPunct="1">
              <a:lnSpc>
                <a:spcPct val="115000"/>
              </a:lnSpc>
              <a:spcAft>
                <a:spcPct val="25000"/>
              </a:spcAft>
            </a:pPr>
            <a:r>
              <a:rPr lang="ru-RU" sz="2000"/>
              <a:t>При </a:t>
            </a:r>
            <a:r>
              <a:rPr lang="ru-RU" sz="2000" i="1"/>
              <a:t>сдвиге вправо</a:t>
            </a:r>
            <a:r>
              <a:rPr lang="ru-RU" sz="2000"/>
              <a:t> (&gt;&gt;) освободившиеся биты заполняются нулями, если первый операнд беззнакового типа, и знаковым разрядом в противном случае. </a:t>
            </a:r>
          </a:p>
          <a:p>
            <a:pPr eaLnBrk="1" hangingPunct="1">
              <a:lnSpc>
                <a:spcPct val="115000"/>
              </a:lnSpc>
              <a:spcAft>
                <a:spcPct val="25000"/>
              </a:spcAft>
            </a:pPr>
            <a:r>
              <a:rPr lang="ru-RU" sz="2000"/>
              <a:t>Стандартные операции сдвига определены для типов </a:t>
            </a:r>
            <a:r>
              <a:rPr lang="en-US" sz="2000"/>
              <a:t>int</a:t>
            </a:r>
            <a:r>
              <a:rPr lang="ru-RU" sz="2000"/>
              <a:t>, </a:t>
            </a:r>
            <a:r>
              <a:rPr lang="en-US" sz="2000"/>
              <a:t>uint</a:t>
            </a:r>
            <a:r>
              <a:rPr lang="ru-RU" sz="2000"/>
              <a:t>, </a:t>
            </a:r>
            <a:r>
              <a:rPr lang="en-US" sz="2000"/>
              <a:t>long</a:t>
            </a:r>
            <a:r>
              <a:rPr lang="ru-RU" sz="2000"/>
              <a:t> и </a:t>
            </a:r>
            <a:r>
              <a:rPr lang="en-US" sz="2000"/>
              <a:t>ulong</a:t>
            </a:r>
            <a:r>
              <a:rPr lang="ru-RU" sz="2000"/>
              <a:t>. </a:t>
            </a:r>
            <a:br>
              <a:rPr lang="ru-RU" sz="2000"/>
            </a:br>
            <a:endParaRPr lang="ru-RU" sz="20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4710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398695-817D-4CD4-966B-4D14E486C2DF}" type="slidenum">
              <a:rPr lang="ru-RU" smtClean="0"/>
              <a:pPr/>
              <a:t>43</a:t>
            </a:fld>
            <a:endParaRPr lang="ru-RU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Пример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using System</a:t>
            </a:r>
            <a:r>
              <a:rPr lang="ru-RU" sz="2000"/>
              <a:t>;</a:t>
            </a:r>
            <a:endParaRPr 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namespace ConsoleApplication1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{   class Class1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{   static void Main()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byte  a = 3, b = 9;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sbyte c = 9, d = -9;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Console.WriteLine( a &lt;&lt; 1 );       // </a:t>
            </a:r>
            <a:r>
              <a:rPr lang="ru-RU" sz="2000"/>
              <a:t>Результат</a:t>
            </a:r>
            <a:r>
              <a:rPr lang="en-US" sz="2000"/>
              <a:t> 6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Console.WriteLine( a &lt;&lt; 2 );       // </a:t>
            </a:r>
            <a:r>
              <a:rPr lang="ru-RU" sz="2000"/>
              <a:t>Результат</a:t>
            </a:r>
            <a:r>
              <a:rPr lang="en-US" sz="2000"/>
              <a:t> 12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Console.WriteLine( b &gt;&gt; 1 );       // </a:t>
            </a:r>
            <a:r>
              <a:rPr lang="ru-RU" sz="2000"/>
              <a:t>Результат</a:t>
            </a:r>
            <a:r>
              <a:rPr lang="en-US" sz="2000"/>
              <a:t> 4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Console.WriteLine( c &gt;&gt; 1 );       // </a:t>
            </a:r>
            <a:r>
              <a:rPr lang="ru-RU" sz="2000"/>
              <a:t>Результат</a:t>
            </a:r>
            <a:r>
              <a:rPr lang="en-US" sz="2000"/>
              <a:t> 4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Console.WriteLine( d &gt;&gt; 1 );       // </a:t>
            </a:r>
            <a:r>
              <a:rPr lang="ru-RU" sz="2000"/>
              <a:t>Результат</a:t>
            </a:r>
            <a:r>
              <a:rPr lang="en-US" sz="2000"/>
              <a:t> -5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</a:t>
            </a:r>
            <a:r>
              <a:rPr lang="ru-RU" sz="2000"/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  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} </a:t>
            </a:r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6208713" y="1495425"/>
            <a:ext cx="1743075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00000011</a:t>
            </a:r>
            <a:endParaRPr lang="ru-RU"/>
          </a:p>
        </p:txBody>
      </p:sp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6227763" y="1484313"/>
            <a:ext cx="1743075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00000110</a:t>
            </a:r>
            <a:endParaRPr lang="ru-RU"/>
          </a:p>
        </p:txBody>
      </p:sp>
      <p:sp>
        <p:nvSpPr>
          <p:cNvPr id="284678" name="Text Box 6"/>
          <p:cNvSpPr txBox="1">
            <a:spLocks noChangeArrowheads="1"/>
          </p:cNvSpPr>
          <p:nvPr/>
        </p:nvSpPr>
        <p:spPr bwMode="auto">
          <a:xfrm>
            <a:off x="6300788" y="1484313"/>
            <a:ext cx="1743075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00001100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6" grpId="0" animBg="1"/>
      <p:bldP spid="284677" grpId="0" animBg="1"/>
      <p:bldP spid="284678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48131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05ED09-9E72-4FDA-A982-49345BE7CC0D}" type="slidenum">
              <a:rPr lang="ru-RU" smtClean="0"/>
              <a:pPr/>
              <a:t>44</a:t>
            </a:fld>
            <a:endParaRPr lang="ru-RU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036050" cy="519112"/>
          </a:xfrm>
        </p:spPr>
        <p:txBody>
          <a:bodyPr/>
          <a:lstStyle/>
          <a:p>
            <a:pPr eaLnBrk="1" hangingPunct="1"/>
            <a:r>
              <a:rPr lang="ru-RU"/>
              <a:t>Операции отношения и проверки на равенство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555037" cy="5256212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Aft>
                <a:spcPct val="20000"/>
              </a:spcAft>
            </a:pPr>
            <a:r>
              <a:rPr lang="ru-RU" sz="2000" i="1"/>
              <a:t>Операции отношения</a:t>
            </a:r>
            <a:r>
              <a:rPr lang="ru-RU" sz="2000"/>
              <a:t> (&lt;, &lt;=, &gt;, &gt;=, ==, !=) сравнивают первый операнд со вторым. </a:t>
            </a:r>
          </a:p>
          <a:p>
            <a:pPr eaLnBrk="1" hangingPunct="1">
              <a:lnSpc>
                <a:spcPct val="115000"/>
              </a:lnSpc>
              <a:spcAft>
                <a:spcPct val="20000"/>
              </a:spcAft>
            </a:pPr>
            <a:r>
              <a:rPr lang="ru-RU" sz="2000"/>
              <a:t>Операнды должны быть арифметического типа. </a:t>
            </a:r>
          </a:p>
          <a:p>
            <a:pPr eaLnBrk="1" hangingPunct="1">
              <a:lnSpc>
                <a:spcPct val="115000"/>
              </a:lnSpc>
              <a:spcAft>
                <a:spcPct val="20000"/>
              </a:spcAft>
            </a:pPr>
            <a:r>
              <a:rPr lang="ru-RU" sz="2000"/>
              <a:t>Результат операции — логического типа, равен true или false. </a:t>
            </a:r>
          </a:p>
          <a:p>
            <a:pPr eaLnBrk="1" hangingPunct="1">
              <a:lnSpc>
                <a:spcPct val="11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ru-RU" sz="1800"/>
              <a:t>x == y -- </a:t>
            </a:r>
            <a:r>
              <a:rPr lang="en-US" sz="1800"/>
              <a:t>true</a:t>
            </a:r>
            <a:r>
              <a:rPr lang="ru-RU" sz="1800"/>
              <a:t>, если </a:t>
            </a:r>
            <a:r>
              <a:rPr lang="en-US" sz="1800"/>
              <a:t>x</a:t>
            </a:r>
            <a:r>
              <a:rPr lang="ru-RU" sz="1800"/>
              <a:t> равно </a:t>
            </a:r>
            <a:r>
              <a:rPr lang="en-US" sz="1800"/>
              <a:t>y</a:t>
            </a:r>
            <a:r>
              <a:rPr lang="ru-RU" sz="1800"/>
              <a:t>, иначе </a:t>
            </a:r>
            <a:r>
              <a:rPr lang="en-US" sz="1800"/>
              <a:t>false</a:t>
            </a:r>
            <a:endParaRPr lang="ru-RU" sz="1800"/>
          </a:p>
          <a:p>
            <a:pPr eaLnBrk="1" hangingPunct="1">
              <a:lnSpc>
                <a:spcPct val="11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ru-RU" sz="1800"/>
              <a:t>x != y -- </a:t>
            </a:r>
            <a:r>
              <a:rPr lang="en-US" sz="1800"/>
              <a:t>true</a:t>
            </a:r>
            <a:r>
              <a:rPr lang="ru-RU" sz="1800"/>
              <a:t>, если </a:t>
            </a:r>
            <a:r>
              <a:rPr lang="en-US" sz="1800"/>
              <a:t>x</a:t>
            </a:r>
            <a:r>
              <a:rPr lang="ru-RU" sz="1800"/>
              <a:t> не равно </a:t>
            </a:r>
            <a:r>
              <a:rPr lang="en-US" sz="1800"/>
              <a:t>y</a:t>
            </a:r>
            <a:r>
              <a:rPr lang="ru-RU" sz="1800"/>
              <a:t>, иначе </a:t>
            </a:r>
            <a:r>
              <a:rPr lang="en-US" sz="1800"/>
              <a:t>false</a:t>
            </a:r>
            <a:endParaRPr lang="ru-RU" sz="1800"/>
          </a:p>
          <a:p>
            <a:pPr eaLnBrk="1" hangingPunct="1">
              <a:lnSpc>
                <a:spcPct val="11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ru-RU" sz="1800"/>
              <a:t>x &lt; y -- </a:t>
            </a:r>
            <a:r>
              <a:rPr lang="en-US" sz="1800"/>
              <a:t>true</a:t>
            </a:r>
            <a:r>
              <a:rPr lang="ru-RU" sz="1800"/>
              <a:t>, если </a:t>
            </a:r>
            <a:r>
              <a:rPr lang="en-US" sz="1800"/>
              <a:t>x</a:t>
            </a:r>
            <a:r>
              <a:rPr lang="ru-RU" sz="1800"/>
              <a:t> меньше </a:t>
            </a:r>
            <a:r>
              <a:rPr lang="en-US" sz="1800"/>
              <a:t>y</a:t>
            </a:r>
            <a:r>
              <a:rPr lang="ru-RU" sz="1800"/>
              <a:t>, иначе </a:t>
            </a:r>
            <a:r>
              <a:rPr lang="en-US" sz="1800"/>
              <a:t>false</a:t>
            </a:r>
            <a:endParaRPr lang="ru-RU" sz="1800"/>
          </a:p>
          <a:p>
            <a:pPr eaLnBrk="1" hangingPunct="1">
              <a:lnSpc>
                <a:spcPct val="11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ru-RU" sz="1800"/>
              <a:t>x &gt; y -- </a:t>
            </a:r>
            <a:r>
              <a:rPr lang="en-US" sz="1800"/>
              <a:t>true</a:t>
            </a:r>
            <a:r>
              <a:rPr lang="ru-RU" sz="1800"/>
              <a:t>, если </a:t>
            </a:r>
            <a:r>
              <a:rPr lang="en-US" sz="1800"/>
              <a:t>x</a:t>
            </a:r>
            <a:r>
              <a:rPr lang="ru-RU" sz="1800"/>
              <a:t> больше </a:t>
            </a:r>
            <a:r>
              <a:rPr lang="en-US" sz="1800"/>
              <a:t>y</a:t>
            </a:r>
            <a:r>
              <a:rPr lang="ru-RU" sz="1800"/>
              <a:t>, иначе </a:t>
            </a:r>
            <a:r>
              <a:rPr lang="en-US" sz="1800"/>
              <a:t>false</a:t>
            </a:r>
            <a:endParaRPr lang="ru-RU" sz="1800"/>
          </a:p>
          <a:p>
            <a:pPr eaLnBrk="1" hangingPunct="1">
              <a:lnSpc>
                <a:spcPct val="11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ru-RU" sz="1800"/>
              <a:t>x &lt;= y -- </a:t>
            </a:r>
            <a:r>
              <a:rPr lang="en-US" sz="1800"/>
              <a:t>true</a:t>
            </a:r>
            <a:r>
              <a:rPr lang="ru-RU" sz="1800"/>
              <a:t>, если </a:t>
            </a:r>
            <a:r>
              <a:rPr lang="en-US" sz="1800"/>
              <a:t>x</a:t>
            </a:r>
            <a:r>
              <a:rPr lang="ru-RU" sz="1800"/>
              <a:t> меньше или равно </a:t>
            </a:r>
            <a:r>
              <a:rPr lang="en-US" sz="1800"/>
              <a:t>y</a:t>
            </a:r>
            <a:r>
              <a:rPr lang="ru-RU" sz="1800"/>
              <a:t>, иначе </a:t>
            </a:r>
            <a:r>
              <a:rPr lang="en-US" sz="1800"/>
              <a:t>false</a:t>
            </a:r>
            <a:endParaRPr lang="ru-RU" sz="1800"/>
          </a:p>
          <a:p>
            <a:pPr eaLnBrk="1" hangingPunct="1">
              <a:lnSpc>
                <a:spcPct val="11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ru-RU" sz="1800"/>
              <a:t>x &gt;= y -- </a:t>
            </a:r>
            <a:r>
              <a:rPr lang="en-US" sz="1800"/>
              <a:t>true</a:t>
            </a:r>
            <a:r>
              <a:rPr lang="ru-RU" sz="1800"/>
              <a:t>, если </a:t>
            </a:r>
            <a:r>
              <a:rPr lang="en-US" sz="1800"/>
              <a:t>x</a:t>
            </a:r>
            <a:r>
              <a:rPr lang="ru-RU" sz="1800"/>
              <a:t> больше или равно </a:t>
            </a:r>
            <a:r>
              <a:rPr lang="en-US" sz="1800"/>
              <a:t>y</a:t>
            </a:r>
            <a:r>
              <a:rPr lang="ru-RU" sz="1800"/>
              <a:t>, иначе </a:t>
            </a:r>
            <a:r>
              <a:rPr lang="en-US" sz="1800"/>
              <a:t>false</a:t>
            </a:r>
            <a:endParaRPr lang="ru-RU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4915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C58A24-C620-46D8-BE08-975B3CF5CD67}" type="slidenum">
              <a:rPr lang="ru-RU" smtClean="0"/>
              <a:pPr/>
              <a:t>45</a:t>
            </a:fld>
            <a:endParaRPr lang="ru-RU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Условные логические операции </a:t>
            </a:r>
            <a:r>
              <a:rPr lang="en-US"/>
              <a:t>&amp;&amp; </a:t>
            </a:r>
            <a:r>
              <a:rPr lang="ru-RU"/>
              <a:t>и </a:t>
            </a:r>
            <a:r>
              <a:rPr lang="en-US"/>
              <a:t>|| </a:t>
            </a:r>
            <a:endParaRPr lang="ru-RU"/>
          </a:p>
        </p:txBody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023350" cy="54721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/>
              <a:t>using System;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namespace ConsoleApplication1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{   class Class1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    {   static void Main()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        {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            Console.WriteLine( true &amp;&amp; true  );      // </a:t>
            </a:r>
            <a:r>
              <a:rPr lang="ru-RU" sz="2000"/>
              <a:t>Результат</a:t>
            </a:r>
            <a:r>
              <a:rPr lang="en-US" sz="2000"/>
              <a:t> true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            Console.WriteLine( true &amp;&amp; false );      // </a:t>
            </a:r>
            <a:r>
              <a:rPr lang="ru-RU" sz="2000"/>
              <a:t>Результат</a:t>
            </a:r>
            <a:r>
              <a:rPr lang="en-US" sz="2000"/>
              <a:t> false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            Console.WriteLine( true || true  );      // </a:t>
            </a:r>
            <a:r>
              <a:rPr lang="ru-RU" sz="2000"/>
              <a:t>Результат</a:t>
            </a:r>
            <a:r>
              <a:rPr lang="en-US" sz="2000"/>
              <a:t> true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            Console.WriteLine( true || false );      // </a:t>
            </a:r>
            <a:r>
              <a:rPr lang="ru-RU" sz="2000"/>
              <a:t>Результат</a:t>
            </a:r>
            <a:r>
              <a:rPr lang="en-US" sz="2000"/>
              <a:t> true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        </a:t>
            </a:r>
            <a:r>
              <a:rPr lang="ru-RU" sz="2000"/>
              <a:t>}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/>
              <a:t>    }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/>
              <a:t>}</a:t>
            </a:r>
          </a:p>
        </p:txBody>
      </p:sp>
      <p:sp>
        <p:nvSpPr>
          <p:cNvPr id="6" name="Скругленный прямоугольник 5"/>
          <p:cNvSpPr>
            <a:spLocks noChangeArrowheads="1"/>
          </p:cNvSpPr>
          <p:nvPr/>
        </p:nvSpPr>
        <p:spPr bwMode="auto">
          <a:xfrm>
            <a:off x="2500313" y="4786313"/>
            <a:ext cx="5214937" cy="15001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/>
              <a:t>(</a:t>
            </a:r>
            <a:r>
              <a:rPr lang="en-US"/>
              <a:t>a &lt; b) || (a &lt; c) </a:t>
            </a:r>
          </a:p>
          <a:p>
            <a:r>
              <a:rPr lang="ru-RU" sz="2000"/>
              <a:t>Если первое условие истинно, второе не вычисляется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017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7752B1-6359-4DE1-B326-18676F889122}" type="slidenum">
              <a:rPr lang="ru-RU" smtClean="0"/>
              <a:pPr/>
              <a:t>46</a:t>
            </a:fld>
            <a:endParaRPr lang="ru-RU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Условная операция 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555037" cy="58324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b="1">
                <a:solidFill>
                  <a:schemeClr val="hlink"/>
                </a:solidFill>
              </a:rPr>
              <a:t>операнд_1</a:t>
            </a:r>
            <a:r>
              <a:rPr lang="ru-RU" sz="2000" b="1"/>
              <a:t> ? </a:t>
            </a:r>
            <a:r>
              <a:rPr lang="ru-RU" sz="2000" b="1">
                <a:solidFill>
                  <a:schemeClr val="folHlink"/>
                </a:solidFill>
              </a:rPr>
              <a:t>операнд_2 </a:t>
            </a:r>
            <a:r>
              <a:rPr lang="ru-RU" sz="2000" b="1"/>
              <a:t>: </a:t>
            </a:r>
            <a:r>
              <a:rPr lang="ru-RU" sz="2000" b="1">
                <a:solidFill>
                  <a:srgbClr val="006600"/>
                </a:solidFill>
              </a:rPr>
              <a:t>операнд_3</a:t>
            </a:r>
            <a:endParaRPr lang="ru-RU" sz="200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>
              <a:solidFill>
                <a:srgbClr val="006600"/>
              </a:solidFill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ru-RU" sz="2000" b="1"/>
              <a:t>Операнд_1</a:t>
            </a:r>
            <a:r>
              <a:rPr lang="ru-RU" sz="2000"/>
              <a:t> — выражение, для которого существует неявное преобразование к логическому типу.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ru-RU" sz="2000"/>
              <a:t>Если результат вычисления операнда_1 равен true, результат операции — значение </a:t>
            </a:r>
            <a:r>
              <a:rPr lang="ru-RU" sz="2000" b="1"/>
              <a:t>операнда_2</a:t>
            </a:r>
            <a:r>
              <a:rPr lang="ru-RU" sz="2000"/>
              <a:t>,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ru-RU" sz="2000"/>
              <a:t>иначе — значение </a:t>
            </a:r>
            <a:r>
              <a:rPr lang="ru-RU" sz="2000" b="1"/>
              <a:t>операнда_3</a:t>
            </a:r>
            <a:r>
              <a:rPr lang="ru-RU" sz="2000"/>
              <a:t>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using System</a:t>
            </a:r>
            <a:r>
              <a:rPr lang="ru-RU" sz="2000"/>
              <a:t>;</a:t>
            </a:r>
            <a:endParaRPr 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namespace ConsoleApplication1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{   class Class1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{   static void Main()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int a = 11, b = 4;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int max = </a:t>
            </a:r>
            <a:r>
              <a:rPr lang="en-US" sz="2000" b="1">
                <a:solidFill>
                  <a:schemeClr val="hlink"/>
                </a:solidFill>
              </a:rPr>
              <a:t>b &gt; a</a:t>
            </a:r>
            <a:r>
              <a:rPr lang="en-US" sz="2000"/>
              <a:t> ? </a:t>
            </a:r>
            <a:r>
              <a:rPr lang="en-US" sz="2000" b="1">
                <a:solidFill>
                  <a:schemeClr val="folHlink"/>
                </a:solidFill>
              </a:rPr>
              <a:t>b</a:t>
            </a:r>
            <a:r>
              <a:rPr lang="en-US" sz="2000" b="1"/>
              <a:t> : </a:t>
            </a:r>
            <a:r>
              <a:rPr lang="en-US" sz="2000" b="1">
                <a:solidFill>
                  <a:srgbClr val="006600"/>
                </a:solidFill>
              </a:rPr>
              <a:t>a</a:t>
            </a:r>
            <a:r>
              <a:rPr lang="en-US" sz="2000"/>
              <a:t>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Console.WriteLine( max );      // </a:t>
            </a:r>
            <a:r>
              <a:rPr lang="ru-RU" sz="2000"/>
              <a:t>Результат</a:t>
            </a:r>
            <a:r>
              <a:rPr lang="en-US" sz="2000"/>
              <a:t> 11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</a:t>
            </a:r>
            <a:r>
              <a:rPr lang="ru-RU" sz="2000"/>
              <a:t>}}}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120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A1A99D-C279-4C0F-BB0E-08496E8CD1A7}" type="slidenum">
              <a:rPr lang="ru-RU" smtClean="0"/>
              <a:pPr/>
              <a:t>47</a:t>
            </a:fld>
            <a:endParaRPr lang="ru-RU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353425" cy="5976938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/>
              <a:t>Присваивание – это замена старого значения переменной на новое. Старое значение стирается бесследно.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/>
              <a:t>Операция может использоваться в программе как законченный оператор.</a:t>
            </a:r>
            <a:endParaRPr lang="en-US" sz="180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/>
              <a:t>			</a:t>
            </a:r>
            <a:r>
              <a:rPr lang="ru-RU" sz="1800" b="1">
                <a:solidFill>
                  <a:schemeClr val="folHlink"/>
                </a:solidFill>
              </a:rPr>
              <a:t>переменная = выражение</a:t>
            </a:r>
          </a:p>
          <a:p>
            <a:pPr eaLnBrk="1" hangingPunct="1">
              <a:lnSpc>
                <a:spcPct val="110000"/>
              </a:lnSpc>
            </a:pPr>
            <a:endParaRPr lang="ru-RU" sz="1800">
              <a:solidFill>
                <a:schemeClr val="folHlink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006600"/>
                </a:solidFill>
              </a:rPr>
              <a:t>a</a:t>
            </a:r>
            <a:r>
              <a:rPr lang="ru-RU" sz="1800">
                <a:solidFill>
                  <a:srgbClr val="006600"/>
                </a:solidFill>
              </a:rPr>
              <a:t> = </a:t>
            </a:r>
            <a:r>
              <a:rPr lang="en-US" sz="1800">
                <a:solidFill>
                  <a:srgbClr val="006600"/>
                </a:solidFill>
              </a:rPr>
              <a:t>b</a:t>
            </a:r>
            <a:r>
              <a:rPr lang="ru-RU" sz="1800">
                <a:solidFill>
                  <a:srgbClr val="006600"/>
                </a:solidFill>
              </a:rPr>
              <a:t> + </a:t>
            </a:r>
            <a:r>
              <a:rPr lang="en-US" sz="1800">
                <a:solidFill>
                  <a:srgbClr val="006600"/>
                </a:solidFill>
              </a:rPr>
              <a:t>c</a:t>
            </a:r>
            <a:r>
              <a:rPr lang="ru-RU" sz="1800">
                <a:solidFill>
                  <a:srgbClr val="006600"/>
                </a:solidFill>
              </a:rPr>
              <a:t>;</a:t>
            </a:r>
            <a:endParaRPr lang="en-US" sz="1800">
              <a:solidFill>
                <a:srgbClr val="006600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006600"/>
                </a:solidFill>
              </a:rPr>
              <a:t>x</a:t>
            </a:r>
            <a:r>
              <a:rPr lang="ru-RU" sz="1800">
                <a:solidFill>
                  <a:srgbClr val="006600"/>
                </a:solidFill>
              </a:rPr>
              <a:t> = 1;</a:t>
            </a:r>
            <a:endParaRPr lang="en-US" sz="1800">
              <a:solidFill>
                <a:srgbClr val="006600"/>
              </a:solidFill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006600"/>
                </a:solidFill>
              </a:rPr>
              <a:t>x</a:t>
            </a:r>
            <a:r>
              <a:rPr lang="ru-RU" sz="1800">
                <a:solidFill>
                  <a:srgbClr val="006600"/>
                </a:solidFill>
              </a:rPr>
              <a:t> = </a:t>
            </a:r>
            <a:r>
              <a:rPr lang="en-US" sz="1800">
                <a:solidFill>
                  <a:srgbClr val="006600"/>
                </a:solidFill>
              </a:rPr>
              <a:t>x</a:t>
            </a:r>
            <a:r>
              <a:rPr lang="ru-RU" sz="1800">
                <a:solidFill>
                  <a:srgbClr val="006600"/>
                </a:solidFill>
              </a:rPr>
              <a:t> + 0.5;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/>
              <a:t>Правый операнд операции присваивания должен иметь </a:t>
            </a:r>
            <a:r>
              <a:rPr lang="ru-RU" sz="1800">
                <a:solidFill>
                  <a:schemeClr val="hlink"/>
                </a:solidFill>
              </a:rPr>
              <a:t>неявное преобразование</a:t>
            </a:r>
            <a:r>
              <a:rPr lang="ru-RU" sz="1800"/>
              <a:t> к типу левого операнда</a:t>
            </a:r>
            <a:r>
              <a:rPr lang="ru-RU" sz="1800" b="1"/>
              <a:t>,</a:t>
            </a:r>
            <a:r>
              <a:rPr lang="ru-RU" sz="1800"/>
              <a:t> например:</a:t>
            </a:r>
            <a:endParaRPr lang="en-US" sz="180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>
                <a:solidFill>
                  <a:schemeClr val="hlink"/>
                </a:solidFill>
              </a:rPr>
              <a:t>вещественная переменная = целое выражение;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Операция присваивания</a:t>
            </a:r>
          </a:p>
        </p:txBody>
      </p:sp>
      <p:sp>
        <p:nvSpPr>
          <p:cNvPr id="51206" name="Text Box 4"/>
          <p:cNvSpPr txBox="1">
            <a:spLocks noChangeArrowheads="1"/>
          </p:cNvSpPr>
          <p:nvPr/>
        </p:nvSpPr>
        <p:spPr bwMode="auto">
          <a:xfrm>
            <a:off x="6011863" y="3286125"/>
            <a:ext cx="719137" cy="5318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</a:t>
            </a:r>
            <a:endParaRPr lang="ru-RU" sz="2800"/>
          </a:p>
        </p:txBody>
      </p:sp>
      <p:sp>
        <p:nvSpPr>
          <p:cNvPr id="51207" name="Text Box 5"/>
          <p:cNvSpPr txBox="1">
            <a:spLocks noChangeArrowheads="1"/>
          </p:cNvSpPr>
          <p:nvPr/>
        </p:nvSpPr>
        <p:spPr bwMode="auto">
          <a:xfrm>
            <a:off x="6011863" y="2636838"/>
            <a:ext cx="7921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x</a:t>
            </a:r>
            <a:endParaRPr lang="ru-RU" sz="2800"/>
          </a:p>
        </p:txBody>
      </p:sp>
      <p:sp>
        <p:nvSpPr>
          <p:cNvPr id="241670" name="AutoShape 6"/>
          <p:cNvSpPr>
            <a:spLocks noChangeArrowheads="1"/>
          </p:cNvSpPr>
          <p:nvPr/>
        </p:nvSpPr>
        <p:spPr bwMode="auto">
          <a:xfrm>
            <a:off x="6372225" y="2205038"/>
            <a:ext cx="2087563" cy="1081087"/>
          </a:xfrm>
          <a:prstGeom prst="curvedDownArrow">
            <a:avLst>
              <a:gd name="adj1" fmla="val 38620"/>
              <a:gd name="adj2" fmla="val 77239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1671" name="Oval 7"/>
          <p:cNvSpPr>
            <a:spLocks noChangeArrowheads="1"/>
          </p:cNvSpPr>
          <p:nvPr/>
        </p:nvSpPr>
        <p:spPr bwMode="auto">
          <a:xfrm>
            <a:off x="7235825" y="3286125"/>
            <a:ext cx="1582738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1+0.5</a:t>
            </a:r>
            <a:endParaRPr lang="ru-RU" sz="2800"/>
          </a:p>
        </p:txBody>
      </p:sp>
      <p:sp>
        <p:nvSpPr>
          <p:cNvPr id="241672" name="AutoShape 8"/>
          <p:cNvSpPr>
            <a:spLocks noChangeArrowheads="1"/>
          </p:cNvSpPr>
          <p:nvPr/>
        </p:nvSpPr>
        <p:spPr bwMode="auto">
          <a:xfrm rot="10648424">
            <a:off x="6156325" y="3862388"/>
            <a:ext cx="2087563" cy="1081087"/>
          </a:xfrm>
          <a:prstGeom prst="curvedDownArrow">
            <a:avLst>
              <a:gd name="adj1" fmla="val 38620"/>
              <a:gd name="adj2" fmla="val 77239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1673" name="Text Box 9"/>
          <p:cNvSpPr txBox="1">
            <a:spLocks noChangeArrowheads="1"/>
          </p:cNvSpPr>
          <p:nvPr/>
        </p:nvSpPr>
        <p:spPr bwMode="auto">
          <a:xfrm>
            <a:off x="6084888" y="3286125"/>
            <a:ext cx="863600" cy="5318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1.5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70" grpId="0" animBg="1"/>
      <p:bldP spid="241671" grpId="0" animBg="1"/>
      <p:bldP spid="241672" grpId="0" animBg="1"/>
      <p:bldP spid="241673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222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3625B9-08BB-4B4D-90B6-8916218C4003}" type="slidenum">
              <a:rPr lang="ru-RU" smtClean="0"/>
              <a:pPr/>
              <a:t>48</a:t>
            </a:fld>
            <a:endParaRPr lang="ru-RU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Сложное присваивание в </a:t>
            </a:r>
            <a:r>
              <a:rPr lang="en-US"/>
              <a:t>C#</a:t>
            </a:r>
            <a:endParaRPr lang="ru-RU"/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8963" y="1196975"/>
            <a:ext cx="8555037" cy="5472113"/>
          </a:xfrm>
        </p:spPr>
        <p:txBody>
          <a:bodyPr/>
          <a:lstStyle/>
          <a:p>
            <a:pPr eaLnBrk="1" hangingPunct="1"/>
            <a:r>
              <a:rPr lang="en-US" sz="2000"/>
              <a:t>x</a:t>
            </a:r>
            <a:r>
              <a:rPr lang="ru-RU" sz="2000"/>
              <a:t> </a:t>
            </a:r>
            <a:r>
              <a:rPr lang="en-US" sz="2000"/>
              <a:t>+</a:t>
            </a:r>
            <a:r>
              <a:rPr lang="ru-RU" sz="2000"/>
              <a:t>= 0.5;</a:t>
            </a:r>
            <a:r>
              <a:rPr lang="en-US" sz="2000"/>
              <a:t> </a:t>
            </a:r>
            <a:r>
              <a:rPr lang="ru-RU" sz="2000"/>
              <a:t>	</a:t>
            </a:r>
            <a:r>
              <a:rPr lang="en-US" sz="2000"/>
              <a:t>	</a:t>
            </a:r>
            <a:r>
              <a:rPr lang="ru-RU" sz="2000"/>
              <a:t>соответствует 	</a:t>
            </a:r>
            <a:r>
              <a:rPr lang="en-US" sz="2000"/>
              <a:t>x</a:t>
            </a:r>
            <a:r>
              <a:rPr lang="ru-RU" sz="2000"/>
              <a:t> = </a:t>
            </a:r>
            <a:r>
              <a:rPr lang="en-US" sz="2000"/>
              <a:t>x</a:t>
            </a:r>
            <a:r>
              <a:rPr lang="ru-RU" sz="2000"/>
              <a:t> + 0.5;</a:t>
            </a:r>
          </a:p>
          <a:p>
            <a:pPr eaLnBrk="1" hangingPunct="1"/>
            <a:r>
              <a:rPr lang="en-US" sz="2000"/>
              <a:t>x</a:t>
            </a:r>
            <a:r>
              <a:rPr lang="ru-RU" sz="2000"/>
              <a:t> *= 0.5;</a:t>
            </a:r>
            <a:r>
              <a:rPr lang="en-US" sz="2000"/>
              <a:t> </a:t>
            </a:r>
            <a:r>
              <a:rPr lang="ru-RU" sz="2000"/>
              <a:t>	</a:t>
            </a:r>
            <a:r>
              <a:rPr lang="en-US" sz="2000"/>
              <a:t>	</a:t>
            </a:r>
            <a:r>
              <a:rPr lang="ru-RU" sz="2000"/>
              <a:t>соответствует 	</a:t>
            </a:r>
            <a:r>
              <a:rPr lang="en-US" sz="2000"/>
              <a:t>x</a:t>
            </a:r>
            <a:r>
              <a:rPr lang="ru-RU" sz="2000"/>
              <a:t> = </a:t>
            </a:r>
            <a:r>
              <a:rPr lang="en-US" sz="2000"/>
              <a:t>x</a:t>
            </a:r>
            <a:r>
              <a:rPr lang="ru-RU" sz="2000"/>
              <a:t> * 0.5;</a:t>
            </a:r>
          </a:p>
          <a:p>
            <a:pPr eaLnBrk="1" hangingPunct="1"/>
            <a:endParaRPr lang="en-US" sz="2000"/>
          </a:p>
          <a:p>
            <a:pPr eaLnBrk="1" hangingPunct="1"/>
            <a:r>
              <a:rPr lang="en-US" sz="2000"/>
              <a:t>a</a:t>
            </a:r>
            <a:r>
              <a:rPr lang="ru-RU" sz="2000"/>
              <a:t> %= </a:t>
            </a:r>
            <a:r>
              <a:rPr lang="en-US" sz="2000"/>
              <a:t>3</a:t>
            </a:r>
            <a:r>
              <a:rPr lang="ru-RU" sz="2000"/>
              <a:t>;</a:t>
            </a:r>
            <a:r>
              <a:rPr lang="en-US" sz="2000"/>
              <a:t> 		</a:t>
            </a:r>
            <a:r>
              <a:rPr lang="ru-RU" sz="2000"/>
              <a:t>соответствует 	</a:t>
            </a:r>
            <a:r>
              <a:rPr lang="en-US" sz="2000"/>
              <a:t>a</a:t>
            </a:r>
            <a:r>
              <a:rPr lang="ru-RU" sz="2000"/>
              <a:t> = </a:t>
            </a:r>
            <a:r>
              <a:rPr lang="en-US" sz="2000"/>
              <a:t>a</a:t>
            </a:r>
            <a:r>
              <a:rPr lang="ru-RU" sz="2000"/>
              <a:t> </a:t>
            </a:r>
            <a:r>
              <a:rPr lang="en-US" sz="2000"/>
              <a:t>%</a:t>
            </a:r>
            <a:r>
              <a:rPr lang="ru-RU" sz="2000"/>
              <a:t> </a:t>
            </a:r>
            <a:r>
              <a:rPr lang="en-US" sz="2000"/>
              <a:t>3</a:t>
            </a:r>
            <a:r>
              <a:rPr lang="ru-RU" sz="2000"/>
              <a:t>;</a:t>
            </a:r>
          </a:p>
          <a:p>
            <a:pPr eaLnBrk="1" hangingPunct="1"/>
            <a:r>
              <a:rPr lang="en-US" sz="2000"/>
              <a:t>a</a:t>
            </a:r>
            <a:r>
              <a:rPr lang="ru-RU" sz="2000"/>
              <a:t> </a:t>
            </a:r>
            <a:r>
              <a:rPr lang="en-US" sz="2000"/>
              <a:t>&lt;&lt;</a:t>
            </a:r>
            <a:r>
              <a:rPr lang="ru-RU" sz="2000"/>
              <a:t>= </a:t>
            </a:r>
            <a:r>
              <a:rPr lang="en-US" sz="2000"/>
              <a:t>2</a:t>
            </a:r>
            <a:r>
              <a:rPr lang="ru-RU" sz="2000"/>
              <a:t>;</a:t>
            </a:r>
            <a:r>
              <a:rPr lang="en-US" sz="2000"/>
              <a:t> </a:t>
            </a:r>
            <a:r>
              <a:rPr lang="ru-RU" sz="2000"/>
              <a:t>	</a:t>
            </a:r>
            <a:r>
              <a:rPr lang="en-US" sz="2000"/>
              <a:t>	</a:t>
            </a:r>
            <a:r>
              <a:rPr lang="ru-RU" sz="2000"/>
              <a:t>соответствует 	</a:t>
            </a:r>
            <a:r>
              <a:rPr lang="en-US" sz="2000"/>
              <a:t>a</a:t>
            </a:r>
            <a:r>
              <a:rPr lang="ru-RU" sz="2000"/>
              <a:t> = </a:t>
            </a:r>
            <a:r>
              <a:rPr lang="en-US" sz="2000"/>
              <a:t>a</a:t>
            </a:r>
            <a:r>
              <a:rPr lang="ru-RU" sz="2000"/>
              <a:t> </a:t>
            </a:r>
            <a:r>
              <a:rPr lang="en-US" sz="2000"/>
              <a:t>&lt;&lt; 2</a:t>
            </a:r>
            <a:r>
              <a:rPr lang="ru-RU" sz="2000"/>
              <a:t>;</a:t>
            </a:r>
          </a:p>
          <a:p>
            <a:pPr eaLnBrk="1" hangingPunct="1"/>
            <a:endParaRPr lang="en-US" sz="2000"/>
          </a:p>
          <a:p>
            <a:pPr eaLnBrk="1" hangingPunct="1">
              <a:buFont typeface="Wingdings" pitchFamily="2" charset="2"/>
              <a:buNone/>
            </a:pPr>
            <a:r>
              <a:rPr lang="ru-RU" sz="2000"/>
              <a:t>и т.п.</a:t>
            </a:r>
          </a:p>
          <a:p>
            <a:pPr eaLnBrk="1" hangingPunct="1"/>
            <a:endParaRPr lang="ru-RU" sz="2000"/>
          </a:p>
          <a:p>
            <a:pPr eaLnBrk="1" hangingPunct="1"/>
            <a:endParaRPr lang="ru-RU" sz="20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2CF475E-8B1F-4F1A-9C61-2BE034D899AF}" type="slidenum">
              <a:rPr lang="ru-RU" smtClean="0"/>
              <a:pPr/>
              <a:t>49</a:t>
            </a:fld>
            <a:endParaRPr lang="ru-RU"/>
          </a:p>
        </p:txBody>
      </p:sp>
      <p:sp>
        <p:nvSpPr>
          <p:cNvPr id="53251" name="Rectangle 74"/>
          <p:cNvSpPr>
            <a:spLocks noGrp="1" noChangeArrowheads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/>
              <a:t>Консольный ввод-вывод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921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01EA4-7A2D-4585-ADD1-93F4A878C6AE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Имена (идентификаторы)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692150"/>
            <a:ext cx="7632700" cy="396081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spcAft>
                <a:spcPct val="15000"/>
              </a:spcAft>
            </a:pPr>
            <a:r>
              <a:rPr lang="ru-RU" sz="2000"/>
              <a:t>имя должно </a:t>
            </a:r>
            <a:r>
              <a:rPr lang="ru-RU" sz="2000">
                <a:solidFill>
                  <a:schemeClr val="hlink"/>
                </a:solidFill>
              </a:rPr>
              <a:t>начинаться с буквы или _;</a:t>
            </a:r>
          </a:p>
          <a:p>
            <a:pPr eaLnBrk="1" hangingPunct="1">
              <a:lnSpc>
                <a:spcPct val="125000"/>
              </a:lnSpc>
              <a:spcAft>
                <a:spcPct val="15000"/>
              </a:spcAft>
            </a:pPr>
            <a:r>
              <a:rPr lang="ru-RU" sz="2000"/>
              <a:t>имя должно содержать только буквы, знак подчеркивания и цифры;</a:t>
            </a:r>
          </a:p>
          <a:p>
            <a:pPr eaLnBrk="1" hangingPunct="1">
              <a:lnSpc>
                <a:spcPct val="125000"/>
              </a:lnSpc>
              <a:spcAft>
                <a:spcPct val="15000"/>
              </a:spcAft>
            </a:pPr>
            <a:r>
              <a:rPr lang="ru-RU" sz="2000"/>
              <a:t>прописные и строчные буквы </a:t>
            </a:r>
            <a:r>
              <a:rPr lang="ru-RU" sz="2000">
                <a:solidFill>
                  <a:srgbClr val="0070C0"/>
                </a:solidFill>
              </a:rPr>
              <a:t>различаются</a:t>
            </a:r>
            <a:r>
              <a:rPr lang="ru-RU" sz="2000"/>
              <a:t>;</a:t>
            </a:r>
          </a:p>
          <a:p>
            <a:pPr eaLnBrk="1" hangingPunct="1">
              <a:lnSpc>
                <a:spcPct val="125000"/>
              </a:lnSpc>
              <a:spcAft>
                <a:spcPct val="15000"/>
              </a:spcAft>
            </a:pPr>
            <a:r>
              <a:rPr lang="ru-RU" sz="2000"/>
              <a:t>длина имени практически не ограничена.</a:t>
            </a:r>
          </a:p>
          <a:p>
            <a:pPr eaLnBrk="1" hangingPunct="1">
              <a:lnSpc>
                <a:spcPct val="125000"/>
              </a:lnSpc>
              <a:spcAft>
                <a:spcPct val="15000"/>
              </a:spcAft>
            </a:pPr>
            <a:r>
              <a:rPr lang="ru-RU" sz="2000"/>
              <a:t>имена не должны совпадать с ключевыми словами, однако допускается: </a:t>
            </a:r>
            <a:r>
              <a:rPr lang="en-US" sz="2000"/>
              <a:t>@if, @float…</a:t>
            </a:r>
          </a:p>
          <a:p>
            <a:pPr eaLnBrk="1" hangingPunct="1">
              <a:lnSpc>
                <a:spcPct val="125000"/>
              </a:lnSpc>
              <a:spcAft>
                <a:spcPct val="15000"/>
              </a:spcAft>
            </a:pPr>
            <a:r>
              <a:rPr lang="ru-RU" sz="2000"/>
              <a:t>в именах можно использовать управляющие последовательности </a:t>
            </a:r>
            <a:r>
              <a:rPr lang="en-US" sz="2000"/>
              <a:t>Unicode</a:t>
            </a:r>
            <a:endParaRPr lang="ru-RU" sz="2000"/>
          </a:p>
          <a:p>
            <a:pPr eaLnBrk="1" hangingPunct="1">
              <a:lnSpc>
                <a:spcPct val="125000"/>
              </a:lnSpc>
              <a:spcAft>
                <a:spcPct val="15000"/>
              </a:spcAft>
              <a:buFont typeface="Wingdings" pitchFamily="2" charset="2"/>
              <a:buNone/>
            </a:pPr>
            <a:endParaRPr lang="ru-RU" sz="2000"/>
          </a:p>
        </p:txBody>
      </p:sp>
      <p:sp>
        <p:nvSpPr>
          <p:cNvPr id="191492" name="Rectangle 4"/>
          <p:cNvSpPr>
            <a:spLocks noChangeArrowheads="1"/>
          </p:cNvSpPr>
          <p:nvPr/>
        </p:nvSpPr>
        <p:spPr bwMode="auto">
          <a:xfrm>
            <a:off x="1258888" y="4941888"/>
            <a:ext cx="7632700" cy="1625600"/>
          </a:xfrm>
          <a:prstGeom prst="rect">
            <a:avLst/>
          </a:prstGeom>
          <a:solidFill>
            <a:schemeClr val="accent2">
              <a:alpha val="78822"/>
            </a:schemeClr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/>
              <a:t>Примеры правильных имен</a:t>
            </a:r>
            <a:r>
              <a:rPr lang="ru-RU" sz="2000"/>
              <a:t>: </a:t>
            </a:r>
            <a:endParaRPr lang="en-US" sz="2000"/>
          </a:p>
          <a:p>
            <a:r>
              <a:rPr lang="en-US" sz="2000"/>
              <a:t>		</a:t>
            </a:r>
            <a:r>
              <a:rPr lang="ru-RU" sz="2000">
                <a:solidFill>
                  <a:srgbClr val="006600"/>
                </a:solidFill>
              </a:rPr>
              <a:t>Vasia, Вася, _13, \</a:t>
            </a:r>
            <a:r>
              <a:rPr lang="en-US" sz="2000">
                <a:solidFill>
                  <a:srgbClr val="006600"/>
                </a:solidFill>
              </a:rPr>
              <a:t>u</a:t>
            </a:r>
            <a:r>
              <a:rPr lang="ru-RU" sz="2000">
                <a:solidFill>
                  <a:srgbClr val="006600"/>
                </a:solidFill>
              </a:rPr>
              <a:t>00</a:t>
            </a:r>
            <a:r>
              <a:rPr lang="en-US" sz="2000">
                <a:solidFill>
                  <a:srgbClr val="006600"/>
                </a:solidFill>
              </a:rPr>
              <a:t>F2\u01DD, @while</a:t>
            </a:r>
            <a:r>
              <a:rPr lang="ru-RU" sz="2000"/>
              <a:t>.</a:t>
            </a:r>
          </a:p>
          <a:p>
            <a:endParaRPr lang="en-US" sz="2000" i="1"/>
          </a:p>
          <a:p>
            <a:r>
              <a:rPr lang="ru-RU" sz="2000" i="1"/>
              <a:t>Примеры неправильных имен</a:t>
            </a:r>
            <a:r>
              <a:rPr lang="ru-RU" sz="2000"/>
              <a:t>: </a:t>
            </a:r>
            <a:endParaRPr lang="en-US" sz="2000"/>
          </a:p>
          <a:p>
            <a:r>
              <a:rPr lang="en-US" sz="2000"/>
              <a:t>		</a:t>
            </a:r>
            <a:r>
              <a:rPr lang="ru-RU" sz="2000">
                <a:solidFill>
                  <a:schemeClr val="folHlink"/>
                </a:solidFill>
              </a:rPr>
              <a:t>2late, Big gig, Б</a:t>
            </a:r>
            <a:r>
              <a:rPr lang="en-US" sz="2000">
                <a:solidFill>
                  <a:schemeClr val="folHlink"/>
                </a:solidFill>
              </a:rPr>
              <a:t>#</a:t>
            </a:r>
            <a:r>
              <a:rPr lang="ru-RU" sz="2000">
                <a:solidFill>
                  <a:schemeClr val="folHlink"/>
                </a:solidFill>
              </a:rPr>
              <a:t>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04CFD-736D-409B-B715-F4972B18A7AE}" type="slidenum">
              <a:rPr lang="ru-RU"/>
              <a:pPr/>
              <a:t>50</a:t>
            </a:fld>
            <a:endParaRPr lang="ru-RU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Приложение: консольное или </a:t>
            </a:r>
            <a:r>
              <a:rPr lang="en-US" dirty="0"/>
              <a:t>Windows?</a:t>
            </a:r>
            <a:endParaRPr lang="ru-RU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noProof="1">
                <a:solidFill>
                  <a:schemeClr val="hlink"/>
                </a:solidFill>
              </a:rPr>
              <a:t>class A</a:t>
            </a:r>
          </a:p>
          <a:p>
            <a:pPr>
              <a:buFont typeface="Wingdings" pitchFamily="2" charset="2"/>
              <a:buNone/>
            </a:pPr>
            <a:r>
              <a:rPr lang="en-US" noProof="1">
                <a:solidFill>
                  <a:schemeClr val="hlink"/>
                </a:solidFill>
              </a:rPr>
              <a:t>{</a:t>
            </a:r>
          </a:p>
          <a:p>
            <a:pPr>
              <a:buFont typeface="Wingdings" pitchFamily="2" charset="2"/>
              <a:buNone/>
            </a:pPr>
            <a:r>
              <a:rPr lang="en-US" noProof="1">
                <a:solidFill>
                  <a:schemeClr val="hlink"/>
                </a:solidFill>
              </a:rPr>
              <a:t>    public static void Main()</a:t>
            </a:r>
          </a:p>
          <a:p>
            <a:pPr>
              <a:buFont typeface="Wingdings" pitchFamily="2" charset="2"/>
              <a:buNone/>
            </a:pPr>
            <a:r>
              <a:rPr lang="en-US" noProof="1">
                <a:solidFill>
                  <a:schemeClr val="hlink"/>
                </a:solidFill>
              </a:rPr>
              <a:t>    {</a:t>
            </a:r>
          </a:p>
          <a:p>
            <a:pPr>
              <a:buFont typeface="Wingdings" pitchFamily="2" charset="2"/>
              <a:buNone/>
            </a:pPr>
            <a:r>
              <a:rPr lang="en-US" noProof="1">
                <a:solidFill>
                  <a:schemeClr val="hlink"/>
                </a:solidFill>
              </a:rPr>
              <a:t>        System.Windows.Forms.MessageBox.Show("</a:t>
            </a:r>
            <a:r>
              <a:rPr lang="en-US" dirty="0">
                <a:solidFill>
                  <a:schemeClr val="hlink"/>
                </a:solidFill>
              </a:rPr>
              <a:t>H</a:t>
            </a:r>
            <a:r>
              <a:rPr lang="en-US" noProof="1">
                <a:solidFill>
                  <a:schemeClr val="hlink"/>
                </a:solidFill>
              </a:rPr>
              <a:t>ello!");</a:t>
            </a:r>
          </a:p>
          <a:p>
            <a:pPr>
              <a:buFont typeface="Wingdings" pitchFamily="2" charset="2"/>
              <a:buNone/>
            </a:pPr>
            <a:r>
              <a:rPr lang="en-US" noProof="1">
                <a:solidFill>
                  <a:schemeClr val="hlink"/>
                </a:solidFill>
              </a:rPr>
              <a:t>    }</a:t>
            </a:r>
          </a:p>
          <a:p>
            <a:pPr>
              <a:buFont typeface="Wingdings" pitchFamily="2" charset="2"/>
              <a:buNone/>
            </a:pPr>
            <a:r>
              <a:rPr lang="en-US" noProof="1">
                <a:solidFill>
                  <a:schemeClr val="hlink"/>
                </a:solidFill>
              </a:rPr>
              <a:t>}</a:t>
            </a:r>
            <a:endParaRPr lang="ru-RU" dirty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ru-RU" dirty="0"/>
          </a:p>
          <a:p>
            <a:pPr>
              <a:buFont typeface="Wingdings" pitchFamily="2" charset="2"/>
              <a:buNone/>
            </a:pPr>
            <a:r>
              <a:rPr lang="en-US" dirty="0"/>
              <a:t>// </a:t>
            </a:r>
            <a:r>
              <a:rPr lang="ru-RU" dirty="0"/>
              <a:t>Необходимо добавить ссылку на </a:t>
            </a:r>
            <a:r>
              <a:rPr lang="en-US" noProof="1"/>
              <a:t>System.</a:t>
            </a:r>
            <a:r>
              <a:rPr lang="en-US" dirty="0" err="1"/>
              <a:t>Windows.Forms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// (Add Reference…)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427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B59F69-626E-4652-A946-08FF781EA57E}" type="slidenum">
              <a:rPr lang="ru-RU" smtClean="0"/>
              <a:pPr/>
              <a:t>51</a:t>
            </a:fld>
            <a:endParaRPr lang="ru-RU"/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261350" cy="523398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using System</a:t>
            </a:r>
            <a:r>
              <a:rPr lang="ru-RU" sz="1800" dirty="0"/>
              <a:t>;</a:t>
            </a: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namespace A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{    class Class1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{    static void Main()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{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    </a:t>
            </a:r>
            <a:r>
              <a:rPr lang="en-US" sz="1800" dirty="0" err="1"/>
              <a:t>int</a:t>
            </a:r>
            <a:r>
              <a:rPr lang="en-US" sz="1800" dirty="0"/>
              <a:t>     </a:t>
            </a:r>
            <a:r>
              <a:rPr lang="ru-RU" sz="1800" dirty="0"/>
              <a:t>   </a:t>
            </a:r>
            <a:r>
              <a:rPr lang="en-US" sz="1800" dirty="0" err="1"/>
              <a:t>i</a:t>
            </a:r>
            <a:r>
              <a:rPr lang="en-US" sz="1800" dirty="0"/>
              <a:t> = 3;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    double  y = 4.12;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    decimal d = 600m;</a:t>
            </a:r>
            <a:endParaRPr lang="ru-RU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		 </a:t>
            </a:r>
            <a:r>
              <a:rPr lang="en-US" sz="1800" dirty="0"/>
              <a:t>string  </a:t>
            </a:r>
            <a:r>
              <a:rPr lang="ru-RU" sz="1800" dirty="0"/>
              <a:t>  </a:t>
            </a:r>
            <a:r>
              <a:rPr lang="en-US" sz="1800" dirty="0"/>
              <a:t>s = "</a:t>
            </a:r>
            <a:r>
              <a:rPr lang="ru-RU" sz="1800" dirty="0"/>
              <a:t>Вася</a:t>
            </a:r>
            <a:r>
              <a:rPr lang="en-US" sz="1800" dirty="0"/>
              <a:t>";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	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</a:t>
            </a:r>
            <a:r>
              <a:rPr lang="ru-RU" sz="1800" dirty="0"/>
              <a:t>}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    }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}</a:t>
            </a:r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9134475" cy="519113"/>
          </a:xfrm>
          <a:noFill/>
        </p:spPr>
        <p:txBody>
          <a:bodyPr/>
          <a:lstStyle/>
          <a:p>
            <a:pPr eaLnBrk="1" hangingPunct="1"/>
            <a:r>
              <a:rPr lang="ru-RU" dirty="0"/>
              <a:t>Вывод на консоль – 1</a:t>
            </a:r>
            <a:r>
              <a:rPr lang="en-US" dirty="0"/>
              <a:t>/4</a:t>
            </a:r>
            <a:endParaRPr lang="ru-RU" dirty="0"/>
          </a:p>
        </p:txBody>
      </p:sp>
      <p:sp>
        <p:nvSpPr>
          <p:cNvPr id="54278" name="Rectangle 5"/>
          <p:cNvSpPr>
            <a:spLocks noChangeArrowheads="1"/>
          </p:cNvSpPr>
          <p:nvPr/>
        </p:nvSpPr>
        <p:spPr bwMode="auto">
          <a:xfrm>
            <a:off x="4716463" y="1235075"/>
            <a:ext cx="4186237" cy="1016000"/>
          </a:xfrm>
          <a:prstGeom prst="rect">
            <a:avLst/>
          </a:prstGeom>
          <a:solidFill>
            <a:srgbClr val="99CC00">
              <a:alpha val="2392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2000" dirty="0"/>
              <a:t>Результат работы программы:</a:t>
            </a:r>
          </a:p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2000" b="1" dirty="0">
                <a:solidFill>
                  <a:schemeClr val="folHlink"/>
                </a:solidFill>
              </a:rPr>
              <a:t>3</a:t>
            </a:r>
            <a:r>
              <a:rPr lang="en-US" sz="2000" dirty="0"/>
              <a:t> </a:t>
            </a:r>
            <a:r>
              <a:rPr lang="ru-RU" sz="2000" dirty="0" err="1"/>
              <a:t>y</a:t>
            </a:r>
            <a:r>
              <a:rPr lang="ru-RU" sz="2000" dirty="0"/>
              <a:t> = 4,12</a:t>
            </a:r>
            <a:endParaRPr lang="en-US" sz="2000" dirty="0"/>
          </a:p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2000" dirty="0" err="1">
                <a:solidFill>
                  <a:srgbClr val="0070C0"/>
                </a:solidFill>
              </a:rPr>
              <a:t>d</a:t>
            </a:r>
            <a:r>
              <a:rPr lang="ru-RU" sz="2000" dirty="0">
                <a:solidFill>
                  <a:srgbClr val="0070C0"/>
                </a:solidFill>
              </a:rPr>
              <a:t> = 600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s</a:t>
            </a:r>
            <a:r>
              <a:rPr lang="ru-RU" sz="2000" dirty="0">
                <a:solidFill>
                  <a:srgbClr val="0070C0"/>
                </a:solidFill>
              </a:rPr>
              <a:t> = Вася </a:t>
            </a:r>
          </a:p>
        </p:txBody>
      </p:sp>
      <p:sp>
        <p:nvSpPr>
          <p:cNvPr id="54279" name="Rectangle 11"/>
          <p:cNvSpPr>
            <a:spLocks noChangeArrowheads="1"/>
          </p:cNvSpPr>
          <p:nvPr/>
        </p:nvSpPr>
        <p:spPr bwMode="auto">
          <a:xfrm>
            <a:off x="1403649" y="4293096"/>
            <a:ext cx="5544616" cy="1172629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800" dirty="0" err="1"/>
              <a:t>Console.Write</a:t>
            </a:r>
            <a:r>
              <a:rPr lang="en-US" sz="1800" dirty="0"/>
              <a:t>( </a:t>
            </a:r>
            <a:r>
              <a:rPr lang="en-US" sz="1800" b="1" dirty="0" err="1">
                <a:solidFill>
                  <a:srgbClr val="C00000"/>
                </a:solidFill>
              </a:rPr>
              <a:t>i</a:t>
            </a:r>
            <a:r>
              <a:rPr lang="en-US" sz="1800" b="1" dirty="0">
                <a:solidFill>
                  <a:srgbClr val="C00000"/>
                </a:solidFill>
              </a:rPr>
              <a:t> </a:t>
            </a:r>
            <a:r>
              <a:rPr lang="en-US" sz="1800" dirty="0"/>
              <a:t>);</a:t>
            </a:r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800" dirty="0" err="1"/>
              <a:t>Console.WriteLine</a:t>
            </a:r>
            <a:r>
              <a:rPr lang="en-US" sz="1800" dirty="0"/>
              <a:t>( </a:t>
            </a:r>
            <a:r>
              <a:rPr lang="es-ES" sz="1800" dirty="0">
                <a:solidFill>
                  <a:schemeClr val="folHlink"/>
                </a:solidFill>
              </a:rPr>
              <a:t>"</a:t>
            </a:r>
            <a:r>
              <a:rPr lang="ru-RU" sz="1800" dirty="0">
                <a:solidFill>
                  <a:schemeClr val="folHlink"/>
                </a:solidFill>
              </a:rPr>
              <a:t> </a:t>
            </a:r>
            <a:r>
              <a:rPr lang="es-ES" sz="1800" dirty="0">
                <a:solidFill>
                  <a:schemeClr val="folHlink"/>
                </a:solidFill>
              </a:rPr>
              <a:t>y = </a:t>
            </a:r>
            <a:r>
              <a:rPr lang="en-US" sz="1800" dirty="0">
                <a:solidFill>
                  <a:schemeClr val="folHlink"/>
                </a:solidFill>
              </a:rPr>
              <a:t>"</a:t>
            </a:r>
            <a:r>
              <a:rPr lang="es-ES" sz="1800" dirty="0"/>
              <a:t>  + y);</a:t>
            </a:r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800" dirty="0" err="1">
                <a:solidFill>
                  <a:srgbClr val="0070C0"/>
                </a:solidFill>
              </a:rPr>
              <a:t>Console.WriteLine</a:t>
            </a:r>
            <a:r>
              <a:rPr lang="en-US" sz="1800" dirty="0"/>
              <a:t>(</a:t>
            </a:r>
            <a:r>
              <a:rPr lang="es-ES" sz="1800" dirty="0">
                <a:solidFill>
                  <a:schemeClr val="folHlink"/>
                </a:solidFill>
              </a:rPr>
              <a:t>"d = "</a:t>
            </a:r>
            <a:r>
              <a:rPr lang="es-ES" sz="1800" dirty="0"/>
              <a:t> + d</a:t>
            </a:r>
            <a:r>
              <a:rPr lang="en-US" sz="1800" dirty="0"/>
              <a:t> + </a:t>
            </a:r>
            <a:r>
              <a:rPr lang="en-US" sz="1800" dirty="0">
                <a:solidFill>
                  <a:schemeClr val="folHlink"/>
                </a:solidFill>
              </a:rPr>
              <a:t>"</a:t>
            </a:r>
            <a:r>
              <a:rPr lang="ru-RU" sz="1800" dirty="0">
                <a:solidFill>
                  <a:schemeClr val="folHlink"/>
                </a:solidFill>
              </a:rPr>
              <a:t> </a:t>
            </a:r>
            <a:r>
              <a:rPr lang="en-US" sz="1800" dirty="0">
                <a:solidFill>
                  <a:schemeClr val="folHlink"/>
                </a:solidFill>
              </a:rPr>
              <a:t>s = "</a:t>
            </a:r>
            <a:r>
              <a:rPr lang="en-US" sz="1800" dirty="0"/>
              <a:t> + s );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529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2FCFCF-C32E-4B9E-9601-BD7E2186CEFA}" type="slidenum">
              <a:rPr lang="ru-RU" smtClean="0"/>
              <a:pPr/>
              <a:t>52</a:t>
            </a:fld>
            <a:endParaRPr lang="ru-RU"/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261350" cy="523398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using System</a:t>
            </a:r>
            <a:r>
              <a:rPr lang="ru-RU" sz="1800" dirty="0"/>
              <a:t>;</a:t>
            </a: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namespace A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{    class Class1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{    static void Main()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{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    </a:t>
            </a:r>
            <a:r>
              <a:rPr lang="en-US" sz="1800" dirty="0" err="1"/>
              <a:t>int</a:t>
            </a:r>
            <a:r>
              <a:rPr lang="en-US" sz="1800" dirty="0"/>
              <a:t>     </a:t>
            </a:r>
            <a:r>
              <a:rPr lang="ru-RU" sz="1800" dirty="0"/>
              <a:t>   </a:t>
            </a:r>
            <a:r>
              <a:rPr lang="en-US" sz="1800" dirty="0" err="1"/>
              <a:t>i</a:t>
            </a:r>
            <a:r>
              <a:rPr lang="en-US" sz="1800" dirty="0"/>
              <a:t> = 3;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    double  y = 4.12;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    decimal d = 600m;</a:t>
            </a:r>
            <a:endParaRPr lang="ru-RU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		 </a:t>
            </a:r>
            <a:r>
              <a:rPr lang="en-US" sz="1800" dirty="0"/>
              <a:t>string  </a:t>
            </a:r>
            <a:r>
              <a:rPr lang="ru-RU" sz="1800" dirty="0"/>
              <a:t>  </a:t>
            </a:r>
            <a:r>
              <a:rPr lang="en-US" sz="1800" dirty="0"/>
              <a:t>s = "</a:t>
            </a:r>
            <a:r>
              <a:rPr lang="ru-RU" sz="1800" dirty="0"/>
              <a:t>Вася</a:t>
            </a:r>
            <a:r>
              <a:rPr lang="en-US" sz="1800" dirty="0"/>
              <a:t>";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	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</a:t>
            </a:r>
            <a:r>
              <a:rPr lang="ru-RU" sz="1800" dirty="0"/>
              <a:t>}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    }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}</a:t>
            </a:r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9134475" cy="519113"/>
          </a:xfrm>
          <a:noFill/>
        </p:spPr>
        <p:txBody>
          <a:bodyPr/>
          <a:lstStyle/>
          <a:p>
            <a:pPr eaLnBrk="1" hangingPunct="1"/>
            <a:r>
              <a:rPr lang="ru-RU" dirty="0"/>
              <a:t>Вывод на консоль – 2</a:t>
            </a:r>
            <a:r>
              <a:rPr lang="en-US" dirty="0"/>
              <a:t>/4</a:t>
            </a:r>
            <a:endParaRPr lang="ru-RU" dirty="0"/>
          </a:p>
        </p:txBody>
      </p:sp>
      <p:sp>
        <p:nvSpPr>
          <p:cNvPr id="55302" name="Rectangle 4"/>
          <p:cNvSpPr>
            <a:spLocks noChangeArrowheads="1"/>
          </p:cNvSpPr>
          <p:nvPr/>
        </p:nvSpPr>
        <p:spPr bwMode="auto">
          <a:xfrm>
            <a:off x="4716463" y="1235075"/>
            <a:ext cx="4186237" cy="1016000"/>
          </a:xfrm>
          <a:prstGeom prst="rect">
            <a:avLst/>
          </a:prstGeom>
          <a:solidFill>
            <a:srgbClr val="99CC00">
              <a:alpha val="2392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2000"/>
              <a:t>Результат работы программы:</a:t>
            </a:r>
          </a:p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2000"/>
              <a:t>3</a:t>
            </a:r>
            <a:r>
              <a:rPr lang="en-US" sz="2000"/>
              <a:t> </a:t>
            </a:r>
            <a:r>
              <a:rPr lang="ru-RU" sz="2000"/>
              <a:t>y = </a:t>
            </a:r>
            <a:r>
              <a:rPr lang="ru-RU" sz="2000">
                <a:solidFill>
                  <a:schemeClr val="folHlink"/>
                </a:solidFill>
              </a:rPr>
              <a:t>4,12</a:t>
            </a:r>
            <a:endParaRPr lang="en-US" sz="2000">
              <a:solidFill>
                <a:schemeClr val="folHlink"/>
              </a:solidFill>
            </a:endParaRPr>
          </a:p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2000"/>
              <a:t>d = </a:t>
            </a:r>
            <a:r>
              <a:rPr lang="ru-RU" sz="2000">
                <a:solidFill>
                  <a:schemeClr val="folHlink"/>
                </a:solidFill>
              </a:rPr>
              <a:t>600</a:t>
            </a:r>
            <a:r>
              <a:rPr lang="en-US" sz="2000"/>
              <a:t> </a:t>
            </a:r>
            <a:r>
              <a:rPr lang="ru-RU" sz="2000"/>
              <a:t>s = Вася </a:t>
            </a:r>
          </a:p>
        </p:txBody>
      </p:sp>
      <p:sp>
        <p:nvSpPr>
          <p:cNvPr id="55303" name="Rectangle 5"/>
          <p:cNvSpPr>
            <a:spLocks noChangeArrowheads="1"/>
          </p:cNvSpPr>
          <p:nvPr/>
        </p:nvSpPr>
        <p:spPr bwMode="auto">
          <a:xfrm>
            <a:off x="1403648" y="4293096"/>
            <a:ext cx="6048375" cy="15462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800"/>
              <a:t>Console.Write( i );                   </a:t>
            </a:r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s-ES" sz="1800"/>
              <a:t>Console.Write( "</a:t>
            </a:r>
            <a:r>
              <a:rPr lang="ru-RU" sz="1800"/>
              <a:t> </a:t>
            </a:r>
            <a:r>
              <a:rPr lang="es-ES" sz="1800"/>
              <a:t>y = </a:t>
            </a:r>
            <a:r>
              <a:rPr lang="es-ES" sz="1800">
                <a:solidFill>
                  <a:schemeClr val="folHlink"/>
                </a:solidFill>
              </a:rPr>
              <a:t>{0}</a:t>
            </a:r>
            <a:r>
              <a:rPr lang="es-ES" sz="1800"/>
              <a:t> </a:t>
            </a:r>
            <a:r>
              <a:rPr lang="es-ES" sz="1800" b="1">
                <a:solidFill>
                  <a:schemeClr val="hlink"/>
                </a:solidFill>
              </a:rPr>
              <a:t>\n</a:t>
            </a:r>
            <a:r>
              <a:rPr lang="es-ES" sz="1800"/>
              <a:t>d = </a:t>
            </a:r>
            <a:r>
              <a:rPr lang="es-ES" sz="1800">
                <a:solidFill>
                  <a:schemeClr val="folHlink"/>
                </a:solidFill>
              </a:rPr>
              <a:t>{1}</a:t>
            </a:r>
            <a:r>
              <a:rPr lang="es-ES" sz="1800"/>
              <a:t>", y, d ); </a:t>
            </a:r>
            <a:endParaRPr lang="en-US" sz="1800"/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800"/>
              <a:t>Console.WriteLine( "</a:t>
            </a:r>
            <a:r>
              <a:rPr lang="ru-RU" sz="1800"/>
              <a:t> </a:t>
            </a:r>
            <a:r>
              <a:rPr lang="en-US" sz="1800"/>
              <a:t>s = " + s );</a:t>
            </a:r>
            <a:endParaRPr lang="ru-RU" sz="1800"/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lang="ru-RU" sz="1800"/>
          </a:p>
        </p:txBody>
      </p:sp>
      <p:sp>
        <p:nvSpPr>
          <p:cNvPr id="391177" name="AutoShape 9"/>
          <p:cNvSpPr>
            <a:spLocks noChangeArrowheads="1"/>
          </p:cNvSpPr>
          <p:nvPr/>
        </p:nvSpPr>
        <p:spPr bwMode="auto">
          <a:xfrm flipH="1">
            <a:off x="4140498" y="3789859"/>
            <a:ext cx="1944688" cy="15128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356" y="9927"/>
                </a:moveTo>
                <a:cubicBezTo>
                  <a:pt x="19904" y="4986"/>
                  <a:pt x="15761" y="1204"/>
                  <a:pt x="10800" y="1204"/>
                </a:cubicBezTo>
                <a:cubicBezTo>
                  <a:pt x="5500" y="1204"/>
                  <a:pt x="1204" y="5500"/>
                  <a:pt x="1204" y="10800"/>
                </a:cubicBezTo>
                <a:cubicBezTo>
                  <a:pt x="1203" y="11342"/>
                  <a:pt x="1249" y="11883"/>
                  <a:pt x="1341" y="12417"/>
                </a:cubicBezTo>
                <a:lnTo>
                  <a:pt x="154" y="12620"/>
                </a:lnTo>
                <a:cubicBezTo>
                  <a:pt x="51" y="12019"/>
                  <a:pt x="0" y="11410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383" y="-1"/>
                  <a:pt x="21047" y="4256"/>
                  <a:pt x="21555" y="9817"/>
                </a:cubicBezTo>
                <a:lnTo>
                  <a:pt x="24244" y="9571"/>
                </a:lnTo>
                <a:lnTo>
                  <a:pt x="21255" y="13160"/>
                </a:lnTo>
                <a:lnTo>
                  <a:pt x="17667" y="10172"/>
                </a:lnTo>
                <a:lnTo>
                  <a:pt x="20356" y="9927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91178" name="AutoShape 10"/>
          <p:cNvSpPr>
            <a:spLocks noChangeArrowheads="1"/>
          </p:cNvSpPr>
          <p:nvPr/>
        </p:nvSpPr>
        <p:spPr bwMode="auto">
          <a:xfrm flipH="1">
            <a:off x="5435898" y="3861296"/>
            <a:ext cx="1009650" cy="151288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356" y="9927"/>
                </a:moveTo>
                <a:cubicBezTo>
                  <a:pt x="19904" y="4986"/>
                  <a:pt x="15761" y="1204"/>
                  <a:pt x="10800" y="1204"/>
                </a:cubicBezTo>
                <a:cubicBezTo>
                  <a:pt x="5500" y="1204"/>
                  <a:pt x="1204" y="5500"/>
                  <a:pt x="1204" y="10800"/>
                </a:cubicBezTo>
                <a:cubicBezTo>
                  <a:pt x="1203" y="11342"/>
                  <a:pt x="1249" y="11883"/>
                  <a:pt x="1341" y="12417"/>
                </a:cubicBezTo>
                <a:lnTo>
                  <a:pt x="154" y="12620"/>
                </a:lnTo>
                <a:cubicBezTo>
                  <a:pt x="51" y="12019"/>
                  <a:pt x="0" y="11410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383" y="-1"/>
                  <a:pt x="21047" y="4256"/>
                  <a:pt x="21555" y="9817"/>
                </a:cubicBezTo>
                <a:lnTo>
                  <a:pt x="24244" y="9571"/>
                </a:lnTo>
                <a:lnTo>
                  <a:pt x="21255" y="13160"/>
                </a:lnTo>
                <a:lnTo>
                  <a:pt x="17667" y="10172"/>
                </a:lnTo>
                <a:lnTo>
                  <a:pt x="20356" y="9927"/>
                </a:lnTo>
                <a:close/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7" grpId="0" animBg="1"/>
      <p:bldP spid="391178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632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835CE3-11B2-4126-89BE-67DA23A989DD}" type="slidenum">
              <a:rPr lang="ru-RU" smtClean="0"/>
              <a:pPr/>
              <a:t>53</a:t>
            </a:fld>
            <a:endParaRPr lang="ru-RU"/>
          </a:p>
        </p:txBody>
      </p:sp>
      <p:sp>
        <p:nvSpPr>
          <p:cNvPr id="563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261350" cy="523398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using System</a:t>
            </a:r>
            <a:r>
              <a:rPr lang="ru-RU" sz="1800" dirty="0"/>
              <a:t>;</a:t>
            </a: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namespace A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{    class Class1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{    static void Main()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{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    </a:t>
            </a:r>
            <a:r>
              <a:rPr lang="en-US" sz="1800" dirty="0" err="1"/>
              <a:t>int</a:t>
            </a:r>
            <a:r>
              <a:rPr lang="en-US" sz="1800" dirty="0"/>
              <a:t>     </a:t>
            </a:r>
            <a:r>
              <a:rPr lang="ru-RU" sz="1800" dirty="0"/>
              <a:t>   </a:t>
            </a:r>
            <a:r>
              <a:rPr lang="en-US" sz="1800" dirty="0" err="1"/>
              <a:t>i</a:t>
            </a:r>
            <a:r>
              <a:rPr lang="en-US" sz="1800" dirty="0"/>
              <a:t> = 3;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    double  y = 4.12;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    decimal d = 600m;</a:t>
            </a:r>
            <a:endParaRPr lang="ru-RU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		 </a:t>
            </a:r>
            <a:r>
              <a:rPr lang="en-US" sz="1800" dirty="0"/>
              <a:t>string  </a:t>
            </a:r>
            <a:r>
              <a:rPr lang="ru-RU" sz="1800" dirty="0"/>
              <a:t>  </a:t>
            </a:r>
            <a:r>
              <a:rPr lang="en-US" sz="1800" dirty="0"/>
              <a:t>s = "</a:t>
            </a:r>
            <a:r>
              <a:rPr lang="ru-RU" sz="1800" dirty="0"/>
              <a:t>Вася</a:t>
            </a:r>
            <a:r>
              <a:rPr lang="en-US" sz="1800" dirty="0"/>
              <a:t>";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	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</a:t>
            </a:r>
            <a:r>
              <a:rPr lang="ru-RU" sz="1800" dirty="0"/>
              <a:t>}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    }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}</a:t>
            </a:r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9134475" cy="519113"/>
          </a:xfrm>
          <a:noFill/>
        </p:spPr>
        <p:txBody>
          <a:bodyPr/>
          <a:lstStyle/>
          <a:p>
            <a:pPr eaLnBrk="1" hangingPunct="1"/>
            <a:r>
              <a:rPr lang="ru-RU" dirty="0"/>
              <a:t>Вывод на консоль – 3</a:t>
            </a:r>
            <a:r>
              <a:rPr lang="en-US" dirty="0"/>
              <a:t>/4</a:t>
            </a:r>
            <a:endParaRPr lang="ru-RU" dirty="0"/>
          </a:p>
        </p:txBody>
      </p:sp>
      <p:sp>
        <p:nvSpPr>
          <p:cNvPr id="56326" name="Rectangle 4"/>
          <p:cNvSpPr>
            <a:spLocks noChangeArrowheads="1"/>
          </p:cNvSpPr>
          <p:nvPr/>
        </p:nvSpPr>
        <p:spPr bwMode="auto">
          <a:xfrm>
            <a:off x="4716463" y="1235075"/>
            <a:ext cx="4186237" cy="1016000"/>
          </a:xfrm>
          <a:prstGeom prst="rect">
            <a:avLst/>
          </a:prstGeom>
          <a:solidFill>
            <a:srgbClr val="99CC00">
              <a:alpha val="2392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2000"/>
              <a:t>Результат работы программы:</a:t>
            </a:r>
          </a:p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2000">
                <a:solidFill>
                  <a:schemeClr val="folHlink"/>
                </a:solidFill>
              </a:rPr>
              <a:t>3</a:t>
            </a:r>
            <a:r>
              <a:rPr lang="en-US" sz="2000"/>
              <a:t> </a:t>
            </a:r>
            <a:r>
              <a:rPr lang="ru-RU" sz="2000"/>
              <a:t>y = 4,12</a:t>
            </a:r>
            <a:endParaRPr lang="en-US" sz="2000"/>
          </a:p>
          <a:p>
            <a:pPr eaLnBrk="0" hangingPunct="0">
              <a:tabLst>
                <a:tab pos="238125" algn="l"/>
                <a:tab pos="482600" algn="l"/>
                <a:tab pos="727075" algn="l"/>
                <a:tab pos="971550" algn="l"/>
                <a:tab pos="1216025" algn="l"/>
                <a:tab pos="1462088" algn="l"/>
                <a:tab pos="1709738" algn="l"/>
                <a:tab pos="1955800" algn="l"/>
                <a:tab pos="2200275" algn="l"/>
                <a:tab pos="2444750" algn="l"/>
                <a:tab pos="2689225" algn="l"/>
                <a:tab pos="2933700" algn="l"/>
                <a:tab pos="3179763" algn="l"/>
                <a:tab pos="3424238" algn="l"/>
                <a:tab pos="3668713" algn="l"/>
                <a:tab pos="3913188" algn="l"/>
                <a:tab pos="4159250" algn="l"/>
                <a:tab pos="4403725" algn="l"/>
              </a:tabLst>
            </a:pPr>
            <a:r>
              <a:rPr lang="ru-RU" sz="2000"/>
              <a:t>d = 600</a:t>
            </a:r>
            <a:r>
              <a:rPr lang="en-US" sz="2000"/>
              <a:t> </a:t>
            </a:r>
            <a:r>
              <a:rPr lang="ru-RU" sz="2000"/>
              <a:t>s = Вася </a:t>
            </a:r>
          </a:p>
        </p:txBody>
      </p:sp>
      <p:sp>
        <p:nvSpPr>
          <p:cNvPr id="56327" name="Rectangle 5"/>
          <p:cNvSpPr>
            <a:spLocks noChangeArrowheads="1"/>
          </p:cNvSpPr>
          <p:nvPr/>
        </p:nvSpPr>
        <p:spPr bwMode="auto">
          <a:xfrm>
            <a:off x="1475656" y="4293096"/>
            <a:ext cx="6913563" cy="1172629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800" dirty="0" err="1"/>
              <a:t>Console.Write</a:t>
            </a:r>
            <a:r>
              <a:rPr lang="en-US" sz="1800" dirty="0"/>
              <a:t>( </a:t>
            </a:r>
            <a:r>
              <a:rPr lang="en-US" sz="1800" dirty="0" err="1"/>
              <a:t>i</a:t>
            </a:r>
            <a:r>
              <a:rPr lang="en-US" sz="1800" dirty="0"/>
              <a:t> );                   </a:t>
            </a:r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s-ES" sz="1800" dirty="0"/>
              <a:t>Console.Write( "</a:t>
            </a:r>
            <a:r>
              <a:rPr lang="ru-RU" sz="1800" dirty="0"/>
              <a:t> </a:t>
            </a:r>
            <a:r>
              <a:rPr lang="es-ES" sz="1800" dirty="0"/>
              <a:t>y = {0</a:t>
            </a:r>
            <a:r>
              <a:rPr lang="es-ES" sz="1800" b="1" dirty="0"/>
              <a:t>:F2</a:t>
            </a:r>
            <a:r>
              <a:rPr lang="es-ES" sz="1800" dirty="0"/>
              <a:t>} \nd = {1</a:t>
            </a:r>
            <a:r>
              <a:rPr lang="es-ES" sz="1800" b="1" dirty="0"/>
              <a:t>:D3</a:t>
            </a:r>
            <a:r>
              <a:rPr lang="es-ES" sz="1800" dirty="0"/>
              <a:t>}", y, d ); </a:t>
            </a:r>
            <a:endParaRPr lang="en-US" sz="1800" dirty="0"/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800" dirty="0" err="1"/>
              <a:t>Console.WriteLine</a:t>
            </a:r>
            <a:r>
              <a:rPr lang="en-US" sz="1800" dirty="0"/>
              <a:t>( "</a:t>
            </a:r>
            <a:r>
              <a:rPr lang="ru-RU" sz="1800" dirty="0"/>
              <a:t> </a:t>
            </a:r>
            <a:r>
              <a:rPr lang="en-US" sz="1800" dirty="0"/>
              <a:t>s = " + s );                                                                       </a:t>
            </a:r>
          </a:p>
        </p:txBody>
      </p:sp>
      <p:sp>
        <p:nvSpPr>
          <p:cNvPr id="8" name="Выноска 2 7"/>
          <p:cNvSpPr/>
          <p:nvPr/>
        </p:nvSpPr>
        <p:spPr bwMode="auto">
          <a:xfrm>
            <a:off x="5292080" y="3717032"/>
            <a:ext cx="1080120" cy="36004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67522"/>
              <a:gd name="adj6" fmla="val -7195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800" dirty="0"/>
              <a:t>Формат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Выноска 2 8"/>
          <p:cNvSpPr/>
          <p:nvPr/>
        </p:nvSpPr>
        <p:spPr bwMode="auto">
          <a:xfrm>
            <a:off x="7020272" y="3717032"/>
            <a:ext cx="1080120" cy="36004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67522"/>
              <a:gd name="adj6" fmla="val -7195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800" dirty="0"/>
              <a:t>Формат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734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92DB6E-538A-4376-95D7-FDF5C67F144D}" type="slidenum">
              <a:rPr lang="ru-RU" smtClean="0"/>
              <a:pPr/>
              <a:t>54</a:t>
            </a:fld>
            <a:endParaRPr lang="ru-RU"/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549275"/>
            <a:ext cx="8261350" cy="63087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dirty="0"/>
              <a:t>using System</a:t>
            </a:r>
            <a:r>
              <a:rPr lang="ru-RU" sz="2000" dirty="0"/>
              <a:t>;</a:t>
            </a:r>
            <a:endParaRPr lang="en-US" sz="20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dirty="0"/>
              <a:t>namespace A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dirty="0"/>
              <a:t>{    class Class1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dirty="0"/>
              <a:t>    {    static void Main()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dirty="0"/>
              <a:t>        {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dirty="0"/>
              <a:t>            </a:t>
            </a:r>
            <a:r>
              <a:rPr lang="en-US" sz="2000" dirty="0" err="1"/>
              <a:t>int</a:t>
            </a:r>
            <a:r>
              <a:rPr lang="en-US" sz="2000" dirty="0"/>
              <a:t>     </a:t>
            </a:r>
            <a:r>
              <a:rPr lang="ru-RU" sz="2000" dirty="0"/>
              <a:t>   </a:t>
            </a:r>
            <a:r>
              <a:rPr lang="en-US" sz="2000" dirty="0" err="1"/>
              <a:t>i</a:t>
            </a:r>
            <a:r>
              <a:rPr lang="en-US" sz="2000" dirty="0"/>
              <a:t> = 3;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dirty="0"/>
              <a:t>            double  y = 4.12;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dirty="0"/>
              <a:t>            decimal d = 600m;</a:t>
            </a:r>
            <a:endParaRPr lang="ru-RU" sz="20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2000" dirty="0"/>
              <a:t>		  </a:t>
            </a:r>
            <a:r>
              <a:rPr lang="en-US" sz="2000" dirty="0"/>
              <a:t>string  </a:t>
            </a:r>
            <a:r>
              <a:rPr lang="ru-RU" sz="2000" dirty="0"/>
              <a:t>  </a:t>
            </a:r>
            <a:r>
              <a:rPr lang="en-US" sz="2000" dirty="0"/>
              <a:t>s = "</a:t>
            </a:r>
            <a:r>
              <a:rPr lang="ru-RU" sz="2000" dirty="0"/>
              <a:t>Вася</a:t>
            </a:r>
            <a:r>
              <a:rPr lang="en-US" sz="2000" dirty="0"/>
              <a:t>";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dirty="0"/>
              <a:t>	</a:t>
            </a:r>
            <a:r>
              <a:rPr lang="ru-RU" sz="2000" dirty="0"/>
              <a:t>        </a:t>
            </a:r>
            <a:r>
              <a:rPr lang="es-ES" sz="2000" dirty="0"/>
              <a:t>Console.Write( "</a:t>
            </a:r>
            <a:r>
              <a:rPr lang="ru-RU" sz="2000" dirty="0"/>
              <a:t> </a:t>
            </a:r>
            <a:r>
              <a:rPr lang="es-ES" sz="2000" dirty="0"/>
              <a:t>y = </a:t>
            </a:r>
            <a:r>
              <a:rPr lang="es-ES" sz="2000" b="1" dirty="0"/>
              <a:t>{</a:t>
            </a:r>
            <a:r>
              <a:rPr lang="es-ES" sz="2000" dirty="0"/>
              <a:t>0,</a:t>
            </a:r>
            <a:r>
              <a:rPr lang="es-ES" sz="2000" dirty="0">
                <a:solidFill>
                  <a:srgbClr val="0070C0"/>
                </a:solidFill>
              </a:rPr>
              <a:t>5</a:t>
            </a:r>
            <a:r>
              <a:rPr lang="es-ES" sz="2000" b="1" dirty="0"/>
              <a:t>:</a:t>
            </a:r>
            <a:r>
              <a:rPr lang="es-ES" sz="2000" dirty="0">
                <a:solidFill>
                  <a:srgbClr val="006600"/>
                </a:solidFill>
              </a:rPr>
              <a:t>0.# ' руб. '</a:t>
            </a:r>
            <a:r>
              <a:rPr lang="es-ES" sz="2000" b="1" dirty="0"/>
              <a:t>}</a:t>
            </a:r>
            <a:r>
              <a:rPr lang="es-ES" sz="2000" dirty="0"/>
              <a:t> \n", y ); </a:t>
            </a:r>
            <a:endParaRPr lang="en-US" sz="20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20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dirty="0"/>
              <a:t>        </a:t>
            </a:r>
            <a:r>
              <a:rPr lang="ru-RU" sz="2000" dirty="0"/>
              <a:t>}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2000" dirty="0"/>
              <a:t>    }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2000" dirty="0"/>
              <a:t>}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9134475" cy="519113"/>
          </a:xfrm>
          <a:noFill/>
        </p:spPr>
        <p:txBody>
          <a:bodyPr/>
          <a:lstStyle/>
          <a:p>
            <a:pPr eaLnBrk="1" hangingPunct="1"/>
            <a:r>
              <a:rPr lang="ru-RU" dirty="0"/>
              <a:t>Вывод на консоль – 4</a:t>
            </a:r>
            <a:r>
              <a:rPr lang="en-US" dirty="0"/>
              <a:t>/4</a:t>
            </a:r>
            <a:endParaRPr lang="ru-RU" dirty="0"/>
          </a:p>
        </p:txBody>
      </p:sp>
      <p:sp>
        <p:nvSpPr>
          <p:cNvPr id="57350" name="Rectangle 9"/>
          <p:cNvSpPr>
            <a:spLocks noChangeArrowheads="1"/>
          </p:cNvSpPr>
          <p:nvPr/>
        </p:nvSpPr>
        <p:spPr bwMode="auto">
          <a:xfrm>
            <a:off x="5795963" y="1268413"/>
            <a:ext cx="2376487" cy="466725"/>
          </a:xfrm>
          <a:prstGeom prst="rect">
            <a:avLst/>
          </a:prstGeom>
          <a:solidFill>
            <a:srgbClr val="99CC00">
              <a:alpha val="45882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y = 4,1  руб.</a:t>
            </a:r>
          </a:p>
        </p:txBody>
      </p:sp>
      <p:sp>
        <p:nvSpPr>
          <p:cNvPr id="57351" name="AutoShape 10"/>
          <p:cNvSpPr>
            <a:spLocks/>
          </p:cNvSpPr>
          <p:nvPr/>
        </p:nvSpPr>
        <p:spPr bwMode="auto">
          <a:xfrm>
            <a:off x="5580063" y="5805488"/>
            <a:ext cx="2305050" cy="609600"/>
          </a:xfrm>
          <a:prstGeom prst="borderCallout2">
            <a:avLst>
              <a:gd name="adj1" fmla="val 18750"/>
              <a:gd name="adj2" fmla="val -3306"/>
              <a:gd name="adj3" fmla="val 18750"/>
              <a:gd name="adj4" fmla="val -20181"/>
              <a:gd name="adj5" fmla="val -164843"/>
              <a:gd name="adj6" fmla="val -376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800"/>
              <a:t>5 позиций под значение</a:t>
            </a:r>
          </a:p>
        </p:txBody>
      </p:sp>
      <p:sp>
        <p:nvSpPr>
          <p:cNvPr id="57352" name="AutoShape 11"/>
          <p:cNvSpPr>
            <a:spLocks/>
          </p:cNvSpPr>
          <p:nvPr/>
        </p:nvSpPr>
        <p:spPr bwMode="auto">
          <a:xfrm rot="5400000">
            <a:off x="5399882" y="3537744"/>
            <a:ext cx="433387" cy="1368425"/>
          </a:xfrm>
          <a:prstGeom prst="leftBrace">
            <a:avLst>
              <a:gd name="adj1" fmla="val 26313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353" name="AutoShape 12"/>
          <p:cNvSpPr>
            <a:spLocks/>
          </p:cNvSpPr>
          <p:nvPr/>
        </p:nvSpPr>
        <p:spPr bwMode="auto">
          <a:xfrm>
            <a:off x="6372225" y="2924175"/>
            <a:ext cx="2376488" cy="609600"/>
          </a:xfrm>
          <a:prstGeom prst="borderCallout2">
            <a:avLst>
              <a:gd name="adj1" fmla="val 18750"/>
              <a:gd name="adj2" fmla="val -3208"/>
              <a:gd name="adj3" fmla="val 18750"/>
              <a:gd name="adj4" fmla="val -16634"/>
              <a:gd name="adj5" fmla="val 172398"/>
              <a:gd name="adj6" fmla="val -305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800"/>
              <a:t>пользовательский формат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Формат местозаполнителя</a:t>
            </a:r>
          </a:p>
        </p:txBody>
      </p:sp>
      <p:sp>
        <p:nvSpPr>
          <p:cNvPr id="583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000" dirty="0"/>
              <a:t>		</a:t>
            </a:r>
            <a:r>
              <a:rPr lang="en-US" sz="2000" b="1" dirty="0"/>
              <a:t>{</a:t>
            </a:r>
            <a:r>
              <a:rPr lang="ru-RU" sz="2000" b="1" dirty="0"/>
              <a:t> номер </a:t>
            </a:r>
            <a:r>
              <a:rPr lang="en-US" sz="2000" b="1" dirty="0"/>
              <a:t>[</a:t>
            </a:r>
            <a:r>
              <a:rPr lang="ru-RU" sz="2000" b="1" dirty="0"/>
              <a:t> </a:t>
            </a:r>
            <a:r>
              <a:rPr lang="en-US" sz="2000" b="1" dirty="0"/>
              <a:t>,</a:t>
            </a:r>
            <a:r>
              <a:rPr lang="ru-RU" sz="2000" b="1" dirty="0"/>
              <a:t> длина </a:t>
            </a:r>
            <a:r>
              <a:rPr lang="en-US" sz="2000" b="1" dirty="0"/>
              <a:t>]</a:t>
            </a:r>
            <a:r>
              <a:rPr lang="ru-RU" sz="2000" b="1" dirty="0"/>
              <a:t> </a:t>
            </a:r>
            <a:r>
              <a:rPr lang="en-US" sz="2000" b="1" dirty="0"/>
              <a:t>[</a:t>
            </a:r>
            <a:r>
              <a:rPr lang="ru-RU" sz="2000" b="1" dirty="0"/>
              <a:t> </a:t>
            </a:r>
            <a:r>
              <a:rPr lang="en-US" sz="2000" b="1" dirty="0"/>
              <a:t>:</a:t>
            </a:r>
            <a:r>
              <a:rPr lang="ru-RU" sz="2000" b="1" dirty="0"/>
              <a:t> формат </a:t>
            </a:r>
            <a:r>
              <a:rPr lang="en-US" sz="2000" b="1" dirty="0"/>
              <a:t>]</a:t>
            </a:r>
            <a:r>
              <a:rPr lang="ru-RU" sz="2000" b="1" dirty="0"/>
              <a:t> </a:t>
            </a:r>
            <a:r>
              <a:rPr lang="en-US" sz="2000" b="1" dirty="0"/>
              <a:t>} </a:t>
            </a:r>
            <a:endParaRPr lang="ru-RU" sz="2000" b="1" dirty="0"/>
          </a:p>
          <a:p>
            <a:pPr>
              <a:buFont typeface="Wingdings" pitchFamily="2" charset="2"/>
              <a:buNone/>
            </a:pPr>
            <a:endParaRPr lang="en-US" sz="2000" b="1" dirty="0"/>
          </a:p>
          <a:p>
            <a:r>
              <a:rPr lang="ru-RU" sz="2000" b="1" dirty="0"/>
              <a:t>номер</a:t>
            </a:r>
            <a:r>
              <a:rPr lang="ru-RU" sz="2000" dirty="0"/>
              <a:t> – номер элемента в списке вывода (может идти не по порядку и повторяться)</a:t>
            </a:r>
          </a:p>
          <a:p>
            <a:r>
              <a:rPr lang="ru-RU" sz="2000" b="1" dirty="0"/>
              <a:t>длина</a:t>
            </a:r>
            <a:r>
              <a:rPr lang="ru-RU" sz="2000" dirty="0"/>
              <a:t> – количество позиций под значение. Если длина отрицательная, значение выравнивается по левому краю, иначе  - по правому.</a:t>
            </a:r>
          </a:p>
          <a:p>
            <a:r>
              <a:rPr lang="ru-RU" sz="2000" b="1" dirty="0"/>
              <a:t>формат</a:t>
            </a:r>
            <a:r>
              <a:rPr lang="ru-RU" sz="2000" dirty="0"/>
              <a:t> – строка формата для выводимого значения </a:t>
            </a:r>
            <a:r>
              <a:rPr lang="ru-RU" sz="1600" dirty="0"/>
              <a:t>(описатели формата на следующем слайде)</a:t>
            </a:r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Примеры:</a:t>
            </a:r>
          </a:p>
          <a:p>
            <a:pPr>
              <a:buFont typeface="Wingdings" pitchFamily="2" charset="2"/>
              <a:buNone/>
            </a:pPr>
            <a:r>
              <a:rPr lang="ru-RU" sz="2000" dirty="0"/>
              <a:t>		</a:t>
            </a:r>
            <a:r>
              <a:rPr lang="en-US" dirty="0"/>
              <a:t>{0,-6:F4}</a:t>
            </a:r>
            <a:endParaRPr lang="ru-RU" dirty="0"/>
          </a:p>
          <a:p>
            <a:pPr>
              <a:buFont typeface="Wingdings" pitchFamily="2" charset="2"/>
              <a:buNone/>
            </a:pPr>
            <a:r>
              <a:rPr lang="ru-RU" dirty="0"/>
              <a:t>		</a:t>
            </a:r>
            <a:r>
              <a:rPr lang="en-US" dirty="0"/>
              <a:t>{2:X4}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	{1:hh}</a:t>
            </a:r>
            <a:endParaRPr lang="ru-RU" dirty="0"/>
          </a:p>
        </p:txBody>
      </p:sp>
      <p:sp>
        <p:nvSpPr>
          <p:cNvPr id="5837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8373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EBA5A1-F65C-4615-9C20-7F802F1BAD1B}" type="slidenum">
              <a:rPr lang="ru-RU" smtClean="0"/>
              <a:pPr/>
              <a:t>55</a:t>
            </a:fld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Описатели  формата – 1</a:t>
            </a:r>
            <a:r>
              <a:rPr lang="en-US" dirty="0"/>
              <a:t>/3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0" y="714371"/>
          <a:ext cx="9396536" cy="5810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59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915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446"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>
                          <a:solidFill>
                            <a:schemeClr val="tx1"/>
                          </a:solidFill>
                        </a:rPr>
                        <a:t>Имя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>
                          <a:solidFill>
                            <a:schemeClr val="tx1"/>
                          </a:solidFill>
                        </a:rPr>
                        <a:t>Описание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>
                          <a:solidFill>
                            <a:schemeClr val="tx1"/>
                          </a:solidFill>
                        </a:rPr>
                        <a:t>Примеры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1686">
                <a:tc>
                  <a:txBody>
                    <a:bodyPr/>
                    <a:lstStyle/>
                    <a:p>
                      <a:r>
                        <a:rPr lang="en-US" sz="1350" b="1"/>
                        <a:t>"C" </a:t>
                      </a:r>
                      <a:r>
                        <a:rPr lang="ru-RU" sz="1350" b="1"/>
                        <a:t>или "</a:t>
                      </a:r>
                      <a:r>
                        <a:rPr lang="en-US" sz="1350" b="1"/>
                        <a:t>c"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Валюта</a:t>
                      </a:r>
                    </a:p>
                  </a:txBody>
                  <a:tcPr vert="vert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Результат: значение валюты.</a:t>
                      </a:r>
                    </a:p>
                    <a:p>
                      <a:r>
                        <a:rPr lang="ru-RU" sz="1350" dirty="0"/>
                        <a:t>Поддерживается: всеми числовыми типами данных.</a:t>
                      </a:r>
                    </a:p>
                    <a:p>
                      <a:r>
                        <a:rPr lang="ru-RU" sz="1350" dirty="0"/>
                        <a:t>Описатель точности: количество цифр дробной части.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350" dirty="0"/>
                        <a:t>123.456 ("C", en-US) -&gt; $123.46</a:t>
                      </a:r>
                    </a:p>
                    <a:p>
                      <a:r>
                        <a:rPr lang="sv-SE" sz="1350" dirty="0"/>
                        <a:t>123.456 ("C", fr-FR) -&gt; 123,46 €</a:t>
                      </a:r>
                    </a:p>
                    <a:p>
                      <a:r>
                        <a:rPr lang="sv-SE" sz="1350" dirty="0"/>
                        <a:t>123.456 ("C", ja-JP) -&gt; ¥123</a:t>
                      </a:r>
                    </a:p>
                    <a:p>
                      <a:r>
                        <a:rPr lang="sv-SE" sz="1350" dirty="0"/>
                        <a:t>-123.456 ("C3", en-US) -&gt; ($123.456)</a:t>
                      </a:r>
                    </a:p>
                    <a:p>
                      <a:r>
                        <a:rPr lang="sv-SE" sz="1350" dirty="0"/>
                        <a:t>-123.456 ("C3", fr-FR) -&gt; -123,456 €</a:t>
                      </a:r>
                    </a:p>
                    <a:p>
                      <a:r>
                        <a:rPr lang="sv-SE" sz="1350" dirty="0"/>
                        <a:t>-123.456 ("C3", ja-JP) -&gt; -¥123.456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4920">
                <a:tc>
                  <a:txBody>
                    <a:bodyPr/>
                    <a:lstStyle/>
                    <a:p>
                      <a:r>
                        <a:rPr lang="en-US" sz="1350" b="1"/>
                        <a:t>"D" </a:t>
                      </a:r>
                      <a:r>
                        <a:rPr lang="ru-RU" sz="1350" b="1"/>
                        <a:t>или "</a:t>
                      </a:r>
                      <a:r>
                        <a:rPr lang="en-US" sz="1350" b="1"/>
                        <a:t>d"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Десятичное число</a:t>
                      </a:r>
                    </a:p>
                  </a:txBody>
                  <a:tcPr vert="vert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Результат: целочисленные цифры с необязательным отрицательным знаком.</a:t>
                      </a:r>
                    </a:p>
                    <a:p>
                      <a:r>
                        <a:rPr lang="ru-RU" sz="1350" dirty="0"/>
                        <a:t>Поддерживается: только целочисленными типами данных.</a:t>
                      </a:r>
                    </a:p>
                    <a:p>
                      <a:r>
                        <a:rPr lang="ru-RU" sz="1350" b="1" dirty="0"/>
                        <a:t>Описатель точности: минимальное число цифр.</a:t>
                      </a:r>
                    </a:p>
                    <a:p>
                      <a:r>
                        <a:rPr lang="ru-RU" sz="1350" dirty="0"/>
                        <a:t>Описатель точности по умолчанию: минимальное необходимое число цифр.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50" dirty="0"/>
                        <a:t>1234 ("D") -&gt; 1234</a:t>
                      </a:r>
                    </a:p>
                    <a:p>
                      <a:r>
                        <a:rPr lang="en-US" sz="1350" dirty="0"/>
                        <a:t>-1234 ("D6") -&gt; -001234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4920">
                <a:tc>
                  <a:txBody>
                    <a:bodyPr/>
                    <a:lstStyle/>
                    <a:p>
                      <a:r>
                        <a:rPr lang="en-US" sz="1350" b="1" dirty="0"/>
                        <a:t>"E" </a:t>
                      </a:r>
                      <a:r>
                        <a:rPr lang="ru-RU" sz="1350" b="1" dirty="0"/>
                        <a:t>или "</a:t>
                      </a:r>
                      <a:r>
                        <a:rPr lang="en-US" sz="1350" b="1" dirty="0"/>
                        <a:t>e"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Экспоненциальный (научный)</a:t>
                      </a:r>
                    </a:p>
                  </a:txBody>
                  <a:tcPr vert="vert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Результат: экспоненциальная нотация.</a:t>
                      </a:r>
                    </a:p>
                    <a:p>
                      <a:r>
                        <a:rPr lang="ru-RU" sz="1350" dirty="0"/>
                        <a:t>Поддерживается: всеми числовыми типами данных.</a:t>
                      </a:r>
                    </a:p>
                    <a:p>
                      <a:r>
                        <a:rPr lang="ru-RU" sz="1350" b="1" dirty="0"/>
                        <a:t>Описатель точности: количество цифр дробной части.</a:t>
                      </a:r>
                    </a:p>
                    <a:p>
                      <a:r>
                        <a:rPr lang="ru-RU" sz="1350" dirty="0"/>
                        <a:t>Описатель точности по умолчанию: 6.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50" dirty="0"/>
                        <a:t>1052.0329112756 ("E", en-US) -&gt; 1</a:t>
                      </a:r>
                      <a:r>
                        <a:rPr lang="en-US" sz="1350" b="1" dirty="0"/>
                        <a:t>.</a:t>
                      </a:r>
                      <a:r>
                        <a:rPr lang="en-US" sz="1350" dirty="0"/>
                        <a:t>052033E+003</a:t>
                      </a:r>
                    </a:p>
                    <a:p>
                      <a:r>
                        <a:rPr lang="en-US" sz="1350" dirty="0"/>
                        <a:t>1052.0329112756 ("e", </a:t>
                      </a:r>
                      <a:r>
                        <a:rPr lang="en-US" sz="1350" dirty="0" err="1"/>
                        <a:t>fr</a:t>
                      </a:r>
                      <a:r>
                        <a:rPr lang="en-US" sz="1350" dirty="0"/>
                        <a:t>-FR) -&gt; 1</a:t>
                      </a:r>
                      <a:r>
                        <a:rPr lang="en-US" sz="1350" b="1" dirty="0"/>
                        <a:t>,</a:t>
                      </a:r>
                      <a:r>
                        <a:rPr lang="en-US" sz="1350" dirty="0"/>
                        <a:t>052033e+003</a:t>
                      </a:r>
                    </a:p>
                    <a:p>
                      <a:r>
                        <a:rPr lang="en-US" sz="1350" dirty="0"/>
                        <a:t>-1052.0329112756 ("e2", en-US) -&gt; -1</a:t>
                      </a:r>
                      <a:r>
                        <a:rPr lang="en-US" sz="1350" b="1" dirty="0"/>
                        <a:t>.</a:t>
                      </a:r>
                      <a:r>
                        <a:rPr lang="en-US" sz="1350" dirty="0"/>
                        <a:t>05e+003</a:t>
                      </a:r>
                    </a:p>
                    <a:p>
                      <a:r>
                        <a:rPr lang="en-US" sz="1350" dirty="0"/>
                        <a:t>-1052.0329112756 ("E2", </a:t>
                      </a:r>
                      <a:r>
                        <a:rPr lang="en-US" sz="1350" dirty="0" err="1"/>
                        <a:t>fr</a:t>
                      </a:r>
                      <a:r>
                        <a:rPr lang="en-US" sz="1350" dirty="0"/>
                        <a:t>-FR) -&gt; -1</a:t>
                      </a:r>
                      <a:r>
                        <a:rPr lang="en-US" sz="1350" b="1" dirty="0"/>
                        <a:t>,</a:t>
                      </a:r>
                      <a:r>
                        <a:rPr lang="en-US" sz="1350" dirty="0"/>
                        <a:t>05E+003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942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59423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E2065C-9D9D-4647-8EB8-9D2FF486B56F}" type="slidenum">
              <a:rPr lang="ru-RU" smtClean="0"/>
              <a:pPr/>
              <a:t>56</a:t>
            </a:fld>
            <a:endParaRPr lang="ru-RU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Описатели  формата – </a:t>
            </a:r>
            <a:r>
              <a:rPr lang="en-US" dirty="0"/>
              <a:t>2/3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-1" y="692696"/>
          <a:ext cx="9324529" cy="5935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34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617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89261">
                <a:tc>
                  <a:txBody>
                    <a:bodyPr/>
                    <a:lstStyle/>
                    <a:p>
                      <a:r>
                        <a:rPr lang="en-US" sz="1350" b="1" dirty="0">
                          <a:solidFill>
                            <a:schemeClr val="tx1"/>
                          </a:solidFill>
                        </a:rPr>
                        <a:t>"F" </a:t>
                      </a:r>
                      <a:r>
                        <a:rPr lang="ru-RU" sz="1350" b="1" dirty="0">
                          <a:solidFill>
                            <a:schemeClr val="tx1"/>
                          </a:solidFill>
                        </a:rPr>
                        <a:t>или "</a:t>
                      </a:r>
                      <a:r>
                        <a:rPr lang="en-US" sz="1350" b="1" dirty="0">
                          <a:solidFill>
                            <a:schemeClr val="tx1"/>
                          </a:solidFill>
                        </a:rPr>
                        <a:t>f"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b="0" dirty="0">
                          <a:solidFill>
                            <a:schemeClr val="tx1"/>
                          </a:solidFill>
                        </a:rPr>
                        <a:t>Фиксированная запятая</a:t>
                      </a:r>
                    </a:p>
                  </a:txBody>
                  <a:tcPr vert="vert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b="0" dirty="0">
                          <a:solidFill>
                            <a:schemeClr val="tx1"/>
                          </a:solidFill>
                        </a:rPr>
                        <a:t>Результат: цифры целой и дробной частей с необязательным отрицательным знаком.</a:t>
                      </a:r>
                    </a:p>
                    <a:p>
                      <a:r>
                        <a:rPr lang="ru-RU" sz="1350" b="0" dirty="0">
                          <a:solidFill>
                            <a:schemeClr val="tx1"/>
                          </a:solidFill>
                        </a:rPr>
                        <a:t>Поддерживается: всеми числовыми типами данных.</a:t>
                      </a:r>
                    </a:p>
                    <a:p>
                      <a:r>
                        <a:rPr lang="ru-RU" sz="1350" b="1" dirty="0">
                          <a:solidFill>
                            <a:schemeClr val="tx1"/>
                          </a:solidFill>
                        </a:rPr>
                        <a:t>Описатель точности: количество цифр дробной части.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1234.567 ("F", en-US) -&gt; 1234.57</a:t>
                      </a:r>
                    </a:p>
                    <a:p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1234.567 ("F", de-DE) -&gt; 1234,57</a:t>
                      </a:r>
                    </a:p>
                    <a:p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1234 ("F1", en-US) -&gt; 1234.0</a:t>
                      </a:r>
                    </a:p>
                    <a:p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1234 ("F1", de-DE) -&gt; 1234,0</a:t>
                      </a:r>
                    </a:p>
                    <a:p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-1234.56 ("F4", en-US) -&gt; -1234</a:t>
                      </a:r>
                      <a:r>
                        <a:rPr lang="en-US" sz="1350" b="1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5600</a:t>
                      </a:r>
                    </a:p>
                    <a:p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-1234.56 ("F4", de-DE) -&gt; -1234</a:t>
                      </a:r>
                      <a:r>
                        <a:rPr lang="en-US" sz="1350" b="1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5600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4068">
                <a:tc>
                  <a:txBody>
                    <a:bodyPr/>
                    <a:lstStyle/>
                    <a:p>
                      <a:r>
                        <a:rPr lang="en-US" sz="1350" b="1"/>
                        <a:t>"G" </a:t>
                      </a:r>
                      <a:r>
                        <a:rPr lang="ru-RU" sz="1350" b="1"/>
                        <a:t>или "</a:t>
                      </a:r>
                      <a:r>
                        <a:rPr lang="en-US" sz="1350" b="1"/>
                        <a:t>g"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Общие</a:t>
                      </a:r>
                    </a:p>
                  </a:txBody>
                  <a:tcPr vert="vert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Результат: наиболее компактная запись из двух вариантов: экспоненциального и с фиксированной запятой. </a:t>
                      </a:r>
                    </a:p>
                    <a:p>
                      <a:r>
                        <a:rPr lang="ru-RU" sz="1350" dirty="0"/>
                        <a:t>Поддерживается: всеми числовыми типами данных.</a:t>
                      </a:r>
                    </a:p>
                    <a:p>
                      <a:r>
                        <a:rPr lang="ru-RU" sz="1350" b="1" dirty="0"/>
                        <a:t>Описатель точности: количество значащих цифр.</a:t>
                      </a:r>
                    </a:p>
                    <a:p>
                      <a:r>
                        <a:rPr lang="ru-RU" sz="1350" dirty="0"/>
                        <a:t>Описатель точности по умолчанию: определяется численным типом.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350" dirty="0"/>
                        <a:t>-123.456 ("G", en-US) -&gt; -123.456</a:t>
                      </a:r>
                    </a:p>
                    <a:p>
                      <a:r>
                        <a:rPr lang="sv-SE" sz="1350" dirty="0"/>
                        <a:t>123.456 ("G", sv-SE) -&gt; -123,456</a:t>
                      </a:r>
                    </a:p>
                    <a:p>
                      <a:r>
                        <a:rPr lang="sv-SE" sz="1350" dirty="0"/>
                        <a:t>123.4546 ("G4", en-US) -&gt; 123.5</a:t>
                      </a:r>
                    </a:p>
                    <a:p>
                      <a:r>
                        <a:rPr lang="sv-SE" sz="1350" dirty="0"/>
                        <a:t>123.4546 ("G4", sv-SE) -&gt; 123,5</a:t>
                      </a:r>
                    </a:p>
                    <a:p>
                      <a:r>
                        <a:rPr lang="sv-SE" sz="1350" dirty="0"/>
                        <a:t>-1.234567890e-25 ("G", en-US) -&gt; -1.23456789E-25</a:t>
                      </a:r>
                    </a:p>
                    <a:p>
                      <a:r>
                        <a:rPr lang="sv-SE" sz="1350" dirty="0"/>
                        <a:t>-1.234567890e-25 ("G", sv-SE) -&gt; -1,23456789E-25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2488">
                <a:tc>
                  <a:txBody>
                    <a:bodyPr/>
                    <a:lstStyle/>
                    <a:p>
                      <a:r>
                        <a:rPr lang="en-US" sz="1350" b="1" dirty="0"/>
                        <a:t>"N" </a:t>
                      </a:r>
                      <a:r>
                        <a:rPr lang="ru-RU" sz="1350" b="1" dirty="0"/>
                        <a:t>или "</a:t>
                      </a:r>
                      <a:r>
                        <a:rPr lang="en-US" sz="1350" b="1" dirty="0"/>
                        <a:t>n"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Номер</a:t>
                      </a:r>
                    </a:p>
                  </a:txBody>
                  <a:tcPr vert="vert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Результат: цифры целой и дробной частей, разделители групп и разделитель целой и дробной частей с необязательным отрицательным знаком.</a:t>
                      </a:r>
                    </a:p>
                    <a:p>
                      <a:r>
                        <a:rPr lang="ru-RU" sz="1350" dirty="0"/>
                        <a:t>Поддерживается: всеми числовыми типами данных.</a:t>
                      </a:r>
                    </a:p>
                    <a:p>
                      <a:r>
                        <a:rPr lang="ru-RU" sz="1350" b="1" dirty="0"/>
                        <a:t>Описатель точности: желаемое число знаков дробной части.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350" dirty="0"/>
                        <a:t>1234.567 ("N", en-US) -&gt; 1,234.57</a:t>
                      </a:r>
                    </a:p>
                    <a:p>
                      <a:r>
                        <a:rPr lang="de-DE" sz="1350" dirty="0"/>
                        <a:t>1234.567 ("N", </a:t>
                      </a:r>
                      <a:r>
                        <a:rPr lang="de-DE" sz="1350" b="1" dirty="0"/>
                        <a:t>ru-RU</a:t>
                      </a:r>
                      <a:r>
                        <a:rPr lang="de-DE" sz="1350" dirty="0"/>
                        <a:t>) -&gt; </a:t>
                      </a:r>
                      <a:r>
                        <a:rPr lang="de-DE" sz="1350" b="1" dirty="0">
                          <a:solidFill>
                            <a:srgbClr val="C00000"/>
                          </a:solidFill>
                        </a:rPr>
                        <a:t>1 234,57 </a:t>
                      </a:r>
                    </a:p>
                    <a:p>
                      <a:r>
                        <a:rPr lang="de-DE" sz="1350" dirty="0"/>
                        <a:t>1234 ("N", en-US) -&gt; 1,234.0</a:t>
                      </a:r>
                    </a:p>
                    <a:p>
                      <a:r>
                        <a:rPr lang="de-DE" sz="1350" dirty="0"/>
                        <a:t>1234 ("N", ru-RU) -&gt; 1 234,0</a:t>
                      </a:r>
                    </a:p>
                    <a:p>
                      <a:r>
                        <a:rPr lang="de-DE" sz="1350" dirty="0"/>
                        <a:t>-1234.56 ("N", en-US) -&gt; -1,234.560</a:t>
                      </a:r>
                    </a:p>
                    <a:p>
                      <a:r>
                        <a:rPr lang="de-DE" sz="1350" dirty="0"/>
                        <a:t>-1234.56 ("N", ru-RU) -&gt; -1 234,560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0441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0442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F19E01-A7B6-4D97-8848-83819003F669}" type="slidenum">
              <a:rPr lang="ru-RU" smtClean="0"/>
              <a:pPr/>
              <a:t>57</a:t>
            </a:fld>
            <a:endParaRPr lang="ru-RU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Описатели  формата – </a:t>
            </a:r>
            <a:r>
              <a:rPr lang="en-US" dirty="0"/>
              <a:t>3/3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764705"/>
          <a:ext cx="9143998" cy="5653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0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920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30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57110">
                <a:tc>
                  <a:txBody>
                    <a:bodyPr/>
                    <a:lstStyle/>
                    <a:p>
                      <a:r>
                        <a:rPr lang="en-US" sz="1350" b="1" dirty="0">
                          <a:solidFill>
                            <a:schemeClr val="tx1"/>
                          </a:solidFill>
                        </a:rPr>
                        <a:t>"P" </a:t>
                      </a:r>
                      <a:r>
                        <a:rPr lang="ru-RU" sz="1350" b="1" dirty="0">
                          <a:solidFill>
                            <a:schemeClr val="tx1"/>
                          </a:solidFill>
                        </a:rPr>
                        <a:t>или "</a:t>
                      </a:r>
                      <a:r>
                        <a:rPr lang="en-US" sz="1350" b="1" dirty="0">
                          <a:solidFill>
                            <a:schemeClr val="tx1"/>
                          </a:solidFill>
                        </a:rPr>
                        <a:t>p"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b="0" dirty="0">
                          <a:solidFill>
                            <a:schemeClr val="tx1"/>
                          </a:solidFill>
                        </a:rPr>
                        <a:t>Процент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b="0" dirty="0">
                          <a:solidFill>
                            <a:schemeClr val="tx1"/>
                          </a:solidFill>
                        </a:rPr>
                        <a:t>Результат: число, умноженное на 100 и отображаемое с символом процента.</a:t>
                      </a:r>
                    </a:p>
                    <a:p>
                      <a:r>
                        <a:rPr lang="ru-RU" sz="1350" b="0" dirty="0">
                          <a:solidFill>
                            <a:schemeClr val="tx1"/>
                          </a:solidFill>
                        </a:rPr>
                        <a:t>Поддерживается: всеми числовыми типами данных.</a:t>
                      </a:r>
                    </a:p>
                    <a:p>
                      <a:r>
                        <a:rPr lang="ru-RU" sz="1350" b="0" dirty="0">
                          <a:solidFill>
                            <a:schemeClr val="tx1"/>
                          </a:solidFill>
                        </a:rPr>
                        <a:t>Описатель точности: желаемое число знаков дробной части.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1 ("P", en-US) -&gt; 100.00 %</a:t>
                      </a:r>
                    </a:p>
                    <a:p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1 ("P", </a:t>
                      </a:r>
                      <a:r>
                        <a:rPr lang="en-US" sz="1350" b="0" dirty="0" err="1">
                          <a:solidFill>
                            <a:schemeClr val="tx1"/>
                          </a:solidFill>
                        </a:rPr>
                        <a:t>fr</a:t>
                      </a:r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-FR) -&gt; 100,00 %</a:t>
                      </a:r>
                    </a:p>
                    <a:p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-0.39678 ("P1", en-US) -&gt; -39.7 %</a:t>
                      </a:r>
                    </a:p>
                    <a:p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-0.39678 ("P1", </a:t>
                      </a:r>
                      <a:r>
                        <a:rPr lang="en-US" sz="1350" b="0" dirty="0" err="1">
                          <a:solidFill>
                            <a:schemeClr val="tx1"/>
                          </a:solidFill>
                        </a:rPr>
                        <a:t>fr</a:t>
                      </a:r>
                      <a:r>
                        <a:rPr lang="en-US" sz="1350" b="0" dirty="0">
                          <a:solidFill>
                            <a:schemeClr val="tx1"/>
                          </a:solidFill>
                        </a:rPr>
                        <a:t>-FR) -&gt; -39,7 %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3559">
                <a:tc>
                  <a:txBody>
                    <a:bodyPr/>
                    <a:lstStyle/>
                    <a:p>
                      <a:r>
                        <a:rPr lang="en-US" sz="1350" b="1" dirty="0"/>
                        <a:t>"R" </a:t>
                      </a:r>
                      <a:r>
                        <a:rPr lang="ru-RU" sz="1350" b="1" dirty="0"/>
                        <a:t>или "</a:t>
                      </a:r>
                      <a:r>
                        <a:rPr lang="en-US" sz="1350" b="1" dirty="0"/>
                        <a:t>r"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/>
                        <a:t>Приемо-передача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Результат: строка, дающая при обратном преобразовании идентичное число.</a:t>
                      </a:r>
                    </a:p>
                    <a:p>
                      <a:r>
                        <a:rPr lang="ru-RU" sz="1350" dirty="0"/>
                        <a:t>Поддерживается: </a:t>
                      </a:r>
                      <a:r>
                        <a:rPr lang="ru-RU" sz="1350" dirty="0" err="1">
                          <a:hlinkClick r:id="rId2"/>
                        </a:rPr>
                        <a:t>Single</a:t>
                      </a:r>
                      <a:r>
                        <a:rPr lang="ru-RU" sz="1350" dirty="0"/>
                        <a:t>, </a:t>
                      </a:r>
                      <a:r>
                        <a:rPr lang="ru-RU" sz="1350" dirty="0" err="1">
                          <a:hlinkClick r:id="rId3"/>
                        </a:rPr>
                        <a:t>Double</a:t>
                      </a:r>
                      <a:r>
                        <a:rPr lang="ru-RU" sz="1350" dirty="0"/>
                        <a:t> и </a:t>
                      </a:r>
                      <a:r>
                        <a:rPr lang="ru-RU" sz="1350" dirty="0" err="1">
                          <a:hlinkClick r:id="rId4"/>
                        </a:rPr>
                        <a:t>BigInteger</a:t>
                      </a:r>
                      <a:r>
                        <a:rPr lang="ru-RU" sz="1350" dirty="0"/>
                        <a:t>.</a:t>
                      </a:r>
                    </a:p>
                    <a:p>
                      <a:r>
                        <a:rPr lang="ru-RU" sz="1350" dirty="0"/>
                        <a:t>Описатель точности: игнорируется.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350" dirty="0"/>
                        <a:t>123456789.12345678 ("R") -&gt; 123456789.12345678</a:t>
                      </a:r>
                    </a:p>
                    <a:p>
                      <a:r>
                        <a:rPr lang="pt-BR" sz="1350" dirty="0"/>
                        <a:t>-1234567890.12345678 ("R") -&gt; -1234567890.1234567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7946">
                <a:tc>
                  <a:txBody>
                    <a:bodyPr/>
                    <a:lstStyle/>
                    <a:p>
                      <a:r>
                        <a:rPr lang="en-US" sz="1350" b="1" dirty="0"/>
                        <a:t>"X" </a:t>
                      </a:r>
                      <a:r>
                        <a:rPr lang="ru-RU" sz="1350" b="1" dirty="0"/>
                        <a:t>или "</a:t>
                      </a:r>
                      <a:r>
                        <a:rPr lang="en-US" sz="1350" b="1" dirty="0"/>
                        <a:t>x"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/>
                        <a:t>Шестнадцатеричный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Результат: шестнадцатеричная строка.</a:t>
                      </a:r>
                    </a:p>
                    <a:p>
                      <a:r>
                        <a:rPr lang="ru-RU" sz="1350" dirty="0"/>
                        <a:t>Поддерживается: только целочисленными типами данных.</a:t>
                      </a:r>
                    </a:p>
                    <a:p>
                      <a:r>
                        <a:rPr lang="ru-RU" sz="1350" b="1" dirty="0"/>
                        <a:t>Описатель точности: число цифр в результирующей строке</a:t>
                      </a:r>
                      <a:r>
                        <a:rPr lang="ru-RU" sz="1350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255 ("X") -&gt; FF</a:t>
                      </a:r>
                    </a:p>
                    <a:p>
                      <a:r>
                        <a:rPr lang="en-US" sz="1600" dirty="0"/>
                        <a:t>-1 ("x") -&gt; ff</a:t>
                      </a:r>
                    </a:p>
                    <a:p>
                      <a:r>
                        <a:rPr lang="en-US" sz="1600" dirty="0"/>
                        <a:t>255 ("x4") -&gt; 00ff</a:t>
                      </a:r>
                    </a:p>
                    <a:p>
                      <a:r>
                        <a:rPr lang="en-US" sz="1600" dirty="0"/>
                        <a:t>-1 ("X4") -&gt; 00FF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4658">
                <a:tc>
                  <a:txBody>
                    <a:bodyPr/>
                    <a:lstStyle/>
                    <a:p>
                      <a:r>
                        <a:rPr lang="ru-RU" sz="1350"/>
                        <a:t>Любой другой символ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/>
                        <a:t>Неизвестный описатель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/>
                        <a:t>Результат: порождение исключения </a:t>
                      </a:r>
                      <a:r>
                        <a:rPr lang="ru-RU" sz="1350" dirty="0" err="1">
                          <a:hlinkClick r:id="rId5"/>
                        </a:rPr>
                        <a:t>FormatException</a:t>
                      </a:r>
                      <a:r>
                        <a:rPr lang="ru-RU" sz="1350" dirty="0"/>
                        <a:t> во время выполнения.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35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1470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1471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A00C8F-F496-489F-8491-DA9D42269456}" type="slidenum">
              <a:rPr lang="ru-RU" smtClean="0"/>
              <a:pPr/>
              <a:t>58</a:t>
            </a:fld>
            <a:endParaRPr lang="ru-RU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246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16E9FF-B77A-4F8B-B102-74B83A55A332}" type="slidenum">
              <a:rPr lang="ru-RU" smtClean="0"/>
              <a:pPr/>
              <a:t>59</a:t>
            </a:fld>
            <a:endParaRPr lang="ru-RU"/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628062" cy="6480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using System;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namespace 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{    class Class1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    {    static void Main()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       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700" dirty="0"/>
              <a:t>            </a:t>
            </a:r>
            <a:r>
              <a:rPr lang="en-US" sz="1700" dirty="0"/>
              <a:t>string s = </a:t>
            </a:r>
            <a:r>
              <a:rPr lang="en-US" sz="1700" dirty="0" err="1"/>
              <a:t>Console.ReadLine</a:t>
            </a:r>
            <a:r>
              <a:rPr lang="en-US" sz="1700" dirty="0"/>
              <a:t>();           // </a:t>
            </a:r>
            <a:r>
              <a:rPr lang="ru-RU" sz="1700" dirty="0"/>
              <a:t>ввод строки</a:t>
            </a:r>
            <a:endParaRPr lang="en-US" sz="17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            char c = (char)</a:t>
            </a:r>
            <a:r>
              <a:rPr lang="en-US" sz="1700" dirty="0" err="1"/>
              <a:t>Console.Read</a:t>
            </a:r>
            <a:r>
              <a:rPr lang="en-US" sz="1700" dirty="0"/>
              <a:t>();          // </a:t>
            </a:r>
            <a:r>
              <a:rPr lang="ru-RU" sz="1700" dirty="0"/>
              <a:t>ввод символа</a:t>
            </a:r>
            <a:endParaRPr lang="en-US" sz="17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            </a:t>
            </a:r>
            <a:r>
              <a:rPr lang="en-US" sz="1700" dirty="0" err="1"/>
              <a:t>Console.ReadLine</a:t>
            </a:r>
            <a:r>
              <a:rPr lang="en-US" sz="1700" dirty="0"/>
              <a:t>();    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        </a:t>
            </a:r>
            <a:endParaRPr lang="ru-RU" sz="17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700" dirty="0"/>
              <a:t>            </a:t>
            </a:r>
            <a:r>
              <a:rPr lang="en-US" sz="1700" dirty="0"/>
              <a:t>string </a:t>
            </a:r>
            <a:r>
              <a:rPr lang="en-US" sz="1700" dirty="0" err="1"/>
              <a:t>buf</a:t>
            </a:r>
            <a:r>
              <a:rPr lang="ru-RU" sz="1700" dirty="0"/>
              <a:t>;                                       // буфер для ввода чисел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700" dirty="0"/>
              <a:t>            </a:t>
            </a:r>
            <a:r>
              <a:rPr lang="en-US" sz="1700" dirty="0" err="1"/>
              <a:t>buf</a:t>
            </a:r>
            <a:r>
              <a:rPr lang="en-US" sz="1700" dirty="0"/>
              <a:t> = </a:t>
            </a:r>
            <a:r>
              <a:rPr lang="en-US" sz="1700" dirty="0" err="1"/>
              <a:t>Console.ReadLine</a:t>
            </a:r>
            <a:r>
              <a:rPr lang="en-US" sz="1700" dirty="0"/>
              <a:t>();</a:t>
            </a:r>
            <a:r>
              <a:rPr lang="ru-RU" sz="1700" dirty="0"/>
              <a:t>                </a:t>
            </a:r>
            <a:endParaRPr lang="en-US" sz="17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            </a:t>
            </a:r>
            <a:r>
              <a:rPr lang="en-US" sz="1700" dirty="0" err="1"/>
              <a:t>int</a:t>
            </a:r>
            <a:r>
              <a:rPr lang="en-US" sz="1700" dirty="0"/>
              <a:t> </a:t>
            </a:r>
            <a:r>
              <a:rPr lang="en-US" sz="1700" dirty="0" err="1"/>
              <a:t>i</a:t>
            </a:r>
            <a:r>
              <a:rPr lang="en-US" sz="1700" dirty="0"/>
              <a:t> = </a:t>
            </a:r>
            <a:r>
              <a:rPr lang="en-US" sz="1700" b="1" dirty="0"/>
              <a:t>Convert.ToInt32</a:t>
            </a:r>
            <a:r>
              <a:rPr lang="en-US" sz="1700" dirty="0"/>
              <a:t>( </a:t>
            </a:r>
            <a:r>
              <a:rPr lang="en-US" sz="1700" dirty="0" err="1"/>
              <a:t>buf</a:t>
            </a:r>
            <a:r>
              <a:rPr lang="en-US" sz="1700" dirty="0"/>
              <a:t> );           // </a:t>
            </a:r>
            <a:r>
              <a:rPr lang="ru-RU" sz="1700" dirty="0"/>
              <a:t>преобразование в целое</a:t>
            </a:r>
            <a:endParaRPr lang="en-US" sz="17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7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            </a:t>
            </a:r>
            <a:r>
              <a:rPr lang="en-US" sz="1700" dirty="0" err="1"/>
              <a:t>buf</a:t>
            </a:r>
            <a:r>
              <a:rPr lang="en-US" sz="1700" dirty="0"/>
              <a:t> = </a:t>
            </a:r>
            <a:r>
              <a:rPr lang="en-US" sz="1700" dirty="0" err="1"/>
              <a:t>Console.ReadLine</a:t>
            </a:r>
            <a:r>
              <a:rPr lang="en-US" sz="1700" dirty="0"/>
              <a:t>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            double x = </a:t>
            </a:r>
            <a:r>
              <a:rPr lang="en-US" sz="1700" b="1" dirty="0" err="1"/>
              <a:t>Convert.ToDouble</a:t>
            </a:r>
            <a:r>
              <a:rPr lang="en-US" sz="1700" dirty="0"/>
              <a:t>( </a:t>
            </a:r>
            <a:r>
              <a:rPr lang="en-US" sz="1700" dirty="0" err="1"/>
              <a:t>buf</a:t>
            </a:r>
            <a:r>
              <a:rPr lang="en-US" sz="1700" dirty="0"/>
              <a:t> ); // </a:t>
            </a:r>
            <a:r>
              <a:rPr lang="ru-RU" sz="1700" dirty="0"/>
              <a:t>преобразование в вещ.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7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700" dirty="0"/>
              <a:t>            </a:t>
            </a:r>
            <a:r>
              <a:rPr lang="en-US" sz="1700" dirty="0" err="1"/>
              <a:t>buf</a:t>
            </a:r>
            <a:r>
              <a:rPr lang="en-US" sz="1700" dirty="0"/>
              <a:t> = </a:t>
            </a:r>
            <a:r>
              <a:rPr lang="en-US" sz="1700" dirty="0" err="1"/>
              <a:t>Console.ReadLine</a:t>
            </a:r>
            <a:r>
              <a:rPr lang="en-US" sz="1700" dirty="0"/>
              <a:t>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/>
              <a:t>            double y = </a:t>
            </a:r>
            <a:r>
              <a:rPr lang="en-US" sz="1700" b="1" dirty="0" err="1"/>
              <a:t>double.Parse</a:t>
            </a:r>
            <a:r>
              <a:rPr lang="en-US" sz="1700" dirty="0"/>
              <a:t>( </a:t>
            </a:r>
            <a:r>
              <a:rPr lang="en-US" sz="1700" dirty="0" err="1"/>
              <a:t>buf</a:t>
            </a:r>
            <a:r>
              <a:rPr lang="en-US" sz="1700" dirty="0"/>
              <a:t> );         // </a:t>
            </a:r>
            <a:r>
              <a:rPr lang="ru-RU" sz="1700" dirty="0"/>
              <a:t>преобразование в вещ.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700" dirty="0"/>
              <a:t>  </a:t>
            </a:r>
            <a:r>
              <a:rPr lang="en-US" sz="1700" dirty="0"/>
              <a:t>	</a:t>
            </a:r>
            <a:r>
              <a:rPr lang="ru-RU" sz="1700" dirty="0"/>
              <a:t> 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700" dirty="0"/>
              <a:t>  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700" dirty="0"/>
              <a:t>}</a:t>
            </a:r>
          </a:p>
        </p:txBody>
      </p:sp>
      <p:sp>
        <p:nvSpPr>
          <p:cNvPr id="62469" name="Rectangle 3"/>
          <p:cNvSpPr>
            <a:spLocks noGrp="1" noChangeArrowheads="1"/>
          </p:cNvSpPr>
          <p:nvPr>
            <p:ph type="title"/>
          </p:nvPr>
        </p:nvSpPr>
        <p:spPr>
          <a:xfrm>
            <a:off x="441325" y="0"/>
            <a:ext cx="8702675" cy="519113"/>
          </a:xfrm>
          <a:noFill/>
        </p:spPr>
        <p:txBody>
          <a:bodyPr/>
          <a:lstStyle/>
          <a:p>
            <a:pPr eaLnBrk="1" hangingPunct="1"/>
            <a:r>
              <a:rPr lang="ru-RU" dirty="0"/>
              <a:t>Ввод с консоли – 1</a:t>
            </a:r>
            <a:r>
              <a:rPr lang="en-US" dirty="0"/>
              <a:t>/2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1024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069000-E42B-444E-AC89-0565B3622A02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Нотации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836613"/>
            <a:ext cx="7008812" cy="4537075"/>
          </a:xfrm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ru-RU" sz="2000"/>
              <a:t>Понятные и согласованные между собой имена — основа хорошего стиля. Существует несколько </a:t>
            </a:r>
            <a:r>
              <a:rPr lang="ru-RU" sz="2000" i="1"/>
              <a:t>нотаций</a:t>
            </a:r>
            <a:r>
              <a:rPr lang="ru-RU" sz="2000"/>
              <a:t> — соглашений о правилах создания имен.</a:t>
            </a:r>
          </a:p>
          <a:p>
            <a:pPr marL="0" indent="0" eaLnBrk="1" hangingPunct="1">
              <a:lnSpc>
                <a:spcPct val="115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ru-RU" sz="2000"/>
              <a:t>В </a:t>
            </a:r>
            <a:r>
              <a:rPr lang="en-US" sz="2000"/>
              <a:t>C# </a:t>
            </a:r>
            <a:r>
              <a:rPr lang="ru-RU" sz="2000"/>
              <a:t>для именования различных видов программных объектов чаще всего используются две нотации:</a:t>
            </a:r>
            <a:endParaRPr lang="ru-RU" sz="2000" i="1"/>
          </a:p>
          <a:p>
            <a:pPr marL="0" indent="0" eaLnBrk="1" hangingPunct="1">
              <a:lnSpc>
                <a:spcPct val="115000"/>
              </a:lnSpc>
              <a:spcBef>
                <a:spcPct val="35000"/>
              </a:spcBef>
            </a:pPr>
            <a:r>
              <a:rPr lang="ru-RU" sz="2000" i="1"/>
              <a:t> Нотация Паскаля - </a:t>
            </a:r>
            <a:r>
              <a:rPr lang="ru-RU" sz="2000"/>
              <a:t>каждое слово начинается с прописной буквы:</a:t>
            </a:r>
          </a:p>
          <a:p>
            <a:pPr marL="822325" lvl="1" eaLnBrk="1" hangingPunct="1">
              <a:lnSpc>
                <a:spcPct val="115000"/>
              </a:lnSpc>
              <a:spcBef>
                <a:spcPct val="35000"/>
              </a:spcBef>
            </a:pPr>
            <a:r>
              <a:rPr lang="ru-RU" sz="1800">
                <a:solidFill>
                  <a:srgbClr val="006600"/>
                </a:solidFill>
              </a:rPr>
              <a:t>MaxLength, </a:t>
            </a:r>
            <a:r>
              <a:rPr lang="en-US" sz="1800">
                <a:solidFill>
                  <a:srgbClr val="006600"/>
                </a:solidFill>
              </a:rPr>
              <a:t>MyFuzzyShooshpanchik</a:t>
            </a:r>
            <a:endParaRPr lang="ru-RU" sz="1800" i="1">
              <a:solidFill>
                <a:srgbClr val="006600"/>
              </a:solidFill>
            </a:endParaRPr>
          </a:p>
          <a:p>
            <a:pPr marL="0" indent="0" eaLnBrk="1" hangingPunct="1">
              <a:lnSpc>
                <a:spcPct val="115000"/>
              </a:lnSpc>
              <a:spcBef>
                <a:spcPct val="35000"/>
              </a:spcBef>
            </a:pPr>
            <a:r>
              <a:rPr lang="ru-RU" sz="2000" i="1"/>
              <a:t> Camel notation -</a:t>
            </a:r>
            <a:r>
              <a:rPr lang="ru-RU" sz="2000"/>
              <a:t> с прописной буквы начинается каждое слово, составляющее идентификатор, кроме первого:</a:t>
            </a:r>
          </a:p>
          <a:p>
            <a:pPr marL="822325" lvl="1" eaLnBrk="1" hangingPunct="1">
              <a:lnSpc>
                <a:spcPct val="115000"/>
              </a:lnSpc>
              <a:spcBef>
                <a:spcPct val="35000"/>
              </a:spcBef>
            </a:pPr>
            <a:r>
              <a:rPr lang="ru-RU" sz="1800">
                <a:solidFill>
                  <a:srgbClr val="006600"/>
                </a:solidFill>
              </a:rPr>
              <a:t>maxLength, </a:t>
            </a:r>
            <a:r>
              <a:rPr lang="en-US" sz="1800">
                <a:solidFill>
                  <a:srgbClr val="006600"/>
                </a:solidFill>
              </a:rPr>
              <a:t>myFuzzyShooshpanchik</a:t>
            </a:r>
            <a:endParaRPr lang="ru-RU" sz="1800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3491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E78D8B-9776-4E23-854A-1239B4277578}" type="slidenum">
              <a:rPr lang="ru-RU" smtClean="0"/>
              <a:pPr/>
              <a:t>60</a:t>
            </a:fld>
            <a:endParaRPr lang="ru-RU"/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628062" cy="6480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using System;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namespace 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{    class Class1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{    static void Main()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            </a:t>
            </a:r>
            <a:r>
              <a:rPr lang="en-US" sz="2000"/>
              <a:t>string s = Console.ReadLine();           // </a:t>
            </a:r>
            <a:r>
              <a:rPr lang="ru-RU" sz="2000"/>
              <a:t>ввод строки</a:t>
            </a:r>
            <a:endParaRPr 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char c = (char)Console.Read();          // </a:t>
            </a:r>
            <a:r>
              <a:rPr lang="ru-RU" sz="2000"/>
              <a:t>ввод символа</a:t>
            </a:r>
            <a:endParaRPr 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    Console.ReadLine();    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   </a:t>
            </a: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            </a:t>
            </a:r>
            <a:r>
              <a:rPr lang="en-US" sz="2000"/>
              <a:t>int i = Convert.ToInt32(</a:t>
            </a:r>
            <a:r>
              <a:rPr lang="ru-RU" sz="2000"/>
              <a:t> </a:t>
            </a:r>
            <a:r>
              <a:rPr lang="en-US" sz="2000"/>
              <a:t>Console.ReadLine() );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            </a:t>
            </a:r>
            <a:r>
              <a:rPr lang="en-US" sz="2000"/>
              <a:t>double x = Convert.ToDouble(</a:t>
            </a:r>
            <a:r>
              <a:rPr lang="ru-RU" sz="2000"/>
              <a:t> </a:t>
            </a:r>
            <a:r>
              <a:rPr lang="en-US" sz="2000"/>
              <a:t>Console.ReadLine()</a:t>
            </a:r>
            <a:r>
              <a:rPr lang="ru-RU" sz="2000"/>
              <a:t> </a:t>
            </a:r>
            <a:r>
              <a:rPr lang="en-US" sz="2000"/>
              <a:t>); </a:t>
            </a: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            </a:t>
            </a:r>
            <a:r>
              <a:rPr lang="en-US" sz="2000"/>
              <a:t>double y = double.Parse(</a:t>
            </a:r>
            <a:r>
              <a:rPr lang="ru-RU" sz="2000"/>
              <a:t> </a:t>
            </a:r>
            <a:r>
              <a:rPr lang="en-US" sz="2000"/>
              <a:t>Console.ReadLine()</a:t>
            </a:r>
            <a:r>
              <a:rPr lang="ru-RU" sz="2000"/>
              <a:t> </a:t>
            </a:r>
            <a:r>
              <a:rPr lang="en-US" sz="2000"/>
              <a:t>);         </a:t>
            </a: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  </a:t>
            </a:r>
            <a:r>
              <a:rPr lang="en-US" sz="2000"/>
              <a:t>	</a:t>
            </a:r>
            <a:r>
              <a:rPr lang="ru-RU" sz="2000"/>
              <a:t> 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  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}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title"/>
          </p:nvPr>
        </p:nvSpPr>
        <p:spPr>
          <a:xfrm>
            <a:off x="441325" y="0"/>
            <a:ext cx="8702675" cy="519113"/>
          </a:xfrm>
          <a:noFill/>
        </p:spPr>
        <p:txBody>
          <a:bodyPr/>
          <a:lstStyle/>
          <a:p>
            <a:pPr eaLnBrk="1" hangingPunct="1"/>
            <a:r>
              <a:rPr lang="ru-RU" dirty="0"/>
              <a:t>Ввод с консоли – 2</a:t>
            </a:r>
            <a:r>
              <a:rPr lang="en-US" dirty="0"/>
              <a:t>/2</a:t>
            </a:r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205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82FFF1-1C69-40C1-B6A8-A551CEACD729}" type="slidenum">
              <a:rPr lang="ru-RU" smtClean="0"/>
              <a:pPr/>
              <a:t>61</a:t>
            </a:fld>
            <a:endParaRPr lang="ru-RU"/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620713"/>
            <a:ext cx="9144000" cy="590391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using System;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namespace CA1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{    class Class1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{    static void Main()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{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	    </a:t>
            </a:r>
            <a:r>
              <a:rPr lang="en-US" sz="1800" b="1" dirty="0" err="1"/>
              <a:t>Console.WriteLine</a:t>
            </a:r>
            <a:r>
              <a:rPr lang="en-US" sz="1800" b="1" dirty="0"/>
              <a:t>( "</a:t>
            </a:r>
            <a:r>
              <a:rPr lang="ru-RU" sz="1800" b="1" dirty="0"/>
              <a:t>Введите температуру по Фаренгейту</a:t>
            </a:r>
            <a:r>
              <a:rPr lang="en-US" sz="1800" b="1" dirty="0"/>
              <a:t>" );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</a:t>
            </a:r>
            <a:r>
              <a:rPr lang="en-US" sz="1800" b="1" dirty="0">
                <a:solidFill>
                  <a:srgbClr val="0070C0"/>
                </a:solidFill>
              </a:rPr>
              <a:t>double </a:t>
            </a:r>
            <a:r>
              <a:rPr lang="en-US" sz="1800" b="1" dirty="0" err="1">
                <a:solidFill>
                  <a:srgbClr val="0070C0"/>
                </a:solidFill>
              </a:rPr>
              <a:t>fahr</a:t>
            </a:r>
            <a:r>
              <a:rPr lang="en-US" sz="1800" dirty="0"/>
              <a:t> = </a:t>
            </a:r>
            <a:r>
              <a:rPr lang="en-US" sz="1800" dirty="0" err="1"/>
              <a:t>Convert.ToDouble</a:t>
            </a:r>
            <a:r>
              <a:rPr lang="en-US" sz="1800" dirty="0"/>
              <a:t>(</a:t>
            </a:r>
            <a:r>
              <a:rPr lang="ru-RU" sz="1800" dirty="0"/>
              <a:t> </a:t>
            </a:r>
            <a:r>
              <a:rPr lang="en-US" sz="1800" dirty="0" err="1"/>
              <a:t>Console.ReadLine</a:t>
            </a:r>
            <a:r>
              <a:rPr lang="en-US" sz="1800" dirty="0"/>
              <a:t>() );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</a:t>
            </a:r>
            <a:r>
              <a:rPr lang="en-US" sz="1800" b="1" dirty="0">
                <a:solidFill>
                  <a:srgbClr val="0070C0"/>
                </a:solidFill>
              </a:rPr>
              <a:t>double </a:t>
            </a:r>
            <a:r>
              <a:rPr lang="en-US" sz="1800" b="1" dirty="0" err="1">
                <a:solidFill>
                  <a:srgbClr val="0070C0"/>
                </a:solidFill>
              </a:rPr>
              <a:t>cels</a:t>
            </a:r>
            <a:r>
              <a:rPr lang="en-US" sz="1800" b="1" dirty="0">
                <a:solidFill>
                  <a:srgbClr val="0070C0"/>
                </a:solidFill>
              </a:rPr>
              <a:t> </a:t>
            </a:r>
            <a:r>
              <a:rPr lang="en-US" sz="1800" dirty="0"/>
              <a:t>=</a:t>
            </a:r>
            <a:r>
              <a:rPr lang="ru-RU" sz="1800" b="1" dirty="0"/>
              <a:t>5</a:t>
            </a:r>
            <a:r>
              <a:rPr lang="en-US" sz="1800" b="1" dirty="0"/>
              <a:t>.0</a:t>
            </a:r>
            <a:r>
              <a:rPr lang="ru-RU" sz="1800" b="1" dirty="0"/>
              <a:t> / 9 </a:t>
            </a:r>
            <a:r>
              <a:rPr lang="ru-RU" sz="1800" dirty="0"/>
              <a:t>* (</a:t>
            </a:r>
            <a:r>
              <a:rPr lang="en-US" sz="1800" dirty="0" err="1"/>
              <a:t>fahr</a:t>
            </a:r>
            <a:r>
              <a:rPr lang="ru-RU" sz="1800" dirty="0"/>
              <a:t> - 32)</a:t>
            </a:r>
            <a:r>
              <a:rPr lang="en-US" sz="1800" dirty="0"/>
              <a:t>;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        </a:t>
            </a:r>
            <a:r>
              <a:rPr lang="en-US" sz="1800" dirty="0" err="1"/>
              <a:t>Console.WriteLine</a:t>
            </a:r>
            <a:r>
              <a:rPr lang="en-US" sz="1800" dirty="0"/>
              <a:t>( "</a:t>
            </a:r>
            <a:r>
              <a:rPr lang="ru-RU" sz="1800" dirty="0"/>
              <a:t>По Фаренгейту:</a:t>
            </a:r>
            <a:r>
              <a:rPr lang="en-US" sz="1800" dirty="0"/>
              <a:t> {0} </a:t>
            </a:r>
            <a:r>
              <a:rPr lang="ru-RU" sz="1800" dirty="0"/>
              <a:t>в градусах Цельсия:</a:t>
            </a:r>
            <a:r>
              <a:rPr lang="en-US" sz="1800" dirty="0"/>
              <a:t> {1}", 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800" dirty="0"/>
              <a:t>				  </a:t>
            </a:r>
            <a:r>
              <a:rPr lang="en-US" sz="1800" dirty="0" err="1"/>
              <a:t>fahr</a:t>
            </a:r>
            <a:r>
              <a:rPr lang="en-US" sz="1800" dirty="0"/>
              <a:t>, </a:t>
            </a:r>
            <a:r>
              <a:rPr lang="en-US" sz="1800" dirty="0" err="1"/>
              <a:t>cels</a:t>
            </a:r>
            <a:r>
              <a:rPr lang="en-US" sz="1800" dirty="0"/>
              <a:t> );</a:t>
            </a:r>
            <a:endParaRPr lang="ru-RU" sz="18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      }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   }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1800" dirty="0"/>
              <a:t>}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-4107"/>
            <a:ext cx="8162925" cy="523220"/>
          </a:xfrm>
          <a:noFill/>
        </p:spPr>
        <p:txBody>
          <a:bodyPr/>
          <a:lstStyle/>
          <a:p>
            <a:pPr eaLnBrk="1" hangingPunct="1"/>
            <a:r>
              <a:rPr lang="ru-RU" dirty="0"/>
              <a:t>Пример: перевод температуры из </a:t>
            </a:r>
            <a:r>
              <a:rPr lang="en-US" dirty="0"/>
              <a:t>F </a:t>
            </a:r>
            <a:r>
              <a:rPr lang="ru-RU" dirty="0"/>
              <a:t>в С</a:t>
            </a:r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4067175" y="836613"/>
          <a:ext cx="3132138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787058" imgH="355446" progId="Equation.3">
                  <p:embed/>
                </p:oleObj>
              </mc:Choice>
              <mc:Fallback>
                <p:oleObj r:id="rId3" imgW="787058" imgH="35544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836613"/>
                        <a:ext cx="3132138" cy="1397000"/>
                      </a:xfrm>
                      <a:prstGeom prst="rect">
                        <a:avLst/>
                      </a:prstGeom>
                      <a:solidFill>
                        <a:srgbClr val="99CC00">
                          <a:alpha val="28999"/>
                        </a:srgbClr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64515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6589FC-DD13-42AD-AB27-49E3EB312AFC}" type="slidenum">
              <a:rPr lang="ru-RU" smtClean="0"/>
              <a:pPr/>
              <a:t>62</a:t>
            </a:fld>
            <a:endParaRPr lang="ru-RU"/>
          </a:p>
        </p:txBody>
      </p:sp>
      <p:sp>
        <p:nvSpPr>
          <p:cNvPr id="645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Домашнее задание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/>
              <a:t>Изучить темы:</a:t>
            </a:r>
          </a:p>
          <a:p>
            <a:pPr lvl="1" eaLnBrk="1" hangingPunct="1">
              <a:defRPr/>
            </a:pP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Виды констант в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C#</a:t>
            </a:r>
          </a:p>
          <a:p>
            <a:pPr lvl="1" eaLnBrk="1" hangingPunct="1">
              <a:defRPr/>
            </a:pP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Понятие «тип данных»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;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 встроенные типы С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#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  <a:p>
            <a:pPr lvl="1" eaLnBrk="1" hangingPunct="1">
              <a:defRPr/>
            </a:pP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Переменные: описание, инициализация, область действия, время жизни</a:t>
            </a:r>
          </a:p>
          <a:p>
            <a:pPr lvl="1" eaLnBrk="1" hangingPunct="1">
              <a:defRPr/>
            </a:pPr>
            <a:r>
              <a:rPr lang="ru-RU" dirty="0"/>
              <a:t>Операции: приоритеты, тип результата</a:t>
            </a:r>
          </a:p>
          <a:p>
            <a:pPr lvl="1" eaLnBrk="1" hangingPunct="1">
              <a:defRPr/>
            </a:pPr>
            <a:r>
              <a:rPr lang="ru-RU" dirty="0"/>
              <a:t>Неявные преобразования типов</a:t>
            </a:r>
          </a:p>
          <a:p>
            <a:pPr lvl="1" eaLnBrk="1" hangingPunct="1">
              <a:defRPr/>
            </a:pPr>
            <a:r>
              <a:rPr lang="ru-RU" dirty="0"/>
              <a:t>Простейший ввод и вывод</a:t>
            </a:r>
            <a:r>
              <a:rPr lang="en-US" dirty="0"/>
              <a:t> (</a:t>
            </a:r>
            <a:r>
              <a:rPr lang="ru-RU" dirty="0"/>
              <a:t>класс </a:t>
            </a:r>
            <a:r>
              <a:rPr lang="en-US" dirty="0"/>
              <a:t>Console)</a:t>
            </a:r>
            <a:endParaRPr lang="ru-RU" dirty="0"/>
          </a:p>
          <a:p>
            <a:pPr lvl="1" eaLnBrk="1" hangingPunct="1">
              <a:defRPr/>
            </a:pPr>
            <a:endParaRPr lang="ru-RU" dirty="0"/>
          </a:p>
          <a:p>
            <a:pPr marL="1792288" lvl="1" indent="-1609725" eaLnBrk="1" hangingPunct="1">
              <a:buFont typeface="Wingdings" pitchFamily="2" charset="2"/>
              <a:buNone/>
              <a:defRPr/>
            </a:pPr>
            <a:r>
              <a:rPr lang="ru-RU" sz="1800" i="1" dirty="0"/>
              <a:t>Примечание: «изучить» - прочитать в учебнике, найти в стандарте</a:t>
            </a:r>
            <a:r>
              <a:rPr lang="ru-RU" sz="1800" i="1"/>
              <a:t>, найти </a:t>
            </a:r>
            <a:r>
              <a:rPr lang="ru-RU" sz="1800" i="1" dirty="0"/>
              <a:t>в справке, понять, применить в программе, уложить в голове в систему, объяснить бабушке.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1126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17EE39-DAE5-4337-AC34-CE671D4AC87F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324975" cy="519113"/>
          </a:xfrm>
        </p:spPr>
        <p:txBody>
          <a:bodyPr/>
          <a:lstStyle/>
          <a:p>
            <a:pPr eaLnBrk="1" hangingPunct="1"/>
            <a:r>
              <a:rPr lang="ru-RU"/>
              <a:t>Ключевые слова, знаки операций, разделители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964612" cy="53054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Aft>
                <a:spcPct val="20000"/>
              </a:spcAft>
            </a:pPr>
            <a:r>
              <a:rPr lang="ru-RU" sz="2000" i="1">
                <a:solidFill>
                  <a:schemeClr val="hlink"/>
                </a:solidFill>
              </a:rPr>
              <a:t>Ключевые</a:t>
            </a:r>
            <a:r>
              <a:rPr lang="ru-RU" sz="2000">
                <a:solidFill>
                  <a:schemeClr val="hlink"/>
                </a:solidFill>
              </a:rPr>
              <a:t> </a:t>
            </a:r>
            <a:r>
              <a:rPr lang="ru-RU" sz="2000" i="1">
                <a:solidFill>
                  <a:schemeClr val="hlink"/>
                </a:solidFill>
              </a:rPr>
              <a:t>слова</a:t>
            </a:r>
            <a:r>
              <a:rPr lang="ru-RU" sz="2000"/>
              <a:t> — идентификаторы, имеющие специальное значение для компилятора. Их можно использовать только в том смысле, в котором они определены. </a:t>
            </a:r>
          </a:p>
          <a:p>
            <a:pPr lvl="1" eaLnBrk="1" hangingPunct="1">
              <a:lnSpc>
                <a:spcPct val="120000"/>
              </a:lnSpc>
              <a:spcAft>
                <a:spcPct val="20000"/>
              </a:spcAft>
            </a:pPr>
            <a:r>
              <a:rPr lang="ru-RU" sz="1800"/>
              <a:t>Например, для оператора перехода определено слово </a:t>
            </a:r>
            <a:r>
              <a:rPr lang="ru-RU" sz="1800">
                <a:solidFill>
                  <a:schemeClr val="hlink"/>
                </a:solidFill>
              </a:rPr>
              <a:t>goto</a:t>
            </a:r>
            <a:r>
              <a:rPr lang="ru-RU" sz="1800"/>
              <a:t>.</a:t>
            </a:r>
          </a:p>
          <a:p>
            <a:pPr eaLnBrk="1" hangingPunct="1">
              <a:lnSpc>
                <a:spcPct val="120000"/>
              </a:lnSpc>
              <a:spcAft>
                <a:spcPct val="20000"/>
              </a:spcAft>
            </a:pPr>
            <a:r>
              <a:rPr lang="ru-RU" sz="2000" i="1">
                <a:solidFill>
                  <a:schemeClr val="hlink"/>
                </a:solidFill>
              </a:rPr>
              <a:t>Знак операции</a:t>
            </a:r>
            <a:r>
              <a:rPr lang="ru-RU" sz="2000"/>
              <a:t> — один или более символов, определяющих действие над операндами. Внутри знака операции пробелы не допускаются. </a:t>
            </a:r>
          </a:p>
          <a:p>
            <a:pPr lvl="1" eaLnBrk="1" hangingPunct="1">
              <a:lnSpc>
                <a:spcPct val="120000"/>
              </a:lnSpc>
              <a:spcAft>
                <a:spcPct val="20000"/>
              </a:spcAft>
            </a:pPr>
            <a:r>
              <a:rPr lang="ru-RU" sz="1800"/>
              <a:t>Например</a:t>
            </a:r>
            <a:r>
              <a:rPr lang="en-US" sz="1800"/>
              <a:t>:</a:t>
            </a:r>
            <a:r>
              <a:rPr lang="ru-RU" sz="1800"/>
              <a:t> </a:t>
            </a:r>
            <a:r>
              <a:rPr lang="ru-RU" sz="2400" b="1"/>
              <a:t>+</a:t>
            </a:r>
            <a:r>
              <a:rPr lang="en-US" sz="2400" b="1"/>
              <a:t>   </a:t>
            </a:r>
            <a:r>
              <a:rPr lang="ru-RU" sz="1800"/>
              <a:t> </a:t>
            </a:r>
            <a:r>
              <a:rPr lang="en-US" sz="2400" b="1"/>
              <a:t>-   </a:t>
            </a:r>
            <a:r>
              <a:rPr lang="ru-RU" sz="1800"/>
              <a:t> </a:t>
            </a:r>
            <a:r>
              <a:rPr lang="en-US" sz="2400" b="1"/>
              <a:t>=      ==     </a:t>
            </a:r>
            <a:r>
              <a:rPr lang="en-US" sz="1800"/>
              <a:t> </a:t>
            </a:r>
            <a:r>
              <a:rPr lang="en-US" sz="2400" b="1"/>
              <a:t>%=     </a:t>
            </a:r>
            <a:r>
              <a:rPr lang="en-US" sz="1800"/>
              <a:t> </a:t>
            </a:r>
            <a:r>
              <a:rPr lang="en-US" sz="2400" b="1"/>
              <a:t>new      </a:t>
            </a:r>
            <a:r>
              <a:rPr lang="en-US"/>
              <a:t> </a:t>
            </a:r>
            <a:r>
              <a:rPr lang="en-US" sz="2400" b="1"/>
              <a:t>is</a:t>
            </a:r>
            <a:r>
              <a:rPr lang="ru-RU" sz="1800"/>
              <a:t> </a:t>
            </a:r>
          </a:p>
          <a:p>
            <a:pPr eaLnBrk="1" hangingPunct="1">
              <a:lnSpc>
                <a:spcPct val="120000"/>
              </a:lnSpc>
              <a:spcAft>
                <a:spcPct val="20000"/>
              </a:spcAft>
            </a:pPr>
            <a:r>
              <a:rPr lang="ru-RU" sz="2000"/>
              <a:t>Операции делятся на </a:t>
            </a:r>
            <a:r>
              <a:rPr lang="ru-RU" sz="2000" i="1"/>
              <a:t>унарные</a:t>
            </a:r>
            <a:r>
              <a:rPr lang="ru-RU" sz="2000"/>
              <a:t> (с одним операндом), </a:t>
            </a:r>
            <a:r>
              <a:rPr lang="ru-RU" sz="2000" i="1"/>
              <a:t>бинарные</a:t>
            </a:r>
            <a:r>
              <a:rPr lang="ru-RU" sz="2000"/>
              <a:t> (с двумя) и </a:t>
            </a:r>
            <a:r>
              <a:rPr lang="ru-RU" sz="2000" i="1"/>
              <a:t>тернарную</a:t>
            </a:r>
            <a:r>
              <a:rPr lang="ru-RU" sz="2000"/>
              <a:t> (с тремя).</a:t>
            </a:r>
          </a:p>
        </p:txBody>
      </p:sp>
      <p:sp>
        <p:nvSpPr>
          <p:cNvPr id="193540" name="Rectangle 4"/>
          <p:cNvSpPr>
            <a:spLocks noChangeArrowheads="1"/>
          </p:cNvSpPr>
          <p:nvPr/>
        </p:nvSpPr>
        <p:spPr bwMode="auto">
          <a:xfrm>
            <a:off x="250825" y="5157788"/>
            <a:ext cx="8893175" cy="141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ru-RU" sz="2000" i="1">
                <a:solidFill>
                  <a:schemeClr val="hlink"/>
                </a:solidFill>
              </a:rPr>
              <a:t>Разделители</a:t>
            </a:r>
            <a:r>
              <a:rPr lang="ru-RU" sz="2000"/>
              <a:t> используются для разделения или, наоборот, группирования элементов. Примеры разделителей: скобки, точка, запятая.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9" grpId="0" build="p"/>
      <p:bldP spid="1935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Дата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12291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1C934C-639A-4E39-9BE6-EC809C380CFE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/>
              <a:t>Ключевые слова </a:t>
            </a:r>
            <a:r>
              <a:rPr lang="en-US"/>
              <a:t>C#</a:t>
            </a:r>
            <a:endParaRPr lang="ru-RU"/>
          </a:p>
        </p:txBody>
      </p:sp>
      <p:sp>
        <p:nvSpPr>
          <p:cNvPr id="194564" name="Rectangle 4"/>
          <p:cNvSpPr>
            <a:spLocks noChangeArrowheads="1"/>
          </p:cNvSpPr>
          <p:nvPr/>
        </p:nvSpPr>
        <p:spPr bwMode="auto">
          <a:xfrm>
            <a:off x="0" y="549275"/>
            <a:ext cx="8893175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92175" indent="14288">
              <a:lnSpc>
                <a:spcPct val="125000"/>
              </a:lnSpc>
              <a:spcBef>
                <a:spcPct val="20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abstract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base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bool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break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byte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case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catch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 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char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checked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const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continue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decimal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default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delegate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do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double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else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enum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event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explicit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  <a:latin typeface="Lucida Console" pitchFamily="49" charset="0"/>
                <a:cs typeface="Times New Roman" pitchFamily="18" charset="0"/>
              </a:rPr>
              <a:t>extern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false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finally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fixed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float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for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foreach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goto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implicit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in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interface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internal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is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lock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long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namespace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null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object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operator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out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override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params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private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protected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readonly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ref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sbyte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sealed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short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sizeof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  <a:latin typeface="Lucida Console" pitchFamily="49" charset="0"/>
                <a:cs typeface="Times New Roman" pitchFamily="18" charset="0"/>
              </a:rPr>
              <a:t>stackalloc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struct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switch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this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throw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true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try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typeof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uint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ulong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  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unchecked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  <a:latin typeface="Lucida Console" pitchFamily="49" charset="0"/>
                <a:cs typeface="Times New Roman" pitchFamily="18" charset="0"/>
              </a:rPr>
              <a:t>unsafe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   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ushort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using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  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virtual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  <a:latin typeface="Lucida Console" pitchFamily="49" charset="0"/>
                <a:cs typeface="Times New Roman" pitchFamily="18" charset="0"/>
              </a:rPr>
              <a:t>volatile</a:t>
            </a:r>
            <a:r>
              <a:rPr lang="en-US" sz="2000" dirty="0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000000"/>
                </a:solidFill>
                <a:latin typeface="Lucida Console" pitchFamily="49" charset="0"/>
                <a:cs typeface="Times New Roman" pitchFamily="18" charset="0"/>
              </a:rPr>
              <a:t>while</a:t>
            </a:r>
            <a:endParaRPr lang="ru-RU" sz="2000" dirty="0">
              <a:solidFill>
                <a:srgbClr val="000000"/>
              </a:solidFill>
              <a:latin typeface="Lucida Console" pitchFamily="49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389318C-F7E1-4037-8B74-FAFE6E47C7F2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13315" name="Rectangle 74"/>
          <p:cNvSpPr>
            <a:spLocks noGrp="1" noChangeArrowheads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en-US" dirty="0"/>
              <a:t>©</a:t>
            </a:r>
            <a:r>
              <a:rPr lang="ru-RU" dirty="0"/>
              <a:t>Павловская Т.А. (НИУ ИТМО)</a:t>
            </a: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11188" y="2997200"/>
            <a:ext cx="8229600" cy="1976438"/>
          </a:xfrm>
          <a:noFill/>
        </p:spPr>
        <p:txBody>
          <a:bodyPr/>
          <a:lstStyle/>
          <a:p>
            <a:pPr eaLnBrk="1" hangingPunct="1"/>
            <a:r>
              <a:rPr lang="ru-RU" sz="3200" b="1"/>
              <a:t>Типы данных:</a:t>
            </a:r>
          </a:p>
          <a:p>
            <a:pPr eaLnBrk="1" hangingPunct="1"/>
            <a:r>
              <a:rPr lang="ru-RU" sz="2000"/>
              <a:t>Концепция</a:t>
            </a:r>
          </a:p>
          <a:p>
            <a:pPr eaLnBrk="1" hangingPunct="1"/>
            <a:r>
              <a:rPr lang="ru-RU" sz="2000"/>
              <a:t>Классификация</a:t>
            </a:r>
          </a:p>
          <a:p>
            <a:pPr eaLnBrk="1" hangingPunct="1"/>
            <a:r>
              <a:rPr lang="ru-RU" sz="2000"/>
              <a:t>Встроенные типы данных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95400" y="898525"/>
            <a:ext cx="7678738" cy="396875"/>
          </a:xfrm>
        </p:spPr>
        <p:txBody>
          <a:bodyPr/>
          <a:lstStyle/>
          <a:p>
            <a:pPr eaLnBrk="1" hangingPunct="1"/>
            <a:endParaRPr lang="ru-RU" sz="20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NTI_06">
  <a:themeElements>
    <a:clrScheme name="CNTI_06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CNTI_06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CNTI_06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TI_06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TI_06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TI_06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CNTI_06</Template>
  <TotalTime>2333</TotalTime>
  <Words>6448</Words>
  <Application>Microsoft Office PowerPoint</Application>
  <PresentationFormat>Экран (4:3)</PresentationFormat>
  <Paragraphs>1212</Paragraphs>
  <Slides>62</Slides>
  <Notes>57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62</vt:i4>
      </vt:variant>
    </vt:vector>
  </HeadingPairs>
  <TitlesOfParts>
    <vt:vector size="72" baseType="lpstr">
      <vt:lpstr>a_FuturaRound</vt:lpstr>
      <vt:lpstr>Arial</vt:lpstr>
      <vt:lpstr>Courier New</vt:lpstr>
      <vt:lpstr>Lucida Console</vt:lpstr>
      <vt:lpstr>Times New Roman</vt:lpstr>
      <vt:lpstr>Verdana</vt:lpstr>
      <vt:lpstr>Wingdings</vt:lpstr>
      <vt:lpstr>CNTI_06</vt:lpstr>
      <vt:lpstr>Формула</vt:lpstr>
      <vt:lpstr>Equation.3</vt:lpstr>
      <vt:lpstr>Часть I</vt:lpstr>
      <vt:lpstr>Основные понятия языка С#</vt:lpstr>
      <vt:lpstr>Состав языка</vt:lpstr>
      <vt:lpstr>Константы (литералы) C#</vt:lpstr>
      <vt:lpstr>Имена (идентификаторы)</vt:lpstr>
      <vt:lpstr>Нотации</vt:lpstr>
      <vt:lpstr>Ключевые слова, знаки операций, разделители</vt:lpstr>
      <vt:lpstr>Ключевые слова C#</vt:lpstr>
      <vt:lpstr>Презентация PowerPoint</vt:lpstr>
      <vt:lpstr>Концепция типа данных</vt:lpstr>
      <vt:lpstr>Различные классификации типов данных</vt:lpstr>
      <vt:lpstr>Презентация PowerPoint</vt:lpstr>
      <vt:lpstr>Хранение в памяти величин значимого и ссылочного типа</vt:lpstr>
      <vt:lpstr>Презентация PowerPoint</vt:lpstr>
      <vt:lpstr>Логический (булевский) и целые</vt:lpstr>
      <vt:lpstr>Остальные</vt:lpstr>
      <vt:lpstr>Поля и методы встроенных типов</vt:lpstr>
      <vt:lpstr>Математические функции: класс Math </vt:lpstr>
      <vt:lpstr>Презентация PowerPoint</vt:lpstr>
      <vt:lpstr>Презентация PowerPoint</vt:lpstr>
      <vt:lpstr>Структура простейшей программы на С#</vt:lpstr>
      <vt:lpstr>Переменные </vt:lpstr>
      <vt:lpstr>Общая структура программы на С#</vt:lpstr>
      <vt:lpstr>Область действия и время жизни переменных</vt:lpstr>
      <vt:lpstr>Инициализация переменных</vt:lpstr>
      <vt:lpstr>Пример описания переменных</vt:lpstr>
      <vt:lpstr>Именованные константы</vt:lpstr>
      <vt:lpstr>Выражения</vt:lpstr>
      <vt:lpstr>Ассоциативность выражений</vt:lpstr>
      <vt:lpstr>Приоритеты операций C#</vt:lpstr>
      <vt:lpstr>Тип результата выражения</vt:lpstr>
      <vt:lpstr>Явное преобразование типа</vt:lpstr>
      <vt:lpstr>Неявные арифметические преобразования типов в C#</vt:lpstr>
      <vt:lpstr>Понятие «исключительная ситуация» </vt:lpstr>
      <vt:lpstr>Инкремент и декремент </vt:lpstr>
      <vt:lpstr>Операция new </vt:lpstr>
      <vt:lpstr>Операции отрицания                            - ! ~  </vt:lpstr>
      <vt:lpstr>Явное преобразование типа </vt:lpstr>
      <vt:lpstr>Умножение    *</vt:lpstr>
      <vt:lpstr>Результаты вещественного умножения </vt:lpstr>
      <vt:lpstr>Пример (умножение *, деление /, остаток %)</vt:lpstr>
      <vt:lpstr>Операции сдвига (&lt;&lt; и &gt;&gt;) </vt:lpstr>
      <vt:lpstr>Пример</vt:lpstr>
      <vt:lpstr>Операции отношения и проверки на равенство</vt:lpstr>
      <vt:lpstr>Условные логические операции &amp;&amp; и || </vt:lpstr>
      <vt:lpstr>Условная операция </vt:lpstr>
      <vt:lpstr>Операция присваивания</vt:lpstr>
      <vt:lpstr>Сложное присваивание в C#</vt:lpstr>
      <vt:lpstr>Презентация PowerPoint</vt:lpstr>
      <vt:lpstr>Приложение: консольное или Windows?</vt:lpstr>
      <vt:lpstr>Вывод на консоль – 1/4</vt:lpstr>
      <vt:lpstr>Вывод на консоль – 2/4</vt:lpstr>
      <vt:lpstr>Вывод на консоль – 3/4</vt:lpstr>
      <vt:lpstr>Вывод на консоль – 4/4</vt:lpstr>
      <vt:lpstr>Формат местозаполнителя</vt:lpstr>
      <vt:lpstr>Описатели  формата – 1/3</vt:lpstr>
      <vt:lpstr>Описатели  формата – 2/3</vt:lpstr>
      <vt:lpstr>Описатели  формата – 3/3</vt:lpstr>
      <vt:lpstr>Ввод с консоли – 1/2</vt:lpstr>
      <vt:lpstr>Ввод с консоли – 2/2</vt:lpstr>
      <vt:lpstr>Пример: перевод температуры из F в С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Основные понятия языка</dc:title>
  <dc:creator>Mux</dc:creator>
  <cp:lastModifiedBy>hp</cp:lastModifiedBy>
  <cp:revision>183</cp:revision>
  <dcterms:created xsi:type="dcterms:W3CDTF">2006-10-08T08:07:39Z</dcterms:created>
  <dcterms:modified xsi:type="dcterms:W3CDTF">2022-10-08T13:05:48Z</dcterms:modified>
</cp:coreProperties>
</file>