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2"/>
  </p:notesMasterIdLst>
  <p:sldIdLst>
    <p:sldId id="37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 id="276" r:id="rId20"/>
    <p:sldId id="277" r:id="rId21"/>
    <p:sldId id="278" r:id="rId22"/>
    <p:sldId id="279" r:id="rId23"/>
    <p:sldId id="280" r:id="rId24"/>
    <p:sldId id="281" r:id="rId25"/>
    <p:sldId id="282" r:id="rId26"/>
    <p:sldId id="379" r:id="rId27"/>
    <p:sldId id="283" r:id="rId28"/>
    <p:sldId id="284" r:id="rId29"/>
    <p:sldId id="285" r:id="rId30"/>
    <p:sldId id="286" r:id="rId31"/>
    <p:sldId id="287" r:id="rId32"/>
    <p:sldId id="288" r:id="rId33"/>
    <p:sldId id="289" r:id="rId34"/>
    <p:sldId id="290" r:id="rId35"/>
    <p:sldId id="291" r:id="rId36"/>
    <p:sldId id="373" r:id="rId37"/>
    <p:sldId id="292" r:id="rId38"/>
    <p:sldId id="293" r:id="rId39"/>
    <p:sldId id="294" r:id="rId40"/>
    <p:sldId id="295" r:id="rId41"/>
    <p:sldId id="296" r:id="rId42"/>
    <p:sldId id="375" r:id="rId43"/>
    <p:sldId id="327" r:id="rId44"/>
    <p:sldId id="328" r:id="rId45"/>
    <p:sldId id="324" r:id="rId46"/>
    <p:sldId id="325" r:id="rId47"/>
    <p:sldId id="326" r:id="rId48"/>
    <p:sldId id="329" r:id="rId49"/>
    <p:sldId id="330" r:id="rId50"/>
    <p:sldId id="331" r:id="rId51"/>
    <p:sldId id="332" r:id="rId52"/>
    <p:sldId id="333" r:id="rId53"/>
    <p:sldId id="334" r:id="rId54"/>
    <p:sldId id="335" r:id="rId55"/>
    <p:sldId id="336" r:id="rId56"/>
    <p:sldId id="337" r:id="rId57"/>
    <p:sldId id="338" r:id="rId58"/>
    <p:sldId id="339" r:id="rId59"/>
    <p:sldId id="340" r:id="rId60"/>
    <p:sldId id="341" r:id="rId61"/>
    <p:sldId id="342" r:id="rId62"/>
    <p:sldId id="343" r:id="rId63"/>
    <p:sldId id="344" r:id="rId64"/>
    <p:sldId id="345" r:id="rId65"/>
    <p:sldId id="346" r:id="rId66"/>
    <p:sldId id="347" r:id="rId67"/>
    <p:sldId id="348" r:id="rId68"/>
    <p:sldId id="349" r:id="rId69"/>
    <p:sldId id="350" r:id="rId70"/>
    <p:sldId id="351" r:id="rId71"/>
    <p:sldId id="352" r:id="rId72"/>
    <p:sldId id="353" r:id="rId73"/>
    <p:sldId id="354" r:id="rId74"/>
    <p:sldId id="355" r:id="rId75"/>
    <p:sldId id="357" r:id="rId76"/>
    <p:sldId id="374" r:id="rId77"/>
    <p:sldId id="358" r:id="rId78"/>
    <p:sldId id="359" r:id="rId79"/>
    <p:sldId id="360" r:id="rId80"/>
    <p:sldId id="377" r:id="rId81"/>
    <p:sldId id="297" r:id="rId82"/>
    <p:sldId id="298" r:id="rId83"/>
    <p:sldId id="299" r:id="rId84"/>
    <p:sldId id="300" r:id="rId85"/>
    <p:sldId id="301" r:id="rId86"/>
    <p:sldId id="302" r:id="rId87"/>
    <p:sldId id="303" r:id="rId88"/>
    <p:sldId id="304" r:id="rId89"/>
    <p:sldId id="305" r:id="rId90"/>
    <p:sldId id="306" r:id="rId91"/>
    <p:sldId id="307" r:id="rId92"/>
    <p:sldId id="308" r:id="rId93"/>
    <p:sldId id="309" r:id="rId94"/>
    <p:sldId id="310" r:id="rId95"/>
    <p:sldId id="311" r:id="rId96"/>
    <p:sldId id="312" r:id="rId97"/>
    <p:sldId id="313" r:id="rId98"/>
    <p:sldId id="314" r:id="rId99"/>
    <p:sldId id="315" r:id="rId100"/>
    <p:sldId id="316" r:id="rId101"/>
    <p:sldId id="317" r:id="rId102"/>
    <p:sldId id="318" r:id="rId103"/>
    <p:sldId id="319" r:id="rId104"/>
    <p:sldId id="320" r:id="rId105"/>
    <p:sldId id="321" r:id="rId106"/>
    <p:sldId id="322" r:id="rId107"/>
    <p:sldId id="323" r:id="rId108"/>
    <p:sldId id="361" r:id="rId109"/>
    <p:sldId id="362" r:id="rId110"/>
    <p:sldId id="363" r:id="rId111"/>
    <p:sldId id="372" r:id="rId112"/>
    <p:sldId id="364" r:id="rId113"/>
    <p:sldId id="365" r:id="rId114"/>
    <p:sldId id="366" r:id="rId115"/>
    <p:sldId id="367" r:id="rId116"/>
    <p:sldId id="368" r:id="rId117"/>
    <p:sldId id="369" r:id="rId118"/>
    <p:sldId id="370" r:id="rId119"/>
    <p:sldId id="371" r:id="rId120"/>
    <p:sldId id="378" r:id="rId1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22" y="43"/>
      </p:cViewPr>
      <p:guideLst>
        <p:guide orient="horz" pos="2160"/>
        <p:guide pos="2880"/>
      </p:guideLst>
    </p:cSldViewPr>
  </p:slideViewPr>
  <p:notesTextViewPr>
    <p:cViewPr>
      <p:scale>
        <a:sx n="100" d="100"/>
        <a:sy n="100" d="100"/>
      </p:scale>
      <p:origin x="0" y="0"/>
    </p:cViewPr>
  </p:notesTextViewPr>
  <p:sorterViewPr>
    <p:cViewPr>
      <p:scale>
        <a:sx n="39" d="100"/>
        <a:sy n="39" d="100"/>
      </p:scale>
      <p:origin x="0" y="228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679AFC-D8F2-4841-A007-54AE17ECFC2F}" type="datetimeFigureOut">
              <a:rPr lang="ru-RU" smtClean="0"/>
              <a:pPr/>
              <a:t>19.08.2023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62B186-B798-4619-AA42-3A5E88027925}"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3" Type="http://schemas.openxmlformats.org/officeDocument/2006/relationships/hyperlink" Target="http://www.codenet.ru/r/f/showthread.php?p=361961#post361961" TargetMode="External"/><Relationship Id="rId18" Type="http://schemas.openxmlformats.org/officeDocument/2006/relationships/hyperlink" Target="http://www.codenet.ru/r/f/forumdisplay.php?f=6" TargetMode="External"/><Relationship Id="rId26" Type="http://schemas.openxmlformats.org/officeDocument/2006/relationships/hyperlink" Target="http://www.codenet.ru/r/f/forumdisplay.php?f=23" TargetMode="External"/><Relationship Id="rId39" Type="http://schemas.openxmlformats.org/officeDocument/2006/relationships/hyperlink" Target="http://www.codenet.ru/cat/Languages/C-CPP/" TargetMode="External"/><Relationship Id="rId21" Type="http://schemas.openxmlformats.org/officeDocument/2006/relationships/hyperlink" Target="http://www.codenet.ru/r/f/forumdisplay.php?f=11" TargetMode="External"/><Relationship Id="rId34" Type="http://schemas.openxmlformats.org/officeDocument/2006/relationships/hyperlink" Target="http://www.codenet.ru/r/f/showthread.php?t=69106" TargetMode="External"/><Relationship Id="rId42" Type="http://schemas.openxmlformats.org/officeDocument/2006/relationships/hyperlink" Target="mailto:kulikovd@mail.kz" TargetMode="External"/><Relationship Id="rId7" Type="http://schemas.openxmlformats.org/officeDocument/2006/relationships/hyperlink" Target="http://vkontakte.ru/club32056391" TargetMode="External"/><Relationship Id="rId2" Type="http://schemas.openxmlformats.org/officeDocument/2006/relationships/slide" Target="../slides/slide47.xml"/><Relationship Id="rId16" Type="http://schemas.openxmlformats.org/officeDocument/2006/relationships/hyperlink" Target="http://www.codenet.ru/r/f/showthread.php?t=69113" TargetMode="External"/><Relationship Id="rId20" Type="http://schemas.openxmlformats.org/officeDocument/2006/relationships/hyperlink" Target="http://www.codenet.ru/r/f/showthread.php?p=361951#post361951" TargetMode="External"/><Relationship Id="rId29" Type="http://schemas.openxmlformats.org/officeDocument/2006/relationships/hyperlink" Target="http://www.codenet.ru/r/f/showthread.php?t=69108" TargetMode="External"/><Relationship Id="rId41" Type="http://schemas.openxmlformats.org/officeDocument/2006/relationships/hyperlink" Target="http://twitter.com/share" TargetMode="External"/><Relationship Id="rId1" Type="http://schemas.openxmlformats.org/officeDocument/2006/relationships/notesMaster" Target="../notesMasters/notesMaster1.xml"/><Relationship Id="rId6" Type="http://schemas.openxmlformats.org/officeDocument/2006/relationships/hyperlink" Target="http://www.codenet.ru/r/twitter/" TargetMode="External"/><Relationship Id="rId11" Type="http://schemas.openxmlformats.org/officeDocument/2006/relationships/hyperlink" Target="http://www.codenet.ru/r/f/showthread.php?p=361976#post361976" TargetMode="External"/><Relationship Id="rId24" Type="http://schemas.openxmlformats.org/officeDocument/2006/relationships/hyperlink" Target="http://www.codenet.ru/r/f/showthread.php?t=69110" TargetMode="External"/><Relationship Id="rId32" Type="http://schemas.openxmlformats.org/officeDocument/2006/relationships/hyperlink" Target="http://www.codenet.ru/r/f/showthread.php?t=69107" TargetMode="External"/><Relationship Id="rId37" Type="http://schemas.openxmlformats.org/officeDocument/2006/relationships/hyperlink" Target="http://www.codenet.ru/" TargetMode="External"/><Relationship Id="rId40" Type="http://schemas.openxmlformats.org/officeDocument/2006/relationships/hyperlink" Target="http://www.codenet.ru/cat/Languages/C-CPP/Objects/" TargetMode="External"/><Relationship Id="rId5" Type="http://schemas.openxmlformats.org/officeDocument/2006/relationships/hyperlink" Target="http://www.codenet.ru/r/fb/codenet/forum" TargetMode="External"/><Relationship Id="rId15" Type="http://schemas.openxmlformats.org/officeDocument/2006/relationships/hyperlink" Target="http://www.codenet.ru/r/f/showthread.php?t=69114" TargetMode="External"/><Relationship Id="rId23" Type="http://schemas.openxmlformats.org/officeDocument/2006/relationships/hyperlink" Target="http://www.codenet.ru/r/f/forumdisplay.php?f=26" TargetMode="External"/><Relationship Id="rId28" Type="http://schemas.openxmlformats.org/officeDocument/2006/relationships/hyperlink" Target="http://www.codenet.ru/r/f/showthread.php?p=361962#post361962" TargetMode="External"/><Relationship Id="rId36" Type="http://schemas.openxmlformats.org/officeDocument/2006/relationships/hyperlink" Target="http://www.codenet.ru/mail/" TargetMode="External"/><Relationship Id="rId10" Type="http://schemas.openxmlformats.org/officeDocument/2006/relationships/hyperlink" Target="http://www.codenet.ru/r/f/showthread.php?t=69116" TargetMode="External"/><Relationship Id="rId19" Type="http://schemas.openxmlformats.org/officeDocument/2006/relationships/hyperlink" Target="http://www.codenet.ru/r/f/showthread.php?t=69112" TargetMode="External"/><Relationship Id="rId31" Type="http://schemas.openxmlformats.org/officeDocument/2006/relationships/hyperlink" Target="http://www.codenet.ru/r/f/forumdisplay.php?f=22" TargetMode="External"/><Relationship Id="rId4" Type="http://schemas.openxmlformats.org/officeDocument/2006/relationships/hyperlink" Target="http://forum.codenet.ru/register.php" TargetMode="External"/><Relationship Id="rId9" Type="http://schemas.openxmlformats.org/officeDocument/2006/relationships/hyperlink" Target="http://www.codenet.ru/r/f/forumdisplay.php?f=27" TargetMode="External"/><Relationship Id="rId14" Type="http://schemas.openxmlformats.org/officeDocument/2006/relationships/hyperlink" Target="http://www.codenet.ru/r/f/forumdisplay.php?f=30" TargetMode="External"/><Relationship Id="rId22" Type="http://schemas.openxmlformats.org/officeDocument/2006/relationships/hyperlink" Target="http://www.codenet.ru/r/f/showthread.php?t=69111" TargetMode="External"/><Relationship Id="rId27" Type="http://schemas.openxmlformats.org/officeDocument/2006/relationships/hyperlink" Target="http://www.codenet.ru/r/f/showthread.php?t=69109" TargetMode="External"/><Relationship Id="rId30" Type="http://schemas.openxmlformats.org/officeDocument/2006/relationships/hyperlink" Target="http://www.codenet.ru/r/f/showthread.php?p=361932#post361932" TargetMode="External"/><Relationship Id="rId35" Type="http://schemas.openxmlformats.org/officeDocument/2006/relationships/hyperlink" Target="http://www.codenet.ru/r/f/search.php?do=getnew" TargetMode="External"/><Relationship Id="rId43" Type="http://schemas.openxmlformats.org/officeDocument/2006/relationships/hyperlink" Target="http://r.codenet.ru/?http://www.cppwmeste.r2.ru/" TargetMode="External"/><Relationship Id="rId8" Type="http://schemas.openxmlformats.org/officeDocument/2006/relationships/hyperlink" Target="http://www.codenet.ru/r/f/showthread.php?t=69117" TargetMode="External"/><Relationship Id="rId3" Type="http://schemas.openxmlformats.org/officeDocument/2006/relationships/hyperlink" Target="http://forum.codenet.ru/login.php?do=lostpw" TargetMode="External"/><Relationship Id="rId12" Type="http://schemas.openxmlformats.org/officeDocument/2006/relationships/hyperlink" Target="http://www.codenet.ru/r/f/showthread.php?t=69115" TargetMode="External"/><Relationship Id="rId17" Type="http://schemas.openxmlformats.org/officeDocument/2006/relationships/hyperlink" Target="http://www.codenet.ru/r/f/showthread.php?p=361969#post361969" TargetMode="External"/><Relationship Id="rId25" Type="http://schemas.openxmlformats.org/officeDocument/2006/relationships/hyperlink" Target="http://www.codenet.ru/r/f/showthread.php?p=361960#post361960" TargetMode="External"/><Relationship Id="rId33" Type="http://schemas.openxmlformats.org/officeDocument/2006/relationships/hyperlink" Target="http://www.codenet.ru/r/f/showthread.php?p=361863#post361863" TargetMode="External"/><Relationship Id="rId38" Type="http://schemas.openxmlformats.org/officeDocument/2006/relationships/hyperlink" Target="http://www.codenet.ru/cat/Languages/" TargetMode="Externa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3" Type="http://schemas.openxmlformats.org/officeDocument/2006/relationships/hyperlink" Target="http://msdn.microsoft.com/ru-ru/library/system.text.regularexpressions.match.aspx" TargetMode="External"/><Relationship Id="rId2" Type="http://schemas.openxmlformats.org/officeDocument/2006/relationships/slide" Target="../slides/slide106.xml"/><Relationship Id="rId1" Type="http://schemas.openxmlformats.org/officeDocument/2006/relationships/notesMaster" Target="../notesMasters/notesMaster1.xml"/><Relationship Id="rId5" Type="http://schemas.openxmlformats.org/officeDocument/2006/relationships/hyperlink" Target="http://msdn.microsoft.com/ru-ru/library/system.text.regularexpressions.matchcollection.aspx" TargetMode="External"/><Relationship Id="rId4" Type="http://schemas.openxmlformats.org/officeDocument/2006/relationships/hyperlink" Target="http://msdn.microsoft.com/ru-ru/library/system.text.regularexpressions.regex.matches.aspx" TargetMode="Externa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C0F2770-429E-4294-AA6F-93B4FA4897A5}" type="slidenum">
              <a:rPr lang="ru-RU"/>
              <a:pPr/>
              <a:t>1</a:t>
            </a:fld>
            <a:endParaRPr lang="ru-RU"/>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298BFE61-F2D3-411C-B207-FD701ACE46E7}" type="slidenum">
              <a:rPr lang="ru-RU" smtClean="0">
                <a:solidFill>
                  <a:prstClr val="black"/>
                </a:solidFill>
              </a:rPr>
              <a:pPr/>
              <a:t>10</a:t>
            </a:fld>
            <a:endParaRPr lang="ru-RU">
              <a:solidFill>
                <a:prstClr val="black"/>
              </a:solidFill>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D4A577B8-FDE9-464C-85C8-4CCD163B6482}" type="slidenum">
              <a:rPr lang="ru-RU" smtClean="0"/>
              <a:pPr/>
              <a:t>116</a:t>
            </a:fld>
            <a:endParaRPr lang="ru-RU"/>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A8E4DAB-B681-4CFF-A461-C9B67ECFEA8D}" type="slidenum">
              <a:rPr lang="ru-RU" smtClean="0"/>
              <a:pPr/>
              <a:t>117</a:t>
            </a:fld>
            <a:endParaRPr lang="ru-RU"/>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2E1688B1-3819-4D36-8B81-5A5EB5A03DA8}" type="slidenum">
              <a:rPr lang="ru-RU" smtClean="0"/>
              <a:pPr/>
              <a:t>118</a:t>
            </a:fld>
            <a:endParaRPr lang="ru-RU"/>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E45A97A-4B99-4E43-962B-843122C1DAFB}" type="slidenum">
              <a:rPr lang="ru-RU" smtClean="0"/>
              <a:pPr/>
              <a:t>119</a:t>
            </a:fld>
            <a:endParaRPr lang="ru-RU"/>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5B4AA621-5895-4CEC-B1CF-5A6AC6901BBA}" type="slidenum">
              <a:rPr lang="ru-RU" smtClean="0">
                <a:solidFill>
                  <a:prstClr val="black"/>
                </a:solidFill>
              </a:rPr>
              <a:pPr/>
              <a:t>11</a:t>
            </a:fld>
            <a:endParaRPr lang="ru-RU">
              <a:solidFill>
                <a:prstClr val="black"/>
              </a:solidFill>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84C637B4-A2FC-473F-A331-D5FA94C3135B}" type="slidenum">
              <a:rPr lang="ru-RU" smtClean="0">
                <a:solidFill>
                  <a:prstClr val="black"/>
                </a:solidFill>
              </a:rPr>
              <a:pPr/>
              <a:t>12</a:t>
            </a:fld>
            <a:endParaRPr lang="ru-RU">
              <a:solidFill>
                <a:prstClr val="black"/>
              </a:solidFill>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91FC0CD2-8396-473B-B342-8D82D4B39272}" type="slidenum">
              <a:rPr lang="ru-RU" smtClean="0">
                <a:solidFill>
                  <a:prstClr val="black"/>
                </a:solidFill>
              </a:rPr>
              <a:pPr/>
              <a:t>13</a:t>
            </a:fld>
            <a:endParaRPr lang="ru-RU">
              <a:solidFill>
                <a:prstClr val="black"/>
              </a:solidFill>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5A1A44AA-76E0-4B54-94FA-FD6C056CD7B9}" type="slidenum">
              <a:rPr lang="ru-RU" smtClean="0">
                <a:solidFill>
                  <a:prstClr val="black"/>
                </a:solidFill>
              </a:rPr>
              <a:pPr/>
              <a:t>14</a:t>
            </a:fld>
            <a:endParaRPr lang="ru-RU">
              <a:solidFill>
                <a:prstClr val="black"/>
              </a:solidFill>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D021108F-14FA-43CA-B844-C46014829F52}" type="slidenum">
              <a:rPr lang="ru-RU" smtClean="0">
                <a:solidFill>
                  <a:prstClr val="black"/>
                </a:solidFill>
              </a:rPr>
              <a:pPr/>
              <a:t>16</a:t>
            </a:fld>
            <a:endParaRPr lang="ru-RU">
              <a:solidFill>
                <a:prstClr val="black"/>
              </a:solidFill>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xfrm>
            <a:off x="685800" y="4343400"/>
            <a:ext cx="5486400" cy="4114800"/>
          </a:xfrm>
          <a:noFill/>
          <a:ln/>
        </p:spPr>
        <p:txBody>
          <a:bodyPr/>
          <a:lstStyle/>
          <a:p>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155E07E9-2041-4B0E-B667-BB6744585C31}" type="slidenum">
              <a:rPr lang="ru-RU" smtClean="0">
                <a:solidFill>
                  <a:prstClr val="black"/>
                </a:solidFill>
              </a:rPr>
              <a:pPr/>
              <a:t>17</a:t>
            </a:fld>
            <a:endParaRPr lang="ru-RU">
              <a:solidFill>
                <a:prstClr val="black"/>
              </a:solidFill>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A1C14709-8187-4A4C-95EA-978E399C57E4}" type="slidenum">
              <a:rPr lang="ru-RU" smtClean="0">
                <a:solidFill>
                  <a:prstClr val="black"/>
                </a:solidFill>
              </a:rPr>
              <a:pPr/>
              <a:t>18</a:t>
            </a:fld>
            <a:endParaRPr lang="ru-RU">
              <a:solidFill>
                <a:prstClr val="black"/>
              </a:solidFill>
            </a:endParaRPr>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BBBB5C1F-E086-49EE-8799-D29AE8F7482C}" type="slidenum">
              <a:rPr lang="ru-RU" smtClean="0">
                <a:solidFill>
                  <a:prstClr val="black"/>
                </a:solidFill>
              </a:rPr>
              <a:pPr/>
              <a:t>19</a:t>
            </a:fld>
            <a:endParaRPr lang="ru-RU">
              <a:solidFill>
                <a:prstClr val="black"/>
              </a:solidFill>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861942AB-1590-478E-8A46-09B448855B85}" type="slidenum">
              <a:rPr lang="ru-RU" smtClean="0">
                <a:solidFill>
                  <a:prstClr val="black"/>
                </a:solidFill>
              </a:rPr>
              <a:pPr/>
              <a:t>20</a:t>
            </a:fld>
            <a:endParaRPr lang="ru-RU">
              <a:solidFill>
                <a:prstClr val="black"/>
              </a:solidFill>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5CC036B7-D8B2-4B8C-8985-90CE88675936}" type="slidenum">
              <a:rPr lang="ru-RU" smtClean="0">
                <a:solidFill>
                  <a:prstClr val="black"/>
                </a:solidFill>
              </a:rPr>
              <a:pPr/>
              <a:t>2</a:t>
            </a:fld>
            <a:endParaRPr lang="ru-RU">
              <a:solidFill>
                <a:prstClr val="black"/>
              </a:solidFill>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85BF4195-5E93-4877-9908-0CCDED4810CC}" type="slidenum">
              <a:rPr lang="ru-RU" smtClean="0">
                <a:solidFill>
                  <a:prstClr val="black"/>
                </a:solidFill>
              </a:rPr>
              <a:pPr/>
              <a:t>21</a:t>
            </a:fld>
            <a:endParaRPr lang="ru-RU">
              <a:solidFill>
                <a:prstClr val="black"/>
              </a:solidFill>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5EEBCE2E-0EBE-4EA9-B870-1137A98D3892}" type="slidenum">
              <a:rPr lang="ru-RU"/>
              <a:pPr/>
              <a:t>22</a:t>
            </a:fld>
            <a:endParaRPr lang="ru-RU"/>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FDACAE94-3E4E-4763-90EA-D6F9540EA9A5}" type="slidenum">
              <a:rPr lang="ru-RU"/>
              <a:pPr/>
              <a:t>23</a:t>
            </a:fld>
            <a:endParaRPr lang="ru-RU"/>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635AA29-C18F-4D54-8B3C-2CE1590E07D7}" type="slidenum">
              <a:rPr lang="ru-RU"/>
              <a:pPr/>
              <a:t>24</a:t>
            </a:fld>
            <a:endParaRPr lang="ru-RU"/>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D2148760-04E0-4CF2-91C9-1000271CF8BB}" type="slidenum">
              <a:rPr lang="ru-RU"/>
              <a:pPr/>
              <a:t>25</a:t>
            </a:fld>
            <a:endParaRPr lang="ru-RU"/>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r>
              <a:rPr lang="ru-RU" sz="1200" kern="1200" dirty="0">
                <a:solidFill>
                  <a:schemeClr val="tx1"/>
                </a:solidFill>
                <a:latin typeface="Times New Roman" pitchFamily="18" charset="0"/>
                <a:ea typeface="+mn-ea"/>
                <a:cs typeface="+mn-cs"/>
              </a:rPr>
              <a:t>Тип выражения чаще всего целочисленный (включая </a:t>
            </a:r>
            <a:r>
              <a:rPr lang="ru-RU" sz="1200" kern="1200" dirty="0" err="1">
                <a:solidFill>
                  <a:schemeClr val="tx1"/>
                </a:solidFill>
                <a:latin typeface="Times New Roman" pitchFamily="18" charset="0"/>
                <a:ea typeface="+mn-ea"/>
                <a:cs typeface="+mn-cs"/>
              </a:rPr>
              <a:t>char</a:t>
            </a:r>
            <a:r>
              <a:rPr lang="ru-RU" sz="1200" kern="1200" dirty="0">
                <a:solidFill>
                  <a:schemeClr val="tx1"/>
                </a:solidFill>
                <a:latin typeface="Times New Roman" pitchFamily="18" charset="0"/>
                <a:ea typeface="+mn-ea"/>
                <a:cs typeface="+mn-cs"/>
              </a:rPr>
              <a:t>) или </a:t>
            </a:r>
            <a:r>
              <a:rPr lang="ru-RU" sz="1200" kern="1200" dirty="0" err="1">
                <a:solidFill>
                  <a:schemeClr val="tx1"/>
                </a:solidFill>
                <a:latin typeface="Times New Roman" pitchFamily="18" charset="0"/>
                <a:ea typeface="+mn-ea"/>
                <a:cs typeface="+mn-cs"/>
              </a:rPr>
              <a:t>string</a:t>
            </a:r>
            <a:r>
              <a:rPr lang="en-US" sz="1200" kern="1200" dirty="0">
                <a:solidFill>
                  <a:schemeClr val="tx1"/>
                </a:solidFill>
                <a:latin typeface="Times New Roman" pitchFamily="18" charset="0"/>
                <a:ea typeface="+mn-ea"/>
                <a:cs typeface="+mn-cs"/>
              </a:rPr>
              <a:t>.</a:t>
            </a:r>
            <a:r>
              <a:rPr lang="en-US" sz="1200" kern="1200" baseline="0" dirty="0">
                <a:solidFill>
                  <a:schemeClr val="tx1"/>
                </a:solidFill>
                <a:latin typeface="Times New Roman" pitchFamily="18" charset="0"/>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ru-RU" sz="1200" kern="1200" dirty="0">
                <a:solidFill>
                  <a:schemeClr val="tx1"/>
                </a:solidFill>
                <a:latin typeface="Times New Roman" pitchFamily="18" charset="0"/>
                <a:ea typeface="+mn-ea"/>
                <a:cs typeface="+mn-cs"/>
              </a:rPr>
              <a:t>В общем случае выражение может быть любого типа, из которого существует неявное преобразование к указанным, а также перечисляемого типа.</a:t>
            </a:r>
          </a:p>
          <a:p>
            <a:endParaRPr lang="ru-RU"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A3176D64-E2AF-4D49-8EB4-861DAB929BFF}" type="slidenum">
              <a:rPr lang="ru-RU"/>
              <a:pPr/>
              <a:t>26</a:t>
            </a:fld>
            <a:endParaRPr lang="ru-RU"/>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44AF6D21-F22D-47CB-BE70-D27FB260693D}" type="slidenum">
              <a:rPr lang="ru-RU"/>
              <a:pPr/>
              <a:t>27</a:t>
            </a:fld>
            <a:endParaRPr lang="ru-RU"/>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8B82F7C-05A2-4DD4-B88A-03D48C5947C1}" type="slidenum">
              <a:rPr lang="ru-RU"/>
              <a:pPr/>
              <a:t>28</a:t>
            </a:fld>
            <a:endParaRPr lang="ru-RU"/>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5083631C-A45F-49BA-8ACC-EB25456F35C4}" type="slidenum">
              <a:rPr lang="ru-RU"/>
              <a:pPr/>
              <a:t>29</a:t>
            </a:fld>
            <a:endParaRPr lang="ru-RU"/>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53734DEF-DAEC-4A31-A188-7981D54C11E8}" type="slidenum">
              <a:rPr lang="ru-RU"/>
              <a:pPr/>
              <a:t>30</a:t>
            </a:fld>
            <a:endParaRPr lang="ru-RU"/>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4BDD576-110A-46CF-9C77-22F374E454EC}" type="slidenum">
              <a:rPr lang="ru-RU" smtClean="0">
                <a:solidFill>
                  <a:prstClr val="black"/>
                </a:solidFill>
              </a:rPr>
              <a:pPr/>
              <a:t>3</a:t>
            </a:fld>
            <a:endParaRPr lang="ru-RU">
              <a:solidFill>
                <a:prstClr val="black"/>
              </a:solidFill>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A67CDBF-E3C6-43AC-B439-4D613574F80E}" type="slidenum">
              <a:rPr lang="ru-RU"/>
              <a:pPr/>
              <a:t>31</a:t>
            </a:fld>
            <a:endParaRPr lang="ru-RU"/>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66501ED0-CBE9-44D0-9AF4-4F09E3503668}" type="slidenum">
              <a:rPr lang="ru-RU"/>
              <a:pPr/>
              <a:t>32</a:t>
            </a:fld>
            <a:endParaRPr lang="ru-RU"/>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C8318F72-ED11-45FA-8F52-C1A061263F28}" type="slidenum">
              <a:rPr lang="ru-RU" smtClean="0">
                <a:solidFill>
                  <a:prstClr val="black"/>
                </a:solidFill>
              </a:rPr>
              <a:pPr/>
              <a:t>36</a:t>
            </a:fld>
            <a:endParaRPr lang="ru-RU">
              <a:solidFill>
                <a:prstClr val="black"/>
              </a:solidFill>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EAD2FD0A-AA9F-4D38-BE33-88B34383B5B4}" type="slidenum">
              <a:rPr lang="ru-RU"/>
              <a:pPr/>
              <a:t>37</a:t>
            </a:fld>
            <a:endParaRPr lang="ru-RU"/>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AB2D16D-E135-44FB-919D-42B7208F9AED}" type="slidenum">
              <a:rPr lang="ru-RU"/>
              <a:pPr/>
              <a:t>38</a:t>
            </a:fld>
            <a:endParaRPr lang="ru-RU"/>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9D260AD5-1649-4BD9-961C-8298E6263B3F}" type="slidenum">
              <a:rPr lang="ru-RU"/>
              <a:pPr/>
              <a:t>39</a:t>
            </a:fld>
            <a:endParaRPr lang="ru-RU"/>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62D6D8D5-7F3F-402F-81BE-6FACC352410B}" type="slidenum">
              <a:rPr lang="ru-RU"/>
              <a:pPr/>
              <a:t>40</a:t>
            </a:fld>
            <a:endParaRPr lang="ru-RU"/>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66DEDFFC-0EA5-4F57-8CC2-612E94D465E2}" type="slidenum">
              <a:rPr lang="ru-RU"/>
              <a:pPr/>
              <a:t>41</a:t>
            </a:fld>
            <a:endParaRPr lang="ru-RU"/>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C0F2770-429E-4294-AA6F-93B4FA4897A5}" type="slidenum">
              <a:rPr lang="ru-RU"/>
              <a:pPr/>
              <a:t>42</a:t>
            </a:fld>
            <a:endParaRPr lang="ru-RU"/>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DDE891D7-A525-428F-90DC-DC494CB694B5}" type="slidenum">
              <a:rPr lang="ru-RU"/>
              <a:pPr/>
              <a:t>43</a:t>
            </a:fld>
            <a:endParaRPr lang="ru-RU"/>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8D9F5447-9B68-4684-BF91-8CE85785F827}" type="slidenum">
              <a:rPr lang="ru-RU" smtClean="0">
                <a:solidFill>
                  <a:prstClr val="black"/>
                </a:solidFill>
              </a:rPr>
              <a:pPr/>
              <a:t>4</a:t>
            </a:fld>
            <a:endParaRPr lang="ru-RU">
              <a:solidFill>
                <a:prstClr val="black"/>
              </a:solidFill>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B1EFF63B-224F-4F39-9502-93FB3D1926B0}" type="slidenum">
              <a:rPr lang="ru-RU"/>
              <a:pPr/>
              <a:t>44</a:t>
            </a:fld>
            <a:endParaRPr lang="ru-RU"/>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7DF26E8-4F79-4858-9C6D-2878CCED5E78}" type="slidenum">
              <a:rPr lang="ru-RU"/>
              <a:pPr/>
              <a:t>45</a:t>
            </a:fld>
            <a:endParaRPr lang="ru-RU"/>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6E547B9A-7FBF-4397-AC91-762A3395DB0A}" type="slidenum">
              <a:rPr lang="ru-RU"/>
              <a:pPr/>
              <a:t>46</a:t>
            </a:fld>
            <a:endParaRPr lang="ru-RU"/>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ru-RU" dirty="0"/>
              <a:t>объект может наследовать основные свойства другого объекта и добавлять к ним черты, характерные только для него. Наследование является важным, поскольку оно позволяет поддерживать концепцию иерархии классов (</a:t>
            </a:r>
            <a:r>
              <a:rPr lang="ru-RU" dirty="0" err="1"/>
              <a:t>hierarchical</a:t>
            </a:r>
            <a:r>
              <a:rPr lang="ru-RU" dirty="0"/>
              <a:t> </a:t>
            </a:r>
            <a:r>
              <a:rPr lang="ru-RU" dirty="0" err="1"/>
              <a:t>classification</a:t>
            </a:r>
            <a:r>
              <a:rPr lang="ru-RU" dirty="0"/>
              <a:t>). Применение иерархии классов делает управляемыми большие потоки информации</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2282C7B-6AB0-4627-B8CF-97A60C95A8EE}" type="slidenum">
              <a:rPr lang="ru-RU"/>
              <a:pPr/>
              <a:t>47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ru-RU" dirty="0"/>
          </a:p>
          <a:p>
            <a:r>
              <a:rPr lang="ru-RU" b="1" dirty="0"/>
              <a:t>Ваш </a:t>
            </a:r>
            <a:r>
              <a:rPr lang="ru-RU" b="1" dirty="0" err="1"/>
              <a:t>аккаунт</a:t>
            </a:r>
            <a:endParaRPr lang="ru-RU" b="1" dirty="0"/>
          </a:p>
          <a:p>
            <a:r>
              <a:rPr lang="ru-RU" dirty="0"/>
              <a:t>Логин: Пароль: Запомнить меня </a:t>
            </a:r>
            <a:r>
              <a:rPr lang="ru-RU" dirty="0">
                <a:hlinkClick r:id="rId3"/>
              </a:rPr>
              <a:t>Забыли пароль?</a:t>
            </a:r>
            <a:br>
              <a:rPr lang="ru-RU" dirty="0"/>
            </a:br>
            <a:r>
              <a:rPr lang="ru-RU" sz="1200" b="1" kern="1200" dirty="0">
                <a:solidFill>
                  <a:schemeClr val="tx1"/>
                </a:solidFill>
                <a:latin typeface="Arial" charset="0"/>
                <a:ea typeface="+mn-ea"/>
                <a:cs typeface="+mn-cs"/>
                <a:hlinkClick r:id="rId4"/>
              </a:rPr>
              <a:t>Регистрация</a:t>
            </a:r>
            <a:r>
              <a:rPr lang="ru-RU" dirty="0"/>
              <a:t> </a:t>
            </a:r>
          </a:p>
          <a:p>
            <a:r>
              <a:rPr lang="ru-RU" sz="1200" kern="1200" dirty="0">
                <a:solidFill>
                  <a:schemeClr val="tx1"/>
                </a:solidFill>
                <a:latin typeface="Arial" charset="0"/>
                <a:ea typeface="+mn-ea"/>
                <a:cs typeface="+mn-cs"/>
              </a:rPr>
              <a:t>Информацию о новых материалах можно получать и без регистрации:</a:t>
            </a:r>
          </a:p>
          <a:p>
            <a:r>
              <a:rPr lang="ru-RU" dirty="0">
                <a:hlinkClick r:id="rId5"/>
              </a:rPr>
              <a:t>RSS</a:t>
            </a:r>
            <a:endParaRPr lang="ru-RU" dirty="0"/>
          </a:p>
          <a:p>
            <a:r>
              <a:rPr lang="ru-RU" dirty="0" err="1">
                <a:hlinkClick r:id="rId6"/>
              </a:rPr>
              <a:t>Twitter</a:t>
            </a:r>
            <a:endParaRPr lang="ru-RU" dirty="0"/>
          </a:p>
          <a:p>
            <a:r>
              <a:rPr lang="ru-RU" dirty="0" err="1">
                <a:hlinkClick r:id="rId7"/>
              </a:rPr>
              <a:t>ВКонтакте</a:t>
            </a:r>
            <a:endParaRPr lang="ru-RU" dirty="0"/>
          </a:p>
          <a:p>
            <a:r>
              <a:rPr lang="ru-RU" b="1" dirty="0"/>
              <a:t>Последние темы форума</a:t>
            </a:r>
          </a:p>
          <a:p>
            <a:r>
              <a:rPr lang="ru-RU" dirty="0" err="1">
                <a:hlinkClick r:id="rId8"/>
              </a:rPr>
              <a:t>Здравствуйте,помогите</a:t>
            </a:r>
            <a:r>
              <a:rPr lang="ru-RU" dirty="0">
                <a:hlinkClick r:id="rId8"/>
              </a:rPr>
              <a:t> пожалуйста с </a:t>
            </a:r>
            <a:r>
              <a:rPr lang="ru-RU" dirty="0" err="1">
                <a:hlinkClick r:id="rId8"/>
              </a:rPr>
              <a:t>написаниес</a:t>
            </a:r>
            <a:r>
              <a:rPr lang="ru-RU" dirty="0">
                <a:hlinkClick r:id="rId8"/>
              </a:rPr>
              <a:t> кода в </a:t>
            </a:r>
            <a:r>
              <a:rPr lang="ru-RU" dirty="0" err="1">
                <a:hlinkClick r:id="rId8"/>
              </a:rPr>
              <a:t>Ubuntu</a:t>
            </a:r>
            <a:r>
              <a:rPr lang="ru-RU" dirty="0"/>
              <a:t> — 15:20</a:t>
            </a:r>
            <a:r>
              <a:rPr lang="ru-RU" sz="1200" kern="1200" dirty="0">
                <a:solidFill>
                  <a:schemeClr val="tx1"/>
                </a:solidFill>
                <a:latin typeface="Arial" charset="0"/>
                <a:ea typeface="+mn-ea"/>
                <a:cs typeface="+mn-cs"/>
              </a:rPr>
              <a:t> (0)</a:t>
            </a:r>
            <a:r>
              <a:rPr lang="ru-RU" dirty="0"/>
              <a:t> </a:t>
            </a:r>
            <a:r>
              <a:rPr lang="ru-RU" dirty="0">
                <a:hlinkClick r:id="rId9"/>
              </a:rPr>
              <a:t>Студентам</a:t>
            </a:r>
            <a:r>
              <a:rPr lang="ru-RU" dirty="0"/>
              <a:t> / </a:t>
            </a:r>
            <a:r>
              <a:rPr lang="ru-RU" dirty="0" err="1"/>
              <a:t>TatyanaVictorovna</a:t>
            </a:r>
            <a:endParaRPr lang="ru-RU" dirty="0"/>
          </a:p>
          <a:p>
            <a:r>
              <a:rPr lang="ru-RU" dirty="0">
                <a:hlinkClick r:id="rId10"/>
              </a:rPr>
              <a:t>Паскаль. Массивы</a:t>
            </a:r>
            <a:r>
              <a:rPr lang="ru-RU" dirty="0"/>
              <a:t> — 10:59 </a:t>
            </a:r>
            <a:r>
              <a:rPr lang="ru-RU" sz="1200" b="1" kern="1200" dirty="0">
                <a:solidFill>
                  <a:schemeClr val="tx1"/>
                </a:solidFill>
                <a:latin typeface="Arial" charset="0"/>
                <a:ea typeface="+mn-ea"/>
                <a:cs typeface="+mn-cs"/>
                <a:hlinkClick r:id="rId11"/>
              </a:rPr>
              <a:t>(2)</a:t>
            </a:r>
            <a:r>
              <a:rPr lang="ru-RU" dirty="0">
                <a:hlinkClick r:id="rId9"/>
              </a:rPr>
              <a:t>Студентам</a:t>
            </a:r>
            <a:r>
              <a:rPr lang="ru-RU" dirty="0"/>
              <a:t> / </a:t>
            </a:r>
            <a:r>
              <a:rPr lang="ru-RU" dirty="0" err="1"/>
              <a:t>Ebon</a:t>
            </a:r>
            <a:endParaRPr lang="ru-RU" dirty="0"/>
          </a:p>
          <a:p>
            <a:r>
              <a:rPr lang="ru-RU" dirty="0" err="1">
                <a:hlinkClick r:id="rId12"/>
              </a:rPr>
              <a:t>ActiveX</a:t>
            </a:r>
            <a:r>
              <a:rPr lang="ru-RU" dirty="0"/>
              <a:t> — 07:34 </a:t>
            </a:r>
            <a:r>
              <a:rPr lang="ru-RU" sz="1200" b="1" kern="1200" dirty="0">
                <a:solidFill>
                  <a:schemeClr val="tx1"/>
                </a:solidFill>
                <a:latin typeface="Arial" charset="0"/>
                <a:ea typeface="+mn-ea"/>
                <a:cs typeface="+mn-cs"/>
                <a:hlinkClick r:id="rId13"/>
              </a:rPr>
              <a:t>(1)</a:t>
            </a:r>
            <a:r>
              <a:rPr lang="ru-RU" dirty="0">
                <a:hlinkClick r:id="rId14"/>
              </a:rPr>
              <a:t>C/C++/C# - общие вопросы</a:t>
            </a:r>
            <a:r>
              <a:rPr lang="ru-RU" dirty="0"/>
              <a:t> / Alex_2</a:t>
            </a:r>
          </a:p>
          <a:p>
            <a:r>
              <a:rPr lang="ru-RU" dirty="0">
                <a:hlinkClick r:id="rId15"/>
              </a:rPr>
              <a:t>Помогите с курсовой на </a:t>
            </a:r>
            <a:r>
              <a:rPr lang="ru-RU" dirty="0" err="1">
                <a:hlinkClick r:id="rId15"/>
              </a:rPr>
              <a:t>асемблере</a:t>
            </a:r>
            <a:r>
              <a:rPr lang="ru-RU" dirty="0">
                <a:hlinkClick r:id="rId15"/>
              </a:rPr>
              <a:t> за деньги!</a:t>
            </a:r>
            <a:r>
              <a:rPr lang="ru-RU" dirty="0"/>
              <a:t> — 00:57</a:t>
            </a:r>
            <a:r>
              <a:rPr lang="ru-RU" sz="1200" kern="1200" dirty="0">
                <a:solidFill>
                  <a:schemeClr val="tx1"/>
                </a:solidFill>
                <a:latin typeface="Arial" charset="0"/>
                <a:ea typeface="+mn-ea"/>
                <a:cs typeface="+mn-cs"/>
              </a:rPr>
              <a:t> (0)</a:t>
            </a:r>
            <a:r>
              <a:rPr lang="ru-RU" dirty="0"/>
              <a:t> </a:t>
            </a:r>
            <a:r>
              <a:rPr lang="ru-RU" dirty="0">
                <a:hlinkClick r:id="rId9"/>
              </a:rPr>
              <a:t>Студентам</a:t>
            </a:r>
            <a:r>
              <a:rPr lang="ru-RU" dirty="0"/>
              <a:t> / </a:t>
            </a:r>
            <a:r>
              <a:rPr lang="ru-RU" dirty="0" err="1"/>
              <a:t>ilinio</a:t>
            </a:r>
            <a:endParaRPr lang="ru-RU" dirty="0"/>
          </a:p>
          <a:p>
            <a:r>
              <a:rPr lang="ru-RU" dirty="0">
                <a:hlinkClick r:id="rId16"/>
              </a:rPr>
              <a:t>Программно выделить колонку в чужом SysListView32</a:t>
            </a:r>
            <a:r>
              <a:rPr lang="ru-RU" dirty="0"/>
              <a:t> — 22:13 </a:t>
            </a:r>
            <a:r>
              <a:rPr lang="ru-RU" sz="1200" b="1" kern="1200" dirty="0">
                <a:solidFill>
                  <a:schemeClr val="tx1"/>
                </a:solidFill>
                <a:latin typeface="Arial" charset="0"/>
                <a:ea typeface="+mn-ea"/>
                <a:cs typeface="+mn-cs"/>
                <a:hlinkClick r:id="rId17"/>
              </a:rPr>
              <a:t>(5)</a:t>
            </a:r>
            <a:r>
              <a:rPr lang="ru-RU" dirty="0" err="1">
                <a:hlinkClick r:id="rId18"/>
              </a:rPr>
              <a:t>Delphi</a:t>
            </a:r>
            <a:r>
              <a:rPr lang="ru-RU" dirty="0">
                <a:hlinkClick r:id="rId18"/>
              </a:rPr>
              <a:t> &amp; </a:t>
            </a:r>
            <a:r>
              <a:rPr lang="ru-RU" dirty="0" err="1">
                <a:hlinkClick r:id="rId18"/>
              </a:rPr>
              <a:t>Kylix</a:t>
            </a:r>
            <a:r>
              <a:rPr lang="ru-RU" dirty="0"/>
              <a:t> / GRA1N</a:t>
            </a:r>
          </a:p>
          <a:p>
            <a:r>
              <a:rPr lang="ru-RU" dirty="0">
                <a:hlinkClick r:id="rId19"/>
              </a:rPr>
              <a:t>задача на линейное программирование</a:t>
            </a:r>
            <a:r>
              <a:rPr lang="ru-RU" dirty="0"/>
              <a:t> — 20:36 </a:t>
            </a:r>
            <a:r>
              <a:rPr lang="ru-RU" sz="1200" b="1" kern="1200" dirty="0">
                <a:solidFill>
                  <a:schemeClr val="tx1"/>
                </a:solidFill>
                <a:latin typeface="Arial" charset="0"/>
                <a:ea typeface="+mn-ea"/>
                <a:cs typeface="+mn-cs"/>
                <a:hlinkClick r:id="rId20"/>
              </a:rPr>
              <a:t>(1)</a:t>
            </a:r>
            <a:r>
              <a:rPr lang="ru-RU" dirty="0">
                <a:hlinkClick r:id="rId21"/>
              </a:rPr>
              <a:t>Общие вопросы программирования</a:t>
            </a:r>
            <a:r>
              <a:rPr lang="ru-RU" dirty="0"/>
              <a:t> / Alex1205</a:t>
            </a:r>
          </a:p>
          <a:p>
            <a:r>
              <a:rPr lang="ru-RU" dirty="0">
                <a:hlinkClick r:id="rId22"/>
              </a:rPr>
              <a:t>как правильно разбить данный код на 3 класса?</a:t>
            </a:r>
            <a:r>
              <a:rPr lang="ru-RU" dirty="0"/>
              <a:t> — 12:57</a:t>
            </a:r>
            <a:r>
              <a:rPr lang="ru-RU" sz="1200" kern="1200" dirty="0">
                <a:solidFill>
                  <a:schemeClr val="tx1"/>
                </a:solidFill>
                <a:latin typeface="Arial" charset="0"/>
                <a:ea typeface="+mn-ea"/>
                <a:cs typeface="+mn-cs"/>
              </a:rPr>
              <a:t> (0)</a:t>
            </a:r>
            <a:r>
              <a:rPr lang="ru-RU" dirty="0"/>
              <a:t> </a:t>
            </a:r>
            <a:r>
              <a:rPr lang="ru-RU" dirty="0" err="1">
                <a:hlinkClick r:id="rId23"/>
              </a:rPr>
              <a:t>Java</a:t>
            </a:r>
            <a:r>
              <a:rPr lang="ru-RU" dirty="0"/>
              <a:t> / neomax38</a:t>
            </a:r>
          </a:p>
          <a:p>
            <a:r>
              <a:rPr lang="ru-RU" dirty="0">
                <a:hlinkClick r:id="rId24"/>
              </a:rPr>
              <a:t>Виртуальное адресное пространство процесса.</a:t>
            </a:r>
            <a:r>
              <a:rPr lang="ru-RU" dirty="0"/>
              <a:t> — 11:55 </a:t>
            </a:r>
            <a:r>
              <a:rPr lang="ru-RU" sz="1200" b="1" kern="1200" dirty="0">
                <a:solidFill>
                  <a:schemeClr val="tx1"/>
                </a:solidFill>
                <a:latin typeface="Arial" charset="0"/>
                <a:ea typeface="+mn-ea"/>
                <a:cs typeface="+mn-cs"/>
                <a:hlinkClick r:id="rId25"/>
              </a:rPr>
              <a:t>(3)</a:t>
            </a:r>
            <a:r>
              <a:rPr lang="ru-RU" dirty="0">
                <a:hlinkClick r:id="rId26"/>
              </a:rPr>
              <a:t>Win32 API</a:t>
            </a:r>
            <a:r>
              <a:rPr lang="ru-RU" dirty="0"/>
              <a:t> / </a:t>
            </a:r>
            <a:r>
              <a:rPr lang="ru-RU" dirty="0" err="1"/>
              <a:t>efviop</a:t>
            </a:r>
            <a:endParaRPr lang="ru-RU" dirty="0"/>
          </a:p>
          <a:p>
            <a:r>
              <a:rPr lang="ru-RU" dirty="0" err="1">
                <a:hlinkClick r:id="rId27"/>
              </a:rPr>
              <a:t>Bolrand</a:t>
            </a:r>
            <a:r>
              <a:rPr lang="ru-RU" dirty="0">
                <a:hlinkClick r:id="rId27"/>
              </a:rPr>
              <a:t> </a:t>
            </a:r>
            <a:r>
              <a:rPr lang="ru-RU" dirty="0" err="1">
                <a:hlinkClick r:id="rId27"/>
              </a:rPr>
              <a:t>Delphi</a:t>
            </a:r>
            <a:r>
              <a:rPr lang="ru-RU" dirty="0">
                <a:hlinkClick r:id="rId27"/>
              </a:rPr>
              <a:t> 7 Работа со строками.</a:t>
            </a:r>
            <a:r>
              <a:rPr lang="ru-RU" dirty="0"/>
              <a:t> — 11:07 </a:t>
            </a:r>
            <a:r>
              <a:rPr lang="ru-RU" sz="1200" b="1" kern="1200" dirty="0">
                <a:solidFill>
                  <a:schemeClr val="tx1"/>
                </a:solidFill>
                <a:latin typeface="Arial" charset="0"/>
                <a:ea typeface="+mn-ea"/>
                <a:cs typeface="+mn-cs"/>
                <a:hlinkClick r:id="rId28"/>
              </a:rPr>
              <a:t>(2)</a:t>
            </a:r>
            <a:r>
              <a:rPr lang="ru-RU" dirty="0">
                <a:hlinkClick r:id="rId9"/>
              </a:rPr>
              <a:t>Студентам</a:t>
            </a:r>
            <a:r>
              <a:rPr lang="ru-RU" dirty="0"/>
              <a:t> / ViZ0R</a:t>
            </a:r>
          </a:p>
          <a:p>
            <a:r>
              <a:rPr lang="ru-RU" dirty="0">
                <a:hlinkClick r:id="rId29"/>
              </a:rPr>
              <a:t>Из категории: "Если сильно мучиться, что-нибудь получится". Новый </a:t>
            </a:r>
            <a:r>
              <a:rPr lang="ru-RU" dirty="0" err="1">
                <a:hlinkClick r:id="rId29"/>
              </a:rPr>
              <a:t>дизаин</a:t>
            </a:r>
            <a:r>
              <a:rPr lang="ru-RU" dirty="0"/>
              <a:t> — 02:20 </a:t>
            </a:r>
            <a:r>
              <a:rPr lang="ru-RU" sz="1200" b="1" kern="1200" dirty="0">
                <a:solidFill>
                  <a:schemeClr val="tx1"/>
                </a:solidFill>
                <a:latin typeface="Arial" charset="0"/>
                <a:ea typeface="+mn-ea"/>
                <a:cs typeface="+mn-cs"/>
                <a:hlinkClick r:id="rId30"/>
              </a:rPr>
              <a:t>(10)</a:t>
            </a:r>
            <a:r>
              <a:rPr lang="ru-RU" dirty="0" err="1">
                <a:hlinkClick r:id="rId31"/>
              </a:rPr>
              <a:t>Общалка</a:t>
            </a:r>
            <a:r>
              <a:rPr lang="ru-RU" dirty="0">
                <a:hlinkClick r:id="rId31"/>
              </a:rPr>
              <a:t> :)</a:t>
            </a:r>
            <a:r>
              <a:rPr lang="ru-RU" dirty="0"/>
              <a:t> / </a:t>
            </a:r>
            <a:r>
              <a:rPr lang="ru-RU" dirty="0" err="1"/>
              <a:t>vorobej</a:t>
            </a:r>
            <a:endParaRPr lang="ru-RU" dirty="0"/>
          </a:p>
          <a:p>
            <a:r>
              <a:rPr lang="ru-RU" dirty="0">
                <a:hlinkClick r:id="rId32"/>
              </a:rPr>
              <a:t>Шифровка текста</a:t>
            </a:r>
            <a:r>
              <a:rPr lang="ru-RU" dirty="0"/>
              <a:t> — 21:11 </a:t>
            </a:r>
            <a:r>
              <a:rPr lang="ru-RU" sz="1200" b="1" kern="1200" dirty="0">
                <a:solidFill>
                  <a:schemeClr val="tx1"/>
                </a:solidFill>
                <a:latin typeface="Arial" charset="0"/>
                <a:ea typeface="+mn-ea"/>
                <a:cs typeface="+mn-cs"/>
                <a:hlinkClick r:id="rId33"/>
              </a:rPr>
              <a:t>(2)</a:t>
            </a:r>
            <a:r>
              <a:rPr lang="ru-RU" dirty="0" err="1">
                <a:hlinkClick r:id="rId23"/>
              </a:rPr>
              <a:t>Java</a:t>
            </a:r>
            <a:r>
              <a:rPr lang="ru-RU" dirty="0"/>
              <a:t> / </a:t>
            </a:r>
            <a:r>
              <a:rPr lang="ru-RU" dirty="0" err="1"/>
              <a:t>Gevorg</a:t>
            </a:r>
            <a:endParaRPr lang="ru-RU" dirty="0"/>
          </a:p>
          <a:p>
            <a:r>
              <a:rPr lang="ru-RU" dirty="0">
                <a:hlinkClick r:id="rId34"/>
              </a:rPr>
              <a:t>Ребят, кто может выручить в задачках, помогите пожалуйста.</a:t>
            </a:r>
            <a:r>
              <a:rPr lang="ru-RU" dirty="0"/>
              <a:t> — 20:06</a:t>
            </a:r>
            <a:r>
              <a:rPr lang="ru-RU" sz="1200" kern="1200" dirty="0">
                <a:solidFill>
                  <a:schemeClr val="tx1"/>
                </a:solidFill>
                <a:latin typeface="Arial" charset="0"/>
                <a:ea typeface="+mn-ea"/>
                <a:cs typeface="+mn-cs"/>
              </a:rPr>
              <a:t> (0)</a:t>
            </a:r>
            <a:r>
              <a:rPr lang="ru-RU" dirty="0"/>
              <a:t> </a:t>
            </a:r>
            <a:r>
              <a:rPr lang="ru-RU" dirty="0">
                <a:hlinkClick r:id="rId9"/>
              </a:rPr>
              <a:t>Студентам</a:t>
            </a:r>
            <a:r>
              <a:rPr lang="ru-RU" dirty="0"/>
              <a:t> / </a:t>
            </a:r>
            <a:r>
              <a:rPr lang="ru-RU" dirty="0" err="1"/>
              <a:t>Pomant</a:t>
            </a:r>
            <a:endParaRPr lang="ru-RU" dirty="0"/>
          </a:p>
          <a:p>
            <a:r>
              <a:rPr lang="ru-RU" dirty="0">
                <a:hlinkClick r:id="rId35"/>
              </a:rPr>
              <a:t>Показать новые сообщения »</a:t>
            </a:r>
            <a:endParaRPr lang="ru-RU" dirty="0"/>
          </a:p>
          <a:p>
            <a:r>
              <a:rPr lang="ru-RU" b="1" dirty="0"/>
              <a:t>Почтовая рассылка</a:t>
            </a:r>
          </a:p>
          <a:p>
            <a:r>
              <a:rPr lang="ru-RU" dirty="0"/>
              <a:t>Подписаться Отписаться </a:t>
            </a:r>
            <a:br>
              <a:rPr lang="ru-RU" dirty="0"/>
            </a:br>
            <a:br>
              <a:rPr lang="ru-RU" dirty="0"/>
            </a:br>
            <a:r>
              <a:rPr lang="ru-RU" dirty="0"/>
              <a:t>Подписчиков: </a:t>
            </a:r>
            <a:r>
              <a:rPr lang="ru-RU" b="1" dirty="0"/>
              <a:t>18239</a:t>
            </a:r>
            <a:br>
              <a:rPr lang="ru-RU" dirty="0"/>
            </a:br>
            <a:r>
              <a:rPr lang="ru-RU" dirty="0">
                <a:hlinkClick r:id="rId36"/>
              </a:rPr>
              <a:t>Последний выпуск</a:t>
            </a:r>
            <a:r>
              <a:rPr lang="ru-RU" dirty="0"/>
              <a:t>: </a:t>
            </a:r>
            <a:r>
              <a:rPr lang="ru-RU" b="1" dirty="0"/>
              <a:t>24.11.2011</a:t>
            </a:r>
            <a:r>
              <a:rPr lang="ru-RU" dirty="0"/>
              <a:t> </a:t>
            </a:r>
          </a:p>
          <a:p>
            <a:r>
              <a:rPr lang="ru-RU" dirty="0" err="1">
                <a:hlinkClick r:id="rId37"/>
              </a:rPr>
              <a:t>CodeNet</a:t>
            </a:r>
            <a:r>
              <a:rPr lang="ru-RU" dirty="0"/>
              <a:t> / </a:t>
            </a:r>
            <a:r>
              <a:rPr lang="ru-RU" dirty="0">
                <a:hlinkClick r:id="rId38"/>
              </a:rPr>
              <a:t>Языки программирования</a:t>
            </a:r>
            <a:r>
              <a:rPr lang="ru-RU" dirty="0"/>
              <a:t> / </a:t>
            </a:r>
            <a:r>
              <a:rPr lang="ru-RU" dirty="0">
                <a:hlinkClick r:id="rId39"/>
              </a:rPr>
              <a:t>C / C++</a:t>
            </a:r>
            <a:r>
              <a:rPr lang="ru-RU" dirty="0"/>
              <a:t> / </a:t>
            </a:r>
            <a:r>
              <a:rPr lang="ru-RU" dirty="0">
                <a:hlinkClick r:id="rId40"/>
              </a:rPr>
              <a:t>ООП</a:t>
            </a:r>
            <a:r>
              <a:rPr lang="ru-RU" dirty="0"/>
              <a:t> </a:t>
            </a:r>
            <a:br>
              <a:rPr lang="ru-RU" dirty="0"/>
            </a:br>
            <a:endParaRPr lang="ru-RU" dirty="0"/>
          </a:p>
          <a:p>
            <a:r>
              <a:rPr lang="ru-RU" b="1" dirty="0"/>
              <a:t>Инкапсуляция, полиморфизм, наследование</a:t>
            </a:r>
          </a:p>
          <a:p>
            <a:r>
              <a:rPr lang="ru-RU" dirty="0" err="1">
                <a:hlinkClick r:id="rId41"/>
              </a:rPr>
              <a:t>Твитнуть</a:t>
            </a:r>
            <a:r>
              <a:rPr lang="ru-RU" dirty="0"/>
              <a:t> </a:t>
            </a:r>
          </a:p>
          <a:p>
            <a:r>
              <a:rPr lang="ru-RU" dirty="0" err="1">
                <a:hlinkClick r:id="rId42"/>
              </a:rPr>
              <a:t>Denn</a:t>
            </a:r>
            <a:r>
              <a:rPr lang="ru-RU" dirty="0"/>
              <a:t>, </a:t>
            </a:r>
            <a:r>
              <a:rPr lang="ru-RU" dirty="0">
                <a:hlinkClick r:id="rId43"/>
              </a:rPr>
              <a:t>www.cppwmeste.r2.ru/</a:t>
            </a:r>
            <a:endParaRPr lang="ru-RU" dirty="0"/>
          </a:p>
          <a:p>
            <a:r>
              <a:rPr lang="ru-RU" dirty="0"/>
              <a:t>Все языки OOP, включая С++, основаны на трёх основополагающих концепциях, называемых инкапсуляцией, полиморфизмом и наследованием. Рассмотрим эти концепции. </a:t>
            </a:r>
          </a:p>
          <a:p>
            <a:r>
              <a:rPr lang="ru-RU" b="1" dirty="0"/>
              <a:t>1. Инкапсуляция</a:t>
            </a:r>
          </a:p>
          <a:p>
            <a:r>
              <a:rPr lang="ru-RU" dirty="0"/>
              <a:t>Инкапсуляция (</a:t>
            </a:r>
            <a:r>
              <a:rPr lang="ru-RU" dirty="0" err="1"/>
              <a:t>encapsulation</a:t>
            </a:r>
            <a:r>
              <a:rPr lang="ru-RU" dirty="0"/>
              <a:t>) - это механизм, который объединяет данные и код, манипулирующий </a:t>
            </a:r>
            <a:r>
              <a:rPr lang="ru-RU" dirty="0" err="1"/>
              <a:t>зтими</a:t>
            </a:r>
            <a:r>
              <a:rPr lang="ru-RU" dirty="0"/>
              <a:t> данными, а также защищает и то, и другое от внешнего вмешательства или неправильного использования. В объектно-ориентированном программировании код и данные могут быть объединены вместе; в этом случае говорят, что создаётся так называемый "чёрный ящик". Когда коды и данные объединяются таким способом, создаётся объект (</a:t>
            </a:r>
            <a:r>
              <a:rPr lang="ru-RU" dirty="0" err="1"/>
              <a:t>object</a:t>
            </a:r>
            <a:r>
              <a:rPr lang="ru-RU" dirty="0"/>
              <a:t>). Другими словами, объект - это то, что поддерживает инкапсуляцию. </a:t>
            </a:r>
          </a:p>
          <a:p>
            <a:r>
              <a:rPr lang="ru-RU" dirty="0"/>
              <a:t>Внутри объекта коды и данные могут быть закрытыми (</a:t>
            </a:r>
            <a:r>
              <a:rPr lang="ru-RU" dirty="0" err="1"/>
              <a:t>private</a:t>
            </a:r>
            <a:r>
              <a:rPr lang="ru-RU" dirty="0"/>
              <a:t>). Закрытые коды или данные доступны только для других частей этого объекта. Таким образом, закрытые коды и данные недоступны для тех частей программы, которые существуют вне объекта. Если коды и данные являются открытыми, то, несмотря на то, что они заданы внутри объекта, они доступны и для других частей программы. Характерной является ситуация, когда открытая часть объекта используется для того, чтобы обеспечить контролируемый интерфейс закрытых элементов объекта. </a:t>
            </a:r>
          </a:p>
          <a:p>
            <a:r>
              <a:rPr lang="ru-RU" dirty="0"/>
              <a:t>На самом деле объект является переменной определённого пользователем типа. Может показаться странным, что объект, который объединяет коды и данные, можно рассматривать как переменную. Однако применительно к объектно-ориентированному программированию это именно так. Каждый элемент данных такого типа является составной переменной. </a:t>
            </a:r>
          </a:p>
          <a:p>
            <a:r>
              <a:rPr lang="ru-RU" b="1" dirty="0"/>
              <a:t>2. Полиморфизм</a:t>
            </a:r>
          </a:p>
          <a:p>
            <a:r>
              <a:rPr lang="ru-RU" dirty="0"/>
              <a:t>Полиморфизм (</a:t>
            </a:r>
            <a:r>
              <a:rPr lang="ru-RU" dirty="0" err="1"/>
              <a:t>polymorphism</a:t>
            </a:r>
            <a:r>
              <a:rPr lang="ru-RU" dirty="0"/>
              <a:t>) (от греческого </a:t>
            </a:r>
            <a:r>
              <a:rPr lang="ru-RU" dirty="0" err="1"/>
              <a:t>polymorphos</a:t>
            </a:r>
            <a:r>
              <a:rPr lang="ru-RU" dirty="0"/>
              <a:t>) - это свойство, которое позволяет одно и то же имя использовать для решения двух или более схожих, но технически разных задач. Целью полиморфизма, применительно к объектно-ориентированному программированию, является использование одного имени для задания общих для класса действий. Выполнение каждого конкретного действия будет определяться типом данных. Например для языка Си, в котором полиморфизм поддерживается недостаточно, нахождение абсолютной величины числа требует трёх различных функций: </a:t>
            </a:r>
            <a:r>
              <a:rPr lang="ru-RU" dirty="0" err="1"/>
              <a:t>abs</a:t>
            </a:r>
            <a:r>
              <a:rPr lang="ru-RU" dirty="0"/>
              <a:t>(), </a:t>
            </a:r>
            <a:r>
              <a:rPr lang="ru-RU" dirty="0" err="1"/>
              <a:t>labs</a:t>
            </a:r>
            <a:r>
              <a:rPr lang="ru-RU" dirty="0"/>
              <a:t>() и </a:t>
            </a:r>
            <a:r>
              <a:rPr lang="ru-RU" dirty="0" err="1"/>
              <a:t>fabs</a:t>
            </a:r>
            <a:r>
              <a:rPr lang="ru-RU" dirty="0"/>
              <a:t>(). Эти функции подсчитывают и возвращают абсолютную величину целых, длинных целых и чисел с плавающей точкой соответственно. В С++ каждая из этих функций может быть названа </a:t>
            </a:r>
            <a:r>
              <a:rPr lang="ru-RU" dirty="0" err="1"/>
              <a:t>abs</a:t>
            </a:r>
            <a:r>
              <a:rPr lang="ru-RU" dirty="0"/>
              <a:t>(). Тип данных, который используется при вызове функции, определяет, какая конкретная версия функции действительно выполняется. В С++ можно использовать одно имя функции для множества различных действий. Это называется перегрузкой функций (</a:t>
            </a:r>
            <a:r>
              <a:rPr lang="ru-RU" dirty="0" err="1"/>
              <a:t>function</a:t>
            </a:r>
            <a:r>
              <a:rPr lang="ru-RU" dirty="0"/>
              <a:t> </a:t>
            </a:r>
            <a:r>
              <a:rPr lang="ru-RU" dirty="0" err="1"/>
              <a:t>overloading</a:t>
            </a:r>
            <a:r>
              <a:rPr lang="ru-RU" dirty="0"/>
              <a:t>).</a:t>
            </a:r>
          </a:p>
          <a:p>
            <a:r>
              <a:rPr lang="ru-RU" dirty="0"/>
              <a:t>В более общем смысле, концепцией полиморфизма является идея "один интерфейс, множество методов". Это означает, что можно создать общий интерфейс для группы близких по смыслу действий. Преимуществом полиморфизма является то, что он помогает </a:t>
            </a:r>
            <a:r>
              <a:rPr lang="ru-RU" dirty="0" err="1"/>
              <a:t>мнижать</a:t>
            </a:r>
            <a:r>
              <a:rPr lang="ru-RU" dirty="0"/>
              <a:t> сложность программ, разрешая использование того же интерфейса для задания единого класса действий. Выбор же конкретного действия, в зависимости от ситуации, возлагается на компилятор. Вам, как программисту, не нужно делать этот выбор самому. Нужно только помнить и использовать общий интерфейс. Пример из предыдущего абзаца показывает, как, имея три имени для функции определения абсолютной величины числа вместо одного, обычная задача становится более сложной, чем это действительно необходимо.</a:t>
            </a:r>
          </a:p>
          <a:p>
            <a:r>
              <a:rPr lang="ru-RU" dirty="0"/>
              <a:t>  Полиморфизм может применяться также и к операторам. Фактически во всех языках программирования ограниченно применяется полиморфизм, например, в арифметических операторах. Так, в Си, символ + используется для складывания целых, длинных целых, символьных переменных и чисел с плавающей точкой. В этом случае компилятор автоматически определяет, какой тип арифметики требуется. В С++ вы можете применить эту концепцию и к другим, заданным вами, типам данных. Такой тип полиморфизма называется перегрузкой операторов (</a:t>
            </a:r>
            <a:r>
              <a:rPr lang="ru-RU" dirty="0" err="1"/>
              <a:t>operator</a:t>
            </a:r>
            <a:r>
              <a:rPr lang="ru-RU" dirty="0"/>
              <a:t> </a:t>
            </a:r>
            <a:r>
              <a:rPr lang="ru-RU" dirty="0" err="1"/>
              <a:t>overloading</a:t>
            </a:r>
            <a:r>
              <a:rPr lang="ru-RU" dirty="0"/>
              <a:t>).</a:t>
            </a:r>
          </a:p>
          <a:p>
            <a:r>
              <a:rPr lang="ru-RU" dirty="0"/>
              <a:t>Ключевым в понимании полиморфизма является то, что он позволяет вам манипулировать объектами различной степени сложности путём создания общего для них стандартного интерфейса для реализации похожих действий. </a:t>
            </a:r>
          </a:p>
          <a:p>
            <a:pPr eaLnBrk="1" hangingPunct="1"/>
            <a:endParaRPr lang="ru-RU"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7147B255-7B4F-40BB-967E-41780D3270C4}" type="slidenum">
              <a:rPr lang="ru-RU"/>
              <a:pPr/>
              <a:t>48</a:t>
            </a:fld>
            <a:endParaRPr lang="ru-RU"/>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3EE5ED4B-620E-4CFD-A0D0-F0998DD3045C}" type="slidenum">
              <a:rPr lang="ru-RU"/>
              <a:pPr/>
              <a:t>49</a:t>
            </a:fld>
            <a:endParaRPr lang="ru-RU"/>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C4C020E0-46E3-4FE5-94D0-901B8D33C3DD}" type="slidenum">
              <a:rPr lang="ru-RU"/>
              <a:pPr/>
              <a:t>50</a:t>
            </a:fld>
            <a:endParaRPr lang="ru-RU"/>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772743BD-5298-42A8-86DE-CE37E8F7C5AD}" type="slidenum">
              <a:rPr lang="ru-RU"/>
              <a:pPr/>
              <a:t>51</a:t>
            </a:fld>
            <a:endParaRPr lang="ru-RU"/>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A58EB233-C783-44AA-9C6B-8D6B31E14FE4}" type="slidenum">
              <a:rPr lang="ru-RU"/>
              <a:pPr/>
              <a:t>52</a:t>
            </a:fld>
            <a:endParaRPr lang="ru-RU"/>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3B3FF57D-02F0-4BAE-AE12-093E85656438}" type="slidenum">
              <a:rPr lang="ru-RU"/>
              <a:pPr/>
              <a:t>53</a:t>
            </a:fld>
            <a:endParaRPr lang="ru-RU"/>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7CA74862-2677-4D88-A522-02E239592A3D}" type="slidenum">
              <a:rPr lang="ru-RU" smtClean="0">
                <a:solidFill>
                  <a:prstClr val="black"/>
                </a:solidFill>
              </a:rPr>
              <a:pPr/>
              <a:t>5</a:t>
            </a:fld>
            <a:endParaRPr lang="ru-RU">
              <a:solidFill>
                <a:prstClr val="black"/>
              </a:solidFill>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5D36C4ED-3086-49FF-B9B7-15FBB446DF42}" type="slidenum">
              <a:rPr lang="ru-RU"/>
              <a:pPr/>
              <a:t>55</a:t>
            </a:fld>
            <a:endParaRPr lang="ru-RU"/>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559D6F91-EDCB-40D0-B816-F9E0AAADC43E}" type="slidenum">
              <a:rPr lang="ru-RU"/>
              <a:pPr/>
              <a:t>56</a:t>
            </a:fld>
            <a:endParaRPr lang="ru-RU"/>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BC052F7D-C80A-467A-AB8D-7A3CCFE782E2}" type="slidenum">
              <a:rPr lang="ru-RU"/>
              <a:pPr/>
              <a:t>58</a:t>
            </a:fld>
            <a:endParaRPr lang="ru-RU"/>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1B47A1-F8AB-40A2-85DC-69449279A2A6}" type="slidenum">
              <a:rPr lang="ru-RU"/>
              <a:pPr/>
              <a:t>61</a:t>
            </a:fld>
            <a:endParaRPr lang="ru-RU"/>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B94CEC7E-E1C2-40E7-9CC5-ECA50A640B0C}" type="slidenum">
              <a:rPr lang="ru-RU"/>
              <a:pPr/>
              <a:t>62</a:t>
            </a:fld>
            <a:endParaRPr lang="ru-RU"/>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r>
              <a:rPr lang="ru-RU"/>
              <a:t>Имена параметров и аргументов для разнообразия не совпадают</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AA07F608-AC55-4DDF-BCAC-39CA68E396BF}" type="slidenum">
              <a:rPr lang="ru-RU"/>
              <a:pPr/>
              <a:t>63</a:t>
            </a:fld>
            <a:endParaRPr lang="ru-RU"/>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7F29B580-875E-4FDE-86E4-5819190C3A4C}" type="slidenum">
              <a:rPr lang="ru-RU" smtClean="0">
                <a:solidFill>
                  <a:prstClr val="black"/>
                </a:solidFill>
              </a:rPr>
              <a:pPr/>
              <a:t>6</a:t>
            </a:fld>
            <a:endParaRPr lang="ru-RU">
              <a:solidFill>
                <a:prstClr val="black"/>
              </a:solidFill>
            </a:endParaRPr>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A05FA603-0794-4CA3-8AE3-7BD750B45B2E}" type="slidenum">
              <a:rPr lang="ru-RU"/>
              <a:pPr/>
              <a:t>64</a:t>
            </a:fld>
            <a:endParaRPr lang="ru-RU"/>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r>
              <a:rPr lang="ru-RU"/>
              <a:t>Это относится к нестатическим методам</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3E50A896-7E84-443D-A5EF-BC64EC93DB9F}" type="slidenum">
              <a:rPr lang="ru-RU"/>
              <a:pPr/>
              <a:t>65</a:t>
            </a:fld>
            <a:endParaRPr lang="ru-RU"/>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7224F84-0E5D-4DB3-B6D7-47E140402BEF}" type="slidenum">
              <a:rPr lang="ru-RU"/>
              <a:pPr/>
              <a:t>67</a:t>
            </a:fld>
            <a:endParaRPr lang="ru-RU"/>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FEE2A0A4-5772-480E-80BB-127DA27F8086}" type="slidenum">
              <a:rPr lang="ru-RU"/>
              <a:pPr/>
              <a:t>68</a:t>
            </a:fld>
            <a:endParaRPr lang="ru-RU"/>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87879AAE-B65D-438C-BFDD-47141CD90B34}" type="slidenum">
              <a:rPr lang="ru-RU"/>
              <a:pPr/>
              <a:t>69</a:t>
            </a:fld>
            <a:endParaRPr lang="ru-RU"/>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lnSpc>
                <a:spcPct val="110000"/>
              </a:lnSpc>
              <a:spcAft>
                <a:spcPct val="20000"/>
              </a:spcAft>
            </a:pPr>
            <a:r>
              <a:rPr lang="ru-RU"/>
              <a:t>Чаще всего свойства объявляются как открытые (public).</a:t>
            </a:r>
          </a:p>
          <a:p>
            <a:pPr eaLnBrk="1" hangingPunct="1">
              <a:lnSpc>
                <a:spcPct val="110000"/>
              </a:lnSpc>
              <a:spcAft>
                <a:spcPct val="20000"/>
              </a:spcAft>
            </a:pPr>
            <a:r>
              <a:rPr lang="ru-RU"/>
              <a:t>Код доступа - блоки операторов, которые выполняются при получении (get) или установке (set) свойства. </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160A5617-9118-4EC2-921B-75CA558BB1F8}" type="slidenum">
              <a:rPr lang="ru-RU"/>
              <a:pPr/>
              <a:t>71</a:t>
            </a:fld>
            <a:endParaRPr lang="ru-RU"/>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8E08A24A-763E-4CCA-8712-A25CE1D89C80}" type="slidenum">
              <a:rPr lang="ru-RU"/>
              <a:pPr/>
              <a:t>72</a:t>
            </a:fld>
            <a:endParaRPr lang="ru-RU"/>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A80D9386-3C79-40A1-84FC-654E86C0E848}" type="slidenum">
              <a:rPr lang="ru-RU"/>
              <a:pPr/>
              <a:t>73</a:t>
            </a:fld>
            <a:endParaRPr lang="ru-RU"/>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spcBef>
                <a:spcPct val="0"/>
              </a:spcBef>
            </a:pPr>
            <a:r>
              <a:rPr lang="ru-RU"/>
              <a:t>перегрузка обычно применяется для классов, описывающих математические или физические понятия (для которых применение операций делает программу более понятной).</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C0F2770-429E-4294-AA6F-93B4FA4897A5}" type="slidenum">
              <a:rPr lang="ru-RU"/>
              <a:pPr/>
              <a:t>76</a:t>
            </a:fld>
            <a:endParaRPr lang="ru-RU"/>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A02925B9-C914-4EC5-A3CC-385069982606}" type="slidenum">
              <a:rPr lang="ru-RU"/>
              <a:pPr/>
              <a:t>77</a:t>
            </a:fld>
            <a:endParaRPr lang="ru-RU"/>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450CF3AD-4A5E-4581-8C15-CFE0D2834A34}" type="slidenum">
              <a:rPr lang="ru-RU" smtClean="0">
                <a:solidFill>
                  <a:prstClr val="black"/>
                </a:solidFill>
              </a:rPr>
              <a:pPr/>
              <a:t>7</a:t>
            </a:fld>
            <a:endParaRPr lang="ru-RU">
              <a:solidFill>
                <a:prstClr val="black"/>
              </a:solidFill>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80F5270B-079B-4795-AE5C-E3ED63359EAD}" type="slidenum">
              <a:rPr lang="ru-RU"/>
              <a:pPr/>
              <a:t>78</a:t>
            </a:fld>
            <a:endParaRPr lang="ru-RU"/>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31F1C690-3279-4813-BC0C-268DE0B72431}" type="slidenum">
              <a:rPr lang="ru-RU"/>
              <a:pPr/>
              <a:t>79</a:t>
            </a:fld>
            <a:endParaRPr lang="ru-RU"/>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C0F2770-429E-4294-AA6F-93B4FA4897A5}" type="slidenum">
              <a:rPr lang="ru-RU"/>
              <a:pPr/>
              <a:t>80</a:t>
            </a:fld>
            <a:endParaRPr lang="ru-RU"/>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7182F26-C357-4A1C-B6F1-5C5036961401}" type="slidenum">
              <a:rPr lang="ru-RU" smtClean="0"/>
              <a:pPr/>
              <a:t>82</a:t>
            </a:fld>
            <a:endParaRPr lang="ru-RU"/>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ru-RU"/>
              <a:t>В языке C# массивы являются объектами, а не просто смежными адресуемыми областями памяти, как в C и C++. </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1C7463D0-C440-49D1-B935-86184780A87B}" type="slidenum">
              <a:rPr lang="ru-RU" smtClean="0"/>
              <a:pPr/>
              <a:t>83</a:t>
            </a:fld>
            <a:endParaRPr lang="ru-RU"/>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CCE7010C-5C87-4036-9977-8FA17974D734}" type="slidenum">
              <a:rPr lang="ru-RU" smtClean="0"/>
              <a:pPr/>
              <a:t>84</a:t>
            </a:fld>
            <a:endParaRPr lang="ru-RU"/>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ru-RU"/>
              <a:t>Здесь описано пять массивов. Отличие первого оператора от остальных состоит в том, что в нем фактически описана только ссылка на массив, а память под элементы массива не выделена. Если список инициализации не задан, размерность может быть не только константой, но и выражением типа, приводимого к целому.</a:t>
            </a:r>
          </a:p>
          <a:p>
            <a:pPr eaLnBrk="1" hangingPunct="1"/>
            <a:r>
              <a:rPr lang="ru-RU"/>
              <a:t>В каждом из остальных массивов по четыре элемента целого типа. Как видно из операторов 3–5, массив при описании можно </a:t>
            </a:r>
            <a:r>
              <a:rPr lang="ru-RU" i="1"/>
              <a:t>инициализировать</a:t>
            </a:r>
            <a:r>
              <a:rPr lang="ru-RU"/>
              <a:t>. Если при этом не задана размерность (оператор 4), количество элементов вычисляется по количеству инициализирующих значений. Для полей объектов и локальных переменных можно опускать операцию new, она будет выполнена по умолчанию (оператор </a:t>
            </a:r>
            <a:r>
              <a:rPr lang="en-US"/>
              <a:t>3</a:t>
            </a:r>
            <a:r>
              <a:rPr lang="ru-RU"/>
              <a:t>). Если присутствует и размерность, и список инициализаторов, размерность должна быть константой (оператор 5).</a:t>
            </a: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9B33BEEF-80E6-4F4F-A4DB-8AFEC318C39A}" type="slidenum">
              <a:rPr lang="ru-RU" smtClean="0"/>
              <a:pPr/>
              <a:t>85</a:t>
            </a:fld>
            <a:endParaRPr lang="ru-RU"/>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72C7D5CE-6B1B-43CE-B9D6-53FA3995E4DA}" type="slidenum">
              <a:rPr lang="ru-RU" smtClean="0"/>
              <a:pPr/>
              <a:t>86</a:t>
            </a:fld>
            <a:endParaRPr lang="ru-RU"/>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A85A0D3B-CEB2-4D01-B5BD-D0BF2CF1C0FD}" type="slidenum">
              <a:rPr lang="ru-RU" smtClean="0"/>
              <a:pPr/>
              <a:t>90</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ru-RU"/>
              <a:t>Методы </a:t>
            </a:r>
            <a:r>
              <a:rPr lang="en-US"/>
              <a:t>Sort</a:t>
            </a:r>
            <a:r>
              <a:rPr lang="ru-RU"/>
              <a:t>, </a:t>
            </a:r>
            <a:r>
              <a:rPr lang="en-US"/>
              <a:t>IndexOf</a:t>
            </a:r>
            <a:r>
              <a:rPr lang="ru-RU"/>
              <a:t> и </a:t>
            </a:r>
            <a:r>
              <a:rPr lang="en-US"/>
              <a:t>BinarySearch</a:t>
            </a:r>
            <a:r>
              <a:rPr lang="ru-RU"/>
              <a:t> являются статическими, поэтому к ним обращаются через имя класса, а не экземпляра, и передают в них имя массива. Двоичный поиск можно применять только для упорядоченных массивов. Он выполняется гораздо быстрее, чем линейный поиск, реализованный в методе </a:t>
            </a:r>
            <a:r>
              <a:rPr lang="en-US"/>
              <a:t>IndexOf</a:t>
            </a:r>
            <a:r>
              <a:rPr lang="ru-RU"/>
              <a:t>. В листинге поиск элемента, имеющего значение 18, выполняется обоими этими способами.</a:t>
            </a: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74E6AB54-0A13-4EAC-AF27-43BF0421BB62}" type="slidenum">
              <a:rPr lang="ru-RU" smtClean="0"/>
              <a:pPr/>
              <a:t>92</a:t>
            </a:fld>
            <a:endParaRPr lang="ru-RU"/>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62D9BF64-7F41-446F-9956-257368001E62}" type="slidenum">
              <a:rPr lang="ru-RU" smtClean="0">
                <a:solidFill>
                  <a:prstClr val="black"/>
                </a:solidFill>
              </a:rPr>
              <a:pPr/>
              <a:t>8</a:t>
            </a:fld>
            <a:endParaRPr lang="ru-RU">
              <a:solidFill>
                <a:prstClr val="black"/>
              </a:solidFill>
            </a:endParaRPr>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91B90EB5-F161-414E-9C9A-0EDEA76D1A5A}" type="slidenum">
              <a:rPr lang="ru-RU" smtClean="0"/>
              <a:pPr/>
              <a:t>93</a:t>
            </a:fld>
            <a:endParaRPr lang="ru-RU"/>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9FD7B6C-716B-46A9-94D4-DE9C4BFF4A93}" type="slidenum">
              <a:rPr lang="ru-RU" smtClean="0"/>
              <a:pPr/>
              <a:t>94</a:t>
            </a:fld>
            <a:endParaRPr lang="ru-RU"/>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C128E950-5316-4B34-A48E-78C3E945F117}" type="slidenum">
              <a:rPr lang="ru-RU" smtClean="0"/>
              <a:pPr/>
              <a:t>95</a:t>
            </a:fld>
            <a:endParaRPr lang="ru-RU"/>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B41FCB0E-87CF-48F3-8188-BECEEE35B8D8}" type="slidenum">
              <a:rPr lang="ru-RU">
                <a:solidFill>
                  <a:prstClr val="black"/>
                </a:solidFill>
              </a:rPr>
              <a:pPr/>
              <a:t>96</a:t>
            </a:fld>
            <a:endParaRPr lang="ru-RU">
              <a:solidFill>
                <a:prstClr val="black"/>
              </a:solidFill>
            </a:endParaRP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ru-RU">
              <a:latin typeface="Arial"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p>
            <a:fld id="{3DEBC0B1-CC31-4D7D-98A7-2B8176A4AFDF}" type="slidenum">
              <a:rPr lang="ru-RU">
                <a:solidFill>
                  <a:prstClr val="black"/>
                </a:solidFill>
              </a:rPr>
              <a:pPr/>
              <a:t>97</a:t>
            </a:fld>
            <a:endParaRPr lang="ru-RU">
              <a:solidFill>
                <a:prstClr val="black"/>
              </a:solidFill>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p:spPr>
        <p:txBody>
          <a:bodyPr/>
          <a:lstStyle/>
          <a:p>
            <a:pPr eaLnBrk="1" hangingPunct="1"/>
            <a:endParaRPr lang="ru-RU">
              <a:latin typeface="Arial"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622F73CC-1A91-44EB-BA4C-391574F84358}" type="slidenum">
              <a:rPr lang="ru-RU">
                <a:solidFill>
                  <a:prstClr val="black"/>
                </a:solidFill>
              </a:rPr>
              <a:pPr/>
              <a:t>98</a:t>
            </a:fld>
            <a:endParaRPr lang="ru-RU">
              <a:solidFill>
                <a:prstClr val="black"/>
              </a:solidFill>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ru-RU">
              <a:latin typeface="Arial"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4C49F55D-F3AD-4E80-9CAC-4204A8A98DB3}" type="slidenum">
              <a:rPr lang="ru-RU">
                <a:solidFill>
                  <a:prstClr val="black"/>
                </a:solidFill>
              </a:rPr>
              <a:pPr/>
              <a:t>99</a:t>
            </a:fld>
            <a:endParaRPr lang="ru-RU">
              <a:solidFill>
                <a:prstClr val="black"/>
              </a:solidFill>
            </a:endParaRPr>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ru-RU">
              <a:latin typeface="Arial" charset="0"/>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6A2C39A5-87DB-4978-9284-E3F789FBAFB5}" type="slidenum">
              <a:rPr lang="ru-RU">
                <a:solidFill>
                  <a:prstClr val="black"/>
                </a:solidFill>
              </a:rPr>
              <a:pPr/>
              <a:t>100</a:t>
            </a:fld>
            <a:endParaRPr lang="ru-RU">
              <a:solidFill>
                <a:prstClr val="black"/>
              </a:solidFill>
            </a:endParaRPr>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pPr eaLnBrk="1" hangingPunct="1"/>
            <a:endParaRPr lang="ru-RU">
              <a:latin typeface="Arial" charset="0"/>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2603EC17-0AC6-481F-AC4A-83BA2BC3A2FA}" type="slidenum">
              <a:rPr lang="ru-RU">
                <a:solidFill>
                  <a:prstClr val="black"/>
                </a:solidFill>
              </a:rPr>
              <a:pPr/>
              <a:t>101</a:t>
            </a:fld>
            <a:endParaRPr lang="ru-RU">
              <a:solidFill>
                <a:prstClr val="black"/>
              </a:solidFill>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xfrm>
            <a:off x="914400" y="4343400"/>
            <a:ext cx="5029200" cy="4114800"/>
          </a:xfrm>
          <a:noFill/>
          <a:ln/>
        </p:spPr>
        <p:txBody>
          <a:bodyPr/>
          <a:lstStyle/>
          <a:p>
            <a:pPr eaLnBrk="1" hangingPunct="1"/>
            <a:endParaRPr lang="ru-RU">
              <a:latin typeface="Arial" charset="0"/>
            </a:endParaRPr>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30CCDBB4-9A27-499A-B633-F84E40B239B7}" type="slidenum">
              <a:rPr lang="ru-RU">
                <a:solidFill>
                  <a:prstClr val="black"/>
                </a:solidFill>
              </a:rPr>
              <a:pPr/>
              <a:t>102</a:t>
            </a:fld>
            <a:endParaRPr lang="ru-RU">
              <a:solidFill>
                <a:prstClr val="black"/>
              </a:solidFill>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xfrm>
            <a:off x="914400" y="4343400"/>
            <a:ext cx="5029200" cy="4114800"/>
          </a:xfrm>
          <a:noFill/>
          <a:ln/>
        </p:spPr>
        <p:txBody>
          <a:bodyPr/>
          <a:lstStyle/>
          <a:p>
            <a:pPr eaLnBrk="1" hangingPunct="1"/>
            <a:endParaRPr lang="ru-RU">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910089D9-F457-4A7D-9193-D90458D1DF28}" type="slidenum">
              <a:rPr lang="ru-RU" smtClean="0">
                <a:solidFill>
                  <a:prstClr val="black"/>
                </a:solidFill>
              </a:rPr>
              <a:pPr/>
              <a:t>9</a:t>
            </a:fld>
            <a:endParaRPr lang="ru-RU">
              <a:solidFill>
                <a:prstClr val="black"/>
              </a:solidFill>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ru-RU"/>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97E926CC-BF18-431F-A819-3CC22CEADB41}" type="slidenum">
              <a:rPr lang="ru-RU">
                <a:solidFill>
                  <a:prstClr val="black"/>
                </a:solidFill>
              </a:rPr>
              <a:pPr/>
              <a:t>103</a:t>
            </a:fld>
            <a:endParaRPr lang="ru-RU">
              <a:solidFill>
                <a:prstClr val="black"/>
              </a:solidFill>
            </a:endParaRPr>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xfrm>
            <a:off x="914400" y="4343400"/>
            <a:ext cx="5029200" cy="4114800"/>
          </a:xfrm>
          <a:noFill/>
          <a:ln/>
        </p:spPr>
        <p:txBody>
          <a:bodyPr/>
          <a:lstStyle/>
          <a:p>
            <a:pPr eaLnBrk="1" hangingPunct="1"/>
            <a:endParaRPr lang="ru-RU">
              <a:latin typeface="Arial" charset="0"/>
            </a:endParaRPr>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3682270C-C8F7-42FE-B5AF-507505599997}" type="slidenum">
              <a:rPr lang="ru-RU">
                <a:solidFill>
                  <a:prstClr val="black"/>
                </a:solidFill>
              </a:rPr>
              <a:pPr/>
              <a:t>104</a:t>
            </a:fld>
            <a:endParaRPr lang="ru-RU">
              <a:solidFill>
                <a:prstClr val="black"/>
              </a:solidFill>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ru-RU">
              <a:latin typeface="Arial" charset="0"/>
            </a:endParaRP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Образ слайда 1"/>
          <p:cNvSpPr>
            <a:spLocks noGrp="1" noRot="1" noChangeAspect="1" noTextEdit="1"/>
          </p:cNvSpPr>
          <p:nvPr>
            <p:ph type="sldImg"/>
          </p:nvPr>
        </p:nvSpPr>
        <p:spPr>
          <a:ln/>
        </p:spPr>
      </p:sp>
      <p:sp>
        <p:nvSpPr>
          <p:cNvPr id="141315" name="Заметки 2"/>
          <p:cNvSpPr>
            <a:spLocks noGrp="1"/>
          </p:cNvSpPr>
          <p:nvPr>
            <p:ph type="body" idx="1"/>
          </p:nvPr>
        </p:nvSpPr>
        <p:spPr>
          <a:noFill/>
          <a:ln/>
        </p:spPr>
        <p:txBody>
          <a:bodyPr/>
          <a:lstStyle/>
          <a:p>
            <a:r>
              <a:rPr lang="ru-RU">
                <a:latin typeface="Arial" charset="0"/>
              </a:rPr>
              <a:t>Метод </a:t>
            </a:r>
            <a:r>
              <a:rPr lang="ru-RU">
                <a:latin typeface="Arial" charset="0"/>
                <a:hlinkClick r:id="rId3"/>
              </a:rPr>
              <a:t>Match</a:t>
            </a:r>
            <a:r>
              <a:rPr lang="ru-RU">
                <a:latin typeface="Arial" charset="0"/>
              </a:rPr>
              <a:t> возвращает объект </a:t>
            </a:r>
            <a:r>
              <a:rPr lang="ru-RU">
                <a:latin typeface="Arial" charset="0"/>
                <a:hlinkClick r:id="rId3"/>
              </a:rPr>
              <a:t>Match</a:t>
            </a:r>
            <a:r>
              <a:rPr lang="ru-RU">
                <a:latin typeface="Arial" charset="0"/>
              </a:rPr>
              <a:t>, предоставляющий сведения о совпадении в тексте. Метод </a:t>
            </a:r>
            <a:r>
              <a:rPr lang="ru-RU">
                <a:latin typeface="Arial" charset="0"/>
                <a:hlinkClick r:id="rId4"/>
              </a:rPr>
              <a:t>Matches</a:t>
            </a:r>
            <a:r>
              <a:rPr lang="ru-RU">
                <a:latin typeface="Arial" charset="0"/>
              </a:rPr>
              <a:t> возвращает коллекцию </a:t>
            </a:r>
            <a:r>
              <a:rPr lang="ru-RU">
                <a:latin typeface="Arial" charset="0"/>
                <a:hlinkClick r:id="rId5"/>
              </a:rPr>
              <a:t>MatchCollection</a:t>
            </a:r>
            <a:r>
              <a:rPr lang="ru-RU">
                <a:latin typeface="Arial" charset="0"/>
              </a:rPr>
              <a:t>, в которую входят объекты </a:t>
            </a:r>
            <a:r>
              <a:rPr lang="ru-RU">
                <a:latin typeface="Arial" charset="0"/>
                <a:hlinkClick r:id="rId3"/>
              </a:rPr>
              <a:t>Match</a:t>
            </a:r>
            <a:r>
              <a:rPr lang="ru-RU">
                <a:latin typeface="Arial" charset="0"/>
              </a:rPr>
              <a:t> для всех совпадений, найденных в проанализированном тексте.</a:t>
            </a:r>
          </a:p>
        </p:txBody>
      </p:sp>
      <p:sp>
        <p:nvSpPr>
          <p:cNvPr id="141316" name="Номер слайда 3"/>
          <p:cNvSpPr>
            <a:spLocks noGrp="1"/>
          </p:cNvSpPr>
          <p:nvPr>
            <p:ph type="sldNum" sz="quarter" idx="5"/>
          </p:nvPr>
        </p:nvSpPr>
        <p:spPr>
          <a:noFill/>
        </p:spPr>
        <p:txBody>
          <a:bodyPr/>
          <a:lstStyle/>
          <a:p>
            <a:fld id="{11E4202F-6434-42F6-9459-3CAA9CE83CF1}" type="slidenum">
              <a:rPr lang="ru-RU">
                <a:solidFill>
                  <a:prstClr val="black"/>
                </a:solidFill>
              </a:rPr>
              <a:pPr/>
              <a:t>106</a:t>
            </a:fld>
            <a:endParaRPr lang="ru-RU">
              <a:solidFill>
                <a:prstClr val="black"/>
              </a:solidFill>
            </a:endParaRPr>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B1CB2E29-0336-40F4-B130-B579371C0AA0}" type="slidenum">
              <a:rPr lang="ru-RU" smtClean="0"/>
              <a:pPr/>
              <a:t>108</a:t>
            </a:fld>
            <a:endParaRPr lang="ru-RU"/>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414B9FB-37CE-449C-AA86-67C76609A757}" type="slidenum">
              <a:rPr lang="ru-RU" smtClean="0"/>
              <a:pPr/>
              <a:t>109</a:t>
            </a:fld>
            <a:endParaRPr lang="ru-RU"/>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8C4863C-A58D-4311-B054-7C5D63865DEB}" type="slidenum">
              <a:rPr lang="ru-RU" smtClean="0"/>
              <a:pPr/>
              <a:t>110</a:t>
            </a:fld>
            <a:endParaRPr lang="ru-RU"/>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7402C212-887B-4D51-9F8B-6DCCAD9DC050}" type="slidenum">
              <a:rPr lang="ru-RU" smtClean="0"/>
              <a:pPr/>
              <a:t>112</a:t>
            </a:fld>
            <a:endParaRPr lang="ru-RU"/>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89B1E6C4-C8FE-4AD6-BA55-D7B7F383BE0A}" type="slidenum">
              <a:rPr lang="ru-RU" smtClean="0"/>
              <a:pPr/>
              <a:t>113</a:t>
            </a:fld>
            <a:endParaRPr lang="ru-RU"/>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86B07C3-88A4-403C-9416-86599A03B7EC}" type="slidenum">
              <a:rPr lang="ru-RU" smtClean="0"/>
              <a:pPr/>
              <a:t>114</a:t>
            </a:fld>
            <a:endParaRPr lang="ru-RU"/>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335B014-9062-4C35-BF49-0D6ECB597BE0}" type="slidenum">
              <a:rPr lang="ru-RU" smtClean="0"/>
              <a:pPr/>
              <a:t>115</a:t>
            </a:fld>
            <a:endParaRPr lang="ru-RU"/>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Rectangle 66"/>
          <p:cNvSpPr>
            <a:spLocks noChangeArrowheads="1"/>
          </p:cNvSpPr>
          <p:nvPr/>
        </p:nvSpPr>
        <p:spPr bwMode="auto">
          <a:xfrm>
            <a:off x="4038600" y="1295400"/>
            <a:ext cx="4892675" cy="76200"/>
          </a:xfrm>
          <a:prstGeom prst="rect">
            <a:avLst/>
          </a:prstGeom>
          <a:solidFill>
            <a:schemeClr val="hlink">
              <a:alpha val="50000"/>
            </a:schemeClr>
          </a:solidFill>
          <a:ln w="9525">
            <a:noFill/>
            <a:miter lim="800000"/>
            <a:headEnd/>
            <a:tailEnd/>
          </a:ln>
          <a:effectLst/>
        </p:spPr>
        <p:txBody>
          <a:bodyPr wrap="none" anchor="ctr"/>
          <a:lstStyle/>
          <a:p>
            <a:pPr algn="ctr" fontAlgn="base">
              <a:spcBef>
                <a:spcPct val="0"/>
              </a:spcBef>
              <a:spcAft>
                <a:spcPct val="0"/>
              </a:spcAft>
              <a:defRPr/>
            </a:pPr>
            <a:endParaRPr kumimoji="1" lang="ru-RU" sz="2400">
              <a:solidFill>
                <a:srgbClr val="000000"/>
              </a:solidFill>
            </a:endParaRPr>
          </a:p>
        </p:txBody>
      </p:sp>
      <p:sp>
        <p:nvSpPr>
          <p:cNvPr id="60483" name="Rectangle 67"/>
          <p:cNvSpPr>
            <a:spLocks noGrp="1" noChangeArrowheads="1"/>
          </p:cNvSpPr>
          <p:nvPr>
            <p:ph type="ctrTitle" sz="quarter"/>
          </p:nvPr>
        </p:nvSpPr>
        <p:spPr>
          <a:xfrm>
            <a:off x="1295400" y="776288"/>
            <a:ext cx="7678738" cy="519112"/>
          </a:xfrm>
        </p:spPr>
        <p:txBody>
          <a:bodyPr/>
          <a:lstStyle>
            <a:lvl1pPr algn="r">
              <a:defRPr/>
            </a:lvl1pPr>
          </a:lstStyle>
          <a:p>
            <a:r>
              <a:rPr lang="ru-RU"/>
              <a:t>Образец заголовка</a:t>
            </a:r>
          </a:p>
        </p:txBody>
      </p:sp>
      <p:sp>
        <p:nvSpPr>
          <p:cNvPr id="60484" name="Rectangle 68"/>
          <p:cNvSpPr>
            <a:spLocks noGrp="1" noChangeArrowheads="1"/>
          </p:cNvSpPr>
          <p:nvPr>
            <p:ph type="subTitle" sz="quarter" idx="1"/>
          </p:nvPr>
        </p:nvSpPr>
        <p:spPr>
          <a:xfrm>
            <a:off x="685800" y="1524000"/>
            <a:ext cx="8229600" cy="4648200"/>
          </a:xfrm>
        </p:spPr>
        <p:txBody>
          <a:bodyPr/>
          <a:lstStyle>
            <a:lvl1pPr marL="0" indent="0">
              <a:buFont typeface="Wingdings" pitchFamily="2" charset="2"/>
              <a:buNone/>
              <a:defRPr/>
            </a:lvl1pPr>
          </a:lstStyle>
          <a:p>
            <a:r>
              <a:rPr lang="ru-RU"/>
              <a:t>Образец подзаголовка</a:t>
            </a:r>
          </a:p>
        </p:txBody>
      </p:sp>
      <p:sp>
        <p:nvSpPr>
          <p:cNvPr id="5" name="Rectangle 70"/>
          <p:cNvSpPr>
            <a:spLocks noGrp="1" noChangeArrowheads="1"/>
          </p:cNvSpPr>
          <p:nvPr>
            <p:ph type="ftr" sz="quarter" idx="10"/>
          </p:nvPr>
        </p:nvSpPr>
        <p:spPr>
          <a:xfrm>
            <a:off x="3124200" y="6248400"/>
            <a:ext cx="2895600" cy="457200"/>
          </a:xfrm>
        </p:spPr>
        <p:txBody>
          <a:bodyPr/>
          <a:lstStyle>
            <a:lvl1pPr>
              <a:defRPr/>
            </a:lvl1pPr>
          </a:lstStyle>
          <a:p>
            <a:pPr>
              <a:defRPr/>
            </a:pPr>
            <a:endParaRPr lang="ru-RU">
              <a:solidFill>
                <a:srgbClr val="000000"/>
              </a:solidFill>
            </a:endParaRPr>
          </a:p>
        </p:txBody>
      </p:sp>
      <p:sp>
        <p:nvSpPr>
          <p:cNvPr id="6" name="Rectangle 71"/>
          <p:cNvSpPr>
            <a:spLocks noGrp="1" noChangeArrowheads="1"/>
          </p:cNvSpPr>
          <p:nvPr>
            <p:ph type="sldNum" sz="quarter" idx="11"/>
          </p:nvPr>
        </p:nvSpPr>
        <p:spPr/>
        <p:txBody>
          <a:bodyPr/>
          <a:lstStyle>
            <a:lvl1pPr>
              <a:defRPr/>
            </a:lvl1pPr>
          </a:lstStyle>
          <a:p>
            <a:pPr>
              <a:defRPr/>
            </a:pPr>
            <a:fld id="{6F15026F-A111-4D6C-8A74-05C01AD011C3}" type="slidenum">
              <a:rPr lang="ru-RU">
                <a:solidFill>
                  <a:srgbClr val="000000"/>
                </a:solidFill>
              </a:rPr>
              <a:pPr>
                <a:defRPr/>
              </a:pPr>
              <a:t>‹#›</a:t>
            </a:fld>
            <a:endParaRPr lang="ru-RU">
              <a:solidFill>
                <a:srgbClr val="000000"/>
              </a:solidFill>
            </a:endParaRPr>
          </a:p>
        </p:txBody>
      </p:sp>
      <p:sp>
        <p:nvSpPr>
          <p:cNvPr id="7" name="Rectangle 74"/>
          <p:cNvSpPr>
            <a:spLocks noGrp="1" noChangeArrowheads="1"/>
          </p:cNvSpPr>
          <p:nvPr>
            <p:ph type="dt" sz="half" idx="12"/>
          </p:nvPr>
        </p:nvSpPr>
        <p:spPr/>
        <p:txBody>
          <a:bodyPr/>
          <a:lstStyle>
            <a:lvl1pPr>
              <a:defRPr>
                <a:solidFill>
                  <a:srgbClr val="969696"/>
                </a:solidFill>
              </a:defRPr>
            </a:lvl1pPr>
          </a:lstStyle>
          <a:p>
            <a:pPr>
              <a:defRPr/>
            </a:pPr>
            <a:r>
              <a:rPr lang="en-US" dirty="0"/>
              <a:t>©</a:t>
            </a:r>
            <a:r>
              <a:rPr lang="ru-RU" dirty="0"/>
              <a:t>Павловская Т.А. (НИУ ИТМО)</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5"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21745E98-8A84-4DC5-A34D-E2806422530B}"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94513" y="115888"/>
            <a:ext cx="2141537" cy="6192837"/>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68313" y="115888"/>
            <a:ext cx="6273800" cy="6192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5"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275BAD06-2B80-4AAE-B947-AF2F26EC1737}"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Заголовок, объект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115888"/>
            <a:ext cx="8567737" cy="519112"/>
          </a:xfrm>
        </p:spPr>
        <p:txBody>
          <a:bodyPr/>
          <a:lstStyle/>
          <a:p>
            <a:r>
              <a:rPr lang="ru-RU"/>
              <a:t>Образец заголовка</a:t>
            </a:r>
          </a:p>
        </p:txBody>
      </p:sp>
      <p:sp>
        <p:nvSpPr>
          <p:cNvPr id="3" name="Содержимое 2"/>
          <p:cNvSpPr>
            <a:spLocks noGrp="1"/>
          </p:cNvSpPr>
          <p:nvPr>
            <p:ph sz="half" idx="1"/>
          </p:nvPr>
        </p:nvSpPr>
        <p:spPr>
          <a:xfrm>
            <a:off x="468313" y="836613"/>
            <a:ext cx="4200525" cy="54721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821238" y="836613"/>
            <a:ext cx="4202112" cy="54721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6"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73B54F6C-345F-49CF-B422-99F02A3AC535}"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115888"/>
            <a:ext cx="8567737" cy="519112"/>
          </a:xfrm>
        </p:spPr>
        <p:txBody>
          <a:bodyPr/>
          <a:lstStyle/>
          <a:p>
            <a:r>
              <a:rPr lang="ru-RU"/>
              <a:t>Образец заголовка</a:t>
            </a:r>
          </a:p>
        </p:txBody>
      </p:sp>
      <p:sp>
        <p:nvSpPr>
          <p:cNvPr id="3" name="Текст 2"/>
          <p:cNvSpPr>
            <a:spLocks noGrp="1"/>
          </p:cNvSpPr>
          <p:nvPr>
            <p:ph type="body" sz="half" idx="1"/>
          </p:nvPr>
        </p:nvSpPr>
        <p:spPr>
          <a:xfrm>
            <a:off x="468313" y="836613"/>
            <a:ext cx="4200525" cy="54721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821238" y="836613"/>
            <a:ext cx="4202112" cy="54721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6"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FCB2B848-0BA6-47E2-B7C3-FFB02DCB5B38}"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115888"/>
            <a:ext cx="8567737" cy="519112"/>
          </a:xfrm>
        </p:spPr>
        <p:txBody>
          <a:bodyPr/>
          <a:lstStyle/>
          <a:p>
            <a:r>
              <a:rPr lang="ru-RU"/>
              <a:t>Образец заголовка</a:t>
            </a:r>
          </a:p>
        </p:txBody>
      </p:sp>
      <p:sp>
        <p:nvSpPr>
          <p:cNvPr id="3" name="Таблица 2"/>
          <p:cNvSpPr>
            <a:spLocks noGrp="1"/>
          </p:cNvSpPr>
          <p:nvPr>
            <p:ph type="tbl" idx="1"/>
          </p:nvPr>
        </p:nvSpPr>
        <p:spPr>
          <a:xfrm>
            <a:off x="468313" y="836613"/>
            <a:ext cx="8555037" cy="5472112"/>
          </a:xfrm>
        </p:spPr>
        <p:txBody>
          <a:bodyPr/>
          <a:lstStyle/>
          <a:p>
            <a:pPr lvl="0"/>
            <a:endParaRPr lang="ru-RU" noProof="0"/>
          </a:p>
        </p:txBody>
      </p:sp>
      <p:sp>
        <p:nvSpPr>
          <p:cNvPr id="4"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5"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76191A6F-8D0A-4D8C-8E50-9090C7FFD21F}"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115888"/>
            <a:ext cx="8567737" cy="519112"/>
          </a:xfrm>
        </p:spPr>
        <p:txBody>
          <a:bodyPr/>
          <a:lstStyle/>
          <a:p>
            <a:r>
              <a:rPr lang="ru-RU"/>
              <a:t>Образец заголовка</a:t>
            </a:r>
          </a:p>
        </p:txBody>
      </p:sp>
      <p:sp>
        <p:nvSpPr>
          <p:cNvPr id="3" name="Текст 2"/>
          <p:cNvSpPr>
            <a:spLocks noGrp="1"/>
          </p:cNvSpPr>
          <p:nvPr>
            <p:ph type="body" sz="half" idx="1"/>
          </p:nvPr>
        </p:nvSpPr>
        <p:spPr>
          <a:xfrm>
            <a:off x="468313" y="836613"/>
            <a:ext cx="4200525" cy="54721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quarter" idx="2"/>
          </p:nvPr>
        </p:nvSpPr>
        <p:spPr>
          <a:xfrm>
            <a:off x="4821238" y="836613"/>
            <a:ext cx="4202112" cy="265906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Содержимое 4"/>
          <p:cNvSpPr>
            <a:spLocks noGrp="1"/>
          </p:cNvSpPr>
          <p:nvPr>
            <p:ph sz="quarter" idx="3"/>
          </p:nvPr>
        </p:nvSpPr>
        <p:spPr>
          <a:xfrm>
            <a:off x="4821238" y="3648075"/>
            <a:ext cx="4202112" cy="266065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7"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8" name="Rectangle 69"/>
          <p:cNvSpPr>
            <a:spLocks noGrp="1" noChangeArrowheads="1"/>
          </p:cNvSpPr>
          <p:nvPr>
            <p:ph type="sldNum" sz="quarter" idx="12"/>
          </p:nvPr>
        </p:nvSpPr>
        <p:spPr>
          <a:ln/>
        </p:spPr>
        <p:txBody>
          <a:bodyPr/>
          <a:lstStyle>
            <a:lvl1pPr>
              <a:defRPr/>
            </a:lvl1pPr>
          </a:lstStyle>
          <a:p>
            <a:pPr>
              <a:defRPr/>
            </a:pPr>
            <a:fld id="{F5342EF5-A27E-423E-8FE4-F4B3D4E87735}"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68313" y="115888"/>
            <a:ext cx="8567737" cy="61928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a:ln/>
        </p:spPr>
        <p:txBody>
          <a:bodyPr/>
          <a:lstStyle>
            <a:lvl1pPr>
              <a:defRPr/>
            </a:lvl1pPr>
          </a:lstStyle>
          <a:p>
            <a:pPr>
              <a:defRPr/>
            </a:pPr>
            <a:r>
              <a:rPr lang="en-US"/>
              <a:t>©</a:t>
            </a:r>
            <a:r>
              <a:rPr lang="ru-RU"/>
              <a:t>Павловская Т.А. (СПбГУ ИТМО)</a:t>
            </a:r>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37460CCE-2660-437C-A138-876E8FC1F88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5"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F1B46B21-E78C-4393-A5F6-4521E29C90EF}"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5"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B3805DC6-6EE6-4814-B656-5EC51C9EA87E}"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68313" y="836613"/>
            <a:ext cx="4200525" cy="5472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821238" y="836613"/>
            <a:ext cx="4202112" cy="5472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6"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682757AB-33BC-4F43-9D13-A2F89EFAC2EC}"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8"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9" name="Rectangle 69"/>
          <p:cNvSpPr>
            <a:spLocks noGrp="1" noChangeArrowheads="1"/>
          </p:cNvSpPr>
          <p:nvPr>
            <p:ph type="sldNum" sz="quarter" idx="12"/>
          </p:nvPr>
        </p:nvSpPr>
        <p:spPr>
          <a:ln/>
        </p:spPr>
        <p:txBody>
          <a:bodyPr/>
          <a:lstStyle>
            <a:lvl1pPr>
              <a:defRPr/>
            </a:lvl1pPr>
          </a:lstStyle>
          <a:p>
            <a:pPr>
              <a:defRPr/>
            </a:pPr>
            <a:fld id="{975DBB3C-62A1-4A97-B157-2F6900C64D9B}"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4"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5" name="Rectangle 69"/>
          <p:cNvSpPr>
            <a:spLocks noGrp="1" noChangeArrowheads="1"/>
          </p:cNvSpPr>
          <p:nvPr>
            <p:ph type="sldNum" sz="quarter" idx="12"/>
          </p:nvPr>
        </p:nvSpPr>
        <p:spPr>
          <a:ln/>
        </p:spPr>
        <p:txBody>
          <a:bodyPr/>
          <a:lstStyle>
            <a:lvl1pPr>
              <a:defRPr/>
            </a:lvl1pPr>
          </a:lstStyle>
          <a:p>
            <a:pPr>
              <a:defRPr/>
            </a:pPr>
            <a:fld id="{9CF264BE-0110-47B0-A8A6-5604617641F8}"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3"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4" name="Rectangle 69"/>
          <p:cNvSpPr>
            <a:spLocks noGrp="1" noChangeArrowheads="1"/>
          </p:cNvSpPr>
          <p:nvPr>
            <p:ph type="sldNum" sz="quarter" idx="12"/>
          </p:nvPr>
        </p:nvSpPr>
        <p:spPr>
          <a:ln/>
        </p:spPr>
        <p:txBody>
          <a:bodyPr/>
          <a:lstStyle>
            <a:lvl1pPr>
              <a:defRPr/>
            </a:lvl1pPr>
          </a:lstStyle>
          <a:p>
            <a:pPr>
              <a:defRPr/>
            </a:pPr>
            <a:fld id="{9F6442AE-68E8-405B-94BB-6166D936AA9F}"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6"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24167166-269E-41FA-9458-8931D302EE4A}" type="slidenum">
              <a:rPr lang="ru-RU">
                <a:solidFill>
                  <a:srgbClr val="000000"/>
                </a:solidFill>
              </a:rPr>
              <a:pPr>
                <a:defRPr/>
              </a:pPr>
              <a:t>‹#›</a:t>
            </a:fld>
            <a:endParaRPr lang="ru-RU">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67"/>
          <p:cNvSpPr>
            <a:spLocks noGrp="1" noChangeArrowheads="1"/>
          </p:cNvSpPr>
          <p:nvPr>
            <p:ph type="dt" sz="half" idx="10"/>
          </p:nvPr>
        </p:nvSpPr>
        <p:spPr>
          <a:ln/>
        </p:spPr>
        <p:txBody>
          <a:bodyPr/>
          <a:lstStyle>
            <a:lvl1pPr>
              <a:defRPr/>
            </a:lvl1pPr>
          </a:lstStyle>
          <a:p>
            <a:pPr>
              <a:defRPr/>
            </a:pPr>
            <a:r>
              <a:rPr lang="en-US" dirty="0">
                <a:solidFill>
                  <a:srgbClr val="000000"/>
                </a:solidFill>
              </a:rPr>
              <a:t>©</a:t>
            </a:r>
            <a:r>
              <a:rPr lang="ru-RU" dirty="0">
                <a:solidFill>
                  <a:srgbClr val="000000"/>
                </a:solidFill>
              </a:rPr>
              <a:t>Павловская Т.А. (НИУ ИТМО)</a:t>
            </a:r>
          </a:p>
        </p:txBody>
      </p:sp>
      <p:sp>
        <p:nvSpPr>
          <p:cNvPr id="6" name="Rectangle 68"/>
          <p:cNvSpPr>
            <a:spLocks noGrp="1" noChangeArrowheads="1"/>
          </p:cNvSpPr>
          <p:nvPr>
            <p:ph type="ftr" sz="quarter" idx="11"/>
          </p:nvPr>
        </p:nvSpPr>
        <p:spPr>
          <a:ln/>
        </p:spPr>
        <p:txBody>
          <a:bodyPr/>
          <a:lstStyle>
            <a:lvl1pPr>
              <a:defRPr/>
            </a:lvl1pPr>
          </a:lstStyle>
          <a:p>
            <a:pPr>
              <a:defRPr/>
            </a:pPr>
            <a:endParaRPr lang="ru-RU">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B631E00A-DCE6-4220-ABC5-9024200C2B71}" type="slidenum">
              <a:rPr lang="ru-RU">
                <a:solidFill>
                  <a:srgbClr val="000000"/>
                </a:solidFill>
              </a:rPr>
              <a:pPr>
                <a:defRPr/>
              </a:pPr>
              <a:t>‹#›</a:t>
            </a:fld>
            <a:endParaRPr lang="ru-RU">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cstate="print"/>
          <a:srcRect/>
          <a:tile tx="0" ty="0" sx="100000" sy="100000" flip="none" algn="tl"/>
        </a:blipFill>
        <a:effectLst/>
      </p:bgPr>
    </p:bg>
    <p:spTree>
      <p:nvGrpSpPr>
        <p:cNvPr id="1" name=""/>
        <p:cNvGrpSpPr/>
        <p:nvPr/>
      </p:nvGrpSpPr>
      <p:grpSpPr>
        <a:xfrm>
          <a:off x="0" y="0"/>
          <a:ext cx="0" cy="0"/>
          <a:chOff x="0" y="0"/>
          <a:chExt cx="0" cy="0"/>
        </a:xfrm>
      </p:grpSpPr>
      <p:sp>
        <p:nvSpPr>
          <p:cNvPr id="3074" name="Rectangle 65"/>
          <p:cNvSpPr>
            <a:spLocks noGrp="1" noChangeArrowheads="1"/>
          </p:cNvSpPr>
          <p:nvPr>
            <p:ph type="title"/>
          </p:nvPr>
        </p:nvSpPr>
        <p:spPr bwMode="auto">
          <a:xfrm>
            <a:off x="468313" y="115888"/>
            <a:ext cx="8567737" cy="5191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ru-RU"/>
              <a:t>Образец заголовка</a:t>
            </a:r>
          </a:p>
        </p:txBody>
      </p:sp>
      <p:sp>
        <p:nvSpPr>
          <p:cNvPr id="3075" name="Rectangle 66"/>
          <p:cNvSpPr>
            <a:spLocks noGrp="1" noChangeArrowheads="1"/>
          </p:cNvSpPr>
          <p:nvPr>
            <p:ph type="body" idx="1"/>
          </p:nvPr>
        </p:nvSpPr>
        <p:spPr bwMode="auto">
          <a:xfrm>
            <a:off x="468313" y="836613"/>
            <a:ext cx="8555037" cy="5472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9459" name="Rectangle 67"/>
          <p:cNvSpPr>
            <a:spLocks noGrp="1" noChangeArrowheads="1"/>
          </p:cNvSpPr>
          <p:nvPr>
            <p:ph type="dt" sz="half" idx="2"/>
          </p:nvPr>
        </p:nvSpPr>
        <p:spPr bwMode="auto">
          <a:xfrm>
            <a:off x="0" y="6597650"/>
            <a:ext cx="2843213" cy="2603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800"/>
            </a:lvl1pPr>
          </a:lstStyle>
          <a:p>
            <a:pPr fontAlgn="base">
              <a:spcBef>
                <a:spcPct val="0"/>
              </a:spcBef>
              <a:spcAft>
                <a:spcPct val="0"/>
              </a:spcAft>
              <a:defRPr/>
            </a:pPr>
            <a:r>
              <a:rPr lang="en-US" dirty="0">
                <a:solidFill>
                  <a:srgbClr val="000000"/>
                </a:solidFill>
              </a:rPr>
              <a:t>©</a:t>
            </a:r>
            <a:r>
              <a:rPr lang="ru-RU" dirty="0">
                <a:solidFill>
                  <a:srgbClr val="000000"/>
                </a:solidFill>
              </a:rPr>
              <a:t>Павловская Т.А. (НИУ ИТМО)</a:t>
            </a:r>
          </a:p>
        </p:txBody>
      </p:sp>
      <p:sp>
        <p:nvSpPr>
          <p:cNvPr id="59460" name="Rectangle 68"/>
          <p:cNvSpPr>
            <a:spLocks noGrp="1" noChangeArrowheads="1"/>
          </p:cNvSpPr>
          <p:nvPr>
            <p:ph type="ftr" sz="quarter" idx="3"/>
          </p:nvPr>
        </p:nvSpPr>
        <p:spPr bwMode="auto">
          <a:xfrm>
            <a:off x="3590925" y="6286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fontAlgn="base">
              <a:spcBef>
                <a:spcPct val="0"/>
              </a:spcBef>
              <a:spcAft>
                <a:spcPct val="0"/>
              </a:spcAft>
              <a:defRPr/>
            </a:pPr>
            <a:endParaRPr lang="ru-RU">
              <a:solidFill>
                <a:srgbClr val="000000"/>
              </a:solidFill>
            </a:endParaRPr>
          </a:p>
        </p:txBody>
      </p:sp>
      <p:sp>
        <p:nvSpPr>
          <p:cNvPr id="59461" name="Rectangle 69"/>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defRPr/>
            </a:pPr>
            <a:fld id="{1C9F7F67-F333-44E4-BCA4-A393575BF5C8}" type="slidenum">
              <a:rPr lang="ru-RU">
                <a:solidFill>
                  <a:srgbClr val="000000"/>
                </a:solidFill>
              </a:rPr>
              <a:pPr fontAlgn="base">
                <a:spcBef>
                  <a:spcPct val="0"/>
                </a:spcBef>
                <a:spcAft>
                  <a:spcPct val="0"/>
                </a:spcAft>
                <a:defRPr/>
              </a:pPr>
              <a:t>‹#›</a:t>
            </a:fld>
            <a:endParaRPr lang="ru-RU">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Verdana" pitchFamily="34" charset="0"/>
        </a:defRPr>
      </a:lvl2pPr>
      <a:lvl3pPr algn="l" rtl="0" eaLnBrk="0" fontAlgn="base" hangingPunct="0">
        <a:spcBef>
          <a:spcPct val="0"/>
        </a:spcBef>
        <a:spcAft>
          <a:spcPct val="0"/>
        </a:spcAft>
        <a:defRPr sz="2800">
          <a:solidFill>
            <a:schemeClr val="tx2"/>
          </a:solidFill>
          <a:latin typeface="Verdana" pitchFamily="34" charset="0"/>
        </a:defRPr>
      </a:lvl3pPr>
      <a:lvl4pPr algn="l" rtl="0" eaLnBrk="0" fontAlgn="base" hangingPunct="0">
        <a:spcBef>
          <a:spcPct val="0"/>
        </a:spcBef>
        <a:spcAft>
          <a:spcPct val="0"/>
        </a:spcAft>
        <a:defRPr sz="2800">
          <a:solidFill>
            <a:schemeClr val="tx2"/>
          </a:solidFill>
          <a:latin typeface="Verdana" pitchFamily="34" charset="0"/>
        </a:defRPr>
      </a:lvl4pPr>
      <a:lvl5pPr algn="l" rtl="0" eaLnBrk="0" fontAlgn="base" hangingPunct="0">
        <a:spcBef>
          <a:spcPct val="0"/>
        </a:spcBef>
        <a:spcAft>
          <a:spcPct val="0"/>
        </a:spcAft>
        <a:defRPr sz="2800">
          <a:solidFill>
            <a:schemeClr val="tx2"/>
          </a:solidFill>
          <a:latin typeface="Verdana" pitchFamily="34" charset="0"/>
        </a:defRPr>
      </a:lvl5pPr>
      <a:lvl6pPr marL="457200" algn="l" rtl="0" fontAlgn="base">
        <a:spcBef>
          <a:spcPct val="0"/>
        </a:spcBef>
        <a:spcAft>
          <a:spcPct val="0"/>
        </a:spcAft>
        <a:defRPr sz="2800">
          <a:solidFill>
            <a:schemeClr val="tx2"/>
          </a:solidFill>
          <a:latin typeface="Verdana" pitchFamily="34" charset="0"/>
        </a:defRPr>
      </a:lvl6pPr>
      <a:lvl7pPr marL="914400" algn="l" rtl="0" fontAlgn="base">
        <a:spcBef>
          <a:spcPct val="0"/>
        </a:spcBef>
        <a:spcAft>
          <a:spcPct val="0"/>
        </a:spcAft>
        <a:defRPr sz="2800">
          <a:solidFill>
            <a:schemeClr val="tx2"/>
          </a:solidFill>
          <a:latin typeface="Verdana" pitchFamily="34" charset="0"/>
        </a:defRPr>
      </a:lvl7pPr>
      <a:lvl8pPr marL="1371600" algn="l" rtl="0" fontAlgn="base">
        <a:spcBef>
          <a:spcPct val="0"/>
        </a:spcBef>
        <a:spcAft>
          <a:spcPct val="0"/>
        </a:spcAft>
        <a:defRPr sz="2800">
          <a:solidFill>
            <a:schemeClr val="tx2"/>
          </a:solidFill>
          <a:latin typeface="Verdana" pitchFamily="34" charset="0"/>
        </a:defRPr>
      </a:lvl8pPr>
      <a:lvl9pPr marL="1828800" algn="l" rtl="0" fontAlgn="base">
        <a:spcBef>
          <a:spcPct val="0"/>
        </a:spcBef>
        <a:spcAft>
          <a:spcPct val="0"/>
        </a:spcAft>
        <a:defRPr sz="2800">
          <a:solidFill>
            <a:schemeClr val="tx2"/>
          </a:solidFill>
          <a:latin typeface="Verdana" pitchFamily="34" charset="0"/>
        </a:defRPr>
      </a:lvl9pPr>
    </p:titleStyle>
    <p:bodyStyle>
      <a:lvl1pPr marL="342900" indent="-342900" algn="l" rtl="0" eaLnBrk="0" fontAlgn="base" hangingPunct="0">
        <a:spcBef>
          <a:spcPct val="20000"/>
        </a:spcBef>
        <a:spcAft>
          <a:spcPct val="10000"/>
        </a:spcAft>
        <a:buClr>
          <a:schemeClr val="folHlink"/>
        </a:buClr>
        <a:buSzPct val="75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10000"/>
        </a:spcAft>
        <a:buClr>
          <a:schemeClr val="folHlink"/>
        </a:buClr>
        <a:buSzPct val="70000"/>
        <a:buFont typeface="Wingdings" pitchFamily="2" charset="2"/>
        <a:buChar char="n"/>
        <a:defRPr sz="2000">
          <a:solidFill>
            <a:schemeClr val="tx1"/>
          </a:solidFill>
          <a:latin typeface="+mn-lt"/>
        </a:defRPr>
      </a:lvl2pPr>
      <a:lvl3pPr marL="1143000" indent="-228600" algn="l" rtl="0" eaLnBrk="0" fontAlgn="base" hangingPunct="0">
        <a:spcBef>
          <a:spcPct val="20000"/>
        </a:spcBef>
        <a:spcAft>
          <a:spcPct val="10000"/>
        </a:spcAft>
        <a:buClr>
          <a:schemeClr val="tx2"/>
        </a:buClr>
        <a:buChar char="•"/>
        <a:defRPr>
          <a:solidFill>
            <a:schemeClr val="tx1"/>
          </a:solidFill>
          <a:latin typeface="+mn-lt"/>
        </a:defRPr>
      </a:lvl3pPr>
      <a:lvl4pPr marL="1600200" indent="-228600" algn="l" rtl="0" eaLnBrk="0" fontAlgn="base" hangingPunct="0">
        <a:spcBef>
          <a:spcPct val="20000"/>
        </a:spcBef>
        <a:spcAft>
          <a:spcPct val="10000"/>
        </a:spcAft>
        <a:buClr>
          <a:schemeClr val="hlink"/>
        </a:buClr>
        <a:buChar char="•"/>
        <a:defRPr sz="1600">
          <a:solidFill>
            <a:schemeClr val="tx1"/>
          </a:solidFill>
          <a:latin typeface="+mn-lt"/>
        </a:defRPr>
      </a:lvl4pPr>
      <a:lvl5pPr marL="2057400" indent="-228600" algn="l" rtl="0" eaLnBrk="0" fontAlgn="base" hangingPunct="0">
        <a:spcBef>
          <a:spcPct val="20000"/>
        </a:spcBef>
        <a:spcAft>
          <a:spcPct val="10000"/>
        </a:spcAft>
        <a:buClr>
          <a:schemeClr val="tx1"/>
        </a:buClr>
        <a:buSzPct val="85000"/>
        <a:buChar char="•"/>
        <a:defRPr sz="1600">
          <a:solidFill>
            <a:schemeClr val="tx1"/>
          </a:solidFill>
          <a:latin typeface="+mn-lt"/>
        </a:defRPr>
      </a:lvl5pPr>
      <a:lvl6pPr marL="2514600" indent="-228600" algn="l" rtl="0" fontAlgn="base">
        <a:spcBef>
          <a:spcPct val="20000"/>
        </a:spcBef>
        <a:spcAft>
          <a:spcPct val="10000"/>
        </a:spcAft>
        <a:buClr>
          <a:schemeClr val="tx1"/>
        </a:buClr>
        <a:buSzPct val="85000"/>
        <a:buChar char="•"/>
        <a:defRPr sz="1600">
          <a:solidFill>
            <a:schemeClr val="tx1"/>
          </a:solidFill>
          <a:latin typeface="+mn-lt"/>
        </a:defRPr>
      </a:lvl6pPr>
      <a:lvl7pPr marL="2971800" indent="-228600" algn="l" rtl="0" fontAlgn="base">
        <a:spcBef>
          <a:spcPct val="20000"/>
        </a:spcBef>
        <a:spcAft>
          <a:spcPct val="10000"/>
        </a:spcAft>
        <a:buClr>
          <a:schemeClr val="tx1"/>
        </a:buClr>
        <a:buSzPct val="85000"/>
        <a:buChar char="•"/>
        <a:defRPr sz="1600">
          <a:solidFill>
            <a:schemeClr val="tx1"/>
          </a:solidFill>
          <a:latin typeface="+mn-lt"/>
        </a:defRPr>
      </a:lvl7pPr>
      <a:lvl8pPr marL="3429000" indent="-228600" algn="l" rtl="0" fontAlgn="base">
        <a:spcBef>
          <a:spcPct val="20000"/>
        </a:spcBef>
        <a:spcAft>
          <a:spcPct val="10000"/>
        </a:spcAft>
        <a:buClr>
          <a:schemeClr val="tx1"/>
        </a:buClr>
        <a:buSzPct val="85000"/>
        <a:buChar char="•"/>
        <a:defRPr sz="1600">
          <a:solidFill>
            <a:schemeClr val="tx1"/>
          </a:solidFill>
          <a:latin typeface="+mn-lt"/>
        </a:defRPr>
      </a:lvl8pPr>
      <a:lvl9pPr marL="3886200" indent="-228600" algn="l" rtl="0" fontAlgn="base">
        <a:spcBef>
          <a:spcPct val="20000"/>
        </a:spcBef>
        <a:spcAft>
          <a:spcPct val="10000"/>
        </a:spcAft>
        <a:buClr>
          <a:schemeClr val="tx1"/>
        </a:buClr>
        <a:buSzPct val="85000"/>
        <a:buChar char="•"/>
        <a:defRPr sz="16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4.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4.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8" Type="http://schemas.openxmlformats.org/officeDocument/2006/relationships/hyperlink" Target="http://msdn.microsoft.com/ru-ru/library/system.text.regularexpressions.regex.split.aspx" TargetMode="External"/><Relationship Id="rId3" Type="http://schemas.openxmlformats.org/officeDocument/2006/relationships/hyperlink" Target="http://msdn.microsoft.com/ru-ru/library/system.text.regularexpressions.regex.aspx" TargetMode="External"/><Relationship Id="rId7" Type="http://schemas.openxmlformats.org/officeDocument/2006/relationships/hyperlink" Target="http://msdn.microsoft.com/ru-ru/library/system.text.regularexpressions.regex.replace.aspx" TargetMode="External"/><Relationship Id="rId2" Type="http://schemas.openxmlformats.org/officeDocument/2006/relationships/notesSlide" Target="../notesSlides/notesSlide92.xml"/><Relationship Id="rId1" Type="http://schemas.openxmlformats.org/officeDocument/2006/relationships/slideLayout" Target="../slideLayouts/slideLayout2.xml"/><Relationship Id="rId6" Type="http://schemas.openxmlformats.org/officeDocument/2006/relationships/hyperlink" Target="http://msdn.microsoft.com/ru-ru/library/system.text.regularexpressions.regex.matches.aspx" TargetMode="External"/><Relationship Id="rId5" Type="http://schemas.openxmlformats.org/officeDocument/2006/relationships/hyperlink" Target="http://msdn.microsoft.com/ru-ru/library/system.text.regularexpressions.regex.match.aspx" TargetMode="External"/><Relationship Id="rId4" Type="http://schemas.openxmlformats.org/officeDocument/2006/relationships/hyperlink" Target="http://msdn.microsoft.com/ru-ru/library/system.text.regularexpressions.regex.ismatch.aspx" TargetMode="Externa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4.e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1"/>
          </p:nvPr>
        </p:nvSpPr>
        <p:spPr/>
        <p:txBody>
          <a:bodyPr/>
          <a:lstStyle/>
          <a:p>
            <a:pPr>
              <a:defRPr/>
            </a:pPr>
            <a:fld id="{4366CD46-178F-43BA-93E6-94868D64150D}" type="slidenum">
              <a:rPr lang="ru-RU"/>
              <a:pPr>
                <a:defRPr/>
              </a:pPr>
              <a:t>1</a:t>
            </a:fld>
            <a:endParaRPr lang="ru-RU"/>
          </a:p>
        </p:txBody>
      </p:sp>
      <p:sp>
        <p:nvSpPr>
          <p:cNvPr id="6" name="Rectangle 7"/>
          <p:cNvSpPr>
            <a:spLocks noGrp="1" noChangeArrowheads="1"/>
          </p:cNvSpPr>
          <p:nvPr>
            <p:ph type="dt" sz="quarter" idx="12"/>
          </p:nvPr>
        </p:nvSpPr>
        <p:spPr/>
        <p:txBody>
          <a:bodyPr/>
          <a:lstStyle/>
          <a:p>
            <a:pPr>
              <a:defRPr/>
            </a:pPr>
            <a:r>
              <a:rPr lang="en-US" dirty="0"/>
              <a:t>©</a:t>
            </a:r>
            <a:r>
              <a:rPr lang="ru-RU" dirty="0"/>
              <a:t>Павловская Т.А. (НИУ ИТМО)</a:t>
            </a:r>
          </a:p>
        </p:txBody>
      </p:sp>
      <p:sp>
        <p:nvSpPr>
          <p:cNvPr id="52228" name="Rectangle 4"/>
          <p:cNvSpPr>
            <a:spLocks noGrp="1" noChangeArrowheads="1"/>
          </p:cNvSpPr>
          <p:nvPr>
            <p:ph type="ctrTitle"/>
          </p:nvPr>
        </p:nvSpPr>
        <p:spPr/>
        <p:txBody>
          <a:bodyPr/>
          <a:lstStyle/>
          <a:p>
            <a:pPr eaLnBrk="1" hangingPunct="1"/>
            <a:r>
              <a:rPr lang="ru-RU" dirty="0"/>
              <a:t>Основы языка С</a:t>
            </a:r>
            <a:r>
              <a:rPr lang="en-US" dirty="0"/>
              <a:t>#</a:t>
            </a:r>
            <a:endParaRPr lang="ru-RU" dirty="0"/>
          </a:p>
        </p:txBody>
      </p:sp>
      <p:sp>
        <p:nvSpPr>
          <p:cNvPr id="52229" name="Rectangle 5"/>
          <p:cNvSpPr>
            <a:spLocks noGrp="1" noChangeArrowheads="1"/>
          </p:cNvSpPr>
          <p:nvPr>
            <p:ph type="subTitle" idx="1"/>
          </p:nvPr>
        </p:nvSpPr>
        <p:spPr/>
        <p:txBody>
          <a:bodyPr/>
          <a:lstStyle/>
          <a:p>
            <a:pPr eaLnBrk="1" hangingPunct="1"/>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6627" name="Номер слайда 5"/>
          <p:cNvSpPr>
            <a:spLocks noGrp="1"/>
          </p:cNvSpPr>
          <p:nvPr>
            <p:ph type="sldNum" sz="quarter" idx="12"/>
          </p:nvPr>
        </p:nvSpPr>
        <p:spPr>
          <a:noFill/>
        </p:spPr>
        <p:txBody>
          <a:bodyPr/>
          <a:lstStyle/>
          <a:p>
            <a:fld id="{297B0774-7814-466C-B93D-E3BA0BD4D7C4}" type="slidenum">
              <a:rPr lang="ru-RU" smtClean="0">
                <a:solidFill>
                  <a:srgbClr val="000000"/>
                </a:solidFill>
              </a:rPr>
              <a:pPr/>
              <a:t>10</a:t>
            </a:fld>
            <a:endParaRPr lang="ru-RU">
              <a:solidFill>
                <a:srgbClr val="000000"/>
              </a:solidFill>
            </a:endParaRPr>
          </a:p>
        </p:txBody>
      </p:sp>
      <p:sp>
        <p:nvSpPr>
          <p:cNvPr id="26628" name="Rectangle 2"/>
          <p:cNvSpPr>
            <a:spLocks noGrp="1" noChangeArrowheads="1"/>
          </p:cNvSpPr>
          <p:nvPr>
            <p:ph type="title"/>
          </p:nvPr>
        </p:nvSpPr>
        <p:spPr/>
        <p:txBody>
          <a:bodyPr/>
          <a:lstStyle/>
          <a:p>
            <a:pPr eaLnBrk="1" hangingPunct="1"/>
            <a:r>
              <a:rPr lang="ru-RU"/>
              <a:t>Переменные </a:t>
            </a:r>
          </a:p>
        </p:txBody>
      </p:sp>
      <p:sp>
        <p:nvSpPr>
          <p:cNvPr id="227331" name="Rectangle 3"/>
          <p:cNvSpPr>
            <a:spLocks noGrp="1" noChangeArrowheads="1"/>
          </p:cNvSpPr>
          <p:nvPr>
            <p:ph type="body" idx="1"/>
          </p:nvPr>
        </p:nvSpPr>
        <p:spPr>
          <a:xfrm>
            <a:off x="755650" y="981075"/>
            <a:ext cx="7561263" cy="5616575"/>
          </a:xfrm>
        </p:spPr>
        <p:txBody>
          <a:bodyPr/>
          <a:lstStyle/>
          <a:p>
            <a:pPr marL="357188" indent="0" eaLnBrk="1" hangingPunct="1">
              <a:lnSpc>
                <a:spcPct val="110000"/>
              </a:lnSpc>
              <a:spcBef>
                <a:spcPct val="35000"/>
              </a:spcBef>
              <a:spcAft>
                <a:spcPct val="35000"/>
              </a:spcAft>
            </a:pPr>
            <a:r>
              <a:rPr lang="en-US" sz="2000" i="1"/>
              <a:t> </a:t>
            </a:r>
            <a:r>
              <a:rPr lang="ru-RU" sz="2000" i="1"/>
              <a:t>Переменная</a:t>
            </a:r>
            <a:r>
              <a:rPr lang="ru-RU" sz="2000"/>
              <a:t> — это величина, которая во время работы программы может изменять свое значение. </a:t>
            </a:r>
          </a:p>
          <a:p>
            <a:pPr marL="357188" indent="0" eaLnBrk="1" hangingPunct="1">
              <a:lnSpc>
                <a:spcPct val="110000"/>
              </a:lnSpc>
              <a:spcBef>
                <a:spcPct val="35000"/>
              </a:spcBef>
              <a:spcAft>
                <a:spcPct val="35000"/>
              </a:spcAft>
            </a:pPr>
            <a:r>
              <a:rPr lang="en-US" sz="2000"/>
              <a:t> </a:t>
            </a:r>
            <a:r>
              <a:rPr lang="ru-RU" sz="2000"/>
              <a:t>Все переменные, используемые в программе, должны быть описаны.</a:t>
            </a:r>
            <a:endParaRPr lang="ru-RU" sz="2000" i="1"/>
          </a:p>
          <a:p>
            <a:pPr marL="357188" indent="0" eaLnBrk="1" hangingPunct="1">
              <a:lnSpc>
                <a:spcPct val="110000"/>
              </a:lnSpc>
              <a:spcBef>
                <a:spcPct val="35000"/>
              </a:spcBef>
              <a:spcAft>
                <a:spcPct val="35000"/>
              </a:spcAft>
            </a:pPr>
            <a:r>
              <a:rPr lang="en-US" sz="2000" i="1"/>
              <a:t> </a:t>
            </a:r>
            <a:r>
              <a:rPr lang="ru-RU" sz="2000" i="1"/>
              <a:t>Для </a:t>
            </a:r>
            <a:r>
              <a:rPr lang="ru-RU" sz="2000"/>
              <a:t>каждой переменной задается ее</a:t>
            </a:r>
            <a:r>
              <a:rPr lang="ru-RU" sz="2000" i="1"/>
              <a:t> </a:t>
            </a:r>
            <a:r>
              <a:rPr lang="ru-RU" sz="2000" b="1" i="1"/>
              <a:t>имя</a:t>
            </a:r>
            <a:r>
              <a:rPr lang="ru-RU" sz="2000" i="1"/>
              <a:t> и </a:t>
            </a:r>
            <a:r>
              <a:rPr lang="ru-RU" sz="2000" b="1" i="1"/>
              <a:t>тип</a:t>
            </a:r>
            <a:r>
              <a:rPr lang="ru-RU" sz="2000"/>
              <a:t>:</a:t>
            </a:r>
            <a:endParaRPr lang="en-US" sz="2000"/>
          </a:p>
          <a:p>
            <a:pPr marL="357188" indent="0" eaLnBrk="1" hangingPunct="1">
              <a:lnSpc>
                <a:spcPct val="110000"/>
              </a:lnSpc>
              <a:spcBef>
                <a:spcPct val="35000"/>
              </a:spcBef>
              <a:spcAft>
                <a:spcPct val="35000"/>
              </a:spcAft>
              <a:buFont typeface="Wingdings" pitchFamily="2" charset="2"/>
              <a:buNone/>
            </a:pPr>
            <a:r>
              <a:rPr lang="ru-RU" sz="2000">
                <a:solidFill>
                  <a:srgbClr val="006600"/>
                </a:solidFill>
              </a:rPr>
              <a:t>int</a:t>
            </a:r>
            <a:r>
              <a:rPr lang="en-US" sz="2000">
                <a:solidFill>
                  <a:srgbClr val="006600"/>
                </a:solidFill>
              </a:rPr>
              <a:t>	  number</a:t>
            </a:r>
            <a:r>
              <a:rPr lang="ru-RU" sz="2000">
                <a:solidFill>
                  <a:srgbClr val="006600"/>
                </a:solidFill>
              </a:rPr>
              <a:t>; </a:t>
            </a:r>
            <a:br>
              <a:rPr lang="en-US" sz="2000"/>
            </a:br>
            <a:r>
              <a:rPr lang="ru-RU" sz="2000">
                <a:solidFill>
                  <a:srgbClr val="006600"/>
                </a:solidFill>
              </a:rPr>
              <a:t>float</a:t>
            </a:r>
            <a:r>
              <a:rPr lang="en-US" sz="2000">
                <a:solidFill>
                  <a:srgbClr val="006600"/>
                </a:solidFill>
              </a:rPr>
              <a:t>  </a:t>
            </a:r>
            <a:r>
              <a:rPr lang="ru-RU" sz="2000">
                <a:solidFill>
                  <a:srgbClr val="006600"/>
                </a:solidFill>
              </a:rPr>
              <a:t>x</a:t>
            </a:r>
            <a:r>
              <a:rPr lang="en-US" sz="2000">
                <a:solidFill>
                  <a:srgbClr val="006600"/>
                </a:solidFill>
              </a:rPr>
              <a:t>, y</a:t>
            </a:r>
            <a:r>
              <a:rPr lang="ru-RU" sz="2000">
                <a:solidFill>
                  <a:srgbClr val="006600"/>
                </a:solidFill>
              </a:rPr>
              <a:t>;</a:t>
            </a:r>
            <a:r>
              <a:rPr lang="en-US" sz="2000">
                <a:solidFill>
                  <a:srgbClr val="006600"/>
                </a:solidFill>
              </a:rPr>
              <a:t> </a:t>
            </a:r>
            <a:br>
              <a:rPr lang="en-US" sz="2000"/>
            </a:br>
            <a:r>
              <a:rPr lang="en-US" sz="2000">
                <a:solidFill>
                  <a:srgbClr val="006600"/>
                </a:solidFill>
              </a:rPr>
              <a:t>char	  option;</a:t>
            </a:r>
            <a:endParaRPr lang="ru-RU" sz="2000"/>
          </a:p>
          <a:p>
            <a:pPr marL="357188" indent="0" eaLnBrk="1" hangingPunct="1">
              <a:lnSpc>
                <a:spcPct val="110000"/>
              </a:lnSpc>
              <a:spcBef>
                <a:spcPct val="35000"/>
              </a:spcBef>
              <a:spcAft>
                <a:spcPct val="35000"/>
              </a:spcAft>
              <a:buFont typeface="Wingdings" pitchFamily="2" charset="2"/>
              <a:buNone/>
            </a:pPr>
            <a:endParaRPr lang="en-US" sz="2000" b="1"/>
          </a:p>
          <a:p>
            <a:pPr marL="357188" indent="0" eaLnBrk="1" hangingPunct="1">
              <a:lnSpc>
                <a:spcPct val="110000"/>
              </a:lnSpc>
              <a:spcBef>
                <a:spcPct val="35000"/>
              </a:spcBef>
              <a:spcAft>
                <a:spcPct val="35000"/>
              </a:spcAft>
              <a:buFont typeface="Wingdings" pitchFamily="2" charset="2"/>
              <a:buNone/>
            </a:pPr>
            <a:r>
              <a:rPr lang="ru-RU" sz="2000" b="1"/>
              <a:t>Тип переменной выбирается исходя из </a:t>
            </a:r>
            <a:r>
              <a:rPr lang="ru-RU" sz="2000" b="1">
                <a:solidFill>
                  <a:schemeClr val="folHlink"/>
                </a:solidFill>
              </a:rPr>
              <a:t>диапазона и требуемой точности</a:t>
            </a:r>
            <a:r>
              <a:rPr lang="ru-RU" sz="2000" b="1"/>
              <a:t> представления данных.</a:t>
            </a:r>
            <a:r>
              <a:rPr lang="ru-RU"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7331">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7331">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733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73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1"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6" name="Номер слайда 5"/>
          <p:cNvSpPr>
            <a:spLocks noGrp="1"/>
          </p:cNvSpPr>
          <p:nvPr>
            <p:ph type="sldNum" sz="quarter" idx="12"/>
          </p:nvPr>
        </p:nvSpPr>
        <p:spPr/>
        <p:txBody>
          <a:bodyPr/>
          <a:lstStyle/>
          <a:p>
            <a:pPr>
              <a:defRPr/>
            </a:pPr>
            <a:fld id="{28EC5E61-271A-49D0-A08E-C819C9D16502}" type="slidenum">
              <a:rPr lang="ru-RU">
                <a:solidFill>
                  <a:srgbClr val="000000"/>
                </a:solidFill>
              </a:rPr>
              <a:pPr>
                <a:defRPr/>
              </a:pPr>
              <a:t>100</a:t>
            </a:fld>
            <a:endParaRPr lang="ru-RU">
              <a:solidFill>
                <a:srgbClr val="000000"/>
              </a:solidFill>
            </a:endParaRPr>
          </a:p>
        </p:txBody>
      </p:sp>
      <p:sp>
        <p:nvSpPr>
          <p:cNvPr id="58372" name="Rectangle 2"/>
          <p:cNvSpPr>
            <a:spLocks noGrp="1" noChangeArrowheads="1"/>
          </p:cNvSpPr>
          <p:nvPr>
            <p:ph type="title"/>
          </p:nvPr>
        </p:nvSpPr>
        <p:spPr>
          <a:xfrm>
            <a:off x="468313" y="111780"/>
            <a:ext cx="8567737" cy="523220"/>
          </a:xfrm>
        </p:spPr>
        <p:txBody>
          <a:bodyPr/>
          <a:lstStyle/>
          <a:p>
            <a:pPr eaLnBrk="1" hangingPunct="1"/>
            <a:r>
              <a:rPr lang="ru-RU" dirty="0"/>
              <a:t>Язык описания регулярных выражений</a:t>
            </a:r>
          </a:p>
        </p:txBody>
      </p:sp>
      <p:sp>
        <p:nvSpPr>
          <p:cNvPr id="58373" name="Rectangle 3"/>
          <p:cNvSpPr>
            <a:spLocks noGrp="1" noChangeArrowheads="1"/>
          </p:cNvSpPr>
          <p:nvPr>
            <p:ph type="body" idx="1"/>
          </p:nvPr>
        </p:nvSpPr>
        <p:spPr>
          <a:xfrm>
            <a:off x="179513" y="692696"/>
            <a:ext cx="8843838" cy="5616029"/>
          </a:xfrm>
        </p:spPr>
        <p:txBody>
          <a:bodyPr/>
          <a:lstStyle/>
          <a:p>
            <a:pPr marL="0" indent="0" eaLnBrk="1" hangingPunct="1">
              <a:lnSpc>
                <a:spcPct val="105000"/>
              </a:lnSpc>
              <a:spcAft>
                <a:spcPct val="15000"/>
              </a:spcAft>
              <a:buNone/>
            </a:pPr>
            <a:r>
              <a:rPr lang="ru-RU" sz="1900" dirty="0"/>
              <a:t>Язык описания регулярных выражений состоит из символов двух видов: обычных и метасимволов</a:t>
            </a:r>
            <a:r>
              <a:rPr lang="ru-RU" sz="1900" i="1" dirty="0"/>
              <a:t>.</a:t>
            </a:r>
            <a:endParaRPr lang="en-US" sz="1900" dirty="0"/>
          </a:p>
          <a:p>
            <a:pPr eaLnBrk="1" hangingPunct="1">
              <a:lnSpc>
                <a:spcPct val="105000"/>
              </a:lnSpc>
              <a:spcAft>
                <a:spcPct val="15000"/>
              </a:spcAft>
            </a:pPr>
            <a:r>
              <a:rPr lang="ru-RU" sz="1900" b="1" dirty="0"/>
              <a:t>Обычный символ</a:t>
            </a:r>
            <a:r>
              <a:rPr lang="ru-RU" sz="1900" dirty="0"/>
              <a:t> представляет в выражении сам себя</a:t>
            </a:r>
            <a:r>
              <a:rPr lang="en-US" sz="1900" dirty="0"/>
              <a:t>.</a:t>
            </a:r>
          </a:p>
          <a:p>
            <a:pPr eaLnBrk="1" hangingPunct="1">
              <a:lnSpc>
                <a:spcPct val="105000"/>
              </a:lnSpc>
              <a:spcAft>
                <a:spcPct val="15000"/>
              </a:spcAft>
            </a:pPr>
            <a:r>
              <a:rPr lang="ru-RU" sz="1900" b="1" dirty="0"/>
              <a:t>Метасимвол</a:t>
            </a:r>
            <a:r>
              <a:rPr lang="ru-RU" sz="1900" dirty="0"/>
              <a:t>:</a:t>
            </a:r>
          </a:p>
          <a:p>
            <a:pPr marL="450850" indent="-185738" eaLnBrk="1" hangingPunct="1">
              <a:lnSpc>
                <a:spcPct val="105000"/>
              </a:lnSpc>
              <a:spcAft>
                <a:spcPct val="15000"/>
              </a:spcAft>
            </a:pPr>
            <a:r>
              <a:rPr lang="ru-RU" sz="1900" b="1" dirty="0">
                <a:solidFill>
                  <a:schemeClr val="accent3">
                    <a:lumMod val="25000"/>
                  </a:schemeClr>
                </a:solidFill>
              </a:rPr>
              <a:t>класс символов</a:t>
            </a:r>
            <a:r>
              <a:rPr lang="en-US" sz="1900" b="1" dirty="0">
                <a:solidFill>
                  <a:schemeClr val="accent3">
                    <a:lumMod val="25000"/>
                  </a:schemeClr>
                </a:solidFill>
              </a:rPr>
              <a:t> </a:t>
            </a:r>
            <a:r>
              <a:rPr lang="en-US" sz="1900" dirty="0"/>
              <a:t>(</a:t>
            </a:r>
            <a:r>
              <a:rPr lang="ru-RU" sz="1900" dirty="0"/>
              <a:t>например, любая цифра </a:t>
            </a:r>
            <a:r>
              <a:rPr lang="ru-RU" sz="1900" b="1" dirty="0">
                <a:solidFill>
                  <a:schemeClr val="tx2"/>
                </a:solidFill>
              </a:rPr>
              <a:t>\</a:t>
            </a:r>
            <a:r>
              <a:rPr lang="en-US" sz="1900" b="1" dirty="0">
                <a:solidFill>
                  <a:schemeClr val="tx2"/>
                </a:solidFill>
              </a:rPr>
              <a:t>d</a:t>
            </a:r>
            <a:r>
              <a:rPr lang="ru-RU" sz="1900" dirty="0"/>
              <a:t> или буква</a:t>
            </a:r>
            <a:r>
              <a:rPr lang="en-US" sz="1900" dirty="0"/>
              <a:t> </a:t>
            </a:r>
            <a:r>
              <a:rPr lang="en-US" sz="1900" b="1" dirty="0">
                <a:solidFill>
                  <a:srgbClr val="002060"/>
                </a:solidFill>
              </a:rPr>
              <a:t>\w</a:t>
            </a:r>
            <a:r>
              <a:rPr lang="ru-RU" sz="1900" dirty="0"/>
              <a:t>) </a:t>
            </a:r>
          </a:p>
          <a:p>
            <a:pPr marL="450850" indent="-185738" eaLnBrk="1" hangingPunct="1">
              <a:lnSpc>
                <a:spcPct val="105000"/>
              </a:lnSpc>
              <a:spcAft>
                <a:spcPct val="15000"/>
              </a:spcAft>
            </a:pPr>
            <a:r>
              <a:rPr lang="ru-RU" sz="1900" b="1" dirty="0">
                <a:solidFill>
                  <a:schemeClr val="accent3">
                    <a:lumMod val="25000"/>
                  </a:schemeClr>
                </a:solidFill>
              </a:rPr>
              <a:t>уточняющий символ</a:t>
            </a:r>
            <a:r>
              <a:rPr lang="ru-RU" sz="1900" dirty="0"/>
              <a:t> </a:t>
            </a:r>
            <a:r>
              <a:rPr lang="en-US" sz="1900" dirty="0">
                <a:solidFill>
                  <a:schemeClr val="bg1">
                    <a:lumMod val="10000"/>
                  </a:schemeClr>
                </a:solidFill>
              </a:rPr>
              <a:t>(</a:t>
            </a:r>
            <a:r>
              <a:rPr lang="ru-RU" sz="1900" dirty="0">
                <a:solidFill>
                  <a:schemeClr val="bg1">
                    <a:lumMod val="10000"/>
                  </a:schemeClr>
                </a:solidFill>
              </a:rPr>
              <a:t>например, </a:t>
            </a:r>
            <a:r>
              <a:rPr lang="en-US" sz="1900" b="1" dirty="0">
                <a:solidFill>
                  <a:srgbClr val="002060"/>
                </a:solidFill>
              </a:rPr>
              <a:t>^</a:t>
            </a:r>
            <a:r>
              <a:rPr lang="ru-RU" sz="1900" dirty="0">
                <a:solidFill>
                  <a:srgbClr val="002060"/>
                </a:solidFill>
              </a:rPr>
              <a:t>)</a:t>
            </a:r>
            <a:r>
              <a:rPr lang="ru-RU" sz="1900" dirty="0"/>
              <a:t>.</a:t>
            </a:r>
          </a:p>
          <a:p>
            <a:pPr marL="450850" indent="-185738" eaLnBrk="1" hangingPunct="1">
              <a:lnSpc>
                <a:spcPct val="105000"/>
              </a:lnSpc>
              <a:spcAft>
                <a:spcPct val="15000"/>
              </a:spcAft>
            </a:pPr>
            <a:r>
              <a:rPr lang="ru-RU" sz="1900" b="1" dirty="0">
                <a:solidFill>
                  <a:schemeClr val="accent3">
                    <a:lumMod val="25000"/>
                  </a:schemeClr>
                </a:solidFill>
              </a:rPr>
              <a:t>повторитель</a:t>
            </a:r>
            <a:r>
              <a:rPr lang="en-US" sz="1900" b="1" dirty="0">
                <a:solidFill>
                  <a:schemeClr val="accent3">
                    <a:lumMod val="25000"/>
                  </a:schemeClr>
                </a:solidFill>
              </a:rPr>
              <a:t> </a:t>
            </a:r>
            <a:r>
              <a:rPr lang="en-US" sz="1900" dirty="0">
                <a:solidFill>
                  <a:schemeClr val="bg1">
                    <a:lumMod val="10000"/>
                  </a:schemeClr>
                </a:solidFill>
              </a:rPr>
              <a:t>(</a:t>
            </a:r>
            <a:r>
              <a:rPr lang="ru-RU" sz="1900" dirty="0">
                <a:solidFill>
                  <a:schemeClr val="bg1">
                    <a:lumMod val="10000"/>
                  </a:schemeClr>
                </a:solidFill>
              </a:rPr>
              <a:t>например, </a:t>
            </a:r>
            <a:r>
              <a:rPr lang="ru-RU" sz="1900" b="1" dirty="0">
                <a:solidFill>
                  <a:srgbClr val="002060"/>
                </a:solidFill>
              </a:rPr>
              <a:t>+</a:t>
            </a:r>
            <a:r>
              <a:rPr lang="ru-RU" sz="1900" dirty="0">
                <a:solidFill>
                  <a:srgbClr val="002060"/>
                </a:solidFill>
              </a:rPr>
              <a:t>)</a:t>
            </a:r>
            <a:r>
              <a:rPr lang="ru-RU" sz="1900" dirty="0"/>
              <a:t>.</a:t>
            </a:r>
          </a:p>
          <a:p>
            <a:pPr eaLnBrk="1" hangingPunct="1">
              <a:lnSpc>
                <a:spcPct val="105000"/>
              </a:lnSpc>
              <a:spcAft>
                <a:spcPct val="15000"/>
              </a:spcAft>
              <a:buNone/>
            </a:pPr>
            <a:r>
              <a:rPr lang="ru-RU" sz="1900" dirty="0"/>
              <a:t>Примеры:</a:t>
            </a:r>
            <a:endParaRPr lang="en-US" sz="1900" dirty="0"/>
          </a:p>
          <a:p>
            <a:pPr eaLnBrk="1" hangingPunct="1">
              <a:lnSpc>
                <a:spcPct val="105000"/>
              </a:lnSpc>
              <a:spcAft>
                <a:spcPct val="15000"/>
              </a:spcAft>
            </a:pPr>
            <a:r>
              <a:rPr lang="ru-RU" sz="1900" dirty="0"/>
              <a:t>выражение для поиска в тексте фрагмента «</a:t>
            </a:r>
            <a:r>
              <a:rPr lang="ru-RU" sz="1900" dirty="0">
                <a:solidFill>
                  <a:srgbClr val="006600"/>
                </a:solidFill>
              </a:rPr>
              <a:t>Вася</a:t>
            </a:r>
            <a:r>
              <a:rPr lang="ru-RU" sz="1900" dirty="0"/>
              <a:t>» записывается с помощью четырех обычных символов «</a:t>
            </a:r>
            <a:r>
              <a:rPr lang="ru-RU" sz="1900" b="1" dirty="0">
                <a:solidFill>
                  <a:srgbClr val="002060"/>
                </a:solidFill>
              </a:rPr>
              <a:t>Вася</a:t>
            </a:r>
            <a:r>
              <a:rPr lang="ru-RU" sz="1900" dirty="0"/>
              <a:t>»</a:t>
            </a:r>
          </a:p>
          <a:p>
            <a:pPr eaLnBrk="1" hangingPunct="1">
              <a:lnSpc>
                <a:spcPct val="105000"/>
              </a:lnSpc>
              <a:spcAft>
                <a:spcPct val="15000"/>
              </a:spcAft>
            </a:pPr>
            <a:r>
              <a:rPr lang="ru-RU" sz="1900" dirty="0"/>
              <a:t>выражение для поиска двух цифр, идущих подряд, состоит из двух метасимволов «</a:t>
            </a:r>
            <a:r>
              <a:rPr lang="ru-RU" sz="1900" b="1" dirty="0">
                <a:solidFill>
                  <a:schemeClr val="tx2"/>
                </a:solidFill>
              </a:rPr>
              <a:t>\</a:t>
            </a:r>
            <a:r>
              <a:rPr lang="ru-RU" sz="1900" b="1" dirty="0" err="1">
                <a:solidFill>
                  <a:schemeClr val="tx2"/>
                </a:solidFill>
              </a:rPr>
              <a:t>d\d</a:t>
            </a:r>
            <a:r>
              <a:rPr lang="ru-RU" sz="1900" dirty="0"/>
              <a:t>»</a:t>
            </a:r>
          </a:p>
          <a:p>
            <a:pPr eaLnBrk="1" hangingPunct="1">
              <a:lnSpc>
                <a:spcPct val="105000"/>
              </a:lnSpc>
              <a:spcAft>
                <a:spcPct val="15000"/>
              </a:spcAft>
            </a:pPr>
            <a:r>
              <a:rPr lang="ru-RU" sz="1900" dirty="0"/>
              <a:t>выражение для поиска фрагментов вида «</a:t>
            </a:r>
            <a:r>
              <a:rPr lang="ru-RU" sz="1900" dirty="0">
                <a:solidFill>
                  <a:srgbClr val="006600"/>
                </a:solidFill>
              </a:rPr>
              <a:t>Вариант 1</a:t>
            </a:r>
            <a:r>
              <a:rPr lang="ru-RU" sz="1900" dirty="0"/>
              <a:t>», «</a:t>
            </a:r>
            <a:r>
              <a:rPr lang="ru-RU" sz="1900" dirty="0">
                <a:solidFill>
                  <a:srgbClr val="006600"/>
                </a:solidFill>
              </a:rPr>
              <a:t>Вариант 2</a:t>
            </a:r>
            <a:r>
              <a:rPr lang="ru-RU" sz="1900" dirty="0"/>
              <a:t>», …, «</a:t>
            </a:r>
            <a:r>
              <a:rPr lang="ru-RU" sz="1900" dirty="0">
                <a:solidFill>
                  <a:srgbClr val="006600"/>
                </a:solidFill>
              </a:rPr>
              <a:t>Вариант 9</a:t>
            </a:r>
            <a:r>
              <a:rPr lang="ru-RU" sz="1900" dirty="0"/>
              <a:t>» имеет вид «</a:t>
            </a:r>
            <a:r>
              <a:rPr lang="ru-RU" sz="1900" b="1" dirty="0">
                <a:solidFill>
                  <a:srgbClr val="002060"/>
                </a:solidFill>
              </a:rPr>
              <a:t>Вариант \</a:t>
            </a:r>
            <a:r>
              <a:rPr lang="en-US" sz="1900" b="1" dirty="0">
                <a:solidFill>
                  <a:srgbClr val="002060"/>
                </a:solidFill>
              </a:rPr>
              <a:t>d</a:t>
            </a:r>
            <a:r>
              <a:rPr lang="ru-RU" sz="1900" dirty="0"/>
              <a:t>» </a:t>
            </a:r>
            <a:endParaRPr lang="en-US" sz="1900" dirty="0"/>
          </a:p>
          <a:p>
            <a:pPr eaLnBrk="1" hangingPunct="1">
              <a:lnSpc>
                <a:spcPct val="105000"/>
              </a:lnSpc>
              <a:spcAft>
                <a:spcPct val="15000"/>
              </a:spcAft>
            </a:pPr>
            <a:r>
              <a:rPr lang="ru-RU" sz="1900" dirty="0"/>
              <a:t>выражение для поиска фрагментов вида «</a:t>
            </a:r>
            <a:r>
              <a:rPr lang="ru-RU" sz="1900" dirty="0">
                <a:solidFill>
                  <a:srgbClr val="006600"/>
                </a:solidFill>
              </a:rPr>
              <a:t>Вариант 1</a:t>
            </a:r>
            <a:r>
              <a:rPr lang="ru-RU" sz="1900" dirty="0"/>
              <a:t>», «</a:t>
            </a:r>
            <a:r>
              <a:rPr lang="ru-RU" sz="1900" dirty="0">
                <a:solidFill>
                  <a:srgbClr val="006600"/>
                </a:solidFill>
              </a:rPr>
              <a:t>Вариант 2</a:t>
            </a:r>
            <a:r>
              <a:rPr lang="en-US" sz="1900" dirty="0">
                <a:solidFill>
                  <a:srgbClr val="006600"/>
                </a:solidFill>
              </a:rPr>
              <a:t>3</a:t>
            </a:r>
            <a:r>
              <a:rPr lang="ru-RU" sz="1900" dirty="0"/>
              <a:t>», «</a:t>
            </a:r>
            <a:r>
              <a:rPr lang="ru-RU" sz="1900" dirty="0">
                <a:solidFill>
                  <a:srgbClr val="006600"/>
                </a:solidFill>
              </a:rPr>
              <a:t>Вариант </a:t>
            </a:r>
            <a:r>
              <a:rPr lang="en-US" sz="1900" dirty="0">
                <a:solidFill>
                  <a:srgbClr val="006600"/>
                </a:solidFill>
              </a:rPr>
              <a:t>71</a:t>
            </a:r>
            <a:r>
              <a:rPr lang="ru-RU" sz="1900" dirty="0">
                <a:solidFill>
                  <a:srgbClr val="006600"/>
                </a:solidFill>
              </a:rPr>
              <a:t>9</a:t>
            </a:r>
            <a:r>
              <a:rPr lang="ru-RU" sz="1900" dirty="0"/>
              <a:t>»</a:t>
            </a:r>
            <a:r>
              <a:rPr lang="en-US" sz="1900" dirty="0"/>
              <a:t>,</a:t>
            </a:r>
            <a:r>
              <a:rPr lang="ru-RU" sz="1900" dirty="0"/>
              <a:t> …, имеет вид «</a:t>
            </a:r>
            <a:r>
              <a:rPr lang="ru-RU" sz="1900" b="1" dirty="0">
                <a:solidFill>
                  <a:srgbClr val="002060"/>
                </a:solidFill>
              </a:rPr>
              <a:t>Вариант \</a:t>
            </a:r>
            <a:r>
              <a:rPr lang="en-US" sz="1900" b="1" dirty="0">
                <a:solidFill>
                  <a:srgbClr val="002060"/>
                </a:solidFill>
              </a:rPr>
              <a:t>d+</a:t>
            </a:r>
            <a:r>
              <a:rPr lang="ru-RU" sz="1900" dirty="0"/>
              <a:t>»</a:t>
            </a:r>
          </a:p>
          <a:p>
            <a:pPr eaLnBrk="1" hangingPunct="1">
              <a:lnSpc>
                <a:spcPct val="105000"/>
              </a:lnSpc>
              <a:spcAft>
                <a:spcPct val="15000"/>
              </a:spcAft>
            </a:pPr>
            <a:endParaRPr lang="ru-RU" sz="1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8373">
                                            <p:txEl>
                                              <p:pRg st="6" end="6"/>
                                            </p:txEl>
                                          </p:spTgt>
                                        </p:tgtEl>
                                        <p:attrNameLst>
                                          <p:attrName>style.visibility</p:attrName>
                                        </p:attrNameLst>
                                      </p:cBhvr>
                                      <p:to>
                                        <p:strVal val="visible"/>
                                      </p:to>
                                    </p:set>
                                    <p:anim calcmode="lin" valueType="num">
                                      <p:cBhvr additive="base">
                                        <p:cTn id="7" dur="500" fill="hold"/>
                                        <p:tgtEl>
                                          <p:spTgt spid="5837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8373">
                                            <p:txEl>
                                              <p:pRg st="7" end="7"/>
                                            </p:txEl>
                                          </p:spTgt>
                                        </p:tgtEl>
                                        <p:attrNameLst>
                                          <p:attrName>style.visibility</p:attrName>
                                        </p:attrNameLst>
                                      </p:cBhvr>
                                      <p:to>
                                        <p:strVal val="visible"/>
                                      </p:to>
                                    </p:set>
                                    <p:anim calcmode="lin" valueType="num">
                                      <p:cBhvr additive="base">
                                        <p:cTn id="11" dur="500" fill="hold"/>
                                        <p:tgtEl>
                                          <p:spTgt spid="5837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837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8373">
                                            <p:txEl>
                                              <p:pRg st="8" end="8"/>
                                            </p:txEl>
                                          </p:spTgt>
                                        </p:tgtEl>
                                        <p:attrNameLst>
                                          <p:attrName>style.visibility</p:attrName>
                                        </p:attrNameLst>
                                      </p:cBhvr>
                                      <p:to>
                                        <p:strVal val="visible"/>
                                      </p:to>
                                    </p:set>
                                    <p:anim calcmode="lin" valueType="num">
                                      <p:cBhvr additive="base">
                                        <p:cTn id="15" dur="500" fill="hold"/>
                                        <p:tgtEl>
                                          <p:spTgt spid="5837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8373">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8373">
                                            <p:txEl>
                                              <p:pRg st="9" end="9"/>
                                            </p:txEl>
                                          </p:spTgt>
                                        </p:tgtEl>
                                        <p:attrNameLst>
                                          <p:attrName>style.visibility</p:attrName>
                                        </p:attrNameLst>
                                      </p:cBhvr>
                                      <p:to>
                                        <p:strVal val="visible"/>
                                      </p:to>
                                    </p:set>
                                    <p:anim calcmode="lin" valueType="num">
                                      <p:cBhvr additive="base">
                                        <p:cTn id="19" dur="500" fill="hold"/>
                                        <p:tgtEl>
                                          <p:spTgt spid="5837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373">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8373">
                                            <p:txEl>
                                              <p:pRg st="10" end="10"/>
                                            </p:txEl>
                                          </p:spTgt>
                                        </p:tgtEl>
                                        <p:attrNameLst>
                                          <p:attrName>style.visibility</p:attrName>
                                        </p:attrNameLst>
                                      </p:cBhvr>
                                      <p:to>
                                        <p:strVal val="visible"/>
                                      </p:to>
                                    </p:set>
                                    <p:anim calcmode="lin" valueType="num">
                                      <p:cBhvr additive="base">
                                        <p:cTn id="23" dur="500" fill="hold"/>
                                        <p:tgtEl>
                                          <p:spTgt spid="58373">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837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31" name="Номер слайда 5"/>
          <p:cNvSpPr>
            <a:spLocks noGrp="1"/>
          </p:cNvSpPr>
          <p:nvPr>
            <p:ph type="sldNum" sz="quarter" idx="12"/>
          </p:nvPr>
        </p:nvSpPr>
        <p:spPr/>
        <p:txBody>
          <a:bodyPr/>
          <a:lstStyle/>
          <a:p>
            <a:pPr>
              <a:defRPr/>
            </a:pPr>
            <a:fld id="{1F061591-F54F-4E8A-8CC9-6C89DE7B5247}" type="slidenum">
              <a:rPr lang="ru-RU">
                <a:solidFill>
                  <a:srgbClr val="000000"/>
                </a:solidFill>
              </a:rPr>
              <a:pPr>
                <a:defRPr/>
              </a:pPr>
              <a:t>101</a:t>
            </a:fld>
            <a:endParaRPr lang="ru-RU">
              <a:solidFill>
                <a:srgbClr val="000000"/>
              </a:solidFill>
            </a:endParaRPr>
          </a:p>
        </p:txBody>
      </p:sp>
      <p:sp>
        <p:nvSpPr>
          <p:cNvPr id="59396" name="Rectangle 2"/>
          <p:cNvSpPr>
            <a:spLocks noGrp="1" noChangeArrowheads="1"/>
          </p:cNvSpPr>
          <p:nvPr>
            <p:ph type="title"/>
          </p:nvPr>
        </p:nvSpPr>
        <p:spPr/>
        <p:txBody>
          <a:bodyPr/>
          <a:lstStyle/>
          <a:p>
            <a:pPr eaLnBrk="1" hangingPunct="1"/>
            <a:r>
              <a:rPr lang="ru-RU"/>
              <a:t>Метасимволы - классы символов </a:t>
            </a:r>
          </a:p>
        </p:txBody>
      </p:sp>
      <p:graphicFrame>
        <p:nvGraphicFramePr>
          <p:cNvPr id="135197" name="Group 29"/>
          <p:cNvGraphicFramePr>
            <a:graphicFrameLocks noGrp="1"/>
          </p:cNvGraphicFramePr>
          <p:nvPr>
            <p:ph idx="1"/>
          </p:nvPr>
        </p:nvGraphicFramePr>
        <p:xfrm>
          <a:off x="323850" y="692150"/>
          <a:ext cx="8640638" cy="5919154"/>
        </p:xfrm>
        <a:graphic>
          <a:graphicData uri="http://schemas.openxmlformats.org/drawingml/2006/table">
            <a:tbl>
              <a:tblPr/>
              <a:tblGrid>
                <a:gridCol w="1295822">
                  <a:extLst>
                    <a:ext uri="{9D8B030D-6E8A-4147-A177-3AD203B41FA5}">
                      <a16:colId xmlns:a16="http://schemas.microsoft.com/office/drawing/2014/main" val="20000"/>
                    </a:ext>
                  </a:extLst>
                </a:gridCol>
                <a:gridCol w="3285673">
                  <a:extLst>
                    <a:ext uri="{9D8B030D-6E8A-4147-A177-3AD203B41FA5}">
                      <a16:colId xmlns:a16="http://schemas.microsoft.com/office/drawing/2014/main" val="20001"/>
                    </a:ext>
                  </a:extLst>
                </a:gridCol>
                <a:gridCol w="4059143">
                  <a:extLst>
                    <a:ext uri="{9D8B030D-6E8A-4147-A177-3AD203B41FA5}">
                      <a16:colId xmlns:a16="http://schemas.microsoft.com/office/drawing/2014/main" val="20002"/>
                    </a:ext>
                  </a:extLst>
                </a:gridCol>
              </a:tblGrid>
              <a:tr h="700088">
                <a:tc>
                  <a:txBody>
                    <a:bodyPr/>
                    <a:lstStyle/>
                    <a:p>
                      <a:pPr marL="0" marR="0" lvl="0" indent="15875" algn="l" defTabSz="914400" rtl="0" eaLnBrk="0" fontAlgn="base" latinLnBrk="0" hangingPunct="0">
                        <a:lnSpc>
                          <a:spcPct val="100000"/>
                        </a:lnSpc>
                        <a:spcBef>
                          <a:spcPct val="0"/>
                        </a:spcBef>
                        <a:spcAft>
                          <a:spcPct val="0"/>
                        </a:spcAft>
                        <a:buClrTx/>
                        <a:buSzTx/>
                        <a:buFontTx/>
                        <a:buNone/>
                        <a:tabLst/>
                      </a:pPr>
                      <a:r>
                        <a:rPr kumimoji="0" lang="ru-RU" sz="1900" b="1" i="0" u="none" strike="noStrike" cap="none" normalizeH="0" baseline="0">
                          <a:ln>
                            <a:noFill/>
                          </a:ln>
                          <a:solidFill>
                            <a:schemeClr val="tx1"/>
                          </a:solidFill>
                          <a:effectLst/>
                          <a:latin typeface="Calibri" pitchFamily="34" charset="0"/>
                          <a:ea typeface="Times New Roman" pitchFamily="18" charset="0"/>
                          <a:cs typeface="Calibri" pitchFamily="34" charset="0"/>
                        </a:rPr>
                        <a:t>Класс символов</a:t>
                      </a:r>
                      <a:endParaRPr kumimoji="0" lang="ru-RU" sz="1900" b="0" i="0" u="none" strike="noStrike" cap="none" normalizeH="0" baseline="0" dirty="0">
                        <a:ln>
                          <a:noFill/>
                        </a:ln>
                        <a:solidFill>
                          <a:schemeClr val="tx1"/>
                        </a:solidFill>
                        <a:effectLst/>
                        <a:latin typeface="Calibri" pitchFamily="34" charset="0"/>
                        <a:ea typeface="Times New Roman" pitchFamily="18" charset="0"/>
                        <a:cs typeface="Calibri"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ru-RU" sz="1900" b="1" i="0" u="none" strike="noStrike" cap="none" normalizeH="0" baseline="0">
                          <a:ln>
                            <a:noFill/>
                          </a:ln>
                          <a:solidFill>
                            <a:schemeClr val="tx1"/>
                          </a:solidFill>
                          <a:effectLst/>
                          <a:latin typeface="Calibri" pitchFamily="34" charset="0"/>
                          <a:ea typeface="Times New Roman" pitchFamily="18" charset="0"/>
                          <a:cs typeface="Calibri" pitchFamily="34" charset="0"/>
                        </a:rPr>
                        <a:t>Описание</a:t>
                      </a:r>
                      <a:endParaRPr kumimoji="0" lang="ru-RU" sz="1900" b="0" i="0" u="none" strike="noStrike" cap="none" normalizeH="0" baseline="0">
                        <a:ln>
                          <a:noFill/>
                        </a:ln>
                        <a:solidFill>
                          <a:schemeClr val="tx1"/>
                        </a:solidFill>
                        <a:effectLst/>
                        <a:latin typeface="Calibri" pitchFamily="34" charset="0"/>
                        <a:ea typeface="Times New Roman" pitchFamily="18" charset="0"/>
                        <a:cs typeface="Calibri"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ru-RU" sz="1900" b="1" i="0" u="none" strike="noStrike" cap="none" normalizeH="0" baseline="0" dirty="0">
                          <a:ln>
                            <a:noFill/>
                          </a:ln>
                          <a:solidFill>
                            <a:schemeClr val="tx1"/>
                          </a:solidFill>
                          <a:effectLst/>
                          <a:latin typeface="Calibri" pitchFamily="34" charset="0"/>
                          <a:ea typeface="Times New Roman" pitchFamily="18" charset="0"/>
                          <a:cs typeface="Calibri" pitchFamily="34" charset="0"/>
                        </a:rPr>
                        <a:t>Пример</a:t>
                      </a:r>
                      <a:endParaRPr kumimoji="0" lang="ru-RU" sz="1900" b="0" i="0" u="none" strike="noStrike" cap="none" normalizeH="0" baseline="0" dirty="0">
                        <a:ln>
                          <a:noFill/>
                        </a:ln>
                        <a:solidFill>
                          <a:schemeClr val="tx1"/>
                        </a:solidFill>
                        <a:effectLst/>
                        <a:latin typeface="Calibri" pitchFamily="34" charset="0"/>
                        <a:ea typeface="Times New Roman" pitchFamily="18" charset="0"/>
                        <a:cs typeface="Calibri"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00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ru-RU" sz="2800" b="0" i="0" u="none" strike="noStrike" cap="none" normalizeH="0" baseline="0">
                          <a:ln>
                            <a:noFill/>
                          </a:ln>
                          <a:solidFill>
                            <a:schemeClr val="tx1"/>
                          </a:solidFill>
                          <a:effectLst/>
                          <a:latin typeface="Lucida Console" pitchFamily="49" charset="0"/>
                          <a:cs typeface="Times New Roman" pitchFamily="18" charset="0"/>
                        </a:rPr>
                        <a:t>.</a:t>
                      </a:r>
                      <a:endParaRPr kumimoji="0" lang="ru-RU"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любой символ, кроме </a:t>
                      </a:r>
                      <a:r>
                        <a:rPr kumimoji="0" lang="ru-RU" sz="20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\n</a:t>
                      </a:r>
                      <a:endParaRPr kumimoji="0" lang="ru-RU" sz="20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cut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c1t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ru-RU"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и т.д.</a:t>
                      </a:r>
                      <a:endParaRPr kumimoji="0" lang="ru-RU" sz="44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01750">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800" b="0" i="0" u="none" strike="noStrike" cap="none" normalizeH="0" baseline="0">
                          <a:ln>
                            <a:noFill/>
                          </a:ln>
                          <a:solidFill>
                            <a:schemeClr val="tx1"/>
                          </a:solidFill>
                          <a:effectLst/>
                          <a:latin typeface="Lucida Console" pitchFamily="49" charset="0"/>
                          <a:cs typeface="Times New Roman" pitchFamily="18" charset="0"/>
                        </a:rPr>
                        <a:t>[]</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15875"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любой одиночный символ из последовательности внутри скобок.</a:t>
                      </a:r>
                      <a:endParaRPr kumimoji="0" lang="ru-RU" sz="20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en-US"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au</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1]</a:t>
                      </a: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cut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и </a:t>
                      </a:r>
                      <a:r>
                        <a:rPr kumimoji="0" lang="ru-RU"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c1t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a:t>
                      </a:r>
                      <a:endParaRPr kumimoji="0" lang="ru-RU" sz="20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en-US"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en-US"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z</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1"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соответствует фрагментам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b</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c</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d</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z</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endParaRPr kumimoji="0" lang="ru-RU" sz="44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6017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800" b="0" i="0" u="none" strike="noStrike" cap="none" normalizeH="0" baseline="0">
                          <a:ln>
                            <a:noFill/>
                          </a:ln>
                          <a:solidFill>
                            <a:schemeClr val="tx1"/>
                          </a:solidFill>
                          <a:effectLst/>
                          <a:latin typeface="Lucida Console" pitchFamily="49" charset="0"/>
                          <a:cs typeface="Times New Roman" pitchFamily="18" charset="0"/>
                        </a:rPr>
                        <a:t>[^]</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любой одиночный символ, не входящий в последовательность внутри скобок. </a:t>
                      </a:r>
                      <a:endParaRPr kumimoji="0" lang="ru-RU" sz="20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en-US"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au</a:t>
                      </a:r>
                      <a:r>
                        <a:rPr kumimoji="0" lang="ru-RU"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1]</a:t>
                      </a: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tx1"/>
                          </a:solidFill>
                          <a:effectLst/>
                          <a:latin typeface="Courier New" pitchFamily="49" charset="0"/>
                          <a:cs typeface="Times New Roman" pitchFamily="18" charset="0"/>
                        </a:rPr>
                        <a:t>c</a:t>
                      </a:r>
                      <a:r>
                        <a:rPr kumimoji="0" lang="en-US" sz="1800" b="0" i="0" u="none" strike="noStrike" cap="none" normalizeH="0" baseline="0" dirty="0">
                          <a:ln>
                            <a:noFill/>
                          </a:ln>
                          <a:solidFill>
                            <a:schemeClr val="tx1"/>
                          </a:solidFill>
                          <a:effectLst/>
                          <a:latin typeface="Courier New" pitchFamily="49" charset="0"/>
                          <a:cs typeface="Times New Roman" pitchFamily="18" charset="0"/>
                        </a:rPr>
                        <a:t>b</a:t>
                      </a:r>
                      <a:r>
                        <a:rPr kumimoji="0" lang="ru-RU" sz="1800" b="0" i="0" u="none" strike="noStrike" cap="none" normalizeH="0" baseline="0" dirty="0" err="1">
                          <a:ln>
                            <a:noFill/>
                          </a:ln>
                          <a:solidFill>
                            <a:schemeClr val="tx1"/>
                          </a:solidFill>
                          <a:effectLst/>
                          <a:latin typeface="Courier New" pitchFamily="49" charset="0"/>
                          <a:cs typeface="Times New Roman" pitchFamily="18" charset="0"/>
                        </a:rPr>
                        <a:t>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a:ln>
                            <a:noFill/>
                          </a:ln>
                          <a:solidFill>
                            <a:schemeClr val="tx1"/>
                          </a:solidFill>
                          <a:effectLst/>
                          <a:latin typeface="Courier New" pitchFamily="49" charset="0"/>
                          <a:cs typeface="Times New Roman" pitchFamily="18" charset="0"/>
                        </a:rPr>
                        <a:t>c2t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a:ln>
                            <a:noFill/>
                          </a:ln>
                          <a:solidFill>
                            <a:schemeClr val="tx1"/>
                          </a:solidFill>
                          <a:effectLst/>
                          <a:latin typeface="Courier New" pitchFamily="49" charset="0"/>
                          <a:cs typeface="Times New Roman" pitchFamily="18" charset="0"/>
                        </a:rPr>
                        <a:t>cХt</a:t>
                      </a:r>
                      <a:r>
                        <a:rPr kumimoji="0" lang="ru-RU" sz="1800" b="0" i="0" u="none" strike="noStrike" cap="none" normalizeH="0" baseline="0" dirty="0">
                          <a:ln>
                            <a:noFill/>
                          </a:ln>
                          <a:solidFill>
                            <a:schemeClr val="tx1"/>
                          </a:solidFill>
                          <a:effectLst/>
                          <a:latin typeface="Courier New" pitchFamily="49" charset="0"/>
                          <a:cs typeface="Times New Roman" pitchFamily="18" charset="0"/>
                        </a:rPr>
                        <a:t> </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и т.д.</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ourier New" pitchFamily="49" charset="0"/>
                          <a:cs typeface="Times New Roman" pitchFamily="18" charset="0"/>
                        </a:rPr>
                        <a:t>c</a:t>
                      </a:r>
                      <a:r>
                        <a:rPr kumimoji="0" lang="ru-RU" sz="1800" b="1" i="0" u="none" strike="noStrike" cap="none" normalizeH="0" baseline="0" dirty="0">
                          <a:ln>
                            <a:noFill/>
                          </a:ln>
                          <a:solidFill>
                            <a:schemeClr val="tx1"/>
                          </a:solidFill>
                          <a:effectLst/>
                          <a:latin typeface="Courier New" pitchFamily="49" charset="0"/>
                          <a:cs typeface="Times New Roman" pitchFamily="18" charset="0"/>
                        </a:rPr>
                        <a:t>[^</a:t>
                      </a:r>
                      <a:r>
                        <a:rPr kumimoji="0" lang="en-US" sz="1800" b="1" i="0" u="none" strike="noStrike" cap="none" normalizeH="0" baseline="0" dirty="0">
                          <a:ln>
                            <a:noFill/>
                          </a:ln>
                          <a:solidFill>
                            <a:schemeClr val="tx1"/>
                          </a:solidFill>
                          <a:effectLst/>
                          <a:latin typeface="Courier New" pitchFamily="49" charset="0"/>
                          <a:cs typeface="Times New Roman" pitchFamily="18" charset="0"/>
                        </a:rPr>
                        <a:t>a</a:t>
                      </a:r>
                      <a:r>
                        <a:rPr kumimoji="0" lang="ru-RU" sz="1800" b="1" i="0" u="none" strike="noStrike" cap="none" normalizeH="0" baseline="0" dirty="0">
                          <a:ln>
                            <a:noFill/>
                          </a:ln>
                          <a:solidFill>
                            <a:schemeClr val="tx1"/>
                          </a:solidFill>
                          <a:effectLst/>
                          <a:latin typeface="Courier New" pitchFamily="49" charset="0"/>
                          <a:cs typeface="Times New Roman" pitchFamily="18" charset="0"/>
                        </a:rPr>
                        <a:t>-</a:t>
                      </a:r>
                      <a:r>
                        <a:rPr kumimoji="0" lang="en-US" sz="1800" b="1" i="0" u="none" strike="noStrike" cap="none" normalizeH="0" baseline="0" dirty="0" err="1">
                          <a:ln>
                            <a:noFill/>
                          </a:ln>
                          <a:solidFill>
                            <a:schemeClr val="tx1"/>
                          </a:solidFill>
                          <a:effectLst/>
                          <a:latin typeface="Courier New" pitchFamily="49" charset="0"/>
                          <a:cs typeface="Times New Roman" pitchFamily="18" charset="0"/>
                        </a:rPr>
                        <a:t>zA</a:t>
                      </a:r>
                      <a:r>
                        <a:rPr kumimoji="0" lang="ru-RU" sz="1800" b="1" i="0" u="none" strike="noStrike" cap="none" normalizeH="0" baseline="0" dirty="0">
                          <a:ln>
                            <a:noFill/>
                          </a:ln>
                          <a:solidFill>
                            <a:schemeClr val="tx1"/>
                          </a:solidFill>
                          <a:effectLst/>
                          <a:latin typeface="Courier New" pitchFamily="49" charset="0"/>
                          <a:cs typeface="Times New Roman" pitchFamily="18" charset="0"/>
                        </a:rPr>
                        <a:t>-</a:t>
                      </a:r>
                      <a:r>
                        <a:rPr kumimoji="0" lang="en-US" sz="1800" b="1" i="0" u="none" strike="noStrike" cap="none" normalizeH="0" baseline="0" dirty="0">
                          <a:ln>
                            <a:noFill/>
                          </a:ln>
                          <a:solidFill>
                            <a:schemeClr val="tx1"/>
                          </a:solidFill>
                          <a:effectLst/>
                          <a:latin typeface="Courier New" pitchFamily="49" charset="0"/>
                          <a:cs typeface="Times New Roman" pitchFamily="18" charset="0"/>
                        </a:rPr>
                        <a:t>Z</a:t>
                      </a:r>
                      <a:r>
                        <a:rPr kumimoji="0" lang="ru-RU" sz="1800" b="1" i="0" u="none" strike="noStrike" cap="none" normalizeH="0" baseline="0" dirty="0">
                          <a:ln>
                            <a:noFill/>
                          </a:ln>
                          <a:solidFill>
                            <a:schemeClr val="tx1"/>
                          </a:solidFill>
                          <a:effectLst/>
                          <a:latin typeface="Courier New" pitchFamily="49" charset="0"/>
                          <a:cs typeface="Times New Roman" pitchFamily="18" charset="0"/>
                        </a:rPr>
                        <a:t>]</a:t>
                      </a:r>
                      <a:r>
                        <a:rPr kumimoji="0" lang="en-US" sz="1800" b="1" i="0" u="none" strike="noStrike" cap="none" normalizeH="0" baseline="0" dirty="0">
                          <a:ln>
                            <a:noFill/>
                          </a:ln>
                          <a:solidFill>
                            <a:schemeClr val="tx1"/>
                          </a:solidFill>
                          <a:effectLst/>
                          <a:latin typeface="Courier New" pitchFamily="49" charset="0"/>
                          <a:cs typeface="Times New Roman" pitchFamily="18" charset="0"/>
                        </a:rPr>
                        <a:t>t</a:t>
                      </a:r>
                      <a:r>
                        <a:rPr kumimoji="0" lang="en-US"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соответствует фрагментам </a:t>
                      </a:r>
                      <a:r>
                        <a:rPr kumimoji="0" lang="en-US" sz="1800" b="0" i="0" u="none" strike="noStrike" cap="none" normalizeH="0" baseline="0" dirty="0">
                          <a:ln>
                            <a:noFill/>
                          </a:ln>
                          <a:solidFill>
                            <a:schemeClr val="tx1"/>
                          </a:solidFill>
                          <a:effectLst/>
                          <a:latin typeface="Courier New" pitchFamily="49" charset="0"/>
                          <a:cs typeface="Times New Roman" pitchFamily="18" charset="0"/>
                        </a:rPr>
                        <a:t>c</a:t>
                      </a:r>
                      <a:r>
                        <a:rPr kumimoji="0" lang="ru-RU" sz="1800" b="0" i="0" u="none" strike="noStrike" cap="none" normalizeH="0" baseline="0" dirty="0">
                          <a:ln>
                            <a:noFill/>
                          </a:ln>
                          <a:solidFill>
                            <a:schemeClr val="tx1"/>
                          </a:solidFill>
                          <a:effectLst/>
                          <a:latin typeface="Courier New" pitchFamily="49" charset="0"/>
                          <a:cs typeface="Times New Roman" pitchFamily="18" charset="0"/>
                        </a:rPr>
                        <a:t>и</a:t>
                      </a:r>
                      <a:r>
                        <a:rPr kumimoji="0" lang="en-US" sz="1800" b="0" i="0" u="none" strike="noStrike" cap="none" normalizeH="0" baseline="0" dirty="0">
                          <a:ln>
                            <a:noFill/>
                          </a:ln>
                          <a:solidFill>
                            <a:schemeClr val="tx1"/>
                          </a:solidFill>
                          <a:effectLst/>
                          <a:latin typeface="Courier New" pitchFamily="49" charset="0"/>
                          <a:cs typeface="Times New Roman" pitchFamily="18" charset="0"/>
                        </a:rPr>
                        <a:t>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a:ln>
                            <a:noFill/>
                          </a:ln>
                          <a:solidFill>
                            <a:schemeClr val="tx1"/>
                          </a:solidFill>
                          <a:effectLst/>
                          <a:latin typeface="Courier New" pitchFamily="49" charset="0"/>
                          <a:cs typeface="Times New Roman" pitchFamily="18" charset="0"/>
                        </a:rPr>
                        <a:t>c</a:t>
                      </a:r>
                      <a:r>
                        <a:rPr kumimoji="0" lang="ru-RU" sz="1800" b="0" i="0" u="none" strike="noStrike" cap="none" normalizeH="0" baseline="0" dirty="0">
                          <a:ln>
                            <a:noFill/>
                          </a:ln>
                          <a:solidFill>
                            <a:schemeClr val="tx1"/>
                          </a:solidFill>
                          <a:effectLst/>
                          <a:latin typeface="Courier New" pitchFamily="49" charset="0"/>
                          <a:cs typeface="Times New Roman" pitchFamily="18" charset="0"/>
                        </a:rPr>
                        <a:t>1</a:t>
                      </a:r>
                      <a:r>
                        <a:rPr kumimoji="0" lang="en-US" sz="1800" b="0" i="0" u="none" strike="noStrike" cap="none" normalizeH="0" baseline="0" dirty="0">
                          <a:ln>
                            <a:noFill/>
                          </a:ln>
                          <a:solidFill>
                            <a:schemeClr val="tx1"/>
                          </a:solidFill>
                          <a:effectLst/>
                          <a:latin typeface="Courier New" pitchFamily="49" charset="0"/>
                          <a:cs typeface="Times New Roman" pitchFamily="18" charset="0"/>
                        </a:rPr>
                        <a:t>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a:ln>
                            <a:noFill/>
                          </a:ln>
                          <a:solidFill>
                            <a:schemeClr val="tx1"/>
                          </a:solidFill>
                          <a:effectLst/>
                          <a:latin typeface="Courier New" pitchFamily="49" charset="0"/>
                          <a:cs typeface="Times New Roman" pitchFamily="18" charset="0"/>
                        </a:rPr>
                        <a:t>c</a:t>
                      </a:r>
                      <a:r>
                        <a:rPr kumimoji="0" lang="ru-RU" sz="1800" b="0" i="0" u="none" strike="noStrike" cap="none" normalizeH="0" baseline="0" dirty="0">
                          <a:ln>
                            <a:noFill/>
                          </a:ln>
                          <a:solidFill>
                            <a:schemeClr val="tx1"/>
                          </a:solidFill>
                          <a:effectLst/>
                          <a:latin typeface="Courier New" pitchFamily="49" charset="0"/>
                          <a:cs typeface="Times New Roman" pitchFamily="18" charset="0"/>
                        </a:rPr>
                        <a:t>Ч</a:t>
                      </a:r>
                      <a:r>
                        <a:rPr kumimoji="0" lang="en-US" sz="1800" b="0" i="0" u="none" strike="noStrike" cap="none" normalizeH="0" baseline="0" dirty="0">
                          <a:ln>
                            <a:noFill/>
                          </a:ln>
                          <a:solidFill>
                            <a:schemeClr val="tx1"/>
                          </a:solidFill>
                          <a:effectLst/>
                          <a:latin typeface="Courier New" pitchFamily="49" charset="0"/>
                          <a:cs typeface="Times New Roman" pitchFamily="18" charset="0"/>
                        </a:rPr>
                        <a:t>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0" i="0" u="none" strike="noStrike" cap="none" normalizeH="0" baseline="0" dirty="0">
                          <a:ln>
                            <a:noFill/>
                          </a:ln>
                          <a:solidFill>
                            <a:schemeClr val="tx1"/>
                          </a:solidFill>
                          <a:effectLst/>
                          <a:latin typeface="Courier New" pitchFamily="49" charset="0"/>
                          <a:cs typeface="Times New Roman" pitchFamily="18" charset="0"/>
                        </a:rPr>
                        <a:t>c</a:t>
                      </a:r>
                      <a:r>
                        <a:rPr kumimoji="0" lang="ru-RU" sz="1800" b="0" i="0" u="none" strike="noStrike" cap="none" normalizeH="0" baseline="0" dirty="0">
                          <a:ln>
                            <a:noFill/>
                          </a:ln>
                          <a:solidFill>
                            <a:schemeClr val="tx1"/>
                          </a:solidFill>
                          <a:effectLst/>
                          <a:latin typeface="Courier New" pitchFamily="49" charset="0"/>
                          <a:cs typeface="Times New Roman" pitchFamily="18" charset="0"/>
                        </a:rPr>
                        <a:t>3</a:t>
                      </a:r>
                      <a:r>
                        <a:rPr kumimoji="0" lang="en-US" sz="1800" b="0" i="0" u="none" strike="noStrike" cap="none" normalizeH="0" baseline="0" dirty="0">
                          <a:ln>
                            <a:noFill/>
                          </a:ln>
                          <a:solidFill>
                            <a:schemeClr val="tx1"/>
                          </a:solidFill>
                          <a:effectLst/>
                          <a:latin typeface="Courier New" pitchFamily="49" charset="0"/>
                          <a:cs typeface="Times New Roman" pitchFamily="18" charset="0"/>
                        </a:rPr>
                        <a:t>t</a:t>
                      </a: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и т.д.</a:t>
                      </a:r>
                      <a:endParaRPr kumimoji="0" lang="ru-RU" sz="44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601788">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800" b="0" i="0" u="none" strike="noStrike" cap="none" normalizeH="0" baseline="0">
                          <a:ln>
                            <a:noFill/>
                          </a:ln>
                          <a:solidFill>
                            <a:schemeClr val="tx1"/>
                          </a:solidFill>
                          <a:effectLst/>
                          <a:latin typeface="Lucida Console" pitchFamily="49" charset="0"/>
                          <a:cs typeface="Times New Roman" pitchFamily="18" charset="0"/>
                        </a:rPr>
                        <a:t>\w</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15875"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любой алфавитно-цифровой символ, то есть символ из множества прописных и строчных букв и десятичных цифр</a:t>
                      </a:r>
                      <a:endParaRPr kumimoji="0" lang="ru-RU" sz="20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en-US" sz="1800" b="1"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w</a:t>
                      </a: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cut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c1t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cЮt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и т.д.</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Не соответствует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a:t>
                      </a:r>
                      <a:r>
                        <a:rPr kumimoji="0" lang="ru-RU" sz="1800" b="0" i="0" u="none" strike="noStrike" cap="none" normalizeH="0" baseline="0" dirty="0">
                          <a:ln>
                            <a:noFill/>
                          </a:ln>
                          <a:solidFill>
                            <a:schemeClr val="tx1"/>
                          </a:solidFill>
                          <a:effectLst/>
                          <a:latin typeface="Courier New" pitchFamily="49" charset="0"/>
                          <a:ea typeface="Times New Roman" pitchFamily="18" charset="0"/>
                          <a:cs typeface="Courier New" pitchFamily="49" charset="0"/>
                        </a:rPr>
                        <a:t>{</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c;t</a:t>
                      </a:r>
                      <a:r>
                        <a:rPr kumimoji="0" lang="ru-RU" sz="18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rPr>
                        <a:t> и т.д.</a:t>
                      </a:r>
                      <a:endParaRPr kumimoji="0" lang="ru-RU" sz="4400" b="0" i="0" u="none" strike="noStrike" cap="none" normalizeH="0" baseline="0" dirty="0">
                        <a:ln>
                          <a:noFill/>
                        </a:ln>
                        <a:solidFill>
                          <a:schemeClr val="tx1"/>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31" name="Номер слайда 5"/>
          <p:cNvSpPr>
            <a:spLocks noGrp="1"/>
          </p:cNvSpPr>
          <p:nvPr>
            <p:ph type="sldNum" sz="quarter" idx="12"/>
          </p:nvPr>
        </p:nvSpPr>
        <p:spPr/>
        <p:txBody>
          <a:bodyPr/>
          <a:lstStyle/>
          <a:p>
            <a:pPr>
              <a:defRPr/>
            </a:pPr>
            <a:fld id="{FB86C6BA-E37A-4BFA-A891-4F25758F2DD2}" type="slidenum">
              <a:rPr lang="ru-RU">
                <a:solidFill>
                  <a:srgbClr val="000000"/>
                </a:solidFill>
              </a:rPr>
              <a:pPr>
                <a:defRPr/>
              </a:pPr>
              <a:t>102</a:t>
            </a:fld>
            <a:endParaRPr lang="ru-RU">
              <a:solidFill>
                <a:srgbClr val="000000"/>
              </a:solidFill>
            </a:endParaRPr>
          </a:p>
        </p:txBody>
      </p:sp>
      <p:sp>
        <p:nvSpPr>
          <p:cNvPr id="60420" name="Rectangle 2"/>
          <p:cNvSpPr>
            <a:spLocks noGrp="1" noChangeArrowheads="1"/>
          </p:cNvSpPr>
          <p:nvPr>
            <p:ph type="title"/>
          </p:nvPr>
        </p:nvSpPr>
        <p:spPr/>
        <p:txBody>
          <a:bodyPr/>
          <a:lstStyle/>
          <a:p>
            <a:pPr eaLnBrk="1" hangingPunct="1"/>
            <a:r>
              <a:rPr lang="ru-RU"/>
              <a:t>продолжение таблицы</a:t>
            </a:r>
          </a:p>
        </p:txBody>
      </p:sp>
      <p:graphicFrame>
        <p:nvGraphicFramePr>
          <p:cNvPr id="137253" name="Group 37"/>
          <p:cNvGraphicFramePr>
            <a:graphicFrameLocks noGrp="1"/>
          </p:cNvGraphicFramePr>
          <p:nvPr>
            <p:ph idx="1"/>
          </p:nvPr>
        </p:nvGraphicFramePr>
        <p:xfrm>
          <a:off x="179388" y="836613"/>
          <a:ext cx="8843962" cy="5616577"/>
        </p:xfrm>
        <a:graphic>
          <a:graphicData uri="http://schemas.openxmlformats.org/drawingml/2006/table">
            <a:tbl>
              <a:tblPr/>
              <a:tblGrid>
                <a:gridCol w="742950">
                  <a:extLst>
                    <a:ext uri="{9D8B030D-6E8A-4147-A177-3AD203B41FA5}">
                      <a16:colId xmlns:a16="http://schemas.microsoft.com/office/drawing/2014/main" val="20000"/>
                    </a:ext>
                  </a:extLst>
                </a:gridCol>
                <a:gridCol w="4513262">
                  <a:extLst>
                    <a:ext uri="{9D8B030D-6E8A-4147-A177-3AD203B41FA5}">
                      <a16:colId xmlns:a16="http://schemas.microsoft.com/office/drawing/2014/main" val="20001"/>
                    </a:ext>
                  </a:extLst>
                </a:gridCol>
                <a:gridCol w="3587750">
                  <a:extLst>
                    <a:ext uri="{9D8B030D-6E8A-4147-A177-3AD203B41FA5}">
                      <a16:colId xmlns:a16="http://schemas.microsoft.com/office/drawing/2014/main" val="20002"/>
                    </a:ext>
                  </a:extLst>
                </a:gridCol>
              </a:tblGrid>
              <a:tr h="13239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a:ln>
                            <a:noFill/>
                          </a:ln>
                          <a:solidFill>
                            <a:schemeClr val="tx1"/>
                          </a:solidFill>
                          <a:effectLst/>
                          <a:latin typeface="Lucida Console" pitchFamily="49" charset="0"/>
                          <a:cs typeface="Times New Roman" pitchFamily="18" charset="0"/>
                        </a:rPr>
                        <a:t>\</a:t>
                      </a:r>
                      <a:r>
                        <a:rPr kumimoji="0" lang="en-US" sz="2800" b="0" i="0" u="none" strike="noStrike" cap="none" normalizeH="0" baseline="0">
                          <a:ln>
                            <a:noFill/>
                          </a:ln>
                          <a:solidFill>
                            <a:schemeClr val="tx1"/>
                          </a:solidFill>
                          <a:effectLst/>
                          <a:latin typeface="Lucida Console" pitchFamily="49" charset="0"/>
                          <a:cs typeface="Times New Roman" pitchFamily="18" charset="0"/>
                        </a:rPr>
                        <a:t>W</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любой </a:t>
                      </a:r>
                      <a:r>
                        <a:rPr kumimoji="0" lang="ru-RU" sz="1800" b="1" i="0" u="none" strike="noStrike" cap="none" normalizeH="0" baseline="0">
                          <a:ln>
                            <a:noFill/>
                          </a:ln>
                          <a:solidFill>
                            <a:schemeClr val="tx1"/>
                          </a:solidFill>
                          <a:effectLst/>
                          <a:latin typeface="Times New Roman" pitchFamily="18" charset="0"/>
                          <a:cs typeface="Times New Roman" pitchFamily="18" charset="0"/>
                        </a:rPr>
                        <a:t>не</a:t>
                      </a:r>
                      <a:r>
                        <a:rPr kumimoji="0" lang="ru-RU" sz="1800" b="0" i="0" u="none" strike="noStrike" cap="none" normalizeH="0" baseline="0">
                          <a:ln>
                            <a:noFill/>
                          </a:ln>
                          <a:solidFill>
                            <a:schemeClr val="tx1"/>
                          </a:solidFill>
                          <a:effectLst/>
                          <a:latin typeface="Times New Roman" pitchFamily="18" charset="0"/>
                          <a:cs typeface="Times New Roman" pitchFamily="18" charset="0"/>
                        </a:rPr>
                        <a:t> алфавитно-цифровой символ, то есть символ, не входящий в множество прописных и строчных букв и десятичных цифр</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W</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cs typeface="Times New Roman" pitchFamily="18" charset="0"/>
                        </a:rPr>
                        <a:t> соответствует фрагментам </a:t>
                      </a:r>
                      <a:r>
                        <a:rPr kumimoji="0" lang="ru-RU" sz="1800" b="0" i="0" u="none" strike="noStrike" cap="none" normalizeH="0" baseline="0">
                          <a:ln>
                            <a:noFill/>
                          </a:ln>
                          <a:solidFill>
                            <a:schemeClr val="tx1"/>
                          </a:solidFill>
                          <a:effectLst/>
                          <a:latin typeface="Courier New" pitchFamily="49" charset="0"/>
                          <a:cs typeface="Times New Roman" pitchFamily="18" charset="0"/>
                        </a:rPr>
                        <a:t>c{t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 t</a:t>
                      </a:r>
                      <a:r>
                        <a:rPr kumimoji="0" lang="ru-RU" sz="1800" b="0" i="0" u="none" strike="noStrike" cap="none" normalizeH="0" baseline="0">
                          <a:ln>
                            <a:noFill/>
                          </a:ln>
                          <a:solidFill>
                            <a:schemeClr val="tx1"/>
                          </a:solidFill>
                          <a:effectLst/>
                          <a:latin typeface="Times New Roman" pitchFamily="18" charset="0"/>
                          <a:cs typeface="Times New Roman" pitchFamily="18" charset="0"/>
                        </a:rPr>
                        <a:t> и т.д. Не соответствует </a:t>
                      </a:r>
                      <a:r>
                        <a:rPr kumimoji="0" lang="ru-RU" sz="1800" b="0" i="0" u="none" strike="noStrike" cap="none" normalizeH="0" baseline="0">
                          <a:ln>
                            <a:noFill/>
                          </a:ln>
                          <a:solidFill>
                            <a:schemeClr val="tx1"/>
                          </a:solidFill>
                          <a:effectLst/>
                          <a:latin typeface="Courier New" pitchFamily="49" charset="0"/>
                          <a:cs typeface="Times New Roman" pitchFamily="18" charset="0"/>
                        </a:rPr>
                        <a:t>cat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cut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c1t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cЮt</a:t>
                      </a:r>
                      <a:r>
                        <a:rPr kumimoji="0" lang="ru-RU" sz="1800" b="0" i="0" u="none" strike="noStrike" cap="none" normalizeH="0" baseline="0">
                          <a:ln>
                            <a:noFill/>
                          </a:ln>
                          <a:solidFill>
                            <a:schemeClr val="tx1"/>
                          </a:solidFill>
                          <a:effectLst/>
                          <a:latin typeface="Times New Roman" pitchFamily="18" charset="0"/>
                          <a:cs typeface="Times New Roman" pitchFamily="18" charset="0"/>
                        </a:rPr>
                        <a:t> и т.д.</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223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a:ln>
                            <a:noFill/>
                          </a:ln>
                          <a:solidFill>
                            <a:schemeClr val="tx1"/>
                          </a:solidFill>
                          <a:effectLst/>
                          <a:latin typeface="Lucida Console" pitchFamily="49" charset="0"/>
                          <a:cs typeface="Times New Roman" pitchFamily="18" charset="0"/>
                        </a:rPr>
                        <a:t>\</a:t>
                      </a:r>
                      <a:r>
                        <a:rPr kumimoji="0" lang="en-US" sz="2800" b="0" i="0" u="none" strike="noStrike" cap="none" normalizeH="0" baseline="0">
                          <a:ln>
                            <a:noFill/>
                          </a:ln>
                          <a:solidFill>
                            <a:schemeClr val="tx1"/>
                          </a:solidFill>
                          <a:effectLst/>
                          <a:latin typeface="Lucida Console" pitchFamily="49" charset="0"/>
                          <a:cs typeface="Times New Roman" pitchFamily="18" charset="0"/>
                        </a:rPr>
                        <a:t>s</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любой пробельный символ, например, пробел, табуляция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\v</a:t>
                      </a:r>
                      <a:r>
                        <a:rPr kumimoji="0" lang="ru-RU" sz="1800" b="0" i="0" u="none" strike="noStrike" cap="none" normalizeH="0" baseline="0">
                          <a:ln>
                            <a:noFill/>
                          </a:ln>
                          <a:solidFill>
                            <a:schemeClr val="tx1"/>
                          </a:solidFill>
                          <a:effectLst/>
                          <a:latin typeface="Times New Roman" pitchFamily="18" charset="0"/>
                          <a:cs typeface="Times New Roman" pitchFamily="18" charset="0"/>
                        </a:rPr>
                        <a:t>), перевод строки (</a:t>
                      </a:r>
                      <a:r>
                        <a:rPr kumimoji="0" lang="ru-RU" sz="1800" b="0" i="0" u="none" strike="noStrike" cap="none" normalizeH="0" baseline="0">
                          <a:ln>
                            <a:noFill/>
                          </a:ln>
                          <a:solidFill>
                            <a:schemeClr val="tx1"/>
                          </a:solidFill>
                          <a:effectLst/>
                          <a:latin typeface="Courier New" pitchFamily="49" charset="0"/>
                          <a:cs typeface="Times New Roman" pitchFamily="18" charset="0"/>
                        </a:rPr>
                        <a:t>\n</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\r</a:t>
                      </a:r>
                      <a:r>
                        <a:rPr kumimoji="0" lang="ru-RU" sz="1800" b="0" i="0" u="none" strike="noStrike" cap="none" normalizeH="0" baseline="0">
                          <a:ln>
                            <a:noFill/>
                          </a:ln>
                          <a:solidFill>
                            <a:schemeClr val="tx1"/>
                          </a:solidFill>
                          <a:effectLst/>
                          <a:latin typeface="Times New Roman" pitchFamily="18" charset="0"/>
                          <a:cs typeface="Times New Roman" pitchFamily="18" charset="0"/>
                        </a:rPr>
                        <a:t>), новая страница (</a:t>
                      </a:r>
                      <a:r>
                        <a:rPr kumimoji="0" lang="ru-RU" sz="1800" b="0" i="0" u="none" strike="noStrike" cap="none" normalizeH="0" baseline="0">
                          <a:ln>
                            <a:noFill/>
                          </a:ln>
                          <a:solidFill>
                            <a:schemeClr val="tx1"/>
                          </a:solidFill>
                          <a:effectLst/>
                          <a:latin typeface="Courier New" pitchFamily="49" charset="0"/>
                          <a:cs typeface="Times New Roman" pitchFamily="18" charset="0"/>
                        </a:rPr>
                        <a:t>\f</a:t>
                      </a:r>
                      <a:r>
                        <a:rPr kumimoji="0" lang="ru-RU" sz="1800" b="0" i="0" u="none" strike="noStrike" cap="none" normalizeH="0" baseline="0">
                          <a:ln>
                            <a:noFill/>
                          </a:ln>
                          <a:solidFill>
                            <a:schemeClr val="tx1"/>
                          </a:solidFill>
                          <a:effectLst/>
                          <a:latin typeface="Times New Roman" pitchFamily="18" charset="0"/>
                          <a:cs typeface="Times New Roman" pitchFamily="18" charset="0"/>
                        </a:rPr>
                        <a:t>)</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\s\</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w</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w</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w</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s</a:t>
                      </a:r>
                      <a:r>
                        <a:rPr kumimoji="0" lang="en-US"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Times New Roman" pitchFamily="18" charset="0"/>
                          <a:cs typeface="Times New Roman" pitchFamily="18" charset="0"/>
                        </a:rPr>
                        <a:t>соответствует любому слову из трех букв, окруженному пробельными символами</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175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a:ln>
                            <a:noFill/>
                          </a:ln>
                          <a:solidFill>
                            <a:schemeClr val="tx1"/>
                          </a:solidFill>
                          <a:effectLst/>
                          <a:latin typeface="Lucida Console" pitchFamily="49" charset="0"/>
                          <a:cs typeface="Times New Roman" pitchFamily="18" charset="0"/>
                        </a:rPr>
                        <a:t>\</a:t>
                      </a:r>
                      <a:r>
                        <a:rPr kumimoji="0" lang="en-US" sz="2800" b="0" i="0" u="none" strike="noStrike" cap="none" normalizeH="0" baseline="0">
                          <a:ln>
                            <a:noFill/>
                          </a:ln>
                          <a:solidFill>
                            <a:schemeClr val="tx1"/>
                          </a:solidFill>
                          <a:effectLst/>
                          <a:latin typeface="Lucida Console" pitchFamily="49" charset="0"/>
                          <a:cs typeface="Times New Roman" pitchFamily="18" charset="0"/>
                        </a:rPr>
                        <a:t>S</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любой </a:t>
                      </a:r>
                      <a:r>
                        <a:rPr kumimoji="0" lang="ru-RU" sz="1800" b="1" i="0" u="none" strike="noStrike" cap="none" normalizeH="0" baseline="0">
                          <a:ln>
                            <a:noFill/>
                          </a:ln>
                          <a:solidFill>
                            <a:schemeClr val="tx1"/>
                          </a:solidFill>
                          <a:effectLst/>
                          <a:latin typeface="Times New Roman" pitchFamily="18" charset="0"/>
                          <a:cs typeface="Times New Roman" pitchFamily="18" charset="0"/>
                        </a:rPr>
                        <a:t>не</a:t>
                      </a:r>
                      <a:r>
                        <a:rPr kumimoji="0" lang="ru-RU" sz="1800" b="0" i="0" u="none" strike="noStrike" cap="none" normalizeH="0" baseline="0">
                          <a:ln>
                            <a:noFill/>
                          </a:ln>
                          <a:solidFill>
                            <a:schemeClr val="tx1"/>
                          </a:solidFill>
                          <a:effectLst/>
                          <a:latin typeface="Times New Roman" pitchFamily="18" charset="0"/>
                          <a:cs typeface="Times New Roman" pitchFamily="18" charset="0"/>
                        </a:rPr>
                        <a:t> пробельный символ, то есть символ, не входящий в множество пробельных</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\s\</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S</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S</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s</a:t>
                      </a:r>
                      <a:r>
                        <a:rPr kumimoji="0" lang="en-US"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Times New Roman" pitchFamily="18" charset="0"/>
                          <a:cs typeface="Times New Roman" pitchFamily="18" charset="0"/>
                        </a:rPr>
                        <a:t>соответствует любым двум непробельным символам, окруженным пробельными.</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27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a:ln>
                            <a:noFill/>
                          </a:ln>
                          <a:solidFill>
                            <a:schemeClr val="tx1"/>
                          </a:solidFill>
                          <a:effectLst/>
                          <a:latin typeface="Lucida Console" pitchFamily="49" charset="0"/>
                          <a:cs typeface="Times New Roman" pitchFamily="18" charset="0"/>
                        </a:rPr>
                        <a:t>\</a:t>
                      </a:r>
                      <a:r>
                        <a:rPr kumimoji="0" lang="en-US" sz="2800" b="0" i="0" u="none" strike="noStrike" cap="none" normalizeH="0" baseline="0">
                          <a:ln>
                            <a:noFill/>
                          </a:ln>
                          <a:solidFill>
                            <a:schemeClr val="tx1"/>
                          </a:solidFill>
                          <a:effectLst/>
                          <a:latin typeface="Lucida Console" pitchFamily="49" charset="0"/>
                          <a:cs typeface="Times New Roman" pitchFamily="18" charset="0"/>
                        </a:rPr>
                        <a:t>d</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любая десятичная цифра</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dt </a:t>
                      </a:r>
                      <a:r>
                        <a:rPr kumimoji="0" lang="ru-RU" sz="1800" b="0" i="0" u="none" strike="noStrike" cap="none" normalizeH="0" baseline="0">
                          <a:ln>
                            <a:noFill/>
                          </a:ln>
                          <a:solidFill>
                            <a:schemeClr val="tx1"/>
                          </a:solidFill>
                          <a:effectLst/>
                          <a:latin typeface="Times New Roman" pitchFamily="18" charset="0"/>
                          <a:cs typeface="Times New Roman" pitchFamily="18" charset="0"/>
                        </a:rPr>
                        <a:t>соответствует фрагментам </a:t>
                      </a:r>
                      <a:r>
                        <a:rPr kumimoji="0" lang="ru-RU" sz="1800" b="0" i="0" u="none" strike="noStrike" cap="none" normalizeH="0" baseline="0">
                          <a:ln>
                            <a:noFill/>
                          </a:ln>
                          <a:solidFill>
                            <a:schemeClr val="tx1"/>
                          </a:solidFill>
                          <a:effectLst/>
                          <a:latin typeface="Courier New" pitchFamily="49" charset="0"/>
                          <a:cs typeface="Times New Roman" pitchFamily="18" charset="0"/>
                        </a:rPr>
                        <a:t>c1t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c2t</a:t>
                      </a:r>
                      <a:r>
                        <a:rPr kumimoji="0" lang="ru-RU" sz="1800" b="0" i="0" u="none" strike="noStrike" cap="none" normalizeH="0" baseline="0">
                          <a:ln>
                            <a:noFill/>
                          </a:ln>
                          <a:solidFill>
                            <a:schemeClr val="tx1"/>
                          </a:solidFill>
                          <a:effectLst/>
                          <a:latin typeface="Times New Roman" pitchFamily="18" charset="0"/>
                          <a:cs typeface="Times New Roman" pitchFamily="18" charset="0"/>
                        </a:rPr>
                        <a:t>, …, </a:t>
                      </a:r>
                      <a:r>
                        <a:rPr kumimoji="0" lang="ru-RU" sz="1800" b="0" i="0" u="none" strike="noStrike" cap="none" normalizeH="0" baseline="0">
                          <a:ln>
                            <a:noFill/>
                          </a:ln>
                          <a:solidFill>
                            <a:schemeClr val="tx1"/>
                          </a:solidFill>
                          <a:effectLst/>
                          <a:latin typeface="Courier New" pitchFamily="49" charset="0"/>
                          <a:cs typeface="Times New Roman" pitchFamily="18" charset="0"/>
                        </a:rPr>
                        <a:t>c9t</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398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a:ln>
                            <a:noFill/>
                          </a:ln>
                          <a:solidFill>
                            <a:schemeClr val="tx1"/>
                          </a:solidFill>
                          <a:effectLst/>
                          <a:latin typeface="Lucida Console" pitchFamily="49" charset="0"/>
                          <a:cs typeface="Times New Roman" pitchFamily="18" charset="0"/>
                        </a:rPr>
                        <a:t>\</a:t>
                      </a:r>
                      <a:r>
                        <a:rPr kumimoji="0" lang="en-US" sz="2800" b="0" i="0" u="none" strike="noStrike" cap="none" normalizeH="0" baseline="0">
                          <a:ln>
                            <a:noFill/>
                          </a:ln>
                          <a:solidFill>
                            <a:schemeClr val="tx1"/>
                          </a:solidFill>
                          <a:effectLst/>
                          <a:latin typeface="Lucida Console" pitchFamily="49" charset="0"/>
                          <a:cs typeface="Times New Roman" pitchFamily="18" charset="0"/>
                        </a:rPr>
                        <a:t>D</a:t>
                      </a:r>
                      <a:endParaRPr kumimoji="0" lang="en-US" sz="6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любой символ, не явдяющийся десятичной цифрой</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Dt</a:t>
                      </a:r>
                      <a:r>
                        <a:rPr kumimoji="0" lang="ru-RU" sz="1800" b="0" i="0" u="none" strike="noStrike" cap="none" normalizeH="0" baseline="0">
                          <a:ln>
                            <a:noFill/>
                          </a:ln>
                          <a:solidFill>
                            <a:schemeClr val="tx1"/>
                          </a:solidFill>
                          <a:effectLst/>
                          <a:latin typeface="Times New Roman" pitchFamily="18" charset="0"/>
                          <a:cs typeface="Times New Roman" pitchFamily="18" charset="0"/>
                        </a:rPr>
                        <a:t> не соответствует фрагментам </a:t>
                      </a:r>
                      <a:r>
                        <a:rPr kumimoji="0" lang="ru-RU" sz="1800" b="0" i="0" u="none" strike="noStrike" cap="none" normalizeH="0" baseline="0">
                          <a:ln>
                            <a:noFill/>
                          </a:ln>
                          <a:solidFill>
                            <a:schemeClr val="tx1"/>
                          </a:solidFill>
                          <a:effectLst/>
                          <a:latin typeface="Courier New" pitchFamily="49" charset="0"/>
                          <a:cs typeface="Times New Roman" pitchFamily="18" charset="0"/>
                        </a:rPr>
                        <a:t>c1t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Courier New" pitchFamily="49" charset="0"/>
                          <a:cs typeface="Times New Roman" pitchFamily="18" charset="0"/>
                        </a:rPr>
                        <a:t>c2t</a:t>
                      </a:r>
                      <a:r>
                        <a:rPr kumimoji="0" lang="ru-RU" sz="1800" b="0" i="0" u="none" strike="noStrike" cap="none" normalizeH="0" baseline="0">
                          <a:ln>
                            <a:noFill/>
                          </a:ln>
                          <a:solidFill>
                            <a:schemeClr val="tx1"/>
                          </a:solidFill>
                          <a:effectLst/>
                          <a:latin typeface="Times New Roman" pitchFamily="18" charset="0"/>
                          <a:cs typeface="Times New Roman" pitchFamily="18" charset="0"/>
                        </a:rPr>
                        <a:t>, …, </a:t>
                      </a:r>
                      <a:r>
                        <a:rPr kumimoji="0" lang="ru-RU" sz="1800" b="0" i="0" u="none" strike="noStrike" cap="none" normalizeH="0" baseline="0">
                          <a:ln>
                            <a:noFill/>
                          </a:ln>
                          <a:solidFill>
                            <a:schemeClr val="tx1"/>
                          </a:solidFill>
                          <a:effectLst/>
                          <a:latin typeface="Courier New" pitchFamily="49" charset="0"/>
                          <a:cs typeface="Times New Roman" pitchFamily="18" charset="0"/>
                        </a:rPr>
                        <a:t>c9t</a:t>
                      </a:r>
                      <a:r>
                        <a:rPr kumimoji="0" lang="ru-RU" sz="1800" b="0" i="0" u="none" strike="noStrike" cap="none" normalizeH="0" baseline="0">
                          <a:ln>
                            <a:noFill/>
                          </a:ln>
                          <a:solidFill>
                            <a:schemeClr val="tx1"/>
                          </a:solidFill>
                          <a:effectLst/>
                          <a:latin typeface="Times New Roman" pitchFamily="18" charset="0"/>
                          <a:cs typeface="Times New Roman" pitchFamily="18" charset="0"/>
                        </a:rPr>
                        <a:t>.</a:t>
                      </a:r>
                      <a:endParaRPr kumimoji="0" lang="ru-RU" sz="4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40" name="Номер слайда 5"/>
          <p:cNvSpPr>
            <a:spLocks noGrp="1"/>
          </p:cNvSpPr>
          <p:nvPr>
            <p:ph type="sldNum" sz="quarter" idx="12"/>
          </p:nvPr>
        </p:nvSpPr>
        <p:spPr/>
        <p:txBody>
          <a:bodyPr/>
          <a:lstStyle/>
          <a:p>
            <a:pPr>
              <a:defRPr/>
            </a:pPr>
            <a:fld id="{CF5FDF1E-FF51-492A-AD44-121F26155C85}" type="slidenum">
              <a:rPr lang="ru-RU">
                <a:solidFill>
                  <a:srgbClr val="000000"/>
                </a:solidFill>
              </a:rPr>
              <a:pPr>
                <a:defRPr/>
              </a:pPr>
              <a:t>103</a:t>
            </a:fld>
            <a:endParaRPr lang="ru-RU">
              <a:solidFill>
                <a:srgbClr val="000000"/>
              </a:solidFill>
            </a:endParaRPr>
          </a:p>
        </p:txBody>
      </p:sp>
      <p:sp>
        <p:nvSpPr>
          <p:cNvPr id="62468" name="Rectangle 2"/>
          <p:cNvSpPr>
            <a:spLocks noGrp="1" noChangeArrowheads="1"/>
          </p:cNvSpPr>
          <p:nvPr>
            <p:ph type="title"/>
          </p:nvPr>
        </p:nvSpPr>
        <p:spPr/>
        <p:txBody>
          <a:bodyPr/>
          <a:lstStyle/>
          <a:p>
            <a:pPr eaLnBrk="1" hangingPunct="1"/>
            <a:r>
              <a:rPr lang="ru-RU"/>
              <a:t>Повторители </a:t>
            </a:r>
          </a:p>
        </p:txBody>
      </p:sp>
      <p:graphicFrame>
        <p:nvGraphicFramePr>
          <p:cNvPr id="141351" name="Group 39"/>
          <p:cNvGraphicFramePr>
            <a:graphicFrameLocks noGrp="1"/>
          </p:cNvGraphicFramePr>
          <p:nvPr/>
        </p:nvGraphicFramePr>
        <p:xfrm>
          <a:off x="179388" y="692150"/>
          <a:ext cx="8640762" cy="5839460"/>
        </p:xfrm>
        <a:graphic>
          <a:graphicData uri="http://schemas.openxmlformats.org/drawingml/2006/table">
            <a:tbl>
              <a:tblPr/>
              <a:tblGrid>
                <a:gridCol w="1152525">
                  <a:extLst>
                    <a:ext uri="{9D8B030D-6E8A-4147-A177-3AD203B41FA5}">
                      <a16:colId xmlns:a16="http://schemas.microsoft.com/office/drawing/2014/main" val="20000"/>
                    </a:ext>
                  </a:extLst>
                </a:gridCol>
                <a:gridCol w="3600450">
                  <a:extLst>
                    <a:ext uri="{9D8B030D-6E8A-4147-A177-3AD203B41FA5}">
                      <a16:colId xmlns:a16="http://schemas.microsoft.com/office/drawing/2014/main" val="20001"/>
                    </a:ext>
                  </a:extLst>
                </a:gridCol>
                <a:gridCol w="3887787">
                  <a:extLst>
                    <a:ext uri="{9D8B030D-6E8A-4147-A177-3AD203B41FA5}">
                      <a16:colId xmlns:a16="http://schemas.microsoft.com/office/drawing/2014/main" val="20002"/>
                    </a:ext>
                  </a:extLst>
                </a:gridCol>
              </a:tblGrid>
              <a:tr h="5699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a:ln>
                            <a:noFill/>
                          </a:ln>
                          <a:solidFill>
                            <a:schemeClr val="tx1"/>
                          </a:solidFill>
                          <a:effectLst/>
                          <a:latin typeface="Arial" pitchFamily="34" charset="0"/>
                          <a:ea typeface="Times New Roman" pitchFamily="18" charset="0"/>
                          <a:cs typeface="Arial" pitchFamily="34" charset="0"/>
                        </a:rPr>
                        <a:t>Мета</a:t>
                      </a:r>
                      <a:r>
                        <a:rPr kumimoji="0" lang="en-US" sz="1800" b="1" i="0" u="none" strike="noStrike" cap="none" normalizeH="0" baseline="0" dirty="0">
                          <a:ln>
                            <a:noFill/>
                          </a:ln>
                          <a:solidFill>
                            <a:schemeClr val="tx1"/>
                          </a:solidFill>
                          <a:effectLst/>
                          <a:latin typeface="Arial" pitchFamily="34" charset="0"/>
                          <a:ea typeface="Times New Roman" pitchFamily="18" charset="0"/>
                          <a:cs typeface="Arial" pitchFamily="34" charset="0"/>
                        </a:rPr>
                        <a:t>-</a:t>
                      </a:r>
                      <a:r>
                        <a:rPr kumimoji="0" lang="ru-RU" sz="1800" b="1" i="0" u="none" strike="noStrike" cap="none" normalizeH="0" baseline="0" dirty="0">
                          <a:ln>
                            <a:noFill/>
                          </a:ln>
                          <a:solidFill>
                            <a:schemeClr val="tx1"/>
                          </a:solidFill>
                          <a:effectLst/>
                          <a:latin typeface="Arial" pitchFamily="34" charset="0"/>
                          <a:ea typeface="Times New Roman" pitchFamily="18" charset="0"/>
                          <a:cs typeface="Arial" pitchFamily="34" charset="0"/>
                        </a:rPr>
                        <a:t>символ</a:t>
                      </a:r>
                      <a:endParaRPr kumimoji="0" lang="ru-RU" sz="4800" b="0" i="0" u="none" strike="noStrike" cap="none" normalizeH="0" baseline="0" dirty="0">
                        <a:ln>
                          <a:noFill/>
                        </a:ln>
                        <a:solidFill>
                          <a:schemeClr val="tx1"/>
                        </a:solidFill>
                        <a:effectLst/>
                        <a:latin typeface="Times New Roman" pitchFamily="18" charset="0"/>
                        <a:ea typeface="Times New Roman" pitchFamily="18" charset="0"/>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a:ln>
                            <a:noFill/>
                          </a:ln>
                          <a:solidFill>
                            <a:schemeClr val="tx1"/>
                          </a:solidFill>
                          <a:effectLst/>
                          <a:latin typeface="Arial" pitchFamily="34" charset="0"/>
                          <a:ea typeface="Times New Roman" pitchFamily="18" charset="0"/>
                          <a:cs typeface="Arial" pitchFamily="34" charset="0"/>
                        </a:rPr>
                        <a:t>Описание</a:t>
                      </a:r>
                      <a:endParaRPr kumimoji="0" lang="ru-RU" sz="4800" b="0" i="0" u="none" strike="noStrike" cap="none" normalizeH="0" baseline="0" dirty="0">
                        <a:ln>
                          <a:noFill/>
                        </a:ln>
                        <a:solidFill>
                          <a:schemeClr val="tx1"/>
                        </a:solidFill>
                        <a:effectLst/>
                        <a:latin typeface="Times New Roman" pitchFamily="18" charset="0"/>
                        <a:ea typeface="Times New Roman" pitchFamily="18" charset="0"/>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Arial" pitchFamily="34" charset="0"/>
                          <a:ea typeface="Times New Roman" pitchFamily="18" charset="0"/>
                          <a:cs typeface="Arial" pitchFamily="34" charset="0"/>
                        </a:rPr>
                        <a:t>Пример</a:t>
                      </a:r>
                      <a:endParaRPr kumimoji="0" lang="ru-RU" sz="4800" b="0" i="0" u="none" strike="noStrike" cap="none" normalizeH="0" baseline="0">
                        <a:ln>
                          <a:noFill/>
                        </a:ln>
                        <a:solidFill>
                          <a:schemeClr val="tx1"/>
                        </a:solidFill>
                        <a:effectLst/>
                        <a:latin typeface="Times New Roman" pitchFamily="18" charset="0"/>
                        <a:ea typeface="Times New Roman" pitchFamily="18" charset="0"/>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755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400" b="1" i="0" u="none" strike="noStrike" cap="none" normalizeH="0" baseline="0">
                          <a:ln>
                            <a:noFill/>
                          </a:ln>
                          <a:solidFill>
                            <a:schemeClr val="tx1"/>
                          </a:solidFill>
                          <a:effectLst/>
                          <a:latin typeface="Lucida Console" pitchFamily="49" charset="0"/>
                          <a:cs typeface="Times New Roman" pitchFamily="18" charset="0"/>
                        </a:rPr>
                        <a:t>*</a:t>
                      </a:r>
                      <a:endParaRPr kumimoji="0" lang="en-US" sz="2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Times New Roman" pitchFamily="18" charset="0"/>
                          <a:cs typeface="Times New Roman" pitchFamily="18" charset="0"/>
                        </a:rPr>
                        <a:t>0 или более повторений предыдущего элемента</a:t>
                      </a:r>
                      <a:endParaRPr kumimoji="0" lang="ru-RU" sz="20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a</a:t>
                      </a: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aa</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aaaaaaaaaaa</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и т.д.</a:t>
                      </a:r>
                      <a:endParaRPr kumimoji="0" lang="ru-RU" sz="44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77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400" b="1" i="0" u="none" strike="noStrike" cap="none" normalizeH="0" baseline="0">
                          <a:ln>
                            <a:noFill/>
                          </a:ln>
                          <a:solidFill>
                            <a:schemeClr val="tx1"/>
                          </a:solidFill>
                          <a:effectLst/>
                          <a:latin typeface="Lucida Console" pitchFamily="49" charset="0"/>
                          <a:cs typeface="Times New Roman" pitchFamily="18" charset="0"/>
                        </a:rPr>
                        <a:t>+</a:t>
                      </a:r>
                      <a:endParaRPr kumimoji="0" lang="en-US" sz="2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1 или более повторений предыдущего элемента</a:t>
                      </a:r>
                      <a:endParaRPr kumimoji="0" lang="ru-RU" sz="20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a</a:t>
                      </a: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aa</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c</a:t>
                      </a:r>
                      <a:r>
                        <a:rPr kumimoji="0" lang="en-US"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aaaaaaaaaaa</a:t>
                      </a:r>
                      <a:r>
                        <a:rPr kumimoji="0" lang="ru-RU" sz="1800" b="0" i="0" u="none" strike="noStrike" cap="none" normalizeH="0" baseline="0">
                          <a:ln>
                            <a:noFill/>
                          </a:ln>
                          <a:solidFill>
                            <a:schemeClr val="tx1"/>
                          </a:solidFill>
                          <a:effectLst/>
                          <a:latin typeface="Courier New" pitchFamily="49" charset="0"/>
                          <a:ea typeface="Times New Roman" pitchFamily="18" charset="0"/>
                          <a:cs typeface="Courier New" pitchFamily="49" charset="0"/>
                        </a:rPr>
                        <a:t>t</a:t>
                      </a:r>
                      <a:r>
                        <a:rPr kumimoji="0" lang="ru-RU" sz="18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 и т.д. </a:t>
                      </a:r>
                      <a:endParaRPr kumimoji="0" lang="ru-RU" sz="4400" b="0" i="0" u="none" strike="noStrike" cap="none" normalizeH="0" baseline="0">
                        <a:ln>
                          <a:noFill/>
                        </a:ln>
                        <a:solidFill>
                          <a:schemeClr val="tx1"/>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7538">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ru-RU" sz="2400" b="1" i="0" u="none" strike="noStrike" cap="none" normalizeH="0" baseline="0" dirty="0">
                          <a:ln>
                            <a:noFill/>
                          </a:ln>
                          <a:solidFill>
                            <a:schemeClr val="bg1">
                              <a:lumMod val="10000"/>
                            </a:schemeClr>
                          </a:solidFill>
                          <a:effectLst/>
                          <a:latin typeface="Lucida Console" pitchFamily="49" charset="0"/>
                          <a:cs typeface="Times New Roman" pitchFamily="18" charset="0"/>
                        </a:rPr>
                        <a:t>?</a:t>
                      </a:r>
                      <a:endParaRPr kumimoji="0" lang="ru-RU" sz="2400" b="1" i="0" u="none" strike="noStrike" cap="none" normalizeH="0" baseline="0" dirty="0">
                        <a:ln>
                          <a:noFill/>
                        </a:ln>
                        <a:solidFill>
                          <a:schemeClr val="bg1">
                            <a:lumMod val="1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a:ln>
                            <a:noFill/>
                          </a:ln>
                          <a:solidFill>
                            <a:schemeClr val="bg1">
                              <a:lumMod val="10000"/>
                            </a:schemeClr>
                          </a:solidFill>
                          <a:effectLst/>
                          <a:latin typeface="Times New Roman" pitchFamily="18" charset="0"/>
                          <a:cs typeface="Times New Roman" pitchFamily="18" charset="0"/>
                        </a:rPr>
                        <a:t>0 или 1 повторений предыдущего элемента</a:t>
                      </a:r>
                      <a:endParaRPr kumimoji="0" lang="ru-RU" sz="2000" b="0" i="0" u="none" strike="noStrike" cap="none" normalizeH="0" baseline="0" dirty="0">
                        <a:ln>
                          <a:noFill/>
                        </a:ln>
                        <a:solidFill>
                          <a:schemeClr val="bg1">
                            <a:lumMod val="1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a:t>
                      </a:r>
                      <a:r>
                        <a:rPr kumimoji="0" lang="en-US" sz="1800" b="1"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a:t>
                      </a:r>
                      <a:r>
                        <a:rPr kumimoji="0" lang="ru-RU" sz="1800" b="1"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t>
                      </a:r>
                      <a:r>
                        <a:rPr kumimoji="0" lang="ru-RU" sz="1800" b="1"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ct</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 и </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 </a:t>
                      </a:r>
                      <a:endParaRPr kumimoji="0" lang="ru-RU" sz="44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31445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400" b="1" i="0" u="none" strike="noStrike" cap="none" normalizeH="0" baseline="0">
                          <a:ln>
                            <a:noFill/>
                          </a:ln>
                          <a:solidFill>
                            <a:schemeClr val="bg1">
                              <a:lumMod val="10000"/>
                            </a:schemeClr>
                          </a:solidFill>
                          <a:effectLst/>
                          <a:latin typeface="Lucida Console" pitchFamily="49" charset="0"/>
                          <a:cs typeface="Times New Roman" pitchFamily="18" charset="0"/>
                        </a:rPr>
                        <a:t>{n}</a:t>
                      </a:r>
                      <a:endParaRPr kumimoji="0" lang="en-US" sz="2400" b="1" i="0" u="none" strike="noStrike" cap="none" normalizeH="0" baseline="0">
                        <a:ln>
                          <a:noFill/>
                        </a:ln>
                        <a:solidFill>
                          <a:schemeClr val="bg1">
                            <a:lumMod val="1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a:ln>
                            <a:noFill/>
                          </a:ln>
                          <a:solidFill>
                            <a:schemeClr val="bg1">
                              <a:lumMod val="10000"/>
                            </a:schemeClr>
                          </a:solidFill>
                          <a:effectLst/>
                          <a:latin typeface="Times New Roman" pitchFamily="18" charset="0"/>
                          <a:cs typeface="Times New Roman" pitchFamily="18" charset="0"/>
                        </a:rPr>
                        <a:t>ровно </a:t>
                      </a:r>
                      <a:r>
                        <a:rPr kumimoji="0" lang="ru-RU" sz="20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n</a:t>
                      </a:r>
                      <a:r>
                        <a:rPr kumimoji="0" lang="ru-RU" sz="2000" b="0" i="0" u="none" strike="noStrike" cap="none" normalizeH="0" baseline="0" dirty="0">
                          <a:ln>
                            <a:noFill/>
                          </a:ln>
                          <a:solidFill>
                            <a:schemeClr val="bg1">
                              <a:lumMod val="10000"/>
                            </a:schemeClr>
                          </a:solidFill>
                          <a:effectLst/>
                          <a:latin typeface="Times New Roman" pitchFamily="18" charset="0"/>
                          <a:cs typeface="Times New Roman" pitchFamily="18" charset="0"/>
                        </a:rPr>
                        <a:t> повторений предыдущего элемента</a:t>
                      </a:r>
                      <a:endParaRPr kumimoji="0" lang="ru-RU" sz="2000" b="0" i="0" u="none" strike="noStrike" cap="none" normalizeH="0" baseline="0" dirty="0">
                        <a:ln>
                          <a:noFill/>
                        </a:ln>
                        <a:solidFill>
                          <a:schemeClr val="bg1">
                            <a:lumMod val="1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a:t>
                      </a:r>
                      <a:r>
                        <a:rPr kumimoji="0" lang="en-US" sz="1800" b="1"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a:t>
                      </a:r>
                      <a:r>
                        <a:rPr kumimoji="0" lang="ru-RU" sz="1800" b="1"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{3}</a:t>
                      </a:r>
                      <a:r>
                        <a:rPr kumimoji="0" lang="ru-RU" sz="1800" b="1"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 соответствует фрагменту </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aaa</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a:t>
                      </a:r>
                      <a:endParaRPr kumimoji="0" lang="ru-RU" sz="20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){2}</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 соответствует фрагменту </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tc</a:t>
                      </a:r>
                      <a:r>
                        <a:rPr kumimoji="0" lang="en-US" sz="1800" b="0" i="0" u="none" strike="noStrike" cap="none" normalizeH="0" baseline="0" dirty="0">
                          <a:ln>
                            <a:noFill/>
                          </a:ln>
                          <a:solidFill>
                            <a:schemeClr val="bg1">
                              <a:lumMod val="10000"/>
                            </a:schemeClr>
                          </a:solidFill>
                          <a:effectLst/>
                          <a:latin typeface="Courier New" pitchFamily="49" charset="0"/>
                          <a:ea typeface="Times New Roman" pitchFamily="18" charset="0"/>
                          <a:cs typeface="Courier New" pitchFamily="49" charset="0"/>
                        </a:rPr>
                        <a:t>a</a:t>
                      </a:r>
                      <a:r>
                        <a:rPr kumimoji="0" lang="ru-RU" sz="1800" b="0" i="0" u="none" strike="noStrike" cap="none" normalizeH="0" baseline="0" dirty="0" err="1">
                          <a:ln>
                            <a:noFill/>
                          </a:ln>
                          <a:solidFill>
                            <a:schemeClr val="bg1">
                              <a:lumMod val="1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rPr>
                        <a:t>.</a:t>
                      </a:r>
                      <a:endParaRPr kumimoji="0" lang="ru-RU" sz="4400" b="0" i="0" u="none" strike="noStrike" cap="none" normalizeH="0" baseline="0" dirty="0">
                        <a:ln>
                          <a:noFill/>
                        </a:ln>
                        <a:solidFill>
                          <a:schemeClr val="bg1">
                            <a:lumMod val="10000"/>
                          </a:schemeClr>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50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400" b="1" i="0" u="none" strike="noStrike" cap="none" normalizeH="0" baseline="0">
                          <a:ln>
                            <a:noFill/>
                          </a:ln>
                          <a:solidFill>
                            <a:schemeClr val="bg1">
                              <a:lumMod val="50000"/>
                            </a:schemeClr>
                          </a:solidFill>
                          <a:effectLst/>
                          <a:latin typeface="Lucida Console" pitchFamily="49" charset="0"/>
                          <a:cs typeface="Times New Roman" pitchFamily="18" charset="0"/>
                        </a:rPr>
                        <a:t>{n</a:t>
                      </a:r>
                      <a:r>
                        <a:rPr kumimoji="0" lang="ru-RU" sz="2400" b="1" i="0" u="none" strike="noStrike" cap="none" normalizeH="0" baseline="0">
                          <a:ln>
                            <a:noFill/>
                          </a:ln>
                          <a:solidFill>
                            <a:schemeClr val="bg1">
                              <a:lumMod val="50000"/>
                            </a:schemeClr>
                          </a:solidFill>
                          <a:effectLst/>
                          <a:latin typeface="Lucida Console" pitchFamily="49" charset="0"/>
                          <a:cs typeface="Times New Roman" pitchFamily="18" charset="0"/>
                        </a:rPr>
                        <a:t>,</a:t>
                      </a:r>
                      <a:r>
                        <a:rPr kumimoji="0" lang="en-US" sz="2400" b="1" i="0" u="none" strike="noStrike" cap="none" normalizeH="0" baseline="0">
                          <a:ln>
                            <a:noFill/>
                          </a:ln>
                          <a:solidFill>
                            <a:schemeClr val="bg1">
                              <a:lumMod val="50000"/>
                            </a:schemeClr>
                          </a:solidFill>
                          <a:effectLst/>
                          <a:latin typeface="Lucida Console" pitchFamily="49" charset="0"/>
                          <a:cs typeface="Times New Roman" pitchFamily="18" charset="0"/>
                        </a:rPr>
                        <a:t>}</a:t>
                      </a:r>
                      <a:endParaRPr kumimoji="0" lang="en-US" sz="2400" b="1" i="0" u="none" strike="noStrike" cap="none" normalizeH="0" baseline="0">
                        <a:ln>
                          <a:noFill/>
                        </a:ln>
                        <a:solidFill>
                          <a:schemeClr val="bg1">
                            <a:lumMod val="5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bg1">
                              <a:lumMod val="50000"/>
                            </a:schemeClr>
                          </a:solidFill>
                          <a:effectLst/>
                          <a:latin typeface="Times New Roman" pitchFamily="18" charset="0"/>
                          <a:cs typeface="Times New Roman" pitchFamily="18" charset="0"/>
                        </a:rPr>
                        <a:t>по крайней мере </a:t>
                      </a:r>
                      <a:r>
                        <a:rPr kumimoji="0" lang="ru-RU" sz="2000" b="0" i="0" u="none" strike="noStrike" cap="none" normalizeH="0" baseline="0">
                          <a:ln>
                            <a:noFill/>
                          </a:ln>
                          <a:solidFill>
                            <a:schemeClr val="bg1">
                              <a:lumMod val="50000"/>
                            </a:schemeClr>
                          </a:solidFill>
                          <a:effectLst/>
                          <a:latin typeface="Courier New" pitchFamily="49" charset="0"/>
                          <a:ea typeface="Times New Roman" pitchFamily="18" charset="0"/>
                          <a:cs typeface="Courier New" pitchFamily="49" charset="0"/>
                        </a:rPr>
                        <a:t>n</a:t>
                      </a:r>
                      <a:r>
                        <a:rPr kumimoji="0" lang="ru-RU" sz="2000" b="0" i="0" u="none" strike="noStrike" cap="none" normalizeH="0" baseline="0">
                          <a:ln>
                            <a:noFill/>
                          </a:ln>
                          <a:solidFill>
                            <a:schemeClr val="bg1">
                              <a:lumMod val="50000"/>
                            </a:schemeClr>
                          </a:solidFill>
                          <a:effectLst/>
                          <a:latin typeface="Times New Roman" pitchFamily="18" charset="0"/>
                          <a:cs typeface="Times New Roman" pitchFamily="18" charset="0"/>
                        </a:rPr>
                        <a:t> повторений предыдущего элемента</a:t>
                      </a:r>
                      <a:endParaRPr kumimoji="0" lang="ru-RU" sz="2000" b="0" i="0" u="none" strike="noStrike" cap="none" normalizeH="0" baseline="0">
                        <a:ln>
                          <a:noFill/>
                        </a:ln>
                        <a:solidFill>
                          <a:schemeClr val="bg1">
                            <a:lumMod val="5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1" i="0" u="none" strike="noStrike" cap="none" normalizeH="0" baseline="0" dirty="0">
                          <a:ln>
                            <a:noFill/>
                          </a:ln>
                          <a:solidFill>
                            <a:schemeClr val="bg1">
                              <a:lumMod val="50000"/>
                            </a:schemeClr>
                          </a:solidFill>
                          <a:effectLst/>
                          <a:latin typeface="Courier New" pitchFamily="49" charset="0"/>
                          <a:ea typeface="Times New Roman" pitchFamily="18" charset="0"/>
                          <a:cs typeface="Courier New" pitchFamily="49" charset="0"/>
                        </a:rPr>
                        <a:t>a</a:t>
                      </a:r>
                      <a:r>
                        <a:rPr kumimoji="0" lang="ru-RU" sz="1800" b="1" i="0" u="none" strike="noStrike" cap="none" normalizeH="0" baseline="0" dirty="0">
                          <a:ln>
                            <a:noFill/>
                          </a:ln>
                          <a:solidFill>
                            <a:schemeClr val="bg1">
                              <a:lumMod val="50000"/>
                            </a:schemeClr>
                          </a:solidFill>
                          <a:effectLst/>
                          <a:latin typeface="Courier New" pitchFamily="49" charset="0"/>
                          <a:ea typeface="Times New Roman" pitchFamily="18" charset="0"/>
                          <a:cs typeface="Courier New" pitchFamily="49" charset="0"/>
                        </a:rPr>
                        <a:t>{3,}</a:t>
                      </a:r>
                      <a:r>
                        <a:rPr kumimoji="0" lang="ru-RU" sz="1800" b="1"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aaa</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aaaa</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aaaaaaaaaaaa</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и т.д.</a:t>
                      </a:r>
                      <a:endParaRPr kumimoji="0" lang="ru-RU" sz="44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509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kumimoji="0" lang="en-US" sz="2400" b="1" i="0" u="none" strike="noStrike" cap="none" normalizeH="0" baseline="0">
                          <a:ln>
                            <a:noFill/>
                          </a:ln>
                          <a:solidFill>
                            <a:schemeClr val="bg1">
                              <a:lumMod val="50000"/>
                            </a:schemeClr>
                          </a:solidFill>
                          <a:effectLst/>
                          <a:latin typeface="Lucida Console" pitchFamily="49" charset="0"/>
                          <a:cs typeface="Times New Roman" pitchFamily="18" charset="0"/>
                        </a:rPr>
                        <a:t>{n</a:t>
                      </a:r>
                      <a:r>
                        <a:rPr kumimoji="0" lang="ru-RU" sz="2400" b="1" i="0" u="none" strike="noStrike" cap="none" normalizeH="0" baseline="0">
                          <a:ln>
                            <a:noFill/>
                          </a:ln>
                          <a:solidFill>
                            <a:schemeClr val="bg1">
                              <a:lumMod val="50000"/>
                            </a:schemeClr>
                          </a:solidFill>
                          <a:effectLst/>
                          <a:latin typeface="Lucida Console" pitchFamily="49" charset="0"/>
                          <a:cs typeface="Times New Roman" pitchFamily="18" charset="0"/>
                        </a:rPr>
                        <a:t>,</a:t>
                      </a:r>
                      <a:r>
                        <a:rPr kumimoji="0" lang="en-US" sz="2400" b="1" i="0" u="none" strike="noStrike" cap="none" normalizeH="0" baseline="0">
                          <a:ln>
                            <a:noFill/>
                          </a:ln>
                          <a:solidFill>
                            <a:schemeClr val="bg1">
                              <a:lumMod val="50000"/>
                            </a:schemeClr>
                          </a:solidFill>
                          <a:effectLst/>
                          <a:latin typeface="Lucida Console" pitchFamily="49" charset="0"/>
                          <a:cs typeface="Times New Roman" pitchFamily="18" charset="0"/>
                        </a:rPr>
                        <a:t>m}</a:t>
                      </a:r>
                      <a:endParaRPr kumimoji="0" lang="en-US" sz="2400" b="1" i="0" u="none" strike="noStrike" cap="none" normalizeH="0" baseline="0">
                        <a:ln>
                          <a:noFill/>
                        </a:ln>
                        <a:solidFill>
                          <a:schemeClr val="bg1">
                            <a:lumMod val="5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a:ln>
                            <a:noFill/>
                          </a:ln>
                          <a:solidFill>
                            <a:schemeClr val="bg1">
                              <a:lumMod val="50000"/>
                            </a:schemeClr>
                          </a:solidFill>
                          <a:effectLst/>
                          <a:latin typeface="Times New Roman" pitchFamily="18" charset="0"/>
                          <a:cs typeface="Times New Roman" pitchFamily="18" charset="0"/>
                        </a:rPr>
                        <a:t>от </a:t>
                      </a:r>
                      <a:r>
                        <a:rPr kumimoji="0" lang="ru-RU" sz="2000" b="0" i="0" u="none" strike="noStrike" cap="none" normalizeH="0" baseline="0">
                          <a:ln>
                            <a:noFill/>
                          </a:ln>
                          <a:solidFill>
                            <a:schemeClr val="bg1">
                              <a:lumMod val="50000"/>
                            </a:schemeClr>
                          </a:solidFill>
                          <a:effectLst/>
                          <a:latin typeface="Courier New" pitchFamily="49" charset="0"/>
                          <a:ea typeface="Times New Roman" pitchFamily="18" charset="0"/>
                          <a:cs typeface="Courier New" pitchFamily="49" charset="0"/>
                        </a:rPr>
                        <a:t>n</a:t>
                      </a:r>
                      <a:r>
                        <a:rPr kumimoji="0" lang="ru-RU" sz="2000" b="0" i="0" u="none" strike="noStrike" cap="none" normalizeH="0" baseline="0">
                          <a:ln>
                            <a:noFill/>
                          </a:ln>
                          <a:solidFill>
                            <a:schemeClr val="bg1">
                              <a:lumMod val="50000"/>
                            </a:schemeClr>
                          </a:solidFill>
                          <a:effectLst/>
                          <a:latin typeface="Times New Roman" pitchFamily="18" charset="0"/>
                          <a:cs typeface="Times New Roman" pitchFamily="18" charset="0"/>
                        </a:rPr>
                        <a:t> до </a:t>
                      </a:r>
                      <a:r>
                        <a:rPr kumimoji="0" lang="ru-RU" sz="2000" b="0" i="0" u="none" strike="noStrike" cap="none" normalizeH="0" baseline="0">
                          <a:ln>
                            <a:noFill/>
                          </a:ln>
                          <a:solidFill>
                            <a:schemeClr val="bg1">
                              <a:lumMod val="50000"/>
                            </a:schemeClr>
                          </a:solidFill>
                          <a:effectLst/>
                          <a:latin typeface="Courier New" pitchFamily="49" charset="0"/>
                          <a:cs typeface="Times New Roman" pitchFamily="18" charset="0"/>
                        </a:rPr>
                        <a:t>m</a:t>
                      </a:r>
                      <a:r>
                        <a:rPr kumimoji="0" lang="ru-RU" sz="2000" b="0" i="0" u="none" strike="noStrike" cap="none" normalizeH="0" baseline="0">
                          <a:ln>
                            <a:noFill/>
                          </a:ln>
                          <a:solidFill>
                            <a:schemeClr val="bg1">
                              <a:lumMod val="50000"/>
                            </a:schemeClr>
                          </a:solidFill>
                          <a:effectLst/>
                          <a:latin typeface="Times New Roman" pitchFamily="18" charset="0"/>
                          <a:cs typeface="Times New Roman" pitchFamily="18" charset="0"/>
                        </a:rPr>
                        <a:t> повторений предыдущего элемента</a:t>
                      </a:r>
                      <a:endParaRPr kumimoji="0" lang="ru-RU" sz="2000" b="0" i="0" u="none" strike="noStrike" cap="none" normalizeH="0" baseline="0">
                        <a:ln>
                          <a:noFill/>
                        </a:ln>
                        <a:solidFill>
                          <a:schemeClr val="bg1">
                            <a:lumMod val="50000"/>
                          </a:schemeClr>
                        </a:solidFill>
                        <a:effectLst/>
                        <a:latin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800" b="1"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1" i="0" u="none" strike="noStrike" cap="none" normalizeH="0" baseline="0" dirty="0">
                          <a:ln>
                            <a:noFill/>
                          </a:ln>
                          <a:solidFill>
                            <a:schemeClr val="bg1">
                              <a:lumMod val="50000"/>
                            </a:schemeClr>
                          </a:solidFill>
                          <a:effectLst/>
                          <a:latin typeface="Courier New" pitchFamily="49" charset="0"/>
                          <a:ea typeface="Times New Roman" pitchFamily="18" charset="0"/>
                          <a:cs typeface="Courier New" pitchFamily="49" charset="0"/>
                        </a:rPr>
                        <a:t>a</a:t>
                      </a:r>
                      <a:r>
                        <a:rPr kumimoji="0" lang="ru-RU" sz="1800" b="1" i="0" u="none" strike="noStrike" cap="none" normalizeH="0" baseline="0" dirty="0">
                          <a:ln>
                            <a:noFill/>
                          </a:ln>
                          <a:solidFill>
                            <a:schemeClr val="bg1">
                              <a:lumMod val="50000"/>
                            </a:schemeClr>
                          </a:solidFill>
                          <a:effectLst/>
                          <a:latin typeface="Courier New" pitchFamily="49" charset="0"/>
                          <a:ea typeface="Times New Roman" pitchFamily="18" charset="0"/>
                          <a:cs typeface="Courier New" pitchFamily="49" charset="0"/>
                        </a:rPr>
                        <a:t>{2,4}</a:t>
                      </a:r>
                      <a:r>
                        <a:rPr kumimoji="0" lang="ru-RU" sz="1800" b="1"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соответствует фрагментам </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aa</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aaa</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r>
                        <a:rPr kumimoji="0" lang="ru-RU" sz="18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rPr>
                        <a:t> и </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c</a:t>
                      </a:r>
                      <a:r>
                        <a:rPr kumimoji="0" lang="en-US"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aaaa</a:t>
                      </a:r>
                      <a:r>
                        <a:rPr kumimoji="0" lang="ru-RU" sz="1800" b="0" i="0" u="none" strike="noStrike" cap="none" normalizeH="0" baseline="0" dirty="0" err="1">
                          <a:ln>
                            <a:noFill/>
                          </a:ln>
                          <a:solidFill>
                            <a:schemeClr val="bg1">
                              <a:lumMod val="50000"/>
                            </a:schemeClr>
                          </a:solidFill>
                          <a:effectLst/>
                          <a:latin typeface="Courier New" pitchFamily="49" charset="0"/>
                          <a:ea typeface="Times New Roman" pitchFamily="18" charset="0"/>
                          <a:cs typeface="Courier New" pitchFamily="49" charset="0"/>
                        </a:rPr>
                        <a:t>t</a:t>
                      </a:r>
                      <a:endParaRPr kumimoji="0" lang="ru-RU" sz="4400" b="0" i="0" u="none" strike="noStrike" cap="none" normalizeH="0" baseline="0" dirty="0">
                        <a:ln>
                          <a:noFill/>
                        </a:ln>
                        <a:solidFill>
                          <a:schemeClr val="bg1">
                            <a:lumMod val="50000"/>
                          </a:schemeClr>
                        </a:solidFill>
                        <a:effectLst/>
                        <a:latin typeface="Times New Roman" pitchFamily="18"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62503" name="Rectangle 37"/>
          <p:cNvSpPr>
            <a:spLocks noChangeArrowheads="1"/>
          </p:cNvSpPr>
          <p:nvPr/>
        </p:nvSpPr>
        <p:spPr bwMode="auto">
          <a:xfrm>
            <a:off x="2184400" y="4751388"/>
            <a:ext cx="184150" cy="593725"/>
          </a:xfrm>
          <a:prstGeom prst="rect">
            <a:avLst/>
          </a:prstGeom>
          <a:noFill/>
          <a:ln w="9525">
            <a:noFill/>
            <a:miter lim="800000"/>
            <a:headEnd/>
            <a:tailEnd/>
          </a:ln>
        </p:spPr>
        <p:txBody>
          <a:bodyPr wrap="none" anchor="ctr">
            <a:spAutoFit/>
          </a:bodyPr>
          <a:lstStyle/>
          <a:p>
            <a:pPr eaLnBrk="0" fontAlgn="base" hangingPunct="0">
              <a:spcBef>
                <a:spcPct val="0"/>
              </a:spcBef>
              <a:spcAft>
                <a:spcPct val="0"/>
              </a:spcAft>
            </a:pPr>
            <a:br>
              <a:rPr lang="ru-RU" sz="900">
                <a:solidFill>
                  <a:srgbClr val="000000"/>
                </a:solidFill>
              </a:rPr>
            </a:br>
            <a:endParaRPr lang="ru-RU" sz="2400">
              <a:solidFill>
                <a:srgbClr val="000000"/>
              </a:solidFill>
              <a:latin typeface="Times New Roman" pitchFamily="18"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6" name="Номер слайда 5"/>
          <p:cNvSpPr>
            <a:spLocks noGrp="1"/>
          </p:cNvSpPr>
          <p:nvPr>
            <p:ph type="sldNum" sz="quarter" idx="12"/>
          </p:nvPr>
        </p:nvSpPr>
        <p:spPr/>
        <p:txBody>
          <a:bodyPr/>
          <a:lstStyle/>
          <a:p>
            <a:pPr>
              <a:defRPr/>
            </a:pPr>
            <a:fld id="{F2C884C3-93A9-431F-89F2-1325DC0AFD99}" type="slidenum">
              <a:rPr lang="ru-RU">
                <a:solidFill>
                  <a:srgbClr val="000000"/>
                </a:solidFill>
              </a:rPr>
              <a:pPr>
                <a:defRPr/>
              </a:pPr>
              <a:t>104</a:t>
            </a:fld>
            <a:endParaRPr lang="ru-RU">
              <a:solidFill>
                <a:srgbClr val="000000"/>
              </a:solidFill>
            </a:endParaRPr>
          </a:p>
        </p:txBody>
      </p:sp>
      <p:sp>
        <p:nvSpPr>
          <p:cNvPr id="63492" name="Rectangle 2"/>
          <p:cNvSpPr>
            <a:spLocks noGrp="1" noChangeArrowheads="1"/>
          </p:cNvSpPr>
          <p:nvPr>
            <p:ph type="title"/>
          </p:nvPr>
        </p:nvSpPr>
        <p:spPr/>
        <p:txBody>
          <a:bodyPr/>
          <a:lstStyle/>
          <a:p>
            <a:pPr eaLnBrk="1" hangingPunct="1"/>
            <a:r>
              <a:rPr lang="ru-RU"/>
              <a:t>Примеры простых регулярных выражений </a:t>
            </a:r>
          </a:p>
        </p:txBody>
      </p:sp>
      <p:sp>
        <p:nvSpPr>
          <p:cNvPr id="86019" name="Rectangle 3"/>
          <p:cNvSpPr>
            <a:spLocks noGrp="1" noChangeArrowheads="1"/>
          </p:cNvSpPr>
          <p:nvPr>
            <p:ph type="body" idx="1"/>
          </p:nvPr>
        </p:nvSpPr>
        <p:spPr/>
        <p:txBody>
          <a:bodyPr/>
          <a:lstStyle/>
          <a:p>
            <a:pPr eaLnBrk="1" hangingPunct="1"/>
            <a:r>
              <a:rPr lang="ru-RU" dirty="0"/>
              <a:t>целое число (возможно, со знаком):</a:t>
            </a:r>
          </a:p>
          <a:p>
            <a:pPr eaLnBrk="1" hangingPunct="1">
              <a:buFont typeface="Wingdings" pitchFamily="2" charset="2"/>
              <a:buNone/>
            </a:pPr>
            <a:r>
              <a:rPr lang="ru-RU" dirty="0"/>
              <a:t>    	</a:t>
            </a:r>
            <a:r>
              <a:rPr lang="ru-RU" sz="2800" dirty="0"/>
              <a:t>[-+]?</a:t>
            </a:r>
            <a:r>
              <a:rPr lang="ru-RU" sz="2800" b="1" dirty="0"/>
              <a:t>\</a:t>
            </a:r>
            <a:r>
              <a:rPr lang="ru-RU" sz="2800" b="1" dirty="0" err="1"/>
              <a:t>d</a:t>
            </a:r>
            <a:r>
              <a:rPr lang="ru-RU" sz="2800" dirty="0" err="1"/>
              <a:t>+</a:t>
            </a:r>
            <a:endParaRPr lang="ru-RU" sz="2800" dirty="0"/>
          </a:p>
          <a:p>
            <a:pPr eaLnBrk="1" hangingPunct="1"/>
            <a:endParaRPr lang="en-US" sz="1000" dirty="0"/>
          </a:p>
          <a:p>
            <a:pPr eaLnBrk="1" hangingPunct="1"/>
            <a:r>
              <a:rPr lang="ru-RU" dirty="0"/>
              <a:t>вещественное число (может иметь знак и дробную часть, отделенную точкой):</a:t>
            </a:r>
          </a:p>
          <a:p>
            <a:pPr eaLnBrk="1" hangingPunct="1">
              <a:buFont typeface="Wingdings" pitchFamily="2" charset="2"/>
              <a:buNone/>
            </a:pPr>
            <a:r>
              <a:rPr lang="ru-RU" dirty="0"/>
              <a:t>    	</a:t>
            </a:r>
            <a:r>
              <a:rPr lang="ru-RU" sz="2800" dirty="0"/>
              <a:t>[-+]?\</a:t>
            </a:r>
            <a:r>
              <a:rPr lang="ru-RU" sz="2800" dirty="0" err="1"/>
              <a:t>d+\</a:t>
            </a:r>
            <a:r>
              <a:rPr lang="ru-RU" sz="2800" b="1" dirty="0">
                <a:solidFill>
                  <a:schemeClr val="hlink"/>
                </a:solidFill>
              </a:rPr>
              <a:t>.</a:t>
            </a:r>
            <a:r>
              <a:rPr lang="ru-RU" sz="2800" dirty="0">
                <a:solidFill>
                  <a:schemeClr val="hlink"/>
                </a:solidFill>
              </a:rPr>
              <a:t>?</a:t>
            </a:r>
            <a:r>
              <a:rPr lang="ru-RU" sz="2800" dirty="0"/>
              <a:t>\</a:t>
            </a:r>
            <a:r>
              <a:rPr lang="ru-RU" sz="2800" dirty="0" err="1"/>
              <a:t>d</a:t>
            </a:r>
            <a:r>
              <a:rPr lang="ru-RU" sz="2800" dirty="0"/>
              <a:t>*</a:t>
            </a:r>
          </a:p>
          <a:p>
            <a:pPr eaLnBrk="1" hangingPunct="1"/>
            <a:endParaRPr lang="en-US" sz="1400" dirty="0"/>
          </a:p>
          <a:p>
            <a:pPr eaLnBrk="1" hangingPunct="1"/>
            <a:r>
              <a:rPr lang="ru-RU" dirty="0"/>
              <a:t>российский номер автомобиля (упрощенно):</a:t>
            </a:r>
            <a:endParaRPr lang="en-US" dirty="0"/>
          </a:p>
          <a:p>
            <a:pPr eaLnBrk="1" hangingPunct="1">
              <a:buFont typeface="Wingdings" pitchFamily="2" charset="2"/>
              <a:buNone/>
            </a:pPr>
            <a:r>
              <a:rPr lang="en-US" dirty="0"/>
              <a:t>    </a:t>
            </a:r>
            <a:r>
              <a:rPr lang="ru-RU" dirty="0"/>
              <a:t>	</a:t>
            </a:r>
            <a:r>
              <a:rPr lang="en-US" sz="2800" dirty="0"/>
              <a:t>[A-Z]</a:t>
            </a:r>
            <a:r>
              <a:rPr lang="en-US" sz="2800" b="1" dirty="0">
                <a:solidFill>
                  <a:schemeClr val="hlink"/>
                </a:solidFill>
              </a:rPr>
              <a:t>\d</a:t>
            </a:r>
            <a:r>
              <a:rPr lang="en-US" sz="2800" dirty="0">
                <a:solidFill>
                  <a:schemeClr val="hlink"/>
                </a:solidFill>
              </a:rPr>
              <a:t>{3}</a:t>
            </a:r>
            <a:r>
              <a:rPr lang="en-US" sz="2800" b="1" dirty="0">
                <a:solidFill>
                  <a:srgbClr val="881212"/>
                </a:solidFill>
              </a:rPr>
              <a:t>[A-Z]</a:t>
            </a:r>
            <a:r>
              <a:rPr lang="en-US" sz="2800" dirty="0">
                <a:solidFill>
                  <a:srgbClr val="881212"/>
                </a:solidFill>
              </a:rPr>
              <a:t>{2}</a:t>
            </a:r>
            <a:r>
              <a:rPr lang="en-US" sz="2800" dirty="0"/>
              <a:t>\d\</a:t>
            </a:r>
            <a:r>
              <a:rPr lang="en-US" sz="2800" dirty="0" err="1"/>
              <a:t>dRUS</a:t>
            </a:r>
            <a:endParaRPr lang="ru-RU" sz="2800" dirty="0"/>
          </a:p>
          <a:p>
            <a:pPr eaLnBrk="1" hangingPunct="1"/>
            <a:endParaRPr lang="en-US" sz="900" dirty="0"/>
          </a:p>
          <a:p>
            <a:pPr eaLnBrk="1" hangingPunct="1"/>
            <a:r>
              <a:rPr lang="en-US" dirty="0" err="1"/>
              <a:t>ip</a:t>
            </a:r>
            <a:r>
              <a:rPr lang="ru-RU" dirty="0"/>
              <a:t>-адрес (упрощенно):</a:t>
            </a:r>
          </a:p>
          <a:p>
            <a:pPr eaLnBrk="1" hangingPunct="1">
              <a:buFont typeface="Wingdings" pitchFamily="2" charset="2"/>
              <a:buNone/>
            </a:pPr>
            <a:r>
              <a:rPr lang="ru-RU" dirty="0"/>
              <a:t>	</a:t>
            </a:r>
            <a:r>
              <a:rPr lang="ru-RU" sz="2800" dirty="0"/>
              <a:t>	</a:t>
            </a:r>
            <a:r>
              <a:rPr lang="ru-RU" sz="2800" dirty="0">
                <a:solidFill>
                  <a:srgbClr val="881212"/>
                </a:solidFill>
              </a:rPr>
              <a:t>(</a:t>
            </a:r>
            <a:r>
              <a:rPr lang="ru-RU" sz="2800" dirty="0"/>
              <a:t>\</a:t>
            </a:r>
            <a:r>
              <a:rPr lang="en-US" sz="2800" dirty="0"/>
              <a:t>d</a:t>
            </a:r>
            <a:r>
              <a:rPr lang="ru-RU" sz="2800" dirty="0"/>
              <a:t>{1,3}</a:t>
            </a:r>
            <a:r>
              <a:rPr lang="ru-RU" sz="2800" b="1" dirty="0"/>
              <a:t>\.</a:t>
            </a:r>
            <a:r>
              <a:rPr lang="ru-RU" sz="2800" dirty="0">
                <a:solidFill>
                  <a:srgbClr val="881212"/>
                </a:solidFill>
              </a:rPr>
              <a:t>){3}</a:t>
            </a:r>
            <a:r>
              <a:rPr lang="ru-RU" sz="2800" dirty="0"/>
              <a:t>\</a:t>
            </a:r>
            <a:r>
              <a:rPr lang="en-US" sz="2800" dirty="0"/>
              <a:t>d</a:t>
            </a:r>
            <a:r>
              <a:rPr lang="ru-RU" sz="2800" dirty="0"/>
              <a:t>{1,3}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0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1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60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19">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6019">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60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Заголовок 1"/>
          <p:cNvSpPr>
            <a:spLocks noGrp="1"/>
          </p:cNvSpPr>
          <p:nvPr>
            <p:ph type="title"/>
          </p:nvPr>
        </p:nvSpPr>
        <p:spPr>
          <a:xfrm>
            <a:off x="468313" y="111780"/>
            <a:ext cx="8567737" cy="523220"/>
          </a:xfrm>
        </p:spPr>
        <p:txBody>
          <a:bodyPr/>
          <a:lstStyle/>
          <a:p>
            <a:r>
              <a:rPr lang="ru-RU" dirty="0"/>
              <a:t>Поддержка регулярных выражений в .NET</a:t>
            </a:r>
          </a:p>
        </p:txBody>
      </p:sp>
      <p:sp>
        <p:nvSpPr>
          <p:cNvPr id="68611" name="Содержимое 2"/>
          <p:cNvSpPr>
            <a:spLocks noGrp="1"/>
          </p:cNvSpPr>
          <p:nvPr>
            <p:ph idx="1"/>
          </p:nvPr>
        </p:nvSpPr>
        <p:spPr/>
        <p:txBody>
          <a:bodyPr/>
          <a:lstStyle/>
          <a:p>
            <a:pPr lvl="0"/>
            <a:r>
              <a:rPr lang="ru-RU" sz="2000" dirty="0">
                <a:solidFill>
                  <a:srgbClr val="000000"/>
                </a:solidFill>
              </a:rPr>
              <a:t>Для поддержки регулярных выражений в библиотеку .NET включены классы, объединенные в пространство имен </a:t>
            </a:r>
            <a:r>
              <a:rPr lang="ru-RU" sz="2000" dirty="0" err="1">
                <a:solidFill>
                  <a:srgbClr val="003366"/>
                </a:solidFill>
              </a:rPr>
              <a:t>System.Text.RegularExpressions</a:t>
            </a:r>
            <a:r>
              <a:rPr lang="ru-RU" sz="2000" dirty="0">
                <a:solidFill>
                  <a:srgbClr val="000000"/>
                </a:solidFill>
              </a:rPr>
              <a:t>.</a:t>
            </a:r>
            <a:endParaRPr lang="en-US" sz="2000" dirty="0">
              <a:solidFill>
                <a:srgbClr val="000000"/>
              </a:solidFill>
            </a:endParaRPr>
          </a:p>
          <a:p>
            <a:pPr lvl="0" eaLnBrk="1" hangingPunct="1">
              <a:lnSpc>
                <a:spcPct val="105000"/>
              </a:lnSpc>
              <a:spcAft>
                <a:spcPct val="15000"/>
              </a:spcAft>
              <a:buClr>
                <a:srgbClr val="9A0000"/>
              </a:buClr>
            </a:pPr>
            <a:r>
              <a:rPr lang="ru-RU" sz="2000" dirty="0">
                <a:solidFill>
                  <a:srgbClr val="000000"/>
                </a:solidFill>
              </a:rPr>
              <a:t>Основной класс – </a:t>
            </a:r>
            <a:r>
              <a:rPr lang="en-US" sz="2000" b="1" dirty="0" err="1">
                <a:solidFill>
                  <a:srgbClr val="003366"/>
                </a:solidFill>
              </a:rPr>
              <a:t>Regex</a:t>
            </a:r>
            <a:r>
              <a:rPr lang="en-US" sz="2000" dirty="0">
                <a:solidFill>
                  <a:srgbClr val="000000"/>
                </a:solidFill>
              </a:rPr>
              <a:t>. </a:t>
            </a:r>
            <a:r>
              <a:rPr lang="ru-RU" sz="2000" dirty="0">
                <a:solidFill>
                  <a:srgbClr val="000000"/>
                </a:solidFill>
              </a:rPr>
              <a:t>Он реализует подсистему обработки регулярных выражений.</a:t>
            </a:r>
          </a:p>
          <a:p>
            <a:r>
              <a:rPr lang="ru-RU" sz="2000" dirty="0"/>
              <a:t> Подсистеме требуется предоставить:</a:t>
            </a:r>
          </a:p>
          <a:p>
            <a:pPr lvl="1"/>
            <a:r>
              <a:rPr lang="ru-RU" b="1" dirty="0"/>
              <a:t>Шаблон</a:t>
            </a:r>
            <a:r>
              <a:rPr lang="ru-RU" dirty="0"/>
              <a:t> (регулярное выражение), соответствия которому требуется найти в тексте. </a:t>
            </a:r>
          </a:p>
          <a:p>
            <a:pPr lvl="1"/>
            <a:r>
              <a:rPr lang="ru-RU" b="1" dirty="0"/>
              <a:t>Текст</a:t>
            </a:r>
            <a:r>
              <a:rPr lang="ru-RU" dirty="0"/>
              <a:t>, который требуется проанализировать с помощью шаблона. </a:t>
            </a:r>
          </a:p>
          <a:p>
            <a:endParaRPr lang="ru-RU" sz="2000" dirty="0"/>
          </a:p>
          <a:p>
            <a:pPr>
              <a:buFont typeface="Wingdings" pitchFamily="2" charset="2"/>
              <a:buNone/>
            </a:pPr>
            <a:r>
              <a:rPr lang="ru-RU" sz="1800" i="1" dirty="0"/>
              <a:t>См.:</a:t>
            </a:r>
          </a:p>
          <a:p>
            <a:pPr>
              <a:buFont typeface="Wingdings" pitchFamily="2" charset="2"/>
              <a:buNone/>
            </a:pPr>
            <a:r>
              <a:rPr lang="en-US" sz="1800" i="1" dirty="0"/>
              <a:t>http://msdn.microsoft.com/ru-ru/library/hs600312.aspx?ppud=4</a:t>
            </a:r>
            <a:endParaRPr lang="ru-RU" sz="1800" i="1" dirty="0"/>
          </a:p>
        </p:txBody>
      </p:sp>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5" name="Номер слайда 4"/>
          <p:cNvSpPr>
            <a:spLocks noGrp="1"/>
          </p:cNvSpPr>
          <p:nvPr>
            <p:ph type="sldNum" sz="quarter" idx="12"/>
          </p:nvPr>
        </p:nvSpPr>
        <p:spPr/>
        <p:txBody>
          <a:bodyPr/>
          <a:lstStyle/>
          <a:p>
            <a:pPr>
              <a:defRPr/>
            </a:pPr>
            <a:fld id="{B745648D-B6C3-43F3-85E3-C8FB6ED813A9}" type="slidenum">
              <a:rPr lang="ru-RU" smtClean="0">
                <a:solidFill>
                  <a:srgbClr val="000000"/>
                </a:solidFill>
              </a:rPr>
              <a:pPr>
                <a:defRPr/>
              </a:pPr>
              <a:t>105</a:t>
            </a:fld>
            <a:endParaRPr lang="ru-RU">
              <a:solidFill>
                <a:srgbClr val="000000"/>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Заголовок 1"/>
          <p:cNvSpPr>
            <a:spLocks noGrp="1"/>
          </p:cNvSpPr>
          <p:nvPr>
            <p:ph type="title"/>
          </p:nvPr>
        </p:nvSpPr>
        <p:spPr/>
        <p:txBody>
          <a:bodyPr/>
          <a:lstStyle/>
          <a:p>
            <a:r>
              <a:rPr lang="ru-RU"/>
              <a:t>Методы класса </a:t>
            </a:r>
            <a:r>
              <a:rPr lang="ru-RU">
                <a:hlinkClick r:id="rId3"/>
              </a:rPr>
              <a:t>Regex</a:t>
            </a:r>
            <a:r>
              <a:rPr lang="ru-RU"/>
              <a:t> </a:t>
            </a:r>
          </a:p>
        </p:txBody>
      </p:sp>
      <p:sp>
        <p:nvSpPr>
          <p:cNvPr id="69635" name="Содержимое 2"/>
          <p:cNvSpPr>
            <a:spLocks noGrp="1"/>
          </p:cNvSpPr>
          <p:nvPr>
            <p:ph idx="1"/>
          </p:nvPr>
        </p:nvSpPr>
        <p:spPr/>
        <p:txBody>
          <a:bodyPr/>
          <a:lstStyle/>
          <a:p>
            <a:pPr>
              <a:lnSpc>
                <a:spcPct val="150000"/>
              </a:lnSpc>
              <a:buFont typeface="Wingdings" pitchFamily="2" charset="2"/>
              <a:buNone/>
            </a:pPr>
            <a:r>
              <a:rPr lang="ru-RU" sz="2000" dirty="0"/>
              <a:t>позволяют выполнять следующие действия: </a:t>
            </a:r>
          </a:p>
          <a:p>
            <a:pPr>
              <a:lnSpc>
                <a:spcPct val="150000"/>
              </a:lnSpc>
            </a:pPr>
            <a:r>
              <a:rPr lang="ru-RU" sz="2000" dirty="0"/>
              <a:t>Определить, </a:t>
            </a:r>
            <a:r>
              <a:rPr lang="ru-RU" sz="2000" b="1" dirty="0"/>
              <a:t>встречается ли </a:t>
            </a:r>
            <a:r>
              <a:rPr lang="ru-RU" sz="2000" dirty="0"/>
              <a:t>во входном тексте шаблон регулярного выражения (метод </a:t>
            </a:r>
            <a:r>
              <a:rPr lang="ru-RU" sz="2000" dirty="0" err="1">
                <a:hlinkClick r:id="rId4"/>
              </a:rPr>
              <a:t>IsMatch</a:t>
            </a:r>
            <a:r>
              <a:rPr lang="ru-RU" sz="2000" dirty="0"/>
              <a:t>). </a:t>
            </a:r>
          </a:p>
          <a:p>
            <a:pPr>
              <a:lnSpc>
                <a:spcPct val="150000"/>
              </a:lnSpc>
            </a:pPr>
            <a:r>
              <a:rPr lang="ru-RU" sz="2000" b="1" dirty="0"/>
              <a:t>Извлечь</a:t>
            </a:r>
            <a:r>
              <a:rPr lang="ru-RU" sz="2000" dirty="0"/>
              <a:t> из текста одно или все вхождения, соответствующие шаблону регулярного выражения (методы </a:t>
            </a:r>
            <a:r>
              <a:rPr lang="ru-RU" sz="2000" dirty="0" err="1">
                <a:hlinkClick r:id="rId5"/>
              </a:rPr>
              <a:t>Match</a:t>
            </a:r>
            <a:r>
              <a:rPr lang="ru-RU" sz="2000" dirty="0"/>
              <a:t> или </a:t>
            </a:r>
            <a:r>
              <a:rPr lang="ru-RU" sz="2000" dirty="0" err="1">
                <a:hlinkClick r:id="rId6"/>
              </a:rPr>
              <a:t>Matches</a:t>
            </a:r>
            <a:r>
              <a:rPr lang="ru-RU" sz="2000" dirty="0"/>
              <a:t>). </a:t>
            </a:r>
          </a:p>
          <a:p>
            <a:pPr>
              <a:lnSpc>
                <a:spcPct val="150000"/>
              </a:lnSpc>
            </a:pPr>
            <a:r>
              <a:rPr lang="ru-RU" sz="2000" b="1" dirty="0"/>
              <a:t>Заменить</a:t>
            </a:r>
            <a:r>
              <a:rPr lang="ru-RU" sz="2000" dirty="0"/>
              <a:t> текст, соответствующий шаблону регулярного выражения (метод </a:t>
            </a:r>
            <a:r>
              <a:rPr lang="ru-RU" sz="2000" dirty="0" err="1">
                <a:hlinkClick r:id="rId7"/>
              </a:rPr>
              <a:t>Replace</a:t>
            </a:r>
            <a:r>
              <a:rPr lang="ru-RU" sz="2000" dirty="0"/>
              <a:t>). </a:t>
            </a:r>
          </a:p>
          <a:p>
            <a:pPr>
              <a:lnSpc>
                <a:spcPct val="150000"/>
              </a:lnSpc>
            </a:pPr>
            <a:r>
              <a:rPr lang="ru-RU" sz="2000" b="1" dirty="0"/>
              <a:t>Разделить</a:t>
            </a:r>
            <a:r>
              <a:rPr lang="ru-RU" sz="2000" dirty="0"/>
              <a:t> строку на массив строк (метод </a:t>
            </a:r>
            <a:r>
              <a:rPr lang="en-US" sz="2000" dirty="0">
                <a:hlinkClick r:id="rId8"/>
              </a:rPr>
              <a:t>Split</a:t>
            </a:r>
            <a:r>
              <a:rPr lang="ru-RU" sz="2000" dirty="0"/>
              <a:t>).</a:t>
            </a:r>
          </a:p>
        </p:txBody>
      </p:sp>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5" name="Номер слайда 4"/>
          <p:cNvSpPr>
            <a:spLocks noGrp="1"/>
          </p:cNvSpPr>
          <p:nvPr>
            <p:ph type="sldNum" sz="quarter" idx="12"/>
          </p:nvPr>
        </p:nvSpPr>
        <p:spPr/>
        <p:txBody>
          <a:bodyPr/>
          <a:lstStyle/>
          <a:p>
            <a:pPr>
              <a:defRPr/>
            </a:pPr>
            <a:fld id="{B3E2490C-8509-4449-8558-4DBA856165B0}" type="slidenum">
              <a:rPr lang="ru-RU" smtClean="0">
                <a:solidFill>
                  <a:srgbClr val="000000"/>
                </a:solidFill>
              </a:rPr>
              <a:pPr>
                <a:defRPr/>
              </a:pPr>
              <a:t>106</a:t>
            </a:fld>
            <a:endParaRPr lang="ru-RU">
              <a:solidFill>
                <a:srgbClr val="000000"/>
              </a:solidFill>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buNone/>
            </a:pPr>
            <a:r>
              <a:rPr lang="en-US" sz="2000" dirty="0">
                <a:solidFill>
                  <a:srgbClr val="0000FF"/>
                </a:solidFill>
              </a:rPr>
              <a:t>using</a:t>
            </a:r>
            <a:r>
              <a:rPr lang="en-US" sz="2000" dirty="0"/>
              <a:t> System; </a:t>
            </a:r>
            <a:endParaRPr lang="ru-RU" sz="2000" dirty="0"/>
          </a:p>
          <a:p>
            <a:pPr>
              <a:buNone/>
            </a:pPr>
            <a:r>
              <a:rPr lang="en-US" sz="2000" dirty="0">
                <a:solidFill>
                  <a:srgbClr val="0000FF"/>
                </a:solidFill>
              </a:rPr>
              <a:t>using</a:t>
            </a:r>
            <a:r>
              <a:rPr lang="en-US" sz="2000" dirty="0"/>
              <a:t> </a:t>
            </a:r>
            <a:r>
              <a:rPr lang="en-US" sz="2000" dirty="0" err="1"/>
              <a:t>System.Text.RegularExpressions</a:t>
            </a:r>
            <a:r>
              <a:rPr lang="en-US" sz="2000" dirty="0"/>
              <a:t>; </a:t>
            </a:r>
            <a:endParaRPr lang="ru-RU" sz="2000" dirty="0"/>
          </a:p>
          <a:p>
            <a:pPr>
              <a:buNone/>
            </a:pPr>
            <a:r>
              <a:rPr lang="en-US" sz="2000" dirty="0">
                <a:solidFill>
                  <a:srgbClr val="0000FF"/>
                </a:solidFill>
              </a:rPr>
              <a:t>public</a:t>
            </a:r>
            <a:r>
              <a:rPr lang="en-US" sz="2000" dirty="0"/>
              <a:t> </a:t>
            </a:r>
            <a:r>
              <a:rPr lang="en-US" sz="2000" dirty="0">
                <a:solidFill>
                  <a:srgbClr val="0000FF"/>
                </a:solidFill>
              </a:rPr>
              <a:t>class</a:t>
            </a:r>
            <a:r>
              <a:rPr lang="en-US" sz="2000" dirty="0"/>
              <a:t> Example</a:t>
            </a:r>
            <a:endParaRPr lang="ru-RU" sz="2000" dirty="0"/>
          </a:p>
          <a:p>
            <a:pPr>
              <a:buNone/>
            </a:pPr>
            <a:r>
              <a:rPr lang="en-US" sz="2000" dirty="0"/>
              <a:t> { </a:t>
            </a:r>
            <a:r>
              <a:rPr lang="en-US" sz="2000" dirty="0">
                <a:solidFill>
                  <a:srgbClr val="0000FF"/>
                </a:solidFill>
              </a:rPr>
              <a:t>public</a:t>
            </a:r>
            <a:r>
              <a:rPr lang="en-US" sz="2000" dirty="0"/>
              <a:t> </a:t>
            </a:r>
            <a:r>
              <a:rPr lang="en-US" sz="2000" dirty="0">
                <a:solidFill>
                  <a:srgbClr val="0000FF"/>
                </a:solidFill>
              </a:rPr>
              <a:t>static</a:t>
            </a:r>
            <a:r>
              <a:rPr lang="en-US" sz="2000" dirty="0"/>
              <a:t> </a:t>
            </a:r>
            <a:r>
              <a:rPr lang="en-US" sz="2000" dirty="0">
                <a:solidFill>
                  <a:srgbClr val="0000FF"/>
                </a:solidFill>
              </a:rPr>
              <a:t>void</a:t>
            </a:r>
            <a:r>
              <a:rPr lang="en-US" sz="2000" dirty="0"/>
              <a:t> Main()</a:t>
            </a:r>
            <a:endParaRPr lang="ru-RU" sz="2000" dirty="0"/>
          </a:p>
          <a:p>
            <a:pPr>
              <a:buNone/>
            </a:pPr>
            <a:r>
              <a:rPr lang="ru-RU" sz="2000" dirty="0"/>
              <a:t>   </a:t>
            </a:r>
            <a:r>
              <a:rPr lang="en-US" sz="2000" dirty="0"/>
              <a:t> { </a:t>
            </a:r>
            <a:r>
              <a:rPr lang="en-US" sz="2000" dirty="0">
                <a:solidFill>
                  <a:srgbClr val="0000FF"/>
                </a:solidFill>
              </a:rPr>
              <a:t>string</a:t>
            </a:r>
            <a:r>
              <a:rPr lang="en-US" sz="2000" dirty="0"/>
              <a:t>[] values = { </a:t>
            </a:r>
            <a:r>
              <a:rPr lang="en-US" sz="2000" dirty="0">
                <a:solidFill>
                  <a:srgbClr val="A31515"/>
                </a:solidFill>
              </a:rPr>
              <a:t>"111-22-3333"</a:t>
            </a:r>
            <a:r>
              <a:rPr lang="en-US" sz="2000" dirty="0"/>
              <a:t>, </a:t>
            </a:r>
            <a:r>
              <a:rPr lang="en-US" sz="2000" dirty="0">
                <a:solidFill>
                  <a:srgbClr val="A31515"/>
                </a:solidFill>
              </a:rPr>
              <a:t>"111-2-3333"</a:t>
            </a:r>
            <a:r>
              <a:rPr lang="en-US" sz="2000" dirty="0"/>
              <a:t>};</a:t>
            </a:r>
            <a:endParaRPr lang="ru-RU" sz="2000" dirty="0"/>
          </a:p>
          <a:p>
            <a:pPr>
              <a:buNone/>
            </a:pPr>
            <a:r>
              <a:rPr lang="ru-RU" sz="2000" dirty="0"/>
              <a:t>      </a:t>
            </a:r>
            <a:r>
              <a:rPr lang="en-US" sz="2000" dirty="0"/>
              <a:t> </a:t>
            </a:r>
            <a:r>
              <a:rPr lang="en-US" sz="2000" dirty="0">
                <a:solidFill>
                  <a:srgbClr val="0000FF"/>
                </a:solidFill>
              </a:rPr>
              <a:t>string</a:t>
            </a:r>
            <a:r>
              <a:rPr lang="en-US" sz="2000" dirty="0"/>
              <a:t> pattern = </a:t>
            </a:r>
            <a:r>
              <a:rPr lang="en-US" sz="2000" dirty="0">
                <a:solidFill>
                  <a:srgbClr val="A31515"/>
                </a:solidFill>
              </a:rPr>
              <a:t>@"</a:t>
            </a:r>
            <a:r>
              <a:rPr lang="en-US" sz="2000" dirty="0">
                <a:solidFill>
                  <a:schemeClr val="bg1">
                    <a:lumMod val="10000"/>
                  </a:schemeClr>
                </a:solidFill>
              </a:rPr>
              <a:t>^</a:t>
            </a:r>
            <a:r>
              <a:rPr lang="en-US" sz="2000" dirty="0">
                <a:solidFill>
                  <a:srgbClr val="A31515"/>
                </a:solidFill>
              </a:rPr>
              <a:t>\d</a:t>
            </a:r>
            <a:r>
              <a:rPr lang="en-US" sz="2000" dirty="0">
                <a:solidFill>
                  <a:schemeClr val="bg1">
                    <a:lumMod val="10000"/>
                  </a:schemeClr>
                </a:solidFill>
              </a:rPr>
              <a:t>{3}</a:t>
            </a:r>
            <a:r>
              <a:rPr lang="en-US" sz="2000" dirty="0">
                <a:solidFill>
                  <a:srgbClr val="A31515"/>
                </a:solidFill>
              </a:rPr>
              <a:t>-\d</a:t>
            </a:r>
            <a:r>
              <a:rPr lang="en-US" sz="2000" dirty="0">
                <a:solidFill>
                  <a:schemeClr val="bg1">
                    <a:lumMod val="10000"/>
                  </a:schemeClr>
                </a:solidFill>
              </a:rPr>
              <a:t>{2}</a:t>
            </a:r>
            <a:r>
              <a:rPr lang="en-US" sz="2000" dirty="0">
                <a:solidFill>
                  <a:srgbClr val="A31515"/>
                </a:solidFill>
              </a:rPr>
              <a:t>-\d</a:t>
            </a:r>
            <a:r>
              <a:rPr lang="en-US" sz="2000" dirty="0">
                <a:solidFill>
                  <a:schemeClr val="bg1">
                    <a:lumMod val="10000"/>
                  </a:schemeClr>
                </a:solidFill>
              </a:rPr>
              <a:t>{4}</a:t>
            </a:r>
            <a:r>
              <a:rPr lang="en-US" sz="2000" dirty="0">
                <a:solidFill>
                  <a:srgbClr val="A31515"/>
                </a:solidFill>
              </a:rPr>
              <a:t>$"</a:t>
            </a:r>
            <a:r>
              <a:rPr lang="en-US" sz="2000" dirty="0"/>
              <a:t>;</a:t>
            </a:r>
            <a:endParaRPr lang="ru-RU" sz="2000" dirty="0"/>
          </a:p>
          <a:p>
            <a:pPr>
              <a:buNone/>
            </a:pPr>
            <a:r>
              <a:rPr lang="ru-RU" sz="2000" dirty="0"/>
              <a:t>      </a:t>
            </a:r>
            <a:r>
              <a:rPr lang="en-US" sz="2000" dirty="0"/>
              <a:t> </a:t>
            </a:r>
            <a:r>
              <a:rPr lang="en-US" sz="2000" dirty="0" err="1">
                <a:solidFill>
                  <a:srgbClr val="0000FF"/>
                </a:solidFill>
              </a:rPr>
              <a:t>foreach</a:t>
            </a:r>
            <a:r>
              <a:rPr lang="en-US" sz="2000" dirty="0"/>
              <a:t> (</a:t>
            </a:r>
            <a:r>
              <a:rPr lang="en-US" sz="2000" dirty="0">
                <a:solidFill>
                  <a:srgbClr val="0000FF"/>
                </a:solidFill>
              </a:rPr>
              <a:t>string</a:t>
            </a:r>
            <a:r>
              <a:rPr lang="en-US" sz="2000" dirty="0"/>
              <a:t> value </a:t>
            </a:r>
            <a:r>
              <a:rPr lang="en-US" sz="2000" dirty="0">
                <a:solidFill>
                  <a:srgbClr val="0000FF"/>
                </a:solidFill>
              </a:rPr>
              <a:t>in</a:t>
            </a:r>
            <a:r>
              <a:rPr lang="en-US" sz="2000" dirty="0"/>
              <a:t> values)</a:t>
            </a:r>
            <a:endParaRPr lang="ru-RU" sz="2000" dirty="0"/>
          </a:p>
          <a:p>
            <a:pPr>
              <a:buNone/>
            </a:pPr>
            <a:r>
              <a:rPr lang="ru-RU" sz="2000" dirty="0"/>
              <a:t>       </a:t>
            </a:r>
            <a:r>
              <a:rPr lang="en-US" sz="2000" dirty="0"/>
              <a:t> { </a:t>
            </a:r>
            <a:r>
              <a:rPr lang="en-US" sz="2000" dirty="0">
                <a:solidFill>
                  <a:srgbClr val="0000FF"/>
                </a:solidFill>
              </a:rPr>
              <a:t>if</a:t>
            </a:r>
            <a:r>
              <a:rPr lang="en-US" sz="2000" dirty="0"/>
              <a:t> (</a:t>
            </a:r>
            <a:r>
              <a:rPr lang="en-US" sz="2000" dirty="0" err="1"/>
              <a:t>Regex.</a:t>
            </a:r>
            <a:r>
              <a:rPr lang="en-US" sz="2000" b="1" dirty="0" err="1"/>
              <a:t>IsMatch</a:t>
            </a:r>
            <a:r>
              <a:rPr lang="en-US" sz="2000" dirty="0"/>
              <a:t>(value, pattern))</a:t>
            </a:r>
            <a:endParaRPr lang="ru-RU" sz="2000" dirty="0"/>
          </a:p>
          <a:p>
            <a:pPr>
              <a:buNone/>
            </a:pPr>
            <a:r>
              <a:rPr lang="ru-RU" sz="2000" dirty="0"/>
              <a:t>             </a:t>
            </a:r>
            <a:r>
              <a:rPr lang="en-US" sz="2000" dirty="0"/>
              <a:t> </a:t>
            </a:r>
            <a:r>
              <a:rPr lang="en-US" sz="2000" dirty="0" err="1"/>
              <a:t>Console.WriteLine</a:t>
            </a:r>
            <a:r>
              <a:rPr lang="en-US" sz="2000" dirty="0"/>
              <a:t>(</a:t>
            </a:r>
            <a:r>
              <a:rPr lang="en-US" sz="2000" dirty="0">
                <a:solidFill>
                  <a:srgbClr val="A31515"/>
                </a:solidFill>
              </a:rPr>
              <a:t>"{0} is a valid SSN."</a:t>
            </a:r>
            <a:r>
              <a:rPr lang="en-US" sz="2000" dirty="0"/>
              <a:t>, value);</a:t>
            </a:r>
            <a:endParaRPr lang="ru-RU" sz="2000" dirty="0"/>
          </a:p>
          <a:p>
            <a:pPr>
              <a:buNone/>
            </a:pPr>
            <a:r>
              <a:rPr lang="ru-RU" sz="2000" dirty="0"/>
              <a:t>         </a:t>
            </a:r>
            <a:r>
              <a:rPr lang="en-US" sz="2000" dirty="0"/>
              <a:t> </a:t>
            </a:r>
            <a:r>
              <a:rPr lang="en-US" sz="2000" dirty="0">
                <a:solidFill>
                  <a:srgbClr val="0000FF"/>
                </a:solidFill>
              </a:rPr>
              <a:t>else</a:t>
            </a:r>
            <a:r>
              <a:rPr lang="en-US" sz="2000" dirty="0"/>
              <a:t> </a:t>
            </a:r>
            <a:r>
              <a:rPr lang="en-US" sz="2000" dirty="0" err="1"/>
              <a:t>Console.WriteLine</a:t>
            </a:r>
            <a:r>
              <a:rPr lang="en-US" sz="2000" dirty="0"/>
              <a:t>(</a:t>
            </a:r>
            <a:r>
              <a:rPr lang="en-US" sz="2000" dirty="0">
                <a:solidFill>
                  <a:srgbClr val="A31515"/>
                </a:solidFill>
              </a:rPr>
              <a:t>"{0}: Invalid"</a:t>
            </a:r>
            <a:r>
              <a:rPr lang="en-US" sz="2000" dirty="0"/>
              <a:t>, value);</a:t>
            </a:r>
            <a:endParaRPr lang="ru-RU" sz="2000" dirty="0"/>
          </a:p>
          <a:p>
            <a:pPr>
              <a:buNone/>
            </a:pPr>
            <a:r>
              <a:rPr lang="en-US" sz="2000" dirty="0"/>
              <a:t> } } }</a:t>
            </a:r>
            <a:endParaRPr lang="ru-RU" sz="2000" dirty="0"/>
          </a:p>
          <a:p>
            <a:pPr>
              <a:buNone/>
            </a:pPr>
            <a:r>
              <a:rPr lang="en-US" sz="2000" dirty="0"/>
              <a:t> </a:t>
            </a:r>
            <a:r>
              <a:rPr lang="en-US" sz="2000" dirty="0">
                <a:solidFill>
                  <a:srgbClr val="008000"/>
                </a:solidFill>
              </a:rPr>
              <a:t>// </a:t>
            </a:r>
            <a:r>
              <a:rPr lang="ru-RU" sz="2000" dirty="0">
                <a:solidFill>
                  <a:srgbClr val="008000"/>
                </a:solidFill>
              </a:rPr>
              <a:t>Вывод</a:t>
            </a:r>
            <a:r>
              <a:rPr lang="en-US" sz="2000" dirty="0">
                <a:solidFill>
                  <a:srgbClr val="008000"/>
                </a:solidFill>
              </a:rPr>
              <a:t>:</a:t>
            </a:r>
            <a:endParaRPr lang="ru-RU" sz="2000" dirty="0">
              <a:solidFill>
                <a:srgbClr val="008000"/>
              </a:solidFill>
            </a:endParaRPr>
          </a:p>
          <a:p>
            <a:pPr>
              <a:buNone/>
            </a:pPr>
            <a:r>
              <a:rPr lang="en-US" sz="2000" dirty="0"/>
              <a:t> </a:t>
            </a:r>
            <a:r>
              <a:rPr lang="en-US" sz="2000" dirty="0">
                <a:solidFill>
                  <a:srgbClr val="008000"/>
                </a:solidFill>
              </a:rPr>
              <a:t>// 111-22-3333 is a valid SSN.</a:t>
            </a:r>
            <a:endParaRPr lang="ru-RU" sz="2000" dirty="0">
              <a:solidFill>
                <a:srgbClr val="008000"/>
              </a:solidFill>
            </a:endParaRPr>
          </a:p>
          <a:p>
            <a:pPr>
              <a:buNone/>
            </a:pPr>
            <a:r>
              <a:rPr lang="en-US" sz="2000" dirty="0"/>
              <a:t> </a:t>
            </a:r>
            <a:r>
              <a:rPr lang="en-US" sz="2000" dirty="0">
                <a:solidFill>
                  <a:srgbClr val="008000"/>
                </a:solidFill>
              </a:rPr>
              <a:t>// 111-2-3333: Invalid</a:t>
            </a:r>
            <a:endParaRPr lang="ru-RU" sz="2000" dirty="0"/>
          </a:p>
        </p:txBody>
      </p:sp>
      <p:sp>
        <p:nvSpPr>
          <p:cNvPr id="4" name="Дата 3"/>
          <p:cNvSpPr>
            <a:spLocks noGrp="1"/>
          </p:cNvSpPr>
          <p:nvPr>
            <p:ph type="dt" sz="half"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5" name="Номер слайда 4"/>
          <p:cNvSpPr>
            <a:spLocks noGrp="1"/>
          </p:cNvSpPr>
          <p:nvPr>
            <p:ph type="sldNum" sz="quarter" idx="12"/>
          </p:nvPr>
        </p:nvSpPr>
        <p:spPr/>
        <p:txBody>
          <a:bodyPr/>
          <a:lstStyle/>
          <a:p>
            <a:pPr>
              <a:defRPr/>
            </a:pPr>
            <a:fld id="{86051813-43FC-4A2C-B083-CE788E6C8C30}" type="slidenum">
              <a:rPr lang="ru-RU" smtClean="0">
                <a:solidFill>
                  <a:srgbClr val="000000"/>
                </a:solidFill>
              </a:rPr>
              <a:pPr>
                <a:defRPr/>
              </a:pPr>
              <a:t>107</a:t>
            </a:fld>
            <a:endParaRPr lang="ru-RU">
              <a:solidFill>
                <a:srgbClr val="000000"/>
              </a:solidFill>
            </a:endParaRPr>
          </a:p>
        </p:txBody>
      </p:sp>
      <p:sp>
        <p:nvSpPr>
          <p:cNvPr id="6" name="Заголовок 1"/>
          <p:cNvSpPr>
            <a:spLocks noGrp="1"/>
          </p:cNvSpPr>
          <p:nvPr>
            <p:ph type="title"/>
          </p:nvPr>
        </p:nvSpPr>
        <p:spPr/>
        <p:txBody>
          <a:bodyPr/>
          <a:lstStyle/>
          <a:p>
            <a:r>
              <a:rPr lang="ru-RU" dirty="0"/>
              <a:t>Пример использования </a:t>
            </a:r>
            <a:r>
              <a:rPr lang="en-US" dirty="0" err="1"/>
              <a:t>Regex.IsMatch</a:t>
            </a:r>
            <a:endParaRPr lang="ru-RU"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3FD879DC-145A-44A6-BAAB-89BC50A5358C}" type="slidenum">
              <a:rPr lang="ru-RU"/>
              <a:pPr>
                <a:defRPr/>
              </a:pPr>
              <a:t>108</a:t>
            </a:fld>
            <a:endParaRPr lang="ru-RU"/>
          </a:p>
        </p:txBody>
      </p:sp>
      <p:sp>
        <p:nvSpPr>
          <p:cNvPr id="4100" name="Rectangle 2"/>
          <p:cNvSpPr>
            <a:spLocks noGrp="1" noChangeArrowheads="1"/>
          </p:cNvSpPr>
          <p:nvPr>
            <p:ph type="title"/>
          </p:nvPr>
        </p:nvSpPr>
        <p:spPr/>
        <p:txBody>
          <a:bodyPr/>
          <a:lstStyle/>
          <a:p>
            <a:pPr eaLnBrk="1" hangingPunct="1"/>
            <a:r>
              <a:rPr lang="ru-RU"/>
              <a:t>Абстрактные структуры данных </a:t>
            </a:r>
          </a:p>
        </p:txBody>
      </p:sp>
      <p:sp>
        <p:nvSpPr>
          <p:cNvPr id="4101" name="Rectangle 3"/>
          <p:cNvSpPr>
            <a:spLocks noGrp="1" noChangeArrowheads="1"/>
          </p:cNvSpPr>
          <p:nvPr>
            <p:ph type="body" idx="1"/>
          </p:nvPr>
        </p:nvSpPr>
        <p:spPr/>
        <p:txBody>
          <a:bodyPr/>
          <a:lstStyle/>
          <a:p>
            <a:pPr eaLnBrk="1" hangingPunct="1">
              <a:lnSpc>
                <a:spcPct val="150000"/>
              </a:lnSpc>
            </a:pPr>
            <a:r>
              <a:rPr lang="ru-RU" sz="2000" i="1"/>
              <a:t>Массив</a:t>
            </a:r>
          </a:p>
          <a:p>
            <a:pPr lvl="1" eaLnBrk="1" hangingPunct="1">
              <a:buFont typeface="Wingdings" pitchFamily="2" charset="2"/>
              <a:buNone/>
            </a:pPr>
            <a:r>
              <a:rPr lang="ru-RU" i="1"/>
              <a:t>   </a:t>
            </a:r>
            <a:r>
              <a:rPr lang="ru-RU"/>
              <a:t>конечная совокупность однотипных величин. Занимает непрерывную область памяти и предоставляет прямой (произвольный) доступ к элементам по индексу. </a:t>
            </a:r>
          </a:p>
          <a:p>
            <a:pPr eaLnBrk="1" hangingPunct="1">
              <a:lnSpc>
                <a:spcPct val="150000"/>
              </a:lnSpc>
            </a:pPr>
            <a:r>
              <a:rPr lang="ru-RU" sz="2000" i="1"/>
              <a:t>Линейный список</a:t>
            </a:r>
            <a:endParaRPr lang="ru-RU" sz="2000"/>
          </a:p>
          <a:p>
            <a:pPr eaLnBrk="1" hangingPunct="1">
              <a:lnSpc>
                <a:spcPct val="150000"/>
              </a:lnSpc>
            </a:pPr>
            <a:r>
              <a:rPr lang="ru-RU" sz="2000" i="1"/>
              <a:t>Стек</a:t>
            </a:r>
          </a:p>
          <a:p>
            <a:pPr eaLnBrk="1" hangingPunct="1">
              <a:lnSpc>
                <a:spcPct val="150000"/>
              </a:lnSpc>
            </a:pPr>
            <a:r>
              <a:rPr lang="ru-RU" sz="2000" i="1"/>
              <a:t>Очередь </a:t>
            </a:r>
          </a:p>
          <a:p>
            <a:pPr eaLnBrk="1" hangingPunct="1">
              <a:lnSpc>
                <a:spcPct val="150000"/>
              </a:lnSpc>
            </a:pPr>
            <a:r>
              <a:rPr lang="ru-RU" sz="2000" i="1"/>
              <a:t>Бинарное дерево</a:t>
            </a:r>
          </a:p>
          <a:p>
            <a:pPr eaLnBrk="1" hangingPunct="1">
              <a:lnSpc>
                <a:spcPct val="150000"/>
              </a:lnSpc>
            </a:pPr>
            <a:r>
              <a:rPr lang="ru-RU" sz="2000" i="1"/>
              <a:t>Хеш-таблица (ассоциативный массив</a:t>
            </a:r>
            <a:r>
              <a:rPr lang="ru-RU" sz="2000"/>
              <a:t>, </a:t>
            </a:r>
            <a:r>
              <a:rPr lang="ru-RU" sz="2000" i="1"/>
              <a:t>словарь)</a:t>
            </a:r>
          </a:p>
          <a:p>
            <a:pPr eaLnBrk="1" hangingPunct="1">
              <a:lnSpc>
                <a:spcPct val="150000"/>
              </a:lnSpc>
            </a:pPr>
            <a:r>
              <a:rPr lang="ru-RU" sz="2000" i="1"/>
              <a:t>Граф</a:t>
            </a:r>
          </a:p>
          <a:p>
            <a:pPr eaLnBrk="1" hangingPunct="1">
              <a:lnSpc>
                <a:spcPct val="150000"/>
              </a:lnSpc>
            </a:pPr>
            <a:r>
              <a:rPr lang="ru-RU" sz="2000" i="1"/>
              <a:t>Множество</a:t>
            </a:r>
            <a:endParaRPr lang="ru-RU" sz="200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0EB792A6-3745-412A-B4E5-FEB092133F0F}" type="slidenum">
              <a:rPr lang="ru-RU"/>
              <a:pPr>
                <a:defRPr/>
              </a:pPr>
              <a:t>109</a:t>
            </a:fld>
            <a:endParaRPr lang="ru-RU"/>
          </a:p>
        </p:txBody>
      </p:sp>
      <p:sp>
        <p:nvSpPr>
          <p:cNvPr id="14340" name="Rectangle 2"/>
          <p:cNvSpPr>
            <a:spLocks noGrp="1" noChangeArrowheads="1"/>
          </p:cNvSpPr>
          <p:nvPr>
            <p:ph type="title"/>
          </p:nvPr>
        </p:nvSpPr>
        <p:spPr>
          <a:xfrm>
            <a:off x="468313" y="111125"/>
            <a:ext cx="8567737" cy="523875"/>
          </a:xfrm>
        </p:spPr>
        <p:txBody>
          <a:bodyPr/>
          <a:lstStyle/>
          <a:p>
            <a:pPr eaLnBrk="1" hangingPunct="1"/>
            <a:r>
              <a:rPr lang="ru-RU"/>
              <a:t>Контейнеры  </a:t>
            </a:r>
            <a:r>
              <a:rPr lang="en-US" sz="1400"/>
              <a:t>http://msdn.microsoft.com/ru-ru/library/ybcx56wz.aspx?ppud=4</a:t>
            </a:r>
            <a:endParaRPr lang="ru-RU"/>
          </a:p>
        </p:txBody>
      </p:sp>
      <p:sp>
        <p:nvSpPr>
          <p:cNvPr id="37891" name="Rectangle 3"/>
          <p:cNvSpPr>
            <a:spLocks noGrp="1" noChangeArrowheads="1"/>
          </p:cNvSpPr>
          <p:nvPr>
            <p:ph type="body" idx="1"/>
          </p:nvPr>
        </p:nvSpPr>
        <p:spPr>
          <a:xfrm>
            <a:off x="358775" y="620713"/>
            <a:ext cx="8785225" cy="5472112"/>
          </a:xfrm>
        </p:spPr>
        <p:txBody>
          <a:bodyPr/>
          <a:lstStyle/>
          <a:p>
            <a:pPr eaLnBrk="1" hangingPunct="1"/>
            <a:r>
              <a:rPr lang="ru-RU" sz="2000" i="1"/>
              <a:t>Контейнер (коллекция) - </a:t>
            </a:r>
            <a:r>
              <a:rPr lang="ru-RU" sz="2000"/>
              <a:t>стандартный класс, реализующий абстрактную структуру данных. </a:t>
            </a:r>
          </a:p>
          <a:p>
            <a:pPr eaLnBrk="1" hangingPunct="1"/>
            <a:r>
              <a:rPr lang="ru-RU" sz="2000"/>
              <a:t>Для каждого типа коллекции определены методы работы с ее элементами, не зависящие от конкретного типа хранимых данных.</a:t>
            </a:r>
          </a:p>
          <a:p>
            <a:pPr eaLnBrk="1" hangingPunct="1"/>
            <a:r>
              <a:rPr lang="ru-RU" sz="2000"/>
              <a:t>Использование коллекций позволяет сократить сроки разработки программ и повысить их надежность. </a:t>
            </a:r>
          </a:p>
          <a:p>
            <a:pPr eaLnBrk="1" hangingPunct="1"/>
            <a:r>
              <a:rPr lang="ru-RU" sz="2000"/>
              <a:t>Каждый вид коллекции поддерживает свой набор операций над данными, и быстродействие этих операций может быть разным. </a:t>
            </a:r>
          </a:p>
          <a:p>
            <a:pPr eaLnBrk="1" hangingPunct="1"/>
            <a:r>
              <a:rPr lang="ru-RU" sz="2000"/>
              <a:t>Выбор вида коллекции зависит от того, что требуется делать с данными в программе и какие требования предъявляются к ее быстродействию. </a:t>
            </a:r>
          </a:p>
          <a:p>
            <a:pPr eaLnBrk="1" hangingPunct="1"/>
            <a:r>
              <a:rPr lang="ru-RU" sz="2000"/>
              <a:t>В библиотеке .NET определено множество стандартных контейнеров.</a:t>
            </a:r>
          </a:p>
          <a:p>
            <a:pPr eaLnBrk="1" hangingPunct="1"/>
            <a:r>
              <a:rPr lang="ru-RU" sz="2000"/>
              <a:t>Основные пространства имен, в которых они описаны  — System.Collections, System.Collections.Specialized и System.Collections.Generic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7891">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Дата 2"/>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7651" name="Номер слайда 4"/>
          <p:cNvSpPr>
            <a:spLocks noGrp="1"/>
          </p:cNvSpPr>
          <p:nvPr>
            <p:ph type="sldNum" sz="quarter" idx="12"/>
          </p:nvPr>
        </p:nvSpPr>
        <p:spPr>
          <a:noFill/>
        </p:spPr>
        <p:txBody>
          <a:bodyPr/>
          <a:lstStyle/>
          <a:p>
            <a:fld id="{BD7DE6CA-EB7C-4ECD-971C-17B01CE1EAF2}" type="slidenum">
              <a:rPr lang="ru-RU" smtClean="0">
                <a:solidFill>
                  <a:srgbClr val="000000"/>
                </a:solidFill>
              </a:rPr>
              <a:pPr/>
              <a:t>11</a:t>
            </a:fld>
            <a:endParaRPr lang="ru-RU">
              <a:solidFill>
                <a:srgbClr val="000000"/>
              </a:solidFill>
            </a:endParaRPr>
          </a:p>
        </p:txBody>
      </p:sp>
      <p:sp>
        <p:nvSpPr>
          <p:cNvPr id="27652" name="Rectangle 2"/>
          <p:cNvSpPr>
            <a:spLocks noGrp="1" noChangeArrowheads="1"/>
          </p:cNvSpPr>
          <p:nvPr>
            <p:ph type="title"/>
          </p:nvPr>
        </p:nvSpPr>
        <p:spPr>
          <a:xfrm>
            <a:off x="0" y="0"/>
            <a:ext cx="8162925" cy="519113"/>
          </a:xfrm>
        </p:spPr>
        <p:txBody>
          <a:bodyPr/>
          <a:lstStyle/>
          <a:p>
            <a:pPr eaLnBrk="1" hangingPunct="1"/>
            <a:r>
              <a:rPr lang="ru-RU"/>
              <a:t>Общая структура программы на С</a:t>
            </a:r>
            <a:r>
              <a:rPr lang="en-US"/>
              <a:t>#</a:t>
            </a:r>
            <a:endParaRPr lang="ru-RU"/>
          </a:p>
        </p:txBody>
      </p:sp>
      <p:sp>
        <p:nvSpPr>
          <p:cNvPr id="27653" name="AutoShape 3"/>
          <p:cNvSpPr>
            <a:spLocks noChangeArrowheads="1"/>
          </p:cNvSpPr>
          <p:nvPr/>
        </p:nvSpPr>
        <p:spPr bwMode="auto">
          <a:xfrm>
            <a:off x="323850" y="908050"/>
            <a:ext cx="7848600" cy="5761038"/>
          </a:xfrm>
          <a:prstGeom prst="roundRect">
            <a:avLst>
              <a:gd name="adj" fmla="val 16667"/>
            </a:avLst>
          </a:prstGeom>
          <a:solidFill>
            <a:schemeClr val="accent2">
              <a:alpha val="56078"/>
            </a:schemeClr>
          </a:solidFill>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54" name="Text Box 4"/>
          <p:cNvSpPr txBox="1">
            <a:spLocks noChangeArrowheads="1"/>
          </p:cNvSpPr>
          <p:nvPr/>
        </p:nvSpPr>
        <p:spPr bwMode="auto">
          <a:xfrm>
            <a:off x="1547813" y="620713"/>
            <a:ext cx="2449512" cy="366712"/>
          </a:xfrm>
          <a:prstGeom prst="rect">
            <a:avLst/>
          </a:prstGeom>
          <a:ln w="9525">
            <a:noFill/>
            <a:miter lim="800000"/>
            <a:headEnd/>
            <a:tailEnd/>
          </a:ln>
        </p:spPr>
        <p:txBody>
          <a:bodyPr wrap="none">
            <a:spAutoFit/>
          </a:bodyPr>
          <a:lstStyle/>
          <a:p>
            <a:pPr fontAlgn="base">
              <a:spcBef>
                <a:spcPct val="0"/>
              </a:spcBef>
              <a:spcAft>
                <a:spcPct val="0"/>
              </a:spcAft>
            </a:pPr>
            <a:r>
              <a:rPr lang="ru-RU">
                <a:solidFill>
                  <a:srgbClr val="000000"/>
                </a:solidFill>
              </a:rPr>
              <a:t>пространство имен</a:t>
            </a:r>
          </a:p>
        </p:txBody>
      </p:sp>
      <p:sp>
        <p:nvSpPr>
          <p:cNvPr id="27655" name="AutoShape 5"/>
          <p:cNvSpPr>
            <a:spLocks noChangeArrowheads="1"/>
          </p:cNvSpPr>
          <p:nvPr/>
        </p:nvSpPr>
        <p:spPr bwMode="auto">
          <a:xfrm>
            <a:off x="1403350" y="1268413"/>
            <a:ext cx="5184775" cy="2520950"/>
          </a:xfrm>
          <a:prstGeom prst="roundRect">
            <a:avLst>
              <a:gd name="adj" fmla="val 16667"/>
            </a:avLst>
          </a:prstGeom>
          <a:solidFill>
            <a:srgbClr val="CC99FF">
              <a:alpha val="25882"/>
            </a:srgbClr>
          </a:solidFill>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56" name="Text Box 6"/>
          <p:cNvSpPr txBox="1">
            <a:spLocks noChangeArrowheads="1"/>
          </p:cNvSpPr>
          <p:nvPr/>
        </p:nvSpPr>
        <p:spPr bwMode="auto">
          <a:xfrm>
            <a:off x="1692275" y="1077913"/>
            <a:ext cx="1101725" cy="366712"/>
          </a:xfrm>
          <a:prstGeom prst="rect">
            <a:avLst/>
          </a:prstGeom>
          <a:ln w="9525">
            <a:noFill/>
            <a:miter lim="800000"/>
            <a:headEnd/>
            <a:tailEnd/>
          </a:ln>
        </p:spPr>
        <p:txBody>
          <a:bodyPr wrap="none">
            <a:spAutoFit/>
          </a:bodyPr>
          <a:lstStyle/>
          <a:p>
            <a:pPr fontAlgn="base">
              <a:spcBef>
                <a:spcPct val="0"/>
              </a:spcBef>
              <a:spcAft>
                <a:spcPct val="0"/>
              </a:spcAft>
            </a:pPr>
            <a:r>
              <a:rPr lang="ru-RU">
                <a:solidFill>
                  <a:srgbClr val="000000"/>
                </a:solidFill>
              </a:rPr>
              <a:t>Класс А</a:t>
            </a:r>
          </a:p>
        </p:txBody>
      </p:sp>
      <p:sp>
        <p:nvSpPr>
          <p:cNvPr id="27657" name="AutoShape 7"/>
          <p:cNvSpPr>
            <a:spLocks noChangeArrowheads="1"/>
          </p:cNvSpPr>
          <p:nvPr/>
        </p:nvSpPr>
        <p:spPr bwMode="auto">
          <a:xfrm>
            <a:off x="1403350" y="4149725"/>
            <a:ext cx="5184775" cy="2303463"/>
          </a:xfrm>
          <a:prstGeom prst="roundRect">
            <a:avLst>
              <a:gd name="adj" fmla="val 16667"/>
            </a:avLst>
          </a:prstGeom>
          <a:solidFill>
            <a:srgbClr val="7030A0">
              <a:alpha val="23921"/>
            </a:srgbClr>
          </a:solidFill>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58" name="Text Box 8"/>
          <p:cNvSpPr txBox="1">
            <a:spLocks noChangeArrowheads="1"/>
          </p:cNvSpPr>
          <p:nvPr/>
        </p:nvSpPr>
        <p:spPr bwMode="auto">
          <a:xfrm>
            <a:off x="1763713" y="3959225"/>
            <a:ext cx="1103312" cy="366713"/>
          </a:xfrm>
          <a:prstGeom prst="rect">
            <a:avLst/>
          </a:prstGeom>
          <a:ln w="9525">
            <a:noFill/>
            <a:miter lim="800000"/>
            <a:headEnd/>
            <a:tailEnd/>
          </a:ln>
        </p:spPr>
        <p:txBody>
          <a:bodyPr wrap="none">
            <a:spAutoFit/>
          </a:bodyPr>
          <a:lstStyle/>
          <a:p>
            <a:pPr fontAlgn="base">
              <a:spcBef>
                <a:spcPct val="0"/>
              </a:spcBef>
              <a:spcAft>
                <a:spcPct val="0"/>
              </a:spcAft>
            </a:pPr>
            <a:r>
              <a:rPr lang="ru-RU">
                <a:solidFill>
                  <a:srgbClr val="000000"/>
                </a:solidFill>
              </a:rPr>
              <a:t>Класс В</a:t>
            </a:r>
          </a:p>
        </p:txBody>
      </p:sp>
      <p:sp useBgFill="1">
        <p:nvSpPr>
          <p:cNvPr id="27659" name="AutoShape 9"/>
          <p:cNvSpPr>
            <a:spLocks noChangeArrowheads="1"/>
          </p:cNvSpPr>
          <p:nvPr/>
        </p:nvSpPr>
        <p:spPr bwMode="auto">
          <a:xfrm>
            <a:off x="1692275" y="5013325"/>
            <a:ext cx="4392613" cy="576263"/>
          </a:xfrm>
          <a:prstGeom prst="roundRect">
            <a:avLst>
              <a:gd name="adj" fmla="val 16667"/>
            </a:avLst>
          </a:prstGeom>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60" name="Text Box 10"/>
          <p:cNvSpPr txBox="1">
            <a:spLocks noChangeArrowheads="1"/>
          </p:cNvSpPr>
          <p:nvPr/>
        </p:nvSpPr>
        <p:spPr bwMode="auto">
          <a:xfrm>
            <a:off x="1835150" y="4894263"/>
            <a:ext cx="1597025" cy="366712"/>
          </a:xfrm>
          <a:prstGeom prst="rect">
            <a:avLst/>
          </a:prstGeom>
          <a:ln w="9525">
            <a:noFill/>
            <a:miter lim="800000"/>
            <a:headEnd/>
            <a:tailEnd/>
          </a:ln>
        </p:spPr>
        <p:txBody>
          <a:bodyPr wrap="none">
            <a:spAutoFit/>
          </a:bodyPr>
          <a:lstStyle/>
          <a:p>
            <a:pPr fontAlgn="base">
              <a:spcBef>
                <a:spcPct val="0"/>
              </a:spcBef>
              <a:spcAft>
                <a:spcPct val="0"/>
              </a:spcAft>
            </a:pPr>
            <a:r>
              <a:rPr lang="ru-RU">
                <a:solidFill>
                  <a:srgbClr val="9A0000"/>
                </a:solidFill>
              </a:rPr>
              <a:t>Метод </a:t>
            </a:r>
            <a:r>
              <a:rPr lang="en-US" b="1">
                <a:solidFill>
                  <a:srgbClr val="9A0000"/>
                </a:solidFill>
              </a:rPr>
              <a:t>Main</a:t>
            </a:r>
            <a:endParaRPr lang="ru-RU" b="1">
              <a:solidFill>
                <a:srgbClr val="9A0000"/>
              </a:solidFill>
            </a:endParaRPr>
          </a:p>
        </p:txBody>
      </p:sp>
      <p:sp useBgFill="1">
        <p:nvSpPr>
          <p:cNvPr id="27661" name="Text Box 11"/>
          <p:cNvSpPr txBox="1">
            <a:spLocks noChangeArrowheads="1"/>
          </p:cNvSpPr>
          <p:nvPr/>
        </p:nvSpPr>
        <p:spPr bwMode="auto">
          <a:xfrm>
            <a:off x="1692275" y="1412875"/>
            <a:ext cx="3384550" cy="366713"/>
          </a:xfrm>
          <a:prstGeom prst="rect">
            <a:avLst/>
          </a:prstGeom>
          <a:ln w="9525">
            <a:noFill/>
            <a:miter lim="800000"/>
            <a:headEnd/>
            <a:tailEnd/>
          </a:ln>
        </p:spPr>
        <p:txBody>
          <a:bodyPr>
            <a:spAutoFit/>
          </a:bodyPr>
          <a:lstStyle/>
          <a:p>
            <a:pPr fontAlgn="base">
              <a:spcBef>
                <a:spcPct val="0"/>
              </a:spcBef>
              <a:spcAft>
                <a:spcPct val="0"/>
              </a:spcAft>
            </a:pPr>
            <a:r>
              <a:rPr lang="ru-RU" b="1" i="1">
                <a:solidFill>
                  <a:srgbClr val="336699"/>
                </a:solidFill>
              </a:rPr>
              <a:t>Переменные класса</a:t>
            </a:r>
          </a:p>
        </p:txBody>
      </p:sp>
      <p:sp useBgFill="1">
        <p:nvSpPr>
          <p:cNvPr id="27662" name="Text Box 12"/>
          <p:cNvSpPr txBox="1">
            <a:spLocks noChangeArrowheads="1"/>
          </p:cNvSpPr>
          <p:nvPr/>
        </p:nvSpPr>
        <p:spPr bwMode="auto">
          <a:xfrm>
            <a:off x="1692275" y="1700213"/>
            <a:ext cx="3384550" cy="366712"/>
          </a:xfrm>
          <a:prstGeom prst="rect">
            <a:avLst/>
          </a:prstGeom>
          <a:ln w="9525">
            <a:noFill/>
            <a:miter lim="800000"/>
            <a:headEnd/>
            <a:tailEnd/>
          </a:ln>
        </p:spPr>
        <p:txBody>
          <a:bodyPr>
            <a:spAutoFit/>
          </a:bodyPr>
          <a:lstStyle/>
          <a:p>
            <a:pPr fontAlgn="base">
              <a:spcBef>
                <a:spcPct val="0"/>
              </a:spcBef>
              <a:spcAft>
                <a:spcPct val="0"/>
              </a:spcAft>
            </a:pPr>
            <a:r>
              <a:rPr lang="ru-RU" i="1">
                <a:solidFill>
                  <a:srgbClr val="336699"/>
                </a:solidFill>
              </a:rPr>
              <a:t>Методы класса</a:t>
            </a:r>
            <a:r>
              <a:rPr lang="en-US" i="1">
                <a:solidFill>
                  <a:srgbClr val="336699"/>
                </a:solidFill>
              </a:rPr>
              <a:t>:</a:t>
            </a:r>
            <a:endParaRPr lang="ru-RU" i="1">
              <a:solidFill>
                <a:srgbClr val="336699"/>
              </a:solidFill>
            </a:endParaRPr>
          </a:p>
        </p:txBody>
      </p:sp>
      <p:sp useBgFill="1">
        <p:nvSpPr>
          <p:cNvPr id="27663" name="AutoShape 13"/>
          <p:cNvSpPr>
            <a:spLocks noChangeArrowheads="1"/>
          </p:cNvSpPr>
          <p:nvPr/>
        </p:nvSpPr>
        <p:spPr bwMode="auto">
          <a:xfrm>
            <a:off x="1763713" y="2205038"/>
            <a:ext cx="4392612" cy="576262"/>
          </a:xfrm>
          <a:prstGeom prst="roundRect">
            <a:avLst>
              <a:gd name="adj" fmla="val 16667"/>
            </a:avLst>
          </a:prstGeom>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64" name="AutoShape 14"/>
          <p:cNvSpPr>
            <a:spLocks noChangeArrowheads="1"/>
          </p:cNvSpPr>
          <p:nvPr/>
        </p:nvSpPr>
        <p:spPr bwMode="auto">
          <a:xfrm>
            <a:off x="1763713" y="2924175"/>
            <a:ext cx="4392612" cy="576263"/>
          </a:xfrm>
          <a:prstGeom prst="roundRect">
            <a:avLst>
              <a:gd name="adj" fmla="val 16667"/>
            </a:avLst>
          </a:prstGeom>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65" name="Text Box 15"/>
          <p:cNvSpPr txBox="1">
            <a:spLocks noChangeArrowheads="1"/>
          </p:cNvSpPr>
          <p:nvPr/>
        </p:nvSpPr>
        <p:spPr bwMode="auto">
          <a:xfrm>
            <a:off x="1763713" y="4292600"/>
            <a:ext cx="2663825" cy="369888"/>
          </a:xfrm>
          <a:prstGeom prst="rect">
            <a:avLst/>
          </a:prstGeom>
          <a:ln w="9525">
            <a:noFill/>
            <a:miter lim="800000"/>
            <a:headEnd/>
            <a:tailEnd/>
          </a:ln>
        </p:spPr>
        <p:txBody>
          <a:bodyPr>
            <a:spAutoFit/>
          </a:bodyPr>
          <a:lstStyle/>
          <a:p>
            <a:pPr fontAlgn="base">
              <a:spcBef>
                <a:spcPct val="0"/>
              </a:spcBef>
              <a:spcAft>
                <a:spcPct val="0"/>
              </a:spcAft>
            </a:pPr>
            <a:r>
              <a:rPr lang="ru-RU" i="1">
                <a:solidFill>
                  <a:srgbClr val="336699"/>
                </a:solidFill>
              </a:rPr>
              <a:t>Переменные класса</a:t>
            </a:r>
          </a:p>
        </p:txBody>
      </p:sp>
      <p:sp useBgFill="1">
        <p:nvSpPr>
          <p:cNvPr id="27666" name="Text Box 16"/>
          <p:cNvSpPr txBox="1">
            <a:spLocks noChangeArrowheads="1"/>
          </p:cNvSpPr>
          <p:nvPr/>
        </p:nvSpPr>
        <p:spPr bwMode="auto">
          <a:xfrm>
            <a:off x="2051050" y="2276475"/>
            <a:ext cx="4033838" cy="366713"/>
          </a:xfrm>
          <a:prstGeom prst="rect">
            <a:avLst/>
          </a:prstGeom>
          <a:ln w="9525">
            <a:noFill/>
            <a:miter lim="800000"/>
            <a:headEnd/>
            <a:tailEnd/>
          </a:ln>
        </p:spPr>
        <p:txBody>
          <a:bodyPr>
            <a:spAutoFit/>
          </a:bodyPr>
          <a:lstStyle/>
          <a:p>
            <a:pPr fontAlgn="base">
              <a:spcBef>
                <a:spcPct val="0"/>
              </a:spcBef>
              <a:spcAft>
                <a:spcPct val="0"/>
              </a:spcAft>
            </a:pPr>
            <a:r>
              <a:rPr lang="ru-RU" b="1" i="1">
                <a:solidFill>
                  <a:srgbClr val="336699"/>
                </a:solidFill>
              </a:rPr>
              <a:t>Локальные переменные</a:t>
            </a:r>
            <a:r>
              <a:rPr lang="ru-RU" i="1">
                <a:solidFill>
                  <a:srgbClr val="336699"/>
                </a:solidFill>
              </a:rPr>
              <a:t> </a:t>
            </a:r>
          </a:p>
        </p:txBody>
      </p:sp>
      <p:sp useBgFill="1">
        <p:nvSpPr>
          <p:cNvPr id="27667" name="Text Box 17"/>
          <p:cNvSpPr txBox="1">
            <a:spLocks noChangeArrowheads="1"/>
          </p:cNvSpPr>
          <p:nvPr/>
        </p:nvSpPr>
        <p:spPr bwMode="auto">
          <a:xfrm>
            <a:off x="1763713" y="4581525"/>
            <a:ext cx="2663825" cy="366713"/>
          </a:xfrm>
          <a:prstGeom prst="rect">
            <a:avLst/>
          </a:prstGeom>
          <a:ln w="9525">
            <a:noFill/>
            <a:miter lim="800000"/>
            <a:headEnd/>
            <a:tailEnd/>
          </a:ln>
        </p:spPr>
        <p:txBody>
          <a:bodyPr>
            <a:spAutoFit/>
          </a:bodyPr>
          <a:lstStyle/>
          <a:p>
            <a:pPr fontAlgn="base">
              <a:spcBef>
                <a:spcPct val="0"/>
              </a:spcBef>
              <a:spcAft>
                <a:spcPct val="0"/>
              </a:spcAft>
            </a:pPr>
            <a:r>
              <a:rPr lang="ru-RU" i="1">
                <a:solidFill>
                  <a:srgbClr val="336699"/>
                </a:solidFill>
              </a:rPr>
              <a:t>Методы класса</a:t>
            </a:r>
            <a:r>
              <a:rPr lang="en-US" i="1">
                <a:solidFill>
                  <a:srgbClr val="336699"/>
                </a:solidFill>
              </a:rPr>
              <a:t>:</a:t>
            </a:r>
            <a:endParaRPr lang="ru-RU" i="1">
              <a:solidFill>
                <a:srgbClr val="336699"/>
              </a:solidFill>
            </a:endParaRPr>
          </a:p>
        </p:txBody>
      </p:sp>
      <p:sp useBgFill="1">
        <p:nvSpPr>
          <p:cNvPr id="27668" name="AutoShape 18"/>
          <p:cNvSpPr>
            <a:spLocks noChangeArrowheads="1"/>
          </p:cNvSpPr>
          <p:nvPr/>
        </p:nvSpPr>
        <p:spPr bwMode="auto">
          <a:xfrm>
            <a:off x="1692275" y="5734050"/>
            <a:ext cx="4392613" cy="576263"/>
          </a:xfrm>
          <a:prstGeom prst="roundRect">
            <a:avLst>
              <a:gd name="adj" fmla="val 16667"/>
            </a:avLst>
          </a:prstGeom>
          <a:ln w="25400">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useBgFill="1">
        <p:nvSpPr>
          <p:cNvPr id="27669" name="Text Box 19"/>
          <p:cNvSpPr txBox="1">
            <a:spLocks noChangeArrowheads="1"/>
          </p:cNvSpPr>
          <p:nvPr/>
        </p:nvSpPr>
        <p:spPr bwMode="auto">
          <a:xfrm>
            <a:off x="1258888" y="3789363"/>
            <a:ext cx="392112" cy="366712"/>
          </a:xfrm>
          <a:prstGeom prst="rect">
            <a:avLst/>
          </a:prstGeom>
          <a:ln w="9525">
            <a:noFill/>
            <a:miter lim="800000"/>
            <a:headEnd/>
            <a:tailEnd/>
          </a:ln>
        </p:spPr>
        <p:txBody>
          <a:bodyPr>
            <a:spAutoFit/>
          </a:bodyPr>
          <a:lstStyle/>
          <a:p>
            <a:pPr fontAlgn="base">
              <a:spcBef>
                <a:spcPct val="0"/>
              </a:spcBef>
              <a:spcAft>
                <a:spcPct val="0"/>
              </a:spcAft>
            </a:pPr>
            <a:r>
              <a:rPr lang="ru-RU">
                <a:solidFill>
                  <a:srgbClr val="000000"/>
                </a:solidFill>
              </a:rPr>
              <a:t>…</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Дата 4"/>
          <p:cNvSpPr>
            <a:spLocks noGrp="1"/>
          </p:cNvSpPr>
          <p:nvPr>
            <p:ph type="dt" sz="quarter" idx="10"/>
          </p:nvPr>
        </p:nvSpPr>
        <p:spPr/>
        <p:txBody>
          <a:bodyPr/>
          <a:lstStyle/>
          <a:p>
            <a:pPr>
              <a:defRPr/>
            </a:pPr>
            <a:r>
              <a:rPr lang="en-US"/>
              <a:t>©</a:t>
            </a:r>
            <a:r>
              <a:rPr lang="ru-RU"/>
              <a:t>Павловская Т.А. (СПбГУ ИТМО)</a:t>
            </a:r>
          </a:p>
        </p:txBody>
      </p:sp>
      <p:sp>
        <p:nvSpPr>
          <p:cNvPr id="27" name="Номер слайда 6"/>
          <p:cNvSpPr>
            <a:spLocks noGrp="1"/>
          </p:cNvSpPr>
          <p:nvPr>
            <p:ph type="sldNum" sz="quarter" idx="12"/>
          </p:nvPr>
        </p:nvSpPr>
        <p:spPr/>
        <p:txBody>
          <a:bodyPr/>
          <a:lstStyle/>
          <a:p>
            <a:pPr>
              <a:defRPr/>
            </a:pPr>
            <a:fld id="{3447E007-232A-4711-A090-CBA9A31ED03D}" type="slidenum">
              <a:rPr lang="ru-RU"/>
              <a:pPr>
                <a:defRPr/>
              </a:pPr>
              <a:t>110</a:t>
            </a:fld>
            <a:endParaRPr lang="ru-RU"/>
          </a:p>
        </p:txBody>
      </p:sp>
      <p:sp>
        <p:nvSpPr>
          <p:cNvPr id="16388" name="Rectangle 2"/>
          <p:cNvSpPr>
            <a:spLocks noGrp="1" noChangeArrowheads="1"/>
          </p:cNvSpPr>
          <p:nvPr>
            <p:ph type="title"/>
          </p:nvPr>
        </p:nvSpPr>
        <p:spPr>
          <a:xfrm>
            <a:off x="179388" y="260350"/>
            <a:ext cx="8567737" cy="946150"/>
          </a:xfrm>
        </p:spPr>
        <p:txBody>
          <a:bodyPr/>
          <a:lstStyle/>
          <a:p>
            <a:pPr eaLnBrk="1" hangingPunct="1"/>
            <a:r>
              <a:rPr lang="ru-RU"/>
              <a:t>Параметризованные коллекции</a:t>
            </a:r>
            <a:br>
              <a:rPr lang="ru-RU"/>
            </a:br>
            <a:r>
              <a:rPr lang="ru-RU"/>
              <a:t>(классы-прототипы, </a:t>
            </a:r>
            <a:r>
              <a:rPr lang="en-US"/>
              <a:t>generics</a:t>
            </a:r>
            <a:r>
              <a:rPr lang="ru-RU"/>
              <a:t>) </a:t>
            </a:r>
          </a:p>
        </p:txBody>
      </p:sp>
      <p:sp>
        <p:nvSpPr>
          <p:cNvPr id="16389" name="Rectangle 3"/>
          <p:cNvSpPr>
            <a:spLocks noGrp="1" noChangeArrowheads="1"/>
          </p:cNvSpPr>
          <p:nvPr>
            <p:ph type="body" sz="half" idx="1"/>
          </p:nvPr>
        </p:nvSpPr>
        <p:spPr>
          <a:xfrm>
            <a:off x="395288" y="1268413"/>
            <a:ext cx="8135937" cy="576262"/>
          </a:xfrm>
        </p:spPr>
        <p:txBody>
          <a:bodyPr/>
          <a:lstStyle/>
          <a:p>
            <a:pPr eaLnBrk="1" hangingPunct="1">
              <a:buFont typeface="Wingdings" pitchFamily="2" charset="2"/>
              <a:buNone/>
            </a:pPr>
            <a:r>
              <a:rPr lang="ru-RU" sz="2000"/>
              <a:t>- классы, имеющие типы данных в качестве параметров</a:t>
            </a:r>
          </a:p>
        </p:txBody>
      </p:sp>
      <p:graphicFrame>
        <p:nvGraphicFramePr>
          <p:cNvPr id="41013" name="Group 53"/>
          <p:cNvGraphicFramePr>
            <a:graphicFrameLocks noGrp="1"/>
          </p:cNvGraphicFramePr>
          <p:nvPr>
            <p:ph sz="half" idx="2"/>
          </p:nvPr>
        </p:nvGraphicFramePr>
        <p:xfrm>
          <a:off x="755650" y="1989138"/>
          <a:ext cx="6972300" cy="4363722"/>
        </p:xfrm>
        <a:graphic>
          <a:graphicData uri="http://schemas.openxmlformats.org/drawingml/2006/table">
            <a:tbl>
              <a:tblPr/>
              <a:tblGrid>
                <a:gridCol w="4340225">
                  <a:extLst>
                    <a:ext uri="{9D8B030D-6E8A-4147-A177-3AD203B41FA5}">
                      <a16:colId xmlns:a16="http://schemas.microsoft.com/office/drawing/2014/main" val="20000"/>
                    </a:ext>
                  </a:extLst>
                </a:gridCol>
                <a:gridCol w="2632075">
                  <a:extLst>
                    <a:ext uri="{9D8B030D-6E8A-4147-A177-3AD203B41FA5}">
                      <a16:colId xmlns:a16="http://schemas.microsoft.com/office/drawing/2014/main" val="20001"/>
                    </a:ext>
                  </a:extLst>
                </a:gridCol>
              </a:tblGrid>
              <a:tr h="5508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a:ln>
                            <a:noFill/>
                          </a:ln>
                          <a:solidFill>
                            <a:schemeClr val="tx1"/>
                          </a:solidFill>
                          <a:effectLst/>
                          <a:latin typeface="a_FuturaRound" pitchFamily="34" charset="-52"/>
                          <a:ea typeface="Times New Roman" pitchFamily="18" charset="0"/>
                          <a:cs typeface="Arial" pitchFamily="34" charset="0"/>
                        </a:rPr>
                        <a:t>Класс-прототип (версия 2.0)</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Arial" pitchFamily="34" charset="0"/>
                      </a:endParaRPr>
                    </a:p>
                  </a:txBody>
                  <a:tcPr horzOverflow="overflow">
                    <a:lnL cap="flat">
                      <a:noFill/>
                    </a:lnL>
                    <a:lnR>
                      <a:noFill/>
                    </a:lnR>
                    <a:lnT cap="fla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a:ln>
                            <a:noFill/>
                          </a:ln>
                          <a:solidFill>
                            <a:schemeClr val="tx1"/>
                          </a:solidFill>
                          <a:effectLst/>
                          <a:latin typeface="a_FuturaRound" pitchFamily="34" charset="-52"/>
                          <a:ea typeface="Times New Roman" pitchFamily="18" charset="0"/>
                          <a:cs typeface="Arial" pitchFamily="34" charset="0"/>
                        </a:rPr>
                        <a:t>Обычный класс</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Arial" pitchFamily="34" charset="0"/>
                      </a:endParaRPr>
                    </a:p>
                  </a:txBody>
                  <a:tcP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180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5889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Dictionary&lt;K,T&gt;</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HashTable</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5905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LinkedList&lt;T&gt;</a:t>
                      </a:r>
                      <a:endParaRPr kumimoji="0" lang="ru-RU" sz="4000" b="1"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cs typeface="Times New Roman" pitchFamily="18" charset="0"/>
                        </a:rPr>
                        <a:t>—</a:t>
                      </a:r>
                      <a:endParaRPr kumimoji="0" lang="ru-RU" sz="4000" b="0" i="0" u="none" strike="noStrike" cap="none" normalizeH="0" baseline="0">
                        <a:ln>
                          <a:noFill/>
                        </a:ln>
                        <a:solidFill>
                          <a:schemeClr val="tx1"/>
                        </a:solidFill>
                        <a:effectLst/>
                        <a:latin typeface="a_FuturaRound" pitchFamily="34" charset="-52"/>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5889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List&lt;T&gt;</a:t>
                      </a:r>
                      <a:endParaRPr kumimoji="0" lang="ru-RU" sz="4000" b="1"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ArrayList</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5905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Queue&lt;T&gt;</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Queue</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5889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SortedDictionary&lt;K,T&gt;</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SortedList</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5905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Stack&lt;T&gt;</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cap="flat">
                      <a:noFill/>
                    </a:lnL>
                    <a:lnR>
                      <a:noFill/>
                    </a:lnR>
                    <a:lnT>
                      <a:noFill/>
                    </a:lnT>
                    <a:lnB cap="flat">
                      <a:noFill/>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Stack</a:t>
                      </a:r>
                      <a:endParaRPr kumimoji="0" lang="ru-RU" sz="4000" b="0" i="0" u="none" strike="noStrike" cap="none" normalizeH="0" baseline="0">
                        <a:ln>
                          <a:noFill/>
                        </a:ln>
                        <a:solidFill>
                          <a:schemeClr val="tx1"/>
                        </a:solidFill>
                        <a:effectLst/>
                        <a:latin typeface="a_FuturaRound" pitchFamily="34" charset="-52"/>
                        <a:ea typeface="Times New Roman" pitchFamily="18" charset="0"/>
                        <a:cs typeface="Courier New" pitchFamily="49" charset="0"/>
                      </a:endParaRP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p:txBody>
          <a:bodyPr/>
          <a:lstStyle/>
          <a:p>
            <a:r>
              <a:rPr lang="ru-RU"/>
              <a:t>Повторение: контейнеры и файлы</a:t>
            </a:r>
          </a:p>
        </p:txBody>
      </p:sp>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5" name="Номер слайда 4"/>
          <p:cNvSpPr>
            <a:spLocks noGrp="1"/>
          </p:cNvSpPr>
          <p:nvPr>
            <p:ph type="sldNum" sz="quarter" idx="12"/>
          </p:nvPr>
        </p:nvSpPr>
        <p:spPr/>
        <p:txBody>
          <a:bodyPr/>
          <a:lstStyle/>
          <a:p>
            <a:pPr>
              <a:defRPr/>
            </a:pPr>
            <a:fld id="{E6D47765-9129-48C4-B4D1-717BB9C136C2}" type="slidenum">
              <a:rPr lang="ru-RU" smtClean="0"/>
              <a:pPr>
                <a:defRPr/>
              </a:pPr>
              <a:t>111</a:t>
            </a:fld>
            <a:endParaRPr lang="ru-RU"/>
          </a:p>
        </p:txBody>
      </p:sp>
      <p:sp>
        <p:nvSpPr>
          <p:cNvPr id="6" name="Облако 5"/>
          <p:cNvSpPr/>
          <p:nvPr/>
        </p:nvSpPr>
        <p:spPr>
          <a:xfrm>
            <a:off x="179388" y="4149725"/>
            <a:ext cx="2232025" cy="93503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a:solidFill>
                  <a:srgbClr val="000000"/>
                </a:solidFill>
              </a:rPr>
              <a:t>Queue</a:t>
            </a:r>
            <a:endParaRPr lang="ru-RU" dirty="0"/>
          </a:p>
        </p:txBody>
      </p:sp>
      <p:sp>
        <p:nvSpPr>
          <p:cNvPr id="7" name="Облако 6"/>
          <p:cNvSpPr/>
          <p:nvPr/>
        </p:nvSpPr>
        <p:spPr>
          <a:xfrm>
            <a:off x="3132138" y="765175"/>
            <a:ext cx="2627312" cy="93503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a:solidFill>
                  <a:srgbClr val="000000"/>
                </a:solidFill>
              </a:rPr>
              <a:t>Stack</a:t>
            </a:r>
            <a:endParaRPr lang="ru-RU" dirty="0"/>
          </a:p>
        </p:txBody>
      </p:sp>
      <p:sp>
        <p:nvSpPr>
          <p:cNvPr id="8" name="Облако 7"/>
          <p:cNvSpPr/>
          <p:nvPr/>
        </p:nvSpPr>
        <p:spPr>
          <a:xfrm>
            <a:off x="0" y="1341438"/>
            <a:ext cx="3429000" cy="12319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err="1">
                <a:solidFill>
                  <a:srgbClr val="000000"/>
                </a:solidFill>
              </a:rPr>
              <a:t>LinkedList</a:t>
            </a:r>
            <a:endParaRPr lang="ru-RU" dirty="0"/>
          </a:p>
        </p:txBody>
      </p:sp>
      <p:sp>
        <p:nvSpPr>
          <p:cNvPr id="9" name="Облако 8"/>
          <p:cNvSpPr/>
          <p:nvPr/>
        </p:nvSpPr>
        <p:spPr>
          <a:xfrm>
            <a:off x="395288" y="2924175"/>
            <a:ext cx="3024187" cy="108108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err="1">
                <a:solidFill>
                  <a:srgbClr val="000000"/>
                </a:solidFill>
              </a:rPr>
              <a:t>ArrayList</a:t>
            </a:r>
            <a:endParaRPr lang="ru-RU" dirty="0"/>
          </a:p>
        </p:txBody>
      </p:sp>
      <p:sp>
        <p:nvSpPr>
          <p:cNvPr id="10" name="Облако 9"/>
          <p:cNvSpPr/>
          <p:nvPr/>
        </p:nvSpPr>
        <p:spPr>
          <a:xfrm>
            <a:off x="539750" y="5300663"/>
            <a:ext cx="4248150" cy="115252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err="1">
                <a:solidFill>
                  <a:srgbClr val="000000"/>
                </a:solidFill>
              </a:rPr>
              <a:t>StringCollection</a:t>
            </a:r>
            <a:endParaRPr lang="ru-RU" dirty="0"/>
          </a:p>
        </p:txBody>
      </p:sp>
      <p:sp>
        <p:nvSpPr>
          <p:cNvPr id="11" name="Облако 10"/>
          <p:cNvSpPr/>
          <p:nvPr/>
        </p:nvSpPr>
        <p:spPr>
          <a:xfrm>
            <a:off x="3276600" y="2133600"/>
            <a:ext cx="2303463" cy="1008063"/>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a:solidFill>
                  <a:srgbClr val="000000"/>
                </a:solidFill>
              </a:rPr>
              <a:t>List</a:t>
            </a:r>
            <a:endParaRPr lang="ru-RU" dirty="0"/>
          </a:p>
        </p:txBody>
      </p:sp>
      <p:sp>
        <p:nvSpPr>
          <p:cNvPr id="12" name="Облако 11"/>
          <p:cNvSpPr/>
          <p:nvPr/>
        </p:nvSpPr>
        <p:spPr>
          <a:xfrm>
            <a:off x="3348038" y="3644900"/>
            <a:ext cx="3348037" cy="10795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err="1">
                <a:solidFill>
                  <a:srgbClr val="000000"/>
                </a:solidFill>
              </a:rPr>
              <a:t>HashTable</a:t>
            </a:r>
            <a:endParaRPr lang="ru-RU" dirty="0"/>
          </a:p>
        </p:txBody>
      </p:sp>
      <p:sp>
        <p:nvSpPr>
          <p:cNvPr id="13" name="Облако 12"/>
          <p:cNvSpPr/>
          <p:nvPr/>
        </p:nvSpPr>
        <p:spPr>
          <a:xfrm>
            <a:off x="5364163" y="1268413"/>
            <a:ext cx="3132137" cy="115252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err="1">
                <a:solidFill>
                  <a:srgbClr val="000000"/>
                </a:solidFill>
              </a:rPr>
              <a:t>SortedList</a:t>
            </a:r>
            <a:endParaRPr lang="ru-RU" dirty="0"/>
          </a:p>
        </p:txBody>
      </p:sp>
      <p:sp>
        <p:nvSpPr>
          <p:cNvPr id="14" name="Облако 13"/>
          <p:cNvSpPr/>
          <p:nvPr/>
        </p:nvSpPr>
        <p:spPr>
          <a:xfrm>
            <a:off x="5759450" y="2636838"/>
            <a:ext cx="3384550" cy="100806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a:solidFill>
                  <a:srgbClr val="000000"/>
                </a:solidFill>
              </a:rPr>
              <a:t>Dictionary</a:t>
            </a:r>
            <a:endParaRPr lang="ru-RU" dirty="0"/>
          </a:p>
        </p:txBody>
      </p:sp>
      <p:sp>
        <p:nvSpPr>
          <p:cNvPr id="16" name="Облако 15"/>
          <p:cNvSpPr/>
          <p:nvPr/>
        </p:nvSpPr>
        <p:spPr>
          <a:xfrm>
            <a:off x="4716463" y="4652963"/>
            <a:ext cx="4248150" cy="122396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kern="0" dirty="0" err="1">
                <a:solidFill>
                  <a:srgbClr val="000000"/>
                </a:solidFill>
              </a:rPr>
              <a:t>StringDictionary</a:t>
            </a:r>
            <a:endParaRPr lang="ru-RU"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36F36C0C-C8E4-4B47-8EA2-5BE3F11D111A}" type="slidenum">
              <a:rPr lang="ru-RU"/>
              <a:pPr>
                <a:defRPr/>
              </a:pPr>
              <a:t>112</a:t>
            </a:fld>
            <a:endParaRPr lang="ru-RU"/>
          </a:p>
        </p:txBody>
      </p:sp>
      <p:sp>
        <p:nvSpPr>
          <p:cNvPr id="18436" name="Rectangle 2"/>
          <p:cNvSpPr>
            <a:spLocks noGrp="1" noChangeArrowheads="1"/>
          </p:cNvSpPr>
          <p:nvPr>
            <p:ph type="title"/>
          </p:nvPr>
        </p:nvSpPr>
        <p:spPr/>
        <p:txBody>
          <a:bodyPr/>
          <a:lstStyle/>
          <a:p>
            <a:pPr eaLnBrk="1" hangingPunct="1"/>
            <a:r>
              <a:rPr lang="ru-RU"/>
              <a:t>Пример использования класса </a:t>
            </a:r>
            <a:r>
              <a:rPr lang="en-US"/>
              <a:t>List</a:t>
            </a:r>
            <a:endParaRPr lang="ru-RU"/>
          </a:p>
        </p:txBody>
      </p:sp>
      <p:sp>
        <p:nvSpPr>
          <p:cNvPr id="43011" name="Rectangle 3"/>
          <p:cNvSpPr>
            <a:spLocks noGrp="1" noChangeArrowheads="1"/>
          </p:cNvSpPr>
          <p:nvPr>
            <p:ph type="body" idx="1"/>
          </p:nvPr>
        </p:nvSpPr>
        <p:spPr>
          <a:xfrm>
            <a:off x="250825" y="836613"/>
            <a:ext cx="8772525" cy="5832475"/>
          </a:xfrm>
        </p:spPr>
        <p:txBody>
          <a:bodyPr/>
          <a:lstStyle/>
          <a:p>
            <a:pPr eaLnBrk="1" hangingPunct="1">
              <a:buFont typeface="Wingdings" pitchFamily="2" charset="2"/>
              <a:buNone/>
            </a:pPr>
            <a:r>
              <a:rPr lang="en-US" sz="2000"/>
              <a:t>using System;</a:t>
            </a:r>
          </a:p>
          <a:p>
            <a:pPr eaLnBrk="1" hangingPunct="1">
              <a:buFont typeface="Wingdings" pitchFamily="2" charset="2"/>
              <a:buNone/>
            </a:pPr>
            <a:r>
              <a:rPr lang="en-US" sz="2000" b="1"/>
              <a:t>using System.Collections.Generic;</a:t>
            </a:r>
          </a:p>
          <a:p>
            <a:pPr eaLnBrk="1" hangingPunct="1">
              <a:buFont typeface="Wingdings" pitchFamily="2" charset="2"/>
              <a:buNone/>
            </a:pPr>
            <a:r>
              <a:rPr lang="en-US" sz="2000"/>
              <a:t>namespace ConsoleApplication1{</a:t>
            </a:r>
          </a:p>
          <a:p>
            <a:pPr eaLnBrk="1" hangingPunct="1">
              <a:buFont typeface="Wingdings" pitchFamily="2" charset="2"/>
              <a:buNone/>
            </a:pPr>
            <a:r>
              <a:rPr lang="en-US" sz="2000"/>
              <a:t>class Program {</a:t>
            </a:r>
          </a:p>
          <a:p>
            <a:pPr eaLnBrk="1" hangingPunct="1">
              <a:buFont typeface="Wingdings" pitchFamily="2" charset="2"/>
              <a:buNone/>
            </a:pPr>
            <a:r>
              <a:rPr lang="en-US" sz="2000"/>
              <a:t>        static void Main()  {</a:t>
            </a:r>
          </a:p>
          <a:p>
            <a:pPr eaLnBrk="1" hangingPunct="1">
              <a:buFont typeface="Wingdings" pitchFamily="2" charset="2"/>
              <a:buNone/>
            </a:pPr>
            <a:r>
              <a:rPr lang="ru-RU" sz="2000" b="1">
                <a:solidFill>
                  <a:schemeClr val="hlink"/>
                </a:solidFill>
              </a:rPr>
              <a:t>		  </a:t>
            </a:r>
            <a:r>
              <a:rPr lang="en-US" sz="2000" b="1">
                <a:solidFill>
                  <a:schemeClr val="hlink"/>
                </a:solidFill>
              </a:rPr>
              <a:t>List&lt;int&gt; lint</a:t>
            </a:r>
            <a:r>
              <a:rPr lang="en-US" sz="2000"/>
              <a:t> = new List&lt;int&gt;();</a:t>
            </a:r>
          </a:p>
          <a:p>
            <a:pPr eaLnBrk="1" hangingPunct="1">
              <a:buFont typeface="Wingdings" pitchFamily="2" charset="2"/>
              <a:buNone/>
            </a:pPr>
            <a:r>
              <a:rPr lang="en-US" sz="2000"/>
              <a:t>            lint.</a:t>
            </a:r>
            <a:r>
              <a:rPr lang="en-US" sz="2000" b="1"/>
              <a:t>Add</a:t>
            </a:r>
            <a:r>
              <a:rPr lang="en-US" sz="2000"/>
              <a:t>( 5 ); lint.Add( 1 ); lint.Add( 3 );</a:t>
            </a:r>
          </a:p>
          <a:p>
            <a:pPr eaLnBrk="1" hangingPunct="1">
              <a:buFont typeface="Wingdings" pitchFamily="2" charset="2"/>
              <a:buNone/>
            </a:pPr>
            <a:r>
              <a:rPr lang="en-US" sz="2000"/>
              <a:t>            lint.</a:t>
            </a:r>
            <a:r>
              <a:rPr lang="en-US" sz="2000" b="1"/>
              <a:t>Sort</a:t>
            </a:r>
            <a:r>
              <a:rPr lang="en-US" sz="2000"/>
              <a:t>();</a:t>
            </a:r>
          </a:p>
          <a:p>
            <a:pPr eaLnBrk="1" hangingPunct="1">
              <a:buFont typeface="Wingdings" pitchFamily="2" charset="2"/>
              <a:buNone/>
            </a:pPr>
            <a:r>
              <a:rPr lang="en-US" sz="2000"/>
              <a:t>            int a = </a:t>
            </a:r>
            <a:r>
              <a:rPr lang="en-US" sz="2000" b="1"/>
              <a:t>lint[2]</a:t>
            </a:r>
            <a:r>
              <a:rPr lang="en-US" sz="2000"/>
              <a:t>;</a:t>
            </a:r>
          </a:p>
          <a:p>
            <a:pPr eaLnBrk="1" hangingPunct="1">
              <a:buFont typeface="Wingdings" pitchFamily="2" charset="2"/>
              <a:buNone/>
            </a:pPr>
            <a:r>
              <a:rPr lang="en-US" sz="2000"/>
              <a:t>            Console.WriteLine( a );</a:t>
            </a:r>
          </a:p>
          <a:p>
            <a:pPr eaLnBrk="1" hangingPunct="1">
              <a:buFont typeface="Wingdings" pitchFamily="2" charset="2"/>
              <a:buNone/>
            </a:pPr>
            <a:r>
              <a:rPr lang="en-US" sz="2000"/>
              <a:t>            foreach ( int x in lint ) Console.Write( x + " ");</a:t>
            </a:r>
          </a:p>
          <a:p>
            <a:pPr eaLnBrk="1" hangingPunct="1">
              <a:buFont typeface="Wingdings" pitchFamily="2" charset="2"/>
              <a:buNone/>
            </a:pPr>
            <a:r>
              <a:rPr lang="en-US" sz="2000"/>
              <a:t>}}}</a:t>
            </a:r>
            <a:endParaRPr lang="ru-RU"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1">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011">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011">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1CC30F23-2FB4-4E17-BFFB-8AB62C45B4BA}" type="slidenum">
              <a:rPr lang="ru-RU"/>
              <a:pPr>
                <a:defRPr/>
              </a:pPr>
              <a:t>113</a:t>
            </a:fld>
            <a:endParaRPr lang="ru-RU"/>
          </a:p>
        </p:txBody>
      </p:sp>
      <p:sp>
        <p:nvSpPr>
          <p:cNvPr id="20484" name="Rectangle 2"/>
          <p:cNvSpPr>
            <a:spLocks noGrp="1" noChangeArrowheads="1"/>
          </p:cNvSpPr>
          <p:nvPr>
            <p:ph type="title"/>
          </p:nvPr>
        </p:nvSpPr>
        <p:spPr/>
        <p:txBody>
          <a:bodyPr/>
          <a:lstStyle/>
          <a:p>
            <a:pPr eaLnBrk="1" hangingPunct="1"/>
            <a:r>
              <a:rPr lang="ru-RU"/>
              <a:t>Общие принципы работы с файлами </a:t>
            </a:r>
          </a:p>
        </p:txBody>
      </p:sp>
      <p:sp>
        <p:nvSpPr>
          <p:cNvPr id="47107" name="Rectangle 3"/>
          <p:cNvSpPr>
            <a:spLocks noGrp="1" noChangeArrowheads="1"/>
          </p:cNvSpPr>
          <p:nvPr>
            <p:ph type="body" idx="1"/>
          </p:nvPr>
        </p:nvSpPr>
        <p:spPr/>
        <p:txBody>
          <a:bodyPr/>
          <a:lstStyle/>
          <a:p>
            <a:pPr eaLnBrk="1" hangingPunct="1">
              <a:lnSpc>
                <a:spcPct val="90000"/>
              </a:lnSpc>
            </a:pPr>
            <a:r>
              <a:rPr lang="ru-RU" sz="2000" b="1" i="1"/>
              <a:t>Чтение</a:t>
            </a:r>
            <a:r>
              <a:rPr lang="ru-RU" sz="2000" i="1"/>
              <a:t> (ввод) </a:t>
            </a:r>
            <a:r>
              <a:rPr lang="en-US" sz="2000"/>
              <a:t> </a:t>
            </a:r>
            <a:r>
              <a:rPr lang="ru-RU" sz="2000"/>
              <a:t>— передача данных с внешнего устройства в оперативную память, обратный процесс — </a:t>
            </a:r>
            <a:r>
              <a:rPr lang="ru-RU" sz="2000" b="1" i="1"/>
              <a:t>запись</a:t>
            </a:r>
            <a:r>
              <a:rPr lang="ru-RU" sz="2000" i="1"/>
              <a:t> (вывод)</a:t>
            </a:r>
            <a:r>
              <a:rPr lang="ru-RU" sz="2000"/>
              <a:t>. </a:t>
            </a:r>
          </a:p>
          <a:p>
            <a:pPr eaLnBrk="1" hangingPunct="1">
              <a:lnSpc>
                <a:spcPct val="90000"/>
              </a:lnSpc>
            </a:pPr>
            <a:r>
              <a:rPr lang="ru-RU" sz="2000"/>
              <a:t>Ввод-вывод в C# выполняется с помощью подсистемы ввода-вывода и классов библиотеки .NET. Обмен данными реализуется с помощью потоков.</a:t>
            </a:r>
            <a:endParaRPr lang="ru-RU" sz="2000" i="1"/>
          </a:p>
          <a:p>
            <a:pPr eaLnBrk="1" hangingPunct="1">
              <a:lnSpc>
                <a:spcPct val="90000"/>
              </a:lnSpc>
            </a:pPr>
            <a:r>
              <a:rPr lang="ru-RU" sz="2000" b="1" i="1"/>
              <a:t>Поток</a:t>
            </a:r>
            <a:r>
              <a:rPr lang="ru-RU" sz="2000" i="1"/>
              <a:t> </a:t>
            </a:r>
            <a:r>
              <a:rPr lang="ru-RU" sz="2000"/>
              <a:t>(</a:t>
            </a:r>
            <a:r>
              <a:rPr lang="en-US" sz="2000"/>
              <a:t>stream</a:t>
            </a:r>
            <a:r>
              <a:rPr lang="ru-RU" sz="2000"/>
              <a:t>)</a:t>
            </a:r>
            <a:r>
              <a:rPr lang="en-US" sz="2000"/>
              <a:t> </a:t>
            </a:r>
            <a:r>
              <a:rPr lang="ru-RU" sz="2000"/>
              <a:t>— абстрактное понятие, относящееся к любому переносу данных от источника к приемнику. Потоки обеспечивают надежную работу как со стандартными, так и с определенными пользователем типами данных, а также единообразный и понятный синтаксис. </a:t>
            </a:r>
          </a:p>
          <a:p>
            <a:pPr eaLnBrk="1" hangingPunct="1">
              <a:lnSpc>
                <a:spcPct val="90000"/>
              </a:lnSpc>
            </a:pPr>
            <a:r>
              <a:rPr lang="ru-RU" sz="2000"/>
              <a:t>Поток определяется как последовательность байтов и не зависит от конкретного устройства, с которым производится обмен.</a:t>
            </a:r>
          </a:p>
          <a:p>
            <a:pPr eaLnBrk="1" hangingPunct="1">
              <a:lnSpc>
                <a:spcPct val="90000"/>
              </a:lnSpc>
            </a:pPr>
            <a:r>
              <a:rPr lang="ru-RU" sz="2000"/>
              <a:t>Обмен с потоком для повышения скорости передачи данных производится, как правило, через </a:t>
            </a:r>
            <a:r>
              <a:rPr lang="ru-RU" sz="2000" b="1" i="1"/>
              <a:t>буфер</a:t>
            </a:r>
            <a:r>
              <a:rPr lang="ru-RU" sz="2000"/>
              <a:t>. Буфер выделяется для каждого открытого файла.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4F55388B-5176-41ED-B006-4C5214818447}" type="slidenum">
              <a:rPr lang="ru-RU"/>
              <a:pPr>
                <a:defRPr/>
              </a:pPr>
              <a:t>114</a:t>
            </a:fld>
            <a:endParaRPr lang="ru-RU"/>
          </a:p>
        </p:txBody>
      </p:sp>
      <p:sp>
        <p:nvSpPr>
          <p:cNvPr id="22532" name="Rectangle 2"/>
          <p:cNvSpPr>
            <a:spLocks noGrp="1" noChangeArrowheads="1"/>
          </p:cNvSpPr>
          <p:nvPr>
            <p:ph type="title"/>
          </p:nvPr>
        </p:nvSpPr>
        <p:spPr/>
        <p:txBody>
          <a:bodyPr/>
          <a:lstStyle/>
          <a:p>
            <a:pPr eaLnBrk="1" hangingPunct="1"/>
            <a:r>
              <a:rPr lang="ru-RU"/>
              <a:t>Уровни обмена с внешними устройствами</a:t>
            </a:r>
          </a:p>
        </p:txBody>
      </p:sp>
      <p:sp>
        <p:nvSpPr>
          <p:cNvPr id="22533" name="Rectangle 3"/>
          <p:cNvSpPr>
            <a:spLocks noGrp="1" noChangeArrowheads="1"/>
          </p:cNvSpPr>
          <p:nvPr>
            <p:ph type="body" idx="1"/>
          </p:nvPr>
        </p:nvSpPr>
        <p:spPr/>
        <p:txBody>
          <a:bodyPr/>
          <a:lstStyle/>
          <a:p>
            <a:pPr eaLnBrk="1" hangingPunct="1">
              <a:buFont typeface="Wingdings" pitchFamily="2" charset="2"/>
              <a:buNone/>
            </a:pPr>
            <a:r>
              <a:rPr lang="ru-RU" sz="2000"/>
              <a:t>Выполнять обмен с внешними устройствами можно на уровне:</a:t>
            </a:r>
          </a:p>
          <a:p>
            <a:pPr eaLnBrk="1" hangingPunct="1">
              <a:buFont typeface="Wingdings" pitchFamily="2" charset="2"/>
              <a:buNone/>
            </a:pPr>
            <a:endParaRPr lang="ru-RU" sz="2000" i="1"/>
          </a:p>
          <a:p>
            <a:pPr eaLnBrk="1" hangingPunct="1"/>
            <a:r>
              <a:rPr lang="ru-RU" sz="2000" i="1"/>
              <a:t>двоичного представления данных</a:t>
            </a:r>
            <a:r>
              <a:rPr lang="ru-RU" sz="2000"/>
              <a:t> </a:t>
            </a:r>
          </a:p>
          <a:p>
            <a:pPr lvl="1" eaLnBrk="1" hangingPunct="1"/>
            <a:r>
              <a:rPr lang="ru-RU"/>
              <a:t>(BinaryReader, BinaryWriter);</a:t>
            </a:r>
            <a:endParaRPr lang="ru-RU" i="1"/>
          </a:p>
          <a:p>
            <a:pPr eaLnBrk="1" hangingPunct="1"/>
            <a:endParaRPr lang="ru-RU" sz="2000" i="1"/>
          </a:p>
          <a:p>
            <a:pPr eaLnBrk="1" hangingPunct="1"/>
            <a:r>
              <a:rPr lang="ru-RU" sz="2000" i="1"/>
              <a:t>байтов</a:t>
            </a:r>
            <a:r>
              <a:rPr lang="ru-RU" sz="2000"/>
              <a:t> </a:t>
            </a:r>
          </a:p>
          <a:p>
            <a:pPr lvl="1" eaLnBrk="1" hangingPunct="1"/>
            <a:r>
              <a:rPr lang="ru-RU"/>
              <a:t>(FileStream);</a:t>
            </a:r>
            <a:endParaRPr lang="ru-RU" i="1"/>
          </a:p>
          <a:p>
            <a:pPr eaLnBrk="1" hangingPunct="1"/>
            <a:endParaRPr lang="ru-RU" sz="2000" i="1"/>
          </a:p>
          <a:p>
            <a:pPr eaLnBrk="1" hangingPunct="1"/>
            <a:r>
              <a:rPr lang="ru-RU" sz="2000" i="1"/>
              <a:t>текста</a:t>
            </a:r>
            <a:r>
              <a:rPr lang="ru-RU" sz="2000"/>
              <a:t>, то есть символов </a:t>
            </a:r>
          </a:p>
          <a:p>
            <a:pPr lvl="1" eaLnBrk="1" hangingPunct="1"/>
            <a:r>
              <a:rPr lang="ru-RU"/>
              <a:t>(StreamWriter, StreamReader).</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82429930-6348-43AC-9717-00A0C11538B6}" type="slidenum">
              <a:rPr lang="ru-RU"/>
              <a:pPr>
                <a:defRPr/>
              </a:pPr>
              <a:t>115</a:t>
            </a:fld>
            <a:endParaRPr lang="ru-RU"/>
          </a:p>
        </p:txBody>
      </p:sp>
      <p:sp>
        <p:nvSpPr>
          <p:cNvPr id="23556" name="Rectangle 2"/>
          <p:cNvSpPr>
            <a:spLocks noGrp="1" noChangeArrowheads="1"/>
          </p:cNvSpPr>
          <p:nvPr>
            <p:ph type="title"/>
          </p:nvPr>
        </p:nvSpPr>
        <p:spPr/>
        <p:txBody>
          <a:bodyPr/>
          <a:lstStyle/>
          <a:p>
            <a:pPr eaLnBrk="1" hangingPunct="1"/>
            <a:r>
              <a:rPr lang="ru-RU"/>
              <a:t>Доступ к файлам</a:t>
            </a:r>
          </a:p>
        </p:txBody>
      </p:sp>
      <p:sp>
        <p:nvSpPr>
          <p:cNvPr id="23557" name="Rectangle 3"/>
          <p:cNvSpPr>
            <a:spLocks noGrp="1" noChangeArrowheads="1"/>
          </p:cNvSpPr>
          <p:nvPr>
            <p:ph type="body" idx="1"/>
          </p:nvPr>
        </p:nvSpPr>
        <p:spPr/>
        <p:txBody>
          <a:bodyPr/>
          <a:lstStyle/>
          <a:p>
            <a:pPr eaLnBrk="1" hangingPunct="1"/>
            <a:r>
              <a:rPr lang="ru-RU" sz="2000" i="1"/>
              <a:t>Доступ</a:t>
            </a:r>
            <a:r>
              <a:rPr lang="ru-RU" sz="2000"/>
              <a:t> к файлам может быть:</a:t>
            </a:r>
          </a:p>
          <a:p>
            <a:pPr lvl="1" eaLnBrk="1" hangingPunct="1"/>
            <a:r>
              <a:rPr lang="ru-RU" b="1" i="1"/>
              <a:t>последовательным</a:t>
            </a:r>
            <a:r>
              <a:rPr lang="ru-RU" i="1"/>
              <a:t> -</a:t>
            </a:r>
            <a:r>
              <a:rPr lang="ru-RU"/>
              <a:t> очередной элемент можно прочитать (записать) только после аналогичной операции с предыдущим элементом</a:t>
            </a:r>
          </a:p>
          <a:p>
            <a:pPr lvl="1" eaLnBrk="1" hangingPunct="1"/>
            <a:r>
              <a:rPr lang="ru-RU" i="1"/>
              <a:t>произвольным</a:t>
            </a:r>
            <a:r>
              <a:rPr lang="ru-RU"/>
              <a:t>, или </a:t>
            </a:r>
            <a:r>
              <a:rPr lang="ru-RU" b="1" i="1"/>
              <a:t>прямым</a:t>
            </a:r>
            <a:r>
              <a:rPr lang="ru-RU"/>
              <a:t>, при котором выполняется чтение (запись) произвольного элемента по заданному адресу. </a:t>
            </a:r>
          </a:p>
          <a:p>
            <a:pPr eaLnBrk="1" hangingPunct="1"/>
            <a:endParaRPr lang="ru-RU"/>
          </a:p>
          <a:p>
            <a:pPr eaLnBrk="1" hangingPunct="1"/>
            <a:r>
              <a:rPr lang="ru-RU" sz="2000"/>
              <a:t>Текстовые файлы позволяют выполнять только последовательный доступ, в двоичных и байтовых потоках можно использовать оба метода. </a:t>
            </a:r>
          </a:p>
          <a:p>
            <a:pPr eaLnBrk="1" hangingPunct="1"/>
            <a:endParaRPr lang="ru-RU" sz="2000"/>
          </a:p>
          <a:p>
            <a:pPr eaLnBrk="1" hangingPunct="1"/>
            <a:r>
              <a:rPr lang="ru-RU" sz="2000"/>
              <a:t>Прямой доступ в сочетании с отсутствием преобразований обеспечивает высокую скорость получения нужной информации. </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B7CAE34D-5806-4DE2-98C5-5662505608B9}" type="slidenum">
              <a:rPr lang="ru-RU"/>
              <a:pPr>
                <a:defRPr/>
              </a:pPr>
              <a:t>116</a:t>
            </a:fld>
            <a:endParaRPr lang="ru-RU"/>
          </a:p>
        </p:txBody>
      </p:sp>
      <p:sp>
        <p:nvSpPr>
          <p:cNvPr id="24580" name="Rectangle 2"/>
          <p:cNvSpPr>
            <a:spLocks noGrp="1" noChangeArrowheads="1"/>
          </p:cNvSpPr>
          <p:nvPr>
            <p:ph type="title"/>
          </p:nvPr>
        </p:nvSpPr>
        <p:spPr/>
        <p:txBody>
          <a:bodyPr/>
          <a:lstStyle/>
          <a:p>
            <a:pPr eaLnBrk="1" hangingPunct="1"/>
            <a:r>
              <a:rPr lang="ru-RU"/>
              <a:t>Пример чтения из текстового файла </a:t>
            </a:r>
          </a:p>
        </p:txBody>
      </p:sp>
      <p:sp>
        <p:nvSpPr>
          <p:cNvPr id="24581" name="Rectangle 3"/>
          <p:cNvSpPr>
            <a:spLocks noGrp="1" noChangeArrowheads="1"/>
          </p:cNvSpPr>
          <p:nvPr>
            <p:ph type="body" idx="1"/>
          </p:nvPr>
        </p:nvSpPr>
        <p:spPr>
          <a:xfrm>
            <a:off x="0" y="836613"/>
            <a:ext cx="9023350" cy="5472112"/>
          </a:xfrm>
        </p:spPr>
        <p:txBody>
          <a:bodyPr/>
          <a:lstStyle/>
          <a:p>
            <a:pPr eaLnBrk="1" hangingPunct="1">
              <a:lnSpc>
                <a:spcPct val="80000"/>
              </a:lnSpc>
              <a:buFont typeface="Wingdings" pitchFamily="2" charset="2"/>
              <a:buNone/>
            </a:pPr>
            <a:r>
              <a:rPr lang="en-US" sz="1800"/>
              <a:t>   static void Main()</a:t>
            </a:r>
            <a:r>
              <a:rPr lang="ru-RU" sz="1800"/>
              <a:t>   </a:t>
            </a:r>
            <a:r>
              <a:rPr lang="en-US" sz="1800" b="1"/>
              <a:t>// </a:t>
            </a:r>
            <a:r>
              <a:rPr lang="ru-RU" sz="1800" b="1"/>
              <a:t>весь файл -</a:t>
            </a:r>
            <a:r>
              <a:rPr lang="en-US" sz="1800" b="1"/>
              <a:t>&gt; </a:t>
            </a:r>
            <a:r>
              <a:rPr lang="ru-RU" sz="1800" b="1"/>
              <a:t>в одну строку</a:t>
            </a:r>
            <a:endParaRPr lang="en-US" sz="1800" b="1"/>
          </a:p>
          <a:p>
            <a:pPr eaLnBrk="1" hangingPunct="1">
              <a:lnSpc>
                <a:spcPct val="80000"/>
              </a:lnSpc>
              <a:buFont typeface="Wingdings" pitchFamily="2" charset="2"/>
              <a:buNone/>
            </a:pPr>
            <a:r>
              <a:rPr lang="en-US" sz="1800"/>
              <a:t>   {       try</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StreamReader f = new StreamReader( "text.txt" );</a:t>
            </a:r>
          </a:p>
          <a:p>
            <a:pPr eaLnBrk="1" hangingPunct="1">
              <a:lnSpc>
                <a:spcPct val="80000"/>
              </a:lnSpc>
              <a:buFont typeface="Wingdings" pitchFamily="2" charset="2"/>
              <a:buNone/>
            </a:pPr>
            <a:r>
              <a:rPr lang="en-US" sz="1800"/>
              <a:t>                </a:t>
            </a:r>
            <a:r>
              <a:rPr lang="en-US" sz="1800" b="1"/>
              <a:t>string s = f.ReadToEnd();</a:t>
            </a:r>
          </a:p>
          <a:p>
            <a:pPr eaLnBrk="1" hangingPunct="1">
              <a:lnSpc>
                <a:spcPct val="80000"/>
              </a:lnSpc>
              <a:buFont typeface="Wingdings" pitchFamily="2" charset="2"/>
              <a:buNone/>
            </a:pPr>
            <a:r>
              <a:rPr lang="en-US" sz="1800"/>
              <a:t>                Console.WriteLine(s);</a:t>
            </a:r>
          </a:p>
          <a:p>
            <a:pPr eaLnBrk="1" hangingPunct="1">
              <a:lnSpc>
                <a:spcPct val="80000"/>
              </a:lnSpc>
              <a:buFont typeface="Wingdings" pitchFamily="2" charset="2"/>
              <a:buNone/>
            </a:pPr>
            <a:r>
              <a:rPr lang="en-US" sz="1800"/>
              <a:t>                f.Close();</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catch( FileNotFoundException e )</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Console.WriteLine( e.Message );</a:t>
            </a:r>
          </a:p>
          <a:p>
            <a:pPr eaLnBrk="1" hangingPunct="1">
              <a:lnSpc>
                <a:spcPct val="80000"/>
              </a:lnSpc>
              <a:buFont typeface="Wingdings" pitchFamily="2" charset="2"/>
              <a:buNone/>
            </a:pPr>
            <a:r>
              <a:rPr lang="en-US" sz="1800"/>
              <a:t>                Console</a:t>
            </a:r>
            <a:r>
              <a:rPr lang="ru-RU" sz="1800"/>
              <a:t>.</a:t>
            </a:r>
            <a:r>
              <a:rPr lang="en-US" sz="1800"/>
              <a:t>WriteLine</a:t>
            </a:r>
            <a:r>
              <a:rPr lang="ru-RU" sz="1800"/>
              <a:t>( " Проверьте правильность имени файла!" </a:t>
            </a:r>
            <a:r>
              <a:rPr lang="en-US" sz="1800"/>
              <a:t>);</a:t>
            </a:r>
          </a:p>
          <a:p>
            <a:pPr eaLnBrk="1" hangingPunct="1">
              <a:lnSpc>
                <a:spcPct val="80000"/>
              </a:lnSpc>
              <a:buFont typeface="Wingdings" pitchFamily="2" charset="2"/>
              <a:buNone/>
            </a:pPr>
            <a:r>
              <a:rPr lang="en-US" sz="1800"/>
              <a:t>                return;</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catch</a:t>
            </a:r>
            <a:endParaRPr lang="ru-RU" sz="1800"/>
          </a:p>
          <a:p>
            <a:pPr eaLnBrk="1" hangingPunct="1">
              <a:lnSpc>
                <a:spcPct val="80000"/>
              </a:lnSpc>
              <a:buFont typeface="Wingdings" pitchFamily="2" charset="2"/>
              <a:buNone/>
            </a:pPr>
            <a:r>
              <a:rPr lang="ru-RU" sz="1800"/>
              <a:t>            </a:t>
            </a:r>
            <a:r>
              <a:rPr lang="en-US" sz="1800"/>
              <a:t>{</a:t>
            </a:r>
          </a:p>
          <a:p>
            <a:pPr eaLnBrk="1" hangingPunct="1">
              <a:lnSpc>
                <a:spcPct val="80000"/>
              </a:lnSpc>
              <a:buFont typeface="Wingdings" pitchFamily="2" charset="2"/>
              <a:buNone/>
            </a:pPr>
            <a:r>
              <a:rPr lang="en-US" sz="1800"/>
              <a:t>		  </a:t>
            </a:r>
            <a:r>
              <a:rPr lang="ru-RU" sz="1800"/>
              <a:t>   </a:t>
            </a:r>
            <a:r>
              <a:rPr lang="en-US" sz="1800"/>
              <a:t>Console</a:t>
            </a:r>
            <a:r>
              <a:rPr lang="ru-RU" sz="1800"/>
              <a:t>.</a:t>
            </a:r>
            <a:r>
              <a:rPr lang="en-US" sz="1800"/>
              <a:t>WriteLine</a:t>
            </a:r>
            <a:r>
              <a:rPr lang="ru-RU" sz="1800"/>
              <a:t>( " Неопознанное исключение!" </a:t>
            </a:r>
            <a:r>
              <a:rPr lang="en-US" sz="1800"/>
              <a:t>);</a:t>
            </a:r>
          </a:p>
          <a:p>
            <a:pPr eaLnBrk="1" hangingPunct="1">
              <a:lnSpc>
                <a:spcPct val="80000"/>
              </a:lnSpc>
              <a:buFont typeface="Wingdings" pitchFamily="2" charset="2"/>
              <a:buNone/>
            </a:pPr>
            <a:r>
              <a:rPr lang="en-US" sz="1800"/>
              <a:t>                </a:t>
            </a:r>
            <a:r>
              <a:rPr lang="ru-RU" sz="1800"/>
              <a:t> </a:t>
            </a:r>
            <a:r>
              <a:rPr lang="en-US" sz="1800"/>
              <a:t>return;</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a:t>
            </a:r>
            <a:r>
              <a:rPr lang="ru-RU" sz="1800"/>
              <a:t>}</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D8101EA9-8E67-41BF-8D2E-61D5025D55E9}" type="slidenum">
              <a:rPr lang="ru-RU"/>
              <a:pPr>
                <a:defRPr/>
              </a:pPr>
              <a:t>117</a:t>
            </a:fld>
            <a:endParaRPr lang="ru-RU"/>
          </a:p>
        </p:txBody>
      </p:sp>
      <p:sp>
        <p:nvSpPr>
          <p:cNvPr id="25604" name="Rectangle 2"/>
          <p:cNvSpPr>
            <a:spLocks noGrp="1" noChangeArrowheads="1"/>
          </p:cNvSpPr>
          <p:nvPr>
            <p:ph type="title"/>
          </p:nvPr>
        </p:nvSpPr>
        <p:spPr/>
        <p:txBody>
          <a:bodyPr/>
          <a:lstStyle/>
          <a:p>
            <a:pPr eaLnBrk="1" hangingPunct="1"/>
            <a:r>
              <a:rPr lang="ru-RU"/>
              <a:t>Построчное чтение текстового файла </a:t>
            </a:r>
          </a:p>
        </p:txBody>
      </p:sp>
      <p:sp>
        <p:nvSpPr>
          <p:cNvPr id="25605" name="Rectangle 3"/>
          <p:cNvSpPr>
            <a:spLocks noGrp="1" noChangeArrowheads="1"/>
          </p:cNvSpPr>
          <p:nvPr>
            <p:ph type="body" idx="1"/>
          </p:nvPr>
        </p:nvSpPr>
        <p:spPr/>
        <p:txBody>
          <a:bodyPr/>
          <a:lstStyle/>
          <a:p>
            <a:pPr eaLnBrk="1" hangingPunct="1">
              <a:buFont typeface="Wingdings" pitchFamily="2" charset="2"/>
              <a:buNone/>
            </a:pPr>
            <a:r>
              <a:rPr lang="en-US" sz="2000"/>
              <a:t>		     StreamReader f = new StreamReader( "text.txt" );</a:t>
            </a:r>
          </a:p>
          <a:p>
            <a:pPr eaLnBrk="1" hangingPunct="1">
              <a:buFont typeface="Wingdings" pitchFamily="2" charset="2"/>
              <a:buNone/>
            </a:pPr>
            <a:r>
              <a:rPr lang="en-US" sz="2000"/>
              <a:t>                string s;</a:t>
            </a:r>
          </a:p>
          <a:p>
            <a:pPr eaLnBrk="1" hangingPunct="1">
              <a:buFont typeface="Wingdings" pitchFamily="2" charset="2"/>
              <a:buNone/>
            </a:pPr>
            <a:r>
              <a:rPr lang="en-US" sz="2000"/>
              <a:t>                long i = 0; </a:t>
            </a:r>
          </a:p>
          <a:p>
            <a:pPr eaLnBrk="1" hangingPunct="1">
              <a:buFont typeface="Wingdings" pitchFamily="2" charset="2"/>
              <a:buNone/>
            </a:pPr>
            <a:r>
              <a:rPr lang="en-US" sz="2000"/>
              <a:t>                </a:t>
            </a:r>
          </a:p>
          <a:p>
            <a:pPr eaLnBrk="1" hangingPunct="1">
              <a:buFont typeface="Wingdings" pitchFamily="2" charset="2"/>
              <a:buNone/>
            </a:pPr>
            <a:r>
              <a:rPr lang="en-US" sz="2000"/>
              <a:t>                while ( ( </a:t>
            </a:r>
            <a:r>
              <a:rPr lang="en-US" sz="2000" b="1"/>
              <a:t>s = f.ReadLine()</a:t>
            </a:r>
            <a:r>
              <a:rPr lang="en-US" sz="2000"/>
              <a:t> ) != null )</a:t>
            </a:r>
          </a:p>
          <a:p>
            <a:pPr eaLnBrk="1" hangingPunct="1">
              <a:buFont typeface="Wingdings" pitchFamily="2" charset="2"/>
              <a:buNone/>
            </a:pPr>
            <a:r>
              <a:rPr lang="en-US" sz="2000"/>
              <a:t>                     Console.WriteLine( "{</a:t>
            </a:r>
            <a:r>
              <a:rPr lang="en-US" sz="2000" b="1">
                <a:solidFill>
                  <a:schemeClr val="hlink"/>
                </a:solidFill>
              </a:rPr>
              <a:t>0</a:t>
            </a:r>
            <a:r>
              <a:rPr lang="en-US" sz="2000"/>
              <a:t>}: {</a:t>
            </a:r>
            <a:r>
              <a:rPr lang="en-US" sz="2000" b="1">
                <a:solidFill>
                  <a:schemeClr val="folHlink"/>
                </a:solidFill>
              </a:rPr>
              <a:t>1</a:t>
            </a:r>
            <a:r>
              <a:rPr lang="en-US" sz="2000"/>
              <a:t>}", </a:t>
            </a:r>
            <a:r>
              <a:rPr lang="en-US" sz="2000" b="1">
                <a:solidFill>
                  <a:schemeClr val="hlink"/>
                </a:solidFill>
              </a:rPr>
              <a:t>++i</a:t>
            </a:r>
            <a:r>
              <a:rPr lang="en-US" sz="2000"/>
              <a:t>, </a:t>
            </a:r>
            <a:r>
              <a:rPr lang="en-US" sz="2000" b="1">
                <a:solidFill>
                  <a:schemeClr val="folHlink"/>
                </a:solidFill>
              </a:rPr>
              <a:t>s </a:t>
            </a:r>
            <a:r>
              <a:rPr lang="en-US" sz="2000"/>
              <a:t>);</a:t>
            </a:r>
          </a:p>
          <a:p>
            <a:pPr eaLnBrk="1" hangingPunct="1">
              <a:buFont typeface="Wingdings" pitchFamily="2" charset="2"/>
              <a:buNone/>
            </a:pPr>
            <a:r>
              <a:rPr lang="en-US" sz="2000"/>
              <a:t>                f.Close();</a:t>
            </a:r>
            <a:endParaRPr lang="ru-RU" sz="20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E48E6085-FA5A-47B4-8648-29ABAAE18260}" type="slidenum">
              <a:rPr lang="ru-RU"/>
              <a:pPr>
                <a:defRPr/>
              </a:pPr>
              <a:t>118</a:t>
            </a:fld>
            <a:endParaRPr lang="ru-RU"/>
          </a:p>
        </p:txBody>
      </p:sp>
      <p:sp>
        <p:nvSpPr>
          <p:cNvPr id="26628" name="Rectangle 2"/>
          <p:cNvSpPr>
            <a:spLocks noGrp="1" noChangeArrowheads="1"/>
          </p:cNvSpPr>
          <p:nvPr>
            <p:ph type="title"/>
          </p:nvPr>
        </p:nvSpPr>
        <p:spPr/>
        <p:txBody>
          <a:bodyPr/>
          <a:lstStyle/>
          <a:p>
            <a:pPr eaLnBrk="1" hangingPunct="1"/>
            <a:r>
              <a:rPr lang="ru-RU"/>
              <a:t>Чтение чисел из текстового файла – вар. 1</a:t>
            </a:r>
          </a:p>
        </p:txBody>
      </p:sp>
      <p:sp>
        <p:nvSpPr>
          <p:cNvPr id="77827" name="Rectangle 3"/>
          <p:cNvSpPr>
            <a:spLocks noGrp="1" noChangeArrowheads="1"/>
          </p:cNvSpPr>
          <p:nvPr>
            <p:ph type="body" idx="1"/>
          </p:nvPr>
        </p:nvSpPr>
        <p:spPr>
          <a:xfrm>
            <a:off x="468313" y="836613"/>
            <a:ext cx="8555037" cy="5761037"/>
          </a:xfrm>
        </p:spPr>
        <p:txBody>
          <a:bodyPr/>
          <a:lstStyle/>
          <a:p>
            <a:pPr eaLnBrk="1" hangingPunct="1">
              <a:lnSpc>
                <a:spcPct val="90000"/>
              </a:lnSpc>
              <a:buFont typeface="Wingdings" pitchFamily="2" charset="2"/>
              <a:buNone/>
            </a:pPr>
            <a:r>
              <a:rPr lang="en-US" sz="1800" noProof="1"/>
              <a:t>try {</a:t>
            </a:r>
          </a:p>
          <a:p>
            <a:pPr eaLnBrk="1" hangingPunct="1">
              <a:lnSpc>
                <a:spcPct val="90000"/>
              </a:lnSpc>
              <a:buFont typeface="Wingdings" pitchFamily="2" charset="2"/>
              <a:buNone/>
            </a:pPr>
            <a:r>
              <a:rPr lang="en-US" sz="1800" noProof="1"/>
              <a:t>        </a:t>
            </a:r>
            <a:r>
              <a:rPr lang="en-US" sz="1800" b="1" noProof="1"/>
              <a:t>List&lt;int&gt; </a:t>
            </a:r>
            <a:r>
              <a:rPr lang="en-US" sz="1800" b="1"/>
              <a:t>list_int</a:t>
            </a:r>
            <a:r>
              <a:rPr lang="en-US" sz="1800" b="1" noProof="1"/>
              <a:t> = new List&lt;int&gt;();</a:t>
            </a:r>
          </a:p>
          <a:p>
            <a:pPr eaLnBrk="1" hangingPunct="1">
              <a:lnSpc>
                <a:spcPct val="90000"/>
              </a:lnSpc>
              <a:buFont typeface="Wingdings" pitchFamily="2" charset="2"/>
              <a:buNone/>
            </a:pPr>
            <a:r>
              <a:rPr lang="ru-RU" sz="1800"/>
              <a:t>	    </a:t>
            </a:r>
            <a:r>
              <a:rPr lang="en-US" sz="1800" noProof="1"/>
              <a:t>StreamReader file_in = new StreamReader(</a:t>
            </a:r>
            <a:r>
              <a:rPr lang="en-US" sz="1800"/>
              <a:t> </a:t>
            </a:r>
            <a:r>
              <a:rPr lang="en-US" sz="1800" noProof="1"/>
              <a:t>@"D:\FILES\1024"</a:t>
            </a:r>
            <a:r>
              <a:rPr lang="en-US" sz="1800"/>
              <a:t> </a:t>
            </a:r>
            <a:r>
              <a:rPr lang="en-US" sz="1800" noProof="1"/>
              <a:t>);</a:t>
            </a:r>
          </a:p>
          <a:p>
            <a:pPr eaLnBrk="1" hangingPunct="1">
              <a:lnSpc>
                <a:spcPct val="90000"/>
              </a:lnSpc>
              <a:buFont typeface="Wingdings" pitchFamily="2" charset="2"/>
              <a:buNone/>
            </a:pPr>
            <a:r>
              <a:rPr lang="en-US" sz="1800" noProof="1"/>
              <a:t>        Regex regex = new Regex(</a:t>
            </a:r>
            <a:r>
              <a:rPr lang="en-US" sz="1800"/>
              <a:t> </a:t>
            </a:r>
            <a:r>
              <a:rPr lang="en-US" sz="1800" noProof="1">
                <a:solidFill>
                  <a:schemeClr val="folHlink"/>
                </a:solidFill>
              </a:rPr>
              <a:t>"[^0-9-+]</a:t>
            </a:r>
            <a:r>
              <a:rPr lang="en-US" sz="1800" b="1" noProof="1">
                <a:solidFill>
                  <a:schemeClr val="folHlink"/>
                </a:solidFill>
              </a:rPr>
              <a:t>+</a:t>
            </a:r>
            <a:r>
              <a:rPr lang="en-US" sz="1800" noProof="1">
                <a:solidFill>
                  <a:schemeClr val="folHlink"/>
                </a:solidFill>
              </a:rPr>
              <a:t>"</a:t>
            </a:r>
            <a:r>
              <a:rPr lang="en-US" sz="1800">
                <a:solidFill>
                  <a:schemeClr val="folHlink"/>
                </a:solidFill>
              </a:rPr>
              <a:t> </a:t>
            </a:r>
            <a:r>
              <a:rPr lang="en-US" sz="1800" noProof="1"/>
              <a:t>);</a:t>
            </a:r>
            <a:r>
              <a:rPr lang="ru-RU" sz="1800"/>
              <a:t>  </a:t>
            </a:r>
            <a:endParaRPr lang="ru-RU" sz="1800" noProof="1"/>
          </a:p>
          <a:p>
            <a:pPr eaLnBrk="1" hangingPunct="1">
              <a:lnSpc>
                <a:spcPct val="90000"/>
              </a:lnSpc>
              <a:buFont typeface="Wingdings" pitchFamily="2" charset="2"/>
              <a:buNone/>
            </a:pPr>
            <a:r>
              <a:rPr lang="ru-RU" sz="1800" noProof="1"/>
              <a:t>        </a:t>
            </a:r>
            <a:r>
              <a:rPr lang="en-US" sz="1800" b="1" noProof="1"/>
              <a:t>List&lt;string&gt; list</a:t>
            </a:r>
            <a:r>
              <a:rPr lang="en-US" sz="1800" b="1"/>
              <a:t>_string</a:t>
            </a:r>
            <a:r>
              <a:rPr lang="en-US" sz="1800" noProof="1"/>
              <a:t> = new List&lt;string&gt;(</a:t>
            </a:r>
            <a:endParaRPr lang="en-US" sz="1800"/>
          </a:p>
          <a:p>
            <a:pPr eaLnBrk="1" hangingPunct="1">
              <a:lnSpc>
                <a:spcPct val="90000"/>
              </a:lnSpc>
              <a:buFont typeface="Wingdings" pitchFamily="2" charset="2"/>
              <a:buNone/>
            </a:pPr>
            <a:r>
              <a:rPr lang="en-US" sz="1800"/>
              <a:t>                       </a:t>
            </a:r>
            <a:r>
              <a:rPr lang="en-US" sz="1800" noProof="1"/>
              <a:t>regex.Split(</a:t>
            </a:r>
            <a:r>
              <a:rPr lang="en-US" sz="1800"/>
              <a:t> </a:t>
            </a:r>
            <a:r>
              <a:rPr lang="en-US" sz="1800" b="1" noProof="1"/>
              <a:t>file_in.ReadToEnd()</a:t>
            </a:r>
            <a:r>
              <a:rPr lang="en-US" sz="1800" noProof="1"/>
              <a:t>.TrimStart(' ')</a:t>
            </a:r>
            <a:r>
              <a:rPr lang="en-US" sz="1800"/>
              <a:t> </a:t>
            </a:r>
            <a:r>
              <a:rPr lang="en-US" sz="1800" noProof="1"/>
              <a:t>)</a:t>
            </a:r>
            <a:r>
              <a:rPr lang="en-US" sz="1800"/>
              <a:t> </a:t>
            </a:r>
            <a:r>
              <a:rPr lang="en-US" sz="1800" noProof="1"/>
              <a:t>);</a:t>
            </a:r>
          </a:p>
          <a:p>
            <a:pPr eaLnBrk="1" hangingPunct="1">
              <a:lnSpc>
                <a:spcPct val="90000"/>
              </a:lnSpc>
              <a:buFont typeface="Wingdings" pitchFamily="2" charset="2"/>
              <a:buNone/>
            </a:pPr>
            <a:r>
              <a:rPr lang="ru-RU" sz="1800"/>
              <a:t>        </a:t>
            </a:r>
            <a:r>
              <a:rPr lang="en-US" sz="1800" noProof="1"/>
              <a:t>foreach (string </a:t>
            </a:r>
            <a:r>
              <a:rPr lang="en-US" sz="1800" i="1" noProof="1"/>
              <a:t>temp</a:t>
            </a:r>
            <a:r>
              <a:rPr lang="en-US" sz="1800" noProof="1"/>
              <a:t> in list</a:t>
            </a:r>
            <a:r>
              <a:rPr lang="en-US" sz="1800"/>
              <a:t>_string</a:t>
            </a:r>
            <a:r>
              <a:rPr lang="en-US" sz="1800" noProof="1"/>
              <a:t>)</a:t>
            </a:r>
            <a:endParaRPr lang="en-US" sz="1800"/>
          </a:p>
          <a:p>
            <a:pPr eaLnBrk="1" hangingPunct="1">
              <a:lnSpc>
                <a:spcPct val="90000"/>
              </a:lnSpc>
              <a:buFont typeface="Wingdings" pitchFamily="2" charset="2"/>
              <a:buNone/>
            </a:pPr>
            <a:r>
              <a:rPr lang="en-US" sz="1800"/>
              <a:t>                 </a:t>
            </a:r>
            <a:r>
              <a:rPr lang="en-US" sz="1800" noProof="1"/>
              <a:t> </a:t>
            </a:r>
            <a:r>
              <a:rPr lang="en-US" sz="1800" b="1"/>
              <a:t>list_int</a:t>
            </a:r>
            <a:r>
              <a:rPr lang="en-US" sz="1800" b="1" noProof="1"/>
              <a:t>.Add</a:t>
            </a:r>
            <a:r>
              <a:rPr lang="en-US" sz="1800" noProof="1"/>
              <a:t>(</a:t>
            </a:r>
            <a:r>
              <a:rPr lang="en-US" sz="1800"/>
              <a:t> </a:t>
            </a:r>
            <a:r>
              <a:rPr lang="en-US" sz="1800" noProof="1"/>
              <a:t>Convert.ToInt32(</a:t>
            </a:r>
            <a:r>
              <a:rPr lang="en-US" sz="1800" i="1" noProof="1"/>
              <a:t>temp</a:t>
            </a:r>
            <a:r>
              <a:rPr lang="en-US" sz="1800" noProof="1"/>
              <a:t>)</a:t>
            </a:r>
            <a:r>
              <a:rPr lang="en-US" sz="1800"/>
              <a:t> </a:t>
            </a:r>
            <a:r>
              <a:rPr lang="en-US" sz="1800" noProof="1"/>
              <a:t>);</a:t>
            </a:r>
          </a:p>
          <a:p>
            <a:pPr eaLnBrk="1" hangingPunct="1">
              <a:lnSpc>
                <a:spcPct val="90000"/>
              </a:lnSpc>
              <a:buFont typeface="Wingdings" pitchFamily="2" charset="2"/>
              <a:buNone/>
            </a:pPr>
            <a:r>
              <a:rPr lang="en-US" sz="1800" noProof="1"/>
              <a:t>        </a:t>
            </a:r>
            <a:endParaRPr lang="en-US" sz="1800"/>
          </a:p>
          <a:p>
            <a:pPr eaLnBrk="1" hangingPunct="1">
              <a:lnSpc>
                <a:spcPct val="90000"/>
              </a:lnSpc>
              <a:buFont typeface="Wingdings" pitchFamily="2" charset="2"/>
              <a:buNone/>
            </a:pPr>
            <a:r>
              <a:rPr lang="en-US" sz="1800"/>
              <a:t>        </a:t>
            </a:r>
            <a:r>
              <a:rPr lang="en-US" sz="1800" noProof="1"/>
              <a:t>foreach (int temp in </a:t>
            </a:r>
            <a:r>
              <a:rPr lang="en-US" sz="1800"/>
              <a:t>list_int</a:t>
            </a:r>
            <a:r>
              <a:rPr lang="en-US" sz="1800" noProof="1"/>
              <a:t>) Console.WriteLine(temp);</a:t>
            </a:r>
            <a:endParaRPr lang="en-US" sz="1800"/>
          </a:p>
          <a:p>
            <a:pPr eaLnBrk="1" hangingPunct="1">
              <a:lnSpc>
                <a:spcPct val="90000"/>
              </a:lnSpc>
              <a:buFont typeface="Wingdings" pitchFamily="2" charset="2"/>
              <a:buNone/>
            </a:pPr>
            <a:r>
              <a:rPr lang="en-US" sz="1800"/>
              <a:t>        ...</a:t>
            </a:r>
          </a:p>
          <a:p>
            <a:pPr eaLnBrk="1" hangingPunct="1">
              <a:lnSpc>
                <a:spcPct val="90000"/>
              </a:lnSpc>
              <a:buFont typeface="Wingdings" pitchFamily="2" charset="2"/>
              <a:buNone/>
            </a:pPr>
            <a:r>
              <a:rPr lang="en-US" sz="1800"/>
              <a:t>}</a:t>
            </a:r>
          </a:p>
          <a:p>
            <a:pPr eaLnBrk="1" hangingPunct="1">
              <a:lnSpc>
                <a:spcPct val="90000"/>
              </a:lnSpc>
              <a:buFont typeface="Wingdings" pitchFamily="2" charset="2"/>
              <a:buNone/>
            </a:pPr>
            <a:r>
              <a:rPr lang="en-US" sz="1800" noProof="1"/>
              <a:t>catch (FileNotFoundException e)</a:t>
            </a:r>
          </a:p>
          <a:p>
            <a:pPr eaLnBrk="1" hangingPunct="1">
              <a:lnSpc>
                <a:spcPct val="90000"/>
              </a:lnSpc>
              <a:buFont typeface="Wingdings" pitchFamily="2" charset="2"/>
              <a:buNone/>
            </a:pPr>
            <a:r>
              <a:rPr lang="en-US" sz="1800" noProof="1"/>
              <a:t>        {</a:t>
            </a:r>
            <a:r>
              <a:rPr lang="en-US" sz="1800"/>
              <a:t> </a:t>
            </a:r>
            <a:r>
              <a:rPr lang="en-US" sz="1800" noProof="1"/>
              <a:t> Console.WriteLine("</a:t>
            </a:r>
            <a:r>
              <a:rPr lang="ru-RU" sz="1800" noProof="1"/>
              <a:t>Нет файла</a:t>
            </a:r>
            <a:r>
              <a:rPr lang="en-US" sz="1800" noProof="1"/>
              <a:t>" + e.Message); return;</a:t>
            </a:r>
            <a:r>
              <a:rPr lang="ru-RU" sz="1800"/>
              <a:t> </a:t>
            </a:r>
            <a:r>
              <a:rPr lang="ru-RU" sz="1800" noProof="1"/>
              <a:t>}</a:t>
            </a:r>
          </a:p>
          <a:p>
            <a:pPr eaLnBrk="1" hangingPunct="1">
              <a:lnSpc>
                <a:spcPct val="90000"/>
              </a:lnSpc>
              <a:buFont typeface="Wingdings" pitchFamily="2" charset="2"/>
              <a:buNone/>
            </a:pPr>
            <a:r>
              <a:rPr lang="en-US" sz="1800" noProof="1"/>
              <a:t>catch (FormatException e)</a:t>
            </a:r>
          </a:p>
          <a:p>
            <a:pPr eaLnBrk="1" hangingPunct="1">
              <a:lnSpc>
                <a:spcPct val="90000"/>
              </a:lnSpc>
              <a:buFont typeface="Wingdings" pitchFamily="2" charset="2"/>
              <a:buNone/>
            </a:pPr>
            <a:r>
              <a:rPr lang="en-US" sz="1800" noProof="1"/>
              <a:t>        {  Console.WriteLine(e.Message); return;     }</a:t>
            </a:r>
            <a:endParaRPr lang="en-US" sz="1800"/>
          </a:p>
          <a:p>
            <a:pPr eaLnBrk="1" hangingPunct="1">
              <a:lnSpc>
                <a:spcPct val="90000"/>
              </a:lnSpc>
              <a:buFont typeface="Wingdings" pitchFamily="2" charset="2"/>
              <a:buNone/>
            </a:pPr>
            <a:r>
              <a:rPr lang="en-US" sz="1800"/>
              <a:t>catch { … }</a:t>
            </a:r>
            <a:endParaRPr lang="ru-RU"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7827">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7827">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7827">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782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7827">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782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79A36879-0B06-4FF7-90FC-9CD5F7CFB726}" type="slidenum">
              <a:rPr lang="ru-RU"/>
              <a:pPr>
                <a:defRPr/>
              </a:pPr>
              <a:t>119</a:t>
            </a:fld>
            <a:endParaRPr lang="ru-RU"/>
          </a:p>
        </p:txBody>
      </p:sp>
      <p:sp>
        <p:nvSpPr>
          <p:cNvPr id="27652" name="Rectangle 2"/>
          <p:cNvSpPr>
            <a:spLocks noGrp="1" noChangeArrowheads="1"/>
          </p:cNvSpPr>
          <p:nvPr>
            <p:ph type="title"/>
          </p:nvPr>
        </p:nvSpPr>
        <p:spPr/>
        <p:txBody>
          <a:bodyPr/>
          <a:lstStyle/>
          <a:p>
            <a:pPr eaLnBrk="1" hangingPunct="1"/>
            <a:r>
              <a:rPr lang="ru-RU"/>
              <a:t>Чтение чисел из текстового файла – вар. 2</a:t>
            </a:r>
          </a:p>
        </p:txBody>
      </p:sp>
      <p:sp>
        <p:nvSpPr>
          <p:cNvPr id="79876" name="Rectangle 4"/>
          <p:cNvSpPr>
            <a:spLocks noChangeArrowheads="1"/>
          </p:cNvSpPr>
          <p:nvPr/>
        </p:nvSpPr>
        <p:spPr bwMode="auto">
          <a:xfrm>
            <a:off x="250825" y="765175"/>
            <a:ext cx="8713788" cy="5761038"/>
          </a:xfrm>
          <a:prstGeom prst="rect">
            <a:avLst/>
          </a:prstGeom>
          <a:solidFill>
            <a:schemeClr val="bg2"/>
          </a:solidFill>
          <a:ln w="9525">
            <a:solidFill>
              <a:schemeClr val="tx1"/>
            </a:solidFill>
            <a:miter lim="800000"/>
            <a:headEnd/>
            <a:tailEnd/>
          </a:ln>
        </p:spPr>
        <p:txBody>
          <a:bodyPr/>
          <a:lstStyle/>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try {</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        StreamReader file_in = new StreamReader(</a:t>
            </a:r>
            <a:r>
              <a:rPr lang="en-US">
                <a:latin typeface="Verdana" pitchFamily="34" charset="0"/>
              </a:rPr>
              <a:t> </a:t>
            </a:r>
            <a:r>
              <a:rPr lang="en-US" noProof="1">
                <a:latin typeface="Verdana" pitchFamily="34" charset="0"/>
              </a:rPr>
              <a:t>@"D:\FILES\1024"</a:t>
            </a:r>
            <a:r>
              <a:rPr lang="en-US">
                <a:latin typeface="Verdana" pitchFamily="34" charset="0"/>
              </a:rPr>
              <a:t> </a:t>
            </a:r>
            <a:r>
              <a:rPr lang="en-US" noProof="1">
                <a:latin typeface="Verdana" pitchFamily="34" charset="0"/>
              </a:rPr>
              <a:t>);</a:t>
            </a:r>
          </a:p>
          <a:p>
            <a:pPr marL="342900" indent="-342900">
              <a:lnSpc>
                <a:spcPct val="105000"/>
              </a:lnSpc>
              <a:spcBef>
                <a:spcPct val="20000"/>
              </a:spcBef>
              <a:spcAft>
                <a:spcPct val="10000"/>
              </a:spcAft>
              <a:buClr>
                <a:schemeClr val="folHlink"/>
              </a:buClr>
              <a:buSzPct val="75000"/>
              <a:buFont typeface="Wingdings" pitchFamily="2" charset="2"/>
              <a:buNone/>
            </a:pPr>
            <a:r>
              <a:rPr lang="ru-RU">
                <a:latin typeface="Verdana" pitchFamily="34" charset="0"/>
              </a:rPr>
              <a:t>        </a:t>
            </a:r>
            <a:r>
              <a:rPr lang="en-US" noProof="1">
                <a:solidFill>
                  <a:schemeClr val="hlink"/>
                </a:solidFill>
                <a:latin typeface="Verdana" pitchFamily="34" charset="0"/>
              </a:rPr>
              <a:t>char[] delim = new char[] { ' ' };</a:t>
            </a:r>
            <a:endParaRPr lang="ru-RU">
              <a:solidFill>
                <a:schemeClr val="hlink"/>
              </a:solidFill>
              <a:latin typeface="Verdana" pitchFamily="34" charset="0"/>
            </a:endParaRPr>
          </a:p>
          <a:p>
            <a:pPr marL="342900" indent="-342900">
              <a:lnSpc>
                <a:spcPct val="105000"/>
              </a:lnSpc>
              <a:spcBef>
                <a:spcPct val="20000"/>
              </a:spcBef>
              <a:spcAft>
                <a:spcPct val="10000"/>
              </a:spcAft>
              <a:buClr>
                <a:schemeClr val="folHlink"/>
              </a:buClr>
              <a:buSzPct val="75000"/>
              <a:buFont typeface="Wingdings" pitchFamily="2" charset="2"/>
              <a:buNone/>
            </a:pPr>
            <a:r>
              <a:rPr lang="ru-RU">
                <a:solidFill>
                  <a:schemeClr val="hlink"/>
                </a:solidFill>
                <a:latin typeface="Verdana" pitchFamily="34" charset="0"/>
              </a:rPr>
              <a:t>        </a:t>
            </a:r>
            <a:r>
              <a:rPr lang="en-US" noProof="1">
                <a:solidFill>
                  <a:schemeClr val="hlink"/>
                </a:solidFill>
                <a:latin typeface="Verdana" pitchFamily="34" charset="0"/>
              </a:rPr>
              <a:t>List&lt;string&gt; list</a:t>
            </a:r>
            <a:r>
              <a:rPr lang="en-US">
                <a:solidFill>
                  <a:schemeClr val="hlink"/>
                </a:solidFill>
                <a:latin typeface="Verdana" pitchFamily="34" charset="0"/>
              </a:rPr>
              <a:t>_string</a:t>
            </a:r>
            <a:r>
              <a:rPr lang="en-US" noProof="1">
                <a:solidFill>
                  <a:schemeClr val="hlink"/>
                </a:solidFill>
                <a:latin typeface="Verdana" pitchFamily="34" charset="0"/>
              </a:rPr>
              <a:t> = new List&lt;string&gt;(</a:t>
            </a:r>
            <a:endParaRPr lang="ru-RU">
              <a:solidFill>
                <a:schemeClr val="hlink"/>
              </a:solidFill>
              <a:latin typeface="Verdana" pitchFamily="34" charset="0"/>
            </a:endParaRPr>
          </a:p>
          <a:p>
            <a:pPr marL="342900" indent="-342900">
              <a:lnSpc>
                <a:spcPct val="105000"/>
              </a:lnSpc>
              <a:spcBef>
                <a:spcPct val="20000"/>
              </a:spcBef>
              <a:spcAft>
                <a:spcPct val="10000"/>
              </a:spcAft>
              <a:buClr>
                <a:schemeClr val="folHlink"/>
              </a:buClr>
              <a:buSzPct val="75000"/>
              <a:buFont typeface="Wingdings" pitchFamily="2" charset="2"/>
              <a:buNone/>
            </a:pPr>
            <a:r>
              <a:rPr lang="ru-RU">
                <a:solidFill>
                  <a:schemeClr val="hlink"/>
                </a:solidFill>
                <a:latin typeface="Verdana" pitchFamily="34" charset="0"/>
              </a:rPr>
              <a:t>                   </a:t>
            </a:r>
            <a:r>
              <a:rPr lang="en-US" b="1" noProof="1">
                <a:solidFill>
                  <a:schemeClr val="hlink"/>
                </a:solidFill>
                <a:latin typeface="Verdana" pitchFamily="34" charset="0"/>
              </a:rPr>
              <a:t>file_in.ReadToEnd()</a:t>
            </a:r>
            <a:r>
              <a:rPr lang="en-US" noProof="1">
                <a:solidFill>
                  <a:schemeClr val="hlink"/>
                </a:solidFill>
                <a:latin typeface="Verdana" pitchFamily="34" charset="0"/>
              </a:rPr>
              <a:t>.Split(</a:t>
            </a:r>
            <a:r>
              <a:rPr lang="en-US">
                <a:solidFill>
                  <a:schemeClr val="hlink"/>
                </a:solidFill>
                <a:latin typeface="Verdana" pitchFamily="34" charset="0"/>
              </a:rPr>
              <a:t> </a:t>
            </a:r>
            <a:r>
              <a:rPr lang="en-US" noProof="1">
                <a:solidFill>
                  <a:schemeClr val="hlink"/>
                </a:solidFill>
                <a:latin typeface="Verdana" pitchFamily="34" charset="0"/>
              </a:rPr>
              <a:t>delim,</a:t>
            </a:r>
            <a:endParaRPr lang="ru-RU">
              <a:solidFill>
                <a:schemeClr val="hlink"/>
              </a:solidFill>
              <a:latin typeface="Verdana" pitchFamily="34" charset="0"/>
            </a:endParaRPr>
          </a:p>
          <a:p>
            <a:pPr marL="342900" indent="-342900">
              <a:lnSpc>
                <a:spcPct val="105000"/>
              </a:lnSpc>
              <a:spcBef>
                <a:spcPct val="20000"/>
              </a:spcBef>
              <a:spcAft>
                <a:spcPct val="10000"/>
              </a:spcAft>
              <a:buClr>
                <a:schemeClr val="folHlink"/>
              </a:buClr>
              <a:buSzPct val="75000"/>
              <a:buFont typeface="Wingdings" pitchFamily="2" charset="2"/>
              <a:buNone/>
            </a:pPr>
            <a:r>
              <a:rPr lang="ru-RU">
                <a:solidFill>
                  <a:schemeClr val="hlink"/>
                </a:solidFill>
                <a:latin typeface="Verdana" pitchFamily="34" charset="0"/>
              </a:rPr>
              <a:t>                            </a:t>
            </a:r>
            <a:r>
              <a:rPr lang="en-US" noProof="1">
                <a:solidFill>
                  <a:schemeClr val="hlink"/>
                </a:solidFill>
                <a:latin typeface="Verdana" pitchFamily="34" charset="0"/>
              </a:rPr>
              <a:t> StringSplitOptions.RemoveEmptyEntries</a:t>
            </a:r>
            <a:r>
              <a:rPr lang="en-US">
                <a:solidFill>
                  <a:schemeClr val="hlink"/>
                </a:solidFill>
                <a:latin typeface="Verdana" pitchFamily="34" charset="0"/>
              </a:rPr>
              <a:t> </a:t>
            </a:r>
            <a:r>
              <a:rPr lang="en-US" noProof="1">
                <a:solidFill>
                  <a:schemeClr val="hlink"/>
                </a:solidFill>
                <a:latin typeface="Verdana" pitchFamily="34" charset="0"/>
              </a:rPr>
              <a:t>));</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solidFill>
                  <a:schemeClr val="hlink"/>
                </a:solidFill>
                <a:latin typeface="Verdana" pitchFamily="34" charset="0"/>
              </a:rPr>
              <a:t>       List&lt;int&gt; </a:t>
            </a:r>
            <a:r>
              <a:rPr lang="en-US">
                <a:solidFill>
                  <a:schemeClr val="hlink"/>
                </a:solidFill>
                <a:latin typeface="Verdana" pitchFamily="34" charset="0"/>
              </a:rPr>
              <a:t>list_int</a:t>
            </a:r>
            <a:r>
              <a:rPr lang="en-US" noProof="1">
                <a:solidFill>
                  <a:schemeClr val="hlink"/>
                </a:solidFill>
                <a:latin typeface="Verdana" pitchFamily="34" charset="0"/>
              </a:rPr>
              <a:t> = </a:t>
            </a:r>
            <a:r>
              <a:rPr lang="en-US" b="1" noProof="1">
                <a:solidFill>
                  <a:schemeClr val="hlink"/>
                </a:solidFill>
                <a:latin typeface="Verdana" pitchFamily="34" charset="0"/>
              </a:rPr>
              <a:t>list_string.ConvertAll</a:t>
            </a:r>
            <a:r>
              <a:rPr lang="en-US" noProof="1">
                <a:solidFill>
                  <a:schemeClr val="hlink"/>
                </a:solidFill>
                <a:latin typeface="Verdana" pitchFamily="34" charset="0"/>
              </a:rPr>
              <a:t>&lt;int&gt;(Convert.ToInt32);</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        foreach (</a:t>
            </a:r>
            <a:r>
              <a:rPr lang="en-US">
                <a:latin typeface="Verdana" pitchFamily="34" charset="0"/>
              </a:rPr>
              <a:t> </a:t>
            </a:r>
            <a:r>
              <a:rPr lang="en-US" noProof="1">
                <a:latin typeface="Verdana" pitchFamily="34" charset="0"/>
              </a:rPr>
              <a:t>int temp in </a:t>
            </a:r>
            <a:r>
              <a:rPr lang="en-US">
                <a:latin typeface="Verdana" pitchFamily="34" charset="0"/>
              </a:rPr>
              <a:t>ist_int </a:t>
            </a:r>
            <a:r>
              <a:rPr lang="en-US" noProof="1">
                <a:latin typeface="Verdana" pitchFamily="34" charset="0"/>
              </a:rPr>
              <a:t>) Console.WriteLine(</a:t>
            </a:r>
            <a:r>
              <a:rPr lang="en-US">
                <a:latin typeface="Verdana" pitchFamily="34" charset="0"/>
              </a:rPr>
              <a:t> </a:t>
            </a:r>
            <a:r>
              <a:rPr lang="en-US" noProof="1">
                <a:latin typeface="Verdana" pitchFamily="34" charset="0"/>
              </a:rPr>
              <a:t>temp</a:t>
            </a:r>
            <a:r>
              <a:rPr lang="en-US">
                <a:latin typeface="Verdana" pitchFamily="34" charset="0"/>
              </a:rPr>
              <a:t> </a:t>
            </a:r>
            <a:r>
              <a:rPr lang="en-US" noProof="1">
                <a:latin typeface="Verdana" pitchFamily="34" charset="0"/>
              </a:rPr>
              <a:t>);</a:t>
            </a:r>
            <a:endParaRPr lang="en-US">
              <a:latin typeface="Verdana" pitchFamily="34" charset="0"/>
            </a:endParaRPr>
          </a:p>
          <a:p>
            <a:pPr marL="342900" indent="-342900">
              <a:lnSpc>
                <a:spcPct val="105000"/>
              </a:lnSpc>
              <a:spcBef>
                <a:spcPct val="20000"/>
              </a:spcBef>
              <a:spcAft>
                <a:spcPct val="10000"/>
              </a:spcAft>
              <a:buClr>
                <a:schemeClr val="folHlink"/>
              </a:buClr>
              <a:buSzPct val="75000"/>
              <a:buFont typeface="Wingdings" pitchFamily="2" charset="2"/>
              <a:buNone/>
            </a:pPr>
            <a:r>
              <a:rPr lang="en-US">
                <a:latin typeface="Verdana" pitchFamily="34" charset="0"/>
              </a:rPr>
              <a:t>        ...</a:t>
            </a:r>
          </a:p>
          <a:p>
            <a:pPr marL="342900" indent="-342900">
              <a:lnSpc>
                <a:spcPct val="105000"/>
              </a:lnSpc>
              <a:spcBef>
                <a:spcPct val="20000"/>
              </a:spcBef>
              <a:spcAft>
                <a:spcPct val="10000"/>
              </a:spcAft>
              <a:buClr>
                <a:schemeClr val="folHlink"/>
              </a:buClr>
              <a:buSzPct val="75000"/>
              <a:buFont typeface="Wingdings" pitchFamily="2" charset="2"/>
              <a:buNone/>
            </a:pPr>
            <a:r>
              <a:rPr lang="en-US">
                <a:latin typeface="Verdana" pitchFamily="34" charset="0"/>
              </a:rPr>
              <a:t>}</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catch (FileNotFoundException e)</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        {</a:t>
            </a:r>
            <a:r>
              <a:rPr lang="en-US">
                <a:latin typeface="Verdana" pitchFamily="34" charset="0"/>
              </a:rPr>
              <a:t> </a:t>
            </a:r>
            <a:r>
              <a:rPr lang="en-US" noProof="1">
                <a:latin typeface="Verdana" pitchFamily="34" charset="0"/>
              </a:rPr>
              <a:t> Console.WriteLine("</a:t>
            </a:r>
            <a:r>
              <a:rPr lang="ru-RU" noProof="1">
                <a:latin typeface="Verdana" pitchFamily="34" charset="0"/>
              </a:rPr>
              <a:t>Нет файла</a:t>
            </a:r>
            <a:r>
              <a:rPr lang="en-US" noProof="1">
                <a:latin typeface="Verdana" pitchFamily="34" charset="0"/>
              </a:rPr>
              <a:t>" + e.Message); return;</a:t>
            </a:r>
            <a:r>
              <a:rPr lang="ru-RU">
                <a:latin typeface="Verdana" pitchFamily="34" charset="0"/>
              </a:rPr>
              <a:t> </a:t>
            </a:r>
            <a:r>
              <a:rPr lang="ru-RU" noProof="1">
                <a:latin typeface="Verdana" pitchFamily="34" charset="0"/>
              </a:rPr>
              <a:t> }</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catch (FormatException e)</a:t>
            </a:r>
          </a:p>
          <a:p>
            <a:pPr marL="342900" indent="-342900">
              <a:lnSpc>
                <a:spcPct val="105000"/>
              </a:lnSpc>
              <a:spcBef>
                <a:spcPct val="20000"/>
              </a:spcBef>
              <a:spcAft>
                <a:spcPct val="10000"/>
              </a:spcAft>
              <a:buClr>
                <a:schemeClr val="folHlink"/>
              </a:buClr>
              <a:buSzPct val="75000"/>
              <a:buFont typeface="Wingdings" pitchFamily="2" charset="2"/>
              <a:buNone/>
            </a:pPr>
            <a:r>
              <a:rPr lang="en-US" noProof="1">
                <a:latin typeface="Verdana" pitchFamily="34" charset="0"/>
              </a:rPr>
              <a:t>        {  Console.WriteLine(e.Message); return;   }</a:t>
            </a:r>
            <a:endParaRPr lang="en-US">
              <a:latin typeface="Verdana" pitchFamily="34" charset="0"/>
            </a:endParaRPr>
          </a:p>
          <a:p>
            <a:pPr marL="342900" indent="-342900">
              <a:lnSpc>
                <a:spcPct val="105000"/>
              </a:lnSpc>
              <a:spcBef>
                <a:spcPct val="20000"/>
              </a:spcBef>
              <a:spcAft>
                <a:spcPct val="10000"/>
              </a:spcAft>
              <a:buClr>
                <a:schemeClr val="folHlink"/>
              </a:buClr>
              <a:buSzPct val="75000"/>
              <a:buFont typeface="Wingdings" pitchFamily="2" charset="2"/>
              <a:buNone/>
            </a:pPr>
            <a:r>
              <a:rPr lang="en-US">
                <a:latin typeface="Verdana" pitchFamily="34" charset="0"/>
              </a:rPr>
              <a:t>catch { … }</a:t>
            </a:r>
            <a:endParaRPr lang="ru-RU">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87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987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9876">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9876">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87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8675" name="Номер слайда 5"/>
          <p:cNvSpPr>
            <a:spLocks noGrp="1"/>
          </p:cNvSpPr>
          <p:nvPr>
            <p:ph type="sldNum" sz="quarter" idx="12"/>
          </p:nvPr>
        </p:nvSpPr>
        <p:spPr>
          <a:noFill/>
        </p:spPr>
        <p:txBody>
          <a:bodyPr/>
          <a:lstStyle/>
          <a:p>
            <a:fld id="{61921A04-7903-4F23-B9FA-EDA517FD7158}" type="slidenum">
              <a:rPr lang="ru-RU" smtClean="0">
                <a:solidFill>
                  <a:srgbClr val="000000"/>
                </a:solidFill>
              </a:rPr>
              <a:pPr/>
              <a:t>12</a:t>
            </a:fld>
            <a:endParaRPr lang="ru-RU">
              <a:solidFill>
                <a:srgbClr val="000000"/>
              </a:solidFill>
            </a:endParaRPr>
          </a:p>
        </p:txBody>
      </p:sp>
      <p:sp>
        <p:nvSpPr>
          <p:cNvPr id="28676" name="Rectangle 2"/>
          <p:cNvSpPr>
            <a:spLocks noGrp="1" noChangeArrowheads="1"/>
          </p:cNvSpPr>
          <p:nvPr>
            <p:ph type="title"/>
          </p:nvPr>
        </p:nvSpPr>
        <p:spPr>
          <a:xfrm>
            <a:off x="0" y="115888"/>
            <a:ext cx="9036050" cy="519112"/>
          </a:xfrm>
        </p:spPr>
        <p:txBody>
          <a:bodyPr/>
          <a:lstStyle/>
          <a:p>
            <a:pPr eaLnBrk="1" hangingPunct="1"/>
            <a:r>
              <a:rPr lang="ru-RU"/>
              <a:t>Область действия и время жизни переменных</a:t>
            </a:r>
          </a:p>
        </p:txBody>
      </p:sp>
      <p:sp>
        <p:nvSpPr>
          <p:cNvPr id="267267" name="Rectangle 3"/>
          <p:cNvSpPr>
            <a:spLocks noGrp="1" noChangeArrowheads="1"/>
          </p:cNvSpPr>
          <p:nvPr>
            <p:ph type="body" idx="1"/>
          </p:nvPr>
        </p:nvSpPr>
        <p:spPr>
          <a:xfrm>
            <a:off x="0" y="836613"/>
            <a:ext cx="9023350" cy="6192837"/>
          </a:xfrm>
        </p:spPr>
        <p:txBody>
          <a:bodyPr/>
          <a:lstStyle/>
          <a:p>
            <a:pPr eaLnBrk="1" hangingPunct="1">
              <a:spcBef>
                <a:spcPct val="35000"/>
              </a:spcBef>
              <a:spcAft>
                <a:spcPct val="35000"/>
              </a:spcAft>
            </a:pPr>
            <a:r>
              <a:rPr lang="ru-RU" sz="2000"/>
              <a:t>Переменные описываются внутри какого-л. блока: </a:t>
            </a:r>
          </a:p>
          <a:p>
            <a:pPr eaLnBrk="1" hangingPunct="1">
              <a:spcBef>
                <a:spcPct val="35000"/>
              </a:spcBef>
              <a:spcAft>
                <a:spcPct val="35000"/>
              </a:spcAft>
              <a:buFont typeface="Wingdings" pitchFamily="2" charset="2"/>
              <a:buNone/>
            </a:pPr>
            <a:r>
              <a:rPr lang="ru-RU" sz="2000"/>
              <a:t>	    </a:t>
            </a:r>
            <a:r>
              <a:rPr lang="en-US" sz="2000"/>
              <a:t>1</a:t>
            </a:r>
            <a:r>
              <a:rPr lang="ru-RU" sz="2000"/>
              <a:t>) класса </a:t>
            </a:r>
          </a:p>
          <a:p>
            <a:pPr eaLnBrk="1" hangingPunct="1">
              <a:spcBef>
                <a:spcPct val="35000"/>
              </a:spcBef>
              <a:spcAft>
                <a:spcPct val="35000"/>
              </a:spcAft>
              <a:buFont typeface="Wingdings" pitchFamily="2" charset="2"/>
              <a:buNone/>
            </a:pPr>
            <a:r>
              <a:rPr lang="ru-RU" sz="2000"/>
              <a:t>	    </a:t>
            </a:r>
            <a:r>
              <a:rPr lang="en-US" sz="2000"/>
              <a:t>2</a:t>
            </a:r>
            <a:r>
              <a:rPr lang="ru-RU" sz="2000"/>
              <a:t>) метода</a:t>
            </a:r>
            <a:r>
              <a:rPr lang="en-US" sz="2000"/>
              <a:t> </a:t>
            </a:r>
            <a:r>
              <a:rPr lang="ru-RU" sz="2000"/>
              <a:t>или блока внутри метода</a:t>
            </a:r>
          </a:p>
          <a:p>
            <a:pPr lvl="1" eaLnBrk="1" hangingPunct="1">
              <a:spcBef>
                <a:spcPct val="35000"/>
              </a:spcBef>
              <a:spcAft>
                <a:spcPct val="35000"/>
              </a:spcAft>
            </a:pPr>
            <a:r>
              <a:rPr lang="ru-RU" sz="1800"/>
              <a:t>Переменные, описанные </a:t>
            </a:r>
            <a:r>
              <a:rPr lang="ru-RU" sz="1800" i="1"/>
              <a:t>непосредственно внутри класса</a:t>
            </a:r>
            <a:r>
              <a:rPr lang="ru-RU" sz="1800"/>
              <a:t>, называются </a:t>
            </a:r>
            <a:r>
              <a:rPr lang="ru-RU" sz="1800" b="1">
                <a:solidFill>
                  <a:schemeClr val="hlink"/>
                </a:solidFill>
              </a:rPr>
              <a:t>полями класса</a:t>
            </a:r>
            <a:r>
              <a:rPr lang="ru-RU" sz="1800"/>
              <a:t>. </a:t>
            </a:r>
          </a:p>
          <a:p>
            <a:pPr lvl="1" eaLnBrk="1" hangingPunct="1">
              <a:spcBef>
                <a:spcPct val="35000"/>
              </a:spcBef>
              <a:spcAft>
                <a:spcPct val="35000"/>
              </a:spcAft>
            </a:pPr>
            <a:r>
              <a:rPr lang="ru-RU" sz="1800"/>
              <a:t>Переменные, описанные </a:t>
            </a:r>
            <a:r>
              <a:rPr lang="ru-RU" sz="1800" i="1"/>
              <a:t>внутри метода класса</a:t>
            </a:r>
            <a:r>
              <a:rPr lang="ru-RU" sz="1800"/>
              <a:t>, называются </a:t>
            </a:r>
            <a:r>
              <a:rPr lang="ru-RU" sz="1800" b="1">
                <a:solidFill>
                  <a:schemeClr val="hlink"/>
                </a:solidFill>
              </a:rPr>
              <a:t>локальными переменными</a:t>
            </a:r>
            <a:r>
              <a:rPr lang="ru-RU" sz="1800"/>
              <a:t>.</a:t>
            </a:r>
          </a:p>
          <a:p>
            <a:pPr eaLnBrk="1" hangingPunct="1">
              <a:spcBef>
                <a:spcPct val="35000"/>
              </a:spcBef>
              <a:spcAft>
                <a:spcPct val="35000"/>
              </a:spcAft>
            </a:pPr>
            <a:r>
              <a:rPr lang="ru-RU" sz="2000">
                <a:solidFill>
                  <a:schemeClr val="hlink"/>
                </a:solidFill>
              </a:rPr>
              <a:t>Область действия переменной</a:t>
            </a:r>
            <a:r>
              <a:rPr lang="ru-RU" sz="2000"/>
              <a:t> - область программы, где можно использовать переменную.</a:t>
            </a:r>
          </a:p>
          <a:p>
            <a:pPr eaLnBrk="1" hangingPunct="1">
              <a:spcBef>
                <a:spcPct val="35000"/>
              </a:spcBef>
              <a:spcAft>
                <a:spcPct val="35000"/>
              </a:spcAft>
            </a:pPr>
            <a:r>
              <a:rPr lang="ru-RU" sz="2000"/>
              <a:t>Область действия переменной начинается в точке ее описания и длится до конца блока, внутри которого она описана. </a:t>
            </a:r>
          </a:p>
          <a:p>
            <a:pPr eaLnBrk="1" hangingPunct="1">
              <a:spcBef>
                <a:spcPct val="35000"/>
              </a:spcBef>
              <a:spcAft>
                <a:spcPct val="35000"/>
              </a:spcAft>
            </a:pPr>
            <a:r>
              <a:rPr lang="ru-RU" sz="2000">
                <a:solidFill>
                  <a:schemeClr val="hlink"/>
                </a:solidFill>
              </a:rPr>
              <a:t>Время жизни</a:t>
            </a:r>
            <a:r>
              <a:rPr lang="ru-RU" sz="2000"/>
              <a:t>: переменные создаются при входе в их область действия (блок) и уничтожаются при выходе.</a:t>
            </a:r>
          </a:p>
          <a:p>
            <a:pPr eaLnBrk="1" hangingPunct="1"/>
            <a:endParaRPr lang="ru-RU"/>
          </a:p>
        </p:txBody>
      </p:sp>
      <p:sp>
        <p:nvSpPr>
          <p:cNvPr id="28678" name="Text Box 4"/>
          <p:cNvSpPr txBox="1">
            <a:spLocks noChangeArrowheads="1"/>
          </p:cNvSpPr>
          <p:nvPr/>
        </p:nvSpPr>
        <p:spPr bwMode="auto">
          <a:xfrm>
            <a:off x="5651500" y="1268413"/>
            <a:ext cx="3313113" cy="1079500"/>
          </a:xfrm>
          <a:prstGeom prst="rect">
            <a:avLst/>
          </a:prstGeom>
          <a:solidFill>
            <a:srgbClr val="FFFF99">
              <a:alpha val="56862"/>
            </a:srgbClr>
          </a:solidFill>
          <a:ln w="9525">
            <a:solidFill>
              <a:schemeClr val="tx1"/>
            </a:solidFill>
            <a:miter lim="800000"/>
            <a:headEnd/>
            <a:tailEnd/>
          </a:ln>
        </p:spPr>
        <p:txBody>
          <a:bodyPr>
            <a:spAutoFit/>
          </a:bodyPr>
          <a:lstStyle/>
          <a:p>
            <a:pPr fontAlgn="base">
              <a:spcBef>
                <a:spcPct val="0"/>
              </a:spcBef>
              <a:spcAft>
                <a:spcPct val="0"/>
              </a:spcAft>
            </a:pPr>
            <a:r>
              <a:rPr lang="ru-RU" sz="1600" b="1">
                <a:solidFill>
                  <a:srgbClr val="336699"/>
                </a:solidFill>
              </a:rPr>
              <a:t>Блок</a:t>
            </a:r>
            <a:r>
              <a:rPr lang="ru-RU" sz="1600">
                <a:solidFill>
                  <a:srgbClr val="000000"/>
                </a:solidFill>
              </a:rPr>
              <a:t> —</a:t>
            </a:r>
            <a:r>
              <a:rPr lang="en-US" sz="1600">
                <a:solidFill>
                  <a:srgbClr val="000000"/>
                </a:solidFill>
              </a:rPr>
              <a:t> </a:t>
            </a:r>
            <a:r>
              <a:rPr lang="ru-RU" sz="1600">
                <a:solidFill>
                  <a:srgbClr val="000000"/>
                </a:solidFill>
              </a:rPr>
              <a:t>код, заключенный в фигурные скобки. Основное назначение блока — группировка операторов.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26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726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726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72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p:cNvSpPr>
            <a:spLocks noGrp="1"/>
          </p:cNvSpPr>
          <p:nvPr>
            <p:ph type="title"/>
          </p:nvPr>
        </p:nvSpPr>
        <p:spPr/>
        <p:txBody>
          <a:bodyPr/>
          <a:lstStyle/>
          <a:p>
            <a:r>
              <a:rPr lang="ru-RU"/>
              <a:t>Организация справки </a:t>
            </a:r>
            <a:r>
              <a:rPr lang="en-US"/>
              <a:t>MSDN</a:t>
            </a:r>
            <a:endParaRPr lang="ru-RU"/>
          </a:p>
        </p:txBody>
      </p:sp>
      <p:sp>
        <p:nvSpPr>
          <p:cNvPr id="37891" name="Содержимое 2"/>
          <p:cNvSpPr>
            <a:spLocks noGrp="1"/>
          </p:cNvSpPr>
          <p:nvPr>
            <p:ph idx="1"/>
          </p:nvPr>
        </p:nvSpPr>
        <p:spPr/>
        <p:txBody>
          <a:bodyPr/>
          <a:lstStyle/>
          <a:p>
            <a:pPr>
              <a:buFont typeface="Wingdings" pitchFamily="2" charset="2"/>
              <a:buNone/>
            </a:pPr>
            <a:r>
              <a:rPr lang="ru-RU"/>
              <a:t>Для каждого элемента:</a:t>
            </a:r>
          </a:p>
          <a:p>
            <a:r>
              <a:rPr lang="ru-RU"/>
              <a:t>Имя</a:t>
            </a:r>
          </a:p>
          <a:p>
            <a:r>
              <a:rPr lang="ru-RU"/>
              <a:t>Назначение</a:t>
            </a:r>
          </a:p>
          <a:p>
            <a:r>
              <a:rPr lang="ru-RU"/>
              <a:t>Пространство имен, сборка</a:t>
            </a:r>
          </a:p>
          <a:p>
            <a:r>
              <a:rPr lang="ru-RU"/>
              <a:t>Синтаксис (</a:t>
            </a:r>
            <a:r>
              <a:rPr lang="en-US"/>
              <a:t>Syntax</a:t>
            </a:r>
            <a:r>
              <a:rPr lang="ru-RU"/>
              <a:t>)</a:t>
            </a:r>
          </a:p>
          <a:p>
            <a:r>
              <a:rPr lang="ru-RU"/>
              <a:t>Описание (</a:t>
            </a:r>
            <a:r>
              <a:rPr lang="en-US"/>
              <a:t>Remarks</a:t>
            </a:r>
            <a:r>
              <a:rPr lang="ru-RU"/>
              <a:t>)</a:t>
            </a:r>
          </a:p>
          <a:p>
            <a:r>
              <a:rPr lang="ru-RU"/>
              <a:t>Примеры (</a:t>
            </a:r>
            <a:r>
              <a:rPr lang="en-US"/>
              <a:t>Examples</a:t>
            </a:r>
            <a:r>
              <a:rPr lang="ru-RU"/>
              <a:t>)</a:t>
            </a:r>
          </a:p>
          <a:p>
            <a:r>
              <a:rPr lang="ru-RU"/>
              <a:t>Иерархия наследования, платформы, версия, …</a:t>
            </a:r>
          </a:p>
          <a:p>
            <a:r>
              <a:rPr lang="ru-RU"/>
              <a:t>Ссылки на родственную информацию (</a:t>
            </a:r>
            <a:r>
              <a:rPr lang="en-US"/>
              <a:t>See also)</a:t>
            </a:r>
            <a:endParaRPr lang="ru-RU"/>
          </a:p>
          <a:p>
            <a:endParaRPr lang="ru-RU"/>
          </a:p>
        </p:txBody>
      </p:sp>
      <p:sp>
        <p:nvSpPr>
          <p:cNvPr id="4" name="Дата 3"/>
          <p:cNvSpPr>
            <a:spLocks noGrp="1"/>
          </p:cNvSpPr>
          <p:nvPr>
            <p:ph type="dt" sz="quarter" idx="10"/>
          </p:nvPr>
        </p:nvSpPr>
        <p:spPr/>
        <p:txBody>
          <a:bodyPr/>
          <a:lstStyle/>
          <a:p>
            <a:pPr>
              <a:defRPr/>
            </a:pPr>
            <a:r>
              <a:rPr lang="en-US" dirty="0"/>
              <a:t>©</a:t>
            </a:r>
            <a:r>
              <a:rPr lang="ru-RU" dirty="0"/>
              <a:t>Павловская Т.А. (НИУ ИТМО)</a:t>
            </a:r>
          </a:p>
        </p:txBody>
      </p:sp>
      <p:sp>
        <p:nvSpPr>
          <p:cNvPr id="5" name="Номер слайда 4"/>
          <p:cNvSpPr>
            <a:spLocks noGrp="1"/>
          </p:cNvSpPr>
          <p:nvPr>
            <p:ph type="sldNum" sz="quarter" idx="12"/>
          </p:nvPr>
        </p:nvSpPr>
        <p:spPr/>
        <p:txBody>
          <a:bodyPr/>
          <a:lstStyle/>
          <a:p>
            <a:pPr>
              <a:defRPr/>
            </a:pPr>
            <a:fld id="{50953B99-8A50-4B16-9B8F-32B95E543514}" type="slidenum">
              <a:rPr lang="ru-RU" smtClean="0"/>
              <a:pPr>
                <a:defRPr/>
              </a:pPr>
              <a:t>120</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9699" name="Номер слайда 5"/>
          <p:cNvSpPr>
            <a:spLocks noGrp="1"/>
          </p:cNvSpPr>
          <p:nvPr>
            <p:ph type="sldNum" sz="quarter" idx="12"/>
          </p:nvPr>
        </p:nvSpPr>
        <p:spPr>
          <a:noFill/>
        </p:spPr>
        <p:txBody>
          <a:bodyPr/>
          <a:lstStyle/>
          <a:p>
            <a:fld id="{EFD35EDF-A6F3-4560-B1DB-0F47913F8416}" type="slidenum">
              <a:rPr lang="ru-RU" smtClean="0">
                <a:solidFill>
                  <a:srgbClr val="000000"/>
                </a:solidFill>
              </a:rPr>
              <a:pPr/>
              <a:t>13</a:t>
            </a:fld>
            <a:endParaRPr lang="ru-RU">
              <a:solidFill>
                <a:srgbClr val="000000"/>
              </a:solidFill>
            </a:endParaRPr>
          </a:p>
        </p:txBody>
      </p:sp>
      <p:sp>
        <p:nvSpPr>
          <p:cNvPr id="29700" name="Rectangle 2"/>
          <p:cNvSpPr>
            <a:spLocks noGrp="1" noChangeArrowheads="1"/>
          </p:cNvSpPr>
          <p:nvPr>
            <p:ph type="title"/>
          </p:nvPr>
        </p:nvSpPr>
        <p:spPr>
          <a:xfrm>
            <a:off x="323850" y="0"/>
            <a:ext cx="8990013" cy="519113"/>
          </a:xfrm>
        </p:spPr>
        <p:txBody>
          <a:bodyPr/>
          <a:lstStyle/>
          <a:p>
            <a:pPr eaLnBrk="1" hangingPunct="1"/>
            <a:r>
              <a:rPr lang="ru-RU"/>
              <a:t>Инициализация переменных</a:t>
            </a:r>
          </a:p>
        </p:txBody>
      </p:sp>
      <p:sp>
        <p:nvSpPr>
          <p:cNvPr id="29701" name="Rectangle 3"/>
          <p:cNvSpPr>
            <a:spLocks noGrp="1" noChangeArrowheads="1"/>
          </p:cNvSpPr>
          <p:nvPr>
            <p:ph type="body" idx="1"/>
          </p:nvPr>
        </p:nvSpPr>
        <p:spPr>
          <a:xfrm>
            <a:off x="323850" y="692150"/>
            <a:ext cx="8569325" cy="5976938"/>
          </a:xfrm>
        </p:spPr>
        <p:txBody>
          <a:bodyPr/>
          <a:lstStyle/>
          <a:p>
            <a:pPr marL="0" indent="14288" eaLnBrk="1" hangingPunct="1">
              <a:lnSpc>
                <a:spcPct val="110000"/>
              </a:lnSpc>
              <a:spcBef>
                <a:spcPct val="25000"/>
              </a:spcBef>
              <a:spcAft>
                <a:spcPct val="15000"/>
              </a:spcAft>
            </a:pPr>
            <a:r>
              <a:rPr lang="ru-RU" sz="2000"/>
              <a:t> При объявлении можно </a:t>
            </a:r>
            <a:r>
              <a:rPr lang="ru-RU" sz="2000" u="sng"/>
              <a:t>присвоить переменной начальное значение (</a:t>
            </a:r>
            <a:r>
              <a:rPr lang="ru-RU" sz="2000" i="1" u="sng">
                <a:solidFill>
                  <a:srgbClr val="0070C0"/>
                </a:solidFill>
              </a:rPr>
              <a:t>инициализировать</a:t>
            </a:r>
            <a:r>
              <a:rPr lang="ru-RU" sz="2000"/>
              <a:t>). </a:t>
            </a:r>
            <a:endParaRPr lang="en-US" sz="2000"/>
          </a:p>
          <a:p>
            <a:pPr marL="0" indent="14288" eaLnBrk="1" hangingPunct="1">
              <a:lnSpc>
                <a:spcPct val="110000"/>
              </a:lnSpc>
              <a:spcBef>
                <a:spcPct val="25000"/>
              </a:spcBef>
              <a:spcAft>
                <a:spcPct val="15000"/>
              </a:spcAft>
              <a:buFont typeface="Wingdings" pitchFamily="2" charset="2"/>
              <a:buNone/>
            </a:pPr>
            <a:r>
              <a:rPr lang="ru-RU" sz="2000">
                <a:solidFill>
                  <a:srgbClr val="006600"/>
                </a:solidFill>
              </a:rPr>
              <a:t>int</a:t>
            </a:r>
            <a:r>
              <a:rPr lang="en-US" sz="2000">
                <a:solidFill>
                  <a:srgbClr val="006600"/>
                </a:solidFill>
              </a:rPr>
              <a:t>	number</a:t>
            </a:r>
            <a:r>
              <a:rPr lang="ru-RU" sz="2000">
                <a:solidFill>
                  <a:srgbClr val="006600"/>
                </a:solidFill>
              </a:rPr>
              <a:t> = 100; </a:t>
            </a:r>
            <a:br>
              <a:rPr lang="en-US" sz="2000"/>
            </a:br>
            <a:r>
              <a:rPr lang="ru-RU" sz="2000">
                <a:solidFill>
                  <a:srgbClr val="006600"/>
                </a:solidFill>
              </a:rPr>
              <a:t>float</a:t>
            </a:r>
            <a:r>
              <a:rPr lang="en-US" sz="2000">
                <a:solidFill>
                  <a:srgbClr val="006600"/>
                </a:solidFill>
              </a:rPr>
              <a:t>	</a:t>
            </a:r>
            <a:r>
              <a:rPr lang="ru-RU" sz="2000">
                <a:solidFill>
                  <a:srgbClr val="006600"/>
                </a:solidFill>
              </a:rPr>
              <a:t>x 	= 0.02;</a:t>
            </a:r>
            <a:r>
              <a:rPr lang="en-US" sz="2000">
                <a:solidFill>
                  <a:srgbClr val="006600"/>
                </a:solidFill>
              </a:rPr>
              <a:t> </a:t>
            </a:r>
            <a:br>
              <a:rPr lang="en-US" sz="2000"/>
            </a:br>
            <a:r>
              <a:rPr lang="en-US" sz="2000">
                <a:solidFill>
                  <a:srgbClr val="006600"/>
                </a:solidFill>
              </a:rPr>
              <a:t>char	option</a:t>
            </a:r>
            <a:r>
              <a:rPr lang="ru-RU" sz="2000">
                <a:solidFill>
                  <a:srgbClr val="006600"/>
                </a:solidFill>
              </a:rPr>
              <a:t> = </a:t>
            </a:r>
            <a:r>
              <a:rPr lang="en-US" sz="2000">
                <a:solidFill>
                  <a:srgbClr val="006600"/>
                </a:solidFill>
              </a:rPr>
              <a:t>’</a:t>
            </a:r>
            <a:r>
              <a:rPr lang="ru-RU" sz="2000">
                <a:solidFill>
                  <a:srgbClr val="006600"/>
                </a:solidFill>
              </a:rPr>
              <a:t>ю</a:t>
            </a:r>
            <a:r>
              <a:rPr lang="en-US" sz="2000">
                <a:solidFill>
                  <a:srgbClr val="006600"/>
                </a:solidFill>
              </a:rPr>
              <a:t>’;</a:t>
            </a:r>
            <a:endParaRPr lang="ru-RU" sz="2000">
              <a:solidFill>
                <a:srgbClr val="006600"/>
              </a:solidFill>
            </a:endParaRPr>
          </a:p>
          <a:p>
            <a:pPr marL="0" indent="14288" eaLnBrk="1" hangingPunct="1">
              <a:lnSpc>
                <a:spcPct val="110000"/>
              </a:lnSpc>
              <a:spcBef>
                <a:spcPct val="25000"/>
              </a:spcBef>
              <a:spcAft>
                <a:spcPct val="15000"/>
              </a:spcAft>
              <a:buFont typeface="Wingdings" pitchFamily="2" charset="2"/>
              <a:buNone/>
            </a:pPr>
            <a:r>
              <a:rPr lang="ru-RU" sz="2000"/>
              <a:t> При инициализации можно использовать не только константы, но и выражения — главное, чтобы на момент описания они были вычислимыми, например:</a:t>
            </a:r>
          </a:p>
          <a:p>
            <a:pPr marL="0" indent="14288" eaLnBrk="1" hangingPunct="1">
              <a:lnSpc>
                <a:spcPct val="110000"/>
              </a:lnSpc>
              <a:spcBef>
                <a:spcPct val="25000"/>
              </a:spcBef>
              <a:spcAft>
                <a:spcPct val="15000"/>
              </a:spcAft>
              <a:buFont typeface="Wingdings" pitchFamily="2" charset="2"/>
              <a:buNone/>
            </a:pPr>
            <a:r>
              <a:rPr lang="ru-RU" sz="2000">
                <a:solidFill>
                  <a:srgbClr val="006600"/>
                </a:solidFill>
              </a:rPr>
              <a:t>int b = 1, a = 100; </a:t>
            </a:r>
          </a:p>
          <a:p>
            <a:pPr marL="0" indent="14288" eaLnBrk="1" hangingPunct="1">
              <a:lnSpc>
                <a:spcPct val="110000"/>
              </a:lnSpc>
              <a:spcBef>
                <a:spcPct val="25000"/>
              </a:spcBef>
              <a:spcAft>
                <a:spcPct val="15000"/>
              </a:spcAft>
              <a:buFont typeface="Wingdings" pitchFamily="2" charset="2"/>
              <a:buNone/>
            </a:pPr>
            <a:r>
              <a:rPr lang="ru-RU" sz="2000">
                <a:solidFill>
                  <a:srgbClr val="006600"/>
                </a:solidFill>
              </a:rPr>
              <a:t>int x = b * a + 25;</a:t>
            </a:r>
          </a:p>
          <a:p>
            <a:pPr marL="0" indent="14288" eaLnBrk="1" hangingPunct="1">
              <a:lnSpc>
                <a:spcPct val="110000"/>
              </a:lnSpc>
              <a:spcBef>
                <a:spcPct val="25000"/>
              </a:spcBef>
              <a:spcAft>
                <a:spcPct val="15000"/>
              </a:spcAft>
            </a:pPr>
            <a:r>
              <a:rPr lang="ru-RU" sz="2000"/>
              <a:t> </a:t>
            </a:r>
            <a:r>
              <a:rPr lang="ru-RU" sz="2000" b="1"/>
              <a:t>Поля класса</a:t>
            </a:r>
            <a:r>
              <a:rPr lang="ru-RU" sz="2000"/>
              <a:t> инициализируются «значением по умолчанию» (0 соответствующего типа). </a:t>
            </a:r>
          </a:p>
          <a:p>
            <a:pPr marL="0" indent="14288" eaLnBrk="1" hangingPunct="1">
              <a:lnSpc>
                <a:spcPct val="110000"/>
              </a:lnSpc>
              <a:spcBef>
                <a:spcPct val="25000"/>
              </a:spcBef>
              <a:spcAft>
                <a:spcPct val="15000"/>
              </a:spcAft>
            </a:pPr>
            <a:r>
              <a:rPr lang="ru-RU" sz="2000"/>
              <a:t> </a:t>
            </a:r>
            <a:r>
              <a:rPr lang="ru-RU" sz="2000" b="1"/>
              <a:t>Локальные  переменные</a:t>
            </a:r>
            <a:r>
              <a:rPr lang="ru-RU" sz="2000"/>
              <a:t> автоматически НЕ инициализируются. Рекомендуется всегда явным образом инициализировать переменные при описании.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34819" name="Номер слайда 5"/>
          <p:cNvSpPr>
            <a:spLocks noGrp="1"/>
          </p:cNvSpPr>
          <p:nvPr>
            <p:ph type="sldNum" sz="quarter" idx="12"/>
          </p:nvPr>
        </p:nvSpPr>
        <p:spPr>
          <a:noFill/>
        </p:spPr>
        <p:txBody>
          <a:bodyPr/>
          <a:lstStyle/>
          <a:p>
            <a:fld id="{6777E7D6-EF05-4A86-8DB0-F74E0DF82860}" type="slidenum">
              <a:rPr lang="ru-RU" smtClean="0">
                <a:solidFill>
                  <a:srgbClr val="000000"/>
                </a:solidFill>
              </a:rPr>
              <a:pPr/>
              <a:t>14</a:t>
            </a:fld>
            <a:endParaRPr lang="ru-RU">
              <a:solidFill>
                <a:srgbClr val="000000"/>
              </a:solidFill>
            </a:endParaRPr>
          </a:p>
        </p:txBody>
      </p:sp>
      <p:sp>
        <p:nvSpPr>
          <p:cNvPr id="34820" name="Rectangle 2"/>
          <p:cNvSpPr>
            <a:spLocks noGrp="1" noChangeArrowheads="1"/>
          </p:cNvSpPr>
          <p:nvPr>
            <p:ph type="title"/>
          </p:nvPr>
        </p:nvSpPr>
        <p:spPr/>
        <p:txBody>
          <a:bodyPr/>
          <a:lstStyle/>
          <a:p>
            <a:pPr eaLnBrk="1" hangingPunct="1"/>
            <a:r>
              <a:rPr lang="ru-RU"/>
              <a:t>Тип результата выражения</a:t>
            </a:r>
          </a:p>
        </p:txBody>
      </p:sp>
      <p:sp>
        <p:nvSpPr>
          <p:cNvPr id="34821" name="Rectangle 3"/>
          <p:cNvSpPr>
            <a:spLocks noGrp="1" noChangeArrowheads="1"/>
          </p:cNvSpPr>
          <p:nvPr>
            <p:ph type="body" idx="1"/>
          </p:nvPr>
        </p:nvSpPr>
        <p:spPr>
          <a:xfrm>
            <a:off x="468313" y="836613"/>
            <a:ext cx="8555037" cy="6021387"/>
          </a:xfrm>
        </p:spPr>
        <p:txBody>
          <a:bodyPr/>
          <a:lstStyle/>
          <a:p>
            <a:pPr eaLnBrk="1" hangingPunct="1">
              <a:lnSpc>
                <a:spcPct val="115000"/>
              </a:lnSpc>
              <a:spcBef>
                <a:spcPct val="30000"/>
              </a:spcBef>
              <a:spcAft>
                <a:spcPct val="25000"/>
              </a:spcAft>
            </a:pPr>
            <a:r>
              <a:rPr lang="ru-RU" sz="2000"/>
              <a:t>Если входящие в выражение </a:t>
            </a:r>
            <a:r>
              <a:rPr lang="ru-RU" sz="2000" b="1">
                <a:solidFill>
                  <a:schemeClr val="hlink"/>
                </a:solidFill>
              </a:rPr>
              <a:t>операнды</a:t>
            </a:r>
            <a:r>
              <a:rPr lang="ru-RU" sz="2000">
                <a:solidFill>
                  <a:schemeClr val="hlink"/>
                </a:solidFill>
              </a:rPr>
              <a:t> </a:t>
            </a:r>
            <a:r>
              <a:rPr lang="ru-RU" sz="2000" b="1">
                <a:solidFill>
                  <a:schemeClr val="hlink"/>
                </a:solidFill>
              </a:rPr>
              <a:t>одного типа</a:t>
            </a:r>
            <a:r>
              <a:rPr lang="ru-RU" sz="2000"/>
              <a:t> и операция для этого типа определена, то результат выражения будет иметь тот же тип.</a:t>
            </a:r>
          </a:p>
          <a:p>
            <a:pPr eaLnBrk="1" hangingPunct="1">
              <a:lnSpc>
                <a:spcPct val="115000"/>
              </a:lnSpc>
              <a:spcBef>
                <a:spcPct val="30000"/>
              </a:spcBef>
              <a:spcAft>
                <a:spcPct val="25000"/>
              </a:spcAft>
            </a:pPr>
            <a:r>
              <a:rPr lang="ru-RU" sz="2000"/>
              <a:t>Если </a:t>
            </a:r>
            <a:r>
              <a:rPr lang="ru-RU" sz="2000" b="1">
                <a:solidFill>
                  <a:schemeClr val="hlink"/>
                </a:solidFill>
              </a:rPr>
              <a:t>операнды</a:t>
            </a:r>
            <a:r>
              <a:rPr lang="ru-RU" sz="2000">
                <a:solidFill>
                  <a:schemeClr val="hlink"/>
                </a:solidFill>
              </a:rPr>
              <a:t> </a:t>
            </a:r>
            <a:r>
              <a:rPr lang="ru-RU" sz="2000" b="1">
                <a:solidFill>
                  <a:schemeClr val="hlink"/>
                </a:solidFill>
              </a:rPr>
              <a:t>разного типа</a:t>
            </a:r>
            <a:r>
              <a:rPr lang="ru-RU" sz="2000"/>
              <a:t> и (или) операция для этого типа не определена, перед вычислениями автоматически выполняется </a:t>
            </a:r>
            <a:r>
              <a:rPr lang="ru-RU" sz="2000">
                <a:solidFill>
                  <a:schemeClr val="hlink"/>
                </a:solidFill>
              </a:rPr>
              <a:t>преобразование типа</a:t>
            </a:r>
            <a:r>
              <a:rPr lang="ru-RU" sz="2000"/>
              <a:t> по правилам, обеспечивающим приведение </a:t>
            </a:r>
            <a:r>
              <a:rPr lang="ru-RU" sz="2000" i="1"/>
              <a:t>более коротких типов к более длинным</a:t>
            </a:r>
            <a:r>
              <a:rPr lang="ru-RU" sz="2000"/>
              <a:t> для сохранения значимости и точности. </a:t>
            </a:r>
          </a:p>
          <a:p>
            <a:pPr eaLnBrk="1" hangingPunct="1">
              <a:lnSpc>
                <a:spcPct val="115000"/>
              </a:lnSpc>
              <a:spcBef>
                <a:spcPct val="30000"/>
              </a:spcBef>
              <a:spcAft>
                <a:spcPct val="25000"/>
              </a:spcAft>
              <a:buFont typeface="Wingdings" pitchFamily="2" charset="2"/>
              <a:buNone/>
            </a:pPr>
            <a:r>
              <a:rPr lang="ru-RU" sz="2000"/>
              <a:t>		</a:t>
            </a:r>
            <a:r>
              <a:rPr lang="en-US" sz="2000" noProof="1">
                <a:solidFill>
                  <a:srgbClr val="006600"/>
                </a:solidFill>
              </a:rPr>
              <a:t>char </a:t>
            </a:r>
            <a:r>
              <a:rPr lang="ru-RU" sz="2000">
                <a:solidFill>
                  <a:srgbClr val="006600"/>
                </a:solidFill>
              </a:rPr>
              <a:t>   </a:t>
            </a:r>
            <a:r>
              <a:rPr lang="en-US" sz="2000" noProof="1">
                <a:solidFill>
                  <a:srgbClr val="006600"/>
                </a:solidFill>
              </a:rPr>
              <a:t>c = 'A';</a:t>
            </a:r>
          </a:p>
          <a:p>
            <a:pPr eaLnBrk="1" hangingPunct="1">
              <a:buFont typeface="Wingdings" pitchFamily="2" charset="2"/>
              <a:buNone/>
            </a:pPr>
            <a:r>
              <a:rPr lang="ru-RU" sz="2000">
                <a:solidFill>
                  <a:srgbClr val="006600"/>
                </a:solidFill>
              </a:rPr>
              <a:t>		</a:t>
            </a:r>
            <a:r>
              <a:rPr lang="en-US" sz="2000" noProof="1">
                <a:solidFill>
                  <a:srgbClr val="006600"/>
                </a:solidFill>
              </a:rPr>
              <a:t>int </a:t>
            </a:r>
            <a:r>
              <a:rPr lang="ru-RU" sz="2000">
                <a:solidFill>
                  <a:srgbClr val="006600"/>
                </a:solidFill>
              </a:rPr>
              <a:t>      </a:t>
            </a:r>
            <a:r>
              <a:rPr lang="en-US" sz="2000" noProof="1">
                <a:solidFill>
                  <a:srgbClr val="006600"/>
                </a:solidFill>
              </a:rPr>
              <a:t>i = 100;</a:t>
            </a:r>
          </a:p>
          <a:p>
            <a:pPr eaLnBrk="1" hangingPunct="1">
              <a:buFont typeface="Wingdings" pitchFamily="2" charset="2"/>
              <a:buNone/>
            </a:pPr>
            <a:r>
              <a:rPr lang="ru-RU" sz="2000">
                <a:solidFill>
                  <a:srgbClr val="006600"/>
                </a:solidFill>
              </a:rPr>
              <a:t>		</a:t>
            </a:r>
            <a:r>
              <a:rPr lang="en-US" sz="2000" noProof="1">
                <a:solidFill>
                  <a:srgbClr val="006600"/>
                </a:solidFill>
              </a:rPr>
              <a:t>double d = </a:t>
            </a:r>
            <a:r>
              <a:rPr lang="en-US" sz="2000">
                <a:solidFill>
                  <a:srgbClr val="006600"/>
                </a:solidFill>
              </a:rPr>
              <a:t>1</a:t>
            </a:r>
            <a:r>
              <a:rPr lang="en-US" sz="2000" noProof="1">
                <a:solidFill>
                  <a:srgbClr val="006600"/>
                </a:solidFill>
              </a:rPr>
              <a:t>;</a:t>
            </a:r>
            <a:endParaRPr lang="ru-RU" sz="2000">
              <a:solidFill>
                <a:srgbClr val="006600"/>
              </a:solidFill>
            </a:endParaRPr>
          </a:p>
          <a:p>
            <a:pPr eaLnBrk="1" hangingPunct="1">
              <a:buFont typeface="Wingdings" pitchFamily="2" charset="2"/>
              <a:buNone/>
            </a:pPr>
            <a:r>
              <a:rPr lang="ru-RU" sz="2000">
                <a:solidFill>
                  <a:srgbClr val="006600"/>
                </a:solidFill>
              </a:rPr>
              <a:t>		</a:t>
            </a:r>
            <a:r>
              <a:rPr lang="en-US" sz="2000">
                <a:solidFill>
                  <a:srgbClr val="006600"/>
                </a:solidFill>
              </a:rPr>
              <a:t>double summa = </a:t>
            </a:r>
            <a:r>
              <a:rPr lang="en-US" sz="2000" b="1">
                <a:solidFill>
                  <a:srgbClr val="006600"/>
                </a:solidFill>
              </a:rPr>
              <a:t>c + i</a:t>
            </a:r>
            <a:r>
              <a:rPr lang="en-US" sz="2000">
                <a:solidFill>
                  <a:srgbClr val="006600"/>
                </a:solidFill>
              </a:rPr>
              <a:t> + d;    // 166</a:t>
            </a:r>
            <a:endParaRPr lang="ru-RU" sz="2000">
              <a:solidFill>
                <a:srgbClr val="006600"/>
              </a:solidFill>
            </a:endParaRPr>
          </a:p>
          <a:p>
            <a:pPr eaLnBrk="1" hangingPunct="1">
              <a:lnSpc>
                <a:spcPct val="115000"/>
              </a:lnSpc>
              <a:spcBef>
                <a:spcPct val="30000"/>
              </a:spcBef>
              <a:spcAft>
                <a:spcPct val="25000"/>
              </a:spcAft>
            </a:pPr>
            <a:endParaRPr lang="ru-RU" sz="2000">
              <a:solidFill>
                <a:srgbClr val="0066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35843" name="Номер слайда 5"/>
          <p:cNvSpPr>
            <a:spLocks noGrp="1"/>
          </p:cNvSpPr>
          <p:nvPr>
            <p:ph type="sldNum" sz="quarter" idx="12"/>
          </p:nvPr>
        </p:nvSpPr>
        <p:spPr>
          <a:noFill/>
        </p:spPr>
        <p:txBody>
          <a:bodyPr/>
          <a:lstStyle/>
          <a:p>
            <a:fld id="{CE4FB7FB-BD7B-487E-99DC-2E445B4BE48E}" type="slidenum">
              <a:rPr lang="ru-RU" smtClean="0">
                <a:solidFill>
                  <a:srgbClr val="000000"/>
                </a:solidFill>
              </a:rPr>
              <a:pPr/>
              <a:t>15</a:t>
            </a:fld>
            <a:endParaRPr lang="ru-RU">
              <a:solidFill>
                <a:srgbClr val="000000"/>
              </a:solidFill>
            </a:endParaRPr>
          </a:p>
        </p:txBody>
      </p:sp>
      <p:sp>
        <p:nvSpPr>
          <p:cNvPr id="35844" name="Rectangle 2"/>
          <p:cNvSpPr>
            <a:spLocks noGrp="1" noChangeArrowheads="1"/>
          </p:cNvSpPr>
          <p:nvPr>
            <p:ph type="title"/>
          </p:nvPr>
        </p:nvSpPr>
        <p:spPr/>
        <p:txBody>
          <a:bodyPr/>
          <a:lstStyle/>
          <a:p>
            <a:pPr eaLnBrk="1" hangingPunct="1"/>
            <a:r>
              <a:rPr lang="ru-RU"/>
              <a:t>Явное преобразование типа</a:t>
            </a:r>
          </a:p>
        </p:txBody>
      </p:sp>
      <p:sp>
        <p:nvSpPr>
          <p:cNvPr id="35845" name="Rectangle 3"/>
          <p:cNvSpPr>
            <a:spLocks noGrp="1" noChangeArrowheads="1"/>
          </p:cNvSpPr>
          <p:nvPr>
            <p:ph type="body" idx="1"/>
          </p:nvPr>
        </p:nvSpPr>
        <p:spPr/>
        <p:txBody>
          <a:bodyPr/>
          <a:lstStyle/>
          <a:p>
            <a:pPr eaLnBrk="1" hangingPunct="1">
              <a:lnSpc>
                <a:spcPct val="115000"/>
              </a:lnSpc>
              <a:spcBef>
                <a:spcPct val="30000"/>
              </a:spcBef>
              <a:spcAft>
                <a:spcPct val="25000"/>
              </a:spcAft>
            </a:pPr>
            <a:r>
              <a:rPr lang="ru-RU" sz="2000"/>
              <a:t>Автоматическое (</a:t>
            </a:r>
            <a:r>
              <a:rPr lang="ru-RU" sz="2000" i="1">
                <a:solidFill>
                  <a:schemeClr val="hlink"/>
                </a:solidFill>
              </a:rPr>
              <a:t>неявное</a:t>
            </a:r>
            <a:r>
              <a:rPr lang="ru-RU" sz="2000"/>
              <a:t>) преобразование возможно не всегда, а только если при этом не может случиться потеря значимости.</a:t>
            </a:r>
          </a:p>
          <a:p>
            <a:pPr eaLnBrk="1" hangingPunct="1">
              <a:lnSpc>
                <a:spcPct val="115000"/>
              </a:lnSpc>
              <a:spcBef>
                <a:spcPct val="30000"/>
              </a:spcBef>
              <a:spcAft>
                <a:spcPct val="25000"/>
              </a:spcAft>
            </a:pPr>
            <a:r>
              <a:rPr lang="ru-RU" sz="2000"/>
              <a:t>Если неявного преобразования из одного типа в другой не существует, программист может задать </a:t>
            </a:r>
            <a:r>
              <a:rPr lang="ru-RU" sz="2000" i="1">
                <a:solidFill>
                  <a:schemeClr val="hlink"/>
                </a:solidFill>
              </a:rPr>
              <a:t>явное</a:t>
            </a:r>
            <a:r>
              <a:rPr lang="ru-RU" sz="2000"/>
              <a:t> преобразование типа с помощью операции </a:t>
            </a:r>
            <a:r>
              <a:rPr lang="ru-RU" sz="2000">
                <a:solidFill>
                  <a:schemeClr val="folHlink"/>
                </a:solidFill>
              </a:rPr>
              <a:t>(тип)</a:t>
            </a:r>
            <a:r>
              <a:rPr lang="en-US" sz="2000">
                <a:solidFill>
                  <a:schemeClr val="folHlink"/>
                </a:solidFill>
              </a:rPr>
              <a:t> </a:t>
            </a:r>
            <a:r>
              <a:rPr lang="ru-RU" sz="2000">
                <a:solidFill>
                  <a:schemeClr val="folHlink"/>
                </a:solidFill>
              </a:rPr>
              <a:t>x</a:t>
            </a:r>
            <a:r>
              <a:rPr lang="ru-RU" sz="2000"/>
              <a:t>. </a:t>
            </a:r>
          </a:p>
          <a:p>
            <a:pPr eaLnBrk="1" hangingPunct="1">
              <a:lnSpc>
                <a:spcPct val="115000"/>
              </a:lnSpc>
              <a:spcBef>
                <a:spcPct val="30000"/>
              </a:spcBef>
              <a:spcAft>
                <a:spcPct val="25000"/>
              </a:spcAft>
              <a:buFont typeface="Wingdings" pitchFamily="2" charset="2"/>
              <a:buNone/>
            </a:pPr>
            <a:r>
              <a:rPr lang="ru-RU" sz="1800">
                <a:solidFill>
                  <a:srgbClr val="006600"/>
                </a:solidFill>
              </a:rPr>
              <a:t>		</a:t>
            </a:r>
            <a:r>
              <a:rPr lang="en-US" sz="2000" noProof="1">
                <a:solidFill>
                  <a:srgbClr val="006600"/>
                </a:solidFill>
              </a:rPr>
              <a:t>char </a:t>
            </a:r>
            <a:r>
              <a:rPr lang="ru-RU" sz="2000">
                <a:solidFill>
                  <a:srgbClr val="006600"/>
                </a:solidFill>
              </a:rPr>
              <a:t>   </a:t>
            </a:r>
            <a:r>
              <a:rPr lang="en-US" sz="2000" noProof="1">
                <a:solidFill>
                  <a:srgbClr val="006600"/>
                </a:solidFill>
              </a:rPr>
              <a:t>c = 'A';</a:t>
            </a:r>
          </a:p>
          <a:p>
            <a:pPr eaLnBrk="1" hangingPunct="1">
              <a:buFont typeface="Wingdings" pitchFamily="2" charset="2"/>
              <a:buNone/>
            </a:pPr>
            <a:r>
              <a:rPr lang="ru-RU" sz="2000">
                <a:solidFill>
                  <a:srgbClr val="006600"/>
                </a:solidFill>
              </a:rPr>
              <a:t>		</a:t>
            </a:r>
            <a:r>
              <a:rPr lang="en-US" sz="2000" noProof="1">
                <a:solidFill>
                  <a:srgbClr val="006600"/>
                </a:solidFill>
              </a:rPr>
              <a:t>int </a:t>
            </a:r>
            <a:r>
              <a:rPr lang="ru-RU" sz="2000">
                <a:solidFill>
                  <a:srgbClr val="006600"/>
                </a:solidFill>
              </a:rPr>
              <a:t>      </a:t>
            </a:r>
            <a:r>
              <a:rPr lang="en-US" sz="2000" noProof="1">
                <a:solidFill>
                  <a:srgbClr val="006600"/>
                </a:solidFill>
              </a:rPr>
              <a:t>i = 100;</a:t>
            </a:r>
          </a:p>
          <a:p>
            <a:pPr eaLnBrk="1" hangingPunct="1">
              <a:buFont typeface="Wingdings" pitchFamily="2" charset="2"/>
              <a:buNone/>
            </a:pPr>
            <a:r>
              <a:rPr lang="ru-RU" sz="2000">
                <a:solidFill>
                  <a:srgbClr val="006600"/>
                </a:solidFill>
              </a:rPr>
              <a:t>		</a:t>
            </a:r>
            <a:r>
              <a:rPr lang="en-US" sz="2000" noProof="1">
                <a:solidFill>
                  <a:srgbClr val="006600"/>
                </a:solidFill>
              </a:rPr>
              <a:t>double d = </a:t>
            </a:r>
            <a:r>
              <a:rPr lang="en-US" sz="2000">
                <a:solidFill>
                  <a:srgbClr val="006600"/>
                </a:solidFill>
              </a:rPr>
              <a:t>1</a:t>
            </a:r>
            <a:r>
              <a:rPr lang="en-US" sz="2000" noProof="1">
                <a:solidFill>
                  <a:srgbClr val="006600"/>
                </a:solidFill>
              </a:rPr>
              <a:t>;</a:t>
            </a:r>
            <a:endParaRPr lang="ru-RU" sz="2000">
              <a:solidFill>
                <a:srgbClr val="006600"/>
              </a:solidFill>
            </a:endParaRPr>
          </a:p>
          <a:p>
            <a:pPr eaLnBrk="1" hangingPunct="1">
              <a:buFont typeface="Wingdings" pitchFamily="2" charset="2"/>
              <a:buNone/>
            </a:pPr>
            <a:r>
              <a:rPr lang="ru-RU" sz="2000">
                <a:solidFill>
                  <a:srgbClr val="006600"/>
                </a:solidFill>
              </a:rPr>
              <a:t>		с = </a:t>
            </a:r>
            <a:r>
              <a:rPr lang="en-US" sz="2000">
                <a:solidFill>
                  <a:srgbClr val="006600"/>
                </a:solidFill>
              </a:rPr>
              <a:t>(char) i;                   // 'd'</a:t>
            </a:r>
          </a:p>
          <a:p>
            <a:pPr eaLnBrk="1" hangingPunct="1">
              <a:buFont typeface="Wingdings" pitchFamily="2" charset="2"/>
              <a:buNone/>
            </a:pPr>
            <a:r>
              <a:rPr lang="en-US" sz="2000">
                <a:solidFill>
                  <a:srgbClr val="006600"/>
                </a:solidFill>
              </a:rPr>
              <a:t>		c = (char) d;</a:t>
            </a:r>
          </a:p>
          <a:p>
            <a:pPr eaLnBrk="1" hangingPunct="1">
              <a:buFont typeface="Wingdings" pitchFamily="2" charset="2"/>
              <a:buNone/>
            </a:pPr>
            <a:r>
              <a:rPr lang="en-US" sz="2000">
                <a:solidFill>
                  <a:srgbClr val="006600"/>
                </a:solidFill>
              </a:rPr>
              <a:t>		i = (int) d;</a:t>
            </a:r>
            <a:endParaRPr lang="ru-RU" sz="2000"/>
          </a:p>
          <a:p>
            <a:pPr eaLnBrk="1" hangingPunct="1"/>
            <a:endParaRPr lang="ru-RU"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36867" name="Номер слайда 5"/>
          <p:cNvSpPr>
            <a:spLocks noGrp="1"/>
          </p:cNvSpPr>
          <p:nvPr>
            <p:ph type="sldNum" sz="quarter" idx="12"/>
          </p:nvPr>
        </p:nvSpPr>
        <p:spPr>
          <a:noFill/>
        </p:spPr>
        <p:txBody>
          <a:bodyPr/>
          <a:lstStyle/>
          <a:p>
            <a:fld id="{98948104-A7EA-4F82-9D59-51FF7BA91B90}" type="slidenum">
              <a:rPr lang="ru-RU" smtClean="0">
                <a:solidFill>
                  <a:srgbClr val="000000"/>
                </a:solidFill>
              </a:rPr>
              <a:pPr/>
              <a:t>16</a:t>
            </a:fld>
            <a:endParaRPr lang="ru-RU">
              <a:solidFill>
                <a:srgbClr val="000000"/>
              </a:solidFill>
            </a:endParaRPr>
          </a:p>
        </p:txBody>
      </p:sp>
      <p:sp>
        <p:nvSpPr>
          <p:cNvPr id="36868" name="Rectangle 2"/>
          <p:cNvSpPr>
            <a:spLocks noGrp="1" noChangeArrowheads="1"/>
          </p:cNvSpPr>
          <p:nvPr>
            <p:ph type="title"/>
          </p:nvPr>
        </p:nvSpPr>
        <p:spPr>
          <a:xfrm>
            <a:off x="179388" y="0"/>
            <a:ext cx="8785225" cy="946150"/>
          </a:xfrm>
        </p:spPr>
        <p:txBody>
          <a:bodyPr/>
          <a:lstStyle/>
          <a:p>
            <a:pPr eaLnBrk="1" hangingPunct="1"/>
            <a:r>
              <a:rPr lang="ru-RU"/>
              <a:t>Неявные арифметические преобразования типов в </a:t>
            </a:r>
            <a:r>
              <a:rPr lang="en-US"/>
              <a:t>C#</a:t>
            </a:r>
            <a:endParaRPr lang="ru-RU"/>
          </a:p>
        </p:txBody>
      </p:sp>
      <p:grpSp>
        <p:nvGrpSpPr>
          <p:cNvPr id="2" name="Group 3"/>
          <p:cNvGrpSpPr>
            <a:grpSpLocks noChangeAspect="1"/>
          </p:cNvGrpSpPr>
          <p:nvPr/>
        </p:nvGrpSpPr>
        <p:grpSpPr bwMode="auto">
          <a:xfrm>
            <a:off x="1908175" y="646113"/>
            <a:ext cx="6192838" cy="5924550"/>
            <a:chOff x="4661" y="2060"/>
            <a:chExt cx="3260" cy="3078"/>
          </a:xfrm>
        </p:grpSpPr>
        <p:sp>
          <p:nvSpPr>
            <p:cNvPr id="36871" name="AutoShape 4"/>
            <p:cNvSpPr>
              <a:spLocks noChangeAspect="1" noChangeArrowheads="1"/>
            </p:cNvSpPr>
            <p:nvPr/>
          </p:nvSpPr>
          <p:spPr bwMode="auto">
            <a:xfrm>
              <a:off x="4661" y="2060"/>
              <a:ext cx="3260" cy="3078"/>
            </a:xfrm>
            <a:prstGeom prst="rect">
              <a:avLst/>
            </a:prstGeom>
            <a:noFill/>
            <a:ln w="9525">
              <a:noFill/>
              <a:miter lim="800000"/>
              <a:headEnd/>
              <a:tailEnd/>
            </a:ln>
          </p:spPr>
          <p:txBody>
            <a:bodyPr/>
            <a:lstStyle/>
            <a:p>
              <a:pPr fontAlgn="base">
                <a:spcBef>
                  <a:spcPct val="0"/>
                </a:spcBef>
                <a:spcAft>
                  <a:spcPct val="0"/>
                </a:spcAft>
              </a:pPr>
              <a:endParaRPr lang="ru-RU" sz="2400">
                <a:solidFill>
                  <a:srgbClr val="000000"/>
                </a:solidFill>
              </a:endParaRPr>
            </a:p>
          </p:txBody>
        </p:sp>
        <p:sp>
          <p:nvSpPr>
            <p:cNvPr id="36872" name="AutoShape 5"/>
            <p:cNvSpPr>
              <a:spLocks noChangeArrowheads="1"/>
            </p:cNvSpPr>
            <p:nvPr/>
          </p:nvSpPr>
          <p:spPr bwMode="auto">
            <a:xfrm>
              <a:off x="4667" y="4853"/>
              <a:ext cx="988" cy="278"/>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sbyte</a:t>
              </a:r>
              <a:endParaRPr lang="ru-RU" sz="2400">
                <a:solidFill>
                  <a:srgbClr val="000000"/>
                </a:solidFill>
              </a:endParaRPr>
            </a:p>
          </p:txBody>
        </p:sp>
        <p:sp>
          <p:nvSpPr>
            <p:cNvPr id="36873" name="AutoShape 6"/>
            <p:cNvSpPr>
              <a:spLocks noChangeArrowheads="1"/>
            </p:cNvSpPr>
            <p:nvPr/>
          </p:nvSpPr>
          <p:spPr bwMode="auto">
            <a:xfrm>
              <a:off x="5091" y="4295"/>
              <a:ext cx="845" cy="279"/>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short</a:t>
              </a:r>
              <a:endParaRPr lang="ru-RU" sz="2400">
                <a:solidFill>
                  <a:srgbClr val="000000"/>
                </a:solidFill>
              </a:endParaRPr>
            </a:p>
          </p:txBody>
        </p:sp>
        <p:sp>
          <p:nvSpPr>
            <p:cNvPr id="36874" name="AutoShape 7"/>
            <p:cNvSpPr>
              <a:spLocks noChangeArrowheads="1"/>
            </p:cNvSpPr>
            <p:nvPr/>
          </p:nvSpPr>
          <p:spPr bwMode="auto">
            <a:xfrm>
              <a:off x="5373" y="3738"/>
              <a:ext cx="846" cy="279"/>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int</a:t>
              </a:r>
              <a:endParaRPr lang="ru-RU" sz="2400">
                <a:solidFill>
                  <a:srgbClr val="000000"/>
                </a:solidFill>
              </a:endParaRPr>
            </a:p>
          </p:txBody>
        </p:sp>
        <p:sp>
          <p:nvSpPr>
            <p:cNvPr id="36875" name="AutoShape 8"/>
            <p:cNvSpPr>
              <a:spLocks noChangeArrowheads="1"/>
            </p:cNvSpPr>
            <p:nvPr/>
          </p:nvSpPr>
          <p:spPr bwMode="auto">
            <a:xfrm>
              <a:off x="6079" y="4295"/>
              <a:ext cx="845" cy="279"/>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ushort</a:t>
              </a:r>
              <a:endParaRPr lang="ru-RU" sz="2400">
                <a:solidFill>
                  <a:srgbClr val="000000"/>
                </a:solidFill>
              </a:endParaRPr>
            </a:p>
          </p:txBody>
        </p:sp>
        <p:sp>
          <p:nvSpPr>
            <p:cNvPr id="36876" name="AutoShape 9"/>
            <p:cNvSpPr>
              <a:spLocks noChangeArrowheads="1"/>
            </p:cNvSpPr>
            <p:nvPr/>
          </p:nvSpPr>
          <p:spPr bwMode="auto">
            <a:xfrm>
              <a:off x="5655" y="3181"/>
              <a:ext cx="848" cy="278"/>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long</a:t>
              </a:r>
              <a:endParaRPr lang="ru-RU" sz="2400">
                <a:solidFill>
                  <a:srgbClr val="000000"/>
                </a:solidFill>
              </a:endParaRPr>
            </a:p>
          </p:txBody>
        </p:sp>
        <p:sp>
          <p:nvSpPr>
            <p:cNvPr id="36877" name="AutoShape 10"/>
            <p:cNvSpPr>
              <a:spLocks noChangeArrowheads="1"/>
            </p:cNvSpPr>
            <p:nvPr/>
          </p:nvSpPr>
          <p:spPr bwMode="auto">
            <a:xfrm>
              <a:off x="5937" y="4853"/>
              <a:ext cx="846" cy="278"/>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byte</a:t>
              </a:r>
              <a:endParaRPr lang="ru-RU" sz="2400">
                <a:solidFill>
                  <a:srgbClr val="000000"/>
                </a:solidFill>
              </a:endParaRPr>
            </a:p>
          </p:txBody>
        </p:sp>
        <p:sp>
          <p:nvSpPr>
            <p:cNvPr id="36878" name="AutoShape 11"/>
            <p:cNvSpPr>
              <a:spLocks noChangeArrowheads="1"/>
            </p:cNvSpPr>
            <p:nvPr/>
          </p:nvSpPr>
          <p:spPr bwMode="auto">
            <a:xfrm>
              <a:off x="6361" y="3738"/>
              <a:ext cx="847" cy="279"/>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uint</a:t>
              </a:r>
              <a:endParaRPr lang="ru-RU" sz="2400">
                <a:solidFill>
                  <a:srgbClr val="000000"/>
                </a:solidFill>
              </a:endParaRPr>
            </a:p>
          </p:txBody>
        </p:sp>
        <p:sp>
          <p:nvSpPr>
            <p:cNvPr id="36879" name="AutoShape 12"/>
            <p:cNvSpPr>
              <a:spLocks noChangeArrowheads="1"/>
            </p:cNvSpPr>
            <p:nvPr/>
          </p:nvSpPr>
          <p:spPr bwMode="auto">
            <a:xfrm>
              <a:off x="5937" y="2623"/>
              <a:ext cx="848" cy="278"/>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float</a:t>
              </a:r>
              <a:endParaRPr lang="ru-RU" sz="2400">
                <a:solidFill>
                  <a:srgbClr val="000000"/>
                </a:solidFill>
              </a:endParaRPr>
            </a:p>
          </p:txBody>
        </p:sp>
        <p:sp>
          <p:nvSpPr>
            <p:cNvPr id="36880" name="AutoShape 13"/>
            <p:cNvSpPr>
              <a:spLocks noChangeArrowheads="1"/>
            </p:cNvSpPr>
            <p:nvPr/>
          </p:nvSpPr>
          <p:spPr bwMode="auto">
            <a:xfrm>
              <a:off x="6643" y="3181"/>
              <a:ext cx="847" cy="278"/>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ulong</a:t>
              </a:r>
              <a:endParaRPr lang="ru-RU" sz="2400">
                <a:solidFill>
                  <a:srgbClr val="000000"/>
                </a:solidFill>
              </a:endParaRPr>
            </a:p>
          </p:txBody>
        </p:sp>
        <p:cxnSp>
          <p:nvCxnSpPr>
            <p:cNvPr id="36881" name="AutoShape 14"/>
            <p:cNvCxnSpPr>
              <a:cxnSpLocks noChangeShapeType="1"/>
              <a:stCxn id="36872" idx="0"/>
              <a:endCxn id="36873" idx="2"/>
            </p:cNvCxnSpPr>
            <p:nvPr/>
          </p:nvCxnSpPr>
          <p:spPr bwMode="auto">
            <a:xfrm flipV="1">
              <a:off x="5161" y="4574"/>
              <a:ext cx="352" cy="279"/>
            </a:xfrm>
            <a:prstGeom prst="straightConnector1">
              <a:avLst/>
            </a:prstGeom>
            <a:noFill/>
            <a:ln w="9525">
              <a:solidFill>
                <a:srgbClr val="000000"/>
              </a:solidFill>
              <a:round/>
              <a:headEnd/>
              <a:tailEnd type="triangle" w="med" len="med"/>
            </a:ln>
          </p:spPr>
        </p:cxnSp>
        <p:cxnSp>
          <p:nvCxnSpPr>
            <p:cNvPr id="36882" name="AutoShape 15"/>
            <p:cNvCxnSpPr>
              <a:cxnSpLocks noChangeShapeType="1"/>
              <a:stCxn id="36877" idx="0"/>
              <a:endCxn id="36873" idx="2"/>
            </p:cNvCxnSpPr>
            <p:nvPr/>
          </p:nvCxnSpPr>
          <p:spPr bwMode="auto">
            <a:xfrm flipH="1" flipV="1">
              <a:off x="5513" y="4574"/>
              <a:ext cx="847" cy="279"/>
            </a:xfrm>
            <a:prstGeom prst="straightConnector1">
              <a:avLst/>
            </a:prstGeom>
            <a:noFill/>
            <a:ln w="9525">
              <a:solidFill>
                <a:srgbClr val="000000"/>
              </a:solidFill>
              <a:round/>
              <a:headEnd/>
              <a:tailEnd type="triangle" w="med" len="med"/>
            </a:ln>
          </p:spPr>
        </p:cxnSp>
        <p:cxnSp>
          <p:nvCxnSpPr>
            <p:cNvPr id="36883" name="AutoShape 16"/>
            <p:cNvCxnSpPr>
              <a:cxnSpLocks noChangeShapeType="1"/>
              <a:stCxn id="36877" idx="0"/>
              <a:endCxn id="36875" idx="2"/>
            </p:cNvCxnSpPr>
            <p:nvPr/>
          </p:nvCxnSpPr>
          <p:spPr bwMode="auto">
            <a:xfrm flipV="1">
              <a:off x="6360" y="4574"/>
              <a:ext cx="142" cy="279"/>
            </a:xfrm>
            <a:prstGeom prst="straightConnector1">
              <a:avLst/>
            </a:prstGeom>
            <a:noFill/>
            <a:ln w="9525">
              <a:solidFill>
                <a:srgbClr val="000000"/>
              </a:solidFill>
              <a:prstDash val="dash"/>
              <a:round/>
              <a:headEnd/>
              <a:tailEnd type="triangle" w="med" len="med"/>
            </a:ln>
          </p:spPr>
        </p:cxnSp>
        <p:cxnSp>
          <p:nvCxnSpPr>
            <p:cNvPr id="36884" name="AutoShape 17"/>
            <p:cNvCxnSpPr>
              <a:cxnSpLocks noChangeShapeType="1"/>
              <a:stCxn id="36873" idx="0"/>
              <a:endCxn id="36874" idx="2"/>
            </p:cNvCxnSpPr>
            <p:nvPr/>
          </p:nvCxnSpPr>
          <p:spPr bwMode="auto">
            <a:xfrm flipV="1">
              <a:off x="5513" y="4017"/>
              <a:ext cx="284" cy="278"/>
            </a:xfrm>
            <a:prstGeom prst="straightConnector1">
              <a:avLst/>
            </a:prstGeom>
            <a:noFill/>
            <a:ln w="9525">
              <a:solidFill>
                <a:srgbClr val="000000"/>
              </a:solidFill>
              <a:round/>
              <a:headEnd/>
              <a:tailEnd type="triangle" w="med" len="med"/>
            </a:ln>
          </p:spPr>
        </p:cxnSp>
        <p:cxnSp>
          <p:nvCxnSpPr>
            <p:cNvPr id="36885" name="AutoShape 18"/>
            <p:cNvCxnSpPr>
              <a:cxnSpLocks noChangeShapeType="1"/>
              <a:stCxn id="36874" idx="0"/>
              <a:endCxn id="36876" idx="2"/>
            </p:cNvCxnSpPr>
            <p:nvPr/>
          </p:nvCxnSpPr>
          <p:spPr bwMode="auto">
            <a:xfrm flipV="1">
              <a:off x="5797" y="3459"/>
              <a:ext cx="283" cy="279"/>
            </a:xfrm>
            <a:prstGeom prst="straightConnector1">
              <a:avLst/>
            </a:prstGeom>
            <a:noFill/>
            <a:ln w="9525">
              <a:solidFill>
                <a:srgbClr val="000000"/>
              </a:solidFill>
              <a:round/>
              <a:headEnd/>
              <a:tailEnd type="triangle" w="med" len="med"/>
            </a:ln>
          </p:spPr>
        </p:cxnSp>
        <p:sp>
          <p:nvSpPr>
            <p:cNvPr id="36886" name="AutoShape 19"/>
            <p:cNvSpPr>
              <a:spLocks noChangeArrowheads="1"/>
            </p:cNvSpPr>
            <p:nvPr/>
          </p:nvSpPr>
          <p:spPr bwMode="auto">
            <a:xfrm>
              <a:off x="6220" y="2066"/>
              <a:ext cx="844" cy="279"/>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double</a:t>
              </a:r>
              <a:endParaRPr lang="ru-RU" sz="2400">
                <a:solidFill>
                  <a:srgbClr val="000000"/>
                </a:solidFill>
              </a:endParaRPr>
            </a:p>
          </p:txBody>
        </p:sp>
        <p:sp>
          <p:nvSpPr>
            <p:cNvPr id="36887" name="AutoShape 20"/>
            <p:cNvSpPr>
              <a:spLocks noChangeArrowheads="1"/>
            </p:cNvSpPr>
            <p:nvPr/>
          </p:nvSpPr>
          <p:spPr bwMode="auto">
            <a:xfrm>
              <a:off x="7067" y="2484"/>
              <a:ext cx="847" cy="281"/>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decimal</a:t>
              </a:r>
              <a:endParaRPr lang="ru-RU" sz="2400">
                <a:solidFill>
                  <a:srgbClr val="000000"/>
                </a:solidFill>
              </a:endParaRPr>
            </a:p>
          </p:txBody>
        </p:sp>
        <p:cxnSp>
          <p:nvCxnSpPr>
            <p:cNvPr id="36888" name="AutoShape 21"/>
            <p:cNvCxnSpPr>
              <a:cxnSpLocks noChangeShapeType="1"/>
              <a:stCxn id="36876" idx="0"/>
              <a:endCxn id="36879" idx="2"/>
            </p:cNvCxnSpPr>
            <p:nvPr/>
          </p:nvCxnSpPr>
          <p:spPr bwMode="auto">
            <a:xfrm flipV="1">
              <a:off x="6080" y="2901"/>
              <a:ext cx="281" cy="280"/>
            </a:xfrm>
            <a:prstGeom prst="straightConnector1">
              <a:avLst/>
            </a:prstGeom>
            <a:noFill/>
            <a:ln w="9525">
              <a:solidFill>
                <a:srgbClr val="000000"/>
              </a:solidFill>
              <a:round/>
              <a:headEnd/>
              <a:tailEnd type="triangle" w="med" len="med"/>
            </a:ln>
          </p:spPr>
        </p:cxnSp>
        <p:cxnSp>
          <p:nvCxnSpPr>
            <p:cNvPr id="36889" name="AutoShape 22"/>
            <p:cNvCxnSpPr>
              <a:cxnSpLocks noChangeShapeType="1"/>
              <a:stCxn id="36879" idx="0"/>
              <a:endCxn id="36886" idx="2"/>
            </p:cNvCxnSpPr>
            <p:nvPr/>
          </p:nvCxnSpPr>
          <p:spPr bwMode="auto">
            <a:xfrm flipV="1">
              <a:off x="6361" y="2345"/>
              <a:ext cx="281" cy="278"/>
            </a:xfrm>
            <a:prstGeom prst="straightConnector1">
              <a:avLst/>
            </a:prstGeom>
            <a:noFill/>
            <a:ln w="9525">
              <a:solidFill>
                <a:srgbClr val="000000"/>
              </a:solidFill>
              <a:round/>
              <a:headEnd/>
              <a:tailEnd type="triangle" w="med" len="med"/>
            </a:ln>
          </p:spPr>
        </p:cxnSp>
        <p:cxnSp>
          <p:nvCxnSpPr>
            <p:cNvPr id="36890" name="AutoShape 23"/>
            <p:cNvCxnSpPr>
              <a:cxnSpLocks noChangeShapeType="1"/>
              <a:stCxn id="36876" idx="0"/>
              <a:endCxn id="36887" idx="2"/>
            </p:cNvCxnSpPr>
            <p:nvPr/>
          </p:nvCxnSpPr>
          <p:spPr bwMode="auto">
            <a:xfrm flipV="1">
              <a:off x="6080" y="2765"/>
              <a:ext cx="1410" cy="416"/>
            </a:xfrm>
            <a:prstGeom prst="straightConnector1">
              <a:avLst/>
            </a:prstGeom>
            <a:noFill/>
            <a:ln w="9525">
              <a:solidFill>
                <a:srgbClr val="000000"/>
              </a:solidFill>
              <a:round/>
              <a:headEnd/>
              <a:tailEnd type="triangle" w="med" len="med"/>
            </a:ln>
          </p:spPr>
        </p:cxnSp>
        <p:cxnSp>
          <p:nvCxnSpPr>
            <p:cNvPr id="36891" name="AutoShape 24"/>
            <p:cNvCxnSpPr>
              <a:cxnSpLocks noChangeShapeType="1"/>
              <a:stCxn id="36875" idx="0"/>
              <a:endCxn id="36874" idx="2"/>
            </p:cNvCxnSpPr>
            <p:nvPr/>
          </p:nvCxnSpPr>
          <p:spPr bwMode="auto">
            <a:xfrm flipH="1" flipV="1">
              <a:off x="5797" y="4017"/>
              <a:ext cx="705" cy="278"/>
            </a:xfrm>
            <a:prstGeom prst="straightConnector1">
              <a:avLst/>
            </a:prstGeom>
            <a:noFill/>
            <a:ln w="9525">
              <a:solidFill>
                <a:srgbClr val="000000"/>
              </a:solidFill>
              <a:round/>
              <a:headEnd/>
              <a:tailEnd type="triangle" w="med" len="med"/>
            </a:ln>
          </p:spPr>
        </p:cxnSp>
        <p:cxnSp>
          <p:nvCxnSpPr>
            <p:cNvPr id="36892" name="AutoShape 25"/>
            <p:cNvCxnSpPr>
              <a:cxnSpLocks noChangeShapeType="1"/>
              <a:stCxn id="36875" idx="0"/>
              <a:endCxn id="36878" idx="2"/>
            </p:cNvCxnSpPr>
            <p:nvPr/>
          </p:nvCxnSpPr>
          <p:spPr bwMode="auto">
            <a:xfrm flipV="1">
              <a:off x="6502" y="4017"/>
              <a:ext cx="283" cy="278"/>
            </a:xfrm>
            <a:prstGeom prst="straightConnector1">
              <a:avLst/>
            </a:prstGeom>
            <a:noFill/>
            <a:ln w="9525">
              <a:solidFill>
                <a:srgbClr val="000000"/>
              </a:solidFill>
              <a:prstDash val="dash"/>
              <a:round/>
              <a:headEnd/>
              <a:tailEnd type="triangle" w="med" len="med"/>
            </a:ln>
          </p:spPr>
        </p:cxnSp>
        <p:cxnSp>
          <p:nvCxnSpPr>
            <p:cNvPr id="36893" name="AutoShape 26"/>
            <p:cNvCxnSpPr>
              <a:cxnSpLocks noChangeShapeType="1"/>
              <a:stCxn id="36878" idx="0"/>
              <a:endCxn id="36876" idx="2"/>
            </p:cNvCxnSpPr>
            <p:nvPr/>
          </p:nvCxnSpPr>
          <p:spPr bwMode="auto">
            <a:xfrm flipH="1" flipV="1">
              <a:off x="6080" y="3459"/>
              <a:ext cx="705" cy="279"/>
            </a:xfrm>
            <a:prstGeom prst="straightConnector1">
              <a:avLst/>
            </a:prstGeom>
            <a:noFill/>
            <a:ln w="9525">
              <a:solidFill>
                <a:srgbClr val="000000"/>
              </a:solidFill>
              <a:round/>
              <a:headEnd/>
              <a:tailEnd type="triangle" w="med" len="med"/>
            </a:ln>
          </p:spPr>
        </p:cxnSp>
        <p:cxnSp>
          <p:nvCxnSpPr>
            <p:cNvPr id="36894" name="AutoShape 27"/>
            <p:cNvCxnSpPr>
              <a:cxnSpLocks noChangeShapeType="1"/>
              <a:stCxn id="36878" idx="0"/>
              <a:endCxn id="36880" idx="2"/>
            </p:cNvCxnSpPr>
            <p:nvPr/>
          </p:nvCxnSpPr>
          <p:spPr bwMode="auto">
            <a:xfrm flipV="1">
              <a:off x="6785" y="3459"/>
              <a:ext cx="281" cy="279"/>
            </a:xfrm>
            <a:prstGeom prst="straightConnector1">
              <a:avLst/>
            </a:prstGeom>
            <a:noFill/>
            <a:ln w="9525">
              <a:solidFill>
                <a:srgbClr val="000000"/>
              </a:solidFill>
              <a:prstDash val="dash"/>
              <a:round/>
              <a:headEnd/>
              <a:tailEnd type="triangle" w="med" len="med"/>
            </a:ln>
          </p:spPr>
        </p:cxnSp>
        <p:cxnSp>
          <p:nvCxnSpPr>
            <p:cNvPr id="36895" name="AutoShape 28"/>
            <p:cNvCxnSpPr>
              <a:cxnSpLocks noChangeShapeType="1"/>
              <a:stCxn id="36880" idx="0"/>
              <a:endCxn id="36879" idx="2"/>
            </p:cNvCxnSpPr>
            <p:nvPr/>
          </p:nvCxnSpPr>
          <p:spPr bwMode="auto">
            <a:xfrm flipH="1" flipV="1">
              <a:off x="6361" y="2901"/>
              <a:ext cx="705" cy="280"/>
            </a:xfrm>
            <a:prstGeom prst="straightConnector1">
              <a:avLst/>
            </a:prstGeom>
            <a:noFill/>
            <a:ln w="9525">
              <a:solidFill>
                <a:srgbClr val="000000"/>
              </a:solidFill>
              <a:round/>
              <a:headEnd/>
              <a:tailEnd type="triangle" w="med" len="med"/>
            </a:ln>
          </p:spPr>
        </p:cxnSp>
        <p:cxnSp>
          <p:nvCxnSpPr>
            <p:cNvPr id="36896" name="AutoShape 29"/>
            <p:cNvCxnSpPr>
              <a:cxnSpLocks noChangeShapeType="1"/>
              <a:stCxn id="36880" idx="0"/>
              <a:endCxn id="36887" idx="2"/>
            </p:cNvCxnSpPr>
            <p:nvPr/>
          </p:nvCxnSpPr>
          <p:spPr bwMode="auto">
            <a:xfrm flipV="1">
              <a:off x="7066" y="2765"/>
              <a:ext cx="424" cy="416"/>
            </a:xfrm>
            <a:prstGeom prst="straightConnector1">
              <a:avLst/>
            </a:prstGeom>
            <a:noFill/>
            <a:ln w="9525">
              <a:solidFill>
                <a:srgbClr val="000000"/>
              </a:solidFill>
              <a:round/>
              <a:headEnd/>
              <a:tailEnd type="triangle" w="med" len="med"/>
            </a:ln>
          </p:spPr>
        </p:cxnSp>
        <p:sp>
          <p:nvSpPr>
            <p:cNvPr id="36897" name="AutoShape 30"/>
            <p:cNvSpPr>
              <a:spLocks noChangeArrowheads="1"/>
            </p:cNvSpPr>
            <p:nvPr/>
          </p:nvSpPr>
          <p:spPr bwMode="auto">
            <a:xfrm>
              <a:off x="7067" y="4853"/>
              <a:ext cx="844" cy="278"/>
            </a:xfrm>
            <a:prstGeom prst="roundRect">
              <a:avLst>
                <a:gd name="adj" fmla="val 16667"/>
              </a:avLst>
            </a:prstGeom>
            <a:solidFill>
              <a:srgbClr val="FFFFFF"/>
            </a:solidFill>
            <a:ln w="9525">
              <a:solidFill>
                <a:srgbClr val="000000"/>
              </a:solidFill>
              <a:round/>
              <a:headEnd/>
              <a:tailEnd/>
            </a:ln>
          </p:spPr>
          <p:txBody>
            <a:bodyPr/>
            <a:lstStyle/>
            <a:p>
              <a:pPr algn="ctr" fontAlgn="base">
                <a:spcBef>
                  <a:spcPct val="0"/>
                </a:spcBef>
                <a:spcAft>
                  <a:spcPct val="0"/>
                </a:spcAft>
              </a:pPr>
              <a:r>
                <a:rPr lang="ru-RU" sz="2400">
                  <a:solidFill>
                    <a:srgbClr val="000000"/>
                  </a:solidFill>
                  <a:latin typeface="Arial" charset="0"/>
                </a:rPr>
                <a:t>char</a:t>
              </a:r>
              <a:endParaRPr lang="ru-RU" sz="2400">
                <a:solidFill>
                  <a:srgbClr val="000000"/>
                </a:solidFill>
              </a:endParaRPr>
            </a:p>
          </p:txBody>
        </p:sp>
        <p:cxnSp>
          <p:nvCxnSpPr>
            <p:cNvPr id="36898" name="AutoShape 31"/>
            <p:cNvCxnSpPr>
              <a:cxnSpLocks noChangeShapeType="1"/>
              <a:stCxn id="36897" idx="0"/>
              <a:endCxn id="36875" idx="2"/>
            </p:cNvCxnSpPr>
            <p:nvPr/>
          </p:nvCxnSpPr>
          <p:spPr bwMode="auto">
            <a:xfrm flipH="1" flipV="1">
              <a:off x="6502" y="4574"/>
              <a:ext cx="987" cy="279"/>
            </a:xfrm>
            <a:prstGeom prst="straightConnector1">
              <a:avLst/>
            </a:prstGeom>
            <a:noFill/>
            <a:ln w="15875">
              <a:solidFill>
                <a:srgbClr val="000000"/>
              </a:solidFill>
              <a:round/>
              <a:headEnd/>
              <a:tailEnd type="triangle" w="med" len="med"/>
            </a:ln>
          </p:spPr>
        </p:cxnSp>
      </p:grpSp>
      <p:sp>
        <p:nvSpPr>
          <p:cNvPr id="36870" name="Rectangle 32"/>
          <p:cNvSpPr>
            <a:spLocks noChangeArrowheads="1"/>
          </p:cNvSpPr>
          <p:nvPr/>
        </p:nvSpPr>
        <p:spPr bwMode="auto">
          <a:xfrm>
            <a:off x="323850" y="2060575"/>
            <a:ext cx="2706688" cy="1320800"/>
          </a:xfrm>
          <a:prstGeom prst="rect">
            <a:avLst/>
          </a:prstGeom>
          <a:solidFill>
            <a:srgbClr val="C0C0C0">
              <a:alpha val="70195"/>
            </a:srgbClr>
          </a:solidFill>
          <a:ln w="9525">
            <a:solidFill>
              <a:schemeClr val="tx1"/>
            </a:solidFill>
            <a:miter lim="800000"/>
            <a:headEnd/>
            <a:tailEnd/>
          </a:ln>
        </p:spPr>
        <p:txBody>
          <a:bodyPr>
            <a:spAutoFit/>
          </a:bodyPr>
          <a:lstStyle/>
          <a:p>
            <a:pPr fontAlgn="base">
              <a:spcBef>
                <a:spcPct val="0"/>
              </a:spcBef>
              <a:spcAft>
                <a:spcPct val="0"/>
              </a:spcAft>
            </a:pPr>
            <a:r>
              <a:rPr lang="ru-RU" sz="2000">
                <a:solidFill>
                  <a:srgbClr val="000000"/>
                </a:solidFill>
              </a:rPr>
              <a:t>при отсутствии линии возникает ошибка компиляции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54275" name="Номер слайда 5"/>
          <p:cNvSpPr>
            <a:spLocks noGrp="1"/>
          </p:cNvSpPr>
          <p:nvPr>
            <p:ph type="sldNum" sz="quarter" idx="12"/>
          </p:nvPr>
        </p:nvSpPr>
        <p:spPr>
          <a:noFill/>
        </p:spPr>
        <p:txBody>
          <a:bodyPr/>
          <a:lstStyle/>
          <a:p>
            <a:fld id="{A2B59F69-626E-4652-A946-08FF781EA57E}" type="slidenum">
              <a:rPr lang="ru-RU" smtClean="0">
                <a:solidFill>
                  <a:srgbClr val="000000"/>
                </a:solidFill>
              </a:rPr>
              <a:pPr/>
              <a:t>17</a:t>
            </a:fld>
            <a:endParaRPr lang="ru-RU">
              <a:solidFill>
                <a:srgbClr val="000000"/>
              </a:solidFill>
            </a:endParaRPr>
          </a:p>
        </p:txBody>
      </p:sp>
      <p:sp>
        <p:nvSpPr>
          <p:cNvPr id="54276" name="Rectangle 2"/>
          <p:cNvSpPr>
            <a:spLocks noGrp="1" noChangeArrowheads="1"/>
          </p:cNvSpPr>
          <p:nvPr>
            <p:ph type="body" idx="1"/>
          </p:nvPr>
        </p:nvSpPr>
        <p:spPr>
          <a:xfrm>
            <a:off x="395288" y="620713"/>
            <a:ext cx="8261350" cy="5233987"/>
          </a:xfrm>
        </p:spPr>
        <p:txBody>
          <a:bodyPr/>
          <a:lstStyle/>
          <a:p>
            <a:pPr eaLnBrk="1" hangingPunct="1">
              <a:lnSpc>
                <a:spcPct val="110000"/>
              </a:lnSpc>
              <a:buFont typeface="Wingdings" pitchFamily="2" charset="2"/>
              <a:buNone/>
            </a:pPr>
            <a:r>
              <a:rPr lang="en-US" sz="1800" dirty="0"/>
              <a:t>using System</a:t>
            </a:r>
            <a:r>
              <a:rPr lang="ru-RU" sz="1800" dirty="0"/>
              <a:t>;</a:t>
            </a:r>
            <a:endParaRPr lang="en-US" sz="1800" dirty="0"/>
          </a:p>
          <a:p>
            <a:pPr eaLnBrk="1" hangingPunct="1">
              <a:lnSpc>
                <a:spcPct val="110000"/>
              </a:lnSpc>
              <a:buFont typeface="Wingdings" pitchFamily="2" charset="2"/>
              <a:buNone/>
            </a:pPr>
            <a:r>
              <a:rPr lang="en-US" sz="1800" dirty="0"/>
              <a:t>namespace A</a:t>
            </a:r>
          </a:p>
          <a:p>
            <a:pPr eaLnBrk="1" hangingPunct="1">
              <a:lnSpc>
                <a:spcPct val="110000"/>
              </a:lnSpc>
              <a:buFont typeface="Wingdings" pitchFamily="2" charset="2"/>
              <a:buNone/>
            </a:pPr>
            <a:r>
              <a:rPr lang="en-US" sz="1800" dirty="0"/>
              <a:t>{    class Class1</a:t>
            </a:r>
          </a:p>
          <a:p>
            <a:pPr eaLnBrk="1" hangingPunct="1">
              <a:lnSpc>
                <a:spcPct val="110000"/>
              </a:lnSpc>
              <a:buFont typeface="Wingdings" pitchFamily="2" charset="2"/>
              <a:buNone/>
            </a:pPr>
            <a:r>
              <a:rPr lang="en-US" sz="1800" dirty="0"/>
              <a:t>    {    static void Main()</a:t>
            </a:r>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r>
              <a:rPr lang="en-US" sz="1800" dirty="0"/>
              <a:t>            </a:t>
            </a:r>
            <a:r>
              <a:rPr lang="en-US" sz="1800" dirty="0" err="1"/>
              <a:t>int</a:t>
            </a:r>
            <a:r>
              <a:rPr lang="en-US" sz="1800" dirty="0"/>
              <a:t>     </a:t>
            </a:r>
            <a:r>
              <a:rPr lang="ru-RU" sz="1800" dirty="0"/>
              <a:t>   </a:t>
            </a:r>
            <a:r>
              <a:rPr lang="en-US" sz="1800" dirty="0" err="1"/>
              <a:t>i</a:t>
            </a:r>
            <a:r>
              <a:rPr lang="en-US" sz="1800" dirty="0"/>
              <a:t> = 3;</a:t>
            </a:r>
          </a:p>
          <a:p>
            <a:pPr eaLnBrk="1" hangingPunct="1">
              <a:lnSpc>
                <a:spcPct val="110000"/>
              </a:lnSpc>
              <a:buFont typeface="Wingdings" pitchFamily="2" charset="2"/>
              <a:buNone/>
            </a:pPr>
            <a:r>
              <a:rPr lang="en-US" sz="1800" dirty="0"/>
              <a:t>            double  y = 4.12;</a:t>
            </a:r>
          </a:p>
          <a:p>
            <a:pPr eaLnBrk="1" hangingPunct="1">
              <a:lnSpc>
                <a:spcPct val="110000"/>
              </a:lnSpc>
              <a:buFont typeface="Wingdings" pitchFamily="2" charset="2"/>
              <a:buNone/>
            </a:pPr>
            <a:r>
              <a:rPr lang="en-US" sz="1800" dirty="0"/>
              <a:t>            decimal d = 600m;</a:t>
            </a:r>
            <a:endParaRPr lang="ru-RU" sz="1800" dirty="0"/>
          </a:p>
          <a:p>
            <a:pPr eaLnBrk="1" hangingPunct="1">
              <a:lnSpc>
                <a:spcPct val="110000"/>
              </a:lnSpc>
              <a:buFont typeface="Wingdings" pitchFamily="2" charset="2"/>
              <a:buNone/>
            </a:pPr>
            <a:r>
              <a:rPr lang="ru-RU" sz="1800" dirty="0"/>
              <a:t>		 </a:t>
            </a:r>
            <a:r>
              <a:rPr lang="en-US" sz="1800" dirty="0"/>
              <a:t>string  </a:t>
            </a:r>
            <a:r>
              <a:rPr lang="ru-RU" sz="1800" dirty="0"/>
              <a:t>  </a:t>
            </a:r>
            <a:r>
              <a:rPr lang="en-US" sz="1800" dirty="0"/>
              <a:t>s = "</a:t>
            </a:r>
            <a:r>
              <a:rPr lang="ru-RU" sz="1800" dirty="0"/>
              <a:t>Вася</a:t>
            </a:r>
            <a:r>
              <a:rPr lang="en-US" sz="1800" dirty="0"/>
              <a:t>";</a:t>
            </a:r>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r>
              <a:rPr lang="en-US" sz="1800" dirty="0"/>
              <a:t>        </a:t>
            </a:r>
            <a:r>
              <a:rPr lang="ru-RU" sz="1800" dirty="0"/>
              <a:t>}</a:t>
            </a:r>
          </a:p>
          <a:p>
            <a:pPr eaLnBrk="1" hangingPunct="1">
              <a:lnSpc>
                <a:spcPct val="110000"/>
              </a:lnSpc>
              <a:buFont typeface="Wingdings" pitchFamily="2" charset="2"/>
              <a:buNone/>
            </a:pPr>
            <a:r>
              <a:rPr lang="ru-RU" sz="1800" dirty="0"/>
              <a:t>    }</a:t>
            </a:r>
          </a:p>
          <a:p>
            <a:pPr eaLnBrk="1" hangingPunct="1">
              <a:lnSpc>
                <a:spcPct val="110000"/>
              </a:lnSpc>
              <a:buFont typeface="Wingdings" pitchFamily="2" charset="2"/>
              <a:buNone/>
            </a:pPr>
            <a:r>
              <a:rPr lang="ru-RU" sz="1800" dirty="0"/>
              <a:t>}</a:t>
            </a:r>
          </a:p>
        </p:txBody>
      </p:sp>
      <p:sp>
        <p:nvSpPr>
          <p:cNvPr id="54277" name="Rectangle 3"/>
          <p:cNvSpPr>
            <a:spLocks noGrp="1" noChangeArrowheads="1"/>
          </p:cNvSpPr>
          <p:nvPr>
            <p:ph type="title"/>
          </p:nvPr>
        </p:nvSpPr>
        <p:spPr>
          <a:xfrm>
            <a:off x="179388" y="0"/>
            <a:ext cx="9134475" cy="519113"/>
          </a:xfrm>
          <a:noFill/>
        </p:spPr>
        <p:txBody>
          <a:bodyPr/>
          <a:lstStyle/>
          <a:p>
            <a:pPr eaLnBrk="1" hangingPunct="1"/>
            <a:r>
              <a:rPr lang="ru-RU" dirty="0"/>
              <a:t>Вывод на консоль – 1</a:t>
            </a:r>
            <a:r>
              <a:rPr lang="en-US" dirty="0"/>
              <a:t>/4</a:t>
            </a:r>
            <a:endParaRPr lang="ru-RU" dirty="0"/>
          </a:p>
        </p:txBody>
      </p:sp>
      <p:sp>
        <p:nvSpPr>
          <p:cNvPr id="54278" name="Rectangle 5"/>
          <p:cNvSpPr>
            <a:spLocks noChangeArrowheads="1"/>
          </p:cNvSpPr>
          <p:nvPr/>
        </p:nvSpPr>
        <p:spPr bwMode="auto">
          <a:xfrm>
            <a:off x="4716463" y="1235075"/>
            <a:ext cx="4186237" cy="1016000"/>
          </a:xfrm>
          <a:prstGeom prst="rect">
            <a:avLst/>
          </a:prstGeom>
          <a:solidFill>
            <a:srgbClr val="99CC00">
              <a:alpha val="23921"/>
            </a:srgbClr>
          </a:solidFill>
          <a:ln w="9525">
            <a:solidFill>
              <a:schemeClr val="tx1"/>
            </a:solidFill>
            <a:miter lim="800000"/>
            <a:headEnd/>
            <a:tailEnd/>
          </a:ln>
        </p:spPr>
        <p:txBody>
          <a:bodyPr wrap="none" anchor="ctr">
            <a:spAutoFit/>
          </a:bodyPr>
          <a:lstStyle/>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dirty="0">
                <a:solidFill>
                  <a:srgbClr val="000000"/>
                </a:solidFill>
              </a:rPr>
              <a:t>Результат работы программы:</a:t>
            </a:r>
          </a:p>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b="1" dirty="0">
                <a:solidFill>
                  <a:srgbClr val="9A0000"/>
                </a:solidFill>
              </a:rPr>
              <a:t>3</a:t>
            </a:r>
            <a:r>
              <a:rPr lang="en-US" sz="2000" dirty="0">
                <a:solidFill>
                  <a:srgbClr val="000000"/>
                </a:solidFill>
              </a:rPr>
              <a:t> </a:t>
            </a:r>
            <a:r>
              <a:rPr lang="ru-RU" sz="2000" dirty="0" err="1">
                <a:solidFill>
                  <a:srgbClr val="000000"/>
                </a:solidFill>
              </a:rPr>
              <a:t>y</a:t>
            </a:r>
            <a:r>
              <a:rPr lang="ru-RU" sz="2000" dirty="0">
                <a:solidFill>
                  <a:srgbClr val="000000"/>
                </a:solidFill>
              </a:rPr>
              <a:t> = 4,12</a:t>
            </a:r>
            <a:endParaRPr lang="en-US" sz="2000" dirty="0">
              <a:solidFill>
                <a:srgbClr val="000000"/>
              </a:solidFill>
            </a:endParaRPr>
          </a:p>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dirty="0" err="1">
                <a:solidFill>
                  <a:srgbClr val="0070C0"/>
                </a:solidFill>
              </a:rPr>
              <a:t>d</a:t>
            </a:r>
            <a:r>
              <a:rPr lang="ru-RU" sz="2000" dirty="0">
                <a:solidFill>
                  <a:srgbClr val="0070C0"/>
                </a:solidFill>
              </a:rPr>
              <a:t> = 600</a:t>
            </a:r>
            <a:r>
              <a:rPr lang="en-US" sz="2000" dirty="0">
                <a:solidFill>
                  <a:srgbClr val="0070C0"/>
                </a:solidFill>
              </a:rPr>
              <a:t> </a:t>
            </a:r>
            <a:r>
              <a:rPr lang="ru-RU" sz="2000" dirty="0" err="1">
                <a:solidFill>
                  <a:srgbClr val="0070C0"/>
                </a:solidFill>
              </a:rPr>
              <a:t>s</a:t>
            </a:r>
            <a:r>
              <a:rPr lang="ru-RU" sz="2000" dirty="0">
                <a:solidFill>
                  <a:srgbClr val="0070C0"/>
                </a:solidFill>
              </a:rPr>
              <a:t> = Вася </a:t>
            </a:r>
          </a:p>
        </p:txBody>
      </p:sp>
      <p:sp>
        <p:nvSpPr>
          <p:cNvPr id="54279" name="Rectangle 11"/>
          <p:cNvSpPr>
            <a:spLocks noChangeArrowheads="1"/>
          </p:cNvSpPr>
          <p:nvPr/>
        </p:nvSpPr>
        <p:spPr bwMode="auto">
          <a:xfrm>
            <a:off x="1403649" y="4293096"/>
            <a:ext cx="5544616" cy="1172629"/>
          </a:xfrm>
          <a:prstGeom prst="rect">
            <a:avLst/>
          </a:prstGeom>
          <a:solidFill>
            <a:schemeClr val="accent2"/>
          </a:solidFill>
          <a:ln w="9525">
            <a:noFill/>
            <a:miter lim="800000"/>
            <a:headEnd/>
            <a:tailEnd/>
          </a:ln>
        </p:spPr>
        <p:txBody>
          <a:bodyPr wrap="square">
            <a:spAutoFit/>
          </a:bodyPr>
          <a:lstStyle/>
          <a:p>
            <a:pPr fontAlgn="base">
              <a:lnSpc>
                <a:spcPct val="110000"/>
              </a:lnSpc>
              <a:spcBef>
                <a:spcPct val="20000"/>
              </a:spcBef>
              <a:spcAft>
                <a:spcPct val="10000"/>
              </a:spcAft>
              <a:buClr>
                <a:srgbClr val="9A0000"/>
              </a:buClr>
              <a:buSzPct val="75000"/>
              <a:buFont typeface="Wingdings" pitchFamily="2" charset="2"/>
              <a:buNone/>
            </a:pPr>
            <a:r>
              <a:rPr lang="en-US" dirty="0" err="1">
                <a:solidFill>
                  <a:srgbClr val="000000"/>
                </a:solidFill>
              </a:rPr>
              <a:t>Console.Write</a:t>
            </a:r>
            <a:r>
              <a:rPr lang="en-US" dirty="0">
                <a:solidFill>
                  <a:srgbClr val="000000"/>
                </a:solidFill>
              </a:rPr>
              <a:t>( </a:t>
            </a:r>
            <a:r>
              <a:rPr lang="en-US" b="1" dirty="0" err="1">
                <a:solidFill>
                  <a:srgbClr val="C00000"/>
                </a:solidFill>
              </a:rPr>
              <a:t>i</a:t>
            </a:r>
            <a:r>
              <a:rPr lang="en-US" b="1" dirty="0">
                <a:solidFill>
                  <a:srgbClr val="C00000"/>
                </a:solidFill>
              </a:rPr>
              <a:t> </a:t>
            </a:r>
            <a:r>
              <a:rPr lang="en-US" dirty="0">
                <a:solidFill>
                  <a:srgbClr val="000000"/>
                </a:solidFill>
              </a:rPr>
              <a:t>);</a:t>
            </a:r>
          </a:p>
          <a:p>
            <a:pPr fontAlgn="base">
              <a:lnSpc>
                <a:spcPct val="110000"/>
              </a:lnSpc>
              <a:spcBef>
                <a:spcPct val="20000"/>
              </a:spcBef>
              <a:spcAft>
                <a:spcPct val="10000"/>
              </a:spcAft>
              <a:buClr>
                <a:srgbClr val="9A0000"/>
              </a:buClr>
              <a:buSzPct val="75000"/>
              <a:buFont typeface="Wingdings" pitchFamily="2" charset="2"/>
              <a:buNone/>
            </a:pPr>
            <a:r>
              <a:rPr lang="en-US" dirty="0" err="1">
                <a:solidFill>
                  <a:srgbClr val="000000"/>
                </a:solidFill>
              </a:rPr>
              <a:t>Console.WriteLine</a:t>
            </a:r>
            <a:r>
              <a:rPr lang="en-US" dirty="0">
                <a:solidFill>
                  <a:srgbClr val="000000"/>
                </a:solidFill>
              </a:rPr>
              <a:t>( </a:t>
            </a:r>
            <a:r>
              <a:rPr lang="es-ES" dirty="0">
                <a:solidFill>
                  <a:srgbClr val="9A0000"/>
                </a:solidFill>
              </a:rPr>
              <a:t>"</a:t>
            </a:r>
            <a:r>
              <a:rPr lang="ru-RU" dirty="0">
                <a:solidFill>
                  <a:srgbClr val="9A0000"/>
                </a:solidFill>
              </a:rPr>
              <a:t> </a:t>
            </a:r>
            <a:r>
              <a:rPr lang="es-ES" dirty="0">
                <a:solidFill>
                  <a:srgbClr val="9A0000"/>
                </a:solidFill>
              </a:rPr>
              <a:t>y = </a:t>
            </a:r>
            <a:r>
              <a:rPr lang="en-US" dirty="0">
                <a:solidFill>
                  <a:srgbClr val="9A0000"/>
                </a:solidFill>
              </a:rPr>
              <a:t>"</a:t>
            </a:r>
            <a:r>
              <a:rPr lang="es-ES" dirty="0">
                <a:solidFill>
                  <a:srgbClr val="000000"/>
                </a:solidFill>
              </a:rPr>
              <a:t>  + y);</a:t>
            </a:r>
          </a:p>
          <a:p>
            <a:pPr fontAlgn="base">
              <a:lnSpc>
                <a:spcPct val="110000"/>
              </a:lnSpc>
              <a:spcBef>
                <a:spcPct val="20000"/>
              </a:spcBef>
              <a:spcAft>
                <a:spcPct val="10000"/>
              </a:spcAft>
              <a:buClr>
                <a:srgbClr val="9A0000"/>
              </a:buClr>
              <a:buSzPct val="75000"/>
              <a:buFont typeface="Wingdings" pitchFamily="2" charset="2"/>
              <a:buNone/>
            </a:pPr>
            <a:r>
              <a:rPr lang="en-US" dirty="0" err="1">
                <a:solidFill>
                  <a:srgbClr val="0070C0"/>
                </a:solidFill>
              </a:rPr>
              <a:t>Console.WriteLine</a:t>
            </a:r>
            <a:r>
              <a:rPr lang="en-US" dirty="0">
                <a:solidFill>
                  <a:srgbClr val="000000"/>
                </a:solidFill>
              </a:rPr>
              <a:t>(</a:t>
            </a:r>
            <a:r>
              <a:rPr lang="es-ES" dirty="0">
                <a:solidFill>
                  <a:srgbClr val="9A0000"/>
                </a:solidFill>
              </a:rPr>
              <a:t>"d = "</a:t>
            </a:r>
            <a:r>
              <a:rPr lang="es-ES" dirty="0">
                <a:solidFill>
                  <a:srgbClr val="000000"/>
                </a:solidFill>
              </a:rPr>
              <a:t> + d</a:t>
            </a:r>
            <a:r>
              <a:rPr lang="en-US" dirty="0">
                <a:solidFill>
                  <a:srgbClr val="000000"/>
                </a:solidFill>
              </a:rPr>
              <a:t> + </a:t>
            </a:r>
            <a:r>
              <a:rPr lang="en-US" dirty="0">
                <a:solidFill>
                  <a:srgbClr val="9A0000"/>
                </a:solidFill>
              </a:rPr>
              <a:t>"</a:t>
            </a:r>
            <a:r>
              <a:rPr lang="ru-RU" dirty="0">
                <a:solidFill>
                  <a:srgbClr val="9A0000"/>
                </a:solidFill>
              </a:rPr>
              <a:t> </a:t>
            </a:r>
            <a:r>
              <a:rPr lang="en-US" dirty="0">
                <a:solidFill>
                  <a:srgbClr val="9A0000"/>
                </a:solidFill>
              </a:rPr>
              <a:t>s = "</a:t>
            </a:r>
            <a:r>
              <a:rPr lang="en-US" dirty="0">
                <a:solidFill>
                  <a:srgbClr val="000000"/>
                </a:solidFill>
              </a:rPr>
              <a:t> + s );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55299" name="Номер слайда 5"/>
          <p:cNvSpPr>
            <a:spLocks noGrp="1"/>
          </p:cNvSpPr>
          <p:nvPr>
            <p:ph type="sldNum" sz="quarter" idx="12"/>
          </p:nvPr>
        </p:nvSpPr>
        <p:spPr>
          <a:noFill/>
        </p:spPr>
        <p:txBody>
          <a:bodyPr/>
          <a:lstStyle/>
          <a:p>
            <a:fld id="{2B2FCFCF-C32E-4B9E-9601-BD7E2186CEFA}" type="slidenum">
              <a:rPr lang="ru-RU" smtClean="0">
                <a:solidFill>
                  <a:srgbClr val="000000"/>
                </a:solidFill>
              </a:rPr>
              <a:pPr/>
              <a:t>18</a:t>
            </a:fld>
            <a:endParaRPr lang="ru-RU">
              <a:solidFill>
                <a:srgbClr val="000000"/>
              </a:solidFill>
            </a:endParaRPr>
          </a:p>
        </p:txBody>
      </p:sp>
      <p:sp>
        <p:nvSpPr>
          <p:cNvPr id="55300" name="Rectangle 2"/>
          <p:cNvSpPr>
            <a:spLocks noGrp="1" noChangeArrowheads="1"/>
          </p:cNvSpPr>
          <p:nvPr>
            <p:ph type="body" idx="1"/>
          </p:nvPr>
        </p:nvSpPr>
        <p:spPr>
          <a:xfrm>
            <a:off x="395288" y="620713"/>
            <a:ext cx="8261350" cy="5233987"/>
          </a:xfrm>
        </p:spPr>
        <p:txBody>
          <a:bodyPr/>
          <a:lstStyle/>
          <a:p>
            <a:pPr eaLnBrk="1" hangingPunct="1">
              <a:lnSpc>
                <a:spcPct val="110000"/>
              </a:lnSpc>
              <a:buFont typeface="Wingdings" pitchFamily="2" charset="2"/>
              <a:buNone/>
            </a:pPr>
            <a:r>
              <a:rPr lang="en-US" sz="1800" dirty="0"/>
              <a:t>using System</a:t>
            </a:r>
            <a:r>
              <a:rPr lang="ru-RU" sz="1800" dirty="0"/>
              <a:t>;</a:t>
            </a:r>
            <a:endParaRPr lang="en-US" sz="1800" dirty="0"/>
          </a:p>
          <a:p>
            <a:pPr eaLnBrk="1" hangingPunct="1">
              <a:lnSpc>
                <a:spcPct val="110000"/>
              </a:lnSpc>
              <a:buFont typeface="Wingdings" pitchFamily="2" charset="2"/>
              <a:buNone/>
            </a:pPr>
            <a:r>
              <a:rPr lang="en-US" sz="1800" dirty="0"/>
              <a:t>namespace A</a:t>
            </a:r>
          </a:p>
          <a:p>
            <a:pPr eaLnBrk="1" hangingPunct="1">
              <a:lnSpc>
                <a:spcPct val="110000"/>
              </a:lnSpc>
              <a:buFont typeface="Wingdings" pitchFamily="2" charset="2"/>
              <a:buNone/>
            </a:pPr>
            <a:r>
              <a:rPr lang="en-US" sz="1800" dirty="0"/>
              <a:t>{    class Class1</a:t>
            </a:r>
          </a:p>
          <a:p>
            <a:pPr eaLnBrk="1" hangingPunct="1">
              <a:lnSpc>
                <a:spcPct val="110000"/>
              </a:lnSpc>
              <a:buFont typeface="Wingdings" pitchFamily="2" charset="2"/>
              <a:buNone/>
            </a:pPr>
            <a:r>
              <a:rPr lang="en-US" sz="1800" dirty="0"/>
              <a:t>    {    static void Main()</a:t>
            </a:r>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r>
              <a:rPr lang="en-US" sz="1800" dirty="0"/>
              <a:t>            </a:t>
            </a:r>
            <a:r>
              <a:rPr lang="en-US" sz="1800" dirty="0" err="1"/>
              <a:t>int</a:t>
            </a:r>
            <a:r>
              <a:rPr lang="en-US" sz="1800" dirty="0"/>
              <a:t>     </a:t>
            </a:r>
            <a:r>
              <a:rPr lang="ru-RU" sz="1800" dirty="0"/>
              <a:t>   </a:t>
            </a:r>
            <a:r>
              <a:rPr lang="en-US" sz="1800" dirty="0" err="1"/>
              <a:t>i</a:t>
            </a:r>
            <a:r>
              <a:rPr lang="en-US" sz="1800" dirty="0"/>
              <a:t> = 3;</a:t>
            </a:r>
          </a:p>
          <a:p>
            <a:pPr eaLnBrk="1" hangingPunct="1">
              <a:lnSpc>
                <a:spcPct val="110000"/>
              </a:lnSpc>
              <a:buFont typeface="Wingdings" pitchFamily="2" charset="2"/>
              <a:buNone/>
            </a:pPr>
            <a:r>
              <a:rPr lang="en-US" sz="1800" dirty="0"/>
              <a:t>            double  y = 4.12;</a:t>
            </a:r>
          </a:p>
          <a:p>
            <a:pPr eaLnBrk="1" hangingPunct="1">
              <a:lnSpc>
                <a:spcPct val="110000"/>
              </a:lnSpc>
              <a:buFont typeface="Wingdings" pitchFamily="2" charset="2"/>
              <a:buNone/>
            </a:pPr>
            <a:r>
              <a:rPr lang="en-US" sz="1800" dirty="0"/>
              <a:t>            decimal d = 600m;</a:t>
            </a:r>
            <a:endParaRPr lang="ru-RU" sz="1800" dirty="0"/>
          </a:p>
          <a:p>
            <a:pPr eaLnBrk="1" hangingPunct="1">
              <a:lnSpc>
                <a:spcPct val="110000"/>
              </a:lnSpc>
              <a:buFont typeface="Wingdings" pitchFamily="2" charset="2"/>
              <a:buNone/>
            </a:pPr>
            <a:r>
              <a:rPr lang="ru-RU" sz="1800" dirty="0"/>
              <a:t>		 </a:t>
            </a:r>
            <a:r>
              <a:rPr lang="en-US" sz="1800" dirty="0"/>
              <a:t>string  </a:t>
            </a:r>
            <a:r>
              <a:rPr lang="ru-RU" sz="1800" dirty="0"/>
              <a:t>  </a:t>
            </a:r>
            <a:r>
              <a:rPr lang="en-US" sz="1800" dirty="0"/>
              <a:t>s = "</a:t>
            </a:r>
            <a:r>
              <a:rPr lang="ru-RU" sz="1800" dirty="0"/>
              <a:t>Вася</a:t>
            </a:r>
            <a:r>
              <a:rPr lang="en-US" sz="1800" dirty="0"/>
              <a:t>";</a:t>
            </a:r>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r>
              <a:rPr lang="en-US" sz="1800" dirty="0"/>
              <a:t>        </a:t>
            </a:r>
            <a:r>
              <a:rPr lang="ru-RU" sz="1800" dirty="0"/>
              <a:t>}</a:t>
            </a:r>
          </a:p>
          <a:p>
            <a:pPr eaLnBrk="1" hangingPunct="1">
              <a:lnSpc>
                <a:spcPct val="110000"/>
              </a:lnSpc>
              <a:buFont typeface="Wingdings" pitchFamily="2" charset="2"/>
              <a:buNone/>
            </a:pPr>
            <a:r>
              <a:rPr lang="ru-RU" sz="1800" dirty="0"/>
              <a:t>    }</a:t>
            </a:r>
          </a:p>
          <a:p>
            <a:pPr eaLnBrk="1" hangingPunct="1">
              <a:lnSpc>
                <a:spcPct val="110000"/>
              </a:lnSpc>
              <a:buFont typeface="Wingdings" pitchFamily="2" charset="2"/>
              <a:buNone/>
            </a:pPr>
            <a:r>
              <a:rPr lang="ru-RU" sz="1800" dirty="0"/>
              <a:t>}</a:t>
            </a:r>
          </a:p>
        </p:txBody>
      </p:sp>
      <p:sp>
        <p:nvSpPr>
          <p:cNvPr id="55301" name="Rectangle 3"/>
          <p:cNvSpPr>
            <a:spLocks noGrp="1" noChangeArrowheads="1"/>
          </p:cNvSpPr>
          <p:nvPr>
            <p:ph type="title"/>
          </p:nvPr>
        </p:nvSpPr>
        <p:spPr>
          <a:xfrm>
            <a:off x="179388" y="0"/>
            <a:ext cx="9134475" cy="519113"/>
          </a:xfrm>
          <a:noFill/>
        </p:spPr>
        <p:txBody>
          <a:bodyPr/>
          <a:lstStyle/>
          <a:p>
            <a:pPr eaLnBrk="1" hangingPunct="1"/>
            <a:r>
              <a:rPr lang="ru-RU" dirty="0"/>
              <a:t>Вывод на консоль – 2</a:t>
            </a:r>
            <a:r>
              <a:rPr lang="en-US" dirty="0"/>
              <a:t>/4</a:t>
            </a:r>
            <a:endParaRPr lang="ru-RU" dirty="0"/>
          </a:p>
        </p:txBody>
      </p:sp>
      <p:sp>
        <p:nvSpPr>
          <p:cNvPr id="55302" name="Rectangle 4"/>
          <p:cNvSpPr>
            <a:spLocks noChangeArrowheads="1"/>
          </p:cNvSpPr>
          <p:nvPr/>
        </p:nvSpPr>
        <p:spPr bwMode="auto">
          <a:xfrm>
            <a:off x="4716463" y="1235075"/>
            <a:ext cx="4186237" cy="1016000"/>
          </a:xfrm>
          <a:prstGeom prst="rect">
            <a:avLst/>
          </a:prstGeom>
          <a:solidFill>
            <a:srgbClr val="99CC00">
              <a:alpha val="23921"/>
            </a:srgbClr>
          </a:solidFill>
          <a:ln w="9525">
            <a:solidFill>
              <a:schemeClr val="tx1"/>
            </a:solidFill>
            <a:miter lim="800000"/>
            <a:headEnd/>
            <a:tailEnd/>
          </a:ln>
        </p:spPr>
        <p:txBody>
          <a:bodyPr wrap="none" anchor="ctr">
            <a:spAutoFit/>
          </a:bodyPr>
          <a:lstStyle/>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a:solidFill>
                  <a:srgbClr val="000000"/>
                </a:solidFill>
              </a:rPr>
              <a:t>Результат работы программы:</a:t>
            </a:r>
          </a:p>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a:solidFill>
                  <a:srgbClr val="000000"/>
                </a:solidFill>
              </a:rPr>
              <a:t>3</a:t>
            </a:r>
            <a:r>
              <a:rPr lang="en-US" sz="2000">
                <a:solidFill>
                  <a:srgbClr val="000000"/>
                </a:solidFill>
              </a:rPr>
              <a:t> </a:t>
            </a:r>
            <a:r>
              <a:rPr lang="ru-RU" sz="2000">
                <a:solidFill>
                  <a:srgbClr val="000000"/>
                </a:solidFill>
              </a:rPr>
              <a:t>y = </a:t>
            </a:r>
            <a:r>
              <a:rPr lang="ru-RU" sz="2000">
                <a:solidFill>
                  <a:srgbClr val="9A0000"/>
                </a:solidFill>
              </a:rPr>
              <a:t>4,12</a:t>
            </a:r>
            <a:endParaRPr lang="en-US" sz="2000">
              <a:solidFill>
                <a:srgbClr val="9A0000"/>
              </a:solidFill>
            </a:endParaRPr>
          </a:p>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a:solidFill>
                  <a:srgbClr val="000000"/>
                </a:solidFill>
              </a:rPr>
              <a:t>d = </a:t>
            </a:r>
            <a:r>
              <a:rPr lang="ru-RU" sz="2000">
                <a:solidFill>
                  <a:srgbClr val="9A0000"/>
                </a:solidFill>
              </a:rPr>
              <a:t>600</a:t>
            </a:r>
            <a:r>
              <a:rPr lang="en-US" sz="2000">
                <a:solidFill>
                  <a:srgbClr val="000000"/>
                </a:solidFill>
              </a:rPr>
              <a:t> </a:t>
            </a:r>
            <a:r>
              <a:rPr lang="ru-RU" sz="2000">
                <a:solidFill>
                  <a:srgbClr val="000000"/>
                </a:solidFill>
              </a:rPr>
              <a:t>s = Вася </a:t>
            </a:r>
          </a:p>
        </p:txBody>
      </p:sp>
      <p:sp>
        <p:nvSpPr>
          <p:cNvPr id="55303" name="Rectangle 5"/>
          <p:cNvSpPr>
            <a:spLocks noChangeArrowheads="1"/>
          </p:cNvSpPr>
          <p:nvPr/>
        </p:nvSpPr>
        <p:spPr bwMode="auto">
          <a:xfrm>
            <a:off x="1403648" y="4293096"/>
            <a:ext cx="6048375" cy="1546225"/>
          </a:xfrm>
          <a:prstGeom prst="rect">
            <a:avLst/>
          </a:prstGeom>
          <a:solidFill>
            <a:schemeClr val="accent2"/>
          </a:solidFill>
          <a:ln w="9525">
            <a:noFill/>
            <a:miter lim="800000"/>
            <a:headEnd/>
            <a:tailEnd/>
          </a:ln>
        </p:spPr>
        <p:txBody>
          <a:bodyPr>
            <a:spAutoFit/>
          </a:bodyPr>
          <a:lstStyle/>
          <a:p>
            <a:pPr fontAlgn="base">
              <a:lnSpc>
                <a:spcPct val="110000"/>
              </a:lnSpc>
              <a:spcBef>
                <a:spcPct val="20000"/>
              </a:spcBef>
              <a:spcAft>
                <a:spcPct val="10000"/>
              </a:spcAft>
              <a:buClr>
                <a:srgbClr val="9A0000"/>
              </a:buClr>
              <a:buSzPct val="75000"/>
              <a:buFont typeface="Wingdings" pitchFamily="2" charset="2"/>
              <a:buNone/>
            </a:pPr>
            <a:r>
              <a:rPr lang="en-US">
                <a:solidFill>
                  <a:srgbClr val="000000"/>
                </a:solidFill>
              </a:rPr>
              <a:t>Console.Write( i );                   </a:t>
            </a:r>
          </a:p>
          <a:p>
            <a:pPr fontAlgn="base">
              <a:lnSpc>
                <a:spcPct val="110000"/>
              </a:lnSpc>
              <a:spcBef>
                <a:spcPct val="20000"/>
              </a:spcBef>
              <a:spcAft>
                <a:spcPct val="10000"/>
              </a:spcAft>
              <a:buClr>
                <a:srgbClr val="9A0000"/>
              </a:buClr>
              <a:buSzPct val="75000"/>
              <a:buFont typeface="Wingdings" pitchFamily="2" charset="2"/>
              <a:buNone/>
            </a:pPr>
            <a:r>
              <a:rPr lang="es-ES">
                <a:solidFill>
                  <a:srgbClr val="000000"/>
                </a:solidFill>
              </a:rPr>
              <a:t>Console.Write( "</a:t>
            </a:r>
            <a:r>
              <a:rPr lang="ru-RU">
                <a:solidFill>
                  <a:srgbClr val="000000"/>
                </a:solidFill>
              </a:rPr>
              <a:t> </a:t>
            </a:r>
            <a:r>
              <a:rPr lang="es-ES">
                <a:solidFill>
                  <a:srgbClr val="000000"/>
                </a:solidFill>
              </a:rPr>
              <a:t>y = </a:t>
            </a:r>
            <a:r>
              <a:rPr lang="es-ES">
                <a:solidFill>
                  <a:srgbClr val="9A0000"/>
                </a:solidFill>
              </a:rPr>
              <a:t>{0}</a:t>
            </a:r>
            <a:r>
              <a:rPr lang="es-ES">
                <a:solidFill>
                  <a:srgbClr val="000000"/>
                </a:solidFill>
              </a:rPr>
              <a:t> </a:t>
            </a:r>
            <a:r>
              <a:rPr lang="es-ES" b="1">
                <a:solidFill>
                  <a:srgbClr val="336699"/>
                </a:solidFill>
              </a:rPr>
              <a:t>\n</a:t>
            </a:r>
            <a:r>
              <a:rPr lang="es-ES">
                <a:solidFill>
                  <a:srgbClr val="000000"/>
                </a:solidFill>
              </a:rPr>
              <a:t>d = </a:t>
            </a:r>
            <a:r>
              <a:rPr lang="es-ES">
                <a:solidFill>
                  <a:srgbClr val="9A0000"/>
                </a:solidFill>
              </a:rPr>
              <a:t>{1}</a:t>
            </a:r>
            <a:r>
              <a:rPr lang="es-ES">
                <a:solidFill>
                  <a:srgbClr val="000000"/>
                </a:solidFill>
              </a:rPr>
              <a:t>", y, d ); </a:t>
            </a:r>
            <a:endParaRPr lang="en-US">
              <a:solidFill>
                <a:srgbClr val="000000"/>
              </a:solidFill>
            </a:endParaRPr>
          </a:p>
          <a:p>
            <a:pPr fontAlgn="base">
              <a:lnSpc>
                <a:spcPct val="110000"/>
              </a:lnSpc>
              <a:spcBef>
                <a:spcPct val="20000"/>
              </a:spcBef>
              <a:spcAft>
                <a:spcPct val="10000"/>
              </a:spcAft>
              <a:buClr>
                <a:srgbClr val="9A0000"/>
              </a:buClr>
              <a:buSzPct val="75000"/>
              <a:buFont typeface="Wingdings" pitchFamily="2" charset="2"/>
              <a:buNone/>
            </a:pPr>
            <a:r>
              <a:rPr lang="en-US">
                <a:solidFill>
                  <a:srgbClr val="000000"/>
                </a:solidFill>
              </a:rPr>
              <a:t>Console.WriteLine( "</a:t>
            </a:r>
            <a:r>
              <a:rPr lang="ru-RU">
                <a:solidFill>
                  <a:srgbClr val="000000"/>
                </a:solidFill>
              </a:rPr>
              <a:t> </a:t>
            </a:r>
            <a:r>
              <a:rPr lang="en-US">
                <a:solidFill>
                  <a:srgbClr val="000000"/>
                </a:solidFill>
              </a:rPr>
              <a:t>s = " + s );</a:t>
            </a:r>
            <a:endParaRPr lang="ru-RU">
              <a:solidFill>
                <a:srgbClr val="000000"/>
              </a:solidFill>
            </a:endParaRPr>
          </a:p>
          <a:p>
            <a:pPr fontAlgn="base">
              <a:lnSpc>
                <a:spcPct val="110000"/>
              </a:lnSpc>
              <a:spcBef>
                <a:spcPct val="20000"/>
              </a:spcBef>
              <a:spcAft>
                <a:spcPct val="10000"/>
              </a:spcAft>
              <a:buClr>
                <a:srgbClr val="9A0000"/>
              </a:buClr>
              <a:buSzPct val="75000"/>
              <a:buFont typeface="Wingdings" pitchFamily="2" charset="2"/>
              <a:buNone/>
            </a:pPr>
            <a:endParaRPr lang="ru-RU">
              <a:solidFill>
                <a:srgbClr val="000000"/>
              </a:solidFill>
            </a:endParaRPr>
          </a:p>
        </p:txBody>
      </p:sp>
      <p:sp>
        <p:nvSpPr>
          <p:cNvPr id="391177" name="AutoShape 9"/>
          <p:cNvSpPr>
            <a:spLocks noChangeArrowheads="1"/>
          </p:cNvSpPr>
          <p:nvPr/>
        </p:nvSpPr>
        <p:spPr bwMode="auto">
          <a:xfrm flipH="1">
            <a:off x="4140498" y="3789859"/>
            <a:ext cx="1944688" cy="1512887"/>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356" y="9927"/>
                </a:moveTo>
                <a:cubicBezTo>
                  <a:pt x="19904" y="4986"/>
                  <a:pt x="15761" y="1204"/>
                  <a:pt x="10800" y="1204"/>
                </a:cubicBezTo>
                <a:cubicBezTo>
                  <a:pt x="5500" y="1204"/>
                  <a:pt x="1204" y="5500"/>
                  <a:pt x="1204" y="10800"/>
                </a:cubicBezTo>
                <a:cubicBezTo>
                  <a:pt x="1203" y="11342"/>
                  <a:pt x="1249" y="11883"/>
                  <a:pt x="1341" y="12417"/>
                </a:cubicBezTo>
                <a:lnTo>
                  <a:pt x="154" y="12620"/>
                </a:lnTo>
                <a:cubicBezTo>
                  <a:pt x="51" y="12019"/>
                  <a:pt x="0" y="11410"/>
                  <a:pt x="0" y="10800"/>
                </a:cubicBezTo>
                <a:cubicBezTo>
                  <a:pt x="0" y="4835"/>
                  <a:pt x="4835" y="0"/>
                  <a:pt x="10800" y="0"/>
                </a:cubicBezTo>
                <a:cubicBezTo>
                  <a:pt x="16383" y="-1"/>
                  <a:pt x="21047" y="4256"/>
                  <a:pt x="21555" y="9817"/>
                </a:cubicBezTo>
                <a:lnTo>
                  <a:pt x="24244" y="9571"/>
                </a:lnTo>
                <a:lnTo>
                  <a:pt x="21255" y="13160"/>
                </a:lnTo>
                <a:lnTo>
                  <a:pt x="17667" y="10172"/>
                </a:lnTo>
                <a:lnTo>
                  <a:pt x="20356" y="9927"/>
                </a:lnTo>
                <a:close/>
              </a:path>
            </a:pathLst>
          </a:custGeom>
          <a:solidFill>
            <a:schemeClr val="accent1"/>
          </a:solidFill>
          <a:ln w="9525">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
        <p:nvSpPr>
          <p:cNvPr id="391178" name="AutoShape 10"/>
          <p:cNvSpPr>
            <a:spLocks noChangeArrowheads="1"/>
          </p:cNvSpPr>
          <p:nvPr/>
        </p:nvSpPr>
        <p:spPr bwMode="auto">
          <a:xfrm flipH="1">
            <a:off x="5435898" y="3861296"/>
            <a:ext cx="1009650" cy="1512888"/>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20356" y="9927"/>
                </a:moveTo>
                <a:cubicBezTo>
                  <a:pt x="19904" y="4986"/>
                  <a:pt x="15761" y="1204"/>
                  <a:pt x="10800" y="1204"/>
                </a:cubicBezTo>
                <a:cubicBezTo>
                  <a:pt x="5500" y="1204"/>
                  <a:pt x="1204" y="5500"/>
                  <a:pt x="1204" y="10800"/>
                </a:cubicBezTo>
                <a:cubicBezTo>
                  <a:pt x="1203" y="11342"/>
                  <a:pt x="1249" y="11883"/>
                  <a:pt x="1341" y="12417"/>
                </a:cubicBezTo>
                <a:lnTo>
                  <a:pt x="154" y="12620"/>
                </a:lnTo>
                <a:cubicBezTo>
                  <a:pt x="51" y="12019"/>
                  <a:pt x="0" y="11410"/>
                  <a:pt x="0" y="10800"/>
                </a:cubicBezTo>
                <a:cubicBezTo>
                  <a:pt x="0" y="4835"/>
                  <a:pt x="4835" y="0"/>
                  <a:pt x="10800" y="0"/>
                </a:cubicBezTo>
                <a:cubicBezTo>
                  <a:pt x="16383" y="-1"/>
                  <a:pt x="21047" y="4256"/>
                  <a:pt x="21555" y="9817"/>
                </a:cubicBezTo>
                <a:lnTo>
                  <a:pt x="24244" y="9571"/>
                </a:lnTo>
                <a:lnTo>
                  <a:pt x="21255" y="13160"/>
                </a:lnTo>
                <a:lnTo>
                  <a:pt x="17667" y="10172"/>
                </a:lnTo>
                <a:lnTo>
                  <a:pt x="20356" y="9927"/>
                </a:lnTo>
                <a:close/>
              </a:path>
            </a:pathLst>
          </a:custGeom>
          <a:solidFill>
            <a:srgbClr val="99CC00"/>
          </a:solidFill>
          <a:ln w="9525">
            <a:solidFill>
              <a:schemeClr val="tx1"/>
            </a:solidFill>
            <a:miter lim="800000"/>
            <a:headEnd/>
            <a:tailEnd/>
          </a:ln>
        </p:spPr>
        <p:txBody>
          <a:bodyPr wrap="none" anchor="ctr"/>
          <a:lstStyle/>
          <a:p>
            <a:pPr fontAlgn="base">
              <a:spcBef>
                <a:spcPct val="0"/>
              </a:spcBef>
              <a:spcAft>
                <a:spcPct val="0"/>
              </a:spcAft>
            </a:pPr>
            <a:endParaRPr lang="ru-RU" sz="2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11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1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7" grpId="0" animBg="1"/>
      <p:bldP spid="39117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56323" name="Номер слайда 5"/>
          <p:cNvSpPr>
            <a:spLocks noGrp="1"/>
          </p:cNvSpPr>
          <p:nvPr>
            <p:ph type="sldNum" sz="quarter" idx="12"/>
          </p:nvPr>
        </p:nvSpPr>
        <p:spPr>
          <a:noFill/>
        </p:spPr>
        <p:txBody>
          <a:bodyPr/>
          <a:lstStyle/>
          <a:p>
            <a:fld id="{09835CE3-11B2-4126-89BE-67DA23A989DD}" type="slidenum">
              <a:rPr lang="ru-RU" smtClean="0">
                <a:solidFill>
                  <a:srgbClr val="000000"/>
                </a:solidFill>
              </a:rPr>
              <a:pPr/>
              <a:t>19</a:t>
            </a:fld>
            <a:endParaRPr lang="ru-RU">
              <a:solidFill>
                <a:srgbClr val="000000"/>
              </a:solidFill>
            </a:endParaRPr>
          </a:p>
        </p:txBody>
      </p:sp>
      <p:sp>
        <p:nvSpPr>
          <p:cNvPr id="56324" name="Rectangle 2"/>
          <p:cNvSpPr>
            <a:spLocks noGrp="1" noChangeArrowheads="1"/>
          </p:cNvSpPr>
          <p:nvPr>
            <p:ph type="body" idx="1"/>
          </p:nvPr>
        </p:nvSpPr>
        <p:spPr>
          <a:xfrm>
            <a:off x="395288" y="620713"/>
            <a:ext cx="8261350" cy="5233987"/>
          </a:xfrm>
        </p:spPr>
        <p:txBody>
          <a:bodyPr/>
          <a:lstStyle/>
          <a:p>
            <a:pPr eaLnBrk="1" hangingPunct="1">
              <a:lnSpc>
                <a:spcPct val="110000"/>
              </a:lnSpc>
              <a:buFont typeface="Wingdings" pitchFamily="2" charset="2"/>
              <a:buNone/>
            </a:pPr>
            <a:r>
              <a:rPr lang="en-US" sz="1800" dirty="0"/>
              <a:t>using System</a:t>
            </a:r>
            <a:r>
              <a:rPr lang="ru-RU" sz="1800" dirty="0"/>
              <a:t>;</a:t>
            </a:r>
            <a:endParaRPr lang="en-US" sz="1800" dirty="0"/>
          </a:p>
          <a:p>
            <a:pPr eaLnBrk="1" hangingPunct="1">
              <a:lnSpc>
                <a:spcPct val="110000"/>
              </a:lnSpc>
              <a:buFont typeface="Wingdings" pitchFamily="2" charset="2"/>
              <a:buNone/>
            </a:pPr>
            <a:r>
              <a:rPr lang="en-US" sz="1800" dirty="0"/>
              <a:t>namespace A</a:t>
            </a:r>
          </a:p>
          <a:p>
            <a:pPr eaLnBrk="1" hangingPunct="1">
              <a:lnSpc>
                <a:spcPct val="110000"/>
              </a:lnSpc>
              <a:buFont typeface="Wingdings" pitchFamily="2" charset="2"/>
              <a:buNone/>
            </a:pPr>
            <a:r>
              <a:rPr lang="en-US" sz="1800" dirty="0"/>
              <a:t>{    class Class1</a:t>
            </a:r>
          </a:p>
          <a:p>
            <a:pPr eaLnBrk="1" hangingPunct="1">
              <a:lnSpc>
                <a:spcPct val="110000"/>
              </a:lnSpc>
              <a:buFont typeface="Wingdings" pitchFamily="2" charset="2"/>
              <a:buNone/>
            </a:pPr>
            <a:r>
              <a:rPr lang="en-US" sz="1800" dirty="0"/>
              <a:t>    {    static void Main()</a:t>
            </a:r>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r>
              <a:rPr lang="en-US" sz="1800" dirty="0"/>
              <a:t>            </a:t>
            </a:r>
            <a:r>
              <a:rPr lang="en-US" sz="1800" dirty="0" err="1"/>
              <a:t>int</a:t>
            </a:r>
            <a:r>
              <a:rPr lang="en-US" sz="1800" dirty="0"/>
              <a:t>     </a:t>
            </a:r>
            <a:r>
              <a:rPr lang="ru-RU" sz="1800" dirty="0"/>
              <a:t>   </a:t>
            </a:r>
            <a:r>
              <a:rPr lang="en-US" sz="1800" dirty="0" err="1"/>
              <a:t>i</a:t>
            </a:r>
            <a:r>
              <a:rPr lang="en-US" sz="1800" dirty="0"/>
              <a:t> = 3;</a:t>
            </a:r>
          </a:p>
          <a:p>
            <a:pPr eaLnBrk="1" hangingPunct="1">
              <a:lnSpc>
                <a:spcPct val="110000"/>
              </a:lnSpc>
              <a:buFont typeface="Wingdings" pitchFamily="2" charset="2"/>
              <a:buNone/>
            </a:pPr>
            <a:r>
              <a:rPr lang="en-US" sz="1800" dirty="0"/>
              <a:t>            double  y = 4.12;</a:t>
            </a:r>
          </a:p>
          <a:p>
            <a:pPr eaLnBrk="1" hangingPunct="1">
              <a:lnSpc>
                <a:spcPct val="110000"/>
              </a:lnSpc>
              <a:buFont typeface="Wingdings" pitchFamily="2" charset="2"/>
              <a:buNone/>
            </a:pPr>
            <a:r>
              <a:rPr lang="en-US" sz="1800" dirty="0"/>
              <a:t>            decimal d = 600m;</a:t>
            </a:r>
            <a:endParaRPr lang="ru-RU" sz="1800" dirty="0"/>
          </a:p>
          <a:p>
            <a:pPr eaLnBrk="1" hangingPunct="1">
              <a:lnSpc>
                <a:spcPct val="110000"/>
              </a:lnSpc>
              <a:buFont typeface="Wingdings" pitchFamily="2" charset="2"/>
              <a:buNone/>
            </a:pPr>
            <a:r>
              <a:rPr lang="ru-RU" sz="1800" dirty="0"/>
              <a:t>		 </a:t>
            </a:r>
            <a:r>
              <a:rPr lang="en-US" sz="1800" dirty="0"/>
              <a:t>string  </a:t>
            </a:r>
            <a:r>
              <a:rPr lang="ru-RU" sz="1800" dirty="0"/>
              <a:t>  </a:t>
            </a:r>
            <a:r>
              <a:rPr lang="en-US" sz="1800" dirty="0"/>
              <a:t>s = "</a:t>
            </a:r>
            <a:r>
              <a:rPr lang="ru-RU" sz="1800" dirty="0"/>
              <a:t>Вася</a:t>
            </a:r>
            <a:r>
              <a:rPr lang="en-US" sz="1800" dirty="0"/>
              <a:t>";</a:t>
            </a:r>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r>
              <a:rPr lang="en-US" sz="1800" dirty="0"/>
              <a:t>        </a:t>
            </a:r>
            <a:r>
              <a:rPr lang="ru-RU" sz="1800" dirty="0"/>
              <a:t>}</a:t>
            </a:r>
          </a:p>
          <a:p>
            <a:pPr eaLnBrk="1" hangingPunct="1">
              <a:lnSpc>
                <a:spcPct val="110000"/>
              </a:lnSpc>
              <a:buFont typeface="Wingdings" pitchFamily="2" charset="2"/>
              <a:buNone/>
            </a:pPr>
            <a:r>
              <a:rPr lang="ru-RU" sz="1800" dirty="0"/>
              <a:t>    }</a:t>
            </a:r>
          </a:p>
          <a:p>
            <a:pPr eaLnBrk="1" hangingPunct="1">
              <a:lnSpc>
                <a:spcPct val="110000"/>
              </a:lnSpc>
              <a:buFont typeface="Wingdings" pitchFamily="2" charset="2"/>
              <a:buNone/>
            </a:pPr>
            <a:r>
              <a:rPr lang="ru-RU" sz="1800" dirty="0"/>
              <a:t>}</a:t>
            </a:r>
          </a:p>
        </p:txBody>
      </p:sp>
      <p:sp>
        <p:nvSpPr>
          <p:cNvPr id="56325" name="Rectangle 3"/>
          <p:cNvSpPr>
            <a:spLocks noGrp="1" noChangeArrowheads="1"/>
          </p:cNvSpPr>
          <p:nvPr>
            <p:ph type="title"/>
          </p:nvPr>
        </p:nvSpPr>
        <p:spPr>
          <a:xfrm>
            <a:off x="179388" y="0"/>
            <a:ext cx="9134475" cy="519113"/>
          </a:xfrm>
          <a:noFill/>
        </p:spPr>
        <p:txBody>
          <a:bodyPr/>
          <a:lstStyle/>
          <a:p>
            <a:pPr eaLnBrk="1" hangingPunct="1"/>
            <a:r>
              <a:rPr lang="ru-RU" dirty="0"/>
              <a:t>Вывод на консоль – 3</a:t>
            </a:r>
            <a:r>
              <a:rPr lang="en-US" dirty="0"/>
              <a:t>/4</a:t>
            </a:r>
            <a:endParaRPr lang="ru-RU" dirty="0"/>
          </a:p>
        </p:txBody>
      </p:sp>
      <p:sp>
        <p:nvSpPr>
          <p:cNvPr id="56326" name="Rectangle 4"/>
          <p:cNvSpPr>
            <a:spLocks noChangeArrowheads="1"/>
          </p:cNvSpPr>
          <p:nvPr/>
        </p:nvSpPr>
        <p:spPr bwMode="auto">
          <a:xfrm>
            <a:off x="4716463" y="1235075"/>
            <a:ext cx="4186237" cy="1016000"/>
          </a:xfrm>
          <a:prstGeom prst="rect">
            <a:avLst/>
          </a:prstGeom>
          <a:solidFill>
            <a:srgbClr val="99CC00">
              <a:alpha val="23921"/>
            </a:srgbClr>
          </a:solidFill>
          <a:ln w="9525">
            <a:solidFill>
              <a:schemeClr val="tx1"/>
            </a:solidFill>
            <a:miter lim="800000"/>
            <a:headEnd/>
            <a:tailEnd/>
          </a:ln>
        </p:spPr>
        <p:txBody>
          <a:bodyPr wrap="none" anchor="ctr">
            <a:spAutoFit/>
          </a:bodyPr>
          <a:lstStyle/>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a:solidFill>
                  <a:srgbClr val="000000"/>
                </a:solidFill>
              </a:rPr>
              <a:t>Результат работы программы:</a:t>
            </a:r>
          </a:p>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a:solidFill>
                  <a:srgbClr val="9A0000"/>
                </a:solidFill>
              </a:rPr>
              <a:t>3</a:t>
            </a:r>
            <a:r>
              <a:rPr lang="en-US" sz="2000">
                <a:solidFill>
                  <a:srgbClr val="000000"/>
                </a:solidFill>
              </a:rPr>
              <a:t> </a:t>
            </a:r>
            <a:r>
              <a:rPr lang="ru-RU" sz="2000">
                <a:solidFill>
                  <a:srgbClr val="000000"/>
                </a:solidFill>
              </a:rPr>
              <a:t>y = 4,12</a:t>
            </a:r>
            <a:endParaRPr lang="en-US" sz="2000">
              <a:solidFill>
                <a:srgbClr val="000000"/>
              </a:solidFill>
            </a:endParaRPr>
          </a:p>
          <a:p>
            <a:pPr eaLnBrk="0" fontAlgn="base" hangingPunct="0">
              <a:spcBef>
                <a:spcPct val="0"/>
              </a:spcBef>
              <a:spcAft>
                <a:spcPct val="0"/>
              </a:spcAft>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sz="2000">
                <a:solidFill>
                  <a:srgbClr val="000000"/>
                </a:solidFill>
              </a:rPr>
              <a:t>d = 600</a:t>
            </a:r>
            <a:r>
              <a:rPr lang="en-US" sz="2000">
                <a:solidFill>
                  <a:srgbClr val="000000"/>
                </a:solidFill>
              </a:rPr>
              <a:t> </a:t>
            </a:r>
            <a:r>
              <a:rPr lang="ru-RU" sz="2000">
                <a:solidFill>
                  <a:srgbClr val="000000"/>
                </a:solidFill>
              </a:rPr>
              <a:t>s = Вася </a:t>
            </a:r>
          </a:p>
        </p:txBody>
      </p:sp>
      <p:sp>
        <p:nvSpPr>
          <p:cNvPr id="56327" name="Rectangle 5"/>
          <p:cNvSpPr>
            <a:spLocks noChangeArrowheads="1"/>
          </p:cNvSpPr>
          <p:nvPr/>
        </p:nvSpPr>
        <p:spPr bwMode="auto">
          <a:xfrm>
            <a:off x="1475656" y="4293096"/>
            <a:ext cx="6913563" cy="1172629"/>
          </a:xfrm>
          <a:prstGeom prst="rect">
            <a:avLst/>
          </a:prstGeom>
          <a:solidFill>
            <a:schemeClr val="accent2"/>
          </a:solidFill>
          <a:ln w="9525">
            <a:noFill/>
            <a:miter lim="800000"/>
            <a:headEnd/>
            <a:tailEnd/>
          </a:ln>
        </p:spPr>
        <p:txBody>
          <a:bodyPr wrap="square">
            <a:spAutoFit/>
          </a:bodyPr>
          <a:lstStyle/>
          <a:p>
            <a:pPr fontAlgn="base">
              <a:lnSpc>
                <a:spcPct val="110000"/>
              </a:lnSpc>
              <a:spcBef>
                <a:spcPct val="20000"/>
              </a:spcBef>
              <a:spcAft>
                <a:spcPct val="10000"/>
              </a:spcAft>
              <a:buClr>
                <a:srgbClr val="9A0000"/>
              </a:buClr>
              <a:buSzPct val="75000"/>
              <a:buFont typeface="Wingdings" pitchFamily="2" charset="2"/>
              <a:buNone/>
            </a:pPr>
            <a:r>
              <a:rPr lang="en-US" dirty="0" err="1">
                <a:solidFill>
                  <a:srgbClr val="000000"/>
                </a:solidFill>
              </a:rPr>
              <a:t>Console.Write</a:t>
            </a:r>
            <a:r>
              <a:rPr lang="en-US" dirty="0">
                <a:solidFill>
                  <a:srgbClr val="000000"/>
                </a:solidFill>
              </a:rPr>
              <a:t>( </a:t>
            </a:r>
            <a:r>
              <a:rPr lang="en-US" dirty="0" err="1">
                <a:solidFill>
                  <a:srgbClr val="000000"/>
                </a:solidFill>
              </a:rPr>
              <a:t>i</a:t>
            </a:r>
            <a:r>
              <a:rPr lang="en-US" dirty="0">
                <a:solidFill>
                  <a:srgbClr val="000000"/>
                </a:solidFill>
              </a:rPr>
              <a:t> );                   </a:t>
            </a:r>
          </a:p>
          <a:p>
            <a:pPr fontAlgn="base">
              <a:lnSpc>
                <a:spcPct val="110000"/>
              </a:lnSpc>
              <a:spcBef>
                <a:spcPct val="20000"/>
              </a:spcBef>
              <a:spcAft>
                <a:spcPct val="10000"/>
              </a:spcAft>
              <a:buClr>
                <a:srgbClr val="9A0000"/>
              </a:buClr>
              <a:buSzPct val="75000"/>
              <a:buFont typeface="Wingdings" pitchFamily="2" charset="2"/>
              <a:buNone/>
            </a:pPr>
            <a:r>
              <a:rPr lang="es-ES" dirty="0">
                <a:solidFill>
                  <a:srgbClr val="000000"/>
                </a:solidFill>
              </a:rPr>
              <a:t>Console.Write( "</a:t>
            </a:r>
            <a:r>
              <a:rPr lang="ru-RU" dirty="0">
                <a:solidFill>
                  <a:srgbClr val="000000"/>
                </a:solidFill>
              </a:rPr>
              <a:t> </a:t>
            </a:r>
            <a:r>
              <a:rPr lang="es-ES" dirty="0">
                <a:solidFill>
                  <a:srgbClr val="000000"/>
                </a:solidFill>
              </a:rPr>
              <a:t>y = {0</a:t>
            </a:r>
            <a:r>
              <a:rPr lang="es-ES" b="1" dirty="0">
                <a:solidFill>
                  <a:srgbClr val="000000"/>
                </a:solidFill>
              </a:rPr>
              <a:t>:F2</a:t>
            </a:r>
            <a:r>
              <a:rPr lang="es-ES" dirty="0">
                <a:solidFill>
                  <a:srgbClr val="000000"/>
                </a:solidFill>
              </a:rPr>
              <a:t>} \nd = {1</a:t>
            </a:r>
            <a:r>
              <a:rPr lang="es-ES" b="1" dirty="0">
                <a:solidFill>
                  <a:srgbClr val="000000"/>
                </a:solidFill>
              </a:rPr>
              <a:t>:D3</a:t>
            </a:r>
            <a:r>
              <a:rPr lang="es-ES" dirty="0">
                <a:solidFill>
                  <a:srgbClr val="000000"/>
                </a:solidFill>
              </a:rPr>
              <a:t>}", y, d ); </a:t>
            </a:r>
            <a:endParaRPr lang="en-US" dirty="0">
              <a:solidFill>
                <a:srgbClr val="000000"/>
              </a:solidFill>
            </a:endParaRPr>
          </a:p>
          <a:p>
            <a:pPr fontAlgn="base">
              <a:lnSpc>
                <a:spcPct val="110000"/>
              </a:lnSpc>
              <a:spcBef>
                <a:spcPct val="20000"/>
              </a:spcBef>
              <a:spcAft>
                <a:spcPct val="10000"/>
              </a:spcAft>
              <a:buClr>
                <a:srgbClr val="9A0000"/>
              </a:buClr>
              <a:buSzPct val="75000"/>
              <a:buFont typeface="Wingdings" pitchFamily="2" charset="2"/>
              <a:buNone/>
            </a:pPr>
            <a:r>
              <a:rPr lang="en-US" dirty="0" err="1">
                <a:solidFill>
                  <a:srgbClr val="000000"/>
                </a:solidFill>
              </a:rPr>
              <a:t>Console.WriteLine</a:t>
            </a:r>
            <a:r>
              <a:rPr lang="en-US" dirty="0">
                <a:solidFill>
                  <a:srgbClr val="000000"/>
                </a:solidFill>
              </a:rPr>
              <a:t>( "</a:t>
            </a:r>
            <a:r>
              <a:rPr lang="ru-RU" dirty="0">
                <a:solidFill>
                  <a:srgbClr val="000000"/>
                </a:solidFill>
              </a:rPr>
              <a:t> </a:t>
            </a:r>
            <a:r>
              <a:rPr lang="en-US" dirty="0">
                <a:solidFill>
                  <a:srgbClr val="000000"/>
                </a:solidFill>
              </a:rPr>
              <a:t>s = " + s );                                                                       </a:t>
            </a:r>
          </a:p>
        </p:txBody>
      </p:sp>
      <p:sp>
        <p:nvSpPr>
          <p:cNvPr id="8" name="Выноска 2 7"/>
          <p:cNvSpPr/>
          <p:nvPr/>
        </p:nvSpPr>
        <p:spPr bwMode="auto">
          <a:xfrm>
            <a:off x="5292080" y="3717032"/>
            <a:ext cx="1080120" cy="360040"/>
          </a:xfrm>
          <a:prstGeom prst="borderCallout2">
            <a:avLst>
              <a:gd name="adj1" fmla="val 18750"/>
              <a:gd name="adj2" fmla="val -8333"/>
              <a:gd name="adj3" fmla="val 18750"/>
              <a:gd name="adj4" fmla="val -16667"/>
              <a:gd name="adj5" fmla="val 267522"/>
              <a:gd name="adj6" fmla="val -71954"/>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ru-RU" dirty="0">
                <a:solidFill>
                  <a:srgbClr val="000000"/>
                </a:solidFill>
              </a:rPr>
              <a:t>Формат</a:t>
            </a:r>
          </a:p>
        </p:txBody>
      </p:sp>
      <p:sp>
        <p:nvSpPr>
          <p:cNvPr id="9" name="Выноска 2 8"/>
          <p:cNvSpPr/>
          <p:nvPr/>
        </p:nvSpPr>
        <p:spPr bwMode="auto">
          <a:xfrm>
            <a:off x="7020272" y="3717032"/>
            <a:ext cx="1080120" cy="360040"/>
          </a:xfrm>
          <a:prstGeom prst="borderCallout2">
            <a:avLst>
              <a:gd name="adj1" fmla="val 18750"/>
              <a:gd name="adj2" fmla="val -8333"/>
              <a:gd name="adj3" fmla="val 18750"/>
              <a:gd name="adj4" fmla="val -16667"/>
              <a:gd name="adj5" fmla="val 267522"/>
              <a:gd name="adj6" fmla="val -71954"/>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ru-RU" dirty="0">
                <a:solidFill>
                  <a:srgbClr val="000000"/>
                </a:solidFill>
              </a:rPr>
              <a:t>Формат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Дата 4"/>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7171" name="Номер слайда 6"/>
          <p:cNvSpPr>
            <a:spLocks noGrp="1"/>
          </p:cNvSpPr>
          <p:nvPr>
            <p:ph type="sldNum" sz="quarter" idx="12"/>
          </p:nvPr>
        </p:nvSpPr>
        <p:spPr>
          <a:noFill/>
        </p:spPr>
        <p:txBody>
          <a:bodyPr/>
          <a:lstStyle/>
          <a:p>
            <a:fld id="{D957E2BE-A587-4A28-992F-5582475D58F9}" type="slidenum">
              <a:rPr lang="ru-RU" smtClean="0">
                <a:solidFill>
                  <a:srgbClr val="000000"/>
                </a:solidFill>
              </a:rPr>
              <a:pPr/>
              <a:t>2</a:t>
            </a:fld>
            <a:endParaRPr lang="ru-RU">
              <a:solidFill>
                <a:srgbClr val="000000"/>
              </a:solidFill>
            </a:endParaRPr>
          </a:p>
        </p:txBody>
      </p:sp>
      <p:sp>
        <p:nvSpPr>
          <p:cNvPr id="7172" name="Rectangle 2"/>
          <p:cNvSpPr>
            <a:spLocks noGrp="1" noChangeArrowheads="1"/>
          </p:cNvSpPr>
          <p:nvPr>
            <p:ph type="title"/>
          </p:nvPr>
        </p:nvSpPr>
        <p:spPr>
          <a:xfrm>
            <a:off x="323850" y="0"/>
            <a:ext cx="8162925" cy="519113"/>
          </a:xfrm>
        </p:spPr>
        <p:txBody>
          <a:bodyPr/>
          <a:lstStyle/>
          <a:p>
            <a:pPr eaLnBrk="1" hangingPunct="1"/>
            <a:r>
              <a:rPr lang="ru-RU"/>
              <a:t>Состав языка</a:t>
            </a:r>
          </a:p>
        </p:txBody>
      </p:sp>
      <p:sp>
        <p:nvSpPr>
          <p:cNvPr id="187395" name="Rectangle 3"/>
          <p:cNvSpPr>
            <a:spLocks noGrp="1" noChangeArrowheads="1"/>
          </p:cNvSpPr>
          <p:nvPr>
            <p:ph type="body" sz="half" idx="2"/>
          </p:nvPr>
        </p:nvSpPr>
        <p:spPr>
          <a:xfrm>
            <a:off x="250825" y="549275"/>
            <a:ext cx="7705725" cy="2303463"/>
          </a:xfrm>
        </p:spPr>
        <p:txBody>
          <a:bodyPr/>
          <a:lstStyle/>
          <a:p>
            <a:pPr eaLnBrk="1" hangingPunct="1"/>
            <a:r>
              <a:rPr lang="ru-RU" b="1"/>
              <a:t>Символы</a:t>
            </a:r>
            <a:r>
              <a:rPr lang="ru-RU"/>
              <a:t>:</a:t>
            </a:r>
          </a:p>
          <a:p>
            <a:pPr lvl="1" eaLnBrk="1" hangingPunct="1"/>
            <a:r>
              <a:rPr lang="ru-RU"/>
              <a:t>буквы: 		  </a:t>
            </a:r>
            <a:r>
              <a:rPr lang="en-US">
                <a:solidFill>
                  <a:srgbClr val="006600"/>
                </a:solidFill>
              </a:rPr>
              <a:t>A-Z, a-z, _</a:t>
            </a:r>
            <a:r>
              <a:rPr lang="ru-RU">
                <a:solidFill>
                  <a:srgbClr val="006600"/>
                </a:solidFill>
              </a:rPr>
              <a:t>, </a:t>
            </a:r>
            <a:r>
              <a:rPr lang="ru-RU">
                <a:solidFill>
                  <a:schemeClr val="folHlink"/>
                </a:solidFill>
              </a:rPr>
              <a:t>буквы нац. алфавитов</a:t>
            </a:r>
            <a:endParaRPr lang="en-US">
              <a:solidFill>
                <a:schemeClr val="folHlink"/>
              </a:solidFill>
            </a:endParaRPr>
          </a:p>
          <a:p>
            <a:pPr lvl="1" eaLnBrk="1" hangingPunct="1"/>
            <a:r>
              <a:rPr lang="ru-RU"/>
              <a:t>цифры: 	  </a:t>
            </a:r>
            <a:r>
              <a:rPr lang="en-US">
                <a:solidFill>
                  <a:srgbClr val="006600"/>
                </a:solidFill>
              </a:rPr>
              <a:t>0-9</a:t>
            </a:r>
            <a:r>
              <a:rPr lang="ru-RU">
                <a:solidFill>
                  <a:srgbClr val="006600"/>
                </a:solidFill>
              </a:rPr>
              <a:t>, </a:t>
            </a:r>
            <a:r>
              <a:rPr lang="en-US">
                <a:solidFill>
                  <a:srgbClr val="006600"/>
                </a:solidFill>
              </a:rPr>
              <a:t>A-F</a:t>
            </a:r>
            <a:endParaRPr lang="ru-RU">
              <a:solidFill>
                <a:srgbClr val="006600"/>
              </a:solidFill>
            </a:endParaRPr>
          </a:p>
          <a:p>
            <a:pPr lvl="1" eaLnBrk="1" hangingPunct="1"/>
            <a:r>
              <a:rPr lang="ru-RU"/>
              <a:t>спец. символы: </a:t>
            </a:r>
            <a:r>
              <a:rPr lang="ru-RU">
                <a:solidFill>
                  <a:srgbClr val="006600"/>
                </a:solidFill>
              </a:rPr>
              <a:t>+, *, {, …</a:t>
            </a:r>
          </a:p>
          <a:p>
            <a:pPr lvl="1" eaLnBrk="1" hangingPunct="1"/>
            <a:r>
              <a:rPr lang="ru-RU"/>
              <a:t>пробельные символы</a:t>
            </a:r>
          </a:p>
        </p:txBody>
      </p:sp>
      <p:sp>
        <p:nvSpPr>
          <p:cNvPr id="187396" name="Rectangle 4"/>
          <p:cNvSpPr>
            <a:spLocks noChangeArrowheads="1"/>
          </p:cNvSpPr>
          <p:nvPr/>
        </p:nvSpPr>
        <p:spPr bwMode="auto">
          <a:xfrm>
            <a:off x="1042988" y="2708275"/>
            <a:ext cx="7777162" cy="1936750"/>
          </a:xfrm>
          <a:prstGeom prst="rect">
            <a:avLst/>
          </a:prstGeom>
          <a:solidFill>
            <a:srgbClr val="C0C0C0">
              <a:alpha val="61176"/>
            </a:srgbClr>
          </a:solidFill>
          <a:ln w="28575">
            <a:solidFill>
              <a:srgbClr val="808080"/>
            </a:solidFill>
            <a:miter lim="800000"/>
            <a:headEnd/>
            <a:tailEnd/>
          </a:ln>
        </p:spPr>
        <p:txBody>
          <a:bodyPr>
            <a:spAutoFit/>
          </a:bodyPr>
          <a:lstStyle/>
          <a:p>
            <a:pPr fontAlgn="base">
              <a:lnSpc>
                <a:spcPct val="80000"/>
              </a:lnSpc>
              <a:spcBef>
                <a:spcPct val="20000"/>
              </a:spcBef>
              <a:spcAft>
                <a:spcPct val="0"/>
              </a:spcAft>
              <a:buClr>
                <a:srgbClr val="9A0000"/>
              </a:buClr>
              <a:buSzPct val="75000"/>
              <a:buFont typeface="Wingdings" pitchFamily="2" charset="2"/>
              <a:buChar char="n"/>
            </a:pPr>
            <a:r>
              <a:rPr lang="ru-RU" sz="2400" b="1">
                <a:solidFill>
                  <a:srgbClr val="000000"/>
                </a:solidFill>
              </a:rPr>
              <a:t>Лексемы</a:t>
            </a:r>
            <a:r>
              <a:rPr lang="ru-RU" sz="2400">
                <a:solidFill>
                  <a:srgbClr val="000000"/>
                </a:solidFill>
              </a:rPr>
              <a:t>:</a:t>
            </a:r>
          </a:p>
          <a:p>
            <a:pPr lvl="1" fontAlgn="base">
              <a:lnSpc>
                <a:spcPct val="80000"/>
              </a:lnSpc>
              <a:spcBef>
                <a:spcPct val="20000"/>
              </a:spcBef>
              <a:spcAft>
                <a:spcPct val="0"/>
              </a:spcAft>
              <a:buClr>
                <a:srgbClr val="9A0000"/>
              </a:buClr>
              <a:buSzPct val="70000"/>
              <a:buFont typeface="Wingdings" pitchFamily="2" charset="2"/>
              <a:buChar char="n"/>
            </a:pPr>
            <a:r>
              <a:rPr lang="ru-RU" sz="2000">
                <a:solidFill>
                  <a:srgbClr val="000000"/>
                </a:solidFill>
              </a:rPr>
              <a:t>константы</a:t>
            </a:r>
            <a:r>
              <a:rPr lang="en-US" sz="2000">
                <a:solidFill>
                  <a:srgbClr val="000000"/>
                </a:solidFill>
              </a:rPr>
              <a:t>			</a:t>
            </a:r>
            <a:r>
              <a:rPr lang="en-US" sz="2000">
                <a:solidFill>
                  <a:srgbClr val="006600"/>
                </a:solidFill>
              </a:rPr>
              <a:t>2       0.11    “</a:t>
            </a:r>
            <a:r>
              <a:rPr lang="ru-RU" sz="2000">
                <a:solidFill>
                  <a:srgbClr val="006600"/>
                </a:solidFill>
              </a:rPr>
              <a:t>Вася</a:t>
            </a:r>
            <a:r>
              <a:rPr lang="en-US" sz="2000">
                <a:solidFill>
                  <a:srgbClr val="006600"/>
                </a:solidFill>
              </a:rPr>
              <a:t>”</a:t>
            </a:r>
            <a:endParaRPr lang="ru-RU" sz="2000">
              <a:solidFill>
                <a:srgbClr val="006600"/>
              </a:solidFill>
            </a:endParaRPr>
          </a:p>
          <a:p>
            <a:pPr lvl="1" fontAlgn="base">
              <a:lnSpc>
                <a:spcPct val="80000"/>
              </a:lnSpc>
              <a:spcBef>
                <a:spcPct val="20000"/>
              </a:spcBef>
              <a:spcAft>
                <a:spcPct val="0"/>
              </a:spcAft>
              <a:buClr>
                <a:srgbClr val="9A0000"/>
              </a:buClr>
              <a:buSzPct val="70000"/>
              <a:buFont typeface="Wingdings" pitchFamily="2" charset="2"/>
              <a:buChar char="n"/>
            </a:pPr>
            <a:r>
              <a:rPr lang="ru-RU" sz="2000">
                <a:solidFill>
                  <a:srgbClr val="000000"/>
                </a:solidFill>
              </a:rPr>
              <a:t>имена</a:t>
            </a:r>
            <a:r>
              <a:rPr lang="en-US" sz="2000">
                <a:solidFill>
                  <a:srgbClr val="000000"/>
                </a:solidFill>
              </a:rPr>
              <a:t>				</a:t>
            </a:r>
            <a:r>
              <a:rPr lang="en-US" sz="2000">
                <a:solidFill>
                  <a:srgbClr val="006600"/>
                </a:solidFill>
              </a:rPr>
              <a:t>Vasia     a     _11</a:t>
            </a:r>
            <a:endParaRPr lang="ru-RU" sz="2000">
              <a:solidFill>
                <a:srgbClr val="006600"/>
              </a:solidFill>
            </a:endParaRPr>
          </a:p>
          <a:p>
            <a:pPr lvl="1" fontAlgn="base">
              <a:lnSpc>
                <a:spcPct val="80000"/>
              </a:lnSpc>
              <a:spcBef>
                <a:spcPct val="20000"/>
              </a:spcBef>
              <a:spcAft>
                <a:spcPct val="0"/>
              </a:spcAft>
              <a:buClr>
                <a:srgbClr val="9A0000"/>
              </a:buClr>
              <a:buSzPct val="70000"/>
              <a:buFont typeface="Wingdings" pitchFamily="2" charset="2"/>
              <a:buChar char="n"/>
            </a:pPr>
            <a:r>
              <a:rPr lang="ru-RU" sz="2000">
                <a:solidFill>
                  <a:srgbClr val="000000"/>
                </a:solidFill>
              </a:rPr>
              <a:t>ключевые слова</a:t>
            </a:r>
            <a:r>
              <a:rPr lang="en-US" sz="2000">
                <a:solidFill>
                  <a:srgbClr val="000000"/>
                </a:solidFill>
              </a:rPr>
              <a:t>		</a:t>
            </a:r>
            <a:r>
              <a:rPr lang="en-US" sz="2000">
                <a:solidFill>
                  <a:srgbClr val="006600"/>
                </a:solidFill>
              </a:rPr>
              <a:t>double	  do      if</a:t>
            </a:r>
            <a:endParaRPr lang="ru-RU" sz="2000">
              <a:solidFill>
                <a:srgbClr val="006600"/>
              </a:solidFill>
            </a:endParaRPr>
          </a:p>
          <a:p>
            <a:pPr lvl="1" fontAlgn="base">
              <a:lnSpc>
                <a:spcPct val="80000"/>
              </a:lnSpc>
              <a:spcBef>
                <a:spcPct val="20000"/>
              </a:spcBef>
              <a:spcAft>
                <a:spcPct val="0"/>
              </a:spcAft>
              <a:buClr>
                <a:srgbClr val="9A0000"/>
              </a:buClr>
              <a:buSzPct val="70000"/>
              <a:buFont typeface="Wingdings" pitchFamily="2" charset="2"/>
              <a:buChar char="n"/>
            </a:pPr>
            <a:r>
              <a:rPr lang="ru-RU" sz="2000">
                <a:solidFill>
                  <a:srgbClr val="000000"/>
                </a:solidFill>
              </a:rPr>
              <a:t>знаки операций</a:t>
            </a:r>
            <a:r>
              <a:rPr lang="en-US" sz="2000">
                <a:solidFill>
                  <a:srgbClr val="000000"/>
                </a:solidFill>
              </a:rPr>
              <a:t>		</a:t>
            </a:r>
            <a:r>
              <a:rPr lang="ru-RU" sz="2000">
                <a:solidFill>
                  <a:srgbClr val="000000"/>
                </a:solidFill>
              </a:rPr>
              <a:t>	</a:t>
            </a:r>
            <a:r>
              <a:rPr lang="en-US" sz="2000">
                <a:solidFill>
                  <a:srgbClr val="006600"/>
                </a:solidFill>
              </a:rPr>
              <a:t>+        &lt;=       new</a:t>
            </a:r>
            <a:endParaRPr lang="ru-RU" sz="2000">
              <a:solidFill>
                <a:srgbClr val="006600"/>
              </a:solidFill>
            </a:endParaRPr>
          </a:p>
          <a:p>
            <a:pPr lvl="1" fontAlgn="base">
              <a:lnSpc>
                <a:spcPct val="80000"/>
              </a:lnSpc>
              <a:spcBef>
                <a:spcPct val="20000"/>
              </a:spcBef>
              <a:spcAft>
                <a:spcPct val="0"/>
              </a:spcAft>
              <a:buClr>
                <a:srgbClr val="9A0000"/>
              </a:buClr>
              <a:buSzPct val="70000"/>
              <a:buFont typeface="Wingdings" pitchFamily="2" charset="2"/>
              <a:buChar char="n"/>
            </a:pPr>
            <a:r>
              <a:rPr lang="ru-RU" sz="2000">
                <a:solidFill>
                  <a:srgbClr val="000000"/>
                </a:solidFill>
              </a:rPr>
              <a:t>разделители</a:t>
            </a:r>
            <a:r>
              <a:rPr lang="en-US" sz="2000">
                <a:solidFill>
                  <a:srgbClr val="000000"/>
                </a:solidFill>
              </a:rPr>
              <a:t>			</a:t>
            </a:r>
            <a:r>
              <a:rPr lang="en-US" sz="2000">
                <a:solidFill>
                  <a:srgbClr val="006600"/>
                </a:solidFill>
              </a:rPr>
              <a:t>;   	[ ] 	,</a:t>
            </a:r>
          </a:p>
        </p:txBody>
      </p:sp>
      <p:sp>
        <p:nvSpPr>
          <p:cNvPr id="187397" name="Rectangle 5"/>
          <p:cNvSpPr>
            <a:spLocks noChangeArrowheads="1"/>
          </p:cNvSpPr>
          <p:nvPr/>
        </p:nvSpPr>
        <p:spPr bwMode="auto">
          <a:xfrm>
            <a:off x="395288" y="4724400"/>
            <a:ext cx="8353425" cy="1990725"/>
          </a:xfrm>
          <a:prstGeom prst="rect">
            <a:avLst/>
          </a:prstGeom>
          <a:noFill/>
          <a:ln w="9525">
            <a:noFill/>
            <a:miter lim="800000"/>
            <a:headEnd/>
            <a:tailEnd/>
          </a:ln>
        </p:spPr>
        <p:txBody>
          <a:bodyPr>
            <a:spAutoFit/>
          </a:bodyPr>
          <a:lstStyle/>
          <a:p>
            <a:pPr fontAlgn="base">
              <a:spcBef>
                <a:spcPct val="20000"/>
              </a:spcBef>
              <a:spcAft>
                <a:spcPct val="0"/>
              </a:spcAft>
              <a:buClr>
                <a:srgbClr val="9A0000"/>
              </a:buClr>
              <a:buSzPct val="75000"/>
              <a:buFont typeface="Wingdings" pitchFamily="2" charset="2"/>
              <a:buChar char="n"/>
            </a:pPr>
            <a:r>
              <a:rPr lang="ru-RU" sz="2400" b="1">
                <a:solidFill>
                  <a:srgbClr val="000000"/>
                </a:solidFill>
              </a:rPr>
              <a:t>Выражения</a:t>
            </a:r>
          </a:p>
          <a:p>
            <a:pPr lvl="1" fontAlgn="base">
              <a:spcBef>
                <a:spcPct val="20000"/>
              </a:spcBef>
              <a:spcAft>
                <a:spcPct val="0"/>
              </a:spcAft>
              <a:buClr>
                <a:srgbClr val="9A0000"/>
              </a:buClr>
              <a:buSzPct val="70000"/>
              <a:buFont typeface="Wingdings" pitchFamily="2" charset="2"/>
              <a:buChar char="n"/>
            </a:pPr>
            <a:r>
              <a:rPr lang="ru-RU" sz="2000">
                <a:solidFill>
                  <a:srgbClr val="000000"/>
                </a:solidFill>
              </a:rPr>
              <a:t>выражение - правило вычисления значения:</a:t>
            </a:r>
            <a:r>
              <a:rPr lang="en-US" sz="2000">
                <a:solidFill>
                  <a:srgbClr val="000000"/>
                </a:solidFill>
              </a:rPr>
              <a:t>	</a:t>
            </a:r>
            <a:r>
              <a:rPr lang="en-US" sz="2000">
                <a:solidFill>
                  <a:srgbClr val="006600"/>
                </a:solidFill>
              </a:rPr>
              <a:t>a + b</a:t>
            </a:r>
            <a:endParaRPr lang="ru-RU" sz="2000">
              <a:solidFill>
                <a:srgbClr val="006600"/>
              </a:solidFill>
            </a:endParaRPr>
          </a:p>
          <a:p>
            <a:pPr fontAlgn="base">
              <a:spcBef>
                <a:spcPct val="20000"/>
              </a:spcBef>
              <a:spcAft>
                <a:spcPct val="0"/>
              </a:spcAft>
              <a:buClr>
                <a:srgbClr val="9A0000"/>
              </a:buClr>
              <a:buSzPct val="75000"/>
              <a:buFont typeface="Wingdings" pitchFamily="2" charset="2"/>
              <a:buChar char="n"/>
            </a:pPr>
            <a:r>
              <a:rPr lang="ru-RU" sz="2400" b="1">
                <a:solidFill>
                  <a:srgbClr val="000000"/>
                </a:solidFill>
              </a:rPr>
              <a:t>Операторы</a:t>
            </a:r>
          </a:p>
          <a:p>
            <a:pPr lvl="1" fontAlgn="base">
              <a:spcBef>
                <a:spcPct val="20000"/>
              </a:spcBef>
              <a:spcAft>
                <a:spcPct val="0"/>
              </a:spcAft>
              <a:buClr>
                <a:srgbClr val="9A0000"/>
              </a:buClr>
              <a:buSzPct val="70000"/>
              <a:buFont typeface="Wingdings" pitchFamily="2" charset="2"/>
              <a:buChar char="n"/>
            </a:pPr>
            <a:r>
              <a:rPr lang="ru-RU" sz="2000">
                <a:solidFill>
                  <a:srgbClr val="000000"/>
                </a:solidFill>
              </a:rPr>
              <a:t>исполняемые:</a:t>
            </a:r>
            <a:r>
              <a:rPr lang="en-US" sz="2000">
                <a:solidFill>
                  <a:srgbClr val="000000"/>
                </a:solidFill>
              </a:rPr>
              <a:t>			</a:t>
            </a:r>
            <a:r>
              <a:rPr lang="en-US" sz="2000">
                <a:solidFill>
                  <a:srgbClr val="006600"/>
                </a:solidFill>
              </a:rPr>
              <a:t>c = a + b;</a:t>
            </a:r>
            <a:endParaRPr lang="ru-RU" sz="2000">
              <a:solidFill>
                <a:srgbClr val="006600"/>
              </a:solidFill>
            </a:endParaRPr>
          </a:p>
          <a:p>
            <a:pPr lvl="1" fontAlgn="base">
              <a:spcBef>
                <a:spcPct val="20000"/>
              </a:spcBef>
              <a:spcAft>
                <a:spcPct val="0"/>
              </a:spcAft>
              <a:buClr>
                <a:srgbClr val="9A0000"/>
              </a:buClr>
              <a:buSzPct val="70000"/>
              <a:buFont typeface="Wingdings" pitchFamily="2" charset="2"/>
              <a:buChar char="n"/>
            </a:pPr>
            <a:r>
              <a:rPr lang="ru-RU" sz="2000">
                <a:solidFill>
                  <a:srgbClr val="000000"/>
                </a:solidFill>
              </a:rPr>
              <a:t>описания:</a:t>
            </a:r>
            <a:r>
              <a:rPr lang="en-US" sz="2000">
                <a:solidFill>
                  <a:srgbClr val="000000"/>
                </a:solidFill>
              </a:rPr>
              <a:t>			</a:t>
            </a:r>
            <a:r>
              <a:rPr lang="en-US" sz="2000">
                <a:solidFill>
                  <a:srgbClr val="006600"/>
                </a:solidFill>
              </a:rPr>
              <a:t>double a, b;</a:t>
            </a:r>
            <a:endParaRPr lang="ru-RU" sz="2000">
              <a:solidFill>
                <a:srgbClr val="006600"/>
              </a:solidFill>
            </a:endParaRPr>
          </a:p>
        </p:txBody>
      </p:sp>
      <p:sp>
        <p:nvSpPr>
          <p:cNvPr id="187398" name="Rectangle 6"/>
          <p:cNvSpPr>
            <a:spLocks noChangeArrowheads="1"/>
          </p:cNvSpPr>
          <p:nvPr/>
        </p:nvSpPr>
        <p:spPr bwMode="auto">
          <a:xfrm>
            <a:off x="4787900" y="692150"/>
            <a:ext cx="4157663" cy="1474788"/>
          </a:xfrm>
          <a:prstGeom prst="rect">
            <a:avLst/>
          </a:prstGeom>
          <a:solidFill>
            <a:schemeClr val="accent1"/>
          </a:solidFill>
          <a:ln w="9525">
            <a:solidFill>
              <a:schemeClr val="tx1"/>
            </a:solidFill>
            <a:miter lim="800000"/>
            <a:headEnd/>
            <a:tailEnd/>
          </a:ln>
        </p:spPr>
        <p:txBody>
          <a:bodyPr>
            <a:spAutoFit/>
          </a:bodyPr>
          <a:lstStyle/>
          <a:p>
            <a:pPr fontAlgn="base">
              <a:spcBef>
                <a:spcPct val="0"/>
              </a:spcBef>
              <a:spcAft>
                <a:spcPct val="0"/>
              </a:spcAft>
            </a:pPr>
            <a:r>
              <a:rPr lang="ru-RU">
                <a:solidFill>
                  <a:srgbClr val="000000"/>
                </a:solidFill>
              </a:rPr>
              <a:t>static void Main()</a:t>
            </a:r>
          </a:p>
          <a:p>
            <a:pPr fontAlgn="base">
              <a:spcBef>
                <a:spcPct val="0"/>
              </a:spcBef>
              <a:spcAft>
                <a:spcPct val="0"/>
              </a:spcAft>
            </a:pPr>
            <a:r>
              <a:rPr lang="ru-RU">
                <a:solidFill>
                  <a:srgbClr val="000000"/>
                </a:solidFill>
              </a:rPr>
              <a:t>        { Самолёт АН24 = </a:t>
            </a:r>
            <a:endParaRPr lang="en-US">
              <a:solidFill>
                <a:srgbClr val="000000"/>
              </a:solidFill>
            </a:endParaRPr>
          </a:p>
          <a:p>
            <a:pPr fontAlgn="base">
              <a:spcBef>
                <a:spcPct val="0"/>
              </a:spcBef>
              <a:spcAft>
                <a:spcPct val="0"/>
              </a:spcAft>
            </a:pPr>
            <a:r>
              <a:rPr lang="en-US">
                <a:solidFill>
                  <a:srgbClr val="000000"/>
                </a:solidFill>
              </a:rPr>
              <a:t>                        </a:t>
            </a:r>
            <a:r>
              <a:rPr lang="ru-RU">
                <a:solidFill>
                  <a:srgbClr val="000000"/>
                </a:solidFill>
              </a:rPr>
              <a:t>new Самолёт(); </a:t>
            </a:r>
          </a:p>
          <a:p>
            <a:pPr fontAlgn="base">
              <a:spcBef>
                <a:spcPct val="0"/>
              </a:spcBef>
              <a:spcAft>
                <a:spcPct val="0"/>
              </a:spcAft>
            </a:pPr>
            <a:r>
              <a:rPr lang="ru-RU">
                <a:solidFill>
                  <a:srgbClr val="000000"/>
                </a:solidFill>
              </a:rPr>
              <a:t>           АН24.Полетели();</a:t>
            </a:r>
          </a:p>
          <a:p>
            <a:pPr fontAlgn="base">
              <a:spcBef>
                <a:spcPct val="0"/>
              </a:spcBef>
              <a:spcAft>
                <a:spcPct val="0"/>
              </a:spcAft>
            </a:pPr>
            <a:r>
              <a:rPr lang="ru-RU">
                <a:solidFill>
                  <a:srgbClr val="000000"/>
                </a:solidFill>
              </a:rPr>
              <a:t>        }</a:t>
            </a:r>
          </a:p>
        </p:txBody>
      </p:sp>
      <p:sp>
        <p:nvSpPr>
          <p:cNvPr id="9" name="Rectangle 6"/>
          <p:cNvSpPr>
            <a:spLocks noChangeArrowheads="1"/>
          </p:cNvSpPr>
          <p:nvPr/>
        </p:nvSpPr>
        <p:spPr bwMode="auto">
          <a:xfrm>
            <a:off x="4859338" y="620713"/>
            <a:ext cx="3987800" cy="1698625"/>
          </a:xfrm>
          <a:prstGeom prst="rect">
            <a:avLst/>
          </a:prstGeom>
          <a:gradFill flip="none" rotWithShape="1">
            <a:gsLst>
              <a:gs pos="0">
                <a:schemeClr val="accent1">
                  <a:lumMod val="95000"/>
                  <a:shade val="30000"/>
                  <a:satMod val="115000"/>
                </a:schemeClr>
              </a:gs>
              <a:gs pos="50000">
                <a:schemeClr val="accent1">
                  <a:lumMod val="95000"/>
                  <a:shade val="67500"/>
                  <a:satMod val="115000"/>
                </a:schemeClr>
              </a:gs>
              <a:gs pos="100000">
                <a:schemeClr val="accent1">
                  <a:lumMod val="95000"/>
                  <a:shade val="100000"/>
                  <a:satMod val="115000"/>
                </a:schemeClr>
              </a:gs>
            </a:gsLst>
            <a:lin ang="16200000" scaled="1"/>
            <a:tileRect/>
          </a:gradFill>
          <a:ln w="9525">
            <a:solidFill>
              <a:schemeClr val="accent1">
                <a:lumMod val="95000"/>
              </a:schemeClr>
            </a:solidFill>
            <a:miter lim="800000"/>
            <a:headEnd/>
            <a:tailEnd/>
          </a:ln>
        </p:spPr>
        <p:txBody>
          <a:bodyPr>
            <a:spAutoFit/>
          </a:bodyPr>
          <a:lstStyle/>
          <a:p>
            <a:pPr fontAlgn="base">
              <a:lnSpc>
                <a:spcPct val="150000"/>
              </a:lnSpc>
              <a:spcBef>
                <a:spcPct val="0"/>
              </a:spcBef>
              <a:spcAft>
                <a:spcPct val="0"/>
              </a:spcAft>
              <a:defRPr/>
            </a:pPr>
            <a:r>
              <a:rPr lang="ru-RU" i="1" dirty="0">
                <a:solidFill>
                  <a:srgbClr val="000000"/>
                </a:solidFill>
              </a:rPr>
              <a:t>Лексема (</a:t>
            </a:r>
            <a:r>
              <a:rPr lang="en-US" i="1" dirty="0">
                <a:solidFill>
                  <a:srgbClr val="000000"/>
                </a:solidFill>
              </a:rPr>
              <a:t>token, </a:t>
            </a:r>
            <a:r>
              <a:rPr lang="ru-RU" i="1" dirty="0" err="1">
                <a:solidFill>
                  <a:srgbClr val="000000"/>
                </a:solidFill>
              </a:rPr>
              <a:t>токен</a:t>
            </a:r>
            <a:r>
              <a:rPr lang="ru-RU" i="1" dirty="0">
                <a:solidFill>
                  <a:srgbClr val="000000"/>
                </a:solidFill>
              </a:rPr>
              <a:t>) – минимальная единица языка, имеющая самостоятельный смысл</a:t>
            </a:r>
          </a:p>
        </p:txBody>
      </p:sp>
      <p:sp>
        <p:nvSpPr>
          <p:cNvPr id="10" name="Круговая стрелка 9"/>
          <p:cNvSpPr/>
          <p:nvPr/>
        </p:nvSpPr>
        <p:spPr bwMode="auto">
          <a:xfrm rot="10990478" flipH="1">
            <a:off x="2773363" y="858838"/>
            <a:ext cx="3462337" cy="2735262"/>
          </a:xfrm>
          <a:prstGeom prst="circularArrow">
            <a:avLst>
              <a:gd name="adj1" fmla="val 12500"/>
              <a:gd name="adj2" fmla="val 1142319"/>
              <a:gd name="adj3" fmla="val 20457681"/>
              <a:gd name="adj4" fmla="val 12979225"/>
              <a:gd name="adj5" fmla="val 12500"/>
            </a:avLst>
          </a:prstGeom>
          <a:solidFill>
            <a:schemeClr val="accent1"/>
          </a:solidFill>
          <a:ln w="9525" cap="flat" cmpd="sng" algn="ctr">
            <a:solidFill>
              <a:schemeClr val="tx1"/>
            </a:solidFill>
            <a:prstDash val="solid"/>
            <a:miter lim="800000"/>
            <a:headEnd type="none" w="med" len="med"/>
            <a:tailEnd type="none" w="med" len="med"/>
          </a:ln>
          <a:effectLst/>
        </p:spPr>
        <p:txBody>
          <a:bodyPr wrap="none"/>
          <a:lstStyle/>
          <a:p>
            <a:pPr fontAlgn="base">
              <a:spcBef>
                <a:spcPct val="0"/>
              </a:spcBef>
              <a:spcAft>
                <a:spcPct val="0"/>
              </a:spcAft>
              <a:defRPr/>
            </a:pPr>
            <a:endParaRPr lang="ru-RU" sz="2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739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739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739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739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73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73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55"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strVal val="#ppt_w*0.70"/>
                                          </p:val>
                                        </p:tav>
                                        <p:tav tm="100000">
                                          <p:val>
                                            <p:strVal val="#ppt_w"/>
                                          </p:val>
                                        </p:tav>
                                      </p:tavLst>
                                    </p:anim>
                                    <p:anim calcmode="lin" valueType="num">
                                      <p:cBhvr>
                                        <p:cTn id="30" dur="1000" fill="hold"/>
                                        <p:tgtEl>
                                          <p:spTgt spid="10"/>
                                        </p:tgtEl>
                                        <p:attrNameLst>
                                          <p:attrName>ppt_h</p:attrName>
                                        </p:attrNameLst>
                                      </p:cBhvr>
                                      <p:tavLst>
                                        <p:tav tm="0">
                                          <p:val>
                                            <p:strVal val="#ppt_h"/>
                                          </p:val>
                                        </p:tav>
                                        <p:tav tm="100000">
                                          <p:val>
                                            <p:strVal val="#ppt_h"/>
                                          </p:val>
                                        </p:tav>
                                      </p:tavLst>
                                    </p:anim>
                                    <p:animEffect transition="in" filter="fade">
                                      <p:cBhvr>
                                        <p:cTn id="31" dur="10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873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p:bldP spid="187396" grpId="0" animBg="1"/>
      <p:bldP spid="187397" grpId="0"/>
      <p:bldP spid="18739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63491" name="Номер слайда 5"/>
          <p:cNvSpPr>
            <a:spLocks noGrp="1"/>
          </p:cNvSpPr>
          <p:nvPr>
            <p:ph type="sldNum" sz="quarter" idx="12"/>
          </p:nvPr>
        </p:nvSpPr>
        <p:spPr>
          <a:noFill/>
        </p:spPr>
        <p:txBody>
          <a:bodyPr/>
          <a:lstStyle/>
          <a:p>
            <a:fld id="{12E78D8B-9776-4E23-854A-1239B4277578}" type="slidenum">
              <a:rPr lang="ru-RU" smtClean="0">
                <a:solidFill>
                  <a:srgbClr val="000000"/>
                </a:solidFill>
              </a:rPr>
              <a:pPr/>
              <a:t>20</a:t>
            </a:fld>
            <a:endParaRPr lang="ru-RU">
              <a:solidFill>
                <a:srgbClr val="000000"/>
              </a:solidFill>
            </a:endParaRPr>
          </a:p>
        </p:txBody>
      </p:sp>
      <p:sp>
        <p:nvSpPr>
          <p:cNvPr id="63492" name="Rectangle 2"/>
          <p:cNvSpPr>
            <a:spLocks noGrp="1" noChangeArrowheads="1"/>
          </p:cNvSpPr>
          <p:nvPr>
            <p:ph type="body" idx="1"/>
          </p:nvPr>
        </p:nvSpPr>
        <p:spPr>
          <a:xfrm>
            <a:off x="395288" y="549275"/>
            <a:ext cx="8628062" cy="6480175"/>
          </a:xfrm>
        </p:spPr>
        <p:txBody>
          <a:bodyPr/>
          <a:lstStyle/>
          <a:p>
            <a:pPr eaLnBrk="1" hangingPunct="1">
              <a:lnSpc>
                <a:spcPct val="80000"/>
              </a:lnSpc>
              <a:buFont typeface="Wingdings" pitchFamily="2" charset="2"/>
              <a:buNone/>
            </a:pPr>
            <a:r>
              <a:rPr lang="en-US" sz="2000"/>
              <a:t>using System;</a:t>
            </a:r>
          </a:p>
          <a:p>
            <a:pPr eaLnBrk="1" hangingPunct="1">
              <a:lnSpc>
                <a:spcPct val="80000"/>
              </a:lnSpc>
              <a:buFont typeface="Wingdings" pitchFamily="2" charset="2"/>
              <a:buNone/>
            </a:pPr>
            <a:r>
              <a:rPr lang="en-US" sz="2000"/>
              <a:t>namespace A</a:t>
            </a:r>
          </a:p>
          <a:p>
            <a:pPr eaLnBrk="1" hangingPunct="1">
              <a:lnSpc>
                <a:spcPct val="80000"/>
              </a:lnSpc>
              <a:buFont typeface="Wingdings" pitchFamily="2" charset="2"/>
              <a:buNone/>
            </a:pPr>
            <a:r>
              <a:rPr lang="en-US" sz="2000"/>
              <a:t>{    class Class1</a:t>
            </a:r>
          </a:p>
          <a:p>
            <a:pPr eaLnBrk="1" hangingPunct="1">
              <a:lnSpc>
                <a:spcPct val="80000"/>
              </a:lnSpc>
              <a:buFont typeface="Wingdings" pitchFamily="2" charset="2"/>
              <a:buNone/>
            </a:pPr>
            <a:r>
              <a:rPr lang="en-US" sz="2000"/>
              <a:t>    {    static void Main()</a:t>
            </a:r>
          </a:p>
          <a:p>
            <a:pPr eaLnBrk="1" hangingPunct="1">
              <a:lnSpc>
                <a:spcPct val="80000"/>
              </a:lnSpc>
              <a:buFont typeface="Wingdings" pitchFamily="2" charset="2"/>
              <a:buNone/>
            </a:pPr>
            <a:r>
              <a:rPr lang="en-US" sz="2000"/>
              <a:t>        {</a:t>
            </a:r>
          </a:p>
          <a:p>
            <a:pPr eaLnBrk="1" hangingPunct="1">
              <a:lnSpc>
                <a:spcPct val="80000"/>
              </a:lnSpc>
              <a:buFont typeface="Wingdings" pitchFamily="2" charset="2"/>
              <a:buNone/>
            </a:pPr>
            <a:r>
              <a:rPr lang="ru-RU" sz="2000"/>
              <a:t>            </a:t>
            </a:r>
            <a:r>
              <a:rPr lang="en-US" sz="2000"/>
              <a:t>string s = Console.ReadLine();           // </a:t>
            </a:r>
            <a:r>
              <a:rPr lang="ru-RU" sz="2000"/>
              <a:t>ввод строки</a:t>
            </a:r>
            <a:endParaRPr lang="en-US" sz="2000"/>
          </a:p>
          <a:p>
            <a:pPr eaLnBrk="1" hangingPunct="1">
              <a:lnSpc>
                <a:spcPct val="80000"/>
              </a:lnSpc>
              <a:buFont typeface="Wingdings" pitchFamily="2" charset="2"/>
              <a:buNone/>
            </a:pPr>
            <a:r>
              <a:rPr lang="en-US" sz="2000"/>
              <a:t>            </a:t>
            </a:r>
          </a:p>
          <a:p>
            <a:pPr eaLnBrk="1" hangingPunct="1">
              <a:lnSpc>
                <a:spcPct val="80000"/>
              </a:lnSpc>
              <a:buFont typeface="Wingdings" pitchFamily="2" charset="2"/>
              <a:buNone/>
            </a:pPr>
            <a:r>
              <a:rPr lang="en-US" sz="2000"/>
              <a:t>            char c = (char)Console.Read();          // </a:t>
            </a:r>
            <a:r>
              <a:rPr lang="ru-RU" sz="2000"/>
              <a:t>ввод символа</a:t>
            </a:r>
            <a:endParaRPr lang="en-US" sz="2000"/>
          </a:p>
          <a:p>
            <a:pPr eaLnBrk="1" hangingPunct="1">
              <a:lnSpc>
                <a:spcPct val="80000"/>
              </a:lnSpc>
              <a:buFont typeface="Wingdings" pitchFamily="2" charset="2"/>
              <a:buNone/>
            </a:pPr>
            <a:r>
              <a:rPr lang="en-US" sz="2000"/>
              <a:t>            Console.ReadLine();                             </a:t>
            </a:r>
          </a:p>
          <a:p>
            <a:pPr eaLnBrk="1" hangingPunct="1">
              <a:lnSpc>
                <a:spcPct val="80000"/>
              </a:lnSpc>
              <a:buFont typeface="Wingdings" pitchFamily="2" charset="2"/>
              <a:buNone/>
            </a:pPr>
            <a:r>
              <a:rPr lang="en-US" sz="2000"/>
              <a:t>        </a:t>
            </a:r>
            <a:endParaRPr lang="ru-RU" sz="2000"/>
          </a:p>
          <a:p>
            <a:pPr eaLnBrk="1" hangingPunct="1">
              <a:lnSpc>
                <a:spcPct val="80000"/>
              </a:lnSpc>
              <a:buFont typeface="Wingdings" pitchFamily="2" charset="2"/>
              <a:buNone/>
            </a:pPr>
            <a:r>
              <a:rPr lang="ru-RU" sz="2000"/>
              <a:t>            </a:t>
            </a:r>
            <a:r>
              <a:rPr lang="en-US" sz="2000"/>
              <a:t>int i = Convert.ToInt32(</a:t>
            </a:r>
            <a:r>
              <a:rPr lang="ru-RU" sz="2000"/>
              <a:t> </a:t>
            </a:r>
            <a:r>
              <a:rPr lang="en-US" sz="2000"/>
              <a:t>Console.ReadLine() );           </a:t>
            </a:r>
          </a:p>
          <a:p>
            <a:pPr eaLnBrk="1" hangingPunct="1">
              <a:lnSpc>
                <a:spcPct val="80000"/>
              </a:lnSpc>
              <a:buFont typeface="Wingdings" pitchFamily="2" charset="2"/>
              <a:buNone/>
            </a:pPr>
            <a:endParaRPr lang="ru-RU" sz="2000"/>
          </a:p>
          <a:p>
            <a:pPr eaLnBrk="1" hangingPunct="1">
              <a:lnSpc>
                <a:spcPct val="80000"/>
              </a:lnSpc>
              <a:buFont typeface="Wingdings" pitchFamily="2" charset="2"/>
              <a:buNone/>
            </a:pPr>
            <a:r>
              <a:rPr lang="ru-RU" sz="2000"/>
              <a:t>            </a:t>
            </a:r>
            <a:r>
              <a:rPr lang="en-US" sz="2000"/>
              <a:t>double x = Convert.ToDouble(</a:t>
            </a:r>
            <a:r>
              <a:rPr lang="ru-RU" sz="2000"/>
              <a:t> </a:t>
            </a:r>
            <a:r>
              <a:rPr lang="en-US" sz="2000"/>
              <a:t>Console.ReadLine()</a:t>
            </a:r>
            <a:r>
              <a:rPr lang="ru-RU" sz="2000"/>
              <a:t> </a:t>
            </a:r>
            <a:r>
              <a:rPr lang="en-US" sz="2000"/>
              <a:t>); </a:t>
            </a:r>
            <a:endParaRPr lang="ru-RU" sz="2000"/>
          </a:p>
          <a:p>
            <a:pPr eaLnBrk="1" hangingPunct="1">
              <a:lnSpc>
                <a:spcPct val="80000"/>
              </a:lnSpc>
              <a:buFont typeface="Wingdings" pitchFamily="2" charset="2"/>
              <a:buNone/>
            </a:pPr>
            <a:endParaRPr lang="ru-RU" sz="2000"/>
          </a:p>
          <a:p>
            <a:pPr eaLnBrk="1" hangingPunct="1">
              <a:lnSpc>
                <a:spcPct val="80000"/>
              </a:lnSpc>
              <a:buFont typeface="Wingdings" pitchFamily="2" charset="2"/>
              <a:buNone/>
            </a:pPr>
            <a:r>
              <a:rPr lang="ru-RU" sz="2000"/>
              <a:t>            </a:t>
            </a:r>
            <a:r>
              <a:rPr lang="en-US" sz="2000"/>
              <a:t>double y = double.Parse(</a:t>
            </a:r>
            <a:r>
              <a:rPr lang="ru-RU" sz="2000"/>
              <a:t> </a:t>
            </a:r>
            <a:r>
              <a:rPr lang="en-US" sz="2000"/>
              <a:t>Console.ReadLine()</a:t>
            </a:r>
            <a:r>
              <a:rPr lang="ru-RU" sz="2000"/>
              <a:t> </a:t>
            </a:r>
            <a:r>
              <a:rPr lang="en-US" sz="2000"/>
              <a:t>);         </a:t>
            </a:r>
            <a:endParaRPr lang="ru-RU" sz="2000"/>
          </a:p>
          <a:p>
            <a:pPr eaLnBrk="1" hangingPunct="1">
              <a:lnSpc>
                <a:spcPct val="80000"/>
              </a:lnSpc>
              <a:buFont typeface="Wingdings" pitchFamily="2" charset="2"/>
              <a:buNone/>
            </a:pPr>
            <a:r>
              <a:rPr lang="ru-RU" sz="2000"/>
              <a:t>  </a:t>
            </a:r>
            <a:r>
              <a:rPr lang="en-US" sz="2000"/>
              <a:t>	</a:t>
            </a:r>
            <a:r>
              <a:rPr lang="ru-RU" sz="2000"/>
              <a:t>   }</a:t>
            </a:r>
          </a:p>
          <a:p>
            <a:pPr eaLnBrk="1" hangingPunct="1">
              <a:lnSpc>
                <a:spcPct val="80000"/>
              </a:lnSpc>
              <a:buFont typeface="Wingdings" pitchFamily="2" charset="2"/>
              <a:buNone/>
            </a:pPr>
            <a:r>
              <a:rPr lang="ru-RU" sz="2000"/>
              <a:t>    }</a:t>
            </a:r>
          </a:p>
          <a:p>
            <a:pPr eaLnBrk="1" hangingPunct="1">
              <a:lnSpc>
                <a:spcPct val="80000"/>
              </a:lnSpc>
              <a:buFont typeface="Wingdings" pitchFamily="2" charset="2"/>
              <a:buNone/>
            </a:pPr>
            <a:r>
              <a:rPr lang="ru-RU" sz="2000"/>
              <a:t>}</a:t>
            </a:r>
          </a:p>
        </p:txBody>
      </p:sp>
      <p:sp>
        <p:nvSpPr>
          <p:cNvPr id="63493" name="Rectangle 3"/>
          <p:cNvSpPr>
            <a:spLocks noGrp="1" noChangeArrowheads="1"/>
          </p:cNvSpPr>
          <p:nvPr>
            <p:ph type="title"/>
          </p:nvPr>
        </p:nvSpPr>
        <p:spPr>
          <a:xfrm>
            <a:off x="441325" y="0"/>
            <a:ext cx="8702675" cy="519113"/>
          </a:xfrm>
          <a:noFill/>
        </p:spPr>
        <p:txBody>
          <a:bodyPr/>
          <a:lstStyle/>
          <a:p>
            <a:pPr eaLnBrk="1" hangingPunct="1"/>
            <a:r>
              <a:rPr lang="ru-RU" dirty="0"/>
              <a:t>Ввод с консоли – 2</a:t>
            </a:r>
            <a:r>
              <a:rPr lang="en-US" dirty="0"/>
              <a:t>/2</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052" name="Номер слайда 5"/>
          <p:cNvSpPr>
            <a:spLocks noGrp="1"/>
          </p:cNvSpPr>
          <p:nvPr>
            <p:ph type="sldNum" sz="quarter" idx="12"/>
          </p:nvPr>
        </p:nvSpPr>
        <p:spPr>
          <a:noFill/>
        </p:spPr>
        <p:txBody>
          <a:bodyPr/>
          <a:lstStyle/>
          <a:p>
            <a:fld id="{E482FFF1-1C69-40C1-B6A8-A551CEACD729}" type="slidenum">
              <a:rPr lang="ru-RU" smtClean="0">
                <a:solidFill>
                  <a:srgbClr val="000000"/>
                </a:solidFill>
              </a:rPr>
              <a:pPr/>
              <a:t>21</a:t>
            </a:fld>
            <a:endParaRPr lang="ru-RU">
              <a:solidFill>
                <a:srgbClr val="000000"/>
              </a:solidFill>
            </a:endParaRPr>
          </a:p>
        </p:txBody>
      </p:sp>
      <p:sp>
        <p:nvSpPr>
          <p:cNvPr id="2053" name="Rectangle 2"/>
          <p:cNvSpPr>
            <a:spLocks noGrp="1" noChangeArrowheads="1"/>
          </p:cNvSpPr>
          <p:nvPr>
            <p:ph type="body" idx="1"/>
          </p:nvPr>
        </p:nvSpPr>
        <p:spPr>
          <a:xfrm>
            <a:off x="0" y="620713"/>
            <a:ext cx="9144000" cy="5903912"/>
          </a:xfrm>
        </p:spPr>
        <p:txBody>
          <a:bodyPr/>
          <a:lstStyle/>
          <a:p>
            <a:pPr eaLnBrk="1" hangingPunct="1">
              <a:lnSpc>
                <a:spcPct val="110000"/>
              </a:lnSpc>
              <a:buFont typeface="Wingdings" pitchFamily="2" charset="2"/>
              <a:buNone/>
            </a:pPr>
            <a:r>
              <a:rPr lang="en-US" sz="1800" dirty="0"/>
              <a:t>using System;</a:t>
            </a:r>
          </a:p>
          <a:p>
            <a:pPr eaLnBrk="1" hangingPunct="1">
              <a:lnSpc>
                <a:spcPct val="110000"/>
              </a:lnSpc>
              <a:buFont typeface="Wingdings" pitchFamily="2" charset="2"/>
              <a:buNone/>
            </a:pPr>
            <a:r>
              <a:rPr lang="en-US" sz="1800" dirty="0"/>
              <a:t>namespace CA1</a:t>
            </a:r>
          </a:p>
          <a:p>
            <a:pPr eaLnBrk="1" hangingPunct="1">
              <a:lnSpc>
                <a:spcPct val="110000"/>
              </a:lnSpc>
              <a:buFont typeface="Wingdings" pitchFamily="2" charset="2"/>
              <a:buNone/>
            </a:pPr>
            <a:r>
              <a:rPr lang="en-US" sz="1800" dirty="0"/>
              <a:t>{    class Class1</a:t>
            </a:r>
          </a:p>
          <a:p>
            <a:pPr eaLnBrk="1" hangingPunct="1">
              <a:lnSpc>
                <a:spcPct val="110000"/>
              </a:lnSpc>
              <a:buFont typeface="Wingdings" pitchFamily="2" charset="2"/>
              <a:buNone/>
            </a:pPr>
            <a:r>
              <a:rPr lang="en-US" sz="1800" dirty="0"/>
              <a:t>   {    static void Main()</a:t>
            </a:r>
          </a:p>
          <a:p>
            <a:pPr eaLnBrk="1" hangingPunct="1">
              <a:lnSpc>
                <a:spcPct val="110000"/>
              </a:lnSpc>
              <a:buFont typeface="Wingdings" pitchFamily="2" charset="2"/>
              <a:buNone/>
            </a:pPr>
            <a:r>
              <a:rPr lang="en-US" sz="1800" dirty="0"/>
              <a:t>     {</a:t>
            </a:r>
          </a:p>
          <a:p>
            <a:pPr eaLnBrk="1" hangingPunct="1">
              <a:lnSpc>
                <a:spcPct val="110000"/>
              </a:lnSpc>
              <a:buFont typeface="Wingdings" pitchFamily="2" charset="2"/>
              <a:buNone/>
            </a:pPr>
            <a:r>
              <a:rPr lang="ru-RU" sz="1800" dirty="0"/>
              <a:t>	    </a:t>
            </a:r>
            <a:r>
              <a:rPr lang="en-US" sz="1800" b="1" dirty="0" err="1"/>
              <a:t>Console.WriteLine</a:t>
            </a:r>
            <a:r>
              <a:rPr lang="en-US" sz="1800" b="1" dirty="0"/>
              <a:t>( "</a:t>
            </a:r>
            <a:r>
              <a:rPr lang="ru-RU" sz="1800" b="1" dirty="0"/>
              <a:t>Введите температуру по Фаренгейту</a:t>
            </a:r>
            <a:r>
              <a:rPr lang="en-US" sz="1800" b="1" dirty="0"/>
              <a:t>" );</a:t>
            </a:r>
          </a:p>
          <a:p>
            <a:pPr eaLnBrk="1" hangingPunct="1">
              <a:lnSpc>
                <a:spcPct val="110000"/>
              </a:lnSpc>
              <a:buFont typeface="Wingdings" pitchFamily="2" charset="2"/>
              <a:buNone/>
            </a:pPr>
            <a:r>
              <a:rPr lang="en-US" sz="1800" dirty="0"/>
              <a:t>        </a:t>
            </a:r>
            <a:r>
              <a:rPr lang="en-US" sz="1800" b="1" dirty="0">
                <a:solidFill>
                  <a:srgbClr val="0070C0"/>
                </a:solidFill>
              </a:rPr>
              <a:t>double </a:t>
            </a:r>
            <a:r>
              <a:rPr lang="en-US" sz="1800" b="1" dirty="0" err="1">
                <a:solidFill>
                  <a:srgbClr val="0070C0"/>
                </a:solidFill>
              </a:rPr>
              <a:t>fahr</a:t>
            </a:r>
            <a:r>
              <a:rPr lang="en-US" sz="1800" dirty="0"/>
              <a:t> = </a:t>
            </a:r>
            <a:r>
              <a:rPr lang="en-US" sz="1800" dirty="0" err="1"/>
              <a:t>Convert.ToDouble</a:t>
            </a:r>
            <a:r>
              <a:rPr lang="en-US" sz="1800" dirty="0"/>
              <a:t>(</a:t>
            </a:r>
            <a:r>
              <a:rPr lang="ru-RU" sz="1800" dirty="0"/>
              <a:t> </a:t>
            </a:r>
            <a:r>
              <a:rPr lang="en-US" sz="1800" dirty="0" err="1"/>
              <a:t>Console.ReadLine</a:t>
            </a:r>
            <a:r>
              <a:rPr lang="en-US" sz="1800" dirty="0"/>
              <a:t>() );</a:t>
            </a:r>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r>
              <a:rPr lang="en-US" sz="1800" dirty="0"/>
              <a:t>        </a:t>
            </a:r>
            <a:r>
              <a:rPr lang="en-US" sz="1800" b="1" dirty="0">
                <a:solidFill>
                  <a:srgbClr val="0070C0"/>
                </a:solidFill>
              </a:rPr>
              <a:t>double </a:t>
            </a:r>
            <a:r>
              <a:rPr lang="en-US" sz="1800" b="1" dirty="0" err="1">
                <a:solidFill>
                  <a:srgbClr val="0070C0"/>
                </a:solidFill>
              </a:rPr>
              <a:t>cels</a:t>
            </a:r>
            <a:r>
              <a:rPr lang="en-US" sz="1800" b="1" dirty="0">
                <a:solidFill>
                  <a:srgbClr val="0070C0"/>
                </a:solidFill>
              </a:rPr>
              <a:t> </a:t>
            </a:r>
            <a:r>
              <a:rPr lang="en-US" sz="1800" dirty="0"/>
              <a:t>=</a:t>
            </a:r>
            <a:r>
              <a:rPr lang="ru-RU" sz="1800" b="1" dirty="0"/>
              <a:t>5</a:t>
            </a:r>
            <a:r>
              <a:rPr lang="en-US" sz="1800" b="1" dirty="0"/>
              <a:t>.0</a:t>
            </a:r>
            <a:r>
              <a:rPr lang="ru-RU" sz="1800" b="1" dirty="0"/>
              <a:t> / 9 </a:t>
            </a:r>
            <a:r>
              <a:rPr lang="ru-RU" sz="1800" dirty="0"/>
              <a:t>* (</a:t>
            </a:r>
            <a:r>
              <a:rPr lang="en-US" sz="1800" dirty="0" err="1"/>
              <a:t>fahr</a:t>
            </a:r>
            <a:r>
              <a:rPr lang="ru-RU" sz="1800" dirty="0"/>
              <a:t> - 32)</a:t>
            </a:r>
            <a:r>
              <a:rPr lang="en-US" sz="1800" dirty="0"/>
              <a:t>;</a:t>
            </a:r>
          </a:p>
          <a:p>
            <a:pPr eaLnBrk="1" hangingPunct="1">
              <a:lnSpc>
                <a:spcPct val="110000"/>
              </a:lnSpc>
              <a:buFont typeface="Wingdings" pitchFamily="2" charset="2"/>
              <a:buNone/>
            </a:pPr>
            <a:endParaRPr lang="en-US" sz="1800" dirty="0"/>
          </a:p>
          <a:p>
            <a:pPr eaLnBrk="1" hangingPunct="1">
              <a:lnSpc>
                <a:spcPct val="110000"/>
              </a:lnSpc>
              <a:buFont typeface="Wingdings" pitchFamily="2" charset="2"/>
              <a:buNone/>
            </a:pPr>
            <a:r>
              <a:rPr lang="en-US" sz="1800" dirty="0"/>
              <a:t>        </a:t>
            </a:r>
            <a:r>
              <a:rPr lang="en-US" sz="1800" dirty="0" err="1"/>
              <a:t>Console.WriteLine</a:t>
            </a:r>
            <a:r>
              <a:rPr lang="en-US" sz="1800" dirty="0"/>
              <a:t>( "</a:t>
            </a:r>
            <a:r>
              <a:rPr lang="ru-RU" sz="1800" dirty="0"/>
              <a:t>По Фаренгейту:</a:t>
            </a:r>
            <a:r>
              <a:rPr lang="en-US" sz="1800" dirty="0"/>
              <a:t> {0} </a:t>
            </a:r>
            <a:r>
              <a:rPr lang="ru-RU" sz="1800" dirty="0"/>
              <a:t>в градусах Цельсия:</a:t>
            </a:r>
            <a:r>
              <a:rPr lang="en-US" sz="1800" dirty="0"/>
              <a:t> {1}", </a:t>
            </a:r>
          </a:p>
          <a:p>
            <a:pPr eaLnBrk="1" hangingPunct="1">
              <a:lnSpc>
                <a:spcPct val="110000"/>
              </a:lnSpc>
              <a:buFont typeface="Wingdings" pitchFamily="2" charset="2"/>
              <a:buNone/>
            </a:pPr>
            <a:r>
              <a:rPr lang="en-US" sz="1800" dirty="0"/>
              <a:t>				  </a:t>
            </a:r>
            <a:r>
              <a:rPr lang="en-US" sz="1800" dirty="0" err="1"/>
              <a:t>fahr</a:t>
            </a:r>
            <a:r>
              <a:rPr lang="en-US" sz="1800" dirty="0"/>
              <a:t>, </a:t>
            </a:r>
            <a:r>
              <a:rPr lang="en-US" sz="1800" dirty="0" err="1"/>
              <a:t>cels</a:t>
            </a:r>
            <a:r>
              <a:rPr lang="en-US" sz="1800" dirty="0"/>
              <a:t> );</a:t>
            </a:r>
            <a:endParaRPr lang="ru-RU" sz="1800" dirty="0"/>
          </a:p>
          <a:p>
            <a:pPr eaLnBrk="1" hangingPunct="1">
              <a:lnSpc>
                <a:spcPct val="110000"/>
              </a:lnSpc>
              <a:buFont typeface="Wingdings" pitchFamily="2" charset="2"/>
              <a:buNone/>
            </a:pPr>
            <a:r>
              <a:rPr lang="ru-RU" sz="1800" dirty="0"/>
              <a:t>      }</a:t>
            </a:r>
          </a:p>
          <a:p>
            <a:pPr eaLnBrk="1" hangingPunct="1">
              <a:lnSpc>
                <a:spcPct val="110000"/>
              </a:lnSpc>
              <a:buFont typeface="Wingdings" pitchFamily="2" charset="2"/>
              <a:buNone/>
            </a:pPr>
            <a:r>
              <a:rPr lang="ru-RU" sz="1800" dirty="0"/>
              <a:t>   }</a:t>
            </a:r>
          </a:p>
          <a:p>
            <a:pPr eaLnBrk="1" hangingPunct="1">
              <a:lnSpc>
                <a:spcPct val="110000"/>
              </a:lnSpc>
              <a:buFont typeface="Wingdings" pitchFamily="2" charset="2"/>
              <a:buNone/>
            </a:pPr>
            <a:r>
              <a:rPr lang="ru-RU" sz="1800" dirty="0"/>
              <a:t>}</a:t>
            </a:r>
          </a:p>
        </p:txBody>
      </p:sp>
      <p:sp>
        <p:nvSpPr>
          <p:cNvPr id="2054" name="Rectangle 3"/>
          <p:cNvSpPr>
            <a:spLocks noGrp="1" noChangeArrowheads="1"/>
          </p:cNvSpPr>
          <p:nvPr>
            <p:ph type="title"/>
          </p:nvPr>
        </p:nvSpPr>
        <p:spPr>
          <a:xfrm>
            <a:off x="468313" y="-4107"/>
            <a:ext cx="8162925" cy="523220"/>
          </a:xfrm>
          <a:noFill/>
        </p:spPr>
        <p:txBody>
          <a:bodyPr/>
          <a:lstStyle/>
          <a:p>
            <a:pPr eaLnBrk="1" hangingPunct="1"/>
            <a:r>
              <a:rPr lang="ru-RU" dirty="0"/>
              <a:t>Пример: перевод температуры из </a:t>
            </a:r>
            <a:r>
              <a:rPr lang="en-US" dirty="0"/>
              <a:t>F </a:t>
            </a:r>
            <a:r>
              <a:rPr lang="ru-RU" dirty="0"/>
              <a:t>в С</a:t>
            </a:r>
          </a:p>
        </p:txBody>
      </p:sp>
      <p:sp>
        <p:nvSpPr>
          <p:cNvPr id="2055" name="Rectangle 5"/>
          <p:cNvSpPr>
            <a:spLocks noChangeArrowheads="1"/>
          </p:cNvSpPr>
          <p:nvPr/>
        </p:nvSpPr>
        <p:spPr bwMode="auto">
          <a:xfrm>
            <a:off x="0" y="3252788"/>
            <a:ext cx="9144000" cy="0"/>
          </a:xfrm>
          <a:prstGeom prst="rect">
            <a:avLst/>
          </a:prstGeom>
          <a:noFill/>
          <a:ln w="9525">
            <a:noFill/>
            <a:miter lim="800000"/>
            <a:headEnd/>
            <a:tailEnd/>
          </a:ln>
        </p:spPr>
        <p:txBody>
          <a:bodyPr wrap="none" anchor="ctr">
            <a:spAutoFit/>
          </a:bodyPr>
          <a:lstStyle/>
          <a:p>
            <a:pPr fontAlgn="base">
              <a:spcBef>
                <a:spcPct val="0"/>
              </a:spcBef>
              <a:spcAft>
                <a:spcPct val="0"/>
              </a:spcAft>
            </a:pPr>
            <a:endParaRPr lang="ru-RU" sz="2400">
              <a:solidFill>
                <a:srgbClr val="000000"/>
              </a:solidFill>
            </a:endParaRPr>
          </a:p>
        </p:txBody>
      </p:sp>
      <p:graphicFrame>
        <p:nvGraphicFramePr>
          <p:cNvPr id="2050" name="Object 4"/>
          <p:cNvGraphicFramePr>
            <a:graphicFrameLocks noChangeAspect="1"/>
          </p:cNvGraphicFramePr>
          <p:nvPr/>
        </p:nvGraphicFramePr>
        <p:xfrm>
          <a:off x="4067175" y="836613"/>
          <a:ext cx="3132138" cy="1397000"/>
        </p:xfrm>
        <a:graphic>
          <a:graphicData uri="http://schemas.openxmlformats.org/presentationml/2006/ole">
            <mc:AlternateContent xmlns:mc="http://schemas.openxmlformats.org/markup-compatibility/2006">
              <mc:Choice xmlns:v="urn:schemas-microsoft-com:vml" Requires="v">
                <p:oleObj spid="_x0000_s2050" r:id="rId3" imgW="787058" imgH="355446" progId="">
                  <p:embed/>
                </p:oleObj>
              </mc:Choice>
              <mc:Fallback>
                <p:oleObj r:id="rId3" imgW="787058" imgH="355446" progId="">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175" y="836613"/>
                        <a:ext cx="3132138" cy="1397000"/>
                      </a:xfrm>
                      <a:prstGeom prst="rect">
                        <a:avLst/>
                      </a:prstGeom>
                      <a:solidFill>
                        <a:srgbClr val="99CC00">
                          <a:alpha val="28999"/>
                        </a:srgbClr>
                      </a:solidFill>
                      <a:ln w="9525">
                        <a:solidFill>
                          <a:schemeClr val="tx1"/>
                        </a:solidFill>
                        <a:miter lim="800000"/>
                        <a:headEnd/>
                        <a:tailEnd/>
                      </a:ln>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ctrTitle" sz="quarter"/>
          </p:nvPr>
        </p:nvSpPr>
        <p:spPr/>
        <p:txBody>
          <a:bodyPr/>
          <a:lstStyle/>
          <a:p>
            <a:endParaRPr lang="ru-RU"/>
          </a:p>
        </p:txBody>
      </p:sp>
      <p:sp>
        <p:nvSpPr>
          <p:cNvPr id="7173" name="Rectangle 3"/>
          <p:cNvSpPr>
            <a:spLocks noGrp="1" noChangeArrowheads="1"/>
          </p:cNvSpPr>
          <p:nvPr>
            <p:ph type="subTitle" sz="quarter" idx="1"/>
          </p:nvPr>
        </p:nvSpPr>
        <p:spPr/>
        <p:txBody>
          <a:bodyPr/>
          <a:lstStyle/>
          <a:p>
            <a:pPr eaLnBrk="1" hangingPunct="1"/>
            <a:br>
              <a:rPr lang="ru-RU" b="1"/>
            </a:br>
            <a:endParaRPr lang="ru-RU" b="1"/>
          </a:p>
        </p:txBody>
      </p:sp>
      <p:sp>
        <p:nvSpPr>
          <p:cNvPr id="7170" name="Rectangle 71"/>
          <p:cNvSpPr>
            <a:spLocks noGrp="1" noChangeArrowheads="1"/>
          </p:cNvSpPr>
          <p:nvPr>
            <p:ph type="sldNum" sz="quarter" idx="11"/>
          </p:nvPr>
        </p:nvSpPr>
        <p:spPr>
          <a:noFill/>
        </p:spPr>
        <p:txBody>
          <a:bodyPr/>
          <a:lstStyle/>
          <a:p>
            <a:fld id="{303FCBE6-286B-48EA-B388-827BD412F379}" type="slidenum">
              <a:rPr lang="ru-RU"/>
              <a:pPr/>
              <a:t>22</a:t>
            </a:fld>
            <a:endParaRPr lang="ru-RU"/>
          </a:p>
        </p:txBody>
      </p:sp>
      <p:sp>
        <p:nvSpPr>
          <p:cNvPr id="7171" name="Rectangle 74"/>
          <p:cNvSpPr>
            <a:spLocks noGrp="1" noChangeArrowheads="1"/>
          </p:cNvSpPr>
          <p:nvPr>
            <p:ph type="dt" sz="half" idx="12"/>
          </p:nvPr>
        </p:nvSpPr>
        <p:spPr>
          <a:noFill/>
        </p:spPr>
        <p:txBody>
          <a:bodyPr/>
          <a:lstStyle/>
          <a:p>
            <a:r>
              <a:rPr lang="en-US" dirty="0"/>
              <a:t>©</a:t>
            </a:r>
            <a:r>
              <a:rPr lang="ru-RU" dirty="0"/>
              <a:t>Павловская Т.А. (НИУ ИТМО)</a:t>
            </a:r>
          </a:p>
        </p:txBody>
      </p:sp>
      <p:sp>
        <p:nvSpPr>
          <p:cNvPr id="7174" name="Text Box 4"/>
          <p:cNvSpPr txBox="1">
            <a:spLocks noChangeArrowheads="1"/>
          </p:cNvSpPr>
          <p:nvPr/>
        </p:nvSpPr>
        <p:spPr bwMode="auto">
          <a:xfrm>
            <a:off x="611560" y="1916832"/>
            <a:ext cx="7292975" cy="4154984"/>
          </a:xfrm>
          <a:prstGeom prst="rect">
            <a:avLst/>
          </a:prstGeom>
          <a:noFill/>
          <a:ln w="9525">
            <a:noFill/>
            <a:miter lim="800000"/>
            <a:headEnd/>
            <a:tailEnd/>
          </a:ln>
        </p:spPr>
        <p:txBody>
          <a:bodyPr wrap="square">
            <a:spAutoFit/>
          </a:bodyPr>
          <a:lstStyle/>
          <a:p>
            <a:pPr>
              <a:spcBef>
                <a:spcPct val="25000"/>
              </a:spcBef>
              <a:spcAft>
                <a:spcPct val="25000"/>
              </a:spcAft>
            </a:pPr>
            <a:r>
              <a:rPr lang="ru-RU" b="1" dirty="0"/>
              <a:t>Управляющие операторы языка</a:t>
            </a:r>
            <a:r>
              <a:rPr lang="en-US" b="1" dirty="0"/>
              <a:t> </a:t>
            </a:r>
            <a:r>
              <a:rPr lang="ru-RU" b="1" dirty="0"/>
              <a:t>высокого уровня:</a:t>
            </a:r>
          </a:p>
          <a:p>
            <a:pPr>
              <a:spcBef>
                <a:spcPct val="25000"/>
              </a:spcBef>
              <a:spcAft>
                <a:spcPct val="25000"/>
              </a:spcAft>
              <a:buFontTx/>
              <a:buChar char="•"/>
            </a:pPr>
            <a:r>
              <a:rPr lang="ru-RU" dirty="0"/>
              <a:t> следование</a:t>
            </a:r>
          </a:p>
          <a:p>
            <a:pPr>
              <a:spcBef>
                <a:spcPct val="25000"/>
              </a:spcBef>
              <a:spcAft>
                <a:spcPct val="25000"/>
              </a:spcAft>
              <a:buFontTx/>
              <a:buChar char="•"/>
            </a:pPr>
            <a:r>
              <a:rPr lang="ru-RU" dirty="0"/>
              <a:t> ветвление</a:t>
            </a:r>
          </a:p>
          <a:p>
            <a:pPr>
              <a:spcBef>
                <a:spcPct val="25000"/>
              </a:spcBef>
              <a:spcAft>
                <a:spcPct val="25000"/>
              </a:spcAft>
              <a:buFontTx/>
              <a:buChar char="•"/>
            </a:pPr>
            <a:r>
              <a:rPr lang="ru-RU" dirty="0"/>
              <a:t> цикл</a:t>
            </a:r>
          </a:p>
          <a:p>
            <a:pPr>
              <a:spcBef>
                <a:spcPct val="25000"/>
              </a:spcBef>
              <a:spcAft>
                <a:spcPct val="25000"/>
              </a:spcAft>
              <a:buFontTx/>
              <a:buChar char="•"/>
            </a:pPr>
            <a:r>
              <a:rPr lang="ru-RU" dirty="0"/>
              <a:t> передача управления</a:t>
            </a:r>
          </a:p>
          <a:p>
            <a:pPr>
              <a:spcBef>
                <a:spcPct val="25000"/>
              </a:spcBef>
              <a:spcAft>
                <a:spcPct val="25000"/>
              </a:spcAft>
            </a:pPr>
            <a:endParaRPr lang="ru-RU" dirty="0"/>
          </a:p>
          <a:p>
            <a:pPr>
              <a:spcBef>
                <a:spcPct val="25000"/>
              </a:spcBef>
              <a:spcAft>
                <a:spcPct val="25000"/>
              </a:spcAft>
            </a:pPr>
            <a:r>
              <a:rPr lang="ru-RU" dirty="0"/>
              <a:t>Реализуют логику выполнения программы</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8195" name="Номер слайда 5"/>
          <p:cNvSpPr>
            <a:spLocks noGrp="1"/>
          </p:cNvSpPr>
          <p:nvPr>
            <p:ph type="sldNum" sz="quarter" idx="12"/>
          </p:nvPr>
        </p:nvSpPr>
        <p:spPr>
          <a:noFill/>
        </p:spPr>
        <p:txBody>
          <a:bodyPr/>
          <a:lstStyle/>
          <a:p>
            <a:fld id="{978A32FB-AB9C-42E7-8193-2AF92F188050}" type="slidenum">
              <a:rPr lang="ru-RU"/>
              <a:pPr/>
              <a:t>23</a:t>
            </a:fld>
            <a:endParaRPr lang="ru-RU"/>
          </a:p>
        </p:txBody>
      </p:sp>
      <p:sp>
        <p:nvSpPr>
          <p:cNvPr id="8196" name="Rectangle 2"/>
          <p:cNvSpPr>
            <a:spLocks noGrp="1" noChangeArrowheads="1"/>
          </p:cNvSpPr>
          <p:nvPr>
            <p:ph type="title"/>
          </p:nvPr>
        </p:nvSpPr>
        <p:spPr/>
        <p:txBody>
          <a:bodyPr/>
          <a:lstStyle/>
          <a:p>
            <a:pPr eaLnBrk="1" hangingPunct="1"/>
            <a:r>
              <a:rPr lang="ru-RU"/>
              <a:t>Блок (составной оператор)</a:t>
            </a:r>
          </a:p>
        </p:txBody>
      </p:sp>
      <p:sp>
        <p:nvSpPr>
          <p:cNvPr id="8197" name="Rectangle 3"/>
          <p:cNvSpPr>
            <a:spLocks noGrp="1" noChangeArrowheads="1"/>
          </p:cNvSpPr>
          <p:nvPr>
            <p:ph type="body" idx="1"/>
          </p:nvPr>
        </p:nvSpPr>
        <p:spPr>
          <a:xfrm>
            <a:off x="539750" y="836613"/>
            <a:ext cx="8135938" cy="5472112"/>
          </a:xfrm>
        </p:spPr>
        <p:txBody>
          <a:bodyPr/>
          <a:lstStyle/>
          <a:p>
            <a:pPr eaLnBrk="1" hangingPunct="1">
              <a:lnSpc>
                <a:spcPct val="115000"/>
              </a:lnSpc>
              <a:spcBef>
                <a:spcPct val="25000"/>
              </a:spcBef>
              <a:spcAft>
                <a:spcPct val="25000"/>
              </a:spcAft>
            </a:pPr>
            <a:r>
              <a:rPr lang="ru-RU" i="1" dirty="0"/>
              <a:t>Блок</a:t>
            </a:r>
            <a:r>
              <a:rPr lang="ru-RU" dirty="0"/>
              <a:t> — последовательность операторов, заключенная в операторные скобки:</a:t>
            </a:r>
          </a:p>
          <a:p>
            <a:pPr lvl="1" eaLnBrk="1" hangingPunct="1">
              <a:lnSpc>
                <a:spcPct val="115000"/>
              </a:lnSpc>
              <a:spcBef>
                <a:spcPct val="25000"/>
              </a:spcBef>
              <a:spcAft>
                <a:spcPct val="25000"/>
              </a:spcAft>
            </a:pPr>
            <a:r>
              <a:rPr lang="en-US" dirty="0"/>
              <a:t>begin   end</a:t>
            </a:r>
            <a:r>
              <a:rPr lang="ru-RU" dirty="0"/>
              <a:t>          – в Паскале</a:t>
            </a:r>
            <a:endParaRPr lang="en-US" dirty="0"/>
          </a:p>
          <a:p>
            <a:pPr lvl="1" eaLnBrk="1" hangingPunct="1">
              <a:lnSpc>
                <a:spcPct val="115000"/>
              </a:lnSpc>
              <a:spcBef>
                <a:spcPct val="25000"/>
              </a:spcBef>
              <a:spcAft>
                <a:spcPct val="25000"/>
              </a:spcAft>
            </a:pPr>
            <a:r>
              <a:rPr lang="en-US" dirty="0">
                <a:solidFill>
                  <a:srgbClr val="006600"/>
                </a:solidFill>
              </a:rPr>
              <a:t>{          }</a:t>
            </a:r>
            <a:r>
              <a:rPr lang="ru-RU" dirty="0">
                <a:solidFill>
                  <a:srgbClr val="006600"/>
                </a:solidFill>
              </a:rPr>
              <a:t>             - в </a:t>
            </a:r>
            <a:r>
              <a:rPr lang="ru-RU" dirty="0" err="1">
                <a:solidFill>
                  <a:srgbClr val="006600"/>
                </a:solidFill>
              </a:rPr>
              <a:t>С-подобных</a:t>
            </a:r>
            <a:r>
              <a:rPr lang="ru-RU" dirty="0">
                <a:solidFill>
                  <a:srgbClr val="006600"/>
                </a:solidFill>
              </a:rPr>
              <a:t> языках</a:t>
            </a:r>
            <a:endParaRPr lang="en-US" dirty="0">
              <a:solidFill>
                <a:srgbClr val="006600"/>
              </a:solidFill>
            </a:endParaRPr>
          </a:p>
          <a:p>
            <a:pPr eaLnBrk="1" hangingPunct="1">
              <a:lnSpc>
                <a:spcPct val="115000"/>
              </a:lnSpc>
              <a:spcBef>
                <a:spcPct val="25000"/>
              </a:spcBef>
              <a:spcAft>
                <a:spcPct val="25000"/>
              </a:spcAft>
            </a:pPr>
            <a:r>
              <a:rPr lang="ru-RU" dirty="0"/>
              <a:t>Блок воспринимается компилятором как один оператор и может использоваться </a:t>
            </a:r>
            <a:r>
              <a:rPr lang="ru-RU" b="1" dirty="0"/>
              <a:t>всюду, где синтаксис требует одного оператора, а алгоритм — нескольких</a:t>
            </a:r>
            <a:r>
              <a:rPr lang="ru-RU" dirty="0"/>
              <a:t>. </a:t>
            </a:r>
            <a:endParaRPr lang="en-US" dirty="0"/>
          </a:p>
          <a:p>
            <a:pPr eaLnBrk="1" hangingPunct="1">
              <a:lnSpc>
                <a:spcPct val="115000"/>
              </a:lnSpc>
              <a:spcBef>
                <a:spcPct val="25000"/>
              </a:spcBef>
              <a:spcAft>
                <a:spcPct val="25000"/>
              </a:spcAft>
            </a:pPr>
            <a:r>
              <a:rPr lang="ru-RU" dirty="0"/>
              <a:t>Блок может содержать один оператор или быть пустым.</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Дата 4"/>
          <p:cNvSpPr>
            <a:spLocks noGrp="1"/>
          </p:cNvSpPr>
          <p:nvPr>
            <p:ph type="dt" sz="quarter" idx="10"/>
          </p:nvPr>
        </p:nvSpPr>
        <p:spPr>
          <a:noFill/>
        </p:spPr>
        <p:txBody>
          <a:bodyPr/>
          <a:lstStyle/>
          <a:p>
            <a:r>
              <a:rPr lang="en-US" dirty="0"/>
              <a:t>©</a:t>
            </a:r>
            <a:r>
              <a:rPr lang="ru-RU" dirty="0"/>
              <a:t>Павловская Т.А. (НИУ ИТМО)</a:t>
            </a:r>
          </a:p>
        </p:txBody>
      </p:sp>
      <p:sp>
        <p:nvSpPr>
          <p:cNvPr id="12291" name="Номер слайда 6"/>
          <p:cNvSpPr>
            <a:spLocks noGrp="1"/>
          </p:cNvSpPr>
          <p:nvPr>
            <p:ph type="sldNum" sz="quarter" idx="12"/>
          </p:nvPr>
        </p:nvSpPr>
        <p:spPr>
          <a:noFill/>
        </p:spPr>
        <p:txBody>
          <a:bodyPr/>
          <a:lstStyle/>
          <a:p>
            <a:fld id="{6BEED40F-7554-4613-807B-6DD07DA52C99}" type="slidenum">
              <a:rPr lang="ru-RU"/>
              <a:pPr/>
              <a:t>24</a:t>
            </a:fld>
            <a:endParaRPr lang="ru-RU"/>
          </a:p>
        </p:txBody>
      </p:sp>
      <p:sp>
        <p:nvSpPr>
          <p:cNvPr id="12292" name="Rectangle 2"/>
          <p:cNvSpPr>
            <a:spLocks noGrp="1" noChangeArrowheads="1"/>
          </p:cNvSpPr>
          <p:nvPr>
            <p:ph type="title"/>
          </p:nvPr>
        </p:nvSpPr>
        <p:spPr/>
        <p:txBody>
          <a:bodyPr/>
          <a:lstStyle/>
          <a:p>
            <a:pPr eaLnBrk="1" hangingPunct="1"/>
            <a:r>
              <a:rPr lang="ru-RU" dirty="0"/>
              <a:t>Условный оператор </a:t>
            </a:r>
            <a:r>
              <a:rPr lang="ru-RU" dirty="0" err="1"/>
              <a:t>if</a:t>
            </a:r>
            <a:endParaRPr lang="ru-RU" dirty="0"/>
          </a:p>
        </p:txBody>
      </p:sp>
      <p:sp>
        <p:nvSpPr>
          <p:cNvPr id="292867" name="Rectangle 3"/>
          <p:cNvSpPr>
            <a:spLocks noGrp="1" noChangeArrowheads="1"/>
          </p:cNvSpPr>
          <p:nvPr>
            <p:ph type="body" sz="half" idx="1"/>
          </p:nvPr>
        </p:nvSpPr>
        <p:spPr>
          <a:xfrm>
            <a:off x="179512" y="3645024"/>
            <a:ext cx="6337300" cy="2592388"/>
          </a:xfrm>
        </p:spPr>
        <p:txBody>
          <a:bodyPr/>
          <a:lstStyle/>
          <a:p>
            <a:pPr marL="0" indent="0" eaLnBrk="1" hangingPunct="1">
              <a:lnSpc>
                <a:spcPts val="2800"/>
              </a:lnSpc>
              <a:buFont typeface="Wingdings" pitchFamily="2" charset="2"/>
              <a:buNone/>
            </a:pPr>
            <a:r>
              <a:rPr lang="en-US" sz="2000" dirty="0">
                <a:solidFill>
                  <a:srgbClr val="006600"/>
                </a:solidFill>
              </a:rPr>
              <a:t>if ( a &lt; 0 ) b = 1;</a:t>
            </a:r>
          </a:p>
          <a:p>
            <a:pPr marL="0" indent="0" eaLnBrk="1" hangingPunct="1">
              <a:lnSpc>
                <a:spcPts val="2800"/>
              </a:lnSpc>
              <a:buFont typeface="Wingdings" pitchFamily="2" charset="2"/>
              <a:buNone/>
            </a:pPr>
            <a:r>
              <a:rPr lang="en-US" sz="2000" dirty="0">
                <a:solidFill>
                  <a:srgbClr val="006600"/>
                </a:solidFill>
              </a:rPr>
              <a:t>if </a:t>
            </a:r>
            <a:r>
              <a:rPr lang="en-US" sz="2000" b="1" dirty="0">
                <a:solidFill>
                  <a:srgbClr val="006600"/>
                </a:solidFill>
              </a:rPr>
              <a:t>(</a:t>
            </a:r>
            <a:r>
              <a:rPr lang="en-US" sz="2000" dirty="0">
                <a:solidFill>
                  <a:srgbClr val="006600"/>
                </a:solidFill>
              </a:rPr>
              <a:t> a &lt; b &amp;&amp; </a:t>
            </a:r>
            <a:r>
              <a:rPr lang="en-US" sz="2000" b="1" dirty="0">
                <a:solidFill>
                  <a:srgbClr val="006600"/>
                </a:solidFill>
              </a:rPr>
              <a:t>(</a:t>
            </a:r>
            <a:r>
              <a:rPr lang="en-US" sz="2000" dirty="0">
                <a:solidFill>
                  <a:srgbClr val="006600"/>
                </a:solidFill>
              </a:rPr>
              <a:t>a &gt; d || a == 0</a:t>
            </a:r>
            <a:r>
              <a:rPr lang="en-US" sz="2000" b="1" dirty="0">
                <a:solidFill>
                  <a:srgbClr val="006600"/>
                </a:solidFill>
              </a:rPr>
              <a:t>)</a:t>
            </a:r>
            <a:r>
              <a:rPr lang="en-US" sz="2000" dirty="0">
                <a:solidFill>
                  <a:srgbClr val="006600"/>
                </a:solidFill>
              </a:rPr>
              <a:t> </a:t>
            </a:r>
            <a:r>
              <a:rPr lang="en-US" sz="2000" b="1" dirty="0">
                <a:solidFill>
                  <a:srgbClr val="006600"/>
                </a:solidFill>
              </a:rPr>
              <a:t>)</a:t>
            </a:r>
            <a:r>
              <a:rPr lang="en-US" sz="2000" dirty="0">
                <a:solidFill>
                  <a:srgbClr val="006600"/>
                </a:solidFill>
              </a:rPr>
              <a:t>   ++b; </a:t>
            </a:r>
            <a:endParaRPr lang="ru-RU" sz="2000" dirty="0">
              <a:solidFill>
                <a:srgbClr val="006600"/>
              </a:solidFill>
            </a:endParaRPr>
          </a:p>
          <a:p>
            <a:pPr marL="0" indent="0" eaLnBrk="1" hangingPunct="1">
              <a:lnSpc>
                <a:spcPts val="2800"/>
              </a:lnSpc>
              <a:buFont typeface="Wingdings" pitchFamily="2" charset="2"/>
              <a:buNone/>
            </a:pPr>
            <a:r>
              <a:rPr lang="en-US" sz="2000" dirty="0">
                <a:solidFill>
                  <a:srgbClr val="006600"/>
                </a:solidFill>
              </a:rPr>
              <a:t>else </a:t>
            </a:r>
            <a:r>
              <a:rPr lang="en-US" sz="2000" b="1" dirty="0">
                <a:solidFill>
                  <a:srgbClr val="C00000"/>
                </a:solidFill>
              </a:rPr>
              <a:t>{</a:t>
            </a:r>
            <a:r>
              <a:rPr lang="en-US" sz="2000" dirty="0">
                <a:solidFill>
                  <a:srgbClr val="006600"/>
                </a:solidFill>
              </a:rPr>
              <a:t>	b *= a; a = 0; </a:t>
            </a:r>
            <a:r>
              <a:rPr lang="en-US" sz="2000" b="1" dirty="0">
                <a:solidFill>
                  <a:srgbClr val="C00000"/>
                </a:solidFill>
              </a:rPr>
              <a:t>}</a:t>
            </a:r>
            <a:endParaRPr lang="ru-RU" sz="2000" b="1" dirty="0">
              <a:solidFill>
                <a:srgbClr val="C00000"/>
              </a:solidFill>
            </a:endParaRPr>
          </a:p>
          <a:p>
            <a:pPr marL="0" indent="0" eaLnBrk="1" hangingPunct="1">
              <a:lnSpc>
                <a:spcPts val="2800"/>
              </a:lnSpc>
              <a:spcBef>
                <a:spcPts val="1800"/>
              </a:spcBef>
              <a:buFont typeface="Wingdings" pitchFamily="2" charset="2"/>
              <a:buNone/>
            </a:pPr>
            <a:r>
              <a:rPr lang="en-US" sz="2000" dirty="0">
                <a:solidFill>
                  <a:schemeClr val="bg1">
                    <a:lumMod val="10000"/>
                  </a:schemeClr>
                </a:solidFill>
              </a:rPr>
              <a:t>if ( a &lt; b ) if ( a &lt; c ) m = a;</a:t>
            </a:r>
            <a:br>
              <a:rPr lang="en-US" sz="2000" dirty="0">
                <a:solidFill>
                  <a:schemeClr val="bg1">
                    <a:lumMod val="10000"/>
                  </a:schemeClr>
                </a:solidFill>
              </a:rPr>
            </a:br>
            <a:r>
              <a:rPr lang="en-US" sz="2000" dirty="0">
                <a:solidFill>
                  <a:schemeClr val="bg1">
                    <a:lumMod val="10000"/>
                  </a:schemeClr>
                </a:solidFill>
              </a:rPr>
              <a:t>	      else          m = c;</a:t>
            </a:r>
            <a:br>
              <a:rPr lang="en-US" sz="2000" dirty="0">
                <a:solidFill>
                  <a:schemeClr val="bg1">
                    <a:lumMod val="10000"/>
                  </a:schemeClr>
                </a:solidFill>
              </a:rPr>
            </a:br>
            <a:r>
              <a:rPr lang="en-US" sz="2000" dirty="0">
                <a:solidFill>
                  <a:schemeClr val="bg1">
                    <a:lumMod val="10000"/>
                  </a:schemeClr>
                </a:solidFill>
              </a:rPr>
              <a:t>else	      if ( b &lt; c ) m = b; </a:t>
            </a:r>
            <a:br>
              <a:rPr lang="en-US" sz="2000" dirty="0">
                <a:solidFill>
                  <a:schemeClr val="bg1">
                    <a:lumMod val="10000"/>
                  </a:schemeClr>
                </a:solidFill>
              </a:rPr>
            </a:br>
            <a:r>
              <a:rPr lang="en-US" sz="2000" dirty="0">
                <a:solidFill>
                  <a:schemeClr val="bg1">
                    <a:lumMod val="10000"/>
                  </a:schemeClr>
                </a:solidFill>
              </a:rPr>
              <a:t>	      else          m </a:t>
            </a:r>
            <a:r>
              <a:rPr lang="ru-RU" sz="2000" dirty="0">
                <a:solidFill>
                  <a:schemeClr val="bg1">
                    <a:lumMod val="10000"/>
                  </a:schemeClr>
                </a:solidFill>
              </a:rPr>
              <a:t>= </a:t>
            </a:r>
            <a:r>
              <a:rPr lang="en-US" sz="2000" dirty="0">
                <a:solidFill>
                  <a:schemeClr val="bg1">
                    <a:lumMod val="10000"/>
                  </a:schemeClr>
                </a:solidFill>
              </a:rPr>
              <a:t>c</a:t>
            </a:r>
            <a:r>
              <a:rPr lang="ru-RU" sz="2000" dirty="0">
                <a:solidFill>
                  <a:schemeClr val="bg1">
                    <a:lumMod val="10000"/>
                  </a:schemeClr>
                </a:solidFill>
              </a:rPr>
              <a:t>; </a:t>
            </a:r>
            <a:r>
              <a:rPr lang="ru-RU" sz="2000" dirty="0">
                <a:solidFill>
                  <a:srgbClr val="006600"/>
                </a:solidFill>
              </a:rPr>
              <a:t>		</a:t>
            </a:r>
          </a:p>
        </p:txBody>
      </p:sp>
      <p:sp>
        <p:nvSpPr>
          <p:cNvPr id="12294" name="Rectangle 5"/>
          <p:cNvSpPr>
            <a:spLocks noChangeArrowheads="1"/>
          </p:cNvSpPr>
          <p:nvPr/>
        </p:nvSpPr>
        <p:spPr bwMode="auto">
          <a:xfrm>
            <a:off x="323850" y="765175"/>
            <a:ext cx="8424863" cy="774700"/>
          </a:xfrm>
          <a:prstGeom prst="rect">
            <a:avLst/>
          </a:prstGeom>
          <a:noFill/>
          <a:ln w="9525">
            <a:noFill/>
            <a:miter lim="800000"/>
            <a:headEnd/>
            <a:tailEnd/>
          </a:ln>
        </p:spPr>
        <p:txBody>
          <a:bodyPr>
            <a:spAutoFit/>
          </a:bodyPr>
          <a:lstStyle/>
          <a:p>
            <a:pPr>
              <a:lnSpc>
                <a:spcPct val="80000"/>
              </a:lnSpc>
              <a:spcBef>
                <a:spcPct val="45000"/>
              </a:spcBef>
              <a:buClr>
                <a:schemeClr val="folHlink"/>
              </a:buClr>
              <a:buSzPct val="75000"/>
              <a:buFont typeface="Wingdings" pitchFamily="2" charset="2"/>
              <a:buNone/>
            </a:pPr>
            <a:r>
              <a:rPr lang="ru-RU" sz="2800" b="1" dirty="0" err="1"/>
              <a:t>if</a:t>
            </a:r>
            <a:r>
              <a:rPr lang="ru-RU" sz="2800" b="1" dirty="0"/>
              <a:t> </a:t>
            </a:r>
            <a:r>
              <a:rPr lang="en-US" sz="2800" b="1" dirty="0">
                <a:solidFill>
                  <a:srgbClr val="006600"/>
                </a:solidFill>
              </a:rPr>
              <a:t>(</a:t>
            </a:r>
            <a:r>
              <a:rPr lang="en-US" sz="2800" b="1" dirty="0"/>
              <a:t> </a:t>
            </a:r>
            <a:r>
              <a:rPr lang="ru-RU" sz="2800" b="1" dirty="0"/>
              <a:t>выражение </a:t>
            </a:r>
            <a:r>
              <a:rPr lang="en-US" sz="2800" b="1" dirty="0">
                <a:solidFill>
                  <a:srgbClr val="006600"/>
                </a:solidFill>
              </a:rPr>
              <a:t>)</a:t>
            </a:r>
            <a:r>
              <a:rPr lang="en-US" sz="2800" b="1" dirty="0"/>
              <a:t> </a:t>
            </a:r>
            <a:r>
              <a:rPr lang="ru-RU" sz="2800" b="1" dirty="0"/>
              <a:t>оператор_1</a:t>
            </a:r>
            <a:r>
              <a:rPr lang="en-US" sz="2800" b="1" dirty="0">
                <a:solidFill>
                  <a:srgbClr val="006600"/>
                </a:solidFill>
              </a:rPr>
              <a:t>;</a:t>
            </a:r>
            <a:br>
              <a:rPr lang="en-US" sz="2800" b="1" dirty="0"/>
            </a:br>
            <a:r>
              <a:rPr lang="ru-RU" sz="2800" b="1" dirty="0">
                <a:solidFill>
                  <a:schemeClr val="bg1">
                    <a:lumMod val="50000"/>
                  </a:schemeClr>
                </a:solidFill>
              </a:rPr>
              <a:t>[</a:t>
            </a:r>
            <a:r>
              <a:rPr lang="ru-RU" sz="2800" b="1" dirty="0" err="1"/>
              <a:t>else</a:t>
            </a:r>
            <a:r>
              <a:rPr lang="ru-RU" sz="2800" b="1" dirty="0"/>
              <a:t> оператор_2;</a:t>
            </a:r>
            <a:r>
              <a:rPr lang="ru-RU" sz="2800" b="1" dirty="0">
                <a:solidFill>
                  <a:schemeClr val="bg1">
                    <a:lumMod val="50000"/>
                  </a:schemeClr>
                </a:solidFill>
              </a:rPr>
              <a:t>]</a:t>
            </a:r>
          </a:p>
        </p:txBody>
      </p:sp>
      <p:pic>
        <p:nvPicPr>
          <p:cNvPr id="12295" name="Picture 8" descr="ch02_03"/>
          <p:cNvPicPr>
            <a:picLocks noGrp="1" noChangeAspect="1" noChangeArrowheads="1"/>
          </p:cNvPicPr>
          <p:nvPr>
            <p:ph sz="half" idx="2"/>
          </p:nvPr>
        </p:nvPicPr>
        <p:blipFill>
          <a:blip r:embed="rId3" cstate="print"/>
          <a:srcRect/>
          <a:stretch>
            <a:fillRect/>
          </a:stretch>
        </p:blipFill>
        <p:spPr>
          <a:xfrm>
            <a:off x="2627784" y="1412776"/>
            <a:ext cx="6372200" cy="2664296"/>
          </a:xfrm>
          <a:noFill/>
        </p:spPr>
      </p:pic>
      <p:sp>
        <p:nvSpPr>
          <p:cNvPr id="8" name="Выноска-облако 7"/>
          <p:cNvSpPr/>
          <p:nvPr/>
        </p:nvSpPr>
        <p:spPr bwMode="auto">
          <a:xfrm>
            <a:off x="5724128" y="4437112"/>
            <a:ext cx="2880320" cy="1080120"/>
          </a:xfrm>
          <a:prstGeom prst="cloudCallout">
            <a:avLst>
              <a:gd name="adj1" fmla="val 10873"/>
              <a:gd name="adj2" fmla="val -144717"/>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w="9525" cap="flat" cmpd="sng" algn="ctr">
            <a:solidFill>
              <a:schemeClr val="tx1"/>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Verdana" pitchFamily="34" charset="0"/>
              </a:rPr>
              <a:t>Простой или </a:t>
            </a:r>
            <a:r>
              <a:rPr lang="en-US" sz="2000" dirty="0"/>
              <a:t>{</a:t>
            </a:r>
            <a:r>
              <a:rPr kumimoji="0" lang="ru-RU" sz="2000" b="0" i="0" u="none" strike="noStrike" cap="none" normalizeH="0" baseline="0" dirty="0">
                <a:ln>
                  <a:noFill/>
                </a:ln>
                <a:solidFill>
                  <a:schemeClr val="tx1"/>
                </a:solidFill>
                <a:effectLst/>
                <a:latin typeface="Verdana" pitchFamily="34" charset="0"/>
              </a:rPr>
              <a:t>блок</a:t>
            </a:r>
            <a:r>
              <a:rPr kumimoji="0" lang="en-US" sz="2000" b="0" i="0" u="none" strike="noStrike" cap="none" normalizeH="0" baseline="0" dirty="0">
                <a:ln>
                  <a:noFill/>
                </a:ln>
                <a:solidFill>
                  <a:schemeClr val="tx1"/>
                </a:solidFill>
                <a:effectLst/>
                <a:latin typeface="Verdana" pitchFamily="34" charset="0"/>
              </a:rPr>
              <a:t>}</a:t>
            </a:r>
            <a:endParaRPr kumimoji="0" lang="ru-RU" sz="2000" b="0" i="0" u="none" strike="noStrike" cap="none" normalizeH="0" baseline="0" dirty="0">
              <a:ln>
                <a:noFill/>
              </a:ln>
              <a:solidFill>
                <a:schemeClr val="tx1"/>
              </a:solidFill>
              <a:effectLst/>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28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286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928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7" grpId="0" build="p"/>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Дата 4"/>
          <p:cNvSpPr>
            <a:spLocks noGrp="1"/>
          </p:cNvSpPr>
          <p:nvPr>
            <p:ph type="dt" sz="quarter" idx="10"/>
          </p:nvPr>
        </p:nvSpPr>
        <p:spPr>
          <a:noFill/>
        </p:spPr>
        <p:txBody>
          <a:bodyPr/>
          <a:lstStyle/>
          <a:p>
            <a:r>
              <a:rPr lang="en-US" dirty="0"/>
              <a:t>©</a:t>
            </a:r>
            <a:r>
              <a:rPr lang="ru-RU" dirty="0"/>
              <a:t>Павловская Т.А. (НИУ ИТМО)</a:t>
            </a:r>
          </a:p>
        </p:txBody>
      </p:sp>
      <p:sp>
        <p:nvSpPr>
          <p:cNvPr id="2052" name="Номер слайда 6"/>
          <p:cNvSpPr>
            <a:spLocks noGrp="1"/>
          </p:cNvSpPr>
          <p:nvPr>
            <p:ph type="sldNum" sz="quarter" idx="12"/>
          </p:nvPr>
        </p:nvSpPr>
        <p:spPr>
          <a:noFill/>
        </p:spPr>
        <p:txBody>
          <a:bodyPr/>
          <a:lstStyle/>
          <a:p>
            <a:fld id="{6DD369FE-2FA2-4D1B-BC88-5396D157C9DE}" type="slidenum">
              <a:rPr lang="ru-RU"/>
              <a:pPr/>
              <a:t>25</a:t>
            </a:fld>
            <a:endParaRPr lang="ru-RU"/>
          </a:p>
        </p:txBody>
      </p:sp>
      <p:sp>
        <p:nvSpPr>
          <p:cNvPr id="2053" name="Rectangle 2"/>
          <p:cNvSpPr>
            <a:spLocks noGrp="1" noChangeArrowheads="1"/>
          </p:cNvSpPr>
          <p:nvPr>
            <p:ph type="title"/>
          </p:nvPr>
        </p:nvSpPr>
        <p:spPr/>
        <p:txBody>
          <a:bodyPr/>
          <a:lstStyle/>
          <a:p>
            <a:pPr eaLnBrk="1" hangingPunct="1"/>
            <a:r>
              <a:rPr lang="ru-RU"/>
              <a:t>Оператор выбора </a:t>
            </a:r>
            <a:r>
              <a:rPr lang="en-US"/>
              <a:t>switch</a:t>
            </a:r>
            <a:endParaRPr lang="ru-RU"/>
          </a:p>
        </p:txBody>
      </p:sp>
      <p:sp>
        <p:nvSpPr>
          <p:cNvPr id="2054" name="Rectangle 3"/>
          <p:cNvSpPr>
            <a:spLocks noGrp="1" noChangeArrowheads="1"/>
          </p:cNvSpPr>
          <p:nvPr>
            <p:ph type="body" sz="half" idx="1"/>
          </p:nvPr>
        </p:nvSpPr>
        <p:spPr>
          <a:xfrm>
            <a:off x="323850" y="836613"/>
            <a:ext cx="8388350" cy="3024187"/>
          </a:xfrm>
        </p:spPr>
        <p:txBody>
          <a:bodyPr/>
          <a:lstStyle/>
          <a:p>
            <a:pPr eaLnBrk="1" hangingPunct="1">
              <a:buFont typeface="Wingdings" pitchFamily="2" charset="2"/>
              <a:buNone/>
            </a:pPr>
            <a:r>
              <a:rPr lang="ru-RU" sz="2000">
                <a:solidFill>
                  <a:schemeClr val="hlink"/>
                </a:solidFill>
              </a:rPr>
              <a:t>switch</a:t>
            </a:r>
            <a:r>
              <a:rPr lang="ru-RU" sz="2000"/>
              <a:t> ( выражение ){</a:t>
            </a:r>
          </a:p>
          <a:p>
            <a:pPr eaLnBrk="1" hangingPunct="1">
              <a:buFont typeface="Wingdings" pitchFamily="2" charset="2"/>
              <a:buNone/>
            </a:pPr>
            <a:r>
              <a:rPr lang="ru-RU" sz="2000"/>
              <a:t>	</a:t>
            </a:r>
            <a:r>
              <a:rPr lang="ru-RU" sz="2000">
                <a:solidFill>
                  <a:schemeClr val="hlink"/>
                </a:solidFill>
              </a:rPr>
              <a:t>case</a:t>
            </a:r>
            <a:r>
              <a:rPr lang="ru-RU" sz="2000"/>
              <a:t> константное_выражение_1: [ список_операторов_1 ]</a:t>
            </a:r>
          </a:p>
          <a:p>
            <a:pPr eaLnBrk="1" hangingPunct="1">
              <a:buFont typeface="Wingdings" pitchFamily="2" charset="2"/>
              <a:buNone/>
            </a:pPr>
            <a:r>
              <a:rPr lang="ru-RU" sz="2000"/>
              <a:t>	</a:t>
            </a:r>
            <a:r>
              <a:rPr lang="ru-RU" sz="2000">
                <a:solidFill>
                  <a:schemeClr val="hlink"/>
                </a:solidFill>
              </a:rPr>
              <a:t>case</a:t>
            </a:r>
            <a:r>
              <a:rPr lang="ru-RU" sz="2000"/>
              <a:t> константное_выражение_2: [ список_операторов_2 ]</a:t>
            </a:r>
          </a:p>
          <a:p>
            <a:pPr eaLnBrk="1" hangingPunct="1">
              <a:buFont typeface="Wingdings" pitchFamily="2" charset="2"/>
              <a:buNone/>
            </a:pPr>
            <a:r>
              <a:rPr lang="ru-RU" sz="2000"/>
              <a:t>	</a:t>
            </a:r>
          </a:p>
          <a:p>
            <a:pPr eaLnBrk="1" hangingPunct="1">
              <a:buFont typeface="Wingdings" pitchFamily="2" charset="2"/>
              <a:buNone/>
            </a:pPr>
            <a:r>
              <a:rPr lang="ru-RU" sz="2000"/>
              <a:t>	</a:t>
            </a:r>
            <a:r>
              <a:rPr lang="ru-RU" sz="2000">
                <a:solidFill>
                  <a:schemeClr val="hlink"/>
                </a:solidFill>
              </a:rPr>
              <a:t>case</a:t>
            </a:r>
            <a:r>
              <a:rPr lang="ru-RU" sz="2000"/>
              <a:t> константное_выражение_n: [ список_операторов_n ]</a:t>
            </a:r>
          </a:p>
          <a:p>
            <a:pPr eaLnBrk="1" hangingPunct="1">
              <a:buFont typeface="Wingdings" pitchFamily="2" charset="2"/>
              <a:buNone/>
            </a:pPr>
            <a:r>
              <a:rPr lang="ru-RU" sz="2000"/>
              <a:t>	[</a:t>
            </a:r>
            <a:r>
              <a:rPr lang="en-US" sz="2000"/>
              <a:t> </a:t>
            </a:r>
            <a:r>
              <a:rPr lang="ru-RU" sz="2000">
                <a:solidFill>
                  <a:schemeClr val="hlink"/>
                </a:solidFill>
              </a:rPr>
              <a:t>default</a:t>
            </a:r>
            <a:r>
              <a:rPr lang="ru-RU" sz="2000"/>
              <a:t>: операторы ]</a:t>
            </a:r>
          </a:p>
          <a:p>
            <a:pPr eaLnBrk="1" hangingPunct="1">
              <a:buFont typeface="Wingdings" pitchFamily="2" charset="2"/>
              <a:buNone/>
            </a:pPr>
            <a:r>
              <a:rPr lang="ru-RU" sz="2000"/>
              <a:t>}</a:t>
            </a:r>
          </a:p>
        </p:txBody>
      </p:sp>
      <p:graphicFrame>
        <p:nvGraphicFramePr>
          <p:cNvPr id="2050" name="Object 12"/>
          <p:cNvGraphicFramePr>
            <a:graphicFrameLocks noGrp="1" noChangeAspect="1"/>
          </p:cNvGraphicFramePr>
          <p:nvPr>
            <p:ph sz="half" idx="2"/>
          </p:nvPr>
        </p:nvGraphicFramePr>
        <p:xfrm>
          <a:off x="1979613" y="3429000"/>
          <a:ext cx="5957887" cy="2982913"/>
        </p:xfrm>
        <a:graphic>
          <a:graphicData uri="http://schemas.openxmlformats.org/presentationml/2006/ole">
            <mc:AlternateContent xmlns:mc="http://schemas.openxmlformats.org/markup-compatibility/2006">
              <mc:Choice xmlns:v="urn:schemas-microsoft-com:vml" Requires="v">
                <p:oleObj spid="_x0000_s3074" name="CorelDRAW" r:id="rId3" imgW="3030480" imgH="1514880" progId="">
                  <p:embed/>
                </p:oleObj>
              </mc:Choice>
              <mc:Fallback>
                <p:oleObj name="CorelDRAW" r:id="rId3" imgW="3030480" imgH="1514880" progId="">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613" y="3429000"/>
                        <a:ext cx="5957887" cy="298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15363" name="Номер слайда 5"/>
          <p:cNvSpPr>
            <a:spLocks noGrp="1"/>
          </p:cNvSpPr>
          <p:nvPr>
            <p:ph type="sldNum" sz="quarter" idx="12"/>
          </p:nvPr>
        </p:nvSpPr>
        <p:spPr>
          <a:noFill/>
        </p:spPr>
        <p:txBody>
          <a:bodyPr/>
          <a:lstStyle/>
          <a:p>
            <a:fld id="{089FC2DC-5D8B-44AC-9162-508F02C629EA}" type="slidenum">
              <a:rPr lang="ru-RU"/>
              <a:pPr/>
              <a:t>26</a:t>
            </a:fld>
            <a:endParaRPr lang="ru-RU"/>
          </a:p>
        </p:txBody>
      </p:sp>
      <p:sp>
        <p:nvSpPr>
          <p:cNvPr id="15364" name="Rectangle 2"/>
          <p:cNvSpPr>
            <a:spLocks noGrp="1" noChangeArrowheads="1"/>
          </p:cNvSpPr>
          <p:nvPr>
            <p:ph type="title"/>
          </p:nvPr>
        </p:nvSpPr>
        <p:spPr>
          <a:xfrm>
            <a:off x="179512" y="1988840"/>
            <a:ext cx="2627585" cy="1872208"/>
          </a:xfrm>
        </p:spPr>
        <p:txBody>
          <a:bodyPr/>
          <a:lstStyle/>
          <a:p>
            <a:pPr eaLnBrk="1" hangingPunct="1"/>
            <a:r>
              <a:rPr lang="ru-RU" dirty="0"/>
              <a:t>Пример: Калькулятор на четыре действия </a:t>
            </a:r>
          </a:p>
        </p:txBody>
      </p:sp>
      <p:sp>
        <p:nvSpPr>
          <p:cNvPr id="331779" name="Rectangle 3"/>
          <p:cNvSpPr>
            <a:spLocks noGrp="1" noChangeArrowheads="1"/>
          </p:cNvSpPr>
          <p:nvPr>
            <p:ph type="body" idx="1"/>
          </p:nvPr>
        </p:nvSpPr>
        <p:spPr>
          <a:xfrm>
            <a:off x="2627784" y="0"/>
            <a:ext cx="6516216" cy="6624711"/>
          </a:xfrm>
        </p:spPr>
        <p:txBody>
          <a:bodyPr/>
          <a:lstStyle/>
          <a:p>
            <a:pPr eaLnBrk="1" hangingPunct="1">
              <a:lnSpc>
                <a:spcPct val="85000"/>
              </a:lnSpc>
              <a:buFont typeface="Wingdings" pitchFamily="2" charset="2"/>
              <a:buNone/>
            </a:pPr>
            <a:r>
              <a:rPr lang="en-US" sz="1800" dirty="0"/>
              <a:t>using System;</a:t>
            </a:r>
            <a:r>
              <a:rPr lang="ru-RU" sz="1800" dirty="0"/>
              <a:t> </a:t>
            </a:r>
            <a:r>
              <a:rPr lang="en-US" sz="1800" dirty="0"/>
              <a:t>namespace ConsoleApplication1</a:t>
            </a:r>
          </a:p>
          <a:p>
            <a:pPr eaLnBrk="1" hangingPunct="1">
              <a:lnSpc>
                <a:spcPct val="85000"/>
              </a:lnSpc>
              <a:buFont typeface="Wingdings" pitchFamily="2" charset="2"/>
              <a:buNone/>
            </a:pPr>
            <a:r>
              <a:rPr lang="en-US" sz="1800" dirty="0"/>
              <a:t>{   class Class1    {   static void Main()        {</a:t>
            </a:r>
          </a:p>
          <a:p>
            <a:pPr eaLnBrk="1" hangingPunct="1">
              <a:lnSpc>
                <a:spcPct val="85000"/>
              </a:lnSpc>
              <a:buFont typeface="Wingdings" pitchFamily="2" charset="2"/>
              <a:buNone/>
            </a:pPr>
            <a:r>
              <a:rPr lang="ru-RU" sz="1800" dirty="0">
                <a:solidFill>
                  <a:schemeClr val="hlink"/>
                </a:solidFill>
              </a:rPr>
              <a:t>         </a:t>
            </a:r>
            <a:r>
              <a:rPr lang="ru-RU" sz="1800" dirty="0" err="1">
                <a:solidFill>
                  <a:schemeClr val="hlink"/>
                </a:solidFill>
              </a:rPr>
              <a:t>Console.WriteLine</a:t>
            </a:r>
            <a:r>
              <a:rPr lang="ru-RU" sz="1800" dirty="0">
                <a:solidFill>
                  <a:schemeClr val="hlink"/>
                </a:solidFill>
              </a:rPr>
              <a:t>( "Введите </a:t>
            </a:r>
            <a:r>
              <a:rPr lang="en-US" sz="1800" dirty="0">
                <a:solidFill>
                  <a:schemeClr val="hlink"/>
                </a:solidFill>
              </a:rPr>
              <a:t>1</a:t>
            </a:r>
            <a:r>
              <a:rPr lang="ru-RU" sz="1800" dirty="0" err="1">
                <a:solidFill>
                  <a:schemeClr val="hlink"/>
                </a:solidFill>
              </a:rPr>
              <a:t>й</a:t>
            </a:r>
            <a:r>
              <a:rPr lang="ru-RU" sz="1800" dirty="0">
                <a:solidFill>
                  <a:schemeClr val="hlink"/>
                </a:solidFill>
              </a:rPr>
              <a:t> операнд:" ); </a:t>
            </a:r>
            <a:endParaRPr lang="en-US" sz="1800" dirty="0">
              <a:solidFill>
                <a:schemeClr val="hlink"/>
              </a:solidFill>
            </a:endParaRPr>
          </a:p>
          <a:p>
            <a:pPr eaLnBrk="1" hangingPunct="1">
              <a:lnSpc>
                <a:spcPct val="85000"/>
              </a:lnSpc>
              <a:buFont typeface="Wingdings" pitchFamily="2" charset="2"/>
              <a:buNone/>
            </a:pPr>
            <a:r>
              <a:rPr lang="en-US" sz="1800" dirty="0"/>
              <a:t>	 </a:t>
            </a:r>
            <a:r>
              <a:rPr lang="ru-RU" sz="1800" dirty="0"/>
              <a:t>   </a:t>
            </a:r>
            <a:r>
              <a:rPr lang="en-US" sz="1800" dirty="0"/>
              <a:t>double</a:t>
            </a:r>
            <a:r>
              <a:rPr lang="ru-RU" sz="1800" dirty="0"/>
              <a:t> </a:t>
            </a:r>
            <a:r>
              <a:rPr lang="en-US" sz="1800" dirty="0"/>
              <a:t>a = </a:t>
            </a:r>
            <a:r>
              <a:rPr lang="en-US" sz="1800" dirty="0" err="1"/>
              <a:t>double.Parse</a:t>
            </a:r>
            <a:r>
              <a:rPr lang="en-US" sz="1800" dirty="0"/>
              <a:t>(</a:t>
            </a:r>
            <a:r>
              <a:rPr lang="en-US" sz="1800" dirty="0" err="1"/>
              <a:t>Console.ReadLine</a:t>
            </a:r>
            <a:r>
              <a:rPr lang="en-US" sz="1800" dirty="0"/>
              <a:t>());</a:t>
            </a:r>
          </a:p>
          <a:p>
            <a:pPr eaLnBrk="1" hangingPunct="1">
              <a:lnSpc>
                <a:spcPct val="85000"/>
              </a:lnSpc>
              <a:buFont typeface="Wingdings" pitchFamily="2" charset="2"/>
              <a:buNone/>
            </a:pPr>
            <a:r>
              <a:rPr lang="en-US" sz="1800" dirty="0"/>
              <a:t>	   </a:t>
            </a:r>
            <a:r>
              <a:rPr lang="ru-RU" sz="1800" dirty="0"/>
              <a:t> </a:t>
            </a:r>
            <a:r>
              <a:rPr lang="en-US" sz="1800" dirty="0">
                <a:solidFill>
                  <a:schemeClr val="hlink"/>
                </a:solidFill>
              </a:rPr>
              <a:t>Console</a:t>
            </a:r>
            <a:r>
              <a:rPr lang="ru-RU" sz="1800" dirty="0">
                <a:solidFill>
                  <a:schemeClr val="hlink"/>
                </a:solidFill>
              </a:rPr>
              <a:t>.</a:t>
            </a:r>
            <a:r>
              <a:rPr lang="en-US" sz="1800" dirty="0" err="1">
                <a:solidFill>
                  <a:schemeClr val="hlink"/>
                </a:solidFill>
              </a:rPr>
              <a:t>WriteLine</a:t>
            </a:r>
            <a:r>
              <a:rPr lang="ru-RU" sz="1800" dirty="0">
                <a:solidFill>
                  <a:schemeClr val="hlink"/>
                </a:solidFill>
              </a:rPr>
              <a:t>( "Введите знак" );</a:t>
            </a:r>
            <a:endParaRPr lang="en-US" sz="1800" dirty="0">
              <a:solidFill>
                <a:schemeClr val="hlink"/>
              </a:solidFill>
            </a:endParaRPr>
          </a:p>
          <a:p>
            <a:pPr eaLnBrk="1" hangingPunct="1">
              <a:lnSpc>
                <a:spcPct val="85000"/>
              </a:lnSpc>
              <a:buFont typeface="Wingdings" pitchFamily="2" charset="2"/>
              <a:buNone/>
            </a:pPr>
            <a:r>
              <a:rPr lang="en-US" sz="1800" dirty="0"/>
              <a:t>	   </a:t>
            </a:r>
            <a:r>
              <a:rPr lang="ru-RU" sz="1800" dirty="0"/>
              <a:t> </a:t>
            </a:r>
            <a:r>
              <a:rPr lang="en-US" sz="1800" dirty="0"/>
              <a:t>char op = (char)</a:t>
            </a:r>
            <a:r>
              <a:rPr lang="en-US" sz="1800" dirty="0" err="1"/>
              <a:t>Console.Read</a:t>
            </a:r>
            <a:r>
              <a:rPr lang="en-US" sz="1800" dirty="0"/>
              <a:t>(); </a:t>
            </a:r>
            <a:r>
              <a:rPr lang="en-US" sz="1800" dirty="0" err="1"/>
              <a:t>Console.ReadLine</a:t>
            </a:r>
            <a:r>
              <a:rPr lang="en-US" sz="1800" dirty="0"/>
              <a:t>();</a:t>
            </a:r>
          </a:p>
          <a:p>
            <a:pPr eaLnBrk="1" hangingPunct="1">
              <a:lnSpc>
                <a:spcPct val="85000"/>
              </a:lnSpc>
              <a:buFont typeface="Wingdings" pitchFamily="2" charset="2"/>
              <a:buNone/>
            </a:pPr>
            <a:r>
              <a:rPr lang="en-US" sz="1800" dirty="0"/>
              <a:t>	   </a:t>
            </a:r>
            <a:r>
              <a:rPr lang="ru-RU" sz="1800" dirty="0"/>
              <a:t> </a:t>
            </a:r>
            <a:r>
              <a:rPr lang="en-US" sz="1800" dirty="0">
                <a:solidFill>
                  <a:schemeClr val="hlink"/>
                </a:solidFill>
              </a:rPr>
              <a:t>Console</a:t>
            </a:r>
            <a:r>
              <a:rPr lang="ru-RU" sz="1800" dirty="0">
                <a:solidFill>
                  <a:schemeClr val="hlink"/>
                </a:solidFill>
              </a:rPr>
              <a:t>.</a:t>
            </a:r>
            <a:r>
              <a:rPr lang="en-US" sz="1800" dirty="0" err="1">
                <a:solidFill>
                  <a:schemeClr val="hlink"/>
                </a:solidFill>
              </a:rPr>
              <a:t>WriteLine</a:t>
            </a:r>
            <a:r>
              <a:rPr lang="ru-RU" sz="1800" dirty="0">
                <a:solidFill>
                  <a:schemeClr val="hlink"/>
                </a:solidFill>
              </a:rPr>
              <a:t>( "Введите </a:t>
            </a:r>
            <a:r>
              <a:rPr lang="en-US" sz="1800" dirty="0">
                <a:solidFill>
                  <a:schemeClr val="hlink"/>
                </a:solidFill>
              </a:rPr>
              <a:t>2</a:t>
            </a:r>
            <a:r>
              <a:rPr lang="ru-RU" sz="1800" dirty="0" err="1">
                <a:solidFill>
                  <a:schemeClr val="hlink"/>
                </a:solidFill>
              </a:rPr>
              <a:t>й</a:t>
            </a:r>
            <a:r>
              <a:rPr lang="ru-RU" sz="1800" dirty="0">
                <a:solidFill>
                  <a:schemeClr val="hlink"/>
                </a:solidFill>
              </a:rPr>
              <a:t> операнд:" );</a:t>
            </a:r>
            <a:r>
              <a:rPr lang="ru-RU" sz="1800" dirty="0"/>
              <a:t> </a:t>
            </a:r>
            <a:endParaRPr lang="en-US" sz="1800" dirty="0"/>
          </a:p>
          <a:p>
            <a:pPr eaLnBrk="1" hangingPunct="1">
              <a:lnSpc>
                <a:spcPct val="85000"/>
              </a:lnSpc>
              <a:buFont typeface="Wingdings" pitchFamily="2" charset="2"/>
              <a:buNone/>
            </a:pPr>
            <a:r>
              <a:rPr lang="en-US" sz="1800" dirty="0"/>
              <a:t>	 </a:t>
            </a:r>
            <a:r>
              <a:rPr lang="ru-RU" sz="1800" dirty="0"/>
              <a:t>   </a:t>
            </a:r>
            <a:r>
              <a:rPr lang="en-US" sz="1800" dirty="0"/>
              <a:t>double</a:t>
            </a:r>
            <a:r>
              <a:rPr lang="ru-RU" sz="1800" dirty="0"/>
              <a:t> </a:t>
            </a:r>
            <a:r>
              <a:rPr lang="en-US" sz="1800" dirty="0"/>
              <a:t>b = </a:t>
            </a:r>
            <a:r>
              <a:rPr lang="en-US" sz="1800" dirty="0" err="1"/>
              <a:t>double.Parse</a:t>
            </a:r>
            <a:r>
              <a:rPr lang="en-US" sz="1800" dirty="0"/>
              <a:t>(</a:t>
            </a:r>
            <a:r>
              <a:rPr lang="en-US" sz="1800" dirty="0" err="1"/>
              <a:t>Console.ReadLine</a:t>
            </a:r>
            <a:r>
              <a:rPr lang="en-US" sz="1800" dirty="0"/>
              <a:t>()</a:t>
            </a:r>
            <a:r>
              <a:rPr lang="ru-RU" sz="1800" dirty="0"/>
              <a:t>)</a:t>
            </a:r>
            <a:r>
              <a:rPr lang="en-US" sz="1800" dirty="0"/>
              <a:t>;</a:t>
            </a:r>
          </a:p>
          <a:p>
            <a:pPr eaLnBrk="1" hangingPunct="1">
              <a:lnSpc>
                <a:spcPct val="85000"/>
              </a:lnSpc>
              <a:buFont typeface="Wingdings" pitchFamily="2" charset="2"/>
              <a:buNone/>
            </a:pPr>
            <a:r>
              <a:rPr lang="en-US" sz="1800" dirty="0"/>
              <a:t>         double res</a:t>
            </a:r>
            <a:r>
              <a:rPr lang="ru-RU" sz="1800" dirty="0"/>
              <a:t> = 0</a:t>
            </a:r>
            <a:r>
              <a:rPr lang="en-US" sz="1800" dirty="0"/>
              <a:t>;</a:t>
            </a:r>
            <a:endParaRPr lang="ru-RU" sz="1800" dirty="0"/>
          </a:p>
          <a:p>
            <a:pPr eaLnBrk="1" hangingPunct="1">
              <a:lnSpc>
                <a:spcPct val="85000"/>
              </a:lnSpc>
              <a:buFont typeface="Wingdings" pitchFamily="2" charset="2"/>
              <a:buNone/>
            </a:pPr>
            <a:r>
              <a:rPr lang="ru-RU" sz="1800" dirty="0"/>
              <a:t>         </a:t>
            </a:r>
            <a:r>
              <a:rPr lang="en-US" sz="1800" dirty="0" err="1"/>
              <a:t>bool</a:t>
            </a:r>
            <a:r>
              <a:rPr lang="en-US" sz="1800" dirty="0"/>
              <a:t> ok = true</a:t>
            </a:r>
            <a:r>
              <a:rPr lang="en-US" sz="1600" dirty="0"/>
              <a:t>;</a:t>
            </a:r>
          </a:p>
          <a:p>
            <a:pPr eaLnBrk="1" hangingPunct="1">
              <a:lnSpc>
                <a:spcPct val="85000"/>
              </a:lnSpc>
              <a:buFont typeface="Wingdings" pitchFamily="2" charset="2"/>
              <a:buNone/>
            </a:pPr>
            <a:r>
              <a:rPr lang="en-US" sz="1400" dirty="0"/>
              <a:t>            </a:t>
            </a:r>
            <a:r>
              <a:rPr lang="en-US" sz="2000" b="1" dirty="0"/>
              <a:t>switch (op)</a:t>
            </a:r>
          </a:p>
          <a:p>
            <a:pPr eaLnBrk="1" hangingPunct="1">
              <a:lnSpc>
                <a:spcPct val="85000"/>
              </a:lnSpc>
              <a:buFont typeface="Wingdings" pitchFamily="2" charset="2"/>
              <a:buNone/>
            </a:pPr>
            <a:r>
              <a:rPr lang="en-US" sz="2000" b="1" dirty="0"/>
              <a:t>            {</a:t>
            </a:r>
            <a:r>
              <a:rPr lang="ru-RU" sz="2000" b="1" dirty="0"/>
              <a:t>  </a:t>
            </a:r>
            <a:r>
              <a:rPr lang="en-US" sz="2000" b="1" dirty="0"/>
              <a:t>case '+' : res = a + b; break;</a:t>
            </a:r>
          </a:p>
          <a:p>
            <a:pPr eaLnBrk="1" hangingPunct="1">
              <a:lnSpc>
                <a:spcPct val="85000"/>
              </a:lnSpc>
              <a:buFont typeface="Wingdings" pitchFamily="2" charset="2"/>
              <a:buNone/>
            </a:pPr>
            <a:r>
              <a:rPr lang="en-US" sz="2000" b="1" dirty="0"/>
              <a:t>                case '-' </a:t>
            </a:r>
            <a:r>
              <a:rPr lang="ru-RU" sz="2000" b="1" dirty="0"/>
              <a:t> </a:t>
            </a:r>
            <a:r>
              <a:rPr lang="en-US" sz="2000" b="1" dirty="0"/>
              <a:t>: res = a - b; </a:t>
            </a:r>
            <a:r>
              <a:rPr lang="ru-RU" sz="2000" b="1" dirty="0"/>
              <a:t> </a:t>
            </a:r>
            <a:r>
              <a:rPr lang="en-US" sz="2000" b="1" dirty="0"/>
              <a:t>break;</a:t>
            </a:r>
          </a:p>
          <a:p>
            <a:pPr eaLnBrk="1" hangingPunct="1">
              <a:lnSpc>
                <a:spcPct val="85000"/>
              </a:lnSpc>
              <a:buFont typeface="Wingdings" pitchFamily="2" charset="2"/>
              <a:buNone/>
            </a:pPr>
            <a:r>
              <a:rPr lang="en-US" sz="2000" b="1" dirty="0"/>
              <a:t>                case '*' : res = a * b; break;</a:t>
            </a:r>
          </a:p>
          <a:p>
            <a:pPr eaLnBrk="1" hangingPunct="1">
              <a:lnSpc>
                <a:spcPct val="85000"/>
              </a:lnSpc>
              <a:buFont typeface="Wingdings" pitchFamily="2" charset="2"/>
              <a:buNone/>
            </a:pPr>
            <a:r>
              <a:rPr lang="en-US" sz="2000" b="1" dirty="0"/>
              <a:t>                case '/' : res = a / b; break;</a:t>
            </a:r>
          </a:p>
          <a:p>
            <a:pPr eaLnBrk="1" hangingPunct="1">
              <a:lnSpc>
                <a:spcPct val="85000"/>
              </a:lnSpc>
              <a:buFont typeface="Wingdings" pitchFamily="2" charset="2"/>
              <a:buNone/>
            </a:pPr>
            <a:r>
              <a:rPr lang="en-US" sz="2000" b="1" dirty="0"/>
              <a:t>                </a:t>
            </a:r>
            <a:r>
              <a:rPr lang="en-US" sz="2000" b="1" dirty="0">
                <a:solidFill>
                  <a:srgbClr val="C00000"/>
                </a:solidFill>
              </a:rPr>
              <a:t>default  : ok = false; break;</a:t>
            </a:r>
          </a:p>
          <a:p>
            <a:pPr eaLnBrk="1" hangingPunct="1">
              <a:lnSpc>
                <a:spcPct val="85000"/>
              </a:lnSpc>
              <a:buFont typeface="Wingdings" pitchFamily="2" charset="2"/>
              <a:buNone/>
            </a:pPr>
            <a:r>
              <a:rPr lang="en-US" sz="2000" dirty="0"/>
              <a:t>            </a:t>
            </a:r>
            <a:r>
              <a:rPr lang="en-US" sz="2000" b="1" dirty="0"/>
              <a:t>}</a:t>
            </a:r>
          </a:p>
          <a:p>
            <a:pPr eaLnBrk="1" hangingPunct="1">
              <a:lnSpc>
                <a:spcPct val="85000"/>
              </a:lnSpc>
              <a:buFont typeface="Wingdings" pitchFamily="2" charset="2"/>
              <a:buNone/>
            </a:pPr>
            <a:r>
              <a:rPr lang="en-US" sz="1600" dirty="0"/>
              <a:t>         </a:t>
            </a:r>
            <a:r>
              <a:rPr lang="en-US" sz="1800" dirty="0"/>
              <a:t>if (ok) </a:t>
            </a:r>
            <a:r>
              <a:rPr lang="en-US" sz="1800" dirty="0" err="1"/>
              <a:t>Console.WriteLine</a:t>
            </a:r>
            <a:r>
              <a:rPr lang="en-US" sz="1800" dirty="0"/>
              <a:t>( "</a:t>
            </a:r>
            <a:r>
              <a:rPr lang="ru-RU" sz="1800" dirty="0"/>
              <a:t>Результат</a:t>
            </a:r>
            <a:r>
              <a:rPr lang="en-US" sz="1800" dirty="0"/>
              <a:t>: " + res );</a:t>
            </a:r>
            <a:endParaRPr lang="ru-RU" sz="1800" dirty="0"/>
          </a:p>
          <a:p>
            <a:pPr eaLnBrk="1" hangingPunct="1">
              <a:lnSpc>
                <a:spcPct val="85000"/>
              </a:lnSpc>
              <a:buFont typeface="Wingdings" pitchFamily="2" charset="2"/>
              <a:buNone/>
            </a:pPr>
            <a:r>
              <a:rPr lang="ru-RU" sz="1800" dirty="0"/>
              <a:t>        </a:t>
            </a:r>
            <a:r>
              <a:rPr lang="ru-RU" sz="1800" dirty="0" err="1"/>
              <a:t>else</a:t>
            </a:r>
            <a:r>
              <a:rPr lang="ru-RU" sz="1800" dirty="0"/>
              <a:t>    </a:t>
            </a:r>
            <a:r>
              <a:rPr lang="ru-RU" sz="1800" dirty="0" err="1"/>
              <a:t>Console.WriteLine</a:t>
            </a:r>
            <a:r>
              <a:rPr lang="ru-RU" sz="1800" dirty="0"/>
              <a:t>( "Недопустимая операция" );</a:t>
            </a:r>
          </a:p>
          <a:p>
            <a:pPr eaLnBrk="1" hangingPunct="1">
              <a:lnSpc>
                <a:spcPct val="85000"/>
              </a:lnSpc>
              <a:buFont typeface="Wingdings" pitchFamily="2" charset="2"/>
              <a:buNone/>
            </a:pPr>
            <a:r>
              <a:rPr lang="ru-RU" sz="1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177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1779">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177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1779">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177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1779">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31779">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1779">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1779">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31779">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31779">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31779">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31779">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31779">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31779">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31779">
                                            <p:txEl>
                                              <p:pRg st="17" end="17"/>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31779">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1"/>
          <p:cNvSpPr>
            <a:spLocks noGrp="1" noChangeArrowheads="1"/>
          </p:cNvSpPr>
          <p:nvPr>
            <p:ph type="sldNum" sz="quarter" idx="11"/>
          </p:nvPr>
        </p:nvSpPr>
        <p:spPr>
          <a:noFill/>
        </p:spPr>
        <p:txBody>
          <a:bodyPr/>
          <a:lstStyle/>
          <a:p>
            <a:fld id="{0A7AFFDA-AF51-4711-BD31-0B5269B64850}" type="slidenum">
              <a:rPr lang="ru-RU"/>
              <a:pPr/>
              <a:t>27</a:t>
            </a:fld>
            <a:endParaRPr lang="ru-RU"/>
          </a:p>
        </p:txBody>
      </p:sp>
      <p:sp>
        <p:nvSpPr>
          <p:cNvPr id="16387" name="Rectangle 74"/>
          <p:cNvSpPr>
            <a:spLocks noGrp="1" noChangeArrowheads="1"/>
          </p:cNvSpPr>
          <p:nvPr>
            <p:ph type="dt" sz="quarter" idx="12"/>
          </p:nvPr>
        </p:nvSpPr>
        <p:spPr>
          <a:noFill/>
        </p:spPr>
        <p:txBody>
          <a:bodyPr/>
          <a:lstStyle/>
          <a:p>
            <a:r>
              <a:rPr lang="en-US" dirty="0"/>
              <a:t>©</a:t>
            </a:r>
            <a:r>
              <a:rPr lang="ru-RU" dirty="0"/>
              <a:t>Павловская Т.А. (НИУ ИТМО)</a:t>
            </a:r>
          </a:p>
        </p:txBody>
      </p:sp>
      <p:sp>
        <p:nvSpPr>
          <p:cNvPr id="16388" name="Rectangle 2"/>
          <p:cNvSpPr>
            <a:spLocks noGrp="1" noChangeArrowheads="1"/>
          </p:cNvSpPr>
          <p:nvPr>
            <p:ph type="ctrTitle"/>
          </p:nvPr>
        </p:nvSpPr>
        <p:spPr>
          <a:xfrm>
            <a:off x="323850" y="593725"/>
            <a:ext cx="8650288" cy="701675"/>
          </a:xfrm>
        </p:spPr>
        <p:txBody>
          <a:bodyPr/>
          <a:lstStyle/>
          <a:p>
            <a:pPr eaLnBrk="1" hangingPunct="1"/>
            <a:br>
              <a:rPr lang="ru-RU" sz="2000" b="1"/>
            </a:br>
            <a:endParaRPr lang="ru-RU" sz="2000" b="1"/>
          </a:p>
        </p:txBody>
      </p:sp>
      <p:sp>
        <p:nvSpPr>
          <p:cNvPr id="16389" name="Rectangle 3"/>
          <p:cNvSpPr>
            <a:spLocks noGrp="1" noChangeArrowheads="1"/>
          </p:cNvSpPr>
          <p:nvPr>
            <p:ph type="subTitle" idx="1"/>
          </p:nvPr>
        </p:nvSpPr>
        <p:spPr>
          <a:xfrm>
            <a:off x="539552" y="2132856"/>
            <a:ext cx="8229600" cy="2305050"/>
          </a:xfrm>
        </p:spPr>
        <p:txBody>
          <a:bodyPr/>
          <a:lstStyle/>
          <a:p>
            <a:pPr eaLnBrk="1" hangingPunct="1"/>
            <a:r>
              <a:rPr lang="ru-RU" b="1" dirty="0"/>
              <a:t>Операторы цикла:</a:t>
            </a:r>
          </a:p>
          <a:p>
            <a:pPr eaLnBrk="1" hangingPunct="1">
              <a:buFont typeface="Wingdings" pitchFamily="2" charset="2"/>
              <a:buChar char="§"/>
            </a:pPr>
            <a:r>
              <a:rPr lang="en-US" dirty="0"/>
              <a:t> </a:t>
            </a:r>
            <a:r>
              <a:rPr lang="ru-RU" dirty="0"/>
              <a:t>с предусловием </a:t>
            </a:r>
            <a:r>
              <a:rPr lang="en-US" dirty="0"/>
              <a:t>- </a:t>
            </a:r>
            <a:r>
              <a:rPr lang="en-US" b="1" dirty="0"/>
              <a:t>while</a:t>
            </a:r>
            <a:r>
              <a:rPr lang="ru-RU" dirty="0"/>
              <a:t> </a:t>
            </a:r>
          </a:p>
          <a:p>
            <a:pPr eaLnBrk="1" hangingPunct="1">
              <a:buFont typeface="Wingdings" pitchFamily="2" charset="2"/>
              <a:buChar char="§"/>
            </a:pPr>
            <a:r>
              <a:rPr lang="en-US" dirty="0"/>
              <a:t> </a:t>
            </a:r>
            <a:r>
              <a:rPr lang="ru-RU" dirty="0"/>
              <a:t>с постусловием </a:t>
            </a:r>
            <a:r>
              <a:rPr lang="en-US" dirty="0"/>
              <a:t>- </a:t>
            </a:r>
            <a:r>
              <a:rPr lang="en-US" b="1" dirty="0"/>
              <a:t>do</a:t>
            </a:r>
          </a:p>
          <a:p>
            <a:pPr eaLnBrk="1" hangingPunct="1">
              <a:buFont typeface="Wingdings" pitchFamily="2" charset="2"/>
              <a:buChar char="§"/>
            </a:pPr>
            <a:r>
              <a:rPr lang="en-US" dirty="0"/>
              <a:t> </a:t>
            </a:r>
            <a:r>
              <a:rPr lang="ru-RU" dirty="0"/>
              <a:t>с параметром </a:t>
            </a:r>
            <a:r>
              <a:rPr lang="en-US" dirty="0"/>
              <a:t>- </a:t>
            </a:r>
            <a:r>
              <a:rPr lang="en-US" b="1" dirty="0"/>
              <a:t>for</a:t>
            </a:r>
          </a:p>
          <a:p>
            <a:pPr eaLnBrk="1" hangingPunct="1">
              <a:buFont typeface="Wingdings" pitchFamily="2" charset="2"/>
              <a:buChar char="§"/>
            </a:pPr>
            <a:r>
              <a:rPr lang="en-US" dirty="0"/>
              <a:t> </a:t>
            </a:r>
            <a:r>
              <a:rPr lang="ru-RU" dirty="0"/>
              <a:t>перебора </a:t>
            </a:r>
            <a:r>
              <a:rPr lang="en-US" dirty="0"/>
              <a:t>- </a:t>
            </a:r>
            <a:r>
              <a:rPr lang="en-US" b="1" dirty="0" err="1"/>
              <a:t>foreach</a:t>
            </a:r>
            <a:endParaRPr lang="ru-RU"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Дата 4"/>
          <p:cNvSpPr>
            <a:spLocks noGrp="1"/>
          </p:cNvSpPr>
          <p:nvPr>
            <p:ph type="dt" sz="quarter" idx="10"/>
          </p:nvPr>
        </p:nvSpPr>
        <p:spPr>
          <a:noFill/>
        </p:spPr>
        <p:txBody>
          <a:bodyPr/>
          <a:lstStyle/>
          <a:p>
            <a:r>
              <a:rPr lang="en-US" dirty="0"/>
              <a:t>©</a:t>
            </a:r>
            <a:r>
              <a:rPr lang="ru-RU" dirty="0"/>
              <a:t>Павловская Т.А. (НИУ ИТМО)</a:t>
            </a:r>
          </a:p>
        </p:txBody>
      </p:sp>
      <p:sp>
        <p:nvSpPr>
          <p:cNvPr id="18435" name="Номер слайда 6"/>
          <p:cNvSpPr>
            <a:spLocks noGrp="1"/>
          </p:cNvSpPr>
          <p:nvPr>
            <p:ph type="sldNum" sz="quarter" idx="12"/>
          </p:nvPr>
        </p:nvSpPr>
        <p:spPr>
          <a:noFill/>
        </p:spPr>
        <p:txBody>
          <a:bodyPr/>
          <a:lstStyle/>
          <a:p>
            <a:fld id="{3FE6E912-D5BF-4439-8357-EBD0CD889706}" type="slidenum">
              <a:rPr lang="ru-RU"/>
              <a:pPr/>
              <a:t>28</a:t>
            </a:fld>
            <a:endParaRPr lang="ru-RU"/>
          </a:p>
        </p:txBody>
      </p:sp>
      <p:sp>
        <p:nvSpPr>
          <p:cNvPr id="18436" name="Rectangle 2"/>
          <p:cNvSpPr>
            <a:spLocks noGrp="1" noChangeArrowheads="1"/>
          </p:cNvSpPr>
          <p:nvPr>
            <p:ph type="title"/>
          </p:nvPr>
        </p:nvSpPr>
        <p:spPr/>
        <p:txBody>
          <a:bodyPr/>
          <a:lstStyle/>
          <a:p>
            <a:pPr eaLnBrk="1" hangingPunct="1"/>
            <a:r>
              <a:rPr lang="ru-RU"/>
              <a:t>Цикл с предусловием </a:t>
            </a:r>
          </a:p>
        </p:txBody>
      </p:sp>
      <p:sp>
        <p:nvSpPr>
          <p:cNvPr id="18437" name="Rectangle 3"/>
          <p:cNvSpPr>
            <a:spLocks noGrp="1" noChangeArrowheads="1"/>
          </p:cNvSpPr>
          <p:nvPr>
            <p:ph type="body" sz="half" idx="1"/>
          </p:nvPr>
        </p:nvSpPr>
        <p:spPr>
          <a:xfrm>
            <a:off x="2771800" y="692696"/>
            <a:ext cx="6120680" cy="648072"/>
          </a:xfrm>
          <a:solidFill>
            <a:schemeClr val="accent5">
              <a:lumMod val="75000"/>
            </a:schemeClr>
          </a:solidFill>
          <a:ln>
            <a:solidFill>
              <a:schemeClr val="bg1">
                <a:lumMod val="25000"/>
              </a:schemeClr>
            </a:solidFill>
          </a:ln>
        </p:spPr>
        <p:txBody>
          <a:bodyPr/>
          <a:lstStyle/>
          <a:p>
            <a:pPr eaLnBrk="1" hangingPunct="1">
              <a:buFont typeface="Wingdings" pitchFamily="2" charset="2"/>
              <a:buNone/>
            </a:pPr>
            <a:r>
              <a:rPr lang="en-US" b="1" dirty="0">
                <a:solidFill>
                  <a:srgbClr val="006600"/>
                </a:solidFill>
              </a:rPr>
              <a:t>while</a:t>
            </a:r>
            <a:r>
              <a:rPr lang="ru-RU" b="1" dirty="0">
                <a:solidFill>
                  <a:sysClr val="windowText" lastClr="000000"/>
                </a:solidFill>
              </a:rPr>
              <a:t> </a:t>
            </a:r>
            <a:r>
              <a:rPr lang="en-US" b="1" dirty="0">
                <a:solidFill>
                  <a:sysClr val="windowText" lastClr="000000"/>
                </a:solidFill>
              </a:rPr>
              <a:t>( </a:t>
            </a:r>
            <a:r>
              <a:rPr lang="ru-RU" b="1" dirty="0">
                <a:solidFill>
                  <a:sysClr val="windowText" lastClr="000000"/>
                </a:solidFill>
              </a:rPr>
              <a:t>выражение </a:t>
            </a:r>
            <a:r>
              <a:rPr lang="en-US" b="1" dirty="0">
                <a:solidFill>
                  <a:sysClr val="windowText" lastClr="000000"/>
                </a:solidFill>
              </a:rPr>
              <a:t>) </a:t>
            </a:r>
            <a:r>
              <a:rPr lang="ru-RU" b="1" dirty="0">
                <a:solidFill>
                  <a:sysClr val="windowText" lastClr="000000"/>
                </a:solidFill>
              </a:rPr>
              <a:t>оператор</a:t>
            </a:r>
          </a:p>
        </p:txBody>
      </p:sp>
      <p:sp>
        <p:nvSpPr>
          <p:cNvPr id="303108" name="Text Box 4"/>
          <p:cNvSpPr txBox="1">
            <a:spLocks noChangeArrowheads="1"/>
          </p:cNvSpPr>
          <p:nvPr/>
        </p:nvSpPr>
        <p:spPr bwMode="auto">
          <a:xfrm>
            <a:off x="0" y="1124744"/>
            <a:ext cx="7272338" cy="5625386"/>
          </a:xfrm>
          <a:prstGeom prst="rect">
            <a:avLst/>
          </a:prstGeom>
          <a:noFill/>
          <a:ln w="9525">
            <a:noFill/>
            <a:miter lim="800000"/>
            <a:headEnd/>
            <a:tailEnd/>
          </a:ln>
        </p:spPr>
        <p:txBody>
          <a:bodyPr>
            <a:spAutoFit/>
          </a:bodyPr>
          <a:lstStyle/>
          <a:p>
            <a:pPr>
              <a:spcBef>
                <a:spcPct val="15000"/>
              </a:spcBef>
            </a:pPr>
            <a:r>
              <a:rPr lang="en-US" sz="1800" dirty="0">
                <a:solidFill>
                  <a:schemeClr val="bg1">
                    <a:lumMod val="25000"/>
                  </a:schemeClr>
                </a:solidFill>
              </a:rPr>
              <a:t>using System;</a:t>
            </a:r>
          </a:p>
          <a:p>
            <a:pPr>
              <a:spcBef>
                <a:spcPct val="15000"/>
              </a:spcBef>
            </a:pPr>
            <a:r>
              <a:rPr lang="en-US" sz="1800" dirty="0">
                <a:solidFill>
                  <a:schemeClr val="bg1">
                    <a:lumMod val="25000"/>
                  </a:schemeClr>
                </a:solidFill>
              </a:rPr>
              <a:t>namespace ConsoleApplication1</a:t>
            </a:r>
          </a:p>
          <a:p>
            <a:pPr>
              <a:spcBef>
                <a:spcPct val="15000"/>
              </a:spcBef>
            </a:pPr>
            <a:r>
              <a:rPr lang="en-US" sz="1800" dirty="0">
                <a:solidFill>
                  <a:schemeClr val="bg1">
                    <a:lumMod val="25000"/>
                  </a:schemeClr>
                </a:solidFill>
              </a:rPr>
              <a:t>{   class Class1</a:t>
            </a:r>
          </a:p>
          <a:p>
            <a:pPr>
              <a:spcBef>
                <a:spcPct val="15000"/>
              </a:spcBef>
            </a:pPr>
            <a:r>
              <a:rPr lang="en-US" sz="1800" dirty="0">
                <a:solidFill>
                  <a:schemeClr val="bg1">
                    <a:lumMod val="25000"/>
                  </a:schemeClr>
                </a:solidFill>
              </a:rPr>
              <a:t>    {   static void Main()</a:t>
            </a:r>
          </a:p>
          <a:p>
            <a:pPr>
              <a:spcBef>
                <a:spcPct val="15000"/>
              </a:spcBef>
            </a:pPr>
            <a:r>
              <a:rPr lang="en-US" sz="1800" dirty="0"/>
              <a:t>        {</a:t>
            </a:r>
          </a:p>
          <a:p>
            <a:pPr>
              <a:spcBef>
                <a:spcPct val="15000"/>
              </a:spcBef>
            </a:pPr>
            <a:r>
              <a:rPr lang="en-US" sz="1800" dirty="0"/>
              <a:t>            double </a:t>
            </a:r>
            <a:r>
              <a:rPr lang="en-US" sz="1800" dirty="0" err="1"/>
              <a:t>Xn</a:t>
            </a:r>
            <a:r>
              <a:rPr lang="en-US" sz="1800" dirty="0"/>
              <a:t> = -2, </a:t>
            </a:r>
            <a:r>
              <a:rPr lang="en-US" sz="1800" dirty="0" err="1"/>
              <a:t>Xk</a:t>
            </a:r>
            <a:r>
              <a:rPr lang="en-US" sz="1800" dirty="0"/>
              <a:t> = 12, </a:t>
            </a:r>
            <a:r>
              <a:rPr lang="en-US" sz="1800" dirty="0" err="1"/>
              <a:t>dX</a:t>
            </a:r>
            <a:r>
              <a:rPr lang="en-US" sz="1800" dirty="0"/>
              <a:t> = 2, t = 2, y;</a:t>
            </a:r>
          </a:p>
          <a:p>
            <a:pPr>
              <a:spcBef>
                <a:spcPct val="15000"/>
              </a:spcBef>
            </a:pPr>
            <a:r>
              <a:rPr lang="en-US" sz="1800" dirty="0"/>
              <a:t>            </a:t>
            </a:r>
            <a:r>
              <a:rPr lang="en-US" sz="1800" dirty="0" err="1"/>
              <a:t>Console.WriteLine</a:t>
            </a:r>
            <a:r>
              <a:rPr lang="en-US" sz="1800" dirty="0"/>
              <a:t>( "|     x     |     y     |" ); </a:t>
            </a:r>
          </a:p>
          <a:p>
            <a:pPr>
              <a:spcBef>
                <a:spcPct val="15000"/>
              </a:spcBef>
            </a:pPr>
            <a:endParaRPr lang="en-US" sz="1000" dirty="0"/>
          </a:p>
          <a:p>
            <a:pPr>
              <a:spcBef>
                <a:spcPct val="15000"/>
              </a:spcBef>
            </a:pPr>
            <a:r>
              <a:rPr lang="en-US" sz="1800" dirty="0"/>
              <a:t>            </a:t>
            </a:r>
            <a:r>
              <a:rPr lang="en-US" sz="1800" b="1" dirty="0"/>
              <a:t>double x = </a:t>
            </a:r>
            <a:r>
              <a:rPr lang="en-US" sz="1800" b="1" dirty="0" err="1"/>
              <a:t>Xn</a:t>
            </a:r>
            <a:r>
              <a:rPr lang="en-US" sz="1800" b="1" dirty="0"/>
              <a:t>;        </a:t>
            </a:r>
          </a:p>
          <a:p>
            <a:pPr>
              <a:spcBef>
                <a:spcPct val="15000"/>
              </a:spcBef>
            </a:pPr>
            <a:r>
              <a:rPr lang="en-US" sz="1800" b="1" dirty="0"/>
              <a:t>            </a:t>
            </a:r>
            <a:r>
              <a:rPr lang="en-US" sz="1800" b="1" dirty="0">
                <a:solidFill>
                  <a:schemeClr val="hlink"/>
                </a:solidFill>
              </a:rPr>
              <a:t>while ( x &lt;= </a:t>
            </a:r>
            <a:r>
              <a:rPr lang="en-US" sz="1800" b="1" dirty="0" err="1">
                <a:solidFill>
                  <a:schemeClr val="hlink"/>
                </a:solidFill>
              </a:rPr>
              <a:t>Xk</a:t>
            </a:r>
            <a:r>
              <a:rPr lang="en-US" sz="1800" b="1" dirty="0">
                <a:solidFill>
                  <a:schemeClr val="hlink"/>
                </a:solidFill>
              </a:rPr>
              <a:t> )</a:t>
            </a:r>
            <a:r>
              <a:rPr lang="en-US" sz="1800" b="1" dirty="0"/>
              <a:t>               </a:t>
            </a:r>
          </a:p>
          <a:p>
            <a:pPr>
              <a:spcBef>
                <a:spcPct val="15000"/>
              </a:spcBef>
            </a:pPr>
            <a:r>
              <a:rPr lang="en-US" sz="1800" dirty="0"/>
              <a:t>            {</a:t>
            </a:r>
          </a:p>
          <a:p>
            <a:pPr>
              <a:spcBef>
                <a:spcPct val="15000"/>
              </a:spcBef>
            </a:pPr>
            <a:r>
              <a:rPr lang="en-US" sz="1800" dirty="0"/>
              <a:t>                y = t * x;</a:t>
            </a:r>
          </a:p>
          <a:p>
            <a:pPr>
              <a:spcBef>
                <a:spcPct val="15000"/>
              </a:spcBef>
            </a:pPr>
            <a:r>
              <a:rPr lang="en-US" sz="1800" dirty="0"/>
              <a:t>                </a:t>
            </a:r>
            <a:r>
              <a:rPr lang="en-US" sz="1800" dirty="0" err="1"/>
              <a:t>Console.WriteLine</a:t>
            </a:r>
            <a:r>
              <a:rPr lang="en-US" sz="1800" dirty="0"/>
              <a:t>( "| {</a:t>
            </a:r>
            <a:r>
              <a:rPr lang="en-US" sz="1800" b="1" dirty="0"/>
              <a:t>0</a:t>
            </a:r>
            <a:r>
              <a:rPr lang="en-US" sz="1800" dirty="0"/>
              <a:t>,9} | {</a:t>
            </a:r>
            <a:r>
              <a:rPr lang="en-US" sz="1800" b="1" dirty="0"/>
              <a:t>1</a:t>
            </a:r>
            <a:r>
              <a:rPr lang="en-US" sz="1800" dirty="0"/>
              <a:t>,9} |", x, y ); </a:t>
            </a:r>
          </a:p>
          <a:p>
            <a:pPr>
              <a:spcBef>
                <a:spcPct val="15000"/>
              </a:spcBef>
            </a:pPr>
            <a:r>
              <a:rPr lang="en-US" sz="1800" dirty="0"/>
              <a:t>                </a:t>
            </a:r>
            <a:r>
              <a:rPr lang="en-US" sz="1800" b="1" dirty="0"/>
              <a:t>x += </a:t>
            </a:r>
            <a:r>
              <a:rPr lang="en-US" sz="1800" b="1" dirty="0" err="1"/>
              <a:t>dX</a:t>
            </a:r>
            <a:r>
              <a:rPr lang="en-US" sz="1800" dirty="0"/>
              <a:t>;                 </a:t>
            </a:r>
          </a:p>
          <a:p>
            <a:pPr>
              <a:spcBef>
                <a:spcPct val="15000"/>
              </a:spcBef>
            </a:pPr>
            <a:r>
              <a:rPr lang="en-US" sz="1800" dirty="0"/>
              <a:t>            </a:t>
            </a:r>
            <a:r>
              <a:rPr lang="ru-RU" sz="1800" dirty="0"/>
              <a:t>}</a:t>
            </a:r>
          </a:p>
          <a:p>
            <a:pPr>
              <a:spcBef>
                <a:spcPct val="15000"/>
              </a:spcBef>
            </a:pPr>
            <a:r>
              <a:rPr lang="ru-RU" sz="1800" dirty="0"/>
              <a:t>        }</a:t>
            </a:r>
          </a:p>
          <a:p>
            <a:pPr>
              <a:spcBef>
                <a:spcPct val="15000"/>
              </a:spcBef>
            </a:pPr>
            <a:r>
              <a:rPr lang="ru-RU" sz="1800" dirty="0"/>
              <a:t>    }</a:t>
            </a:r>
          </a:p>
          <a:p>
            <a:pPr>
              <a:spcBef>
                <a:spcPct val="15000"/>
              </a:spcBef>
            </a:pPr>
            <a:r>
              <a:rPr lang="ru-RU" sz="1800" dirty="0"/>
              <a:t>}</a:t>
            </a:r>
          </a:p>
        </p:txBody>
      </p:sp>
      <p:sp>
        <p:nvSpPr>
          <p:cNvPr id="18439" name="Text Box 5"/>
          <p:cNvSpPr txBox="1">
            <a:spLocks noChangeArrowheads="1"/>
          </p:cNvSpPr>
          <p:nvPr/>
        </p:nvSpPr>
        <p:spPr bwMode="auto">
          <a:xfrm>
            <a:off x="7488237" y="1844824"/>
            <a:ext cx="1655763" cy="519112"/>
          </a:xfrm>
          <a:prstGeom prst="rect">
            <a:avLst/>
          </a:prstGeom>
          <a:noFill/>
          <a:ln w="9525">
            <a:noFill/>
            <a:miter lim="800000"/>
            <a:headEnd/>
            <a:tailEnd/>
          </a:ln>
        </p:spPr>
        <p:txBody>
          <a:bodyPr>
            <a:spAutoFit/>
          </a:bodyPr>
          <a:lstStyle/>
          <a:p>
            <a:pPr>
              <a:spcBef>
                <a:spcPct val="50000"/>
              </a:spcBef>
            </a:pPr>
            <a:r>
              <a:rPr lang="en-US" sz="2800" dirty="0"/>
              <a:t>y = </a:t>
            </a:r>
            <a:r>
              <a:rPr lang="en-US" sz="2800" dirty="0" err="1"/>
              <a:t>t</a:t>
            </a:r>
            <a:r>
              <a:rPr lang="en-US" sz="2800" dirty="0" err="1">
                <a:sym typeface="Symbol" pitchFamily="18" charset="2"/>
              </a:rPr>
              <a:t></a:t>
            </a:r>
            <a:r>
              <a:rPr lang="en-US" sz="2800" dirty="0" err="1"/>
              <a:t>x</a:t>
            </a:r>
            <a:endParaRPr lang="ru-RU" sz="2800" dirty="0"/>
          </a:p>
        </p:txBody>
      </p:sp>
      <p:grpSp>
        <p:nvGrpSpPr>
          <p:cNvPr id="2" name="Group 6"/>
          <p:cNvGrpSpPr>
            <a:grpSpLocks/>
          </p:cNvGrpSpPr>
          <p:nvPr/>
        </p:nvGrpSpPr>
        <p:grpSpPr bwMode="auto">
          <a:xfrm>
            <a:off x="6516688" y="1700213"/>
            <a:ext cx="2376487" cy="2447925"/>
            <a:chOff x="4150" y="1661"/>
            <a:chExt cx="1497" cy="1542"/>
          </a:xfrm>
        </p:grpSpPr>
        <p:sp>
          <p:nvSpPr>
            <p:cNvPr id="18441" name="Line 7"/>
            <p:cNvSpPr>
              <a:spLocks noChangeShapeType="1"/>
            </p:cNvSpPr>
            <p:nvPr/>
          </p:nvSpPr>
          <p:spPr bwMode="auto">
            <a:xfrm flipV="1">
              <a:off x="4785" y="1661"/>
              <a:ext cx="0" cy="1542"/>
            </a:xfrm>
            <a:prstGeom prst="line">
              <a:avLst/>
            </a:prstGeom>
            <a:noFill/>
            <a:ln w="38100">
              <a:solidFill>
                <a:schemeClr val="tx1"/>
              </a:solidFill>
              <a:miter lim="800000"/>
              <a:headEnd/>
              <a:tailEnd type="triangle" w="med" len="med"/>
            </a:ln>
          </p:spPr>
          <p:txBody>
            <a:bodyPr wrap="none"/>
            <a:lstStyle/>
            <a:p>
              <a:endParaRPr lang="ru-RU"/>
            </a:p>
          </p:txBody>
        </p:sp>
        <p:sp>
          <p:nvSpPr>
            <p:cNvPr id="18442" name="Line 8"/>
            <p:cNvSpPr>
              <a:spLocks noChangeShapeType="1"/>
            </p:cNvSpPr>
            <p:nvPr/>
          </p:nvSpPr>
          <p:spPr bwMode="auto">
            <a:xfrm flipV="1">
              <a:off x="4195" y="2341"/>
              <a:ext cx="1452" cy="318"/>
            </a:xfrm>
            <a:prstGeom prst="line">
              <a:avLst/>
            </a:prstGeom>
            <a:noFill/>
            <a:ln w="47625">
              <a:solidFill>
                <a:srgbClr val="0000FF"/>
              </a:solidFill>
              <a:miter lim="800000"/>
              <a:headEnd/>
              <a:tailEnd/>
            </a:ln>
          </p:spPr>
          <p:txBody>
            <a:bodyPr wrap="none"/>
            <a:lstStyle/>
            <a:p>
              <a:endParaRPr lang="ru-RU"/>
            </a:p>
          </p:txBody>
        </p:sp>
        <p:sp>
          <p:nvSpPr>
            <p:cNvPr id="18443" name="Line 9"/>
            <p:cNvSpPr>
              <a:spLocks noChangeShapeType="1"/>
            </p:cNvSpPr>
            <p:nvPr/>
          </p:nvSpPr>
          <p:spPr bwMode="auto">
            <a:xfrm>
              <a:off x="4332" y="2387"/>
              <a:ext cx="0" cy="499"/>
            </a:xfrm>
            <a:prstGeom prst="line">
              <a:avLst/>
            </a:prstGeom>
            <a:noFill/>
            <a:ln w="9525">
              <a:solidFill>
                <a:schemeClr val="tx1"/>
              </a:solidFill>
              <a:miter lim="800000"/>
              <a:headEnd/>
              <a:tailEnd/>
            </a:ln>
          </p:spPr>
          <p:txBody>
            <a:bodyPr wrap="none"/>
            <a:lstStyle/>
            <a:p>
              <a:endParaRPr lang="ru-RU"/>
            </a:p>
          </p:txBody>
        </p:sp>
        <p:sp>
          <p:nvSpPr>
            <p:cNvPr id="18444" name="Line 10"/>
            <p:cNvSpPr>
              <a:spLocks noChangeShapeType="1"/>
            </p:cNvSpPr>
            <p:nvPr/>
          </p:nvSpPr>
          <p:spPr bwMode="auto">
            <a:xfrm>
              <a:off x="5420" y="2341"/>
              <a:ext cx="0" cy="499"/>
            </a:xfrm>
            <a:prstGeom prst="line">
              <a:avLst/>
            </a:prstGeom>
            <a:noFill/>
            <a:ln w="9525">
              <a:solidFill>
                <a:schemeClr val="tx1"/>
              </a:solidFill>
              <a:miter lim="800000"/>
              <a:headEnd/>
              <a:tailEnd/>
            </a:ln>
          </p:spPr>
          <p:txBody>
            <a:bodyPr wrap="none"/>
            <a:lstStyle/>
            <a:p>
              <a:endParaRPr lang="ru-RU"/>
            </a:p>
          </p:txBody>
        </p:sp>
        <p:sp>
          <p:nvSpPr>
            <p:cNvPr id="18445" name="Line 11"/>
            <p:cNvSpPr>
              <a:spLocks noChangeShapeType="1"/>
            </p:cNvSpPr>
            <p:nvPr/>
          </p:nvSpPr>
          <p:spPr bwMode="auto">
            <a:xfrm>
              <a:off x="4468" y="2478"/>
              <a:ext cx="0" cy="90"/>
            </a:xfrm>
            <a:prstGeom prst="line">
              <a:avLst/>
            </a:prstGeom>
            <a:noFill/>
            <a:ln w="9525">
              <a:solidFill>
                <a:schemeClr val="tx1"/>
              </a:solidFill>
              <a:miter lim="800000"/>
              <a:headEnd/>
              <a:tailEnd/>
            </a:ln>
          </p:spPr>
          <p:txBody>
            <a:bodyPr wrap="none"/>
            <a:lstStyle/>
            <a:p>
              <a:endParaRPr lang="ru-RU"/>
            </a:p>
          </p:txBody>
        </p:sp>
        <p:sp>
          <p:nvSpPr>
            <p:cNvPr id="18446" name="Line 12"/>
            <p:cNvSpPr>
              <a:spLocks noChangeShapeType="1"/>
            </p:cNvSpPr>
            <p:nvPr/>
          </p:nvSpPr>
          <p:spPr bwMode="auto">
            <a:xfrm>
              <a:off x="4604" y="2478"/>
              <a:ext cx="0" cy="90"/>
            </a:xfrm>
            <a:prstGeom prst="line">
              <a:avLst/>
            </a:prstGeom>
            <a:noFill/>
            <a:ln w="9525">
              <a:solidFill>
                <a:schemeClr val="tx1"/>
              </a:solidFill>
              <a:miter lim="800000"/>
              <a:headEnd/>
              <a:tailEnd/>
            </a:ln>
          </p:spPr>
          <p:txBody>
            <a:bodyPr wrap="none"/>
            <a:lstStyle/>
            <a:p>
              <a:endParaRPr lang="ru-RU"/>
            </a:p>
          </p:txBody>
        </p:sp>
        <p:sp>
          <p:nvSpPr>
            <p:cNvPr id="18447" name="Line 13"/>
            <p:cNvSpPr>
              <a:spLocks noChangeShapeType="1"/>
            </p:cNvSpPr>
            <p:nvPr/>
          </p:nvSpPr>
          <p:spPr bwMode="auto">
            <a:xfrm>
              <a:off x="4740" y="2478"/>
              <a:ext cx="0" cy="90"/>
            </a:xfrm>
            <a:prstGeom prst="line">
              <a:avLst/>
            </a:prstGeom>
            <a:noFill/>
            <a:ln w="9525">
              <a:solidFill>
                <a:schemeClr val="tx1"/>
              </a:solidFill>
              <a:miter lim="800000"/>
              <a:headEnd/>
              <a:tailEnd/>
            </a:ln>
          </p:spPr>
          <p:txBody>
            <a:bodyPr wrap="none"/>
            <a:lstStyle/>
            <a:p>
              <a:endParaRPr lang="ru-RU"/>
            </a:p>
          </p:txBody>
        </p:sp>
        <p:sp>
          <p:nvSpPr>
            <p:cNvPr id="18448" name="Line 14"/>
            <p:cNvSpPr>
              <a:spLocks noChangeShapeType="1"/>
            </p:cNvSpPr>
            <p:nvPr/>
          </p:nvSpPr>
          <p:spPr bwMode="auto">
            <a:xfrm>
              <a:off x="4785" y="2478"/>
              <a:ext cx="0" cy="90"/>
            </a:xfrm>
            <a:prstGeom prst="line">
              <a:avLst/>
            </a:prstGeom>
            <a:noFill/>
            <a:ln w="9525">
              <a:solidFill>
                <a:schemeClr val="tx1"/>
              </a:solidFill>
              <a:miter lim="800000"/>
              <a:headEnd/>
              <a:tailEnd/>
            </a:ln>
          </p:spPr>
          <p:txBody>
            <a:bodyPr wrap="none"/>
            <a:lstStyle/>
            <a:p>
              <a:endParaRPr lang="ru-RU"/>
            </a:p>
          </p:txBody>
        </p:sp>
        <p:sp>
          <p:nvSpPr>
            <p:cNvPr id="18449" name="Line 15"/>
            <p:cNvSpPr>
              <a:spLocks noChangeShapeType="1"/>
            </p:cNvSpPr>
            <p:nvPr/>
          </p:nvSpPr>
          <p:spPr bwMode="auto">
            <a:xfrm>
              <a:off x="4876" y="2478"/>
              <a:ext cx="0" cy="90"/>
            </a:xfrm>
            <a:prstGeom prst="line">
              <a:avLst/>
            </a:prstGeom>
            <a:noFill/>
            <a:ln w="9525">
              <a:solidFill>
                <a:schemeClr val="tx1"/>
              </a:solidFill>
              <a:miter lim="800000"/>
              <a:headEnd/>
              <a:tailEnd/>
            </a:ln>
          </p:spPr>
          <p:txBody>
            <a:bodyPr wrap="none"/>
            <a:lstStyle/>
            <a:p>
              <a:endParaRPr lang="ru-RU"/>
            </a:p>
          </p:txBody>
        </p:sp>
        <p:sp>
          <p:nvSpPr>
            <p:cNvPr id="18450" name="Line 16"/>
            <p:cNvSpPr>
              <a:spLocks noChangeShapeType="1"/>
            </p:cNvSpPr>
            <p:nvPr/>
          </p:nvSpPr>
          <p:spPr bwMode="auto">
            <a:xfrm flipV="1">
              <a:off x="4150" y="2523"/>
              <a:ext cx="1497" cy="0"/>
            </a:xfrm>
            <a:prstGeom prst="line">
              <a:avLst/>
            </a:prstGeom>
            <a:noFill/>
            <a:ln w="38100">
              <a:solidFill>
                <a:schemeClr val="tx1"/>
              </a:solidFill>
              <a:miter lim="800000"/>
              <a:headEnd/>
              <a:tailEnd type="triangle" w="med" len="med"/>
            </a:ln>
          </p:spPr>
          <p:txBody>
            <a:bodyPr wrap="none"/>
            <a:lstStyle/>
            <a:p>
              <a:endParaRPr lang="ru-RU"/>
            </a:p>
          </p:txBody>
        </p:sp>
        <p:sp>
          <p:nvSpPr>
            <p:cNvPr id="18451" name="Line 17"/>
            <p:cNvSpPr>
              <a:spLocks noChangeShapeType="1"/>
            </p:cNvSpPr>
            <p:nvPr/>
          </p:nvSpPr>
          <p:spPr bwMode="auto">
            <a:xfrm>
              <a:off x="4876" y="2478"/>
              <a:ext cx="0" cy="90"/>
            </a:xfrm>
            <a:prstGeom prst="line">
              <a:avLst/>
            </a:prstGeom>
            <a:noFill/>
            <a:ln w="9525">
              <a:solidFill>
                <a:schemeClr val="tx1"/>
              </a:solidFill>
              <a:miter lim="800000"/>
              <a:headEnd/>
              <a:tailEnd/>
            </a:ln>
          </p:spPr>
          <p:txBody>
            <a:bodyPr wrap="none"/>
            <a:lstStyle/>
            <a:p>
              <a:endParaRPr lang="ru-RU"/>
            </a:p>
          </p:txBody>
        </p:sp>
        <p:sp>
          <p:nvSpPr>
            <p:cNvPr id="18452" name="Line 18"/>
            <p:cNvSpPr>
              <a:spLocks noChangeShapeType="1"/>
            </p:cNvSpPr>
            <p:nvPr/>
          </p:nvSpPr>
          <p:spPr bwMode="auto">
            <a:xfrm>
              <a:off x="5012" y="2478"/>
              <a:ext cx="0" cy="90"/>
            </a:xfrm>
            <a:prstGeom prst="line">
              <a:avLst/>
            </a:prstGeom>
            <a:noFill/>
            <a:ln w="9525">
              <a:solidFill>
                <a:schemeClr val="tx1"/>
              </a:solidFill>
              <a:miter lim="800000"/>
              <a:headEnd/>
              <a:tailEnd/>
            </a:ln>
          </p:spPr>
          <p:txBody>
            <a:bodyPr wrap="none"/>
            <a:lstStyle/>
            <a:p>
              <a:endParaRPr lang="ru-RU"/>
            </a:p>
          </p:txBody>
        </p:sp>
        <p:sp>
          <p:nvSpPr>
            <p:cNvPr id="18453" name="Line 19"/>
            <p:cNvSpPr>
              <a:spLocks noChangeShapeType="1"/>
            </p:cNvSpPr>
            <p:nvPr/>
          </p:nvSpPr>
          <p:spPr bwMode="auto">
            <a:xfrm>
              <a:off x="5148" y="2478"/>
              <a:ext cx="0" cy="90"/>
            </a:xfrm>
            <a:prstGeom prst="line">
              <a:avLst/>
            </a:prstGeom>
            <a:noFill/>
            <a:ln w="9525">
              <a:solidFill>
                <a:schemeClr val="tx1"/>
              </a:solidFill>
              <a:miter lim="800000"/>
              <a:headEnd/>
              <a:tailEnd/>
            </a:ln>
          </p:spPr>
          <p:txBody>
            <a:bodyPr wrap="none"/>
            <a:lstStyle/>
            <a:p>
              <a:endParaRPr lang="ru-RU"/>
            </a:p>
          </p:txBody>
        </p:sp>
        <p:sp>
          <p:nvSpPr>
            <p:cNvPr id="18454" name="Line 20"/>
            <p:cNvSpPr>
              <a:spLocks noChangeShapeType="1"/>
            </p:cNvSpPr>
            <p:nvPr/>
          </p:nvSpPr>
          <p:spPr bwMode="auto">
            <a:xfrm>
              <a:off x="5284" y="2478"/>
              <a:ext cx="0" cy="90"/>
            </a:xfrm>
            <a:prstGeom prst="line">
              <a:avLst/>
            </a:prstGeom>
            <a:noFill/>
            <a:ln w="9525">
              <a:solidFill>
                <a:schemeClr val="tx1"/>
              </a:solidFill>
              <a:miter lim="800000"/>
              <a:headEnd/>
              <a:tailEnd/>
            </a:ln>
          </p:spPr>
          <p:txBody>
            <a:bodyPr wrap="none"/>
            <a:lstStyle/>
            <a:p>
              <a:endParaRPr lang="ru-RU"/>
            </a:p>
          </p:txBody>
        </p:sp>
        <p:sp>
          <p:nvSpPr>
            <p:cNvPr id="18455" name="Text Box 21"/>
            <p:cNvSpPr txBox="1">
              <a:spLocks noChangeArrowheads="1"/>
            </p:cNvSpPr>
            <p:nvPr/>
          </p:nvSpPr>
          <p:spPr bwMode="auto">
            <a:xfrm>
              <a:off x="4274" y="2815"/>
              <a:ext cx="330" cy="327"/>
            </a:xfrm>
            <a:prstGeom prst="rect">
              <a:avLst/>
            </a:prstGeom>
            <a:noFill/>
            <a:ln w="9525">
              <a:noFill/>
              <a:miter lim="800000"/>
              <a:headEnd/>
              <a:tailEnd/>
            </a:ln>
          </p:spPr>
          <p:txBody>
            <a:bodyPr wrap="none">
              <a:spAutoFit/>
            </a:bodyPr>
            <a:lstStyle/>
            <a:p>
              <a:r>
                <a:rPr lang="en-US" sz="2800"/>
                <a:t>x</a:t>
              </a:r>
              <a:r>
                <a:rPr lang="en-US" sz="1600"/>
                <a:t>n</a:t>
              </a:r>
              <a:endParaRPr lang="ru-RU" sz="1600"/>
            </a:p>
          </p:txBody>
        </p:sp>
        <p:sp>
          <p:nvSpPr>
            <p:cNvPr id="18456" name="Text Box 22"/>
            <p:cNvSpPr txBox="1">
              <a:spLocks noChangeArrowheads="1"/>
            </p:cNvSpPr>
            <p:nvPr/>
          </p:nvSpPr>
          <p:spPr bwMode="auto">
            <a:xfrm>
              <a:off x="5239" y="2795"/>
              <a:ext cx="325" cy="327"/>
            </a:xfrm>
            <a:prstGeom prst="rect">
              <a:avLst/>
            </a:prstGeom>
            <a:noFill/>
            <a:ln w="9525">
              <a:noFill/>
              <a:miter lim="800000"/>
              <a:headEnd/>
              <a:tailEnd/>
            </a:ln>
          </p:spPr>
          <p:txBody>
            <a:bodyPr wrap="none">
              <a:spAutoFit/>
            </a:bodyPr>
            <a:lstStyle/>
            <a:p>
              <a:r>
                <a:rPr lang="en-US" sz="2800"/>
                <a:t>x</a:t>
              </a:r>
              <a:r>
                <a:rPr lang="en-US" sz="1600"/>
                <a:t>k</a:t>
              </a:r>
              <a:endParaRPr lang="ru-RU" sz="9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3108">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310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3108">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3108">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3108">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3108">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3108">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3108">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310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19459" name="Номер слайда 5"/>
          <p:cNvSpPr>
            <a:spLocks noGrp="1"/>
          </p:cNvSpPr>
          <p:nvPr>
            <p:ph type="sldNum" sz="quarter" idx="12"/>
          </p:nvPr>
        </p:nvSpPr>
        <p:spPr>
          <a:noFill/>
        </p:spPr>
        <p:txBody>
          <a:bodyPr/>
          <a:lstStyle/>
          <a:p>
            <a:fld id="{0DD16B67-3BC1-452A-AB21-9DEC40AEDF5B}" type="slidenum">
              <a:rPr lang="ru-RU"/>
              <a:pPr/>
              <a:t>29</a:t>
            </a:fld>
            <a:endParaRPr lang="ru-RU"/>
          </a:p>
        </p:txBody>
      </p:sp>
      <p:sp>
        <p:nvSpPr>
          <p:cNvPr id="19460" name="Rectangle 2"/>
          <p:cNvSpPr>
            <a:spLocks noGrp="1" noChangeArrowheads="1"/>
          </p:cNvSpPr>
          <p:nvPr>
            <p:ph type="title"/>
          </p:nvPr>
        </p:nvSpPr>
        <p:spPr/>
        <p:txBody>
          <a:bodyPr/>
          <a:lstStyle/>
          <a:p>
            <a:pPr eaLnBrk="1" hangingPunct="1"/>
            <a:r>
              <a:rPr lang="ru-RU" dirty="0"/>
              <a:t>Цикл с постусловием </a:t>
            </a:r>
          </a:p>
        </p:txBody>
      </p:sp>
      <p:sp>
        <p:nvSpPr>
          <p:cNvPr id="19461" name="Rectangle 3"/>
          <p:cNvSpPr>
            <a:spLocks noGrp="1" noChangeArrowheads="1"/>
          </p:cNvSpPr>
          <p:nvPr>
            <p:ph type="body" idx="1"/>
          </p:nvPr>
        </p:nvSpPr>
        <p:spPr>
          <a:xfrm>
            <a:off x="5580112" y="260648"/>
            <a:ext cx="3204864" cy="1584177"/>
          </a:xfrm>
          <a:solidFill>
            <a:schemeClr val="accent2">
              <a:alpha val="67058"/>
            </a:schemeClr>
          </a:solidFill>
          <a:ln>
            <a:solidFill>
              <a:srgbClr val="808080"/>
            </a:solidFill>
          </a:ln>
        </p:spPr>
        <p:txBody>
          <a:bodyPr/>
          <a:lstStyle/>
          <a:p>
            <a:pPr marL="609600" indent="-609600" eaLnBrk="1" hangingPunct="1">
              <a:lnSpc>
                <a:spcPct val="90000"/>
              </a:lnSpc>
              <a:buFont typeface="Wingdings" pitchFamily="2" charset="2"/>
              <a:buNone/>
            </a:pPr>
            <a:r>
              <a:rPr lang="ru-RU" sz="2800" b="1" dirty="0" err="1">
                <a:solidFill>
                  <a:srgbClr val="006600"/>
                </a:solidFill>
              </a:rPr>
              <a:t>do</a:t>
            </a:r>
            <a:r>
              <a:rPr lang="ru-RU" sz="2800" b="1" dirty="0"/>
              <a:t> </a:t>
            </a:r>
          </a:p>
          <a:p>
            <a:pPr marL="609600" indent="-609600" eaLnBrk="1" hangingPunct="1">
              <a:lnSpc>
                <a:spcPct val="90000"/>
              </a:lnSpc>
              <a:buFont typeface="Wingdings" pitchFamily="2" charset="2"/>
              <a:buNone/>
            </a:pPr>
            <a:r>
              <a:rPr lang="ru-RU" sz="2800" b="1" dirty="0"/>
              <a:t>    оператор</a:t>
            </a:r>
          </a:p>
          <a:p>
            <a:pPr marL="609600" indent="-609600" eaLnBrk="1" hangingPunct="1">
              <a:lnSpc>
                <a:spcPct val="90000"/>
              </a:lnSpc>
              <a:buFont typeface="Wingdings" pitchFamily="2" charset="2"/>
              <a:buNone/>
            </a:pPr>
            <a:r>
              <a:rPr lang="ru-RU" sz="2800" b="1" dirty="0" err="1">
                <a:solidFill>
                  <a:srgbClr val="006600"/>
                </a:solidFill>
              </a:rPr>
              <a:t>while</a:t>
            </a:r>
            <a:r>
              <a:rPr lang="ru-RU" sz="2800" b="1" dirty="0"/>
              <a:t>  выражение;</a:t>
            </a:r>
          </a:p>
          <a:p>
            <a:pPr marL="609600" indent="-609600" eaLnBrk="1" hangingPunct="1">
              <a:lnSpc>
                <a:spcPct val="90000"/>
              </a:lnSpc>
              <a:buFont typeface="Wingdings" pitchFamily="2" charset="2"/>
              <a:buNone/>
            </a:pPr>
            <a:endParaRPr lang="ru-RU" sz="2000" b="1" dirty="0"/>
          </a:p>
          <a:p>
            <a:pPr marL="609600" indent="-609600" eaLnBrk="1" hangingPunct="1">
              <a:lnSpc>
                <a:spcPct val="90000"/>
              </a:lnSpc>
              <a:buFont typeface="Wingdings" pitchFamily="2" charset="2"/>
              <a:buNone/>
            </a:pPr>
            <a:endParaRPr lang="ru-RU" sz="2000" dirty="0"/>
          </a:p>
        </p:txBody>
      </p:sp>
      <p:sp>
        <p:nvSpPr>
          <p:cNvPr id="304132" name="Text Box 4"/>
          <p:cNvSpPr txBox="1">
            <a:spLocks noChangeArrowheads="1"/>
          </p:cNvSpPr>
          <p:nvPr/>
        </p:nvSpPr>
        <p:spPr bwMode="auto">
          <a:xfrm>
            <a:off x="1763688" y="1700808"/>
            <a:ext cx="6480522" cy="4989513"/>
          </a:xfrm>
          <a:prstGeom prst="rect">
            <a:avLst/>
          </a:prstGeom>
          <a:noFill/>
          <a:ln w="9525">
            <a:noFill/>
            <a:miter lim="800000"/>
            <a:headEnd/>
            <a:tailEnd/>
          </a:ln>
        </p:spPr>
        <p:txBody>
          <a:bodyPr wrap="square">
            <a:spAutoFit/>
          </a:bodyPr>
          <a:lstStyle/>
          <a:p>
            <a:pPr>
              <a:spcBef>
                <a:spcPct val="20000"/>
              </a:spcBef>
            </a:pPr>
            <a:r>
              <a:rPr lang="en-US" sz="1800" dirty="0">
                <a:solidFill>
                  <a:schemeClr val="bg1">
                    <a:lumMod val="25000"/>
                  </a:schemeClr>
                </a:solidFill>
              </a:rPr>
              <a:t>using System;</a:t>
            </a:r>
          </a:p>
          <a:p>
            <a:pPr>
              <a:spcBef>
                <a:spcPct val="20000"/>
              </a:spcBef>
            </a:pPr>
            <a:r>
              <a:rPr lang="en-US" sz="1800" dirty="0">
                <a:solidFill>
                  <a:schemeClr val="bg1">
                    <a:lumMod val="25000"/>
                  </a:schemeClr>
                </a:solidFill>
              </a:rPr>
              <a:t>namespace ConsoleApplication1</a:t>
            </a:r>
          </a:p>
          <a:p>
            <a:pPr>
              <a:spcBef>
                <a:spcPct val="20000"/>
              </a:spcBef>
            </a:pPr>
            <a:r>
              <a:rPr lang="en-US" sz="1800" dirty="0">
                <a:solidFill>
                  <a:schemeClr val="bg1">
                    <a:lumMod val="25000"/>
                  </a:schemeClr>
                </a:solidFill>
              </a:rPr>
              <a:t>{   class Program</a:t>
            </a:r>
          </a:p>
          <a:p>
            <a:pPr>
              <a:spcBef>
                <a:spcPct val="20000"/>
              </a:spcBef>
            </a:pPr>
            <a:r>
              <a:rPr lang="en-US" sz="1800" dirty="0">
                <a:solidFill>
                  <a:schemeClr val="bg1">
                    <a:lumMod val="25000"/>
                  </a:schemeClr>
                </a:solidFill>
              </a:rPr>
              <a:t>    {   static void Main()</a:t>
            </a:r>
          </a:p>
          <a:p>
            <a:pPr>
              <a:spcBef>
                <a:spcPct val="20000"/>
              </a:spcBef>
            </a:pPr>
            <a:r>
              <a:rPr lang="en-US" sz="1800" dirty="0"/>
              <a:t>        {</a:t>
            </a:r>
          </a:p>
          <a:p>
            <a:pPr>
              <a:spcBef>
                <a:spcPct val="20000"/>
              </a:spcBef>
            </a:pPr>
            <a:r>
              <a:rPr lang="en-US" sz="1800" dirty="0"/>
              <a:t>            char answer;</a:t>
            </a:r>
          </a:p>
          <a:p>
            <a:pPr>
              <a:spcBef>
                <a:spcPct val="20000"/>
              </a:spcBef>
            </a:pPr>
            <a:r>
              <a:rPr lang="en-US" sz="1800" dirty="0"/>
              <a:t>            </a:t>
            </a:r>
            <a:r>
              <a:rPr lang="en-US" sz="1800" b="1" dirty="0">
                <a:solidFill>
                  <a:srgbClr val="006600"/>
                </a:solidFill>
              </a:rPr>
              <a:t>do</a:t>
            </a:r>
            <a:endParaRPr lang="ru-RU" sz="1800" b="1" dirty="0">
              <a:solidFill>
                <a:srgbClr val="006600"/>
              </a:solidFill>
            </a:endParaRPr>
          </a:p>
          <a:p>
            <a:pPr>
              <a:spcBef>
                <a:spcPct val="20000"/>
              </a:spcBef>
            </a:pPr>
            <a:r>
              <a:rPr lang="ru-RU" sz="1800" dirty="0"/>
              <a:t>            </a:t>
            </a:r>
            <a:r>
              <a:rPr lang="en-US" sz="1800" dirty="0"/>
              <a:t>{</a:t>
            </a:r>
          </a:p>
          <a:p>
            <a:pPr>
              <a:spcBef>
                <a:spcPct val="20000"/>
              </a:spcBef>
            </a:pPr>
            <a:r>
              <a:rPr lang="en-US" sz="1800" dirty="0"/>
              <a:t>                </a:t>
            </a:r>
            <a:r>
              <a:rPr lang="en-US" sz="1800" dirty="0" err="1"/>
              <a:t>Console.WriteLine</a:t>
            </a:r>
            <a:r>
              <a:rPr lang="en-US" sz="1800" dirty="0"/>
              <a:t>( "</a:t>
            </a:r>
            <a:r>
              <a:rPr lang="ru-RU" sz="1800" dirty="0"/>
              <a:t>Купи</a:t>
            </a:r>
            <a:r>
              <a:rPr lang="en-US" sz="1800" dirty="0"/>
              <a:t> </a:t>
            </a:r>
            <a:r>
              <a:rPr lang="ru-RU" sz="1800" dirty="0"/>
              <a:t>слоника</a:t>
            </a:r>
            <a:r>
              <a:rPr lang="en-US" sz="1800" dirty="0"/>
              <a:t>, </a:t>
            </a:r>
            <a:r>
              <a:rPr lang="ru-RU" sz="1800" dirty="0"/>
              <a:t>а</a:t>
            </a:r>
            <a:r>
              <a:rPr lang="en-US" sz="1800" dirty="0"/>
              <a:t>?" );</a:t>
            </a:r>
          </a:p>
          <a:p>
            <a:pPr>
              <a:spcBef>
                <a:spcPct val="20000"/>
              </a:spcBef>
            </a:pPr>
            <a:r>
              <a:rPr lang="en-US" sz="1800" dirty="0"/>
              <a:t>                answer = (char) </a:t>
            </a:r>
            <a:r>
              <a:rPr lang="en-US" sz="1800" dirty="0" err="1"/>
              <a:t>Console.Read</a:t>
            </a:r>
            <a:r>
              <a:rPr lang="en-US" sz="1800" dirty="0"/>
              <a:t>();</a:t>
            </a:r>
          </a:p>
          <a:p>
            <a:pPr>
              <a:spcBef>
                <a:spcPct val="20000"/>
              </a:spcBef>
            </a:pPr>
            <a:r>
              <a:rPr lang="en-US" sz="1800" dirty="0"/>
              <a:t>                </a:t>
            </a:r>
            <a:r>
              <a:rPr lang="en-US" sz="1800" dirty="0" err="1"/>
              <a:t>Console.ReadLine</a:t>
            </a:r>
            <a:r>
              <a:rPr lang="en-US" sz="1800" dirty="0"/>
              <a:t>();</a:t>
            </a:r>
          </a:p>
          <a:p>
            <a:pPr>
              <a:spcBef>
                <a:spcPct val="20000"/>
              </a:spcBef>
            </a:pPr>
            <a:r>
              <a:rPr lang="en-US" sz="1800" dirty="0"/>
              <a:t>            } </a:t>
            </a:r>
            <a:r>
              <a:rPr lang="en-US" sz="1800" b="1" dirty="0">
                <a:solidFill>
                  <a:srgbClr val="006600"/>
                </a:solidFill>
              </a:rPr>
              <a:t>while</a:t>
            </a:r>
            <a:r>
              <a:rPr lang="en-US" sz="1800" dirty="0">
                <a:solidFill>
                  <a:srgbClr val="006600"/>
                </a:solidFill>
              </a:rPr>
              <a:t> </a:t>
            </a:r>
            <a:r>
              <a:rPr lang="en-US" sz="1800" dirty="0"/>
              <a:t>( answer != 'y' );</a:t>
            </a:r>
          </a:p>
          <a:p>
            <a:pPr>
              <a:spcBef>
                <a:spcPct val="20000"/>
              </a:spcBef>
            </a:pPr>
            <a:r>
              <a:rPr lang="en-US" sz="1800" dirty="0"/>
              <a:t>        }</a:t>
            </a:r>
          </a:p>
          <a:p>
            <a:pPr>
              <a:spcBef>
                <a:spcPct val="20000"/>
              </a:spcBef>
            </a:pPr>
            <a:r>
              <a:rPr lang="en-US" sz="1800" dirty="0"/>
              <a:t>    }</a:t>
            </a:r>
          </a:p>
          <a:p>
            <a:pPr>
              <a:spcBef>
                <a:spcPct val="20000"/>
              </a:spcBef>
            </a:pPr>
            <a:r>
              <a:rPr lang="en-US" sz="1800" dirty="0"/>
              <a:t>}</a:t>
            </a:r>
            <a:endParaRPr lang="ru-RU" sz="1800" dirty="0"/>
          </a:p>
        </p:txBody>
      </p:sp>
      <p:sp>
        <p:nvSpPr>
          <p:cNvPr id="7" name="TextBox 6"/>
          <p:cNvSpPr txBox="1"/>
          <p:nvPr/>
        </p:nvSpPr>
        <p:spPr>
          <a:xfrm>
            <a:off x="179512" y="764704"/>
            <a:ext cx="3103735" cy="707886"/>
          </a:xfrm>
          <a:prstGeom prst="rect">
            <a:avLst/>
          </a:prstGeom>
          <a:solidFill>
            <a:schemeClr val="accent2"/>
          </a:solidFill>
          <a:ln>
            <a:solidFill>
              <a:schemeClr val="tx2">
                <a:lumMod val="60000"/>
                <a:lumOff val="40000"/>
              </a:schemeClr>
            </a:solidFill>
          </a:ln>
        </p:spPr>
        <p:txBody>
          <a:bodyPr wrap="none" rtlCol="0">
            <a:spAutoFit/>
          </a:bodyPr>
          <a:lstStyle/>
          <a:p>
            <a:r>
              <a:rPr lang="ru-RU" sz="2000" dirty="0"/>
              <a:t>Удобно использовать </a:t>
            </a:r>
          </a:p>
          <a:p>
            <a:r>
              <a:rPr lang="ru-RU" sz="2000" dirty="0"/>
              <a:t>для проверки ввода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4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Дата 2"/>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8195" name="Номер слайда 4"/>
          <p:cNvSpPr>
            <a:spLocks noGrp="1"/>
          </p:cNvSpPr>
          <p:nvPr>
            <p:ph type="sldNum" sz="quarter" idx="12"/>
          </p:nvPr>
        </p:nvSpPr>
        <p:spPr>
          <a:noFill/>
        </p:spPr>
        <p:txBody>
          <a:bodyPr/>
          <a:lstStyle/>
          <a:p>
            <a:fld id="{C976A2E6-A1F1-4031-97FF-CA4580660EF7}" type="slidenum">
              <a:rPr lang="ru-RU" smtClean="0">
                <a:solidFill>
                  <a:srgbClr val="000000"/>
                </a:solidFill>
              </a:rPr>
              <a:pPr/>
              <a:t>3</a:t>
            </a:fld>
            <a:endParaRPr lang="ru-RU">
              <a:solidFill>
                <a:srgbClr val="000000"/>
              </a:solidFill>
            </a:endParaRPr>
          </a:p>
        </p:txBody>
      </p:sp>
      <p:sp>
        <p:nvSpPr>
          <p:cNvPr id="189442" name="Text Box 2"/>
          <p:cNvSpPr txBox="1">
            <a:spLocks noChangeArrowheads="1"/>
          </p:cNvSpPr>
          <p:nvPr/>
        </p:nvSpPr>
        <p:spPr bwMode="auto">
          <a:xfrm>
            <a:off x="468313" y="765175"/>
            <a:ext cx="8207375" cy="5854700"/>
          </a:xfrm>
          <a:prstGeom prst="rect">
            <a:avLst/>
          </a:prstGeom>
          <a:noFill/>
          <a:ln w="9525">
            <a:solidFill>
              <a:srgbClr val="808080"/>
            </a:solidFill>
            <a:miter lim="800000"/>
            <a:headEnd/>
            <a:tailEnd/>
          </a:ln>
        </p:spPr>
        <p:txBody>
          <a:bodyPr>
            <a:spAutoFit/>
          </a:bodyPr>
          <a:lstStyle/>
          <a:p>
            <a:pPr eaLnBrk="0" fontAlgn="base" hangingPunct="0">
              <a:lnSpc>
                <a:spcPct val="120000"/>
              </a:lnSpc>
              <a:spcBef>
                <a:spcPct val="0"/>
              </a:spcBef>
              <a:spcAft>
                <a:spcPct val="0"/>
              </a:spcAft>
            </a:pPr>
            <a:r>
              <a:rPr lang="ru-RU" sz="2400">
                <a:solidFill>
                  <a:srgbClr val="000000"/>
                </a:solidFill>
                <a:latin typeface="Arial" charset="0"/>
              </a:rPr>
              <a:t>   </a:t>
            </a:r>
            <a:r>
              <a:rPr lang="ru-RU" sz="2400" b="1">
                <a:solidFill>
                  <a:srgbClr val="000000"/>
                </a:solidFill>
                <a:latin typeface="Arial" charset="0"/>
              </a:rPr>
              <a:t>Вид</a:t>
            </a:r>
            <a:r>
              <a:rPr lang="en-US" sz="2400" b="1">
                <a:solidFill>
                  <a:srgbClr val="000000"/>
                </a:solidFill>
                <a:latin typeface="Arial" charset="0"/>
              </a:rPr>
              <a:t>				</a:t>
            </a:r>
            <a:r>
              <a:rPr lang="ru-RU" sz="2400" b="1">
                <a:solidFill>
                  <a:srgbClr val="000000"/>
                </a:solidFill>
                <a:latin typeface="Arial" charset="0"/>
              </a:rPr>
              <a:t>Примеры</a:t>
            </a:r>
            <a:endParaRPr lang="en-US" sz="2400" b="1">
              <a:solidFill>
                <a:srgbClr val="000000"/>
              </a:solidFill>
              <a:latin typeface="Arial" charset="0"/>
            </a:endParaRPr>
          </a:p>
          <a:p>
            <a:pPr eaLnBrk="0" fontAlgn="base" hangingPunct="0">
              <a:lnSpc>
                <a:spcPct val="120000"/>
              </a:lnSpc>
              <a:spcBef>
                <a:spcPct val="0"/>
              </a:spcBef>
              <a:spcAft>
                <a:spcPct val="0"/>
              </a:spcAft>
            </a:pPr>
            <a:r>
              <a:rPr lang="ru-RU" sz="2400" i="1" u="sng">
                <a:solidFill>
                  <a:srgbClr val="336699"/>
                </a:solidFill>
                <a:latin typeface="Arial" charset="0"/>
              </a:rPr>
              <a:t>Булевские		</a:t>
            </a:r>
            <a:r>
              <a:rPr lang="en-US" sz="2800" b="1" u="sng">
                <a:solidFill>
                  <a:srgbClr val="9A0000"/>
                </a:solidFill>
                <a:latin typeface="Arial" charset="0"/>
              </a:rPr>
              <a:t>true	false</a:t>
            </a:r>
            <a:r>
              <a:rPr lang="en-US" sz="2400" i="1" u="sng">
                <a:solidFill>
                  <a:srgbClr val="000000"/>
                </a:solidFill>
                <a:latin typeface="Arial" charset="0"/>
              </a:rPr>
              <a:t>	</a:t>
            </a:r>
            <a:r>
              <a:rPr lang="en-US" sz="2400" i="1" u="sng">
                <a:solidFill>
                  <a:srgbClr val="336699"/>
                </a:solidFill>
                <a:latin typeface="Arial" charset="0"/>
              </a:rPr>
              <a:t>			</a:t>
            </a:r>
            <a:endParaRPr lang="ru-RU" sz="2400" i="1" u="sng">
              <a:solidFill>
                <a:srgbClr val="336699"/>
              </a:solidFill>
              <a:latin typeface="Arial" charset="0"/>
            </a:endParaRPr>
          </a:p>
          <a:p>
            <a:pPr eaLnBrk="0" fontAlgn="base" hangingPunct="0">
              <a:lnSpc>
                <a:spcPct val="120000"/>
              </a:lnSpc>
              <a:spcBef>
                <a:spcPct val="0"/>
              </a:spcBef>
              <a:spcAft>
                <a:spcPct val="0"/>
              </a:spcAft>
            </a:pPr>
            <a:r>
              <a:rPr lang="ru-RU" sz="2400" i="1">
                <a:solidFill>
                  <a:srgbClr val="336699"/>
                </a:solidFill>
                <a:latin typeface="Arial" charset="0"/>
              </a:rPr>
              <a:t>Целые</a:t>
            </a:r>
            <a:r>
              <a:rPr lang="ru-RU" sz="2400">
                <a:solidFill>
                  <a:srgbClr val="000000"/>
                </a:solidFill>
                <a:latin typeface="Arial" charset="0"/>
              </a:rPr>
              <a:t>   десятич.	</a:t>
            </a:r>
            <a:r>
              <a:rPr lang="ru-RU" sz="2800" b="1">
                <a:solidFill>
                  <a:srgbClr val="9A0000"/>
                </a:solidFill>
                <a:latin typeface="Arial" charset="0"/>
              </a:rPr>
              <a:t>8</a:t>
            </a:r>
            <a:r>
              <a:rPr lang="ru-RU" sz="2400">
                <a:solidFill>
                  <a:srgbClr val="000000"/>
                </a:solidFill>
                <a:latin typeface="Arial" charset="0"/>
              </a:rPr>
              <a:t>	 199226 	</a:t>
            </a:r>
            <a:r>
              <a:rPr lang="ru-RU" sz="2400">
                <a:solidFill>
                  <a:srgbClr val="000000"/>
                </a:solidFill>
              </a:rPr>
              <a:t>0</a:t>
            </a:r>
            <a:r>
              <a:rPr lang="ru-RU" sz="2400" b="1">
                <a:solidFill>
                  <a:srgbClr val="006600"/>
                </a:solidFill>
              </a:rPr>
              <a:t>Lu</a:t>
            </a:r>
            <a:r>
              <a:rPr lang="ru-RU" sz="2400">
                <a:solidFill>
                  <a:srgbClr val="000000"/>
                </a:solidFill>
                <a:latin typeface="Arial" charset="0"/>
              </a:rPr>
              <a:t>		</a:t>
            </a:r>
          </a:p>
          <a:p>
            <a:pPr eaLnBrk="0" fontAlgn="base" hangingPunct="0">
              <a:lnSpc>
                <a:spcPct val="120000"/>
              </a:lnSpc>
              <a:spcBef>
                <a:spcPct val="0"/>
              </a:spcBef>
              <a:spcAft>
                <a:spcPct val="0"/>
              </a:spcAft>
            </a:pPr>
            <a:r>
              <a:rPr lang="ru-RU" sz="2400" u="sng">
                <a:solidFill>
                  <a:srgbClr val="000000"/>
                </a:solidFill>
                <a:latin typeface="Arial" charset="0"/>
              </a:rPr>
              <a:t>	   16-ричн.	0xA	0x1B8		0X00FF</a:t>
            </a:r>
            <a:r>
              <a:rPr lang="en-US" sz="2400" b="1" u="sng">
                <a:solidFill>
                  <a:srgbClr val="006600"/>
                </a:solidFill>
                <a:latin typeface="Arial" charset="0"/>
              </a:rPr>
              <a:t>L</a:t>
            </a:r>
            <a:r>
              <a:rPr lang="ru-RU" sz="2400" u="sng">
                <a:solidFill>
                  <a:srgbClr val="000000"/>
                </a:solidFill>
                <a:latin typeface="Arial" charset="0"/>
              </a:rPr>
              <a:t>	</a:t>
            </a:r>
          </a:p>
          <a:p>
            <a:pPr eaLnBrk="0" fontAlgn="base" hangingPunct="0">
              <a:lnSpc>
                <a:spcPct val="120000"/>
              </a:lnSpc>
              <a:spcBef>
                <a:spcPct val="0"/>
              </a:spcBef>
              <a:spcAft>
                <a:spcPct val="0"/>
              </a:spcAft>
            </a:pPr>
            <a:r>
              <a:rPr lang="ru-RU" sz="2400" i="1">
                <a:solidFill>
                  <a:srgbClr val="336699"/>
                </a:solidFill>
                <a:latin typeface="Arial" charset="0"/>
              </a:rPr>
              <a:t>Веществ</a:t>
            </a:r>
            <a:r>
              <a:rPr lang="ru-RU" sz="2400">
                <a:solidFill>
                  <a:srgbClr val="336699"/>
                </a:solidFill>
                <a:latin typeface="Arial" charset="0"/>
              </a:rPr>
              <a:t>.   </a:t>
            </a:r>
            <a:r>
              <a:rPr lang="ru-RU" sz="2400">
                <a:solidFill>
                  <a:srgbClr val="000000"/>
                </a:solidFill>
                <a:latin typeface="Arial" charset="0"/>
              </a:rPr>
              <a:t>с тчк	</a:t>
            </a:r>
            <a:r>
              <a:rPr lang="ru-RU" sz="2800" b="1">
                <a:solidFill>
                  <a:srgbClr val="9A0000"/>
                </a:solidFill>
                <a:latin typeface="Arial" charset="0"/>
              </a:rPr>
              <a:t>5.7</a:t>
            </a:r>
            <a:r>
              <a:rPr lang="ru-RU" sz="2400">
                <a:solidFill>
                  <a:srgbClr val="000000"/>
                </a:solidFill>
                <a:latin typeface="Arial" charset="0"/>
              </a:rPr>
              <a:t>	 .001</a:t>
            </a:r>
            <a:r>
              <a:rPr lang="en-US" sz="2400">
                <a:solidFill>
                  <a:srgbClr val="006600"/>
                </a:solidFill>
                <a:latin typeface="Arial" charset="0"/>
              </a:rPr>
              <a:t>f</a:t>
            </a:r>
            <a:r>
              <a:rPr lang="ru-RU" sz="2400">
                <a:solidFill>
                  <a:srgbClr val="000000"/>
                </a:solidFill>
                <a:latin typeface="Arial" charset="0"/>
              </a:rPr>
              <a:t>		 35</a:t>
            </a:r>
            <a:r>
              <a:rPr lang="en-US" sz="2400">
                <a:solidFill>
                  <a:srgbClr val="006600"/>
                </a:solidFill>
                <a:latin typeface="Arial" charset="0"/>
              </a:rPr>
              <a:t>m</a:t>
            </a:r>
            <a:r>
              <a:rPr lang="ru-RU" sz="2400">
                <a:solidFill>
                  <a:srgbClr val="000000"/>
                </a:solidFill>
                <a:latin typeface="Arial" charset="0"/>
              </a:rPr>
              <a:t>	</a:t>
            </a:r>
          </a:p>
          <a:p>
            <a:pPr eaLnBrk="0" fontAlgn="base" hangingPunct="0">
              <a:lnSpc>
                <a:spcPct val="120000"/>
              </a:lnSpc>
              <a:spcBef>
                <a:spcPct val="0"/>
              </a:spcBef>
              <a:spcAft>
                <a:spcPct val="0"/>
              </a:spcAft>
            </a:pPr>
            <a:r>
              <a:rPr lang="ru-RU" sz="2400" u="sng">
                <a:solidFill>
                  <a:srgbClr val="000000"/>
                </a:solidFill>
                <a:latin typeface="Arial" charset="0"/>
              </a:rPr>
              <a:t>	с порядком	</a:t>
            </a:r>
            <a:r>
              <a:rPr lang="ru-RU" sz="2800" b="1" u="sng">
                <a:solidFill>
                  <a:srgbClr val="9A0000"/>
                </a:solidFill>
                <a:latin typeface="Arial" charset="0"/>
              </a:rPr>
              <a:t>0.2E6</a:t>
            </a:r>
            <a:r>
              <a:rPr lang="ru-RU" sz="2400" u="sng">
                <a:solidFill>
                  <a:srgbClr val="000000"/>
                </a:solidFill>
                <a:latin typeface="Arial" charset="0"/>
              </a:rPr>
              <a:t> </a:t>
            </a:r>
            <a:r>
              <a:rPr lang="en-US" sz="2400" u="sng">
                <a:solidFill>
                  <a:srgbClr val="000000"/>
                </a:solidFill>
                <a:latin typeface="Arial" charset="0"/>
              </a:rPr>
              <a:t> </a:t>
            </a:r>
            <a:r>
              <a:rPr lang="ru-RU" sz="2400" u="sng">
                <a:solidFill>
                  <a:srgbClr val="000000"/>
                </a:solidFill>
                <a:latin typeface="Arial" charset="0"/>
              </a:rPr>
              <a:t>.11e–3	 5E1</a:t>
            </a:r>
            <a:r>
              <a:rPr lang="en-US" sz="2400" u="sng">
                <a:solidFill>
                  <a:srgbClr val="000000"/>
                </a:solidFill>
                <a:latin typeface="Arial" charset="0"/>
              </a:rPr>
              <a:t>2	</a:t>
            </a:r>
            <a:r>
              <a:rPr lang="ru-RU" sz="2400" u="sng">
                <a:solidFill>
                  <a:srgbClr val="000000"/>
                </a:solidFill>
                <a:latin typeface="Arial" charset="0"/>
              </a:rPr>
              <a:t>	</a:t>
            </a:r>
          </a:p>
          <a:p>
            <a:pPr eaLnBrk="0" fontAlgn="base" hangingPunct="0">
              <a:lnSpc>
                <a:spcPct val="120000"/>
              </a:lnSpc>
              <a:spcBef>
                <a:spcPct val="0"/>
              </a:spcBef>
              <a:spcAft>
                <a:spcPct val="0"/>
              </a:spcAft>
            </a:pPr>
            <a:r>
              <a:rPr lang="ru-RU" sz="2400" i="1" u="sng">
                <a:solidFill>
                  <a:srgbClr val="336699"/>
                </a:solidFill>
                <a:latin typeface="Arial" charset="0"/>
              </a:rPr>
              <a:t>Символьные</a:t>
            </a:r>
            <a:r>
              <a:rPr lang="ru-RU" sz="2400" u="sng">
                <a:solidFill>
                  <a:srgbClr val="000000"/>
                </a:solidFill>
                <a:latin typeface="Arial" charset="0"/>
              </a:rPr>
              <a:t>		</a:t>
            </a:r>
            <a:r>
              <a:rPr lang="ru-RU" sz="2800" b="1" u="sng">
                <a:solidFill>
                  <a:srgbClr val="9A0000"/>
                </a:solidFill>
                <a:latin typeface="Arial" charset="0"/>
              </a:rPr>
              <a:t>'A'</a:t>
            </a:r>
            <a:r>
              <a:rPr lang="ru-RU" sz="2400" u="sng">
                <a:solidFill>
                  <a:srgbClr val="000000"/>
                </a:solidFill>
                <a:latin typeface="Arial" charset="0"/>
              </a:rPr>
              <a:t>	</a:t>
            </a:r>
            <a:r>
              <a:rPr lang="en-US" sz="2400" u="sng">
                <a:solidFill>
                  <a:srgbClr val="000000"/>
                </a:solidFill>
              </a:rPr>
              <a:t>'</a:t>
            </a:r>
            <a:r>
              <a:rPr lang="en-US" sz="2400" b="1" u="sng">
                <a:solidFill>
                  <a:srgbClr val="000000"/>
                </a:solidFill>
              </a:rPr>
              <a:t>\x</a:t>
            </a:r>
            <a:r>
              <a:rPr lang="en-US" sz="2400" u="sng">
                <a:solidFill>
                  <a:srgbClr val="000000"/>
                </a:solidFill>
              </a:rPr>
              <a:t>74'</a:t>
            </a:r>
            <a:r>
              <a:rPr lang="ru-RU" sz="2400" u="sng">
                <a:solidFill>
                  <a:srgbClr val="000000"/>
                </a:solidFill>
              </a:rPr>
              <a:t> </a:t>
            </a:r>
            <a:r>
              <a:rPr lang="en-US" sz="2400" u="sng">
                <a:solidFill>
                  <a:srgbClr val="000000"/>
                </a:solidFill>
              </a:rPr>
              <a:t>  </a:t>
            </a:r>
            <a:r>
              <a:rPr lang="ru-RU" sz="2400" u="sng">
                <a:solidFill>
                  <a:srgbClr val="000000"/>
                </a:solidFill>
                <a:latin typeface="Arial" charset="0"/>
              </a:rPr>
              <a:t>'</a:t>
            </a:r>
            <a:r>
              <a:rPr lang="ru-RU" sz="2400" u="sng">
                <a:solidFill>
                  <a:srgbClr val="7030A0"/>
                </a:solidFill>
                <a:latin typeface="Arial" charset="0"/>
              </a:rPr>
              <a:t>\0</a:t>
            </a:r>
            <a:r>
              <a:rPr lang="ru-RU" sz="2400" u="sng">
                <a:solidFill>
                  <a:srgbClr val="000000"/>
                </a:solidFill>
                <a:latin typeface="Arial" charset="0"/>
              </a:rPr>
              <a:t>' </a:t>
            </a:r>
            <a:r>
              <a:rPr lang="en-US" sz="2400" u="sng">
                <a:solidFill>
                  <a:srgbClr val="000000"/>
                </a:solidFill>
                <a:latin typeface="Arial" charset="0"/>
              </a:rPr>
              <a:t>	</a:t>
            </a:r>
            <a:r>
              <a:rPr lang="en-US" sz="2400" u="sng">
                <a:solidFill>
                  <a:srgbClr val="000000"/>
                </a:solidFill>
              </a:rPr>
              <a:t>'</a:t>
            </a:r>
            <a:r>
              <a:rPr lang="en-US" sz="2400" u="sng">
                <a:solidFill>
                  <a:srgbClr val="7030A0"/>
                </a:solidFill>
              </a:rPr>
              <a:t>\\</a:t>
            </a:r>
            <a:r>
              <a:rPr lang="en-US" sz="2400" u="sng">
                <a:solidFill>
                  <a:srgbClr val="000000"/>
                </a:solidFill>
              </a:rPr>
              <a:t>'    '</a:t>
            </a:r>
            <a:r>
              <a:rPr lang="en-US" sz="2400" b="1" u="sng">
                <a:solidFill>
                  <a:srgbClr val="000000"/>
                </a:solidFill>
              </a:rPr>
              <a:t>\u</a:t>
            </a:r>
            <a:r>
              <a:rPr lang="en-US" sz="2400" u="sng">
                <a:solidFill>
                  <a:srgbClr val="000000"/>
                </a:solidFill>
              </a:rPr>
              <a:t>A81B'	</a:t>
            </a:r>
            <a:r>
              <a:rPr lang="ru-RU" sz="2400" u="sng">
                <a:solidFill>
                  <a:srgbClr val="000000"/>
                </a:solidFill>
              </a:rPr>
              <a:t> </a:t>
            </a:r>
            <a:r>
              <a:rPr lang="ru-RU" sz="2400" i="1">
                <a:solidFill>
                  <a:srgbClr val="336699"/>
                </a:solidFill>
                <a:latin typeface="Arial" charset="0"/>
              </a:rPr>
              <a:t>Строковые</a:t>
            </a:r>
            <a:r>
              <a:rPr lang="ru-RU" sz="2400">
                <a:solidFill>
                  <a:srgbClr val="000000"/>
                </a:solidFill>
                <a:latin typeface="Arial" charset="0"/>
              </a:rPr>
              <a:t>		</a:t>
            </a:r>
            <a:r>
              <a:rPr lang="ru-RU" sz="2800" b="1">
                <a:solidFill>
                  <a:srgbClr val="9A0000"/>
                </a:solidFill>
                <a:latin typeface="Arial" charset="0"/>
              </a:rPr>
              <a:t>"Здесь был Vasia"</a:t>
            </a:r>
            <a:r>
              <a:rPr lang="ru-RU" sz="2400">
                <a:solidFill>
                  <a:srgbClr val="000000"/>
                </a:solidFill>
                <a:latin typeface="Arial" charset="0"/>
              </a:rPr>
              <a:t> </a:t>
            </a:r>
          </a:p>
          <a:p>
            <a:pPr eaLnBrk="0" fontAlgn="base" hangingPunct="0">
              <a:lnSpc>
                <a:spcPct val="120000"/>
              </a:lnSpc>
              <a:spcBef>
                <a:spcPct val="0"/>
              </a:spcBef>
              <a:spcAft>
                <a:spcPct val="0"/>
              </a:spcAft>
            </a:pPr>
            <a:r>
              <a:rPr lang="ru-RU" sz="2400">
                <a:solidFill>
                  <a:srgbClr val="000000"/>
                </a:solidFill>
                <a:latin typeface="Arial" charset="0"/>
              </a:rPr>
              <a:t>			"</a:t>
            </a:r>
            <a:r>
              <a:rPr lang="ru-RU" sz="2400" b="1">
                <a:solidFill>
                  <a:srgbClr val="7030A0"/>
                </a:solidFill>
                <a:latin typeface="Arial" charset="0"/>
              </a:rPr>
              <a:t>\t</a:t>
            </a:r>
            <a:r>
              <a:rPr lang="ru-RU" sz="2400">
                <a:solidFill>
                  <a:srgbClr val="000000"/>
                </a:solidFill>
                <a:latin typeface="Arial" charset="0"/>
              </a:rPr>
              <a:t>Значение r=\xF5</a:t>
            </a:r>
            <a:r>
              <a:rPr lang="ru-RU" sz="2400" b="1">
                <a:solidFill>
                  <a:srgbClr val="7030A0"/>
                </a:solidFill>
                <a:latin typeface="Arial" charset="0"/>
              </a:rPr>
              <a:t>\n</a:t>
            </a:r>
            <a:r>
              <a:rPr lang="ru-RU" sz="2400">
                <a:solidFill>
                  <a:srgbClr val="000000"/>
                </a:solidFill>
              </a:rPr>
              <a:t>"</a:t>
            </a:r>
            <a:endParaRPr lang="en-US" sz="2400">
              <a:solidFill>
                <a:srgbClr val="000000"/>
              </a:solidFill>
              <a:latin typeface="Arial" charset="0"/>
            </a:endParaRPr>
          </a:p>
          <a:p>
            <a:pPr eaLnBrk="0" fontAlgn="base" hangingPunct="0">
              <a:lnSpc>
                <a:spcPct val="120000"/>
              </a:lnSpc>
              <a:spcBef>
                <a:spcPct val="0"/>
              </a:spcBef>
              <a:spcAft>
                <a:spcPct val="0"/>
              </a:spcAft>
            </a:pPr>
            <a:r>
              <a:rPr lang="en-US" sz="2400">
                <a:solidFill>
                  <a:srgbClr val="000000"/>
                </a:solidFill>
              </a:rPr>
              <a:t>			</a:t>
            </a:r>
            <a:r>
              <a:rPr lang="ru-RU" sz="2400">
                <a:solidFill>
                  <a:srgbClr val="000000"/>
                </a:solidFill>
                <a:latin typeface="Arial" charset="0"/>
              </a:rPr>
              <a:t>"Здесь был \</a:t>
            </a:r>
            <a:r>
              <a:rPr lang="en-US" sz="2400">
                <a:solidFill>
                  <a:srgbClr val="000000"/>
                </a:solidFill>
                <a:latin typeface="Arial" charset="0"/>
              </a:rPr>
              <a:t>u</a:t>
            </a:r>
            <a:r>
              <a:rPr lang="ru-RU" sz="2400">
                <a:solidFill>
                  <a:srgbClr val="000000"/>
                </a:solidFill>
                <a:latin typeface="Arial" charset="0"/>
              </a:rPr>
              <a:t>0056\</a:t>
            </a:r>
            <a:r>
              <a:rPr lang="en-US" sz="2400">
                <a:solidFill>
                  <a:srgbClr val="000000"/>
                </a:solidFill>
                <a:latin typeface="Arial" charset="0"/>
              </a:rPr>
              <a:t>u</a:t>
            </a:r>
            <a:r>
              <a:rPr lang="ru-RU" sz="2400">
                <a:solidFill>
                  <a:srgbClr val="000000"/>
                </a:solidFill>
                <a:latin typeface="Arial" charset="0"/>
              </a:rPr>
              <a:t>0061</a:t>
            </a:r>
            <a:r>
              <a:rPr lang="ru-RU" sz="2400">
                <a:solidFill>
                  <a:srgbClr val="000000"/>
                </a:solidFill>
              </a:rPr>
              <a:t>"</a:t>
            </a:r>
            <a:endParaRPr lang="en-US" sz="2400">
              <a:solidFill>
                <a:srgbClr val="000000"/>
              </a:solidFill>
              <a:latin typeface="Arial" charset="0"/>
            </a:endParaRPr>
          </a:p>
          <a:p>
            <a:pPr eaLnBrk="0" fontAlgn="base" hangingPunct="0">
              <a:lnSpc>
                <a:spcPct val="120000"/>
              </a:lnSpc>
              <a:spcBef>
                <a:spcPct val="0"/>
              </a:spcBef>
              <a:spcAft>
                <a:spcPct val="0"/>
              </a:spcAft>
            </a:pPr>
            <a:r>
              <a:rPr lang="en-US" sz="2400" u="sng">
                <a:solidFill>
                  <a:srgbClr val="000000"/>
                </a:solidFill>
                <a:latin typeface="Arial" charset="0"/>
              </a:rPr>
              <a:t>			@</a:t>
            </a:r>
            <a:r>
              <a:rPr lang="ru-RU" sz="2400" u="sng">
                <a:solidFill>
                  <a:srgbClr val="000000"/>
                </a:solidFill>
                <a:latin typeface="Arial" charset="0"/>
              </a:rPr>
              <a:t>"</a:t>
            </a:r>
            <a:r>
              <a:rPr lang="en-US" sz="2400" u="sng">
                <a:solidFill>
                  <a:srgbClr val="000000"/>
                </a:solidFill>
                <a:latin typeface="Arial" charset="0"/>
              </a:rPr>
              <a:t>C:\temp\file1.txt</a:t>
            </a:r>
            <a:r>
              <a:rPr lang="ru-RU" sz="2400" u="sng">
                <a:solidFill>
                  <a:srgbClr val="000000"/>
                </a:solidFill>
              </a:rPr>
              <a:t>"</a:t>
            </a:r>
            <a:r>
              <a:rPr lang="en-US" sz="2400" u="sng">
                <a:solidFill>
                  <a:srgbClr val="000000"/>
                </a:solidFill>
                <a:latin typeface="Arial" charset="0"/>
              </a:rPr>
              <a:t>			</a:t>
            </a:r>
            <a:r>
              <a:rPr lang="ru-RU" sz="2400">
                <a:solidFill>
                  <a:srgbClr val="000000"/>
                </a:solidFill>
              </a:rPr>
              <a:t> </a:t>
            </a:r>
            <a:endParaRPr lang="en-US" sz="2400">
              <a:solidFill>
                <a:srgbClr val="000000"/>
              </a:solidFill>
            </a:endParaRPr>
          </a:p>
          <a:p>
            <a:pPr eaLnBrk="0" fontAlgn="base" hangingPunct="0">
              <a:lnSpc>
                <a:spcPct val="120000"/>
              </a:lnSpc>
              <a:spcBef>
                <a:spcPct val="0"/>
              </a:spcBef>
              <a:spcAft>
                <a:spcPct val="0"/>
              </a:spcAft>
            </a:pPr>
            <a:r>
              <a:rPr lang="ru-RU" sz="2400" i="1">
                <a:solidFill>
                  <a:srgbClr val="336699"/>
                </a:solidFill>
              </a:rPr>
              <a:t>Константа null</a:t>
            </a:r>
            <a:r>
              <a:rPr lang="ru-RU" sz="2400">
                <a:solidFill>
                  <a:srgbClr val="000000"/>
                </a:solidFill>
              </a:rPr>
              <a:t> </a:t>
            </a:r>
            <a:r>
              <a:rPr lang="en-US" sz="2400">
                <a:solidFill>
                  <a:srgbClr val="000000"/>
                </a:solidFill>
              </a:rPr>
              <a:t>	</a:t>
            </a:r>
            <a:r>
              <a:rPr lang="ru-RU" sz="2400">
                <a:solidFill>
                  <a:srgbClr val="000000"/>
                </a:solidFill>
              </a:rPr>
              <a:t>null </a:t>
            </a:r>
          </a:p>
        </p:txBody>
      </p:sp>
      <p:sp>
        <p:nvSpPr>
          <p:cNvPr id="8197" name="Rectangle 3"/>
          <p:cNvSpPr>
            <a:spLocks noGrp="1" noChangeArrowheads="1"/>
          </p:cNvSpPr>
          <p:nvPr>
            <p:ph type="title"/>
          </p:nvPr>
        </p:nvSpPr>
        <p:spPr>
          <a:xfrm>
            <a:off x="250825" y="0"/>
            <a:ext cx="8162925" cy="519113"/>
          </a:xfrm>
          <a:noFill/>
        </p:spPr>
        <p:txBody>
          <a:bodyPr/>
          <a:lstStyle/>
          <a:p>
            <a:pPr eaLnBrk="1" hangingPunct="1"/>
            <a:r>
              <a:rPr lang="ru-RU"/>
              <a:t>Константы (литералы) </a:t>
            </a:r>
            <a:r>
              <a:rPr lang="en-US"/>
              <a:t>C#</a:t>
            </a:r>
            <a:endParaRPr lang="ru-RU"/>
          </a:p>
        </p:txBody>
      </p:sp>
      <p:sp>
        <p:nvSpPr>
          <p:cNvPr id="8198" name="Line 5"/>
          <p:cNvSpPr>
            <a:spLocks noChangeShapeType="1"/>
          </p:cNvSpPr>
          <p:nvPr/>
        </p:nvSpPr>
        <p:spPr bwMode="auto">
          <a:xfrm>
            <a:off x="3132138" y="836613"/>
            <a:ext cx="0" cy="5184775"/>
          </a:xfrm>
          <a:prstGeom prst="line">
            <a:avLst/>
          </a:prstGeom>
          <a:noFill/>
          <a:ln w="9525">
            <a:solidFill>
              <a:schemeClr val="tx1"/>
            </a:solidFill>
            <a:miter lim="800000"/>
            <a:headEnd/>
            <a:tailEnd/>
          </a:ln>
        </p:spPr>
        <p:txBody>
          <a:bodyPr wrap="none"/>
          <a:lstStyle/>
          <a:p>
            <a:pPr fontAlgn="base">
              <a:spcBef>
                <a:spcPct val="0"/>
              </a:spcBef>
              <a:spcAft>
                <a:spcPct val="0"/>
              </a:spcAft>
            </a:pPr>
            <a:endParaRPr lang="ru-RU" sz="2400">
              <a:solidFill>
                <a:srgbClr val="000000"/>
              </a:solidFill>
            </a:endParaRPr>
          </a:p>
        </p:txBody>
      </p:sp>
      <p:sp>
        <p:nvSpPr>
          <p:cNvPr id="8" name="Скругленная прямоугольная выноска 7"/>
          <p:cNvSpPr>
            <a:spLocks noChangeArrowheads="1"/>
          </p:cNvSpPr>
          <p:nvPr/>
        </p:nvSpPr>
        <p:spPr bwMode="auto">
          <a:xfrm>
            <a:off x="7235825" y="4652963"/>
            <a:ext cx="1690688" cy="792162"/>
          </a:xfrm>
          <a:prstGeom prst="wedgeRoundRectCallout">
            <a:avLst>
              <a:gd name="adj1" fmla="val -22981"/>
              <a:gd name="adj2" fmla="val -103718"/>
              <a:gd name="adj3" fmla="val 16667"/>
            </a:avLst>
          </a:prstGeom>
          <a:solidFill>
            <a:schemeClr val="accent1"/>
          </a:solidFill>
          <a:ln w="9525" algn="ctr">
            <a:solidFill>
              <a:schemeClr val="tx1"/>
            </a:solidFill>
            <a:miter lim="800000"/>
            <a:headEnd/>
            <a:tailEnd/>
          </a:ln>
        </p:spPr>
        <p:txBody>
          <a:bodyPr anchor="ctr"/>
          <a:lstStyle/>
          <a:p>
            <a:pPr fontAlgn="base">
              <a:spcBef>
                <a:spcPct val="0"/>
              </a:spcBef>
              <a:spcAft>
                <a:spcPct val="0"/>
              </a:spcAft>
            </a:pPr>
            <a:r>
              <a:rPr lang="ru-RU" sz="2000">
                <a:solidFill>
                  <a:srgbClr val="000000"/>
                </a:solidFill>
              </a:rPr>
              <a:t>Кодировка </a:t>
            </a:r>
            <a:r>
              <a:rPr lang="en-US" sz="2000">
                <a:solidFill>
                  <a:srgbClr val="000000"/>
                </a:solidFill>
              </a:rPr>
              <a:t>Unicode</a:t>
            </a:r>
            <a:endParaRPr lang="ru-RU" sz="2000">
              <a:solidFill>
                <a:srgbClr val="000000"/>
              </a:solidFill>
            </a:endParaRPr>
          </a:p>
        </p:txBody>
      </p:sp>
      <p:sp>
        <p:nvSpPr>
          <p:cNvPr id="9" name="Скругленная прямоугольная выноска 8"/>
          <p:cNvSpPr>
            <a:spLocks noChangeArrowheads="1"/>
          </p:cNvSpPr>
          <p:nvPr/>
        </p:nvSpPr>
        <p:spPr bwMode="auto">
          <a:xfrm>
            <a:off x="6659563" y="620713"/>
            <a:ext cx="1690687" cy="792162"/>
          </a:xfrm>
          <a:prstGeom prst="wedgeRoundRectCallout">
            <a:avLst>
              <a:gd name="adj1" fmla="val -56866"/>
              <a:gd name="adj2" fmla="val 111755"/>
              <a:gd name="adj3" fmla="val 16667"/>
            </a:avLst>
          </a:prstGeom>
          <a:solidFill>
            <a:schemeClr val="accent1"/>
          </a:solidFill>
          <a:ln w="9525" algn="ctr">
            <a:solidFill>
              <a:schemeClr val="tx1"/>
            </a:solidFill>
            <a:miter lim="800000"/>
            <a:headEnd/>
            <a:tailEnd/>
          </a:ln>
        </p:spPr>
        <p:txBody>
          <a:bodyPr anchor="ctr"/>
          <a:lstStyle/>
          <a:p>
            <a:pPr fontAlgn="base">
              <a:spcBef>
                <a:spcPct val="0"/>
              </a:spcBef>
              <a:spcAft>
                <a:spcPct val="0"/>
              </a:spcAft>
            </a:pPr>
            <a:r>
              <a:rPr lang="ru-RU" sz="2000">
                <a:solidFill>
                  <a:srgbClr val="006600"/>
                </a:solidFill>
              </a:rPr>
              <a:t>Суффикс</a:t>
            </a:r>
          </a:p>
          <a:p>
            <a:pPr fontAlgn="base">
              <a:spcBef>
                <a:spcPct val="0"/>
              </a:spcBef>
              <a:spcAft>
                <a:spcPct val="0"/>
              </a:spcAft>
            </a:pPr>
            <a:r>
              <a:rPr lang="ru-RU" sz="2000">
                <a:solidFill>
                  <a:srgbClr val="006600"/>
                </a:solidFill>
              </a:rPr>
              <a:t>типа</a:t>
            </a:r>
          </a:p>
        </p:txBody>
      </p:sp>
      <p:sp>
        <p:nvSpPr>
          <p:cNvPr id="10" name="Скругленная прямоугольная выноска 9"/>
          <p:cNvSpPr>
            <a:spLocks noChangeArrowheads="1"/>
          </p:cNvSpPr>
          <p:nvPr/>
        </p:nvSpPr>
        <p:spPr bwMode="auto">
          <a:xfrm>
            <a:off x="827088" y="4941888"/>
            <a:ext cx="2124075" cy="790575"/>
          </a:xfrm>
          <a:prstGeom prst="wedgeRoundRectCallout">
            <a:avLst>
              <a:gd name="adj1" fmla="val 71884"/>
              <a:gd name="adj2" fmla="val -36009"/>
              <a:gd name="adj3" fmla="val 16667"/>
            </a:avLst>
          </a:prstGeom>
          <a:solidFill>
            <a:schemeClr val="accent1"/>
          </a:solidFill>
          <a:ln w="9525" algn="ctr">
            <a:solidFill>
              <a:schemeClr val="tx1"/>
            </a:solidFill>
            <a:miter lim="800000"/>
            <a:headEnd/>
            <a:tailEnd/>
          </a:ln>
        </p:spPr>
        <p:txBody>
          <a:bodyPr anchor="ctr"/>
          <a:lstStyle/>
          <a:p>
            <a:pPr fontAlgn="base">
              <a:spcBef>
                <a:spcPct val="0"/>
              </a:spcBef>
              <a:spcAft>
                <a:spcPct val="0"/>
              </a:spcAft>
            </a:pPr>
            <a:r>
              <a:rPr lang="ru-RU" sz="2000">
                <a:solidFill>
                  <a:srgbClr val="7030A0"/>
                </a:solidFill>
              </a:rPr>
              <a:t>Управляющий символ</a:t>
            </a:r>
          </a:p>
        </p:txBody>
      </p:sp>
      <p:sp>
        <p:nvSpPr>
          <p:cNvPr id="11" name="Скругленная прямоугольная выноска 10"/>
          <p:cNvSpPr>
            <a:spLocks noChangeArrowheads="1"/>
          </p:cNvSpPr>
          <p:nvPr/>
        </p:nvSpPr>
        <p:spPr bwMode="auto">
          <a:xfrm>
            <a:off x="7380288" y="2492375"/>
            <a:ext cx="1258887" cy="792163"/>
          </a:xfrm>
          <a:prstGeom prst="wedgeRoundRectCallout">
            <a:avLst>
              <a:gd name="adj1" fmla="val -90769"/>
              <a:gd name="adj2" fmla="val 67122"/>
              <a:gd name="adj3" fmla="val 16667"/>
            </a:avLst>
          </a:prstGeom>
          <a:solidFill>
            <a:srgbClr val="FFFF00"/>
          </a:solidFill>
          <a:ln w="9525" algn="ctr">
            <a:solidFill>
              <a:schemeClr val="tx1"/>
            </a:solidFill>
            <a:miter lim="800000"/>
            <a:headEnd/>
            <a:tailEnd/>
          </a:ln>
        </p:spPr>
        <p:txBody>
          <a:bodyPr anchor="ctr"/>
          <a:lstStyle/>
          <a:p>
            <a:pPr fontAlgn="base">
              <a:spcBef>
                <a:spcPct val="0"/>
              </a:spcBef>
              <a:spcAft>
                <a:spcPct val="0"/>
              </a:spcAft>
              <a:defRPr/>
            </a:pPr>
            <a:r>
              <a:rPr lang="en-US" sz="2000" b="1" dirty="0">
                <a:solidFill>
                  <a:srgbClr val="EAEAEA">
                    <a:lumMod val="10000"/>
                  </a:srgbClr>
                </a:solidFill>
              </a:rPr>
              <a:t>5∙10</a:t>
            </a:r>
            <a:r>
              <a:rPr lang="en-US" sz="2000" b="1" baseline="30000" dirty="0">
                <a:solidFill>
                  <a:srgbClr val="EAEAEA">
                    <a:lumMod val="10000"/>
                  </a:srgbClr>
                </a:solidFill>
              </a:rPr>
              <a:t>12</a:t>
            </a:r>
            <a:endParaRPr lang="ru-RU" sz="2000" b="1" baseline="30000" dirty="0">
              <a:solidFill>
                <a:srgbClr val="EAEAEA">
                  <a:lumMod val="10000"/>
                </a:srgb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944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944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944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9442">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9442">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21507" name="Номер слайда 5"/>
          <p:cNvSpPr>
            <a:spLocks noGrp="1"/>
          </p:cNvSpPr>
          <p:nvPr>
            <p:ph type="sldNum" sz="quarter" idx="12"/>
          </p:nvPr>
        </p:nvSpPr>
        <p:spPr>
          <a:noFill/>
        </p:spPr>
        <p:txBody>
          <a:bodyPr/>
          <a:lstStyle/>
          <a:p>
            <a:fld id="{995B8716-E86C-4EEE-B942-78F4A8224BB5}" type="slidenum">
              <a:rPr lang="ru-RU"/>
              <a:pPr/>
              <a:t>30</a:t>
            </a:fld>
            <a:endParaRPr lang="ru-RU"/>
          </a:p>
        </p:txBody>
      </p:sp>
      <p:sp>
        <p:nvSpPr>
          <p:cNvPr id="21508" name="Rectangle 3"/>
          <p:cNvSpPr>
            <a:spLocks noGrp="1" noChangeArrowheads="1"/>
          </p:cNvSpPr>
          <p:nvPr>
            <p:ph type="body" idx="1"/>
          </p:nvPr>
        </p:nvSpPr>
        <p:spPr>
          <a:xfrm>
            <a:off x="468313" y="836613"/>
            <a:ext cx="8555037" cy="5832475"/>
          </a:xfrm>
        </p:spPr>
        <p:txBody>
          <a:bodyPr/>
          <a:lstStyle/>
          <a:p>
            <a:pPr eaLnBrk="1" hangingPunct="1">
              <a:lnSpc>
                <a:spcPct val="90000"/>
              </a:lnSpc>
              <a:spcAft>
                <a:spcPct val="15000"/>
              </a:spcAft>
              <a:buFont typeface="Wingdings" pitchFamily="2" charset="2"/>
              <a:buNone/>
            </a:pPr>
            <a:r>
              <a:rPr lang="en-US" sz="2000" dirty="0">
                <a:latin typeface="+mn-lt"/>
              </a:rPr>
              <a:t>using System;</a:t>
            </a:r>
          </a:p>
          <a:p>
            <a:pPr eaLnBrk="1" hangingPunct="1">
              <a:lnSpc>
                <a:spcPct val="90000"/>
              </a:lnSpc>
              <a:spcAft>
                <a:spcPct val="15000"/>
              </a:spcAft>
              <a:buFont typeface="Wingdings" pitchFamily="2" charset="2"/>
              <a:buNone/>
            </a:pPr>
            <a:r>
              <a:rPr lang="en-US" sz="2000" dirty="0">
                <a:latin typeface="+mn-lt"/>
              </a:rPr>
              <a:t>namespace ConsoleApplication1</a:t>
            </a:r>
          </a:p>
          <a:p>
            <a:pPr eaLnBrk="1" hangingPunct="1">
              <a:lnSpc>
                <a:spcPct val="90000"/>
              </a:lnSpc>
              <a:spcAft>
                <a:spcPct val="15000"/>
              </a:spcAft>
              <a:buFont typeface="Wingdings" pitchFamily="2" charset="2"/>
              <a:buNone/>
            </a:pPr>
            <a:r>
              <a:rPr lang="en-US" sz="2000" dirty="0">
                <a:latin typeface="+mn-lt"/>
              </a:rPr>
              <a:t>{   class Class1</a:t>
            </a:r>
          </a:p>
          <a:p>
            <a:pPr eaLnBrk="1" hangingPunct="1">
              <a:lnSpc>
                <a:spcPct val="90000"/>
              </a:lnSpc>
              <a:spcAft>
                <a:spcPct val="15000"/>
              </a:spcAft>
              <a:buFont typeface="Wingdings" pitchFamily="2" charset="2"/>
              <a:buNone/>
            </a:pPr>
            <a:r>
              <a:rPr lang="en-US" sz="2000" dirty="0">
                <a:latin typeface="+mn-lt"/>
              </a:rPr>
              <a:t>    {   static void Main()</a:t>
            </a:r>
          </a:p>
          <a:p>
            <a:pPr eaLnBrk="1" hangingPunct="1">
              <a:lnSpc>
                <a:spcPct val="90000"/>
              </a:lnSpc>
              <a:spcAft>
                <a:spcPct val="15000"/>
              </a:spcAft>
              <a:buFont typeface="Wingdings" pitchFamily="2" charset="2"/>
              <a:buNone/>
            </a:pPr>
            <a:r>
              <a:rPr lang="en-US" sz="2000" dirty="0">
                <a:latin typeface="+mn-lt"/>
              </a:rPr>
              <a:t>        {</a:t>
            </a:r>
          </a:p>
          <a:p>
            <a:pPr eaLnBrk="1" hangingPunct="1">
              <a:lnSpc>
                <a:spcPct val="90000"/>
              </a:lnSpc>
              <a:spcAft>
                <a:spcPct val="15000"/>
              </a:spcAft>
              <a:buFont typeface="Wingdings" pitchFamily="2" charset="2"/>
              <a:buNone/>
            </a:pPr>
            <a:r>
              <a:rPr lang="en-US" sz="2000" dirty="0">
                <a:latin typeface="+mn-lt"/>
              </a:rPr>
              <a:t>            double </a:t>
            </a:r>
            <a:r>
              <a:rPr lang="en-US" sz="2000" dirty="0" err="1">
                <a:latin typeface="+mn-lt"/>
              </a:rPr>
              <a:t>Xn</a:t>
            </a:r>
            <a:r>
              <a:rPr lang="en-US" sz="2000" dirty="0">
                <a:latin typeface="+mn-lt"/>
              </a:rPr>
              <a:t> = -2, </a:t>
            </a:r>
            <a:r>
              <a:rPr lang="en-US" sz="2000" dirty="0" err="1">
                <a:latin typeface="+mn-lt"/>
              </a:rPr>
              <a:t>Xk</a:t>
            </a:r>
            <a:r>
              <a:rPr lang="en-US" sz="2000" dirty="0">
                <a:latin typeface="+mn-lt"/>
              </a:rPr>
              <a:t> = 12, </a:t>
            </a:r>
            <a:r>
              <a:rPr lang="en-US" sz="2000" dirty="0" err="1">
                <a:latin typeface="+mn-lt"/>
              </a:rPr>
              <a:t>dX</a:t>
            </a:r>
            <a:r>
              <a:rPr lang="en-US" sz="2000" dirty="0">
                <a:latin typeface="+mn-lt"/>
              </a:rPr>
              <a:t> = 2, t = 2, y;</a:t>
            </a:r>
          </a:p>
          <a:p>
            <a:pPr eaLnBrk="1" hangingPunct="1">
              <a:lnSpc>
                <a:spcPct val="90000"/>
              </a:lnSpc>
              <a:spcAft>
                <a:spcPct val="15000"/>
              </a:spcAft>
              <a:buFont typeface="Wingdings" pitchFamily="2" charset="2"/>
              <a:buNone/>
            </a:pPr>
            <a:r>
              <a:rPr lang="en-US" sz="2000" dirty="0">
                <a:latin typeface="+mn-lt"/>
              </a:rPr>
              <a:t>            </a:t>
            </a:r>
            <a:r>
              <a:rPr lang="en-US" sz="2000" dirty="0" err="1">
                <a:latin typeface="+mn-lt"/>
              </a:rPr>
              <a:t>Console.WriteLine</a:t>
            </a:r>
            <a:r>
              <a:rPr lang="en-US" sz="2000" dirty="0">
                <a:latin typeface="+mn-lt"/>
              </a:rPr>
              <a:t>( "|     x     |     y     |";</a:t>
            </a:r>
          </a:p>
          <a:p>
            <a:pPr eaLnBrk="1" hangingPunct="1">
              <a:lnSpc>
                <a:spcPct val="90000"/>
              </a:lnSpc>
              <a:spcBef>
                <a:spcPct val="35000"/>
              </a:spcBef>
              <a:spcAft>
                <a:spcPct val="15000"/>
              </a:spcAft>
              <a:buFont typeface="Wingdings" pitchFamily="2" charset="2"/>
              <a:buNone/>
            </a:pPr>
            <a:r>
              <a:rPr lang="en-US" sz="2000" dirty="0">
                <a:solidFill>
                  <a:srgbClr val="006600"/>
                </a:solidFill>
                <a:latin typeface="+mn-lt"/>
              </a:rPr>
              <a:t>            </a:t>
            </a:r>
            <a:r>
              <a:rPr lang="en-US" sz="2000" b="1" dirty="0">
                <a:solidFill>
                  <a:srgbClr val="006600"/>
                </a:solidFill>
                <a:latin typeface="+mn-lt"/>
              </a:rPr>
              <a:t>for ( double x = </a:t>
            </a:r>
            <a:r>
              <a:rPr lang="en-US" sz="2000" b="1" dirty="0" err="1">
                <a:solidFill>
                  <a:srgbClr val="006600"/>
                </a:solidFill>
                <a:latin typeface="+mn-lt"/>
              </a:rPr>
              <a:t>Xn</a:t>
            </a:r>
            <a:r>
              <a:rPr lang="en-US" sz="2000" b="1" dirty="0">
                <a:solidFill>
                  <a:srgbClr val="006600"/>
                </a:solidFill>
                <a:latin typeface="+mn-lt"/>
              </a:rPr>
              <a:t>; x &lt;= </a:t>
            </a:r>
            <a:r>
              <a:rPr lang="en-US" sz="2000" b="1" dirty="0" err="1">
                <a:solidFill>
                  <a:srgbClr val="006600"/>
                </a:solidFill>
                <a:latin typeface="+mn-lt"/>
              </a:rPr>
              <a:t>Xk</a:t>
            </a:r>
            <a:r>
              <a:rPr lang="en-US" sz="2000" b="1" dirty="0">
                <a:solidFill>
                  <a:srgbClr val="006600"/>
                </a:solidFill>
                <a:latin typeface="+mn-lt"/>
              </a:rPr>
              <a:t>; x += </a:t>
            </a:r>
            <a:r>
              <a:rPr lang="en-US" sz="2000" b="1" dirty="0" err="1">
                <a:solidFill>
                  <a:srgbClr val="006600"/>
                </a:solidFill>
                <a:latin typeface="+mn-lt"/>
              </a:rPr>
              <a:t>dX</a:t>
            </a:r>
            <a:r>
              <a:rPr lang="en-US" sz="2000" b="1" dirty="0">
                <a:solidFill>
                  <a:srgbClr val="006600"/>
                </a:solidFill>
                <a:latin typeface="+mn-lt"/>
              </a:rPr>
              <a:t> )</a:t>
            </a:r>
          </a:p>
          <a:p>
            <a:pPr eaLnBrk="1" hangingPunct="1">
              <a:lnSpc>
                <a:spcPct val="90000"/>
              </a:lnSpc>
              <a:spcAft>
                <a:spcPct val="15000"/>
              </a:spcAft>
              <a:buFont typeface="Wingdings" pitchFamily="2" charset="2"/>
              <a:buNone/>
            </a:pPr>
            <a:r>
              <a:rPr lang="en-US" sz="2000" dirty="0">
                <a:latin typeface="+mn-lt"/>
              </a:rPr>
              <a:t>            {</a:t>
            </a:r>
          </a:p>
          <a:p>
            <a:pPr eaLnBrk="1" hangingPunct="1">
              <a:lnSpc>
                <a:spcPct val="90000"/>
              </a:lnSpc>
              <a:spcAft>
                <a:spcPct val="15000"/>
              </a:spcAft>
              <a:buFont typeface="Wingdings" pitchFamily="2" charset="2"/>
              <a:buNone/>
            </a:pPr>
            <a:r>
              <a:rPr lang="en-US" sz="2000" dirty="0">
                <a:latin typeface="+mn-lt"/>
              </a:rPr>
              <a:t>                y = t * x;</a:t>
            </a:r>
          </a:p>
          <a:p>
            <a:pPr eaLnBrk="1" hangingPunct="1">
              <a:lnSpc>
                <a:spcPct val="90000"/>
              </a:lnSpc>
              <a:spcAft>
                <a:spcPct val="15000"/>
              </a:spcAft>
              <a:buFont typeface="Wingdings" pitchFamily="2" charset="2"/>
              <a:buNone/>
            </a:pPr>
            <a:r>
              <a:rPr lang="en-US" sz="2000" dirty="0">
                <a:latin typeface="+mn-lt"/>
              </a:rPr>
              <a:t>                </a:t>
            </a:r>
            <a:r>
              <a:rPr lang="en-US" sz="2000" dirty="0" err="1">
                <a:latin typeface="+mn-lt"/>
              </a:rPr>
              <a:t>Console.WriteLine</a:t>
            </a:r>
            <a:r>
              <a:rPr lang="en-US" sz="2000" dirty="0">
                <a:latin typeface="+mn-lt"/>
              </a:rPr>
              <a:t>( "| {</a:t>
            </a:r>
            <a:r>
              <a:rPr lang="en-US" sz="2000" b="1" dirty="0">
                <a:latin typeface="+mn-lt"/>
              </a:rPr>
              <a:t>0</a:t>
            </a:r>
            <a:r>
              <a:rPr lang="en-US" sz="2000" dirty="0">
                <a:latin typeface="+mn-lt"/>
              </a:rPr>
              <a:t>,9} | {</a:t>
            </a:r>
            <a:r>
              <a:rPr lang="en-US" sz="2000" b="1" dirty="0">
                <a:latin typeface="+mn-lt"/>
              </a:rPr>
              <a:t>1</a:t>
            </a:r>
            <a:r>
              <a:rPr lang="en-US" sz="2000" dirty="0">
                <a:latin typeface="+mn-lt"/>
              </a:rPr>
              <a:t>,9} |", x, y );  </a:t>
            </a:r>
          </a:p>
          <a:p>
            <a:pPr eaLnBrk="1" hangingPunct="1">
              <a:lnSpc>
                <a:spcPct val="90000"/>
              </a:lnSpc>
              <a:spcAft>
                <a:spcPct val="15000"/>
              </a:spcAft>
              <a:buFont typeface="Wingdings" pitchFamily="2" charset="2"/>
              <a:buNone/>
            </a:pPr>
            <a:r>
              <a:rPr lang="en-US" sz="2000" dirty="0">
                <a:latin typeface="+mn-lt"/>
              </a:rPr>
              <a:t>            </a:t>
            </a:r>
            <a:r>
              <a:rPr lang="ru-RU" sz="2000" dirty="0">
                <a:latin typeface="+mn-lt"/>
              </a:rPr>
              <a:t>}</a:t>
            </a:r>
          </a:p>
          <a:p>
            <a:pPr eaLnBrk="1" hangingPunct="1">
              <a:lnSpc>
                <a:spcPct val="90000"/>
              </a:lnSpc>
              <a:spcAft>
                <a:spcPct val="15000"/>
              </a:spcAft>
              <a:buFont typeface="Wingdings" pitchFamily="2" charset="2"/>
              <a:buNone/>
            </a:pPr>
            <a:r>
              <a:rPr lang="ru-RU" sz="2000" dirty="0">
                <a:latin typeface="+mn-lt"/>
              </a:rPr>
              <a:t>        }</a:t>
            </a:r>
          </a:p>
          <a:p>
            <a:pPr eaLnBrk="1" hangingPunct="1">
              <a:lnSpc>
                <a:spcPct val="90000"/>
              </a:lnSpc>
              <a:spcAft>
                <a:spcPct val="15000"/>
              </a:spcAft>
              <a:buFont typeface="Wingdings" pitchFamily="2" charset="2"/>
              <a:buNone/>
            </a:pPr>
            <a:r>
              <a:rPr lang="ru-RU" sz="2000" dirty="0">
                <a:latin typeface="+mn-lt"/>
              </a:rPr>
              <a:t>    }</a:t>
            </a:r>
          </a:p>
          <a:p>
            <a:pPr eaLnBrk="1" hangingPunct="1">
              <a:lnSpc>
                <a:spcPct val="90000"/>
              </a:lnSpc>
              <a:spcAft>
                <a:spcPct val="15000"/>
              </a:spcAft>
              <a:buFont typeface="Wingdings" pitchFamily="2" charset="2"/>
              <a:buNone/>
            </a:pPr>
            <a:r>
              <a:rPr lang="ru-RU" sz="2000" dirty="0">
                <a:latin typeface="+mn-lt"/>
              </a:rPr>
              <a:t>}</a:t>
            </a:r>
          </a:p>
        </p:txBody>
      </p:sp>
      <p:sp>
        <p:nvSpPr>
          <p:cNvPr id="21509" name="Rectangle 4"/>
          <p:cNvSpPr>
            <a:spLocks noGrp="1" noChangeArrowheads="1"/>
          </p:cNvSpPr>
          <p:nvPr>
            <p:ph type="title"/>
          </p:nvPr>
        </p:nvSpPr>
        <p:spPr>
          <a:noFill/>
        </p:spPr>
        <p:txBody>
          <a:bodyPr/>
          <a:lstStyle/>
          <a:p>
            <a:pPr eaLnBrk="1" hangingPunct="1"/>
            <a:r>
              <a:rPr lang="ru-RU"/>
              <a:t>Пример цикла с параметром</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24579" name="Номер слайда 5"/>
          <p:cNvSpPr>
            <a:spLocks noGrp="1"/>
          </p:cNvSpPr>
          <p:nvPr>
            <p:ph type="sldNum" sz="quarter" idx="12"/>
          </p:nvPr>
        </p:nvSpPr>
        <p:spPr>
          <a:noFill/>
        </p:spPr>
        <p:txBody>
          <a:bodyPr/>
          <a:lstStyle/>
          <a:p>
            <a:fld id="{D4AC79A5-48DF-4ABA-ACD4-15AABC8CACF1}" type="slidenum">
              <a:rPr lang="ru-RU"/>
              <a:pPr/>
              <a:t>31</a:t>
            </a:fld>
            <a:endParaRPr lang="ru-RU"/>
          </a:p>
        </p:txBody>
      </p:sp>
      <p:sp>
        <p:nvSpPr>
          <p:cNvPr id="24580" name="Rectangle 2"/>
          <p:cNvSpPr>
            <a:spLocks noGrp="1" noChangeArrowheads="1"/>
          </p:cNvSpPr>
          <p:nvPr>
            <p:ph type="title"/>
          </p:nvPr>
        </p:nvSpPr>
        <p:spPr>
          <a:xfrm>
            <a:off x="323850" y="127000"/>
            <a:ext cx="8820150" cy="519113"/>
          </a:xfrm>
        </p:spPr>
        <p:txBody>
          <a:bodyPr/>
          <a:lstStyle/>
          <a:p>
            <a:pPr eaLnBrk="1" hangingPunct="1"/>
            <a:r>
              <a:rPr lang="ru-RU"/>
              <a:t>Передача управления</a:t>
            </a:r>
          </a:p>
        </p:txBody>
      </p:sp>
      <p:sp>
        <p:nvSpPr>
          <p:cNvPr id="24581" name="Rectangle 3"/>
          <p:cNvSpPr>
            <a:spLocks noGrp="1" noChangeArrowheads="1"/>
          </p:cNvSpPr>
          <p:nvPr>
            <p:ph type="body" idx="1"/>
          </p:nvPr>
        </p:nvSpPr>
        <p:spPr>
          <a:xfrm>
            <a:off x="468313" y="836613"/>
            <a:ext cx="7632700" cy="5472112"/>
          </a:xfrm>
        </p:spPr>
        <p:txBody>
          <a:bodyPr/>
          <a:lstStyle/>
          <a:p>
            <a:pPr eaLnBrk="1" hangingPunct="1">
              <a:lnSpc>
                <a:spcPct val="120000"/>
              </a:lnSpc>
              <a:spcAft>
                <a:spcPct val="65000"/>
              </a:spcAft>
            </a:pPr>
            <a:r>
              <a:rPr lang="ru-RU" sz="2000" dirty="0">
                <a:latin typeface="+mn-lt"/>
              </a:rPr>
              <a:t>оператор </a:t>
            </a:r>
            <a:r>
              <a:rPr lang="en-US" sz="2000" dirty="0">
                <a:solidFill>
                  <a:schemeClr val="hlink"/>
                </a:solidFill>
                <a:latin typeface="+mn-lt"/>
              </a:rPr>
              <a:t>break</a:t>
            </a:r>
            <a:r>
              <a:rPr lang="ru-RU" sz="2000" dirty="0">
                <a:latin typeface="+mn-lt"/>
              </a:rPr>
              <a:t> — завершает выполнение цикла, внутри которого записан</a:t>
            </a:r>
            <a:endParaRPr lang="en-US" sz="2000" dirty="0">
              <a:latin typeface="+mn-lt"/>
            </a:endParaRPr>
          </a:p>
          <a:p>
            <a:pPr eaLnBrk="1" hangingPunct="1">
              <a:lnSpc>
                <a:spcPct val="120000"/>
              </a:lnSpc>
              <a:spcAft>
                <a:spcPct val="65000"/>
              </a:spcAft>
            </a:pPr>
            <a:r>
              <a:rPr lang="ru-RU" sz="2000" dirty="0">
                <a:latin typeface="+mn-lt"/>
              </a:rPr>
              <a:t>оператор </a:t>
            </a:r>
            <a:r>
              <a:rPr lang="en-US" sz="2000" dirty="0">
                <a:solidFill>
                  <a:schemeClr val="hlink"/>
                </a:solidFill>
                <a:latin typeface="+mn-lt"/>
              </a:rPr>
              <a:t>continue</a:t>
            </a:r>
            <a:r>
              <a:rPr lang="ru-RU" sz="2000" dirty="0">
                <a:latin typeface="+mn-lt"/>
              </a:rPr>
              <a:t> — выполняет переход к следующей итерации цикла</a:t>
            </a:r>
            <a:endParaRPr lang="en-US" sz="2000" dirty="0">
              <a:latin typeface="+mn-lt"/>
            </a:endParaRPr>
          </a:p>
          <a:p>
            <a:pPr eaLnBrk="1" hangingPunct="1">
              <a:lnSpc>
                <a:spcPct val="120000"/>
              </a:lnSpc>
              <a:spcAft>
                <a:spcPct val="65000"/>
              </a:spcAft>
            </a:pPr>
            <a:r>
              <a:rPr lang="ru-RU" sz="2000" dirty="0">
                <a:latin typeface="+mn-lt"/>
              </a:rPr>
              <a:t>оператор </a:t>
            </a:r>
            <a:r>
              <a:rPr lang="en-US" sz="2000" dirty="0">
                <a:solidFill>
                  <a:schemeClr val="hlink"/>
                </a:solidFill>
                <a:latin typeface="+mn-lt"/>
              </a:rPr>
              <a:t>return</a:t>
            </a:r>
            <a:r>
              <a:rPr lang="ru-RU" sz="2000" dirty="0">
                <a:latin typeface="+mn-lt"/>
              </a:rPr>
              <a:t> — выполняет выход из функции, внутри которой он записан</a:t>
            </a:r>
            <a:endParaRPr lang="en-US" sz="2000" dirty="0">
              <a:latin typeface="+mn-lt"/>
            </a:endParaRPr>
          </a:p>
          <a:p>
            <a:pPr eaLnBrk="1" hangingPunct="1">
              <a:lnSpc>
                <a:spcPct val="120000"/>
              </a:lnSpc>
              <a:spcAft>
                <a:spcPct val="65000"/>
              </a:spcAft>
            </a:pPr>
            <a:r>
              <a:rPr lang="ru-RU" sz="2000" dirty="0">
                <a:latin typeface="+mn-lt"/>
              </a:rPr>
              <a:t>оператор </a:t>
            </a:r>
            <a:r>
              <a:rPr lang="en-US" sz="2000" dirty="0" err="1">
                <a:solidFill>
                  <a:schemeClr val="hlink"/>
                </a:solidFill>
                <a:latin typeface="+mn-lt"/>
              </a:rPr>
              <a:t>goto</a:t>
            </a:r>
            <a:r>
              <a:rPr lang="ru-RU" sz="2000" dirty="0">
                <a:latin typeface="+mn-lt"/>
              </a:rPr>
              <a:t> — выполняет безусловную передачу управления</a:t>
            </a:r>
            <a:endParaRPr lang="en-US" sz="2000" dirty="0">
              <a:latin typeface="+mn-lt"/>
            </a:endParaRPr>
          </a:p>
          <a:p>
            <a:pPr eaLnBrk="1" hangingPunct="1">
              <a:lnSpc>
                <a:spcPct val="120000"/>
              </a:lnSpc>
              <a:spcAft>
                <a:spcPct val="65000"/>
              </a:spcAft>
            </a:pPr>
            <a:r>
              <a:rPr lang="ru-RU" sz="2000" dirty="0">
                <a:latin typeface="+mn-lt"/>
              </a:rPr>
              <a:t>оператор </a:t>
            </a:r>
            <a:r>
              <a:rPr lang="en-US" sz="2000" dirty="0">
                <a:solidFill>
                  <a:schemeClr val="hlink"/>
                </a:solidFill>
                <a:latin typeface="+mn-lt"/>
              </a:rPr>
              <a:t>throw</a:t>
            </a:r>
            <a:r>
              <a:rPr lang="ru-RU" sz="2000" dirty="0">
                <a:latin typeface="+mn-lt"/>
              </a:rPr>
              <a:t> — генерирует исключительную ситуацию</a:t>
            </a:r>
            <a:r>
              <a:rPr lang="en-US" sz="2000" dirty="0">
                <a:latin typeface="+mn-lt"/>
              </a:rPr>
              <a:t>.</a:t>
            </a:r>
            <a:endParaRPr lang="ru-RU" sz="2000" dirty="0">
              <a:latin typeface="+mn-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25603" name="Номер слайда 5"/>
          <p:cNvSpPr>
            <a:spLocks noGrp="1"/>
          </p:cNvSpPr>
          <p:nvPr>
            <p:ph type="sldNum" sz="quarter" idx="12"/>
          </p:nvPr>
        </p:nvSpPr>
        <p:spPr>
          <a:noFill/>
        </p:spPr>
        <p:txBody>
          <a:bodyPr/>
          <a:lstStyle/>
          <a:p>
            <a:fld id="{E06331EE-9BD3-4106-9877-A388141A34B7}" type="slidenum">
              <a:rPr lang="ru-RU"/>
              <a:pPr/>
              <a:t>32</a:t>
            </a:fld>
            <a:endParaRPr lang="ru-RU"/>
          </a:p>
        </p:txBody>
      </p:sp>
      <p:sp>
        <p:nvSpPr>
          <p:cNvPr id="25604" name="Rectangle 3"/>
          <p:cNvSpPr>
            <a:spLocks noGrp="1" noChangeArrowheads="1"/>
          </p:cNvSpPr>
          <p:nvPr>
            <p:ph type="body" idx="1"/>
          </p:nvPr>
        </p:nvSpPr>
        <p:spPr>
          <a:xfrm>
            <a:off x="323850" y="620713"/>
            <a:ext cx="8555038" cy="2592387"/>
          </a:xfrm>
        </p:spPr>
        <p:txBody>
          <a:bodyPr/>
          <a:lstStyle/>
          <a:p>
            <a:pPr eaLnBrk="1" hangingPunct="1">
              <a:lnSpc>
                <a:spcPct val="90000"/>
              </a:lnSpc>
              <a:buFont typeface="Wingdings" pitchFamily="2" charset="2"/>
              <a:buNone/>
            </a:pPr>
            <a:r>
              <a:rPr lang="en-US" sz="1800" dirty="0">
                <a:latin typeface="+mn-lt"/>
              </a:rPr>
              <a:t>using System;</a:t>
            </a:r>
          </a:p>
          <a:p>
            <a:pPr eaLnBrk="1" hangingPunct="1">
              <a:lnSpc>
                <a:spcPct val="90000"/>
              </a:lnSpc>
              <a:buFont typeface="Wingdings" pitchFamily="2" charset="2"/>
              <a:buNone/>
            </a:pPr>
            <a:r>
              <a:rPr lang="en-US" sz="1800" dirty="0">
                <a:latin typeface="+mn-lt"/>
              </a:rPr>
              <a:t>namespace ConsoleApplication1</a:t>
            </a:r>
          </a:p>
          <a:p>
            <a:pPr eaLnBrk="1" hangingPunct="1">
              <a:lnSpc>
                <a:spcPct val="90000"/>
              </a:lnSpc>
              <a:buFont typeface="Wingdings" pitchFamily="2" charset="2"/>
              <a:buNone/>
            </a:pPr>
            <a:r>
              <a:rPr lang="en-US" sz="1800" dirty="0">
                <a:latin typeface="+mn-lt"/>
              </a:rPr>
              <a:t>{   class Class1</a:t>
            </a:r>
          </a:p>
          <a:p>
            <a:pPr eaLnBrk="1" hangingPunct="1">
              <a:lnSpc>
                <a:spcPct val="90000"/>
              </a:lnSpc>
              <a:buFont typeface="Wingdings" pitchFamily="2" charset="2"/>
              <a:buNone/>
            </a:pPr>
            <a:r>
              <a:rPr lang="en-US" sz="1800" dirty="0">
                <a:latin typeface="+mn-lt"/>
              </a:rPr>
              <a:t>    {   static void Main()</a:t>
            </a:r>
          </a:p>
          <a:p>
            <a:pPr eaLnBrk="1" hangingPunct="1">
              <a:lnSpc>
                <a:spcPct val="90000"/>
              </a:lnSpc>
              <a:buFont typeface="Wingdings" pitchFamily="2" charset="2"/>
              <a:buNone/>
            </a:pPr>
            <a:r>
              <a:rPr lang="en-US" sz="1800" dirty="0">
                <a:latin typeface="+mn-lt"/>
              </a:rPr>
              <a:t>        </a:t>
            </a:r>
            <a:r>
              <a:rPr lang="ru-RU" sz="1800" dirty="0">
                <a:latin typeface="+mn-lt"/>
              </a:rPr>
              <a:t>{  </a:t>
            </a:r>
            <a:r>
              <a:rPr lang="ru-RU" sz="1800" dirty="0" err="1">
                <a:latin typeface="+mn-lt"/>
              </a:rPr>
              <a:t>double</a:t>
            </a:r>
            <a:r>
              <a:rPr lang="ru-RU" sz="1800" dirty="0">
                <a:latin typeface="+mn-lt"/>
              </a:rPr>
              <a:t> </a:t>
            </a:r>
            <a:r>
              <a:rPr lang="ru-RU" sz="1800" dirty="0" err="1">
                <a:latin typeface="+mn-lt"/>
              </a:rPr>
              <a:t>e</a:t>
            </a:r>
            <a:r>
              <a:rPr lang="ru-RU" sz="1800" dirty="0">
                <a:latin typeface="+mn-lt"/>
              </a:rPr>
              <a:t> = 1e-6;</a:t>
            </a:r>
            <a:r>
              <a:rPr lang="en-US" sz="1800" dirty="0">
                <a:latin typeface="+mn-lt"/>
              </a:rPr>
              <a:t>	</a:t>
            </a:r>
            <a:r>
              <a:rPr lang="ru-RU" sz="1800" dirty="0">
                <a:solidFill>
                  <a:srgbClr val="7030A0"/>
                </a:solidFill>
                <a:latin typeface="+mn-lt"/>
              </a:rPr>
              <a:t>            </a:t>
            </a:r>
            <a:r>
              <a:rPr lang="en-US" sz="1800" dirty="0">
                <a:solidFill>
                  <a:srgbClr val="7030A0"/>
                </a:solidFill>
                <a:latin typeface="+mn-lt"/>
              </a:rPr>
              <a:t>const </a:t>
            </a:r>
            <a:r>
              <a:rPr lang="en-US" sz="1800" dirty="0" err="1">
                <a:solidFill>
                  <a:srgbClr val="7030A0"/>
                </a:solidFill>
                <a:latin typeface="+mn-lt"/>
              </a:rPr>
              <a:t>int</a:t>
            </a:r>
            <a:r>
              <a:rPr lang="en-US" sz="1800" dirty="0">
                <a:solidFill>
                  <a:srgbClr val="7030A0"/>
                </a:solidFill>
                <a:latin typeface="+mn-lt"/>
              </a:rPr>
              <a:t> </a:t>
            </a:r>
            <a:r>
              <a:rPr lang="en-US" sz="1800" dirty="0" err="1">
                <a:solidFill>
                  <a:srgbClr val="7030A0"/>
                </a:solidFill>
                <a:latin typeface="+mn-lt"/>
              </a:rPr>
              <a:t>iterLimit</a:t>
            </a:r>
            <a:r>
              <a:rPr lang="ru-RU" sz="1800" dirty="0">
                <a:solidFill>
                  <a:srgbClr val="7030A0"/>
                </a:solidFill>
                <a:latin typeface="+mn-lt"/>
              </a:rPr>
              <a:t> = 500;     </a:t>
            </a:r>
            <a:endParaRPr lang="en-US" sz="1800" dirty="0">
              <a:solidFill>
                <a:srgbClr val="7030A0"/>
              </a:solidFill>
              <a:latin typeface="+mn-lt"/>
            </a:endParaRPr>
          </a:p>
          <a:p>
            <a:pPr eaLnBrk="1" hangingPunct="1">
              <a:lnSpc>
                <a:spcPct val="90000"/>
              </a:lnSpc>
              <a:buFont typeface="Wingdings" pitchFamily="2" charset="2"/>
              <a:buNone/>
            </a:pPr>
            <a:r>
              <a:rPr lang="en-US" sz="1800" dirty="0">
                <a:latin typeface="+mn-lt"/>
              </a:rPr>
              <a:t>            </a:t>
            </a:r>
            <a:r>
              <a:rPr lang="en-US" sz="1800" dirty="0" err="1">
                <a:latin typeface="+mn-lt"/>
              </a:rPr>
              <a:t>Console.WriteLine</a:t>
            </a:r>
            <a:r>
              <a:rPr lang="en-US" sz="1800" dirty="0">
                <a:latin typeface="+mn-lt"/>
              </a:rPr>
              <a:t>( "</a:t>
            </a:r>
            <a:r>
              <a:rPr lang="ru-RU" sz="1800" dirty="0">
                <a:latin typeface="+mn-lt"/>
              </a:rPr>
              <a:t>Введите</a:t>
            </a:r>
            <a:r>
              <a:rPr lang="en-US" sz="1800" dirty="0">
                <a:latin typeface="+mn-lt"/>
              </a:rPr>
              <a:t> </a:t>
            </a:r>
            <a:r>
              <a:rPr lang="ru-RU" sz="1800" dirty="0">
                <a:latin typeface="+mn-lt"/>
              </a:rPr>
              <a:t>аргумент</a:t>
            </a:r>
            <a:r>
              <a:rPr lang="en-US" sz="1800" dirty="0">
                <a:latin typeface="+mn-lt"/>
              </a:rPr>
              <a:t>:" );</a:t>
            </a:r>
          </a:p>
          <a:p>
            <a:pPr eaLnBrk="1" hangingPunct="1">
              <a:lnSpc>
                <a:spcPct val="90000"/>
              </a:lnSpc>
              <a:buFont typeface="Wingdings" pitchFamily="2" charset="2"/>
              <a:buNone/>
            </a:pPr>
            <a:r>
              <a:rPr lang="en-US" sz="1800" dirty="0">
                <a:latin typeface="+mn-lt"/>
              </a:rPr>
              <a:t>            double x = </a:t>
            </a:r>
            <a:r>
              <a:rPr lang="en-US" sz="1800" dirty="0" err="1">
                <a:latin typeface="+mn-lt"/>
              </a:rPr>
              <a:t>Convert.ToDouble</a:t>
            </a:r>
            <a:r>
              <a:rPr lang="en-US" sz="1800" dirty="0">
                <a:latin typeface="+mn-lt"/>
              </a:rPr>
              <a:t>(</a:t>
            </a:r>
            <a:r>
              <a:rPr lang="en-US" sz="1800" dirty="0" err="1">
                <a:latin typeface="+mn-lt"/>
              </a:rPr>
              <a:t>Console.ReadLine</a:t>
            </a:r>
            <a:r>
              <a:rPr lang="en-US" sz="1800" dirty="0">
                <a:latin typeface="+mn-lt"/>
              </a:rPr>
              <a:t>());</a:t>
            </a:r>
            <a:endParaRPr lang="ru-RU" sz="1800" dirty="0">
              <a:latin typeface="+mn-lt"/>
            </a:endParaRPr>
          </a:p>
        </p:txBody>
      </p:sp>
      <p:sp>
        <p:nvSpPr>
          <p:cNvPr id="25605" name="Rectangle 4"/>
          <p:cNvSpPr>
            <a:spLocks noGrp="1" noChangeArrowheads="1"/>
          </p:cNvSpPr>
          <p:nvPr>
            <p:ph type="title"/>
          </p:nvPr>
        </p:nvSpPr>
        <p:spPr>
          <a:noFill/>
        </p:spPr>
        <p:txBody>
          <a:bodyPr/>
          <a:lstStyle/>
          <a:p>
            <a:pPr eaLnBrk="1" hangingPunct="1"/>
            <a:r>
              <a:rPr lang="ru-RU"/>
              <a:t>Пример: вычисление суммы ряда</a:t>
            </a:r>
          </a:p>
        </p:txBody>
      </p:sp>
      <p:sp>
        <p:nvSpPr>
          <p:cNvPr id="310281" name="Rectangle 9"/>
          <p:cNvSpPr>
            <a:spLocks noChangeArrowheads="1"/>
          </p:cNvSpPr>
          <p:nvPr/>
        </p:nvSpPr>
        <p:spPr bwMode="auto">
          <a:xfrm>
            <a:off x="323850" y="3141663"/>
            <a:ext cx="8161338" cy="3959225"/>
          </a:xfrm>
          <a:prstGeom prst="rect">
            <a:avLst/>
          </a:prstGeom>
          <a:noFill/>
          <a:ln w="9525">
            <a:noFill/>
            <a:miter lim="800000"/>
            <a:headEnd/>
            <a:tailEnd/>
          </a:ln>
        </p:spPr>
        <p:txBody>
          <a:bodyPr/>
          <a:lstStyle/>
          <a:p>
            <a:pPr marL="342900" indent="-342900">
              <a:spcBef>
                <a:spcPct val="20000"/>
              </a:spcBef>
              <a:spcAft>
                <a:spcPct val="10000"/>
              </a:spcAft>
              <a:buClr>
                <a:schemeClr val="folHlink"/>
              </a:buClr>
              <a:buSzPct val="75000"/>
              <a:buFont typeface="Wingdings" pitchFamily="2" charset="2"/>
              <a:buNone/>
            </a:pPr>
            <a:r>
              <a:rPr lang="en-US" sz="1800" dirty="0"/>
              <a:t>          </a:t>
            </a:r>
            <a:r>
              <a:rPr lang="ru-RU" sz="1800" dirty="0"/>
              <a:t> </a:t>
            </a:r>
            <a:r>
              <a:rPr lang="en-US" sz="1800" dirty="0"/>
              <a:t> </a:t>
            </a:r>
            <a:r>
              <a:rPr lang="en-US" sz="1800" dirty="0" err="1"/>
              <a:t>bool</a:t>
            </a:r>
            <a:r>
              <a:rPr lang="en-US" sz="1800" dirty="0"/>
              <a:t> </a:t>
            </a:r>
            <a:r>
              <a:rPr lang="en-US" sz="1800" dirty="0">
                <a:solidFill>
                  <a:schemeClr val="hlink"/>
                </a:solidFill>
              </a:rPr>
              <a:t>error</a:t>
            </a:r>
            <a:r>
              <a:rPr lang="en-US" sz="1800" dirty="0"/>
              <a:t> = false; </a:t>
            </a:r>
            <a:r>
              <a:rPr lang="ru-RU" sz="1800" dirty="0"/>
              <a:t>         </a:t>
            </a:r>
            <a:r>
              <a:rPr lang="en-US" sz="1800" dirty="0"/>
              <a:t>// </a:t>
            </a:r>
            <a:r>
              <a:rPr lang="ru-RU" sz="1800" dirty="0"/>
              <a:t>признак ошибки</a:t>
            </a:r>
            <a:endParaRPr lang="en-US" sz="1800" dirty="0"/>
          </a:p>
          <a:p>
            <a:pPr marL="342900" indent="-342900">
              <a:spcBef>
                <a:spcPct val="20000"/>
              </a:spcBef>
              <a:spcAft>
                <a:spcPct val="10000"/>
              </a:spcAft>
              <a:buClr>
                <a:schemeClr val="folHlink"/>
              </a:buClr>
              <a:buSzPct val="75000"/>
              <a:buFont typeface="Wingdings" pitchFamily="2" charset="2"/>
              <a:buNone/>
            </a:pPr>
            <a:r>
              <a:rPr lang="en-US" sz="1800" dirty="0"/>
              <a:t>            double c = </a:t>
            </a:r>
            <a:r>
              <a:rPr lang="en-US" sz="1800" dirty="0">
                <a:solidFill>
                  <a:schemeClr val="folHlink"/>
                </a:solidFill>
              </a:rPr>
              <a:t>x</a:t>
            </a:r>
            <a:r>
              <a:rPr lang="en-US" sz="1800" dirty="0"/>
              <a:t>, y = </a:t>
            </a:r>
            <a:r>
              <a:rPr lang="en-US" sz="1800" dirty="0">
                <a:solidFill>
                  <a:schemeClr val="folHlink"/>
                </a:solidFill>
              </a:rPr>
              <a:t>c</a:t>
            </a:r>
            <a:r>
              <a:rPr lang="en-US" sz="1800" dirty="0"/>
              <a:t>;</a:t>
            </a:r>
            <a:r>
              <a:rPr lang="ru-RU" sz="1800" dirty="0"/>
              <a:t>        </a:t>
            </a:r>
            <a:r>
              <a:rPr lang="en-US" sz="1800" dirty="0"/>
              <a:t>// </a:t>
            </a:r>
            <a:r>
              <a:rPr lang="ru-RU" sz="1800" dirty="0"/>
              <a:t>член ряда и сумма ряда</a:t>
            </a:r>
            <a:endParaRPr lang="en-US" sz="1800" dirty="0"/>
          </a:p>
          <a:p>
            <a:pPr marL="342900" indent="-342900">
              <a:spcBef>
                <a:spcPct val="20000"/>
              </a:spcBef>
              <a:spcAft>
                <a:spcPct val="10000"/>
              </a:spcAft>
              <a:buClr>
                <a:schemeClr val="folHlink"/>
              </a:buClr>
              <a:buSzPct val="75000"/>
              <a:buFont typeface="Wingdings" pitchFamily="2" charset="2"/>
              <a:buNone/>
            </a:pPr>
            <a:r>
              <a:rPr lang="en-US" sz="1800" dirty="0"/>
              <a:t>            for ( </a:t>
            </a:r>
            <a:r>
              <a:rPr lang="en-US" sz="1800" dirty="0" err="1"/>
              <a:t>int</a:t>
            </a:r>
            <a:r>
              <a:rPr lang="en-US" sz="1800" dirty="0"/>
              <a:t> n = 1; </a:t>
            </a:r>
            <a:r>
              <a:rPr lang="en-US" sz="1800" dirty="0" err="1"/>
              <a:t>Math.Abs</a:t>
            </a:r>
            <a:r>
              <a:rPr lang="en-US" sz="1800" dirty="0"/>
              <a:t>(c) &gt; e; n++ )</a:t>
            </a:r>
          </a:p>
          <a:p>
            <a:pPr marL="342900" indent="-342900">
              <a:spcBef>
                <a:spcPct val="20000"/>
              </a:spcBef>
              <a:spcAft>
                <a:spcPct val="10000"/>
              </a:spcAft>
              <a:buClr>
                <a:schemeClr val="folHlink"/>
              </a:buClr>
              <a:buSzPct val="75000"/>
              <a:buFont typeface="Wingdings" pitchFamily="2" charset="2"/>
              <a:buNone/>
            </a:pPr>
            <a:r>
              <a:rPr lang="en-US" sz="1800" dirty="0"/>
              <a:t>            {  </a:t>
            </a:r>
            <a:r>
              <a:rPr lang="ru-RU" sz="1800" dirty="0"/>
              <a:t>  </a:t>
            </a:r>
            <a:r>
              <a:rPr lang="en-US" sz="1800" dirty="0"/>
              <a:t>c *= -</a:t>
            </a:r>
            <a:r>
              <a:rPr lang="ru-RU" sz="1800" dirty="0"/>
              <a:t> </a:t>
            </a:r>
            <a:r>
              <a:rPr lang="en-US" sz="1800" dirty="0">
                <a:solidFill>
                  <a:schemeClr val="folHlink"/>
                </a:solidFill>
              </a:rPr>
              <a:t>x * x / </a:t>
            </a:r>
            <a:r>
              <a:rPr lang="ru-RU" sz="1800" dirty="0">
                <a:solidFill>
                  <a:schemeClr val="folHlink"/>
                </a:solidFill>
              </a:rPr>
              <a:t>((</a:t>
            </a:r>
            <a:r>
              <a:rPr lang="en-US" sz="1800" dirty="0">
                <a:solidFill>
                  <a:schemeClr val="folHlink"/>
                </a:solidFill>
              </a:rPr>
              <a:t>2 </a:t>
            </a:r>
            <a:r>
              <a:rPr lang="ru-RU" sz="1800" dirty="0">
                <a:solidFill>
                  <a:schemeClr val="folHlink"/>
                </a:solidFill>
              </a:rPr>
              <a:t>*</a:t>
            </a:r>
            <a:r>
              <a:rPr lang="en-US" sz="1800" dirty="0">
                <a:solidFill>
                  <a:schemeClr val="folHlink"/>
                </a:solidFill>
              </a:rPr>
              <a:t> n </a:t>
            </a:r>
            <a:r>
              <a:rPr lang="ru-RU" sz="1800" dirty="0">
                <a:solidFill>
                  <a:schemeClr val="folHlink"/>
                </a:solidFill>
              </a:rPr>
              <a:t>) *</a:t>
            </a:r>
            <a:r>
              <a:rPr lang="en-US" sz="1800" dirty="0">
                <a:solidFill>
                  <a:schemeClr val="folHlink"/>
                </a:solidFill>
              </a:rPr>
              <a:t> ( 2 * n + 1 )</a:t>
            </a:r>
            <a:r>
              <a:rPr lang="ru-RU" sz="1800" dirty="0">
                <a:solidFill>
                  <a:schemeClr val="folHlink"/>
                </a:solidFill>
              </a:rPr>
              <a:t>)</a:t>
            </a:r>
            <a:r>
              <a:rPr lang="en-US" sz="1800" dirty="0"/>
              <a:t>;</a:t>
            </a:r>
          </a:p>
          <a:p>
            <a:pPr marL="342900" indent="-342900">
              <a:spcBef>
                <a:spcPct val="20000"/>
              </a:spcBef>
              <a:spcAft>
                <a:spcPct val="10000"/>
              </a:spcAft>
              <a:buClr>
                <a:schemeClr val="folHlink"/>
              </a:buClr>
              <a:buSzPct val="75000"/>
              <a:buFont typeface="Wingdings" pitchFamily="2" charset="2"/>
              <a:buNone/>
            </a:pPr>
            <a:r>
              <a:rPr lang="en-US" sz="1800" dirty="0"/>
              <a:t>                </a:t>
            </a:r>
            <a:r>
              <a:rPr lang="ru-RU" sz="1800" dirty="0"/>
              <a:t>  </a:t>
            </a:r>
            <a:r>
              <a:rPr lang="en-US" sz="1800" dirty="0"/>
              <a:t>y += c;  </a:t>
            </a:r>
          </a:p>
          <a:p>
            <a:pPr marL="342900" indent="-342900">
              <a:spcBef>
                <a:spcPct val="20000"/>
              </a:spcBef>
              <a:spcAft>
                <a:spcPct val="10000"/>
              </a:spcAft>
              <a:buClr>
                <a:schemeClr val="folHlink"/>
              </a:buClr>
              <a:buSzPct val="75000"/>
              <a:buFont typeface="Wingdings" pitchFamily="2" charset="2"/>
              <a:buNone/>
            </a:pPr>
            <a:r>
              <a:rPr lang="en-US" sz="1800" dirty="0"/>
              <a:t>                </a:t>
            </a:r>
            <a:r>
              <a:rPr lang="ru-RU" sz="1800" dirty="0"/>
              <a:t>  </a:t>
            </a:r>
            <a:r>
              <a:rPr lang="en-US" sz="1800" dirty="0"/>
              <a:t>if ( n &gt; </a:t>
            </a:r>
            <a:r>
              <a:rPr lang="en-US" sz="1800" dirty="0" err="1"/>
              <a:t>iterLimit</a:t>
            </a:r>
            <a:r>
              <a:rPr lang="en-US" sz="1800" dirty="0"/>
              <a:t> ) { </a:t>
            </a:r>
            <a:r>
              <a:rPr lang="en-US" sz="1800" dirty="0">
                <a:solidFill>
                  <a:schemeClr val="hlink"/>
                </a:solidFill>
              </a:rPr>
              <a:t>error</a:t>
            </a:r>
            <a:r>
              <a:rPr lang="en-US" sz="1800" dirty="0"/>
              <a:t> = true; break; }</a:t>
            </a:r>
          </a:p>
          <a:p>
            <a:pPr marL="342900" indent="-342900">
              <a:spcBef>
                <a:spcPct val="20000"/>
              </a:spcBef>
              <a:spcAft>
                <a:spcPct val="10000"/>
              </a:spcAft>
              <a:buClr>
                <a:schemeClr val="folHlink"/>
              </a:buClr>
              <a:buSzPct val="75000"/>
              <a:buFont typeface="Wingdings" pitchFamily="2" charset="2"/>
              <a:buNone/>
            </a:pPr>
            <a:r>
              <a:rPr lang="en-US" sz="1800" dirty="0"/>
              <a:t>            }</a:t>
            </a:r>
          </a:p>
          <a:p>
            <a:pPr marL="342900" indent="-342900">
              <a:spcBef>
                <a:spcPct val="20000"/>
              </a:spcBef>
              <a:spcAft>
                <a:spcPct val="10000"/>
              </a:spcAft>
              <a:buClr>
                <a:schemeClr val="folHlink"/>
              </a:buClr>
              <a:buSzPct val="75000"/>
              <a:buFont typeface="Wingdings" pitchFamily="2" charset="2"/>
              <a:buNone/>
            </a:pPr>
            <a:r>
              <a:rPr lang="en-US" sz="1800" dirty="0"/>
              <a:t>            if ( </a:t>
            </a:r>
            <a:r>
              <a:rPr lang="en-US" sz="1800" dirty="0">
                <a:solidFill>
                  <a:schemeClr val="hlink"/>
                </a:solidFill>
              </a:rPr>
              <a:t>error </a:t>
            </a:r>
            <a:r>
              <a:rPr lang="en-US" sz="1800" dirty="0"/>
              <a:t>) </a:t>
            </a:r>
            <a:r>
              <a:rPr lang="en-US" sz="1800" dirty="0" err="1"/>
              <a:t>Console.WriteLine</a:t>
            </a:r>
            <a:r>
              <a:rPr lang="en-US" sz="1800" dirty="0"/>
              <a:t>( "</a:t>
            </a:r>
            <a:r>
              <a:rPr lang="en-US" sz="1800" dirty="0" err="1"/>
              <a:t>Ряд</a:t>
            </a:r>
            <a:r>
              <a:rPr lang="en-US" sz="1800" dirty="0"/>
              <a:t> </a:t>
            </a:r>
            <a:r>
              <a:rPr lang="en-US" sz="1800" dirty="0" err="1"/>
              <a:t>расходится</a:t>
            </a:r>
            <a:r>
              <a:rPr lang="en-US" sz="1800" dirty="0"/>
              <a:t>" ); </a:t>
            </a:r>
          </a:p>
          <a:p>
            <a:pPr marL="342900" indent="-342900">
              <a:spcBef>
                <a:spcPct val="20000"/>
              </a:spcBef>
              <a:spcAft>
                <a:spcPct val="10000"/>
              </a:spcAft>
              <a:buClr>
                <a:schemeClr val="folHlink"/>
              </a:buClr>
              <a:buSzPct val="75000"/>
              <a:buFont typeface="Wingdings" pitchFamily="2" charset="2"/>
              <a:buNone/>
            </a:pPr>
            <a:r>
              <a:rPr lang="en-US" sz="1800" dirty="0"/>
              <a:t>            else          </a:t>
            </a:r>
            <a:r>
              <a:rPr lang="en-US" sz="1800" dirty="0" err="1"/>
              <a:t>Console.WriteLine</a:t>
            </a:r>
            <a:r>
              <a:rPr lang="en-US" sz="1800" dirty="0"/>
              <a:t>( "</a:t>
            </a:r>
            <a:r>
              <a:rPr lang="en-US" sz="1800" dirty="0" err="1"/>
              <a:t>Сумма</a:t>
            </a:r>
            <a:r>
              <a:rPr lang="en-US" sz="1800" dirty="0"/>
              <a:t> </a:t>
            </a:r>
            <a:r>
              <a:rPr lang="en-US" sz="1800" dirty="0" err="1"/>
              <a:t>ряда</a:t>
            </a:r>
            <a:r>
              <a:rPr lang="en-US" sz="1800" dirty="0"/>
              <a:t> - " + y );</a:t>
            </a:r>
          </a:p>
          <a:p>
            <a:pPr marL="342900" indent="-342900">
              <a:spcBef>
                <a:spcPct val="20000"/>
              </a:spcBef>
              <a:spcAft>
                <a:spcPct val="10000"/>
              </a:spcAft>
              <a:buClr>
                <a:schemeClr val="folHlink"/>
              </a:buClr>
              <a:buSzPct val="75000"/>
              <a:buFont typeface="Wingdings" pitchFamily="2" charset="2"/>
              <a:buNone/>
            </a:pPr>
            <a:r>
              <a:rPr lang="en-US" sz="1800" dirty="0"/>
              <a:t> }}}</a:t>
            </a:r>
            <a:r>
              <a:rPr lang="ru-RU" sz="1800" dirty="0"/>
              <a:t>  </a:t>
            </a:r>
            <a:r>
              <a:rPr lang="en-US" sz="1800" dirty="0"/>
              <a:t>end</a:t>
            </a:r>
            <a:r>
              <a:rPr lang="ru-RU" sz="1800" dirty="0"/>
              <a:t>.</a:t>
            </a:r>
          </a:p>
        </p:txBody>
      </p:sp>
      <p:sp>
        <p:nvSpPr>
          <p:cNvPr id="310282" name="AutoShape 10"/>
          <p:cNvSpPr>
            <a:spLocks noChangeArrowheads="1"/>
          </p:cNvSpPr>
          <p:nvPr/>
        </p:nvSpPr>
        <p:spPr bwMode="auto">
          <a:xfrm rot="5400000" flipH="1">
            <a:off x="5748338" y="3543300"/>
            <a:ext cx="1530350" cy="2454275"/>
          </a:xfrm>
          <a:custGeom>
            <a:avLst/>
            <a:gdLst>
              <a:gd name="T0" fmla="*/ 765175 w 21600"/>
              <a:gd name="T1" fmla="*/ 0 h 21600"/>
              <a:gd name="T2" fmla="*/ 43077 w 21600"/>
              <a:gd name="T3" fmla="*/ 1107378 h 21600"/>
              <a:gd name="T4" fmla="*/ 765175 w 21600"/>
              <a:gd name="T5" fmla="*/ 125895 h 21600"/>
              <a:gd name="T6" fmla="*/ 1487273 w 21600"/>
              <a:gd name="T7" fmla="*/ 1107378 h 21600"/>
              <a:gd name="T8" fmla="*/ 0 60000 65536"/>
              <a:gd name="T9" fmla="*/ 0 60000 65536"/>
              <a:gd name="T10" fmla="*/ 0 60000 65536"/>
              <a:gd name="T11" fmla="*/ 0 60000 65536"/>
              <a:gd name="T12" fmla="*/ 169 w 21600"/>
              <a:gd name="T13" fmla="*/ 0 h 21600"/>
              <a:gd name="T14" fmla="*/ 21431 w 21600"/>
              <a:gd name="T15" fmla="*/ 12510 h 21600"/>
            </a:gdLst>
            <a:ahLst/>
            <a:cxnLst>
              <a:cxn ang="T8">
                <a:pos x="T0" y="T1"/>
              </a:cxn>
              <a:cxn ang="T9">
                <a:pos x="T2" y="T3"/>
              </a:cxn>
              <a:cxn ang="T10">
                <a:pos x="T4" y="T5"/>
              </a:cxn>
              <a:cxn ang="T11">
                <a:pos x="T6" y="T7"/>
              </a:cxn>
            </a:cxnLst>
            <a:rect l="T12" t="T13" r="T14" b="T15"/>
            <a:pathLst>
              <a:path w="21600" h="21600">
                <a:moveTo>
                  <a:pt x="1159" y="9803"/>
                </a:moveTo>
                <a:cubicBezTo>
                  <a:pt x="1670" y="4862"/>
                  <a:pt x="5833" y="1107"/>
                  <a:pt x="10800" y="1108"/>
                </a:cubicBezTo>
                <a:cubicBezTo>
                  <a:pt x="15766" y="1108"/>
                  <a:pt x="19929" y="4862"/>
                  <a:pt x="20440" y="9803"/>
                </a:cubicBezTo>
                <a:lnTo>
                  <a:pt x="21542" y="9689"/>
                </a:lnTo>
                <a:cubicBezTo>
                  <a:pt x="20973" y="4183"/>
                  <a:pt x="16334" y="-1"/>
                  <a:pt x="10799" y="0"/>
                </a:cubicBezTo>
                <a:cubicBezTo>
                  <a:pt x="5265" y="0"/>
                  <a:pt x="626" y="4183"/>
                  <a:pt x="57" y="9689"/>
                </a:cubicBezTo>
                <a:close/>
              </a:path>
            </a:pathLst>
          </a:custGeom>
          <a:solidFill>
            <a:schemeClr val="accent1">
              <a:alpha val="23137"/>
            </a:schemeClr>
          </a:solidFill>
          <a:ln w="9525">
            <a:solidFill>
              <a:schemeClr val="tx1"/>
            </a:solidFill>
            <a:miter lim="800000"/>
            <a:headEnd/>
            <a:tailEnd/>
          </a:ln>
        </p:spPr>
        <p:txBody>
          <a:bodyPr wrap="none" anchor="ctr"/>
          <a:lstStyle/>
          <a:p>
            <a:endParaRPr lang="ru-RU"/>
          </a:p>
        </p:txBody>
      </p:sp>
      <p:sp>
        <p:nvSpPr>
          <p:cNvPr id="310283" name="AutoShape 11"/>
          <p:cNvSpPr>
            <a:spLocks noChangeArrowheads="1"/>
          </p:cNvSpPr>
          <p:nvPr/>
        </p:nvSpPr>
        <p:spPr bwMode="auto">
          <a:xfrm rot="5400000">
            <a:off x="7041356" y="4920457"/>
            <a:ext cx="649287" cy="977900"/>
          </a:xfrm>
          <a:custGeom>
            <a:avLst/>
            <a:gdLst>
              <a:gd name="T0" fmla="*/ 535542 w 21600"/>
              <a:gd name="T1" fmla="*/ 0 h 21600"/>
              <a:gd name="T2" fmla="*/ 535542 w 21600"/>
              <a:gd name="T3" fmla="*/ 550431 h 21600"/>
              <a:gd name="T4" fmla="*/ 21943 w 21600"/>
              <a:gd name="T5" fmla="*/ 977900 h 21600"/>
              <a:gd name="T6" fmla="*/ 649287 w 21600"/>
              <a:gd name="T7" fmla="*/ 275215 h 21600"/>
              <a:gd name="T8" fmla="*/ 17694720 60000 65536"/>
              <a:gd name="T9" fmla="*/ 5898240 60000 65536"/>
              <a:gd name="T10" fmla="*/ 5898240 60000 65536"/>
              <a:gd name="T11" fmla="*/ 0 60000 65536"/>
              <a:gd name="T12" fmla="*/ 12427 w 21600"/>
              <a:gd name="T13" fmla="*/ 5365 h 21600"/>
              <a:gd name="T14" fmla="*/ 21156 w 21600"/>
              <a:gd name="T15" fmla="*/ 6793 h 21600"/>
            </a:gdLst>
            <a:ahLst/>
            <a:cxnLst>
              <a:cxn ang="T8">
                <a:pos x="T0" y="T1"/>
              </a:cxn>
              <a:cxn ang="T9">
                <a:pos x="T2" y="T3"/>
              </a:cxn>
              <a:cxn ang="T10">
                <a:pos x="T4" y="T5"/>
              </a:cxn>
              <a:cxn ang="T11">
                <a:pos x="T6" y="T7"/>
              </a:cxn>
            </a:cxnLst>
            <a:rect l="T12" t="T13" r="T14" b="T15"/>
            <a:pathLst>
              <a:path w="21600" h="21600">
                <a:moveTo>
                  <a:pt x="21600" y="6079"/>
                </a:moveTo>
                <a:lnTo>
                  <a:pt x="17816" y="0"/>
                </a:lnTo>
                <a:lnTo>
                  <a:pt x="17816" y="5365"/>
                </a:lnTo>
                <a:lnTo>
                  <a:pt x="12427" y="5365"/>
                </a:lnTo>
                <a:cubicBezTo>
                  <a:pt x="5564" y="5365"/>
                  <a:pt x="0" y="8406"/>
                  <a:pt x="0" y="12158"/>
                </a:cubicBezTo>
                <a:lnTo>
                  <a:pt x="0" y="21600"/>
                </a:lnTo>
                <a:lnTo>
                  <a:pt x="1460" y="21600"/>
                </a:lnTo>
                <a:lnTo>
                  <a:pt x="1460" y="12158"/>
                </a:lnTo>
                <a:cubicBezTo>
                  <a:pt x="1460" y="9195"/>
                  <a:pt x="6370" y="6793"/>
                  <a:pt x="12427" y="6793"/>
                </a:cubicBezTo>
                <a:lnTo>
                  <a:pt x="17816" y="6793"/>
                </a:lnTo>
                <a:lnTo>
                  <a:pt x="17816" y="12158"/>
                </a:lnTo>
                <a:close/>
              </a:path>
            </a:pathLst>
          </a:custGeom>
          <a:solidFill>
            <a:schemeClr val="hlink"/>
          </a:solidFill>
          <a:ln w="9525">
            <a:solidFill>
              <a:schemeClr val="tx1"/>
            </a:solidFill>
            <a:miter lim="800000"/>
            <a:headEnd/>
            <a:tailEnd/>
          </a:ln>
        </p:spPr>
        <p:txBody>
          <a:bodyPr wrap="none" anchor="ctr"/>
          <a:lstStyle/>
          <a:p>
            <a:endParaRPr lang="ru-RU"/>
          </a:p>
        </p:txBody>
      </p:sp>
      <p:sp>
        <p:nvSpPr>
          <p:cNvPr id="310284" name="AutoShape 12"/>
          <p:cNvSpPr>
            <a:spLocks noChangeArrowheads="1"/>
          </p:cNvSpPr>
          <p:nvPr/>
        </p:nvSpPr>
        <p:spPr bwMode="auto">
          <a:xfrm rot="16408678" flipH="1">
            <a:off x="601663" y="3546475"/>
            <a:ext cx="1574800" cy="2425700"/>
          </a:xfrm>
          <a:custGeom>
            <a:avLst/>
            <a:gdLst>
              <a:gd name="T0" fmla="*/ 787400 w 21600"/>
              <a:gd name="T1" fmla="*/ 0 h 21600"/>
              <a:gd name="T2" fmla="*/ 44328 w 21600"/>
              <a:gd name="T3" fmla="*/ 1094485 h 21600"/>
              <a:gd name="T4" fmla="*/ 787400 w 21600"/>
              <a:gd name="T5" fmla="*/ 124429 h 21600"/>
              <a:gd name="T6" fmla="*/ 1530472 w 21600"/>
              <a:gd name="T7" fmla="*/ 1094485 h 21600"/>
              <a:gd name="T8" fmla="*/ 0 60000 65536"/>
              <a:gd name="T9" fmla="*/ 0 60000 65536"/>
              <a:gd name="T10" fmla="*/ 0 60000 65536"/>
              <a:gd name="T11" fmla="*/ 0 60000 65536"/>
              <a:gd name="T12" fmla="*/ 169 w 21600"/>
              <a:gd name="T13" fmla="*/ 0 h 21600"/>
              <a:gd name="T14" fmla="*/ 21431 w 21600"/>
              <a:gd name="T15" fmla="*/ 12510 h 21600"/>
            </a:gdLst>
            <a:ahLst/>
            <a:cxnLst>
              <a:cxn ang="T8">
                <a:pos x="T0" y="T1"/>
              </a:cxn>
              <a:cxn ang="T9">
                <a:pos x="T2" y="T3"/>
              </a:cxn>
              <a:cxn ang="T10">
                <a:pos x="T4" y="T5"/>
              </a:cxn>
              <a:cxn ang="T11">
                <a:pos x="T6" y="T7"/>
              </a:cxn>
            </a:cxnLst>
            <a:rect l="T12" t="T13" r="T14" b="T15"/>
            <a:pathLst>
              <a:path w="21600" h="21600">
                <a:moveTo>
                  <a:pt x="1159" y="9803"/>
                </a:moveTo>
                <a:cubicBezTo>
                  <a:pt x="1670" y="4862"/>
                  <a:pt x="5833" y="1107"/>
                  <a:pt x="10800" y="1108"/>
                </a:cubicBezTo>
                <a:cubicBezTo>
                  <a:pt x="15766" y="1108"/>
                  <a:pt x="19929" y="4862"/>
                  <a:pt x="20440" y="9803"/>
                </a:cubicBezTo>
                <a:lnTo>
                  <a:pt x="21542" y="9689"/>
                </a:lnTo>
                <a:cubicBezTo>
                  <a:pt x="20973" y="4183"/>
                  <a:pt x="16334" y="-1"/>
                  <a:pt x="10799" y="0"/>
                </a:cubicBezTo>
                <a:cubicBezTo>
                  <a:pt x="5265" y="0"/>
                  <a:pt x="626" y="4183"/>
                  <a:pt x="57" y="9689"/>
                </a:cubicBezTo>
                <a:close/>
              </a:path>
            </a:pathLst>
          </a:custGeom>
          <a:solidFill>
            <a:schemeClr val="accent1">
              <a:alpha val="23137"/>
            </a:schemeClr>
          </a:solidFill>
          <a:ln w="9525">
            <a:solidFill>
              <a:schemeClr val="tx1"/>
            </a:solidFill>
            <a:miter lim="800000"/>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0281"/>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2000"/>
                                  </p:stCondLst>
                                  <p:childTnLst>
                                    <p:set>
                                      <p:cBhvr>
                                        <p:cTn id="9" dur="1" fill="hold">
                                          <p:stCondLst>
                                            <p:cond delay="0"/>
                                          </p:stCondLst>
                                        </p:cTn>
                                        <p:tgtEl>
                                          <p:spTgt spid="310284"/>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grpId="0" nodeType="afterEffect">
                                  <p:stCondLst>
                                    <p:cond delay="2000"/>
                                  </p:stCondLst>
                                  <p:childTnLst>
                                    <p:set>
                                      <p:cBhvr>
                                        <p:cTn id="12" dur="1" fill="hold">
                                          <p:stCondLst>
                                            <p:cond delay="0"/>
                                          </p:stCondLst>
                                        </p:cTn>
                                        <p:tgtEl>
                                          <p:spTgt spid="310282"/>
                                        </p:tgtEl>
                                        <p:attrNameLst>
                                          <p:attrName>style.visibility</p:attrName>
                                        </p:attrNameLst>
                                      </p:cBhvr>
                                      <p:to>
                                        <p:strVal val="visible"/>
                                      </p:to>
                                    </p:set>
                                  </p:childTnLst>
                                </p:cTn>
                              </p:par>
                            </p:childTnLst>
                          </p:cTn>
                        </p:par>
                        <p:par>
                          <p:cTn id="13" fill="hold">
                            <p:stCondLst>
                              <p:cond delay="4000"/>
                            </p:stCondLst>
                            <p:childTnLst>
                              <p:par>
                                <p:cTn id="14" presetID="1" presetClass="entr" presetSubtype="0" fill="hold" grpId="0" nodeType="afterEffect">
                                  <p:stCondLst>
                                    <p:cond delay="1000"/>
                                  </p:stCondLst>
                                  <p:childTnLst>
                                    <p:set>
                                      <p:cBhvr>
                                        <p:cTn id="15" dur="1" fill="hold">
                                          <p:stCondLst>
                                            <p:cond delay="0"/>
                                          </p:stCondLst>
                                        </p:cTn>
                                        <p:tgtEl>
                                          <p:spTgt spid="3102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81" grpId="0"/>
      <p:bldP spid="310282" grpId="0" animBg="1"/>
      <p:bldP spid="310283" grpId="0" animBg="1"/>
      <p:bldP spid="31028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111780"/>
            <a:ext cx="8567737" cy="523220"/>
          </a:xfrm>
        </p:spPr>
        <p:txBody>
          <a:bodyPr/>
          <a:lstStyle/>
          <a:p>
            <a:r>
              <a:rPr lang="ru-RU" dirty="0"/>
              <a:t>Простая проверка ввода</a:t>
            </a:r>
          </a:p>
        </p:txBody>
      </p:sp>
      <p:sp>
        <p:nvSpPr>
          <p:cNvPr id="4" name="Дата 3"/>
          <p:cNvSpPr>
            <a:spLocks noGrp="1"/>
          </p:cNvSpPr>
          <p:nvPr>
            <p:ph type="dt" sz="half" idx="10"/>
          </p:nvPr>
        </p:nvSpPr>
        <p:spPr/>
        <p:txBody>
          <a:bodyPr/>
          <a:lstStyle/>
          <a:p>
            <a:pPr>
              <a:defRPr/>
            </a:pPr>
            <a:r>
              <a:rPr lang="en-US" dirty="0"/>
              <a:t>©</a:t>
            </a:r>
            <a:r>
              <a:rPr lang="ru-RU" dirty="0"/>
              <a:t>Павловская Т.А. (НИУ ИТМО)</a:t>
            </a:r>
          </a:p>
        </p:txBody>
      </p:sp>
      <p:sp>
        <p:nvSpPr>
          <p:cNvPr id="5" name="Номер слайда 4"/>
          <p:cNvSpPr>
            <a:spLocks noGrp="1"/>
          </p:cNvSpPr>
          <p:nvPr>
            <p:ph type="sldNum" sz="quarter" idx="12"/>
          </p:nvPr>
        </p:nvSpPr>
        <p:spPr/>
        <p:txBody>
          <a:bodyPr/>
          <a:lstStyle/>
          <a:p>
            <a:pPr>
              <a:defRPr/>
            </a:pPr>
            <a:fld id="{27491B4C-BB14-4E0A-9D7D-8E9828D94555}" type="slidenum">
              <a:rPr lang="ru-RU" smtClean="0"/>
              <a:pPr>
                <a:defRPr/>
              </a:pPr>
              <a:t>33</a:t>
            </a:fld>
            <a:endParaRPr lang="ru-RU"/>
          </a:p>
        </p:txBody>
      </p:sp>
      <p:sp>
        <p:nvSpPr>
          <p:cNvPr id="6" name="TextBox 5"/>
          <p:cNvSpPr txBox="1"/>
          <p:nvPr/>
        </p:nvSpPr>
        <p:spPr>
          <a:xfrm>
            <a:off x="467544" y="764704"/>
            <a:ext cx="8136904" cy="2554545"/>
          </a:xfrm>
          <a:prstGeom prst="rect">
            <a:avLst/>
          </a:prstGeom>
          <a:solidFill>
            <a:schemeClr val="accent1"/>
          </a:solidFill>
        </p:spPr>
        <p:txBody>
          <a:bodyPr wrap="square" rtlCol="0">
            <a:spAutoFit/>
          </a:bodyPr>
          <a:lstStyle/>
          <a:p>
            <a:r>
              <a:rPr lang="en-US" sz="2000" dirty="0">
                <a:solidFill>
                  <a:srgbClr val="006600"/>
                </a:solidFill>
              </a:rPr>
              <a:t>// </a:t>
            </a:r>
            <a:r>
              <a:rPr lang="ru-RU" sz="2000" dirty="0">
                <a:solidFill>
                  <a:srgbClr val="006600"/>
                </a:solidFill>
              </a:rPr>
              <a:t>пример проверки формата вводимого значения:</a:t>
            </a:r>
          </a:p>
          <a:p>
            <a:endParaRPr lang="ru-RU" sz="2000" dirty="0"/>
          </a:p>
          <a:p>
            <a:r>
              <a:rPr lang="en-US" sz="2000" dirty="0"/>
              <a:t>double a;</a:t>
            </a:r>
          </a:p>
          <a:p>
            <a:r>
              <a:rPr lang="en-US" sz="2000" dirty="0"/>
              <a:t>if (</a:t>
            </a:r>
            <a:r>
              <a:rPr lang="en-US" sz="2000" b="1" dirty="0"/>
              <a:t>!</a:t>
            </a:r>
            <a:r>
              <a:rPr lang="en-US" sz="2000" dirty="0"/>
              <a:t> </a:t>
            </a:r>
            <a:r>
              <a:rPr lang="en-US" sz="2000" dirty="0" err="1"/>
              <a:t>double.TryParse</a:t>
            </a:r>
            <a:r>
              <a:rPr lang="en-US" sz="2000" dirty="0"/>
              <a:t>(</a:t>
            </a:r>
            <a:r>
              <a:rPr lang="en-US" sz="2000" dirty="0" err="1"/>
              <a:t>Console.ReadLine</a:t>
            </a:r>
            <a:r>
              <a:rPr lang="en-US" sz="2000" dirty="0"/>
              <a:t>(), </a:t>
            </a:r>
            <a:r>
              <a:rPr lang="en-US" sz="2000" b="1" dirty="0"/>
              <a:t>out a</a:t>
            </a:r>
            <a:r>
              <a:rPr lang="en-US" sz="2000" dirty="0"/>
              <a:t>)</a:t>
            </a:r>
            <a:r>
              <a:rPr lang="ru-RU" sz="2000" dirty="0"/>
              <a:t> </a:t>
            </a:r>
            <a:r>
              <a:rPr lang="en-US" sz="2000" dirty="0"/>
              <a:t>) </a:t>
            </a:r>
            <a:r>
              <a:rPr lang="ru-RU" sz="2000" dirty="0"/>
              <a:t>    </a:t>
            </a:r>
          </a:p>
          <a:p>
            <a:r>
              <a:rPr lang="ru-RU" sz="2000" dirty="0"/>
              <a:t>     </a:t>
            </a:r>
            <a:r>
              <a:rPr lang="en-US" sz="2000" dirty="0"/>
              <a:t>{</a:t>
            </a:r>
            <a:r>
              <a:rPr lang="en-US" sz="2000" dirty="0" err="1"/>
              <a:t>Console.WriteLine</a:t>
            </a:r>
            <a:r>
              <a:rPr lang="en-US" sz="2000" dirty="0"/>
              <a:t>("</a:t>
            </a:r>
            <a:r>
              <a:rPr lang="ru-RU" sz="2000" dirty="0"/>
              <a:t> Неверный </a:t>
            </a:r>
            <a:r>
              <a:rPr lang="en-US" sz="2000" dirty="0"/>
              <a:t> </a:t>
            </a:r>
            <a:r>
              <a:rPr lang="ru-RU" sz="2000" dirty="0"/>
              <a:t>формат </a:t>
            </a:r>
            <a:r>
              <a:rPr lang="en-US" sz="2000" dirty="0"/>
              <a:t>"); return; }</a:t>
            </a:r>
          </a:p>
          <a:p>
            <a:endParaRPr lang="ru-RU" sz="2000" dirty="0"/>
          </a:p>
          <a:p>
            <a:r>
              <a:rPr lang="en-US" sz="2000" dirty="0">
                <a:solidFill>
                  <a:srgbClr val="006600"/>
                </a:solidFill>
              </a:rPr>
              <a:t>//</a:t>
            </a:r>
            <a:r>
              <a:rPr lang="ru-RU" sz="2000" dirty="0">
                <a:solidFill>
                  <a:srgbClr val="006600"/>
                </a:solidFill>
              </a:rPr>
              <a:t> при вводе более одного значения предпочтительнее </a:t>
            </a:r>
          </a:p>
          <a:p>
            <a:r>
              <a:rPr lang="en-US" sz="2000" dirty="0">
                <a:solidFill>
                  <a:srgbClr val="006600"/>
                </a:solidFill>
              </a:rPr>
              <a:t>// </a:t>
            </a:r>
            <a:r>
              <a:rPr lang="ru-RU" sz="2000" dirty="0">
                <a:solidFill>
                  <a:srgbClr val="006600"/>
                </a:solidFill>
              </a:rPr>
              <a:t>использовать механизм исключений</a:t>
            </a:r>
            <a:r>
              <a:rPr lang="en-US" sz="2000" dirty="0">
                <a:solidFill>
                  <a:srgbClr val="006600"/>
                </a:solidFill>
              </a:rPr>
              <a:t> </a:t>
            </a:r>
            <a:endParaRPr lang="ru-RU" sz="2000" dirty="0">
              <a:solidFill>
                <a:srgbClr val="006600"/>
              </a:solidFill>
            </a:endParaRPr>
          </a:p>
        </p:txBody>
      </p:sp>
      <p:sp>
        <p:nvSpPr>
          <p:cNvPr id="7" name="TextBox 6"/>
          <p:cNvSpPr txBox="1"/>
          <p:nvPr/>
        </p:nvSpPr>
        <p:spPr>
          <a:xfrm>
            <a:off x="467544" y="3356992"/>
            <a:ext cx="8136904" cy="3170099"/>
          </a:xfrm>
          <a:prstGeom prst="rect">
            <a:avLst/>
          </a:prstGeom>
          <a:solidFill>
            <a:schemeClr val="accent1"/>
          </a:solidFill>
        </p:spPr>
        <p:txBody>
          <a:bodyPr wrap="square" rtlCol="0">
            <a:spAutoFit/>
          </a:bodyPr>
          <a:lstStyle/>
          <a:p>
            <a:endParaRPr lang="ru-RU" sz="2000" dirty="0"/>
          </a:p>
          <a:p>
            <a:r>
              <a:rPr lang="en-US" sz="2000" dirty="0">
                <a:solidFill>
                  <a:srgbClr val="006600"/>
                </a:solidFill>
              </a:rPr>
              <a:t>// </a:t>
            </a:r>
            <a:r>
              <a:rPr lang="ru-RU" sz="2000" dirty="0">
                <a:solidFill>
                  <a:srgbClr val="006600"/>
                </a:solidFill>
              </a:rPr>
              <a:t>пример проверки допустимости значения:</a:t>
            </a:r>
          </a:p>
          <a:p>
            <a:endParaRPr lang="ru-RU" sz="2000" dirty="0"/>
          </a:p>
          <a:p>
            <a:r>
              <a:rPr lang="en-US" sz="2000" dirty="0"/>
              <a:t>double</a:t>
            </a:r>
            <a:r>
              <a:rPr lang="ru-RU" sz="2000" dirty="0"/>
              <a:t> </a:t>
            </a:r>
            <a:r>
              <a:rPr lang="en-US" sz="2000" dirty="0"/>
              <a:t>a = </a:t>
            </a:r>
            <a:r>
              <a:rPr lang="en-US" sz="2000" dirty="0" err="1"/>
              <a:t>double.Parse</a:t>
            </a:r>
            <a:r>
              <a:rPr lang="en-US" sz="2000" dirty="0"/>
              <a:t>(</a:t>
            </a:r>
            <a:r>
              <a:rPr lang="en-US" sz="2000" dirty="0" err="1"/>
              <a:t>Console.ReadLine</a:t>
            </a:r>
            <a:r>
              <a:rPr lang="en-US" sz="2000" dirty="0"/>
              <a:t>());</a:t>
            </a:r>
          </a:p>
          <a:p>
            <a:r>
              <a:rPr lang="ru-RU" sz="2000" dirty="0"/>
              <a:t>...</a:t>
            </a:r>
          </a:p>
          <a:p>
            <a:r>
              <a:rPr lang="en-US" sz="2000" dirty="0"/>
              <a:t>if </a:t>
            </a:r>
            <a:r>
              <a:rPr lang="en-US" sz="2000" b="1" dirty="0"/>
              <a:t>( a &lt;= 0</a:t>
            </a:r>
            <a:r>
              <a:rPr lang="en-US" sz="2000" dirty="0"/>
              <a:t> ) </a:t>
            </a:r>
          </a:p>
          <a:p>
            <a:r>
              <a:rPr lang="en-US" sz="2000" dirty="0"/>
              <a:t>   </a:t>
            </a:r>
            <a:r>
              <a:rPr lang="ru-RU" sz="2000" dirty="0"/>
              <a:t>  </a:t>
            </a:r>
            <a:r>
              <a:rPr lang="en-US" sz="2000" dirty="0"/>
              <a:t>{ </a:t>
            </a:r>
            <a:r>
              <a:rPr lang="en-US" sz="2000" dirty="0" err="1"/>
              <a:t>Console.WriteLine</a:t>
            </a:r>
            <a:r>
              <a:rPr lang="en-US" sz="2000" dirty="0"/>
              <a:t>(</a:t>
            </a:r>
            <a:r>
              <a:rPr lang="ru-RU" sz="2000" dirty="0"/>
              <a:t>"Неверное </a:t>
            </a:r>
            <a:r>
              <a:rPr lang="en-US" sz="2000" dirty="0"/>
              <a:t> </a:t>
            </a:r>
            <a:r>
              <a:rPr lang="ru-RU" sz="2000" dirty="0"/>
              <a:t>значение (</a:t>
            </a:r>
            <a:r>
              <a:rPr lang="en-US" sz="2000" dirty="0"/>
              <a:t>&lt;= 0)" );</a:t>
            </a:r>
          </a:p>
          <a:p>
            <a:r>
              <a:rPr lang="en-US" sz="2000" dirty="0"/>
              <a:t>     </a:t>
            </a:r>
            <a:r>
              <a:rPr lang="ru-RU" sz="2000" dirty="0"/>
              <a:t>   </a:t>
            </a:r>
            <a:r>
              <a:rPr lang="en-US" sz="2000" dirty="0"/>
              <a:t>return;</a:t>
            </a:r>
          </a:p>
          <a:p>
            <a:r>
              <a:rPr lang="en-US" sz="2000" dirty="0"/>
              <a:t>   </a:t>
            </a:r>
            <a:r>
              <a:rPr lang="ru-RU" sz="2000" dirty="0"/>
              <a:t>  </a:t>
            </a:r>
            <a:r>
              <a:rPr lang="en-US" sz="2000" dirty="0"/>
              <a:t>}</a:t>
            </a:r>
          </a:p>
          <a:p>
            <a:endParaRPr lang="ru-RU" sz="2000" dirty="0"/>
          </a:p>
        </p:txBody>
      </p:sp>
      <p:sp>
        <p:nvSpPr>
          <p:cNvPr id="8" name="Выноска-облако 7"/>
          <p:cNvSpPr/>
          <p:nvPr/>
        </p:nvSpPr>
        <p:spPr bwMode="auto">
          <a:xfrm>
            <a:off x="6479704" y="548680"/>
            <a:ext cx="2664296" cy="1008112"/>
          </a:xfrm>
          <a:prstGeom prst="cloudCallout">
            <a:avLst>
              <a:gd name="adj1" fmla="val -20387"/>
              <a:gd name="adj2" fmla="val 94305"/>
            </a:avLst>
          </a:prstGeom>
          <a:gradFill flip="none" rotWithShape="1">
            <a:gsLst>
              <a:gs pos="0">
                <a:srgbClr val="EBF5FF">
                  <a:shade val="30000"/>
                  <a:satMod val="115000"/>
                </a:srgbClr>
              </a:gs>
              <a:gs pos="50000">
                <a:srgbClr val="EBF5FF">
                  <a:shade val="67500"/>
                  <a:satMod val="115000"/>
                </a:srgbClr>
              </a:gs>
              <a:gs pos="100000">
                <a:srgbClr val="EBF5FF">
                  <a:shade val="100000"/>
                  <a:satMod val="115000"/>
                </a:srgbClr>
              </a:gs>
            </a:gsLst>
            <a:lin ang="16200000" scaled="1"/>
            <a:tileRect/>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Verdana" pitchFamily="34" charset="0"/>
              </a:rPr>
              <a:t>не</a:t>
            </a:r>
            <a:r>
              <a:rPr kumimoji="0" lang="ru-RU" sz="1600" b="0" i="0" u="none" strike="noStrike" cap="none" normalizeH="0" baseline="0" dirty="0">
                <a:ln>
                  <a:noFill/>
                </a:ln>
                <a:solidFill>
                  <a:schemeClr val="tx1"/>
                </a:solidFill>
                <a:effectLst/>
                <a:latin typeface="Verdana" pitchFamily="34" charset="0"/>
              </a:rPr>
              <a:t> </a:t>
            </a:r>
            <a:r>
              <a:rPr kumimoji="0" lang="ru-RU" sz="2400" b="0" i="0" u="none" strike="noStrike" cap="none" normalizeH="0" baseline="0" dirty="0">
                <a:ln>
                  <a:noFill/>
                </a:ln>
                <a:solidFill>
                  <a:schemeClr val="tx1"/>
                </a:solidFill>
                <a:effectLst/>
                <a:latin typeface="Verdana" pitchFamily="34" charset="0"/>
              </a:rPr>
              <a:t>гуманно!</a:t>
            </a:r>
          </a:p>
        </p:txBody>
      </p:sp>
      <p:sp>
        <p:nvSpPr>
          <p:cNvPr id="9" name="Выноска-облако 8"/>
          <p:cNvSpPr/>
          <p:nvPr/>
        </p:nvSpPr>
        <p:spPr bwMode="auto">
          <a:xfrm>
            <a:off x="2195736" y="5661248"/>
            <a:ext cx="4392488" cy="1008112"/>
          </a:xfrm>
          <a:prstGeom prst="cloudCallout">
            <a:avLst>
              <a:gd name="adj1" fmla="val -50696"/>
              <a:gd name="adj2" fmla="val -41162"/>
            </a:avLst>
          </a:prstGeom>
          <a:gradFill flip="none" rotWithShape="1">
            <a:gsLst>
              <a:gs pos="0">
                <a:srgbClr val="EBF5FF">
                  <a:shade val="30000"/>
                  <a:satMod val="115000"/>
                </a:srgbClr>
              </a:gs>
              <a:gs pos="50000">
                <a:srgbClr val="EBF5FF">
                  <a:shade val="67500"/>
                  <a:satMod val="115000"/>
                </a:srgbClr>
              </a:gs>
              <a:gs pos="100000">
                <a:srgbClr val="EBF5FF">
                  <a:shade val="100000"/>
                  <a:satMod val="115000"/>
                </a:srgbClr>
              </a:gs>
            </a:gsLst>
            <a:lin ang="16200000" scaled="1"/>
            <a:tileRect/>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Verdana" pitchFamily="34" charset="0"/>
              </a:rPr>
              <a:t>не</a:t>
            </a:r>
            <a:r>
              <a:rPr kumimoji="0" lang="ru-RU" sz="1800" b="0" i="0" u="none" strike="noStrike" cap="none" normalizeH="0" baseline="0" dirty="0">
                <a:ln>
                  <a:noFill/>
                </a:ln>
                <a:solidFill>
                  <a:schemeClr val="tx1"/>
                </a:solidFill>
                <a:effectLst/>
                <a:latin typeface="Verdana" pitchFamily="34" charset="0"/>
              </a:rPr>
              <a:t> </a:t>
            </a:r>
            <a:r>
              <a:rPr kumimoji="0" lang="ru-RU" sz="2400" b="0" i="0" u="none" strike="noStrike" cap="none" normalizeH="0" baseline="0" dirty="0">
                <a:ln>
                  <a:noFill/>
                </a:ln>
                <a:solidFill>
                  <a:schemeClr val="tx1"/>
                </a:solidFill>
                <a:effectLst/>
                <a:latin typeface="Verdana" pitchFamily="34" charset="0"/>
              </a:rPr>
              <a:t>человеколюбиво!</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1000" fill="hold"/>
                                        <p:tgtEl>
                                          <p:spTgt spid="8"/>
                                        </p:tgtEl>
                                        <p:attrNameLst>
                                          <p:attrName>ppt_w</p:attrName>
                                        </p:attrNameLst>
                                      </p:cBhvr>
                                      <p:tavLst>
                                        <p:tav tm="0">
                                          <p:val>
                                            <p:strVal val="#ppt_w*0.70"/>
                                          </p:val>
                                        </p:tav>
                                        <p:tav tm="100000">
                                          <p:val>
                                            <p:strVal val="#ppt_w"/>
                                          </p:val>
                                        </p:tav>
                                      </p:tavLst>
                                    </p:anim>
                                    <p:anim calcmode="lin" valueType="num">
                                      <p:cBhvr>
                                        <p:cTn id="12" dur="1000" fill="hold"/>
                                        <p:tgtEl>
                                          <p:spTgt spid="8"/>
                                        </p:tgtEl>
                                        <p:attrNameLst>
                                          <p:attrName>ppt_h</p:attrName>
                                        </p:attrNameLst>
                                      </p:cBhvr>
                                      <p:tavLst>
                                        <p:tav tm="0">
                                          <p:val>
                                            <p:strVal val="#ppt_h"/>
                                          </p:val>
                                        </p:tav>
                                        <p:tav tm="100000">
                                          <p:val>
                                            <p:strVal val="#ppt_h"/>
                                          </p:val>
                                        </p:tav>
                                      </p:tavLst>
                                    </p:anim>
                                    <p:animEffect transition="in" filter="fade">
                                      <p:cBhvr>
                                        <p:cTn id="13" dur="1000"/>
                                        <p:tgtEl>
                                          <p:spTgt spid="8"/>
                                        </p:tgtEl>
                                      </p:cBhvr>
                                    </p:animEffect>
                                  </p:childTnLst>
                                </p:cTn>
                              </p:par>
                              <p:par>
                                <p:cTn id="14" presetID="55"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p:cTn id="16" dur="1000" fill="hold"/>
                                        <p:tgtEl>
                                          <p:spTgt spid="9"/>
                                        </p:tgtEl>
                                        <p:attrNameLst>
                                          <p:attrName>ppt_w</p:attrName>
                                        </p:attrNameLst>
                                      </p:cBhvr>
                                      <p:tavLst>
                                        <p:tav tm="0">
                                          <p:val>
                                            <p:strVal val="#ppt_w*0.70"/>
                                          </p:val>
                                        </p:tav>
                                        <p:tav tm="100000">
                                          <p:val>
                                            <p:strVal val="#ppt_w"/>
                                          </p:val>
                                        </p:tav>
                                      </p:tavLst>
                                    </p:anim>
                                    <p:anim calcmode="lin" valueType="num">
                                      <p:cBhvr>
                                        <p:cTn id="17" dur="1000" fill="hold"/>
                                        <p:tgtEl>
                                          <p:spTgt spid="9"/>
                                        </p:tgtEl>
                                        <p:attrNameLst>
                                          <p:attrName>ppt_h</p:attrName>
                                        </p:attrNameLst>
                                      </p:cBhvr>
                                      <p:tavLst>
                                        <p:tav tm="0">
                                          <p:val>
                                            <p:strVal val="#ppt_h"/>
                                          </p:val>
                                        </p:tav>
                                        <p:tav tm="100000">
                                          <p:val>
                                            <p:strVal val="#ppt_h"/>
                                          </p:val>
                                        </p:tav>
                                      </p:tavLst>
                                    </p:anim>
                                    <p:animEffect transition="in" filter="fade">
                                      <p:cBhvr>
                                        <p:cTn id="1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Проверка ввода с помощью цикла</a:t>
            </a:r>
            <a:r>
              <a:rPr lang="en-US" dirty="0"/>
              <a:t> do-while</a:t>
            </a:r>
            <a:endParaRPr lang="ru-RU" dirty="0"/>
          </a:p>
        </p:txBody>
      </p:sp>
      <p:sp>
        <p:nvSpPr>
          <p:cNvPr id="3" name="Содержимое 2"/>
          <p:cNvSpPr>
            <a:spLocks noGrp="1"/>
          </p:cNvSpPr>
          <p:nvPr>
            <p:ph idx="1"/>
          </p:nvPr>
        </p:nvSpPr>
        <p:spPr/>
        <p:txBody>
          <a:bodyPr/>
          <a:lstStyle/>
          <a:p>
            <a:pPr>
              <a:buNone/>
            </a:pPr>
            <a:r>
              <a:rPr lang="en-US" sz="2000" dirty="0">
                <a:solidFill>
                  <a:schemeClr val="bg1">
                    <a:lumMod val="25000"/>
                  </a:schemeClr>
                </a:solidFill>
                <a:latin typeface="+mn-lt"/>
              </a:rPr>
              <a:t>using System;</a:t>
            </a:r>
          </a:p>
          <a:p>
            <a:pPr>
              <a:buNone/>
            </a:pPr>
            <a:r>
              <a:rPr lang="en-US" sz="2000" dirty="0">
                <a:solidFill>
                  <a:schemeClr val="bg1">
                    <a:lumMod val="25000"/>
                  </a:schemeClr>
                </a:solidFill>
                <a:latin typeface="+mn-lt"/>
              </a:rPr>
              <a:t>namespace ConsoleApplication1</a:t>
            </a:r>
          </a:p>
          <a:p>
            <a:pPr>
              <a:buNone/>
            </a:pPr>
            <a:r>
              <a:rPr lang="en-US" sz="2000" dirty="0">
                <a:solidFill>
                  <a:schemeClr val="bg1">
                    <a:lumMod val="25000"/>
                  </a:schemeClr>
                </a:solidFill>
                <a:latin typeface="+mn-lt"/>
              </a:rPr>
              <a:t>{   class Program</a:t>
            </a:r>
          </a:p>
          <a:p>
            <a:pPr>
              <a:buNone/>
            </a:pPr>
            <a:r>
              <a:rPr lang="en-US" sz="2000" dirty="0">
                <a:solidFill>
                  <a:schemeClr val="bg1">
                    <a:lumMod val="25000"/>
                  </a:schemeClr>
                </a:solidFill>
                <a:latin typeface="+mn-lt"/>
              </a:rPr>
              <a:t>    {   static void Main()</a:t>
            </a:r>
            <a:r>
              <a:rPr lang="ru-RU" sz="2000" dirty="0">
                <a:solidFill>
                  <a:schemeClr val="bg1">
                    <a:lumMod val="25000"/>
                  </a:schemeClr>
                </a:solidFill>
                <a:latin typeface="+mn-lt"/>
              </a:rPr>
              <a:t> </a:t>
            </a:r>
            <a:r>
              <a:rPr lang="en-US" sz="2000" dirty="0">
                <a:solidFill>
                  <a:schemeClr val="bg1">
                    <a:lumMod val="25000"/>
                  </a:schemeClr>
                </a:solidFill>
                <a:latin typeface="+mn-lt"/>
              </a:rPr>
              <a:t> {</a:t>
            </a:r>
            <a:endParaRPr lang="ru-RU" sz="2000" dirty="0">
              <a:solidFill>
                <a:schemeClr val="bg1">
                  <a:lumMod val="25000"/>
                </a:schemeClr>
              </a:solidFill>
              <a:latin typeface="+mn-lt"/>
            </a:endParaRPr>
          </a:p>
          <a:p>
            <a:pPr>
              <a:buNone/>
            </a:pPr>
            <a:r>
              <a:rPr lang="ru-RU" sz="2000" dirty="0">
                <a:latin typeface="+mn-lt"/>
              </a:rPr>
              <a:t>            </a:t>
            </a:r>
            <a:r>
              <a:rPr lang="en-US" sz="2000" dirty="0">
                <a:solidFill>
                  <a:srgbClr val="7030A0"/>
                </a:solidFill>
                <a:latin typeface="+mn-lt"/>
              </a:rPr>
              <a:t>const </a:t>
            </a:r>
            <a:r>
              <a:rPr lang="en-US" sz="2000" dirty="0" err="1">
                <a:solidFill>
                  <a:srgbClr val="7030A0"/>
                </a:solidFill>
                <a:latin typeface="+mn-lt"/>
              </a:rPr>
              <a:t>int</a:t>
            </a:r>
            <a:r>
              <a:rPr lang="en-US" sz="2000" dirty="0">
                <a:solidFill>
                  <a:srgbClr val="7030A0"/>
                </a:solidFill>
                <a:latin typeface="+mn-lt"/>
              </a:rPr>
              <a:t> </a:t>
            </a:r>
            <a:r>
              <a:rPr lang="en-US" sz="2000" dirty="0" err="1">
                <a:solidFill>
                  <a:srgbClr val="7030A0"/>
                </a:solidFill>
                <a:latin typeface="+mn-lt"/>
              </a:rPr>
              <a:t>max_attempts</a:t>
            </a:r>
            <a:r>
              <a:rPr lang="ru-RU" sz="2000" dirty="0">
                <a:solidFill>
                  <a:srgbClr val="7030A0"/>
                </a:solidFill>
                <a:latin typeface="+mn-lt"/>
              </a:rPr>
              <a:t> = 3</a:t>
            </a:r>
            <a:r>
              <a:rPr lang="en-US" sz="2000" dirty="0">
                <a:solidFill>
                  <a:srgbClr val="7030A0"/>
                </a:solidFill>
                <a:latin typeface="+mn-lt"/>
              </a:rPr>
              <a:t>;</a:t>
            </a:r>
          </a:p>
          <a:p>
            <a:pPr>
              <a:buNone/>
            </a:pPr>
            <a:r>
              <a:rPr lang="en-US" sz="2000" dirty="0">
                <a:solidFill>
                  <a:srgbClr val="7030A0"/>
                </a:solidFill>
                <a:latin typeface="+mn-lt"/>
              </a:rPr>
              <a:t>            </a:t>
            </a:r>
            <a:r>
              <a:rPr lang="en-US" sz="2000" dirty="0" err="1">
                <a:solidFill>
                  <a:srgbClr val="7030A0"/>
                </a:solidFill>
                <a:latin typeface="+mn-lt"/>
              </a:rPr>
              <a:t>int</a:t>
            </a:r>
            <a:r>
              <a:rPr lang="en-US" sz="2000" dirty="0">
                <a:solidFill>
                  <a:srgbClr val="7030A0"/>
                </a:solidFill>
                <a:latin typeface="+mn-lt"/>
              </a:rPr>
              <a:t> </a:t>
            </a:r>
            <a:r>
              <a:rPr lang="en-US" sz="2000" dirty="0" err="1">
                <a:solidFill>
                  <a:srgbClr val="7030A0"/>
                </a:solidFill>
                <a:latin typeface="+mn-lt"/>
              </a:rPr>
              <a:t>i</a:t>
            </a:r>
            <a:r>
              <a:rPr lang="ru-RU" sz="2000" dirty="0">
                <a:solidFill>
                  <a:srgbClr val="7030A0"/>
                </a:solidFill>
                <a:latin typeface="+mn-lt"/>
              </a:rPr>
              <a:t> = 0</a:t>
            </a:r>
            <a:r>
              <a:rPr lang="en-US" sz="2000" dirty="0">
                <a:solidFill>
                  <a:srgbClr val="7030A0"/>
                </a:solidFill>
                <a:latin typeface="+mn-lt"/>
              </a:rPr>
              <a:t>;</a:t>
            </a:r>
          </a:p>
          <a:p>
            <a:pPr>
              <a:buNone/>
            </a:pPr>
            <a:r>
              <a:rPr lang="en-US" sz="2000" dirty="0">
                <a:latin typeface="+mn-lt"/>
              </a:rPr>
              <a:t>            </a:t>
            </a:r>
            <a:r>
              <a:rPr lang="en-US" sz="2000" b="1" dirty="0">
                <a:solidFill>
                  <a:srgbClr val="006600"/>
                </a:solidFill>
                <a:latin typeface="+mn-lt"/>
              </a:rPr>
              <a:t>do</a:t>
            </a:r>
            <a:endParaRPr lang="ru-RU" sz="2000" b="1" dirty="0">
              <a:solidFill>
                <a:srgbClr val="006600"/>
              </a:solidFill>
              <a:latin typeface="+mn-lt"/>
            </a:endParaRPr>
          </a:p>
          <a:p>
            <a:pPr>
              <a:buNone/>
            </a:pPr>
            <a:r>
              <a:rPr lang="ru-RU" sz="2000" dirty="0">
                <a:latin typeface="+mn-lt"/>
              </a:rPr>
              <a:t>            </a:t>
            </a:r>
            <a:r>
              <a:rPr lang="en-US" sz="2000" dirty="0">
                <a:latin typeface="+mn-lt"/>
              </a:rPr>
              <a:t>{</a:t>
            </a:r>
          </a:p>
          <a:p>
            <a:pPr>
              <a:buNone/>
            </a:pPr>
            <a:r>
              <a:rPr lang="en-US" sz="2000" dirty="0">
                <a:latin typeface="+mn-lt"/>
              </a:rPr>
              <a:t>                </a:t>
            </a:r>
            <a:r>
              <a:rPr lang="en-US" sz="2000" dirty="0" err="1">
                <a:latin typeface="+mn-lt"/>
              </a:rPr>
              <a:t>Console.WriteLine</a:t>
            </a:r>
            <a:r>
              <a:rPr lang="en-US" sz="2000" dirty="0">
                <a:latin typeface="+mn-lt"/>
              </a:rPr>
              <a:t>( "</a:t>
            </a:r>
            <a:r>
              <a:rPr lang="ru-RU" sz="2000" dirty="0">
                <a:latin typeface="+mn-lt"/>
              </a:rPr>
              <a:t>Введите </a:t>
            </a:r>
            <a:r>
              <a:rPr lang="en-US" sz="2000" dirty="0">
                <a:latin typeface="+mn-lt"/>
              </a:rPr>
              <a:t> </a:t>
            </a:r>
            <a:r>
              <a:rPr lang="ru-RU" sz="2000" dirty="0">
                <a:latin typeface="+mn-lt"/>
              </a:rPr>
              <a:t>значение </a:t>
            </a:r>
            <a:r>
              <a:rPr lang="en-US" sz="2000" dirty="0">
                <a:latin typeface="+mn-lt"/>
              </a:rPr>
              <a:t>&gt; 0</a:t>
            </a:r>
            <a:r>
              <a:rPr lang="ru-RU" sz="2000" dirty="0">
                <a:latin typeface="+mn-lt"/>
              </a:rPr>
              <a:t>:</a:t>
            </a:r>
            <a:r>
              <a:rPr lang="en-US" sz="2000" dirty="0">
                <a:latin typeface="+mn-lt"/>
              </a:rPr>
              <a:t>" );</a:t>
            </a:r>
          </a:p>
          <a:p>
            <a:pPr>
              <a:buNone/>
            </a:pPr>
            <a:r>
              <a:rPr lang="en-US" sz="2000" dirty="0">
                <a:latin typeface="+mn-lt"/>
              </a:rPr>
              <a:t>                double</a:t>
            </a:r>
            <a:r>
              <a:rPr lang="ru-RU" sz="2000" dirty="0">
                <a:latin typeface="+mn-lt"/>
              </a:rPr>
              <a:t> </a:t>
            </a:r>
            <a:r>
              <a:rPr lang="en-US" sz="2000" dirty="0">
                <a:latin typeface="+mn-lt"/>
              </a:rPr>
              <a:t>a = </a:t>
            </a:r>
            <a:r>
              <a:rPr lang="en-US" sz="2000" dirty="0" err="1">
                <a:latin typeface="+mn-lt"/>
              </a:rPr>
              <a:t>double.Parse</a:t>
            </a:r>
            <a:r>
              <a:rPr lang="en-US" sz="2000" dirty="0">
                <a:latin typeface="+mn-lt"/>
              </a:rPr>
              <a:t>(</a:t>
            </a:r>
            <a:r>
              <a:rPr lang="en-US" sz="2000" dirty="0" err="1">
                <a:latin typeface="+mn-lt"/>
              </a:rPr>
              <a:t>Console.ReadLine</a:t>
            </a:r>
            <a:r>
              <a:rPr lang="en-US" sz="2000" dirty="0">
                <a:latin typeface="+mn-lt"/>
              </a:rPr>
              <a:t>());</a:t>
            </a:r>
          </a:p>
          <a:p>
            <a:pPr>
              <a:buNone/>
            </a:pPr>
            <a:r>
              <a:rPr lang="en-US" sz="2000" dirty="0">
                <a:solidFill>
                  <a:srgbClr val="7030A0"/>
                </a:solidFill>
                <a:latin typeface="+mn-lt"/>
              </a:rPr>
              <a:t>                ++</a:t>
            </a:r>
            <a:r>
              <a:rPr lang="en-US" sz="2000" dirty="0" err="1">
                <a:solidFill>
                  <a:srgbClr val="7030A0"/>
                </a:solidFill>
                <a:latin typeface="+mn-lt"/>
              </a:rPr>
              <a:t>i</a:t>
            </a:r>
            <a:r>
              <a:rPr lang="en-US" sz="2000" dirty="0">
                <a:solidFill>
                  <a:srgbClr val="7030A0"/>
                </a:solidFill>
                <a:latin typeface="+mn-lt"/>
              </a:rPr>
              <a:t>; if ( </a:t>
            </a:r>
            <a:r>
              <a:rPr lang="en-US" sz="2000" dirty="0" err="1">
                <a:solidFill>
                  <a:srgbClr val="7030A0"/>
                </a:solidFill>
                <a:latin typeface="+mn-lt"/>
              </a:rPr>
              <a:t>i</a:t>
            </a:r>
            <a:r>
              <a:rPr lang="en-US" sz="2000" dirty="0">
                <a:solidFill>
                  <a:srgbClr val="7030A0"/>
                </a:solidFill>
                <a:latin typeface="+mn-lt"/>
              </a:rPr>
              <a:t> &gt;= </a:t>
            </a:r>
            <a:r>
              <a:rPr lang="en-US" sz="2000" dirty="0" err="1">
                <a:solidFill>
                  <a:srgbClr val="7030A0"/>
                </a:solidFill>
                <a:latin typeface="+mn-lt"/>
              </a:rPr>
              <a:t>max_</a:t>
            </a:r>
            <a:r>
              <a:rPr lang="en-US" sz="2000" dirty="0" err="1">
                <a:solidFill>
                  <a:srgbClr val="7030A0"/>
                </a:solidFill>
                <a:latin typeface="Verdana"/>
              </a:rPr>
              <a:t>attempts</a:t>
            </a:r>
            <a:r>
              <a:rPr lang="en-US" sz="2000" dirty="0">
                <a:solidFill>
                  <a:srgbClr val="7030A0"/>
                </a:solidFill>
                <a:latin typeface="+mn-lt"/>
              </a:rPr>
              <a:t> ) {</a:t>
            </a:r>
            <a:r>
              <a:rPr lang="en-US" b="1" dirty="0">
                <a:solidFill>
                  <a:srgbClr val="7030A0"/>
                </a:solidFill>
                <a:latin typeface="+mn-lt"/>
              </a:rPr>
              <a:t> … </a:t>
            </a:r>
            <a:r>
              <a:rPr lang="en-US" sz="2000" dirty="0">
                <a:solidFill>
                  <a:srgbClr val="7030A0"/>
                </a:solidFill>
                <a:latin typeface="+mn-lt"/>
              </a:rPr>
              <a:t>return; }</a:t>
            </a:r>
          </a:p>
          <a:p>
            <a:pPr>
              <a:buNone/>
            </a:pPr>
            <a:r>
              <a:rPr lang="en-US" sz="2000" dirty="0">
                <a:latin typeface="+mn-lt"/>
              </a:rPr>
              <a:t>            } </a:t>
            </a:r>
            <a:r>
              <a:rPr lang="en-US" sz="2000" b="1" dirty="0">
                <a:solidFill>
                  <a:srgbClr val="006600"/>
                </a:solidFill>
                <a:latin typeface="+mn-lt"/>
              </a:rPr>
              <a:t>while</a:t>
            </a:r>
            <a:r>
              <a:rPr lang="en-US" sz="2000" dirty="0">
                <a:solidFill>
                  <a:srgbClr val="006600"/>
                </a:solidFill>
                <a:latin typeface="+mn-lt"/>
              </a:rPr>
              <a:t> </a:t>
            </a:r>
            <a:r>
              <a:rPr lang="en-US" sz="2000" dirty="0">
                <a:latin typeface="+mn-lt"/>
              </a:rPr>
              <a:t>( a &lt;= 0 );</a:t>
            </a:r>
          </a:p>
          <a:p>
            <a:pPr>
              <a:buNone/>
            </a:pPr>
            <a:r>
              <a:rPr lang="en-US" sz="2000" dirty="0">
                <a:latin typeface="+mn-lt"/>
              </a:rPr>
              <a:t>        }</a:t>
            </a:r>
          </a:p>
          <a:p>
            <a:pPr>
              <a:buNone/>
            </a:pPr>
            <a:r>
              <a:rPr lang="en-US" sz="2000" dirty="0">
                <a:latin typeface="+mn-lt"/>
              </a:rPr>
              <a:t>    }</a:t>
            </a:r>
            <a:r>
              <a:rPr lang="ru-RU" sz="2000" dirty="0">
                <a:latin typeface="+mn-lt"/>
              </a:rPr>
              <a:t>            </a:t>
            </a:r>
            <a:r>
              <a:rPr lang="en-US" sz="2000" dirty="0">
                <a:solidFill>
                  <a:srgbClr val="7030A0"/>
                </a:solidFill>
                <a:latin typeface="+mn-lt"/>
              </a:rPr>
              <a:t>// </a:t>
            </a:r>
            <a:r>
              <a:rPr lang="ru-RU" sz="2000" dirty="0">
                <a:solidFill>
                  <a:srgbClr val="7030A0"/>
                </a:solidFill>
                <a:latin typeface="+mn-lt"/>
              </a:rPr>
              <a:t>ограничивать кол-во попыток обязательно!</a:t>
            </a:r>
            <a:endParaRPr lang="en-US" sz="2000" dirty="0">
              <a:solidFill>
                <a:srgbClr val="7030A0"/>
              </a:solidFill>
              <a:latin typeface="+mn-lt"/>
            </a:endParaRPr>
          </a:p>
          <a:p>
            <a:pPr>
              <a:buNone/>
            </a:pPr>
            <a:r>
              <a:rPr lang="en-US" sz="2000" dirty="0">
                <a:latin typeface="+mn-lt"/>
              </a:rPr>
              <a:t>}</a:t>
            </a:r>
            <a:endParaRPr lang="ru-RU" sz="2000" dirty="0">
              <a:latin typeface="+mn-lt"/>
            </a:endParaRPr>
          </a:p>
          <a:p>
            <a:pPr>
              <a:buNone/>
            </a:pPr>
            <a:endParaRPr lang="ru-RU" sz="2000" dirty="0">
              <a:latin typeface="+mn-lt"/>
            </a:endParaRPr>
          </a:p>
        </p:txBody>
      </p:sp>
      <p:sp>
        <p:nvSpPr>
          <p:cNvPr id="4" name="Дата 3"/>
          <p:cNvSpPr>
            <a:spLocks noGrp="1"/>
          </p:cNvSpPr>
          <p:nvPr>
            <p:ph type="dt" sz="half" idx="10"/>
          </p:nvPr>
        </p:nvSpPr>
        <p:spPr/>
        <p:txBody>
          <a:bodyPr/>
          <a:lstStyle/>
          <a:p>
            <a:pPr>
              <a:defRPr/>
            </a:pPr>
            <a:r>
              <a:rPr lang="en-US" dirty="0"/>
              <a:t>©</a:t>
            </a:r>
            <a:r>
              <a:rPr lang="ru-RU" dirty="0"/>
              <a:t>Павловская Т.А. (НИУ ИТМО)</a:t>
            </a:r>
          </a:p>
        </p:txBody>
      </p:sp>
      <p:sp>
        <p:nvSpPr>
          <p:cNvPr id="5" name="Номер слайда 4"/>
          <p:cNvSpPr>
            <a:spLocks noGrp="1"/>
          </p:cNvSpPr>
          <p:nvPr>
            <p:ph type="sldNum" sz="quarter" idx="12"/>
          </p:nvPr>
        </p:nvSpPr>
        <p:spPr/>
        <p:txBody>
          <a:bodyPr/>
          <a:lstStyle/>
          <a:p>
            <a:pPr>
              <a:defRPr/>
            </a:pPr>
            <a:fld id="{27491B4C-BB14-4E0A-9D7D-8E9828D94555}" type="slidenum">
              <a:rPr lang="ru-RU" smtClean="0"/>
              <a:pPr>
                <a:defRPr/>
              </a:pPr>
              <a:t>34</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567737" cy="954107"/>
          </a:xfrm>
        </p:spPr>
        <p:txBody>
          <a:bodyPr/>
          <a:lstStyle/>
          <a:p>
            <a:r>
              <a:rPr lang="ru-RU" dirty="0"/>
              <a:t>Рекомендуемая структура обработки ошибок исходных данных</a:t>
            </a:r>
          </a:p>
        </p:txBody>
      </p:sp>
      <p:sp>
        <p:nvSpPr>
          <p:cNvPr id="4" name="Дата 3"/>
          <p:cNvSpPr>
            <a:spLocks noGrp="1"/>
          </p:cNvSpPr>
          <p:nvPr>
            <p:ph type="dt" sz="half" idx="10"/>
          </p:nvPr>
        </p:nvSpPr>
        <p:spPr/>
        <p:txBody>
          <a:bodyPr/>
          <a:lstStyle/>
          <a:p>
            <a:pPr>
              <a:defRPr/>
            </a:pPr>
            <a:r>
              <a:rPr lang="en-US" dirty="0"/>
              <a:t>©</a:t>
            </a:r>
            <a:r>
              <a:rPr lang="ru-RU" dirty="0"/>
              <a:t>Павловская Т.А. (НИУ ИТМО)</a:t>
            </a:r>
          </a:p>
        </p:txBody>
      </p:sp>
      <p:sp>
        <p:nvSpPr>
          <p:cNvPr id="5" name="Номер слайда 4"/>
          <p:cNvSpPr>
            <a:spLocks noGrp="1"/>
          </p:cNvSpPr>
          <p:nvPr>
            <p:ph type="sldNum" sz="quarter" idx="12"/>
          </p:nvPr>
        </p:nvSpPr>
        <p:spPr/>
        <p:txBody>
          <a:bodyPr/>
          <a:lstStyle/>
          <a:p>
            <a:pPr>
              <a:defRPr/>
            </a:pPr>
            <a:fld id="{27491B4C-BB14-4E0A-9D7D-8E9828D94555}" type="slidenum">
              <a:rPr lang="ru-RU" smtClean="0"/>
              <a:pPr>
                <a:defRPr/>
              </a:pPr>
              <a:t>35</a:t>
            </a:fld>
            <a:endParaRPr lang="ru-RU"/>
          </a:p>
        </p:txBody>
      </p:sp>
      <p:sp>
        <p:nvSpPr>
          <p:cNvPr id="6" name="Блок-схема: решение 5"/>
          <p:cNvSpPr/>
          <p:nvPr/>
        </p:nvSpPr>
        <p:spPr bwMode="auto">
          <a:xfrm>
            <a:off x="1187624" y="2132856"/>
            <a:ext cx="2592288" cy="1008112"/>
          </a:xfrm>
          <a:prstGeom prst="flowChartDecisio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Verdana" pitchFamily="34" charset="0"/>
              </a:rPr>
              <a:t>ошибка 1?</a:t>
            </a:r>
          </a:p>
        </p:txBody>
      </p:sp>
      <p:sp>
        <p:nvSpPr>
          <p:cNvPr id="7" name="Блок-схема: данные 6"/>
          <p:cNvSpPr/>
          <p:nvPr/>
        </p:nvSpPr>
        <p:spPr bwMode="auto">
          <a:xfrm>
            <a:off x="1151620" y="1124744"/>
            <a:ext cx="2664296" cy="792088"/>
          </a:xfrm>
          <a:prstGeom prst="flowChartInputOutpu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Verdana" pitchFamily="34" charset="0"/>
              </a:rPr>
              <a:t>ввод данных</a:t>
            </a:r>
          </a:p>
        </p:txBody>
      </p:sp>
      <p:sp>
        <p:nvSpPr>
          <p:cNvPr id="10" name="Блок-схема: данные 9"/>
          <p:cNvSpPr/>
          <p:nvPr/>
        </p:nvSpPr>
        <p:spPr bwMode="auto">
          <a:xfrm>
            <a:off x="4139952" y="2240868"/>
            <a:ext cx="2664296" cy="792088"/>
          </a:xfrm>
          <a:prstGeom prst="flowChartInputOutpu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Verdana" pitchFamily="34" charset="0"/>
              </a:rPr>
              <a:t>сообщение 1</a:t>
            </a:r>
            <a:endParaRPr kumimoji="0" lang="ru-RU" sz="2400" b="0" i="0" u="none" strike="noStrike" cap="none" normalizeH="0" baseline="0" dirty="0">
              <a:ln>
                <a:noFill/>
              </a:ln>
              <a:solidFill>
                <a:schemeClr val="tx1"/>
              </a:solidFill>
              <a:effectLst/>
              <a:latin typeface="Verdana" pitchFamily="34" charset="0"/>
            </a:endParaRPr>
          </a:p>
        </p:txBody>
      </p:sp>
      <p:sp>
        <p:nvSpPr>
          <p:cNvPr id="11" name="Блок-схема: решение 10"/>
          <p:cNvSpPr/>
          <p:nvPr/>
        </p:nvSpPr>
        <p:spPr bwMode="auto">
          <a:xfrm>
            <a:off x="1187624" y="3681028"/>
            <a:ext cx="2592288" cy="1008112"/>
          </a:xfrm>
          <a:prstGeom prst="flowChartDecisio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Verdana" pitchFamily="34" charset="0"/>
              </a:rPr>
              <a:t>ошибка 2?</a:t>
            </a:r>
            <a:endParaRPr kumimoji="0" lang="ru-RU" sz="2400" b="0" i="0" u="none" strike="noStrike" cap="none" normalizeH="0" baseline="0" dirty="0">
              <a:ln>
                <a:noFill/>
              </a:ln>
              <a:solidFill>
                <a:schemeClr val="tx1"/>
              </a:solidFill>
              <a:effectLst/>
              <a:latin typeface="Verdana" pitchFamily="34" charset="0"/>
            </a:endParaRPr>
          </a:p>
        </p:txBody>
      </p:sp>
      <p:sp>
        <p:nvSpPr>
          <p:cNvPr id="12" name="Блок-схема: данные 11"/>
          <p:cNvSpPr/>
          <p:nvPr/>
        </p:nvSpPr>
        <p:spPr bwMode="auto">
          <a:xfrm>
            <a:off x="4067944" y="3789040"/>
            <a:ext cx="2664296" cy="792088"/>
          </a:xfrm>
          <a:prstGeom prst="flowChartInputOutpu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ru-RU" sz="2000" dirty="0">
                <a:solidFill>
                  <a:srgbClr val="000000"/>
                </a:solidFill>
              </a:rPr>
              <a:t>сообщение 2</a:t>
            </a:r>
            <a:endParaRPr kumimoji="0" lang="ru-RU" sz="2400" b="0" i="0" u="none" strike="noStrike" cap="none" normalizeH="0" baseline="0" dirty="0">
              <a:ln>
                <a:noFill/>
              </a:ln>
              <a:solidFill>
                <a:schemeClr val="tx1"/>
              </a:solidFill>
              <a:effectLst/>
              <a:latin typeface="Verdana" pitchFamily="34" charset="0"/>
            </a:endParaRPr>
          </a:p>
        </p:txBody>
      </p:sp>
      <p:sp>
        <p:nvSpPr>
          <p:cNvPr id="13" name="Блок-схема: процесс 12"/>
          <p:cNvSpPr/>
          <p:nvPr/>
        </p:nvSpPr>
        <p:spPr bwMode="auto">
          <a:xfrm>
            <a:off x="1115616" y="5373216"/>
            <a:ext cx="2736304" cy="1008112"/>
          </a:xfrm>
          <a:prstGeom prst="flowChartProcess">
            <a:avLst/>
          </a:prstGeom>
          <a:solidFill>
            <a:srgbClr val="99CC0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ru-RU" dirty="0"/>
              <a:t>о</a:t>
            </a:r>
            <a:r>
              <a:rPr kumimoji="0" lang="ru-RU" sz="2400" b="0" i="0" u="none" strike="noStrike" cap="none" normalizeH="0" baseline="0" dirty="0">
                <a:ln>
                  <a:noFill/>
                </a:ln>
                <a:solidFill>
                  <a:schemeClr val="tx1"/>
                </a:solidFill>
                <a:effectLst/>
                <a:latin typeface="Verdana" pitchFamily="34" charset="0"/>
              </a:rPr>
              <a:t>сновной</a:t>
            </a:r>
            <a:r>
              <a:rPr kumimoji="0" lang="ru-RU" sz="2400" b="0" i="0" u="none" strike="noStrike" cap="none" normalizeH="0" dirty="0">
                <a:ln>
                  <a:noFill/>
                </a:ln>
                <a:solidFill>
                  <a:schemeClr val="tx1"/>
                </a:solidFill>
                <a:effectLst/>
                <a:latin typeface="Verdana" pitchFamily="34" charset="0"/>
              </a:rPr>
              <a:t> поток</a:t>
            </a:r>
          </a:p>
          <a:p>
            <a:pPr marL="0" marR="0" indent="0" algn="ctr" defTabSz="914400" rtl="0" eaLnBrk="1" fontAlgn="base" latinLnBrk="0" hangingPunct="1">
              <a:lnSpc>
                <a:spcPct val="100000"/>
              </a:lnSpc>
              <a:spcBef>
                <a:spcPct val="0"/>
              </a:spcBef>
              <a:spcAft>
                <a:spcPct val="0"/>
              </a:spcAft>
              <a:buClrTx/>
              <a:buSzTx/>
              <a:buFontTx/>
              <a:buNone/>
              <a:tabLst/>
            </a:pPr>
            <a:r>
              <a:rPr lang="ru-RU" baseline="0" dirty="0"/>
              <a:t>вычислений</a:t>
            </a:r>
            <a:endParaRPr kumimoji="0" lang="ru-RU" sz="2400" b="0" i="0" u="none" strike="noStrike" cap="none" normalizeH="0" baseline="0" dirty="0">
              <a:ln>
                <a:noFill/>
              </a:ln>
              <a:solidFill>
                <a:schemeClr val="tx1"/>
              </a:solidFill>
              <a:effectLst/>
              <a:latin typeface="Verdana" pitchFamily="34" charset="0"/>
            </a:endParaRPr>
          </a:p>
        </p:txBody>
      </p:sp>
      <p:cxnSp>
        <p:nvCxnSpPr>
          <p:cNvPr id="15" name="Прямая со стрелкой 14"/>
          <p:cNvCxnSpPr/>
          <p:nvPr/>
        </p:nvCxnSpPr>
        <p:spPr bwMode="auto">
          <a:xfrm rot="5400000">
            <a:off x="2375756" y="2024844"/>
            <a:ext cx="216024" cy="158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8" name="Прямая со стрелкой 17"/>
          <p:cNvCxnSpPr/>
          <p:nvPr/>
        </p:nvCxnSpPr>
        <p:spPr bwMode="auto">
          <a:xfrm rot="5400000">
            <a:off x="2213738" y="3410998"/>
            <a:ext cx="540060" cy="158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1" name="Прямая со стрелкой 20"/>
          <p:cNvCxnSpPr/>
          <p:nvPr/>
        </p:nvCxnSpPr>
        <p:spPr bwMode="auto">
          <a:xfrm>
            <a:off x="3779912" y="2636118"/>
            <a:ext cx="626470" cy="158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3" name="Прямая со стрелкой 22"/>
          <p:cNvCxnSpPr/>
          <p:nvPr/>
        </p:nvCxnSpPr>
        <p:spPr bwMode="auto">
          <a:xfrm>
            <a:off x="3779912" y="4184290"/>
            <a:ext cx="554462" cy="158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5" name="Прямая со стрелкой 24"/>
          <p:cNvCxnSpPr/>
          <p:nvPr/>
        </p:nvCxnSpPr>
        <p:spPr bwMode="auto">
          <a:xfrm rot="5400000">
            <a:off x="2304145" y="5193196"/>
            <a:ext cx="359246" cy="794"/>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7" name="Прямая со стрелкой 26"/>
          <p:cNvCxnSpPr/>
          <p:nvPr/>
        </p:nvCxnSpPr>
        <p:spPr bwMode="auto">
          <a:xfrm rot="5400000">
            <a:off x="2375359" y="6489340"/>
            <a:ext cx="216818" cy="794"/>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9" name="Прямая со стрелкой 28"/>
          <p:cNvCxnSpPr>
            <a:endCxn id="7" idx="1"/>
          </p:cNvCxnSpPr>
          <p:nvPr/>
        </p:nvCxnSpPr>
        <p:spPr bwMode="auto">
          <a:xfrm rot="5400000">
            <a:off x="2411760" y="980728"/>
            <a:ext cx="216024" cy="7200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sp>
        <p:nvSpPr>
          <p:cNvPr id="30" name="Блок-схема: знак завершения 29"/>
          <p:cNvSpPr/>
          <p:nvPr/>
        </p:nvSpPr>
        <p:spPr bwMode="auto">
          <a:xfrm>
            <a:off x="7164288" y="2420888"/>
            <a:ext cx="1296144" cy="432048"/>
          </a:xfrm>
          <a:prstGeom prst="flowChartTerminator">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a:ln>
                  <a:noFill/>
                </a:ln>
                <a:solidFill>
                  <a:schemeClr val="tx1"/>
                </a:solidFill>
                <a:effectLst/>
                <a:latin typeface="Verdana" pitchFamily="34" charset="0"/>
              </a:rPr>
              <a:t>выход</a:t>
            </a:r>
            <a:endParaRPr kumimoji="0" lang="ru-RU" sz="2400" b="0" i="0" u="none" strike="noStrike" cap="none" normalizeH="0" baseline="0" dirty="0">
              <a:ln>
                <a:noFill/>
              </a:ln>
              <a:solidFill>
                <a:schemeClr val="tx1"/>
              </a:solidFill>
              <a:effectLst/>
              <a:latin typeface="Verdana" pitchFamily="34" charset="0"/>
            </a:endParaRPr>
          </a:p>
        </p:txBody>
      </p:sp>
      <p:sp>
        <p:nvSpPr>
          <p:cNvPr id="31" name="Блок-схема: знак завершения 30"/>
          <p:cNvSpPr/>
          <p:nvPr/>
        </p:nvSpPr>
        <p:spPr bwMode="auto">
          <a:xfrm>
            <a:off x="7164288" y="3969060"/>
            <a:ext cx="1296144" cy="432048"/>
          </a:xfrm>
          <a:prstGeom prst="flowChartTerminator">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ru-RU" sz="2000" dirty="0">
                <a:solidFill>
                  <a:srgbClr val="000000"/>
                </a:solidFill>
              </a:rPr>
              <a:t>выход</a:t>
            </a:r>
            <a:endParaRPr kumimoji="0" lang="ru-RU" sz="2400" b="0" i="0" u="none" strike="noStrike" cap="none" normalizeH="0" baseline="0" dirty="0">
              <a:ln>
                <a:noFill/>
              </a:ln>
              <a:solidFill>
                <a:schemeClr val="tx1"/>
              </a:solidFill>
              <a:effectLst/>
              <a:latin typeface="Verdana" pitchFamily="34" charset="0"/>
            </a:endParaRPr>
          </a:p>
        </p:txBody>
      </p:sp>
      <p:cxnSp>
        <p:nvCxnSpPr>
          <p:cNvPr id="33" name="Прямая со стрелкой 32"/>
          <p:cNvCxnSpPr/>
          <p:nvPr/>
        </p:nvCxnSpPr>
        <p:spPr bwMode="auto">
          <a:xfrm>
            <a:off x="6537819" y="2636118"/>
            <a:ext cx="626469" cy="158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35" name="Прямая со стрелкой 34"/>
          <p:cNvCxnSpPr/>
          <p:nvPr/>
        </p:nvCxnSpPr>
        <p:spPr bwMode="auto">
          <a:xfrm>
            <a:off x="6465811" y="4184290"/>
            <a:ext cx="698477" cy="1588"/>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69" name="Прямая соединительная линия 68"/>
          <p:cNvCxnSpPr/>
          <p:nvPr/>
        </p:nvCxnSpPr>
        <p:spPr bwMode="auto">
          <a:xfrm rot="5400000">
            <a:off x="2429762" y="4185084"/>
            <a:ext cx="108012" cy="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70" name="TextBox 69"/>
          <p:cNvSpPr txBox="1"/>
          <p:nvPr/>
        </p:nvSpPr>
        <p:spPr>
          <a:xfrm>
            <a:off x="2223120" y="4581128"/>
            <a:ext cx="521297" cy="461665"/>
          </a:xfrm>
          <a:prstGeom prst="rect">
            <a:avLst/>
          </a:prstGeom>
          <a:noFill/>
        </p:spPr>
        <p:txBody>
          <a:bodyPr wrap="none" rtlCol="0">
            <a:spAutoFit/>
          </a:bodyPr>
          <a:lstStyle/>
          <a:p>
            <a:r>
              <a:rPr lang="ru-RU" dirty="0"/>
              <a:t>...</a:t>
            </a:r>
          </a:p>
        </p:txBody>
      </p:sp>
      <p:sp>
        <p:nvSpPr>
          <p:cNvPr id="24" name="Выноска-облако 23"/>
          <p:cNvSpPr/>
          <p:nvPr/>
        </p:nvSpPr>
        <p:spPr bwMode="auto">
          <a:xfrm>
            <a:off x="4788024" y="4941168"/>
            <a:ext cx="3528392" cy="1656184"/>
          </a:xfrm>
          <a:prstGeom prst="cloudCallout">
            <a:avLst>
              <a:gd name="adj1" fmla="val -73166"/>
              <a:gd name="adj2" fmla="val 8420"/>
            </a:avLst>
          </a:prstGeom>
          <a:gradFill flip="none" rotWithShape="1">
            <a:gsLst>
              <a:gs pos="0">
                <a:srgbClr val="EBF5FF">
                  <a:shade val="30000"/>
                  <a:satMod val="115000"/>
                </a:srgbClr>
              </a:gs>
              <a:gs pos="50000">
                <a:srgbClr val="EBF5FF">
                  <a:shade val="67500"/>
                  <a:satMod val="115000"/>
                </a:srgbClr>
              </a:gs>
              <a:gs pos="100000">
                <a:srgbClr val="EBF5FF">
                  <a:shade val="100000"/>
                  <a:satMod val="115000"/>
                </a:srgbClr>
              </a:gs>
            </a:gsLst>
            <a:lin ang="16200000" scaled="1"/>
            <a:tileRect/>
          </a:gradFill>
          <a:ln w="9525" cap="flat" cmpd="sng" algn="ctr">
            <a:solidFill>
              <a:schemeClr val="tx1"/>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Verdana" pitchFamily="34" charset="0"/>
              </a:rPr>
              <a:t>НЕ в толще вложенных блоков!</a:t>
            </a:r>
          </a:p>
        </p:txBody>
      </p:sp>
      <p:sp>
        <p:nvSpPr>
          <p:cNvPr id="26" name="TextBox 25"/>
          <p:cNvSpPr txBox="1"/>
          <p:nvPr/>
        </p:nvSpPr>
        <p:spPr>
          <a:xfrm>
            <a:off x="3779912" y="2132856"/>
            <a:ext cx="648072" cy="400110"/>
          </a:xfrm>
          <a:prstGeom prst="rect">
            <a:avLst/>
          </a:prstGeom>
          <a:noFill/>
        </p:spPr>
        <p:txBody>
          <a:bodyPr wrap="square" rtlCol="0">
            <a:spAutoFit/>
          </a:bodyPr>
          <a:lstStyle/>
          <a:p>
            <a:r>
              <a:rPr lang="ru-RU" sz="2000" dirty="0"/>
              <a:t>да</a:t>
            </a:r>
          </a:p>
        </p:txBody>
      </p:sp>
      <p:sp>
        <p:nvSpPr>
          <p:cNvPr id="28" name="TextBox 27"/>
          <p:cNvSpPr txBox="1"/>
          <p:nvPr/>
        </p:nvSpPr>
        <p:spPr>
          <a:xfrm>
            <a:off x="3707904" y="3717032"/>
            <a:ext cx="648072" cy="400110"/>
          </a:xfrm>
          <a:prstGeom prst="rect">
            <a:avLst/>
          </a:prstGeom>
          <a:noFill/>
        </p:spPr>
        <p:txBody>
          <a:bodyPr wrap="square" rtlCol="0">
            <a:spAutoFit/>
          </a:bodyPr>
          <a:lstStyle/>
          <a:p>
            <a:r>
              <a:rPr lang="ru-RU" sz="2000" dirty="0"/>
              <a:t>да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1000" fill="hold"/>
                                        <p:tgtEl>
                                          <p:spTgt spid="24"/>
                                        </p:tgtEl>
                                        <p:attrNameLst>
                                          <p:attrName>ppt_w</p:attrName>
                                        </p:attrNameLst>
                                      </p:cBhvr>
                                      <p:tavLst>
                                        <p:tav tm="0">
                                          <p:val>
                                            <p:strVal val="#ppt_w*0.70"/>
                                          </p:val>
                                        </p:tav>
                                        <p:tav tm="100000">
                                          <p:val>
                                            <p:strVal val="#ppt_w"/>
                                          </p:val>
                                        </p:tav>
                                      </p:tavLst>
                                    </p:anim>
                                    <p:anim calcmode="lin" valueType="num">
                                      <p:cBhvr>
                                        <p:cTn id="8" dur="1000" fill="hold"/>
                                        <p:tgtEl>
                                          <p:spTgt spid="24"/>
                                        </p:tgtEl>
                                        <p:attrNameLst>
                                          <p:attrName>ppt_h</p:attrName>
                                        </p:attrNameLst>
                                      </p:cBhvr>
                                      <p:tavLst>
                                        <p:tav tm="0">
                                          <p:val>
                                            <p:strVal val="#ppt_h"/>
                                          </p:val>
                                        </p:tav>
                                        <p:tav tm="100000">
                                          <p:val>
                                            <p:strVal val="#ppt_h"/>
                                          </p:val>
                                        </p:tav>
                                      </p:tavLst>
                                    </p:anim>
                                    <p:animEffect transition="in" filter="fade">
                                      <p:cBhvr>
                                        <p:cTn id="9"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37891" name="Номер слайда 5"/>
          <p:cNvSpPr>
            <a:spLocks noGrp="1"/>
          </p:cNvSpPr>
          <p:nvPr>
            <p:ph type="sldNum" sz="quarter" idx="12"/>
          </p:nvPr>
        </p:nvSpPr>
        <p:spPr>
          <a:noFill/>
        </p:spPr>
        <p:txBody>
          <a:bodyPr/>
          <a:lstStyle/>
          <a:p>
            <a:fld id="{34E8DBF8-ED2B-48DA-8523-9C9B1999FC0B}" type="slidenum">
              <a:rPr lang="ru-RU" smtClean="0">
                <a:solidFill>
                  <a:srgbClr val="000000"/>
                </a:solidFill>
              </a:rPr>
              <a:pPr/>
              <a:t>36</a:t>
            </a:fld>
            <a:endParaRPr lang="ru-RU">
              <a:solidFill>
                <a:srgbClr val="000000"/>
              </a:solidFill>
            </a:endParaRPr>
          </a:p>
        </p:txBody>
      </p:sp>
      <p:sp>
        <p:nvSpPr>
          <p:cNvPr id="37892" name="Rectangle 2"/>
          <p:cNvSpPr>
            <a:spLocks noGrp="1" noChangeArrowheads="1"/>
          </p:cNvSpPr>
          <p:nvPr>
            <p:ph type="title"/>
          </p:nvPr>
        </p:nvSpPr>
        <p:spPr/>
        <p:txBody>
          <a:bodyPr/>
          <a:lstStyle/>
          <a:p>
            <a:pPr eaLnBrk="1" hangingPunct="1"/>
            <a:r>
              <a:rPr lang="ru-RU"/>
              <a:t>Понятие «исключительная ситуация» </a:t>
            </a:r>
          </a:p>
        </p:txBody>
      </p:sp>
      <p:sp>
        <p:nvSpPr>
          <p:cNvPr id="273411" name="Rectangle 3"/>
          <p:cNvSpPr>
            <a:spLocks noGrp="1" noChangeArrowheads="1"/>
          </p:cNvSpPr>
          <p:nvPr>
            <p:ph type="body" idx="1"/>
          </p:nvPr>
        </p:nvSpPr>
        <p:spPr>
          <a:xfrm>
            <a:off x="468313" y="836613"/>
            <a:ext cx="8555037" cy="6021387"/>
          </a:xfrm>
        </p:spPr>
        <p:txBody>
          <a:bodyPr/>
          <a:lstStyle/>
          <a:p>
            <a:pPr eaLnBrk="1" hangingPunct="1"/>
            <a:r>
              <a:rPr lang="ru-RU" sz="2000"/>
              <a:t>При вычислении выражений могут возникнуть ошибки (переполнение, деление на ноль). </a:t>
            </a:r>
          </a:p>
          <a:p>
            <a:pPr eaLnBrk="1" hangingPunct="1"/>
            <a:r>
              <a:rPr lang="ru-RU" sz="2000"/>
              <a:t>В C# есть механизм </a:t>
            </a:r>
            <a:r>
              <a:rPr lang="ru-RU" sz="2000" b="1">
                <a:solidFill>
                  <a:schemeClr val="hlink"/>
                </a:solidFill>
              </a:rPr>
              <a:t>обработки исключительных ситуаций</a:t>
            </a:r>
            <a:r>
              <a:rPr lang="ru-RU" sz="2000"/>
              <a:t> (</a:t>
            </a:r>
            <a:r>
              <a:rPr lang="ru-RU" sz="2000" b="1">
                <a:solidFill>
                  <a:schemeClr val="hlink"/>
                </a:solidFill>
              </a:rPr>
              <a:t>исключений</a:t>
            </a:r>
            <a:r>
              <a:rPr lang="ru-RU" sz="2000"/>
              <a:t>), который позволяет избегать аварийного завершения программы. </a:t>
            </a:r>
          </a:p>
          <a:p>
            <a:pPr eaLnBrk="1" hangingPunct="1"/>
            <a:r>
              <a:rPr lang="ru-RU" sz="2000"/>
              <a:t>Если в процессе вычислений возникла ошибка, система сигнализирует об этом с помощью </a:t>
            </a:r>
            <a:r>
              <a:rPr lang="ru-RU" sz="2000" b="1"/>
              <a:t>выбрасывания </a:t>
            </a:r>
            <a:r>
              <a:rPr lang="ru-RU" sz="2000" i="1"/>
              <a:t>(генерирования)  исключения</a:t>
            </a:r>
            <a:r>
              <a:rPr lang="ru-RU" sz="2000"/>
              <a:t>. </a:t>
            </a:r>
          </a:p>
          <a:p>
            <a:pPr eaLnBrk="1" hangingPunct="1"/>
            <a:r>
              <a:rPr lang="ru-RU" sz="2000"/>
              <a:t>Каждому типу ошибки соответствует свое исключение. Исключения являются классами, которые имеют общего предка — класс </a:t>
            </a:r>
            <a:r>
              <a:rPr lang="ru-RU" sz="2000" b="1"/>
              <a:t>Exception</a:t>
            </a:r>
            <a:r>
              <a:rPr lang="ru-RU" sz="2000"/>
              <a:t>, определенный в пространстве имен System.</a:t>
            </a:r>
          </a:p>
          <a:p>
            <a:pPr eaLnBrk="1" hangingPunct="1"/>
            <a:r>
              <a:rPr lang="ru-RU" sz="2000"/>
              <a:t>Например, при делении на ноль будет выброшено исключение DivideByZeroException, при переполнении — исключение OverflowException.</a:t>
            </a:r>
            <a:endParaRPr lang="en-US" sz="2000"/>
          </a:p>
          <a:p>
            <a:pPr eaLnBrk="1" hangingPunct="1"/>
            <a:r>
              <a:rPr lang="ru-RU" sz="2000"/>
              <a:t>В программе необходимо предусмотреть </a:t>
            </a:r>
            <a:r>
              <a:rPr lang="ru-RU" sz="2000" b="1"/>
              <a:t>обработку</a:t>
            </a:r>
            <a:r>
              <a:rPr lang="ru-RU" sz="2000"/>
              <a:t> исключений.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34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341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34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31747" name="Номер слайда 5"/>
          <p:cNvSpPr>
            <a:spLocks noGrp="1"/>
          </p:cNvSpPr>
          <p:nvPr>
            <p:ph type="sldNum" sz="quarter" idx="12"/>
          </p:nvPr>
        </p:nvSpPr>
        <p:spPr>
          <a:noFill/>
        </p:spPr>
        <p:txBody>
          <a:bodyPr/>
          <a:lstStyle/>
          <a:p>
            <a:fld id="{939D1BE8-C4BF-4152-9F49-9F525AC8C5D7}" type="slidenum">
              <a:rPr lang="ru-RU"/>
              <a:pPr/>
              <a:t>37</a:t>
            </a:fld>
            <a:endParaRPr lang="ru-RU"/>
          </a:p>
        </p:txBody>
      </p:sp>
      <p:sp>
        <p:nvSpPr>
          <p:cNvPr id="31748" name="Rectangle 2"/>
          <p:cNvSpPr>
            <a:spLocks noGrp="1" noChangeArrowheads="1"/>
          </p:cNvSpPr>
          <p:nvPr>
            <p:ph type="title"/>
          </p:nvPr>
        </p:nvSpPr>
        <p:spPr/>
        <p:txBody>
          <a:bodyPr/>
          <a:lstStyle/>
          <a:p>
            <a:pPr eaLnBrk="1" hangingPunct="1"/>
            <a:r>
              <a:rPr lang="ru-RU"/>
              <a:t>Механизм обработки исключений</a:t>
            </a:r>
          </a:p>
        </p:txBody>
      </p:sp>
      <p:sp>
        <p:nvSpPr>
          <p:cNvPr id="31749" name="Rectangle 3"/>
          <p:cNvSpPr>
            <a:spLocks noGrp="1" noChangeArrowheads="1"/>
          </p:cNvSpPr>
          <p:nvPr>
            <p:ph type="body" idx="1"/>
          </p:nvPr>
        </p:nvSpPr>
        <p:spPr>
          <a:xfrm>
            <a:off x="755650" y="836613"/>
            <a:ext cx="7632700" cy="5472112"/>
          </a:xfrm>
        </p:spPr>
        <p:txBody>
          <a:bodyPr/>
          <a:lstStyle/>
          <a:p>
            <a:pPr eaLnBrk="1" hangingPunct="1">
              <a:lnSpc>
                <a:spcPct val="120000"/>
              </a:lnSpc>
              <a:spcBef>
                <a:spcPct val="30000"/>
              </a:spcBef>
              <a:spcAft>
                <a:spcPct val="20000"/>
              </a:spcAft>
            </a:pPr>
            <a:r>
              <a:rPr lang="ru-RU" sz="2000" dirty="0">
                <a:latin typeface="+mn-lt"/>
              </a:rPr>
              <a:t>Функция или операция, в которой возникла ошибка, генерируют исключение;</a:t>
            </a:r>
          </a:p>
          <a:p>
            <a:pPr eaLnBrk="1" hangingPunct="1">
              <a:lnSpc>
                <a:spcPct val="120000"/>
              </a:lnSpc>
              <a:spcBef>
                <a:spcPct val="30000"/>
              </a:spcBef>
              <a:spcAft>
                <a:spcPct val="20000"/>
              </a:spcAft>
            </a:pPr>
            <a:r>
              <a:rPr lang="ru-RU" sz="2000" dirty="0">
                <a:latin typeface="+mn-lt"/>
              </a:rPr>
              <a:t>Выполнение текущего блока прекращается, отыскивается соответствующий обработчик исключения, ему передается управление.</a:t>
            </a:r>
          </a:p>
          <a:p>
            <a:pPr eaLnBrk="1" hangingPunct="1">
              <a:lnSpc>
                <a:spcPct val="120000"/>
              </a:lnSpc>
              <a:spcBef>
                <a:spcPct val="30000"/>
              </a:spcBef>
              <a:spcAft>
                <a:spcPct val="20000"/>
              </a:spcAft>
            </a:pPr>
            <a:r>
              <a:rPr lang="ru-RU" sz="2000" dirty="0">
                <a:latin typeface="+mn-lt"/>
              </a:rPr>
              <a:t>В любом случае (была ошибка или нет) выполняется блок </a:t>
            </a:r>
            <a:r>
              <a:rPr lang="ru-RU" sz="2000" dirty="0" err="1">
                <a:latin typeface="+mn-lt"/>
              </a:rPr>
              <a:t>finally</a:t>
            </a:r>
            <a:r>
              <a:rPr lang="ru-RU" sz="2000" dirty="0">
                <a:latin typeface="+mn-lt"/>
              </a:rPr>
              <a:t>, если он присутствует. </a:t>
            </a:r>
          </a:p>
          <a:p>
            <a:pPr eaLnBrk="1" hangingPunct="1">
              <a:lnSpc>
                <a:spcPct val="120000"/>
              </a:lnSpc>
              <a:spcBef>
                <a:spcPct val="30000"/>
              </a:spcBef>
              <a:spcAft>
                <a:spcPct val="20000"/>
              </a:spcAft>
            </a:pPr>
            <a:r>
              <a:rPr lang="ru-RU" sz="2000" dirty="0">
                <a:latin typeface="+mn-lt"/>
              </a:rPr>
              <a:t>Если обработчик не найден, вызывается стандартный обработчик исключения.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32771" name="Номер слайда 5"/>
          <p:cNvSpPr>
            <a:spLocks noGrp="1"/>
          </p:cNvSpPr>
          <p:nvPr>
            <p:ph type="sldNum" sz="quarter" idx="12"/>
          </p:nvPr>
        </p:nvSpPr>
        <p:spPr>
          <a:noFill/>
        </p:spPr>
        <p:txBody>
          <a:bodyPr/>
          <a:lstStyle/>
          <a:p>
            <a:fld id="{2A0A68CF-58CA-433F-9A03-CF4ED526E724}" type="slidenum">
              <a:rPr lang="ru-RU"/>
              <a:pPr/>
              <a:t>38</a:t>
            </a:fld>
            <a:endParaRPr lang="ru-RU"/>
          </a:p>
        </p:txBody>
      </p:sp>
      <p:sp>
        <p:nvSpPr>
          <p:cNvPr id="32772" name="Rectangle 2"/>
          <p:cNvSpPr>
            <a:spLocks noGrp="1" noChangeArrowheads="1"/>
          </p:cNvSpPr>
          <p:nvPr>
            <p:ph type="title"/>
          </p:nvPr>
        </p:nvSpPr>
        <p:spPr/>
        <p:txBody>
          <a:bodyPr/>
          <a:lstStyle/>
          <a:p>
            <a:pPr eaLnBrk="1" hangingPunct="1"/>
            <a:r>
              <a:rPr lang="ru-RU"/>
              <a:t>Пример 1: </a:t>
            </a:r>
          </a:p>
        </p:txBody>
      </p:sp>
      <p:sp>
        <p:nvSpPr>
          <p:cNvPr id="32773" name="Rectangle 3"/>
          <p:cNvSpPr>
            <a:spLocks noGrp="1" noChangeArrowheads="1"/>
          </p:cNvSpPr>
          <p:nvPr>
            <p:ph type="body" idx="1"/>
          </p:nvPr>
        </p:nvSpPr>
        <p:spPr>
          <a:xfrm>
            <a:off x="468313" y="836613"/>
            <a:ext cx="8555037" cy="5688012"/>
          </a:xfrm>
        </p:spPr>
        <p:txBody>
          <a:bodyPr/>
          <a:lstStyle/>
          <a:p>
            <a:pPr eaLnBrk="1" hangingPunct="1">
              <a:lnSpc>
                <a:spcPct val="90000"/>
              </a:lnSpc>
              <a:buFont typeface="Wingdings" pitchFamily="2" charset="2"/>
              <a:buNone/>
            </a:pPr>
            <a:r>
              <a:rPr lang="en-US" sz="2000" dirty="0">
                <a:solidFill>
                  <a:srgbClr val="006600"/>
                </a:solidFill>
                <a:latin typeface="+mn-lt"/>
              </a:rPr>
              <a:t>try {</a:t>
            </a:r>
            <a:endParaRPr lang="ru-RU" sz="2000" dirty="0">
              <a:solidFill>
                <a:srgbClr val="006600"/>
              </a:solidFill>
              <a:latin typeface="+mn-lt"/>
            </a:endParaRPr>
          </a:p>
          <a:p>
            <a:pPr eaLnBrk="1" hangingPunct="1">
              <a:lnSpc>
                <a:spcPct val="90000"/>
              </a:lnSpc>
              <a:buFont typeface="Wingdings" pitchFamily="2" charset="2"/>
              <a:buNone/>
            </a:pPr>
            <a:endParaRPr lang="en-US" sz="2000" dirty="0">
              <a:solidFill>
                <a:srgbClr val="006600"/>
              </a:solidFill>
              <a:latin typeface="+mn-lt"/>
            </a:endParaRPr>
          </a:p>
          <a:p>
            <a:pPr eaLnBrk="1" hangingPunct="1">
              <a:lnSpc>
                <a:spcPct val="90000"/>
              </a:lnSpc>
              <a:buFont typeface="Wingdings" pitchFamily="2" charset="2"/>
              <a:buNone/>
            </a:pPr>
            <a:r>
              <a:rPr lang="ru-RU" sz="2000" dirty="0">
                <a:solidFill>
                  <a:srgbClr val="006600"/>
                </a:solidFill>
                <a:latin typeface="+mn-lt"/>
              </a:rPr>
              <a:t>		</a:t>
            </a:r>
            <a:r>
              <a:rPr lang="en-US" sz="2000" dirty="0">
                <a:solidFill>
                  <a:srgbClr val="006600"/>
                </a:solidFill>
                <a:latin typeface="+mn-lt"/>
              </a:rPr>
              <a:t>// </a:t>
            </a:r>
            <a:r>
              <a:rPr lang="ru-RU" sz="2000" dirty="0">
                <a:solidFill>
                  <a:srgbClr val="006600"/>
                </a:solidFill>
                <a:latin typeface="+mn-lt"/>
              </a:rPr>
              <a:t>Контролируемый блок</a:t>
            </a:r>
            <a:r>
              <a:rPr lang="en-US" sz="2000" dirty="0">
                <a:solidFill>
                  <a:srgbClr val="006600"/>
                </a:solidFill>
                <a:latin typeface="+mn-lt"/>
              </a:rPr>
              <a:t> </a:t>
            </a:r>
          </a:p>
          <a:p>
            <a:pPr eaLnBrk="1" hangingPunct="1">
              <a:lnSpc>
                <a:spcPct val="90000"/>
              </a:lnSpc>
              <a:buFont typeface="Wingdings" pitchFamily="2" charset="2"/>
              <a:buNone/>
            </a:pPr>
            <a:r>
              <a:rPr lang="en-US" sz="2000" dirty="0">
                <a:solidFill>
                  <a:srgbClr val="006600"/>
                </a:solidFill>
                <a:latin typeface="+mn-lt"/>
              </a:rPr>
              <a:t>}</a:t>
            </a:r>
          </a:p>
          <a:p>
            <a:pPr eaLnBrk="1" hangingPunct="1">
              <a:lnSpc>
                <a:spcPct val="90000"/>
              </a:lnSpc>
              <a:buFont typeface="Wingdings" pitchFamily="2" charset="2"/>
              <a:buNone/>
            </a:pPr>
            <a:r>
              <a:rPr lang="en-US" sz="2000" dirty="0">
                <a:latin typeface="+mn-lt"/>
              </a:rPr>
              <a:t>catch ( </a:t>
            </a:r>
            <a:r>
              <a:rPr lang="en-US" sz="2000" dirty="0" err="1">
                <a:latin typeface="+mn-lt"/>
              </a:rPr>
              <a:t>OverflowException</a:t>
            </a:r>
            <a:r>
              <a:rPr lang="en-US" sz="2000" dirty="0">
                <a:latin typeface="+mn-lt"/>
              </a:rPr>
              <a:t> </a:t>
            </a:r>
            <a:r>
              <a:rPr lang="en-US" sz="2000" b="1" dirty="0">
                <a:latin typeface="+mn-lt"/>
              </a:rPr>
              <a:t>e</a:t>
            </a:r>
            <a:r>
              <a:rPr lang="en-US" sz="2000" dirty="0">
                <a:latin typeface="+mn-lt"/>
              </a:rPr>
              <a:t> ) { </a:t>
            </a:r>
            <a:endParaRPr lang="ru-RU" sz="2000" dirty="0">
              <a:latin typeface="+mn-lt"/>
            </a:endParaRPr>
          </a:p>
          <a:p>
            <a:pPr eaLnBrk="1" hangingPunct="1">
              <a:lnSpc>
                <a:spcPct val="90000"/>
              </a:lnSpc>
              <a:buFont typeface="Wingdings" pitchFamily="2" charset="2"/>
              <a:buNone/>
            </a:pPr>
            <a:endParaRPr lang="en-US" sz="2000" dirty="0">
              <a:latin typeface="+mn-lt"/>
            </a:endParaRPr>
          </a:p>
          <a:p>
            <a:pPr eaLnBrk="1" hangingPunct="1">
              <a:lnSpc>
                <a:spcPct val="90000"/>
              </a:lnSpc>
              <a:buFont typeface="Wingdings" pitchFamily="2" charset="2"/>
              <a:buNone/>
            </a:pPr>
            <a:r>
              <a:rPr lang="en-US" sz="2000" dirty="0">
                <a:latin typeface="+mn-lt"/>
              </a:rPr>
              <a:t>	</a:t>
            </a:r>
            <a:r>
              <a:rPr lang="ru-RU" sz="2000" dirty="0">
                <a:latin typeface="+mn-lt"/>
              </a:rPr>
              <a:t>			// Обработка переполнения</a:t>
            </a:r>
            <a:endParaRPr lang="en-US" sz="2000" dirty="0">
              <a:latin typeface="+mn-lt"/>
            </a:endParaRPr>
          </a:p>
          <a:p>
            <a:pPr eaLnBrk="1" hangingPunct="1">
              <a:lnSpc>
                <a:spcPct val="90000"/>
              </a:lnSpc>
              <a:buFont typeface="Wingdings" pitchFamily="2" charset="2"/>
              <a:buNone/>
            </a:pPr>
            <a:r>
              <a:rPr lang="en-US" sz="2000" dirty="0">
                <a:latin typeface="+mn-lt"/>
              </a:rPr>
              <a:t>}</a:t>
            </a:r>
          </a:p>
          <a:p>
            <a:pPr eaLnBrk="1" hangingPunct="1">
              <a:lnSpc>
                <a:spcPct val="90000"/>
              </a:lnSpc>
              <a:buFont typeface="Wingdings" pitchFamily="2" charset="2"/>
              <a:buNone/>
            </a:pPr>
            <a:r>
              <a:rPr lang="en-US" sz="2000" dirty="0">
                <a:latin typeface="+mn-lt"/>
              </a:rPr>
              <a:t>catch ( </a:t>
            </a:r>
            <a:r>
              <a:rPr lang="en-US" sz="2000" dirty="0" err="1">
                <a:latin typeface="+mn-lt"/>
              </a:rPr>
              <a:t>DivideByZeroException</a:t>
            </a:r>
            <a:r>
              <a:rPr lang="en-US" sz="2000" dirty="0">
                <a:latin typeface="+mn-lt"/>
              </a:rPr>
              <a:t> ) { </a:t>
            </a:r>
            <a:endParaRPr lang="ru-RU" sz="2000" dirty="0">
              <a:latin typeface="+mn-lt"/>
            </a:endParaRPr>
          </a:p>
          <a:p>
            <a:pPr eaLnBrk="1" hangingPunct="1">
              <a:lnSpc>
                <a:spcPct val="90000"/>
              </a:lnSpc>
              <a:buFont typeface="Wingdings" pitchFamily="2" charset="2"/>
              <a:buNone/>
            </a:pPr>
            <a:endParaRPr lang="en-US" sz="2000" dirty="0">
              <a:latin typeface="+mn-lt"/>
            </a:endParaRPr>
          </a:p>
          <a:p>
            <a:pPr eaLnBrk="1" hangingPunct="1">
              <a:lnSpc>
                <a:spcPct val="90000"/>
              </a:lnSpc>
              <a:buFont typeface="Wingdings" pitchFamily="2" charset="2"/>
              <a:buNone/>
            </a:pPr>
            <a:r>
              <a:rPr lang="en-US" sz="2000" dirty="0">
                <a:latin typeface="+mn-lt"/>
              </a:rPr>
              <a:t>	</a:t>
            </a:r>
            <a:r>
              <a:rPr lang="ru-RU" sz="2000" dirty="0">
                <a:latin typeface="+mn-lt"/>
              </a:rPr>
              <a:t>			// Обработка деления на 0</a:t>
            </a:r>
          </a:p>
          <a:p>
            <a:pPr eaLnBrk="1" hangingPunct="1">
              <a:lnSpc>
                <a:spcPct val="90000"/>
              </a:lnSpc>
              <a:buFont typeface="Wingdings" pitchFamily="2" charset="2"/>
              <a:buNone/>
            </a:pPr>
            <a:r>
              <a:rPr lang="ru-RU" sz="2000" dirty="0">
                <a:latin typeface="+mn-lt"/>
              </a:rPr>
              <a:t>}</a:t>
            </a:r>
          </a:p>
          <a:p>
            <a:pPr eaLnBrk="1" hangingPunct="1">
              <a:lnSpc>
                <a:spcPct val="90000"/>
              </a:lnSpc>
              <a:buFont typeface="Wingdings" pitchFamily="2" charset="2"/>
              <a:buNone/>
            </a:pPr>
            <a:r>
              <a:rPr lang="ru-RU" sz="2000" dirty="0" err="1">
                <a:latin typeface="+mn-lt"/>
              </a:rPr>
              <a:t>catch</a:t>
            </a:r>
            <a:r>
              <a:rPr lang="ru-RU" sz="2000" dirty="0">
                <a:latin typeface="+mn-lt"/>
              </a:rPr>
              <a:t> { </a:t>
            </a:r>
          </a:p>
          <a:p>
            <a:pPr eaLnBrk="1" hangingPunct="1">
              <a:lnSpc>
                <a:spcPct val="90000"/>
              </a:lnSpc>
              <a:buFont typeface="Wingdings" pitchFamily="2" charset="2"/>
              <a:buNone/>
            </a:pPr>
            <a:r>
              <a:rPr lang="ru-RU" sz="2000" dirty="0">
                <a:latin typeface="+mn-lt"/>
              </a:rPr>
              <a:t>		// Обработка всех остальных исключений </a:t>
            </a:r>
          </a:p>
          <a:p>
            <a:pPr eaLnBrk="1" hangingPunct="1">
              <a:lnSpc>
                <a:spcPct val="90000"/>
              </a:lnSpc>
              <a:buFont typeface="Wingdings" pitchFamily="2" charset="2"/>
              <a:buNone/>
            </a:pPr>
            <a:r>
              <a:rPr lang="ru-RU" sz="2000" dirty="0">
                <a:latin typeface="+mn-lt"/>
              </a:rPr>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33795" name="Номер слайда 5"/>
          <p:cNvSpPr>
            <a:spLocks noGrp="1"/>
          </p:cNvSpPr>
          <p:nvPr>
            <p:ph type="sldNum" sz="quarter" idx="12"/>
          </p:nvPr>
        </p:nvSpPr>
        <p:spPr>
          <a:noFill/>
        </p:spPr>
        <p:txBody>
          <a:bodyPr/>
          <a:lstStyle/>
          <a:p>
            <a:fld id="{4F0ADFAF-3968-4300-801A-C01AA952CEAB}" type="slidenum">
              <a:rPr lang="ru-RU"/>
              <a:pPr/>
              <a:t>39</a:t>
            </a:fld>
            <a:endParaRPr lang="ru-RU"/>
          </a:p>
        </p:txBody>
      </p:sp>
      <p:sp>
        <p:nvSpPr>
          <p:cNvPr id="33796" name="Rectangle 2"/>
          <p:cNvSpPr>
            <a:spLocks noGrp="1" noChangeArrowheads="1"/>
          </p:cNvSpPr>
          <p:nvPr>
            <p:ph type="title"/>
          </p:nvPr>
        </p:nvSpPr>
        <p:spPr>
          <a:xfrm>
            <a:off x="468313" y="115888"/>
            <a:ext cx="5471839" cy="519112"/>
          </a:xfrm>
        </p:spPr>
        <p:txBody>
          <a:bodyPr/>
          <a:lstStyle/>
          <a:p>
            <a:pPr eaLnBrk="1" hangingPunct="1"/>
            <a:r>
              <a:rPr lang="ru-RU" dirty="0"/>
              <a:t>Пример 2: проверка ввода </a:t>
            </a:r>
          </a:p>
        </p:txBody>
      </p:sp>
      <p:sp>
        <p:nvSpPr>
          <p:cNvPr id="326659" name="Rectangle 3"/>
          <p:cNvSpPr>
            <a:spLocks noGrp="1" noChangeArrowheads="1"/>
          </p:cNvSpPr>
          <p:nvPr>
            <p:ph type="body" idx="1"/>
          </p:nvPr>
        </p:nvSpPr>
        <p:spPr>
          <a:xfrm>
            <a:off x="468313" y="620713"/>
            <a:ext cx="8555037" cy="6237287"/>
          </a:xfrm>
        </p:spPr>
        <p:txBody>
          <a:bodyPr/>
          <a:lstStyle/>
          <a:p>
            <a:pPr eaLnBrk="1" hangingPunct="1">
              <a:lnSpc>
                <a:spcPct val="80000"/>
              </a:lnSpc>
              <a:buFont typeface="Wingdings" pitchFamily="2" charset="2"/>
              <a:buNone/>
            </a:pPr>
            <a:r>
              <a:rPr lang="en-US" sz="1800" dirty="0">
                <a:latin typeface="+mn-lt"/>
              </a:rPr>
              <a:t>static void Main() {</a:t>
            </a:r>
          </a:p>
          <a:p>
            <a:pPr eaLnBrk="1" hangingPunct="1">
              <a:lnSpc>
                <a:spcPct val="80000"/>
              </a:lnSpc>
              <a:buFont typeface="Wingdings" pitchFamily="2" charset="2"/>
              <a:buNone/>
            </a:pPr>
            <a:r>
              <a:rPr lang="en-US" sz="1800" dirty="0">
                <a:latin typeface="+mn-lt"/>
              </a:rPr>
              <a:t>            </a:t>
            </a:r>
            <a:r>
              <a:rPr lang="en-US" sz="1800" b="1" dirty="0">
                <a:latin typeface="+mn-lt"/>
              </a:rPr>
              <a:t>try</a:t>
            </a:r>
          </a:p>
          <a:p>
            <a:pPr eaLnBrk="1" hangingPunct="1">
              <a:lnSpc>
                <a:spcPct val="80000"/>
              </a:lnSpc>
              <a:buFont typeface="Wingdings" pitchFamily="2" charset="2"/>
              <a:buNone/>
            </a:pPr>
            <a:r>
              <a:rPr lang="en-US" sz="1800" b="1" dirty="0">
                <a:latin typeface="+mn-lt"/>
              </a:rPr>
              <a:t>            {</a:t>
            </a:r>
          </a:p>
          <a:p>
            <a:pPr eaLnBrk="1" hangingPunct="1">
              <a:lnSpc>
                <a:spcPct val="80000"/>
              </a:lnSpc>
              <a:buFont typeface="Wingdings" pitchFamily="2" charset="2"/>
              <a:buNone/>
            </a:pPr>
            <a:r>
              <a:rPr lang="en-US" sz="1800" dirty="0">
                <a:latin typeface="+mn-lt"/>
              </a:rPr>
              <a:t>                </a:t>
            </a:r>
            <a:r>
              <a:rPr lang="ru-RU" sz="1800" dirty="0" err="1">
                <a:latin typeface="+mn-lt"/>
              </a:rPr>
              <a:t>Console.WriteLine</a:t>
            </a:r>
            <a:r>
              <a:rPr lang="ru-RU" sz="1800" dirty="0">
                <a:latin typeface="+mn-lt"/>
              </a:rPr>
              <a:t>( "Введите напряжение:" );</a:t>
            </a:r>
          </a:p>
          <a:p>
            <a:pPr eaLnBrk="1" hangingPunct="1">
              <a:lnSpc>
                <a:spcPct val="80000"/>
              </a:lnSpc>
              <a:buFont typeface="Wingdings" pitchFamily="2" charset="2"/>
              <a:buNone/>
            </a:pPr>
            <a:r>
              <a:rPr lang="ru-RU" sz="1800" dirty="0">
                <a:latin typeface="+mn-lt"/>
              </a:rPr>
              <a:t>                </a:t>
            </a:r>
            <a:r>
              <a:rPr lang="en-US" sz="1800" dirty="0">
                <a:solidFill>
                  <a:schemeClr val="hlink"/>
                </a:solidFill>
                <a:latin typeface="+mn-lt"/>
              </a:rPr>
              <a:t>double </a:t>
            </a:r>
            <a:r>
              <a:rPr lang="ru-RU" sz="1800" dirty="0" err="1">
                <a:solidFill>
                  <a:schemeClr val="hlink"/>
                </a:solidFill>
                <a:latin typeface="+mn-lt"/>
              </a:rPr>
              <a:t>u</a:t>
            </a:r>
            <a:r>
              <a:rPr lang="ru-RU" sz="1800" dirty="0">
                <a:solidFill>
                  <a:schemeClr val="hlink"/>
                </a:solidFill>
                <a:latin typeface="+mn-lt"/>
              </a:rPr>
              <a:t> = </a:t>
            </a:r>
            <a:r>
              <a:rPr lang="ru-RU" sz="1800" dirty="0" err="1">
                <a:solidFill>
                  <a:schemeClr val="hlink"/>
                </a:solidFill>
                <a:latin typeface="+mn-lt"/>
              </a:rPr>
              <a:t>double.Parse</a:t>
            </a:r>
            <a:r>
              <a:rPr lang="ru-RU" sz="1800" dirty="0">
                <a:solidFill>
                  <a:schemeClr val="hlink"/>
                </a:solidFill>
                <a:latin typeface="+mn-lt"/>
              </a:rPr>
              <a:t>( </a:t>
            </a:r>
            <a:r>
              <a:rPr lang="ru-RU" sz="1800" dirty="0" err="1">
                <a:solidFill>
                  <a:schemeClr val="hlink"/>
                </a:solidFill>
                <a:latin typeface="+mn-lt"/>
              </a:rPr>
              <a:t>Console.ReadLine</a:t>
            </a:r>
            <a:r>
              <a:rPr lang="ru-RU" sz="1800" dirty="0">
                <a:solidFill>
                  <a:schemeClr val="hlink"/>
                </a:solidFill>
                <a:latin typeface="+mn-lt"/>
              </a:rPr>
              <a:t>() );</a:t>
            </a:r>
          </a:p>
          <a:p>
            <a:pPr eaLnBrk="1" hangingPunct="1">
              <a:lnSpc>
                <a:spcPct val="80000"/>
              </a:lnSpc>
              <a:spcBef>
                <a:spcPts val="1200"/>
              </a:spcBef>
              <a:buFont typeface="Wingdings" pitchFamily="2" charset="2"/>
              <a:buNone/>
            </a:pPr>
            <a:r>
              <a:rPr lang="ru-RU" sz="1800" dirty="0">
                <a:latin typeface="+mn-lt"/>
              </a:rPr>
              <a:t>                </a:t>
            </a:r>
            <a:r>
              <a:rPr lang="ru-RU" sz="1800" dirty="0" err="1">
                <a:latin typeface="+mn-lt"/>
              </a:rPr>
              <a:t>Console.WriteLine</a:t>
            </a:r>
            <a:r>
              <a:rPr lang="ru-RU" sz="1800" dirty="0">
                <a:latin typeface="+mn-lt"/>
              </a:rPr>
              <a:t>( "Введите сопротивление:" );</a:t>
            </a:r>
          </a:p>
          <a:p>
            <a:pPr eaLnBrk="1" hangingPunct="1">
              <a:lnSpc>
                <a:spcPct val="80000"/>
              </a:lnSpc>
              <a:buFont typeface="Wingdings" pitchFamily="2" charset="2"/>
              <a:buNone/>
            </a:pPr>
            <a:r>
              <a:rPr lang="ru-RU" sz="1800" dirty="0">
                <a:latin typeface="+mn-lt"/>
              </a:rPr>
              <a:t>                </a:t>
            </a:r>
            <a:r>
              <a:rPr lang="en-US" sz="1800" dirty="0">
                <a:solidFill>
                  <a:schemeClr val="hlink"/>
                </a:solidFill>
                <a:latin typeface="+mn-lt"/>
              </a:rPr>
              <a:t>double r = </a:t>
            </a:r>
            <a:r>
              <a:rPr lang="en-US" sz="1800" dirty="0" err="1">
                <a:solidFill>
                  <a:schemeClr val="hlink"/>
                </a:solidFill>
                <a:latin typeface="+mn-lt"/>
              </a:rPr>
              <a:t>double.Parse</a:t>
            </a:r>
            <a:r>
              <a:rPr lang="en-US" sz="1800" dirty="0">
                <a:solidFill>
                  <a:schemeClr val="hlink"/>
                </a:solidFill>
                <a:latin typeface="+mn-lt"/>
              </a:rPr>
              <a:t>(</a:t>
            </a:r>
            <a:r>
              <a:rPr lang="ru-RU" sz="1800" dirty="0" err="1">
                <a:solidFill>
                  <a:schemeClr val="hlink"/>
                </a:solidFill>
                <a:latin typeface="+mn-lt"/>
              </a:rPr>
              <a:t>Console.ReadLine</a:t>
            </a:r>
            <a:r>
              <a:rPr lang="ru-RU" sz="1800" dirty="0">
                <a:solidFill>
                  <a:schemeClr val="hlink"/>
                </a:solidFill>
                <a:latin typeface="+mn-lt"/>
              </a:rPr>
              <a:t>()</a:t>
            </a:r>
            <a:r>
              <a:rPr lang="en-US" sz="1800" dirty="0">
                <a:solidFill>
                  <a:schemeClr val="hlink"/>
                </a:solidFill>
                <a:latin typeface="+mn-lt"/>
              </a:rPr>
              <a:t> );</a:t>
            </a:r>
          </a:p>
          <a:p>
            <a:pPr eaLnBrk="1" hangingPunct="1">
              <a:lnSpc>
                <a:spcPct val="80000"/>
              </a:lnSpc>
              <a:spcBef>
                <a:spcPts val="1200"/>
              </a:spcBef>
              <a:buFont typeface="Wingdings" pitchFamily="2" charset="2"/>
              <a:buNone/>
            </a:pPr>
            <a:r>
              <a:rPr lang="en-US" sz="1800" dirty="0">
                <a:latin typeface="+mn-lt"/>
              </a:rPr>
              <a:t>                double </a:t>
            </a:r>
            <a:r>
              <a:rPr lang="en-US" sz="1800" dirty="0" err="1">
                <a:latin typeface="+mn-lt"/>
              </a:rPr>
              <a:t>i</a:t>
            </a:r>
            <a:r>
              <a:rPr lang="en-US" sz="1800" dirty="0">
                <a:latin typeface="+mn-lt"/>
              </a:rPr>
              <a:t> = u / r;</a:t>
            </a:r>
          </a:p>
          <a:p>
            <a:pPr eaLnBrk="1" hangingPunct="1">
              <a:lnSpc>
                <a:spcPct val="80000"/>
              </a:lnSpc>
              <a:buFont typeface="Wingdings" pitchFamily="2" charset="2"/>
              <a:buNone/>
            </a:pPr>
            <a:r>
              <a:rPr lang="en-US" sz="1800" dirty="0">
                <a:latin typeface="+mn-lt"/>
              </a:rPr>
              <a:t>                </a:t>
            </a:r>
            <a:r>
              <a:rPr lang="en-US" sz="1800" dirty="0" err="1">
                <a:latin typeface="+mn-lt"/>
              </a:rPr>
              <a:t>Console.WriteLine</a:t>
            </a:r>
            <a:r>
              <a:rPr lang="en-US" sz="1800" dirty="0">
                <a:latin typeface="+mn-lt"/>
              </a:rPr>
              <a:t>( "</a:t>
            </a:r>
            <a:r>
              <a:rPr lang="ru-RU" sz="1800" dirty="0">
                <a:latin typeface="+mn-lt"/>
              </a:rPr>
              <a:t>Сила</a:t>
            </a:r>
            <a:r>
              <a:rPr lang="en-US" sz="1800" dirty="0">
                <a:latin typeface="+mn-lt"/>
              </a:rPr>
              <a:t> </a:t>
            </a:r>
            <a:r>
              <a:rPr lang="ru-RU" sz="1800" dirty="0">
                <a:latin typeface="+mn-lt"/>
              </a:rPr>
              <a:t>тока</a:t>
            </a:r>
            <a:r>
              <a:rPr lang="en-US" sz="1800" dirty="0">
                <a:latin typeface="+mn-lt"/>
              </a:rPr>
              <a:t> - " + </a:t>
            </a:r>
            <a:r>
              <a:rPr lang="en-US" sz="1800" dirty="0" err="1">
                <a:latin typeface="+mn-lt"/>
              </a:rPr>
              <a:t>i</a:t>
            </a:r>
            <a:r>
              <a:rPr lang="en-US" sz="1800" dirty="0">
                <a:latin typeface="+mn-lt"/>
              </a:rPr>
              <a:t> );</a:t>
            </a:r>
          </a:p>
          <a:p>
            <a:pPr eaLnBrk="1" hangingPunct="1">
              <a:lnSpc>
                <a:spcPct val="80000"/>
              </a:lnSpc>
              <a:buFont typeface="Wingdings" pitchFamily="2" charset="2"/>
              <a:buNone/>
            </a:pPr>
            <a:r>
              <a:rPr lang="en-US" sz="1800" dirty="0">
                <a:latin typeface="+mn-lt"/>
              </a:rPr>
              <a:t>            </a:t>
            </a:r>
            <a:r>
              <a:rPr lang="en-US" sz="1800" b="1" dirty="0">
                <a:latin typeface="+mn-lt"/>
              </a:rPr>
              <a:t>}</a:t>
            </a:r>
          </a:p>
          <a:p>
            <a:pPr eaLnBrk="1" hangingPunct="1">
              <a:lnSpc>
                <a:spcPct val="80000"/>
              </a:lnSpc>
              <a:buFont typeface="Wingdings" pitchFamily="2" charset="2"/>
              <a:buNone/>
            </a:pPr>
            <a:r>
              <a:rPr lang="en-US" sz="1800" dirty="0">
                <a:latin typeface="+mn-lt"/>
              </a:rPr>
              <a:t>            </a:t>
            </a:r>
            <a:r>
              <a:rPr lang="en-US" sz="1800" b="1" dirty="0">
                <a:latin typeface="+mn-lt"/>
              </a:rPr>
              <a:t>catch</a:t>
            </a:r>
            <a:r>
              <a:rPr lang="en-US" sz="1800" dirty="0">
                <a:latin typeface="+mn-lt"/>
              </a:rPr>
              <a:t> ( </a:t>
            </a:r>
            <a:r>
              <a:rPr lang="en-US" sz="1800" dirty="0" err="1">
                <a:solidFill>
                  <a:schemeClr val="hlink"/>
                </a:solidFill>
                <a:latin typeface="+mn-lt"/>
              </a:rPr>
              <a:t>FormatException</a:t>
            </a:r>
            <a:r>
              <a:rPr lang="en-US" sz="1800" dirty="0">
                <a:solidFill>
                  <a:schemeClr val="hlink"/>
                </a:solidFill>
                <a:latin typeface="+mn-lt"/>
              </a:rPr>
              <a:t> </a:t>
            </a:r>
            <a:r>
              <a:rPr lang="en-US" sz="1800" dirty="0">
                <a:latin typeface="+mn-lt"/>
              </a:rPr>
              <a:t>)</a:t>
            </a:r>
          </a:p>
          <a:p>
            <a:pPr eaLnBrk="1" hangingPunct="1">
              <a:lnSpc>
                <a:spcPct val="80000"/>
              </a:lnSpc>
              <a:buFont typeface="Wingdings" pitchFamily="2" charset="2"/>
              <a:buNone/>
            </a:pPr>
            <a:r>
              <a:rPr lang="en-US" sz="1800" dirty="0">
                <a:latin typeface="+mn-lt"/>
              </a:rPr>
              <a:t>            {</a:t>
            </a:r>
            <a:endParaRPr lang="ru-RU" sz="1800" dirty="0">
              <a:latin typeface="+mn-lt"/>
            </a:endParaRPr>
          </a:p>
          <a:p>
            <a:pPr eaLnBrk="1" hangingPunct="1">
              <a:lnSpc>
                <a:spcPct val="80000"/>
              </a:lnSpc>
              <a:buFont typeface="Wingdings" pitchFamily="2" charset="2"/>
              <a:buNone/>
            </a:pPr>
            <a:r>
              <a:rPr lang="ru-RU" sz="1800" dirty="0">
                <a:latin typeface="+mn-lt"/>
              </a:rPr>
              <a:t>                </a:t>
            </a:r>
            <a:r>
              <a:rPr lang="en-US" sz="1800" dirty="0">
                <a:latin typeface="+mn-lt"/>
              </a:rPr>
              <a:t>Console</a:t>
            </a:r>
            <a:r>
              <a:rPr lang="ru-RU" sz="1800" dirty="0">
                <a:latin typeface="+mn-lt"/>
              </a:rPr>
              <a:t>.</a:t>
            </a:r>
            <a:r>
              <a:rPr lang="en-US" sz="1800" dirty="0" err="1">
                <a:latin typeface="+mn-lt"/>
              </a:rPr>
              <a:t>WriteLine</a:t>
            </a:r>
            <a:r>
              <a:rPr lang="ru-RU" sz="1800" dirty="0">
                <a:latin typeface="+mn-lt"/>
              </a:rPr>
              <a:t>( "Неверный формат ввода!" </a:t>
            </a:r>
            <a:r>
              <a:rPr lang="en-US" sz="1800" dirty="0">
                <a:latin typeface="+mn-lt"/>
              </a:rPr>
              <a:t>);</a:t>
            </a:r>
          </a:p>
          <a:p>
            <a:pPr eaLnBrk="1" hangingPunct="1">
              <a:lnSpc>
                <a:spcPct val="80000"/>
              </a:lnSpc>
              <a:buFont typeface="Wingdings" pitchFamily="2" charset="2"/>
              <a:buNone/>
            </a:pPr>
            <a:r>
              <a:rPr lang="en-US" sz="1800" dirty="0">
                <a:latin typeface="+mn-lt"/>
              </a:rPr>
              <a:t>            }</a:t>
            </a:r>
          </a:p>
          <a:p>
            <a:pPr eaLnBrk="1" hangingPunct="1">
              <a:lnSpc>
                <a:spcPct val="80000"/>
              </a:lnSpc>
              <a:buFont typeface="Wingdings" pitchFamily="2" charset="2"/>
              <a:buNone/>
            </a:pPr>
            <a:r>
              <a:rPr lang="en-US" sz="1800" dirty="0">
                <a:latin typeface="+mn-lt"/>
              </a:rPr>
              <a:t>            catch</a:t>
            </a:r>
            <a:r>
              <a:rPr lang="ru-RU" sz="1800" dirty="0">
                <a:latin typeface="+mn-lt"/>
              </a:rPr>
              <a:t>                                            </a:t>
            </a:r>
            <a:r>
              <a:rPr lang="en-US" sz="1800" dirty="0">
                <a:latin typeface="+mn-lt"/>
              </a:rPr>
              <a:t>// </a:t>
            </a:r>
            <a:r>
              <a:rPr lang="ru-RU" sz="1800" dirty="0">
                <a:latin typeface="+mn-lt"/>
              </a:rPr>
              <a:t>общий случай</a:t>
            </a:r>
            <a:endParaRPr lang="en-US" sz="1800" dirty="0">
              <a:latin typeface="+mn-lt"/>
            </a:endParaRPr>
          </a:p>
          <a:p>
            <a:pPr eaLnBrk="1" hangingPunct="1">
              <a:lnSpc>
                <a:spcPct val="80000"/>
              </a:lnSpc>
              <a:buFont typeface="Wingdings" pitchFamily="2" charset="2"/>
              <a:buNone/>
            </a:pPr>
            <a:r>
              <a:rPr lang="en-US" sz="1800" dirty="0">
                <a:latin typeface="+mn-lt"/>
              </a:rPr>
              <a:t>            {</a:t>
            </a:r>
          </a:p>
          <a:p>
            <a:pPr eaLnBrk="1" hangingPunct="1">
              <a:lnSpc>
                <a:spcPct val="80000"/>
              </a:lnSpc>
              <a:buFont typeface="Wingdings" pitchFamily="2" charset="2"/>
              <a:buNone/>
            </a:pPr>
            <a:r>
              <a:rPr lang="en-US" sz="1800" dirty="0">
                <a:latin typeface="+mn-lt"/>
              </a:rPr>
              <a:t>                </a:t>
            </a:r>
            <a:r>
              <a:rPr lang="en-US" sz="1800" dirty="0" err="1">
                <a:latin typeface="+mn-lt"/>
              </a:rPr>
              <a:t>Console.WriteLine</a:t>
            </a:r>
            <a:r>
              <a:rPr lang="en-US" sz="1800" dirty="0">
                <a:latin typeface="+mn-lt"/>
              </a:rPr>
              <a:t>( "</a:t>
            </a:r>
            <a:r>
              <a:rPr lang="ru-RU" sz="1800" dirty="0">
                <a:latin typeface="+mn-lt"/>
              </a:rPr>
              <a:t>Неопознанное</a:t>
            </a:r>
            <a:r>
              <a:rPr lang="en-US" sz="1800" dirty="0">
                <a:latin typeface="+mn-lt"/>
              </a:rPr>
              <a:t> </a:t>
            </a:r>
            <a:r>
              <a:rPr lang="ru-RU" sz="1800" dirty="0">
                <a:latin typeface="+mn-lt"/>
              </a:rPr>
              <a:t>исключение</a:t>
            </a:r>
            <a:r>
              <a:rPr lang="en-US" sz="1800" dirty="0">
                <a:latin typeface="+mn-lt"/>
              </a:rPr>
              <a:t>" );</a:t>
            </a:r>
          </a:p>
          <a:p>
            <a:pPr eaLnBrk="1" hangingPunct="1">
              <a:lnSpc>
                <a:spcPct val="80000"/>
              </a:lnSpc>
              <a:buFont typeface="Wingdings" pitchFamily="2" charset="2"/>
              <a:buNone/>
            </a:pPr>
            <a:r>
              <a:rPr lang="en-US" sz="1800" dirty="0">
                <a:latin typeface="+mn-lt"/>
              </a:rPr>
              <a:t>            </a:t>
            </a:r>
            <a:r>
              <a:rPr lang="ru-RU" sz="1800" dirty="0">
                <a:latin typeface="+mn-lt"/>
              </a:rPr>
              <a:t>}</a:t>
            </a:r>
          </a:p>
          <a:p>
            <a:pPr eaLnBrk="1" hangingPunct="1">
              <a:lnSpc>
                <a:spcPct val="80000"/>
              </a:lnSpc>
              <a:buFont typeface="Wingdings" pitchFamily="2" charset="2"/>
              <a:buNone/>
            </a:pPr>
            <a:r>
              <a:rPr lang="ru-RU" sz="1800" dirty="0">
                <a:latin typeface="+mn-lt"/>
              </a:rPr>
              <a:t>        }</a:t>
            </a:r>
          </a:p>
        </p:txBody>
      </p:sp>
      <p:sp>
        <p:nvSpPr>
          <p:cNvPr id="6" name="TextBox 5"/>
          <p:cNvSpPr txBox="1"/>
          <p:nvPr/>
        </p:nvSpPr>
        <p:spPr>
          <a:xfrm>
            <a:off x="3491880" y="548680"/>
            <a:ext cx="5485797" cy="923330"/>
          </a:xfrm>
          <a:prstGeom prst="rect">
            <a:avLst/>
          </a:prstGeom>
          <a:solidFill>
            <a:schemeClr val="accent1"/>
          </a:solidFill>
          <a:ln>
            <a:solidFill>
              <a:schemeClr val="tx1"/>
            </a:solidFill>
          </a:ln>
        </p:spPr>
        <p:txBody>
          <a:bodyPr wrap="none" rtlCol="0">
            <a:spAutoFit/>
          </a:bodyPr>
          <a:lstStyle/>
          <a:p>
            <a:r>
              <a:rPr lang="en-US" sz="1800" dirty="0"/>
              <a:t>if  (</a:t>
            </a:r>
            <a:r>
              <a:rPr lang="en-US" sz="1800" dirty="0">
                <a:solidFill>
                  <a:schemeClr val="accent6">
                    <a:lumMod val="75000"/>
                  </a:schemeClr>
                </a:solidFill>
              </a:rPr>
              <a:t>u</a:t>
            </a:r>
            <a:r>
              <a:rPr lang="en-US" sz="1800" dirty="0"/>
              <a:t> &lt; 0) </a:t>
            </a:r>
          </a:p>
          <a:p>
            <a:r>
              <a:rPr lang="en-US" sz="1800" dirty="0"/>
              <a:t>    { </a:t>
            </a:r>
            <a:r>
              <a:rPr lang="ru-RU" sz="1800" kern="0" dirty="0" err="1">
                <a:solidFill>
                  <a:srgbClr val="000000"/>
                </a:solidFill>
                <a:latin typeface="Verdana"/>
              </a:rPr>
              <a:t>Console.WriteLine</a:t>
            </a:r>
            <a:r>
              <a:rPr lang="ru-RU" sz="1800" kern="0" dirty="0">
                <a:solidFill>
                  <a:srgbClr val="000000"/>
                </a:solidFill>
                <a:latin typeface="Verdana"/>
              </a:rPr>
              <a:t>( </a:t>
            </a:r>
            <a:r>
              <a:rPr lang="en-US" sz="1800" kern="0" dirty="0">
                <a:solidFill>
                  <a:srgbClr val="000000"/>
                </a:solidFill>
                <a:latin typeface="Verdana"/>
              </a:rPr>
              <a:t>"</a:t>
            </a:r>
            <a:r>
              <a:rPr lang="ru-RU" sz="1800" kern="0" dirty="0">
                <a:solidFill>
                  <a:srgbClr val="000000"/>
                </a:solidFill>
                <a:latin typeface="Verdana"/>
              </a:rPr>
              <a:t>Недопустимое </a:t>
            </a:r>
            <a:r>
              <a:rPr lang="en-US" sz="1800" kern="0" dirty="0">
                <a:solidFill>
                  <a:srgbClr val="000000"/>
                </a:solidFill>
                <a:latin typeface="Verdana"/>
              </a:rPr>
              <a:t>…</a:t>
            </a:r>
            <a:r>
              <a:rPr lang="ru-RU" sz="1800" kern="0" dirty="0">
                <a:solidFill>
                  <a:srgbClr val="000000"/>
                </a:solidFill>
                <a:latin typeface="Verdana"/>
              </a:rPr>
              <a:t>" );</a:t>
            </a:r>
            <a:endParaRPr lang="en-US" sz="1800" kern="0" dirty="0">
              <a:solidFill>
                <a:srgbClr val="000000"/>
              </a:solidFill>
              <a:latin typeface="Verdana"/>
            </a:endParaRPr>
          </a:p>
          <a:p>
            <a:r>
              <a:rPr lang="en-US" sz="1800" b="1" kern="0" dirty="0">
                <a:solidFill>
                  <a:srgbClr val="000000"/>
                </a:solidFill>
                <a:latin typeface="Verdana"/>
              </a:rPr>
              <a:t>       return</a:t>
            </a:r>
            <a:r>
              <a:rPr lang="en-US" sz="1800" kern="0" dirty="0">
                <a:solidFill>
                  <a:srgbClr val="000000"/>
                </a:solidFill>
                <a:latin typeface="Verdana"/>
              </a:rPr>
              <a:t>; }</a:t>
            </a:r>
            <a:endParaRPr lang="ru-RU" dirty="0"/>
          </a:p>
        </p:txBody>
      </p:sp>
      <p:sp>
        <p:nvSpPr>
          <p:cNvPr id="7" name="Стрелка углом вверх 6"/>
          <p:cNvSpPr/>
          <p:nvPr/>
        </p:nvSpPr>
        <p:spPr bwMode="auto">
          <a:xfrm rot="16200000" flipH="1">
            <a:off x="7128284" y="1232756"/>
            <a:ext cx="792088" cy="1296144"/>
          </a:xfrm>
          <a:prstGeom prst="bentUpArrow">
            <a:avLst>
              <a:gd name="adj1" fmla="val 11562"/>
              <a:gd name="adj2" fmla="val 12474"/>
              <a:gd name="adj3" fmla="val 50000"/>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a:ln>
                <a:noFill/>
              </a:ln>
              <a:solidFill>
                <a:schemeClr val="tx1"/>
              </a:solidFill>
              <a:effectLst/>
              <a:latin typeface="Verdana" pitchFamily="34" charset="0"/>
            </a:endParaRPr>
          </a:p>
        </p:txBody>
      </p:sp>
      <p:sp>
        <p:nvSpPr>
          <p:cNvPr id="9" name="Стрелка углом вверх 8"/>
          <p:cNvSpPr/>
          <p:nvPr/>
        </p:nvSpPr>
        <p:spPr bwMode="auto">
          <a:xfrm rot="16200000" flipH="1">
            <a:off x="7128284" y="1304764"/>
            <a:ext cx="1512168" cy="1872208"/>
          </a:xfrm>
          <a:prstGeom prst="bentUpArrow">
            <a:avLst>
              <a:gd name="adj1" fmla="val 6135"/>
              <a:gd name="adj2" fmla="val 6797"/>
              <a:gd name="adj3" fmla="val 28690"/>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a:ln>
                <a:noFill/>
              </a:ln>
              <a:solidFill>
                <a:schemeClr val="tx1"/>
              </a:solidFill>
              <a:effectLst/>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6659">
                                            <p:txEl>
                                              <p:pRg st="10" end="1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6659">
                                            <p:txEl>
                                              <p:pRg st="11" end="1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6659">
                                            <p:txEl>
                                              <p:pRg st="12" end="1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6659">
                                            <p:txEl>
                                              <p:pRg st="13" end="1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6659">
                                            <p:txEl>
                                              <p:pRg st="14" end="1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6659">
                                            <p:txEl>
                                              <p:pRg st="15" end="1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6659">
                                            <p:txEl>
                                              <p:pRg st="16" end="1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6659">
                                            <p:txEl>
                                              <p:pRg st="17" end="1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2" presetClass="entr" presetSubtype="4" fill="hold" grpId="0" nodeType="afterEffect">
                                  <p:stCondLst>
                                    <p:cond delay="100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14339" name="Номер слайда 5"/>
          <p:cNvSpPr>
            <a:spLocks noGrp="1"/>
          </p:cNvSpPr>
          <p:nvPr>
            <p:ph type="sldNum" sz="quarter" idx="12"/>
          </p:nvPr>
        </p:nvSpPr>
        <p:spPr>
          <a:noFill/>
        </p:spPr>
        <p:txBody>
          <a:bodyPr/>
          <a:lstStyle/>
          <a:p>
            <a:fld id="{A832D9F4-5639-40E5-BC91-B4F313A3B3EA}" type="slidenum">
              <a:rPr lang="ru-RU" smtClean="0">
                <a:solidFill>
                  <a:srgbClr val="000000"/>
                </a:solidFill>
              </a:rPr>
              <a:pPr/>
              <a:t>4</a:t>
            </a:fld>
            <a:endParaRPr lang="ru-RU">
              <a:solidFill>
                <a:srgbClr val="000000"/>
              </a:solidFill>
            </a:endParaRPr>
          </a:p>
        </p:txBody>
      </p:sp>
      <p:sp>
        <p:nvSpPr>
          <p:cNvPr id="14340" name="Rectangle 2"/>
          <p:cNvSpPr>
            <a:spLocks noGrp="1" noChangeArrowheads="1"/>
          </p:cNvSpPr>
          <p:nvPr>
            <p:ph type="body" idx="1"/>
          </p:nvPr>
        </p:nvSpPr>
        <p:spPr>
          <a:xfrm>
            <a:off x="611188" y="1916113"/>
            <a:ext cx="7993062" cy="2952750"/>
          </a:xfrm>
        </p:spPr>
        <p:txBody>
          <a:bodyPr/>
          <a:lstStyle/>
          <a:p>
            <a:pPr eaLnBrk="1" hangingPunct="1">
              <a:lnSpc>
                <a:spcPct val="150000"/>
              </a:lnSpc>
            </a:pPr>
            <a:r>
              <a:rPr lang="ru-RU" b="1"/>
              <a:t>внутреннее представление данных</a:t>
            </a:r>
            <a:r>
              <a:rPr lang="ru-RU"/>
              <a:t> </a:t>
            </a:r>
            <a:r>
              <a:rPr lang="en-US"/>
              <a:t>  </a:t>
            </a:r>
            <a:r>
              <a:rPr lang="ru-RU"/>
              <a:t>=</a:t>
            </a:r>
            <a:r>
              <a:rPr lang="en-US"/>
              <a:t>&gt;</a:t>
            </a:r>
            <a:r>
              <a:rPr lang="ru-RU"/>
              <a:t>  </a:t>
            </a:r>
            <a:r>
              <a:rPr lang="ru-RU" i="1"/>
              <a:t>множество их возможных значений</a:t>
            </a:r>
          </a:p>
          <a:p>
            <a:pPr eaLnBrk="1" hangingPunct="1">
              <a:lnSpc>
                <a:spcPct val="150000"/>
              </a:lnSpc>
            </a:pPr>
            <a:endParaRPr lang="en-US"/>
          </a:p>
          <a:p>
            <a:pPr eaLnBrk="1" hangingPunct="1">
              <a:lnSpc>
                <a:spcPct val="150000"/>
              </a:lnSpc>
            </a:pPr>
            <a:r>
              <a:rPr lang="ru-RU" b="1"/>
              <a:t>допустимые действия над данными</a:t>
            </a:r>
            <a:r>
              <a:rPr lang="ru-RU"/>
              <a:t> </a:t>
            </a:r>
            <a:r>
              <a:rPr lang="en-US"/>
              <a:t>=&gt; </a:t>
            </a:r>
            <a:r>
              <a:rPr lang="ru-RU" i="1"/>
              <a:t>операции и функции</a:t>
            </a:r>
          </a:p>
        </p:txBody>
      </p:sp>
      <p:sp>
        <p:nvSpPr>
          <p:cNvPr id="14341" name="Rectangle 3"/>
          <p:cNvSpPr>
            <a:spLocks noChangeArrowheads="1"/>
          </p:cNvSpPr>
          <p:nvPr/>
        </p:nvSpPr>
        <p:spPr bwMode="auto">
          <a:xfrm>
            <a:off x="1116013" y="1203325"/>
            <a:ext cx="8162925" cy="461963"/>
          </a:xfrm>
          <a:prstGeom prst="rect">
            <a:avLst/>
          </a:prstGeom>
          <a:noFill/>
          <a:ln w="9525">
            <a:noFill/>
            <a:miter lim="800000"/>
            <a:headEnd/>
            <a:tailEnd/>
          </a:ln>
        </p:spPr>
        <p:txBody>
          <a:bodyPr anchor="b">
            <a:spAutoFit/>
          </a:bodyPr>
          <a:lstStyle/>
          <a:p>
            <a:pPr fontAlgn="base">
              <a:spcBef>
                <a:spcPct val="0"/>
              </a:spcBef>
              <a:spcAft>
                <a:spcPct val="0"/>
              </a:spcAft>
            </a:pPr>
            <a:r>
              <a:rPr lang="ru-RU" sz="2400">
                <a:solidFill>
                  <a:srgbClr val="000000"/>
                </a:solidFill>
              </a:rPr>
              <a:t>Тип данных определяет:</a:t>
            </a:r>
          </a:p>
        </p:txBody>
      </p:sp>
      <p:sp>
        <p:nvSpPr>
          <p:cNvPr id="14342" name="Rectangle 4"/>
          <p:cNvSpPr>
            <a:spLocks noGrp="1" noChangeArrowheads="1"/>
          </p:cNvSpPr>
          <p:nvPr>
            <p:ph type="title"/>
          </p:nvPr>
        </p:nvSpPr>
        <p:spPr/>
        <p:txBody>
          <a:bodyPr/>
          <a:lstStyle/>
          <a:p>
            <a:pPr eaLnBrk="1" hangingPunct="1"/>
            <a:r>
              <a:rPr lang="ru-RU"/>
              <a:t>Концепция типа данных</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35843" name="Номер слайда 5"/>
          <p:cNvSpPr>
            <a:spLocks noGrp="1"/>
          </p:cNvSpPr>
          <p:nvPr>
            <p:ph type="sldNum" sz="quarter" idx="12"/>
          </p:nvPr>
        </p:nvSpPr>
        <p:spPr>
          <a:noFill/>
        </p:spPr>
        <p:txBody>
          <a:bodyPr/>
          <a:lstStyle/>
          <a:p>
            <a:fld id="{54A37CF2-8758-4A74-8BFD-E48A47F9D9E0}" type="slidenum">
              <a:rPr lang="ru-RU"/>
              <a:pPr/>
              <a:t>40</a:t>
            </a:fld>
            <a:endParaRPr lang="ru-RU"/>
          </a:p>
        </p:txBody>
      </p:sp>
      <p:sp>
        <p:nvSpPr>
          <p:cNvPr id="35844" name="Rectangle 2"/>
          <p:cNvSpPr>
            <a:spLocks noGrp="1" noChangeArrowheads="1"/>
          </p:cNvSpPr>
          <p:nvPr>
            <p:ph type="title"/>
          </p:nvPr>
        </p:nvSpPr>
        <p:spPr/>
        <p:txBody>
          <a:bodyPr/>
          <a:lstStyle/>
          <a:p>
            <a:pPr eaLnBrk="1" hangingPunct="1"/>
            <a:r>
              <a:rPr lang="ru-RU" dirty="0"/>
              <a:t>Рекомендации по программированию – 1</a:t>
            </a:r>
            <a:r>
              <a:rPr lang="en-US" dirty="0"/>
              <a:t>/2</a:t>
            </a:r>
            <a:r>
              <a:rPr lang="ru-RU" dirty="0"/>
              <a:t> </a:t>
            </a:r>
          </a:p>
        </p:txBody>
      </p:sp>
      <p:sp>
        <p:nvSpPr>
          <p:cNvPr id="328707" name="Rectangle 3"/>
          <p:cNvSpPr>
            <a:spLocks noGrp="1" noChangeArrowheads="1"/>
          </p:cNvSpPr>
          <p:nvPr>
            <p:ph type="body" idx="1"/>
          </p:nvPr>
        </p:nvSpPr>
        <p:spPr>
          <a:xfrm>
            <a:off x="0" y="836613"/>
            <a:ext cx="9144000" cy="5761037"/>
          </a:xfrm>
        </p:spPr>
        <p:txBody>
          <a:bodyPr/>
          <a:lstStyle/>
          <a:p>
            <a:pPr eaLnBrk="1" hangingPunct="1">
              <a:lnSpc>
                <a:spcPct val="95000"/>
              </a:lnSpc>
            </a:pPr>
            <a:r>
              <a:rPr lang="ru-RU" sz="2000" dirty="0">
                <a:latin typeface="+mn-lt"/>
              </a:rPr>
              <a:t>Главная цель, к которой нужно стремиться, — получить легко читаемую программу возможно более простой структуры. </a:t>
            </a:r>
            <a:endParaRPr lang="en-US" sz="2000" dirty="0">
              <a:latin typeface="+mn-lt"/>
            </a:endParaRPr>
          </a:p>
          <a:p>
            <a:pPr eaLnBrk="1" hangingPunct="1">
              <a:lnSpc>
                <a:spcPct val="95000"/>
              </a:lnSpc>
            </a:pPr>
            <a:r>
              <a:rPr lang="ru-RU" sz="2000" dirty="0">
                <a:latin typeface="+mn-lt"/>
              </a:rPr>
              <a:t>Создание программы начинают с определения ее исходных данных и результатов (тип, диапазон). </a:t>
            </a:r>
            <a:endParaRPr lang="en-US" sz="2000" dirty="0">
              <a:latin typeface="+mn-lt"/>
            </a:endParaRPr>
          </a:p>
          <a:p>
            <a:pPr eaLnBrk="1" hangingPunct="1">
              <a:lnSpc>
                <a:spcPct val="95000"/>
              </a:lnSpc>
            </a:pPr>
            <a:r>
              <a:rPr lang="ru-RU" sz="2000" dirty="0">
                <a:latin typeface="+mn-lt"/>
              </a:rPr>
              <a:t>Затем записывают на естественном языке (возможно, с применением обобщенных блок-схем), что именно и как должна делать программа. </a:t>
            </a:r>
            <a:endParaRPr lang="en-US" sz="2000" dirty="0">
              <a:latin typeface="+mn-lt"/>
            </a:endParaRPr>
          </a:p>
          <a:p>
            <a:pPr eaLnBrk="1" hangingPunct="1">
              <a:lnSpc>
                <a:spcPct val="95000"/>
              </a:lnSpc>
            </a:pPr>
            <a:r>
              <a:rPr lang="ru-RU" sz="2000" dirty="0">
                <a:latin typeface="+mn-lt"/>
              </a:rPr>
              <a:t>При кодировании</a:t>
            </a:r>
            <a:r>
              <a:rPr lang="en-US" sz="2000" dirty="0">
                <a:latin typeface="+mn-lt"/>
              </a:rPr>
              <a:t> </a:t>
            </a:r>
            <a:r>
              <a:rPr lang="ru-RU" sz="2000" dirty="0">
                <a:latin typeface="+mn-lt"/>
              </a:rPr>
              <a:t>необходимо помнить о принципах структурного программирования: программа должна состоять из четкой последовательности блоков — базовых конструкций. </a:t>
            </a:r>
          </a:p>
          <a:p>
            <a:pPr eaLnBrk="1" hangingPunct="1">
              <a:lnSpc>
                <a:spcPct val="95000"/>
              </a:lnSpc>
            </a:pPr>
            <a:r>
              <a:rPr lang="ru-RU" sz="2000" dirty="0">
                <a:latin typeface="+mn-lt"/>
              </a:rPr>
              <a:t>Имена переменных должны отражать их смысл. Переменные желательно инициализировать при их объявлении. </a:t>
            </a:r>
            <a:endParaRPr lang="en-US" sz="2000" dirty="0">
              <a:latin typeface="+mn-lt"/>
            </a:endParaRPr>
          </a:p>
          <a:p>
            <a:pPr eaLnBrk="1" hangingPunct="1">
              <a:lnSpc>
                <a:spcPct val="95000"/>
              </a:lnSpc>
            </a:pPr>
            <a:r>
              <a:rPr lang="ru-RU" sz="2000" dirty="0">
                <a:latin typeface="+mn-lt"/>
              </a:rPr>
              <a:t>Следует избегать использования в программе чисел в явном виде (кроме 0 и 1). </a:t>
            </a:r>
            <a:endParaRPr lang="en-US" sz="2000" dirty="0">
              <a:latin typeface="+mn-lt"/>
            </a:endParaRPr>
          </a:p>
          <a:p>
            <a:pPr eaLnBrk="1" hangingPunct="1">
              <a:lnSpc>
                <a:spcPct val="95000"/>
              </a:lnSpc>
            </a:pPr>
            <a:r>
              <a:rPr lang="ru-RU" sz="2000" dirty="0">
                <a:latin typeface="+mn-lt"/>
              </a:rPr>
              <a:t>Программа должна быть «прозрачна». Для записи каждого фрагмента алгоритма используются наиболее подходящие средства языка.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8707">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8707">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2870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287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870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87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7"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Дата 3"/>
          <p:cNvSpPr>
            <a:spLocks noGrp="1"/>
          </p:cNvSpPr>
          <p:nvPr>
            <p:ph type="dt" sz="quarter" idx="10"/>
          </p:nvPr>
        </p:nvSpPr>
        <p:spPr>
          <a:noFill/>
        </p:spPr>
        <p:txBody>
          <a:bodyPr/>
          <a:lstStyle/>
          <a:p>
            <a:r>
              <a:rPr lang="en-US" dirty="0"/>
              <a:t>©</a:t>
            </a:r>
            <a:r>
              <a:rPr lang="ru-RU" dirty="0"/>
              <a:t>Павловская Т.А. (НИУ ИТМО)</a:t>
            </a:r>
          </a:p>
        </p:txBody>
      </p:sp>
      <p:sp>
        <p:nvSpPr>
          <p:cNvPr id="36867" name="Номер слайда 5"/>
          <p:cNvSpPr>
            <a:spLocks noGrp="1"/>
          </p:cNvSpPr>
          <p:nvPr>
            <p:ph type="sldNum" sz="quarter" idx="12"/>
          </p:nvPr>
        </p:nvSpPr>
        <p:spPr>
          <a:noFill/>
        </p:spPr>
        <p:txBody>
          <a:bodyPr/>
          <a:lstStyle/>
          <a:p>
            <a:fld id="{77AD73AD-C249-4A25-A5B6-4E686B2A9788}" type="slidenum">
              <a:rPr lang="ru-RU"/>
              <a:pPr/>
              <a:t>41</a:t>
            </a:fld>
            <a:endParaRPr lang="ru-RU"/>
          </a:p>
        </p:txBody>
      </p:sp>
      <p:sp>
        <p:nvSpPr>
          <p:cNvPr id="36868" name="Rectangle 2"/>
          <p:cNvSpPr>
            <a:spLocks noGrp="1" noChangeArrowheads="1"/>
          </p:cNvSpPr>
          <p:nvPr>
            <p:ph type="title"/>
          </p:nvPr>
        </p:nvSpPr>
        <p:spPr/>
        <p:txBody>
          <a:bodyPr/>
          <a:lstStyle/>
          <a:p>
            <a:pPr eaLnBrk="1" hangingPunct="1"/>
            <a:r>
              <a:rPr lang="ru-RU" dirty="0"/>
              <a:t>Рекомендации по программированию – </a:t>
            </a:r>
            <a:r>
              <a:rPr lang="en-US" dirty="0"/>
              <a:t>2/2</a:t>
            </a:r>
            <a:r>
              <a:rPr lang="ru-RU" dirty="0"/>
              <a:t> </a:t>
            </a:r>
          </a:p>
        </p:txBody>
      </p:sp>
      <p:sp>
        <p:nvSpPr>
          <p:cNvPr id="329731" name="Rectangle 3"/>
          <p:cNvSpPr>
            <a:spLocks noGrp="1" noChangeArrowheads="1"/>
          </p:cNvSpPr>
          <p:nvPr>
            <p:ph type="body" idx="1"/>
          </p:nvPr>
        </p:nvSpPr>
        <p:spPr>
          <a:xfrm>
            <a:off x="468313" y="836613"/>
            <a:ext cx="7991475" cy="5472112"/>
          </a:xfrm>
        </p:spPr>
        <p:txBody>
          <a:bodyPr/>
          <a:lstStyle/>
          <a:p>
            <a:pPr eaLnBrk="1" hangingPunct="1">
              <a:lnSpc>
                <a:spcPct val="105000"/>
              </a:lnSpc>
              <a:spcAft>
                <a:spcPct val="20000"/>
              </a:spcAft>
            </a:pPr>
            <a:r>
              <a:rPr lang="ru-RU" sz="2000" dirty="0">
                <a:latin typeface="+mn-lt"/>
              </a:rPr>
              <a:t>В программе необходимо предусматривать реакцию на неверные входные данные. </a:t>
            </a:r>
            <a:endParaRPr lang="en-US" sz="2000" dirty="0">
              <a:latin typeface="+mn-lt"/>
            </a:endParaRPr>
          </a:p>
          <a:p>
            <a:pPr eaLnBrk="1" hangingPunct="1">
              <a:lnSpc>
                <a:spcPct val="105000"/>
              </a:lnSpc>
              <a:spcAft>
                <a:spcPct val="20000"/>
              </a:spcAft>
            </a:pPr>
            <a:r>
              <a:rPr lang="ru-RU" sz="2000" dirty="0">
                <a:latin typeface="+mn-lt"/>
              </a:rPr>
              <a:t>Необходимо предусматривать печать сообщений или выбрасывание исключения в тех точках программы, куда управление при нормальной работе программы передаваться не должно.</a:t>
            </a:r>
            <a:endParaRPr lang="en-US" sz="2000" dirty="0">
              <a:latin typeface="+mn-lt"/>
            </a:endParaRPr>
          </a:p>
          <a:p>
            <a:pPr eaLnBrk="1" hangingPunct="1">
              <a:lnSpc>
                <a:spcPct val="105000"/>
              </a:lnSpc>
              <a:spcAft>
                <a:spcPct val="20000"/>
              </a:spcAft>
            </a:pPr>
            <a:r>
              <a:rPr lang="ru-RU" sz="2000" dirty="0">
                <a:latin typeface="+mn-lt"/>
              </a:rPr>
              <a:t>Сообщение об ошибке должно быть информативным и подсказывать пользователю, как ее исправить.  </a:t>
            </a:r>
            <a:endParaRPr lang="en-US" sz="2000" dirty="0">
              <a:latin typeface="+mn-lt"/>
            </a:endParaRPr>
          </a:p>
          <a:p>
            <a:pPr eaLnBrk="1" hangingPunct="1">
              <a:lnSpc>
                <a:spcPct val="105000"/>
              </a:lnSpc>
              <a:spcAft>
                <a:spcPct val="20000"/>
              </a:spcAft>
            </a:pPr>
            <a:r>
              <a:rPr lang="ru-RU" sz="2000" dirty="0">
                <a:latin typeface="+mn-lt"/>
              </a:rPr>
              <a:t>После написания программу следует тщательно отредактировать.</a:t>
            </a:r>
            <a:endParaRPr lang="en-US" sz="2000" dirty="0">
              <a:latin typeface="+mn-lt"/>
            </a:endParaRPr>
          </a:p>
          <a:p>
            <a:pPr eaLnBrk="1" hangingPunct="1">
              <a:lnSpc>
                <a:spcPct val="105000"/>
              </a:lnSpc>
              <a:spcAft>
                <a:spcPct val="20000"/>
              </a:spcAft>
            </a:pPr>
            <a:r>
              <a:rPr lang="ru-RU" sz="2000" dirty="0">
                <a:latin typeface="+mn-lt"/>
              </a:rPr>
              <a:t>Комментарии должны представлять собой правильные предложения без сокращений и со знаками препинания.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9731">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973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2973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97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31"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1"/>
          </p:nvPr>
        </p:nvSpPr>
        <p:spPr/>
        <p:txBody>
          <a:bodyPr/>
          <a:lstStyle/>
          <a:p>
            <a:pPr>
              <a:defRPr/>
            </a:pPr>
            <a:fld id="{4366CD46-178F-43BA-93E6-94868D64150D}" type="slidenum">
              <a:rPr lang="ru-RU"/>
              <a:pPr>
                <a:defRPr/>
              </a:pPr>
              <a:t>42</a:t>
            </a:fld>
            <a:endParaRPr lang="ru-RU"/>
          </a:p>
        </p:txBody>
      </p:sp>
      <p:sp>
        <p:nvSpPr>
          <p:cNvPr id="6" name="Rectangle 7"/>
          <p:cNvSpPr>
            <a:spLocks noGrp="1" noChangeArrowheads="1"/>
          </p:cNvSpPr>
          <p:nvPr>
            <p:ph type="dt" sz="quarter" idx="12"/>
          </p:nvPr>
        </p:nvSpPr>
        <p:spPr/>
        <p:txBody>
          <a:bodyPr/>
          <a:lstStyle/>
          <a:p>
            <a:pPr>
              <a:defRPr/>
            </a:pPr>
            <a:r>
              <a:rPr lang="en-US" dirty="0"/>
              <a:t>©</a:t>
            </a:r>
            <a:r>
              <a:rPr lang="ru-RU" dirty="0"/>
              <a:t>Павловская Т.А. (НИУ ИТМО)</a:t>
            </a:r>
          </a:p>
        </p:txBody>
      </p:sp>
      <p:sp>
        <p:nvSpPr>
          <p:cNvPr id="52228" name="Rectangle 4"/>
          <p:cNvSpPr>
            <a:spLocks noGrp="1" noChangeArrowheads="1"/>
          </p:cNvSpPr>
          <p:nvPr>
            <p:ph type="ctrTitle"/>
          </p:nvPr>
        </p:nvSpPr>
        <p:spPr/>
        <p:txBody>
          <a:bodyPr/>
          <a:lstStyle/>
          <a:p>
            <a:pPr eaLnBrk="1" hangingPunct="1"/>
            <a:r>
              <a:rPr lang="ru-RU" dirty="0"/>
              <a:t>Основы ООП</a:t>
            </a:r>
          </a:p>
        </p:txBody>
      </p:sp>
      <p:sp>
        <p:nvSpPr>
          <p:cNvPr id="52229" name="Rectangle 5"/>
          <p:cNvSpPr>
            <a:spLocks noGrp="1" noChangeArrowheads="1"/>
          </p:cNvSpPr>
          <p:nvPr>
            <p:ph type="subTitle" idx="1"/>
          </p:nvPr>
        </p:nvSpPr>
        <p:spPr/>
        <p:txBody>
          <a:bodyPr/>
          <a:lstStyle/>
          <a:p>
            <a:pPr eaLnBrk="1" hangingPunct="1"/>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6E391052-8FEF-44AC-8B84-C6D3697F8C36}" type="slidenum">
              <a:rPr lang="ru-RU"/>
              <a:pPr>
                <a:defRPr/>
              </a:pPr>
              <a:t>43</a:t>
            </a:fld>
            <a:endParaRPr lang="ru-RU"/>
          </a:p>
        </p:txBody>
      </p:sp>
      <p:sp>
        <p:nvSpPr>
          <p:cNvPr id="8196" name="Rectangle 2"/>
          <p:cNvSpPr>
            <a:spLocks noGrp="1" noChangeArrowheads="1"/>
          </p:cNvSpPr>
          <p:nvPr>
            <p:ph type="title"/>
          </p:nvPr>
        </p:nvSpPr>
        <p:spPr/>
        <p:txBody>
          <a:bodyPr/>
          <a:lstStyle/>
          <a:p>
            <a:pPr eaLnBrk="1" hangingPunct="1"/>
            <a:r>
              <a:rPr lang="ru-RU"/>
              <a:t>Достоинства ООП </a:t>
            </a:r>
          </a:p>
        </p:txBody>
      </p:sp>
      <p:sp>
        <p:nvSpPr>
          <p:cNvPr id="8197" name="Rectangle 3"/>
          <p:cNvSpPr>
            <a:spLocks noGrp="1" noChangeArrowheads="1"/>
          </p:cNvSpPr>
          <p:nvPr>
            <p:ph type="body" idx="1"/>
          </p:nvPr>
        </p:nvSpPr>
        <p:spPr>
          <a:xfrm>
            <a:off x="468313" y="836613"/>
            <a:ext cx="7991475" cy="5472112"/>
          </a:xfrm>
        </p:spPr>
        <p:txBody>
          <a:bodyPr/>
          <a:lstStyle/>
          <a:p>
            <a:pPr eaLnBrk="1" hangingPunct="1"/>
            <a:r>
              <a:rPr lang="ru-RU" sz="2000"/>
              <a:t>использование при программировании понятий, близких к предметной области;</a:t>
            </a:r>
          </a:p>
          <a:p>
            <a:pPr eaLnBrk="1" hangingPunct="1"/>
            <a:r>
              <a:rPr lang="ru-RU" sz="2000"/>
              <a:t>возможность успешно управлять большими объемами исходного кода благодаря инкапсуляции, то есть скрытию деталей реализации объектов и упрощению структуры программы;</a:t>
            </a:r>
          </a:p>
          <a:p>
            <a:pPr eaLnBrk="1" hangingPunct="1"/>
            <a:r>
              <a:rPr lang="ru-RU" sz="2000"/>
              <a:t>возможность многократного использования кода за счет наследования;</a:t>
            </a:r>
          </a:p>
          <a:p>
            <a:pPr eaLnBrk="1" hangingPunct="1"/>
            <a:r>
              <a:rPr lang="ru-RU" sz="2000"/>
              <a:t>сравнительно простая возможность модификации программ;</a:t>
            </a:r>
          </a:p>
          <a:p>
            <a:pPr eaLnBrk="1" hangingPunct="1"/>
            <a:r>
              <a:rPr lang="ru-RU" sz="2000"/>
              <a:t>возможность создания и использования библиотек объектов.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1552DE45-EBA8-4D1F-900C-9BFB0CE560FD}" type="slidenum">
              <a:rPr lang="ru-RU"/>
              <a:pPr>
                <a:defRPr/>
              </a:pPr>
              <a:t>44</a:t>
            </a:fld>
            <a:endParaRPr lang="ru-RU"/>
          </a:p>
        </p:txBody>
      </p:sp>
      <p:sp>
        <p:nvSpPr>
          <p:cNvPr id="9220" name="Rectangle 2"/>
          <p:cNvSpPr>
            <a:spLocks noGrp="1" noChangeArrowheads="1"/>
          </p:cNvSpPr>
          <p:nvPr>
            <p:ph type="title"/>
          </p:nvPr>
        </p:nvSpPr>
        <p:spPr/>
        <p:txBody>
          <a:bodyPr/>
          <a:lstStyle/>
          <a:p>
            <a:pPr eaLnBrk="1" hangingPunct="1"/>
            <a:r>
              <a:rPr lang="ru-RU"/>
              <a:t>Недостатки ООП </a:t>
            </a:r>
          </a:p>
        </p:txBody>
      </p:sp>
      <p:sp>
        <p:nvSpPr>
          <p:cNvPr id="9221" name="Rectangle 3"/>
          <p:cNvSpPr>
            <a:spLocks noGrp="1" noChangeArrowheads="1"/>
          </p:cNvSpPr>
          <p:nvPr>
            <p:ph type="body" idx="1"/>
          </p:nvPr>
        </p:nvSpPr>
        <p:spPr>
          <a:xfrm>
            <a:off x="684213" y="981075"/>
            <a:ext cx="7559675" cy="5472113"/>
          </a:xfrm>
        </p:spPr>
        <p:txBody>
          <a:bodyPr/>
          <a:lstStyle/>
          <a:p>
            <a:pPr eaLnBrk="1" hangingPunct="1"/>
            <a:r>
              <a:rPr lang="ru-RU" sz="2000" dirty="0"/>
              <a:t>идеи ООП не просты для понимания и в особенности для  практического использования</a:t>
            </a:r>
          </a:p>
          <a:p>
            <a:pPr eaLnBrk="1" hangingPunct="1"/>
            <a:r>
              <a:rPr lang="ru-RU" sz="2000" dirty="0"/>
              <a:t>для эффективного использования существующих объектно-ориентированных систем и библиотек требуется </a:t>
            </a:r>
            <a:r>
              <a:rPr lang="ru-RU" sz="2000" b="1" dirty="0"/>
              <a:t>большой объем первоначальных знаний</a:t>
            </a:r>
            <a:endParaRPr lang="ru-RU" sz="2000" dirty="0"/>
          </a:p>
          <a:p>
            <a:pPr eaLnBrk="1" hangingPunct="1"/>
            <a:r>
              <a:rPr lang="ru-RU" sz="2000" b="1" dirty="0"/>
              <a:t>неграмотное применение ООП может привести к значительному ухудшению характеристик разрабатываемой программы</a:t>
            </a:r>
            <a:r>
              <a:rPr lang="ru-RU" sz="2000" dirty="0"/>
              <a:t> </a:t>
            </a:r>
          </a:p>
          <a:p>
            <a:pPr eaLnBrk="1" hangingPunct="1"/>
            <a:r>
              <a:rPr lang="ru-RU" sz="2000" dirty="0"/>
              <a:t>некоторое снижение быстродействия программы, связанное с использованием виртуальных методов</a:t>
            </a:r>
          </a:p>
          <a:p>
            <a:pPr eaLnBrk="1" hangingPunct="1"/>
            <a:endParaRPr lang="ru-RU"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A8675448-57CB-46E5-B243-F0C41728F7B9}" type="slidenum">
              <a:rPr lang="ru-RU"/>
              <a:pPr>
                <a:defRPr/>
              </a:pPr>
              <a:t>45</a:t>
            </a:fld>
            <a:endParaRPr lang="ru-RU"/>
          </a:p>
        </p:txBody>
      </p:sp>
      <p:sp>
        <p:nvSpPr>
          <p:cNvPr id="5124" name="Rectangle 2"/>
          <p:cNvSpPr>
            <a:spLocks noGrp="1" noChangeArrowheads="1"/>
          </p:cNvSpPr>
          <p:nvPr>
            <p:ph type="title"/>
          </p:nvPr>
        </p:nvSpPr>
        <p:spPr/>
        <p:txBody>
          <a:bodyPr/>
          <a:lstStyle/>
          <a:p>
            <a:pPr eaLnBrk="1" hangingPunct="1"/>
            <a:r>
              <a:rPr lang="ru-RU"/>
              <a:t>Абстрагирование и инкапсуляция</a:t>
            </a:r>
          </a:p>
        </p:txBody>
      </p:sp>
      <p:sp>
        <p:nvSpPr>
          <p:cNvPr id="9219" name="Rectangle 3"/>
          <p:cNvSpPr>
            <a:spLocks noGrp="1" noChangeArrowheads="1"/>
          </p:cNvSpPr>
          <p:nvPr>
            <p:ph type="body" idx="1"/>
          </p:nvPr>
        </p:nvSpPr>
        <p:spPr>
          <a:xfrm>
            <a:off x="468313" y="836613"/>
            <a:ext cx="8424862" cy="5472112"/>
          </a:xfrm>
        </p:spPr>
        <p:txBody>
          <a:bodyPr/>
          <a:lstStyle/>
          <a:p>
            <a:pPr eaLnBrk="1" hangingPunct="1">
              <a:lnSpc>
                <a:spcPct val="110000"/>
              </a:lnSpc>
              <a:spcAft>
                <a:spcPct val="20000"/>
              </a:spcAft>
            </a:pPr>
            <a:r>
              <a:rPr lang="ru-RU" sz="2000"/>
              <a:t>При представлении реального объекта с помощью программного необходимо выделить в первом его существенные особенности и игнорировать несущественные. Это называется </a:t>
            </a:r>
            <a:r>
              <a:rPr lang="ru-RU" sz="2000" i="1"/>
              <a:t>абстрагированием</a:t>
            </a:r>
            <a:r>
              <a:rPr lang="ru-RU" sz="2000"/>
              <a:t>. </a:t>
            </a:r>
          </a:p>
          <a:p>
            <a:pPr eaLnBrk="1" hangingPunct="1">
              <a:lnSpc>
                <a:spcPct val="110000"/>
              </a:lnSpc>
              <a:spcAft>
                <a:spcPct val="20000"/>
              </a:spcAft>
            </a:pPr>
            <a:r>
              <a:rPr lang="ru-RU" sz="2000"/>
              <a:t>Таким образом, программный объект — это абстракция.</a:t>
            </a:r>
          </a:p>
          <a:p>
            <a:pPr eaLnBrk="1" hangingPunct="1">
              <a:lnSpc>
                <a:spcPct val="110000"/>
              </a:lnSpc>
              <a:spcAft>
                <a:spcPct val="20000"/>
              </a:spcAft>
            </a:pPr>
            <a:r>
              <a:rPr lang="ru-RU" sz="2000"/>
              <a:t>Детали реализации объекта скрыты, он используется через его </a:t>
            </a:r>
            <a:r>
              <a:rPr lang="ru-RU" sz="2000" i="1"/>
              <a:t>интерфейс</a:t>
            </a:r>
            <a:r>
              <a:rPr lang="ru-RU" sz="2000"/>
              <a:t> — совокупность правил доступа. </a:t>
            </a:r>
          </a:p>
          <a:p>
            <a:pPr eaLnBrk="1" hangingPunct="1">
              <a:lnSpc>
                <a:spcPct val="110000"/>
              </a:lnSpc>
              <a:spcAft>
                <a:spcPct val="20000"/>
              </a:spcAft>
            </a:pPr>
            <a:r>
              <a:rPr lang="ru-RU" sz="2000"/>
              <a:t>Скрытие деталей реализации называется </a:t>
            </a:r>
            <a:r>
              <a:rPr lang="ru-RU" sz="2000" i="1"/>
              <a:t>инкапсуляцией. </a:t>
            </a:r>
            <a:r>
              <a:rPr lang="ru-RU" sz="2000"/>
              <a:t>Это позволяет представить программу в укрупненном виде — на уровне объектов и их взаимосвязей, а следовательно, управлять большим объемом информации.</a:t>
            </a:r>
          </a:p>
          <a:p>
            <a:pPr eaLnBrk="1" hangingPunct="1">
              <a:lnSpc>
                <a:spcPct val="110000"/>
              </a:lnSpc>
              <a:spcAft>
                <a:spcPct val="20000"/>
              </a:spcAft>
            </a:pPr>
            <a:r>
              <a:rPr lang="ru-RU" sz="2000" i="1"/>
              <a:t>Итак, </a:t>
            </a:r>
            <a:r>
              <a:rPr lang="ru-RU" sz="2000" b="1">
                <a:solidFill>
                  <a:schemeClr val="hlink"/>
                </a:solidFill>
              </a:rPr>
              <a:t>объект — это инкапсулированная абстракция с четко определенным интерфейсом</a:t>
            </a:r>
            <a:r>
              <a:rPr lang="ru-RU" sz="20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3DA2243B-E9AF-4422-9743-0CF590AFDCB7}" type="slidenum">
              <a:rPr lang="ru-RU"/>
              <a:pPr>
                <a:defRPr/>
              </a:pPr>
              <a:t>46</a:t>
            </a:fld>
            <a:endParaRPr lang="ru-RU"/>
          </a:p>
        </p:txBody>
      </p:sp>
      <p:sp>
        <p:nvSpPr>
          <p:cNvPr id="6148" name="Rectangle 2"/>
          <p:cNvSpPr>
            <a:spLocks noGrp="1" noChangeArrowheads="1"/>
          </p:cNvSpPr>
          <p:nvPr>
            <p:ph type="title"/>
          </p:nvPr>
        </p:nvSpPr>
        <p:spPr/>
        <p:txBody>
          <a:bodyPr/>
          <a:lstStyle/>
          <a:p>
            <a:pPr eaLnBrk="1" hangingPunct="1"/>
            <a:r>
              <a:rPr lang="ru-RU"/>
              <a:t>Наследование</a:t>
            </a:r>
          </a:p>
        </p:txBody>
      </p:sp>
      <p:sp>
        <p:nvSpPr>
          <p:cNvPr id="10243" name="Rectangle 3"/>
          <p:cNvSpPr>
            <a:spLocks noGrp="1" noChangeArrowheads="1"/>
          </p:cNvSpPr>
          <p:nvPr>
            <p:ph type="body" idx="1"/>
          </p:nvPr>
        </p:nvSpPr>
        <p:spPr>
          <a:xfrm>
            <a:off x="0" y="620688"/>
            <a:ext cx="9023350" cy="5472112"/>
          </a:xfrm>
        </p:spPr>
        <p:txBody>
          <a:bodyPr/>
          <a:lstStyle/>
          <a:p>
            <a:pPr eaLnBrk="1" hangingPunct="1"/>
            <a:r>
              <a:rPr lang="ru-RU" sz="2000" dirty="0"/>
              <a:t>Наследование (</a:t>
            </a:r>
            <a:r>
              <a:rPr lang="ru-RU" sz="2000" dirty="0" err="1"/>
              <a:t>inheritance</a:t>
            </a:r>
            <a:r>
              <a:rPr lang="ru-RU" sz="2000" dirty="0"/>
              <a:t>) - это процесс, посредством которого один объект может приобретать свойства другого. </a:t>
            </a:r>
          </a:p>
          <a:p>
            <a:pPr eaLnBrk="1" hangingPunct="1"/>
            <a:r>
              <a:rPr lang="ru-RU" sz="2000" dirty="0"/>
              <a:t>Важное значение имеет возможность многократного использования кода. Для объекта можно определить наследников, корректирующих или дополняющих его поведение. </a:t>
            </a:r>
            <a:endParaRPr lang="ru-RU" sz="2000" i="1" dirty="0"/>
          </a:p>
          <a:p>
            <a:pPr eaLnBrk="1" hangingPunct="1"/>
            <a:r>
              <a:rPr lang="ru-RU" sz="2000" i="1" dirty="0"/>
              <a:t>Наследование</a:t>
            </a:r>
            <a:r>
              <a:rPr lang="ru-RU" sz="2000" dirty="0"/>
              <a:t> применяется для:</a:t>
            </a:r>
          </a:p>
          <a:p>
            <a:pPr lvl="1" eaLnBrk="1" hangingPunct="1"/>
            <a:r>
              <a:rPr lang="ru-RU" sz="1800" dirty="0"/>
              <a:t>исключения из программы повторяющихся фрагментов кода;</a:t>
            </a:r>
          </a:p>
          <a:p>
            <a:pPr lvl="1" eaLnBrk="1" hangingPunct="1"/>
            <a:r>
              <a:rPr lang="ru-RU" sz="1800" dirty="0"/>
              <a:t>упрощения модификации программы;</a:t>
            </a:r>
          </a:p>
          <a:p>
            <a:pPr lvl="1" eaLnBrk="1" hangingPunct="1"/>
            <a:r>
              <a:rPr lang="ru-RU" sz="1800" dirty="0"/>
              <a:t>упрощения создания новых программ на основе существующих.</a:t>
            </a:r>
          </a:p>
          <a:p>
            <a:pPr eaLnBrk="1" hangingPunct="1"/>
            <a:r>
              <a:rPr lang="ru-RU" sz="2000" dirty="0"/>
              <a:t>Благодаря наследованию появляется возможность использовать объекты, исходный код которых недоступен, но в которые требуется внести изменения.</a:t>
            </a:r>
          </a:p>
          <a:p>
            <a:pPr eaLnBrk="1" hangingPunct="1"/>
            <a:r>
              <a:rPr lang="ru-RU" sz="2000" dirty="0"/>
              <a:t>Наследование позволяет создавать </a:t>
            </a:r>
            <a:r>
              <a:rPr lang="ru-RU" sz="2000" i="1" dirty="0"/>
              <a:t>иерархии объектов</a:t>
            </a:r>
            <a:r>
              <a:rPr lang="ru-RU" sz="2000" dirty="0"/>
              <a:t>. Иерархия представляется в виде дерева, в котором более общие объекты располагаются ближе к корню, а более специализированные — на ветвях и листьях.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69398CB3-C0EC-4849-942C-C5BF77E1B784}" type="slidenum">
              <a:rPr lang="ru-RU"/>
              <a:pPr>
                <a:defRPr/>
              </a:pPr>
              <a:t>47</a:t>
            </a:fld>
            <a:endParaRPr lang="ru-RU"/>
          </a:p>
        </p:txBody>
      </p:sp>
      <p:sp>
        <p:nvSpPr>
          <p:cNvPr id="7172" name="Rectangle 2"/>
          <p:cNvSpPr>
            <a:spLocks noGrp="1" noChangeArrowheads="1"/>
          </p:cNvSpPr>
          <p:nvPr>
            <p:ph type="title"/>
          </p:nvPr>
        </p:nvSpPr>
        <p:spPr/>
        <p:txBody>
          <a:bodyPr/>
          <a:lstStyle/>
          <a:p>
            <a:pPr eaLnBrk="1" hangingPunct="1"/>
            <a:r>
              <a:rPr lang="ru-RU"/>
              <a:t>Полиморфизм</a:t>
            </a:r>
          </a:p>
        </p:txBody>
      </p:sp>
      <p:sp>
        <p:nvSpPr>
          <p:cNvPr id="7173" name="Rectangle 3"/>
          <p:cNvSpPr>
            <a:spLocks noGrp="1" noChangeArrowheads="1"/>
          </p:cNvSpPr>
          <p:nvPr>
            <p:ph type="body" idx="1"/>
          </p:nvPr>
        </p:nvSpPr>
        <p:spPr>
          <a:xfrm>
            <a:off x="468313" y="836613"/>
            <a:ext cx="7991475" cy="5472112"/>
          </a:xfrm>
        </p:spPr>
        <p:txBody>
          <a:bodyPr/>
          <a:lstStyle/>
          <a:p>
            <a:pPr eaLnBrk="1" hangingPunct="1">
              <a:lnSpc>
                <a:spcPct val="110000"/>
              </a:lnSpc>
              <a:spcAft>
                <a:spcPct val="20000"/>
              </a:spcAft>
            </a:pPr>
            <a:r>
              <a:rPr lang="ru-RU" sz="2000" dirty="0"/>
              <a:t>ООП позволяет писать гибкие, расширяемые и читабельные программы. </a:t>
            </a:r>
          </a:p>
          <a:p>
            <a:pPr eaLnBrk="1" hangingPunct="1">
              <a:lnSpc>
                <a:spcPct val="110000"/>
              </a:lnSpc>
              <a:spcAft>
                <a:spcPct val="20000"/>
              </a:spcAft>
            </a:pPr>
            <a:r>
              <a:rPr lang="ru-RU" sz="2000" dirty="0"/>
              <a:t>Во многом это обеспечивается благодаря полиморфизму, под которым понимается возможность во время выполнения программы с помощью одного и того же имени выполнять разные действия или обращаться к объектам разного типа. </a:t>
            </a:r>
          </a:p>
          <a:p>
            <a:pPr eaLnBrk="1" hangingPunct="1">
              <a:lnSpc>
                <a:spcPct val="110000"/>
              </a:lnSpc>
              <a:spcAft>
                <a:spcPct val="20000"/>
              </a:spcAft>
            </a:pPr>
            <a:r>
              <a:rPr lang="ru-RU" sz="2000" dirty="0"/>
              <a:t>Чаще всего понятие полиморфизма связывают с механизмом виртуальных методов.</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A6189E77-A689-4815-B5F7-1D25F384C2C9}" type="slidenum">
              <a:rPr lang="ru-RU"/>
              <a:pPr>
                <a:defRPr/>
              </a:pPr>
              <a:t>48</a:t>
            </a:fld>
            <a:endParaRPr lang="ru-RU"/>
          </a:p>
        </p:txBody>
      </p:sp>
      <p:sp>
        <p:nvSpPr>
          <p:cNvPr id="11268" name="Rectangle 2"/>
          <p:cNvSpPr>
            <a:spLocks noGrp="1" noChangeArrowheads="1"/>
          </p:cNvSpPr>
          <p:nvPr>
            <p:ph type="title"/>
          </p:nvPr>
        </p:nvSpPr>
        <p:spPr/>
        <p:txBody>
          <a:bodyPr/>
          <a:lstStyle/>
          <a:p>
            <a:pPr eaLnBrk="1" hangingPunct="1"/>
            <a:r>
              <a:rPr lang="ru-RU" dirty="0"/>
              <a:t>Понятие класса</a:t>
            </a:r>
          </a:p>
        </p:txBody>
      </p:sp>
      <p:sp>
        <p:nvSpPr>
          <p:cNvPr id="7171" name="Rectangle 3"/>
          <p:cNvSpPr>
            <a:spLocks noGrp="1" noChangeArrowheads="1"/>
          </p:cNvSpPr>
          <p:nvPr>
            <p:ph type="body" idx="1"/>
          </p:nvPr>
        </p:nvSpPr>
        <p:spPr/>
        <p:txBody>
          <a:bodyPr/>
          <a:lstStyle/>
          <a:p>
            <a:pPr eaLnBrk="1" hangingPunct="1">
              <a:lnSpc>
                <a:spcPct val="110000"/>
              </a:lnSpc>
              <a:spcAft>
                <a:spcPct val="20000"/>
              </a:spcAft>
            </a:pPr>
            <a:r>
              <a:rPr lang="ru-RU" sz="2000" i="1"/>
              <a:t>Класс</a:t>
            </a:r>
            <a:r>
              <a:rPr lang="ru-RU" sz="2000"/>
              <a:t> является </a:t>
            </a:r>
            <a:r>
              <a:rPr lang="ru-RU" sz="2000" b="1"/>
              <a:t>типом данных, определяемым пользователем</a:t>
            </a:r>
            <a:r>
              <a:rPr lang="ru-RU" sz="2000"/>
              <a:t>. Он должен представлять собой одну логическую сущность, например, являться моделью реального объекта или процесса. </a:t>
            </a:r>
            <a:r>
              <a:rPr lang="ru-RU" sz="2000" i="1"/>
              <a:t>Элементами</a:t>
            </a:r>
            <a:r>
              <a:rPr lang="ru-RU" sz="2000"/>
              <a:t> класса являются </a:t>
            </a:r>
            <a:r>
              <a:rPr lang="ru-RU" sz="2000" i="1"/>
              <a:t>данные</a:t>
            </a:r>
            <a:r>
              <a:rPr lang="ru-RU" sz="2000"/>
              <a:t> и </a:t>
            </a:r>
            <a:r>
              <a:rPr lang="ru-RU" sz="2000" i="1"/>
              <a:t>функции</a:t>
            </a:r>
            <a:r>
              <a:rPr lang="ru-RU" sz="2000"/>
              <a:t>, предназначенные для их обработки (</a:t>
            </a:r>
            <a:r>
              <a:rPr lang="ru-RU" sz="2000" i="1"/>
              <a:t>методы</a:t>
            </a:r>
            <a:r>
              <a:rPr lang="ru-RU" sz="2000"/>
              <a:t>).</a:t>
            </a:r>
          </a:p>
          <a:p>
            <a:pPr eaLnBrk="1" hangingPunct="1">
              <a:lnSpc>
                <a:spcPct val="110000"/>
              </a:lnSpc>
              <a:spcAft>
                <a:spcPct val="20000"/>
              </a:spcAft>
            </a:pPr>
            <a:r>
              <a:rPr lang="ru-RU" sz="2000"/>
              <a:t>Все классы .NET имеют общего предка — класс object, и организованы в единую иерархическую структуру. </a:t>
            </a:r>
          </a:p>
          <a:p>
            <a:pPr eaLnBrk="1" hangingPunct="1">
              <a:lnSpc>
                <a:spcPct val="110000"/>
              </a:lnSpc>
              <a:spcAft>
                <a:spcPct val="20000"/>
              </a:spcAft>
            </a:pPr>
            <a:r>
              <a:rPr lang="ru-RU" sz="2000"/>
              <a:t>Классы логически сгруппированы в пространства имен, которые служат для упорядочивания имен классов и предотвращения конфликтов имен: в разных пространствах имена могут совпадать. Пространства имен могут быть вложенными.</a:t>
            </a:r>
          </a:p>
          <a:p>
            <a:pPr eaLnBrk="1" hangingPunct="1">
              <a:lnSpc>
                <a:spcPct val="110000"/>
              </a:lnSpc>
              <a:spcAft>
                <a:spcPct val="20000"/>
              </a:spcAft>
            </a:pPr>
            <a:r>
              <a:rPr lang="ru-RU" sz="2000"/>
              <a:t>Любая программа использует пространство имен System.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D25ADE17-3ACC-4CF1-BB2F-BA314E9B80AE}" type="slidenum">
              <a:rPr lang="ru-RU"/>
              <a:pPr>
                <a:defRPr/>
              </a:pPr>
              <a:t>49</a:t>
            </a:fld>
            <a:endParaRPr lang="ru-RU"/>
          </a:p>
        </p:txBody>
      </p:sp>
      <p:sp>
        <p:nvSpPr>
          <p:cNvPr id="12292" name="Rectangle 2"/>
          <p:cNvSpPr>
            <a:spLocks noGrp="1" noChangeArrowheads="1"/>
          </p:cNvSpPr>
          <p:nvPr>
            <p:ph type="title"/>
          </p:nvPr>
        </p:nvSpPr>
        <p:spPr/>
        <p:txBody>
          <a:bodyPr/>
          <a:lstStyle/>
          <a:p>
            <a:pPr eaLnBrk="1" hangingPunct="1"/>
            <a:r>
              <a:rPr lang="ru-RU"/>
              <a:t>Описание класса </a:t>
            </a:r>
          </a:p>
        </p:txBody>
      </p:sp>
      <p:sp>
        <p:nvSpPr>
          <p:cNvPr id="12293" name="Rectangle 3"/>
          <p:cNvSpPr>
            <a:spLocks noGrp="1" noChangeArrowheads="1"/>
          </p:cNvSpPr>
          <p:nvPr>
            <p:ph type="body" idx="1"/>
          </p:nvPr>
        </p:nvSpPr>
        <p:spPr>
          <a:xfrm>
            <a:off x="250825" y="836613"/>
            <a:ext cx="8772525" cy="5472112"/>
          </a:xfrm>
          <a:noFill/>
        </p:spPr>
        <p:txBody>
          <a:bodyPr/>
          <a:lstStyle/>
          <a:p>
            <a:pPr eaLnBrk="1" hangingPunct="1">
              <a:lnSpc>
                <a:spcPct val="110000"/>
              </a:lnSpc>
              <a:spcAft>
                <a:spcPct val="20000"/>
              </a:spcAft>
              <a:buFont typeface="Wingdings" pitchFamily="2" charset="2"/>
              <a:buNone/>
            </a:pPr>
            <a:r>
              <a:rPr lang="ru-RU" dirty="0">
                <a:solidFill>
                  <a:schemeClr val="accent5">
                    <a:lumMod val="50000"/>
                  </a:schemeClr>
                </a:solidFill>
                <a:latin typeface="a_FuturaRound" pitchFamily="34" charset="-52"/>
              </a:rPr>
              <a:t>[ атрибуты ] </a:t>
            </a:r>
            <a:r>
              <a:rPr lang="ru-RU" dirty="0">
                <a:solidFill>
                  <a:srgbClr val="7030A0"/>
                </a:solidFill>
                <a:latin typeface="a_FuturaRound" pitchFamily="34" charset="-52"/>
              </a:rPr>
              <a:t>[ спецификаторы ] </a:t>
            </a:r>
            <a:r>
              <a:rPr lang="ru-RU" b="1" dirty="0" err="1">
                <a:latin typeface="a_FuturaRound" pitchFamily="34" charset="-52"/>
              </a:rPr>
              <a:t>class</a:t>
            </a:r>
            <a:r>
              <a:rPr lang="ru-RU" dirty="0">
                <a:solidFill>
                  <a:schemeClr val="hlink"/>
                </a:solidFill>
                <a:latin typeface="a_FuturaRound" pitchFamily="34" charset="-52"/>
              </a:rPr>
              <a:t> </a:t>
            </a:r>
            <a:r>
              <a:rPr lang="ru-RU" dirty="0" err="1">
                <a:solidFill>
                  <a:schemeClr val="hlink"/>
                </a:solidFill>
                <a:latin typeface="a_FuturaRound" pitchFamily="34" charset="-52"/>
              </a:rPr>
              <a:t>имя_класса</a:t>
            </a:r>
            <a:r>
              <a:rPr lang="ru-RU" dirty="0">
                <a:latin typeface="a_FuturaRound" pitchFamily="34" charset="-52"/>
              </a:rPr>
              <a:t> [ : предки ]   </a:t>
            </a:r>
            <a:r>
              <a:rPr lang="ru-RU" dirty="0" err="1">
                <a:solidFill>
                  <a:schemeClr val="hlink"/>
                </a:solidFill>
                <a:latin typeface="a_FuturaRound" pitchFamily="34" charset="-52"/>
              </a:rPr>
              <a:t>тело_класса</a:t>
            </a:r>
            <a:endParaRPr lang="ru-RU" dirty="0">
              <a:solidFill>
                <a:schemeClr val="hlink"/>
              </a:solidFill>
              <a:latin typeface="a_FuturaRound" pitchFamily="34" charset="-52"/>
            </a:endParaRPr>
          </a:p>
          <a:p>
            <a:pPr eaLnBrk="1" hangingPunct="1">
              <a:lnSpc>
                <a:spcPct val="110000"/>
              </a:lnSpc>
              <a:spcAft>
                <a:spcPct val="20000"/>
              </a:spcAft>
            </a:pPr>
            <a:r>
              <a:rPr lang="ru-RU" sz="2000" u="sng" dirty="0"/>
              <a:t>Имя класса</a:t>
            </a:r>
            <a:r>
              <a:rPr lang="ru-RU" sz="2000" dirty="0"/>
              <a:t> задается по общим правилам. </a:t>
            </a:r>
          </a:p>
          <a:p>
            <a:pPr eaLnBrk="1" hangingPunct="1">
              <a:lnSpc>
                <a:spcPct val="110000"/>
              </a:lnSpc>
              <a:spcAft>
                <a:spcPct val="20000"/>
              </a:spcAft>
            </a:pPr>
            <a:r>
              <a:rPr lang="ru-RU" sz="2000" u="sng" dirty="0"/>
              <a:t>Тело класса</a:t>
            </a:r>
            <a:r>
              <a:rPr lang="ru-RU" sz="2000" dirty="0"/>
              <a:t> — список описаний его элементов, заключенный в фигурные скобки.</a:t>
            </a:r>
          </a:p>
          <a:p>
            <a:pPr eaLnBrk="1" hangingPunct="1">
              <a:lnSpc>
                <a:spcPct val="110000"/>
              </a:lnSpc>
              <a:spcAft>
                <a:spcPct val="20000"/>
              </a:spcAft>
            </a:pPr>
            <a:r>
              <a:rPr lang="ru-RU" sz="2000" u="sng" dirty="0"/>
              <a:t>Атрибуты</a:t>
            </a:r>
            <a:r>
              <a:rPr lang="ru-RU" sz="2000" dirty="0"/>
              <a:t> задают дополнительную информацию о классе. </a:t>
            </a:r>
          </a:p>
          <a:p>
            <a:pPr eaLnBrk="1" hangingPunct="1">
              <a:lnSpc>
                <a:spcPct val="110000"/>
              </a:lnSpc>
              <a:spcAft>
                <a:spcPct val="20000"/>
              </a:spcAft>
            </a:pPr>
            <a:r>
              <a:rPr lang="ru-RU" sz="2000" u="sng" dirty="0"/>
              <a:t>Спецификаторы</a:t>
            </a:r>
            <a:r>
              <a:rPr lang="ru-RU" sz="2000" dirty="0"/>
              <a:t> определяют свойства класса, а также доступность класса для других элементов программы. </a:t>
            </a:r>
          </a:p>
          <a:p>
            <a:pPr eaLnBrk="1" hangingPunct="1">
              <a:lnSpc>
                <a:spcPct val="110000"/>
              </a:lnSpc>
              <a:spcAft>
                <a:spcPct val="20000"/>
              </a:spcAft>
            </a:pPr>
            <a:r>
              <a:rPr lang="ru-RU" sz="2000" dirty="0"/>
              <a:t>Простейшие примеры описания класса: </a:t>
            </a:r>
          </a:p>
          <a:p>
            <a:pPr eaLnBrk="1" hangingPunct="1">
              <a:lnSpc>
                <a:spcPct val="110000"/>
              </a:lnSpc>
              <a:spcAft>
                <a:spcPct val="20000"/>
              </a:spcAft>
              <a:buFont typeface="Wingdings" pitchFamily="2" charset="2"/>
              <a:buNone/>
            </a:pPr>
            <a:r>
              <a:rPr lang="en-US" sz="2000" b="1" dirty="0">
                <a:solidFill>
                  <a:schemeClr val="bg1">
                    <a:lumMod val="10000"/>
                  </a:schemeClr>
                </a:solidFill>
              </a:rPr>
              <a:t>class</a:t>
            </a:r>
            <a:r>
              <a:rPr lang="en-US" sz="2000" dirty="0">
                <a:solidFill>
                  <a:schemeClr val="hlink"/>
                </a:solidFill>
              </a:rPr>
              <a:t> Demo</a:t>
            </a:r>
            <a:r>
              <a:rPr lang="ru-RU" sz="2000" dirty="0">
                <a:solidFill>
                  <a:schemeClr val="hlink"/>
                </a:solidFill>
              </a:rPr>
              <a:t> {}</a:t>
            </a:r>
            <a:r>
              <a:rPr lang="ru-RU" sz="2000" dirty="0"/>
              <a:t>                    </a:t>
            </a:r>
            <a:r>
              <a:rPr lang="en-US" sz="2000" dirty="0"/>
              <a:t>          </a:t>
            </a:r>
            <a:r>
              <a:rPr lang="ru-RU" sz="2000" dirty="0"/>
              <a:t> </a:t>
            </a:r>
            <a:r>
              <a:rPr lang="en-US" sz="2000" dirty="0">
                <a:solidFill>
                  <a:srgbClr val="006600"/>
                </a:solidFill>
              </a:rPr>
              <a:t>// </a:t>
            </a:r>
            <a:r>
              <a:rPr lang="ru-RU" sz="2000" dirty="0">
                <a:solidFill>
                  <a:srgbClr val="006600"/>
                </a:solidFill>
              </a:rPr>
              <a:t>пустой класс</a:t>
            </a:r>
          </a:p>
          <a:p>
            <a:pPr>
              <a:lnSpc>
                <a:spcPct val="90000"/>
              </a:lnSpc>
              <a:buNone/>
            </a:pPr>
            <a:r>
              <a:rPr lang="en-US" sz="2000" dirty="0">
                <a:solidFill>
                  <a:srgbClr val="7030A0"/>
                </a:solidFill>
              </a:rPr>
              <a:t>public</a:t>
            </a:r>
            <a:r>
              <a:rPr lang="en-US" sz="2000" dirty="0"/>
              <a:t> </a:t>
            </a:r>
            <a:r>
              <a:rPr lang="ru-RU" sz="2000" b="1" dirty="0" err="1"/>
              <a:t>class</a:t>
            </a:r>
            <a:r>
              <a:rPr lang="ru-RU" sz="2000" dirty="0"/>
              <a:t> </a:t>
            </a:r>
            <a:r>
              <a:rPr lang="ru-RU" sz="2000" dirty="0">
                <a:solidFill>
                  <a:schemeClr val="hlink"/>
                </a:solidFill>
              </a:rPr>
              <a:t>Двигатель                   </a:t>
            </a:r>
            <a:r>
              <a:rPr lang="en-US" sz="2000" dirty="0">
                <a:solidFill>
                  <a:srgbClr val="006600"/>
                </a:solidFill>
              </a:rPr>
              <a:t>// </a:t>
            </a:r>
            <a:r>
              <a:rPr lang="ru-RU" sz="2000" dirty="0">
                <a:solidFill>
                  <a:srgbClr val="006600"/>
                </a:solidFill>
              </a:rPr>
              <a:t>класс с одним методом</a:t>
            </a:r>
          </a:p>
          <a:p>
            <a:pPr>
              <a:lnSpc>
                <a:spcPct val="90000"/>
              </a:lnSpc>
              <a:buNone/>
            </a:pPr>
            <a:r>
              <a:rPr lang="ru-RU" sz="2000" dirty="0"/>
              <a:t>{    </a:t>
            </a:r>
            <a:r>
              <a:rPr lang="ru-RU" sz="2000" dirty="0" err="1"/>
              <a:t>public</a:t>
            </a:r>
            <a:r>
              <a:rPr lang="ru-RU" sz="2000" dirty="0"/>
              <a:t> </a:t>
            </a:r>
            <a:r>
              <a:rPr lang="ru-RU" sz="2000" dirty="0" err="1"/>
              <a:t>void</a:t>
            </a:r>
            <a:r>
              <a:rPr lang="ru-RU" sz="2000" dirty="0"/>
              <a:t> </a:t>
            </a:r>
            <a:r>
              <a:rPr lang="ru-RU" sz="2000" dirty="0">
                <a:solidFill>
                  <a:schemeClr val="bg1">
                    <a:lumMod val="10000"/>
                  </a:schemeClr>
                </a:solidFill>
              </a:rPr>
              <a:t>Запуск</a:t>
            </a:r>
            <a:r>
              <a:rPr lang="ru-RU" sz="2000" dirty="0"/>
              <a:t>() </a:t>
            </a:r>
          </a:p>
          <a:p>
            <a:pPr>
              <a:lnSpc>
                <a:spcPct val="90000"/>
              </a:lnSpc>
              <a:buNone/>
            </a:pPr>
            <a:r>
              <a:rPr lang="en-US" sz="2000" dirty="0"/>
              <a:t>  </a:t>
            </a:r>
            <a:r>
              <a:rPr lang="ru-RU" sz="2000" dirty="0"/>
              <a:t>   {     </a:t>
            </a:r>
            <a:r>
              <a:rPr lang="ru-RU" sz="2000" dirty="0" err="1"/>
              <a:t>Console.WriteLine</a:t>
            </a:r>
            <a:r>
              <a:rPr lang="ru-RU" sz="2000" dirty="0"/>
              <a:t>( " </a:t>
            </a:r>
            <a:r>
              <a:rPr lang="ru-RU" sz="2000" dirty="0" err="1"/>
              <a:t>пыщь</a:t>
            </a:r>
            <a:r>
              <a:rPr lang="ru-RU" sz="2000" dirty="0"/>
              <a:t> </a:t>
            </a:r>
            <a:r>
              <a:rPr lang="ru-RU" sz="2000" dirty="0" err="1"/>
              <a:t>пыщь</a:t>
            </a:r>
            <a:r>
              <a:rPr lang="en-US" sz="2000" dirty="0"/>
              <a:t> </a:t>
            </a:r>
            <a:r>
              <a:rPr lang="ru-RU" sz="2000" dirty="0"/>
              <a:t>" )</a:t>
            </a:r>
            <a:r>
              <a:rPr lang="en-US" sz="2000" dirty="0"/>
              <a:t>;</a:t>
            </a:r>
            <a:r>
              <a:rPr lang="ru-RU" sz="2000" dirty="0"/>
              <a:t> }</a:t>
            </a:r>
          </a:p>
          <a:p>
            <a:pPr>
              <a:lnSpc>
                <a:spcPct val="90000"/>
              </a:lnSpc>
              <a:buNone/>
            </a:pPr>
            <a:r>
              <a:rPr lang="ru-RU" sz="2000" dirty="0"/>
              <a:t>}</a:t>
            </a:r>
          </a:p>
          <a:p>
            <a:pPr eaLnBrk="1" hangingPunct="1">
              <a:lnSpc>
                <a:spcPct val="110000"/>
              </a:lnSpc>
              <a:spcAft>
                <a:spcPct val="20000"/>
              </a:spcAft>
              <a:buFont typeface="Wingdings" pitchFamily="2" charset="2"/>
              <a:buNone/>
            </a:pPr>
            <a:endParaRPr lang="ru-R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Дата 2"/>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16387" name="Номер слайда 4"/>
          <p:cNvSpPr>
            <a:spLocks noGrp="1"/>
          </p:cNvSpPr>
          <p:nvPr>
            <p:ph type="sldNum" sz="quarter" idx="12"/>
          </p:nvPr>
        </p:nvSpPr>
        <p:spPr>
          <a:noFill/>
        </p:spPr>
        <p:txBody>
          <a:bodyPr/>
          <a:lstStyle/>
          <a:p>
            <a:fld id="{61868F31-CF90-4D84-BE0E-2152741C7916}" type="slidenum">
              <a:rPr lang="ru-RU" smtClean="0">
                <a:solidFill>
                  <a:srgbClr val="000000"/>
                </a:solidFill>
              </a:rPr>
              <a:pPr/>
              <a:t>5</a:t>
            </a:fld>
            <a:endParaRPr lang="ru-RU">
              <a:solidFill>
                <a:srgbClr val="000000"/>
              </a:solidFill>
            </a:endParaRPr>
          </a:p>
        </p:txBody>
      </p:sp>
      <p:grpSp>
        <p:nvGrpSpPr>
          <p:cNvPr id="2" name="Group 2"/>
          <p:cNvGrpSpPr>
            <a:grpSpLocks noChangeAspect="1"/>
          </p:cNvGrpSpPr>
          <p:nvPr/>
        </p:nvGrpSpPr>
        <p:grpSpPr bwMode="auto">
          <a:xfrm>
            <a:off x="323850" y="735013"/>
            <a:ext cx="8640763" cy="5862637"/>
            <a:chOff x="3254" y="2830"/>
            <a:chExt cx="4812" cy="3516"/>
          </a:xfrm>
        </p:grpSpPr>
        <p:sp>
          <p:nvSpPr>
            <p:cNvPr id="16390" name="AutoShape 3"/>
            <p:cNvSpPr>
              <a:spLocks noChangeAspect="1" noChangeArrowheads="1"/>
            </p:cNvSpPr>
            <p:nvPr/>
          </p:nvSpPr>
          <p:spPr bwMode="auto">
            <a:xfrm>
              <a:off x="3254" y="2830"/>
              <a:ext cx="4812" cy="3489"/>
            </a:xfrm>
            <a:prstGeom prst="rect">
              <a:avLst/>
            </a:prstGeom>
            <a:noFill/>
            <a:ln w="9525">
              <a:noFill/>
              <a:miter lim="800000"/>
              <a:headEnd/>
              <a:tailEnd/>
            </a:ln>
          </p:spPr>
          <p:txBody>
            <a:bodyPr/>
            <a:lstStyle/>
            <a:p>
              <a:pPr fontAlgn="base">
                <a:spcBef>
                  <a:spcPct val="0"/>
                </a:spcBef>
                <a:spcAft>
                  <a:spcPct val="0"/>
                </a:spcAft>
              </a:pPr>
              <a:endParaRPr lang="ru-RU" sz="2400">
                <a:solidFill>
                  <a:srgbClr val="000000"/>
                </a:solidFill>
              </a:endParaRPr>
            </a:p>
          </p:txBody>
        </p:sp>
        <p:sp>
          <p:nvSpPr>
            <p:cNvPr id="24583" name="Oval 4"/>
            <p:cNvSpPr>
              <a:spLocks noChangeArrowheads="1"/>
            </p:cNvSpPr>
            <p:nvPr/>
          </p:nvSpPr>
          <p:spPr bwMode="auto">
            <a:xfrm>
              <a:off x="3261" y="3254"/>
              <a:ext cx="1411" cy="556"/>
            </a:xfrm>
            <a:prstGeom prst="ellipse">
              <a:avLst/>
            </a:prstGeom>
            <a:solidFill>
              <a:srgbClr val="FFFFFF"/>
            </a:solidFill>
            <a:ln w="9525">
              <a:solidFill>
                <a:srgbClr val="000000"/>
              </a:solidFill>
              <a:round/>
              <a:headEnd/>
              <a:tailEnd/>
            </a:ln>
          </p:spPr>
          <p:txBody>
            <a:bodyPr/>
            <a:lstStyle/>
            <a:p>
              <a:pPr algn="ctr" fontAlgn="base">
                <a:spcBef>
                  <a:spcPct val="0"/>
                </a:spcBef>
                <a:spcAft>
                  <a:spcPct val="0"/>
                </a:spcAft>
                <a:defRPr/>
              </a:pPr>
              <a:r>
                <a:rPr lang="ru-RU" sz="1600" dirty="0">
                  <a:solidFill>
                    <a:srgbClr val="C8C8C8">
                      <a:lumMod val="75000"/>
                    </a:srgbClr>
                  </a:solidFill>
                  <a:latin typeface="Arial" pitchFamily="34" charset="0"/>
                </a:rPr>
                <a:t>Тип </a:t>
              </a:r>
              <a:r>
                <a:rPr lang="ru-RU" sz="1600" b="1" dirty="0" err="1">
                  <a:solidFill>
                    <a:srgbClr val="C8C8C8">
                      <a:lumMod val="75000"/>
                    </a:srgbClr>
                  </a:solidFill>
                  <a:latin typeface="Arial" pitchFamily="34" charset="0"/>
                </a:rPr>
                <a:t>void</a:t>
              </a:r>
              <a:endParaRPr lang="ru-RU" sz="4400" dirty="0">
                <a:solidFill>
                  <a:srgbClr val="C8C8C8">
                    <a:lumMod val="75000"/>
                  </a:srgbClr>
                </a:solidFill>
              </a:endParaRPr>
            </a:p>
          </p:txBody>
        </p:sp>
        <p:sp>
          <p:nvSpPr>
            <p:cNvPr id="24584" name="Oval 5"/>
            <p:cNvSpPr>
              <a:spLocks noChangeArrowheads="1"/>
            </p:cNvSpPr>
            <p:nvPr/>
          </p:nvSpPr>
          <p:spPr bwMode="auto">
            <a:xfrm>
              <a:off x="6649" y="3254"/>
              <a:ext cx="1411" cy="556"/>
            </a:xfrm>
            <a:prstGeom prst="ellipse">
              <a:avLst/>
            </a:prstGeom>
            <a:solidFill>
              <a:srgbClr val="FFFFFF"/>
            </a:solidFill>
            <a:ln w="9525">
              <a:solidFill>
                <a:srgbClr val="000000"/>
              </a:solidFill>
              <a:round/>
              <a:headEnd/>
              <a:tailEnd/>
            </a:ln>
          </p:spPr>
          <p:txBody>
            <a:bodyPr/>
            <a:lstStyle/>
            <a:p>
              <a:pPr algn="ctr" fontAlgn="base">
                <a:spcBef>
                  <a:spcPct val="0"/>
                </a:spcBef>
                <a:spcAft>
                  <a:spcPct val="0"/>
                </a:spcAft>
                <a:defRPr/>
              </a:pPr>
              <a:r>
                <a:rPr lang="ru-RU" sz="1600" dirty="0">
                  <a:solidFill>
                    <a:srgbClr val="C8C8C8">
                      <a:lumMod val="75000"/>
                    </a:srgbClr>
                  </a:solidFill>
                  <a:latin typeface="Arial" pitchFamily="34" charset="0"/>
                </a:rPr>
                <a:t>Указатели</a:t>
              </a:r>
              <a:endParaRPr lang="ru-RU" sz="4400" dirty="0">
                <a:solidFill>
                  <a:srgbClr val="C8C8C8">
                    <a:lumMod val="75000"/>
                  </a:srgbClr>
                </a:solidFill>
              </a:endParaRPr>
            </a:p>
          </p:txBody>
        </p:sp>
        <p:sp>
          <p:nvSpPr>
            <p:cNvPr id="16393" name="Oval 6"/>
            <p:cNvSpPr>
              <a:spLocks noChangeArrowheads="1"/>
            </p:cNvSpPr>
            <p:nvPr/>
          </p:nvSpPr>
          <p:spPr bwMode="auto">
            <a:xfrm>
              <a:off x="4955" y="2836"/>
              <a:ext cx="1414" cy="556"/>
            </a:xfrm>
            <a:prstGeom prst="ellipse">
              <a:avLst/>
            </a:prstGeom>
            <a:solidFill>
              <a:srgbClr val="FFFFFF"/>
            </a:solidFill>
            <a:ln w="9525">
              <a:solidFill>
                <a:srgbClr val="000000"/>
              </a:solidFill>
              <a:round/>
              <a:headEnd/>
              <a:tailEnd/>
            </a:ln>
          </p:spPr>
          <p:txBody>
            <a:bodyPr tIns="0"/>
            <a:lstStyle/>
            <a:p>
              <a:pPr algn="ctr" fontAlgn="base">
                <a:spcBef>
                  <a:spcPct val="0"/>
                </a:spcBef>
                <a:spcAft>
                  <a:spcPct val="0"/>
                </a:spcAft>
              </a:pPr>
              <a:r>
                <a:rPr lang="ru-RU" sz="2400">
                  <a:solidFill>
                    <a:srgbClr val="000000"/>
                  </a:solidFill>
                  <a:latin typeface="Arial" charset="0"/>
                </a:rPr>
                <a:t>Типы данных</a:t>
              </a:r>
              <a:endParaRPr lang="ru-RU" sz="6000">
                <a:solidFill>
                  <a:srgbClr val="000000"/>
                </a:solidFill>
              </a:endParaRPr>
            </a:p>
          </p:txBody>
        </p:sp>
        <p:sp>
          <p:nvSpPr>
            <p:cNvPr id="16394" name="Oval 7"/>
            <p:cNvSpPr>
              <a:spLocks noChangeArrowheads="1"/>
            </p:cNvSpPr>
            <p:nvPr/>
          </p:nvSpPr>
          <p:spPr bwMode="auto">
            <a:xfrm>
              <a:off x="5740" y="3532"/>
              <a:ext cx="1564" cy="558"/>
            </a:xfrm>
            <a:prstGeom prst="ellipse">
              <a:avLst/>
            </a:prstGeom>
            <a:solidFill>
              <a:schemeClr val="accent2"/>
            </a:solidFill>
            <a:ln w="9525">
              <a:solidFill>
                <a:srgbClr val="000000"/>
              </a:solidFill>
              <a:round/>
              <a:headEnd/>
              <a:tailEnd/>
            </a:ln>
          </p:spPr>
          <p:txBody>
            <a:bodyPr lIns="0" tIns="0" rIns="0" bIns="0"/>
            <a:lstStyle/>
            <a:p>
              <a:pPr algn="ctr" fontAlgn="base">
                <a:spcBef>
                  <a:spcPct val="0"/>
                </a:spcBef>
                <a:spcAft>
                  <a:spcPct val="0"/>
                </a:spcAft>
              </a:pPr>
              <a:r>
                <a:rPr lang="ru-RU" sz="2800" i="1">
                  <a:solidFill>
                    <a:srgbClr val="000000"/>
                  </a:solidFill>
                  <a:latin typeface="Arial" charset="0"/>
                </a:rPr>
                <a:t>Ссылочные</a:t>
              </a:r>
              <a:endParaRPr lang="ru-RU" sz="6000">
                <a:solidFill>
                  <a:srgbClr val="000000"/>
                </a:solidFill>
              </a:endParaRPr>
            </a:p>
          </p:txBody>
        </p:sp>
        <p:cxnSp>
          <p:nvCxnSpPr>
            <p:cNvPr id="16395" name="AutoShape 8"/>
            <p:cNvCxnSpPr>
              <a:cxnSpLocks noChangeShapeType="1"/>
              <a:stCxn id="16393" idx="3"/>
              <a:endCxn id="16401" idx="0"/>
            </p:cNvCxnSpPr>
            <p:nvPr/>
          </p:nvCxnSpPr>
          <p:spPr bwMode="auto">
            <a:xfrm flipH="1">
              <a:off x="4816" y="3311"/>
              <a:ext cx="346" cy="221"/>
            </a:xfrm>
            <a:prstGeom prst="straightConnector1">
              <a:avLst/>
            </a:prstGeom>
            <a:noFill/>
            <a:ln w="9525">
              <a:solidFill>
                <a:srgbClr val="000000"/>
              </a:solidFill>
              <a:round/>
              <a:headEnd/>
              <a:tailEnd type="triangle" w="med" len="med"/>
            </a:ln>
          </p:spPr>
        </p:cxnSp>
        <p:cxnSp>
          <p:nvCxnSpPr>
            <p:cNvPr id="16396" name="AutoShape 9"/>
            <p:cNvCxnSpPr>
              <a:cxnSpLocks noChangeShapeType="1"/>
              <a:stCxn id="16393" idx="5"/>
              <a:endCxn id="16394" idx="0"/>
            </p:cNvCxnSpPr>
            <p:nvPr/>
          </p:nvCxnSpPr>
          <p:spPr bwMode="auto">
            <a:xfrm rot="16200000" flipH="1">
              <a:off x="6231" y="3241"/>
              <a:ext cx="221" cy="360"/>
            </a:xfrm>
            <a:prstGeom prst="straightConnector1">
              <a:avLst/>
            </a:prstGeom>
            <a:noFill/>
            <a:ln w="9525">
              <a:solidFill>
                <a:srgbClr val="000000"/>
              </a:solidFill>
              <a:round/>
              <a:headEnd/>
              <a:tailEnd type="triangle" w="med" len="med"/>
            </a:ln>
          </p:spPr>
        </p:cxnSp>
        <p:cxnSp>
          <p:nvCxnSpPr>
            <p:cNvPr id="16397" name="AutoShape 10"/>
            <p:cNvCxnSpPr>
              <a:cxnSpLocks noChangeShapeType="1"/>
              <a:stCxn id="16401" idx="4"/>
              <a:endCxn id="16407" idx="0"/>
            </p:cNvCxnSpPr>
            <p:nvPr/>
          </p:nvCxnSpPr>
          <p:spPr bwMode="auto">
            <a:xfrm>
              <a:off x="4816" y="4090"/>
              <a:ext cx="613" cy="412"/>
            </a:xfrm>
            <a:prstGeom prst="straightConnector1">
              <a:avLst/>
            </a:prstGeom>
            <a:noFill/>
            <a:ln w="9525">
              <a:solidFill>
                <a:srgbClr val="000000"/>
              </a:solidFill>
              <a:round/>
              <a:headEnd/>
              <a:tailEnd type="triangle" w="med" len="med"/>
            </a:ln>
          </p:spPr>
        </p:cxnSp>
        <p:sp>
          <p:nvSpPr>
            <p:cNvPr id="16398" name="AutoShape 11"/>
            <p:cNvSpPr>
              <a:spLocks noChangeArrowheads="1"/>
            </p:cNvSpPr>
            <p:nvPr/>
          </p:nvSpPr>
          <p:spPr bwMode="auto">
            <a:xfrm>
              <a:off x="6559" y="4402"/>
              <a:ext cx="1507" cy="1214"/>
            </a:xfrm>
            <a:prstGeom prst="roundRect">
              <a:avLst>
                <a:gd name="adj" fmla="val 16667"/>
              </a:avLst>
            </a:prstGeom>
            <a:solidFill>
              <a:srgbClr val="FFC000">
                <a:alpha val="34901"/>
              </a:srgbClr>
            </a:solidFill>
            <a:ln w="9525">
              <a:solidFill>
                <a:srgbClr val="000000"/>
              </a:solidFill>
              <a:round/>
              <a:headEnd/>
              <a:tailEnd/>
            </a:ln>
          </p:spPr>
          <p:txBody>
            <a:bodyPr lIns="18000" tIns="10800" rIns="18000" bIns="10800"/>
            <a:lstStyle/>
            <a:p>
              <a:pPr algn="ctr" fontAlgn="base">
                <a:spcBef>
                  <a:spcPct val="0"/>
                </a:spcBef>
                <a:spcAft>
                  <a:spcPct val="0"/>
                </a:spcAft>
              </a:pPr>
              <a:r>
                <a:rPr lang="ru-RU" b="1">
                  <a:solidFill>
                    <a:srgbClr val="000000"/>
                  </a:solidFill>
                  <a:latin typeface="Arial" charset="0"/>
                </a:rPr>
                <a:t>object</a:t>
              </a:r>
            </a:p>
            <a:p>
              <a:pPr algn="ctr" fontAlgn="base">
                <a:spcBef>
                  <a:spcPct val="0"/>
                </a:spcBef>
                <a:spcAft>
                  <a:spcPct val="0"/>
                </a:spcAft>
              </a:pPr>
              <a:r>
                <a:rPr lang="ru-RU">
                  <a:solidFill>
                    <a:srgbClr val="000000"/>
                  </a:solidFill>
                  <a:latin typeface="Arial" charset="0"/>
                </a:rPr>
                <a:t>Массивы</a:t>
              </a:r>
            </a:p>
            <a:p>
              <a:pPr algn="ctr" fontAlgn="base">
                <a:spcBef>
                  <a:spcPct val="0"/>
                </a:spcBef>
                <a:spcAft>
                  <a:spcPct val="0"/>
                </a:spcAft>
              </a:pPr>
              <a:r>
                <a:rPr lang="ru-RU" b="1">
                  <a:solidFill>
                    <a:srgbClr val="000000"/>
                  </a:solidFill>
                  <a:latin typeface="Arial" charset="0"/>
                </a:rPr>
                <a:t>Строки string</a:t>
              </a:r>
            </a:p>
            <a:p>
              <a:pPr algn="ctr" fontAlgn="base">
                <a:spcBef>
                  <a:spcPct val="0"/>
                </a:spcBef>
                <a:spcAft>
                  <a:spcPct val="0"/>
                </a:spcAft>
              </a:pPr>
              <a:r>
                <a:rPr lang="ru-RU">
                  <a:solidFill>
                    <a:srgbClr val="000000"/>
                  </a:solidFill>
                  <a:latin typeface="Arial" charset="0"/>
                </a:rPr>
                <a:t>Классы</a:t>
              </a:r>
            </a:p>
            <a:p>
              <a:pPr algn="ctr" fontAlgn="base">
                <a:spcBef>
                  <a:spcPct val="0"/>
                </a:spcBef>
                <a:spcAft>
                  <a:spcPct val="0"/>
                </a:spcAft>
              </a:pPr>
              <a:r>
                <a:rPr lang="ru-RU">
                  <a:solidFill>
                    <a:srgbClr val="000000"/>
                  </a:solidFill>
                  <a:latin typeface="Arial" charset="0"/>
                </a:rPr>
                <a:t>Интерфейсы</a:t>
              </a:r>
            </a:p>
            <a:p>
              <a:pPr algn="ctr" fontAlgn="base">
                <a:spcBef>
                  <a:spcPct val="0"/>
                </a:spcBef>
                <a:spcAft>
                  <a:spcPct val="0"/>
                </a:spcAft>
              </a:pPr>
              <a:r>
                <a:rPr lang="ru-RU">
                  <a:solidFill>
                    <a:srgbClr val="000000"/>
                  </a:solidFill>
                  <a:latin typeface="Arial" charset="0"/>
                </a:rPr>
                <a:t>Делегаты</a:t>
              </a:r>
              <a:endParaRPr lang="ru-RU" sz="4800">
                <a:solidFill>
                  <a:srgbClr val="000000"/>
                </a:solidFill>
              </a:endParaRPr>
            </a:p>
          </p:txBody>
        </p:sp>
        <p:cxnSp>
          <p:nvCxnSpPr>
            <p:cNvPr id="16399" name="AutoShape 12"/>
            <p:cNvCxnSpPr>
              <a:cxnSpLocks noChangeShapeType="1"/>
              <a:stCxn id="16394" idx="5"/>
              <a:endCxn id="16398" idx="0"/>
            </p:cNvCxnSpPr>
            <p:nvPr/>
          </p:nvCxnSpPr>
          <p:spPr bwMode="auto">
            <a:xfrm rot="16200000" flipH="1">
              <a:off x="6997" y="4087"/>
              <a:ext cx="394" cy="237"/>
            </a:xfrm>
            <a:prstGeom prst="straightConnector1">
              <a:avLst/>
            </a:prstGeom>
            <a:noFill/>
            <a:ln w="9525">
              <a:solidFill>
                <a:srgbClr val="000000"/>
              </a:solidFill>
              <a:round/>
              <a:headEnd/>
              <a:tailEnd type="triangle" w="med" len="med"/>
            </a:ln>
          </p:spPr>
        </p:cxnSp>
        <p:cxnSp>
          <p:nvCxnSpPr>
            <p:cNvPr id="16400" name="AutoShape 13"/>
            <p:cNvCxnSpPr>
              <a:cxnSpLocks noChangeShapeType="1"/>
              <a:stCxn id="16393" idx="6"/>
              <a:endCxn id="24584" idx="0"/>
            </p:cNvCxnSpPr>
            <p:nvPr/>
          </p:nvCxnSpPr>
          <p:spPr bwMode="auto">
            <a:xfrm>
              <a:off x="6369" y="3114"/>
              <a:ext cx="986" cy="140"/>
            </a:xfrm>
            <a:prstGeom prst="straightConnector1">
              <a:avLst/>
            </a:prstGeom>
            <a:noFill/>
            <a:ln w="9525">
              <a:solidFill>
                <a:srgbClr val="000000"/>
              </a:solidFill>
              <a:round/>
              <a:headEnd/>
              <a:tailEnd type="triangle" w="med" len="med"/>
            </a:ln>
          </p:spPr>
        </p:cxnSp>
        <p:sp>
          <p:nvSpPr>
            <p:cNvPr id="16401" name="Oval 14"/>
            <p:cNvSpPr>
              <a:spLocks noChangeArrowheads="1"/>
            </p:cNvSpPr>
            <p:nvPr/>
          </p:nvSpPr>
          <p:spPr bwMode="auto">
            <a:xfrm>
              <a:off x="4109" y="3532"/>
              <a:ext cx="1413" cy="558"/>
            </a:xfrm>
            <a:prstGeom prst="ellipse">
              <a:avLst/>
            </a:prstGeom>
            <a:solidFill>
              <a:schemeClr val="accent2"/>
            </a:solidFill>
            <a:ln w="9525">
              <a:solidFill>
                <a:srgbClr val="000000"/>
              </a:solidFill>
              <a:round/>
              <a:headEnd/>
              <a:tailEnd/>
            </a:ln>
          </p:spPr>
          <p:txBody>
            <a:bodyPr/>
            <a:lstStyle/>
            <a:p>
              <a:pPr algn="ctr" fontAlgn="base">
                <a:spcBef>
                  <a:spcPct val="0"/>
                </a:spcBef>
                <a:spcAft>
                  <a:spcPct val="0"/>
                </a:spcAft>
              </a:pPr>
              <a:r>
                <a:rPr lang="ru-RU" sz="2800" i="1">
                  <a:solidFill>
                    <a:srgbClr val="000000"/>
                  </a:solidFill>
                  <a:latin typeface="Arial" charset="0"/>
                </a:rPr>
                <a:t>Значения</a:t>
              </a:r>
              <a:endParaRPr lang="ru-RU" sz="6000">
                <a:solidFill>
                  <a:srgbClr val="000000"/>
                </a:solidFill>
              </a:endParaRPr>
            </a:p>
          </p:txBody>
        </p:sp>
        <p:cxnSp>
          <p:nvCxnSpPr>
            <p:cNvPr id="16402" name="AutoShape 15"/>
            <p:cNvCxnSpPr>
              <a:cxnSpLocks noChangeShapeType="1"/>
              <a:stCxn id="16393" idx="2"/>
              <a:endCxn id="24583" idx="0"/>
            </p:cNvCxnSpPr>
            <p:nvPr/>
          </p:nvCxnSpPr>
          <p:spPr bwMode="auto">
            <a:xfrm flipH="1">
              <a:off x="3967" y="3114"/>
              <a:ext cx="988" cy="140"/>
            </a:xfrm>
            <a:prstGeom prst="straightConnector1">
              <a:avLst/>
            </a:prstGeom>
            <a:noFill/>
            <a:ln w="9525">
              <a:solidFill>
                <a:srgbClr val="000000"/>
              </a:solidFill>
              <a:round/>
              <a:headEnd/>
              <a:tailEnd type="triangle" w="med" len="med"/>
            </a:ln>
          </p:spPr>
        </p:cxnSp>
        <p:sp>
          <p:nvSpPr>
            <p:cNvPr id="16403" name="AutoShape 16"/>
            <p:cNvSpPr>
              <a:spLocks noChangeArrowheads="1"/>
            </p:cNvSpPr>
            <p:nvPr/>
          </p:nvSpPr>
          <p:spPr bwMode="auto">
            <a:xfrm>
              <a:off x="3294" y="5223"/>
              <a:ext cx="1363" cy="1123"/>
            </a:xfrm>
            <a:prstGeom prst="roundRect">
              <a:avLst>
                <a:gd name="adj" fmla="val 16667"/>
              </a:avLst>
            </a:prstGeom>
            <a:solidFill>
              <a:srgbClr val="FFC000">
                <a:alpha val="61176"/>
              </a:srgbClr>
            </a:solidFill>
            <a:ln w="9525">
              <a:solidFill>
                <a:srgbClr val="000000"/>
              </a:solidFill>
              <a:round/>
              <a:headEnd/>
              <a:tailEnd/>
            </a:ln>
          </p:spPr>
          <p:txBody>
            <a:bodyPr lIns="18000" tIns="10800" rIns="18000" bIns="10800"/>
            <a:lstStyle/>
            <a:p>
              <a:pPr algn="ctr" fontAlgn="base">
                <a:spcBef>
                  <a:spcPct val="0"/>
                </a:spcBef>
                <a:spcAft>
                  <a:spcPct val="0"/>
                </a:spcAft>
              </a:pPr>
              <a:r>
                <a:rPr lang="ru-RU" b="1" u="sng">
                  <a:solidFill>
                    <a:srgbClr val="000000"/>
                  </a:solidFill>
                  <a:latin typeface="Arial" charset="0"/>
                </a:rPr>
                <a:t>Булевский</a:t>
              </a:r>
            </a:p>
            <a:p>
              <a:pPr algn="ctr" fontAlgn="base">
                <a:spcBef>
                  <a:spcPct val="0"/>
                </a:spcBef>
                <a:spcAft>
                  <a:spcPct val="0"/>
                </a:spcAft>
              </a:pPr>
              <a:r>
                <a:rPr lang="ru-RU" b="1" u="sng">
                  <a:solidFill>
                    <a:srgbClr val="000000"/>
                  </a:solidFill>
                  <a:latin typeface="Arial" charset="0"/>
                </a:rPr>
                <a:t>Целые</a:t>
              </a:r>
            </a:p>
            <a:p>
              <a:pPr algn="ctr" fontAlgn="base">
                <a:spcBef>
                  <a:spcPct val="0"/>
                </a:spcBef>
                <a:spcAft>
                  <a:spcPct val="0"/>
                </a:spcAft>
              </a:pPr>
              <a:r>
                <a:rPr lang="ru-RU" b="1" u="sng">
                  <a:solidFill>
                    <a:srgbClr val="000000"/>
                  </a:solidFill>
                  <a:latin typeface="Arial" charset="0"/>
                </a:rPr>
                <a:t>Вещественные</a:t>
              </a:r>
            </a:p>
            <a:p>
              <a:pPr algn="ctr" fontAlgn="base">
                <a:spcBef>
                  <a:spcPct val="0"/>
                </a:spcBef>
                <a:spcAft>
                  <a:spcPct val="0"/>
                </a:spcAft>
              </a:pPr>
              <a:r>
                <a:rPr lang="ru-RU" b="1" u="sng">
                  <a:solidFill>
                    <a:srgbClr val="000000"/>
                  </a:solidFill>
                  <a:latin typeface="Arial" charset="0"/>
                </a:rPr>
                <a:t>Финансовый</a:t>
              </a:r>
            </a:p>
            <a:p>
              <a:pPr algn="ctr" fontAlgn="base">
                <a:spcBef>
                  <a:spcPct val="0"/>
                </a:spcBef>
                <a:spcAft>
                  <a:spcPct val="0"/>
                </a:spcAft>
              </a:pPr>
              <a:r>
                <a:rPr lang="ru-RU" b="1" u="sng">
                  <a:solidFill>
                    <a:srgbClr val="000000"/>
                  </a:solidFill>
                  <a:latin typeface="Arial" charset="0"/>
                </a:rPr>
                <a:t>Символьный</a:t>
              </a:r>
              <a:endParaRPr lang="ru-RU" sz="4800">
                <a:solidFill>
                  <a:srgbClr val="000000"/>
                </a:solidFill>
              </a:endParaRPr>
            </a:p>
          </p:txBody>
        </p:sp>
        <p:sp>
          <p:nvSpPr>
            <p:cNvPr id="16404" name="AutoShape 17"/>
            <p:cNvSpPr>
              <a:spLocks noChangeArrowheads="1"/>
            </p:cNvSpPr>
            <p:nvPr/>
          </p:nvSpPr>
          <p:spPr bwMode="auto">
            <a:xfrm>
              <a:off x="3312" y="4362"/>
              <a:ext cx="1272" cy="418"/>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sz="2000">
                  <a:solidFill>
                    <a:srgbClr val="000000"/>
                  </a:solidFill>
                  <a:latin typeface="Arial" charset="0"/>
                </a:rPr>
                <a:t>Перечисления</a:t>
              </a:r>
              <a:endParaRPr lang="ru-RU" sz="5400">
                <a:solidFill>
                  <a:srgbClr val="000000"/>
                </a:solidFill>
              </a:endParaRPr>
            </a:p>
          </p:txBody>
        </p:sp>
        <p:cxnSp>
          <p:nvCxnSpPr>
            <p:cNvPr id="16405" name="AutoShape 18"/>
            <p:cNvCxnSpPr>
              <a:cxnSpLocks noChangeShapeType="1"/>
              <a:stCxn id="16407" idx="3"/>
              <a:endCxn id="16403" idx="0"/>
            </p:cNvCxnSpPr>
            <p:nvPr/>
          </p:nvCxnSpPr>
          <p:spPr bwMode="auto">
            <a:xfrm rot="5400000">
              <a:off x="4329" y="4622"/>
              <a:ext cx="247" cy="954"/>
            </a:xfrm>
            <a:prstGeom prst="straightConnector1">
              <a:avLst/>
            </a:prstGeom>
            <a:noFill/>
            <a:ln w="9525">
              <a:solidFill>
                <a:srgbClr val="000000"/>
              </a:solidFill>
              <a:round/>
              <a:headEnd/>
              <a:tailEnd type="triangle" w="med" len="med"/>
            </a:ln>
          </p:spPr>
        </p:cxnSp>
        <p:cxnSp>
          <p:nvCxnSpPr>
            <p:cNvPr id="16406" name="AutoShape 19"/>
            <p:cNvCxnSpPr>
              <a:cxnSpLocks noChangeShapeType="1"/>
              <a:stCxn id="16401" idx="4"/>
              <a:endCxn id="16404" idx="0"/>
            </p:cNvCxnSpPr>
            <p:nvPr/>
          </p:nvCxnSpPr>
          <p:spPr bwMode="auto">
            <a:xfrm flipH="1">
              <a:off x="3948" y="4090"/>
              <a:ext cx="868" cy="272"/>
            </a:xfrm>
            <a:prstGeom prst="straightConnector1">
              <a:avLst/>
            </a:prstGeom>
            <a:noFill/>
            <a:ln w="9525">
              <a:solidFill>
                <a:srgbClr val="000000"/>
              </a:solidFill>
              <a:round/>
              <a:headEnd/>
              <a:tailEnd type="triangle" w="med" len="med"/>
            </a:ln>
          </p:spPr>
        </p:cxnSp>
        <p:sp>
          <p:nvSpPr>
            <p:cNvPr id="16407" name="Oval 20"/>
            <p:cNvSpPr>
              <a:spLocks noChangeArrowheads="1"/>
            </p:cNvSpPr>
            <p:nvPr/>
          </p:nvSpPr>
          <p:spPr bwMode="auto">
            <a:xfrm>
              <a:off x="4723" y="4502"/>
              <a:ext cx="1411" cy="555"/>
            </a:xfrm>
            <a:prstGeom prst="ellipse">
              <a:avLst/>
            </a:prstGeom>
            <a:solidFill>
              <a:srgbClr val="FFFFFF"/>
            </a:solidFill>
            <a:ln w="9525">
              <a:solidFill>
                <a:srgbClr val="000000"/>
              </a:solidFill>
              <a:round/>
              <a:headEnd/>
              <a:tailEnd/>
            </a:ln>
          </p:spPr>
          <p:txBody>
            <a:bodyPr lIns="0" tIns="0" rIns="0" bIns="0"/>
            <a:lstStyle/>
            <a:p>
              <a:pPr algn="ctr" fontAlgn="base">
                <a:spcBef>
                  <a:spcPct val="0"/>
                </a:spcBef>
                <a:spcAft>
                  <a:spcPct val="0"/>
                </a:spcAft>
              </a:pPr>
              <a:r>
                <a:rPr lang="ru-RU" sz="2000">
                  <a:solidFill>
                    <a:srgbClr val="000000"/>
                  </a:solidFill>
                  <a:latin typeface="Arial" charset="0"/>
                </a:rPr>
                <a:t>Структурные</a:t>
              </a:r>
            </a:p>
            <a:p>
              <a:pPr algn="ctr" fontAlgn="base">
                <a:spcBef>
                  <a:spcPct val="0"/>
                </a:spcBef>
                <a:spcAft>
                  <a:spcPct val="0"/>
                </a:spcAft>
              </a:pPr>
              <a:r>
                <a:rPr lang="ru-RU" sz="2000">
                  <a:solidFill>
                    <a:srgbClr val="000000"/>
                  </a:solidFill>
                  <a:latin typeface="Arial" charset="0"/>
                </a:rPr>
                <a:t>типы</a:t>
              </a:r>
              <a:endParaRPr lang="ru-RU" sz="1600">
                <a:solidFill>
                  <a:srgbClr val="000000"/>
                </a:solidFill>
                <a:latin typeface="Arial" charset="0"/>
              </a:endParaRPr>
            </a:p>
            <a:p>
              <a:pPr fontAlgn="base">
                <a:spcBef>
                  <a:spcPct val="0"/>
                </a:spcBef>
                <a:spcAft>
                  <a:spcPct val="0"/>
                </a:spcAft>
              </a:pPr>
              <a:endParaRPr lang="ru-RU" sz="4400">
                <a:solidFill>
                  <a:srgbClr val="000000"/>
                </a:solidFill>
              </a:endParaRPr>
            </a:p>
          </p:txBody>
        </p:sp>
        <p:sp>
          <p:nvSpPr>
            <p:cNvPr id="16408" name="AutoShape 21"/>
            <p:cNvSpPr>
              <a:spLocks noChangeArrowheads="1"/>
            </p:cNvSpPr>
            <p:nvPr/>
          </p:nvSpPr>
          <p:spPr bwMode="auto">
            <a:xfrm>
              <a:off x="5994" y="5895"/>
              <a:ext cx="1269" cy="417"/>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sz="2000">
                  <a:solidFill>
                    <a:srgbClr val="000000"/>
                  </a:solidFill>
                  <a:latin typeface="Arial" charset="0"/>
                </a:rPr>
                <a:t>Структуры</a:t>
              </a:r>
              <a:endParaRPr lang="ru-RU" sz="5400">
                <a:solidFill>
                  <a:srgbClr val="000000"/>
                </a:solidFill>
              </a:endParaRPr>
            </a:p>
          </p:txBody>
        </p:sp>
        <p:cxnSp>
          <p:nvCxnSpPr>
            <p:cNvPr id="16409" name="AutoShape 22"/>
            <p:cNvCxnSpPr>
              <a:cxnSpLocks noChangeShapeType="1"/>
              <a:stCxn id="16407" idx="5"/>
              <a:endCxn id="16408" idx="0"/>
            </p:cNvCxnSpPr>
            <p:nvPr/>
          </p:nvCxnSpPr>
          <p:spPr bwMode="auto">
            <a:xfrm>
              <a:off x="5928" y="4975"/>
              <a:ext cx="700" cy="920"/>
            </a:xfrm>
            <a:prstGeom prst="straightConnector1">
              <a:avLst/>
            </a:prstGeom>
            <a:noFill/>
            <a:ln w="9525">
              <a:solidFill>
                <a:srgbClr val="000000"/>
              </a:solidFill>
              <a:round/>
              <a:headEnd/>
              <a:tailEnd type="triangle" w="med" len="med"/>
            </a:ln>
          </p:spPr>
        </p:cxnSp>
        <p:sp>
          <p:nvSpPr>
            <p:cNvPr id="16410" name="AutoShape 23"/>
            <p:cNvSpPr>
              <a:spLocks noChangeArrowheads="1"/>
            </p:cNvSpPr>
            <p:nvPr/>
          </p:nvSpPr>
          <p:spPr bwMode="auto">
            <a:xfrm>
              <a:off x="4804" y="5340"/>
              <a:ext cx="1273" cy="421"/>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sz="2000">
                  <a:solidFill>
                    <a:srgbClr val="000000"/>
                  </a:solidFill>
                  <a:latin typeface="Arial" charset="0"/>
                </a:rPr>
                <a:t>Типы nullable</a:t>
              </a:r>
              <a:endParaRPr lang="ru-RU" sz="5400">
                <a:solidFill>
                  <a:srgbClr val="000000"/>
                </a:solidFill>
              </a:endParaRPr>
            </a:p>
          </p:txBody>
        </p:sp>
        <p:cxnSp>
          <p:nvCxnSpPr>
            <p:cNvPr id="16411" name="AutoShape 24"/>
            <p:cNvCxnSpPr>
              <a:cxnSpLocks noChangeShapeType="1"/>
              <a:stCxn id="16407" idx="4"/>
              <a:endCxn id="16410" idx="0"/>
            </p:cNvCxnSpPr>
            <p:nvPr/>
          </p:nvCxnSpPr>
          <p:spPr bwMode="auto">
            <a:xfrm>
              <a:off x="5429" y="5057"/>
              <a:ext cx="12" cy="283"/>
            </a:xfrm>
            <a:prstGeom prst="straightConnector1">
              <a:avLst/>
            </a:prstGeom>
            <a:noFill/>
            <a:ln w="9525">
              <a:solidFill>
                <a:srgbClr val="000000"/>
              </a:solidFill>
              <a:round/>
              <a:headEnd/>
              <a:tailEnd type="triangle" w="med" len="med"/>
            </a:ln>
          </p:spPr>
        </p:cxnSp>
      </p:grpSp>
      <p:sp>
        <p:nvSpPr>
          <p:cNvPr id="16389" name="Rectangle 25"/>
          <p:cNvSpPr>
            <a:spLocks noChangeArrowheads="1"/>
          </p:cNvSpPr>
          <p:nvPr/>
        </p:nvSpPr>
        <p:spPr bwMode="auto">
          <a:xfrm>
            <a:off x="323850" y="122238"/>
            <a:ext cx="8162925" cy="519112"/>
          </a:xfrm>
          <a:prstGeom prst="rect">
            <a:avLst/>
          </a:prstGeom>
          <a:noFill/>
          <a:ln w="9525">
            <a:noFill/>
            <a:miter lim="800000"/>
            <a:headEnd/>
            <a:tailEnd/>
          </a:ln>
        </p:spPr>
        <p:txBody>
          <a:bodyPr anchor="b">
            <a:spAutoFit/>
          </a:bodyPr>
          <a:lstStyle/>
          <a:p>
            <a:pPr fontAlgn="base">
              <a:spcBef>
                <a:spcPct val="0"/>
              </a:spcBef>
              <a:spcAft>
                <a:spcPct val="0"/>
              </a:spcAft>
            </a:pPr>
            <a:r>
              <a:rPr lang="ru-RU" sz="2800">
                <a:solidFill>
                  <a:srgbClr val="003366"/>
                </a:solidFill>
              </a:rPr>
              <a:t>Основная классификация типов </a:t>
            </a:r>
            <a:r>
              <a:rPr lang="en-US" sz="2800">
                <a:solidFill>
                  <a:srgbClr val="003366"/>
                </a:solidFill>
              </a:rPr>
              <a:t>C#</a:t>
            </a:r>
            <a:endParaRPr lang="ru-RU" sz="2800">
              <a:solidFill>
                <a:srgbClr val="003366"/>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49" name="Номер слайда 5"/>
          <p:cNvSpPr>
            <a:spLocks noGrp="1"/>
          </p:cNvSpPr>
          <p:nvPr>
            <p:ph type="sldNum" sz="quarter" idx="12"/>
          </p:nvPr>
        </p:nvSpPr>
        <p:spPr/>
        <p:txBody>
          <a:bodyPr/>
          <a:lstStyle/>
          <a:p>
            <a:pPr>
              <a:defRPr/>
            </a:pPr>
            <a:fld id="{70ED2241-590F-4CCC-A77B-7C8E363EF140}" type="slidenum">
              <a:rPr lang="ru-RU"/>
              <a:pPr>
                <a:defRPr/>
              </a:pPr>
              <a:t>50</a:t>
            </a:fld>
            <a:endParaRPr lang="ru-RU"/>
          </a:p>
        </p:txBody>
      </p:sp>
      <p:sp>
        <p:nvSpPr>
          <p:cNvPr id="15364" name="Rectangle 2"/>
          <p:cNvSpPr>
            <a:spLocks noGrp="1" noChangeArrowheads="1"/>
          </p:cNvSpPr>
          <p:nvPr>
            <p:ph type="title"/>
          </p:nvPr>
        </p:nvSpPr>
        <p:spPr>
          <a:xfrm>
            <a:off x="0" y="188913"/>
            <a:ext cx="8567738" cy="519112"/>
          </a:xfrm>
        </p:spPr>
        <p:txBody>
          <a:bodyPr/>
          <a:lstStyle/>
          <a:p>
            <a:pPr eaLnBrk="1" hangingPunct="1"/>
            <a:r>
              <a:rPr lang="ru-RU"/>
              <a:t>Элементы класса</a:t>
            </a:r>
          </a:p>
        </p:txBody>
      </p:sp>
      <p:grpSp>
        <p:nvGrpSpPr>
          <p:cNvPr id="2" name="Group 4"/>
          <p:cNvGrpSpPr>
            <a:grpSpLocks noChangeAspect="1"/>
          </p:cNvGrpSpPr>
          <p:nvPr/>
        </p:nvGrpSpPr>
        <p:grpSpPr bwMode="auto">
          <a:xfrm>
            <a:off x="0" y="247650"/>
            <a:ext cx="8964613" cy="6350000"/>
            <a:chOff x="2710" y="2754"/>
            <a:chExt cx="5801" cy="5020"/>
          </a:xfrm>
        </p:grpSpPr>
        <p:sp>
          <p:nvSpPr>
            <p:cNvPr id="15366" name="AutoShape 5"/>
            <p:cNvSpPr>
              <a:spLocks noChangeAspect="1" noChangeArrowheads="1"/>
            </p:cNvSpPr>
            <p:nvPr/>
          </p:nvSpPr>
          <p:spPr bwMode="auto">
            <a:xfrm>
              <a:off x="2710" y="2754"/>
              <a:ext cx="5801" cy="5020"/>
            </a:xfrm>
            <a:prstGeom prst="rect">
              <a:avLst/>
            </a:prstGeom>
            <a:noFill/>
            <a:ln w="9525">
              <a:noFill/>
              <a:miter lim="800000"/>
              <a:headEnd/>
              <a:tailEnd/>
            </a:ln>
          </p:spPr>
          <p:txBody>
            <a:bodyPr/>
            <a:lstStyle/>
            <a:p>
              <a:endParaRPr lang="ru-RU"/>
            </a:p>
          </p:txBody>
        </p:sp>
        <p:sp>
          <p:nvSpPr>
            <p:cNvPr id="15367" name="Oval 6"/>
            <p:cNvSpPr>
              <a:spLocks noChangeArrowheads="1"/>
            </p:cNvSpPr>
            <p:nvPr/>
          </p:nvSpPr>
          <p:spPr bwMode="auto">
            <a:xfrm>
              <a:off x="7322" y="3082"/>
              <a:ext cx="1182" cy="437"/>
            </a:xfrm>
            <a:prstGeom prst="ellipse">
              <a:avLst/>
            </a:prstGeom>
            <a:solidFill>
              <a:srgbClr val="FFFFFF"/>
            </a:solidFill>
            <a:ln w="9525">
              <a:solidFill>
                <a:srgbClr val="000000"/>
              </a:solidFill>
              <a:round/>
              <a:headEnd/>
              <a:tailEnd/>
            </a:ln>
          </p:spPr>
          <p:txBody>
            <a:bodyPr lIns="0" tIns="0" rIns="0" bIns="0"/>
            <a:lstStyle/>
            <a:p>
              <a:pPr algn="ctr"/>
              <a:r>
                <a:rPr lang="ru-RU" sz="1400" b="1"/>
                <a:t>локальные типы</a:t>
              </a:r>
              <a:endParaRPr lang="ru-RU" sz="3200" b="1"/>
            </a:p>
          </p:txBody>
        </p:sp>
        <p:sp>
          <p:nvSpPr>
            <p:cNvPr id="15368" name="Oval 7"/>
            <p:cNvSpPr>
              <a:spLocks noChangeArrowheads="1"/>
            </p:cNvSpPr>
            <p:nvPr/>
          </p:nvSpPr>
          <p:spPr bwMode="auto">
            <a:xfrm>
              <a:off x="3780" y="3408"/>
              <a:ext cx="1182" cy="437"/>
            </a:xfrm>
            <a:prstGeom prst="ellipse">
              <a:avLst/>
            </a:prstGeom>
            <a:solidFill>
              <a:srgbClr val="00FFFF">
                <a:alpha val="18823"/>
              </a:srgbClr>
            </a:solidFill>
            <a:ln w="9525">
              <a:solidFill>
                <a:srgbClr val="000000"/>
              </a:solidFill>
              <a:round/>
              <a:headEnd/>
              <a:tailEnd/>
            </a:ln>
          </p:spPr>
          <p:txBody>
            <a:bodyPr/>
            <a:lstStyle/>
            <a:p>
              <a:pPr algn="ctr"/>
              <a:r>
                <a:rPr lang="ru-RU" sz="1400" b="1"/>
                <a:t>данные</a:t>
              </a:r>
              <a:endParaRPr lang="ru-RU" sz="3200" b="1"/>
            </a:p>
          </p:txBody>
        </p:sp>
        <p:sp>
          <p:nvSpPr>
            <p:cNvPr id="15369" name="Oval 8"/>
            <p:cNvSpPr>
              <a:spLocks noChangeArrowheads="1"/>
            </p:cNvSpPr>
            <p:nvPr/>
          </p:nvSpPr>
          <p:spPr bwMode="auto">
            <a:xfrm>
              <a:off x="3308" y="4172"/>
              <a:ext cx="1229" cy="436"/>
            </a:xfrm>
            <a:prstGeom prst="ellipse">
              <a:avLst/>
            </a:prstGeom>
            <a:solidFill>
              <a:srgbClr val="00FFFF">
                <a:alpha val="18823"/>
              </a:srgbClr>
            </a:solidFill>
            <a:ln w="9525" algn="ctr">
              <a:solidFill>
                <a:srgbClr val="000000"/>
              </a:solidFill>
              <a:round/>
              <a:headEnd/>
              <a:tailEnd/>
            </a:ln>
          </p:spPr>
          <p:txBody>
            <a:bodyPr/>
            <a:lstStyle/>
            <a:p>
              <a:pPr algn="ctr"/>
              <a:r>
                <a:rPr lang="ru-RU" sz="1400" b="1"/>
                <a:t>поля</a:t>
              </a:r>
            </a:p>
            <a:p>
              <a:pPr algn="ctr"/>
              <a:r>
                <a:rPr lang="ru-RU" sz="1400"/>
                <a:t>(переменные)</a:t>
              </a:r>
            </a:p>
          </p:txBody>
        </p:sp>
        <p:sp>
          <p:nvSpPr>
            <p:cNvPr id="15370" name="Oval 9"/>
            <p:cNvSpPr>
              <a:spLocks noChangeArrowheads="1"/>
            </p:cNvSpPr>
            <p:nvPr/>
          </p:nvSpPr>
          <p:spPr bwMode="auto">
            <a:xfrm>
              <a:off x="4960" y="4281"/>
              <a:ext cx="1180" cy="437"/>
            </a:xfrm>
            <a:prstGeom prst="ellipse">
              <a:avLst/>
            </a:prstGeom>
            <a:solidFill>
              <a:schemeClr val="accent1"/>
            </a:solidFill>
            <a:ln w="9525" algn="ctr">
              <a:solidFill>
                <a:srgbClr val="000000"/>
              </a:solidFill>
              <a:round/>
              <a:headEnd/>
              <a:tailEnd/>
            </a:ln>
          </p:spPr>
          <p:txBody>
            <a:bodyPr/>
            <a:lstStyle/>
            <a:p>
              <a:pPr algn="ctr"/>
              <a:r>
                <a:rPr lang="ru-RU" sz="1400" b="1"/>
                <a:t>константы</a:t>
              </a:r>
            </a:p>
          </p:txBody>
        </p:sp>
        <p:cxnSp>
          <p:nvCxnSpPr>
            <p:cNvPr id="15371" name="AutoShape 10"/>
            <p:cNvCxnSpPr>
              <a:cxnSpLocks noChangeShapeType="1"/>
              <a:stCxn id="15368" idx="4"/>
              <a:endCxn id="15369" idx="0"/>
            </p:cNvCxnSpPr>
            <p:nvPr/>
          </p:nvCxnSpPr>
          <p:spPr bwMode="auto">
            <a:xfrm flipH="1">
              <a:off x="3923" y="3845"/>
              <a:ext cx="448" cy="327"/>
            </a:xfrm>
            <a:prstGeom prst="straightConnector1">
              <a:avLst/>
            </a:prstGeom>
            <a:noFill/>
            <a:ln w="9525">
              <a:solidFill>
                <a:srgbClr val="000000"/>
              </a:solidFill>
              <a:round/>
              <a:headEnd/>
              <a:tailEnd type="triangle" w="med" len="med"/>
            </a:ln>
          </p:spPr>
        </p:cxnSp>
        <p:cxnSp>
          <p:nvCxnSpPr>
            <p:cNvPr id="15372" name="AutoShape 11"/>
            <p:cNvCxnSpPr>
              <a:cxnSpLocks noChangeShapeType="1"/>
              <a:stCxn id="15368" idx="4"/>
              <a:endCxn id="15370" idx="0"/>
            </p:cNvCxnSpPr>
            <p:nvPr/>
          </p:nvCxnSpPr>
          <p:spPr bwMode="auto">
            <a:xfrm>
              <a:off x="4371" y="3845"/>
              <a:ext cx="1179" cy="436"/>
            </a:xfrm>
            <a:prstGeom prst="straightConnector1">
              <a:avLst/>
            </a:prstGeom>
            <a:noFill/>
            <a:ln w="9525">
              <a:solidFill>
                <a:srgbClr val="000000"/>
              </a:solidFill>
              <a:round/>
              <a:headEnd/>
              <a:tailEnd type="triangle" w="med" len="med"/>
            </a:ln>
          </p:spPr>
        </p:cxnSp>
        <p:sp>
          <p:nvSpPr>
            <p:cNvPr id="15373" name="Oval 12"/>
            <p:cNvSpPr>
              <a:spLocks noChangeArrowheads="1"/>
            </p:cNvSpPr>
            <p:nvPr/>
          </p:nvSpPr>
          <p:spPr bwMode="auto">
            <a:xfrm>
              <a:off x="4253" y="5043"/>
              <a:ext cx="1181" cy="435"/>
            </a:xfrm>
            <a:prstGeom prst="ellipse">
              <a:avLst/>
            </a:prstGeom>
            <a:solidFill>
              <a:srgbClr val="FFFFFF"/>
            </a:solidFill>
            <a:ln w="9525">
              <a:solidFill>
                <a:srgbClr val="000000"/>
              </a:solidFill>
              <a:round/>
              <a:headEnd/>
              <a:tailEnd/>
            </a:ln>
          </p:spPr>
          <p:txBody>
            <a:bodyPr lIns="0" tIns="0" rIns="0" bIns="0"/>
            <a:lstStyle/>
            <a:p>
              <a:pPr algn="ctr"/>
              <a:r>
                <a:rPr lang="ru-RU" sz="1400" b="1"/>
                <a:t>статические</a:t>
              </a:r>
            </a:p>
            <a:p>
              <a:pPr algn="ctr"/>
              <a:r>
                <a:rPr lang="ru-RU" sz="1400" b="1"/>
                <a:t>поля</a:t>
              </a:r>
              <a:endParaRPr lang="ru-RU" sz="3200" b="1"/>
            </a:p>
          </p:txBody>
        </p:sp>
        <p:sp>
          <p:nvSpPr>
            <p:cNvPr id="15374" name="Oval 13"/>
            <p:cNvSpPr>
              <a:spLocks noChangeArrowheads="1"/>
            </p:cNvSpPr>
            <p:nvPr/>
          </p:nvSpPr>
          <p:spPr bwMode="auto">
            <a:xfrm>
              <a:off x="2717" y="5043"/>
              <a:ext cx="1183" cy="437"/>
            </a:xfrm>
            <a:prstGeom prst="ellipse">
              <a:avLst/>
            </a:prstGeom>
            <a:solidFill>
              <a:srgbClr val="FFFFFF"/>
            </a:solidFill>
            <a:ln w="9525">
              <a:solidFill>
                <a:srgbClr val="000000"/>
              </a:solidFill>
              <a:round/>
              <a:headEnd/>
              <a:tailEnd/>
            </a:ln>
          </p:spPr>
          <p:txBody>
            <a:bodyPr lIns="0" tIns="0" rIns="0" bIns="0"/>
            <a:lstStyle/>
            <a:p>
              <a:pPr algn="ctr"/>
              <a:r>
                <a:rPr lang="ru-RU" sz="1400" b="1"/>
                <a:t>поля экземпляра</a:t>
              </a:r>
              <a:endParaRPr lang="ru-RU" sz="2800" b="1"/>
            </a:p>
          </p:txBody>
        </p:sp>
        <p:cxnSp>
          <p:nvCxnSpPr>
            <p:cNvPr id="15375" name="AutoShape 14"/>
            <p:cNvCxnSpPr>
              <a:cxnSpLocks noChangeShapeType="1"/>
              <a:stCxn id="15369" idx="4"/>
              <a:endCxn id="15373" idx="0"/>
            </p:cNvCxnSpPr>
            <p:nvPr/>
          </p:nvCxnSpPr>
          <p:spPr bwMode="auto">
            <a:xfrm>
              <a:off x="3923" y="4608"/>
              <a:ext cx="920" cy="435"/>
            </a:xfrm>
            <a:prstGeom prst="straightConnector1">
              <a:avLst/>
            </a:prstGeom>
            <a:noFill/>
            <a:ln w="9525">
              <a:solidFill>
                <a:srgbClr val="000000"/>
              </a:solidFill>
              <a:round/>
              <a:headEnd/>
              <a:tailEnd type="triangle" w="med" len="med"/>
            </a:ln>
          </p:spPr>
        </p:cxnSp>
        <p:cxnSp>
          <p:nvCxnSpPr>
            <p:cNvPr id="15376" name="AutoShape 15"/>
            <p:cNvCxnSpPr>
              <a:cxnSpLocks noChangeShapeType="1"/>
              <a:stCxn id="15369" idx="4"/>
              <a:endCxn id="15374" idx="0"/>
            </p:cNvCxnSpPr>
            <p:nvPr/>
          </p:nvCxnSpPr>
          <p:spPr bwMode="auto">
            <a:xfrm flipH="1">
              <a:off x="3308" y="4608"/>
              <a:ext cx="615" cy="435"/>
            </a:xfrm>
            <a:prstGeom prst="straightConnector1">
              <a:avLst/>
            </a:prstGeom>
            <a:noFill/>
            <a:ln w="9525">
              <a:solidFill>
                <a:srgbClr val="000000"/>
              </a:solidFill>
              <a:round/>
              <a:headEnd/>
              <a:tailEnd type="triangle" w="med" len="med"/>
            </a:ln>
          </p:spPr>
        </p:cxnSp>
        <p:sp>
          <p:nvSpPr>
            <p:cNvPr id="15377" name="Oval 16"/>
            <p:cNvSpPr>
              <a:spLocks noChangeArrowheads="1"/>
            </p:cNvSpPr>
            <p:nvPr/>
          </p:nvSpPr>
          <p:spPr bwMode="auto">
            <a:xfrm rot="3267609">
              <a:off x="4656" y="3641"/>
              <a:ext cx="1200" cy="2480"/>
            </a:xfrm>
            <a:prstGeom prst="ellipse">
              <a:avLst/>
            </a:prstGeom>
            <a:noFill/>
            <a:ln w="9525">
              <a:solidFill>
                <a:srgbClr val="000000"/>
              </a:solidFill>
              <a:prstDash val="sysDot"/>
              <a:round/>
              <a:headEnd/>
              <a:tailEnd/>
            </a:ln>
          </p:spPr>
          <p:txBody>
            <a:bodyPr/>
            <a:lstStyle/>
            <a:p>
              <a:endParaRPr lang="ru-RU"/>
            </a:p>
          </p:txBody>
        </p:sp>
        <p:sp>
          <p:nvSpPr>
            <p:cNvPr id="15378" name="Oval 17"/>
            <p:cNvSpPr>
              <a:spLocks noChangeArrowheads="1"/>
            </p:cNvSpPr>
            <p:nvPr/>
          </p:nvSpPr>
          <p:spPr bwMode="auto">
            <a:xfrm>
              <a:off x="4843" y="4825"/>
              <a:ext cx="1535" cy="436"/>
            </a:xfrm>
            <a:prstGeom prst="ellipse">
              <a:avLst/>
            </a:prstGeom>
            <a:noFill/>
            <a:ln w="9525">
              <a:noFill/>
              <a:round/>
              <a:headEnd/>
              <a:tailEnd/>
            </a:ln>
          </p:spPr>
          <p:txBody>
            <a:bodyPr lIns="0" tIns="0" rIns="0" bIns="0"/>
            <a:lstStyle/>
            <a:p>
              <a:pPr algn="ctr"/>
              <a:r>
                <a:rPr lang="ru-RU" sz="1400" b="1"/>
                <a:t>один набор на класс</a:t>
              </a:r>
              <a:endParaRPr lang="ru-RU" sz="3200" b="1"/>
            </a:p>
          </p:txBody>
        </p:sp>
        <p:sp>
          <p:nvSpPr>
            <p:cNvPr id="15379" name="Oval 18"/>
            <p:cNvSpPr>
              <a:spLocks noChangeArrowheads="1"/>
            </p:cNvSpPr>
            <p:nvPr/>
          </p:nvSpPr>
          <p:spPr bwMode="auto">
            <a:xfrm>
              <a:off x="2717" y="5478"/>
              <a:ext cx="1695" cy="437"/>
            </a:xfrm>
            <a:prstGeom prst="ellipse">
              <a:avLst/>
            </a:prstGeom>
            <a:noFill/>
            <a:ln w="9525">
              <a:noFill/>
              <a:round/>
              <a:headEnd/>
              <a:tailEnd/>
            </a:ln>
          </p:spPr>
          <p:txBody>
            <a:bodyPr lIns="0" tIns="0" rIns="0" bIns="0"/>
            <a:lstStyle/>
            <a:p>
              <a:pPr algn="ctr"/>
              <a:r>
                <a:rPr lang="ru-RU" sz="1400" b="1"/>
                <a:t>один набор на каждый экземпляр</a:t>
              </a:r>
              <a:endParaRPr lang="ru-RU" sz="3200" b="1"/>
            </a:p>
          </p:txBody>
        </p:sp>
        <p:sp>
          <p:nvSpPr>
            <p:cNvPr id="15380" name="Oval 19"/>
            <p:cNvSpPr>
              <a:spLocks noChangeArrowheads="1"/>
            </p:cNvSpPr>
            <p:nvPr/>
          </p:nvSpPr>
          <p:spPr bwMode="auto">
            <a:xfrm>
              <a:off x="5038" y="2760"/>
              <a:ext cx="1180" cy="436"/>
            </a:xfrm>
            <a:prstGeom prst="ellipse">
              <a:avLst/>
            </a:prstGeom>
            <a:solidFill>
              <a:srgbClr val="FFFFFF"/>
            </a:solidFill>
            <a:ln w="9525">
              <a:solidFill>
                <a:srgbClr val="000000"/>
              </a:solidFill>
              <a:round/>
              <a:headEnd/>
              <a:tailEnd/>
            </a:ln>
          </p:spPr>
          <p:txBody>
            <a:bodyPr/>
            <a:lstStyle/>
            <a:p>
              <a:pPr algn="ctr"/>
              <a:r>
                <a:rPr lang="ru-RU" sz="1400" b="1"/>
                <a:t>класс</a:t>
              </a:r>
              <a:endParaRPr lang="ru-RU" sz="3200" b="1"/>
            </a:p>
          </p:txBody>
        </p:sp>
        <p:cxnSp>
          <p:nvCxnSpPr>
            <p:cNvPr id="15381" name="AutoShape 20"/>
            <p:cNvCxnSpPr>
              <a:cxnSpLocks noChangeShapeType="1"/>
              <a:stCxn id="15380" idx="3"/>
              <a:endCxn id="15368" idx="0"/>
            </p:cNvCxnSpPr>
            <p:nvPr/>
          </p:nvCxnSpPr>
          <p:spPr bwMode="auto">
            <a:xfrm flipH="1">
              <a:off x="4371" y="3132"/>
              <a:ext cx="839" cy="276"/>
            </a:xfrm>
            <a:prstGeom prst="straightConnector1">
              <a:avLst/>
            </a:prstGeom>
            <a:noFill/>
            <a:ln w="9525">
              <a:solidFill>
                <a:srgbClr val="000000"/>
              </a:solidFill>
              <a:round/>
              <a:headEnd/>
              <a:tailEnd type="triangle" w="med" len="med"/>
            </a:ln>
          </p:spPr>
        </p:cxnSp>
        <p:sp>
          <p:nvSpPr>
            <p:cNvPr id="15382" name="Oval 21"/>
            <p:cNvSpPr>
              <a:spLocks noChangeArrowheads="1"/>
            </p:cNvSpPr>
            <p:nvPr/>
          </p:nvSpPr>
          <p:spPr bwMode="auto">
            <a:xfrm>
              <a:off x="6218" y="3631"/>
              <a:ext cx="1180" cy="437"/>
            </a:xfrm>
            <a:prstGeom prst="ellipse">
              <a:avLst/>
            </a:prstGeom>
            <a:solidFill>
              <a:srgbClr val="00FFFF">
                <a:alpha val="18823"/>
              </a:srgbClr>
            </a:solidFill>
            <a:ln w="9525" algn="ctr">
              <a:solidFill>
                <a:srgbClr val="000000"/>
              </a:solidFill>
              <a:round/>
              <a:headEnd/>
              <a:tailEnd/>
            </a:ln>
          </p:spPr>
          <p:txBody>
            <a:bodyPr/>
            <a:lstStyle/>
            <a:p>
              <a:pPr algn="ctr"/>
              <a:r>
                <a:rPr lang="ru-RU" sz="1400" b="1"/>
                <a:t>функции</a:t>
              </a:r>
            </a:p>
          </p:txBody>
        </p:sp>
        <p:cxnSp>
          <p:nvCxnSpPr>
            <p:cNvPr id="15383" name="AutoShape 22"/>
            <p:cNvCxnSpPr>
              <a:cxnSpLocks noChangeShapeType="1"/>
              <a:stCxn id="15380" idx="5"/>
              <a:endCxn id="15382" idx="0"/>
            </p:cNvCxnSpPr>
            <p:nvPr/>
          </p:nvCxnSpPr>
          <p:spPr bwMode="auto">
            <a:xfrm>
              <a:off x="6046" y="3132"/>
              <a:ext cx="762" cy="499"/>
            </a:xfrm>
            <a:prstGeom prst="straightConnector1">
              <a:avLst/>
            </a:prstGeom>
            <a:noFill/>
            <a:ln w="9525">
              <a:solidFill>
                <a:srgbClr val="000000"/>
              </a:solidFill>
              <a:round/>
              <a:headEnd/>
              <a:tailEnd type="triangle" w="med" len="med"/>
            </a:ln>
          </p:spPr>
        </p:cxnSp>
        <p:sp>
          <p:nvSpPr>
            <p:cNvPr id="15384" name="Oval 23"/>
            <p:cNvSpPr>
              <a:spLocks noChangeArrowheads="1"/>
            </p:cNvSpPr>
            <p:nvPr/>
          </p:nvSpPr>
          <p:spPr bwMode="auto">
            <a:xfrm>
              <a:off x="7322" y="4172"/>
              <a:ext cx="1181" cy="436"/>
            </a:xfrm>
            <a:prstGeom prst="ellipse">
              <a:avLst/>
            </a:prstGeom>
            <a:solidFill>
              <a:srgbClr val="FFFFFF"/>
            </a:solidFill>
            <a:ln w="9525">
              <a:solidFill>
                <a:srgbClr val="000000"/>
              </a:solidFill>
              <a:round/>
              <a:headEnd/>
              <a:tailEnd/>
            </a:ln>
          </p:spPr>
          <p:txBody>
            <a:bodyPr/>
            <a:lstStyle/>
            <a:p>
              <a:pPr algn="ctr"/>
              <a:r>
                <a:rPr lang="ru-RU" sz="1400" b="1"/>
                <a:t>свойства</a:t>
              </a:r>
              <a:endParaRPr lang="ru-RU" sz="3200" b="1"/>
            </a:p>
          </p:txBody>
        </p:sp>
        <p:sp>
          <p:nvSpPr>
            <p:cNvPr id="15385" name="Oval 24"/>
            <p:cNvSpPr>
              <a:spLocks noChangeArrowheads="1"/>
            </p:cNvSpPr>
            <p:nvPr/>
          </p:nvSpPr>
          <p:spPr bwMode="auto">
            <a:xfrm>
              <a:off x="7322" y="4499"/>
              <a:ext cx="1181" cy="435"/>
            </a:xfrm>
            <a:prstGeom prst="ellipse">
              <a:avLst/>
            </a:prstGeom>
            <a:solidFill>
              <a:srgbClr val="FFFFFF"/>
            </a:solidFill>
            <a:ln w="9525">
              <a:solidFill>
                <a:srgbClr val="000000"/>
              </a:solidFill>
              <a:round/>
              <a:headEnd/>
              <a:tailEnd/>
            </a:ln>
          </p:spPr>
          <p:txBody>
            <a:bodyPr/>
            <a:lstStyle/>
            <a:p>
              <a:pPr algn="ctr"/>
              <a:r>
                <a:rPr lang="ru-RU" sz="1400" b="1"/>
                <a:t>события</a:t>
              </a:r>
              <a:endParaRPr lang="ru-RU" sz="3200" b="1"/>
            </a:p>
          </p:txBody>
        </p:sp>
        <p:sp>
          <p:nvSpPr>
            <p:cNvPr id="15386" name="Oval 25"/>
            <p:cNvSpPr>
              <a:spLocks noChangeArrowheads="1"/>
            </p:cNvSpPr>
            <p:nvPr/>
          </p:nvSpPr>
          <p:spPr bwMode="auto">
            <a:xfrm>
              <a:off x="7322" y="4827"/>
              <a:ext cx="1181" cy="432"/>
            </a:xfrm>
            <a:prstGeom prst="ellipse">
              <a:avLst/>
            </a:prstGeom>
            <a:solidFill>
              <a:srgbClr val="FFFFFF"/>
            </a:solidFill>
            <a:ln w="9525">
              <a:solidFill>
                <a:srgbClr val="000000"/>
              </a:solidFill>
              <a:round/>
              <a:headEnd/>
              <a:tailEnd/>
            </a:ln>
          </p:spPr>
          <p:txBody>
            <a:bodyPr lIns="18000" rIns="18000"/>
            <a:lstStyle/>
            <a:p>
              <a:pPr algn="ctr"/>
              <a:r>
                <a:rPr lang="ru-RU" sz="1400" b="1"/>
                <a:t>индексаторы</a:t>
              </a:r>
              <a:endParaRPr lang="ru-RU" sz="3200" b="1"/>
            </a:p>
          </p:txBody>
        </p:sp>
        <p:sp>
          <p:nvSpPr>
            <p:cNvPr id="15387" name="Oval 26"/>
            <p:cNvSpPr>
              <a:spLocks noChangeArrowheads="1"/>
            </p:cNvSpPr>
            <p:nvPr/>
          </p:nvSpPr>
          <p:spPr bwMode="auto">
            <a:xfrm>
              <a:off x="6377" y="5809"/>
              <a:ext cx="1183" cy="434"/>
            </a:xfrm>
            <a:prstGeom prst="ellipse">
              <a:avLst/>
            </a:prstGeom>
            <a:solidFill>
              <a:srgbClr val="FFFFFF"/>
            </a:solidFill>
            <a:ln w="9525">
              <a:solidFill>
                <a:srgbClr val="000000"/>
              </a:solidFill>
              <a:round/>
              <a:headEnd/>
              <a:tailEnd/>
            </a:ln>
          </p:spPr>
          <p:txBody>
            <a:bodyPr/>
            <a:lstStyle/>
            <a:p>
              <a:pPr algn="ctr"/>
              <a:r>
                <a:rPr lang="ru-RU" sz="1400" b="1"/>
                <a:t>операции</a:t>
              </a:r>
              <a:endParaRPr lang="ru-RU" sz="3200" b="1"/>
            </a:p>
          </p:txBody>
        </p:sp>
        <p:sp>
          <p:nvSpPr>
            <p:cNvPr id="15388" name="Oval 27"/>
            <p:cNvSpPr>
              <a:spLocks noChangeArrowheads="1"/>
            </p:cNvSpPr>
            <p:nvPr/>
          </p:nvSpPr>
          <p:spPr bwMode="auto">
            <a:xfrm>
              <a:off x="6155" y="6137"/>
              <a:ext cx="1553" cy="434"/>
            </a:xfrm>
            <a:prstGeom prst="ellipse">
              <a:avLst/>
            </a:prstGeom>
            <a:solidFill>
              <a:srgbClr val="00FFFF">
                <a:alpha val="18823"/>
              </a:srgbClr>
            </a:solidFill>
            <a:ln w="9525" algn="ctr">
              <a:solidFill>
                <a:srgbClr val="000000"/>
              </a:solidFill>
              <a:round/>
              <a:headEnd/>
              <a:tailEnd/>
            </a:ln>
          </p:spPr>
          <p:txBody>
            <a:bodyPr/>
            <a:lstStyle/>
            <a:p>
              <a:pPr algn="ctr"/>
              <a:r>
                <a:rPr lang="ru-RU" sz="1400" b="1"/>
                <a:t>конструкторы</a:t>
              </a:r>
            </a:p>
          </p:txBody>
        </p:sp>
        <p:sp>
          <p:nvSpPr>
            <p:cNvPr id="15389" name="Oval 28"/>
            <p:cNvSpPr>
              <a:spLocks noChangeArrowheads="1"/>
            </p:cNvSpPr>
            <p:nvPr/>
          </p:nvSpPr>
          <p:spPr bwMode="auto">
            <a:xfrm>
              <a:off x="6377" y="6461"/>
              <a:ext cx="1183" cy="436"/>
            </a:xfrm>
            <a:prstGeom prst="ellipse">
              <a:avLst/>
            </a:prstGeom>
            <a:solidFill>
              <a:srgbClr val="FFFFFF"/>
            </a:solidFill>
            <a:ln w="9525">
              <a:solidFill>
                <a:srgbClr val="000000"/>
              </a:solidFill>
              <a:round/>
              <a:headEnd/>
              <a:tailEnd/>
            </a:ln>
          </p:spPr>
          <p:txBody>
            <a:bodyPr lIns="0" tIns="0" rIns="0" bIns="0"/>
            <a:lstStyle/>
            <a:p>
              <a:pPr algn="ctr"/>
              <a:r>
                <a:rPr lang="ru-RU" sz="1400" b="1"/>
                <a:t>деструкторы</a:t>
              </a:r>
              <a:endParaRPr lang="ru-RU" sz="3200" b="1"/>
            </a:p>
          </p:txBody>
        </p:sp>
        <p:cxnSp>
          <p:nvCxnSpPr>
            <p:cNvPr id="15390" name="AutoShape 29"/>
            <p:cNvCxnSpPr>
              <a:cxnSpLocks noChangeShapeType="1"/>
              <a:stCxn id="15382" idx="4"/>
              <a:endCxn id="15384" idx="2"/>
            </p:cNvCxnSpPr>
            <p:nvPr/>
          </p:nvCxnSpPr>
          <p:spPr bwMode="auto">
            <a:xfrm rot="16200000" flipH="1">
              <a:off x="6904" y="3972"/>
              <a:ext cx="322" cy="514"/>
            </a:xfrm>
            <a:prstGeom prst="bentConnector2">
              <a:avLst/>
            </a:prstGeom>
            <a:noFill/>
            <a:ln w="9525">
              <a:solidFill>
                <a:srgbClr val="000000"/>
              </a:solidFill>
              <a:miter lim="800000"/>
              <a:headEnd/>
              <a:tailEnd type="triangle" w="med" len="med"/>
            </a:ln>
          </p:spPr>
        </p:cxnSp>
        <p:cxnSp>
          <p:nvCxnSpPr>
            <p:cNvPr id="15391" name="AutoShape 30"/>
            <p:cNvCxnSpPr>
              <a:cxnSpLocks noChangeShapeType="1"/>
              <a:stCxn id="15382" idx="4"/>
              <a:endCxn id="15385" idx="2"/>
            </p:cNvCxnSpPr>
            <p:nvPr/>
          </p:nvCxnSpPr>
          <p:spPr bwMode="auto">
            <a:xfrm rot="16200000" flipH="1">
              <a:off x="6741" y="4135"/>
              <a:ext cx="648" cy="514"/>
            </a:xfrm>
            <a:prstGeom prst="bentConnector2">
              <a:avLst/>
            </a:prstGeom>
            <a:noFill/>
            <a:ln w="9525">
              <a:solidFill>
                <a:srgbClr val="000000"/>
              </a:solidFill>
              <a:miter lim="800000"/>
              <a:headEnd/>
              <a:tailEnd type="triangle" w="med" len="med"/>
            </a:ln>
          </p:spPr>
        </p:cxnSp>
        <p:cxnSp>
          <p:nvCxnSpPr>
            <p:cNvPr id="15392" name="AutoShape 31"/>
            <p:cNvCxnSpPr>
              <a:cxnSpLocks noChangeShapeType="1"/>
              <a:stCxn id="15382" idx="4"/>
              <a:endCxn id="15386" idx="2"/>
            </p:cNvCxnSpPr>
            <p:nvPr/>
          </p:nvCxnSpPr>
          <p:spPr bwMode="auto">
            <a:xfrm rot="16200000" flipH="1">
              <a:off x="6577" y="4299"/>
              <a:ext cx="975" cy="514"/>
            </a:xfrm>
            <a:prstGeom prst="bentConnector2">
              <a:avLst/>
            </a:prstGeom>
            <a:noFill/>
            <a:ln w="9525">
              <a:solidFill>
                <a:srgbClr val="000000"/>
              </a:solidFill>
              <a:miter lim="800000"/>
              <a:headEnd/>
              <a:tailEnd type="triangle" w="med" len="med"/>
            </a:ln>
          </p:spPr>
        </p:cxnSp>
        <p:cxnSp>
          <p:nvCxnSpPr>
            <p:cNvPr id="15393" name="AutoShape 32"/>
            <p:cNvCxnSpPr>
              <a:cxnSpLocks noChangeShapeType="1"/>
              <a:stCxn id="15396" idx="4"/>
              <a:endCxn id="15387" idx="6"/>
            </p:cNvCxnSpPr>
            <p:nvPr/>
          </p:nvCxnSpPr>
          <p:spPr bwMode="auto">
            <a:xfrm rot="5400000">
              <a:off x="7516" y="5629"/>
              <a:ext cx="441" cy="353"/>
            </a:xfrm>
            <a:prstGeom prst="bentConnector2">
              <a:avLst/>
            </a:prstGeom>
            <a:noFill/>
            <a:ln w="9525">
              <a:solidFill>
                <a:srgbClr val="000000"/>
              </a:solidFill>
              <a:miter lim="800000"/>
              <a:headEnd/>
              <a:tailEnd type="triangle" w="med" len="med"/>
            </a:ln>
          </p:spPr>
        </p:cxnSp>
        <p:cxnSp>
          <p:nvCxnSpPr>
            <p:cNvPr id="15394" name="AutoShape 33"/>
            <p:cNvCxnSpPr>
              <a:cxnSpLocks noChangeShapeType="1"/>
              <a:stCxn id="15396" idx="4"/>
              <a:endCxn id="15388" idx="6"/>
            </p:cNvCxnSpPr>
            <p:nvPr/>
          </p:nvCxnSpPr>
          <p:spPr bwMode="auto">
            <a:xfrm rot="5400000">
              <a:off x="7426" y="5867"/>
              <a:ext cx="769" cy="205"/>
            </a:xfrm>
            <a:prstGeom prst="bentConnector2">
              <a:avLst/>
            </a:prstGeom>
            <a:noFill/>
            <a:ln w="9525">
              <a:solidFill>
                <a:srgbClr val="000000"/>
              </a:solidFill>
              <a:miter lim="800000"/>
              <a:headEnd/>
              <a:tailEnd type="triangle" w="med" len="med"/>
            </a:ln>
          </p:spPr>
        </p:cxnSp>
        <p:cxnSp>
          <p:nvCxnSpPr>
            <p:cNvPr id="15395" name="AutoShape 34"/>
            <p:cNvCxnSpPr>
              <a:cxnSpLocks noChangeShapeType="1"/>
              <a:stCxn id="15396" idx="4"/>
              <a:endCxn id="15389" idx="6"/>
            </p:cNvCxnSpPr>
            <p:nvPr/>
          </p:nvCxnSpPr>
          <p:spPr bwMode="auto">
            <a:xfrm rot="5400000">
              <a:off x="7190" y="5955"/>
              <a:ext cx="1094" cy="353"/>
            </a:xfrm>
            <a:prstGeom prst="bentConnector2">
              <a:avLst/>
            </a:prstGeom>
            <a:noFill/>
            <a:ln w="9525">
              <a:solidFill>
                <a:srgbClr val="000000"/>
              </a:solidFill>
              <a:miter lim="800000"/>
              <a:headEnd/>
              <a:tailEnd type="triangle" w="med" len="med"/>
            </a:ln>
          </p:spPr>
        </p:cxnSp>
        <p:sp>
          <p:nvSpPr>
            <p:cNvPr id="15396" name="Oval 35"/>
            <p:cNvSpPr>
              <a:spLocks noChangeArrowheads="1"/>
            </p:cNvSpPr>
            <p:nvPr/>
          </p:nvSpPr>
          <p:spPr bwMode="auto">
            <a:xfrm>
              <a:off x="7322" y="5148"/>
              <a:ext cx="1183" cy="437"/>
            </a:xfrm>
            <a:prstGeom prst="ellipse">
              <a:avLst/>
            </a:prstGeom>
            <a:solidFill>
              <a:srgbClr val="00FFFF">
                <a:alpha val="18823"/>
              </a:srgbClr>
            </a:solidFill>
            <a:ln w="9525" algn="ctr">
              <a:solidFill>
                <a:srgbClr val="000000"/>
              </a:solidFill>
              <a:round/>
              <a:headEnd/>
              <a:tailEnd/>
            </a:ln>
          </p:spPr>
          <p:txBody>
            <a:bodyPr/>
            <a:lstStyle/>
            <a:p>
              <a:pPr algn="ctr"/>
              <a:r>
                <a:rPr lang="ru-RU" sz="1400" b="1"/>
                <a:t>методы</a:t>
              </a:r>
            </a:p>
          </p:txBody>
        </p:sp>
        <p:cxnSp>
          <p:nvCxnSpPr>
            <p:cNvPr id="15397" name="AutoShape 36"/>
            <p:cNvCxnSpPr>
              <a:cxnSpLocks noChangeShapeType="1"/>
              <a:stCxn id="15382" idx="4"/>
              <a:endCxn id="15396" idx="2"/>
            </p:cNvCxnSpPr>
            <p:nvPr/>
          </p:nvCxnSpPr>
          <p:spPr bwMode="auto">
            <a:xfrm rot="16200000" flipH="1">
              <a:off x="6415" y="4461"/>
              <a:ext cx="1299" cy="514"/>
            </a:xfrm>
            <a:prstGeom prst="bentConnector2">
              <a:avLst/>
            </a:prstGeom>
            <a:noFill/>
            <a:ln w="9525">
              <a:solidFill>
                <a:srgbClr val="000000"/>
              </a:solidFill>
              <a:miter lim="800000"/>
              <a:headEnd/>
              <a:tailEnd type="triangle" w="med" len="med"/>
            </a:ln>
          </p:spPr>
        </p:cxnSp>
        <p:sp>
          <p:nvSpPr>
            <p:cNvPr id="15398" name="Oval 37"/>
            <p:cNvSpPr>
              <a:spLocks noChangeArrowheads="1"/>
            </p:cNvSpPr>
            <p:nvPr/>
          </p:nvSpPr>
          <p:spPr bwMode="auto">
            <a:xfrm>
              <a:off x="6377" y="6787"/>
              <a:ext cx="1183" cy="436"/>
            </a:xfrm>
            <a:prstGeom prst="ellipse">
              <a:avLst/>
            </a:prstGeom>
            <a:solidFill>
              <a:srgbClr val="00FFFF">
                <a:alpha val="18823"/>
              </a:srgbClr>
            </a:solidFill>
            <a:ln w="9525" algn="ctr">
              <a:solidFill>
                <a:srgbClr val="000000"/>
              </a:solidFill>
              <a:round/>
              <a:headEnd/>
              <a:tailEnd/>
            </a:ln>
          </p:spPr>
          <p:txBody>
            <a:bodyPr/>
            <a:lstStyle/>
            <a:p>
              <a:pPr algn="ctr"/>
              <a:r>
                <a:rPr lang="ru-RU" sz="1400" b="1"/>
                <a:t>обычные методы</a:t>
              </a:r>
            </a:p>
          </p:txBody>
        </p:sp>
        <p:cxnSp>
          <p:nvCxnSpPr>
            <p:cNvPr id="15399" name="AutoShape 38"/>
            <p:cNvCxnSpPr>
              <a:cxnSpLocks noChangeShapeType="1"/>
              <a:stCxn id="15396" idx="4"/>
              <a:endCxn id="15398" idx="6"/>
            </p:cNvCxnSpPr>
            <p:nvPr/>
          </p:nvCxnSpPr>
          <p:spPr bwMode="auto">
            <a:xfrm rot="5400000">
              <a:off x="7027" y="6118"/>
              <a:ext cx="1420" cy="353"/>
            </a:xfrm>
            <a:prstGeom prst="bentConnector2">
              <a:avLst/>
            </a:prstGeom>
            <a:noFill/>
            <a:ln w="9525">
              <a:solidFill>
                <a:srgbClr val="000000"/>
              </a:solidFill>
              <a:miter lim="800000"/>
              <a:headEnd/>
              <a:tailEnd type="triangle" w="med" len="med"/>
            </a:ln>
          </p:spPr>
        </p:cxnSp>
        <p:sp>
          <p:nvSpPr>
            <p:cNvPr id="15400" name="Oval 39"/>
            <p:cNvSpPr>
              <a:spLocks noChangeArrowheads="1"/>
            </p:cNvSpPr>
            <p:nvPr/>
          </p:nvSpPr>
          <p:spPr bwMode="auto">
            <a:xfrm>
              <a:off x="5434" y="7331"/>
              <a:ext cx="1182" cy="437"/>
            </a:xfrm>
            <a:prstGeom prst="ellipse">
              <a:avLst/>
            </a:prstGeom>
            <a:solidFill>
              <a:srgbClr val="FFFFFF"/>
            </a:solidFill>
            <a:ln w="9525">
              <a:solidFill>
                <a:srgbClr val="000000"/>
              </a:solidFill>
              <a:round/>
              <a:headEnd/>
              <a:tailEnd/>
            </a:ln>
          </p:spPr>
          <p:txBody>
            <a:bodyPr lIns="0" tIns="0" rIns="0" bIns="0"/>
            <a:lstStyle/>
            <a:p>
              <a:pPr algn="ctr"/>
              <a:r>
                <a:rPr lang="ru-RU" sz="1400" b="1"/>
                <a:t>методы экземпляра</a:t>
              </a:r>
              <a:endParaRPr lang="ru-RU" sz="3200" b="1"/>
            </a:p>
          </p:txBody>
        </p:sp>
        <p:sp>
          <p:nvSpPr>
            <p:cNvPr id="15401" name="Oval 40"/>
            <p:cNvSpPr>
              <a:spLocks noChangeArrowheads="1"/>
            </p:cNvSpPr>
            <p:nvPr/>
          </p:nvSpPr>
          <p:spPr bwMode="auto">
            <a:xfrm>
              <a:off x="7322" y="7331"/>
              <a:ext cx="1182" cy="437"/>
            </a:xfrm>
            <a:prstGeom prst="ellipse">
              <a:avLst/>
            </a:prstGeom>
            <a:solidFill>
              <a:srgbClr val="FFFFFF"/>
            </a:solidFill>
            <a:ln w="9525">
              <a:solidFill>
                <a:srgbClr val="000000"/>
              </a:solidFill>
              <a:round/>
              <a:headEnd/>
              <a:tailEnd/>
            </a:ln>
          </p:spPr>
          <p:txBody>
            <a:bodyPr lIns="0" tIns="0" rIns="0" bIns="0"/>
            <a:lstStyle/>
            <a:p>
              <a:pPr algn="ctr"/>
              <a:r>
                <a:rPr lang="ru-RU" sz="1400" b="1"/>
                <a:t>методы класса</a:t>
              </a:r>
              <a:endParaRPr lang="ru-RU" sz="3200" b="1"/>
            </a:p>
          </p:txBody>
        </p:sp>
        <p:sp>
          <p:nvSpPr>
            <p:cNvPr id="15402" name="Oval 41"/>
            <p:cNvSpPr>
              <a:spLocks noChangeArrowheads="1"/>
            </p:cNvSpPr>
            <p:nvPr/>
          </p:nvSpPr>
          <p:spPr bwMode="auto">
            <a:xfrm>
              <a:off x="4370" y="6133"/>
              <a:ext cx="1183" cy="436"/>
            </a:xfrm>
            <a:prstGeom prst="ellipse">
              <a:avLst/>
            </a:prstGeom>
            <a:solidFill>
              <a:srgbClr val="FFFFFF"/>
            </a:solidFill>
            <a:ln w="9525">
              <a:solidFill>
                <a:srgbClr val="000000"/>
              </a:solidFill>
              <a:round/>
              <a:headEnd/>
              <a:tailEnd/>
            </a:ln>
          </p:spPr>
          <p:txBody>
            <a:bodyPr lIns="0" tIns="0" rIns="0" bIns="0"/>
            <a:lstStyle/>
            <a:p>
              <a:pPr algn="ctr"/>
              <a:r>
                <a:rPr lang="ru-RU" sz="1400" b="1"/>
                <a:t>конструкторы</a:t>
              </a:r>
            </a:p>
            <a:p>
              <a:pPr algn="ctr"/>
              <a:r>
                <a:rPr lang="ru-RU" sz="1400" b="1"/>
                <a:t>экземпляра</a:t>
              </a:r>
              <a:endParaRPr lang="ru-RU" sz="3200" b="1"/>
            </a:p>
          </p:txBody>
        </p:sp>
        <p:sp>
          <p:nvSpPr>
            <p:cNvPr id="15403" name="Oval 42"/>
            <p:cNvSpPr>
              <a:spLocks noChangeArrowheads="1"/>
            </p:cNvSpPr>
            <p:nvPr/>
          </p:nvSpPr>
          <p:spPr bwMode="auto">
            <a:xfrm>
              <a:off x="4370" y="6678"/>
              <a:ext cx="1183" cy="435"/>
            </a:xfrm>
            <a:prstGeom prst="ellipse">
              <a:avLst/>
            </a:prstGeom>
            <a:solidFill>
              <a:srgbClr val="FFFFFF"/>
            </a:solidFill>
            <a:ln w="9525">
              <a:solidFill>
                <a:srgbClr val="000000"/>
              </a:solidFill>
              <a:round/>
              <a:headEnd/>
              <a:tailEnd/>
            </a:ln>
          </p:spPr>
          <p:txBody>
            <a:bodyPr lIns="0" tIns="0" rIns="0" bIns="0"/>
            <a:lstStyle/>
            <a:p>
              <a:pPr algn="ctr"/>
              <a:r>
                <a:rPr lang="ru-RU" sz="1400" b="1"/>
                <a:t>статические конструкторы</a:t>
              </a:r>
              <a:endParaRPr lang="ru-RU" sz="3200" b="1"/>
            </a:p>
          </p:txBody>
        </p:sp>
        <p:cxnSp>
          <p:nvCxnSpPr>
            <p:cNvPr id="15404" name="AutoShape 43"/>
            <p:cNvCxnSpPr>
              <a:cxnSpLocks noChangeShapeType="1"/>
              <a:stCxn id="15388" idx="2"/>
              <a:endCxn id="15402" idx="6"/>
            </p:cNvCxnSpPr>
            <p:nvPr/>
          </p:nvCxnSpPr>
          <p:spPr bwMode="auto">
            <a:xfrm rot="10800000">
              <a:off x="5553" y="6351"/>
              <a:ext cx="602" cy="3"/>
            </a:xfrm>
            <a:prstGeom prst="bentConnector3">
              <a:avLst>
                <a:gd name="adj1" fmla="val 49935"/>
              </a:avLst>
            </a:prstGeom>
            <a:noFill/>
            <a:ln w="9525">
              <a:solidFill>
                <a:srgbClr val="000000"/>
              </a:solidFill>
              <a:miter lim="800000"/>
              <a:headEnd/>
              <a:tailEnd type="triangle" w="med" len="med"/>
            </a:ln>
          </p:spPr>
        </p:cxnSp>
        <p:cxnSp>
          <p:nvCxnSpPr>
            <p:cNvPr id="15405" name="AutoShape 44"/>
            <p:cNvCxnSpPr>
              <a:cxnSpLocks noChangeShapeType="1"/>
              <a:stCxn id="15398" idx="4"/>
              <a:endCxn id="15400" idx="7"/>
            </p:cNvCxnSpPr>
            <p:nvPr/>
          </p:nvCxnSpPr>
          <p:spPr bwMode="auto">
            <a:xfrm flipH="1">
              <a:off x="6443" y="7223"/>
              <a:ext cx="526" cy="172"/>
            </a:xfrm>
            <a:prstGeom prst="straightConnector1">
              <a:avLst/>
            </a:prstGeom>
            <a:noFill/>
            <a:ln w="9525">
              <a:solidFill>
                <a:srgbClr val="000000"/>
              </a:solidFill>
              <a:round/>
              <a:headEnd/>
              <a:tailEnd type="triangle" w="med" len="med"/>
            </a:ln>
          </p:spPr>
        </p:cxnSp>
        <p:cxnSp>
          <p:nvCxnSpPr>
            <p:cNvPr id="15406" name="AutoShape 45"/>
            <p:cNvCxnSpPr>
              <a:cxnSpLocks noChangeShapeType="1"/>
              <a:stCxn id="15398" idx="4"/>
              <a:endCxn id="15401" idx="1"/>
            </p:cNvCxnSpPr>
            <p:nvPr/>
          </p:nvCxnSpPr>
          <p:spPr bwMode="auto">
            <a:xfrm>
              <a:off x="6969" y="7223"/>
              <a:ext cx="526" cy="172"/>
            </a:xfrm>
            <a:prstGeom prst="straightConnector1">
              <a:avLst/>
            </a:prstGeom>
            <a:noFill/>
            <a:ln w="9525">
              <a:solidFill>
                <a:srgbClr val="000000"/>
              </a:solidFill>
              <a:round/>
              <a:headEnd/>
              <a:tailEnd type="triangle" w="med" len="med"/>
            </a:ln>
          </p:spPr>
        </p:cxnSp>
        <p:cxnSp>
          <p:nvCxnSpPr>
            <p:cNvPr id="15407" name="AutoShape 46"/>
            <p:cNvCxnSpPr>
              <a:cxnSpLocks noChangeShapeType="1"/>
              <a:stCxn id="15388" idx="2"/>
              <a:endCxn id="15403" idx="6"/>
            </p:cNvCxnSpPr>
            <p:nvPr/>
          </p:nvCxnSpPr>
          <p:spPr bwMode="auto">
            <a:xfrm rot="10800000" flipV="1">
              <a:off x="5553" y="6354"/>
              <a:ext cx="602" cy="542"/>
            </a:xfrm>
            <a:prstGeom prst="bentConnector3">
              <a:avLst>
                <a:gd name="adj1" fmla="val 49935"/>
              </a:avLst>
            </a:prstGeom>
            <a:noFill/>
            <a:ln w="9525">
              <a:solidFill>
                <a:srgbClr val="000000"/>
              </a:solidFill>
              <a:miter lim="800000"/>
              <a:headEnd/>
              <a:tailEnd type="triangle" w="med" len="med"/>
            </a:ln>
          </p:spPr>
        </p:cxnSp>
        <p:cxnSp>
          <p:nvCxnSpPr>
            <p:cNvPr id="15408" name="AutoShape 47"/>
            <p:cNvCxnSpPr>
              <a:cxnSpLocks noChangeShapeType="1"/>
              <a:stCxn id="15380" idx="6"/>
              <a:endCxn id="15367" idx="1"/>
            </p:cNvCxnSpPr>
            <p:nvPr/>
          </p:nvCxnSpPr>
          <p:spPr bwMode="auto">
            <a:xfrm>
              <a:off x="6218" y="2978"/>
              <a:ext cx="1277" cy="168"/>
            </a:xfrm>
            <a:prstGeom prst="straightConnector1">
              <a:avLst/>
            </a:prstGeom>
            <a:noFill/>
            <a:ln w="9525">
              <a:solidFill>
                <a:srgbClr val="000000"/>
              </a:solidFill>
              <a:round/>
              <a:headEnd/>
              <a:tailEnd type="triangle" w="med" len="med"/>
            </a:ln>
          </p:spPr>
        </p:cxn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7F2DDA27-D6D2-4FEA-8F42-62DD5A7AFDEF}" type="slidenum">
              <a:rPr lang="ru-RU"/>
              <a:pPr>
                <a:defRPr/>
              </a:pPr>
              <a:t>51</a:t>
            </a:fld>
            <a:endParaRPr lang="ru-RU"/>
          </a:p>
        </p:txBody>
      </p:sp>
      <p:sp>
        <p:nvSpPr>
          <p:cNvPr id="16388" name="Rectangle 2"/>
          <p:cNvSpPr>
            <a:spLocks noGrp="1" noChangeArrowheads="1"/>
          </p:cNvSpPr>
          <p:nvPr>
            <p:ph type="title"/>
          </p:nvPr>
        </p:nvSpPr>
        <p:spPr/>
        <p:txBody>
          <a:bodyPr/>
          <a:lstStyle/>
          <a:p>
            <a:pPr eaLnBrk="1" hangingPunct="1"/>
            <a:r>
              <a:rPr lang="ru-RU"/>
              <a:t>Описание объекта (экземпляра)</a:t>
            </a:r>
          </a:p>
        </p:txBody>
      </p:sp>
      <p:sp>
        <p:nvSpPr>
          <p:cNvPr id="17411" name="Rectangle 3"/>
          <p:cNvSpPr>
            <a:spLocks noGrp="1" noChangeArrowheads="1"/>
          </p:cNvSpPr>
          <p:nvPr>
            <p:ph type="body" idx="1"/>
          </p:nvPr>
        </p:nvSpPr>
        <p:spPr>
          <a:xfrm>
            <a:off x="250825" y="620713"/>
            <a:ext cx="8772525" cy="5688012"/>
          </a:xfrm>
          <a:noFill/>
        </p:spPr>
        <p:txBody>
          <a:bodyPr/>
          <a:lstStyle/>
          <a:p>
            <a:pPr eaLnBrk="1" hangingPunct="1">
              <a:lnSpc>
                <a:spcPct val="110000"/>
              </a:lnSpc>
              <a:spcAft>
                <a:spcPct val="20000"/>
              </a:spcAft>
            </a:pPr>
            <a:r>
              <a:rPr lang="ru-RU" sz="1900" dirty="0"/>
              <a:t>Класс является обобщенным понятием, определяющим характеристики и поведение множества конкретных объектов этого класса, называемых </a:t>
            </a:r>
            <a:r>
              <a:rPr lang="ru-RU" sz="1900" dirty="0">
                <a:solidFill>
                  <a:schemeClr val="hlink"/>
                </a:solidFill>
              </a:rPr>
              <a:t>экземплярами</a:t>
            </a:r>
            <a:r>
              <a:rPr lang="ru-RU" sz="1900" dirty="0"/>
              <a:t> (объектами) класса.</a:t>
            </a:r>
          </a:p>
          <a:p>
            <a:pPr eaLnBrk="1" hangingPunct="1">
              <a:lnSpc>
                <a:spcPct val="110000"/>
              </a:lnSpc>
              <a:spcAft>
                <a:spcPct val="20000"/>
              </a:spcAft>
            </a:pPr>
            <a:r>
              <a:rPr lang="ru-RU" sz="1900" dirty="0"/>
              <a:t>Объекты создаются явным или неявным образом (либо программистом, либо системой). Программист создает экземпляр класса с помощью операции </a:t>
            </a:r>
            <a:r>
              <a:rPr lang="ru-RU" sz="1900" dirty="0" err="1"/>
              <a:t>new</a:t>
            </a:r>
            <a:r>
              <a:rPr lang="ru-RU" sz="1900" dirty="0"/>
              <a:t>:</a:t>
            </a:r>
            <a:endParaRPr lang="en-US" sz="1900" dirty="0"/>
          </a:p>
          <a:p>
            <a:pPr eaLnBrk="1" hangingPunct="1">
              <a:lnSpc>
                <a:spcPct val="110000"/>
              </a:lnSpc>
              <a:spcAft>
                <a:spcPct val="20000"/>
              </a:spcAft>
              <a:buFont typeface="Wingdings" pitchFamily="2" charset="2"/>
              <a:buNone/>
            </a:pPr>
            <a:r>
              <a:rPr lang="en-US" sz="1900" dirty="0">
                <a:solidFill>
                  <a:schemeClr val="hlink"/>
                </a:solidFill>
              </a:rPr>
              <a:t>Demo a</a:t>
            </a:r>
            <a:r>
              <a:rPr lang="ru-RU" sz="1900" dirty="0">
                <a:solidFill>
                  <a:schemeClr val="hlink"/>
                </a:solidFill>
              </a:rPr>
              <a:t> = </a:t>
            </a:r>
            <a:r>
              <a:rPr lang="en-US" sz="1900" dirty="0">
                <a:solidFill>
                  <a:schemeClr val="hlink"/>
                </a:solidFill>
              </a:rPr>
              <a:t>new Demo</a:t>
            </a:r>
            <a:r>
              <a:rPr lang="ru-RU" sz="1900" dirty="0">
                <a:solidFill>
                  <a:schemeClr val="hlink"/>
                </a:solidFill>
              </a:rPr>
              <a:t>(); </a:t>
            </a:r>
            <a:endParaRPr lang="en-US" sz="1900" dirty="0">
              <a:solidFill>
                <a:schemeClr val="hlink"/>
              </a:solidFill>
            </a:endParaRPr>
          </a:p>
          <a:p>
            <a:pPr eaLnBrk="1" hangingPunct="1">
              <a:lnSpc>
                <a:spcPct val="110000"/>
              </a:lnSpc>
              <a:spcAft>
                <a:spcPct val="20000"/>
              </a:spcAft>
              <a:buFont typeface="Wingdings" pitchFamily="2" charset="2"/>
              <a:buNone/>
            </a:pPr>
            <a:r>
              <a:rPr lang="en-US" sz="1900" dirty="0">
                <a:solidFill>
                  <a:schemeClr val="hlink"/>
                </a:solidFill>
              </a:rPr>
              <a:t>Monster </a:t>
            </a:r>
            <a:r>
              <a:rPr lang="en-US" sz="1900" dirty="0" err="1">
                <a:solidFill>
                  <a:schemeClr val="hlink"/>
                </a:solidFill>
              </a:rPr>
              <a:t>Vasia</a:t>
            </a:r>
            <a:r>
              <a:rPr lang="en-US" sz="1900" dirty="0">
                <a:solidFill>
                  <a:schemeClr val="hlink"/>
                </a:solidFill>
              </a:rPr>
              <a:t> = new Monster(); </a:t>
            </a:r>
            <a:endParaRPr lang="ru-RU" sz="1900" dirty="0">
              <a:solidFill>
                <a:schemeClr val="hlink"/>
              </a:solidFill>
            </a:endParaRPr>
          </a:p>
          <a:p>
            <a:pPr eaLnBrk="1" hangingPunct="1">
              <a:lnSpc>
                <a:spcPct val="110000"/>
              </a:lnSpc>
              <a:spcAft>
                <a:spcPct val="20000"/>
              </a:spcAft>
              <a:buFont typeface="Wingdings" pitchFamily="2" charset="2"/>
              <a:buNone/>
            </a:pPr>
            <a:r>
              <a:rPr lang="en-US" sz="1900" dirty="0">
                <a:solidFill>
                  <a:schemeClr val="hlink"/>
                </a:solidFill>
              </a:rPr>
              <a:t>Monster </a:t>
            </a:r>
            <a:r>
              <a:rPr lang="en-US" sz="1900" dirty="0" err="1">
                <a:solidFill>
                  <a:schemeClr val="hlink"/>
                </a:solidFill>
              </a:rPr>
              <a:t>Petya</a:t>
            </a:r>
            <a:r>
              <a:rPr lang="en-US" sz="1900" dirty="0">
                <a:solidFill>
                  <a:schemeClr val="hlink"/>
                </a:solidFill>
              </a:rPr>
              <a:t> = new Monster(“</a:t>
            </a:r>
            <a:r>
              <a:rPr lang="ru-RU" sz="1900" dirty="0">
                <a:solidFill>
                  <a:schemeClr val="hlink"/>
                </a:solidFill>
              </a:rPr>
              <a:t>Петя</a:t>
            </a:r>
            <a:r>
              <a:rPr lang="en-US" sz="1900" dirty="0">
                <a:solidFill>
                  <a:schemeClr val="hlink"/>
                </a:solidFill>
              </a:rPr>
              <a:t>“);</a:t>
            </a:r>
            <a:endParaRPr lang="ru-RU" sz="1900" dirty="0">
              <a:solidFill>
                <a:schemeClr val="hlink"/>
              </a:solidFill>
            </a:endParaRPr>
          </a:p>
          <a:p>
            <a:pPr eaLnBrk="1" hangingPunct="1">
              <a:lnSpc>
                <a:spcPct val="110000"/>
              </a:lnSpc>
              <a:spcAft>
                <a:spcPct val="20000"/>
              </a:spcAft>
            </a:pPr>
            <a:r>
              <a:rPr lang="ru-RU" sz="1900" dirty="0"/>
              <a:t>Для каждого объекта при его создании в памяти выделяется отдельная область для хранения его данных. </a:t>
            </a:r>
          </a:p>
          <a:p>
            <a:pPr eaLnBrk="1" hangingPunct="1">
              <a:lnSpc>
                <a:spcPct val="110000"/>
              </a:lnSpc>
              <a:spcAft>
                <a:spcPct val="20000"/>
              </a:spcAft>
            </a:pPr>
            <a:r>
              <a:rPr lang="ru-RU" sz="1900" dirty="0"/>
              <a:t>Кроме того, в классе могут присутствовать </a:t>
            </a:r>
            <a:r>
              <a:rPr lang="ru-RU" sz="1900" dirty="0">
                <a:solidFill>
                  <a:schemeClr val="hlink"/>
                </a:solidFill>
              </a:rPr>
              <a:t>статические элементы</a:t>
            </a:r>
            <a:r>
              <a:rPr lang="ru-RU" sz="1900" dirty="0"/>
              <a:t>, которые существуют в единственном экземпляре для всех объектов класса. </a:t>
            </a:r>
          </a:p>
          <a:p>
            <a:pPr eaLnBrk="1" hangingPunct="1">
              <a:lnSpc>
                <a:spcPct val="110000"/>
              </a:lnSpc>
              <a:spcAft>
                <a:spcPct val="20000"/>
              </a:spcAft>
            </a:pPr>
            <a:r>
              <a:rPr lang="ru-RU" sz="1900" dirty="0">
                <a:solidFill>
                  <a:schemeClr val="hlink"/>
                </a:solidFill>
              </a:rPr>
              <a:t>Функциональные элементы</a:t>
            </a:r>
            <a:r>
              <a:rPr lang="ru-RU" sz="1900" dirty="0"/>
              <a:t> класса всегда хранятся в единственном экземпляре.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1">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23196C9F-F677-4AFD-B305-2D7E521010AC}" type="slidenum">
              <a:rPr lang="ru-RU"/>
              <a:pPr>
                <a:defRPr/>
              </a:pPr>
              <a:t>52</a:t>
            </a:fld>
            <a:endParaRPr lang="ru-RU"/>
          </a:p>
        </p:txBody>
      </p:sp>
      <p:sp>
        <p:nvSpPr>
          <p:cNvPr id="19460" name="Rectangle 2"/>
          <p:cNvSpPr>
            <a:spLocks noGrp="1" noChangeArrowheads="1"/>
          </p:cNvSpPr>
          <p:nvPr>
            <p:ph type="title"/>
          </p:nvPr>
        </p:nvSpPr>
        <p:spPr>
          <a:xfrm>
            <a:off x="468313" y="-6350"/>
            <a:ext cx="8567737" cy="641350"/>
          </a:xfrm>
        </p:spPr>
        <p:txBody>
          <a:bodyPr/>
          <a:lstStyle/>
          <a:p>
            <a:pPr algn="ctr" eaLnBrk="1" hangingPunct="1"/>
            <a:r>
              <a:rPr lang="ru-RU" sz="3600"/>
              <a:t>Данные: поля и константы </a:t>
            </a:r>
          </a:p>
        </p:txBody>
      </p:sp>
      <p:sp>
        <p:nvSpPr>
          <p:cNvPr id="20483" name="Rectangle 3"/>
          <p:cNvSpPr>
            <a:spLocks noGrp="1" noChangeArrowheads="1"/>
          </p:cNvSpPr>
          <p:nvPr>
            <p:ph type="body" idx="1"/>
          </p:nvPr>
        </p:nvSpPr>
        <p:spPr>
          <a:xfrm>
            <a:off x="179388" y="836613"/>
            <a:ext cx="8843962" cy="5761037"/>
          </a:xfrm>
          <a:noFill/>
        </p:spPr>
        <p:txBody>
          <a:bodyPr/>
          <a:lstStyle/>
          <a:p>
            <a:pPr eaLnBrk="1" hangingPunct="1">
              <a:lnSpc>
                <a:spcPct val="110000"/>
              </a:lnSpc>
              <a:spcAft>
                <a:spcPct val="20000"/>
              </a:spcAft>
            </a:pPr>
            <a:r>
              <a:rPr lang="ru-RU" sz="1800" dirty="0"/>
              <a:t>Данные, содержащиеся в классе, могут быть переменными или константами. </a:t>
            </a:r>
          </a:p>
          <a:p>
            <a:pPr eaLnBrk="1" hangingPunct="1">
              <a:lnSpc>
                <a:spcPct val="110000"/>
              </a:lnSpc>
              <a:spcAft>
                <a:spcPct val="20000"/>
              </a:spcAft>
            </a:pPr>
            <a:r>
              <a:rPr lang="ru-RU" sz="1800" dirty="0"/>
              <a:t>Переменные, описанные в классе, называются </a:t>
            </a:r>
            <a:r>
              <a:rPr lang="ru-RU" sz="1800" b="1" dirty="0">
                <a:solidFill>
                  <a:schemeClr val="hlink"/>
                </a:solidFill>
              </a:rPr>
              <a:t>полями</a:t>
            </a:r>
            <a:r>
              <a:rPr lang="ru-RU" sz="1800" dirty="0"/>
              <a:t> класса.</a:t>
            </a:r>
          </a:p>
          <a:p>
            <a:pPr eaLnBrk="1" hangingPunct="1">
              <a:lnSpc>
                <a:spcPct val="110000"/>
              </a:lnSpc>
              <a:spcAft>
                <a:spcPct val="20000"/>
              </a:spcAft>
            </a:pPr>
            <a:r>
              <a:rPr lang="ru-RU" sz="1800" dirty="0"/>
              <a:t>При описании полей можно указывать атрибуты и спецификаторы, задающие различные характеристики элементов:</a:t>
            </a:r>
          </a:p>
          <a:p>
            <a:pPr eaLnBrk="1" hangingPunct="1">
              <a:lnSpc>
                <a:spcPct val="110000"/>
              </a:lnSpc>
              <a:spcAft>
                <a:spcPct val="20000"/>
              </a:spcAft>
              <a:buFont typeface="Wingdings" pitchFamily="2" charset="2"/>
              <a:buNone/>
            </a:pPr>
            <a:r>
              <a:rPr lang="ru-RU" sz="2200" b="1" dirty="0">
                <a:solidFill>
                  <a:schemeClr val="bg1">
                    <a:lumMod val="50000"/>
                  </a:schemeClr>
                </a:solidFill>
                <a:latin typeface="Arial Narrow" pitchFamily="34" charset="0"/>
              </a:rPr>
              <a:t>[ атрибуты ] </a:t>
            </a:r>
            <a:r>
              <a:rPr lang="ru-RU" sz="2200" b="1" dirty="0">
                <a:solidFill>
                  <a:schemeClr val="hlink"/>
                </a:solidFill>
                <a:latin typeface="Arial Narrow" pitchFamily="34" charset="0"/>
              </a:rPr>
              <a:t>[ спецификаторы ] [ </a:t>
            </a:r>
            <a:r>
              <a:rPr lang="ru-RU" sz="2200" b="1" dirty="0" err="1">
                <a:solidFill>
                  <a:schemeClr val="hlink"/>
                </a:solidFill>
                <a:latin typeface="Arial Narrow" pitchFamily="34" charset="0"/>
              </a:rPr>
              <a:t>const</a:t>
            </a:r>
            <a:r>
              <a:rPr lang="ru-RU" sz="2200" b="1" dirty="0">
                <a:solidFill>
                  <a:schemeClr val="hlink"/>
                </a:solidFill>
                <a:latin typeface="Arial Narrow" pitchFamily="34" charset="0"/>
              </a:rPr>
              <a:t> ] тип </a:t>
            </a:r>
            <a:r>
              <a:rPr lang="ru-RU" sz="2200" dirty="0">
                <a:solidFill>
                  <a:schemeClr val="hlink"/>
                </a:solidFill>
                <a:latin typeface="Arial Narrow" pitchFamily="34" charset="0"/>
              </a:rPr>
              <a:t>имя</a:t>
            </a:r>
            <a:r>
              <a:rPr lang="ru-RU" sz="2200" b="1" dirty="0">
                <a:solidFill>
                  <a:schemeClr val="hlink"/>
                </a:solidFill>
                <a:latin typeface="Arial Narrow" pitchFamily="34" charset="0"/>
              </a:rPr>
              <a:t> [ = </a:t>
            </a:r>
            <a:r>
              <a:rPr lang="ru-RU" sz="2200" b="1" dirty="0" err="1">
                <a:solidFill>
                  <a:schemeClr val="hlink"/>
                </a:solidFill>
                <a:latin typeface="Arial Narrow" pitchFamily="34" charset="0"/>
              </a:rPr>
              <a:t>начальное_значение</a:t>
            </a:r>
            <a:r>
              <a:rPr lang="ru-RU" sz="2200" b="1" dirty="0">
                <a:solidFill>
                  <a:schemeClr val="hlink"/>
                </a:solidFill>
                <a:latin typeface="Arial Narrow" pitchFamily="34" charset="0"/>
              </a:rPr>
              <a:t> ]</a:t>
            </a:r>
          </a:p>
          <a:p>
            <a:pPr eaLnBrk="1" hangingPunct="1">
              <a:lnSpc>
                <a:spcPct val="110000"/>
              </a:lnSpc>
              <a:spcAft>
                <a:spcPct val="20000"/>
              </a:spcAft>
              <a:buFont typeface="Wingdings" pitchFamily="2" charset="2"/>
              <a:buNone/>
            </a:pPr>
            <a:r>
              <a:rPr lang="en-US" sz="1800" dirty="0">
                <a:solidFill>
                  <a:srgbClr val="006600"/>
                </a:solidFill>
              </a:rPr>
              <a:t>public </a:t>
            </a:r>
            <a:r>
              <a:rPr lang="en-US" sz="1800" dirty="0" err="1">
                <a:solidFill>
                  <a:srgbClr val="006600"/>
                </a:solidFill>
              </a:rPr>
              <a:t>int</a:t>
            </a:r>
            <a:r>
              <a:rPr lang="en-US" sz="1800" dirty="0">
                <a:solidFill>
                  <a:srgbClr val="006600"/>
                </a:solidFill>
              </a:rPr>
              <a:t> a = 1;</a:t>
            </a:r>
            <a:endParaRPr lang="ru-RU" sz="1800" dirty="0">
              <a:solidFill>
                <a:srgbClr val="006600"/>
              </a:solidFill>
            </a:endParaRPr>
          </a:p>
          <a:p>
            <a:pPr eaLnBrk="1" hangingPunct="1">
              <a:lnSpc>
                <a:spcPct val="110000"/>
              </a:lnSpc>
              <a:spcAft>
                <a:spcPct val="20000"/>
              </a:spcAft>
              <a:buFont typeface="Wingdings" pitchFamily="2" charset="2"/>
              <a:buNone/>
            </a:pPr>
            <a:r>
              <a:rPr lang="en-US" sz="1800" dirty="0">
                <a:solidFill>
                  <a:srgbClr val="006600"/>
                </a:solidFill>
              </a:rPr>
              <a:t>public static string s</a:t>
            </a:r>
            <a:r>
              <a:rPr lang="ru-RU" sz="1800" dirty="0">
                <a:solidFill>
                  <a:srgbClr val="006600"/>
                </a:solidFill>
              </a:rPr>
              <a:t> = "</a:t>
            </a:r>
            <a:r>
              <a:rPr lang="en-US" sz="1800" dirty="0">
                <a:solidFill>
                  <a:srgbClr val="006600"/>
                </a:solidFill>
              </a:rPr>
              <a:t>Demo</a:t>
            </a:r>
            <a:r>
              <a:rPr lang="ru-RU" sz="1800" dirty="0">
                <a:solidFill>
                  <a:srgbClr val="006600"/>
                </a:solidFill>
              </a:rPr>
              <a:t>";</a:t>
            </a:r>
          </a:p>
          <a:p>
            <a:pPr eaLnBrk="1" hangingPunct="1">
              <a:lnSpc>
                <a:spcPct val="110000"/>
              </a:lnSpc>
              <a:spcAft>
                <a:spcPct val="20000"/>
              </a:spcAft>
              <a:buFont typeface="Wingdings" pitchFamily="2" charset="2"/>
              <a:buNone/>
            </a:pPr>
            <a:r>
              <a:rPr lang="en-US" sz="1800" dirty="0">
                <a:solidFill>
                  <a:srgbClr val="006600"/>
                </a:solidFill>
              </a:rPr>
              <a:t>double y</a:t>
            </a:r>
            <a:r>
              <a:rPr lang="ru-RU" sz="1800" dirty="0">
                <a:solidFill>
                  <a:srgbClr val="006600"/>
                </a:solidFill>
              </a:rPr>
              <a:t>;</a:t>
            </a:r>
          </a:p>
          <a:p>
            <a:pPr eaLnBrk="1" hangingPunct="1">
              <a:lnSpc>
                <a:spcPct val="110000"/>
              </a:lnSpc>
              <a:spcAft>
                <a:spcPct val="20000"/>
              </a:spcAft>
            </a:pPr>
            <a:r>
              <a:rPr lang="ru-RU" sz="1800" dirty="0"/>
              <a:t>Все поля сначала автоматически инициализируются нулем соответствующего типа (например, полям типа </a:t>
            </a:r>
            <a:r>
              <a:rPr lang="ru-RU" sz="1800" dirty="0" err="1"/>
              <a:t>int</a:t>
            </a:r>
            <a:r>
              <a:rPr lang="ru-RU" sz="1800" dirty="0"/>
              <a:t> присваивается 0, а ссылкам на объекты — значение </a:t>
            </a:r>
            <a:r>
              <a:rPr lang="ru-RU" sz="1800" dirty="0" err="1"/>
              <a:t>null</a:t>
            </a:r>
            <a:r>
              <a:rPr lang="ru-RU" sz="1800" dirty="0"/>
              <a:t>). После этого полю присваивается значение, заданное при его явной инициализации.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8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48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4D16F532-7B96-4CA3-9F02-2FB3C12D752D}" type="slidenum">
              <a:rPr lang="ru-RU"/>
              <a:pPr>
                <a:defRPr/>
              </a:pPr>
              <a:t>53</a:t>
            </a:fld>
            <a:endParaRPr lang="ru-RU"/>
          </a:p>
        </p:txBody>
      </p:sp>
      <p:sp>
        <p:nvSpPr>
          <p:cNvPr id="22532" name="Rectangle 2"/>
          <p:cNvSpPr>
            <a:spLocks noGrp="1" noChangeArrowheads="1"/>
          </p:cNvSpPr>
          <p:nvPr>
            <p:ph type="title"/>
          </p:nvPr>
        </p:nvSpPr>
        <p:spPr>
          <a:xfrm>
            <a:off x="323850" y="0"/>
            <a:ext cx="8567738" cy="701675"/>
          </a:xfrm>
        </p:spPr>
        <p:txBody>
          <a:bodyPr/>
          <a:lstStyle/>
          <a:p>
            <a:pPr algn="ctr" eaLnBrk="1" hangingPunct="1"/>
            <a:r>
              <a:rPr lang="ru-RU" sz="4000"/>
              <a:t>Методы </a:t>
            </a:r>
          </a:p>
        </p:txBody>
      </p:sp>
      <p:sp>
        <p:nvSpPr>
          <p:cNvPr id="24579" name="Rectangle 3"/>
          <p:cNvSpPr>
            <a:spLocks noGrp="1" noChangeArrowheads="1"/>
          </p:cNvSpPr>
          <p:nvPr>
            <p:ph type="body" idx="1"/>
          </p:nvPr>
        </p:nvSpPr>
        <p:spPr>
          <a:xfrm>
            <a:off x="611188" y="1052513"/>
            <a:ext cx="8339137" cy="4321175"/>
          </a:xfrm>
          <a:noFill/>
        </p:spPr>
        <p:txBody>
          <a:bodyPr/>
          <a:lstStyle/>
          <a:p>
            <a:pPr eaLnBrk="1" hangingPunct="1">
              <a:lnSpc>
                <a:spcPct val="110000"/>
              </a:lnSpc>
              <a:spcAft>
                <a:spcPct val="20000"/>
              </a:spcAft>
            </a:pPr>
            <a:r>
              <a:rPr lang="ru-RU" sz="1900" dirty="0"/>
              <a:t>Метод — функциональный элемент класса, реализующий вычисления или другие действия. Методы определяют поведение класса и составляют его </a:t>
            </a:r>
            <a:r>
              <a:rPr lang="ru-RU" sz="1900" b="1" dirty="0"/>
              <a:t>интерфейс</a:t>
            </a:r>
            <a:r>
              <a:rPr lang="ru-RU" sz="1900" dirty="0"/>
              <a:t>.</a:t>
            </a:r>
          </a:p>
          <a:p>
            <a:pPr eaLnBrk="1" hangingPunct="1">
              <a:lnSpc>
                <a:spcPct val="110000"/>
              </a:lnSpc>
              <a:spcAft>
                <a:spcPct val="20000"/>
              </a:spcAft>
            </a:pPr>
            <a:r>
              <a:rPr lang="ru-RU" sz="1900" dirty="0"/>
              <a:t>Метод —</a:t>
            </a:r>
            <a:r>
              <a:rPr lang="en-US" sz="1900" dirty="0"/>
              <a:t> </a:t>
            </a:r>
            <a:r>
              <a:rPr lang="ru-RU" sz="1900" dirty="0"/>
              <a:t>законченный фрагмент кода, к которому можно обратиться по имени. Он описывается один раз, а вызываться может столько раз, сколько необходимо. </a:t>
            </a:r>
          </a:p>
          <a:p>
            <a:pPr eaLnBrk="1" hangingPunct="1">
              <a:lnSpc>
                <a:spcPct val="110000"/>
              </a:lnSpc>
              <a:spcAft>
                <a:spcPct val="20000"/>
              </a:spcAft>
            </a:pPr>
            <a:r>
              <a:rPr lang="ru-RU" sz="1900" dirty="0"/>
              <a:t>Один и тот же метод может обрабатывать различные данные, переданные ему в качестве аргументов.</a:t>
            </a:r>
            <a:endParaRPr lang="en-US" sz="1900" dirty="0"/>
          </a:p>
        </p:txBody>
      </p:sp>
      <p:sp>
        <p:nvSpPr>
          <p:cNvPr id="25612" name="Rectangle 12"/>
          <p:cNvSpPr>
            <a:spLocks noChangeArrowheads="1"/>
          </p:cNvSpPr>
          <p:nvPr/>
        </p:nvSpPr>
        <p:spPr bwMode="auto">
          <a:xfrm>
            <a:off x="2987824" y="4149080"/>
            <a:ext cx="4103761" cy="1015663"/>
          </a:xfrm>
          <a:prstGeom prst="rect">
            <a:avLst/>
          </a:prstGeom>
          <a:solidFill>
            <a:schemeClr val="bg2">
              <a:alpha val="50980"/>
            </a:schemeClr>
          </a:solidFill>
          <a:ln w="9525">
            <a:solidFill>
              <a:schemeClr val="tx1"/>
            </a:solidFill>
            <a:miter lim="800000"/>
            <a:headEnd/>
            <a:tailEnd/>
          </a:ln>
        </p:spPr>
        <p:txBody>
          <a:bodyPr wrap="square" anchor="ctr">
            <a:spAutoFit/>
          </a:bodyPr>
          <a:lstStyle/>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a:t>double a = 0.1;</a:t>
            </a:r>
            <a:endParaRPr lang="ru-RU" sz="2000" dirty="0"/>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a:t>double b = </a:t>
            </a:r>
            <a:r>
              <a:rPr lang="en-US" sz="2000" dirty="0" err="1"/>
              <a:t>Math.</a:t>
            </a:r>
            <a:r>
              <a:rPr lang="en-US" sz="2000" b="1" dirty="0" err="1"/>
              <a:t>Sin</a:t>
            </a:r>
            <a:r>
              <a:rPr lang="en-US" sz="2000" dirty="0"/>
              <a:t>(</a:t>
            </a:r>
            <a:r>
              <a:rPr lang="en-US" sz="2000" dirty="0">
                <a:solidFill>
                  <a:schemeClr val="folHlink"/>
                </a:solidFill>
              </a:rPr>
              <a:t>a</a:t>
            </a:r>
            <a:r>
              <a:rPr lang="en-US" sz="2000" dirty="0"/>
              <a:t>);</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a:t>double c = </a:t>
            </a:r>
            <a:r>
              <a:rPr lang="en-US" sz="2000" dirty="0" err="1"/>
              <a:t>Math.</a:t>
            </a:r>
            <a:r>
              <a:rPr lang="en-US" sz="2000" b="1" dirty="0" err="1"/>
              <a:t>Sin</a:t>
            </a:r>
            <a:r>
              <a:rPr lang="en-US" sz="2000" dirty="0"/>
              <a:t>(</a:t>
            </a:r>
            <a:r>
              <a:rPr lang="en-US" sz="2000" dirty="0">
                <a:solidFill>
                  <a:srgbClr val="C00000"/>
                </a:solidFill>
              </a:rPr>
              <a:t>b-2*</a:t>
            </a:r>
            <a:r>
              <a:rPr lang="en-US" sz="2000" dirty="0">
                <a:solidFill>
                  <a:schemeClr val="folHlink"/>
                </a:solidFill>
              </a:rPr>
              <a:t>a</a:t>
            </a:r>
            <a:r>
              <a:rPr lang="en-US" sz="2000" dirty="0"/>
              <a:t>);</a:t>
            </a:r>
          </a:p>
        </p:txBody>
      </p:sp>
      <p:sp>
        <p:nvSpPr>
          <p:cNvPr id="7" name="Прямоугольник 6"/>
          <p:cNvSpPr/>
          <p:nvPr/>
        </p:nvSpPr>
        <p:spPr>
          <a:xfrm>
            <a:off x="3059832" y="5589240"/>
            <a:ext cx="2743251" cy="400110"/>
          </a:xfrm>
          <a:prstGeom prst="rect">
            <a:avLst/>
          </a:prstGeom>
        </p:spPr>
        <p:txBody>
          <a:bodyPr wrap="none">
            <a:spAutoFit/>
          </a:bodyPr>
          <a:lstStyle/>
          <a:p>
            <a:pPr lvl="0">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err="1">
                <a:solidFill>
                  <a:srgbClr val="000000"/>
                </a:solidFill>
              </a:rPr>
              <a:t>Console.</a:t>
            </a:r>
            <a:r>
              <a:rPr lang="en-US" sz="2000" b="1" dirty="0" err="1">
                <a:solidFill>
                  <a:srgbClr val="000000"/>
                </a:solidFill>
              </a:rPr>
              <a:t>WriteLine</a:t>
            </a:r>
            <a:r>
              <a:rPr lang="en-US" sz="2000" dirty="0">
                <a:solidFill>
                  <a:srgbClr val="000000"/>
                </a:solidFill>
              </a:rPr>
              <a:t>(</a:t>
            </a:r>
            <a:r>
              <a:rPr lang="en-US" sz="2000" dirty="0">
                <a:solidFill>
                  <a:srgbClr val="9A0000"/>
                </a:solidFill>
              </a:rPr>
              <a:t>a</a:t>
            </a:r>
            <a:r>
              <a:rPr lang="en-US" sz="2000" dirty="0">
                <a:solidFill>
                  <a:srgbClr val="00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ru-RU"/>
              <a:t>Синтаксис метода</a:t>
            </a:r>
          </a:p>
        </p:txBody>
      </p:sp>
      <p:sp>
        <p:nvSpPr>
          <p:cNvPr id="123907" name="Rectangle 3"/>
          <p:cNvSpPr>
            <a:spLocks noGrp="1" noChangeArrowheads="1"/>
          </p:cNvSpPr>
          <p:nvPr>
            <p:ph type="body" idx="1"/>
          </p:nvPr>
        </p:nvSpPr>
        <p:spPr>
          <a:xfrm>
            <a:off x="250825" y="836613"/>
            <a:ext cx="8772525" cy="6021387"/>
          </a:xfrm>
        </p:spPr>
        <p:txBody>
          <a:bodyPr/>
          <a:lstStyle/>
          <a:p>
            <a:pPr>
              <a:lnSpc>
                <a:spcPct val="90000"/>
              </a:lnSpc>
              <a:buFont typeface="Wingdings" pitchFamily="2" charset="2"/>
              <a:buNone/>
            </a:pPr>
            <a:r>
              <a:rPr lang="ru-RU" sz="2000" b="1" dirty="0">
                <a:solidFill>
                  <a:schemeClr val="accent5">
                    <a:lumMod val="50000"/>
                  </a:schemeClr>
                </a:solidFill>
                <a:latin typeface="Arial Narrow" pitchFamily="34" charset="0"/>
              </a:rPr>
              <a:t>[ атрибуты ]</a:t>
            </a:r>
            <a:r>
              <a:rPr lang="ru-RU" sz="2000" b="1" dirty="0">
                <a:latin typeface="Arial Narrow" pitchFamily="34" charset="0"/>
              </a:rPr>
              <a:t> [ спецификаторы ] </a:t>
            </a:r>
            <a:r>
              <a:rPr lang="ru-RU" sz="2000" b="1" dirty="0">
                <a:solidFill>
                  <a:schemeClr val="hlink"/>
                </a:solidFill>
                <a:latin typeface="Arial Narrow" pitchFamily="34" charset="0"/>
              </a:rPr>
              <a:t>тип </a:t>
            </a:r>
            <a:r>
              <a:rPr lang="ru-RU" sz="2000" dirty="0" err="1">
                <a:solidFill>
                  <a:schemeClr val="hlink"/>
                </a:solidFill>
                <a:latin typeface="Arial Narrow" pitchFamily="34" charset="0"/>
              </a:rPr>
              <a:t>имя_метода</a:t>
            </a:r>
            <a:r>
              <a:rPr lang="ru-RU" sz="2000" b="1" dirty="0">
                <a:solidFill>
                  <a:schemeClr val="hlink"/>
                </a:solidFill>
                <a:latin typeface="Arial Narrow" pitchFamily="34" charset="0"/>
              </a:rPr>
              <a:t> (</a:t>
            </a:r>
            <a:r>
              <a:rPr lang="ru-RU" sz="2000" b="1" dirty="0">
                <a:latin typeface="Arial Narrow" pitchFamily="34" charset="0"/>
              </a:rPr>
              <a:t> [ параметры ] </a:t>
            </a:r>
            <a:r>
              <a:rPr lang="ru-RU" sz="2000" b="1" dirty="0">
                <a:solidFill>
                  <a:schemeClr val="hlink"/>
                </a:solidFill>
                <a:latin typeface="Arial Narrow" pitchFamily="34" charset="0"/>
              </a:rPr>
              <a:t>) </a:t>
            </a:r>
            <a:r>
              <a:rPr lang="ru-RU" sz="2000" b="1" dirty="0">
                <a:latin typeface="Arial Narrow" pitchFamily="34" charset="0"/>
              </a:rPr>
              <a:t> </a:t>
            </a:r>
            <a:r>
              <a:rPr lang="ru-RU" sz="2000" dirty="0" err="1">
                <a:solidFill>
                  <a:schemeClr val="hlink"/>
                </a:solidFill>
                <a:latin typeface="Arial Narrow" pitchFamily="34" charset="0"/>
              </a:rPr>
              <a:t>тело_метода</a:t>
            </a:r>
            <a:endParaRPr lang="ru-RU" sz="2000" dirty="0">
              <a:solidFill>
                <a:schemeClr val="hlink"/>
              </a:solidFill>
              <a:latin typeface="Arial Narrow" pitchFamily="34" charset="0"/>
            </a:endParaRPr>
          </a:p>
          <a:p>
            <a:pPr>
              <a:lnSpc>
                <a:spcPct val="90000"/>
              </a:lnSpc>
            </a:pPr>
            <a:endParaRPr lang="ru-RU" sz="1800" dirty="0"/>
          </a:p>
          <a:p>
            <a:pPr>
              <a:lnSpc>
                <a:spcPct val="90000"/>
              </a:lnSpc>
            </a:pPr>
            <a:r>
              <a:rPr lang="ru-RU" sz="1800" dirty="0"/>
              <a:t>Спецификаторы: </a:t>
            </a:r>
            <a:r>
              <a:rPr lang="en-US" sz="1800" dirty="0"/>
              <a:t>new, </a:t>
            </a:r>
            <a:r>
              <a:rPr lang="en-US" sz="1800" b="1" dirty="0"/>
              <a:t>public</a:t>
            </a:r>
            <a:r>
              <a:rPr lang="en-US" sz="1800" dirty="0"/>
              <a:t>, protected, internal, protected internal, private, static</a:t>
            </a:r>
            <a:r>
              <a:rPr lang="ru-RU" sz="1800" dirty="0"/>
              <a:t>, </a:t>
            </a:r>
            <a:r>
              <a:rPr lang="ru-RU" sz="1800" dirty="0" err="1"/>
              <a:t>virtual</a:t>
            </a:r>
            <a:r>
              <a:rPr lang="ru-RU" sz="1800" dirty="0"/>
              <a:t>, </a:t>
            </a:r>
            <a:r>
              <a:rPr lang="ru-RU" sz="1800" dirty="0" err="1"/>
              <a:t>sealed</a:t>
            </a:r>
            <a:r>
              <a:rPr lang="ru-RU" sz="1800" dirty="0"/>
              <a:t>, </a:t>
            </a:r>
            <a:r>
              <a:rPr lang="ru-RU" sz="1800" dirty="0" err="1"/>
              <a:t>override</a:t>
            </a:r>
            <a:r>
              <a:rPr lang="ru-RU" sz="1800" dirty="0"/>
              <a:t>, </a:t>
            </a:r>
            <a:r>
              <a:rPr lang="ru-RU" sz="1800" dirty="0" err="1"/>
              <a:t>abstract</a:t>
            </a:r>
            <a:r>
              <a:rPr lang="ru-RU" sz="1800" dirty="0"/>
              <a:t>, </a:t>
            </a:r>
            <a:r>
              <a:rPr lang="ru-RU" sz="1800" dirty="0" err="1"/>
              <a:t>extern</a:t>
            </a:r>
            <a:r>
              <a:rPr lang="ru-RU" sz="1800" dirty="0"/>
              <a:t>. </a:t>
            </a:r>
          </a:p>
          <a:p>
            <a:pPr>
              <a:lnSpc>
                <a:spcPct val="90000"/>
              </a:lnSpc>
            </a:pPr>
            <a:r>
              <a:rPr lang="ru-RU" sz="1800" dirty="0"/>
              <a:t>Метод класса имеет непосредственный доступ к его полям.</a:t>
            </a:r>
          </a:p>
          <a:p>
            <a:pPr>
              <a:lnSpc>
                <a:spcPct val="90000"/>
              </a:lnSpc>
            </a:pPr>
            <a:r>
              <a:rPr lang="ru-RU" sz="1800" dirty="0"/>
              <a:t>Пример:</a:t>
            </a:r>
          </a:p>
          <a:p>
            <a:pPr>
              <a:lnSpc>
                <a:spcPct val="90000"/>
              </a:lnSpc>
              <a:buFont typeface="Wingdings" pitchFamily="2" charset="2"/>
              <a:buNone/>
            </a:pPr>
            <a:endParaRPr lang="ru-RU" sz="1800" dirty="0"/>
          </a:p>
          <a:p>
            <a:pPr>
              <a:lnSpc>
                <a:spcPct val="90000"/>
              </a:lnSpc>
              <a:buFont typeface="Wingdings" pitchFamily="2" charset="2"/>
              <a:buNone/>
            </a:pPr>
            <a:r>
              <a:rPr lang="en-US" sz="1800" dirty="0"/>
              <a:t>class Demo {</a:t>
            </a:r>
          </a:p>
          <a:p>
            <a:pPr>
              <a:lnSpc>
                <a:spcPct val="90000"/>
              </a:lnSpc>
              <a:buFont typeface="Wingdings" pitchFamily="2" charset="2"/>
              <a:buNone/>
            </a:pPr>
            <a:r>
              <a:rPr lang="en-US" sz="1800" dirty="0"/>
              <a:t>    double y;                                   // </a:t>
            </a:r>
            <a:r>
              <a:rPr lang="ru-RU" sz="1800" dirty="0"/>
              <a:t>закрытое поле класса</a:t>
            </a:r>
          </a:p>
          <a:p>
            <a:pPr>
              <a:lnSpc>
                <a:spcPct val="90000"/>
              </a:lnSpc>
              <a:buFont typeface="Wingdings" pitchFamily="2" charset="2"/>
              <a:buNone/>
            </a:pPr>
            <a:r>
              <a:rPr lang="ru-RU" sz="1800" dirty="0"/>
              <a:t>    </a:t>
            </a:r>
          </a:p>
          <a:p>
            <a:pPr>
              <a:lnSpc>
                <a:spcPct val="90000"/>
              </a:lnSpc>
              <a:buFont typeface="Wingdings" pitchFamily="2" charset="2"/>
              <a:buNone/>
            </a:pPr>
            <a:r>
              <a:rPr lang="ru-RU" sz="1800" dirty="0"/>
              <a:t>    </a:t>
            </a:r>
            <a:r>
              <a:rPr lang="en-US" sz="1800" dirty="0"/>
              <a:t>public </a:t>
            </a:r>
            <a:r>
              <a:rPr lang="en-US" sz="1800" dirty="0">
                <a:solidFill>
                  <a:schemeClr val="hlink"/>
                </a:solidFill>
              </a:rPr>
              <a:t>void</a:t>
            </a:r>
            <a:r>
              <a:rPr lang="en-US" sz="1800" dirty="0"/>
              <a:t> </a:t>
            </a:r>
            <a:r>
              <a:rPr lang="en-US" sz="1800" dirty="0" err="1"/>
              <a:t>Sety</a:t>
            </a:r>
            <a:r>
              <a:rPr lang="ru-RU" sz="1800" dirty="0"/>
              <a:t>( </a:t>
            </a:r>
            <a:r>
              <a:rPr lang="en-US" sz="1800" dirty="0">
                <a:solidFill>
                  <a:schemeClr val="folHlink"/>
                </a:solidFill>
              </a:rPr>
              <a:t>double z</a:t>
            </a:r>
            <a:r>
              <a:rPr lang="ru-RU" sz="1800" dirty="0">
                <a:solidFill>
                  <a:schemeClr val="folHlink"/>
                </a:solidFill>
              </a:rPr>
              <a:t> </a:t>
            </a:r>
            <a:r>
              <a:rPr lang="ru-RU" sz="1800" dirty="0"/>
              <a:t>) { </a:t>
            </a:r>
            <a:r>
              <a:rPr lang="en-US" sz="1800" dirty="0"/>
              <a:t>  </a:t>
            </a:r>
            <a:r>
              <a:rPr lang="ru-RU" sz="1800" dirty="0"/>
              <a:t>  </a:t>
            </a:r>
            <a:r>
              <a:rPr lang="en-US" sz="1800" dirty="0"/>
              <a:t>// </a:t>
            </a:r>
            <a:r>
              <a:rPr lang="ru-RU" sz="1800" dirty="0"/>
              <a:t>открытый метод класса</a:t>
            </a:r>
          </a:p>
          <a:p>
            <a:pPr>
              <a:lnSpc>
                <a:spcPct val="90000"/>
              </a:lnSpc>
              <a:buFont typeface="Wingdings" pitchFamily="2" charset="2"/>
              <a:buNone/>
            </a:pPr>
            <a:r>
              <a:rPr lang="ru-RU" sz="1800" dirty="0"/>
              <a:t>        </a:t>
            </a:r>
            <a:r>
              <a:rPr lang="en-US" sz="1800" b="1" dirty="0"/>
              <a:t>y</a:t>
            </a:r>
            <a:r>
              <a:rPr lang="en-US" sz="1800" dirty="0"/>
              <a:t> = z</a:t>
            </a:r>
            <a:r>
              <a:rPr lang="ru-RU" sz="1800" dirty="0"/>
              <a:t>; </a:t>
            </a:r>
          </a:p>
          <a:p>
            <a:pPr>
              <a:lnSpc>
                <a:spcPct val="90000"/>
              </a:lnSpc>
              <a:buFont typeface="Wingdings" pitchFamily="2" charset="2"/>
              <a:buNone/>
            </a:pPr>
            <a:r>
              <a:rPr lang="ru-RU" sz="1800" dirty="0"/>
              <a:t>    }</a:t>
            </a:r>
          </a:p>
          <a:p>
            <a:pPr>
              <a:lnSpc>
                <a:spcPct val="90000"/>
              </a:lnSpc>
              <a:buFont typeface="Wingdings" pitchFamily="2" charset="2"/>
              <a:buNone/>
            </a:pPr>
            <a:r>
              <a:rPr lang="en-US" sz="1800" dirty="0"/>
              <a:t>}</a:t>
            </a:r>
          </a:p>
          <a:p>
            <a:pPr>
              <a:lnSpc>
                <a:spcPct val="90000"/>
              </a:lnSpc>
              <a:buFont typeface="Wingdings" pitchFamily="2" charset="2"/>
              <a:buNone/>
            </a:pPr>
            <a:endParaRPr lang="ru-RU" sz="1800" dirty="0"/>
          </a:p>
          <a:p>
            <a:pPr>
              <a:lnSpc>
                <a:spcPct val="90000"/>
              </a:lnSpc>
              <a:buFont typeface="Wingdings" pitchFamily="2" charset="2"/>
              <a:buNone/>
            </a:pPr>
            <a:r>
              <a:rPr lang="ru-RU" sz="1800" dirty="0"/>
              <a:t>… </a:t>
            </a:r>
            <a:r>
              <a:rPr lang="en-US" sz="1800" dirty="0"/>
              <a:t>Demo </a:t>
            </a:r>
            <a:r>
              <a:rPr lang="en-US" sz="1800" dirty="0" err="1"/>
              <a:t>demo</a:t>
            </a:r>
            <a:r>
              <a:rPr lang="en-US" sz="1800" dirty="0"/>
              <a:t> = new Demo();      </a:t>
            </a:r>
            <a:r>
              <a:rPr lang="ru-RU" sz="1800" dirty="0"/>
              <a:t>     </a:t>
            </a:r>
            <a:r>
              <a:rPr lang="en-US" sz="1800" dirty="0"/>
              <a:t>// </a:t>
            </a:r>
            <a:r>
              <a:rPr lang="ru-RU" sz="1800" dirty="0"/>
              <a:t>где-то в методе другого класса</a:t>
            </a:r>
          </a:p>
          <a:p>
            <a:pPr>
              <a:lnSpc>
                <a:spcPct val="90000"/>
              </a:lnSpc>
              <a:buNone/>
            </a:pPr>
            <a:r>
              <a:rPr lang="en-US" sz="1800" dirty="0"/>
              <a:t>    demo</a:t>
            </a:r>
            <a:r>
              <a:rPr lang="ru-RU" sz="1800" dirty="0"/>
              <a:t>.</a:t>
            </a:r>
            <a:r>
              <a:rPr lang="ru-RU" sz="1800" dirty="0" err="1"/>
              <a:t>Sety</a:t>
            </a:r>
            <a:r>
              <a:rPr lang="ru-RU" sz="1800" dirty="0"/>
              <a:t>(3.12);</a:t>
            </a:r>
            <a:r>
              <a:rPr lang="en-US" sz="1800" dirty="0"/>
              <a:t> … </a:t>
            </a:r>
            <a:r>
              <a:rPr lang="ru-RU" sz="1800" dirty="0"/>
              <a:t>                      </a:t>
            </a:r>
            <a:r>
              <a:rPr lang="en-US" sz="1800" dirty="0"/>
              <a:t>// </a:t>
            </a:r>
            <a:r>
              <a:rPr lang="ru-RU" sz="1800" b="1" dirty="0"/>
              <a:t>вызов метода</a:t>
            </a:r>
            <a:endParaRPr lang="en-US" sz="1800" b="1" dirty="0"/>
          </a:p>
          <a:p>
            <a:pPr>
              <a:lnSpc>
                <a:spcPct val="90000"/>
              </a:lnSpc>
              <a:buFont typeface="Wingdings" pitchFamily="2" charset="2"/>
              <a:buNone/>
            </a:pPr>
            <a:r>
              <a:rPr lang="en-US" sz="1800" dirty="0"/>
              <a:t>   </a:t>
            </a:r>
            <a:endParaRPr lang="ru-RU" sz="1800" dirty="0"/>
          </a:p>
          <a:p>
            <a:pPr>
              <a:lnSpc>
                <a:spcPct val="90000"/>
              </a:lnSpc>
              <a:buFont typeface="Wingdings" pitchFamily="2" charset="2"/>
              <a:buNone/>
            </a:pPr>
            <a:endParaRPr lang="ru-RU" sz="1800" dirty="0"/>
          </a:p>
        </p:txBody>
      </p:sp>
      <p:cxnSp>
        <p:nvCxnSpPr>
          <p:cNvPr id="5" name="Скругленная соединительная линия 4"/>
          <p:cNvCxnSpPr/>
          <p:nvPr/>
        </p:nvCxnSpPr>
        <p:spPr>
          <a:xfrm rot="5400000" flipH="1" flipV="1">
            <a:off x="1943708" y="4401108"/>
            <a:ext cx="1944216" cy="1296144"/>
          </a:xfrm>
          <a:prstGeom prst="curvedConnector3">
            <a:avLst>
              <a:gd name="adj1" fmla="val 164220"/>
            </a:avLst>
          </a:prstGeom>
          <a:ln w="28575" cap="rnd" cmpd="sng">
            <a:solidFill>
              <a:srgbClr val="0066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90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3907">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3907">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3907">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3907">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3907">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3907">
                                            <p:txEl>
                                              <p:pRg st="11" end="1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3907">
                                            <p:txEl>
                                              <p:pRg st="14" end="1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3907">
                                            <p:txEl>
                                              <p:pRg st="15" end="1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additive="base">
                                        <p:cTn id="29" dur="500" fill="hold"/>
                                        <p:tgtEl>
                                          <p:spTgt spid="5"/>
                                        </p:tgtEl>
                                        <p:attrNameLst>
                                          <p:attrName>ppt_x</p:attrName>
                                        </p:attrNameLst>
                                      </p:cBhvr>
                                      <p:tavLst>
                                        <p:tav tm="0">
                                          <p:val>
                                            <p:strVal val="#ppt_x"/>
                                          </p:val>
                                        </p:tav>
                                        <p:tav tm="100000">
                                          <p:val>
                                            <p:strVal val="#ppt_x"/>
                                          </p:val>
                                        </p:tav>
                                      </p:tavLst>
                                    </p:anim>
                                    <p:anim calcmode="lin" valueType="num">
                                      <p:cBhvr additive="base">
                                        <p:cTn id="3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B3778180-EEC6-4480-A788-C910186B23E0}" type="slidenum">
              <a:rPr lang="ru-RU"/>
              <a:pPr>
                <a:defRPr/>
              </a:pPr>
              <a:t>55</a:t>
            </a:fld>
            <a:endParaRPr lang="ru-RU"/>
          </a:p>
        </p:txBody>
      </p:sp>
      <p:sp>
        <p:nvSpPr>
          <p:cNvPr id="24580" name="Rectangle 2"/>
          <p:cNvSpPr>
            <a:spLocks noGrp="1" noChangeArrowheads="1"/>
          </p:cNvSpPr>
          <p:nvPr>
            <p:ph type="title"/>
          </p:nvPr>
        </p:nvSpPr>
        <p:spPr/>
        <p:txBody>
          <a:bodyPr/>
          <a:lstStyle/>
          <a:p>
            <a:pPr eaLnBrk="1" hangingPunct="1"/>
            <a:r>
              <a:rPr lang="ru-RU">
                <a:latin typeface="Arial" charset="0"/>
              </a:rPr>
              <a:t>Параметры методов</a:t>
            </a:r>
            <a:endParaRPr lang="ru-RU"/>
          </a:p>
        </p:txBody>
      </p:sp>
      <p:sp>
        <p:nvSpPr>
          <p:cNvPr id="26627" name="Rectangle 3"/>
          <p:cNvSpPr>
            <a:spLocks noGrp="1" noChangeArrowheads="1"/>
          </p:cNvSpPr>
          <p:nvPr>
            <p:ph type="body" idx="1"/>
          </p:nvPr>
        </p:nvSpPr>
        <p:spPr>
          <a:xfrm>
            <a:off x="179388" y="692150"/>
            <a:ext cx="8843962" cy="5616575"/>
          </a:xfrm>
          <a:noFill/>
        </p:spPr>
        <p:txBody>
          <a:bodyPr/>
          <a:lstStyle/>
          <a:p>
            <a:pPr eaLnBrk="1" hangingPunct="1">
              <a:lnSpc>
                <a:spcPct val="110000"/>
              </a:lnSpc>
              <a:spcAft>
                <a:spcPct val="20000"/>
              </a:spcAft>
            </a:pPr>
            <a:r>
              <a:rPr lang="ru-RU" sz="1800"/>
              <a:t>Параметры определяют множество значений аргументов, которые можно передавать в метод. </a:t>
            </a:r>
          </a:p>
          <a:p>
            <a:pPr eaLnBrk="1" hangingPunct="1">
              <a:lnSpc>
                <a:spcPct val="110000"/>
              </a:lnSpc>
              <a:spcAft>
                <a:spcPct val="20000"/>
              </a:spcAft>
            </a:pPr>
            <a:r>
              <a:rPr lang="ru-RU" sz="1800"/>
              <a:t>Список аргументов при вызове как бы накладывается на список параметров, поэтому они должны попарно соответствовать друг другу. </a:t>
            </a:r>
          </a:p>
          <a:p>
            <a:pPr eaLnBrk="1" hangingPunct="1">
              <a:lnSpc>
                <a:spcPct val="110000"/>
              </a:lnSpc>
              <a:spcAft>
                <a:spcPct val="20000"/>
              </a:spcAft>
            </a:pPr>
            <a:r>
              <a:rPr lang="ru-RU" sz="1800"/>
              <a:t>Для каждого параметра должны задаваться его тип, имя и, возможно, вид параметра. </a:t>
            </a:r>
          </a:p>
          <a:p>
            <a:pPr eaLnBrk="1" hangingPunct="1">
              <a:lnSpc>
                <a:spcPct val="110000"/>
              </a:lnSpc>
              <a:spcAft>
                <a:spcPct val="20000"/>
              </a:spcAft>
            </a:pPr>
            <a:r>
              <a:rPr lang="ru-RU" sz="1800"/>
              <a:t>Имя метода вкупе с количеством, типами и спецификаторами его параметров представляет собой </a:t>
            </a:r>
            <a:r>
              <a:rPr lang="ru-RU" sz="1800">
                <a:solidFill>
                  <a:schemeClr val="hlink"/>
                </a:solidFill>
              </a:rPr>
              <a:t>сигнатуру метода</a:t>
            </a:r>
            <a:r>
              <a:rPr lang="ru-RU" sz="1800"/>
              <a:t> — то, по чему один метод отличают от других. </a:t>
            </a:r>
          </a:p>
          <a:p>
            <a:pPr eaLnBrk="1" hangingPunct="1">
              <a:lnSpc>
                <a:spcPct val="110000"/>
              </a:lnSpc>
              <a:spcAft>
                <a:spcPct val="20000"/>
              </a:spcAft>
            </a:pPr>
            <a:r>
              <a:rPr lang="ru-RU" sz="1800"/>
              <a:t>В классе не должно быть методов с одинаковыми сигнатурами.</a:t>
            </a:r>
          </a:p>
          <a:p>
            <a:pPr eaLnBrk="1" hangingPunct="1">
              <a:lnSpc>
                <a:spcPct val="110000"/>
              </a:lnSpc>
              <a:spcAft>
                <a:spcPct val="20000"/>
              </a:spcAft>
            </a:pPr>
            <a:r>
              <a:rPr lang="ru-RU" sz="1800"/>
              <a:t>Метод, описанный со спецификатором static, должен обращаться только к статическим полям класса. </a:t>
            </a:r>
          </a:p>
          <a:p>
            <a:pPr eaLnBrk="1" hangingPunct="1">
              <a:lnSpc>
                <a:spcPct val="110000"/>
              </a:lnSpc>
              <a:spcAft>
                <a:spcPct val="20000"/>
              </a:spcAft>
            </a:pPr>
            <a:r>
              <a:rPr lang="ru-RU" sz="1800"/>
              <a:t>Статический метод вызывается через имя класса, а обычный — через имя экземпляра.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62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14" name="Номер слайда 5"/>
          <p:cNvSpPr>
            <a:spLocks noGrp="1"/>
          </p:cNvSpPr>
          <p:nvPr>
            <p:ph type="sldNum" sz="quarter" idx="12"/>
          </p:nvPr>
        </p:nvSpPr>
        <p:spPr/>
        <p:txBody>
          <a:bodyPr/>
          <a:lstStyle/>
          <a:p>
            <a:pPr>
              <a:defRPr/>
            </a:pPr>
            <a:fld id="{AF1290C0-444F-48E5-9FE3-FE3571797CA7}" type="slidenum">
              <a:rPr lang="ru-RU"/>
              <a:pPr>
                <a:defRPr/>
              </a:pPr>
              <a:t>56</a:t>
            </a:fld>
            <a:endParaRPr lang="ru-RU"/>
          </a:p>
        </p:txBody>
      </p:sp>
      <p:sp>
        <p:nvSpPr>
          <p:cNvPr id="26628" name="Rectangle 2"/>
          <p:cNvSpPr>
            <a:spLocks noGrp="1" noChangeArrowheads="1"/>
          </p:cNvSpPr>
          <p:nvPr>
            <p:ph type="title"/>
          </p:nvPr>
        </p:nvSpPr>
        <p:spPr/>
        <p:txBody>
          <a:bodyPr/>
          <a:lstStyle/>
          <a:p>
            <a:pPr eaLnBrk="1" hangingPunct="1"/>
            <a:r>
              <a:rPr lang="ru-RU"/>
              <a:t>Вызов метода </a:t>
            </a:r>
          </a:p>
        </p:txBody>
      </p:sp>
      <p:sp>
        <p:nvSpPr>
          <p:cNvPr id="26629" name="Rectangle 3"/>
          <p:cNvSpPr>
            <a:spLocks noGrp="1" noChangeArrowheads="1"/>
          </p:cNvSpPr>
          <p:nvPr>
            <p:ph type="body" idx="1"/>
          </p:nvPr>
        </p:nvSpPr>
        <p:spPr>
          <a:xfrm>
            <a:off x="0" y="549275"/>
            <a:ext cx="9144000" cy="2951163"/>
          </a:xfrm>
          <a:noFill/>
        </p:spPr>
        <p:txBody>
          <a:bodyPr/>
          <a:lstStyle/>
          <a:p>
            <a:pPr eaLnBrk="1" hangingPunct="1">
              <a:lnSpc>
                <a:spcPct val="95000"/>
              </a:lnSpc>
              <a:spcBef>
                <a:spcPct val="5000"/>
              </a:spcBef>
              <a:spcAft>
                <a:spcPct val="5000"/>
              </a:spcAft>
              <a:buFont typeface="Wingdings" pitchFamily="2" charset="2"/>
              <a:buAutoNum type="arabicPeriod"/>
            </a:pPr>
            <a:r>
              <a:rPr lang="ru-RU" sz="1800"/>
              <a:t>Вычисляются выражения, стоящие на месте аргументов.</a:t>
            </a:r>
          </a:p>
          <a:p>
            <a:pPr eaLnBrk="1" hangingPunct="1">
              <a:lnSpc>
                <a:spcPct val="95000"/>
              </a:lnSpc>
              <a:spcBef>
                <a:spcPct val="5000"/>
              </a:spcBef>
              <a:spcAft>
                <a:spcPct val="5000"/>
              </a:spcAft>
              <a:buFont typeface="Wingdings" pitchFamily="2" charset="2"/>
              <a:buAutoNum type="arabicPeriod"/>
            </a:pPr>
            <a:r>
              <a:rPr lang="ru-RU" sz="1800"/>
              <a:t>Выделяется память под параметры метода.</a:t>
            </a:r>
          </a:p>
          <a:p>
            <a:pPr eaLnBrk="1" hangingPunct="1">
              <a:lnSpc>
                <a:spcPct val="95000"/>
              </a:lnSpc>
              <a:spcBef>
                <a:spcPct val="5000"/>
              </a:spcBef>
              <a:spcAft>
                <a:spcPct val="5000"/>
              </a:spcAft>
              <a:buFont typeface="Wingdings" pitchFamily="2" charset="2"/>
              <a:buAutoNum type="arabicPeriod"/>
            </a:pPr>
            <a:r>
              <a:rPr lang="ru-RU" sz="1800"/>
              <a:t>Каждому из параметров сопоставляется соответствующий аргумент. При этом проверяется соответствие типов аргументов и параметров и при необходимости выполняется их преобразование. При несоответствии типов выдается диагностическое сообщение.</a:t>
            </a:r>
          </a:p>
          <a:p>
            <a:pPr eaLnBrk="1" hangingPunct="1">
              <a:lnSpc>
                <a:spcPct val="95000"/>
              </a:lnSpc>
              <a:spcBef>
                <a:spcPct val="5000"/>
              </a:spcBef>
              <a:spcAft>
                <a:spcPct val="5000"/>
              </a:spcAft>
              <a:buFont typeface="Wingdings" pitchFamily="2" charset="2"/>
              <a:buAutoNum type="arabicPeriod"/>
            </a:pPr>
            <a:r>
              <a:rPr lang="ru-RU" sz="1800"/>
              <a:t>Выполняется тело метода.</a:t>
            </a:r>
          </a:p>
          <a:p>
            <a:pPr eaLnBrk="1" hangingPunct="1">
              <a:lnSpc>
                <a:spcPct val="95000"/>
              </a:lnSpc>
              <a:spcBef>
                <a:spcPct val="5000"/>
              </a:spcBef>
              <a:spcAft>
                <a:spcPct val="5000"/>
              </a:spcAft>
              <a:buFont typeface="Wingdings" pitchFamily="2" charset="2"/>
              <a:buAutoNum type="arabicPeriod"/>
            </a:pPr>
            <a:r>
              <a:rPr lang="ru-RU" sz="1800"/>
              <a:t>Если метод возвращает значение, оно передается в точку вызова; если метод имеет тип void, управление передается на оператор, следующий после вызова.</a:t>
            </a:r>
          </a:p>
        </p:txBody>
      </p:sp>
      <p:grpSp>
        <p:nvGrpSpPr>
          <p:cNvPr id="2" name="Group 4"/>
          <p:cNvGrpSpPr>
            <a:grpSpLocks noChangeAspect="1"/>
          </p:cNvGrpSpPr>
          <p:nvPr/>
        </p:nvGrpSpPr>
        <p:grpSpPr bwMode="auto">
          <a:xfrm>
            <a:off x="1403350" y="3284538"/>
            <a:ext cx="7566025" cy="3573462"/>
            <a:chOff x="1953" y="2232"/>
            <a:chExt cx="7378" cy="2881"/>
          </a:xfrm>
        </p:grpSpPr>
        <p:sp>
          <p:nvSpPr>
            <p:cNvPr id="26631" name="AutoShape 5"/>
            <p:cNvSpPr>
              <a:spLocks noChangeAspect="1" noChangeArrowheads="1"/>
            </p:cNvSpPr>
            <p:nvPr/>
          </p:nvSpPr>
          <p:spPr bwMode="auto">
            <a:xfrm>
              <a:off x="1953" y="2232"/>
              <a:ext cx="7378" cy="2881"/>
            </a:xfrm>
            <a:prstGeom prst="rect">
              <a:avLst/>
            </a:prstGeom>
            <a:noFill/>
            <a:ln w="9525">
              <a:noFill/>
              <a:miter lim="800000"/>
              <a:headEnd/>
              <a:tailEnd/>
            </a:ln>
          </p:spPr>
          <p:txBody>
            <a:bodyPr/>
            <a:lstStyle/>
            <a:p>
              <a:endParaRPr lang="ru-RU"/>
            </a:p>
          </p:txBody>
        </p:sp>
        <p:sp>
          <p:nvSpPr>
            <p:cNvPr id="26632" name="Text Box 6"/>
            <p:cNvSpPr txBox="1">
              <a:spLocks noChangeArrowheads="1"/>
            </p:cNvSpPr>
            <p:nvPr/>
          </p:nvSpPr>
          <p:spPr bwMode="auto">
            <a:xfrm>
              <a:off x="3465" y="2772"/>
              <a:ext cx="3780" cy="540"/>
            </a:xfrm>
            <a:prstGeom prst="rect">
              <a:avLst/>
            </a:prstGeom>
            <a:solidFill>
              <a:srgbClr val="FFFF99">
                <a:alpha val="69000"/>
              </a:srgbClr>
            </a:solidFill>
            <a:ln w="6350" cap="rnd" algn="ctr">
              <a:solidFill>
                <a:schemeClr val="tx1"/>
              </a:solidFill>
              <a:prstDash val="sysDot"/>
              <a:miter lim="800000"/>
              <a:headEnd/>
              <a:tailEnd/>
            </a:ln>
            <a:effectLst/>
          </p:spPr>
          <p:txBody>
            <a:bodyPr/>
            <a:lstStyle/>
            <a:p>
              <a:pPr algn="ctr"/>
              <a:r>
                <a:rPr lang="ru-RU"/>
                <a:t>Вызов метода: obj.P(a, b, c);</a:t>
              </a:r>
            </a:p>
          </p:txBody>
        </p:sp>
        <p:sp>
          <p:nvSpPr>
            <p:cNvPr id="26633" name="Text Box 7"/>
            <p:cNvSpPr txBox="1">
              <a:spLocks noChangeArrowheads="1"/>
            </p:cNvSpPr>
            <p:nvPr/>
          </p:nvSpPr>
          <p:spPr bwMode="auto">
            <a:xfrm>
              <a:off x="2025" y="4572"/>
              <a:ext cx="7018" cy="541"/>
            </a:xfrm>
            <a:prstGeom prst="rect">
              <a:avLst/>
            </a:prstGeom>
            <a:solidFill>
              <a:srgbClr val="FFFF99">
                <a:alpha val="69000"/>
              </a:srgbClr>
            </a:solidFill>
            <a:ln w="6350" cap="rnd" algn="ctr">
              <a:solidFill>
                <a:schemeClr val="tx1"/>
              </a:solidFill>
              <a:prstDash val="sysDot"/>
              <a:miter lim="800000"/>
              <a:headEnd/>
              <a:tailEnd/>
            </a:ln>
            <a:effectLst/>
          </p:spPr>
          <p:txBody>
            <a:bodyPr/>
            <a:lstStyle/>
            <a:p>
              <a:pPr algn="ctr"/>
              <a:r>
                <a:rPr lang="ru-RU"/>
                <a:t>Заголовок метода</a:t>
              </a:r>
              <a:r>
                <a:rPr lang="en-US"/>
                <a:t> P</a:t>
              </a:r>
              <a:r>
                <a:rPr lang="ru-RU"/>
                <a:t>: public void P(double x, int y, double z);</a:t>
              </a:r>
            </a:p>
            <a:p>
              <a:pPr algn="ctr"/>
              <a:endParaRPr lang="ru-RU"/>
            </a:p>
            <a:p>
              <a:pPr algn="ctr"/>
              <a:endParaRPr lang="ru-RU"/>
            </a:p>
          </p:txBody>
        </p:sp>
        <p:sp>
          <p:nvSpPr>
            <p:cNvPr id="26634" name="Line 8"/>
            <p:cNvSpPr>
              <a:spLocks noChangeShapeType="1"/>
            </p:cNvSpPr>
            <p:nvPr/>
          </p:nvSpPr>
          <p:spPr bwMode="auto">
            <a:xfrm>
              <a:off x="6165" y="3132"/>
              <a:ext cx="204" cy="1510"/>
            </a:xfrm>
            <a:prstGeom prst="line">
              <a:avLst/>
            </a:prstGeom>
            <a:noFill/>
            <a:ln w="9525">
              <a:solidFill>
                <a:srgbClr val="000000"/>
              </a:solidFill>
              <a:round/>
              <a:headEnd/>
              <a:tailEnd type="triangle" w="med" len="med"/>
            </a:ln>
          </p:spPr>
          <p:txBody>
            <a:bodyPr/>
            <a:lstStyle/>
            <a:p>
              <a:endParaRPr lang="ru-RU"/>
            </a:p>
          </p:txBody>
        </p:sp>
        <p:sp>
          <p:nvSpPr>
            <p:cNvPr id="26635" name="Line 9"/>
            <p:cNvSpPr>
              <a:spLocks noChangeShapeType="1"/>
            </p:cNvSpPr>
            <p:nvPr/>
          </p:nvSpPr>
          <p:spPr bwMode="auto">
            <a:xfrm>
              <a:off x="6525" y="3132"/>
              <a:ext cx="575" cy="1496"/>
            </a:xfrm>
            <a:prstGeom prst="line">
              <a:avLst/>
            </a:prstGeom>
            <a:noFill/>
            <a:ln w="9525">
              <a:solidFill>
                <a:srgbClr val="000000"/>
              </a:solidFill>
              <a:prstDash val="lgDash"/>
              <a:round/>
              <a:headEnd/>
              <a:tailEnd type="triangle" w="med" len="med"/>
            </a:ln>
          </p:spPr>
          <p:txBody>
            <a:bodyPr/>
            <a:lstStyle/>
            <a:p>
              <a:endParaRPr lang="ru-RU"/>
            </a:p>
          </p:txBody>
        </p:sp>
        <p:sp>
          <p:nvSpPr>
            <p:cNvPr id="26636" name="Line 10"/>
            <p:cNvSpPr>
              <a:spLocks noChangeShapeType="1"/>
            </p:cNvSpPr>
            <p:nvPr/>
          </p:nvSpPr>
          <p:spPr bwMode="auto">
            <a:xfrm>
              <a:off x="6705" y="3132"/>
              <a:ext cx="1309" cy="1483"/>
            </a:xfrm>
            <a:prstGeom prst="line">
              <a:avLst/>
            </a:prstGeom>
            <a:noFill/>
            <a:ln w="9525">
              <a:solidFill>
                <a:srgbClr val="000000"/>
              </a:solidFill>
              <a:prstDash val="dashDot"/>
              <a:round/>
              <a:headEnd/>
              <a:tailEnd type="triangle" w="med" len="med"/>
            </a:ln>
          </p:spPr>
          <p:txBody>
            <a:bodyPr/>
            <a:lstStyle/>
            <a:p>
              <a:endParaRPr lang="ru-RU"/>
            </a:p>
          </p:txBody>
        </p:sp>
        <p:sp>
          <p:nvSpPr>
            <p:cNvPr id="26637" name="Text Box 11"/>
            <p:cNvSpPr txBox="1">
              <a:spLocks noChangeArrowheads="1"/>
            </p:cNvSpPr>
            <p:nvPr/>
          </p:nvSpPr>
          <p:spPr bwMode="auto">
            <a:xfrm>
              <a:off x="1953" y="2232"/>
              <a:ext cx="7378" cy="541"/>
            </a:xfrm>
            <a:prstGeom prst="rect">
              <a:avLst/>
            </a:prstGeom>
            <a:solidFill>
              <a:srgbClr val="FFFF99">
                <a:alpha val="69000"/>
              </a:srgbClr>
            </a:solidFill>
            <a:ln w="6350" cap="rnd">
              <a:solidFill>
                <a:schemeClr val="tx1"/>
              </a:solidFill>
              <a:prstDash val="sysDot"/>
              <a:miter lim="800000"/>
              <a:headEnd/>
              <a:tailEnd/>
            </a:ln>
          </p:spPr>
          <p:txBody>
            <a:bodyPr/>
            <a:lstStyle/>
            <a:p>
              <a:pPr algn="ctr"/>
              <a:r>
                <a:rPr lang="ru-RU">
                  <a:solidFill>
                    <a:srgbClr val="0000FF"/>
                  </a:solidFill>
                </a:rPr>
                <a:t>Описание объекта:</a:t>
              </a:r>
              <a:r>
                <a:rPr lang="ru-RU"/>
                <a:t> </a:t>
              </a:r>
              <a:r>
                <a:rPr lang="en-US"/>
                <a:t>SomeObj obj = new SomeObj();</a:t>
              </a:r>
            </a:p>
            <a:p>
              <a:pPr algn="ctr">
                <a:spcBef>
                  <a:spcPct val="10000"/>
                </a:spcBef>
                <a:spcAft>
                  <a:spcPct val="10000"/>
                </a:spcAft>
              </a:pPr>
              <a:r>
                <a:rPr lang="ru-RU">
                  <a:solidFill>
                    <a:srgbClr val="0000FF"/>
                  </a:solidFill>
                </a:rPr>
                <a:t>Описание аргументов</a:t>
              </a:r>
              <a:r>
                <a:rPr lang="ru-RU"/>
                <a:t>: int b; double a, c;</a:t>
              </a:r>
              <a:endParaRPr lang="ru-RU" sz="2800"/>
            </a:p>
          </p:txBody>
        </p:sp>
      </p:gr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ru-RU"/>
              <a:t>Способы передачи аргументов в метод</a:t>
            </a:r>
          </a:p>
        </p:txBody>
      </p:sp>
      <p:sp>
        <p:nvSpPr>
          <p:cNvPr id="136195" name="Rectangle 3"/>
          <p:cNvSpPr>
            <a:spLocks noGrp="1" noChangeArrowheads="1"/>
          </p:cNvSpPr>
          <p:nvPr>
            <p:ph type="body" idx="1"/>
          </p:nvPr>
        </p:nvSpPr>
        <p:spPr>
          <a:xfrm>
            <a:off x="468313" y="3429000"/>
            <a:ext cx="8207375" cy="2447925"/>
          </a:xfrm>
        </p:spPr>
        <p:txBody>
          <a:bodyPr/>
          <a:lstStyle/>
          <a:p>
            <a:pPr eaLnBrk="1" hangingPunct="1">
              <a:lnSpc>
                <a:spcPct val="110000"/>
              </a:lnSpc>
              <a:spcAft>
                <a:spcPct val="20000"/>
              </a:spcAft>
            </a:pPr>
            <a:r>
              <a:rPr lang="ru-RU" sz="2000" i="1"/>
              <a:t>При передаче по значению</a:t>
            </a:r>
            <a:r>
              <a:rPr lang="ru-RU" sz="2000"/>
              <a:t> метод получает копии значений аргументов, и операторы метода работают с этими копиями. </a:t>
            </a:r>
            <a:endParaRPr lang="ru-RU" sz="2000" i="1"/>
          </a:p>
          <a:p>
            <a:pPr eaLnBrk="1" hangingPunct="1">
              <a:lnSpc>
                <a:spcPct val="110000"/>
              </a:lnSpc>
              <a:spcAft>
                <a:spcPct val="20000"/>
              </a:spcAft>
            </a:pPr>
            <a:r>
              <a:rPr lang="ru-RU" sz="2000" i="1"/>
              <a:t>При передаче по ссылке</a:t>
            </a:r>
            <a:r>
              <a:rPr lang="ru-RU" sz="2000"/>
              <a:t> (</a:t>
            </a:r>
            <a:r>
              <a:rPr lang="ru-RU" sz="2000" i="1"/>
              <a:t>по адресу</a:t>
            </a:r>
            <a:r>
              <a:rPr lang="ru-RU" sz="2000"/>
              <a:t>) метод получает копии адресов аргументов и осуществляет доступ к аргументам по этим адресам.</a:t>
            </a:r>
          </a:p>
          <a:p>
            <a:endParaRPr lang="ru-RU" sz="2000"/>
          </a:p>
        </p:txBody>
      </p:sp>
      <p:sp>
        <p:nvSpPr>
          <p:cNvPr id="136196" name="AutoShape 4"/>
          <p:cNvSpPr>
            <a:spLocks noChangeArrowheads="1"/>
          </p:cNvSpPr>
          <p:nvPr/>
        </p:nvSpPr>
        <p:spPr bwMode="auto">
          <a:xfrm>
            <a:off x="2124075" y="836613"/>
            <a:ext cx="4537075" cy="2160587"/>
          </a:xfrm>
          <a:prstGeom prst="horizontalScroll">
            <a:avLst>
              <a:gd name="adj" fmla="val 12500"/>
            </a:avLst>
          </a:prstGeom>
          <a:solidFill>
            <a:srgbClr val="C0C0C0"/>
          </a:solidFill>
          <a:ln w="9525">
            <a:solidFill>
              <a:schemeClr val="tx1"/>
            </a:solidFill>
            <a:round/>
            <a:headEnd/>
            <a:tailEnd/>
          </a:ln>
          <a:effectLst/>
        </p:spPr>
        <p:txBody>
          <a:bodyPr/>
          <a:lstStyle/>
          <a:p>
            <a:pPr marL="342900" indent="-342900" eaLnBrk="0" hangingPunct="0">
              <a:lnSpc>
                <a:spcPct val="90000"/>
              </a:lnSpc>
              <a:spcBef>
                <a:spcPct val="20000"/>
              </a:spcBef>
              <a:spcAft>
                <a:spcPct val="10000"/>
              </a:spcAft>
              <a:buClr>
                <a:schemeClr val="folHlink"/>
              </a:buClr>
              <a:buSzPct val="75000"/>
              <a:buFont typeface="Wingdings" pitchFamily="2" charset="2"/>
              <a:buNone/>
            </a:pPr>
            <a:r>
              <a:rPr lang="ru-RU" sz="2000" b="1">
                <a:latin typeface="Verdana" pitchFamily="34" charset="0"/>
              </a:rPr>
              <a:t>Аргументы передаются:</a:t>
            </a:r>
            <a:endParaRPr lang="en-US" sz="2000" b="1">
              <a:latin typeface="Verdana" pitchFamily="34" charset="0"/>
            </a:endParaRPr>
          </a:p>
          <a:p>
            <a:pPr marL="342900" indent="-342900" eaLnBrk="0" hangingPunct="0">
              <a:lnSpc>
                <a:spcPct val="90000"/>
              </a:lnSpc>
              <a:spcBef>
                <a:spcPct val="20000"/>
              </a:spcBef>
              <a:spcAft>
                <a:spcPct val="10000"/>
              </a:spcAft>
              <a:buClr>
                <a:schemeClr val="folHlink"/>
              </a:buClr>
              <a:buSzPct val="75000"/>
              <a:buFont typeface="Wingdings" pitchFamily="2" charset="2"/>
              <a:buNone/>
            </a:pPr>
            <a:endParaRPr lang="ru-RU" sz="900" b="1">
              <a:latin typeface="Verdana" pitchFamily="34" charset="0"/>
            </a:endParaRPr>
          </a:p>
          <a:p>
            <a:pPr marL="342900" indent="-342900" eaLnBrk="0" hangingPunct="0">
              <a:lnSpc>
                <a:spcPct val="90000"/>
              </a:lnSpc>
              <a:spcBef>
                <a:spcPct val="20000"/>
              </a:spcBef>
              <a:spcAft>
                <a:spcPct val="10000"/>
              </a:spcAft>
              <a:buClr>
                <a:schemeClr val="folHlink"/>
              </a:buClr>
              <a:buSzPct val="75000"/>
              <a:buFont typeface="Wingdings" pitchFamily="2" charset="2"/>
              <a:buChar char="n"/>
            </a:pPr>
            <a:r>
              <a:rPr lang="ru-RU" sz="2000">
                <a:latin typeface="Verdana" pitchFamily="34" charset="0"/>
              </a:rPr>
              <a:t>По значению</a:t>
            </a:r>
          </a:p>
          <a:p>
            <a:pPr marL="342900" indent="-342900" eaLnBrk="0" hangingPunct="0">
              <a:lnSpc>
                <a:spcPct val="90000"/>
              </a:lnSpc>
              <a:spcBef>
                <a:spcPct val="20000"/>
              </a:spcBef>
              <a:spcAft>
                <a:spcPct val="10000"/>
              </a:spcAft>
              <a:buClr>
                <a:schemeClr val="folHlink"/>
              </a:buClr>
              <a:buSzPct val="75000"/>
              <a:buFont typeface="Wingdings" pitchFamily="2" charset="2"/>
              <a:buChar char="n"/>
            </a:pPr>
            <a:r>
              <a:rPr lang="ru-RU" sz="2000">
                <a:latin typeface="Verdana" pitchFamily="34" charset="0"/>
              </a:rPr>
              <a:t>По адресу </a:t>
            </a:r>
            <a:r>
              <a:rPr lang="en-US" sz="2000">
                <a:latin typeface="Verdana" pitchFamily="34" charset="0"/>
              </a:rPr>
              <a:t>(</a:t>
            </a:r>
            <a:r>
              <a:rPr lang="ru-RU" sz="2000"/>
              <a:t>ссылке)</a:t>
            </a:r>
            <a:br>
              <a:rPr lang="ru-RU" sz="2000">
                <a:latin typeface="Verdana" pitchFamily="34" charset="0"/>
              </a:rPr>
            </a:br>
            <a:endParaRPr lang="ru-RU" sz="2000">
              <a:latin typeface="Verdana"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04238A2C-04E5-4714-9D76-04A7462EA6E9}" type="slidenum">
              <a:rPr lang="ru-RU"/>
              <a:pPr>
                <a:defRPr/>
              </a:pPr>
              <a:t>58</a:t>
            </a:fld>
            <a:endParaRPr lang="ru-RU"/>
          </a:p>
        </p:txBody>
      </p:sp>
      <p:sp>
        <p:nvSpPr>
          <p:cNvPr id="28676" name="Rectangle 2"/>
          <p:cNvSpPr>
            <a:spLocks noGrp="1" noChangeArrowheads="1"/>
          </p:cNvSpPr>
          <p:nvPr>
            <p:ph type="title"/>
          </p:nvPr>
        </p:nvSpPr>
        <p:spPr/>
        <p:txBody>
          <a:bodyPr/>
          <a:lstStyle/>
          <a:p>
            <a:pPr eaLnBrk="1" hangingPunct="1"/>
            <a:r>
              <a:rPr lang="ru-RU">
                <a:latin typeface="Arial" charset="0"/>
              </a:rPr>
              <a:t>Типы</a:t>
            </a:r>
            <a:r>
              <a:rPr lang="ru-RU"/>
              <a:t> параметров</a:t>
            </a:r>
          </a:p>
        </p:txBody>
      </p:sp>
      <p:sp>
        <p:nvSpPr>
          <p:cNvPr id="31747" name="Rectangle 3"/>
          <p:cNvSpPr>
            <a:spLocks noGrp="1" noChangeArrowheads="1"/>
          </p:cNvSpPr>
          <p:nvPr>
            <p:ph type="body" idx="1"/>
          </p:nvPr>
        </p:nvSpPr>
        <p:spPr>
          <a:xfrm>
            <a:off x="250825" y="692150"/>
            <a:ext cx="8893175" cy="2808288"/>
          </a:xfrm>
        </p:spPr>
        <p:txBody>
          <a:bodyPr/>
          <a:lstStyle/>
          <a:p>
            <a:pPr marL="0" indent="0" eaLnBrk="1" hangingPunct="1">
              <a:lnSpc>
                <a:spcPct val="110000"/>
              </a:lnSpc>
              <a:spcAft>
                <a:spcPct val="20000"/>
              </a:spcAft>
              <a:buFont typeface="Wingdings" pitchFamily="2" charset="2"/>
              <a:buNone/>
              <a:tabLst>
                <a:tab pos="627063" algn="l"/>
              </a:tabLst>
            </a:pPr>
            <a:r>
              <a:rPr lang="ru-RU" sz="2000" dirty="0"/>
              <a:t>В С</a:t>
            </a:r>
            <a:r>
              <a:rPr lang="en-US" sz="2000" dirty="0"/>
              <a:t># </a:t>
            </a:r>
            <a:r>
              <a:rPr lang="ru-RU" sz="2000" dirty="0"/>
              <a:t>четыре типа параметров:</a:t>
            </a:r>
          </a:p>
          <a:p>
            <a:pPr marL="0" indent="0" eaLnBrk="1" hangingPunct="1">
              <a:lnSpc>
                <a:spcPct val="110000"/>
              </a:lnSpc>
              <a:spcAft>
                <a:spcPct val="20000"/>
              </a:spcAft>
              <a:tabLst>
                <a:tab pos="627063" algn="l"/>
              </a:tabLst>
            </a:pPr>
            <a:r>
              <a:rPr lang="ru-RU" sz="2000" dirty="0">
                <a:solidFill>
                  <a:schemeClr val="hlink"/>
                </a:solidFill>
              </a:rPr>
              <a:t> параметры-значения</a:t>
            </a:r>
            <a:r>
              <a:rPr lang="en-US" sz="2000" dirty="0">
                <a:solidFill>
                  <a:schemeClr val="hlink"/>
                </a:solidFill>
              </a:rPr>
              <a:t> - </a:t>
            </a:r>
            <a:r>
              <a:rPr lang="ru-RU" sz="2000" dirty="0"/>
              <a:t>для исходных данных метода</a:t>
            </a:r>
            <a:r>
              <a:rPr lang="ru-RU" sz="2000" dirty="0">
                <a:solidFill>
                  <a:schemeClr val="hlink"/>
                </a:solidFill>
              </a:rPr>
              <a:t>;</a:t>
            </a:r>
          </a:p>
          <a:p>
            <a:pPr marL="0" indent="0" eaLnBrk="1" hangingPunct="1">
              <a:lnSpc>
                <a:spcPct val="110000"/>
              </a:lnSpc>
              <a:spcAft>
                <a:spcPct val="20000"/>
              </a:spcAft>
              <a:tabLst>
                <a:tab pos="627063" algn="l"/>
              </a:tabLst>
            </a:pPr>
            <a:r>
              <a:rPr lang="ru-RU" sz="2000" dirty="0">
                <a:solidFill>
                  <a:schemeClr val="hlink"/>
                </a:solidFill>
              </a:rPr>
              <a:t> параметры-ссылки (</a:t>
            </a:r>
            <a:r>
              <a:rPr lang="ru-RU" sz="2000" b="1" dirty="0" err="1">
                <a:solidFill>
                  <a:schemeClr val="hlink"/>
                </a:solidFill>
              </a:rPr>
              <a:t>ref</a:t>
            </a:r>
            <a:r>
              <a:rPr lang="ru-RU" sz="2000" dirty="0">
                <a:solidFill>
                  <a:schemeClr val="hlink"/>
                </a:solidFill>
              </a:rPr>
              <a:t>) </a:t>
            </a:r>
            <a:r>
              <a:rPr lang="en-US" sz="2000" dirty="0">
                <a:solidFill>
                  <a:schemeClr val="hlink"/>
                </a:solidFill>
              </a:rPr>
              <a:t>- </a:t>
            </a:r>
            <a:r>
              <a:rPr lang="ru-RU" sz="2000" dirty="0"/>
              <a:t>для изменения аргумента</a:t>
            </a:r>
            <a:r>
              <a:rPr lang="ru-RU" sz="2000" dirty="0">
                <a:solidFill>
                  <a:schemeClr val="hlink"/>
                </a:solidFill>
              </a:rPr>
              <a:t>;</a:t>
            </a:r>
          </a:p>
          <a:p>
            <a:pPr marL="0" indent="0" eaLnBrk="1" hangingPunct="1">
              <a:lnSpc>
                <a:spcPct val="110000"/>
              </a:lnSpc>
              <a:spcAft>
                <a:spcPct val="20000"/>
              </a:spcAft>
              <a:tabLst>
                <a:tab pos="627063" algn="l"/>
              </a:tabLst>
            </a:pPr>
            <a:r>
              <a:rPr lang="ru-RU" sz="2000" dirty="0">
                <a:solidFill>
                  <a:schemeClr val="hlink"/>
                </a:solidFill>
              </a:rPr>
              <a:t> выходные параметры (</a:t>
            </a:r>
            <a:r>
              <a:rPr lang="ru-RU" sz="2000" b="1" dirty="0" err="1">
                <a:solidFill>
                  <a:schemeClr val="hlink"/>
                </a:solidFill>
              </a:rPr>
              <a:t>out</a:t>
            </a:r>
            <a:r>
              <a:rPr lang="ru-RU" sz="2000" dirty="0">
                <a:solidFill>
                  <a:schemeClr val="hlink"/>
                </a:solidFill>
              </a:rPr>
              <a:t>) – </a:t>
            </a:r>
            <a:r>
              <a:rPr lang="ru-RU" sz="2000" dirty="0"/>
              <a:t>для формирования аргумента</a:t>
            </a:r>
            <a:r>
              <a:rPr lang="ru-RU" sz="2000" dirty="0">
                <a:solidFill>
                  <a:schemeClr val="hlink"/>
                </a:solidFill>
              </a:rPr>
              <a:t>;</a:t>
            </a:r>
          </a:p>
          <a:p>
            <a:pPr marL="0" indent="0" eaLnBrk="1" hangingPunct="1">
              <a:lnSpc>
                <a:spcPct val="110000"/>
              </a:lnSpc>
              <a:spcAft>
                <a:spcPct val="20000"/>
              </a:spcAft>
              <a:tabLst>
                <a:tab pos="627063" algn="l"/>
              </a:tabLst>
            </a:pPr>
            <a:r>
              <a:rPr lang="ru-RU" sz="2000" dirty="0">
                <a:solidFill>
                  <a:schemeClr val="hlink"/>
                </a:solidFill>
              </a:rPr>
              <a:t> параметры-массивы (</a:t>
            </a:r>
            <a:r>
              <a:rPr lang="ru-RU" sz="2000" b="1" dirty="0" err="1">
                <a:solidFill>
                  <a:schemeClr val="hlink"/>
                </a:solidFill>
              </a:rPr>
              <a:t>params</a:t>
            </a:r>
            <a:r>
              <a:rPr lang="ru-RU" sz="2000" dirty="0">
                <a:solidFill>
                  <a:schemeClr val="hlink"/>
                </a:solidFill>
              </a:rPr>
              <a:t>) – </a:t>
            </a:r>
            <a:r>
              <a:rPr lang="ru-RU" sz="2000" dirty="0"/>
              <a:t>для переменного кол-ва аргументов</a:t>
            </a:r>
            <a:r>
              <a:rPr lang="ru-RU" sz="2000" dirty="0">
                <a:solidFill>
                  <a:schemeClr val="hlink"/>
                </a:solidFill>
              </a:rPr>
              <a:t>.</a:t>
            </a:r>
          </a:p>
          <a:p>
            <a:pPr marL="0" indent="0" eaLnBrk="1" hangingPunct="1">
              <a:lnSpc>
                <a:spcPct val="110000"/>
              </a:lnSpc>
              <a:spcAft>
                <a:spcPct val="20000"/>
              </a:spcAft>
              <a:buFont typeface="Wingdings" pitchFamily="2" charset="2"/>
              <a:buNone/>
              <a:tabLst>
                <a:tab pos="627063" algn="l"/>
              </a:tabLst>
            </a:pPr>
            <a:endParaRPr lang="ru-RU" sz="2000" b="1" dirty="0">
              <a:solidFill>
                <a:schemeClr val="hlink"/>
              </a:solidFill>
            </a:endParaRPr>
          </a:p>
        </p:txBody>
      </p:sp>
      <p:sp>
        <p:nvSpPr>
          <p:cNvPr id="28679" name="AutoShape 7"/>
          <p:cNvSpPr>
            <a:spLocks noChangeArrowheads="1"/>
          </p:cNvSpPr>
          <p:nvPr/>
        </p:nvSpPr>
        <p:spPr bwMode="auto">
          <a:xfrm rot="10800000">
            <a:off x="1116013" y="5157788"/>
            <a:ext cx="1943100" cy="792162"/>
          </a:xfrm>
          <a:prstGeom prst="wedgeEllipseCallout">
            <a:avLst>
              <a:gd name="adj1" fmla="val -53352"/>
              <a:gd name="adj2" fmla="val 65431"/>
            </a:avLst>
          </a:prstGeom>
          <a:solidFill>
            <a:schemeClr val="accent1"/>
          </a:solidFill>
          <a:ln w="9525">
            <a:solidFill>
              <a:schemeClr val="tx1"/>
            </a:solidFill>
            <a:miter lim="800000"/>
            <a:headEnd/>
            <a:tailEnd/>
          </a:ln>
          <a:effectLst/>
        </p:spPr>
        <p:txBody>
          <a:bodyPr rot="10800000"/>
          <a:lstStyle/>
          <a:p>
            <a:pPr algn="ctr"/>
            <a:r>
              <a:rPr lang="ru-RU" dirty="0"/>
              <a:t>параметр-значение</a:t>
            </a:r>
          </a:p>
        </p:txBody>
      </p:sp>
      <p:sp>
        <p:nvSpPr>
          <p:cNvPr id="28680" name="AutoShape 8"/>
          <p:cNvSpPr>
            <a:spLocks noChangeArrowheads="1"/>
          </p:cNvSpPr>
          <p:nvPr/>
        </p:nvSpPr>
        <p:spPr bwMode="auto">
          <a:xfrm rot="10800000">
            <a:off x="2700338" y="5876925"/>
            <a:ext cx="1943100" cy="792163"/>
          </a:xfrm>
          <a:prstGeom prst="wedgeEllipseCallout">
            <a:avLst>
              <a:gd name="adj1" fmla="val -31949"/>
              <a:gd name="adj2" fmla="val 155407"/>
            </a:avLst>
          </a:prstGeom>
          <a:solidFill>
            <a:schemeClr val="accent1"/>
          </a:solidFill>
          <a:ln w="9525">
            <a:solidFill>
              <a:schemeClr val="tx1"/>
            </a:solidFill>
            <a:miter lim="800000"/>
            <a:headEnd/>
            <a:tailEnd/>
          </a:ln>
          <a:effectLst/>
        </p:spPr>
        <p:txBody>
          <a:bodyPr rot="10800000"/>
          <a:lstStyle/>
          <a:p>
            <a:pPr algn="ctr"/>
            <a:r>
              <a:rPr lang="ru-RU"/>
              <a:t>параметр-ссылка</a:t>
            </a:r>
          </a:p>
        </p:txBody>
      </p:sp>
      <p:sp>
        <p:nvSpPr>
          <p:cNvPr id="28681" name="AutoShape 9"/>
          <p:cNvSpPr>
            <a:spLocks noChangeArrowheads="1"/>
          </p:cNvSpPr>
          <p:nvPr/>
        </p:nvSpPr>
        <p:spPr bwMode="auto">
          <a:xfrm rot="10800000">
            <a:off x="5148263" y="5876925"/>
            <a:ext cx="1943100" cy="792163"/>
          </a:xfrm>
          <a:prstGeom prst="wedgeEllipseCallout">
            <a:avLst>
              <a:gd name="adj1" fmla="val 35866"/>
              <a:gd name="adj2" fmla="val 153005"/>
            </a:avLst>
          </a:prstGeom>
          <a:solidFill>
            <a:schemeClr val="accent1"/>
          </a:solidFill>
          <a:ln w="9525">
            <a:solidFill>
              <a:schemeClr val="tx1"/>
            </a:solidFill>
            <a:miter lim="800000"/>
            <a:headEnd/>
            <a:tailEnd/>
          </a:ln>
          <a:effectLst/>
        </p:spPr>
        <p:txBody>
          <a:bodyPr rot="10800000"/>
          <a:lstStyle/>
          <a:p>
            <a:pPr algn="ctr"/>
            <a:r>
              <a:rPr lang="ru-RU"/>
              <a:t>выходной параметр</a:t>
            </a:r>
          </a:p>
        </p:txBody>
      </p:sp>
      <p:sp>
        <p:nvSpPr>
          <p:cNvPr id="28682" name="AutoShape 10"/>
          <p:cNvSpPr>
            <a:spLocks noChangeArrowheads="1"/>
          </p:cNvSpPr>
          <p:nvPr/>
        </p:nvSpPr>
        <p:spPr bwMode="auto">
          <a:xfrm rot="10800000">
            <a:off x="7019925" y="5373688"/>
            <a:ext cx="1943100" cy="792162"/>
          </a:xfrm>
          <a:prstGeom prst="wedgeEllipseCallout">
            <a:avLst>
              <a:gd name="adj1" fmla="val 34394"/>
              <a:gd name="adj2" fmla="val 85468"/>
            </a:avLst>
          </a:prstGeom>
          <a:solidFill>
            <a:schemeClr val="accent1"/>
          </a:solidFill>
          <a:ln w="9525">
            <a:solidFill>
              <a:schemeClr val="tx1"/>
            </a:solidFill>
            <a:miter lim="800000"/>
            <a:headEnd/>
            <a:tailEnd/>
          </a:ln>
          <a:effectLst/>
        </p:spPr>
        <p:txBody>
          <a:bodyPr rot="10800000"/>
          <a:lstStyle/>
          <a:p>
            <a:pPr algn="ctr"/>
            <a:r>
              <a:rPr lang="ru-RU"/>
              <a:t>параметр-массив</a:t>
            </a:r>
          </a:p>
        </p:txBody>
      </p:sp>
      <p:sp>
        <p:nvSpPr>
          <p:cNvPr id="2" name="Rectangle 3"/>
          <p:cNvSpPr>
            <a:spLocks noChangeArrowheads="1"/>
          </p:cNvSpPr>
          <p:nvPr/>
        </p:nvSpPr>
        <p:spPr bwMode="auto">
          <a:xfrm>
            <a:off x="0" y="4221163"/>
            <a:ext cx="8772525" cy="863600"/>
          </a:xfrm>
          <a:prstGeom prst="rect">
            <a:avLst/>
          </a:prstGeom>
          <a:noFill/>
          <a:ln w="9525">
            <a:noFill/>
            <a:miter lim="800000"/>
            <a:headEnd/>
            <a:tailEnd/>
          </a:ln>
        </p:spPr>
        <p:txBody>
          <a:bodyPr/>
          <a:lstStyle/>
          <a:p>
            <a:pPr>
              <a:lnSpc>
                <a:spcPct val="110000"/>
              </a:lnSpc>
              <a:spcBef>
                <a:spcPct val="20000"/>
              </a:spcBef>
              <a:spcAft>
                <a:spcPct val="20000"/>
              </a:spcAft>
              <a:buClr>
                <a:schemeClr val="folHlink"/>
              </a:buClr>
              <a:buSzPct val="75000"/>
              <a:buFont typeface="Wingdings" pitchFamily="2" charset="2"/>
              <a:buNone/>
            </a:pPr>
            <a:r>
              <a:rPr lang="ru-RU" sz="2000">
                <a:latin typeface="Verdana" pitchFamily="34" charset="0"/>
              </a:rPr>
              <a:t>Пример:</a:t>
            </a:r>
          </a:p>
          <a:p>
            <a:pPr>
              <a:lnSpc>
                <a:spcPct val="110000"/>
              </a:lnSpc>
              <a:spcBef>
                <a:spcPct val="20000"/>
              </a:spcBef>
              <a:spcAft>
                <a:spcPct val="20000"/>
              </a:spcAft>
              <a:buClr>
                <a:schemeClr val="folHlink"/>
              </a:buClr>
              <a:buSzPct val="75000"/>
              <a:buFont typeface="Wingdings" pitchFamily="2" charset="2"/>
              <a:buNone/>
            </a:pPr>
            <a:r>
              <a:rPr lang="en-US" sz="2000">
                <a:latin typeface="Verdana" pitchFamily="34" charset="0"/>
              </a:rPr>
              <a:t>public int Calculate( int a, </a:t>
            </a:r>
            <a:r>
              <a:rPr lang="en-US" sz="2000">
                <a:solidFill>
                  <a:schemeClr val="hlink"/>
                </a:solidFill>
                <a:latin typeface="Verdana" pitchFamily="34" charset="0"/>
              </a:rPr>
              <a:t>ref</a:t>
            </a:r>
            <a:r>
              <a:rPr lang="en-US" sz="2000">
                <a:latin typeface="Verdana" pitchFamily="34" charset="0"/>
              </a:rPr>
              <a:t> int b, </a:t>
            </a:r>
            <a:r>
              <a:rPr lang="en-US" sz="2000">
                <a:solidFill>
                  <a:schemeClr val="hlink"/>
                </a:solidFill>
                <a:latin typeface="Verdana" pitchFamily="34" charset="0"/>
              </a:rPr>
              <a:t>out</a:t>
            </a:r>
            <a:r>
              <a:rPr lang="en-US" sz="2000">
                <a:latin typeface="Verdana" pitchFamily="34" charset="0"/>
              </a:rPr>
              <a:t> int c, </a:t>
            </a:r>
            <a:r>
              <a:rPr lang="en-US" sz="2000">
                <a:solidFill>
                  <a:schemeClr val="hlink"/>
                </a:solidFill>
                <a:latin typeface="Verdana" pitchFamily="34" charset="0"/>
              </a:rPr>
              <a:t>params</a:t>
            </a:r>
            <a:r>
              <a:rPr lang="en-US" sz="2000">
                <a:latin typeface="Verdana" pitchFamily="34" charset="0"/>
              </a:rPr>
              <a:t> int[] d ) { … </a:t>
            </a:r>
            <a:endParaRPr lang="ru-RU" sz="2000">
              <a:latin typeface="Verdana" pitchFamily="34" charset="0"/>
            </a:endParaRPr>
          </a:p>
        </p:txBody>
      </p:sp>
      <p:sp>
        <p:nvSpPr>
          <p:cNvPr id="11" name="Правая фигурная скобка 10"/>
          <p:cNvSpPr/>
          <p:nvPr/>
        </p:nvSpPr>
        <p:spPr>
          <a:xfrm>
            <a:off x="8316416" y="1700808"/>
            <a:ext cx="648072" cy="122413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sp>
        <p:nvSpPr>
          <p:cNvPr id="13" name="Выноска 1 12"/>
          <p:cNvSpPr/>
          <p:nvPr/>
        </p:nvSpPr>
        <p:spPr>
          <a:xfrm>
            <a:off x="7236296" y="3573016"/>
            <a:ext cx="1512168" cy="504056"/>
          </a:xfrm>
          <a:prstGeom prst="borderCallout1">
            <a:avLst>
              <a:gd name="adj1" fmla="val 45136"/>
              <a:gd name="adj2" fmla="val 100612"/>
              <a:gd name="adj3" fmla="val -252438"/>
              <a:gd name="adj4" fmla="val 115661"/>
            </a:avLst>
          </a:prstGeom>
          <a:ln>
            <a:solidFill>
              <a:schemeClr val="tx1">
                <a:lumMod val="95000"/>
                <a:lumOff val="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t>по адресу</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8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6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9" grpId="0" animBg="1"/>
      <p:bldP spid="28680" grpId="0" animBg="1"/>
      <p:bldP spid="28681" grpId="0" animBg="1"/>
      <p:bldP spid="28682"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ru-RU">
                <a:latin typeface="Arial" charset="0"/>
              </a:rPr>
              <a:t>Передача аргумента по значению</a:t>
            </a:r>
          </a:p>
        </p:txBody>
      </p:sp>
      <p:sp>
        <p:nvSpPr>
          <p:cNvPr id="132100" name="AutoShape 4"/>
          <p:cNvSpPr>
            <a:spLocks noChangeArrowheads="1"/>
          </p:cNvSpPr>
          <p:nvPr/>
        </p:nvSpPr>
        <p:spPr bwMode="auto">
          <a:xfrm>
            <a:off x="5292725" y="2492375"/>
            <a:ext cx="1943100" cy="1544638"/>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ru-RU"/>
              <a:t>код метода</a:t>
            </a:r>
          </a:p>
        </p:txBody>
      </p:sp>
      <p:sp>
        <p:nvSpPr>
          <p:cNvPr id="132102" name="Rectangle 6"/>
          <p:cNvSpPr>
            <a:spLocks noChangeArrowheads="1"/>
          </p:cNvSpPr>
          <p:nvPr/>
        </p:nvSpPr>
        <p:spPr bwMode="auto">
          <a:xfrm>
            <a:off x="4500563" y="620713"/>
            <a:ext cx="3384550" cy="1295400"/>
          </a:xfrm>
          <a:prstGeom prst="rect">
            <a:avLst/>
          </a:prstGeom>
          <a:solidFill>
            <a:schemeClr val="accent1"/>
          </a:solidFill>
          <a:ln w="9525">
            <a:noFill/>
            <a:miter lim="800000"/>
            <a:headEnd/>
            <a:tailEnd/>
          </a:ln>
          <a:effectLst/>
        </p:spPr>
        <p:txBody>
          <a:bodyPr wrap="none" anchor="ctr"/>
          <a:lstStyle/>
          <a:p>
            <a:pPr algn="ctr"/>
            <a:r>
              <a:rPr lang="ru-RU"/>
              <a:t>область параметров</a:t>
            </a:r>
          </a:p>
        </p:txBody>
      </p:sp>
      <p:sp>
        <p:nvSpPr>
          <p:cNvPr id="132106" name="AutoShape 10"/>
          <p:cNvSpPr>
            <a:spLocks noChangeArrowheads="1"/>
          </p:cNvSpPr>
          <p:nvPr/>
        </p:nvSpPr>
        <p:spPr bwMode="auto">
          <a:xfrm>
            <a:off x="684213" y="1557338"/>
            <a:ext cx="1439862" cy="1008062"/>
          </a:xfrm>
          <a:prstGeom prst="cube">
            <a:avLst>
              <a:gd name="adj" fmla="val 25000"/>
            </a:avLst>
          </a:prstGeom>
          <a:solidFill>
            <a:schemeClr val="accent1"/>
          </a:solidFill>
          <a:ln w="9525">
            <a:solidFill>
              <a:schemeClr val="tx1"/>
            </a:solidFill>
            <a:miter lim="800000"/>
            <a:headEnd/>
            <a:tailEnd/>
          </a:ln>
          <a:effectLst/>
        </p:spPr>
        <p:txBody>
          <a:bodyPr wrap="none" anchor="ctr"/>
          <a:lstStyle/>
          <a:p>
            <a:pPr algn="ctr"/>
            <a:r>
              <a:rPr lang="ru-RU"/>
              <a:t>аргумент</a:t>
            </a:r>
          </a:p>
        </p:txBody>
      </p:sp>
      <p:sp>
        <p:nvSpPr>
          <p:cNvPr id="132108" name="AutoShape 12"/>
          <p:cNvSpPr>
            <a:spLocks noChangeArrowheads="1"/>
          </p:cNvSpPr>
          <p:nvPr/>
        </p:nvSpPr>
        <p:spPr bwMode="auto">
          <a:xfrm>
            <a:off x="2411413" y="836613"/>
            <a:ext cx="1511300" cy="1079500"/>
          </a:xfrm>
          <a:prstGeom prst="cube">
            <a:avLst>
              <a:gd name="adj" fmla="val 25000"/>
            </a:avLst>
          </a:prstGeom>
          <a:solidFill>
            <a:schemeClr val="accent1"/>
          </a:solidFill>
          <a:ln w="9525">
            <a:solidFill>
              <a:schemeClr val="tx1"/>
            </a:solidFill>
            <a:miter lim="800000"/>
            <a:headEnd/>
            <a:tailEnd/>
          </a:ln>
          <a:effectLst/>
        </p:spPr>
        <p:txBody>
          <a:bodyPr wrap="none" anchor="ctr"/>
          <a:lstStyle/>
          <a:p>
            <a:pPr algn="ctr"/>
            <a:r>
              <a:rPr lang="ru-RU"/>
              <a:t>копия</a:t>
            </a:r>
          </a:p>
          <a:p>
            <a:pPr algn="ctr"/>
            <a:r>
              <a:rPr lang="ru-RU"/>
              <a:t>аргумента</a:t>
            </a:r>
          </a:p>
        </p:txBody>
      </p:sp>
      <p:sp>
        <p:nvSpPr>
          <p:cNvPr id="132110" name="Rectangle 14"/>
          <p:cNvSpPr>
            <a:spLocks noChangeArrowheads="1"/>
          </p:cNvSpPr>
          <p:nvPr/>
        </p:nvSpPr>
        <p:spPr bwMode="auto">
          <a:xfrm>
            <a:off x="900113" y="4005263"/>
            <a:ext cx="7056437" cy="2012950"/>
          </a:xfrm>
          <a:prstGeom prst="rect">
            <a:avLst/>
          </a:prstGeom>
          <a:noFill/>
          <a:ln w="9525">
            <a:noFill/>
            <a:miter lim="800000"/>
            <a:headEnd/>
            <a:tailEnd/>
          </a:ln>
          <a:effectLst/>
        </p:spPr>
        <p:txBody>
          <a:bodyPr>
            <a:spAutoFit/>
          </a:bodyPr>
          <a:lstStyle/>
          <a:p>
            <a:pPr>
              <a:lnSpc>
                <a:spcPct val="110000"/>
              </a:lnSpc>
              <a:spcBef>
                <a:spcPct val="20000"/>
              </a:spcBef>
              <a:spcAft>
                <a:spcPct val="20000"/>
              </a:spcAft>
              <a:buClr>
                <a:schemeClr val="folHlink"/>
              </a:buClr>
              <a:buSzPct val="75000"/>
              <a:buFont typeface="Wingdings" pitchFamily="2" charset="2"/>
              <a:buChar char="n"/>
            </a:pPr>
            <a:r>
              <a:rPr lang="ru-RU">
                <a:latin typeface="Verdana" pitchFamily="34" charset="0"/>
              </a:rPr>
              <a:t>При вызове метода на месте параметра, передаваемого по значению, может находиться </a:t>
            </a:r>
            <a:r>
              <a:rPr lang="ru-RU">
                <a:solidFill>
                  <a:schemeClr val="hlink"/>
                </a:solidFill>
                <a:latin typeface="Verdana" pitchFamily="34" charset="0"/>
              </a:rPr>
              <a:t>выражение </a:t>
            </a:r>
            <a:r>
              <a:rPr lang="ru-RU">
                <a:latin typeface="Verdana" pitchFamily="34" charset="0"/>
              </a:rPr>
              <a:t>(а также его частные случаи — переменная или константа). </a:t>
            </a:r>
            <a:endParaRPr lang="ru-RU"/>
          </a:p>
          <a:p>
            <a:pPr>
              <a:lnSpc>
                <a:spcPct val="110000"/>
              </a:lnSpc>
              <a:spcBef>
                <a:spcPct val="20000"/>
              </a:spcBef>
              <a:spcAft>
                <a:spcPct val="20000"/>
              </a:spcAft>
              <a:buClr>
                <a:schemeClr val="folHlink"/>
              </a:buClr>
              <a:buSzPct val="75000"/>
              <a:buFont typeface="Wingdings" pitchFamily="2" charset="2"/>
              <a:buChar char="n"/>
            </a:pPr>
            <a:r>
              <a:rPr lang="ru-RU">
                <a:latin typeface="Verdana" pitchFamily="34" charset="0"/>
              </a:rPr>
              <a:t>Должно существовать неявное </a:t>
            </a:r>
            <a:r>
              <a:rPr lang="ru-RU">
                <a:solidFill>
                  <a:schemeClr val="hlink"/>
                </a:solidFill>
                <a:latin typeface="Verdana" pitchFamily="34" charset="0"/>
              </a:rPr>
              <a:t>преобразование</a:t>
            </a:r>
            <a:r>
              <a:rPr lang="ru-RU">
                <a:latin typeface="Verdana" pitchFamily="34" charset="0"/>
              </a:rPr>
              <a:t> </a:t>
            </a:r>
            <a:r>
              <a:rPr lang="ru-RU">
                <a:solidFill>
                  <a:schemeClr val="hlink"/>
                </a:solidFill>
                <a:latin typeface="Verdana" pitchFamily="34" charset="0"/>
              </a:rPr>
              <a:t>типа выражения</a:t>
            </a:r>
            <a:r>
              <a:rPr lang="ru-RU">
                <a:latin typeface="Verdana" pitchFamily="34" charset="0"/>
              </a:rPr>
              <a:t> к типу параметра.</a:t>
            </a:r>
          </a:p>
        </p:txBody>
      </p:sp>
      <p:sp>
        <p:nvSpPr>
          <p:cNvPr id="132112" name="AutoShape 16"/>
          <p:cNvSpPr>
            <a:spLocks noChangeArrowheads="1"/>
          </p:cNvSpPr>
          <p:nvPr/>
        </p:nvSpPr>
        <p:spPr bwMode="auto">
          <a:xfrm>
            <a:off x="6011863" y="1557338"/>
            <a:ext cx="431800" cy="1150937"/>
          </a:xfrm>
          <a:prstGeom prst="upArrow">
            <a:avLst>
              <a:gd name="adj1" fmla="val 50000"/>
              <a:gd name="adj2" fmla="val 66636"/>
            </a:avLst>
          </a:prstGeom>
          <a:solidFill>
            <a:schemeClr val="hlink">
              <a:alpha val="39999"/>
            </a:schemeClr>
          </a:solidFill>
          <a:ln w="9525">
            <a:solidFill>
              <a:schemeClr val="tx1"/>
            </a:solidFill>
            <a:miter lim="800000"/>
            <a:headEnd/>
            <a:tailEnd/>
          </a:ln>
          <a:effectLst/>
        </p:spPr>
        <p:txBody>
          <a:bodyPr wrap="none" anchor="ctr"/>
          <a:lstStyle/>
          <a:p>
            <a:endParaRPr lang="ru-RU"/>
          </a:p>
        </p:txBody>
      </p:sp>
      <p:sp>
        <p:nvSpPr>
          <p:cNvPr id="9" name="Rectangle 12"/>
          <p:cNvSpPr>
            <a:spLocks noChangeArrowheads="1"/>
          </p:cNvSpPr>
          <p:nvPr/>
        </p:nvSpPr>
        <p:spPr bwMode="auto">
          <a:xfrm>
            <a:off x="179512" y="5661248"/>
            <a:ext cx="4103761" cy="1015663"/>
          </a:xfrm>
          <a:prstGeom prst="rect">
            <a:avLst/>
          </a:prstGeom>
          <a:solidFill>
            <a:schemeClr val="bg2">
              <a:alpha val="50980"/>
            </a:schemeClr>
          </a:solidFill>
          <a:ln w="9525">
            <a:solidFill>
              <a:schemeClr val="tx1"/>
            </a:solidFill>
            <a:miter lim="800000"/>
            <a:headEnd/>
            <a:tailEnd/>
          </a:ln>
        </p:spPr>
        <p:txBody>
          <a:bodyPr wrap="square" anchor="ctr">
            <a:spAutoFit/>
          </a:bodyPr>
          <a:lstStyle/>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a:t>double a = 0.1;</a:t>
            </a:r>
            <a:endParaRPr lang="ru-RU" sz="2000" dirty="0"/>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a:t>double b = </a:t>
            </a:r>
            <a:r>
              <a:rPr lang="en-US" sz="2000" dirty="0" err="1"/>
              <a:t>Math.</a:t>
            </a:r>
            <a:r>
              <a:rPr lang="en-US" sz="2000" b="1" dirty="0" err="1"/>
              <a:t>Sin</a:t>
            </a:r>
            <a:r>
              <a:rPr lang="en-US" sz="2000" dirty="0"/>
              <a:t>(</a:t>
            </a:r>
            <a:r>
              <a:rPr lang="en-US" sz="2000" dirty="0">
                <a:solidFill>
                  <a:schemeClr val="folHlink"/>
                </a:solidFill>
              </a:rPr>
              <a:t>a</a:t>
            </a:r>
            <a:r>
              <a:rPr lang="en-US" sz="2000" dirty="0"/>
              <a:t>);</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en-US" sz="2000" dirty="0"/>
              <a:t>double c = </a:t>
            </a:r>
            <a:r>
              <a:rPr lang="en-US" sz="2000" dirty="0" err="1"/>
              <a:t>Math.</a:t>
            </a:r>
            <a:r>
              <a:rPr lang="en-US" sz="2000" b="1" dirty="0" err="1"/>
              <a:t>Sin</a:t>
            </a:r>
            <a:r>
              <a:rPr lang="en-US" sz="2000" dirty="0"/>
              <a:t>(</a:t>
            </a:r>
            <a:r>
              <a:rPr lang="en-US" sz="2000" dirty="0">
                <a:solidFill>
                  <a:srgbClr val="C00000"/>
                </a:solidFill>
              </a:rPr>
              <a:t>b-2*</a:t>
            </a:r>
            <a:r>
              <a:rPr lang="en-US" sz="2000" dirty="0">
                <a:solidFill>
                  <a:schemeClr val="folHlink"/>
                </a:solidFill>
              </a:rPr>
              <a:t>a</a:t>
            </a:r>
            <a:r>
              <a:rPr lang="en-US" sz="2000" dirty="0"/>
              <a:t>);</a:t>
            </a:r>
          </a:p>
        </p:txBody>
      </p:sp>
      <p:sp>
        <p:nvSpPr>
          <p:cNvPr id="10" name="Прямоугольник 9"/>
          <p:cNvSpPr/>
          <p:nvPr/>
        </p:nvSpPr>
        <p:spPr>
          <a:xfrm>
            <a:off x="5004048" y="5661248"/>
            <a:ext cx="3262432" cy="954107"/>
          </a:xfrm>
          <a:prstGeom prst="rect">
            <a:avLst/>
          </a:prstGeom>
          <a:solidFill>
            <a:srgbClr val="FFFFCC"/>
          </a:solidFill>
          <a:ln>
            <a:solidFill>
              <a:schemeClr val="bg1">
                <a:lumMod val="75000"/>
              </a:schemeClr>
            </a:solidFill>
          </a:ln>
        </p:spPr>
        <p:txBody>
          <a:bodyPr wrap="none">
            <a:spAutoFit/>
          </a:bodyPr>
          <a:lstStyle/>
          <a:p>
            <a:r>
              <a:rPr lang="en-US" dirty="0"/>
              <a:t>static </a:t>
            </a:r>
            <a:r>
              <a:rPr lang="en-US" dirty="0" err="1"/>
              <a:t>int</a:t>
            </a:r>
            <a:r>
              <a:rPr lang="en-US" dirty="0"/>
              <a:t> Max</a:t>
            </a:r>
            <a:r>
              <a:rPr lang="ru-RU" dirty="0"/>
              <a:t>(</a:t>
            </a:r>
            <a:r>
              <a:rPr lang="en-US" dirty="0" err="1"/>
              <a:t>int</a:t>
            </a:r>
            <a:r>
              <a:rPr lang="en-US" dirty="0"/>
              <a:t> a</a:t>
            </a:r>
            <a:r>
              <a:rPr lang="ru-RU" dirty="0"/>
              <a:t>, </a:t>
            </a:r>
            <a:r>
              <a:rPr lang="en-US" dirty="0" err="1"/>
              <a:t>int</a:t>
            </a:r>
            <a:r>
              <a:rPr lang="en-US" dirty="0"/>
              <a:t> b</a:t>
            </a:r>
            <a:r>
              <a:rPr lang="ru-RU" dirty="0"/>
              <a:t>)</a:t>
            </a:r>
            <a:r>
              <a:rPr lang="en-US" dirty="0"/>
              <a:t> { … }</a:t>
            </a:r>
          </a:p>
          <a:p>
            <a:r>
              <a:rPr lang="en-US" dirty="0"/>
              <a:t>…</a:t>
            </a:r>
          </a:p>
          <a:p>
            <a:r>
              <a:rPr lang="en-US" dirty="0" err="1"/>
              <a:t>int</a:t>
            </a:r>
            <a:r>
              <a:rPr lang="en-US" dirty="0"/>
              <a:t> x = Max(3, z);</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1" nodeType="clickEffect">
                                  <p:stCondLst>
                                    <p:cond delay="0"/>
                                  </p:stCondLst>
                                  <p:childTnLst>
                                    <p:animMotion origin="layout" path="M 0 0 C 0.03577 -0.02868 0.07153 -0.05735 0.10556 -0.07493 C 0.13959 -0.09251 0.17379 -0.10314 0.20417 -0.10592 C 0.23455 -0.1087 0.26615 -0.10222 0.28768 -0.09135 C 0.30921 -0.08048 0.32101 -0.06036 0.33299 -0.04024 " pathEditMode="relative" ptsTypes="aaaaA">
                                      <p:cBhvr>
                                        <p:cTn id="10" dur="2000" fill="hold"/>
                                        <p:tgtEl>
                                          <p:spTgt spid="132108"/>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21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08" grpId="0" animBg="1"/>
      <p:bldP spid="132108" grpId="1" animBg="1"/>
      <p:bldP spid="1321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Дата 2"/>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17411" name="Номер слайда 4"/>
          <p:cNvSpPr>
            <a:spLocks noGrp="1"/>
          </p:cNvSpPr>
          <p:nvPr>
            <p:ph type="sldNum" sz="quarter" idx="12"/>
          </p:nvPr>
        </p:nvSpPr>
        <p:spPr>
          <a:noFill/>
        </p:spPr>
        <p:txBody>
          <a:bodyPr/>
          <a:lstStyle/>
          <a:p>
            <a:fld id="{E35EA0AB-E273-42D7-9A10-617C8570C480}" type="slidenum">
              <a:rPr lang="ru-RU" smtClean="0">
                <a:solidFill>
                  <a:srgbClr val="000000"/>
                </a:solidFill>
              </a:rPr>
              <a:pPr/>
              <a:t>6</a:t>
            </a:fld>
            <a:endParaRPr lang="ru-RU">
              <a:solidFill>
                <a:srgbClr val="000000"/>
              </a:solidFill>
            </a:endParaRPr>
          </a:p>
        </p:txBody>
      </p:sp>
      <p:sp>
        <p:nvSpPr>
          <p:cNvPr id="17412" name="Rectangle 2"/>
          <p:cNvSpPr>
            <a:spLocks noGrp="1" noChangeArrowheads="1"/>
          </p:cNvSpPr>
          <p:nvPr>
            <p:ph type="title"/>
          </p:nvPr>
        </p:nvSpPr>
        <p:spPr>
          <a:xfrm>
            <a:off x="250825" y="0"/>
            <a:ext cx="8162925" cy="946150"/>
          </a:xfrm>
        </p:spPr>
        <p:txBody>
          <a:bodyPr/>
          <a:lstStyle/>
          <a:p>
            <a:pPr eaLnBrk="1" hangingPunct="1"/>
            <a:r>
              <a:rPr lang="ru-RU"/>
              <a:t>Хранение в памяти величин значимого и ссылочного типа</a:t>
            </a:r>
          </a:p>
        </p:txBody>
      </p:sp>
      <p:grpSp>
        <p:nvGrpSpPr>
          <p:cNvPr id="2" name="Group 3"/>
          <p:cNvGrpSpPr>
            <a:grpSpLocks noChangeAspect="1"/>
          </p:cNvGrpSpPr>
          <p:nvPr/>
        </p:nvGrpSpPr>
        <p:grpSpPr bwMode="auto">
          <a:xfrm>
            <a:off x="539750" y="1412875"/>
            <a:ext cx="8208963" cy="4535488"/>
            <a:chOff x="2888" y="7537"/>
            <a:chExt cx="6507" cy="2235"/>
          </a:xfrm>
        </p:grpSpPr>
        <p:sp>
          <p:nvSpPr>
            <p:cNvPr id="17414" name="AutoShape 4"/>
            <p:cNvSpPr>
              <a:spLocks noChangeAspect="1" noChangeArrowheads="1"/>
            </p:cNvSpPr>
            <p:nvPr/>
          </p:nvSpPr>
          <p:spPr bwMode="auto">
            <a:xfrm>
              <a:off x="2888" y="7537"/>
              <a:ext cx="6507" cy="2235"/>
            </a:xfrm>
            <a:prstGeom prst="rect">
              <a:avLst/>
            </a:prstGeom>
            <a:noFill/>
            <a:ln w="9525">
              <a:noFill/>
              <a:miter lim="800000"/>
              <a:headEnd/>
              <a:tailEnd/>
            </a:ln>
          </p:spPr>
          <p:txBody>
            <a:bodyPr/>
            <a:lstStyle/>
            <a:p>
              <a:pPr fontAlgn="base">
                <a:spcBef>
                  <a:spcPct val="0"/>
                </a:spcBef>
                <a:spcAft>
                  <a:spcPct val="0"/>
                </a:spcAft>
              </a:pPr>
              <a:endParaRPr lang="ru-RU" sz="2400">
                <a:solidFill>
                  <a:srgbClr val="000000"/>
                </a:solidFill>
              </a:endParaRPr>
            </a:p>
          </p:txBody>
        </p:sp>
        <p:sp>
          <p:nvSpPr>
            <p:cNvPr id="17415" name="Text Box 5"/>
            <p:cNvSpPr txBox="1">
              <a:spLocks noChangeArrowheads="1"/>
            </p:cNvSpPr>
            <p:nvPr/>
          </p:nvSpPr>
          <p:spPr bwMode="auto">
            <a:xfrm>
              <a:off x="2894" y="7543"/>
              <a:ext cx="6494" cy="1115"/>
            </a:xfrm>
            <a:prstGeom prst="rect">
              <a:avLst/>
            </a:prstGeom>
            <a:noFill/>
            <a:ln w="9525">
              <a:solidFill>
                <a:srgbClr val="000000"/>
              </a:solidFill>
              <a:miter lim="800000"/>
              <a:headEnd/>
              <a:tailEnd/>
            </a:ln>
          </p:spPr>
          <p:txBody>
            <a:bodyPr/>
            <a:lstStyle/>
            <a:p>
              <a:pPr fontAlgn="base">
                <a:spcBef>
                  <a:spcPct val="0"/>
                </a:spcBef>
                <a:spcAft>
                  <a:spcPct val="0"/>
                </a:spcAft>
              </a:pPr>
              <a:r>
                <a:rPr lang="ru-RU" sz="2000">
                  <a:solidFill>
                    <a:srgbClr val="000000"/>
                  </a:solidFill>
                  <a:latin typeface="Arial" charset="0"/>
                </a:rPr>
                <a:t>Хип (дин. область)</a:t>
              </a:r>
              <a:endParaRPr lang="ru-RU" sz="5400">
                <a:solidFill>
                  <a:srgbClr val="000000"/>
                </a:solidFill>
              </a:endParaRPr>
            </a:p>
          </p:txBody>
        </p:sp>
        <p:sp>
          <p:nvSpPr>
            <p:cNvPr id="17416" name="Text Box 6"/>
            <p:cNvSpPr txBox="1">
              <a:spLocks noChangeArrowheads="1"/>
            </p:cNvSpPr>
            <p:nvPr/>
          </p:nvSpPr>
          <p:spPr bwMode="auto">
            <a:xfrm>
              <a:off x="2894" y="8658"/>
              <a:ext cx="6494" cy="836"/>
            </a:xfrm>
            <a:prstGeom prst="rect">
              <a:avLst/>
            </a:prstGeom>
            <a:noFill/>
            <a:ln w="9525">
              <a:solidFill>
                <a:srgbClr val="000000"/>
              </a:solidFill>
              <a:miter lim="800000"/>
              <a:headEnd/>
              <a:tailEnd/>
            </a:ln>
          </p:spPr>
          <p:txBody>
            <a:bodyPr/>
            <a:lstStyle/>
            <a:p>
              <a:pPr fontAlgn="base">
                <a:spcBef>
                  <a:spcPct val="0"/>
                </a:spcBef>
                <a:spcAft>
                  <a:spcPct val="0"/>
                </a:spcAft>
              </a:pPr>
              <a:r>
                <a:rPr lang="ru-RU" sz="2000">
                  <a:solidFill>
                    <a:srgbClr val="000000"/>
                  </a:solidFill>
                  <a:latin typeface="Arial" charset="0"/>
                </a:rPr>
                <a:t>Стек</a:t>
              </a:r>
              <a:endParaRPr lang="ru-RU" sz="5400">
                <a:solidFill>
                  <a:srgbClr val="000000"/>
                </a:solidFill>
              </a:endParaRPr>
            </a:p>
          </p:txBody>
        </p:sp>
        <p:sp>
          <p:nvSpPr>
            <p:cNvPr id="17417" name="AutoShape 7"/>
            <p:cNvSpPr>
              <a:spLocks noChangeArrowheads="1"/>
            </p:cNvSpPr>
            <p:nvPr/>
          </p:nvSpPr>
          <p:spPr bwMode="auto">
            <a:xfrm>
              <a:off x="6282" y="8797"/>
              <a:ext cx="836" cy="279"/>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sz="1600">
                  <a:solidFill>
                    <a:srgbClr val="000000"/>
                  </a:solidFill>
                  <a:latin typeface="Arial" charset="0"/>
                </a:rPr>
                <a:t>Ссылка</a:t>
              </a:r>
              <a:endParaRPr lang="ru-RU" sz="4400">
                <a:solidFill>
                  <a:srgbClr val="000000"/>
                </a:solidFill>
              </a:endParaRPr>
            </a:p>
          </p:txBody>
        </p:sp>
        <p:sp>
          <p:nvSpPr>
            <p:cNvPr id="17418" name="AutoShape 8"/>
            <p:cNvSpPr>
              <a:spLocks noChangeArrowheads="1"/>
            </p:cNvSpPr>
            <p:nvPr/>
          </p:nvSpPr>
          <p:spPr bwMode="auto">
            <a:xfrm>
              <a:off x="4729" y="8797"/>
              <a:ext cx="1114" cy="418"/>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a:solidFill>
                    <a:srgbClr val="000000"/>
                  </a:solidFill>
                  <a:latin typeface="Arial" charset="0"/>
                </a:rPr>
                <a:t>Значение</a:t>
              </a:r>
              <a:endParaRPr lang="ru-RU" sz="4800">
                <a:solidFill>
                  <a:srgbClr val="000000"/>
                </a:solidFill>
              </a:endParaRPr>
            </a:p>
          </p:txBody>
        </p:sp>
        <p:sp>
          <p:nvSpPr>
            <p:cNvPr id="17419" name="AutoShape 9"/>
            <p:cNvSpPr>
              <a:spLocks noChangeArrowheads="1"/>
            </p:cNvSpPr>
            <p:nvPr/>
          </p:nvSpPr>
          <p:spPr bwMode="auto">
            <a:xfrm>
              <a:off x="3801" y="9494"/>
              <a:ext cx="1769" cy="278"/>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Тип-значение</a:t>
              </a:r>
              <a:endParaRPr lang="ru-RU" sz="6000">
                <a:solidFill>
                  <a:srgbClr val="000000"/>
                </a:solidFill>
              </a:endParaRPr>
            </a:p>
          </p:txBody>
        </p:sp>
        <p:sp>
          <p:nvSpPr>
            <p:cNvPr id="17420" name="AutoShape 10"/>
            <p:cNvSpPr>
              <a:spLocks noChangeArrowheads="1"/>
            </p:cNvSpPr>
            <p:nvPr/>
          </p:nvSpPr>
          <p:spPr bwMode="auto">
            <a:xfrm>
              <a:off x="6655" y="9494"/>
              <a:ext cx="2340" cy="278"/>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Ссылочный тип</a:t>
              </a:r>
              <a:endParaRPr lang="ru-RU" sz="6000">
                <a:solidFill>
                  <a:srgbClr val="000000"/>
                </a:solidFill>
              </a:endParaRPr>
            </a:p>
          </p:txBody>
        </p:sp>
        <p:sp>
          <p:nvSpPr>
            <p:cNvPr id="17421" name="AutoShape 11"/>
            <p:cNvSpPr>
              <a:spLocks noChangeArrowheads="1"/>
            </p:cNvSpPr>
            <p:nvPr/>
          </p:nvSpPr>
          <p:spPr bwMode="auto">
            <a:xfrm>
              <a:off x="6142" y="7682"/>
              <a:ext cx="1115" cy="697"/>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a:solidFill>
                    <a:srgbClr val="000000"/>
                  </a:solidFill>
                  <a:latin typeface="Arial" charset="0"/>
                </a:rPr>
                <a:t>Значение</a:t>
              </a:r>
              <a:endParaRPr lang="ru-RU" sz="4800">
                <a:solidFill>
                  <a:srgbClr val="000000"/>
                </a:solidFill>
              </a:endParaRPr>
            </a:p>
          </p:txBody>
        </p:sp>
        <p:cxnSp>
          <p:nvCxnSpPr>
            <p:cNvPr id="17422" name="AutoShape 12"/>
            <p:cNvCxnSpPr>
              <a:cxnSpLocks noChangeShapeType="1"/>
              <a:stCxn id="17417" idx="0"/>
              <a:endCxn id="17421" idx="2"/>
            </p:cNvCxnSpPr>
            <p:nvPr/>
          </p:nvCxnSpPr>
          <p:spPr bwMode="auto">
            <a:xfrm flipV="1">
              <a:off x="6700" y="8379"/>
              <a:ext cx="1" cy="418"/>
            </a:xfrm>
            <a:prstGeom prst="straightConnector1">
              <a:avLst/>
            </a:prstGeom>
            <a:noFill/>
            <a:ln w="9525">
              <a:solidFill>
                <a:srgbClr val="000000"/>
              </a:solidFill>
              <a:round/>
              <a:headEnd/>
              <a:tailEnd type="triangle" w="med" len="med"/>
            </a:ln>
          </p:spPr>
        </p:cxnSp>
        <p:sp>
          <p:nvSpPr>
            <p:cNvPr id="17423" name="AutoShape 13"/>
            <p:cNvSpPr>
              <a:spLocks noChangeArrowheads="1"/>
            </p:cNvSpPr>
            <p:nvPr/>
          </p:nvSpPr>
          <p:spPr bwMode="auto">
            <a:xfrm>
              <a:off x="8258" y="8797"/>
              <a:ext cx="835" cy="279"/>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sz="1600">
                  <a:solidFill>
                    <a:srgbClr val="000000"/>
                  </a:solidFill>
                  <a:latin typeface="Arial" charset="0"/>
                </a:rPr>
                <a:t>Ссылка</a:t>
              </a:r>
              <a:endParaRPr lang="ru-RU" sz="4400">
                <a:solidFill>
                  <a:srgbClr val="000000"/>
                </a:solidFill>
              </a:endParaRPr>
            </a:p>
          </p:txBody>
        </p:sp>
        <p:sp>
          <p:nvSpPr>
            <p:cNvPr id="17424" name="AutoShape 14"/>
            <p:cNvSpPr>
              <a:spLocks noChangeArrowheads="1"/>
            </p:cNvSpPr>
            <p:nvPr/>
          </p:nvSpPr>
          <p:spPr bwMode="auto">
            <a:xfrm>
              <a:off x="8118" y="7682"/>
              <a:ext cx="1114" cy="697"/>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a:solidFill>
                    <a:srgbClr val="000000"/>
                  </a:solidFill>
                  <a:latin typeface="Arial" charset="0"/>
                </a:rPr>
                <a:t>Значение</a:t>
              </a:r>
              <a:endParaRPr lang="ru-RU" sz="4800">
                <a:solidFill>
                  <a:srgbClr val="000000"/>
                </a:solidFill>
              </a:endParaRPr>
            </a:p>
          </p:txBody>
        </p:sp>
        <p:cxnSp>
          <p:nvCxnSpPr>
            <p:cNvPr id="17425" name="AutoShape 15"/>
            <p:cNvCxnSpPr>
              <a:cxnSpLocks noChangeShapeType="1"/>
              <a:stCxn id="17423" idx="0"/>
              <a:endCxn id="17424" idx="2"/>
            </p:cNvCxnSpPr>
            <p:nvPr/>
          </p:nvCxnSpPr>
          <p:spPr bwMode="auto">
            <a:xfrm flipH="1" flipV="1">
              <a:off x="8675" y="8379"/>
              <a:ext cx="1" cy="418"/>
            </a:xfrm>
            <a:prstGeom prst="straightConnector1">
              <a:avLst/>
            </a:prstGeom>
            <a:noFill/>
            <a:ln w="9525">
              <a:solidFill>
                <a:srgbClr val="000000"/>
              </a:solidFill>
              <a:round/>
              <a:headEnd/>
              <a:tailEnd type="triangle" w="med" len="med"/>
            </a:ln>
          </p:spPr>
        </p:cxnSp>
        <p:sp>
          <p:nvSpPr>
            <p:cNvPr id="17426" name="AutoShape 16"/>
            <p:cNvSpPr>
              <a:spLocks noChangeArrowheads="1"/>
            </p:cNvSpPr>
            <p:nvPr/>
          </p:nvSpPr>
          <p:spPr bwMode="auto">
            <a:xfrm>
              <a:off x="7271" y="8797"/>
              <a:ext cx="836" cy="279"/>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sz="1600">
                  <a:solidFill>
                    <a:srgbClr val="000000"/>
                  </a:solidFill>
                  <a:latin typeface="Arial" charset="0"/>
                </a:rPr>
                <a:t>Ссылка</a:t>
              </a:r>
              <a:endParaRPr lang="ru-RU" sz="4400">
                <a:solidFill>
                  <a:srgbClr val="000000"/>
                </a:solidFill>
              </a:endParaRPr>
            </a:p>
          </p:txBody>
        </p:sp>
        <p:cxnSp>
          <p:nvCxnSpPr>
            <p:cNvPr id="17427" name="AutoShape 17"/>
            <p:cNvCxnSpPr>
              <a:cxnSpLocks noChangeShapeType="1"/>
              <a:stCxn id="17426" idx="0"/>
              <a:endCxn id="17424" idx="2"/>
            </p:cNvCxnSpPr>
            <p:nvPr/>
          </p:nvCxnSpPr>
          <p:spPr bwMode="auto">
            <a:xfrm flipV="1">
              <a:off x="7689" y="8379"/>
              <a:ext cx="986" cy="418"/>
            </a:xfrm>
            <a:prstGeom prst="straightConnector1">
              <a:avLst/>
            </a:prstGeom>
            <a:noFill/>
            <a:ln w="9525">
              <a:solidFill>
                <a:srgbClr val="000000"/>
              </a:solidFill>
              <a:round/>
              <a:headEnd/>
              <a:tailEnd type="triangle" w="med" len="med"/>
            </a:ln>
          </p:spPr>
        </p:cxnSp>
        <p:sp>
          <p:nvSpPr>
            <p:cNvPr id="17428" name="AutoShape 18"/>
            <p:cNvSpPr>
              <a:spLocks noChangeArrowheads="1"/>
            </p:cNvSpPr>
            <p:nvPr/>
          </p:nvSpPr>
          <p:spPr bwMode="auto">
            <a:xfrm>
              <a:off x="6565" y="9076"/>
              <a:ext cx="410" cy="278"/>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а</a:t>
              </a:r>
              <a:endParaRPr lang="ru-RU" sz="6000">
                <a:solidFill>
                  <a:srgbClr val="000000"/>
                </a:solidFill>
              </a:endParaRPr>
            </a:p>
          </p:txBody>
        </p:sp>
        <p:sp>
          <p:nvSpPr>
            <p:cNvPr id="17429" name="AutoShape 19"/>
            <p:cNvSpPr>
              <a:spLocks noChangeArrowheads="1"/>
            </p:cNvSpPr>
            <p:nvPr/>
          </p:nvSpPr>
          <p:spPr bwMode="auto">
            <a:xfrm>
              <a:off x="7553" y="9076"/>
              <a:ext cx="410" cy="278"/>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b</a:t>
              </a:r>
              <a:endParaRPr lang="ru-RU" sz="6000">
                <a:solidFill>
                  <a:srgbClr val="000000"/>
                </a:solidFill>
              </a:endParaRPr>
            </a:p>
          </p:txBody>
        </p:sp>
        <p:sp>
          <p:nvSpPr>
            <p:cNvPr id="17430" name="AutoShape 20"/>
            <p:cNvSpPr>
              <a:spLocks noChangeArrowheads="1"/>
            </p:cNvSpPr>
            <p:nvPr/>
          </p:nvSpPr>
          <p:spPr bwMode="auto">
            <a:xfrm>
              <a:off x="8541" y="9076"/>
              <a:ext cx="410" cy="278"/>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c</a:t>
              </a:r>
              <a:endParaRPr lang="ru-RU" sz="6000">
                <a:solidFill>
                  <a:srgbClr val="000000"/>
                </a:solidFill>
              </a:endParaRPr>
            </a:p>
          </p:txBody>
        </p:sp>
        <p:sp>
          <p:nvSpPr>
            <p:cNvPr id="17431" name="AutoShape 21"/>
            <p:cNvSpPr>
              <a:spLocks noChangeArrowheads="1"/>
            </p:cNvSpPr>
            <p:nvPr/>
          </p:nvSpPr>
          <p:spPr bwMode="auto">
            <a:xfrm>
              <a:off x="5153" y="9215"/>
              <a:ext cx="411" cy="279"/>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y</a:t>
              </a:r>
              <a:endParaRPr lang="ru-RU" sz="6000">
                <a:solidFill>
                  <a:srgbClr val="000000"/>
                </a:solidFill>
              </a:endParaRPr>
            </a:p>
          </p:txBody>
        </p:sp>
        <p:sp>
          <p:nvSpPr>
            <p:cNvPr id="17432" name="AutoShape 22"/>
            <p:cNvSpPr>
              <a:spLocks noChangeArrowheads="1"/>
            </p:cNvSpPr>
            <p:nvPr/>
          </p:nvSpPr>
          <p:spPr bwMode="auto">
            <a:xfrm>
              <a:off x="3459" y="8797"/>
              <a:ext cx="1114" cy="420"/>
            </a:xfrm>
            <a:prstGeom prst="roundRect">
              <a:avLst>
                <a:gd name="adj" fmla="val 16667"/>
              </a:avLst>
            </a:prstGeom>
            <a:solidFill>
              <a:srgbClr val="FFFFFF"/>
            </a:solidFill>
            <a:ln w="9525">
              <a:solidFill>
                <a:srgbClr val="000000"/>
              </a:solidFill>
              <a:round/>
              <a:headEnd/>
              <a:tailEnd/>
            </a:ln>
          </p:spPr>
          <p:txBody>
            <a:bodyPr lIns="18000" tIns="10800" rIns="18000" bIns="10800"/>
            <a:lstStyle/>
            <a:p>
              <a:pPr algn="ctr" fontAlgn="base">
                <a:spcBef>
                  <a:spcPct val="0"/>
                </a:spcBef>
                <a:spcAft>
                  <a:spcPct val="0"/>
                </a:spcAft>
              </a:pPr>
              <a:r>
                <a:rPr lang="ru-RU">
                  <a:solidFill>
                    <a:srgbClr val="000000"/>
                  </a:solidFill>
                  <a:latin typeface="Arial" charset="0"/>
                </a:rPr>
                <a:t>Значение</a:t>
              </a:r>
              <a:endParaRPr lang="ru-RU" sz="4800">
                <a:solidFill>
                  <a:srgbClr val="000000"/>
                </a:solidFill>
              </a:endParaRPr>
            </a:p>
          </p:txBody>
        </p:sp>
        <p:sp>
          <p:nvSpPr>
            <p:cNvPr id="17433" name="AutoShape 23"/>
            <p:cNvSpPr>
              <a:spLocks noChangeArrowheads="1"/>
            </p:cNvSpPr>
            <p:nvPr/>
          </p:nvSpPr>
          <p:spPr bwMode="auto">
            <a:xfrm>
              <a:off x="3884" y="9217"/>
              <a:ext cx="411" cy="278"/>
            </a:xfrm>
            <a:prstGeom prst="roundRect">
              <a:avLst>
                <a:gd name="adj" fmla="val 16667"/>
              </a:avLst>
            </a:prstGeom>
            <a:noFill/>
            <a:ln w="9525">
              <a:noFill/>
              <a:round/>
              <a:headEnd/>
              <a:tailEnd/>
            </a:ln>
          </p:spPr>
          <p:txBody>
            <a:bodyPr lIns="18000" tIns="10800" rIns="18000" bIns="10800"/>
            <a:lstStyle/>
            <a:p>
              <a:pPr algn="ctr" fontAlgn="base">
                <a:spcBef>
                  <a:spcPct val="0"/>
                </a:spcBef>
                <a:spcAft>
                  <a:spcPct val="0"/>
                </a:spcAft>
              </a:pPr>
              <a:r>
                <a:rPr lang="ru-RU" sz="2400">
                  <a:solidFill>
                    <a:srgbClr val="000000"/>
                  </a:solidFill>
                  <a:latin typeface="Arial" charset="0"/>
                </a:rPr>
                <a:t>x</a:t>
              </a:r>
              <a:endParaRPr lang="ru-RU" sz="6000">
                <a:solidFill>
                  <a:srgbClr val="000000"/>
                </a:solidFill>
              </a:endParaRP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ru-RU">
                <a:latin typeface="Arial" charset="0"/>
              </a:rPr>
              <a:t>Передача аргумента по ссылке (</a:t>
            </a:r>
            <a:r>
              <a:rPr lang="en-US">
                <a:latin typeface="Arial" charset="0"/>
              </a:rPr>
              <a:t>ref, out</a:t>
            </a:r>
            <a:r>
              <a:rPr lang="ru-RU">
                <a:latin typeface="Arial" charset="0"/>
              </a:rPr>
              <a:t>)</a:t>
            </a:r>
          </a:p>
        </p:txBody>
      </p:sp>
      <p:sp>
        <p:nvSpPr>
          <p:cNvPr id="134147" name="AutoShape 3"/>
          <p:cNvSpPr>
            <a:spLocks noChangeArrowheads="1"/>
          </p:cNvSpPr>
          <p:nvPr/>
        </p:nvSpPr>
        <p:spPr bwMode="auto">
          <a:xfrm>
            <a:off x="7308304" y="2420888"/>
            <a:ext cx="1512168" cy="1544638"/>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ru-RU" dirty="0"/>
              <a:t>код метода</a:t>
            </a:r>
          </a:p>
        </p:txBody>
      </p:sp>
      <p:sp>
        <p:nvSpPr>
          <p:cNvPr id="134148" name="Rectangle 4"/>
          <p:cNvSpPr>
            <a:spLocks noChangeArrowheads="1"/>
          </p:cNvSpPr>
          <p:nvPr/>
        </p:nvSpPr>
        <p:spPr bwMode="auto">
          <a:xfrm>
            <a:off x="5508104" y="620688"/>
            <a:ext cx="3384550" cy="1295400"/>
          </a:xfrm>
          <a:prstGeom prst="rect">
            <a:avLst/>
          </a:prstGeom>
          <a:solidFill>
            <a:schemeClr val="accent1"/>
          </a:solidFill>
          <a:ln w="9525">
            <a:noFill/>
            <a:miter lim="800000"/>
            <a:headEnd/>
            <a:tailEnd/>
          </a:ln>
          <a:effectLst/>
        </p:spPr>
        <p:txBody>
          <a:bodyPr wrap="none" anchor="ctr"/>
          <a:lstStyle/>
          <a:p>
            <a:pPr algn="ctr"/>
            <a:r>
              <a:rPr lang="ru-RU"/>
              <a:t>область параметров</a:t>
            </a:r>
          </a:p>
        </p:txBody>
      </p:sp>
      <p:sp>
        <p:nvSpPr>
          <p:cNvPr id="134149" name="AutoShape 5"/>
          <p:cNvSpPr>
            <a:spLocks noChangeArrowheads="1"/>
          </p:cNvSpPr>
          <p:nvPr/>
        </p:nvSpPr>
        <p:spPr bwMode="auto">
          <a:xfrm>
            <a:off x="684213" y="1557338"/>
            <a:ext cx="1439862" cy="1008062"/>
          </a:xfrm>
          <a:prstGeom prst="cube">
            <a:avLst>
              <a:gd name="adj" fmla="val 25000"/>
            </a:avLst>
          </a:prstGeom>
          <a:solidFill>
            <a:schemeClr val="accent1"/>
          </a:solidFill>
          <a:ln w="9525">
            <a:solidFill>
              <a:schemeClr val="tx1"/>
            </a:solidFill>
            <a:miter lim="800000"/>
            <a:headEnd/>
            <a:tailEnd/>
          </a:ln>
          <a:effectLst/>
        </p:spPr>
        <p:txBody>
          <a:bodyPr wrap="none" anchor="ctr"/>
          <a:lstStyle/>
          <a:p>
            <a:pPr algn="ctr"/>
            <a:r>
              <a:rPr lang="ru-RU"/>
              <a:t>аргумент</a:t>
            </a:r>
          </a:p>
        </p:txBody>
      </p:sp>
      <p:sp>
        <p:nvSpPr>
          <p:cNvPr id="134150" name="AutoShape 6"/>
          <p:cNvSpPr>
            <a:spLocks noChangeArrowheads="1"/>
          </p:cNvSpPr>
          <p:nvPr/>
        </p:nvSpPr>
        <p:spPr bwMode="auto">
          <a:xfrm>
            <a:off x="2411413" y="1196975"/>
            <a:ext cx="1511300" cy="719138"/>
          </a:xfrm>
          <a:prstGeom prst="cube">
            <a:avLst>
              <a:gd name="adj" fmla="val 10477"/>
            </a:avLst>
          </a:prstGeom>
          <a:solidFill>
            <a:schemeClr val="accent1"/>
          </a:solidFill>
          <a:ln w="9525">
            <a:solidFill>
              <a:schemeClr val="tx1"/>
            </a:solidFill>
            <a:miter lim="800000"/>
            <a:headEnd/>
            <a:tailEnd/>
          </a:ln>
          <a:effectLst/>
        </p:spPr>
        <p:txBody>
          <a:bodyPr wrap="none" anchor="ctr"/>
          <a:lstStyle/>
          <a:p>
            <a:pPr algn="ctr"/>
            <a:r>
              <a:rPr lang="ru-RU"/>
              <a:t>адрес</a:t>
            </a:r>
          </a:p>
          <a:p>
            <a:pPr algn="ctr"/>
            <a:r>
              <a:rPr lang="ru-RU"/>
              <a:t>аргумента</a:t>
            </a:r>
          </a:p>
        </p:txBody>
      </p:sp>
      <p:sp>
        <p:nvSpPr>
          <p:cNvPr id="134151" name="Rectangle 7"/>
          <p:cNvSpPr>
            <a:spLocks noChangeArrowheads="1"/>
          </p:cNvSpPr>
          <p:nvPr/>
        </p:nvSpPr>
        <p:spPr bwMode="auto">
          <a:xfrm>
            <a:off x="179512" y="2780928"/>
            <a:ext cx="7200800" cy="2640723"/>
          </a:xfrm>
          <a:prstGeom prst="rect">
            <a:avLst/>
          </a:prstGeom>
          <a:noFill/>
          <a:ln w="9525">
            <a:noFill/>
            <a:miter lim="800000"/>
            <a:headEnd/>
            <a:tailEnd/>
          </a:ln>
          <a:effectLst/>
        </p:spPr>
        <p:txBody>
          <a:bodyPr wrap="square">
            <a:spAutoFit/>
          </a:bodyPr>
          <a:lstStyle/>
          <a:p>
            <a:pPr>
              <a:lnSpc>
                <a:spcPct val="110000"/>
              </a:lnSpc>
              <a:spcBef>
                <a:spcPct val="20000"/>
              </a:spcBef>
              <a:spcAft>
                <a:spcPct val="20000"/>
              </a:spcAft>
              <a:buClr>
                <a:schemeClr val="folHlink"/>
              </a:buClr>
              <a:buSzPct val="75000"/>
              <a:buFont typeface="Wingdings" pitchFamily="2" charset="2"/>
              <a:buChar char="n"/>
            </a:pPr>
            <a:r>
              <a:rPr lang="ru-RU" dirty="0">
                <a:latin typeface="Verdana" pitchFamily="34" charset="0"/>
              </a:rPr>
              <a:t>При вызове метода на месте </a:t>
            </a:r>
            <a:r>
              <a:rPr lang="ru-RU" b="1" dirty="0">
                <a:latin typeface="Verdana" pitchFamily="34" charset="0"/>
              </a:rPr>
              <a:t>параметра-ссылки</a:t>
            </a:r>
            <a:r>
              <a:rPr lang="ru-RU" dirty="0">
                <a:latin typeface="Verdana" pitchFamily="34" charset="0"/>
              </a:rPr>
              <a:t> </a:t>
            </a:r>
            <a:r>
              <a:rPr lang="ru-RU" b="1" dirty="0" err="1">
                <a:solidFill>
                  <a:schemeClr val="hlink"/>
                </a:solidFill>
                <a:latin typeface="Verdana" pitchFamily="34" charset="0"/>
              </a:rPr>
              <a:t>ref</a:t>
            </a:r>
            <a:r>
              <a:rPr lang="ru-RU" dirty="0">
                <a:latin typeface="Verdana" pitchFamily="34" charset="0"/>
              </a:rPr>
              <a:t> может находиться только </a:t>
            </a:r>
            <a:r>
              <a:rPr lang="ru-RU" dirty="0">
                <a:solidFill>
                  <a:schemeClr val="hlink"/>
                </a:solidFill>
                <a:latin typeface="Verdana" pitchFamily="34" charset="0"/>
              </a:rPr>
              <a:t>имя</a:t>
            </a:r>
            <a:r>
              <a:rPr lang="ru-RU" dirty="0">
                <a:latin typeface="Verdana" pitchFamily="34" charset="0"/>
              </a:rPr>
              <a:t> </a:t>
            </a:r>
            <a:r>
              <a:rPr lang="ru-RU" dirty="0">
                <a:solidFill>
                  <a:schemeClr val="hlink"/>
                </a:solidFill>
                <a:latin typeface="Verdana" pitchFamily="34" charset="0"/>
              </a:rPr>
              <a:t>инициализированной переменной</a:t>
            </a:r>
            <a:r>
              <a:rPr lang="ru-RU" dirty="0">
                <a:latin typeface="Verdana" pitchFamily="34" charset="0"/>
              </a:rPr>
              <a:t> точно того же типа. Перед именем параметра указывается ключевое слово </a:t>
            </a:r>
            <a:r>
              <a:rPr lang="ru-RU" dirty="0" err="1">
                <a:solidFill>
                  <a:schemeClr val="hlink"/>
                </a:solidFill>
                <a:latin typeface="Verdana" pitchFamily="34" charset="0"/>
              </a:rPr>
              <a:t>ref</a:t>
            </a:r>
            <a:r>
              <a:rPr lang="en-US" dirty="0">
                <a:solidFill>
                  <a:schemeClr val="hlink"/>
                </a:solidFill>
                <a:latin typeface="Verdana" pitchFamily="34" charset="0"/>
              </a:rPr>
              <a:t>.</a:t>
            </a:r>
            <a:r>
              <a:rPr lang="ru-RU" dirty="0">
                <a:latin typeface="Verdana" pitchFamily="34" charset="0"/>
              </a:rPr>
              <a:t> </a:t>
            </a:r>
          </a:p>
          <a:p>
            <a:pPr>
              <a:lnSpc>
                <a:spcPct val="110000"/>
              </a:lnSpc>
              <a:spcBef>
                <a:spcPct val="20000"/>
              </a:spcBef>
              <a:spcAft>
                <a:spcPct val="20000"/>
              </a:spcAft>
              <a:buClr>
                <a:schemeClr val="folHlink"/>
              </a:buClr>
              <a:buSzPct val="75000"/>
              <a:buFont typeface="Wingdings" pitchFamily="2" charset="2"/>
              <a:buChar char="n"/>
            </a:pPr>
            <a:r>
              <a:rPr lang="ru-RU" dirty="0">
                <a:latin typeface="Verdana" pitchFamily="34" charset="0"/>
              </a:rPr>
              <a:t>При вызове метода на месте </a:t>
            </a:r>
            <a:r>
              <a:rPr lang="ru-RU" b="1" dirty="0">
                <a:latin typeface="Verdana" pitchFamily="34" charset="0"/>
              </a:rPr>
              <a:t>выходного параметра</a:t>
            </a:r>
            <a:r>
              <a:rPr lang="ru-RU" dirty="0">
                <a:latin typeface="Verdana" pitchFamily="34" charset="0"/>
              </a:rPr>
              <a:t> </a:t>
            </a:r>
            <a:r>
              <a:rPr lang="en-US" b="1" dirty="0">
                <a:solidFill>
                  <a:schemeClr val="hlink"/>
                </a:solidFill>
                <a:latin typeface="Verdana" pitchFamily="34" charset="0"/>
              </a:rPr>
              <a:t>out</a:t>
            </a:r>
            <a:r>
              <a:rPr lang="ru-RU" dirty="0">
                <a:latin typeface="Verdana" pitchFamily="34" charset="0"/>
              </a:rPr>
              <a:t> может находиться только </a:t>
            </a:r>
            <a:r>
              <a:rPr lang="ru-RU" dirty="0">
                <a:solidFill>
                  <a:schemeClr val="hlink"/>
                </a:solidFill>
                <a:latin typeface="Verdana" pitchFamily="34" charset="0"/>
              </a:rPr>
              <a:t>имя</a:t>
            </a:r>
            <a:r>
              <a:rPr lang="ru-RU" dirty="0">
                <a:latin typeface="Verdana" pitchFamily="34" charset="0"/>
              </a:rPr>
              <a:t> </a:t>
            </a:r>
            <a:r>
              <a:rPr lang="ru-RU" dirty="0">
                <a:solidFill>
                  <a:schemeClr val="hlink"/>
                </a:solidFill>
                <a:latin typeface="Verdana" pitchFamily="34" charset="0"/>
              </a:rPr>
              <a:t>переменной</a:t>
            </a:r>
            <a:r>
              <a:rPr lang="ru-RU" dirty="0">
                <a:latin typeface="Verdana" pitchFamily="34" charset="0"/>
              </a:rPr>
              <a:t> точно того же типа. Ее инициализация не требуется. Перед именем параметра указывается ключевое слово </a:t>
            </a:r>
            <a:r>
              <a:rPr lang="en-US" dirty="0">
                <a:solidFill>
                  <a:schemeClr val="hlink"/>
                </a:solidFill>
                <a:latin typeface="Verdana" pitchFamily="34" charset="0"/>
              </a:rPr>
              <a:t>out.</a:t>
            </a:r>
            <a:r>
              <a:rPr lang="ru-RU" dirty="0">
                <a:latin typeface="Verdana" pitchFamily="34" charset="0"/>
              </a:rPr>
              <a:t> </a:t>
            </a:r>
          </a:p>
        </p:txBody>
      </p:sp>
      <p:sp>
        <p:nvSpPr>
          <p:cNvPr id="134152" name="AutoShape 8"/>
          <p:cNvSpPr>
            <a:spLocks noChangeArrowheads="1"/>
          </p:cNvSpPr>
          <p:nvPr/>
        </p:nvSpPr>
        <p:spPr bwMode="auto">
          <a:xfrm>
            <a:off x="7956376" y="1484784"/>
            <a:ext cx="431800" cy="1150937"/>
          </a:xfrm>
          <a:prstGeom prst="upArrow">
            <a:avLst>
              <a:gd name="adj1" fmla="val 50000"/>
              <a:gd name="adj2" fmla="val 66636"/>
            </a:avLst>
          </a:prstGeom>
          <a:solidFill>
            <a:srgbClr val="99CCFF">
              <a:alpha val="46001"/>
            </a:srgbClr>
          </a:solidFill>
          <a:ln w="9525">
            <a:solidFill>
              <a:schemeClr val="tx1"/>
            </a:solidFill>
            <a:miter lim="800000"/>
            <a:headEnd/>
            <a:tailEnd/>
          </a:ln>
          <a:effectLst/>
        </p:spPr>
        <p:txBody>
          <a:bodyPr wrap="none" anchor="ctr"/>
          <a:lstStyle/>
          <a:p>
            <a:endParaRPr lang="ru-RU"/>
          </a:p>
        </p:txBody>
      </p:sp>
      <p:sp>
        <p:nvSpPr>
          <p:cNvPr id="134153" name="AutoShape 9"/>
          <p:cNvSpPr>
            <a:spLocks noChangeArrowheads="1"/>
          </p:cNvSpPr>
          <p:nvPr/>
        </p:nvSpPr>
        <p:spPr bwMode="auto">
          <a:xfrm rot="20812473" flipH="1">
            <a:off x="885825" y="417513"/>
            <a:ext cx="5486400" cy="1971675"/>
          </a:xfrm>
          <a:custGeom>
            <a:avLst/>
            <a:gdLst>
              <a:gd name="G0" fmla="+- -2782300 0 0"/>
              <a:gd name="G1" fmla="+- 11254929 0 0"/>
              <a:gd name="G2" fmla="+- -2782300 0 11254929"/>
              <a:gd name="G3" fmla="+- 10800 0 0"/>
              <a:gd name="G4" fmla="+- 0 0 -2782300"/>
              <a:gd name="T0" fmla="*/ 360 256 1"/>
              <a:gd name="T1" fmla="*/ 0 256 1"/>
              <a:gd name="G5" fmla="+- G2 T0 T1"/>
              <a:gd name="G6" fmla="?: G2 G2 G5"/>
              <a:gd name="G7" fmla="+- 0 0 G6"/>
              <a:gd name="G8" fmla="+- 9441 0 0"/>
              <a:gd name="G9" fmla="+- 0 0 11254929"/>
              <a:gd name="G10" fmla="+- 9441 0 2700"/>
              <a:gd name="G11" fmla="cos G10 -2782300"/>
              <a:gd name="G12" fmla="sin G10 -2782300"/>
              <a:gd name="G13" fmla="cos 13500 -2782300"/>
              <a:gd name="G14" fmla="sin 13500 -2782300"/>
              <a:gd name="G15" fmla="+- G11 10800 0"/>
              <a:gd name="G16" fmla="+- G12 10800 0"/>
              <a:gd name="G17" fmla="+- G13 10800 0"/>
              <a:gd name="G18" fmla="+- G14 10800 0"/>
              <a:gd name="G19" fmla="*/ 9441 1 2"/>
              <a:gd name="G20" fmla="+- G19 5400 0"/>
              <a:gd name="G21" fmla="cos G20 -2782300"/>
              <a:gd name="G22" fmla="sin G20 -2782300"/>
              <a:gd name="G23" fmla="+- G21 10800 0"/>
              <a:gd name="G24" fmla="+- G12 G23 G22"/>
              <a:gd name="G25" fmla="+- G22 G23 G11"/>
              <a:gd name="G26" fmla="cos 10800 -2782300"/>
              <a:gd name="G27" fmla="sin 10800 -2782300"/>
              <a:gd name="G28" fmla="cos 9441 -2782300"/>
              <a:gd name="G29" fmla="sin 9441 -2782300"/>
              <a:gd name="G30" fmla="+- G26 10800 0"/>
              <a:gd name="G31" fmla="+- G27 10800 0"/>
              <a:gd name="G32" fmla="+- G28 10800 0"/>
              <a:gd name="G33" fmla="+- G29 10800 0"/>
              <a:gd name="G34" fmla="+- G19 5400 0"/>
              <a:gd name="G35" fmla="cos G34 11254929"/>
              <a:gd name="G36" fmla="sin G34 11254929"/>
              <a:gd name="G37" fmla="+/ 11254929 -2782300 2"/>
              <a:gd name="T2" fmla="*/ 180 256 1"/>
              <a:gd name="T3" fmla="*/ 0 256 1"/>
              <a:gd name="G38" fmla="+- G37 T2 T3"/>
              <a:gd name="G39" fmla="?: G2 G37 G38"/>
              <a:gd name="G40" fmla="cos 10800 G39"/>
              <a:gd name="G41" fmla="sin 10800 G39"/>
              <a:gd name="G42" fmla="cos 9441 G39"/>
              <a:gd name="G43" fmla="sin 9441 G39"/>
              <a:gd name="G44" fmla="+- G40 10800 0"/>
              <a:gd name="G45" fmla="+- G41 10800 0"/>
              <a:gd name="G46" fmla="+- G42 10800 0"/>
              <a:gd name="G47" fmla="+- G43 10800 0"/>
              <a:gd name="G48" fmla="+- G35 10800 0"/>
              <a:gd name="G49" fmla="+- G36 10800 0"/>
              <a:gd name="T4" fmla="*/ 6174 w 21600"/>
              <a:gd name="T5" fmla="*/ 1040 h 21600"/>
              <a:gd name="T6" fmla="*/ 784 w 21600"/>
              <a:gd name="T7" fmla="*/ 12254 h 21600"/>
              <a:gd name="T8" fmla="*/ 6756 w 21600"/>
              <a:gd name="T9" fmla="*/ 2268 h 21600"/>
              <a:gd name="T10" fmla="*/ 20760 w 21600"/>
              <a:gd name="T11" fmla="*/ 1687 h 21600"/>
              <a:gd name="T12" fmla="*/ 20548 w 21600"/>
              <a:gd name="T13" fmla="*/ 6462 h 21600"/>
              <a:gd name="T14" fmla="*/ 15773 w 21600"/>
              <a:gd name="T15" fmla="*/ 6249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7765" y="4427"/>
                </a:moveTo>
                <a:cubicBezTo>
                  <a:pt x="15977" y="2472"/>
                  <a:pt x="13449" y="1359"/>
                  <a:pt x="10800" y="1359"/>
                </a:cubicBezTo>
                <a:cubicBezTo>
                  <a:pt x="5585" y="1359"/>
                  <a:pt x="1359" y="5585"/>
                  <a:pt x="1359" y="10800"/>
                </a:cubicBezTo>
                <a:cubicBezTo>
                  <a:pt x="1358" y="11254"/>
                  <a:pt x="1391" y="11707"/>
                  <a:pt x="1457" y="12156"/>
                </a:cubicBezTo>
                <a:lnTo>
                  <a:pt x="112" y="12352"/>
                </a:lnTo>
                <a:cubicBezTo>
                  <a:pt x="37" y="11838"/>
                  <a:pt x="0" y="11319"/>
                  <a:pt x="0" y="10800"/>
                </a:cubicBezTo>
                <a:cubicBezTo>
                  <a:pt x="0" y="4835"/>
                  <a:pt x="4835" y="0"/>
                  <a:pt x="10800" y="0"/>
                </a:cubicBezTo>
                <a:cubicBezTo>
                  <a:pt x="13830" y="-1"/>
                  <a:pt x="16722" y="1273"/>
                  <a:pt x="18768" y="3509"/>
                </a:cubicBezTo>
                <a:lnTo>
                  <a:pt x="20760" y="1687"/>
                </a:lnTo>
                <a:lnTo>
                  <a:pt x="20548" y="6462"/>
                </a:lnTo>
                <a:lnTo>
                  <a:pt x="15773" y="6249"/>
                </a:lnTo>
                <a:lnTo>
                  <a:pt x="17765" y="4427"/>
                </a:lnTo>
                <a:close/>
              </a:path>
            </a:pathLst>
          </a:custGeom>
          <a:solidFill>
            <a:srgbClr val="99CCFF">
              <a:alpha val="42999"/>
            </a:srgbClr>
          </a:solidFill>
          <a:ln w="9525">
            <a:solidFill>
              <a:schemeClr val="tx1"/>
            </a:solidFill>
            <a:miter lim="800000"/>
            <a:headEnd/>
            <a:tailEnd/>
          </a:ln>
          <a:effectLst/>
        </p:spPr>
        <p:txBody>
          <a:bodyPr wrap="none" anchor="ctr"/>
          <a:lstStyle/>
          <a:p>
            <a:endParaRPr lang="ru-RU"/>
          </a:p>
        </p:txBody>
      </p:sp>
      <p:sp>
        <p:nvSpPr>
          <p:cNvPr id="10" name="Прямоугольник 9"/>
          <p:cNvSpPr/>
          <p:nvPr/>
        </p:nvSpPr>
        <p:spPr>
          <a:xfrm>
            <a:off x="1259632" y="5373216"/>
            <a:ext cx="4905510" cy="1323439"/>
          </a:xfrm>
          <a:prstGeom prst="rect">
            <a:avLst/>
          </a:prstGeom>
          <a:solidFill>
            <a:srgbClr val="FFFFCC"/>
          </a:solidFill>
          <a:ln>
            <a:solidFill>
              <a:schemeClr val="bg1">
                <a:lumMod val="75000"/>
              </a:schemeClr>
            </a:solidFill>
          </a:ln>
        </p:spPr>
        <p:txBody>
          <a:bodyPr wrap="none">
            <a:spAutoFit/>
          </a:bodyPr>
          <a:lstStyle/>
          <a:p>
            <a:r>
              <a:rPr lang="en-US" sz="2000" dirty="0" err="1"/>
              <a:t>int</a:t>
            </a:r>
            <a:r>
              <a:rPr lang="en-US" sz="2000" dirty="0"/>
              <a:t> </a:t>
            </a:r>
            <a:r>
              <a:rPr lang="en-US" sz="2000" dirty="0" err="1"/>
              <a:t>SomeMethod</a:t>
            </a:r>
            <a:r>
              <a:rPr lang="ru-RU" sz="2000" dirty="0"/>
              <a:t>(</a:t>
            </a:r>
            <a:r>
              <a:rPr lang="en-US" sz="2000" b="1" dirty="0"/>
              <a:t>ref</a:t>
            </a:r>
            <a:r>
              <a:rPr lang="en-US" sz="2000" dirty="0"/>
              <a:t> </a:t>
            </a:r>
            <a:r>
              <a:rPr lang="en-US" sz="2000" dirty="0" err="1"/>
              <a:t>int</a:t>
            </a:r>
            <a:r>
              <a:rPr lang="en-US" sz="2000" dirty="0"/>
              <a:t> a</a:t>
            </a:r>
            <a:r>
              <a:rPr lang="ru-RU" sz="2000" dirty="0"/>
              <a:t>, </a:t>
            </a:r>
            <a:r>
              <a:rPr lang="en-US" sz="2000" b="1" dirty="0"/>
              <a:t>out</a:t>
            </a:r>
            <a:r>
              <a:rPr lang="en-US" sz="2000" dirty="0"/>
              <a:t> </a:t>
            </a:r>
            <a:r>
              <a:rPr lang="en-US" sz="2000" dirty="0" err="1"/>
              <a:t>int</a:t>
            </a:r>
            <a:r>
              <a:rPr lang="en-US" sz="2000" dirty="0"/>
              <a:t> b</a:t>
            </a:r>
            <a:r>
              <a:rPr lang="ru-RU" sz="2000" dirty="0"/>
              <a:t>)</a:t>
            </a:r>
            <a:r>
              <a:rPr lang="en-US" sz="2000" dirty="0"/>
              <a:t> { … }</a:t>
            </a:r>
          </a:p>
          <a:p>
            <a:r>
              <a:rPr lang="en-US" sz="2000" dirty="0"/>
              <a:t>…</a:t>
            </a:r>
          </a:p>
          <a:p>
            <a:r>
              <a:rPr lang="en-US" sz="2000" dirty="0" err="1"/>
              <a:t>int</a:t>
            </a:r>
            <a:r>
              <a:rPr lang="en-US" sz="2000" dirty="0"/>
              <a:t> s = 0; </a:t>
            </a:r>
            <a:r>
              <a:rPr lang="en-US" sz="2000" dirty="0" err="1"/>
              <a:t>int</a:t>
            </a:r>
            <a:r>
              <a:rPr lang="en-US" sz="2000" dirty="0"/>
              <a:t> z;</a:t>
            </a:r>
          </a:p>
          <a:p>
            <a:r>
              <a:rPr lang="en-US" sz="2000" dirty="0" err="1"/>
              <a:t>int</a:t>
            </a:r>
            <a:r>
              <a:rPr lang="en-US" sz="2000" dirty="0"/>
              <a:t> x = </a:t>
            </a:r>
            <a:r>
              <a:rPr lang="en-US" sz="2000" dirty="0" err="1"/>
              <a:t>SomeMethod</a:t>
            </a:r>
            <a:r>
              <a:rPr lang="en-US" sz="2000" dirty="0"/>
              <a:t>(</a:t>
            </a:r>
            <a:r>
              <a:rPr lang="en-US" sz="2000" b="1" dirty="0"/>
              <a:t>ref</a:t>
            </a:r>
            <a:r>
              <a:rPr lang="en-US" sz="2000" dirty="0"/>
              <a:t> s, </a:t>
            </a:r>
            <a:r>
              <a:rPr lang="en-US" sz="2000" b="1" dirty="0"/>
              <a:t>out</a:t>
            </a:r>
            <a:r>
              <a:rPr lang="en-US" sz="2000" dirty="0"/>
              <a:t> z);</a:t>
            </a:r>
            <a:endParaRPr lang="ru-RU"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41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1" nodeType="clickEffect">
                                  <p:stCondLst>
                                    <p:cond delay="0"/>
                                  </p:stCondLst>
                                  <p:childTnLst>
                                    <p:animMotion origin="layout" path="M 0 0 C 0.03577 -0.02868 0.07153 -0.05735 0.10556 -0.07493 C 0.13959 -0.09251 0.17379 -0.10314 0.20417 -0.10592 C 0.23455 -0.1087 0.26615 -0.10222 0.28768 -0.09135 C 0.30921 -0.08048 0.32101 -0.06036 0.33299 -0.04024 " pathEditMode="relative" ptsTypes="aaaaA">
                                      <p:cBhvr>
                                        <p:cTn id="10" dur="2000" fill="hold"/>
                                        <p:tgtEl>
                                          <p:spTgt spid="134150"/>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4152"/>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134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0" grpId="0" animBg="1"/>
      <p:bldP spid="134150" grpId="1" animBg="1"/>
      <p:bldP spid="134152" grpId="0" animBg="1"/>
      <p:bldP spid="134153"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7" name="Номер слайда 5"/>
          <p:cNvSpPr>
            <a:spLocks noGrp="1"/>
          </p:cNvSpPr>
          <p:nvPr>
            <p:ph type="sldNum" sz="quarter" idx="12"/>
          </p:nvPr>
        </p:nvSpPr>
        <p:spPr/>
        <p:txBody>
          <a:bodyPr/>
          <a:lstStyle/>
          <a:p>
            <a:pPr>
              <a:defRPr/>
            </a:pPr>
            <a:fld id="{F1E23A64-FCBE-45F9-B4AD-5509C5D71946}" type="slidenum">
              <a:rPr lang="ru-RU"/>
              <a:pPr>
                <a:defRPr/>
              </a:pPr>
              <a:t>61</a:t>
            </a:fld>
            <a:endParaRPr lang="ru-RU"/>
          </a:p>
        </p:txBody>
      </p:sp>
      <p:sp>
        <p:nvSpPr>
          <p:cNvPr id="29700" name="Rectangle 2"/>
          <p:cNvSpPr>
            <a:spLocks noGrp="1" noChangeArrowheads="1"/>
          </p:cNvSpPr>
          <p:nvPr>
            <p:ph type="title"/>
          </p:nvPr>
        </p:nvSpPr>
        <p:spPr/>
        <p:txBody>
          <a:bodyPr/>
          <a:lstStyle/>
          <a:p>
            <a:pPr eaLnBrk="1" hangingPunct="1"/>
            <a:r>
              <a:rPr lang="ru-RU"/>
              <a:t>Пример: параметры-значения и ссылки </a:t>
            </a:r>
            <a:r>
              <a:rPr lang="en-US"/>
              <a:t>ref</a:t>
            </a:r>
            <a:endParaRPr lang="ru-RU"/>
          </a:p>
        </p:txBody>
      </p:sp>
      <p:sp>
        <p:nvSpPr>
          <p:cNvPr id="29701" name="Rectangle 3"/>
          <p:cNvSpPr>
            <a:spLocks noGrp="1" noChangeArrowheads="1"/>
          </p:cNvSpPr>
          <p:nvPr>
            <p:ph type="body" idx="1"/>
          </p:nvPr>
        </p:nvSpPr>
        <p:spPr>
          <a:xfrm>
            <a:off x="179388" y="765175"/>
            <a:ext cx="8555037" cy="4752975"/>
          </a:xfrm>
        </p:spPr>
        <p:txBody>
          <a:bodyPr/>
          <a:lstStyle/>
          <a:p>
            <a:pPr eaLnBrk="1" hangingPunct="1">
              <a:lnSpc>
                <a:spcPct val="80000"/>
              </a:lnSpc>
              <a:buFont typeface="Wingdings" pitchFamily="2" charset="2"/>
              <a:buNone/>
            </a:pPr>
            <a:r>
              <a:rPr lang="en-US" sz="1800"/>
              <a:t>using System;</a:t>
            </a:r>
          </a:p>
          <a:p>
            <a:pPr eaLnBrk="1" hangingPunct="1">
              <a:lnSpc>
                <a:spcPct val="80000"/>
              </a:lnSpc>
              <a:buFont typeface="Wingdings" pitchFamily="2" charset="2"/>
              <a:buNone/>
            </a:pPr>
            <a:r>
              <a:rPr lang="en-US" sz="1800"/>
              <a:t>namespace ConsoleApplication1</a:t>
            </a:r>
          </a:p>
          <a:p>
            <a:pPr eaLnBrk="1" hangingPunct="1">
              <a:lnSpc>
                <a:spcPct val="80000"/>
              </a:lnSpc>
              <a:buFont typeface="Wingdings" pitchFamily="2" charset="2"/>
              <a:buNone/>
            </a:pPr>
            <a:r>
              <a:rPr lang="en-US" sz="1800"/>
              <a:t>{   class Class1</a:t>
            </a:r>
          </a:p>
          <a:p>
            <a:pPr eaLnBrk="1" hangingPunct="1">
              <a:lnSpc>
                <a:spcPct val="80000"/>
              </a:lnSpc>
              <a:buFont typeface="Wingdings" pitchFamily="2" charset="2"/>
              <a:buNone/>
            </a:pPr>
            <a:r>
              <a:rPr lang="en-US" sz="1800"/>
              <a:t>    {   </a:t>
            </a:r>
            <a:r>
              <a:rPr lang="en-US" sz="1800" b="1"/>
              <a:t>static void P</a:t>
            </a:r>
            <a:r>
              <a:rPr lang="en-US" sz="1800"/>
              <a:t>( int a, </a:t>
            </a:r>
            <a:r>
              <a:rPr lang="en-US" sz="1800" b="1">
                <a:solidFill>
                  <a:schemeClr val="hlink"/>
                </a:solidFill>
              </a:rPr>
              <a:t>ref</a:t>
            </a:r>
            <a:r>
              <a:rPr lang="en-US" sz="1800"/>
              <a:t> int b )</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a = 44; b = 33;</a:t>
            </a:r>
          </a:p>
          <a:p>
            <a:pPr eaLnBrk="1" hangingPunct="1">
              <a:lnSpc>
                <a:spcPct val="80000"/>
              </a:lnSpc>
              <a:buFont typeface="Wingdings" pitchFamily="2" charset="2"/>
              <a:buNone/>
            </a:pPr>
            <a:r>
              <a:rPr lang="en-US" sz="1800"/>
              <a:t>            Console.WriteLine( "</a:t>
            </a:r>
            <a:r>
              <a:rPr lang="ru-RU" sz="1800">
                <a:solidFill>
                  <a:schemeClr val="folHlink"/>
                </a:solidFill>
              </a:rPr>
              <a:t>внутри</a:t>
            </a:r>
            <a:r>
              <a:rPr lang="en-US" sz="1800">
                <a:solidFill>
                  <a:schemeClr val="folHlink"/>
                </a:solidFill>
              </a:rPr>
              <a:t> </a:t>
            </a:r>
            <a:r>
              <a:rPr lang="ru-RU" sz="1800">
                <a:solidFill>
                  <a:schemeClr val="folHlink"/>
                </a:solidFill>
              </a:rPr>
              <a:t>метода</a:t>
            </a:r>
            <a:r>
              <a:rPr lang="en-US" sz="1800"/>
              <a:t> {0} {1}", a, b );</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a:t>
            </a:r>
            <a:r>
              <a:rPr lang="en-US" sz="1800" b="1"/>
              <a:t>static void Main()</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int a = 2, b = 4;</a:t>
            </a:r>
          </a:p>
          <a:p>
            <a:pPr eaLnBrk="1" hangingPunct="1">
              <a:lnSpc>
                <a:spcPct val="80000"/>
              </a:lnSpc>
              <a:buFont typeface="Wingdings" pitchFamily="2" charset="2"/>
              <a:buNone/>
            </a:pPr>
            <a:r>
              <a:rPr lang="en-US" sz="1800"/>
              <a:t>            Console.WriteLine( "</a:t>
            </a:r>
            <a:r>
              <a:rPr lang="ru-RU" sz="1800">
                <a:solidFill>
                  <a:schemeClr val="hlink"/>
                </a:solidFill>
              </a:rPr>
              <a:t>до</a:t>
            </a:r>
            <a:r>
              <a:rPr lang="en-US" sz="1800">
                <a:solidFill>
                  <a:schemeClr val="hlink"/>
                </a:solidFill>
              </a:rPr>
              <a:t> </a:t>
            </a:r>
            <a:r>
              <a:rPr lang="ru-RU" sz="1800">
                <a:solidFill>
                  <a:schemeClr val="hlink"/>
                </a:solidFill>
              </a:rPr>
              <a:t>вызова</a:t>
            </a:r>
            <a:r>
              <a:rPr lang="en-US" sz="1800"/>
              <a:t>     {0} {1}", a, b );</a:t>
            </a:r>
          </a:p>
          <a:p>
            <a:pPr eaLnBrk="1" hangingPunct="1">
              <a:lnSpc>
                <a:spcPct val="80000"/>
              </a:lnSpc>
              <a:buFont typeface="Wingdings" pitchFamily="2" charset="2"/>
              <a:buNone/>
            </a:pPr>
            <a:r>
              <a:rPr lang="en-US" sz="1800"/>
              <a:t>            P( a, </a:t>
            </a:r>
            <a:r>
              <a:rPr lang="en-US" sz="1800" b="1">
                <a:solidFill>
                  <a:schemeClr val="hlink"/>
                </a:solidFill>
              </a:rPr>
              <a:t>ref</a:t>
            </a:r>
            <a:r>
              <a:rPr lang="en-US" sz="1800"/>
              <a:t> b );</a:t>
            </a:r>
          </a:p>
          <a:p>
            <a:pPr eaLnBrk="1" hangingPunct="1">
              <a:lnSpc>
                <a:spcPct val="80000"/>
              </a:lnSpc>
              <a:buFont typeface="Wingdings" pitchFamily="2" charset="2"/>
              <a:buNone/>
            </a:pPr>
            <a:r>
              <a:rPr lang="en-US" sz="1800"/>
              <a:t>            Console.WriteLine( "</a:t>
            </a:r>
            <a:r>
              <a:rPr lang="ru-RU" sz="1800">
                <a:solidFill>
                  <a:srgbClr val="006600"/>
                </a:solidFill>
              </a:rPr>
              <a:t>после</a:t>
            </a:r>
            <a:r>
              <a:rPr lang="en-US" sz="1800">
                <a:solidFill>
                  <a:srgbClr val="006600"/>
                </a:solidFill>
              </a:rPr>
              <a:t> </a:t>
            </a:r>
            <a:r>
              <a:rPr lang="ru-RU" sz="1800">
                <a:solidFill>
                  <a:srgbClr val="006600"/>
                </a:solidFill>
              </a:rPr>
              <a:t>вызова</a:t>
            </a:r>
            <a:r>
              <a:rPr lang="en-US" sz="1800"/>
              <a:t>  {0} {1}", a, b );</a:t>
            </a:r>
          </a:p>
          <a:p>
            <a:pPr eaLnBrk="1" hangingPunct="1">
              <a:lnSpc>
                <a:spcPct val="80000"/>
              </a:lnSpc>
              <a:buFont typeface="Wingdings" pitchFamily="2" charset="2"/>
              <a:buNone/>
            </a:pPr>
            <a:r>
              <a:rPr lang="ru-RU" sz="1800"/>
              <a:t>}}}</a:t>
            </a:r>
          </a:p>
        </p:txBody>
      </p:sp>
      <p:sp>
        <p:nvSpPr>
          <p:cNvPr id="32772" name="Rectangle 4"/>
          <p:cNvSpPr>
            <a:spLocks noChangeArrowheads="1"/>
          </p:cNvSpPr>
          <p:nvPr/>
        </p:nvSpPr>
        <p:spPr bwMode="auto">
          <a:xfrm>
            <a:off x="3698875" y="5368925"/>
            <a:ext cx="3448050" cy="1200150"/>
          </a:xfrm>
          <a:prstGeom prst="rect">
            <a:avLst/>
          </a:prstGeom>
          <a:solidFill>
            <a:schemeClr val="accent2">
              <a:alpha val="52940"/>
            </a:schemeClr>
          </a:solidFill>
          <a:ln w="9525">
            <a:solidFill>
              <a:schemeClr val="tx1"/>
            </a:solidFill>
            <a:miter lim="800000"/>
            <a:headEnd/>
            <a:tailEnd/>
          </a:ln>
        </p:spPr>
        <p:txBody>
          <a:bodyPr wrap="none" anchor="ctr">
            <a:spAutoFit/>
          </a:bodyPr>
          <a:lstStyle/>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t>Результат работы программы:</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solidFill>
                  <a:schemeClr val="hlink"/>
                </a:solidFill>
              </a:rPr>
              <a:t>до вызова</a:t>
            </a:r>
            <a:r>
              <a:rPr lang="ru-RU"/>
              <a:t>     2 4</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solidFill>
                  <a:schemeClr val="folHlink"/>
                </a:solidFill>
              </a:rPr>
              <a:t>внутри метода</a:t>
            </a:r>
            <a:r>
              <a:rPr lang="ru-RU"/>
              <a:t> 44 33</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solidFill>
                  <a:srgbClr val="006600"/>
                </a:solidFill>
              </a:rPr>
              <a:t>после вызова</a:t>
            </a:r>
            <a:r>
              <a:rPr lang="ru-RU"/>
              <a:t>  2 33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7" name="Номер слайда 5"/>
          <p:cNvSpPr>
            <a:spLocks noGrp="1"/>
          </p:cNvSpPr>
          <p:nvPr>
            <p:ph type="sldNum" sz="quarter" idx="12"/>
          </p:nvPr>
        </p:nvSpPr>
        <p:spPr/>
        <p:txBody>
          <a:bodyPr/>
          <a:lstStyle/>
          <a:p>
            <a:pPr>
              <a:defRPr/>
            </a:pPr>
            <a:fld id="{8F0501AD-48C3-49B1-8F98-68EC39BBF8A7}" type="slidenum">
              <a:rPr lang="ru-RU"/>
              <a:pPr>
                <a:defRPr/>
              </a:pPr>
              <a:t>62</a:t>
            </a:fld>
            <a:endParaRPr lang="ru-RU"/>
          </a:p>
        </p:txBody>
      </p:sp>
      <p:sp>
        <p:nvSpPr>
          <p:cNvPr id="30724" name="Rectangle 2"/>
          <p:cNvSpPr>
            <a:spLocks noGrp="1" noChangeArrowheads="1"/>
          </p:cNvSpPr>
          <p:nvPr>
            <p:ph type="title"/>
          </p:nvPr>
        </p:nvSpPr>
        <p:spPr/>
        <p:txBody>
          <a:bodyPr/>
          <a:lstStyle/>
          <a:p>
            <a:pPr eaLnBrk="1" hangingPunct="1"/>
            <a:r>
              <a:rPr lang="ru-RU"/>
              <a:t>Пример: выходные параметры </a:t>
            </a:r>
            <a:r>
              <a:rPr lang="en-US"/>
              <a:t>out</a:t>
            </a:r>
            <a:endParaRPr lang="ru-RU"/>
          </a:p>
        </p:txBody>
      </p:sp>
      <p:sp>
        <p:nvSpPr>
          <p:cNvPr id="30725" name="Rectangle 3"/>
          <p:cNvSpPr>
            <a:spLocks noGrp="1" noChangeArrowheads="1"/>
          </p:cNvSpPr>
          <p:nvPr>
            <p:ph type="body" idx="1"/>
          </p:nvPr>
        </p:nvSpPr>
        <p:spPr>
          <a:xfrm>
            <a:off x="179388" y="765175"/>
            <a:ext cx="8555037" cy="4752975"/>
          </a:xfrm>
        </p:spPr>
        <p:txBody>
          <a:bodyPr/>
          <a:lstStyle/>
          <a:p>
            <a:pPr eaLnBrk="1" hangingPunct="1">
              <a:lnSpc>
                <a:spcPct val="80000"/>
              </a:lnSpc>
              <a:buFont typeface="Wingdings" pitchFamily="2" charset="2"/>
              <a:buNone/>
            </a:pPr>
            <a:r>
              <a:rPr lang="en-US" sz="1800"/>
              <a:t>using System;</a:t>
            </a:r>
          </a:p>
          <a:p>
            <a:pPr eaLnBrk="1" hangingPunct="1">
              <a:lnSpc>
                <a:spcPct val="80000"/>
              </a:lnSpc>
              <a:buFont typeface="Wingdings" pitchFamily="2" charset="2"/>
              <a:buNone/>
            </a:pPr>
            <a:r>
              <a:rPr lang="en-US" sz="1800"/>
              <a:t>namespace ConsoleApplication1</a:t>
            </a:r>
          </a:p>
          <a:p>
            <a:pPr eaLnBrk="1" hangingPunct="1">
              <a:lnSpc>
                <a:spcPct val="80000"/>
              </a:lnSpc>
              <a:buFont typeface="Wingdings" pitchFamily="2" charset="2"/>
              <a:buNone/>
            </a:pPr>
            <a:r>
              <a:rPr lang="en-US" sz="1800"/>
              <a:t>{   class Class1</a:t>
            </a:r>
          </a:p>
          <a:p>
            <a:pPr eaLnBrk="1" hangingPunct="1">
              <a:lnSpc>
                <a:spcPct val="80000"/>
              </a:lnSpc>
              <a:buFont typeface="Wingdings" pitchFamily="2" charset="2"/>
              <a:buNone/>
            </a:pPr>
            <a:r>
              <a:rPr lang="en-US" sz="1800"/>
              <a:t>    {   </a:t>
            </a:r>
            <a:r>
              <a:rPr lang="en-US" sz="1800" b="1"/>
              <a:t>static void P</a:t>
            </a:r>
            <a:r>
              <a:rPr lang="en-US" sz="1800"/>
              <a:t>( int </a:t>
            </a:r>
            <a:r>
              <a:rPr lang="en-US" sz="1800" u="sng"/>
              <a:t>x</a:t>
            </a:r>
            <a:r>
              <a:rPr lang="en-US" sz="1800"/>
              <a:t>, </a:t>
            </a:r>
            <a:r>
              <a:rPr lang="en-US" sz="1800" b="1">
                <a:solidFill>
                  <a:schemeClr val="hlink"/>
                </a:solidFill>
              </a:rPr>
              <a:t>out</a:t>
            </a:r>
            <a:r>
              <a:rPr lang="en-US" sz="1800"/>
              <a:t> int </a:t>
            </a:r>
            <a:r>
              <a:rPr lang="en-US" sz="1800" u="sng"/>
              <a:t>y</a:t>
            </a:r>
            <a:r>
              <a:rPr lang="en-US" sz="1800"/>
              <a:t> ) </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x = 44; y = 33;</a:t>
            </a:r>
          </a:p>
          <a:p>
            <a:pPr eaLnBrk="1" hangingPunct="1">
              <a:lnSpc>
                <a:spcPct val="80000"/>
              </a:lnSpc>
              <a:buFont typeface="Wingdings" pitchFamily="2" charset="2"/>
              <a:buNone/>
            </a:pPr>
            <a:r>
              <a:rPr lang="en-US" sz="1800"/>
              <a:t>            Console.WriteLine( "</a:t>
            </a:r>
            <a:r>
              <a:rPr lang="ru-RU" sz="1800">
                <a:solidFill>
                  <a:schemeClr val="folHlink"/>
                </a:solidFill>
              </a:rPr>
              <a:t>внутри</a:t>
            </a:r>
            <a:r>
              <a:rPr lang="en-US" sz="1800">
                <a:solidFill>
                  <a:schemeClr val="folHlink"/>
                </a:solidFill>
              </a:rPr>
              <a:t> </a:t>
            </a:r>
            <a:r>
              <a:rPr lang="ru-RU" sz="1800">
                <a:solidFill>
                  <a:schemeClr val="folHlink"/>
                </a:solidFill>
              </a:rPr>
              <a:t>метода</a:t>
            </a:r>
            <a:r>
              <a:rPr lang="en-US" sz="1800"/>
              <a:t> {0} {1}", x, y );</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a:t>
            </a:r>
            <a:r>
              <a:rPr lang="en-US" sz="1800" b="1"/>
              <a:t>static void Main()</a:t>
            </a:r>
          </a:p>
          <a:p>
            <a:pPr eaLnBrk="1" hangingPunct="1">
              <a:lnSpc>
                <a:spcPct val="80000"/>
              </a:lnSpc>
              <a:buFont typeface="Wingdings" pitchFamily="2" charset="2"/>
              <a:buNone/>
            </a:pPr>
            <a:r>
              <a:rPr lang="en-US" sz="1800"/>
              <a:t>        {</a:t>
            </a:r>
          </a:p>
          <a:p>
            <a:pPr eaLnBrk="1" hangingPunct="1">
              <a:lnSpc>
                <a:spcPct val="80000"/>
              </a:lnSpc>
              <a:buFont typeface="Wingdings" pitchFamily="2" charset="2"/>
              <a:buNone/>
            </a:pPr>
            <a:r>
              <a:rPr lang="en-US" sz="1800"/>
              <a:t>            int a = 2, b;         // </a:t>
            </a:r>
            <a:r>
              <a:rPr lang="ru-RU" sz="1800"/>
              <a:t>инициализация </a:t>
            </a:r>
            <a:r>
              <a:rPr lang="en-US" sz="1800"/>
              <a:t>b </a:t>
            </a:r>
            <a:r>
              <a:rPr lang="ru-RU" sz="1800"/>
              <a:t>не требуется</a:t>
            </a:r>
            <a:endParaRPr lang="en-US" sz="1800"/>
          </a:p>
          <a:p>
            <a:pPr eaLnBrk="1" hangingPunct="1">
              <a:lnSpc>
                <a:spcPct val="80000"/>
              </a:lnSpc>
              <a:buFont typeface="Wingdings" pitchFamily="2" charset="2"/>
              <a:buNone/>
            </a:pPr>
            <a:endParaRPr lang="en-US" sz="1800"/>
          </a:p>
          <a:p>
            <a:pPr eaLnBrk="1" hangingPunct="1">
              <a:lnSpc>
                <a:spcPct val="80000"/>
              </a:lnSpc>
              <a:buFont typeface="Wingdings" pitchFamily="2" charset="2"/>
              <a:buNone/>
            </a:pPr>
            <a:r>
              <a:rPr lang="en-US" sz="1800"/>
              <a:t>            </a:t>
            </a:r>
            <a:r>
              <a:rPr lang="en-US" sz="1800" b="1"/>
              <a:t>P</a:t>
            </a:r>
            <a:r>
              <a:rPr lang="en-US" sz="1800"/>
              <a:t>( a, </a:t>
            </a:r>
            <a:r>
              <a:rPr lang="en-US" sz="1800" b="1">
                <a:solidFill>
                  <a:schemeClr val="hlink"/>
                </a:solidFill>
              </a:rPr>
              <a:t>out</a:t>
            </a:r>
            <a:r>
              <a:rPr lang="en-US" sz="1800"/>
              <a:t> b );</a:t>
            </a:r>
          </a:p>
          <a:p>
            <a:pPr eaLnBrk="1" hangingPunct="1">
              <a:lnSpc>
                <a:spcPct val="80000"/>
              </a:lnSpc>
              <a:buFont typeface="Wingdings" pitchFamily="2" charset="2"/>
              <a:buNone/>
            </a:pPr>
            <a:r>
              <a:rPr lang="en-US" sz="1800"/>
              <a:t>            Console.WriteLine( "</a:t>
            </a:r>
            <a:r>
              <a:rPr lang="ru-RU" sz="1800">
                <a:solidFill>
                  <a:srgbClr val="006600"/>
                </a:solidFill>
              </a:rPr>
              <a:t>после</a:t>
            </a:r>
            <a:r>
              <a:rPr lang="en-US" sz="1800">
                <a:solidFill>
                  <a:srgbClr val="006600"/>
                </a:solidFill>
              </a:rPr>
              <a:t> </a:t>
            </a:r>
            <a:r>
              <a:rPr lang="ru-RU" sz="1800">
                <a:solidFill>
                  <a:srgbClr val="006600"/>
                </a:solidFill>
              </a:rPr>
              <a:t>вызова</a:t>
            </a:r>
            <a:r>
              <a:rPr lang="en-US" sz="1800"/>
              <a:t>  {0} {1}", a, b );</a:t>
            </a:r>
          </a:p>
          <a:p>
            <a:pPr eaLnBrk="1" hangingPunct="1">
              <a:lnSpc>
                <a:spcPct val="80000"/>
              </a:lnSpc>
              <a:buFont typeface="Wingdings" pitchFamily="2" charset="2"/>
              <a:buNone/>
            </a:pPr>
            <a:r>
              <a:rPr lang="ru-RU" sz="1800"/>
              <a:t>}}}</a:t>
            </a:r>
          </a:p>
        </p:txBody>
      </p:sp>
      <p:sp>
        <p:nvSpPr>
          <p:cNvPr id="61444" name="Rectangle 4"/>
          <p:cNvSpPr>
            <a:spLocks noChangeArrowheads="1"/>
          </p:cNvSpPr>
          <p:nvPr/>
        </p:nvSpPr>
        <p:spPr bwMode="auto">
          <a:xfrm>
            <a:off x="3698875" y="5368925"/>
            <a:ext cx="3448050" cy="1200150"/>
          </a:xfrm>
          <a:prstGeom prst="rect">
            <a:avLst/>
          </a:prstGeom>
          <a:solidFill>
            <a:schemeClr val="accent2">
              <a:alpha val="52940"/>
            </a:schemeClr>
          </a:solidFill>
          <a:ln w="9525">
            <a:solidFill>
              <a:schemeClr val="tx1"/>
            </a:solidFill>
            <a:miter lim="800000"/>
            <a:headEnd/>
            <a:tailEnd/>
          </a:ln>
        </p:spPr>
        <p:txBody>
          <a:bodyPr wrap="none" anchor="ctr">
            <a:spAutoFit/>
          </a:bodyPr>
          <a:lstStyle/>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t>Результат работы программы:</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endParaRPr lang="ru-RU"/>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solidFill>
                  <a:schemeClr val="folHlink"/>
                </a:solidFill>
              </a:rPr>
              <a:t>внутри метода</a:t>
            </a:r>
            <a:r>
              <a:rPr lang="ru-RU"/>
              <a:t> 44 33</a:t>
            </a:r>
          </a:p>
          <a:p>
            <a:pPr>
              <a:tabLst>
                <a:tab pos="238125" algn="l"/>
                <a:tab pos="482600" algn="l"/>
                <a:tab pos="727075" algn="l"/>
                <a:tab pos="971550" algn="l"/>
                <a:tab pos="1216025" algn="l"/>
                <a:tab pos="1462088" algn="l"/>
                <a:tab pos="1709738" algn="l"/>
                <a:tab pos="1955800" algn="l"/>
                <a:tab pos="2200275" algn="l"/>
                <a:tab pos="2444750" algn="l"/>
                <a:tab pos="2689225" algn="l"/>
                <a:tab pos="2933700" algn="l"/>
                <a:tab pos="3179763" algn="l"/>
                <a:tab pos="3424238" algn="l"/>
                <a:tab pos="3668713" algn="l"/>
                <a:tab pos="3913188" algn="l"/>
                <a:tab pos="4159250" algn="l"/>
                <a:tab pos="4403725" algn="l"/>
              </a:tabLst>
            </a:pPr>
            <a:r>
              <a:rPr lang="ru-RU">
                <a:solidFill>
                  <a:srgbClr val="006600"/>
                </a:solidFill>
              </a:rPr>
              <a:t>после вызова</a:t>
            </a:r>
            <a:r>
              <a:rPr lang="ru-RU"/>
              <a:t>  2 33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5C645DE3-86B2-4647-95B0-44FB312DDF3F}" type="slidenum">
              <a:rPr lang="ru-RU"/>
              <a:pPr>
                <a:defRPr/>
              </a:pPr>
              <a:t>63</a:t>
            </a:fld>
            <a:endParaRPr lang="ru-RU"/>
          </a:p>
        </p:txBody>
      </p:sp>
      <p:sp>
        <p:nvSpPr>
          <p:cNvPr id="31748" name="Rectangle 2"/>
          <p:cNvSpPr>
            <a:spLocks noGrp="1" noChangeArrowheads="1"/>
          </p:cNvSpPr>
          <p:nvPr>
            <p:ph type="title"/>
          </p:nvPr>
        </p:nvSpPr>
        <p:spPr/>
        <p:txBody>
          <a:bodyPr/>
          <a:lstStyle/>
          <a:p>
            <a:pPr eaLnBrk="1" hangingPunct="1"/>
            <a:r>
              <a:rPr lang="en-US"/>
              <a:t>Summary: </a:t>
            </a:r>
            <a:r>
              <a:rPr lang="ru-RU"/>
              <a:t>Правила применения параметров</a:t>
            </a:r>
          </a:p>
        </p:txBody>
      </p:sp>
      <p:sp>
        <p:nvSpPr>
          <p:cNvPr id="33795" name="Rectangle 3"/>
          <p:cNvSpPr>
            <a:spLocks noGrp="1" noChangeArrowheads="1"/>
          </p:cNvSpPr>
          <p:nvPr>
            <p:ph type="body" idx="1"/>
          </p:nvPr>
        </p:nvSpPr>
        <p:spPr>
          <a:xfrm>
            <a:off x="468313" y="836613"/>
            <a:ext cx="8555037" cy="5832475"/>
          </a:xfrm>
          <a:noFill/>
        </p:spPr>
        <p:txBody>
          <a:bodyPr/>
          <a:lstStyle/>
          <a:p>
            <a:pPr marL="381000" indent="-381000" eaLnBrk="1" hangingPunct="1">
              <a:lnSpc>
                <a:spcPct val="110000"/>
              </a:lnSpc>
              <a:spcAft>
                <a:spcPct val="20000"/>
              </a:spcAft>
              <a:buFont typeface="Wingdings" pitchFamily="2" charset="2"/>
              <a:buAutoNum type="arabicPeriod"/>
            </a:pPr>
            <a:r>
              <a:rPr lang="ru-RU" sz="1800"/>
              <a:t>Для </a:t>
            </a:r>
            <a:r>
              <a:rPr lang="ru-RU" sz="1800">
                <a:solidFill>
                  <a:schemeClr val="folHlink"/>
                </a:solidFill>
              </a:rPr>
              <a:t>параметров-значений</a:t>
            </a:r>
            <a:r>
              <a:rPr lang="ru-RU" sz="1800"/>
              <a:t> используется передача по значению. Этот способ применяется для </a:t>
            </a:r>
            <a:r>
              <a:rPr lang="ru-RU" sz="1800" u="sng"/>
              <a:t>исходных данных</a:t>
            </a:r>
            <a:r>
              <a:rPr lang="ru-RU" sz="1800"/>
              <a:t> метода.</a:t>
            </a:r>
          </a:p>
          <a:p>
            <a:pPr marL="381000" indent="-381000" eaLnBrk="1" hangingPunct="1">
              <a:lnSpc>
                <a:spcPct val="110000"/>
              </a:lnSpc>
              <a:spcAft>
                <a:spcPct val="20000"/>
              </a:spcAft>
            </a:pPr>
            <a:r>
              <a:rPr lang="ru-RU" sz="1800"/>
              <a:t>При вызове метода на месте параметра, передаваемого по значению, может находиться </a:t>
            </a:r>
            <a:r>
              <a:rPr lang="ru-RU" sz="1800">
                <a:solidFill>
                  <a:schemeClr val="hlink"/>
                </a:solidFill>
              </a:rPr>
              <a:t>выражение </a:t>
            </a:r>
            <a:r>
              <a:rPr lang="ru-RU" sz="1800"/>
              <a:t>(а также его частные случаи — переменная или константа). Должно существовать неявное преобразование </a:t>
            </a:r>
            <a:r>
              <a:rPr lang="ru-RU" sz="1800">
                <a:solidFill>
                  <a:schemeClr val="hlink"/>
                </a:solidFill>
              </a:rPr>
              <a:t>типа выражения</a:t>
            </a:r>
            <a:r>
              <a:rPr lang="ru-RU" sz="1800"/>
              <a:t> к типу параметра.</a:t>
            </a:r>
          </a:p>
          <a:p>
            <a:pPr marL="381000" indent="-381000" eaLnBrk="1" hangingPunct="1">
              <a:lnSpc>
                <a:spcPct val="110000"/>
              </a:lnSpc>
              <a:spcAft>
                <a:spcPct val="20000"/>
              </a:spcAft>
              <a:buFont typeface="Wingdings" pitchFamily="2" charset="2"/>
              <a:buAutoNum type="arabicPeriod" startAt="2"/>
            </a:pPr>
            <a:r>
              <a:rPr lang="ru-RU" sz="1800">
                <a:solidFill>
                  <a:schemeClr val="folHlink"/>
                </a:solidFill>
              </a:rPr>
              <a:t>Параметры-ссылки</a:t>
            </a:r>
            <a:r>
              <a:rPr lang="ru-RU" sz="1800"/>
              <a:t> и </a:t>
            </a:r>
            <a:r>
              <a:rPr lang="ru-RU" sz="1800">
                <a:solidFill>
                  <a:schemeClr val="folHlink"/>
                </a:solidFill>
              </a:rPr>
              <a:t>выходные параметры</a:t>
            </a:r>
            <a:r>
              <a:rPr lang="ru-RU" sz="1800"/>
              <a:t> передаются по адресу. Этот способ применяется для передачи </a:t>
            </a:r>
            <a:r>
              <a:rPr lang="ru-RU" sz="1800" u="sng"/>
              <a:t>побочных результатов</a:t>
            </a:r>
            <a:r>
              <a:rPr lang="ru-RU" sz="1800"/>
              <a:t> метода.</a:t>
            </a:r>
          </a:p>
          <a:p>
            <a:pPr marL="381000" indent="-381000" eaLnBrk="1" hangingPunct="1">
              <a:lnSpc>
                <a:spcPct val="110000"/>
              </a:lnSpc>
              <a:spcAft>
                <a:spcPct val="20000"/>
              </a:spcAft>
            </a:pPr>
            <a:r>
              <a:rPr lang="ru-RU" sz="1800"/>
              <a:t>При вызове метода на месте параметра-ссылки </a:t>
            </a:r>
            <a:r>
              <a:rPr lang="ru-RU" sz="1800" b="1">
                <a:solidFill>
                  <a:schemeClr val="hlink"/>
                </a:solidFill>
              </a:rPr>
              <a:t>ref</a:t>
            </a:r>
            <a:r>
              <a:rPr lang="ru-RU" sz="1800"/>
              <a:t> может находиться только </a:t>
            </a:r>
            <a:r>
              <a:rPr lang="ru-RU" sz="1800">
                <a:solidFill>
                  <a:schemeClr val="hlink"/>
                </a:solidFill>
              </a:rPr>
              <a:t>имя</a:t>
            </a:r>
            <a:r>
              <a:rPr lang="ru-RU" sz="1800"/>
              <a:t> </a:t>
            </a:r>
            <a:r>
              <a:rPr lang="ru-RU" sz="1800">
                <a:solidFill>
                  <a:schemeClr val="hlink"/>
                </a:solidFill>
              </a:rPr>
              <a:t>инициализированной переменной</a:t>
            </a:r>
            <a:r>
              <a:rPr lang="ru-RU" sz="1800"/>
              <a:t> точно того же типа. Перед именем параметра указывается ключевое слово </a:t>
            </a:r>
            <a:r>
              <a:rPr lang="ru-RU" sz="1800">
                <a:solidFill>
                  <a:schemeClr val="hlink"/>
                </a:solidFill>
              </a:rPr>
              <a:t>ref</a:t>
            </a:r>
            <a:r>
              <a:rPr lang="en-US" sz="1800">
                <a:solidFill>
                  <a:schemeClr val="hlink"/>
                </a:solidFill>
              </a:rPr>
              <a:t>.</a:t>
            </a:r>
            <a:r>
              <a:rPr lang="ru-RU" sz="1800"/>
              <a:t> </a:t>
            </a:r>
          </a:p>
          <a:p>
            <a:pPr marL="381000" indent="-381000" eaLnBrk="1" hangingPunct="1">
              <a:lnSpc>
                <a:spcPct val="110000"/>
              </a:lnSpc>
              <a:spcAft>
                <a:spcPct val="20000"/>
              </a:spcAft>
            </a:pPr>
            <a:r>
              <a:rPr lang="ru-RU" sz="1800"/>
              <a:t>При вызове метода на месте выходного параметра </a:t>
            </a:r>
            <a:r>
              <a:rPr lang="en-US" sz="1800" b="1">
                <a:solidFill>
                  <a:schemeClr val="hlink"/>
                </a:solidFill>
              </a:rPr>
              <a:t>out</a:t>
            </a:r>
            <a:r>
              <a:rPr lang="ru-RU" sz="1800"/>
              <a:t> может находиться только </a:t>
            </a:r>
            <a:r>
              <a:rPr lang="ru-RU" sz="1800">
                <a:solidFill>
                  <a:schemeClr val="hlink"/>
                </a:solidFill>
              </a:rPr>
              <a:t>имя</a:t>
            </a:r>
            <a:r>
              <a:rPr lang="ru-RU" sz="1800"/>
              <a:t> </a:t>
            </a:r>
            <a:r>
              <a:rPr lang="ru-RU" sz="1800">
                <a:solidFill>
                  <a:schemeClr val="hlink"/>
                </a:solidFill>
              </a:rPr>
              <a:t>переменной</a:t>
            </a:r>
            <a:r>
              <a:rPr lang="ru-RU" sz="1800"/>
              <a:t> точно того же типа. Ее инициализация не требуется. Перед именем параметра указывается ключевое слово </a:t>
            </a:r>
            <a:r>
              <a:rPr lang="en-US" sz="1800">
                <a:solidFill>
                  <a:schemeClr val="hlink"/>
                </a:solidFill>
              </a:rPr>
              <a:t>out.</a:t>
            </a:r>
            <a:r>
              <a:rPr lang="ru-RU" sz="1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Дата 2"/>
          <p:cNvSpPr>
            <a:spLocks noGrp="1"/>
          </p:cNvSpPr>
          <p:nvPr>
            <p:ph type="dt" sz="quarter" idx="10"/>
          </p:nvPr>
        </p:nvSpPr>
        <p:spPr/>
        <p:txBody>
          <a:bodyPr/>
          <a:lstStyle/>
          <a:p>
            <a:pPr>
              <a:defRPr/>
            </a:pPr>
            <a:r>
              <a:rPr lang="en-US"/>
              <a:t>©</a:t>
            </a:r>
            <a:r>
              <a:rPr lang="ru-RU"/>
              <a:t>Павловская Т.А. (СПбГУ ИТМО)</a:t>
            </a:r>
          </a:p>
        </p:txBody>
      </p:sp>
      <p:sp>
        <p:nvSpPr>
          <p:cNvPr id="22" name="Номер слайда 4"/>
          <p:cNvSpPr>
            <a:spLocks noGrp="1"/>
          </p:cNvSpPr>
          <p:nvPr>
            <p:ph type="sldNum" sz="quarter" idx="12"/>
          </p:nvPr>
        </p:nvSpPr>
        <p:spPr/>
        <p:txBody>
          <a:bodyPr/>
          <a:lstStyle/>
          <a:p>
            <a:pPr>
              <a:defRPr/>
            </a:pPr>
            <a:fld id="{668188FF-0775-44B5-9086-A22B80187C44}" type="slidenum">
              <a:rPr lang="ru-RU"/>
              <a:pPr>
                <a:defRPr/>
              </a:pPr>
              <a:t>64</a:t>
            </a:fld>
            <a:endParaRPr lang="ru-RU"/>
          </a:p>
        </p:txBody>
      </p:sp>
      <p:sp>
        <p:nvSpPr>
          <p:cNvPr id="34820" name="Rectangle 2"/>
          <p:cNvSpPr>
            <a:spLocks noGrp="1" noChangeArrowheads="1"/>
          </p:cNvSpPr>
          <p:nvPr>
            <p:ph type="title" idx="4294967295"/>
          </p:nvPr>
        </p:nvSpPr>
        <p:spPr>
          <a:xfrm>
            <a:off x="576263" y="115888"/>
            <a:ext cx="8567737" cy="519112"/>
          </a:xfrm>
        </p:spPr>
        <p:txBody>
          <a:bodyPr/>
          <a:lstStyle/>
          <a:p>
            <a:pPr eaLnBrk="1" hangingPunct="1"/>
            <a:r>
              <a:rPr lang="ru-RU"/>
              <a:t>Ключевое слово this </a:t>
            </a:r>
          </a:p>
        </p:txBody>
      </p:sp>
      <p:sp>
        <p:nvSpPr>
          <p:cNvPr id="34821" name="Rectangle 3"/>
          <p:cNvSpPr>
            <a:spLocks noGrp="1" noChangeArrowheads="1"/>
          </p:cNvSpPr>
          <p:nvPr>
            <p:ph type="body" idx="4294967295"/>
          </p:nvPr>
        </p:nvSpPr>
        <p:spPr>
          <a:xfrm>
            <a:off x="323850" y="692150"/>
            <a:ext cx="8820150" cy="1368425"/>
          </a:xfrm>
          <a:noFill/>
        </p:spPr>
        <p:txBody>
          <a:bodyPr/>
          <a:lstStyle/>
          <a:p>
            <a:pPr marL="3175" indent="-3175" eaLnBrk="1" hangingPunct="1">
              <a:lnSpc>
                <a:spcPct val="110000"/>
              </a:lnSpc>
              <a:spcAft>
                <a:spcPct val="20000"/>
              </a:spcAft>
              <a:buFont typeface="Wingdings" pitchFamily="2" charset="2"/>
              <a:buNone/>
            </a:pPr>
            <a:r>
              <a:rPr lang="ru-RU" sz="1800"/>
              <a:t>Чтобы обеспечить работу метода с полями того объекта, для которого он был вызван, в метод автоматически передается скрытый параметр this, в котором хранится ссылка на вызвавший функцию объект.</a:t>
            </a:r>
          </a:p>
        </p:txBody>
      </p:sp>
      <p:sp>
        <p:nvSpPr>
          <p:cNvPr id="34822" name="AutoShape 91"/>
          <p:cNvSpPr>
            <a:spLocks noChangeAspect="1" noChangeArrowheads="1"/>
          </p:cNvSpPr>
          <p:nvPr/>
        </p:nvSpPr>
        <p:spPr bwMode="auto">
          <a:xfrm>
            <a:off x="395288" y="1773238"/>
            <a:ext cx="6697662" cy="4881562"/>
          </a:xfrm>
          <a:prstGeom prst="rect">
            <a:avLst/>
          </a:prstGeom>
          <a:noFill/>
          <a:ln w="9525">
            <a:noFill/>
            <a:miter lim="800000"/>
            <a:headEnd/>
            <a:tailEnd/>
          </a:ln>
        </p:spPr>
        <p:txBody>
          <a:bodyPr/>
          <a:lstStyle/>
          <a:p>
            <a:endParaRPr lang="ru-RU"/>
          </a:p>
        </p:txBody>
      </p:sp>
      <p:sp>
        <p:nvSpPr>
          <p:cNvPr id="34908" name="AutoShape 92"/>
          <p:cNvSpPr>
            <a:spLocks noChangeArrowheads="1"/>
          </p:cNvSpPr>
          <p:nvPr/>
        </p:nvSpPr>
        <p:spPr bwMode="auto">
          <a:xfrm>
            <a:off x="401638" y="2190750"/>
            <a:ext cx="3063875" cy="2090738"/>
          </a:xfrm>
          <a:prstGeom prst="roundRect">
            <a:avLst>
              <a:gd name="adj" fmla="val 16667"/>
            </a:avLst>
          </a:prstGeom>
          <a:solidFill>
            <a:srgbClr val="FFFFFF"/>
          </a:solidFill>
          <a:ln w="9525">
            <a:solidFill>
              <a:srgbClr val="000000"/>
            </a:solidFill>
            <a:round/>
            <a:headEnd/>
            <a:tailEnd/>
          </a:ln>
        </p:spPr>
        <p:txBody>
          <a:bodyPr/>
          <a:lstStyle/>
          <a:p>
            <a:r>
              <a:rPr lang="ru-RU" sz="1600" b="1" dirty="0"/>
              <a:t>Метод </a:t>
            </a:r>
            <a:r>
              <a:rPr lang="ru-RU" sz="1600" b="1" dirty="0" err="1"/>
              <a:t>Main</a:t>
            </a:r>
            <a:r>
              <a:rPr lang="ru-RU" sz="1600" b="1" dirty="0"/>
              <a:t>:</a:t>
            </a:r>
          </a:p>
          <a:p>
            <a:r>
              <a:rPr lang="ru-RU" sz="1600" dirty="0" err="1"/>
              <a:t>Monster</a:t>
            </a:r>
            <a:r>
              <a:rPr lang="ru-RU" sz="1600" dirty="0"/>
              <a:t> </a:t>
            </a:r>
            <a:r>
              <a:rPr lang="ru-RU" sz="1600" dirty="0" err="1"/>
              <a:t>a</a:t>
            </a:r>
            <a:r>
              <a:rPr lang="ru-RU" sz="1600" dirty="0"/>
              <a:t> = </a:t>
            </a:r>
            <a:r>
              <a:rPr lang="ru-RU" sz="1600" dirty="0" err="1"/>
              <a:t>new</a:t>
            </a:r>
            <a:r>
              <a:rPr lang="ru-RU" sz="1600" dirty="0"/>
              <a:t>…</a:t>
            </a:r>
          </a:p>
          <a:p>
            <a:r>
              <a:rPr lang="ru-RU" sz="1600" dirty="0" err="1"/>
              <a:t>Monster</a:t>
            </a:r>
            <a:r>
              <a:rPr lang="ru-RU" sz="1600" dirty="0"/>
              <a:t> </a:t>
            </a:r>
            <a:r>
              <a:rPr lang="ru-RU" sz="1600" dirty="0" err="1"/>
              <a:t>b</a:t>
            </a:r>
            <a:r>
              <a:rPr lang="ru-RU" sz="1600" dirty="0"/>
              <a:t> = </a:t>
            </a:r>
            <a:r>
              <a:rPr lang="ru-RU" sz="1600" dirty="0" err="1"/>
              <a:t>new</a:t>
            </a:r>
            <a:r>
              <a:rPr lang="ru-RU" sz="1600" dirty="0"/>
              <a:t>…</a:t>
            </a:r>
          </a:p>
          <a:p>
            <a:r>
              <a:rPr lang="ru-RU" sz="1600" dirty="0" err="1"/>
              <a:t>a.Passport</a:t>
            </a:r>
            <a:r>
              <a:rPr lang="ru-RU" sz="1600" dirty="0"/>
              <a:t>()</a:t>
            </a:r>
          </a:p>
          <a:p>
            <a:r>
              <a:rPr lang="ru-RU" sz="1600" dirty="0"/>
              <a:t>               </a:t>
            </a:r>
            <a:r>
              <a:rPr lang="ru-RU" sz="1600" dirty="0" err="1"/>
              <a:t>b.Passport</a:t>
            </a:r>
            <a:r>
              <a:rPr lang="ru-RU" sz="1600" dirty="0"/>
              <a:t>()</a:t>
            </a:r>
            <a:endParaRPr lang="ru-RU" dirty="0"/>
          </a:p>
        </p:txBody>
      </p:sp>
      <p:sp>
        <p:nvSpPr>
          <p:cNvPr id="34824" name="AutoShape 93"/>
          <p:cNvSpPr>
            <a:spLocks noChangeArrowheads="1"/>
          </p:cNvSpPr>
          <p:nvPr/>
        </p:nvSpPr>
        <p:spPr bwMode="auto">
          <a:xfrm>
            <a:off x="401638" y="4699000"/>
            <a:ext cx="3063875" cy="1949450"/>
          </a:xfrm>
          <a:prstGeom prst="roundRect">
            <a:avLst>
              <a:gd name="adj" fmla="val 16667"/>
            </a:avLst>
          </a:prstGeom>
          <a:solidFill>
            <a:srgbClr val="FFFFFF"/>
          </a:solidFill>
          <a:ln w="9525">
            <a:solidFill>
              <a:srgbClr val="000000"/>
            </a:solidFill>
            <a:round/>
            <a:headEnd/>
            <a:tailEnd/>
          </a:ln>
        </p:spPr>
        <p:txBody>
          <a:bodyPr/>
          <a:lstStyle/>
          <a:p>
            <a:r>
              <a:rPr lang="ru-RU" sz="1600" b="1" dirty="0"/>
              <a:t>Метод </a:t>
            </a:r>
            <a:r>
              <a:rPr lang="ru-RU" sz="1600" b="1" dirty="0" err="1"/>
              <a:t>Passport</a:t>
            </a:r>
            <a:r>
              <a:rPr lang="ru-RU" sz="1600" b="1" dirty="0"/>
              <a:t>:</a:t>
            </a:r>
          </a:p>
          <a:p>
            <a:r>
              <a:rPr lang="ru-RU" sz="1600" dirty="0"/>
              <a:t>Вывод полей</a:t>
            </a:r>
          </a:p>
          <a:p>
            <a:r>
              <a:rPr lang="ru-RU" sz="1600" dirty="0" err="1"/>
              <a:t>name</a:t>
            </a:r>
            <a:endParaRPr lang="ru-RU" sz="1600" dirty="0"/>
          </a:p>
          <a:p>
            <a:r>
              <a:rPr lang="ru-RU" sz="1600" dirty="0" err="1"/>
              <a:t>health</a:t>
            </a:r>
            <a:endParaRPr lang="ru-RU" sz="1600" dirty="0"/>
          </a:p>
          <a:p>
            <a:r>
              <a:rPr lang="ru-RU" sz="1600" dirty="0" err="1"/>
              <a:t>ammo</a:t>
            </a:r>
            <a:endParaRPr lang="ru-RU" sz="1600" dirty="0"/>
          </a:p>
          <a:p>
            <a:endParaRPr lang="ru-RU" dirty="0"/>
          </a:p>
        </p:txBody>
      </p:sp>
      <p:sp>
        <p:nvSpPr>
          <p:cNvPr id="34825" name="Text Box 94"/>
          <p:cNvSpPr txBox="1">
            <a:spLocks noChangeArrowheads="1"/>
          </p:cNvSpPr>
          <p:nvPr/>
        </p:nvSpPr>
        <p:spPr bwMode="auto">
          <a:xfrm>
            <a:off x="4859338" y="1912938"/>
            <a:ext cx="2227262" cy="417512"/>
          </a:xfrm>
          <a:prstGeom prst="rect">
            <a:avLst/>
          </a:prstGeom>
          <a:noFill/>
          <a:ln w="9525">
            <a:noFill/>
            <a:miter lim="800000"/>
            <a:headEnd/>
            <a:tailEnd/>
          </a:ln>
        </p:spPr>
        <p:txBody>
          <a:bodyPr/>
          <a:lstStyle/>
          <a:p>
            <a:r>
              <a:rPr lang="ru-RU" sz="1600"/>
              <a:t>ДАННЫЕ (хип):</a:t>
            </a:r>
            <a:endParaRPr lang="ru-RU"/>
          </a:p>
        </p:txBody>
      </p:sp>
      <p:sp>
        <p:nvSpPr>
          <p:cNvPr id="34911" name="AutoShape 95"/>
          <p:cNvSpPr>
            <a:spLocks noChangeArrowheads="1"/>
          </p:cNvSpPr>
          <p:nvPr/>
        </p:nvSpPr>
        <p:spPr bwMode="auto">
          <a:xfrm>
            <a:off x="4859338" y="2330450"/>
            <a:ext cx="2227262" cy="1673225"/>
          </a:xfrm>
          <a:prstGeom prst="roundRect">
            <a:avLst>
              <a:gd name="adj" fmla="val 16667"/>
            </a:avLst>
          </a:prstGeom>
          <a:solidFill>
            <a:srgbClr val="FFFFFF"/>
          </a:solidFill>
          <a:ln w="9525">
            <a:solidFill>
              <a:srgbClr val="000000"/>
            </a:solidFill>
            <a:round/>
            <a:headEnd/>
            <a:tailEnd/>
          </a:ln>
        </p:spPr>
        <p:txBody>
          <a:bodyPr/>
          <a:lstStyle/>
          <a:p>
            <a:r>
              <a:rPr lang="ru-RU" sz="1600" b="1" dirty="0"/>
              <a:t>Объект a:</a:t>
            </a:r>
          </a:p>
          <a:p>
            <a:r>
              <a:rPr lang="ru-RU" sz="1600" dirty="0" err="1"/>
              <a:t>name</a:t>
            </a:r>
            <a:endParaRPr lang="ru-RU" sz="1600" dirty="0"/>
          </a:p>
          <a:p>
            <a:r>
              <a:rPr lang="ru-RU" sz="1600" dirty="0" err="1"/>
              <a:t>health</a:t>
            </a:r>
            <a:endParaRPr lang="ru-RU" sz="1600" dirty="0"/>
          </a:p>
          <a:p>
            <a:r>
              <a:rPr lang="ru-RU" sz="1600" dirty="0" err="1"/>
              <a:t>ammo</a:t>
            </a:r>
            <a:endParaRPr lang="ru-RU" sz="1200" dirty="0"/>
          </a:p>
          <a:p>
            <a:endParaRPr lang="ru-RU" dirty="0"/>
          </a:p>
        </p:txBody>
      </p:sp>
      <p:sp>
        <p:nvSpPr>
          <p:cNvPr id="34912" name="AutoShape 96"/>
          <p:cNvSpPr>
            <a:spLocks noChangeArrowheads="1"/>
          </p:cNvSpPr>
          <p:nvPr/>
        </p:nvSpPr>
        <p:spPr bwMode="auto">
          <a:xfrm>
            <a:off x="4859338" y="4141788"/>
            <a:ext cx="2089150" cy="1809750"/>
          </a:xfrm>
          <a:prstGeom prst="roundRect">
            <a:avLst>
              <a:gd name="adj" fmla="val 16667"/>
            </a:avLst>
          </a:prstGeom>
          <a:solidFill>
            <a:srgbClr val="FFFFFF"/>
          </a:solidFill>
          <a:ln w="9525">
            <a:solidFill>
              <a:srgbClr val="000000"/>
            </a:solidFill>
            <a:round/>
            <a:headEnd/>
            <a:tailEnd/>
          </a:ln>
        </p:spPr>
        <p:txBody>
          <a:bodyPr/>
          <a:lstStyle/>
          <a:p>
            <a:r>
              <a:rPr lang="ru-RU" sz="1600" b="1" dirty="0"/>
              <a:t>Объект b:</a:t>
            </a:r>
          </a:p>
          <a:p>
            <a:r>
              <a:rPr lang="ru-RU" sz="1600" dirty="0" err="1"/>
              <a:t>name</a:t>
            </a:r>
            <a:endParaRPr lang="ru-RU" sz="1600" dirty="0"/>
          </a:p>
          <a:p>
            <a:r>
              <a:rPr lang="ru-RU" sz="1600" dirty="0" err="1"/>
              <a:t>health</a:t>
            </a:r>
            <a:endParaRPr lang="ru-RU" sz="1600" dirty="0"/>
          </a:p>
          <a:p>
            <a:r>
              <a:rPr lang="ru-RU" sz="1600" dirty="0" err="1"/>
              <a:t>ammo</a:t>
            </a:r>
            <a:endParaRPr lang="ru-RU" sz="1600" dirty="0"/>
          </a:p>
          <a:p>
            <a:endParaRPr lang="ru-RU" dirty="0"/>
          </a:p>
        </p:txBody>
      </p:sp>
      <p:sp>
        <p:nvSpPr>
          <p:cNvPr id="34913" name="Line 97"/>
          <p:cNvSpPr>
            <a:spLocks noChangeShapeType="1"/>
          </p:cNvSpPr>
          <p:nvPr/>
        </p:nvSpPr>
        <p:spPr bwMode="auto">
          <a:xfrm flipV="1">
            <a:off x="2630488" y="2747963"/>
            <a:ext cx="2228850" cy="1587"/>
          </a:xfrm>
          <a:prstGeom prst="line">
            <a:avLst/>
          </a:prstGeom>
          <a:noFill/>
          <a:ln w="41275">
            <a:solidFill>
              <a:srgbClr val="333333"/>
            </a:solidFill>
            <a:round/>
            <a:headEnd/>
            <a:tailEnd type="triangle" w="med" len="med"/>
          </a:ln>
        </p:spPr>
        <p:txBody>
          <a:bodyPr/>
          <a:lstStyle/>
          <a:p>
            <a:endParaRPr lang="ru-RU"/>
          </a:p>
        </p:txBody>
      </p:sp>
      <p:sp>
        <p:nvSpPr>
          <p:cNvPr id="34914" name="Line 98"/>
          <p:cNvSpPr>
            <a:spLocks noChangeShapeType="1"/>
          </p:cNvSpPr>
          <p:nvPr/>
        </p:nvSpPr>
        <p:spPr bwMode="auto">
          <a:xfrm>
            <a:off x="2630488" y="3167063"/>
            <a:ext cx="2228850" cy="1252537"/>
          </a:xfrm>
          <a:prstGeom prst="line">
            <a:avLst/>
          </a:prstGeom>
          <a:noFill/>
          <a:ln w="41275">
            <a:solidFill>
              <a:srgbClr val="333399"/>
            </a:solidFill>
            <a:round/>
            <a:headEnd/>
            <a:tailEnd type="triangle" w="med" len="med"/>
          </a:ln>
        </p:spPr>
        <p:txBody>
          <a:bodyPr/>
          <a:lstStyle/>
          <a:p>
            <a:endParaRPr lang="ru-RU"/>
          </a:p>
        </p:txBody>
      </p:sp>
      <p:sp>
        <p:nvSpPr>
          <p:cNvPr id="34915" name="Line 99"/>
          <p:cNvSpPr>
            <a:spLocks noChangeShapeType="1"/>
          </p:cNvSpPr>
          <p:nvPr/>
        </p:nvSpPr>
        <p:spPr bwMode="auto">
          <a:xfrm>
            <a:off x="755650" y="3357563"/>
            <a:ext cx="0" cy="1254125"/>
          </a:xfrm>
          <a:prstGeom prst="line">
            <a:avLst/>
          </a:prstGeom>
          <a:noFill/>
          <a:ln w="41275">
            <a:solidFill>
              <a:srgbClr val="333333"/>
            </a:solidFill>
            <a:round/>
            <a:headEnd/>
            <a:tailEnd type="triangle" w="med" len="med"/>
          </a:ln>
        </p:spPr>
        <p:txBody>
          <a:bodyPr/>
          <a:lstStyle/>
          <a:p>
            <a:endParaRPr lang="ru-RU"/>
          </a:p>
        </p:txBody>
      </p:sp>
      <p:sp>
        <p:nvSpPr>
          <p:cNvPr id="34916" name="Line 100"/>
          <p:cNvSpPr>
            <a:spLocks noChangeShapeType="1"/>
          </p:cNvSpPr>
          <p:nvPr/>
        </p:nvSpPr>
        <p:spPr bwMode="auto">
          <a:xfrm>
            <a:off x="1763713" y="3644900"/>
            <a:ext cx="1587" cy="976313"/>
          </a:xfrm>
          <a:prstGeom prst="line">
            <a:avLst/>
          </a:prstGeom>
          <a:noFill/>
          <a:ln w="41275">
            <a:solidFill>
              <a:srgbClr val="333399"/>
            </a:solidFill>
            <a:round/>
            <a:headEnd/>
            <a:tailEnd type="triangle" w="med" len="med"/>
          </a:ln>
        </p:spPr>
        <p:txBody>
          <a:bodyPr/>
          <a:lstStyle/>
          <a:p>
            <a:endParaRPr lang="ru-RU"/>
          </a:p>
        </p:txBody>
      </p:sp>
      <p:sp>
        <p:nvSpPr>
          <p:cNvPr id="34917" name="Line 101"/>
          <p:cNvSpPr>
            <a:spLocks noChangeShapeType="1"/>
          </p:cNvSpPr>
          <p:nvPr/>
        </p:nvSpPr>
        <p:spPr bwMode="auto">
          <a:xfrm flipV="1">
            <a:off x="2490788" y="5256213"/>
            <a:ext cx="2368550" cy="50800"/>
          </a:xfrm>
          <a:prstGeom prst="line">
            <a:avLst/>
          </a:prstGeom>
          <a:noFill/>
          <a:ln w="41275">
            <a:solidFill>
              <a:srgbClr val="333399"/>
            </a:solidFill>
            <a:round/>
            <a:headEnd/>
            <a:tailEnd type="triangle" w="med" len="med"/>
          </a:ln>
        </p:spPr>
        <p:txBody>
          <a:bodyPr/>
          <a:lstStyle/>
          <a:p>
            <a:endParaRPr lang="ru-RU"/>
          </a:p>
        </p:txBody>
      </p:sp>
      <p:sp>
        <p:nvSpPr>
          <p:cNvPr id="34918" name="Text Box 102"/>
          <p:cNvSpPr txBox="1">
            <a:spLocks noChangeArrowheads="1"/>
          </p:cNvSpPr>
          <p:nvPr/>
        </p:nvSpPr>
        <p:spPr bwMode="auto">
          <a:xfrm>
            <a:off x="900113" y="4292600"/>
            <a:ext cx="977900" cy="414338"/>
          </a:xfrm>
          <a:prstGeom prst="rect">
            <a:avLst/>
          </a:prstGeom>
          <a:noFill/>
          <a:ln w="9525">
            <a:noFill/>
            <a:miter lim="800000"/>
            <a:headEnd/>
            <a:tailEnd/>
          </a:ln>
        </p:spPr>
        <p:txBody>
          <a:bodyPr/>
          <a:lstStyle/>
          <a:p>
            <a:r>
              <a:rPr lang="ru-RU" sz="1600"/>
              <a:t>this=a</a:t>
            </a:r>
            <a:endParaRPr lang="ru-RU"/>
          </a:p>
        </p:txBody>
      </p:sp>
      <p:sp>
        <p:nvSpPr>
          <p:cNvPr id="34919" name="Text Box 103"/>
          <p:cNvSpPr txBox="1">
            <a:spLocks noChangeArrowheads="1"/>
          </p:cNvSpPr>
          <p:nvPr/>
        </p:nvSpPr>
        <p:spPr bwMode="auto">
          <a:xfrm>
            <a:off x="2212975" y="4281488"/>
            <a:ext cx="1114425" cy="414337"/>
          </a:xfrm>
          <a:prstGeom prst="rect">
            <a:avLst/>
          </a:prstGeom>
          <a:noFill/>
          <a:ln w="9525">
            <a:noFill/>
            <a:miter lim="800000"/>
            <a:headEnd/>
            <a:tailEnd/>
          </a:ln>
        </p:spPr>
        <p:txBody>
          <a:bodyPr/>
          <a:lstStyle/>
          <a:p>
            <a:r>
              <a:rPr lang="ru-RU" sz="1600"/>
              <a:t>this=b</a:t>
            </a:r>
            <a:endParaRPr lang="ru-RU"/>
          </a:p>
        </p:txBody>
      </p:sp>
      <p:sp>
        <p:nvSpPr>
          <p:cNvPr id="34920" name="Line 104"/>
          <p:cNvSpPr>
            <a:spLocks noChangeShapeType="1"/>
          </p:cNvSpPr>
          <p:nvPr/>
        </p:nvSpPr>
        <p:spPr bwMode="auto">
          <a:xfrm flipV="1">
            <a:off x="2490788" y="3444875"/>
            <a:ext cx="2430462" cy="1811338"/>
          </a:xfrm>
          <a:prstGeom prst="line">
            <a:avLst/>
          </a:prstGeom>
          <a:noFill/>
          <a:ln w="41275">
            <a:solidFill>
              <a:srgbClr val="333333"/>
            </a:solidFill>
            <a:round/>
            <a:headEnd/>
            <a:tailEnd type="triangle" w="med" len="med"/>
          </a:ln>
        </p:spPr>
        <p:txBody>
          <a:bodyPr/>
          <a:lstStyle/>
          <a:p>
            <a:endParaRPr lang="ru-RU"/>
          </a:p>
        </p:txBody>
      </p:sp>
      <p:sp>
        <p:nvSpPr>
          <p:cNvPr id="34921" name="Text Box 105"/>
          <p:cNvSpPr txBox="1">
            <a:spLocks noChangeArrowheads="1"/>
          </p:cNvSpPr>
          <p:nvPr/>
        </p:nvSpPr>
        <p:spPr bwMode="auto">
          <a:xfrm>
            <a:off x="542925" y="5395913"/>
            <a:ext cx="1670050" cy="1114425"/>
          </a:xfrm>
          <a:prstGeom prst="rect">
            <a:avLst/>
          </a:prstGeom>
          <a:solidFill>
            <a:srgbClr val="FFFFFF"/>
          </a:solidFill>
          <a:ln w="9525">
            <a:noFill/>
            <a:miter lim="800000"/>
            <a:headEnd/>
            <a:tailEnd/>
          </a:ln>
        </p:spPr>
        <p:txBody>
          <a:bodyPr/>
          <a:lstStyle/>
          <a:p>
            <a:r>
              <a:rPr lang="ru-RU" sz="1600"/>
              <a:t>this.name </a:t>
            </a:r>
          </a:p>
          <a:p>
            <a:r>
              <a:rPr lang="ru-RU" sz="1600"/>
              <a:t>this.health this.ammo</a:t>
            </a:r>
            <a:endParaRPr lang="ru-RU"/>
          </a:p>
        </p:txBody>
      </p:sp>
      <p:sp>
        <p:nvSpPr>
          <p:cNvPr id="34837" name="Text Box 106"/>
          <p:cNvSpPr txBox="1">
            <a:spLocks noChangeArrowheads="1"/>
          </p:cNvSpPr>
          <p:nvPr/>
        </p:nvSpPr>
        <p:spPr bwMode="auto">
          <a:xfrm>
            <a:off x="1974850" y="1822450"/>
            <a:ext cx="1160463" cy="365125"/>
          </a:xfrm>
          <a:prstGeom prst="rect">
            <a:avLst/>
          </a:prstGeom>
          <a:noFill/>
          <a:ln w="9525">
            <a:noFill/>
            <a:miter lim="800000"/>
            <a:headEnd/>
            <a:tailEnd/>
          </a:ln>
        </p:spPr>
        <p:txBody>
          <a:bodyPr/>
          <a:lstStyle/>
          <a:p>
            <a:r>
              <a:rPr lang="ru-RU" sz="1600"/>
              <a:t>КОД:</a:t>
            </a: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908">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9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9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908">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9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49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908">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9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49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4908">
                                            <p:txEl>
                                              <p:pRg st="4" end="4"/>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9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49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9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49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49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911" grpId="0" animBg="1"/>
      <p:bldP spid="34912" grpId="0" animBg="1"/>
      <p:bldP spid="34913" grpId="0" animBg="1"/>
      <p:bldP spid="34914" grpId="0" animBg="1"/>
      <p:bldP spid="34915" grpId="0" animBg="1"/>
      <p:bldP spid="34916" grpId="0" animBg="1"/>
      <p:bldP spid="34917" grpId="0" animBg="1"/>
      <p:bldP spid="34918" grpId="0"/>
      <p:bldP spid="34919" grpId="0"/>
      <p:bldP spid="34920" grpId="0" animBg="1"/>
      <p:bldP spid="34921"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4CB3D561-50E4-4A54-A0B4-E2A2F7A275FF}" type="slidenum">
              <a:rPr lang="ru-RU"/>
              <a:pPr>
                <a:defRPr/>
              </a:pPr>
              <a:t>65</a:t>
            </a:fld>
            <a:endParaRPr lang="ru-RU"/>
          </a:p>
        </p:txBody>
      </p:sp>
      <p:sp>
        <p:nvSpPr>
          <p:cNvPr id="35844" name="Rectangle 2"/>
          <p:cNvSpPr>
            <a:spLocks noGrp="1" noChangeArrowheads="1"/>
          </p:cNvSpPr>
          <p:nvPr>
            <p:ph type="title"/>
          </p:nvPr>
        </p:nvSpPr>
        <p:spPr/>
        <p:txBody>
          <a:bodyPr/>
          <a:lstStyle/>
          <a:p>
            <a:pPr eaLnBrk="1" hangingPunct="1"/>
            <a:r>
              <a:rPr lang="ru-RU"/>
              <a:t>Использование явного </a:t>
            </a:r>
            <a:r>
              <a:rPr lang="en-US"/>
              <a:t>this</a:t>
            </a:r>
            <a:endParaRPr lang="ru-RU"/>
          </a:p>
        </p:txBody>
      </p:sp>
      <p:sp>
        <p:nvSpPr>
          <p:cNvPr id="35845" name="Rectangle 3"/>
          <p:cNvSpPr>
            <a:spLocks noGrp="1" noChangeArrowheads="1"/>
          </p:cNvSpPr>
          <p:nvPr>
            <p:ph type="body" idx="1"/>
          </p:nvPr>
        </p:nvSpPr>
        <p:spPr>
          <a:xfrm>
            <a:off x="468313" y="836613"/>
            <a:ext cx="8555037" cy="5761037"/>
          </a:xfrm>
        </p:spPr>
        <p:txBody>
          <a:bodyPr/>
          <a:lstStyle/>
          <a:p>
            <a:pPr eaLnBrk="1" hangingPunct="1">
              <a:lnSpc>
                <a:spcPct val="110000"/>
              </a:lnSpc>
              <a:spcAft>
                <a:spcPct val="20000"/>
              </a:spcAft>
              <a:buFont typeface="Wingdings" pitchFamily="2" charset="2"/>
              <a:buNone/>
            </a:pPr>
            <a:r>
              <a:rPr lang="ru-RU" sz="2000"/>
              <a:t>В явном виде параметр this применяется: </a:t>
            </a:r>
          </a:p>
          <a:p>
            <a:pPr eaLnBrk="1" hangingPunct="1">
              <a:lnSpc>
                <a:spcPct val="110000"/>
              </a:lnSpc>
              <a:spcAft>
                <a:spcPct val="20000"/>
              </a:spcAft>
              <a:buFont typeface="Wingdings" pitchFamily="2" charset="2"/>
              <a:buNone/>
            </a:pPr>
            <a:endParaRPr lang="en-US" sz="2000"/>
          </a:p>
          <a:p>
            <a:pPr eaLnBrk="1" hangingPunct="1">
              <a:lnSpc>
                <a:spcPct val="110000"/>
              </a:lnSpc>
              <a:spcAft>
                <a:spcPct val="20000"/>
              </a:spcAft>
              <a:buFont typeface="Wingdings" pitchFamily="2" charset="2"/>
              <a:buNone/>
            </a:pPr>
            <a:r>
              <a:rPr lang="en-US" sz="2000"/>
              <a:t>1) </a:t>
            </a:r>
            <a:r>
              <a:rPr lang="ru-RU" sz="2000"/>
              <a:t>чтобы возвратить из метода ссылку на вызвавший объект:</a:t>
            </a:r>
          </a:p>
          <a:p>
            <a:pPr eaLnBrk="1" hangingPunct="1">
              <a:lnSpc>
                <a:spcPct val="110000"/>
              </a:lnSpc>
              <a:spcAft>
                <a:spcPct val="20000"/>
              </a:spcAft>
              <a:buFont typeface="Wingdings" pitchFamily="2" charset="2"/>
              <a:buNone/>
            </a:pPr>
            <a:r>
              <a:rPr lang="en-US" sz="2000">
                <a:solidFill>
                  <a:schemeClr val="hlink"/>
                </a:solidFill>
              </a:rPr>
              <a:t>class Demo    </a:t>
            </a:r>
          </a:p>
          <a:p>
            <a:pPr eaLnBrk="1" hangingPunct="1">
              <a:lnSpc>
                <a:spcPct val="110000"/>
              </a:lnSpc>
              <a:spcAft>
                <a:spcPct val="20000"/>
              </a:spcAft>
              <a:buFont typeface="Wingdings" pitchFamily="2" charset="2"/>
              <a:buNone/>
            </a:pPr>
            <a:r>
              <a:rPr lang="en-US" sz="2000">
                <a:solidFill>
                  <a:schemeClr val="hlink"/>
                </a:solidFill>
              </a:rPr>
              <a:t>{      double y;</a:t>
            </a:r>
            <a:endParaRPr lang="ru-RU" sz="2000">
              <a:solidFill>
                <a:schemeClr val="hlink"/>
              </a:solidFill>
            </a:endParaRPr>
          </a:p>
          <a:p>
            <a:pPr eaLnBrk="1" hangingPunct="1">
              <a:lnSpc>
                <a:spcPct val="110000"/>
              </a:lnSpc>
              <a:spcAft>
                <a:spcPct val="20000"/>
              </a:spcAft>
              <a:buFont typeface="Wingdings" pitchFamily="2" charset="2"/>
              <a:buNone/>
            </a:pPr>
            <a:r>
              <a:rPr lang="ru-RU" sz="2000">
                <a:solidFill>
                  <a:schemeClr val="hlink"/>
                </a:solidFill>
              </a:rPr>
              <a:t>        </a:t>
            </a:r>
            <a:r>
              <a:rPr lang="en-US" sz="2000">
                <a:solidFill>
                  <a:schemeClr val="hlink"/>
                </a:solidFill>
              </a:rPr>
              <a:t>public Demo T</a:t>
            </a:r>
            <a:r>
              <a:rPr lang="ru-RU" sz="2000">
                <a:solidFill>
                  <a:schemeClr val="hlink"/>
                </a:solidFill>
              </a:rPr>
              <a:t>()    </a:t>
            </a:r>
            <a:r>
              <a:rPr lang="en-US" sz="2000">
                <a:solidFill>
                  <a:schemeClr val="hlink"/>
                </a:solidFill>
              </a:rPr>
              <a:t>{ return </a:t>
            </a:r>
            <a:r>
              <a:rPr lang="en-US" sz="2000" b="1">
                <a:solidFill>
                  <a:schemeClr val="hlink"/>
                </a:solidFill>
              </a:rPr>
              <a:t>this</a:t>
            </a:r>
            <a:r>
              <a:rPr lang="en-US" sz="2000">
                <a:solidFill>
                  <a:schemeClr val="hlink"/>
                </a:solidFill>
              </a:rPr>
              <a:t>; }</a:t>
            </a:r>
          </a:p>
          <a:p>
            <a:pPr eaLnBrk="1" hangingPunct="1">
              <a:lnSpc>
                <a:spcPct val="110000"/>
              </a:lnSpc>
              <a:spcAft>
                <a:spcPct val="20000"/>
              </a:spcAft>
              <a:buFont typeface="Wingdings" pitchFamily="2" charset="2"/>
              <a:buNone/>
            </a:pPr>
            <a:endParaRPr lang="en-US" sz="2000"/>
          </a:p>
          <a:p>
            <a:pPr eaLnBrk="1" hangingPunct="1">
              <a:lnSpc>
                <a:spcPct val="110000"/>
              </a:lnSpc>
              <a:spcAft>
                <a:spcPct val="20000"/>
              </a:spcAft>
              <a:buFont typeface="Wingdings" pitchFamily="2" charset="2"/>
              <a:buNone/>
            </a:pPr>
            <a:r>
              <a:rPr lang="en-US" sz="2000"/>
              <a:t>// 2) </a:t>
            </a:r>
            <a:r>
              <a:rPr lang="ru-RU" sz="2000"/>
              <a:t>для идентификации поля, если его имя совпадает с</a:t>
            </a:r>
            <a:endParaRPr lang="en-US" sz="2000"/>
          </a:p>
          <a:p>
            <a:pPr eaLnBrk="1" hangingPunct="1">
              <a:lnSpc>
                <a:spcPct val="110000"/>
              </a:lnSpc>
              <a:spcAft>
                <a:spcPct val="20000"/>
              </a:spcAft>
              <a:buFont typeface="Wingdings" pitchFamily="2" charset="2"/>
              <a:buNone/>
            </a:pPr>
            <a:r>
              <a:rPr lang="en-US" sz="2000"/>
              <a:t>//    </a:t>
            </a:r>
            <a:r>
              <a:rPr lang="ru-RU" sz="2000"/>
              <a:t> именем</a:t>
            </a:r>
            <a:r>
              <a:rPr lang="en-US" sz="2000"/>
              <a:t> </a:t>
            </a:r>
            <a:r>
              <a:rPr lang="ru-RU" sz="2000"/>
              <a:t>параметра метода:</a:t>
            </a:r>
            <a:endParaRPr lang="en-US" sz="2000"/>
          </a:p>
          <a:p>
            <a:pPr eaLnBrk="1" hangingPunct="1">
              <a:lnSpc>
                <a:spcPct val="110000"/>
              </a:lnSpc>
              <a:spcAft>
                <a:spcPct val="20000"/>
              </a:spcAft>
              <a:buFont typeface="Wingdings" pitchFamily="2" charset="2"/>
              <a:buNone/>
            </a:pPr>
            <a:endParaRPr lang="ru-RU" sz="2000"/>
          </a:p>
          <a:p>
            <a:pPr eaLnBrk="1" hangingPunct="1">
              <a:lnSpc>
                <a:spcPct val="110000"/>
              </a:lnSpc>
              <a:spcAft>
                <a:spcPct val="20000"/>
              </a:spcAft>
              <a:buFont typeface="Wingdings" pitchFamily="2" charset="2"/>
              <a:buNone/>
            </a:pPr>
            <a:r>
              <a:rPr lang="en-US" sz="2000">
                <a:solidFill>
                  <a:schemeClr val="hlink"/>
                </a:solidFill>
              </a:rPr>
              <a:t>        public void Sety( double y ) </a:t>
            </a:r>
            <a:r>
              <a:rPr lang="ru-RU" sz="2000">
                <a:solidFill>
                  <a:schemeClr val="hlink"/>
                </a:solidFill>
              </a:rPr>
              <a:t>{ </a:t>
            </a:r>
            <a:r>
              <a:rPr lang="en-US" sz="2000" b="1">
                <a:solidFill>
                  <a:schemeClr val="hlink"/>
                </a:solidFill>
              </a:rPr>
              <a:t>this</a:t>
            </a:r>
            <a:r>
              <a:rPr lang="ru-RU" sz="2000">
                <a:solidFill>
                  <a:schemeClr val="hlink"/>
                </a:solidFill>
              </a:rPr>
              <a:t>.</a:t>
            </a:r>
            <a:r>
              <a:rPr lang="en-US" sz="2000">
                <a:solidFill>
                  <a:schemeClr val="hlink"/>
                </a:solidFill>
              </a:rPr>
              <a:t>y</a:t>
            </a:r>
            <a:r>
              <a:rPr lang="ru-RU" sz="2000">
                <a:solidFill>
                  <a:schemeClr val="hlink"/>
                </a:solidFill>
              </a:rPr>
              <a:t> = </a:t>
            </a:r>
            <a:r>
              <a:rPr lang="en-US" sz="2000">
                <a:solidFill>
                  <a:schemeClr val="hlink"/>
                </a:solidFill>
              </a:rPr>
              <a:t>y</a:t>
            </a:r>
            <a:r>
              <a:rPr lang="ru-RU" sz="2000">
                <a:solidFill>
                  <a:schemeClr val="hlink"/>
                </a:solidFill>
              </a:rPr>
              <a:t>; }</a:t>
            </a:r>
          </a:p>
          <a:p>
            <a:pPr eaLnBrk="1" hangingPunct="1">
              <a:lnSpc>
                <a:spcPct val="110000"/>
              </a:lnSpc>
              <a:spcAft>
                <a:spcPct val="20000"/>
              </a:spcAft>
              <a:buFont typeface="Wingdings" pitchFamily="2" charset="2"/>
              <a:buNone/>
            </a:pPr>
            <a:r>
              <a:rPr lang="ru-RU" sz="2000">
                <a:solidFill>
                  <a:schemeClr val="hlink"/>
                </a:solidFill>
              </a:rPr>
              <a:t>}</a:t>
            </a:r>
          </a:p>
          <a:p>
            <a:pPr eaLnBrk="1" hangingPunct="1"/>
            <a:endParaRPr lang="ru-RU" sz="2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Конструкторы</a:t>
            </a:r>
          </a:p>
        </p:txBody>
      </p:sp>
      <p:sp>
        <p:nvSpPr>
          <p:cNvPr id="3" name="Содержимое 2"/>
          <p:cNvSpPr>
            <a:spLocks noGrp="1"/>
          </p:cNvSpPr>
          <p:nvPr>
            <p:ph idx="1"/>
          </p:nvPr>
        </p:nvSpPr>
        <p:spPr/>
        <p:txBody>
          <a:bodyPr/>
          <a:lstStyle/>
          <a:p>
            <a:pPr>
              <a:buNone/>
            </a:pPr>
            <a:r>
              <a:rPr lang="ru-RU" sz="2000" dirty="0"/>
              <a:t>Конструктор – особый вид метода, предназначенный для инициализации </a:t>
            </a:r>
            <a:r>
              <a:rPr lang="ru-RU" sz="2000" b="1" dirty="0"/>
              <a:t>объекта</a:t>
            </a:r>
            <a:r>
              <a:rPr lang="ru-RU" sz="2000" dirty="0"/>
              <a:t> (</a:t>
            </a:r>
            <a:r>
              <a:rPr lang="ru-RU" sz="2000" dirty="0">
                <a:solidFill>
                  <a:srgbClr val="006600"/>
                </a:solidFill>
              </a:rPr>
              <a:t>конструктор экземпляра</a:t>
            </a:r>
            <a:r>
              <a:rPr lang="ru-RU" sz="2000" dirty="0"/>
              <a:t>) или </a:t>
            </a:r>
            <a:r>
              <a:rPr lang="ru-RU" sz="2000" b="1" dirty="0"/>
              <a:t>класса</a:t>
            </a:r>
            <a:r>
              <a:rPr lang="ru-RU" sz="2000" dirty="0"/>
              <a:t> (</a:t>
            </a:r>
            <a:r>
              <a:rPr lang="ru-RU" sz="2000" dirty="0">
                <a:solidFill>
                  <a:srgbClr val="006600"/>
                </a:solidFill>
              </a:rPr>
              <a:t>статический конструктор</a:t>
            </a:r>
            <a:r>
              <a:rPr lang="ru-RU" sz="2000" dirty="0"/>
              <a:t>).</a:t>
            </a:r>
          </a:p>
          <a:p>
            <a:pPr>
              <a:buNone/>
            </a:pPr>
            <a:r>
              <a:rPr lang="ru-RU" sz="2000" dirty="0"/>
              <a:t>Конструктор экземпляра инициализирует данные экземпляра, конструктор класса — данные класса.</a:t>
            </a:r>
          </a:p>
        </p:txBody>
      </p:sp>
      <p:sp>
        <p:nvSpPr>
          <p:cNvPr id="4" name="Дата 3"/>
          <p:cNvSpPr>
            <a:spLocks noGrp="1"/>
          </p:cNvSpPr>
          <p:nvPr>
            <p:ph type="dt" sz="half" idx="10"/>
          </p:nvPr>
        </p:nvSpPr>
        <p:spPr/>
        <p:txBody>
          <a:bodyPr/>
          <a:lstStyle/>
          <a:p>
            <a:pPr>
              <a:defRPr/>
            </a:pPr>
            <a:r>
              <a:rPr lang="en-US"/>
              <a:t>©</a:t>
            </a:r>
            <a:r>
              <a:rPr lang="ru-RU"/>
              <a:t>Павловская Т.А. (СПбГУ ИТМО)</a:t>
            </a:r>
          </a:p>
        </p:txBody>
      </p:sp>
      <p:sp>
        <p:nvSpPr>
          <p:cNvPr id="5" name="Номер слайда 4"/>
          <p:cNvSpPr>
            <a:spLocks noGrp="1"/>
          </p:cNvSpPr>
          <p:nvPr>
            <p:ph type="sldNum" sz="quarter" idx="12"/>
          </p:nvPr>
        </p:nvSpPr>
        <p:spPr/>
        <p:txBody>
          <a:bodyPr/>
          <a:lstStyle/>
          <a:p>
            <a:pPr>
              <a:defRPr/>
            </a:pPr>
            <a:fld id="{DDCFCDFB-0BC5-4D1B-940E-65EBAB0BD19A}" type="slidenum">
              <a:rPr lang="ru-RU" smtClean="0"/>
              <a:pPr>
                <a:defRPr/>
              </a:pPr>
              <a:t>66</a:t>
            </a:fld>
            <a:endParaRPr lang="ru-RU"/>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38EB9828-B9AE-45C5-87CB-99D9DA835D7F}" type="slidenum">
              <a:rPr lang="ru-RU"/>
              <a:pPr>
                <a:defRPr/>
              </a:pPr>
              <a:t>67</a:t>
            </a:fld>
            <a:endParaRPr lang="ru-RU"/>
          </a:p>
        </p:txBody>
      </p:sp>
      <p:sp>
        <p:nvSpPr>
          <p:cNvPr id="36868" name="Rectangle 2"/>
          <p:cNvSpPr>
            <a:spLocks noGrp="1" noChangeArrowheads="1"/>
          </p:cNvSpPr>
          <p:nvPr>
            <p:ph type="title"/>
          </p:nvPr>
        </p:nvSpPr>
        <p:spPr/>
        <p:txBody>
          <a:bodyPr/>
          <a:lstStyle/>
          <a:p>
            <a:pPr eaLnBrk="1" hangingPunct="1"/>
            <a:r>
              <a:rPr lang="ru-RU" dirty="0"/>
              <a:t>Конструкторы</a:t>
            </a:r>
            <a:r>
              <a:rPr lang="en-US" dirty="0"/>
              <a:t> </a:t>
            </a:r>
            <a:r>
              <a:rPr lang="ru-RU" dirty="0"/>
              <a:t>экземпляра</a:t>
            </a:r>
          </a:p>
        </p:txBody>
      </p:sp>
      <p:sp>
        <p:nvSpPr>
          <p:cNvPr id="36867" name="Rectangle 3"/>
          <p:cNvSpPr>
            <a:spLocks noGrp="1" noChangeArrowheads="1"/>
          </p:cNvSpPr>
          <p:nvPr>
            <p:ph type="body" idx="1"/>
          </p:nvPr>
        </p:nvSpPr>
        <p:spPr>
          <a:noFill/>
        </p:spPr>
        <p:txBody>
          <a:bodyPr/>
          <a:lstStyle/>
          <a:p>
            <a:pPr eaLnBrk="1" hangingPunct="1">
              <a:lnSpc>
                <a:spcPct val="110000"/>
              </a:lnSpc>
              <a:spcAft>
                <a:spcPct val="20000"/>
              </a:spcAft>
              <a:buFont typeface="Wingdings" pitchFamily="2" charset="2"/>
              <a:buNone/>
            </a:pPr>
            <a:r>
              <a:rPr lang="ru-RU" sz="2000" dirty="0"/>
              <a:t>Конструктор вызывается автоматически при создании объекта класса с помощью операции </a:t>
            </a:r>
            <a:r>
              <a:rPr lang="ru-RU" sz="2000" dirty="0" err="1"/>
              <a:t>new</a:t>
            </a:r>
            <a:r>
              <a:rPr lang="ru-RU" sz="2000" dirty="0"/>
              <a:t>. Имя конструктора совпадает с именем класса. </a:t>
            </a:r>
          </a:p>
          <a:p>
            <a:pPr algn="ctr" eaLnBrk="1" hangingPunct="1">
              <a:lnSpc>
                <a:spcPct val="110000"/>
              </a:lnSpc>
              <a:spcAft>
                <a:spcPct val="20000"/>
              </a:spcAft>
              <a:buFont typeface="Wingdings" pitchFamily="2" charset="2"/>
              <a:buNone/>
            </a:pPr>
            <a:r>
              <a:rPr lang="ru-RU" sz="2000" dirty="0"/>
              <a:t>Свойства конструкторов:</a:t>
            </a:r>
          </a:p>
          <a:p>
            <a:pPr eaLnBrk="1" hangingPunct="1">
              <a:lnSpc>
                <a:spcPct val="110000"/>
              </a:lnSpc>
              <a:spcAft>
                <a:spcPct val="20000"/>
              </a:spcAft>
            </a:pPr>
            <a:r>
              <a:rPr lang="ru-RU" sz="2000" dirty="0"/>
              <a:t>Конструктор не возвращает значение, даже типа </a:t>
            </a:r>
            <a:r>
              <a:rPr lang="ru-RU" sz="2000" dirty="0" err="1"/>
              <a:t>void</a:t>
            </a:r>
            <a:r>
              <a:rPr lang="ru-RU" sz="2000" dirty="0"/>
              <a:t>.</a:t>
            </a:r>
          </a:p>
          <a:p>
            <a:pPr eaLnBrk="1" hangingPunct="1">
              <a:lnSpc>
                <a:spcPct val="110000"/>
              </a:lnSpc>
              <a:spcAft>
                <a:spcPct val="20000"/>
              </a:spcAft>
            </a:pPr>
            <a:r>
              <a:rPr lang="ru-RU" sz="2000" dirty="0"/>
              <a:t>Класс может иметь несколько конструкторов с разными параметрами для разных видов инициализации.</a:t>
            </a:r>
          </a:p>
          <a:p>
            <a:pPr eaLnBrk="1" hangingPunct="1">
              <a:lnSpc>
                <a:spcPct val="110000"/>
              </a:lnSpc>
              <a:spcAft>
                <a:spcPct val="20000"/>
              </a:spcAft>
            </a:pPr>
            <a:r>
              <a:rPr lang="ru-RU" sz="2000" dirty="0"/>
              <a:t>Если программист не указал ни одного конструктора или какие-то поля не были инициализированы, полям значимых типов присваивается нуль, полям ссылочных типов — значение </a:t>
            </a:r>
            <a:r>
              <a:rPr lang="ru-RU" sz="2000" dirty="0" err="1"/>
              <a:t>null</a:t>
            </a:r>
            <a:r>
              <a:rPr lang="ru-RU" sz="2000" dirty="0"/>
              <a:t>.</a:t>
            </a:r>
          </a:p>
          <a:p>
            <a:pPr eaLnBrk="1" hangingPunct="1">
              <a:lnSpc>
                <a:spcPct val="110000"/>
              </a:lnSpc>
              <a:spcAft>
                <a:spcPct val="20000"/>
              </a:spcAft>
            </a:pPr>
            <a:r>
              <a:rPr lang="ru-RU" sz="2000" dirty="0"/>
              <a:t>Конструктор, вызываемый без параметров, называется </a:t>
            </a:r>
            <a:r>
              <a:rPr lang="ru-RU" sz="2000" b="1" dirty="0">
                <a:solidFill>
                  <a:schemeClr val="hlink"/>
                </a:solidFill>
              </a:rPr>
              <a:t>конструктором по умолчанию</a:t>
            </a:r>
            <a:r>
              <a:rPr lang="ru-RU" sz="2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8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6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7" name="Номер слайда 5"/>
          <p:cNvSpPr>
            <a:spLocks noGrp="1"/>
          </p:cNvSpPr>
          <p:nvPr>
            <p:ph type="sldNum" sz="quarter" idx="12"/>
          </p:nvPr>
        </p:nvSpPr>
        <p:spPr/>
        <p:txBody>
          <a:bodyPr/>
          <a:lstStyle/>
          <a:p>
            <a:pPr>
              <a:defRPr/>
            </a:pPr>
            <a:fld id="{119DA36A-319A-4C5E-B7B2-388314B9E5D0}" type="slidenum">
              <a:rPr lang="ru-RU"/>
              <a:pPr>
                <a:defRPr/>
              </a:pPr>
              <a:t>68</a:t>
            </a:fld>
            <a:endParaRPr lang="ru-RU"/>
          </a:p>
        </p:txBody>
      </p:sp>
      <p:sp>
        <p:nvSpPr>
          <p:cNvPr id="39940" name="Rectangle 2"/>
          <p:cNvSpPr>
            <a:spLocks noGrp="1" noChangeArrowheads="1"/>
          </p:cNvSpPr>
          <p:nvPr>
            <p:ph type="title"/>
          </p:nvPr>
        </p:nvSpPr>
        <p:spPr/>
        <p:txBody>
          <a:bodyPr/>
          <a:lstStyle/>
          <a:p>
            <a:pPr eaLnBrk="1" hangingPunct="1"/>
            <a:r>
              <a:rPr lang="ru-RU"/>
              <a:t>Сквозной пример класса</a:t>
            </a:r>
          </a:p>
        </p:txBody>
      </p:sp>
      <p:sp>
        <p:nvSpPr>
          <p:cNvPr id="39941" name="Rectangle 3"/>
          <p:cNvSpPr>
            <a:spLocks noGrp="1" noChangeArrowheads="1"/>
          </p:cNvSpPr>
          <p:nvPr>
            <p:ph type="body" idx="1"/>
          </p:nvPr>
        </p:nvSpPr>
        <p:spPr>
          <a:xfrm>
            <a:off x="0" y="692150"/>
            <a:ext cx="5076056" cy="5976938"/>
          </a:xfrm>
          <a:solidFill>
            <a:schemeClr val="accent2"/>
          </a:solidFill>
          <a:ln>
            <a:solidFill>
              <a:schemeClr val="tx1"/>
            </a:solidFill>
          </a:ln>
        </p:spPr>
        <p:txBody>
          <a:bodyPr/>
          <a:lstStyle/>
          <a:p>
            <a:pPr eaLnBrk="1" hangingPunct="1">
              <a:lnSpc>
                <a:spcPct val="80000"/>
              </a:lnSpc>
              <a:buFont typeface="Wingdings" pitchFamily="2" charset="2"/>
              <a:buNone/>
            </a:pPr>
            <a:r>
              <a:rPr lang="en-US" sz="1600" b="1" dirty="0"/>
              <a:t>class Monster {</a:t>
            </a:r>
          </a:p>
          <a:p>
            <a:pPr eaLnBrk="1" hangingPunct="1">
              <a:lnSpc>
                <a:spcPct val="80000"/>
              </a:lnSpc>
              <a:buFont typeface="Wingdings" pitchFamily="2" charset="2"/>
              <a:buNone/>
            </a:pPr>
            <a:r>
              <a:rPr lang="en-US" sz="1600" b="1" dirty="0"/>
              <a:t>    </a:t>
            </a:r>
            <a:r>
              <a:rPr lang="en-US" sz="1600" b="1" i="1" dirty="0"/>
              <a:t>public </a:t>
            </a:r>
            <a:r>
              <a:rPr lang="en-US" sz="1600" b="1" i="1" dirty="0">
                <a:solidFill>
                  <a:schemeClr val="hlink"/>
                </a:solidFill>
              </a:rPr>
              <a:t>Monster</a:t>
            </a:r>
            <a:r>
              <a:rPr lang="en-US" sz="1600" b="1" i="1" dirty="0"/>
              <a:t>()</a:t>
            </a:r>
            <a:r>
              <a:rPr lang="ru-RU" sz="1600" b="1" i="1" dirty="0"/>
              <a:t>   </a:t>
            </a:r>
            <a:r>
              <a:rPr lang="en-US" sz="1600" b="1" i="1" dirty="0"/>
              <a:t>// </a:t>
            </a:r>
            <a:r>
              <a:rPr lang="ru-RU" sz="1600" b="1" i="1" dirty="0"/>
              <a:t>конструктор</a:t>
            </a:r>
            <a:endParaRPr lang="en-US" sz="1600" b="1" i="1" dirty="0"/>
          </a:p>
          <a:p>
            <a:pPr eaLnBrk="1" hangingPunct="1">
              <a:lnSpc>
                <a:spcPct val="80000"/>
              </a:lnSpc>
              <a:buFont typeface="Wingdings" pitchFamily="2" charset="2"/>
              <a:buNone/>
            </a:pPr>
            <a:r>
              <a:rPr lang="en-US" sz="1600" b="1" i="1" dirty="0"/>
              <a:t>    {</a:t>
            </a:r>
          </a:p>
          <a:p>
            <a:pPr eaLnBrk="1" hangingPunct="1">
              <a:lnSpc>
                <a:spcPct val="80000"/>
              </a:lnSpc>
              <a:buFont typeface="Wingdings" pitchFamily="2" charset="2"/>
              <a:buNone/>
            </a:pPr>
            <a:r>
              <a:rPr lang="en-US" sz="1600" b="1" i="1" dirty="0"/>
              <a:t>            name  = "</a:t>
            </a:r>
            <a:r>
              <a:rPr lang="en-US" sz="1600" b="1" i="1" dirty="0" err="1"/>
              <a:t>Noname</a:t>
            </a:r>
            <a:r>
              <a:rPr lang="en-US" sz="1600" b="1" i="1" dirty="0"/>
              <a:t>";</a:t>
            </a:r>
          </a:p>
          <a:p>
            <a:pPr eaLnBrk="1" hangingPunct="1">
              <a:lnSpc>
                <a:spcPct val="80000"/>
              </a:lnSpc>
              <a:buFont typeface="Wingdings" pitchFamily="2" charset="2"/>
              <a:buNone/>
            </a:pPr>
            <a:r>
              <a:rPr lang="en-US" sz="1600" b="1" i="1" dirty="0"/>
              <a:t>            health = 100;</a:t>
            </a:r>
          </a:p>
          <a:p>
            <a:pPr eaLnBrk="1" hangingPunct="1">
              <a:lnSpc>
                <a:spcPct val="80000"/>
              </a:lnSpc>
              <a:buFont typeface="Wingdings" pitchFamily="2" charset="2"/>
              <a:buNone/>
            </a:pPr>
            <a:r>
              <a:rPr lang="en-US" sz="1600" b="1" i="1" dirty="0"/>
              <a:t>            ammo = 100;</a:t>
            </a:r>
          </a:p>
          <a:p>
            <a:pPr eaLnBrk="1" hangingPunct="1">
              <a:lnSpc>
                <a:spcPct val="80000"/>
              </a:lnSpc>
              <a:buFont typeface="Wingdings" pitchFamily="2" charset="2"/>
              <a:buNone/>
            </a:pPr>
            <a:r>
              <a:rPr lang="en-US" sz="1600" b="1" i="1" dirty="0"/>
              <a:t>    }</a:t>
            </a:r>
          </a:p>
          <a:p>
            <a:pPr eaLnBrk="1" hangingPunct="1">
              <a:lnSpc>
                <a:spcPct val="80000"/>
              </a:lnSpc>
              <a:buFont typeface="Wingdings" pitchFamily="2" charset="2"/>
              <a:buNone/>
            </a:pPr>
            <a:r>
              <a:rPr lang="en-US" sz="1600" b="1" i="1" dirty="0"/>
              <a:t>  public </a:t>
            </a:r>
            <a:r>
              <a:rPr lang="en-US" sz="1600" b="1" i="1" dirty="0">
                <a:solidFill>
                  <a:schemeClr val="hlink"/>
                </a:solidFill>
              </a:rPr>
              <a:t>Monster</a:t>
            </a:r>
            <a:r>
              <a:rPr lang="en-US" sz="1600" b="1" i="1" dirty="0"/>
              <a:t>( string name ) : </a:t>
            </a:r>
            <a:r>
              <a:rPr lang="en-US" sz="1600" b="1" i="1" dirty="0">
                <a:solidFill>
                  <a:schemeClr val="folHlink"/>
                </a:solidFill>
              </a:rPr>
              <a:t>this()</a:t>
            </a:r>
          </a:p>
          <a:p>
            <a:pPr eaLnBrk="1" hangingPunct="1">
              <a:lnSpc>
                <a:spcPct val="80000"/>
              </a:lnSpc>
              <a:buFont typeface="Wingdings" pitchFamily="2" charset="2"/>
              <a:buNone/>
            </a:pPr>
            <a:r>
              <a:rPr lang="en-US" sz="1600" b="1" i="1" dirty="0"/>
              <a:t>    {</a:t>
            </a:r>
          </a:p>
          <a:p>
            <a:pPr eaLnBrk="1" hangingPunct="1">
              <a:lnSpc>
                <a:spcPct val="80000"/>
              </a:lnSpc>
              <a:buFont typeface="Wingdings" pitchFamily="2" charset="2"/>
              <a:buNone/>
            </a:pPr>
            <a:r>
              <a:rPr lang="en-US" sz="1600" b="1" i="1" dirty="0"/>
              <a:t>            this.name = name;</a:t>
            </a:r>
          </a:p>
          <a:p>
            <a:pPr eaLnBrk="1" hangingPunct="1">
              <a:lnSpc>
                <a:spcPct val="80000"/>
              </a:lnSpc>
              <a:buFont typeface="Wingdings" pitchFamily="2" charset="2"/>
              <a:buNone/>
            </a:pPr>
            <a:r>
              <a:rPr lang="en-US" sz="1600" b="1" i="1" dirty="0"/>
              <a:t>     }</a:t>
            </a:r>
          </a:p>
          <a:p>
            <a:pPr eaLnBrk="1" hangingPunct="1">
              <a:lnSpc>
                <a:spcPct val="80000"/>
              </a:lnSpc>
              <a:buFont typeface="Wingdings" pitchFamily="2" charset="2"/>
              <a:buNone/>
            </a:pPr>
            <a:r>
              <a:rPr lang="en-US" sz="1600" b="1" i="1" dirty="0"/>
              <a:t>  public </a:t>
            </a:r>
            <a:r>
              <a:rPr lang="en-US" sz="1600" b="1" i="1" dirty="0">
                <a:solidFill>
                  <a:schemeClr val="hlink"/>
                </a:solidFill>
              </a:rPr>
              <a:t>Monster</a:t>
            </a:r>
            <a:r>
              <a:rPr lang="en-US" sz="1600" b="1" i="1" dirty="0"/>
              <a:t>( </a:t>
            </a:r>
            <a:r>
              <a:rPr lang="en-US" sz="1600" b="1" i="1" dirty="0" err="1"/>
              <a:t>int</a:t>
            </a:r>
            <a:r>
              <a:rPr lang="en-US" sz="1600" b="1" i="1" dirty="0"/>
              <a:t> health, </a:t>
            </a:r>
            <a:r>
              <a:rPr lang="en-US" sz="1600" b="1" i="1" dirty="0" err="1"/>
              <a:t>int</a:t>
            </a:r>
            <a:r>
              <a:rPr lang="en-US" sz="1600" b="1" i="1" dirty="0"/>
              <a:t> ammo, string name )</a:t>
            </a:r>
          </a:p>
          <a:p>
            <a:pPr eaLnBrk="1" hangingPunct="1">
              <a:lnSpc>
                <a:spcPct val="80000"/>
              </a:lnSpc>
              <a:buFont typeface="Wingdings" pitchFamily="2" charset="2"/>
              <a:buNone/>
            </a:pPr>
            <a:r>
              <a:rPr lang="en-US" sz="1600" b="1" i="1" dirty="0"/>
              <a:t>     {</a:t>
            </a:r>
          </a:p>
          <a:p>
            <a:pPr eaLnBrk="1" hangingPunct="1">
              <a:lnSpc>
                <a:spcPct val="80000"/>
              </a:lnSpc>
              <a:buFont typeface="Wingdings" pitchFamily="2" charset="2"/>
              <a:buNone/>
            </a:pPr>
            <a:r>
              <a:rPr lang="en-US" sz="1600" b="1" i="1" dirty="0"/>
              <a:t>         this.name  = name;</a:t>
            </a:r>
          </a:p>
          <a:p>
            <a:pPr eaLnBrk="1" hangingPunct="1">
              <a:lnSpc>
                <a:spcPct val="80000"/>
              </a:lnSpc>
              <a:buNone/>
            </a:pPr>
            <a:r>
              <a:rPr lang="en-US" sz="1600" b="1" i="1" dirty="0"/>
              <a:t>         </a:t>
            </a:r>
            <a:r>
              <a:rPr lang="en-US" sz="1600" b="1" i="1" dirty="0" err="1"/>
              <a:t>this.health</a:t>
            </a:r>
            <a:r>
              <a:rPr lang="en-US" sz="1600" b="1" i="1" dirty="0"/>
              <a:t> = health</a:t>
            </a:r>
            <a:r>
              <a:rPr lang="ru-RU" sz="1600" b="1" i="1" dirty="0"/>
              <a:t> </a:t>
            </a:r>
            <a:r>
              <a:rPr lang="en-US" sz="1600" b="1" i="1" dirty="0"/>
              <a:t>&gt; 0 ? health : 0 ;</a:t>
            </a:r>
          </a:p>
          <a:p>
            <a:pPr eaLnBrk="1" hangingPunct="1">
              <a:lnSpc>
                <a:spcPct val="80000"/>
              </a:lnSpc>
              <a:buFont typeface="Wingdings" pitchFamily="2" charset="2"/>
              <a:buNone/>
            </a:pPr>
            <a:r>
              <a:rPr lang="en-US" sz="1600" b="1" i="1" dirty="0"/>
              <a:t>         </a:t>
            </a:r>
            <a:r>
              <a:rPr lang="en-US" sz="1600" b="1" i="1" dirty="0" err="1"/>
              <a:t>this.ammo</a:t>
            </a:r>
            <a:r>
              <a:rPr lang="en-US" sz="1600" b="1" i="1" dirty="0"/>
              <a:t> = ammo &gt; 0 ? ammo : 0 ;</a:t>
            </a:r>
          </a:p>
          <a:p>
            <a:pPr eaLnBrk="1" hangingPunct="1">
              <a:lnSpc>
                <a:spcPct val="80000"/>
              </a:lnSpc>
              <a:buFont typeface="Wingdings" pitchFamily="2" charset="2"/>
              <a:buNone/>
            </a:pPr>
            <a:r>
              <a:rPr lang="en-US" sz="1600" b="1" i="1" dirty="0"/>
              <a:t>     }</a:t>
            </a:r>
          </a:p>
          <a:p>
            <a:pPr eaLnBrk="1" hangingPunct="1">
              <a:lnSpc>
                <a:spcPct val="80000"/>
              </a:lnSpc>
              <a:buFont typeface="Wingdings" pitchFamily="2" charset="2"/>
              <a:buNone/>
            </a:pPr>
            <a:r>
              <a:rPr lang="en-US" sz="1600" dirty="0"/>
              <a:t>  </a:t>
            </a:r>
            <a:r>
              <a:rPr lang="en-US" sz="1400" dirty="0"/>
              <a:t>public string </a:t>
            </a:r>
            <a:r>
              <a:rPr lang="en-US" sz="1400" dirty="0" err="1"/>
              <a:t>GetName</a:t>
            </a:r>
            <a:r>
              <a:rPr lang="en-US" sz="1400" dirty="0"/>
              <a:t>()</a:t>
            </a:r>
            <a:r>
              <a:rPr lang="ru-RU" sz="1400" dirty="0"/>
              <a:t>  </a:t>
            </a:r>
            <a:r>
              <a:rPr lang="en-US" sz="1400" dirty="0"/>
              <a:t>   // </a:t>
            </a:r>
            <a:r>
              <a:rPr lang="ru-RU" sz="1400" dirty="0"/>
              <a:t>метод</a:t>
            </a:r>
            <a:endParaRPr lang="en-US" sz="1400" dirty="0"/>
          </a:p>
          <a:p>
            <a:pPr eaLnBrk="1" hangingPunct="1">
              <a:lnSpc>
                <a:spcPct val="80000"/>
              </a:lnSpc>
              <a:buFont typeface="Wingdings" pitchFamily="2" charset="2"/>
              <a:buNone/>
            </a:pPr>
            <a:r>
              <a:rPr lang="en-US" sz="1400" dirty="0"/>
              <a:t>    {  return name;   }</a:t>
            </a:r>
          </a:p>
          <a:p>
            <a:pPr eaLnBrk="1" hangingPunct="1">
              <a:lnSpc>
                <a:spcPct val="80000"/>
              </a:lnSpc>
              <a:buFont typeface="Wingdings" pitchFamily="2" charset="2"/>
              <a:buNone/>
            </a:pPr>
            <a:r>
              <a:rPr lang="en-US" sz="1400" dirty="0"/>
              <a:t>  public </a:t>
            </a:r>
            <a:r>
              <a:rPr lang="en-US" sz="1400" dirty="0" err="1"/>
              <a:t>int</a:t>
            </a:r>
            <a:r>
              <a:rPr lang="en-US" sz="1400" dirty="0"/>
              <a:t> </a:t>
            </a:r>
            <a:r>
              <a:rPr lang="en-US" sz="1400" dirty="0" err="1"/>
              <a:t>GetAmmo</a:t>
            </a:r>
            <a:r>
              <a:rPr lang="en-US" sz="1400" dirty="0"/>
              <a:t>() </a:t>
            </a:r>
            <a:r>
              <a:rPr lang="ru-RU" sz="1400" dirty="0"/>
              <a:t>       </a:t>
            </a:r>
            <a:r>
              <a:rPr lang="en-US" sz="1400" dirty="0"/>
              <a:t>// </a:t>
            </a:r>
            <a:r>
              <a:rPr lang="ru-RU" sz="1400" dirty="0"/>
              <a:t>метод</a:t>
            </a:r>
            <a:endParaRPr lang="en-US" sz="1400" dirty="0"/>
          </a:p>
          <a:p>
            <a:pPr eaLnBrk="1" hangingPunct="1">
              <a:lnSpc>
                <a:spcPct val="80000"/>
              </a:lnSpc>
              <a:buFont typeface="Wingdings" pitchFamily="2" charset="2"/>
              <a:buNone/>
            </a:pPr>
            <a:r>
              <a:rPr lang="en-US" sz="1400" dirty="0"/>
              <a:t>     {  return ammo;}</a:t>
            </a:r>
          </a:p>
          <a:p>
            <a:pPr eaLnBrk="1" hangingPunct="1">
              <a:lnSpc>
                <a:spcPct val="80000"/>
              </a:lnSpc>
              <a:buFont typeface="Wingdings" pitchFamily="2" charset="2"/>
              <a:buNone/>
            </a:pPr>
            <a:r>
              <a:rPr lang="en-US" sz="1600" dirty="0"/>
              <a:t>       </a:t>
            </a:r>
          </a:p>
        </p:txBody>
      </p:sp>
      <p:sp>
        <p:nvSpPr>
          <p:cNvPr id="39942" name="Rectangle 4"/>
          <p:cNvSpPr>
            <a:spLocks noChangeArrowheads="1"/>
          </p:cNvSpPr>
          <p:nvPr/>
        </p:nvSpPr>
        <p:spPr bwMode="auto">
          <a:xfrm>
            <a:off x="5148263" y="549275"/>
            <a:ext cx="3995737" cy="5975350"/>
          </a:xfrm>
          <a:prstGeom prst="rect">
            <a:avLst/>
          </a:prstGeom>
          <a:solidFill>
            <a:schemeClr val="accent2"/>
          </a:solidFill>
          <a:ln w="9525">
            <a:solidFill>
              <a:schemeClr val="tx1"/>
            </a:solidFill>
            <a:miter lim="800000"/>
            <a:headEnd/>
            <a:tailEnd/>
          </a:ln>
        </p:spPr>
        <p:txBody>
          <a:bodyPr/>
          <a:lstStyle/>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public </a:t>
            </a:r>
            <a:r>
              <a:rPr lang="en-US" sz="1400" dirty="0" err="1">
                <a:latin typeface="Verdana" pitchFamily="34" charset="0"/>
              </a:rPr>
              <a:t>int</a:t>
            </a:r>
            <a:r>
              <a:rPr lang="en-US" sz="1400" dirty="0">
                <a:latin typeface="Verdana" pitchFamily="34" charset="0"/>
              </a:rPr>
              <a:t> </a:t>
            </a:r>
            <a:r>
              <a:rPr lang="en-US" sz="1400" dirty="0">
                <a:solidFill>
                  <a:srgbClr val="006600"/>
                </a:solidFill>
                <a:latin typeface="Verdana" pitchFamily="34" charset="0"/>
              </a:rPr>
              <a:t>Health</a:t>
            </a:r>
            <a:r>
              <a:rPr lang="en-US" sz="1400" dirty="0">
                <a:latin typeface="Verdana" pitchFamily="34" charset="0"/>
              </a:rPr>
              <a:t> {                // </a:t>
            </a:r>
            <a:r>
              <a:rPr lang="en-US" sz="1400" dirty="0" err="1">
                <a:latin typeface="Verdana" pitchFamily="34" charset="0"/>
              </a:rPr>
              <a:t>свойство</a:t>
            </a:r>
            <a:endParaRPr lang="en-US"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r>
              <a:rPr lang="en-US" sz="1400" dirty="0">
                <a:solidFill>
                  <a:srgbClr val="006600"/>
                </a:solidFill>
                <a:latin typeface="Verdana" pitchFamily="34" charset="0"/>
              </a:rPr>
              <a:t>get</a:t>
            </a:r>
            <a:r>
              <a:rPr lang="en-US" sz="1400" dirty="0">
                <a:latin typeface="Verdana" pitchFamily="34" charset="0"/>
              </a:rPr>
              <a:t> { return health;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r>
              <a:rPr lang="en-US" sz="1400" dirty="0">
                <a:solidFill>
                  <a:srgbClr val="006600"/>
                </a:solidFill>
                <a:latin typeface="Verdana" pitchFamily="34" charset="0"/>
              </a:rPr>
              <a:t>set</a:t>
            </a:r>
            <a:r>
              <a:rPr lang="en-US" sz="1400" dirty="0">
                <a:latin typeface="Verdana" pitchFamily="34" charset="0"/>
              </a:rPr>
              <a:t> { if (value &gt; 0) health = value;</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else           </a:t>
            </a:r>
            <a:r>
              <a:rPr lang="ru-RU" sz="1400" dirty="0">
                <a:latin typeface="Verdana" pitchFamily="34" charset="0"/>
              </a:rPr>
              <a:t>    </a:t>
            </a:r>
            <a:r>
              <a:rPr lang="en-US" sz="1400" dirty="0">
                <a:latin typeface="Verdana" pitchFamily="34" charset="0"/>
              </a:rPr>
              <a:t>health = 0;</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endParaRPr lang="ru-RU"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public void Passport()</a:t>
            </a:r>
            <a:r>
              <a:rPr lang="ru-RU" sz="1400" dirty="0">
                <a:latin typeface="Verdana" pitchFamily="34" charset="0"/>
              </a:rPr>
              <a:t>               </a:t>
            </a:r>
            <a:r>
              <a:rPr lang="en-US" sz="1400" dirty="0">
                <a:latin typeface="Verdana" pitchFamily="34" charset="0"/>
              </a:rPr>
              <a:t>// </a:t>
            </a:r>
            <a:r>
              <a:rPr lang="ru-RU" sz="1400" dirty="0">
                <a:latin typeface="Verdana" pitchFamily="34" charset="0"/>
              </a:rPr>
              <a:t>метод</a:t>
            </a:r>
            <a:endParaRPr lang="en-US"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   </a:t>
            </a:r>
            <a:r>
              <a:rPr lang="en-US" sz="1400" dirty="0" err="1">
                <a:latin typeface="Verdana" pitchFamily="34" charset="0"/>
              </a:rPr>
              <a:t>Console.WriteLine</a:t>
            </a:r>
            <a:r>
              <a:rPr lang="en-US" sz="1400" dirty="0">
                <a:latin typeface="Verdana" pitchFamily="34" charset="0"/>
              </a:rPr>
              <a:t>( </a:t>
            </a:r>
            <a:endParaRPr lang="ru-RU"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ru-RU" sz="1400" dirty="0">
                <a:latin typeface="Verdana" pitchFamily="34" charset="0"/>
              </a:rPr>
              <a:t>  </a:t>
            </a:r>
            <a:r>
              <a:rPr lang="en-US" sz="1400" dirty="0">
                <a:latin typeface="Verdana" pitchFamily="34" charset="0"/>
              </a:rPr>
              <a:t>"Monster {0} \t health = {1} </a:t>
            </a:r>
            <a:r>
              <a:rPr lang="ru-RU" sz="1400" dirty="0">
                <a:latin typeface="Verdana" pitchFamily="34" charset="0"/>
              </a:rPr>
              <a:t>\</a:t>
            </a:r>
          </a:p>
          <a:p>
            <a:pPr marL="342900" indent="-342900">
              <a:lnSpc>
                <a:spcPct val="80000"/>
              </a:lnSpc>
              <a:spcBef>
                <a:spcPct val="20000"/>
              </a:spcBef>
              <a:spcAft>
                <a:spcPct val="10000"/>
              </a:spcAft>
              <a:buClr>
                <a:schemeClr val="folHlink"/>
              </a:buClr>
              <a:buSzPct val="75000"/>
              <a:buFont typeface="Wingdings" pitchFamily="2" charset="2"/>
              <a:buNone/>
            </a:pPr>
            <a:r>
              <a:rPr lang="ru-RU" sz="1400" dirty="0">
                <a:latin typeface="Verdana" pitchFamily="34" charset="0"/>
              </a:rPr>
              <a:t>    </a:t>
            </a:r>
            <a:r>
              <a:rPr lang="en-US" sz="1400" dirty="0">
                <a:latin typeface="Verdana" pitchFamily="34" charset="0"/>
              </a:rPr>
              <a:t>ammo = {2}", name, health, ammo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endParaRPr lang="en-US"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public override string </a:t>
            </a:r>
            <a:r>
              <a:rPr lang="en-US" sz="1400" dirty="0" err="1">
                <a:latin typeface="Verdana" pitchFamily="34" charset="0"/>
              </a:rPr>
              <a:t>ToString</a:t>
            </a:r>
            <a:r>
              <a:rPr lang="en-US" sz="1400" dirty="0">
                <a:latin typeface="Verdana" pitchFamily="34" charset="0"/>
              </a:rPr>
              <a:t>(){</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string </a:t>
            </a:r>
            <a:r>
              <a:rPr lang="en-US" sz="1400" dirty="0" err="1">
                <a:latin typeface="Verdana" pitchFamily="34" charset="0"/>
              </a:rPr>
              <a:t>buf</a:t>
            </a:r>
            <a:r>
              <a:rPr lang="en-US" sz="1400" dirty="0">
                <a:latin typeface="Verdana" pitchFamily="34" charset="0"/>
              </a:rPr>
              <a:t> = </a:t>
            </a:r>
            <a:r>
              <a:rPr lang="en-US" sz="1400" dirty="0" err="1">
                <a:latin typeface="Verdana" pitchFamily="34" charset="0"/>
              </a:rPr>
              <a:t>string.Format</a:t>
            </a:r>
            <a:r>
              <a:rPr lang="en-US" sz="1400" dirty="0">
                <a:latin typeface="Verdana" pitchFamily="34" charset="0"/>
              </a:rPr>
              <a:t>(</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"Monster {0} \t health = {1}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ammo = {2}", name, health, ammo);</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return </a:t>
            </a:r>
            <a:r>
              <a:rPr lang="en-US" sz="1400" dirty="0" err="1">
                <a:latin typeface="Verdana" pitchFamily="34" charset="0"/>
              </a:rPr>
              <a:t>buf</a:t>
            </a:r>
            <a:r>
              <a:rPr lang="en-US" sz="1400"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endParaRPr lang="en-US"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r>
              <a:rPr lang="en-US" sz="1400" dirty="0">
                <a:solidFill>
                  <a:schemeClr val="hlink"/>
                </a:solidFill>
                <a:latin typeface="Verdana" pitchFamily="34" charset="0"/>
              </a:rPr>
              <a:t>string name;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solidFill>
                  <a:schemeClr val="hlink"/>
                </a:solidFill>
                <a:latin typeface="Verdana" pitchFamily="34" charset="0"/>
              </a:rPr>
              <a:t>  </a:t>
            </a:r>
            <a:r>
              <a:rPr lang="en-US" sz="1400" dirty="0" err="1">
                <a:solidFill>
                  <a:schemeClr val="hlink"/>
                </a:solidFill>
                <a:latin typeface="Verdana" pitchFamily="34" charset="0"/>
              </a:rPr>
              <a:t>int</a:t>
            </a:r>
            <a:r>
              <a:rPr lang="en-US" sz="1400" dirty="0">
                <a:solidFill>
                  <a:schemeClr val="hlink"/>
                </a:solidFill>
                <a:latin typeface="Verdana" pitchFamily="34" charset="0"/>
              </a:rPr>
              <a:t> health, ammo;</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a:t>
            </a:r>
            <a:endParaRPr lang="ru-RU" sz="1400" dirty="0">
              <a:latin typeface="Verdana" pitchFamily="34" charset="0"/>
            </a:endParaRPr>
          </a:p>
        </p:txBody>
      </p:sp>
      <p:sp>
        <p:nvSpPr>
          <p:cNvPr id="8" name="Прямоугольник 7"/>
          <p:cNvSpPr/>
          <p:nvPr/>
        </p:nvSpPr>
        <p:spPr>
          <a:xfrm>
            <a:off x="3347864" y="764704"/>
            <a:ext cx="5634880" cy="1477328"/>
          </a:xfrm>
          <a:prstGeom prst="rect">
            <a:avLst/>
          </a:prstGeom>
          <a:solidFill>
            <a:schemeClr val="accent1"/>
          </a:solidFill>
          <a:ln>
            <a:solidFill>
              <a:srgbClr val="002060"/>
            </a:solidFill>
          </a:ln>
        </p:spPr>
        <p:txBody>
          <a:bodyPr wrap="square">
            <a:spAutoFit/>
          </a:bodyPr>
          <a:lstStyle/>
          <a:p>
            <a:pPr eaLnBrk="1" hangingPunct="1">
              <a:lnSpc>
                <a:spcPct val="110000"/>
              </a:lnSpc>
              <a:spcAft>
                <a:spcPct val="20000"/>
              </a:spcAft>
              <a:buFont typeface="Wingdings" pitchFamily="2" charset="2"/>
              <a:buNone/>
            </a:pPr>
            <a:r>
              <a:rPr lang="en-US" dirty="0">
                <a:solidFill>
                  <a:schemeClr val="hlink"/>
                </a:solidFill>
              </a:rPr>
              <a:t>Monster </a:t>
            </a:r>
            <a:r>
              <a:rPr lang="en-US" dirty="0" err="1">
                <a:solidFill>
                  <a:schemeClr val="hlink"/>
                </a:solidFill>
              </a:rPr>
              <a:t>Vasia</a:t>
            </a:r>
            <a:r>
              <a:rPr lang="en-US" dirty="0">
                <a:solidFill>
                  <a:schemeClr val="hlink"/>
                </a:solidFill>
              </a:rPr>
              <a:t> = new Monster(); </a:t>
            </a:r>
            <a:endParaRPr lang="ru-RU" dirty="0">
              <a:solidFill>
                <a:schemeClr val="hlink"/>
              </a:solidFill>
            </a:endParaRPr>
          </a:p>
          <a:p>
            <a:pPr eaLnBrk="1" hangingPunct="1">
              <a:lnSpc>
                <a:spcPct val="110000"/>
              </a:lnSpc>
              <a:spcAft>
                <a:spcPct val="20000"/>
              </a:spcAft>
              <a:buFont typeface="Wingdings" pitchFamily="2" charset="2"/>
              <a:buNone/>
            </a:pPr>
            <a:r>
              <a:rPr lang="en-US" dirty="0">
                <a:solidFill>
                  <a:schemeClr val="hlink"/>
                </a:solidFill>
              </a:rPr>
              <a:t>Monster </a:t>
            </a:r>
            <a:r>
              <a:rPr lang="en-US" dirty="0" err="1">
                <a:solidFill>
                  <a:schemeClr val="hlink"/>
                </a:solidFill>
              </a:rPr>
              <a:t>Petya</a:t>
            </a:r>
            <a:r>
              <a:rPr lang="en-US" dirty="0">
                <a:solidFill>
                  <a:schemeClr val="hlink"/>
                </a:solidFill>
              </a:rPr>
              <a:t> = new Monster(“</a:t>
            </a:r>
            <a:r>
              <a:rPr lang="ru-RU" dirty="0">
                <a:solidFill>
                  <a:schemeClr val="hlink"/>
                </a:solidFill>
              </a:rPr>
              <a:t>Петя</a:t>
            </a:r>
            <a:r>
              <a:rPr lang="en-US" dirty="0">
                <a:solidFill>
                  <a:schemeClr val="hlink"/>
                </a:solidFill>
              </a:rPr>
              <a:t>“);</a:t>
            </a:r>
          </a:p>
          <a:p>
            <a:pPr>
              <a:lnSpc>
                <a:spcPct val="110000"/>
              </a:lnSpc>
              <a:spcAft>
                <a:spcPct val="20000"/>
              </a:spcAft>
            </a:pPr>
            <a:r>
              <a:rPr lang="en-US" dirty="0">
                <a:solidFill>
                  <a:schemeClr val="hlink"/>
                </a:solidFill>
              </a:rPr>
              <a:t>Monster </a:t>
            </a:r>
            <a:r>
              <a:rPr lang="en-US" dirty="0" err="1">
                <a:solidFill>
                  <a:schemeClr val="hlink"/>
                </a:solidFill>
              </a:rPr>
              <a:t>Masha</a:t>
            </a:r>
            <a:r>
              <a:rPr lang="en-US" dirty="0">
                <a:solidFill>
                  <a:schemeClr val="hlink"/>
                </a:solidFill>
              </a:rPr>
              <a:t> = new Monster(</a:t>
            </a:r>
            <a:r>
              <a:rPr lang="ru-RU" dirty="0">
                <a:solidFill>
                  <a:schemeClr val="hlink"/>
                </a:solidFill>
              </a:rPr>
              <a:t>150, 3000</a:t>
            </a:r>
            <a:r>
              <a:rPr lang="en-US" dirty="0">
                <a:solidFill>
                  <a:schemeClr val="hlink"/>
                </a:solidFill>
              </a:rPr>
              <a:t>, “</a:t>
            </a:r>
            <a:r>
              <a:rPr lang="ru-RU" dirty="0">
                <a:solidFill>
                  <a:schemeClr val="hlink"/>
                </a:solidFill>
              </a:rPr>
              <a:t>Мария</a:t>
            </a:r>
            <a:r>
              <a:rPr lang="en-US" dirty="0">
                <a:solidFill>
                  <a:schemeClr val="hlink"/>
                </a:solidFill>
              </a:rPr>
              <a:t>”); </a:t>
            </a:r>
            <a:endParaRPr lang="ru-RU" dirty="0">
              <a:solidFill>
                <a:schemeClr val="hlink"/>
              </a:solidFill>
            </a:endParaRPr>
          </a:p>
          <a:p>
            <a:pPr eaLnBrk="1" hangingPunct="1">
              <a:lnSpc>
                <a:spcPct val="110000"/>
              </a:lnSpc>
              <a:spcAft>
                <a:spcPct val="20000"/>
              </a:spcAft>
              <a:buFont typeface="Wingdings" pitchFamily="2" charset="2"/>
              <a:buNone/>
            </a:pPr>
            <a:endParaRPr lang="ru-RU" dirty="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9942"/>
                                        </p:tgtEl>
                                        <p:attrNameLst>
                                          <p:attrName>ppt_x</p:attrName>
                                        </p:attrNameLst>
                                      </p:cBhvr>
                                      <p:tavLst>
                                        <p:tav tm="0">
                                          <p:val>
                                            <p:strVal val="ppt_x"/>
                                          </p:val>
                                        </p:tav>
                                        <p:tav tm="100000">
                                          <p:val>
                                            <p:strVal val="ppt_x"/>
                                          </p:val>
                                        </p:tav>
                                      </p:tavLst>
                                    </p:anim>
                                    <p:anim calcmode="lin" valueType="num">
                                      <p:cBhvr additive="base">
                                        <p:cTn id="7" dur="500"/>
                                        <p:tgtEl>
                                          <p:spTgt spid="39942"/>
                                        </p:tgtEl>
                                        <p:attrNameLst>
                                          <p:attrName>ppt_y</p:attrName>
                                        </p:attrNameLst>
                                      </p:cBhvr>
                                      <p:tavLst>
                                        <p:tav tm="0">
                                          <p:val>
                                            <p:strVal val="ppt_y"/>
                                          </p:val>
                                        </p:tav>
                                        <p:tav tm="100000">
                                          <p:val>
                                            <p:strVal val="1+ppt_h/2"/>
                                          </p:val>
                                        </p:tav>
                                      </p:tavLst>
                                    </p:anim>
                                    <p:set>
                                      <p:cBhvr>
                                        <p:cTn id="8" dur="1" fill="hold">
                                          <p:stCondLst>
                                            <p:cond delay="499"/>
                                          </p:stCondLst>
                                        </p:cTn>
                                        <p:tgtEl>
                                          <p:spTgt spid="3994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2" grpId="0" animBg="1"/>
      <p:bldP spid="8"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74226670-6FFB-4CF5-B1D8-BB17DE152342}" type="slidenum">
              <a:rPr lang="ru-RU"/>
              <a:pPr>
                <a:defRPr/>
              </a:pPr>
              <a:t>69</a:t>
            </a:fld>
            <a:endParaRPr lang="ru-RU"/>
          </a:p>
        </p:txBody>
      </p:sp>
      <p:sp>
        <p:nvSpPr>
          <p:cNvPr id="40964" name="Rectangle 2"/>
          <p:cNvSpPr>
            <a:spLocks noGrp="1" noChangeArrowheads="1"/>
          </p:cNvSpPr>
          <p:nvPr>
            <p:ph type="title"/>
          </p:nvPr>
        </p:nvSpPr>
        <p:spPr/>
        <p:txBody>
          <a:bodyPr/>
          <a:lstStyle/>
          <a:p>
            <a:pPr eaLnBrk="1" hangingPunct="1"/>
            <a:r>
              <a:rPr lang="ru-RU"/>
              <a:t>Свойства</a:t>
            </a:r>
          </a:p>
        </p:txBody>
      </p:sp>
      <p:sp>
        <p:nvSpPr>
          <p:cNvPr id="40965" name="Rectangle 3"/>
          <p:cNvSpPr>
            <a:spLocks noGrp="1" noChangeArrowheads="1"/>
          </p:cNvSpPr>
          <p:nvPr>
            <p:ph type="body" idx="1"/>
          </p:nvPr>
        </p:nvSpPr>
        <p:spPr>
          <a:xfrm>
            <a:off x="179388" y="620713"/>
            <a:ext cx="8843962" cy="6048375"/>
          </a:xfrm>
          <a:noFill/>
        </p:spPr>
        <p:txBody>
          <a:bodyPr/>
          <a:lstStyle/>
          <a:p>
            <a:pPr eaLnBrk="1" hangingPunct="1">
              <a:lnSpc>
                <a:spcPct val="110000"/>
              </a:lnSpc>
              <a:spcAft>
                <a:spcPct val="20000"/>
              </a:spcAft>
            </a:pPr>
            <a:r>
              <a:rPr lang="ru-RU" sz="1800"/>
              <a:t>Свойства служат для организации доступа к полям класса. Как правило, свойство определяет методы доступа к закрытому полю. </a:t>
            </a:r>
          </a:p>
          <a:p>
            <a:pPr eaLnBrk="1" hangingPunct="1">
              <a:lnSpc>
                <a:spcPct val="110000"/>
              </a:lnSpc>
              <a:spcAft>
                <a:spcPct val="20000"/>
              </a:spcAft>
            </a:pPr>
            <a:r>
              <a:rPr lang="ru-RU" sz="1800"/>
              <a:t>Свойства обеспечивают разделение между внутренним состоянием объекта и его интерфейсом.</a:t>
            </a:r>
          </a:p>
          <a:p>
            <a:pPr eaLnBrk="1" hangingPunct="1">
              <a:lnSpc>
                <a:spcPct val="110000"/>
              </a:lnSpc>
              <a:spcAft>
                <a:spcPct val="20000"/>
              </a:spcAft>
            </a:pPr>
            <a:r>
              <a:rPr lang="ru-RU" sz="1800"/>
              <a:t>Синтаксис свойства:</a:t>
            </a:r>
          </a:p>
          <a:p>
            <a:pPr eaLnBrk="1" hangingPunct="1">
              <a:lnSpc>
                <a:spcPct val="110000"/>
              </a:lnSpc>
              <a:spcAft>
                <a:spcPct val="20000"/>
              </a:spcAft>
              <a:buFont typeface="Wingdings" pitchFamily="2" charset="2"/>
              <a:buNone/>
            </a:pPr>
            <a:r>
              <a:rPr lang="ru-RU" sz="1800" b="1"/>
              <a:t>[ спецификаторы ] тип имя_свойства</a:t>
            </a:r>
          </a:p>
          <a:p>
            <a:pPr eaLnBrk="1" hangingPunct="1">
              <a:lnSpc>
                <a:spcPct val="110000"/>
              </a:lnSpc>
              <a:spcAft>
                <a:spcPct val="20000"/>
              </a:spcAft>
              <a:buFont typeface="Wingdings" pitchFamily="2" charset="2"/>
              <a:buNone/>
            </a:pPr>
            <a:r>
              <a:rPr lang="ru-RU" sz="1800" b="1"/>
              <a:t>{</a:t>
            </a:r>
          </a:p>
          <a:p>
            <a:pPr eaLnBrk="1" hangingPunct="1">
              <a:lnSpc>
                <a:spcPct val="110000"/>
              </a:lnSpc>
              <a:spcAft>
                <a:spcPct val="20000"/>
              </a:spcAft>
              <a:buFont typeface="Wingdings" pitchFamily="2" charset="2"/>
              <a:buNone/>
            </a:pPr>
            <a:r>
              <a:rPr lang="ru-RU" sz="1800" b="1"/>
              <a:t>    [ get код_доступа ]</a:t>
            </a:r>
          </a:p>
          <a:p>
            <a:pPr eaLnBrk="1" hangingPunct="1">
              <a:lnSpc>
                <a:spcPct val="110000"/>
              </a:lnSpc>
              <a:spcAft>
                <a:spcPct val="20000"/>
              </a:spcAft>
              <a:buFont typeface="Wingdings" pitchFamily="2" charset="2"/>
              <a:buNone/>
            </a:pPr>
            <a:r>
              <a:rPr lang="ru-RU" sz="1800" b="1"/>
              <a:t>    [ set код_доступа ]</a:t>
            </a:r>
          </a:p>
          <a:p>
            <a:pPr eaLnBrk="1" hangingPunct="1">
              <a:lnSpc>
                <a:spcPct val="110000"/>
              </a:lnSpc>
              <a:spcAft>
                <a:spcPct val="20000"/>
              </a:spcAft>
              <a:buFont typeface="Wingdings" pitchFamily="2" charset="2"/>
              <a:buNone/>
            </a:pPr>
            <a:r>
              <a:rPr lang="ru-RU" sz="1800" b="1"/>
              <a:t>}</a:t>
            </a:r>
          </a:p>
          <a:p>
            <a:pPr eaLnBrk="1" hangingPunct="1">
              <a:lnSpc>
                <a:spcPct val="110000"/>
              </a:lnSpc>
              <a:spcAft>
                <a:spcPct val="20000"/>
              </a:spcAft>
              <a:buFont typeface="Wingdings" pitchFamily="2" charset="2"/>
              <a:buNone/>
            </a:pPr>
            <a:r>
              <a:rPr lang="ru-RU" sz="1800"/>
              <a:t>При обращении к свойству автоматически вызываются указанные в нем блоки чтения (</a:t>
            </a:r>
            <a:r>
              <a:rPr lang="ru-RU" sz="1800" b="1"/>
              <a:t>get)</a:t>
            </a:r>
            <a:r>
              <a:rPr lang="ru-RU" sz="1800"/>
              <a:t> и установки (</a:t>
            </a:r>
            <a:r>
              <a:rPr lang="ru-RU" sz="1800" b="1"/>
              <a:t>set)</a:t>
            </a:r>
            <a:r>
              <a:rPr lang="ru-RU" sz="1800"/>
              <a:t>.</a:t>
            </a:r>
          </a:p>
          <a:p>
            <a:pPr eaLnBrk="1" hangingPunct="1">
              <a:lnSpc>
                <a:spcPct val="110000"/>
              </a:lnSpc>
              <a:spcAft>
                <a:spcPct val="20000"/>
              </a:spcAft>
            </a:pPr>
            <a:r>
              <a:rPr lang="ru-RU" sz="1800"/>
              <a:t>Может отсутствовать либо часть get, либо set, но не обе одновременно. Если отсутствует часть set, свойство доступно только для чтения (</a:t>
            </a:r>
            <a:r>
              <a:rPr lang="en-US" sz="1800"/>
              <a:t>read</a:t>
            </a:r>
            <a:r>
              <a:rPr lang="ru-RU" sz="1800"/>
              <a:t>-</a:t>
            </a:r>
            <a:r>
              <a:rPr lang="en-US" sz="1800"/>
              <a:t>only</a:t>
            </a:r>
            <a:r>
              <a:rPr lang="ru-RU" sz="1800"/>
              <a:t>), если отсутствует get - только для записи (</a:t>
            </a:r>
            <a:r>
              <a:rPr lang="en-US" sz="1800"/>
              <a:t>write</a:t>
            </a:r>
            <a:r>
              <a:rPr lang="ru-RU" sz="1800"/>
              <a:t>-</a:t>
            </a:r>
            <a:r>
              <a:rPr lang="en-US" sz="1800"/>
              <a:t>only</a:t>
            </a:r>
            <a:r>
              <a:rPr lang="ru-RU" sz="1800"/>
              <a:t>).</a:t>
            </a:r>
            <a:endParaRPr lang="ru-RU" sz="18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Дата 2"/>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19459" name="Номер слайда 4"/>
          <p:cNvSpPr>
            <a:spLocks noGrp="1"/>
          </p:cNvSpPr>
          <p:nvPr>
            <p:ph type="sldNum" sz="quarter" idx="12"/>
          </p:nvPr>
        </p:nvSpPr>
        <p:spPr>
          <a:noFill/>
        </p:spPr>
        <p:txBody>
          <a:bodyPr/>
          <a:lstStyle/>
          <a:p>
            <a:fld id="{D9BD95D6-9EBB-4B34-AF7D-9070EFF5DE53}" type="slidenum">
              <a:rPr lang="ru-RU" smtClean="0">
                <a:solidFill>
                  <a:srgbClr val="000000"/>
                </a:solidFill>
              </a:rPr>
              <a:pPr/>
              <a:t>7</a:t>
            </a:fld>
            <a:endParaRPr lang="ru-RU">
              <a:solidFill>
                <a:srgbClr val="000000"/>
              </a:solidFill>
            </a:endParaRPr>
          </a:p>
        </p:txBody>
      </p:sp>
      <p:graphicFrame>
        <p:nvGraphicFramePr>
          <p:cNvPr id="221259" name="Group 75"/>
          <p:cNvGraphicFramePr>
            <a:graphicFrameLocks noGrp="1"/>
          </p:cNvGraphicFramePr>
          <p:nvPr/>
        </p:nvGraphicFramePr>
        <p:xfrm>
          <a:off x="179388" y="765175"/>
          <a:ext cx="8964611" cy="6010752"/>
        </p:xfrm>
        <a:graphic>
          <a:graphicData uri="http://schemas.openxmlformats.org/drawingml/2006/table">
            <a:tbl>
              <a:tblPr/>
              <a:tblGrid>
                <a:gridCol w="1249258">
                  <a:extLst>
                    <a:ext uri="{9D8B030D-6E8A-4147-A177-3AD203B41FA5}">
                      <a16:colId xmlns:a16="http://schemas.microsoft.com/office/drawing/2014/main" val="20000"/>
                    </a:ext>
                  </a:extLst>
                </a:gridCol>
                <a:gridCol w="1478679">
                  <a:extLst>
                    <a:ext uri="{9D8B030D-6E8A-4147-A177-3AD203B41FA5}">
                      <a16:colId xmlns:a16="http://schemas.microsoft.com/office/drawing/2014/main" val="20001"/>
                    </a:ext>
                  </a:extLst>
                </a:gridCol>
                <a:gridCol w="1302412">
                  <a:extLst>
                    <a:ext uri="{9D8B030D-6E8A-4147-A177-3AD203B41FA5}">
                      <a16:colId xmlns:a16="http://schemas.microsoft.com/office/drawing/2014/main" val="20002"/>
                    </a:ext>
                  </a:extLst>
                </a:gridCol>
                <a:gridCol w="2234471">
                  <a:extLst>
                    <a:ext uri="{9D8B030D-6E8A-4147-A177-3AD203B41FA5}">
                      <a16:colId xmlns:a16="http://schemas.microsoft.com/office/drawing/2014/main" val="20003"/>
                    </a:ext>
                  </a:extLst>
                </a:gridCol>
                <a:gridCol w="1512168">
                  <a:extLst>
                    <a:ext uri="{9D8B030D-6E8A-4147-A177-3AD203B41FA5}">
                      <a16:colId xmlns:a16="http://schemas.microsoft.com/office/drawing/2014/main" val="20004"/>
                    </a:ext>
                  </a:extLst>
                </a:gridCol>
                <a:gridCol w="1187623">
                  <a:extLst>
                    <a:ext uri="{9D8B030D-6E8A-4147-A177-3AD203B41FA5}">
                      <a16:colId xmlns:a16="http://schemas.microsoft.com/office/drawing/2014/main" val="20005"/>
                    </a:ext>
                  </a:extLst>
                </a:gridCol>
              </a:tblGrid>
              <a:tr h="950988">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Название</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1588" marR="0" lvl="0" indent="11113"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Ключевое слово</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folHlink"/>
                          </a:solidFill>
                          <a:effectLst/>
                          <a:latin typeface="Arial" charset="0"/>
                          <a:ea typeface="Times New Roman" pitchFamily="18" charset="0"/>
                          <a:cs typeface="Arial" charset="0"/>
                        </a:rPr>
                        <a:t>Тип .NET </a:t>
                      </a:r>
                      <a:endParaRPr kumimoji="0" lang="ru-RU" sz="4000" b="0" i="0" u="none" strike="noStrike" cap="none" normalizeH="0" baseline="0" dirty="0">
                        <a:ln>
                          <a:noFill/>
                        </a:ln>
                        <a:solidFill>
                          <a:schemeClr val="fo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11113"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Диапазон значений</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Описание</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Размер в битах</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49380">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folHlink"/>
                          </a:solidFill>
                          <a:effectLst/>
                          <a:latin typeface="Times New Roman" pitchFamily="18" charset="0"/>
                          <a:cs typeface="Times New Roman" pitchFamily="18" charset="0"/>
                        </a:rPr>
                        <a:t>Булевский</a:t>
                      </a:r>
                      <a:endParaRPr kumimoji="0" lang="ru-RU" sz="3600" b="0" i="0" u="none" strike="noStrike" cap="none" normalizeH="0" baseline="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bool</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Boolean</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true</a:t>
                      </a:r>
                      <a:r>
                        <a:rPr kumimoji="0" lang="ru-RU" sz="1800" b="1" i="0" u="none" strike="noStrike" cap="none" normalizeH="0" baseline="0">
                          <a:ln>
                            <a:noFill/>
                          </a:ln>
                          <a:solidFill>
                            <a:schemeClr val="tx1"/>
                          </a:solidFill>
                          <a:effectLst/>
                          <a:latin typeface="Times New Roman" pitchFamily="18" charset="0"/>
                          <a:ea typeface="Times New Roman" pitchFamily="18" charset="0"/>
                          <a:cs typeface="Courier New" pitchFamily="49" charset="0"/>
                        </a:rPr>
                        <a:t>,</a:t>
                      </a: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 false</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10000"/>
                        </a:spcAft>
                        <a:buClr>
                          <a:schemeClr val="folHlink"/>
                        </a:buClr>
                        <a:buSzPct val="75000"/>
                        <a:buFont typeface="Wingdings" pitchFamily="2" charset="2"/>
                        <a:buNone/>
                        <a:tabLst/>
                      </a:pPr>
                      <a:endParaRPr kumimoji="0" lang="ru-RU" sz="4800" b="0" i="0" u="none" strike="noStrike" cap="none" normalizeH="0" baseline="0">
                        <a:ln>
                          <a:noFill/>
                        </a:ln>
                        <a:solidFill>
                          <a:schemeClr val="tx1"/>
                        </a:solidFill>
                        <a:effectLst/>
                        <a:latin typeface="Verdana"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10000"/>
                        </a:spcAft>
                        <a:buClr>
                          <a:schemeClr val="folHlink"/>
                        </a:buClr>
                        <a:buSzPct val="75000"/>
                        <a:buFont typeface="Wingdings" pitchFamily="2" charset="2"/>
                        <a:buNone/>
                        <a:tabLst/>
                      </a:pPr>
                      <a:endParaRPr kumimoji="0" lang="ru-RU" sz="4800" b="0" i="0" u="none" strike="noStrike" cap="none" normalizeH="0" baseline="0">
                        <a:ln>
                          <a:noFill/>
                        </a:ln>
                        <a:solidFill>
                          <a:schemeClr val="tx1"/>
                        </a:solidFill>
                        <a:effectLst/>
                        <a:latin typeface="Verdana"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236">
                <a:tc rowSpan="8">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folHlink"/>
                          </a:solidFill>
                          <a:effectLst/>
                          <a:latin typeface="Times New Roman" pitchFamily="18" charset="0"/>
                          <a:cs typeface="Times New Roman" pitchFamily="18" charset="0"/>
                        </a:rPr>
                        <a:t>Целые</a:t>
                      </a:r>
                      <a:endParaRPr kumimoji="0" lang="ru-RU" sz="3600" b="0" i="0" u="none" strike="noStrike" cap="none" normalizeH="0" baseline="0" dirty="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sbyte</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SByte</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a:t>
                      </a:r>
                      <a:r>
                        <a:rPr kumimoji="0" lang="ru-RU" sz="1800" b="0" i="0" u="none" strike="noStrike" cap="none" normalizeH="0" baseline="0">
                          <a:ln>
                            <a:noFill/>
                          </a:ln>
                          <a:solidFill>
                            <a:schemeClr val="tx1"/>
                          </a:solidFill>
                          <a:effectLst/>
                          <a:latin typeface="Times New Roman" pitchFamily="18" charset="0"/>
                          <a:cs typeface="Times New Roman" pitchFamily="18" charset="0"/>
                        </a:rPr>
                        <a:t>128 — 127</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8</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5360">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byte</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Byte</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0 — 255</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беззнаковое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8</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7236">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short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Int16</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–32768 —32767</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16</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95360">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ushort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UInt16</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0 — 65535</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беззнаковое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16</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57236">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int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Int32</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a:t>
                      </a:r>
                      <a:r>
                        <a:rPr kumimoji="0" lang="en-US" sz="1800" b="0" i="0" u="none" strike="noStrike" cap="none" normalizeH="0" baseline="0">
                          <a:ln>
                            <a:noFill/>
                          </a:ln>
                          <a:solidFill>
                            <a:schemeClr val="tx1"/>
                          </a:solidFill>
                          <a:effectLst/>
                          <a:latin typeface="Times New Roman" pitchFamily="18" charset="0"/>
                          <a:cs typeface="Times New Roman" pitchFamily="18" charset="0"/>
                        </a:rPr>
                        <a:t>–</a:t>
                      </a:r>
                      <a:r>
                        <a:rPr kumimoji="0" lang="ru-RU" sz="1800" b="0" i="0" u="none" strike="noStrike" cap="none" normalizeH="0" baseline="0">
                          <a:ln>
                            <a:noFill/>
                          </a:ln>
                          <a:solidFill>
                            <a:schemeClr val="tx1"/>
                          </a:solidFill>
                          <a:effectLst/>
                          <a:latin typeface="Times New Roman" pitchFamily="18" charset="0"/>
                          <a:cs typeface="Times New Roman" pitchFamily="18" charset="0"/>
                        </a:rPr>
                        <a:t>2•10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9</a:t>
                      </a:r>
                      <a:r>
                        <a:rPr kumimoji="0" lang="ru-RU" sz="1800" b="0" i="0" u="none" strike="noStrike" cap="none" normalizeH="0" baseline="0">
                          <a:ln>
                            <a:noFill/>
                          </a:ln>
                          <a:solidFill>
                            <a:schemeClr val="tx1"/>
                          </a:solidFill>
                          <a:effectLst/>
                          <a:latin typeface="Times New Roman" pitchFamily="18" charset="0"/>
                          <a:cs typeface="Times New Roman" pitchFamily="18" charset="0"/>
                        </a:rPr>
                        <a:t> — 2•10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9</a:t>
                      </a:r>
                      <a:r>
                        <a:rPr kumimoji="0" lang="ru-RU" sz="1800" b="0" i="0" u="none" strike="noStrike" cap="none" normalizeH="0" baseline="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32</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95360">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uint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UInt32</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≈(0 — 4•10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9</a:t>
                      </a:r>
                      <a:r>
                        <a:rPr kumimoji="0" lang="ru-RU" sz="1800" b="0" i="0" u="none" strike="noStrike" cap="none" normalizeH="0" baseline="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беззнаковое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32</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57236">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long</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Int64</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≈(–9•10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18</a:t>
                      </a:r>
                      <a:r>
                        <a:rPr kumimoji="0" lang="ru-RU" sz="1800" b="0" i="0" u="none" strike="noStrike" cap="none" normalizeH="0" baseline="0">
                          <a:ln>
                            <a:noFill/>
                          </a:ln>
                          <a:solidFill>
                            <a:schemeClr val="tx1"/>
                          </a:solidFill>
                          <a:effectLst/>
                          <a:latin typeface="Times New Roman" pitchFamily="18" charset="0"/>
                          <a:cs typeface="Times New Roman" pitchFamily="18" charset="0"/>
                        </a:rPr>
                        <a:t> — 9•10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18</a:t>
                      </a:r>
                      <a:r>
                        <a:rPr kumimoji="0" lang="ru-RU" sz="1800" b="0" i="0" u="none" strike="noStrike" cap="none" normalizeH="0" baseline="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64</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95360">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hlink"/>
                          </a:solidFill>
                          <a:effectLst/>
                          <a:latin typeface="a_FuturaRound" pitchFamily="34" charset="-52"/>
                          <a:ea typeface="Times New Roman" pitchFamily="18" charset="0"/>
                          <a:cs typeface="Courier New" pitchFamily="49" charset="0"/>
                        </a:rPr>
                        <a:t>ulong</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UInt64</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≈(0— 18•10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18</a:t>
                      </a:r>
                      <a:r>
                        <a:rPr kumimoji="0" lang="ru-RU" sz="1800" b="0" i="0" u="none" strike="noStrike" cap="none" normalizeH="0" baseline="0">
                          <a:ln>
                            <a:noFill/>
                          </a:ln>
                          <a:solidFill>
                            <a:schemeClr val="tx1"/>
                          </a:solidFill>
                          <a:effectLst/>
                          <a:latin typeface="Times New Roman" pitchFamily="18" charset="0"/>
                          <a:cs typeface="Times New Roman" pitchFamily="18" charset="0"/>
                        </a:rPr>
                        <a: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беззнаковое</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a:ln>
                            <a:noFill/>
                          </a:ln>
                          <a:solidFill>
                            <a:schemeClr val="tx1"/>
                          </a:solidFill>
                          <a:effectLst/>
                          <a:latin typeface="Times New Roman" pitchFamily="18" charset="0"/>
                          <a:cs typeface="Times New Roman" pitchFamily="18" charset="0"/>
                        </a:rPr>
                        <a:t>64</a:t>
                      </a:r>
                      <a:endParaRPr kumimoji="0" lang="ru-RU" sz="3600" b="1"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9532" name="Rectangle 74"/>
          <p:cNvSpPr>
            <a:spLocks noGrp="1" noChangeArrowheads="1"/>
          </p:cNvSpPr>
          <p:nvPr>
            <p:ph type="title"/>
          </p:nvPr>
        </p:nvSpPr>
        <p:spPr/>
        <p:txBody>
          <a:bodyPr/>
          <a:lstStyle/>
          <a:p>
            <a:pPr eaLnBrk="1" hangingPunct="1"/>
            <a:r>
              <a:rPr lang="ru-RU"/>
              <a:t>Логический</a:t>
            </a:r>
            <a:r>
              <a:rPr lang="en-US"/>
              <a:t> (</a:t>
            </a:r>
            <a:r>
              <a:rPr lang="ru-RU"/>
              <a:t>булевский) и целые</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5288" y="-388965"/>
            <a:ext cx="6408712" cy="954107"/>
          </a:xfrm>
        </p:spPr>
        <p:txBody>
          <a:bodyPr/>
          <a:lstStyle/>
          <a:p>
            <a:br>
              <a:rPr lang="en-US" dirty="0"/>
            </a:br>
            <a:r>
              <a:rPr lang="ru-RU" dirty="0"/>
              <a:t>Пример: счетчик</a:t>
            </a:r>
            <a:r>
              <a:rPr lang="en-US" dirty="0"/>
              <a:t> (</a:t>
            </a:r>
            <a:r>
              <a:rPr lang="ru-RU" dirty="0"/>
              <a:t>свойства) </a:t>
            </a:r>
          </a:p>
        </p:txBody>
      </p:sp>
      <p:sp>
        <p:nvSpPr>
          <p:cNvPr id="3" name="Содержимое 2"/>
          <p:cNvSpPr>
            <a:spLocks noGrp="1"/>
          </p:cNvSpPr>
          <p:nvPr>
            <p:ph idx="1"/>
          </p:nvPr>
        </p:nvSpPr>
        <p:spPr>
          <a:xfrm>
            <a:off x="251520" y="188640"/>
            <a:ext cx="8892480" cy="6048672"/>
          </a:xfrm>
        </p:spPr>
        <p:txBody>
          <a:bodyPr/>
          <a:lstStyle/>
          <a:p>
            <a:pPr>
              <a:buNone/>
            </a:pPr>
            <a:r>
              <a:rPr lang="en-US" sz="1900" dirty="0"/>
              <a:t>class Counter</a:t>
            </a:r>
          </a:p>
          <a:p>
            <a:pPr>
              <a:buNone/>
            </a:pPr>
            <a:r>
              <a:rPr lang="en-US" sz="1900" dirty="0"/>
              <a:t>{      public Counter() { }</a:t>
            </a:r>
          </a:p>
          <a:p>
            <a:pPr>
              <a:buNone/>
            </a:pPr>
            <a:r>
              <a:rPr lang="en-US" sz="1900" dirty="0"/>
              <a:t>        public Counter( </a:t>
            </a:r>
            <a:r>
              <a:rPr lang="en-US" sz="1900" dirty="0" err="1"/>
              <a:t>int</a:t>
            </a:r>
            <a:r>
              <a:rPr lang="en-US" sz="1900" dirty="0"/>
              <a:t> n )</a:t>
            </a:r>
            <a:r>
              <a:rPr lang="ru-RU" sz="1900" dirty="0"/>
              <a:t> </a:t>
            </a:r>
            <a:r>
              <a:rPr lang="en-US" sz="1900" dirty="0"/>
              <a:t>{</a:t>
            </a:r>
            <a:r>
              <a:rPr lang="ru-RU" sz="1900" dirty="0"/>
              <a:t> </a:t>
            </a:r>
            <a:r>
              <a:rPr lang="en-US" sz="1900" dirty="0" err="1"/>
              <a:t>this.n</a:t>
            </a:r>
            <a:r>
              <a:rPr lang="en-US" sz="1900" dirty="0"/>
              <a:t> = n &gt; 0 ? n : 0;</a:t>
            </a:r>
            <a:r>
              <a:rPr lang="ru-RU" sz="1900" dirty="0"/>
              <a:t> </a:t>
            </a:r>
            <a:r>
              <a:rPr lang="en-US" sz="1900" dirty="0"/>
              <a:t>}</a:t>
            </a:r>
            <a:endParaRPr lang="ru-RU" sz="1900" dirty="0"/>
          </a:p>
          <a:p>
            <a:pPr>
              <a:buNone/>
            </a:pPr>
            <a:r>
              <a:rPr lang="ru-RU" sz="1900" b="1" dirty="0"/>
              <a:t>        </a:t>
            </a:r>
            <a:r>
              <a:rPr lang="en-US" sz="1900" b="1" dirty="0"/>
              <a:t>public </a:t>
            </a:r>
            <a:r>
              <a:rPr lang="en-US" sz="1900" b="1" dirty="0" err="1"/>
              <a:t>int</a:t>
            </a:r>
            <a:r>
              <a:rPr lang="en-US" sz="1900" b="1" dirty="0"/>
              <a:t> N</a:t>
            </a:r>
          </a:p>
          <a:p>
            <a:pPr>
              <a:buNone/>
            </a:pPr>
            <a:r>
              <a:rPr lang="en-US" sz="1900" b="1" dirty="0"/>
              <a:t>        {</a:t>
            </a:r>
            <a:r>
              <a:rPr lang="ru-RU" sz="1900" b="1" dirty="0"/>
              <a:t> </a:t>
            </a:r>
            <a:r>
              <a:rPr lang="en-US" sz="1900" b="1" dirty="0"/>
              <a:t> </a:t>
            </a:r>
            <a:r>
              <a:rPr lang="en-US" sz="1900" b="1" dirty="0">
                <a:solidFill>
                  <a:srgbClr val="C00000"/>
                </a:solidFill>
              </a:rPr>
              <a:t>get</a:t>
            </a:r>
            <a:r>
              <a:rPr lang="en-US" sz="1900" b="1" dirty="0"/>
              <a:t> { return n; }</a:t>
            </a:r>
          </a:p>
          <a:p>
            <a:pPr>
              <a:buNone/>
            </a:pPr>
            <a:r>
              <a:rPr lang="en-US" sz="1900" b="1" dirty="0"/>
              <a:t>          </a:t>
            </a:r>
            <a:r>
              <a:rPr lang="ru-RU" sz="1900" b="1" dirty="0"/>
              <a:t>  </a:t>
            </a:r>
            <a:r>
              <a:rPr lang="en-US" sz="1900" b="1" dirty="0">
                <a:solidFill>
                  <a:srgbClr val="C00000"/>
                </a:solidFill>
              </a:rPr>
              <a:t>set</a:t>
            </a:r>
            <a:r>
              <a:rPr lang="en-US" sz="1900" b="1" dirty="0"/>
              <a:t> { n = </a:t>
            </a:r>
            <a:r>
              <a:rPr lang="en-US" sz="1900" b="1" dirty="0">
                <a:solidFill>
                  <a:srgbClr val="006600"/>
                </a:solidFill>
              </a:rPr>
              <a:t>value</a:t>
            </a:r>
            <a:r>
              <a:rPr lang="en-US" sz="1900" b="1" dirty="0"/>
              <a:t> &gt; 0 ? </a:t>
            </a:r>
            <a:r>
              <a:rPr lang="en-US" sz="1900" b="1" dirty="0">
                <a:solidFill>
                  <a:srgbClr val="006600"/>
                </a:solidFill>
              </a:rPr>
              <a:t>value</a:t>
            </a:r>
            <a:r>
              <a:rPr lang="en-US" sz="1900" b="1" dirty="0"/>
              <a:t> : 0; }</a:t>
            </a:r>
          </a:p>
          <a:p>
            <a:pPr>
              <a:spcBef>
                <a:spcPts val="0"/>
              </a:spcBef>
              <a:spcAft>
                <a:spcPts val="0"/>
              </a:spcAft>
              <a:buNone/>
            </a:pPr>
            <a:r>
              <a:rPr lang="en-US" sz="1900" b="1" dirty="0"/>
              <a:t>        }</a:t>
            </a:r>
            <a:r>
              <a:rPr lang="ru-RU" sz="1900" b="1" dirty="0"/>
              <a:t>  </a:t>
            </a:r>
            <a:endParaRPr lang="en-US" sz="1900" b="1" dirty="0"/>
          </a:p>
          <a:p>
            <a:pPr>
              <a:buNone/>
            </a:pPr>
            <a:r>
              <a:rPr lang="en-US" sz="1900" i="1" dirty="0"/>
              <a:t>// </a:t>
            </a:r>
            <a:r>
              <a:rPr lang="ru-RU" sz="1900" i="1" dirty="0"/>
              <a:t>или: </a:t>
            </a:r>
            <a:r>
              <a:rPr lang="en-US" sz="2000" i="1" dirty="0">
                <a:solidFill>
                  <a:srgbClr val="C00000"/>
                </a:solidFill>
              </a:rPr>
              <a:t>set</a:t>
            </a:r>
            <a:r>
              <a:rPr lang="en-US" sz="2000" i="1" dirty="0"/>
              <a:t> { if (value &gt; 0) n = value; else throw new Exception();</a:t>
            </a:r>
            <a:r>
              <a:rPr lang="en-US" sz="2000" dirty="0"/>
              <a:t>}</a:t>
            </a:r>
            <a:endParaRPr lang="en-US" sz="1900" b="1" dirty="0"/>
          </a:p>
          <a:p>
            <a:pPr>
              <a:buNone/>
            </a:pPr>
            <a:r>
              <a:rPr lang="en-US" sz="1900" b="1" dirty="0">
                <a:solidFill>
                  <a:srgbClr val="7030A0"/>
                </a:solidFill>
              </a:rPr>
              <a:t>        </a:t>
            </a:r>
            <a:r>
              <a:rPr lang="en-US" sz="1900" b="1" dirty="0" err="1">
                <a:solidFill>
                  <a:srgbClr val="7030A0"/>
                </a:solidFill>
              </a:rPr>
              <a:t>int</a:t>
            </a:r>
            <a:r>
              <a:rPr lang="en-US" sz="1900" b="1" dirty="0">
                <a:solidFill>
                  <a:srgbClr val="7030A0"/>
                </a:solidFill>
              </a:rPr>
              <a:t> n;        // </a:t>
            </a:r>
            <a:r>
              <a:rPr lang="ru-RU" sz="1900" dirty="0"/>
              <a:t>поле, связанное со свойством </a:t>
            </a:r>
            <a:r>
              <a:rPr lang="en-US" sz="1900" dirty="0"/>
              <a:t>N</a:t>
            </a:r>
            <a:endParaRPr lang="en-US" sz="1900" b="1" dirty="0">
              <a:solidFill>
                <a:srgbClr val="7030A0"/>
              </a:solidFill>
            </a:endParaRPr>
          </a:p>
          <a:p>
            <a:pPr>
              <a:buNone/>
            </a:pPr>
            <a:r>
              <a:rPr lang="ru-RU" sz="1900" dirty="0"/>
              <a:t>}</a:t>
            </a:r>
          </a:p>
          <a:p>
            <a:pPr>
              <a:buNone/>
            </a:pPr>
            <a:r>
              <a:rPr lang="en-US" sz="1900" dirty="0">
                <a:solidFill>
                  <a:schemeClr val="bg1">
                    <a:lumMod val="10000"/>
                  </a:schemeClr>
                </a:solidFill>
              </a:rPr>
              <a:t>class Program</a:t>
            </a:r>
          </a:p>
          <a:p>
            <a:pPr>
              <a:buNone/>
            </a:pPr>
            <a:r>
              <a:rPr lang="ru-RU" sz="1900" dirty="0">
                <a:solidFill>
                  <a:schemeClr val="bg1">
                    <a:lumMod val="10000"/>
                  </a:schemeClr>
                </a:solidFill>
              </a:rPr>
              <a:t>{</a:t>
            </a:r>
            <a:r>
              <a:rPr lang="en-US" sz="1900" dirty="0">
                <a:solidFill>
                  <a:schemeClr val="bg1">
                    <a:lumMod val="10000"/>
                  </a:schemeClr>
                </a:solidFill>
              </a:rPr>
              <a:t>     static void Main(string[] </a:t>
            </a:r>
            <a:r>
              <a:rPr lang="en-US" sz="1900" dirty="0" err="1">
                <a:solidFill>
                  <a:schemeClr val="bg1">
                    <a:lumMod val="10000"/>
                  </a:schemeClr>
                </a:solidFill>
              </a:rPr>
              <a:t>args</a:t>
            </a:r>
            <a:r>
              <a:rPr lang="en-US" sz="1900" dirty="0">
                <a:solidFill>
                  <a:schemeClr val="bg1">
                    <a:lumMod val="10000"/>
                  </a:schemeClr>
                </a:solidFill>
              </a:rPr>
              <a:t>)</a:t>
            </a:r>
          </a:p>
          <a:p>
            <a:pPr>
              <a:buNone/>
            </a:pPr>
            <a:r>
              <a:rPr lang="ru-RU" sz="1900" dirty="0">
                <a:solidFill>
                  <a:schemeClr val="bg1">
                    <a:lumMod val="10000"/>
                  </a:schemeClr>
                </a:solidFill>
              </a:rPr>
              <a:t>       {  </a:t>
            </a:r>
            <a:r>
              <a:rPr lang="en-US" sz="1900" dirty="0">
                <a:solidFill>
                  <a:schemeClr val="bg1">
                    <a:lumMod val="10000"/>
                  </a:schemeClr>
                </a:solidFill>
              </a:rPr>
              <a:t>  Counter num = new Counter();</a:t>
            </a:r>
          </a:p>
          <a:p>
            <a:pPr>
              <a:buNone/>
            </a:pPr>
            <a:r>
              <a:rPr lang="en-US" sz="1900" dirty="0">
                <a:solidFill>
                  <a:schemeClr val="bg1">
                    <a:lumMod val="10000"/>
                  </a:schemeClr>
                </a:solidFill>
              </a:rPr>
              <a:t>             </a:t>
            </a:r>
            <a:r>
              <a:rPr lang="en-US" sz="1900" b="1" dirty="0" err="1">
                <a:solidFill>
                  <a:schemeClr val="bg1">
                    <a:lumMod val="10000"/>
                  </a:schemeClr>
                </a:solidFill>
              </a:rPr>
              <a:t>num.N</a:t>
            </a:r>
            <a:r>
              <a:rPr lang="en-US" sz="1900" b="1" dirty="0">
                <a:solidFill>
                  <a:schemeClr val="bg1">
                    <a:lumMod val="10000"/>
                  </a:schemeClr>
                </a:solidFill>
              </a:rPr>
              <a:t> = 5;</a:t>
            </a:r>
            <a:r>
              <a:rPr lang="ru-RU" sz="1900" b="1" dirty="0">
                <a:solidFill>
                  <a:schemeClr val="bg1">
                    <a:lumMod val="10000"/>
                  </a:schemeClr>
                </a:solidFill>
              </a:rPr>
              <a:t>           </a:t>
            </a:r>
            <a:r>
              <a:rPr lang="en-US" sz="1900" dirty="0">
                <a:solidFill>
                  <a:schemeClr val="bg1">
                    <a:lumMod val="10000"/>
                  </a:schemeClr>
                </a:solidFill>
              </a:rPr>
              <a:t>// </a:t>
            </a:r>
            <a:r>
              <a:rPr lang="ru-RU" sz="1900" dirty="0">
                <a:solidFill>
                  <a:schemeClr val="bg1">
                    <a:lumMod val="10000"/>
                  </a:schemeClr>
                </a:solidFill>
              </a:rPr>
              <a:t>  работает </a:t>
            </a:r>
            <a:r>
              <a:rPr lang="en-US" sz="1900" dirty="0">
                <a:solidFill>
                  <a:schemeClr val="bg1">
                    <a:lumMod val="10000"/>
                  </a:schemeClr>
                </a:solidFill>
              </a:rPr>
              <a:t>set</a:t>
            </a:r>
            <a:r>
              <a:rPr lang="ru-RU" sz="1900" b="1" dirty="0">
                <a:solidFill>
                  <a:schemeClr val="bg1">
                    <a:lumMod val="10000"/>
                  </a:schemeClr>
                </a:solidFill>
              </a:rPr>
              <a:t>  </a:t>
            </a:r>
          </a:p>
          <a:p>
            <a:pPr>
              <a:buNone/>
            </a:pPr>
            <a:r>
              <a:rPr lang="ru-RU" sz="1900" b="1" dirty="0">
                <a:solidFill>
                  <a:schemeClr val="bg1">
                    <a:lumMod val="10000"/>
                  </a:schemeClr>
                </a:solidFill>
              </a:rPr>
              <a:t>             </a:t>
            </a:r>
            <a:r>
              <a:rPr lang="en-US" sz="1900" b="1" dirty="0" err="1">
                <a:solidFill>
                  <a:schemeClr val="bg1">
                    <a:lumMod val="10000"/>
                  </a:schemeClr>
                </a:solidFill>
              </a:rPr>
              <a:t>int</a:t>
            </a:r>
            <a:r>
              <a:rPr lang="en-US" sz="1900" b="1" dirty="0">
                <a:solidFill>
                  <a:schemeClr val="bg1">
                    <a:lumMod val="10000"/>
                  </a:schemeClr>
                </a:solidFill>
              </a:rPr>
              <a:t> a = </a:t>
            </a:r>
            <a:r>
              <a:rPr lang="en-US" sz="1900" b="1" dirty="0" err="1">
                <a:solidFill>
                  <a:schemeClr val="bg1">
                    <a:lumMod val="10000"/>
                  </a:schemeClr>
                </a:solidFill>
              </a:rPr>
              <a:t>num.N</a:t>
            </a:r>
            <a:r>
              <a:rPr lang="en-US" sz="1900" b="1" dirty="0">
                <a:solidFill>
                  <a:schemeClr val="bg1">
                    <a:lumMod val="10000"/>
                  </a:schemeClr>
                </a:solidFill>
              </a:rPr>
              <a:t>;      </a:t>
            </a:r>
            <a:r>
              <a:rPr lang="en-US" sz="1900" dirty="0">
                <a:solidFill>
                  <a:schemeClr val="bg1">
                    <a:lumMod val="10000"/>
                  </a:schemeClr>
                </a:solidFill>
              </a:rPr>
              <a:t>// </a:t>
            </a:r>
            <a:r>
              <a:rPr lang="ru-RU" sz="1900" dirty="0">
                <a:solidFill>
                  <a:schemeClr val="bg1">
                    <a:lumMod val="10000"/>
                  </a:schemeClr>
                </a:solidFill>
              </a:rPr>
              <a:t>  работает </a:t>
            </a:r>
            <a:r>
              <a:rPr lang="en-US" sz="1900" dirty="0">
                <a:solidFill>
                  <a:schemeClr val="bg1">
                    <a:lumMod val="10000"/>
                  </a:schemeClr>
                </a:solidFill>
              </a:rPr>
              <a:t>get</a:t>
            </a:r>
          </a:p>
          <a:p>
            <a:pPr>
              <a:buNone/>
            </a:pPr>
            <a:r>
              <a:rPr lang="en-US" sz="1900" b="1" dirty="0">
                <a:solidFill>
                  <a:schemeClr val="bg1">
                    <a:lumMod val="10000"/>
                  </a:schemeClr>
                </a:solidFill>
              </a:rPr>
              <a:t>             </a:t>
            </a:r>
            <a:r>
              <a:rPr lang="en-US" sz="1900" b="1" dirty="0" err="1">
                <a:solidFill>
                  <a:schemeClr val="bg1">
                    <a:lumMod val="10000"/>
                  </a:schemeClr>
                </a:solidFill>
              </a:rPr>
              <a:t>num.N</a:t>
            </a:r>
            <a:r>
              <a:rPr lang="en-US" sz="1900" b="1" dirty="0">
                <a:solidFill>
                  <a:schemeClr val="bg1">
                    <a:lumMod val="10000"/>
                  </a:schemeClr>
                </a:solidFill>
              </a:rPr>
              <a:t>++;            </a:t>
            </a:r>
            <a:r>
              <a:rPr lang="en-US" sz="1900" dirty="0">
                <a:solidFill>
                  <a:schemeClr val="bg1">
                    <a:lumMod val="10000"/>
                  </a:schemeClr>
                </a:solidFill>
              </a:rPr>
              <a:t>// </a:t>
            </a:r>
            <a:r>
              <a:rPr lang="ru-RU" sz="1900" dirty="0">
                <a:solidFill>
                  <a:schemeClr val="bg1">
                    <a:lumMod val="10000"/>
                  </a:schemeClr>
                </a:solidFill>
              </a:rPr>
              <a:t>  работает </a:t>
            </a:r>
            <a:r>
              <a:rPr lang="en-US" sz="1900" dirty="0">
                <a:solidFill>
                  <a:schemeClr val="bg1">
                    <a:lumMod val="10000"/>
                  </a:schemeClr>
                </a:solidFill>
              </a:rPr>
              <a:t>get</a:t>
            </a:r>
            <a:r>
              <a:rPr lang="ru-RU" sz="1900" dirty="0">
                <a:solidFill>
                  <a:schemeClr val="bg1">
                    <a:lumMod val="10000"/>
                  </a:schemeClr>
                </a:solidFill>
              </a:rPr>
              <a:t>, а потом </a:t>
            </a:r>
            <a:r>
              <a:rPr lang="en-US" sz="1900" dirty="0">
                <a:solidFill>
                  <a:schemeClr val="bg1">
                    <a:lumMod val="10000"/>
                  </a:schemeClr>
                </a:solidFill>
              </a:rPr>
              <a:t>set </a:t>
            </a:r>
            <a:endParaRPr lang="en-US" sz="1900" b="1" dirty="0">
              <a:solidFill>
                <a:schemeClr val="bg1">
                  <a:lumMod val="10000"/>
                </a:schemeClr>
              </a:solidFill>
            </a:endParaRPr>
          </a:p>
          <a:p>
            <a:pPr>
              <a:buNone/>
            </a:pPr>
            <a:r>
              <a:rPr lang="ru-RU" sz="1900" b="1" dirty="0">
                <a:solidFill>
                  <a:schemeClr val="bg1">
                    <a:lumMod val="10000"/>
                  </a:schemeClr>
                </a:solidFill>
              </a:rPr>
              <a:t>            </a:t>
            </a:r>
            <a:r>
              <a:rPr lang="en-US" sz="1900" b="1" dirty="0">
                <a:solidFill>
                  <a:schemeClr val="bg1">
                    <a:lumMod val="10000"/>
                  </a:schemeClr>
                </a:solidFill>
              </a:rPr>
              <a:t> </a:t>
            </a:r>
            <a:r>
              <a:rPr lang="ru-RU" sz="1900" b="1" dirty="0">
                <a:solidFill>
                  <a:schemeClr val="bg1">
                    <a:lumMod val="10000"/>
                  </a:schemeClr>
                </a:solidFill>
              </a:rPr>
              <a:t>++</a:t>
            </a:r>
            <a:r>
              <a:rPr lang="en-US" sz="1900" b="1" dirty="0" err="1">
                <a:solidFill>
                  <a:schemeClr val="bg1">
                    <a:lumMod val="10000"/>
                  </a:schemeClr>
                </a:solidFill>
              </a:rPr>
              <a:t>num.N</a:t>
            </a:r>
            <a:r>
              <a:rPr lang="en-US" sz="1900" b="1" dirty="0">
                <a:solidFill>
                  <a:schemeClr val="bg1">
                    <a:lumMod val="10000"/>
                  </a:schemeClr>
                </a:solidFill>
              </a:rPr>
              <a:t>;            </a:t>
            </a:r>
            <a:r>
              <a:rPr lang="en-US" sz="1900" dirty="0">
                <a:solidFill>
                  <a:schemeClr val="bg1">
                    <a:lumMod val="10000"/>
                  </a:schemeClr>
                </a:solidFill>
              </a:rPr>
              <a:t>// </a:t>
            </a:r>
            <a:r>
              <a:rPr lang="ru-RU" sz="1900" dirty="0">
                <a:solidFill>
                  <a:schemeClr val="bg1">
                    <a:lumMod val="10000"/>
                  </a:schemeClr>
                </a:solidFill>
              </a:rPr>
              <a:t>  работает </a:t>
            </a:r>
            <a:r>
              <a:rPr lang="en-US" sz="1900" dirty="0">
                <a:solidFill>
                  <a:schemeClr val="bg1">
                    <a:lumMod val="10000"/>
                  </a:schemeClr>
                </a:solidFill>
              </a:rPr>
              <a:t>get</a:t>
            </a:r>
            <a:r>
              <a:rPr lang="ru-RU" sz="1900" dirty="0">
                <a:solidFill>
                  <a:schemeClr val="bg1">
                    <a:lumMod val="10000"/>
                  </a:schemeClr>
                </a:solidFill>
              </a:rPr>
              <a:t>, а потом </a:t>
            </a:r>
            <a:r>
              <a:rPr lang="en-US" sz="1900" dirty="0">
                <a:solidFill>
                  <a:schemeClr val="bg1">
                    <a:lumMod val="10000"/>
                  </a:schemeClr>
                </a:solidFill>
              </a:rPr>
              <a:t>set </a:t>
            </a:r>
            <a:endParaRPr lang="ru-RU" sz="1900" dirty="0">
              <a:solidFill>
                <a:schemeClr val="bg1">
                  <a:lumMod val="10000"/>
                </a:schemeClr>
              </a:solidFill>
            </a:endParaRPr>
          </a:p>
          <a:p>
            <a:pPr>
              <a:buNone/>
            </a:pPr>
            <a:r>
              <a:rPr lang="ru-RU" sz="1900" dirty="0">
                <a:solidFill>
                  <a:schemeClr val="bg1">
                    <a:lumMod val="10000"/>
                  </a:schemeClr>
                </a:solidFill>
              </a:rPr>
              <a:t>}}</a:t>
            </a:r>
          </a:p>
          <a:p>
            <a:pPr>
              <a:buNone/>
            </a:pPr>
            <a:endParaRPr lang="ru-RU" sz="1900" dirty="0">
              <a:solidFill>
                <a:schemeClr val="bg1">
                  <a:lumMod val="10000"/>
                </a:schemeClr>
              </a:solidFill>
            </a:endParaRPr>
          </a:p>
        </p:txBody>
      </p:sp>
      <p:sp>
        <p:nvSpPr>
          <p:cNvPr id="4" name="Дата 3"/>
          <p:cNvSpPr>
            <a:spLocks noGrp="1"/>
          </p:cNvSpPr>
          <p:nvPr>
            <p:ph type="dt" sz="half" idx="10"/>
          </p:nvPr>
        </p:nvSpPr>
        <p:spPr/>
        <p:txBody>
          <a:bodyPr/>
          <a:lstStyle/>
          <a:p>
            <a:pPr>
              <a:defRPr/>
            </a:pPr>
            <a:r>
              <a:rPr lang="en-US" dirty="0"/>
              <a:t>©</a:t>
            </a:r>
            <a:r>
              <a:rPr lang="ru-RU" dirty="0"/>
              <a:t>Павловская Т.А. (СПбГУ ИТМО)</a:t>
            </a:r>
          </a:p>
        </p:txBody>
      </p:sp>
      <p:sp>
        <p:nvSpPr>
          <p:cNvPr id="5" name="Номер слайда 4"/>
          <p:cNvSpPr>
            <a:spLocks noGrp="1"/>
          </p:cNvSpPr>
          <p:nvPr>
            <p:ph type="sldNum" sz="quarter" idx="12"/>
          </p:nvPr>
        </p:nvSpPr>
        <p:spPr/>
        <p:txBody>
          <a:bodyPr/>
          <a:lstStyle/>
          <a:p>
            <a:pPr>
              <a:defRPr/>
            </a:pPr>
            <a:fld id="{DDCFCDFB-0BC5-4D1B-940E-65EBAB0BD19A}" type="slidenum">
              <a:rPr lang="ru-RU" smtClean="0"/>
              <a:pPr>
                <a:defRPr/>
              </a:pPr>
              <a:t>70</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1" end="1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5" end="1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6" end="1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7" name="Номер слайда 5"/>
          <p:cNvSpPr>
            <a:spLocks noGrp="1"/>
          </p:cNvSpPr>
          <p:nvPr>
            <p:ph type="sldNum" sz="quarter" idx="12"/>
          </p:nvPr>
        </p:nvSpPr>
        <p:spPr/>
        <p:txBody>
          <a:bodyPr/>
          <a:lstStyle/>
          <a:p>
            <a:pPr>
              <a:defRPr/>
            </a:pPr>
            <a:fld id="{D0876895-17E5-4993-ABE1-63AD4BD78C38}" type="slidenum">
              <a:rPr lang="ru-RU"/>
              <a:pPr>
                <a:defRPr/>
              </a:pPr>
              <a:t>71</a:t>
            </a:fld>
            <a:endParaRPr lang="ru-RU"/>
          </a:p>
        </p:txBody>
      </p:sp>
      <p:sp>
        <p:nvSpPr>
          <p:cNvPr id="43012" name="Rectangle 2"/>
          <p:cNvSpPr>
            <a:spLocks noGrp="1" noChangeArrowheads="1"/>
          </p:cNvSpPr>
          <p:nvPr>
            <p:ph type="title"/>
          </p:nvPr>
        </p:nvSpPr>
        <p:spPr/>
        <p:txBody>
          <a:bodyPr/>
          <a:lstStyle/>
          <a:p>
            <a:pPr eaLnBrk="1" hangingPunct="1"/>
            <a:r>
              <a:rPr lang="ru-RU" dirty="0"/>
              <a:t>Сквозной пример класса: свойства</a:t>
            </a:r>
          </a:p>
        </p:txBody>
      </p:sp>
      <p:sp>
        <p:nvSpPr>
          <p:cNvPr id="43013" name="Rectangle 3"/>
          <p:cNvSpPr>
            <a:spLocks noGrp="1" noChangeArrowheads="1"/>
          </p:cNvSpPr>
          <p:nvPr>
            <p:ph type="body" idx="1"/>
          </p:nvPr>
        </p:nvSpPr>
        <p:spPr>
          <a:xfrm>
            <a:off x="179388" y="692150"/>
            <a:ext cx="4176712" cy="5976938"/>
          </a:xfrm>
          <a:solidFill>
            <a:schemeClr val="accent2"/>
          </a:solidFill>
          <a:ln>
            <a:solidFill>
              <a:schemeClr val="tx1"/>
            </a:solidFill>
          </a:ln>
        </p:spPr>
        <p:txBody>
          <a:bodyPr/>
          <a:lstStyle/>
          <a:p>
            <a:pPr eaLnBrk="1" hangingPunct="1">
              <a:lnSpc>
                <a:spcPct val="80000"/>
              </a:lnSpc>
              <a:buFont typeface="Wingdings" pitchFamily="2" charset="2"/>
              <a:buNone/>
            </a:pPr>
            <a:r>
              <a:rPr lang="en-US" sz="1400"/>
              <a:t>class Monster {</a:t>
            </a:r>
          </a:p>
          <a:p>
            <a:pPr eaLnBrk="1" hangingPunct="1">
              <a:lnSpc>
                <a:spcPct val="80000"/>
              </a:lnSpc>
              <a:buFont typeface="Wingdings" pitchFamily="2" charset="2"/>
              <a:buNone/>
            </a:pPr>
            <a:r>
              <a:rPr lang="en-US" sz="1400"/>
              <a:t>    public </a:t>
            </a:r>
            <a:r>
              <a:rPr lang="en-US" sz="1400">
                <a:solidFill>
                  <a:schemeClr val="hlink"/>
                </a:solidFill>
              </a:rPr>
              <a:t>Monster</a:t>
            </a:r>
            <a:r>
              <a:rPr lang="en-US" sz="1400"/>
              <a:t>()</a:t>
            </a:r>
            <a:r>
              <a:rPr lang="ru-RU" sz="1400"/>
              <a:t>      </a:t>
            </a:r>
            <a:r>
              <a:rPr lang="en-US" sz="1400"/>
              <a:t>// </a:t>
            </a:r>
            <a:r>
              <a:rPr lang="ru-RU" sz="1400"/>
              <a:t>конструктор</a:t>
            </a:r>
            <a:endParaRPr lang="en-US" sz="1400"/>
          </a:p>
          <a:p>
            <a:pPr eaLnBrk="1" hangingPunct="1">
              <a:lnSpc>
                <a:spcPct val="80000"/>
              </a:lnSpc>
              <a:buFont typeface="Wingdings" pitchFamily="2" charset="2"/>
              <a:buNone/>
            </a:pPr>
            <a:r>
              <a:rPr lang="en-US" sz="1400"/>
              <a:t>    {</a:t>
            </a:r>
          </a:p>
          <a:p>
            <a:pPr eaLnBrk="1" hangingPunct="1">
              <a:lnSpc>
                <a:spcPct val="80000"/>
              </a:lnSpc>
              <a:buFont typeface="Wingdings" pitchFamily="2" charset="2"/>
              <a:buNone/>
            </a:pPr>
            <a:r>
              <a:rPr lang="en-US" sz="1400"/>
              <a:t>            this.name  = "Noname";</a:t>
            </a:r>
          </a:p>
          <a:p>
            <a:pPr eaLnBrk="1" hangingPunct="1">
              <a:lnSpc>
                <a:spcPct val="80000"/>
              </a:lnSpc>
              <a:buFont typeface="Wingdings" pitchFamily="2" charset="2"/>
              <a:buNone/>
            </a:pPr>
            <a:r>
              <a:rPr lang="en-US" sz="1400"/>
              <a:t>            this.health = 100;</a:t>
            </a:r>
          </a:p>
          <a:p>
            <a:pPr eaLnBrk="1" hangingPunct="1">
              <a:lnSpc>
                <a:spcPct val="80000"/>
              </a:lnSpc>
              <a:buFont typeface="Wingdings" pitchFamily="2" charset="2"/>
              <a:buNone/>
            </a:pPr>
            <a:r>
              <a:rPr lang="en-US" sz="1400"/>
              <a:t>            this.ammo = 100;</a:t>
            </a:r>
          </a:p>
          <a:p>
            <a:pPr eaLnBrk="1" hangingPunct="1">
              <a:lnSpc>
                <a:spcPct val="80000"/>
              </a:lnSpc>
              <a:buFont typeface="Wingdings" pitchFamily="2" charset="2"/>
              <a:buNone/>
            </a:pPr>
            <a:r>
              <a:rPr lang="en-US" sz="1400"/>
              <a:t>    }</a:t>
            </a:r>
          </a:p>
          <a:p>
            <a:pPr eaLnBrk="1" hangingPunct="1">
              <a:lnSpc>
                <a:spcPct val="80000"/>
              </a:lnSpc>
              <a:buFont typeface="Wingdings" pitchFamily="2" charset="2"/>
              <a:buNone/>
            </a:pPr>
            <a:r>
              <a:rPr lang="en-US" sz="1400"/>
              <a:t>  public </a:t>
            </a:r>
            <a:r>
              <a:rPr lang="en-US" sz="1400">
                <a:solidFill>
                  <a:schemeClr val="hlink"/>
                </a:solidFill>
              </a:rPr>
              <a:t>Monster</a:t>
            </a:r>
            <a:r>
              <a:rPr lang="en-US" sz="1400"/>
              <a:t>( string name ) : this()</a:t>
            </a:r>
          </a:p>
          <a:p>
            <a:pPr eaLnBrk="1" hangingPunct="1">
              <a:lnSpc>
                <a:spcPct val="80000"/>
              </a:lnSpc>
              <a:buFont typeface="Wingdings" pitchFamily="2" charset="2"/>
              <a:buNone/>
            </a:pPr>
            <a:r>
              <a:rPr lang="en-US" sz="1400"/>
              <a:t>    {</a:t>
            </a:r>
          </a:p>
          <a:p>
            <a:pPr eaLnBrk="1" hangingPunct="1">
              <a:lnSpc>
                <a:spcPct val="80000"/>
              </a:lnSpc>
              <a:buFont typeface="Wingdings" pitchFamily="2" charset="2"/>
              <a:buNone/>
            </a:pPr>
            <a:r>
              <a:rPr lang="en-US" sz="1400"/>
              <a:t>            this.name = name;</a:t>
            </a:r>
          </a:p>
          <a:p>
            <a:pPr eaLnBrk="1" hangingPunct="1">
              <a:lnSpc>
                <a:spcPct val="80000"/>
              </a:lnSpc>
              <a:buFont typeface="Wingdings" pitchFamily="2" charset="2"/>
              <a:buNone/>
            </a:pPr>
            <a:r>
              <a:rPr lang="en-US" sz="1400"/>
              <a:t>     }</a:t>
            </a:r>
          </a:p>
          <a:p>
            <a:pPr eaLnBrk="1" hangingPunct="1">
              <a:lnSpc>
                <a:spcPct val="80000"/>
              </a:lnSpc>
              <a:buFont typeface="Wingdings" pitchFamily="2" charset="2"/>
              <a:buNone/>
            </a:pPr>
            <a:r>
              <a:rPr lang="en-US" sz="1400"/>
              <a:t>  public </a:t>
            </a:r>
            <a:r>
              <a:rPr lang="en-US" sz="1400">
                <a:solidFill>
                  <a:schemeClr val="hlink"/>
                </a:solidFill>
              </a:rPr>
              <a:t>Monster</a:t>
            </a:r>
            <a:r>
              <a:rPr lang="en-US" sz="1400"/>
              <a:t>( int health, int ammo, string name )</a:t>
            </a:r>
          </a:p>
          <a:p>
            <a:pPr eaLnBrk="1" hangingPunct="1">
              <a:lnSpc>
                <a:spcPct val="80000"/>
              </a:lnSpc>
              <a:buFont typeface="Wingdings" pitchFamily="2" charset="2"/>
              <a:buNone/>
            </a:pPr>
            <a:r>
              <a:rPr lang="en-US" sz="1400"/>
              <a:t>     {</a:t>
            </a:r>
          </a:p>
          <a:p>
            <a:pPr eaLnBrk="1" hangingPunct="1">
              <a:lnSpc>
                <a:spcPct val="80000"/>
              </a:lnSpc>
              <a:buFont typeface="Wingdings" pitchFamily="2" charset="2"/>
              <a:buNone/>
            </a:pPr>
            <a:r>
              <a:rPr lang="en-US" sz="1400"/>
              <a:t>            this.name  = name;</a:t>
            </a:r>
          </a:p>
          <a:p>
            <a:pPr eaLnBrk="1" hangingPunct="1">
              <a:lnSpc>
                <a:spcPct val="80000"/>
              </a:lnSpc>
              <a:buFont typeface="Wingdings" pitchFamily="2" charset="2"/>
              <a:buNone/>
            </a:pPr>
            <a:r>
              <a:rPr lang="en-US" sz="1400"/>
              <a:t>            this.health = health;</a:t>
            </a:r>
          </a:p>
          <a:p>
            <a:pPr eaLnBrk="1" hangingPunct="1">
              <a:lnSpc>
                <a:spcPct val="80000"/>
              </a:lnSpc>
              <a:buFont typeface="Wingdings" pitchFamily="2" charset="2"/>
              <a:buNone/>
            </a:pPr>
            <a:r>
              <a:rPr lang="en-US" sz="1400"/>
              <a:t>            this.ammo = ammo;</a:t>
            </a:r>
          </a:p>
          <a:p>
            <a:pPr eaLnBrk="1" hangingPunct="1">
              <a:lnSpc>
                <a:spcPct val="80000"/>
              </a:lnSpc>
              <a:buFont typeface="Wingdings" pitchFamily="2" charset="2"/>
              <a:buNone/>
            </a:pPr>
            <a:r>
              <a:rPr lang="en-US" sz="1400"/>
              <a:t>     }</a:t>
            </a:r>
          </a:p>
          <a:p>
            <a:pPr eaLnBrk="1" hangingPunct="1">
              <a:lnSpc>
                <a:spcPct val="80000"/>
              </a:lnSpc>
              <a:buFont typeface="Wingdings" pitchFamily="2" charset="2"/>
              <a:buNone/>
            </a:pPr>
            <a:r>
              <a:rPr lang="en-US" sz="1400"/>
              <a:t>  public string GetName()</a:t>
            </a:r>
            <a:r>
              <a:rPr lang="ru-RU" sz="1400"/>
              <a:t>   </a:t>
            </a:r>
            <a:r>
              <a:rPr lang="en-US" sz="1400"/>
              <a:t>  // </a:t>
            </a:r>
            <a:r>
              <a:rPr lang="ru-RU" sz="1400"/>
              <a:t>метод</a:t>
            </a:r>
            <a:endParaRPr lang="en-US" sz="1400"/>
          </a:p>
          <a:p>
            <a:pPr eaLnBrk="1" hangingPunct="1">
              <a:lnSpc>
                <a:spcPct val="80000"/>
              </a:lnSpc>
              <a:buFont typeface="Wingdings" pitchFamily="2" charset="2"/>
              <a:buNone/>
            </a:pPr>
            <a:r>
              <a:rPr lang="en-US" sz="1400"/>
              <a:t>    {  return name;   }</a:t>
            </a:r>
          </a:p>
          <a:p>
            <a:pPr eaLnBrk="1" hangingPunct="1">
              <a:lnSpc>
                <a:spcPct val="80000"/>
              </a:lnSpc>
              <a:buFont typeface="Wingdings" pitchFamily="2" charset="2"/>
              <a:buNone/>
            </a:pPr>
            <a:r>
              <a:rPr lang="en-US" sz="1400"/>
              <a:t>  public int GetAmmo() </a:t>
            </a:r>
            <a:r>
              <a:rPr lang="ru-RU" sz="1400"/>
              <a:t>       </a:t>
            </a:r>
            <a:r>
              <a:rPr lang="en-US" sz="1400"/>
              <a:t>// </a:t>
            </a:r>
            <a:r>
              <a:rPr lang="ru-RU" sz="1400"/>
              <a:t>метод</a:t>
            </a:r>
            <a:endParaRPr lang="en-US" sz="1400"/>
          </a:p>
          <a:p>
            <a:pPr eaLnBrk="1" hangingPunct="1">
              <a:lnSpc>
                <a:spcPct val="80000"/>
              </a:lnSpc>
              <a:buFont typeface="Wingdings" pitchFamily="2" charset="2"/>
              <a:buNone/>
            </a:pPr>
            <a:r>
              <a:rPr lang="en-US" sz="1400"/>
              <a:t>     {  return ammo;}</a:t>
            </a:r>
          </a:p>
          <a:p>
            <a:pPr eaLnBrk="1" hangingPunct="1">
              <a:lnSpc>
                <a:spcPct val="80000"/>
              </a:lnSpc>
              <a:buFont typeface="Wingdings" pitchFamily="2" charset="2"/>
              <a:buNone/>
            </a:pPr>
            <a:r>
              <a:rPr lang="en-US" sz="1600"/>
              <a:t>       </a:t>
            </a:r>
          </a:p>
        </p:txBody>
      </p:sp>
      <p:sp>
        <p:nvSpPr>
          <p:cNvPr id="43014" name="Rectangle 4"/>
          <p:cNvSpPr>
            <a:spLocks noChangeArrowheads="1"/>
          </p:cNvSpPr>
          <p:nvPr/>
        </p:nvSpPr>
        <p:spPr bwMode="auto">
          <a:xfrm>
            <a:off x="4500563" y="836613"/>
            <a:ext cx="4464050" cy="5688012"/>
          </a:xfrm>
          <a:prstGeom prst="rect">
            <a:avLst/>
          </a:prstGeom>
          <a:solidFill>
            <a:schemeClr val="accent2"/>
          </a:solidFill>
          <a:ln w="9525">
            <a:solidFill>
              <a:schemeClr val="tx1"/>
            </a:solidFill>
            <a:miter lim="800000"/>
            <a:headEnd/>
            <a:tailEnd/>
          </a:ln>
        </p:spPr>
        <p:txBody>
          <a:bodyPr/>
          <a:lstStyle/>
          <a:p>
            <a:pPr marL="342900" indent="-342900">
              <a:lnSpc>
                <a:spcPct val="80000"/>
              </a:lnSpc>
              <a:spcBef>
                <a:spcPct val="20000"/>
              </a:spcBef>
              <a:spcAft>
                <a:spcPct val="10000"/>
              </a:spcAft>
              <a:buClr>
                <a:schemeClr val="folHlink"/>
              </a:buClr>
              <a:buSzPct val="75000"/>
              <a:buFont typeface="Wingdings" pitchFamily="2" charset="2"/>
              <a:buNone/>
            </a:pPr>
            <a:r>
              <a:rPr lang="en-US" sz="1600" b="1" i="1" dirty="0">
                <a:latin typeface="Verdana" pitchFamily="34" charset="0"/>
              </a:rPr>
              <a:t>public </a:t>
            </a:r>
            <a:r>
              <a:rPr lang="en-US" sz="1600" b="1" i="1" dirty="0" err="1">
                <a:latin typeface="Verdana" pitchFamily="34" charset="0"/>
              </a:rPr>
              <a:t>int</a:t>
            </a:r>
            <a:r>
              <a:rPr lang="en-US" sz="1600" b="1" i="1" dirty="0">
                <a:latin typeface="Verdana" pitchFamily="34" charset="0"/>
              </a:rPr>
              <a:t> </a:t>
            </a:r>
            <a:r>
              <a:rPr lang="en-US" sz="1600" b="1" i="1" dirty="0">
                <a:solidFill>
                  <a:srgbClr val="006600"/>
                </a:solidFill>
                <a:latin typeface="Verdana" pitchFamily="34" charset="0"/>
              </a:rPr>
              <a:t>Health</a:t>
            </a:r>
            <a:r>
              <a:rPr lang="en-US" sz="1600" b="1" i="1" dirty="0">
                <a:latin typeface="Verdana" pitchFamily="34" charset="0"/>
              </a:rPr>
              <a:t> {           </a:t>
            </a:r>
            <a:r>
              <a:rPr lang="en-US" sz="1600" b="1" i="1" dirty="0">
                <a:solidFill>
                  <a:schemeClr val="folHlink"/>
                </a:solidFill>
                <a:latin typeface="Verdana" pitchFamily="34" charset="0"/>
              </a:rPr>
              <a:t>// </a:t>
            </a:r>
            <a:r>
              <a:rPr lang="en-US" sz="1600" b="1" i="1" dirty="0" err="1">
                <a:solidFill>
                  <a:schemeClr val="folHlink"/>
                </a:solidFill>
                <a:latin typeface="Verdana" pitchFamily="34" charset="0"/>
              </a:rPr>
              <a:t>свойство</a:t>
            </a:r>
            <a:endParaRPr lang="en-US" sz="1600" b="1" i="1" dirty="0">
              <a:solidFill>
                <a:schemeClr val="folHlink"/>
              </a:solidFill>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600" b="1" i="1" dirty="0">
                <a:latin typeface="Verdana" pitchFamily="34" charset="0"/>
              </a:rPr>
              <a:t>   </a:t>
            </a:r>
            <a:r>
              <a:rPr lang="en-US" sz="1600" b="1" i="1" dirty="0">
                <a:solidFill>
                  <a:srgbClr val="006600"/>
                </a:solidFill>
                <a:latin typeface="Verdana" pitchFamily="34" charset="0"/>
              </a:rPr>
              <a:t>get</a:t>
            </a:r>
            <a:r>
              <a:rPr lang="en-US" sz="1600" b="1" i="1" dirty="0">
                <a:latin typeface="Verdana" pitchFamily="34" charset="0"/>
              </a:rPr>
              <a:t> { return </a:t>
            </a:r>
            <a:r>
              <a:rPr lang="en-US" sz="1600" b="1" i="1" dirty="0">
                <a:solidFill>
                  <a:schemeClr val="folHlink"/>
                </a:solidFill>
                <a:latin typeface="Verdana" pitchFamily="34" charset="0"/>
              </a:rPr>
              <a:t>health</a:t>
            </a:r>
            <a:r>
              <a:rPr lang="en-US" sz="1600" b="1" i="1"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r>
              <a:rPr lang="en-US" sz="1600" b="1" i="1" dirty="0">
                <a:latin typeface="Verdana" pitchFamily="34" charset="0"/>
              </a:rPr>
              <a:t>   </a:t>
            </a:r>
            <a:r>
              <a:rPr lang="en-US" sz="1600" b="1" i="1" dirty="0">
                <a:solidFill>
                  <a:srgbClr val="006600"/>
                </a:solidFill>
                <a:latin typeface="Verdana" pitchFamily="34" charset="0"/>
              </a:rPr>
              <a:t>set</a:t>
            </a:r>
            <a:r>
              <a:rPr lang="en-US" sz="1600" b="1" i="1" dirty="0">
                <a:latin typeface="Verdana" pitchFamily="34" charset="0"/>
              </a:rPr>
              <a:t> {health = value &gt; 0 ? value : 0;</a:t>
            </a:r>
          </a:p>
          <a:p>
            <a:pPr marL="342900" indent="-342900">
              <a:lnSpc>
                <a:spcPct val="80000"/>
              </a:lnSpc>
              <a:spcBef>
                <a:spcPct val="20000"/>
              </a:spcBef>
              <a:spcAft>
                <a:spcPct val="10000"/>
              </a:spcAft>
              <a:buClr>
                <a:schemeClr val="folHlink"/>
              </a:buClr>
              <a:buSzPct val="75000"/>
              <a:buFont typeface="Wingdings" pitchFamily="2" charset="2"/>
              <a:buNone/>
            </a:pPr>
            <a:r>
              <a:rPr lang="en-US" sz="1600" b="1" i="1"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r>
              <a:rPr lang="en-US" sz="1600" b="1" i="1" dirty="0">
                <a:latin typeface="Verdana" pitchFamily="34" charset="0"/>
              </a:rPr>
              <a:t> }</a:t>
            </a:r>
            <a:endParaRPr lang="ru-RU" sz="1600" b="1" i="1" dirty="0">
              <a:latin typeface="Verdana" pitchFamily="34" charset="0"/>
            </a:endParaRPr>
          </a:p>
          <a:p>
            <a:pPr marL="342900" indent="-342900"/>
            <a:r>
              <a:rPr lang="en-US" sz="1600" b="1" i="1" dirty="0">
                <a:latin typeface="+mn-lt"/>
              </a:rPr>
              <a:t>public string </a:t>
            </a:r>
            <a:r>
              <a:rPr lang="en-US" sz="1600" b="1" i="1" dirty="0">
                <a:solidFill>
                  <a:srgbClr val="006600"/>
                </a:solidFill>
                <a:latin typeface="+mn-lt"/>
              </a:rPr>
              <a:t>Name</a:t>
            </a:r>
            <a:r>
              <a:rPr lang="en-US" sz="1600" b="1" i="1" dirty="0">
                <a:latin typeface="+mn-lt"/>
              </a:rPr>
              <a:t> { </a:t>
            </a:r>
            <a:r>
              <a:rPr lang="ru-RU" sz="1600" b="1" i="1" dirty="0">
                <a:latin typeface="+mn-lt"/>
              </a:rPr>
              <a:t>      </a:t>
            </a:r>
            <a:r>
              <a:rPr lang="en-US" sz="1600" b="1" i="1" dirty="0">
                <a:solidFill>
                  <a:schemeClr val="folHlink"/>
                </a:solidFill>
                <a:latin typeface="+mn-lt"/>
              </a:rPr>
              <a:t>// </a:t>
            </a:r>
            <a:r>
              <a:rPr lang="ru-RU" sz="1600" b="1" i="1" dirty="0">
                <a:solidFill>
                  <a:schemeClr val="folHlink"/>
                </a:solidFill>
                <a:latin typeface="+mn-lt"/>
              </a:rPr>
              <a:t>свойство</a:t>
            </a:r>
            <a:endParaRPr lang="en-US" sz="1600" b="1" i="1" dirty="0">
              <a:solidFill>
                <a:schemeClr val="folHlink"/>
              </a:solidFill>
              <a:latin typeface="+mn-lt"/>
            </a:endParaRPr>
          </a:p>
          <a:p>
            <a:pPr marL="342900" indent="-342900"/>
            <a:r>
              <a:rPr lang="en-US" sz="1600" b="1" i="1" dirty="0">
                <a:latin typeface="+mn-lt"/>
              </a:rPr>
              <a:t>    </a:t>
            </a:r>
            <a:r>
              <a:rPr lang="en-US" sz="1600" b="1" i="1" dirty="0">
                <a:solidFill>
                  <a:srgbClr val="006600"/>
                </a:solidFill>
                <a:latin typeface="+mn-lt"/>
              </a:rPr>
              <a:t>get</a:t>
            </a:r>
            <a:r>
              <a:rPr lang="ru-RU" sz="1600" b="1" i="1" dirty="0">
                <a:latin typeface="+mn-lt"/>
              </a:rPr>
              <a:t> </a:t>
            </a:r>
            <a:r>
              <a:rPr lang="en-US" sz="1600" b="1" i="1" dirty="0">
                <a:latin typeface="+mn-lt"/>
              </a:rPr>
              <a:t>{ return </a:t>
            </a:r>
            <a:r>
              <a:rPr lang="en-US" sz="1600" b="1" i="1" dirty="0">
                <a:solidFill>
                  <a:schemeClr val="folHlink"/>
                </a:solidFill>
                <a:latin typeface="+mn-lt"/>
              </a:rPr>
              <a:t>name</a:t>
            </a:r>
            <a:r>
              <a:rPr lang="en-US" sz="1600" b="1" i="1" dirty="0">
                <a:latin typeface="+mn-lt"/>
              </a:rPr>
              <a:t>; }</a:t>
            </a:r>
            <a:endParaRPr lang="ru-RU" sz="1600" b="1" i="1" dirty="0">
              <a:latin typeface="+mn-lt"/>
            </a:endParaRPr>
          </a:p>
          <a:p>
            <a:pPr marL="342900" indent="-342900"/>
            <a:r>
              <a:rPr lang="en-US" sz="1600" b="1" i="1" dirty="0">
                <a:latin typeface="+mn-lt"/>
              </a:rPr>
              <a:t>}</a:t>
            </a:r>
            <a:r>
              <a:rPr lang="ru-RU" sz="1600" dirty="0">
                <a:latin typeface="+mn-lt"/>
              </a:rPr>
              <a:t> </a:t>
            </a:r>
            <a:endParaRPr lang="en-US" sz="1600" b="1" i="1" dirty="0">
              <a:latin typeface="+mn-lt"/>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600" dirty="0">
                <a:latin typeface="Verdana" pitchFamily="34" charset="0"/>
              </a:rPr>
              <a:t> </a:t>
            </a:r>
            <a:r>
              <a:rPr lang="en-US" sz="1400" dirty="0">
                <a:latin typeface="Verdana" pitchFamily="34" charset="0"/>
              </a:rPr>
              <a:t>public void Passport()</a:t>
            </a:r>
            <a:r>
              <a:rPr lang="ru-RU" sz="1400" dirty="0">
                <a:latin typeface="Verdana" pitchFamily="34" charset="0"/>
              </a:rPr>
              <a:t>               </a:t>
            </a:r>
            <a:r>
              <a:rPr lang="en-US" sz="1400" dirty="0">
                <a:latin typeface="Verdana" pitchFamily="34" charset="0"/>
              </a:rPr>
              <a:t>// </a:t>
            </a:r>
            <a:r>
              <a:rPr lang="ru-RU" sz="1400" dirty="0">
                <a:latin typeface="Verdana" pitchFamily="34" charset="0"/>
              </a:rPr>
              <a:t>метод</a:t>
            </a:r>
            <a:endParaRPr lang="en-US"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   </a:t>
            </a:r>
            <a:r>
              <a:rPr lang="en-US" sz="1400" dirty="0" err="1">
                <a:latin typeface="Verdana" pitchFamily="34" charset="0"/>
              </a:rPr>
              <a:t>Console.WriteLine</a:t>
            </a:r>
            <a:r>
              <a:rPr lang="en-US" sz="1400" dirty="0">
                <a:latin typeface="Verdana" pitchFamily="34" charset="0"/>
              </a:rPr>
              <a:t>( </a:t>
            </a:r>
            <a:endParaRPr lang="ru-RU"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ru-RU" sz="1400" dirty="0">
                <a:latin typeface="Verdana" pitchFamily="34" charset="0"/>
              </a:rPr>
              <a:t>  </a:t>
            </a:r>
            <a:r>
              <a:rPr lang="en-US" sz="1400" dirty="0">
                <a:latin typeface="Verdana" pitchFamily="34" charset="0"/>
              </a:rPr>
              <a:t>"Monster {0} \t health = {1} </a:t>
            </a:r>
            <a:r>
              <a:rPr lang="ru-RU" sz="1400" dirty="0">
                <a:latin typeface="Verdana" pitchFamily="34" charset="0"/>
              </a:rPr>
              <a:t>\</a:t>
            </a:r>
          </a:p>
          <a:p>
            <a:pPr marL="342900" indent="-342900">
              <a:lnSpc>
                <a:spcPct val="80000"/>
              </a:lnSpc>
              <a:spcBef>
                <a:spcPct val="20000"/>
              </a:spcBef>
              <a:spcAft>
                <a:spcPct val="10000"/>
              </a:spcAft>
              <a:buClr>
                <a:schemeClr val="folHlink"/>
              </a:buClr>
              <a:buSzPct val="75000"/>
              <a:buFont typeface="Wingdings" pitchFamily="2" charset="2"/>
              <a:buNone/>
            </a:pPr>
            <a:r>
              <a:rPr lang="ru-RU" sz="1400" dirty="0">
                <a:latin typeface="Verdana" pitchFamily="34" charset="0"/>
              </a:rPr>
              <a:t>    </a:t>
            </a:r>
            <a:r>
              <a:rPr lang="en-US" sz="1400" dirty="0">
                <a:latin typeface="Verdana" pitchFamily="34" charset="0"/>
              </a:rPr>
              <a:t>ammo = {2}", name, health, ammo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public override string </a:t>
            </a:r>
            <a:r>
              <a:rPr lang="en-US" sz="1400" dirty="0" err="1">
                <a:latin typeface="Verdana" pitchFamily="34" charset="0"/>
              </a:rPr>
              <a:t>ToString</a:t>
            </a:r>
            <a:r>
              <a:rPr lang="en-US" sz="1400" dirty="0">
                <a:latin typeface="Verdana" pitchFamily="34" charset="0"/>
              </a:rPr>
              <a:t>(){</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string </a:t>
            </a:r>
            <a:r>
              <a:rPr lang="en-US" sz="1400" dirty="0" err="1">
                <a:latin typeface="Verdana" pitchFamily="34" charset="0"/>
              </a:rPr>
              <a:t>buf</a:t>
            </a:r>
            <a:r>
              <a:rPr lang="en-US" sz="1400" dirty="0">
                <a:latin typeface="Verdana" pitchFamily="34" charset="0"/>
              </a:rPr>
              <a:t> = </a:t>
            </a:r>
            <a:r>
              <a:rPr lang="en-US" sz="1400" dirty="0" err="1">
                <a:latin typeface="Verdana" pitchFamily="34" charset="0"/>
              </a:rPr>
              <a:t>string.Format</a:t>
            </a:r>
            <a:r>
              <a:rPr lang="en-US" sz="1400" dirty="0">
                <a:latin typeface="Verdana" pitchFamily="34" charset="0"/>
              </a:rPr>
              <a:t>(</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"Monster {0} \t health = {1}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ammo = {2}", name, health, ammo);</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return </a:t>
            </a:r>
            <a:r>
              <a:rPr lang="en-US" sz="1400" dirty="0" err="1">
                <a:latin typeface="Verdana" pitchFamily="34" charset="0"/>
              </a:rPr>
              <a:t>buf</a:t>
            </a:r>
            <a:r>
              <a:rPr lang="en-US" sz="1400" dirty="0">
                <a:latin typeface="Verdana" pitchFamily="34" charset="0"/>
              </a:rPr>
              <a:t>;  }</a:t>
            </a:r>
          </a:p>
          <a:p>
            <a:pPr marL="342900" indent="-342900">
              <a:lnSpc>
                <a:spcPct val="80000"/>
              </a:lnSpc>
              <a:spcBef>
                <a:spcPct val="20000"/>
              </a:spcBef>
              <a:spcAft>
                <a:spcPct val="10000"/>
              </a:spcAft>
              <a:buClr>
                <a:schemeClr val="folHlink"/>
              </a:buClr>
              <a:buSzPct val="75000"/>
              <a:buFont typeface="Wingdings" pitchFamily="2" charset="2"/>
              <a:buNone/>
            </a:pPr>
            <a:endParaRPr lang="en-US" sz="1400" dirty="0">
              <a:latin typeface="Verdana" pitchFamily="34" charset="0"/>
            </a:endParaRP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latin typeface="Verdana" pitchFamily="34" charset="0"/>
              </a:rPr>
              <a:t>  </a:t>
            </a:r>
            <a:r>
              <a:rPr lang="en-US" sz="1400" dirty="0">
                <a:solidFill>
                  <a:schemeClr val="hlink"/>
                </a:solidFill>
                <a:latin typeface="Verdana" pitchFamily="34" charset="0"/>
              </a:rPr>
              <a:t>string name;   </a:t>
            </a:r>
          </a:p>
          <a:p>
            <a:pPr marL="342900" indent="-342900">
              <a:lnSpc>
                <a:spcPct val="80000"/>
              </a:lnSpc>
              <a:spcBef>
                <a:spcPct val="20000"/>
              </a:spcBef>
              <a:spcAft>
                <a:spcPct val="10000"/>
              </a:spcAft>
              <a:buClr>
                <a:schemeClr val="folHlink"/>
              </a:buClr>
              <a:buSzPct val="75000"/>
              <a:buFont typeface="Wingdings" pitchFamily="2" charset="2"/>
              <a:buNone/>
            </a:pPr>
            <a:r>
              <a:rPr lang="en-US" sz="1400" dirty="0">
                <a:solidFill>
                  <a:schemeClr val="hlink"/>
                </a:solidFill>
                <a:latin typeface="Verdana" pitchFamily="34" charset="0"/>
              </a:rPr>
              <a:t>  </a:t>
            </a:r>
            <a:r>
              <a:rPr lang="en-US" sz="1400" dirty="0" err="1">
                <a:solidFill>
                  <a:schemeClr val="hlink"/>
                </a:solidFill>
                <a:latin typeface="Verdana" pitchFamily="34" charset="0"/>
              </a:rPr>
              <a:t>int</a:t>
            </a:r>
            <a:r>
              <a:rPr lang="en-US" sz="1400" dirty="0">
                <a:solidFill>
                  <a:schemeClr val="hlink"/>
                </a:solidFill>
                <a:latin typeface="Verdana" pitchFamily="34" charset="0"/>
              </a:rPr>
              <a:t> </a:t>
            </a:r>
            <a:r>
              <a:rPr lang="en-US" sz="1400" dirty="0">
                <a:solidFill>
                  <a:schemeClr val="folHlink"/>
                </a:solidFill>
                <a:latin typeface="Verdana" pitchFamily="34" charset="0"/>
              </a:rPr>
              <a:t>health</a:t>
            </a:r>
            <a:r>
              <a:rPr lang="en-US" sz="1400" dirty="0">
                <a:solidFill>
                  <a:schemeClr val="hlink"/>
                </a:solidFill>
                <a:latin typeface="Verdana" pitchFamily="34" charset="0"/>
              </a:rPr>
              <a:t>, ammo;</a:t>
            </a:r>
          </a:p>
          <a:p>
            <a:pPr marL="342900" indent="-342900">
              <a:lnSpc>
                <a:spcPct val="80000"/>
              </a:lnSpc>
              <a:spcBef>
                <a:spcPct val="20000"/>
              </a:spcBef>
              <a:spcAft>
                <a:spcPct val="10000"/>
              </a:spcAft>
              <a:buClr>
                <a:schemeClr val="folHlink"/>
              </a:buClr>
              <a:buSzPct val="75000"/>
              <a:buFont typeface="Wingdings" pitchFamily="2" charset="2"/>
              <a:buNone/>
            </a:pPr>
            <a:r>
              <a:rPr lang="en-US" sz="1600" dirty="0">
                <a:latin typeface="Verdana" pitchFamily="34" charset="0"/>
              </a:rPr>
              <a:t>}</a:t>
            </a:r>
            <a:endParaRPr lang="ru-RU" sz="1600" dirty="0">
              <a:latin typeface="Verdana"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19008AA1-8E45-49B5-B6B5-FADD783CD04B}" type="slidenum">
              <a:rPr lang="ru-RU"/>
              <a:pPr>
                <a:defRPr/>
              </a:pPr>
              <a:t>72</a:t>
            </a:fld>
            <a:endParaRPr lang="ru-RU"/>
          </a:p>
        </p:txBody>
      </p:sp>
      <p:sp>
        <p:nvSpPr>
          <p:cNvPr id="44036" name="Rectangle 2"/>
          <p:cNvSpPr>
            <a:spLocks noGrp="1" noChangeArrowheads="1"/>
          </p:cNvSpPr>
          <p:nvPr>
            <p:ph type="title"/>
          </p:nvPr>
        </p:nvSpPr>
        <p:spPr/>
        <p:txBody>
          <a:bodyPr/>
          <a:lstStyle/>
          <a:p>
            <a:pPr eaLnBrk="1" hangingPunct="1"/>
            <a:r>
              <a:rPr lang="ru-RU"/>
              <a:t>Перегрузка методов </a:t>
            </a:r>
          </a:p>
        </p:txBody>
      </p:sp>
      <p:sp>
        <p:nvSpPr>
          <p:cNvPr id="46083" name="Rectangle 3"/>
          <p:cNvSpPr>
            <a:spLocks noGrp="1" noChangeArrowheads="1"/>
          </p:cNvSpPr>
          <p:nvPr>
            <p:ph type="body" idx="1"/>
          </p:nvPr>
        </p:nvSpPr>
        <p:spPr>
          <a:xfrm>
            <a:off x="395288" y="620713"/>
            <a:ext cx="8628062" cy="6237287"/>
          </a:xfrm>
        </p:spPr>
        <p:txBody>
          <a:bodyPr/>
          <a:lstStyle/>
          <a:p>
            <a:pPr eaLnBrk="1" hangingPunct="1">
              <a:lnSpc>
                <a:spcPct val="90000"/>
              </a:lnSpc>
            </a:pPr>
            <a:r>
              <a:rPr lang="ru-RU" sz="1900"/>
              <a:t>Использование нескольких методов с одним и тем же именем, но различными типами параметров называется </a:t>
            </a:r>
            <a:r>
              <a:rPr lang="ru-RU" sz="1900" i="1"/>
              <a:t>перегрузкой методов</a:t>
            </a:r>
            <a:r>
              <a:rPr lang="ru-RU" sz="1900"/>
              <a:t>. </a:t>
            </a:r>
          </a:p>
          <a:p>
            <a:pPr eaLnBrk="1" hangingPunct="1">
              <a:lnSpc>
                <a:spcPct val="90000"/>
              </a:lnSpc>
            </a:pPr>
            <a:r>
              <a:rPr lang="ru-RU" sz="1900"/>
              <a:t>Компилятор определяет, какой именно метод требуется вызвать, по типу фактических параметров. Это называется </a:t>
            </a:r>
            <a:r>
              <a:rPr lang="ru-RU" sz="1900" i="1"/>
              <a:t>разрешением</a:t>
            </a:r>
            <a:r>
              <a:rPr lang="ru-RU" sz="1900"/>
              <a:t> (resolution) перегрузки. </a:t>
            </a:r>
          </a:p>
          <a:p>
            <a:pPr eaLnBrk="1" hangingPunct="1">
              <a:lnSpc>
                <a:spcPct val="90000"/>
              </a:lnSpc>
              <a:buFont typeface="Wingdings" pitchFamily="2" charset="2"/>
              <a:buNone/>
            </a:pPr>
            <a:r>
              <a:rPr lang="ru-RU" sz="1900"/>
              <a:t>                   // Возвращает наибольшее из двух целых:</a:t>
            </a:r>
            <a:endParaRPr lang="en-US" sz="1900"/>
          </a:p>
          <a:p>
            <a:pPr eaLnBrk="1" hangingPunct="1">
              <a:lnSpc>
                <a:spcPct val="90000"/>
              </a:lnSpc>
              <a:buFont typeface="Wingdings" pitchFamily="2" charset="2"/>
              <a:buNone/>
            </a:pPr>
            <a:r>
              <a:rPr lang="en-US" sz="1900">
                <a:solidFill>
                  <a:schemeClr val="hlink"/>
                </a:solidFill>
              </a:rPr>
              <a:t>int max( int a, int b )</a:t>
            </a:r>
            <a:endParaRPr lang="ru-RU" sz="1900">
              <a:solidFill>
                <a:schemeClr val="hlink"/>
              </a:solidFill>
            </a:endParaRPr>
          </a:p>
          <a:p>
            <a:pPr eaLnBrk="1" hangingPunct="1">
              <a:lnSpc>
                <a:spcPct val="90000"/>
              </a:lnSpc>
              <a:buFont typeface="Wingdings" pitchFamily="2" charset="2"/>
              <a:buNone/>
            </a:pPr>
            <a:r>
              <a:rPr lang="ru-RU" sz="1900"/>
              <a:t>                  // Возвращает наибольшее из трех целых:</a:t>
            </a:r>
            <a:endParaRPr lang="en-US" sz="1900"/>
          </a:p>
          <a:p>
            <a:pPr eaLnBrk="1" hangingPunct="1">
              <a:lnSpc>
                <a:spcPct val="90000"/>
              </a:lnSpc>
              <a:buFont typeface="Wingdings" pitchFamily="2" charset="2"/>
              <a:buNone/>
            </a:pPr>
            <a:r>
              <a:rPr lang="en-US" sz="1900">
                <a:solidFill>
                  <a:srgbClr val="006600"/>
                </a:solidFill>
              </a:rPr>
              <a:t>int max( int a, int b, int c )</a:t>
            </a:r>
            <a:endParaRPr lang="ru-RU" sz="1900">
              <a:solidFill>
                <a:srgbClr val="006600"/>
              </a:solidFill>
            </a:endParaRPr>
          </a:p>
          <a:p>
            <a:pPr eaLnBrk="1" hangingPunct="1">
              <a:lnSpc>
                <a:spcPct val="90000"/>
              </a:lnSpc>
              <a:buFont typeface="Wingdings" pitchFamily="2" charset="2"/>
              <a:buNone/>
            </a:pPr>
            <a:r>
              <a:rPr lang="ru-RU" sz="1900"/>
              <a:t>               // Возвращает наибольшее из первого параметра </a:t>
            </a:r>
          </a:p>
          <a:p>
            <a:pPr eaLnBrk="1" hangingPunct="1">
              <a:lnSpc>
                <a:spcPct val="90000"/>
              </a:lnSpc>
              <a:buFont typeface="Wingdings" pitchFamily="2" charset="2"/>
              <a:buNone/>
            </a:pPr>
            <a:r>
              <a:rPr lang="ru-RU" sz="1900"/>
              <a:t>               </a:t>
            </a:r>
            <a:r>
              <a:rPr lang="en-US" sz="1900"/>
              <a:t>// </a:t>
            </a:r>
            <a:r>
              <a:rPr lang="ru-RU" sz="1900"/>
              <a:t>и длины второго:</a:t>
            </a:r>
            <a:endParaRPr lang="en-US" sz="1900"/>
          </a:p>
          <a:p>
            <a:pPr eaLnBrk="1" hangingPunct="1">
              <a:lnSpc>
                <a:spcPct val="90000"/>
              </a:lnSpc>
              <a:buFont typeface="Wingdings" pitchFamily="2" charset="2"/>
              <a:buNone/>
            </a:pPr>
            <a:r>
              <a:rPr lang="en-US" sz="1900">
                <a:solidFill>
                  <a:schemeClr val="folHlink"/>
                </a:solidFill>
              </a:rPr>
              <a:t>int max ( int a, string b )</a:t>
            </a:r>
            <a:endParaRPr lang="ru-RU" sz="1900">
              <a:solidFill>
                <a:schemeClr val="folHlink"/>
              </a:solidFill>
            </a:endParaRPr>
          </a:p>
          <a:p>
            <a:pPr eaLnBrk="1" hangingPunct="1">
              <a:lnSpc>
                <a:spcPct val="90000"/>
              </a:lnSpc>
              <a:buFont typeface="Wingdings" pitchFamily="2" charset="2"/>
              <a:buNone/>
            </a:pPr>
            <a:r>
              <a:rPr lang="en-US" sz="1900"/>
              <a:t>...</a:t>
            </a:r>
          </a:p>
          <a:p>
            <a:pPr eaLnBrk="1" hangingPunct="1">
              <a:lnSpc>
                <a:spcPct val="90000"/>
              </a:lnSpc>
              <a:buFont typeface="Wingdings" pitchFamily="2" charset="2"/>
              <a:buNone/>
            </a:pPr>
            <a:r>
              <a:rPr lang="en-US" sz="1900"/>
              <a:t>Console.WriteLine( </a:t>
            </a:r>
            <a:r>
              <a:rPr lang="en-US" sz="1900">
                <a:solidFill>
                  <a:schemeClr val="hlink"/>
                </a:solidFill>
              </a:rPr>
              <a:t>max( 1, 2 )</a:t>
            </a:r>
            <a:r>
              <a:rPr lang="en-US" sz="1900"/>
              <a:t> );</a:t>
            </a:r>
          </a:p>
          <a:p>
            <a:pPr eaLnBrk="1" hangingPunct="1">
              <a:lnSpc>
                <a:spcPct val="90000"/>
              </a:lnSpc>
              <a:buFont typeface="Wingdings" pitchFamily="2" charset="2"/>
              <a:buNone/>
            </a:pPr>
            <a:r>
              <a:rPr lang="en-US" sz="1900"/>
              <a:t>Console.WriteLine( </a:t>
            </a:r>
            <a:r>
              <a:rPr lang="en-US" sz="1900">
                <a:solidFill>
                  <a:srgbClr val="006600"/>
                </a:solidFill>
              </a:rPr>
              <a:t>max( 1, 2, 3 )</a:t>
            </a:r>
            <a:r>
              <a:rPr lang="en-US" sz="1900"/>
              <a:t> );</a:t>
            </a:r>
          </a:p>
          <a:p>
            <a:pPr eaLnBrk="1" hangingPunct="1">
              <a:lnSpc>
                <a:spcPct val="90000"/>
              </a:lnSpc>
              <a:buFont typeface="Wingdings" pitchFamily="2" charset="2"/>
              <a:buNone/>
            </a:pPr>
            <a:r>
              <a:rPr lang="en-US" sz="1900"/>
              <a:t>Console.WriteLine( </a:t>
            </a:r>
            <a:r>
              <a:rPr lang="en-US" sz="1900">
                <a:solidFill>
                  <a:schemeClr val="folHlink"/>
                </a:solidFill>
              </a:rPr>
              <a:t>max( 1, "2" )</a:t>
            </a:r>
            <a:r>
              <a:rPr lang="en-US" sz="1900"/>
              <a:t> );</a:t>
            </a:r>
            <a:endParaRPr lang="ru-RU" sz="1900"/>
          </a:p>
          <a:p>
            <a:pPr eaLnBrk="1" hangingPunct="1">
              <a:lnSpc>
                <a:spcPct val="90000"/>
              </a:lnSpc>
            </a:pPr>
            <a:r>
              <a:rPr lang="ru-RU" sz="1900"/>
              <a:t>Перегрузка методов является проявлением </a:t>
            </a:r>
            <a:r>
              <a:rPr lang="ru-RU" sz="1900" i="1"/>
              <a:t>полиморфизма</a:t>
            </a:r>
            <a:r>
              <a:rPr lang="ru-RU" sz="1900"/>
              <a:t> </a:t>
            </a:r>
            <a:endParaRPr lang="en-US" sz="19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608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608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608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08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608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08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608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608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BB14C1EC-07AF-461E-9C73-ACC3C9852CD0}" type="slidenum">
              <a:rPr lang="ru-RU"/>
              <a:pPr>
                <a:defRPr/>
              </a:pPr>
              <a:t>73</a:t>
            </a:fld>
            <a:endParaRPr lang="ru-RU"/>
          </a:p>
        </p:txBody>
      </p:sp>
      <p:sp>
        <p:nvSpPr>
          <p:cNvPr id="45060" name="Rectangle 2"/>
          <p:cNvSpPr>
            <a:spLocks noGrp="1" noChangeArrowheads="1"/>
          </p:cNvSpPr>
          <p:nvPr>
            <p:ph type="title"/>
          </p:nvPr>
        </p:nvSpPr>
        <p:spPr/>
        <p:txBody>
          <a:bodyPr/>
          <a:lstStyle/>
          <a:p>
            <a:pPr eaLnBrk="1" hangingPunct="1"/>
            <a:r>
              <a:rPr lang="ru-RU"/>
              <a:t>Операции класса </a:t>
            </a:r>
          </a:p>
        </p:txBody>
      </p:sp>
      <p:sp>
        <p:nvSpPr>
          <p:cNvPr id="47107" name="Rectangle 3"/>
          <p:cNvSpPr>
            <a:spLocks noGrp="1" noChangeArrowheads="1"/>
          </p:cNvSpPr>
          <p:nvPr>
            <p:ph type="body" idx="1"/>
          </p:nvPr>
        </p:nvSpPr>
        <p:spPr>
          <a:xfrm>
            <a:off x="250825" y="692150"/>
            <a:ext cx="8772525" cy="5976938"/>
          </a:xfrm>
        </p:spPr>
        <p:txBody>
          <a:bodyPr/>
          <a:lstStyle/>
          <a:p>
            <a:pPr eaLnBrk="1" hangingPunct="1">
              <a:lnSpc>
                <a:spcPct val="105000"/>
              </a:lnSpc>
            </a:pPr>
            <a:r>
              <a:rPr lang="ru-RU" sz="1900"/>
              <a:t>В С# можно переопределить для своих классов действие большинства операций. Это позволяет применять экземпляры объектов в составе выражений аналогично переменным стандартных типов:</a:t>
            </a:r>
            <a:endParaRPr lang="en-US" sz="1900"/>
          </a:p>
          <a:p>
            <a:pPr eaLnBrk="1" hangingPunct="1">
              <a:lnSpc>
                <a:spcPct val="105000"/>
              </a:lnSpc>
              <a:buFont typeface="Wingdings" pitchFamily="2" charset="2"/>
              <a:buNone/>
            </a:pPr>
            <a:r>
              <a:rPr lang="ru-RU" sz="1900">
                <a:solidFill>
                  <a:schemeClr val="hlink"/>
                </a:solidFill>
              </a:rPr>
              <a:t>     </a:t>
            </a:r>
            <a:r>
              <a:rPr lang="en-US" sz="1900">
                <a:solidFill>
                  <a:schemeClr val="hlink"/>
                </a:solidFill>
              </a:rPr>
              <a:t>MyObject a, b, c;</a:t>
            </a:r>
            <a:r>
              <a:rPr lang="ru-RU" sz="1900">
                <a:solidFill>
                  <a:schemeClr val="hlink"/>
                </a:solidFill>
              </a:rPr>
              <a:t>  ...  </a:t>
            </a:r>
          </a:p>
          <a:p>
            <a:pPr eaLnBrk="1" hangingPunct="1">
              <a:lnSpc>
                <a:spcPct val="105000"/>
              </a:lnSpc>
              <a:buFont typeface="Wingdings" pitchFamily="2" charset="2"/>
              <a:buNone/>
            </a:pPr>
            <a:r>
              <a:rPr lang="ru-RU" sz="1900">
                <a:solidFill>
                  <a:schemeClr val="hlink"/>
                </a:solidFill>
              </a:rPr>
              <a:t>     </a:t>
            </a:r>
            <a:r>
              <a:rPr lang="en-US" sz="1900">
                <a:solidFill>
                  <a:schemeClr val="hlink"/>
                </a:solidFill>
              </a:rPr>
              <a:t>c</a:t>
            </a:r>
            <a:r>
              <a:rPr lang="ru-RU" sz="1900">
                <a:solidFill>
                  <a:schemeClr val="hlink"/>
                </a:solidFill>
              </a:rPr>
              <a:t> = </a:t>
            </a:r>
            <a:r>
              <a:rPr lang="en-US" sz="1900">
                <a:solidFill>
                  <a:schemeClr val="hlink"/>
                </a:solidFill>
              </a:rPr>
              <a:t>a</a:t>
            </a:r>
            <a:r>
              <a:rPr lang="ru-RU" sz="1900">
                <a:solidFill>
                  <a:schemeClr val="hlink"/>
                </a:solidFill>
              </a:rPr>
              <a:t> + </a:t>
            </a:r>
            <a:r>
              <a:rPr lang="en-US" sz="1900">
                <a:solidFill>
                  <a:schemeClr val="hlink"/>
                </a:solidFill>
              </a:rPr>
              <a:t>b</a:t>
            </a:r>
            <a:r>
              <a:rPr lang="ru-RU" sz="1900">
                <a:solidFill>
                  <a:schemeClr val="hlink"/>
                </a:solidFill>
              </a:rPr>
              <a:t>;                // операция сложения класса </a:t>
            </a:r>
            <a:r>
              <a:rPr lang="en-US" sz="1900">
                <a:solidFill>
                  <a:schemeClr val="hlink"/>
                </a:solidFill>
              </a:rPr>
              <a:t>MyObject</a:t>
            </a:r>
            <a:r>
              <a:rPr lang="ru-RU" sz="1900">
                <a:solidFill>
                  <a:schemeClr val="hlink"/>
                </a:solidFill>
              </a:rPr>
              <a:t> </a:t>
            </a:r>
          </a:p>
          <a:p>
            <a:pPr eaLnBrk="1" hangingPunct="1">
              <a:lnSpc>
                <a:spcPct val="105000"/>
              </a:lnSpc>
            </a:pPr>
            <a:r>
              <a:rPr lang="ru-RU" sz="1900"/>
              <a:t>Определение собственных операций класса называют </a:t>
            </a:r>
            <a:r>
              <a:rPr lang="ru-RU" sz="1900" b="1" i="1"/>
              <a:t>перегрузкой операций</a:t>
            </a:r>
            <a:r>
              <a:rPr lang="ru-RU" sz="1900"/>
              <a:t>. </a:t>
            </a:r>
          </a:p>
          <a:p>
            <a:pPr eaLnBrk="1" hangingPunct="1">
              <a:lnSpc>
                <a:spcPct val="105000"/>
              </a:lnSpc>
            </a:pPr>
            <a:r>
              <a:rPr lang="ru-RU" sz="1900"/>
              <a:t>Операции класса описываются с помощью методов специального вида (</a:t>
            </a:r>
            <a:r>
              <a:rPr lang="ru-RU" sz="1900" b="1" i="1">
                <a:solidFill>
                  <a:schemeClr val="folHlink"/>
                </a:solidFill>
              </a:rPr>
              <a:t>функций-операций</a:t>
            </a:r>
            <a:r>
              <a:rPr lang="ru-RU" sz="1900"/>
              <a:t>):</a:t>
            </a:r>
            <a:endParaRPr lang="ru-RU" sz="1900" b="1"/>
          </a:p>
          <a:p>
            <a:pPr eaLnBrk="1" hangingPunct="1">
              <a:lnSpc>
                <a:spcPct val="105000"/>
              </a:lnSpc>
              <a:spcBef>
                <a:spcPct val="50000"/>
              </a:spcBef>
              <a:spcAft>
                <a:spcPct val="35000"/>
              </a:spcAft>
              <a:buFont typeface="Wingdings" pitchFamily="2" charset="2"/>
              <a:buNone/>
            </a:pPr>
            <a:r>
              <a:rPr lang="en-US" sz="2000" b="1">
                <a:solidFill>
                  <a:srgbClr val="006600"/>
                </a:solidFill>
                <a:latin typeface="Arial" charset="0"/>
              </a:rPr>
              <a:t>public static</a:t>
            </a:r>
            <a:r>
              <a:rPr lang="en-US" sz="2000">
                <a:latin typeface="Arial" charset="0"/>
              </a:rPr>
              <a:t> </a:t>
            </a:r>
            <a:r>
              <a:rPr lang="ru-RU" sz="2000" b="1">
                <a:solidFill>
                  <a:schemeClr val="hlink"/>
                </a:solidFill>
                <a:latin typeface="a_FuturaRound" pitchFamily="34" charset="-52"/>
              </a:rPr>
              <a:t>имя_класса </a:t>
            </a:r>
            <a:r>
              <a:rPr lang="en-US" sz="2000" b="1">
                <a:solidFill>
                  <a:schemeClr val="folHlink"/>
                </a:solidFill>
                <a:latin typeface="a_FuturaRound" pitchFamily="34" charset="-52"/>
              </a:rPr>
              <a:t>operator</a:t>
            </a:r>
            <a:r>
              <a:rPr lang="en-US" sz="2000" b="1">
                <a:solidFill>
                  <a:schemeClr val="hlink"/>
                </a:solidFill>
                <a:latin typeface="a_FuturaRound" pitchFamily="34" charset="-52"/>
              </a:rPr>
              <a:t> </a:t>
            </a:r>
            <a:r>
              <a:rPr lang="ru-RU" sz="2000" b="1">
                <a:solidFill>
                  <a:schemeClr val="hlink"/>
                </a:solidFill>
                <a:latin typeface="a_FuturaRound" pitchFamily="34" charset="-52"/>
              </a:rPr>
              <a:t>операция( параметры) </a:t>
            </a:r>
            <a:r>
              <a:rPr lang="en-US" sz="2000" b="1">
                <a:solidFill>
                  <a:schemeClr val="hlink"/>
                </a:solidFill>
                <a:latin typeface="a_FuturaRound" pitchFamily="34" charset="-52"/>
              </a:rPr>
              <a:t>{… }</a:t>
            </a:r>
            <a:endParaRPr lang="ru-RU" sz="2000" b="1">
              <a:latin typeface="a_FuturaRound" pitchFamily="34" charset="-52"/>
            </a:endParaRPr>
          </a:p>
          <a:p>
            <a:pPr eaLnBrk="1" hangingPunct="1">
              <a:lnSpc>
                <a:spcPct val="105000"/>
              </a:lnSpc>
              <a:buFont typeface="Wingdings" pitchFamily="2" charset="2"/>
              <a:buNone/>
            </a:pPr>
            <a:endParaRPr lang="ru-RU" sz="2000">
              <a:latin typeface="Arial" charset="0"/>
            </a:endParaRPr>
          </a:p>
          <a:p>
            <a:pPr eaLnBrk="1" hangingPunct="1">
              <a:lnSpc>
                <a:spcPct val="105000"/>
              </a:lnSpc>
              <a:buFont typeface="Wingdings" pitchFamily="2" charset="2"/>
              <a:buNone/>
            </a:pPr>
            <a:r>
              <a:rPr lang="ru-RU" sz="1900">
                <a:latin typeface="Arial" charset="0"/>
              </a:rPr>
              <a:t>Пример:   </a:t>
            </a:r>
            <a:r>
              <a:rPr lang="en-US" sz="1900">
                <a:latin typeface="Arial" charset="0"/>
              </a:rPr>
              <a:t>public static</a:t>
            </a:r>
            <a:r>
              <a:rPr lang="en-US" sz="1900">
                <a:solidFill>
                  <a:schemeClr val="hlink"/>
                </a:solidFill>
                <a:latin typeface="Arial" charset="0"/>
              </a:rPr>
              <a:t> MyObject operator --( MyObject m )</a:t>
            </a:r>
            <a:r>
              <a:rPr lang="ru-RU" sz="1900">
                <a:latin typeface="Arial" charset="0"/>
              </a:rPr>
              <a:t> </a:t>
            </a:r>
            <a:r>
              <a:rPr lang="en-US" sz="1900">
                <a:latin typeface="Arial" charset="0"/>
              </a:rPr>
              <a:t>{ … }</a:t>
            </a:r>
            <a:endParaRPr lang="ru-RU" sz="1900">
              <a:latin typeface="Arial" charset="0"/>
            </a:endParaRPr>
          </a:p>
          <a:p>
            <a:pPr eaLnBrk="1" hangingPunct="1">
              <a:lnSpc>
                <a:spcPct val="105000"/>
              </a:lnSpc>
              <a:buFont typeface="Wingdings" pitchFamily="2" charset="2"/>
              <a:buNone/>
            </a:pPr>
            <a:endParaRPr lang="ru-RU" sz="1900">
              <a:latin typeface="Arial" charset="0"/>
            </a:endParaRPr>
          </a:p>
          <a:p>
            <a:pPr eaLnBrk="1" hangingPunct="1">
              <a:lnSpc>
                <a:spcPct val="105000"/>
              </a:lnSpc>
              <a:buFont typeface="Wingdings" pitchFamily="2" charset="2"/>
              <a:buNone/>
            </a:pPr>
            <a:r>
              <a:rPr lang="ru-RU" sz="1900"/>
              <a:t>В C# три вида операций класса: унарные, бинарные и операции преобразования типа.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10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7107">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71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5288" y="-388965"/>
            <a:ext cx="6408712" cy="954107"/>
          </a:xfrm>
        </p:spPr>
        <p:txBody>
          <a:bodyPr/>
          <a:lstStyle/>
          <a:p>
            <a:br>
              <a:rPr lang="en-US" dirty="0"/>
            </a:br>
            <a:r>
              <a:rPr lang="ru-RU" dirty="0"/>
              <a:t>Пример: счетчик</a:t>
            </a:r>
            <a:r>
              <a:rPr lang="en-US" dirty="0"/>
              <a:t> (</a:t>
            </a:r>
            <a:r>
              <a:rPr lang="ru-RU" dirty="0"/>
              <a:t>операция ++) </a:t>
            </a:r>
          </a:p>
        </p:txBody>
      </p:sp>
      <p:sp>
        <p:nvSpPr>
          <p:cNvPr id="3" name="Содержимое 2"/>
          <p:cNvSpPr>
            <a:spLocks noGrp="1"/>
          </p:cNvSpPr>
          <p:nvPr>
            <p:ph idx="1"/>
          </p:nvPr>
        </p:nvSpPr>
        <p:spPr>
          <a:xfrm>
            <a:off x="251520" y="332656"/>
            <a:ext cx="8555037" cy="6048672"/>
          </a:xfrm>
        </p:spPr>
        <p:txBody>
          <a:bodyPr/>
          <a:lstStyle/>
          <a:p>
            <a:pPr>
              <a:buNone/>
            </a:pPr>
            <a:r>
              <a:rPr lang="en-US" sz="1900" dirty="0"/>
              <a:t>class Counter</a:t>
            </a:r>
          </a:p>
          <a:p>
            <a:pPr>
              <a:buNone/>
            </a:pPr>
            <a:r>
              <a:rPr lang="en-US" sz="1900" dirty="0">
                <a:solidFill>
                  <a:schemeClr val="bg1">
                    <a:lumMod val="50000"/>
                  </a:schemeClr>
                </a:solidFill>
              </a:rPr>
              <a:t>{      public Counter() { }</a:t>
            </a:r>
          </a:p>
          <a:p>
            <a:pPr>
              <a:buNone/>
            </a:pPr>
            <a:r>
              <a:rPr lang="en-US" sz="1900" dirty="0">
                <a:solidFill>
                  <a:schemeClr val="bg1">
                    <a:lumMod val="50000"/>
                  </a:schemeClr>
                </a:solidFill>
              </a:rPr>
              <a:t>        public Counter( </a:t>
            </a:r>
            <a:r>
              <a:rPr lang="en-US" sz="1900" dirty="0" err="1">
                <a:solidFill>
                  <a:schemeClr val="bg1">
                    <a:lumMod val="50000"/>
                  </a:schemeClr>
                </a:solidFill>
              </a:rPr>
              <a:t>int</a:t>
            </a:r>
            <a:r>
              <a:rPr lang="en-US" sz="1900" dirty="0">
                <a:solidFill>
                  <a:schemeClr val="bg1">
                    <a:lumMod val="50000"/>
                  </a:schemeClr>
                </a:solidFill>
              </a:rPr>
              <a:t> n )</a:t>
            </a:r>
            <a:r>
              <a:rPr lang="ru-RU" sz="1900" dirty="0">
                <a:solidFill>
                  <a:schemeClr val="bg1">
                    <a:lumMod val="50000"/>
                  </a:schemeClr>
                </a:solidFill>
              </a:rPr>
              <a:t> </a:t>
            </a:r>
            <a:r>
              <a:rPr lang="en-US" sz="1900" dirty="0">
                <a:solidFill>
                  <a:schemeClr val="bg1">
                    <a:lumMod val="50000"/>
                  </a:schemeClr>
                </a:solidFill>
              </a:rPr>
              <a:t>{</a:t>
            </a:r>
            <a:r>
              <a:rPr lang="ru-RU" sz="1900" dirty="0">
                <a:solidFill>
                  <a:schemeClr val="bg1">
                    <a:lumMod val="50000"/>
                  </a:schemeClr>
                </a:solidFill>
              </a:rPr>
              <a:t> </a:t>
            </a:r>
            <a:r>
              <a:rPr lang="en-US" sz="1900" dirty="0" err="1">
                <a:solidFill>
                  <a:schemeClr val="bg1">
                    <a:lumMod val="50000"/>
                  </a:schemeClr>
                </a:solidFill>
              </a:rPr>
              <a:t>this.n</a:t>
            </a:r>
            <a:r>
              <a:rPr lang="en-US" sz="1900" dirty="0">
                <a:solidFill>
                  <a:schemeClr val="bg1">
                    <a:lumMod val="50000"/>
                  </a:schemeClr>
                </a:solidFill>
              </a:rPr>
              <a:t> = n &gt; 0 ? n : 0;</a:t>
            </a:r>
            <a:r>
              <a:rPr lang="ru-RU" sz="1900" dirty="0">
                <a:solidFill>
                  <a:schemeClr val="bg1">
                    <a:lumMod val="50000"/>
                  </a:schemeClr>
                </a:solidFill>
              </a:rPr>
              <a:t> </a:t>
            </a:r>
            <a:r>
              <a:rPr lang="en-US" sz="1900" dirty="0">
                <a:solidFill>
                  <a:schemeClr val="bg1">
                    <a:lumMod val="50000"/>
                  </a:schemeClr>
                </a:solidFill>
              </a:rPr>
              <a:t>}</a:t>
            </a:r>
            <a:endParaRPr lang="ru-RU" sz="1900" dirty="0">
              <a:solidFill>
                <a:schemeClr val="bg1">
                  <a:lumMod val="50000"/>
                </a:schemeClr>
              </a:solidFill>
            </a:endParaRPr>
          </a:p>
          <a:p>
            <a:pPr>
              <a:buNone/>
            </a:pPr>
            <a:r>
              <a:rPr lang="ru-RU" sz="1900" dirty="0"/>
              <a:t>        </a:t>
            </a:r>
            <a:r>
              <a:rPr lang="en-US" sz="1900" dirty="0"/>
              <a:t>public static Counter </a:t>
            </a:r>
            <a:r>
              <a:rPr lang="en-US" sz="1900" b="1" dirty="0"/>
              <a:t>operator ++</a:t>
            </a:r>
            <a:r>
              <a:rPr lang="en-US" sz="1900" dirty="0"/>
              <a:t>(Counter </a:t>
            </a:r>
            <a:r>
              <a:rPr lang="en-US" sz="1900" dirty="0" err="1"/>
              <a:t>param</a:t>
            </a:r>
            <a:r>
              <a:rPr lang="en-US" sz="1900" dirty="0"/>
              <a:t>)</a:t>
            </a:r>
          </a:p>
          <a:p>
            <a:pPr>
              <a:buNone/>
            </a:pPr>
            <a:r>
              <a:rPr lang="en-US" sz="1900" dirty="0"/>
              <a:t>        {</a:t>
            </a:r>
          </a:p>
          <a:p>
            <a:pPr>
              <a:buNone/>
            </a:pPr>
            <a:r>
              <a:rPr lang="en-US" sz="1900" dirty="0"/>
              <a:t>            Counter temp = new Counter(</a:t>
            </a:r>
            <a:r>
              <a:rPr lang="en-US" sz="1900" dirty="0" err="1"/>
              <a:t>param.n</a:t>
            </a:r>
            <a:r>
              <a:rPr lang="en-US" sz="1900" dirty="0"/>
              <a:t> + 1);</a:t>
            </a:r>
          </a:p>
          <a:p>
            <a:pPr>
              <a:buNone/>
            </a:pPr>
            <a:r>
              <a:rPr lang="en-US" sz="1900" dirty="0"/>
              <a:t>            return temp;</a:t>
            </a:r>
          </a:p>
          <a:p>
            <a:pPr>
              <a:buNone/>
            </a:pPr>
            <a:r>
              <a:rPr lang="en-US" sz="1900" dirty="0"/>
              <a:t>        }</a:t>
            </a:r>
          </a:p>
          <a:p>
            <a:pPr>
              <a:buNone/>
            </a:pPr>
            <a:r>
              <a:rPr lang="en-US" sz="1900" b="1" dirty="0">
                <a:solidFill>
                  <a:srgbClr val="7030A0"/>
                </a:solidFill>
              </a:rPr>
              <a:t>        </a:t>
            </a:r>
            <a:r>
              <a:rPr lang="en-US" sz="1900" b="1" dirty="0" err="1">
                <a:solidFill>
                  <a:srgbClr val="7030A0"/>
                </a:solidFill>
              </a:rPr>
              <a:t>int</a:t>
            </a:r>
            <a:r>
              <a:rPr lang="en-US" sz="1900" b="1" dirty="0">
                <a:solidFill>
                  <a:srgbClr val="7030A0"/>
                </a:solidFill>
              </a:rPr>
              <a:t> n; </a:t>
            </a:r>
          </a:p>
          <a:p>
            <a:pPr>
              <a:buNone/>
            </a:pPr>
            <a:r>
              <a:rPr lang="ru-RU" sz="1900" dirty="0"/>
              <a:t>}</a:t>
            </a:r>
          </a:p>
          <a:p>
            <a:pPr>
              <a:buNone/>
            </a:pPr>
            <a:r>
              <a:rPr lang="en-US" sz="1900" dirty="0">
                <a:solidFill>
                  <a:schemeClr val="bg1">
                    <a:lumMod val="10000"/>
                  </a:schemeClr>
                </a:solidFill>
              </a:rPr>
              <a:t>class Program</a:t>
            </a:r>
          </a:p>
          <a:p>
            <a:pPr>
              <a:buNone/>
            </a:pPr>
            <a:r>
              <a:rPr lang="ru-RU" sz="1900" dirty="0">
                <a:solidFill>
                  <a:schemeClr val="bg1">
                    <a:lumMod val="10000"/>
                  </a:schemeClr>
                </a:solidFill>
              </a:rPr>
              <a:t>{</a:t>
            </a:r>
            <a:r>
              <a:rPr lang="en-US" sz="1900" dirty="0">
                <a:solidFill>
                  <a:schemeClr val="bg1">
                    <a:lumMod val="10000"/>
                  </a:schemeClr>
                </a:solidFill>
              </a:rPr>
              <a:t>     static void Main(string[] </a:t>
            </a:r>
            <a:r>
              <a:rPr lang="en-US" sz="1900" dirty="0" err="1">
                <a:solidFill>
                  <a:schemeClr val="bg1">
                    <a:lumMod val="10000"/>
                  </a:schemeClr>
                </a:solidFill>
              </a:rPr>
              <a:t>args</a:t>
            </a:r>
            <a:r>
              <a:rPr lang="en-US" sz="1900" dirty="0">
                <a:solidFill>
                  <a:schemeClr val="bg1">
                    <a:lumMod val="10000"/>
                  </a:schemeClr>
                </a:solidFill>
              </a:rPr>
              <a:t>)</a:t>
            </a:r>
          </a:p>
          <a:p>
            <a:pPr>
              <a:buNone/>
            </a:pPr>
            <a:r>
              <a:rPr lang="ru-RU" sz="1900" dirty="0">
                <a:solidFill>
                  <a:schemeClr val="bg1">
                    <a:lumMod val="10000"/>
                  </a:schemeClr>
                </a:solidFill>
              </a:rPr>
              <a:t>       {  </a:t>
            </a:r>
            <a:r>
              <a:rPr lang="en-US" sz="1900" dirty="0">
                <a:solidFill>
                  <a:schemeClr val="bg1">
                    <a:lumMod val="10000"/>
                  </a:schemeClr>
                </a:solidFill>
              </a:rPr>
              <a:t>  Counter num = new Counter();</a:t>
            </a:r>
          </a:p>
          <a:p>
            <a:pPr>
              <a:buNone/>
            </a:pPr>
            <a:r>
              <a:rPr lang="en-US" sz="1900" b="1" dirty="0">
                <a:solidFill>
                  <a:schemeClr val="bg1">
                    <a:lumMod val="10000"/>
                  </a:schemeClr>
                </a:solidFill>
              </a:rPr>
              <a:t>             num</a:t>
            </a:r>
            <a:r>
              <a:rPr lang="ru-RU" sz="1900" b="1" dirty="0">
                <a:solidFill>
                  <a:schemeClr val="bg1">
                    <a:lumMod val="10000"/>
                  </a:schemeClr>
                </a:solidFill>
              </a:rPr>
              <a:t>++; </a:t>
            </a:r>
            <a:r>
              <a:rPr lang="en-US" sz="1900" b="1" dirty="0">
                <a:solidFill>
                  <a:schemeClr val="bg1">
                    <a:lumMod val="10000"/>
                  </a:schemeClr>
                </a:solidFill>
              </a:rPr>
              <a:t>   </a:t>
            </a:r>
            <a:r>
              <a:rPr lang="ru-RU" sz="1900" b="1" dirty="0">
                <a:solidFill>
                  <a:schemeClr val="bg1">
                    <a:lumMod val="10000"/>
                  </a:schemeClr>
                </a:solidFill>
              </a:rPr>
              <a:t>++</a:t>
            </a:r>
            <a:r>
              <a:rPr lang="en-US" sz="1900" b="1" dirty="0">
                <a:solidFill>
                  <a:schemeClr val="bg1">
                    <a:lumMod val="10000"/>
                  </a:schemeClr>
                </a:solidFill>
              </a:rPr>
              <a:t>num;</a:t>
            </a:r>
          </a:p>
          <a:p>
            <a:pPr>
              <a:buNone/>
            </a:pPr>
            <a:r>
              <a:rPr lang="en-US" sz="1900" dirty="0">
                <a:solidFill>
                  <a:schemeClr val="bg1">
                    <a:lumMod val="10000"/>
                  </a:schemeClr>
                </a:solidFill>
              </a:rPr>
              <a:t>             ... </a:t>
            </a:r>
          </a:p>
          <a:p>
            <a:pPr>
              <a:buNone/>
            </a:pPr>
            <a:r>
              <a:rPr lang="en-US" sz="1900" dirty="0">
                <a:solidFill>
                  <a:schemeClr val="bg1">
                    <a:lumMod val="10000"/>
                  </a:schemeClr>
                </a:solidFill>
              </a:rPr>
              <a:t>       </a:t>
            </a:r>
            <a:r>
              <a:rPr lang="ru-RU" sz="1900" dirty="0">
                <a:solidFill>
                  <a:schemeClr val="bg1">
                    <a:lumMod val="10000"/>
                  </a:schemeClr>
                </a:solidFill>
              </a:rPr>
              <a:t>}</a:t>
            </a:r>
            <a:endParaRPr lang="en-US" sz="1900" dirty="0">
              <a:solidFill>
                <a:schemeClr val="bg1">
                  <a:lumMod val="10000"/>
                </a:schemeClr>
              </a:solidFill>
            </a:endParaRPr>
          </a:p>
          <a:p>
            <a:pPr>
              <a:buNone/>
            </a:pPr>
            <a:r>
              <a:rPr lang="ru-RU" sz="1900" dirty="0">
                <a:solidFill>
                  <a:schemeClr val="bg1">
                    <a:lumMod val="10000"/>
                  </a:schemeClr>
                </a:solidFill>
              </a:rPr>
              <a:t>}</a:t>
            </a:r>
          </a:p>
          <a:p>
            <a:pPr>
              <a:buNone/>
            </a:pPr>
            <a:endParaRPr lang="ru-RU" sz="1900" dirty="0">
              <a:solidFill>
                <a:schemeClr val="bg1">
                  <a:lumMod val="10000"/>
                </a:schemeClr>
              </a:solidFill>
            </a:endParaRPr>
          </a:p>
        </p:txBody>
      </p:sp>
      <p:sp>
        <p:nvSpPr>
          <p:cNvPr id="4" name="Дата 3"/>
          <p:cNvSpPr>
            <a:spLocks noGrp="1"/>
          </p:cNvSpPr>
          <p:nvPr>
            <p:ph type="dt" sz="half" idx="10"/>
          </p:nvPr>
        </p:nvSpPr>
        <p:spPr/>
        <p:txBody>
          <a:bodyPr/>
          <a:lstStyle/>
          <a:p>
            <a:pPr>
              <a:defRPr/>
            </a:pPr>
            <a:r>
              <a:rPr lang="en-US" dirty="0"/>
              <a:t>©</a:t>
            </a:r>
            <a:r>
              <a:rPr lang="ru-RU" dirty="0"/>
              <a:t>Павловская Т.А. (СПбГУ ИТМО)</a:t>
            </a:r>
          </a:p>
        </p:txBody>
      </p:sp>
      <p:sp>
        <p:nvSpPr>
          <p:cNvPr id="5" name="Номер слайда 4"/>
          <p:cNvSpPr>
            <a:spLocks noGrp="1"/>
          </p:cNvSpPr>
          <p:nvPr>
            <p:ph type="sldNum" sz="quarter" idx="12"/>
          </p:nvPr>
        </p:nvSpPr>
        <p:spPr/>
        <p:txBody>
          <a:bodyPr/>
          <a:lstStyle/>
          <a:p>
            <a:pPr>
              <a:defRPr/>
            </a:pPr>
            <a:fld id="{DDCFCDFB-0BC5-4D1B-940E-65EBAB0BD19A}" type="slidenum">
              <a:rPr lang="ru-RU" smtClean="0"/>
              <a:pPr>
                <a:defRPr/>
              </a:pPr>
              <a:t>74</a:t>
            </a:fld>
            <a:endParaRPr lang="ru-RU"/>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5288" y="-388965"/>
            <a:ext cx="6408712" cy="954107"/>
          </a:xfrm>
        </p:spPr>
        <p:txBody>
          <a:bodyPr/>
          <a:lstStyle/>
          <a:p>
            <a:br>
              <a:rPr lang="en-US" dirty="0"/>
            </a:br>
            <a:r>
              <a:rPr lang="ru-RU" dirty="0"/>
              <a:t>Пример: счетчик</a:t>
            </a:r>
            <a:r>
              <a:rPr lang="en-US" dirty="0"/>
              <a:t> (</a:t>
            </a:r>
            <a:r>
              <a:rPr lang="ru-RU" dirty="0"/>
              <a:t>операция +) </a:t>
            </a:r>
          </a:p>
        </p:txBody>
      </p:sp>
      <p:sp>
        <p:nvSpPr>
          <p:cNvPr id="3" name="Содержимое 2"/>
          <p:cNvSpPr>
            <a:spLocks noGrp="1"/>
          </p:cNvSpPr>
          <p:nvPr>
            <p:ph idx="1"/>
          </p:nvPr>
        </p:nvSpPr>
        <p:spPr>
          <a:xfrm>
            <a:off x="0" y="332656"/>
            <a:ext cx="9144000" cy="6048672"/>
          </a:xfrm>
        </p:spPr>
        <p:txBody>
          <a:bodyPr/>
          <a:lstStyle/>
          <a:p>
            <a:pPr>
              <a:buNone/>
            </a:pPr>
            <a:r>
              <a:rPr lang="en-US" sz="1900" dirty="0"/>
              <a:t>class Counter</a:t>
            </a:r>
          </a:p>
          <a:p>
            <a:pPr>
              <a:buNone/>
            </a:pPr>
            <a:r>
              <a:rPr lang="en-US" sz="1900" dirty="0">
                <a:solidFill>
                  <a:schemeClr val="bg1">
                    <a:lumMod val="50000"/>
                  </a:schemeClr>
                </a:solidFill>
              </a:rPr>
              <a:t>{     ...</a:t>
            </a:r>
          </a:p>
          <a:p>
            <a:pPr>
              <a:buNone/>
            </a:pPr>
            <a:r>
              <a:rPr lang="en-US" sz="1900" dirty="0">
                <a:solidFill>
                  <a:schemeClr val="bg1">
                    <a:lumMod val="50000"/>
                  </a:schemeClr>
                </a:solidFill>
              </a:rPr>
              <a:t>         </a:t>
            </a:r>
            <a:r>
              <a:rPr lang="en-US" sz="1900" dirty="0"/>
              <a:t>public static Counter operator +(</a:t>
            </a:r>
            <a:r>
              <a:rPr lang="en-US" sz="1900" dirty="0">
                <a:solidFill>
                  <a:srgbClr val="C00000"/>
                </a:solidFill>
              </a:rPr>
              <a:t>Counter </a:t>
            </a:r>
            <a:r>
              <a:rPr lang="en-US" sz="1900" dirty="0" err="1">
                <a:solidFill>
                  <a:srgbClr val="C00000"/>
                </a:solidFill>
              </a:rPr>
              <a:t>param</a:t>
            </a:r>
            <a:r>
              <a:rPr lang="en-US" sz="1900" dirty="0">
                <a:solidFill>
                  <a:srgbClr val="C00000"/>
                </a:solidFill>
              </a:rPr>
              <a:t>, </a:t>
            </a:r>
            <a:r>
              <a:rPr lang="en-US" sz="1900" dirty="0" err="1">
                <a:solidFill>
                  <a:srgbClr val="C00000"/>
                </a:solidFill>
              </a:rPr>
              <a:t>int</a:t>
            </a:r>
            <a:r>
              <a:rPr lang="en-US" sz="1900" dirty="0">
                <a:solidFill>
                  <a:srgbClr val="C00000"/>
                </a:solidFill>
              </a:rPr>
              <a:t> delta</a:t>
            </a:r>
            <a:r>
              <a:rPr lang="en-US" sz="1900" dirty="0"/>
              <a:t>)</a:t>
            </a:r>
          </a:p>
          <a:p>
            <a:pPr>
              <a:buNone/>
            </a:pPr>
            <a:r>
              <a:rPr lang="en-US" sz="1900" dirty="0"/>
              <a:t>        {  Counter temp = new Counter(</a:t>
            </a:r>
            <a:r>
              <a:rPr lang="en-US" sz="1900" dirty="0" err="1"/>
              <a:t>param.n</a:t>
            </a:r>
            <a:r>
              <a:rPr lang="en-US" sz="1900" dirty="0"/>
              <a:t> + delta);</a:t>
            </a:r>
          </a:p>
          <a:p>
            <a:pPr>
              <a:buNone/>
            </a:pPr>
            <a:r>
              <a:rPr lang="en-US" sz="1900" dirty="0"/>
              <a:t>            return temp;</a:t>
            </a:r>
          </a:p>
          <a:p>
            <a:pPr>
              <a:buNone/>
            </a:pPr>
            <a:r>
              <a:rPr lang="en-US" sz="1900" dirty="0"/>
              <a:t>        }</a:t>
            </a:r>
          </a:p>
          <a:p>
            <a:pPr>
              <a:buNone/>
            </a:pPr>
            <a:r>
              <a:rPr lang="en-US" sz="1900" dirty="0"/>
              <a:t>        public static Counter operator +(</a:t>
            </a:r>
            <a:r>
              <a:rPr lang="en-US" sz="1900" dirty="0" err="1">
                <a:solidFill>
                  <a:srgbClr val="006600"/>
                </a:solidFill>
              </a:rPr>
              <a:t>int</a:t>
            </a:r>
            <a:r>
              <a:rPr lang="en-US" sz="1900" dirty="0">
                <a:solidFill>
                  <a:srgbClr val="006600"/>
                </a:solidFill>
              </a:rPr>
              <a:t> delta, Counter </a:t>
            </a:r>
            <a:r>
              <a:rPr lang="en-US" sz="1900" dirty="0" err="1">
                <a:solidFill>
                  <a:srgbClr val="006600"/>
                </a:solidFill>
              </a:rPr>
              <a:t>param</a:t>
            </a:r>
            <a:r>
              <a:rPr lang="en-US" sz="1900" dirty="0"/>
              <a:t>)</a:t>
            </a:r>
          </a:p>
          <a:p>
            <a:pPr>
              <a:buNone/>
            </a:pPr>
            <a:r>
              <a:rPr lang="en-US" sz="1900" dirty="0"/>
              <a:t>        {  Counter temp = new Counter(</a:t>
            </a:r>
            <a:r>
              <a:rPr lang="en-US" sz="1900" dirty="0" err="1"/>
              <a:t>param.n</a:t>
            </a:r>
            <a:r>
              <a:rPr lang="en-US" sz="1900" dirty="0"/>
              <a:t> + delta);</a:t>
            </a:r>
          </a:p>
          <a:p>
            <a:pPr>
              <a:buNone/>
            </a:pPr>
            <a:r>
              <a:rPr lang="en-US" sz="1900" dirty="0"/>
              <a:t>            return temp;</a:t>
            </a:r>
          </a:p>
          <a:p>
            <a:pPr>
              <a:buNone/>
            </a:pPr>
            <a:r>
              <a:rPr lang="en-US" sz="1900" dirty="0"/>
              <a:t>        }</a:t>
            </a:r>
          </a:p>
          <a:p>
            <a:pPr>
              <a:buNone/>
            </a:pPr>
            <a:r>
              <a:rPr lang="en-US" sz="1900" b="1" dirty="0">
                <a:solidFill>
                  <a:srgbClr val="7030A0"/>
                </a:solidFill>
              </a:rPr>
              <a:t>        </a:t>
            </a:r>
            <a:r>
              <a:rPr lang="en-US" sz="1900" b="1" dirty="0" err="1">
                <a:solidFill>
                  <a:srgbClr val="7030A0"/>
                </a:solidFill>
              </a:rPr>
              <a:t>int</a:t>
            </a:r>
            <a:r>
              <a:rPr lang="en-US" sz="1900" b="1" dirty="0">
                <a:solidFill>
                  <a:srgbClr val="7030A0"/>
                </a:solidFill>
              </a:rPr>
              <a:t> n; </a:t>
            </a:r>
          </a:p>
          <a:p>
            <a:pPr>
              <a:buNone/>
            </a:pPr>
            <a:r>
              <a:rPr lang="ru-RU" sz="1900" dirty="0"/>
              <a:t>}</a:t>
            </a:r>
          </a:p>
          <a:p>
            <a:pPr>
              <a:buNone/>
            </a:pPr>
            <a:r>
              <a:rPr lang="en-US" sz="1900" dirty="0">
                <a:solidFill>
                  <a:schemeClr val="bg1">
                    <a:lumMod val="10000"/>
                  </a:schemeClr>
                </a:solidFill>
              </a:rPr>
              <a:t>class Program</a:t>
            </a:r>
          </a:p>
          <a:p>
            <a:pPr>
              <a:buNone/>
            </a:pPr>
            <a:r>
              <a:rPr lang="ru-RU" sz="1900" dirty="0">
                <a:solidFill>
                  <a:schemeClr val="bg1">
                    <a:lumMod val="10000"/>
                  </a:schemeClr>
                </a:solidFill>
              </a:rPr>
              <a:t>{</a:t>
            </a:r>
            <a:r>
              <a:rPr lang="en-US" sz="1900" dirty="0">
                <a:solidFill>
                  <a:schemeClr val="bg1">
                    <a:lumMod val="10000"/>
                  </a:schemeClr>
                </a:solidFill>
              </a:rPr>
              <a:t>     static void Main(string[] </a:t>
            </a:r>
            <a:r>
              <a:rPr lang="en-US" sz="1900" dirty="0" err="1">
                <a:solidFill>
                  <a:schemeClr val="bg1">
                    <a:lumMod val="10000"/>
                  </a:schemeClr>
                </a:solidFill>
              </a:rPr>
              <a:t>args</a:t>
            </a:r>
            <a:r>
              <a:rPr lang="en-US" sz="1900" dirty="0">
                <a:solidFill>
                  <a:schemeClr val="bg1">
                    <a:lumMod val="10000"/>
                  </a:schemeClr>
                </a:solidFill>
              </a:rPr>
              <a:t>)</a:t>
            </a:r>
          </a:p>
          <a:p>
            <a:pPr>
              <a:buNone/>
            </a:pPr>
            <a:r>
              <a:rPr lang="ru-RU" sz="1900" dirty="0">
                <a:solidFill>
                  <a:schemeClr val="bg1">
                    <a:lumMod val="10000"/>
                  </a:schemeClr>
                </a:solidFill>
              </a:rPr>
              <a:t>      {  </a:t>
            </a:r>
            <a:r>
              <a:rPr lang="en-US" sz="1900" dirty="0">
                <a:solidFill>
                  <a:schemeClr val="bg1">
                    <a:lumMod val="10000"/>
                  </a:schemeClr>
                </a:solidFill>
              </a:rPr>
              <a:t>  Counter num = new Counter(); Counter num2 = new Counter();</a:t>
            </a:r>
          </a:p>
          <a:p>
            <a:pPr>
              <a:buNone/>
            </a:pPr>
            <a:r>
              <a:rPr lang="en-US" sz="1900" b="1" dirty="0">
                <a:solidFill>
                  <a:schemeClr val="bg1">
                    <a:lumMod val="10000"/>
                  </a:schemeClr>
                </a:solidFill>
              </a:rPr>
              <a:t>            num2 = </a:t>
            </a:r>
            <a:r>
              <a:rPr lang="en-US" sz="1900" b="1" dirty="0">
                <a:solidFill>
                  <a:srgbClr val="C00000"/>
                </a:solidFill>
              </a:rPr>
              <a:t>num + 3</a:t>
            </a:r>
            <a:r>
              <a:rPr lang="en-US" sz="1900" b="1" dirty="0">
                <a:solidFill>
                  <a:schemeClr val="bg1">
                    <a:lumMod val="10000"/>
                  </a:schemeClr>
                </a:solidFill>
              </a:rPr>
              <a:t>;      num2 = </a:t>
            </a:r>
            <a:r>
              <a:rPr lang="en-US" sz="1900" b="1" dirty="0">
                <a:solidFill>
                  <a:srgbClr val="006600"/>
                </a:solidFill>
              </a:rPr>
              <a:t>3 + num</a:t>
            </a:r>
            <a:r>
              <a:rPr lang="en-US" sz="1900" b="1" dirty="0">
                <a:solidFill>
                  <a:schemeClr val="bg1">
                    <a:lumMod val="10000"/>
                  </a:schemeClr>
                </a:solidFill>
              </a:rPr>
              <a:t>;</a:t>
            </a:r>
          </a:p>
          <a:p>
            <a:pPr>
              <a:buNone/>
            </a:pPr>
            <a:r>
              <a:rPr lang="en-US" sz="1900" dirty="0">
                <a:solidFill>
                  <a:schemeClr val="bg1">
                    <a:lumMod val="10000"/>
                  </a:schemeClr>
                </a:solidFill>
              </a:rPr>
              <a:t>             ... </a:t>
            </a:r>
          </a:p>
          <a:p>
            <a:pPr>
              <a:buNone/>
            </a:pPr>
            <a:r>
              <a:rPr lang="en-US" sz="1900" dirty="0">
                <a:solidFill>
                  <a:schemeClr val="bg1">
                    <a:lumMod val="10000"/>
                  </a:schemeClr>
                </a:solidFill>
              </a:rPr>
              <a:t>       </a:t>
            </a:r>
            <a:r>
              <a:rPr lang="ru-RU" sz="1900" dirty="0">
                <a:solidFill>
                  <a:schemeClr val="bg1">
                    <a:lumMod val="10000"/>
                  </a:schemeClr>
                </a:solidFill>
              </a:rPr>
              <a:t>}</a:t>
            </a:r>
            <a:endParaRPr lang="en-US" sz="1900" dirty="0">
              <a:solidFill>
                <a:schemeClr val="bg1">
                  <a:lumMod val="10000"/>
                </a:schemeClr>
              </a:solidFill>
            </a:endParaRPr>
          </a:p>
          <a:p>
            <a:pPr>
              <a:buNone/>
            </a:pPr>
            <a:r>
              <a:rPr lang="ru-RU" sz="1900" dirty="0">
                <a:solidFill>
                  <a:schemeClr val="bg1">
                    <a:lumMod val="10000"/>
                  </a:schemeClr>
                </a:solidFill>
              </a:rPr>
              <a:t>}</a:t>
            </a:r>
          </a:p>
          <a:p>
            <a:pPr>
              <a:buNone/>
            </a:pPr>
            <a:endParaRPr lang="ru-RU" sz="1900" dirty="0">
              <a:solidFill>
                <a:schemeClr val="bg1">
                  <a:lumMod val="10000"/>
                </a:schemeClr>
              </a:solidFill>
            </a:endParaRPr>
          </a:p>
        </p:txBody>
      </p:sp>
      <p:sp>
        <p:nvSpPr>
          <p:cNvPr id="4" name="Дата 3"/>
          <p:cNvSpPr>
            <a:spLocks noGrp="1"/>
          </p:cNvSpPr>
          <p:nvPr>
            <p:ph type="dt" sz="half" idx="10"/>
          </p:nvPr>
        </p:nvSpPr>
        <p:spPr/>
        <p:txBody>
          <a:bodyPr/>
          <a:lstStyle/>
          <a:p>
            <a:pPr>
              <a:defRPr/>
            </a:pPr>
            <a:r>
              <a:rPr lang="en-US" dirty="0"/>
              <a:t>©</a:t>
            </a:r>
            <a:r>
              <a:rPr lang="ru-RU" dirty="0"/>
              <a:t>Павловская Т.А. (СПбГУ ИТМО)</a:t>
            </a:r>
          </a:p>
        </p:txBody>
      </p:sp>
      <p:sp>
        <p:nvSpPr>
          <p:cNvPr id="5" name="Номер слайда 4"/>
          <p:cNvSpPr>
            <a:spLocks noGrp="1"/>
          </p:cNvSpPr>
          <p:nvPr>
            <p:ph type="sldNum" sz="quarter" idx="12"/>
          </p:nvPr>
        </p:nvSpPr>
        <p:spPr/>
        <p:txBody>
          <a:bodyPr/>
          <a:lstStyle/>
          <a:p>
            <a:pPr>
              <a:defRPr/>
            </a:pPr>
            <a:fld id="{DDCFCDFB-0BC5-4D1B-940E-65EBAB0BD19A}" type="slidenum">
              <a:rPr lang="ru-RU" smtClean="0"/>
              <a:pPr>
                <a:defRPr/>
              </a:pPr>
              <a:t>75</a:t>
            </a:fld>
            <a:endParaRPr lang="ru-RU"/>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1"/>
          </p:nvPr>
        </p:nvSpPr>
        <p:spPr/>
        <p:txBody>
          <a:bodyPr/>
          <a:lstStyle/>
          <a:p>
            <a:pPr>
              <a:defRPr/>
            </a:pPr>
            <a:fld id="{4366CD46-178F-43BA-93E6-94868D64150D}" type="slidenum">
              <a:rPr lang="ru-RU"/>
              <a:pPr>
                <a:defRPr/>
              </a:pPr>
              <a:t>76</a:t>
            </a:fld>
            <a:endParaRPr lang="ru-RU"/>
          </a:p>
        </p:txBody>
      </p:sp>
      <p:sp>
        <p:nvSpPr>
          <p:cNvPr id="6" name="Rectangle 7"/>
          <p:cNvSpPr>
            <a:spLocks noGrp="1" noChangeArrowheads="1"/>
          </p:cNvSpPr>
          <p:nvPr>
            <p:ph type="dt" sz="quarter" idx="12"/>
          </p:nvPr>
        </p:nvSpPr>
        <p:spPr/>
        <p:txBody>
          <a:bodyPr/>
          <a:lstStyle/>
          <a:p>
            <a:pPr>
              <a:defRPr/>
            </a:pPr>
            <a:r>
              <a:rPr lang="en-US" dirty="0"/>
              <a:t>©</a:t>
            </a:r>
            <a:r>
              <a:rPr lang="ru-RU" dirty="0"/>
              <a:t>Павловская Т.А. (НИУ ИТМО)</a:t>
            </a:r>
          </a:p>
        </p:txBody>
      </p:sp>
      <p:sp>
        <p:nvSpPr>
          <p:cNvPr id="52228" name="Rectangle 4"/>
          <p:cNvSpPr>
            <a:spLocks noGrp="1" noChangeArrowheads="1"/>
          </p:cNvSpPr>
          <p:nvPr>
            <p:ph type="ctrTitle"/>
          </p:nvPr>
        </p:nvSpPr>
        <p:spPr/>
        <p:txBody>
          <a:bodyPr/>
          <a:lstStyle/>
          <a:p>
            <a:pPr eaLnBrk="1" hangingPunct="1"/>
            <a:r>
              <a:rPr lang="ru-RU" dirty="0"/>
              <a:t>Проектирование класса</a:t>
            </a:r>
          </a:p>
        </p:txBody>
      </p:sp>
      <p:sp>
        <p:nvSpPr>
          <p:cNvPr id="52229" name="Rectangle 5"/>
          <p:cNvSpPr>
            <a:spLocks noGrp="1" noChangeArrowheads="1"/>
          </p:cNvSpPr>
          <p:nvPr>
            <p:ph type="subTitle" idx="1"/>
          </p:nvPr>
        </p:nvSpPr>
        <p:spPr/>
        <p:txBody>
          <a:bodyPr/>
          <a:lstStyle/>
          <a:p>
            <a:pPr eaLnBrk="1" hangingPunct="1"/>
            <a:r>
              <a:rPr lang="en-US" dirty="0"/>
              <a:t>Summary</a:t>
            </a:r>
            <a:endParaRPr lang="ru-RU"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34963D7D-F736-41E8-950A-9C9009927198}" type="slidenum">
              <a:rPr lang="ru-RU"/>
              <a:pPr>
                <a:defRPr/>
              </a:pPr>
              <a:t>77</a:t>
            </a:fld>
            <a:endParaRPr lang="ru-RU"/>
          </a:p>
        </p:txBody>
      </p:sp>
      <p:sp>
        <p:nvSpPr>
          <p:cNvPr id="53252" name="Rectangle 2"/>
          <p:cNvSpPr>
            <a:spLocks noGrp="1" noChangeArrowheads="1"/>
          </p:cNvSpPr>
          <p:nvPr>
            <p:ph type="title"/>
          </p:nvPr>
        </p:nvSpPr>
        <p:spPr/>
        <p:txBody>
          <a:bodyPr/>
          <a:lstStyle/>
          <a:p>
            <a:pPr eaLnBrk="1" hangingPunct="1"/>
            <a:r>
              <a:rPr lang="ru-RU"/>
              <a:t>Интерфейс класса </a:t>
            </a:r>
          </a:p>
        </p:txBody>
      </p:sp>
      <p:sp>
        <p:nvSpPr>
          <p:cNvPr id="53253" name="Rectangle 3"/>
          <p:cNvSpPr>
            <a:spLocks noGrp="1" noChangeArrowheads="1"/>
          </p:cNvSpPr>
          <p:nvPr>
            <p:ph type="body" idx="1"/>
          </p:nvPr>
        </p:nvSpPr>
        <p:spPr>
          <a:xfrm>
            <a:off x="468313" y="836613"/>
            <a:ext cx="8351837" cy="6021387"/>
          </a:xfrm>
        </p:spPr>
        <p:txBody>
          <a:bodyPr/>
          <a:lstStyle/>
          <a:p>
            <a:pPr eaLnBrk="1" hangingPunct="1">
              <a:lnSpc>
                <a:spcPct val="130000"/>
              </a:lnSpc>
              <a:spcBef>
                <a:spcPct val="30000"/>
              </a:spcBef>
            </a:pPr>
            <a:r>
              <a:rPr lang="ru-RU" sz="2000"/>
              <a:t>При создании класса следует хорошо продумать его </a:t>
            </a:r>
            <a:r>
              <a:rPr lang="ru-RU" sz="2000" i="1">
                <a:solidFill>
                  <a:schemeClr val="folHlink"/>
                </a:solidFill>
              </a:rPr>
              <a:t>интерфейс</a:t>
            </a:r>
            <a:r>
              <a:rPr lang="ru-RU" sz="2000"/>
              <a:t> — средства работы с классом, доступные использующим его программистам. </a:t>
            </a:r>
          </a:p>
          <a:p>
            <a:pPr eaLnBrk="1" hangingPunct="1">
              <a:lnSpc>
                <a:spcPct val="130000"/>
              </a:lnSpc>
              <a:spcBef>
                <a:spcPct val="30000"/>
              </a:spcBef>
            </a:pPr>
            <a:r>
              <a:rPr lang="ru-RU" sz="2000"/>
              <a:t>Интерфейс хорошо спроектированного класса интуитивно ясен, непротиворечив и обозрим. Как правило, он не должен включать поля данных.</a:t>
            </a:r>
            <a:endParaRPr lang="ru-RU" sz="2000" i="1"/>
          </a:p>
          <a:p>
            <a:pPr eaLnBrk="1" hangingPunct="1">
              <a:lnSpc>
                <a:spcPct val="130000"/>
              </a:lnSpc>
              <a:spcBef>
                <a:spcPct val="30000"/>
              </a:spcBef>
            </a:pPr>
            <a:r>
              <a:rPr lang="ru-RU" sz="2000"/>
              <a:t>В идеале </a:t>
            </a:r>
            <a:r>
              <a:rPr lang="ru-RU" sz="2000" i="1"/>
              <a:t>интерфейс должен быть </a:t>
            </a:r>
            <a:r>
              <a:rPr lang="ru-RU" sz="2000" i="1">
                <a:solidFill>
                  <a:schemeClr val="folHlink"/>
                </a:solidFill>
              </a:rPr>
              <a:t>полным</a:t>
            </a:r>
            <a:r>
              <a:rPr lang="ru-RU" sz="2000" i="1"/>
              <a:t> (</a:t>
            </a:r>
            <a:r>
              <a:rPr lang="ru-RU" sz="2000"/>
              <a:t>предоставлять возможность выполнять любые разумные действия с классом) и </a:t>
            </a:r>
            <a:r>
              <a:rPr lang="ru-RU" sz="2000" i="1">
                <a:solidFill>
                  <a:schemeClr val="folHlink"/>
                </a:solidFill>
              </a:rPr>
              <a:t>минимально необходимым</a:t>
            </a:r>
            <a:r>
              <a:rPr lang="ru-RU" sz="2000"/>
              <a:t> (без дублирования и пересечения возможностей методов).</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ED356956-8E57-4E6A-A2DF-BF80381BC5F3}" type="slidenum">
              <a:rPr lang="ru-RU"/>
              <a:pPr>
                <a:defRPr/>
              </a:pPr>
              <a:t>78</a:t>
            </a:fld>
            <a:endParaRPr lang="ru-RU"/>
          </a:p>
        </p:txBody>
      </p:sp>
      <p:sp>
        <p:nvSpPr>
          <p:cNvPr id="54276" name="Rectangle 2"/>
          <p:cNvSpPr>
            <a:spLocks noGrp="1" noChangeArrowheads="1"/>
          </p:cNvSpPr>
          <p:nvPr>
            <p:ph type="title"/>
          </p:nvPr>
        </p:nvSpPr>
        <p:spPr/>
        <p:txBody>
          <a:bodyPr/>
          <a:lstStyle/>
          <a:p>
            <a:pPr eaLnBrk="1" hangingPunct="1"/>
            <a:r>
              <a:rPr lang="ru-RU"/>
              <a:t>Состав класса</a:t>
            </a:r>
          </a:p>
        </p:txBody>
      </p:sp>
      <p:sp>
        <p:nvSpPr>
          <p:cNvPr id="54277" name="Rectangle 3"/>
          <p:cNvSpPr>
            <a:spLocks noGrp="1" noChangeArrowheads="1"/>
          </p:cNvSpPr>
          <p:nvPr>
            <p:ph type="body" idx="1"/>
          </p:nvPr>
        </p:nvSpPr>
        <p:spPr/>
        <p:txBody>
          <a:bodyPr/>
          <a:lstStyle/>
          <a:p>
            <a:pPr eaLnBrk="1" hangingPunct="1"/>
            <a:r>
              <a:rPr lang="ru-RU" sz="2000"/>
              <a:t>Как правило, класс как тип, определенный пользователем, должен содержать </a:t>
            </a:r>
            <a:r>
              <a:rPr lang="ru-RU" sz="2000">
                <a:solidFill>
                  <a:schemeClr val="folHlink"/>
                </a:solidFill>
              </a:rPr>
              <a:t>скрытые (private) поля</a:t>
            </a:r>
            <a:r>
              <a:rPr lang="ru-RU" sz="2000"/>
              <a:t> и следующие функциональные элементы:</a:t>
            </a:r>
            <a:endParaRPr lang="ru-RU" sz="2000" i="1"/>
          </a:p>
          <a:p>
            <a:pPr lvl="1" eaLnBrk="1" hangingPunct="1"/>
            <a:r>
              <a:rPr lang="ru-RU" i="1">
                <a:solidFill>
                  <a:schemeClr val="folHlink"/>
                </a:solidFill>
              </a:rPr>
              <a:t>конструкторы</a:t>
            </a:r>
            <a:r>
              <a:rPr lang="ru-RU"/>
              <a:t>, определяющие, как инициализируются объекты класса;</a:t>
            </a:r>
          </a:p>
          <a:p>
            <a:pPr lvl="1" eaLnBrk="1" hangingPunct="1"/>
            <a:r>
              <a:rPr lang="ru-RU"/>
              <a:t>набор </a:t>
            </a:r>
            <a:r>
              <a:rPr lang="ru-RU" i="1">
                <a:solidFill>
                  <a:schemeClr val="folHlink"/>
                </a:solidFill>
              </a:rPr>
              <a:t>методов</a:t>
            </a:r>
            <a:r>
              <a:rPr lang="ru-RU">
                <a:solidFill>
                  <a:schemeClr val="folHlink"/>
                </a:solidFill>
              </a:rPr>
              <a:t> и </a:t>
            </a:r>
            <a:r>
              <a:rPr lang="ru-RU" i="1">
                <a:solidFill>
                  <a:schemeClr val="folHlink"/>
                </a:solidFill>
              </a:rPr>
              <a:t>свойств</a:t>
            </a:r>
            <a:r>
              <a:rPr lang="ru-RU"/>
              <a:t>, реализующих характеристики класса;</a:t>
            </a:r>
          </a:p>
          <a:p>
            <a:pPr lvl="1" eaLnBrk="1" hangingPunct="1"/>
            <a:r>
              <a:rPr lang="ru-RU"/>
              <a:t>классы </a:t>
            </a:r>
            <a:r>
              <a:rPr lang="ru-RU" i="1">
                <a:solidFill>
                  <a:schemeClr val="folHlink"/>
                </a:solidFill>
              </a:rPr>
              <a:t>исключений</a:t>
            </a:r>
            <a:r>
              <a:rPr lang="ru-RU"/>
              <a:t>, используемые для сообщений об ошибках путем генерации исключительных ситуаций.</a:t>
            </a:r>
          </a:p>
          <a:p>
            <a:pPr lvl="1" eaLnBrk="1" hangingPunct="1"/>
            <a:r>
              <a:rPr lang="ru-RU"/>
              <a:t>Классы, моделирующие математические или физические понятия, обычно также содержат набор </a:t>
            </a:r>
            <a:r>
              <a:rPr lang="ru-RU" i="1">
                <a:solidFill>
                  <a:schemeClr val="folHlink"/>
                </a:solidFill>
              </a:rPr>
              <a:t>операций</a:t>
            </a:r>
            <a:r>
              <a:rPr lang="ru-RU"/>
              <a:t>, позволяющих копировать, присваивать, сравнивать объекты и производить с ними другие действия, требующиеся по сути класса.</a:t>
            </a:r>
          </a:p>
          <a:p>
            <a:pPr eaLnBrk="1" hangingPunct="1">
              <a:buFont typeface="Wingdings" pitchFamily="2" charset="2"/>
              <a:buNone/>
            </a:pPr>
            <a:r>
              <a:rPr lang="ru-RU"/>
              <a:t> </a:t>
            </a:r>
          </a:p>
          <a:p>
            <a:pPr eaLnBrk="1" hangingPunct="1"/>
            <a:endParaRPr lang="ru-RU"/>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(СПбГУ ИТМО)</a:t>
            </a:r>
          </a:p>
        </p:txBody>
      </p:sp>
      <p:sp>
        <p:nvSpPr>
          <p:cNvPr id="6" name="Номер слайда 5"/>
          <p:cNvSpPr>
            <a:spLocks noGrp="1"/>
          </p:cNvSpPr>
          <p:nvPr>
            <p:ph type="sldNum" sz="quarter" idx="12"/>
          </p:nvPr>
        </p:nvSpPr>
        <p:spPr/>
        <p:txBody>
          <a:bodyPr/>
          <a:lstStyle/>
          <a:p>
            <a:pPr>
              <a:defRPr/>
            </a:pPr>
            <a:fld id="{017D66F4-D41D-48D3-9FB4-1004F4216F07}" type="slidenum">
              <a:rPr lang="ru-RU"/>
              <a:pPr>
                <a:defRPr/>
              </a:pPr>
              <a:t>79</a:t>
            </a:fld>
            <a:endParaRPr lang="ru-RU"/>
          </a:p>
        </p:txBody>
      </p:sp>
      <p:sp>
        <p:nvSpPr>
          <p:cNvPr id="55300" name="Rectangle 2"/>
          <p:cNvSpPr>
            <a:spLocks noGrp="1" noChangeArrowheads="1"/>
          </p:cNvSpPr>
          <p:nvPr>
            <p:ph type="title"/>
          </p:nvPr>
        </p:nvSpPr>
        <p:spPr/>
        <p:txBody>
          <a:bodyPr/>
          <a:lstStyle/>
          <a:p>
            <a:pPr eaLnBrk="1" hangingPunct="1"/>
            <a:r>
              <a:rPr lang="ru-RU"/>
              <a:t>Элементы класса</a:t>
            </a:r>
          </a:p>
        </p:txBody>
      </p:sp>
      <p:sp>
        <p:nvSpPr>
          <p:cNvPr id="55301" name="Rectangle 3"/>
          <p:cNvSpPr>
            <a:spLocks noGrp="1" noChangeArrowheads="1"/>
          </p:cNvSpPr>
          <p:nvPr>
            <p:ph type="body" idx="1"/>
          </p:nvPr>
        </p:nvSpPr>
        <p:spPr/>
        <p:txBody>
          <a:bodyPr/>
          <a:lstStyle/>
          <a:p>
            <a:pPr eaLnBrk="1" hangingPunct="1"/>
            <a:r>
              <a:rPr lang="ru-RU" sz="2000">
                <a:solidFill>
                  <a:schemeClr val="folHlink"/>
                </a:solidFill>
              </a:rPr>
              <a:t>Методы</a:t>
            </a:r>
            <a:r>
              <a:rPr lang="ru-RU" sz="2000"/>
              <a:t> определяют поведение класса. </a:t>
            </a:r>
            <a:r>
              <a:rPr lang="ru-RU" sz="2000" i="1"/>
              <a:t>Каждый метод класса должен решать только одну задачу</a:t>
            </a:r>
            <a:r>
              <a:rPr lang="en-US" sz="2000" i="1"/>
              <a:t>.</a:t>
            </a:r>
            <a:endParaRPr lang="ru-RU" sz="2000"/>
          </a:p>
          <a:p>
            <a:pPr eaLnBrk="1" hangingPunct="1"/>
            <a:r>
              <a:rPr lang="ru-RU" sz="2000" i="1"/>
              <a:t>Создание любого метода следует начинать с его интерфейса (</a:t>
            </a:r>
            <a:r>
              <a:rPr lang="ru-RU" sz="2000"/>
              <a:t>заголовка). Необходимо четко представлять себе, какие параметры метод должен получать и какие результаты формировать. Входные параметры обычно перечисляют в начале списка параметров. </a:t>
            </a:r>
          </a:p>
          <a:p>
            <a:pPr eaLnBrk="1" hangingPunct="1"/>
            <a:r>
              <a:rPr lang="ru-RU" sz="2000">
                <a:solidFill>
                  <a:schemeClr val="folHlink"/>
                </a:solidFill>
              </a:rPr>
              <a:t>Поля</a:t>
            </a:r>
            <a:r>
              <a:rPr lang="ru-RU" sz="2000"/>
              <a:t>, характеризующие класс в целом, следует описывать как </a:t>
            </a:r>
            <a:r>
              <a:rPr lang="ru-RU" sz="2000" i="1">
                <a:solidFill>
                  <a:schemeClr val="folHlink"/>
                </a:solidFill>
              </a:rPr>
              <a:t>статические</a:t>
            </a:r>
            <a:r>
              <a:rPr lang="ru-RU" sz="2000"/>
              <a:t>. </a:t>
            </a:r>
          </a:p>
          <a:p>
            <a:pPr eaLnBrk="1" hangingPunct="1"/>
            <a:r>
              <a:rPr lang="ru-RU" sz="2000"/>
              <a:t>Все </a:t>
            </a:r>
            <a:r>
              <a:rPr lang="ru-RU" sz="2000">
                <a:solidFill>
                  <a:schemeClr val="folHlink"/>
                </a:solidFill>
              </a:rPr>
              <a:t>литералы</a:t>
            </a:r>
            <a:r>
              <a:rPr lang="ru-RU" sz="2000"/>
              <a:t>, связанные с классом, описываются как поля-константы с именами, отражающими их смысл.</a:t>
            </a:r>
          </a:p>
          <a:p>
            <a:pPr eaLnBrk="1" hangingPunct="1"/>
            <a:r>
              <a:rPr lang="ru-RU" sz="2000"/>
              <a:t>Необходимо стремиться к максимальному сокращению области действия каждой переменной. Это упрощает отладку программы, поскольку ограничивает область поиска ошибки. </a:t>
            </a:r>
          </a:p>
          <a:p>
            <a:pPr eaLnBrk="1" hangingPunct="1"/>
            <a:endParaRPr lang="ru-RU"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0483" name="Номер слайда 5"/>
          <p:cNvSpPr>
            <a:spLocks noGrp="1"/>
          </p:cNvSpPr>
          <p:nvPr>
            <p:ph type="sldNum" sz="quarter" idx="12"/>
          </p:nvPr>
        </p:nvSpPr>
        <p:spPr>
          <a:noFill/>
        </p:spPr>
        <p:txBody>
          <a:bodyPr/>
          <a:lstStyle/>
          <a:p>
            <a:fld id="{9139DE41-8628-4730-B923-32D1CABAF385}" type="slidenum">
              <a:rPr lang="ru-RU" smtClean="0">
                <a:solidFill>
                  <a:srgbClr val="000000"/>
                </a:solidFill>
              </a:rPr>
              <a:pPr/>
              <a:t>8</a:t>
            </a:fld>
            <a:endParaRPr lang="ru-RU">
              <a:solidFill>
                <a:srgbClr val="000000"/>
              </a:solidFill>
            </a:endParaRPr>
          </a:p>
        </p:txBody>
      </p:sp>
      <p:sp>
        <p:nvSpPr>
          <p:cNvPr id="20484" name="Rectangle 2"/>
          <p:cNvSpPr>
            <a:spLocks noGrp="1" noChangeArrowheads="1"/>
          </p:cNvSpPr>
          <p:nvPr>
            <p:ph type="title"/>
          </p:nvPr>
        </p:nvSpPr>
        <p:spPr/>
        <p:txBody>
          <a:bodyPr/>
          <a:lstStyle/>
          <a:p>
            <a:pPr eaLnBrk="1" hangingPunct="1"/>
            <a:r>
              <a:rPr lang="ru-RU"/>
              <a:t>Остальные</a:t>
            </a:r>
          </a:p>
        </p:txBody>
      </p:sp>
      <p:graphicFrame>
        <p:nvGraphicFramePr>
          <p:cNvPr id="222280" name="Group 72"/>
          <p:cNvGraphicFramePr>
            <a:graphicFrameLocks noGrp="1"/>
          </p:cNvGraphicFramePr>
          <p:nvPr/>
        </p:nvGraphicFramePr>
        <p:xfrm>
          <a:off x="250825" y="1268413"/>
          <a:ext cx="8713788" cy="5184922"/>
        </p:xfrm>
        <a:graphic>
          <a:graphicData uri="http://schemas.openxmlformats.org/drawingml/2006/table">
            <a:tbl>
              <a:tblPr/>
              <a:tblGrid>
                <a:gridCol w="1481138">
                  <a:extLst>
                    <a:ext uri="{9D8B030D-6E8A-4147-A177-3AD203B41FA5}">
                      <a16:colId xmlns:a16="http://schemas.microsoft.com/office/drawing/2014/main" val="20000"/>
                    </a:ext>
                  </a:extLst>
                </a:gridCol>
                <a:gridCol w="1266825">
                  <a:extLst>
                    <a:ext uri="{9D8B030D-6E8A-4147-A177-3AD203B41FA5}">
                      <a16:colId xmlns:a16="http://schemas.microsoft.com/office/drawing/2014/main" val="20001"/>
                    </a:ext>
                  </a:extLst>
                </a:gridCol>
                <a:gridCol w="1169987">
                  <a:extLst>
                    <a:ext uri="{9D8B030D-6E8A-4147-A177-3AD203B41FA5}">
                      <a16:colId xmlns:a16="http://schemas.microsoft.com/office/drawing/2014/main" val="20002"/>
                    </a:ext>
                  </a:extLst>
                </a:gridCol>
                <a:gridCol w="2446338">
                  <a:extLst>
                    <a:ext uri="{9D8B030D-6E8A-4147-A177-3AD203B41FA5}">
                      <a16:colId xmlns:a16="http://schemas.microsoft.com/office/drawing/2014/main" val="20003"/>
                    </a:ext>
                  </a:extLst>
                </a:gridCol>
                <a:gridCol w="1355725">
                  <a:extLst>
                    <a:ext uri="{9D8B030D-6E8A-4147-A177-3AD203B41FA5}">
                      <a16:colId xmlns:a16="http://schemas.microsoft.com/office/drawing/2014/main" val="20004"/>
                    </a:ext>
                  </a:extLst>
                </a:gridCol>
                <a:gridCol w="993775">
                  <a:extLst>
                    <a:ext uri="{9D8B030D-6E8A-4147-A177-3AD203B41FA5}">
                      <a16:colId xmlns:a16="http://schemas.microsoft.com/office/drawing/2014/main" val="20005"/>
                    </a:ext>
                  </a:extLst>
                </a:gridCol>
              </a:tblGrid>
              <a:tr h="850103">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folHlink"/>
                          </a:solidFill>
                          <a:effectLst/>
                          <a:latin typeface="Times New Roman" pitchFamily="18" charset="0"/>
                          <a:cs typeface="Times New Roman" pitchFamily="18" charset="0"/>
                        </a:rPr>
                        <a:t>Символьный</a:t>
                      </a:r>
                      <a:endParaRPr kumimoji="0" lang="ru-RU" sz="3600" b="0" i="0" u="none" strike="noStrike" cap="none" normalizeH="0" baseline="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char</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Char</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U+0000 — U+ffff</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символ Unicode</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16</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3247">
                <a:tc rowSpan="2">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folHlink"/>
                          </a:solidFill>
                          <a:effectLst/>
                          <a:latin typeface="Times New Roman" pitchFamily="18" charset="0"/>
                          <a:cs typeface="Times New Roman" pitchFamily="18" charset="0"/>
                        </a:rPr>
                        <a:t>Веществен-ные</a:t>
                      </a:r>
                      <a:endParaRPr kumimoji="0" lang="ru-RU" sz="3600" b="0" i="0" u="none" strike="noStrike" cap="none" normalizeH="0" baseline="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float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Single</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a:t>
                      </a:r>
                      <a:r>
                        <a:rPr kumimoji="0" lang="ru-RU" sz="1800" b="0" i="0" u="none" strike="noStrike" cap="none" normalizeH="0" baseline="0">
                          <a:ln>
                            <a:noFill/>
                          </a:ln>
                          <a:solidFill>
                            <a:schemeClr val="tx1"/>
                          </a:solidFill>
                          <a:effectLst/>
                          <a:latin typeface="Times New Roman" pitchFamily="18" charset="0"/>
                          <a:cs typeface="Times New Roman" pitchFamily="18" charset="0"/>
                        </a:rPr>
                        <a:t>1.5•10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-45</a:t>
                      </a:r>
                      <a:r>
                        <a:rPr kumimoji="0" lang="ru-RU" sz="1800" b="0" i="0" u="none" strike="noStrike" cap="none" normalizeH="0" baseline="0">
                          <a:ln>
                            <a:noFill/>
                          </a:ln>
                          <a:solidFill>
                            <a:schemeClr val="tx1"/>
                          </a:solidFill>
                          <a:effectLst/>
                          <a:latin typeface="Times New Roman" pitchFamily="18" charset="0"/>
                          <a:cs typeface="Times New Roman" pitchFamily="18" charset="0"/>
                        </a:rPr>
                        <a:t> — 3.4•10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38</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7 цифр</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32</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71426">
                <a:tc vMerge="1">
                  <a:txBody>
                    <a:bodyPr/>
                    <a:lstStyle/>
                    <a:p>
                      <a:endParaRPr lang="ru-RU"/>
                    </a:p>
                  </a:txBody>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double</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Double</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a:t>
                      </a:r>
                      <a:r>
                        <a:rPr kumimoji="0" lang="ru-RU" sz="1800" b="0" i="0" u="none" strike="noStrike" cap="none" normalizeH="0" baseline="0">
                          <a:ln>
                            <a:noFill/>
                          </a:ln>
                          <a:solidFill>
                            <a:schemeClr val="tx1"/>
                          </a:solidFill>
                          <a:effectLst/>
                          <a:latin typeface="Times New Roman" pitchFamily="18" charset="0"/>
                          <a:cs typeface="Times New Roman" pitchFamily="18" charset="0"/>
                        </a:rPr>
                        <a:t> 5.0•10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-324</a:t>
                      </a:r>
                      <a:r>
                        <a:rPr kumimoji="0" lang="ru-RU" sz="1800" b="0" i="0" u="none" strike="noStrike" cap="none" normalizeH="0" baseline="0">
                          <a:ln>
                            <a:noFill/>
                          </a:ln>
                          <a:solidFill>
                            <a:schemeClr val="tx1"/>
                          </a:solidFill>
                          <a:effectLst/>
                          <a:latin typeface="Times New Roman" pitchFamily="18" charset="0"/>
                          <a:cs typeface="Times New Roman" pitchFamily="18" charset="0"/>
                        </a:rPr>
                        <a:t> — 1.7•10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308</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15-16 цифр</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64</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0103">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folHlink"/>
                          </a:solidFill>
                          <a:effectLst/>
                          <a:latin typeface="Times New Roman" pitchFamily="18" charset="0"/>
                          <a:cs typeface="Times New Roman" pitchFamily="18" charset="0"/>
                        </a:rPr>
                        <a:t>Финансовый</a:t>
                      </a:r>
                      <a:endParaRPr kumimoji="0" lang="ru-RU" sz="3600" b="0" i="0" u="none" strike="noStrike" cap="none" normalizeH="0" baseline="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decimal</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Decimal</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a:t>
                      </a:r>
                      <a:r>
                        <a:rPr kumimoji="0" lang="ru-RU" sz="1800" b="0" i="0" u="none" strike="noStrike" cap="none" normalizeH="0" baseline="0">
                          <a:ln>
                            <a:noFill/>
                          </a:ln>
                          <a:solidFill>
                            <a:schemeClr val="tx1"/>
                          </a:solidFill>
                          <a:effectLst/>
                          <a:latin typeface="Times New Roman" pitchFamily="18" charset="0"/>
                          <a:cs typeface="Times New Roman" pitchFamily="18" charset="0"/>
                        </a:rPr>
                        <a:t> </a:t>
                      </a:r>
                      <a:r>
                        <a:rPr kumimoji="0" lang="en-US" sz="1800" b="0" i="0" u="none" strike="noStrike" cap="none" normalizeH="0" baseline="0">
                          <a:ln>
                            <a:noFill/>
                          </a:ln>
                          <a:solidFill>
                            <a:schemeClr val="tx1"/>
                          </a:solidFill>
                          <a:effectLst/>
                          <a:latin typeface="Times New Roman" pitchFamily="18" charset="0"/>
                          <a:cs typeface="Times New Roman" pitchFamily="18" charset="0"/>
                        </a:rPr>
                        <a:t> </a:t>
                      </a:r>
                      <a:r>
                        <a:rPr kumimoji="0" lang="ru-RU" sz="1800" b="0" i="0" u="none" strike="noStrike" cap="none" normalizeH="0" baseline="0">
                          <a:ln>
                            <a:noFill/>
                          </a:ln>
                          <a:solidFill>
                            <a:schemeClr val="tx1"/>
                          </a:solidFill>
                          <a:effectLst/>
                          <a:latin typeface="Times New Roman" pitchFamily="18" charset="0"/>
                          <a:cs typeface="Times New Roman" pitchFamily="18" charset="0"/>
                        </a:rPr>
                        <a:t>1.0•10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-28</a:t>
                      </a:r>
                      <a:r>
                        <a:rPr kumimoji="0" lang="ru-RU" sz="1800" b="0" i="0" u="none" strike="noStrike" cap="none" normalizeH="0" baseline="0">
                          <a:ln>
                            <a:noFill/>
                          </a:ln>
                          <a:solidFill>
                            <a:schemeClr val="tx1"/>
                          </a:solidFill>
                          <a:effectLst/>
                          <a:latin typeface="Times New Roman" pitchFamily="18" charset="0"/>
                          <a:cs typeface="Times New Roman" pitchFamily="18" charset="0"/>
                        </a:rPr>
                        <a:t> — 7.9•10</a:t>
                      </a:r>
                      <a:r>
                        <a:rPr kumimoji="0" lang="ru-RU" sz="1800" b="0" i="0" u="none" strike="noStrike" cap="none" normalizeH="0" baseline="30000">
                          <a:ln>
                            <a:noFill/>
                          </a:ln>
                          <a:solidFill>
                            <a:schemeClr val="tx1"/>
                          </a:solidFill>
                          <a:effectLst/>
                          <a:latin typeface="Times New Roman" pitchFamily="18" charset="0"/>
                          <a:cs typeface="Times New Roman" pitchFamily="18" charset="0"/>
                        </a:rPr>
                        <a:t>28</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28-29 цифр</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128</a:t>
                      </a:r>
                      <a:endParaRPr kumimoji="0" lang="en-US"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69805">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folHlink"/>
                          </a:solidFill>
                          <a:effectLst/>
                          <a:latin typeface="Times New Roman" pitchFamily="18" charset="0"/>
                          <a:cs typeface="Times New Roman" pitchFamily="18" charset="0"/>
                        </a:rPr>
                        <a:t>Строковый</a:t>
                      </a:r>
                      <a:endParaRPr kumimoji="0" lang="ru-RU" sz="3600" b="0" i="0" u="none" strike="noStrike" cap="none" normalizeH="0" baseline="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string</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a:ln>
                            <a:noFill/>
                          </a:ln>
                          <a:solidFill>
                            <a:schemeClr val="tx1"/>
                          </a:solidFill>
                          <a:effectLst/>
                          <a:latin typeface="Courier New" pitchFamily="49" charset="0"/>
                          <a:ea typeface="Times New Roman" pitchFamily="18" charset="0"/>
                          <a:cs typeface="Courier New" pitchFamily="49" charset="0"/>
                        </a:rPr>
                        <a:t>String</a:t>
                      </a:r>
                      <a:endParaRPr kumimoji="0" lang="ru-RU" sz="3600" b="1" i="0" u="none" strike="noStrike" cap="none" normalizeH="0" baseline="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1588" marR="0" lvl="0" indent="11113"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длина ограничена объемом доступной памяти</a:t>
                      </a:r>
                      <a:endParaRPr kumimoji="0" lang="ru-RU" sz="36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tx1"/>
                          </a:solidFill>
                          <a:effectLst/>
                          <a:latin typeface="Times New Roman" pitchFamily="18" charset="0"/>
                          <a:cs typeface="Times New Roman" pitchFamily="18" charset="0"/>
                        </a:rPr>
                        <a:t>строка из символов Unicode</a:t>
                      </a:r>
                      <a:endParaRPr kumimoji="0" lang="ru-RU" sz="36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10000"/>
                        </a:spcAft>
                        <a:buClr>
                          <a:schemeClr val="folHlink"/>
                        </a:buClr>
                        <a:buSzPct val="75000"/>
                        <a:buFont typeface="Wingdings" pitchFamily="2" charset="2"/>
                        <a:buNone/>
                        <a:tabLst/>
                      </a:pPr>
                      <a:endParaRPr kumimoji="0" lang="ru-RU" sz="4800" b="0" i="0" u="none" strike="noStrike" cap="none" normalizeH="0" baseline="0">
                        <a:ln>
                          <a:noFill/>
                        </a:ln>
                        <a:solidFill>
                          <a:schemeClr val="tx1"/>
                        </a:solidFill>
                        <a:effectLst/>
                        <a:latin typeface="Verdana"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210238">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folHlink"/>
                          </a:solidFill>
                          <a:effectLst/>
                          <a:latin typeface="Times New Roman" pitchFamily="18" charset="0"/>
                          <a:cs typeface="Times New Roman" pitchFamily="18" charset="0"/>
                        </a:rPr>
                        <a:t>object</a:t>
                      </a:r>
                      <a:endParaRPr kumimoji="0" lang="ru-RU" sz="3600" b="0" i="0" u="none" strike="noStrike" cap="none" normalizeH="0" baseline="0">
                        <a:ln>
                          <a:noFill/>
                        </a:ln>
                        <a:solidFill>
                          <a:schemeClr val="folHlink"/>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2400" b="0" i="0" u="none" strike="noStrike" cap="none" normalizeH="0" baseline="0">
                          <a:ln>
                            <a:noFill/>
                          </a:ln>
                          <a:solidFill>
                            <a:schemeClr val="tx1"/>
                          </a:solidFill>
                          <a:effectLst/>
                          <a:latin typeface="a_FuturaRound" pitchFamily="34" charset="-52"/>
                          <a:ea typeface="Times New Roman" pitchFamily="18" charset="0"/>
                          <a:cs typeface="Courier New" pitchFamily="49" charset="0"/>
                        </a:rPr>
                        <a:t>object</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1" i="0" u="none" strike="noStrike" cap="none" normalizeH="0" baseline="0" dirty="0" err="1">
                          <a:ln>
                            <a:noFill/>
                          </a:ln>
                          <a:solidFill>
                            <a:schemeClr val="tx1"/>
                          </a:solidFill>
                          <a:effectLst/>
                          <a:latin typeface="Courier New" pitchFamily="49" charset="0"/>
                          <a:ea typeface="Times New Roman" pitchFamily="18" charset="0"/>
                          <a:cs typeface="Courier New" pitchFamily="49" charset="0"/>
                        </a:rPr>
                        <a:t>Object</a:t>
                      </a:r>
                      <a:endParaRPr kumimoji="0" lang="ru-RU" sz="3600" b="1" i="0" u="none" strike="noStrike" cap="none" normalizeH="0" baseline="0" dirty="0">
                        <a:ln>
                          <a:noFill/>
                        </a:ln>
                        <a:solidFill>
                          <a:schemeClr val="tx1"/>
                        </a:solidFill>
                        <a:effectLst/>
                        <a:latin typeface="Arial" charset="0"/>
                        <a:ea typeface="Times New Roman" pitchFamily="18" charset="0"/>
                        <a:cs typeface="Courier New" pitchFamily="49"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87313" marR="0" lvl="0" indent="11113"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можно хранить все, что угодно</a:t>
                      </a:r>
                      <a:endParaRPr kumimoji="0" lang="ru-RU" sz="36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87313" marR="0" lvl="0" indent="11113"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всеобщий предок</a:t>
                      </a:r>
                      <a:endParaRPr kumimoji="0" lang="ru-RU" sz="3600" b="0" i="0" u="none" strike="noStrike" cap="none" normalizeH="0" baseline="0" dirty="0">
                        <a:ln>
                          <a:noFill/>
                        </a:ln>
                        <a:solidFill>
                          <a:schemeClr val="tx1"/>
                        </a:solidFill>
                        <a:effectLst/>
                        <a:latin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10000"/>
                        </a:spcAft>
                        <a:buClr>
                          <a:schemeClr val="folHlink"/>
                        </a:buClr>
                        <a:buSzPct val="75000"/>
                        <a:buFont typeface="Wingdings" pitchFamily="2" charset="2"/>
                        <a:buNone/>
                        <a:tabLst/>
                      </a:pPr>
                      <a:endParaRPr kumimoji="0" lang="ru-RU" sz="4800" b="0" i="0" u="none" strike="noStrike" cap="none" normalizeH="0" baseline="0" dirty="0">
                        <a:ln>
                          <a:noFill/>
                        </a:ln>
                        <a:solidFill>
                          <a:schemeClr val="tx1"/>
                        </a:solidFill>
                        <a:effectLst/>
                        <a:latin typeface="Verdana"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0535" name="Rectangle 53"/>
          <p:cNvSpPr>
            <a:spLocks noChangeArrowheads="1"/>
          </p:cNvSpPr>
          <p:nvPr/>
        </p:nvSpPr>
        <p:spPr bwMode="auto">
          <a:xfrm>
            <a:off x="1252538" y="4100513"/>
            <a:ext cx="184150" cy="641350"/>
          </a:xfrm>
          <a:prstGeom prst="rect">
            <a:avLst/>
          </a:prstGeom>
          <a:noFill/>
          <a:ln w="9525">
            <a:noFill/>
            <a:miter lim="800000"/>
            <a:headEnd/>
            <a:tailEnd/>
          </a:ln>
        </p:spPr>
        <p:txBody>
          <a:bodyPr wrap="none" anchor="ctr">
            <a:spAutoFit/>
          </a:bodyPr>
          <a:lstStyle/>
          <a:p>
            <a:pPr fontAlgn="base">
              <a:spcBef>
                <a:spcPct val="0"/>
              </a:spcBef>
              <a:spcAft>
                <a:spcPct val="0"/>
              </a:spcAft>
            </a:pPr>
            <a:br>
              <a:rPr lang="ru-RU">
                <a:solidFill>
                  <a:srgbClr val="000000"/>
                </a:solidFill>
                <a:latin typeface="Arial" charset="0"/>
              </a:rPr>
            </a:br>
            <a:endParaRPr lang="ru-RU">
              <a:solidFill>
                <a:srgbClr val="000000"/>
              </a:solidFill>
              <a:latin typeface="Arial" charset="0"/>
            </a:endParaRPr>
          </a:p>
        </p:txBody>
      </p:sp>
      <p:graphicFrame>
        <p:nvGraphicFramePr>
          <p:cNvPr id="222262" name="Group 54"/>
          <p:cNvGraphicFramePr>
            <a:graphicFrameLocks noGrp="1"/>
          </p:cNvGraphicFramePr>
          <p:nvPr>
            <p:ph idx="1"/>
          </p:nvPr>
        </p:nvGraphicFramePr>
        <p:xfrm>
          <a:off x="250825" y="549275"/>
          <a:ext cx="8713788" cy="719485"/>
        </p:xfrm>
        <a:graphic>
          <a:graphicData uri="http://schemas.openxmlformats.org/drawingml/2006/table">
            <a:tbl>
              <a:tblPr/>
              <a:tblGrid>
                <a:gridCol w="1481138">
                  <a:extLst>
                    <a:ext uri="{9D8B030D-6E8A-4147-A177-3AD203B41FA5}">
                      <a16:colId xmlns:a16="http://schemas.microsoft.com/office/drawing/2014/main" val="20000"/>
                    </a:ext>
                  </a:extLst>
                </a:gridCol>
                <a:gridCol w="1266825">
                  <a:extLst>
                    <a:ext uri="{9D8B030D-6E8A-4147-A177-3AD203B41FA5}">
                      <a16:colId xmlns:a16="http://schemas.microsoft.com/office/drawing/2014/main" val="20001"/>
                    </a:ext>
                  </a:extLst>
                </a:gridCol>
                <a:gridCol w="1169987">
                  <a:extLst>
                    <a:ext uri="{9D8B030D-6E8A-4147-A177-3AD203B41FA5}">
                      <a16:colId xmlns:a16="http://schemas.microsoft.com/office/drawing/2014/main" val="20002"/>
                    </a:ext>
                  </a:extLst>
                </a:gridCol>
                <a:gridCol w="2447925">
                  <a:extLst>
                    <a:ext uri="{9D8B030D-6E8A-4147-A177-3AD203B41FA5}">
                      <a16:colId xmlns:a16="http://schemas.microsoft.com/office/drawing/2014/main" val="20003"/>
                    </a:ext>
                  </a:extLst>
                </a:gridCol>
                <a:gridCol w="1354138">
                  <a:extLst>
                    <a:ext uri="{9D8B030D-6E8A-4147-A177-3AD203B41FA5}">
                      <a16:colId xmlns:a16="http://schemas.microsoft.com/office/drawing/2014/main" val="20004"/>
                    </a:ext>
                  </a:extLst>
                </a:gridCol>
                <a:gridCol w="993775">
                  <a:extLst>
                    <a:ext uri="{9D8B030D-6E8A-4147-A177-3AD203B41FA5}">
                      <a16:colId xmlns:a16="http://schemas.microsoft.com/office/drawing/2014/main" val="20005"/>
                    </a:ext>
                  </a:extLst>
                </a:gridCol>
              </a:tblGrid>
              <a:tr h="719485">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Название</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hlink"/>
                          </a:solidFill>
                          <a:effectLst/>
                          <a:latin typeface="Arial" charset="0"/>
                          <a:ea typeface="Times New Roman" pitchFamily="18" charset="0"/>
                          <a:cs typeface="Arial" charset="0"/>
                        </a:rPr>
                        <a:t>Ключевое слово</a:t>
                      </a:r>
                      <a:endParaRPr kumimoji="0" lang="ru-RU" sz="4000" b="0" i="0" u="none" strike="noStrike" cap="none" normalizeH="0" baseline="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Тип .NET </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hlink"/>
                          </a:solidFill>
                          <a:effectLst/>
                          <a:latin typeface="Arial" charset="0"/>
                          <a:ea typeface="Times New Roman" pitchFamily="18" charset="0"/>
                          <a:cs typeface="Arial" charset="0"/>
                        </a:rPr>
                        <a:t>Диапазон значений</a:t>
                      </a:r>
                      <a:endParaRPr kumimoji="0" lang="ru-RU" sz="4000" b="0" i="0" u="none" strike="noStrike" cap="none" normalizeH="0" baseline="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a:ln>
                            <a:noFill/>
                          </a:ln>
                          <a:solidFill>
                            <a:schemeClr val="hlink"/>
                          </a:solidFill>
                          <a:effectLst/>
                          <a:latin typeface="Arial" charset="0"/>
                          <a:ea typeface="Times New Roman" pitchFamily="18" charset="0"/>
                          <a:cs typeface="Arial" charset="0"/>
                        </a:rPr>
                        <a:t>Описание</a:t>
                      </a:r>
                      <a:endParaRPr kumimoji="0" lang="ru-RU" sz="4000" b="0" i="0" u="none" strike="noStrike" cap="none" normalizeH="0" baseline="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1588" marR="0" lvl="0" indent="11113" algn="l" defTabSz="914400" rtl="0" eaLnBrk="1" fontAlgn="base" latinLnBrk="0" hangingPunct="1">
                        <a:lnSpc>
                          <a:spcPct val="100000"/>
                        </a:lnSpc>
                        <a:spcBef>
                          <a:spcPct val="0"/>
                        </a:spcBef>
                        <a:spcAft>
                          <a:spcPct val="10000"/>
                        </a:spcAft>
                        <a:buClrTx/>
                        <a:buSzTx/>
                        <a:buFontTx/>
                        <a:buNone/>
                        <a:tabLst/>
                      </a:pPr>
                      <a:r>
                        <a:rPr kumimoji="0" lang="ru-RU" sz="1800" b="0" i="0" u="none" strike="noStrike" cap="none" normalizeH="0" baseline="0" dirty="0">
                          <a:ln>
                            <a:noFill/>
                          </a:ln>
                          <a:solidFill>
                            <a:schemeClr val="hlink"/>
                          </a:solidFill>
                          <a:effectLst/>
                          <a:latin typeface="Arial" charset="0"/>
                          <a:ea typeface="Times New Roman" pitchFamily="18" charset="0"/>
                          <a:cs typeface="Arial" charset="0"/>
                        </a:rPr>
                        <a:t>Размер в битах</a:t>
                      </a:r>
                      <a:endParaRPr kumimoji="0" lang="ru-RU" sz="4000" b="0" i="0" u="none" strike="noStrike" cap="none" normalizeH="0" baseline="0" dirty="0">
                        <a:ln>
                          <a:noFill/>
                        </a:ln>
                        <a:solidFill>
                          <a:schemeClr val="hlink"/>
                        </a:solidFill>
                        <a:effectLst/>
                        <a:latin typeface="Arial" charset="0"/>
                        <a:ea typeface="Times New Roman" pitchFamily="18" charset="0"/>
                        <a:cs typeface="Arial"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1"/>
          </p:nvPr>
        </p:nvSpPr>
        <p:spPr/>
        <p:txBody>
          <a:bodyPr/>
          <a:lstStyle/>
          <a:p>
            <a:pPr>
              <a:defRPr/>
            </a:pPr>
            <a:fld id="{4366CD46-178F-43BA-93E6-94868D64150D}" type="slidenum">
              <a:rPr lang="ru-RU"/>
              <a:pPr>
                <a:defRPr/>
              </a:pPr>
              <a:t>80</a:t>
            </a:fld>
            <a:endParaRPr lang="ru-RU"/>
          </a:p>
        </p:txBody>
      </p:sp>
      <p:sp>
        <p:nvSpPr>
          <p:cNvPr id="6" name="Rectangle 7"/>
          <p:cNvSpPr>
            <a:spLocks noGrp="1" noChangeArrowheads="1"/>
          </p:cNvSpPr>
          <p:nvPr>
            <p:ph type="dt" sz="quarter" idx="12"/>
          </p:nvPr>
        </p:nvSpPr>
        <p:spPr/>
        <p:txBody>
          <a:bodyPr/>
          <a:lstStyle/>
          <a:p>
            <a:pPr>
              <a:defRPr/>
            </a:pPr>
            <a:r>
              <a:rPr lang="en-US" dirty="0"/>
              <a:t>©</a:t>
            </a:r>
            <a:r>
              <a:rPr lang="ru-RU" dirty="0"/>
              <a:t>Павловская Т.А. (НИУ ИТМО)</a:t>
            </a:r>
          </a:p>
        </p:txBody>
      </p:sp>
      <p:sp>
        <p:nvSpPr>
          <p:cNvPr id="52228" name="Rectangle 4"/>
          <p:cNvSpPr>
            <a:spLocks noGrp="1" noChangeArrowheads="1"/>
          </p:cNvSpPr>
          <p:nvPr>
            <p:ph type="ctrTitle"/>
          </p:nvPr>
        </p:nvSpPr>
        <p:spPr/>
        <p:txBody>
          <a:bodyPr/>
          <a:lstStyle/>
          <a:p>
            <a:pPr eaLnBrk="1" hangingPunct="1"/>
            <a:r>
              <a:rPr lang="ru-RU" dirty="0"/>
              <a:t>Типы и структуры данных</a:t>
            </a:r>
          </a:p>
        </p:txBody>
      </p:sp>
      <p:sp>
        <p:nvSpPr>
          <p:cNvPr id="52229" name="Rectangle 5"/>
          <p:cNvSpPr>
            <a:spLocks noGrp="1" noChangeArrowheads="1"/>
          </p:cNvSpPr>
          <p:nvPr>
            <p:ph type="subTitle" idx="1"/>
          </p:nvPr>
        </p:nvSpPr>
        <p:spPr/>
        <p:txBody>
          <a:bodyPr/>
          <a:lstStyle/>
          <a:p>
            <a:pPr eaLnBrk="1" hangingPunct="1"/>
            <a:endParaRPr lang="ru-RU"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p:txBody>
          <a:bodyPr/>
          <a:lstStyle/>
          <a:p>
            <a:pPr eaLnBrk="1" hangingPunct="1"/>
            <a:r>
              <a:rPr lang="ru-RU"/>
              <a:t>Перечислимый тип данных</a:t>
            </a:r>
          </a:p>
        </p:txBody>
      </p:sp>
      <p:sp>
        <p:nvSpPr>
          <p:cNvPr id="7171" name="Содержимое 2"/>
          <p:cNvSpPr>
            <a:spLocks noGrp="1"/>
          </p:cNvSpPr>
          <p:nvPr>
            <p:ph idx="1"/>
          </p:nvPr>
        </p:nvSpPr>
        <p:spPr/>
        <p:txBody>
          <a:bodyPr/>
          <a:lstStyle/>
          <a:p>
            <a:pPr eaLnBrk="1" hangingPunct="1"/>
            <a:r>
              <a:rPr lang="ru-RU" sz="2000" i="1"/>
              <a:t>Перечисление</a:t>
            </a:r>
            <a:r>
              <a:rPr lang="ru-RU" sz="2000"/>
              <a:t> — отдельный тип-значение, содержащий совокупность именованных констант. </a:t>
            </a:r>
          </a:p>
          <a:p>
            <a:pPr eaLnBrk="1" hangingPunct="1"/>
            <a:r>
              <a:rPr lang="ru-RU" sz="2000"/>
              <a:t>Пример</a:t>
            </a:r>
            <a:r>
              <a:rPr lang="en-US" sz="2000"/>
              <a:t>:</a:t>
            </a:r>
            <a:endParaRPr lang="ru-RU" sz="2000"/>
          </a:p>
          <a:p>
            <a:pPr eaLnBrk="1" hangingPunct="1">
              <a:buFont typeface="Wingdings" pitchFamily="2" charset="2"/>
              <a:buNone/>
            </a:pPr>
            <a:r>
              <a:rPr lang="ru-RU" sz="600"/>
              <a:t> </a:t>
            </a:r>
          </a:p>
          <a:p>
            <a:pPr eaLnBrk="1" hangingPunct="1">
              <a:buFont typeface="Wingdings" pitchFamily="2" charset="2"/>
              <a:buNone/>
            </a:pPr>
            <a:r>
              <a:rPr lang="en-US" sz="2000">
                <a:solidFill>
                  <a:srgbClr val="0070C0"/>
                </a:solidFill>
              </a:rPr>
              <a:t>enum Color : </a:t>
            </a:r>
            <a:r>
              <a:rPr lang="en-US" sz="2000">
                <a:solidFill>
                  <a:srgbClr val="881212"/>
                </a:solidFill>
              </a:rPr>
              <a:t>long</a:t>
            </a:r>
            <a:endParaRPr lang="ru-RU" sz="2000">
              <a:solidFill>
                <a:srgbClr val="881212"/>
              </a:solidFill>
            </a:endParaRPr>
          </a:p>
          <a:p>
            <a:pPr eaLnBrk="1" hangingPunct="1">
              <a:buFont typeface="Wingdings" pitchFamily="2" charset="2"/>
              <a:buNone/>
            </a:pPr>
            <a:r>
              <a:rPr lang="en-US" sz="2000">
                <a:solidFill>
                  <a:srgbClr val="0070C0"/>
                </a:solidFill>
              </a:rPr>
              <a:t>{</a:t>
            </a:r>
            <a:endParaRPr lang="ru-RU" sz="2000">
              <a:solidFill>
                <a:srgbClr val="0070C0"/>
              </a:solidFill>
            </a:endParaRPr>
          </a:p>
          <a:p>
            <a:pPr eaLnBrk="1" hangingPunct="1">
              <a:buFont typeface="Wingdings" pitchFamily="2" charset="2"/>
              <a:buNone/>
            </a:pPr>
            <a:r>
              <a:rPr lang="ru-RU" sz="2000">
                <a:solidFill>
                  <a:srgbClr val="0070C0"/>
                </a:solidFill>
              </a:rPr>
              <a:t>    </a:t>
            </a:r>
            <a:r>
              <a:rPr lang="en-US" sz="2000">
                <a:solidFill>
                  <a:srgbClr val="0070C0"/>
                </a:solidFill>
              </a:rPr>
              <a:t>Red,</a:t>
            </a:r>
            <a:endParaRPr lang="ru-RU" sz="2000">
              <a:solidFill>
                <a:srgbClr val="0070C0"/>
              </a:solidFill>
            </a:endParaRPr>
          </a:p>
          <a:p>
            <a:pPr eaLnBrk="1" hangingPunct="1">
              <a:buFont typeface="Wingdings" pitchFamily="2" charset="2"/>
              <a:buNone/>
            </a:pPr>
            <a:r>
              <a:rPr lang="ru-RU" sz="2000">
                <a:solidFill>
                  <a:srgbClr val="0070C0"/>
                </a:solidFill>
              </a:rPr>
              <a:t>    </a:t>
            </a:r>
            <a:r>
              <a:rPr lang="en-US" sz="2000">
                <a:solidFill>
                  <a:srgbClr val="0070C0"/>
                </a:solidFill>
              </a:rPr>
              <a:t>Green,</a:t>
            </a:r>
            <a:endParaRPr lang="ru-RU" sz="2000">
              <a:solidFill>
                <a:srgbClr val="0070C0"/>
              </a:solidFill>
            </a:endParaRPr>
          </a:p>
          <a:p>
            <a:pPr eaLnBrk="1" hangingPunct="1">
              <a:buFont typeface="Wingdings" pitchFamily="2" charset="2"/>
              <a:buNone/>
            </a:pPr>
            <a:r>
              <a:rPr lang="ru-RU" sz="2000">
                <a:solidFill>
                  <a:srgbClr val="0070C0"/>
                </a:solidFill>
              </a:rPr>
              <a:t>    Blue</a:t>
            </a:r>
          </a:p>
          <a:p>
            <a:pPr eaLnBrk="1" hangingPunct="1">
              <a:buFont typeface="Wingdings" pitchFamily="2" charset="2"/>
              <a:buNone/>
            </a:pPr>
            <a:r>
              <a:rPr lang="ru-RU" sz="2000">
                <a:solidFill>
                  <a:srgbClr val="0070C0"/>
                </a:solidFill>
              </a:rPr>
              <a:t>}</a:t>
            </a:r>
          </a:p>
          <a:p>
            <a:pPr eaLnBrk="1" hangingPunct="1"/>
            <a:r>
              <a:rPr lang="ru-RU" sz="2000"/>
              <a:t>Каждый элемент перечисления имеет связанное с ним константное значение, тип которого определяется </a:t>
            </a:r>
            <a:r>
              <a:rPr lang="ru-RU" sz="2000">
                <a:solidFill>
                  <a:srgbClr val="881212"/>
                </a:solidFill>
              </a:rPr>
              <a:t>базовым типом</a:t>
            </a:r>
            <a:r>
              <a:rPr lang="ru-RU" sz="2000"/>
              <a:t> перечисления.</a:t>
            </a:r>
          </a:p>
          <a:p>
            <a:pPr eaLnBrk="1" hangingPunct="1"/>
            <a:r>
              <a:rPr lang="ru-RU" sz="2000"/>
              <a:t>Базовые типы: byte, sbyte, short, ushort, int, uint, long и ulong. </a:t>
            </a:r>
            <a:r>
              <a:rPr lang="ru-RU" sz="2000">
                <a:solidFill>
                  <a:srgbClr val="881212"/>
                </a:solidFill>
              </a:rPr>
              <a:t>По умолчанию – int.</a:t>
            </a:r>
            <a:r>
              <a:rPr lang="ru-RU" sz="2000"/>
              <a:t> </a:t>
            </a:r>
          </a:p>
          <a:p>
            <a:pPr eaLnBrk="1" hangingPunct="1"/>
            <a:endParaRPr lang="ru-RU" sz="2000"/>
          </a:p>
        </p:txBody>
      </p:sp>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5" name="Номер слайда 4"/>
          <p:cNvSpPr>
            <a:spLocks noGrp="1"/>
          </p:cNvSpPr>
          <p:nvPr>
            <p:ph type="sldNum" sz="quarter" idx="12"/>
          </p:nvPr>
        </p:nvSpPr>
        <p:spPr/>
        <p:txBody>
          <a:bodyPr/>
          <a:lstStyle/>
          <a:p>
            <a:pPr>
              <a:defRPr/>
            </a:pPr>
            <a:fld id="{74DDF052-12C2-4663-8BE6-FE696CBD4F1F}" type="slidenum">
              <a:rPr lang="ru-RU"/>
              <a:pPr>
                <a:defRPr/>
              </a:pPr>
              <a:t>81</a:t>
            </a:fld>
            <a:endParaRPr lang="ru-RU"/>
          </a:p>
        </p:txBody>
      </p:sp>
      <p:sp>
        <p:nvSpPr>
          <p:cNvPr id="7" name="Прямоугольник 6"/>
          <p:cNvSpPr/>
          <p:nvPr/>
        </p:nvSpPr>
        <p:spPr>
          <a:xfrm>
            <a:off x="3924300" y="1916113"/>
            <a:ext cx="4824413" cy="2170112"/>
          </a:xfrm>
          <a:prstGeom prst="rect">
            <a:avLst/>
          </a:prstGeom>
          <a:solidFill>
            <a:schemeClr val="bg2"/>
          </a:solidFill>
          <a:ln w="28575">
            <a:solidFill>
              <a:schemeClr val="accent6">
                <a:lumMod val="50000"/>
              </a:schemeClr>
            </a:solidFill>
          </a:ln>
        </p:spPr>
        <p:txBody>
          <a:bodyPr>
            <a:spAutoFit/>
          </a:bodyPr>
          <a:lstStyle/>
          <a:p>
            <a:pPr>
              <a:lnSpc>
                <a:spcPct val="150000"/>
              </a:lnSpc>
              <a:spcBef>
                <a:spcPct val="30000"/>
              </a:spcBef>
              <a:defRPr/>
            </a:pPr>
            <a:r>
              <a:rPr lang="ru-RU" i="1" dirty="0"/>
              <a:t>Базовый класс - </a:t>
            </a:r>
            <a:r>
              <a:rPr lang="ru-RU" b="1" i="1" dirty="0" err="1"/>
              <a:t>System.Enum</a:t>
            </a:r>
            <a:r>
              <a:rPr lang="ru-RU" b="1" i="1" dirty="0"/>
              <a:t>.</a:t>
            </a:r>
          </a:p>
          <a:p>
            <a:pPr>
              <a:lnSpc>
                <a:spcPct val="150000"/>
              </a:lnSpc>
              <a:defRPr/>
            </a:pPr>
            <a:r>
              <a:rPr lang="ru-RU" i="1" dirty="0"/>
              <a:t>Перечисление может иметь </a:t>
            </a:r>
            <a:r>
              <a:rPr lang="ru-RU" b="1" i="1" dirty="0"/>
              <a:t>модификатор</a:t>
            </a:r>
            <a:r>
              <a:rPr lang="ru-RU" i="1" dirty="0"/>
              <a:t> (</a:t>
            </a:r>
            <a:r>
              <a:rPr lang="ru-RU" i="1" dirty="0" err="1"/>
              <a:t>new</a:t>
            </a:r>
            <a:r>
              <a:rPr lang="ru-RU" i="1" dirty="0"/>
              <a:t>, </a:t>
            </a:r>
            <a:r>
              <a:rPr lang="ru-RU" i="1" dirty="0" err="1"/>
              <a:t>public</a:t>
            </a:r>
            <a:r>
              <a:rPr lang="ru-RU" i="1" dirty="0"/>
              <a:t>, </a:t>
            </a:r>
            <a:r>
              <a:rPr lang="ru-RU" i="1" dirty="0" err="1"/>
              <a:t>protected</a:t>
            </a:r>
            <a:r>
              <a:rPr lang="ru-RU" i="1" dirty="0"/>
              <a:t>, </a:t>
            </a:r>
            <a:r>
              <a:rPr lang="ru-RU" i="1" dirty="0" err="1"/>
              <a:t>internal</a:t>
            </a:r>
            <a:r>
              <a:rPr lang="ru-RU" i="1" dirty="0"/>
              <a:t>, </a:t>
            </a:r>
            <a:r>
              <a:rPr lang="ru-RU" i="1" dirty="0" err="1"/>
              <a:t>private</a:t>
            </a:r>
            <a:r>
              <a:rPr lang="ru-RU" i="1" dirty="0"/>
              <a:t>). Он имеет такое же значение, как и при объявлении классов.</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6"/>
          <p:cNvSpPr>
            <a:spLocks noGrp="1" noChangeArrowheads="1"/>
          </p:cNvSpPr>
          <p:nvPr>
            <p:ph type="sldNum" sz="quarter" idx="11"/>
          </p:nvPr>
        </p:nvSpPr>
        <p:spPr/>
        <p:txBody>
          <a:bodyPr/>
          <a:lstStyle/>
          <a:p>
            <a:pPr>
              <a:defRPr/>
            </a:pPr>
            <a:fld id="{92B2D8FE-1D5C-41F9-9BA3-12E73264560C}" type="slidenum">
              <a:rPr lang="ru-RU"/>
              <a:pPr>
                <a:defRPr/>
              </a:pPr>
              <a:t>82</a:t>
            </a:fld>
            <a:endParaRPr lang="ru-RU"/>
          </a:p>
        </p:txBody>
      </p:sp>
      <p:sp>
        <p:nvSpPr>
          <p:cNvPr id="31" name="Rectangle 7"/>
          <p:cNvSpPr>
            <a:spLocks noGrp="1" noChangeArrowheads="1"/>
          </p:cNvSpPr>
          <p:nvPr>
            <p:ph type="dt" sz="quarter" idx="12"/>
          </p:nvPr>
        </p:nvSpPr>
        <p:spPr/>
        <p:txBody>
          <a:bodyPr/>
          <a:lstStyle/>
          <a:p>
            <a:pPr>
              <a:defRPr/>
            </a:pPr>
            <a:r>
              <a:rPr lang="en-US"/>
              <a:t>©</a:t>
            </a:r>
            <a:r>
              <a:rPr lang="ru-RU"/>
              <a:t>Павловская Т.А. (НИУ ИТМО)</a:t>
            </a:r>
          </a:p>
        </p:txBody>
      </p:sp>
      <p:sp>
        <p:nvSpPr>
          <p:cNvPr id="13316" name="Rectangle 2"/>
          <p:cNvSpPr>
            <a:spLocks noGrp="1" noChangeArrowheads="1"/>
          </p:cNvSpPr>
          <p:nvPr>
            <p:ph type="subTitle" idx="1"/>
          </p:nvPr>
        </p:nvSpPr>
        <p:spPr>
          <a:xfrm>
            <a:off x="179388" y="1052513"/>
            <a:ext cx="8964612" cy="5472112"/>
          </a:xfrm>
        </p:spPr>
        <p:txBody>
          <a:bodyPr/>
          <a:lstStyle/>
          <a:p>
            <a:pPr eaLnBrk="1" hangingPunct="1">
              <a:lnSpc>
                <a:spcPct val="90000"/>
              </a:lnSpc>
            </a:pPr>
            <a:endParaRPr lang="en-US" b="1"/>
          </a:p>
          <a:p>
            <a:pPr eaLnBrk="1" hangingPunct="1">
              <a:lnSpc>
                <a:spcPct val="120000"/>
              </a:lnSpc>
              <a:spcAft>
                <a:spcPct val="40000"/>
              </a:spcAft>
              <a:buFont typeface="Wingdings" pitchFamily="2" charset="2"/>
              <a:buChar char="n"/>
            </a:pPr>
            <a:r>
              <a:rPr lang="en-US" i="1"/>
              <a:t> </a:t>
            </a:r>
            <a:r>
              <a:rPr lang="ru-RU" i="1"/>
              <a:t>Массив</a:t>
            </a:r>
            <a:r>
              <a:rPr lang="en-US"/>
              <a:t> </a:t>
            </a:r>
            <a:r>
              <a:rPr lang="ru-RU"/>
              <a:t>— ограниченная совокупность однотипных величин</a:t>
            </a:r>
          </a:p>
          <a:p>
            <a:pPr eaLnBrk="1" hangingPunct="1">
              <a:lnSpc>
                <a:spcPct val="120000"/>
              </a:lnSpc>
              <a:spcAft>
                <a:spcPct val="40000"/>
              </a:spcAft>
              <a:buFont typeface="Wingdings" pitchFamily="2" charset="2"/>
              <a:buChar char="n"/>
            </a:pPr>
            <a:r>
              <a:rPr lang="en-US"/>
              <a:t> </a:t>
            </a:r>
            <a:r>
              <a:rPr lang="ru-RU"/>
              <a:t>Элементы массива имеют одно и то же имя, а различаются по порядковому номеру (</a:t>
            </a:r>
            <a:r>
              <a:rPr lang="ru-RU" i="1"/>
              <a:t>индексу</a:t>
            </a:r>
            <a:r>
              <a:rPr lang="ru-RU"/>
              <a:t>)</a:t>
            </a:r>
          </a:p>
          <a:p>
            <a:pPr eaLnBrk="1" hangingPunct="1">
              <a:lnSpc>
                <a:spcPct val="120000"/>
              </a:lnSpc>
              <a:spcAft>
                <a:spcPct val="40000"/>
              </a:spcAft>
              <a:buFont typeface="Wingdings" pitchFamily="2" charset="2"/>
              <a:buChar char="n"/>
            </a:pPr>
            <a:r>
              <a:rPr lang="ru-RU" b="1"/>
              <a:t> Виды </a:t>
            </a:r>
            <a:r>
              <a:rPr lang="ru-RU"/>
              <a:t>массивов в </a:t>
            </a:r>
            <a:r>
              <a:rPr lang="en-US"/>
              <a:t>C#:</a:t>
            </a:r>
          </a:p>
          <a:p>
            <a:pPr lvl="1" eaLnBrk="1" hangingPunct="1">
              <a:lnSpc>
                <a:spcPct val="120000"/>
              </a:lnSpc>
              <a:spcAft>
                <a:spcPct val="40000"/>
              </a:spcAft>
            </a:pPr>
            <a:r>
              <a:rPr lang="ru-RU"/>
              <a:t>одномерные</a:t>
            </a:r>
            <a:endParaRPr lang="en-US"/>
          </a:p>
          <a:p>
            <a:pPr lvl="1" eaLnBrk="1" hangingPunct="1">
              <a:lnSpc>
                <a:spcPct val="120000"/>
              </a:lnSpc>
              <a:spcAft>
                <a:spcPct val="40000"/>
              </a:spcAft>
            </a:pPr>
            <a:r>
              <a:rPr lang="ru-RU"/>
              <a:t>многомерные</a:t>
            </a:r>
            <a:r>
              <a:rPr lang="en-US"/>
              <a:t> (</a:t>
            </a:r>
            <a:r>
              <a:rPr lang="ru-RU"/>
              <a:t>например, двумерные, или прямоугольные)</a:t>
            </a:r>
            <a:endParaRPr lang="en-US"/>
          </a:p>
          <a:p>
            <a:pPr lvl="1" eaLnBrk="1" hangingPunct="1">
              <a:lnSpc>
                <a:spcPct val="120000"/>
              </a:lnSpc>
              <a:spcAft>
                <a:spcPct val="40000"/>
              </a:spcAft>
            </a:pPr>
            <a:r>
              <a:rPr lang="ru-RU"/>
              <a:t>массивы массивов (др. термины: невыровненные, ступенчатые).</a:t>
            </a:r>
          </a:p>
          <a:p>
            <a:pPr eaLnBrk="1" hangingPunct="1">
              <a:lnSpc>
                <a:spcPct val="120000"/>
              </a:lnSpc>
              <a:spcAft>
                <a:spcPct val="40000"/>
              </a:spcAft>
              <a:buFont typeface="Wingdings" pitchFamily="2" charset="2"/>
              <a:buChar char="n"/>
            </a:pPr>
            <a:endParaRPr lang="ru-RU" b="1"/>
          </a:p>
        </p:txBody>
      </p:sp>
      <p:sp>
        <p:nvSpPr>
          <p:cNvPr id="13317" name="Rectangle 3"/>
          <p:cNvSpPr>
            <a:spLocks noGrp="1" noChangeArrowheads="1"/>
          </p:cNvSpPr>
          <p:nvPr>
            <p:ph type="ctrTitle"/>
          </p:nvPr>
        </p:nvSpPr>
        <p:spPr>
          <a:xfrm>
            <a:off x="1295400" y="771525"/>
            <a:ext cx="7678738" cy="523875"/>
          </a:xfrm>
        </p:spPr>
        <p:txBody>
          <a:bodyPr/>
          <a:lstStyle/>
          <a:p>
            <a:pPr eaLnBrk="1" hangingPunct="1"/>
            <a:r>
              <a:rPr lang="ru-RU" b="1"/>
              <a:t>Массивы</a:t>
            </a:r>
            <a:endParaRPr lang="ru-RU"/>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6" name="Номер слайда 5"/>
          <p:cNvSpPr>
            <a:spLocks noGrp="1"/>
          </p:cNvSpPr>
          <p:nvPr>
            <p:ph type="sldNum" sz="quarter" idx="12"/>
          </p:nvPr>
        </p:nvSpPr>
        <p:spPr/>
        <p:txBody>
          <a:bodyPr/>
          <a:lstStyle/>
          <a:p>
            <a:pPr>
              <a:defRPr/>
            </a:pPr>
            <a:fld id="{CA61F125-69B8-45D8-BA23-B3D6F95DC7C8}" type="slidenum">
              <a:rPr lang="ru-RU"/>
              <a:pPr>
                <a:defRPr/>
              </a:pPr>
              <a:t>83</a:t>
            </a:fld>
            <a:endParaRPr lang="ru-RU"/>
          </a:p>
        </p:txBody>
      </p:sp>
      <p:sp>
        <p:nvSpPr>
          <p:cNvPr id="14340" name="Rectangle 2"/>
          <p:cNvSpPr>
            <a:spLocks noGrp="1" noChangeArrowheads="1"/>
          </p:cNvSpPr>
          <p:nvPr>
            <p:ph type="title"/>
          </p:nvPr>
        </p:nvSpPr>
        <p:spPr/>
        <p:txBody>
          <a:bodyPr/>
          <a:lstStyle/>
          <a:p>
            <a:pPr eaLnBrk="1" hangingPunct="1"/>
            <a:r>
              <a:rPr lang="ru-RU"/>
              <a:t>Создание массива</a:t>
            </a:r>
          </a:p>
        </p:txBody>
      </p:sp>
      <p:sp>
        <p:nvSpPr>
          <p:cNvPr id="55299" name="Rectangle 3"/>
          <p:cNvSpPr>
            <a:spLocks noGrp="1" noChangeArrowheads="1"/>
          </p:cNvSpPr>
          <p:nvPr>
            <p:ph type="body" idx="1"/>
          </p:nvPr>
        </p:nvSpPr>
        <p:spPr>
          <a:xfrm>
            <a:off x="323850" y="692150"/>
            <a:ext cx="8820150" cy="6165850"/>
          </a:xfrm>
        </p:spPr>
        <p:txBody>
          <a:bodyPr/>
          <a:lstStyle/>
          <a:p>
            <a:pPr eaLnBrk="1" hangingPunct="1">
              <a:defRPr/>
            </a:pPr>
            <a:r>
              <a:rPr lang="ru-RU" sz="2000" b="1" dirty="0"/>
              <a:t>Массив относится к ссылочным типам данных</a:t>
            </a:r>
            <a:r>
              <a:rPr lang="ru-RU" sz="2000" dirty="0"/>
              <a:t> (располагается в </a:t>
            </a:r>
            <a:r>
              <a:rPr lang="ru-RU" sz="2000" dirty="0" err="1"/>
              <a:t>хипе</a:t>
            </a:r>
            <a:r>
              <a:rPr lang="ru-RU" sz="2000" dirty="0"/>
              <a:t>), поэтому </a:t>
            </a:r>
            <a:r>
              <a:rPr lang="ru-RU" sz="2000" i="1" dirty="0"/>
              <a:t>создание массива</a:t>
            </a:r>
            <a:r>
              <a:rPr lang="ru-RU" sz="2000" dirty="0"/>
              <a:t> начинается с выделения памяти под его элементы</a:t>
            </a:r>
            <a:r>
              <a:rPr lang="en-US" sz="2000" dirty="0"/>
              <a:t>.</a:t>
            </a:r>
            <a:endParaRPr lang="ru-RU" sz="2000" dirty="0"/>
          </a:p>
          <a:p>
            <a:pPr eaLnBrk="1" hangingPunct="1">
              <a:defRPr/>
            </a:pPr>
            <a:r>
              <a:rPr lang="ru-RU" sz="2000" i="1" dirty="0"/>
              <a:t>Элементами массива</a:t>
            </a:r>
            <a:r>
              <a:rPr lang="ru-RU" sz="2000" dirty="0"/>
              <a:t> могут быть величины как значимых, так и ссылочных типов (в том числе массивы), например:</a:t>
            </a:r>
            <a:endParaRPr lang="en-US" sz="2000" dirty="0"/>
          </a:p>
          <a:p>
            <a:pPr eaLnBrk="1" hangingPunct="1">
              <a:buFont typeface="Wingdings" pitchFamily="2" charset="2"/>
              <a:buNone/>
              <a:defRPr/>
            </a:pPr>
            <a:r>
              <a:rPr lang="en-US" sz="2000" b="1" dirty="0" err="1"/>
              <a:t>int</a:t>
            </a:r>
            <a:r>
              <a:rPr lang="en-US" sz="2000" b="1" dirty="0">
                <a:solidFill>
                  <a:srgbClr val="006600"/>
                </a:solidFill>
              </a:rPr>
              <a:t>[]</a:t>
            </a:r>
            <a:r>
              <a:rPr lang="en-US" sz="2000" b="1" dirty="0"/>
              <a:t> w = new </a:t>
            </a:r>
            <a:r>
              <a:rPr lang="en-US" sz="2000" b="1" dirty="0" err="1"/>
              <a:t>int</a:t>
            </a:r>
            <a:r>
              <a:rPr lang="en-US" sz="2000" b="1" dirty="0"/>
              <a:t>[</a:t>
            </a:r>
            <a:r>
              <a:rPr lang="en-US" sz="2000" b="1" dirty="0">
                <a:solidFill>
                  <a:schemeClr val="folHlink"/>
                </a:solidFill>
              </a:rPr>
              <a:t>10</a:t>
            </a:r>
            <a:r>
              <a:rPr lang="en-US" sz="2000" b="1" dirty="0"/>
              <a:t>];</a:t>
            </a:r>
            <a:r>
              <a:rPr lang="en-US" sz="2000" dirty="0"/>
              <a:t> </a:t>
            </a:r>
            <a:r>
              <a:rPr lang="ru-RU" sz="2000" dirty="0"/>
              <a:t> </a:t>
            </a:r>
            <a:r>
              <a:rPr lang="en-US" sz="2000" dirty="0"/>
              <a:t>        </a:t>
            </a:r>
            <a:r>
              <a:rPr lang="ru-RU" sz="2000" dirty="0"/>
              <a:t>     </a:t>
            </a:r>
            <a:r>
              <a:rPr lang="en-US" sz="2000" dirty="0"/>
              <a:t>// </a:t>
            </a:r>
            <a:r>
              <a:rPr lang="ru-RU" sz="2000" dirty="0"/>
              <a:t>массив из 10 целых чисел</a:t>
            </a:r>
            <a:endParaRPr lang="en-US" sz="2000" dirty="0"/>
          </a:p>
          <a:p>
            <a:pPr eaLnBrk="1" hangingPunct="1">
              <a:buFont typeface="Wingdings" pitchFamily="2" charset="2"/>
              <a:buNone/>
              <a:defRPr/>
            </a:pPr>
            <a:r>
              <a:rPr lang="en-US" sz="2000" b="1" dirty="0"/>
              <a:t>string</a:t>
            </a:r>
            <a:r>
              <a:rPr lang="en-US" sz="2000" b="1" dirty="0">
                <a:solidFill>
                  <a:srgbClr val="006600"/>
                </a:solidFill>
              </a:rPr>
              <a:t>[]</a:t>
            </a:r>
            <a:r>
              <a:rPr lang="en-US" sz="2000" b="1" dirty="0"/>
              <a:t> z = new string[</a:t>
            </a:r>
            <a:r>
              <a:rPr lang="en-US" sz="2000" b="1" dirty="0">
                <a:solidFill>
                  <a:schemeClr val="folHlink"/>
                </a:solidFill>
              </a:rPr>
              <a:t>100</a:t>
            </a:r>
            <a:r>
              <a:rPr lang="en-US" sz="2000" b="1" dirty="0"/>
              <a:t>];</a:t>
            </a:r>
            <a:r>
              <a:rPr lang="ru-RU" sz="2000" dirty="0"/>
              <a:t>   </a:t>
            </a:r>
            <a:r>
              <a:rPr lang="en-US" sz="2000" dirty="0"/>
              <a:t> </a:t>
            </a:r>
            <a:r>
              <a:rPr lang="ru-RU" sz="2000" dirty="0"/>
              <a:t>        </a:t>
            </a:r>
            <a:r>
              <a:rPr lang="en-US" sz="2000" dirty="0"/>
              <a:t>// </a:t>
            </a:r>
            <a:r>
              <a:rPr lang="ru-RU" sz="2000" dirty="0"/>
              <a:t>массив из 100 строк</a:t>
            </a:r>
          </a:p>
          <a:p>
            <a:pPr eaLnBrk="1" hangingPunct="1">
              <a:buFont typeface="Wingdings" pitchFamily="2" charset="2"/>
              <a:buNone/>
              <a:defRPr/>
            </a:pPr>
            <a:r>
              <a:rPr lang="en-US" sz="2000" b="1" dirty="0"/>
              <a:t>Monster [] s = new Monster[5]</a:t>
            </a:r>
            <a:r>
              <a:rPr lang="en-US" sz="2000" dirty="0"/>
              <a:t>; </a:t>
            </a:r>
            <a:r>
              <a:rPr lang="ru-RU" sz="2000" dirty="0"/>
              <a:t>     </a:t>
            </a:r>
            <a:r>
              <a:rPr lang="en-US" sz="2000" dirty="0"/>
              <a:t>// </a:t>
            </a:r>
            <a:r>
              <a:rPr lang="ru-RU" sz="2000" dirty="0"/>
              <a:t>массив из </a:t>
            </a:r>
            <a:r>
              <a:rPr lang="en-US" sz="2000" dirty="0"/>
              <a:t>5 </a:t>
            </a:r>
            <a:r>
              <a:rPr lang="ru-RU" sz="2000" dirty="0"/>
              <a:t>монстров</a:t>
            </a:r>
          </a:p>
          <a:p>
            <a:pPr eaLnBrk="1" hangingPunct="1">
              <a:buFont typeface="Wingdings" pitchFamily="2" charset="2"/>
              <a:buNone/>
              <a:defRPr/>
            </a:pPr>
            <a:r>
              <a:rPr lang="en-US" sz="2000" b="1" dirty="0"/>
              <a:t>double[,] t = new double[2, 10];</a:t>
            </a:r>
            <a:r>
              <a:rPr lang="en-US" sz="2000" dirty="0"/>
              <a:t>  </a:t>
            </a:r>
            <a:r>
              <a:rPr lang="ru-RU" sz="2000" dirty="0"/>
              <a:t>   </a:t>
            </a:r>
            <a:r>
              <a:rPr lang="en-US" sz="2000" dirty="0"/>
              <a:t>// </a:t>
            </a:r>
            <a:r>
              <a:rPr lang="ru-RU" sz="2000" dirty="0" err="1"/>
              <a:t>прямоуг</a:t>
            </a:r>
            <a:r>
              <a:rPr lang="ru-RU" sz="2000" dirty="0"/>
              <a:t>. массив 2х10</a:t>
            </a:r>
          </a:p>
          <a:p>
            <a:pPr eaLnBrk="1" hangingPunct="1">
              <a:buFont typeface="Wingdings" pitchFamily="2" charset="2"/>
              <a:buNone/>
              <a:defRPr/>
            </a:pPr>
            <a:r>
              <a:rPr lang="en-US" sz="2000" b="1" dirty="0" err="1"/>
              <a:t>int</a:t>
            </a:r>
            <a:r>
              <a:rPr lang="en-US" sz="2000" b="1" dirty="0"/>
              <a:t>[,,,] m = new </a:t>
            </a:r>
            <a:r>
              <a:rPr lang="en-US" sz="2000" b="1" dirty="0" err="1"/>
              <a:t>int</a:t>
            </a:r>
            <a:r>
              <a:rPr lang="en-US" sz="2000" b="1" dirty="0"/>
              <a:t>[2,2,2,2];</a:t>
            </a:r>
            <a:r>
              <a:rPr lang="en-US" sz="2000" dirty="0"/>
              <a:t>      </a:t>
            </a:r>
            <a:r>
              <a:rPr lang="ru-RU" sz="2000" dirty="0"/>
              <a:t>          </a:t>
            </a:r>
            <a:r>
              <a:rPr lang="en-US" sz="2000" dirty="0"/>
              <a:t>// 4-x</a:t>
            </a:r>
            <a:r>
              <a:rPr lang="ru-RU" sz="2000" dirty="0"/>
              <a:t>мерный массив</a:t>
            </a:r>
          </a:p>
          <a:p>
            <a:pPr eaLnBrk="1" hangingPunct="1">
              <a:buFont typeface="Wingdings" pitchFamily="2" charset="2"/>
              <a:buNone/>
              <a:defRPr/>
            </a:pPr>
            <a:r>
              <a:rPr lang="en-US" sz="2000" b="1" dirty="0" err="1"/>
              <a:t>int</a:t>
            </a:r>
            <a:r>
              <a:rPr lang="en-US" sz="2000" b="1" dirty="0"/>
              <a:t>[][][] a = new </a:t>
            </a:r>
            <a:r>
              <a:rPr lang="en-US" sz="2000" b="1" dirty="0" err="1"/>
              <a:t>int</a:t>
            </a:r>
            <a:r>
              <a:rPr lang="en-US" sz="2000" b="1" dirty="0"/>
              <a:t>[</a:t>
            </a:r>
            <a:r>
              <a:rPr lang="ru-RU" sz="2000" b="1" dirty="0"/>
              <a:t>2</a:t>
            </a:r>
            <a:r>
              <a:rPr lang="en-US" sz="2000" b="1" dirty="0"/>
              <a:t>][][];</a:t>
            </a:r>
            <a:r>
              <a:rPr lang="ru-RU" sz="2000" dirty="0"/>
              <a:t> …   </a:t>
            </a:r>
            <a:r>
              <a:rPr lang="en-US" sz="2000" dirty="0"/>
              <a:t>// </a:t>
            </a:r>
            <a:r>
              <a:rPr lang="ru-RU" sz="2000" dirty="0"/>
              <a:t>массив массивов </a:t>
            </a:r>
            <a:r>
              <a:rPr lang="ru-RU" sz="2000" dirty="0" err="1"/>
              <a:t>массивов</a:t>
            </a:r>
            <a:endParaRPr lang="en-US" sz="2000" dirty="0"/>
          </a:p>
          <a:p>
            <a:pPr eaLnBrk="1" hangingPunct="1">
              <a:buFont typeface="Wingdings" pitchFamily="2" charset="2"/>
              <a:buNone/>
              <a:defRPr/>
            </a:pPr>
            <a:endParaRPr lang="ru-RU" sz="1050" dirty="0"/>
          </a:p>
          <a:p>
            <a:pPr eaLnBrk="1" hangingPunct="1">
              <a:defRPr/>
            </a:pPr>
            <a:r>
              <a:rPr lang="ru-RU" sz="2000" dirty="0"/>
              <a:t>Массив значимых типов хранит значения, массив ссылочных типов — ссылки на элементы. </a:t>
            </a:r>
          </a:p>
          <a:p>
            <a:pPr eaLnBrk="1" hangingPunct="1">
              <a:defRPr/>
            </a:pPr>
            <a:r>
              <a:rPr lang="ru-RU" sz="2000" dirty="0"/>
              <a:t>Всем элементам при создании массива присваиваются </a:t>
            </a:r>
            <a:r>
              <a:rPr lang="ru-RU" sz="2000" i="1" dirty="0"/>
              <a:t>значения по умолчанию</a:t>
            </a:r>
            <a:r>
              <a:rPr lang="ru-RU" sz="2000" dirty="0"/>
              <a:t>: нули для значимых типов и </a:t>
            </a:r>
            <a:r>
              <a:rPr lang="ru-RU" sz="2000" dirty="0" err="1"/>
              <a:t>null</a:t>
            </a:r>
            <a:r>
              <a:rPr lang="ru-RU" sz="2000" dirty="0"/>
              <a:t> для ссылочных.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299">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29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299">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5299">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52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6" name="Номер слайда 5"/>
          <p:cNvSpPr>
            <a:spLocks noGrp="1"/>
          </p:cNvSpPr>
          <p:nvPr>
            <p:ph type="sldNum" sz="quarter" idx="12"/>
          </p:nvPr>
        </p:nvSpPr>
        <p:spPr/>
        <p:txBody>
          <a:bodyPr/>
          <a:lstStyle/>
          <a:p>
            <a:pPr>
              <a:defRPr/>
            </a:pPr>
            <a:fld id="{961DCBD2-FFF9-4F83-BA6B-D330A6BB8B5A}" type="slidenum">
              <a:rPr lang="ru-RU"/>
              <a:pPr>
                <a:defRPr/>
              </a:pPr>
              <a:t>84</a:t>
            </a:fld>
            <a:endParaRPr lang="ru-RU"/>
          </a:p>
        </p:txBody>
      </p:sp>
      <p:sp>
        <p:nvSpPr>
          <p:cNvPr id="18436" name="Rectangle 2"/>
          <p:cNvSpPr>
            <a:spLocks noGrp="1" noChangeArrowheads="1"/>
          </p:cNvSpPr>
          <p:nvPr>
            <p:ph type="title"/>
          </p:nvPr>
        </p:nvSpPr>
        <p:spPr/>
        <p:txBody>
          <a:bodyPr/>
          <a:lstStyle/>
          <a:p>
            <a:pPr eaLnBrk="1" hangingPunct="1"/>
            <a:r>
              <a:rPr lang="ru-RU"/>
              <a:t>Одномерные массивы </a:t>
            </a:r>
          </a:p>
        </p:txBody>
      </p:sp>
      <p:sp>
        <p:nvSpPr>
          <p:cNvPr id="18437" name="Rectangle 3"/>
          <p:cNvSpPr>
            <a:spLocks noGrp="1" noChangeArrowheads="1"/>
          </p:cNvSpPr>
          <p:nvPr>
            <p:ph type="body" idx="1"/>
          </p:nvPr>
        </p:nvSpPr>
        <p:spPr>
          <a:xfrm>
            <a:off x="250825" y="836613"/>
            <a:ext cx="8772525" cy="5905500"/>
          </a:xfrm>
        </p:spPr>
        <p:txBody>
          <a:bodyPr/>
          <a:lstStyle/>
          <a:p>
            <a:pPr eaLnBrk="1" hangingPunct="1"/>
            <a:r>
              <a:rPr lang="ru-RU" sz="2000"/>
              <a:t>Варианты описания массива:</a:t>
            </a:r>
            <a:endParaRPr lang="ru-RU" sz="2000" b="1"/>
          </a:p>
          <a:p>
            <a:pPr eaLnBrk="1" hangingPunct="1">
              <a:buFont typeface="Wingdings" pitchFamily="2" charset="2"/>
              <a:buNone/>
            </a:pPr>
            <a:r>
              <a:rPr lang="ru-RU" sz="2000" b="1"/>
              <a:t>тип[] имя</a:t>
            </a:r>
            <a:r>
              <a:rPr lang="ru-RU" sz="2000"/>
              <a:t>;</a:t>
            </a:r>
            <a:endParaRPr lang="ru-RU" sz="2000" b="1"/>
          </a:p>
          <a:p>
            <a:pPr eaLnBrk="1" hangingPunct="1">
              <a:buFont typeface="Wingdings" pitchFamily="2" charset="2"/>
              <a:buNone/>
            </a:pPr>
            <a:r>
              <a:rPr lang="ru-RU" sz="2000" b="1">
                <a:solidFill>
                  <a:schemeClr val="hlink"/>
                </a:solidFill>
              </a:rPr>
              <a:t>тип[] имя = new тип [ размерность ]</a:t>
            </a:r>
            <a:r>
              <a:rPr lang="ru-RU" sz="2000">
                <a:solidFill>
                  <a:schemeClr val="hlink"/>
                </a:solidFill>
              </a:rPr>
              <a:t>;</a:t>
            </a:r>
            <a:endParaRPr lang="ru-RU" sz="2000" b="1">
              <a:solidFill>
                <a:schemeClr val="hlink"/>
              </a:solidFill>
            </a:endParaRPr>
          </a:p>
          <a:p>
            <a:pPr eaLnBrk="1" hangingPunct="1">
              <a:buFont typeface="Wingdings" pitchFamily="2" charset="2"/>
              <a:buNone/>
            </a:pPr>
            <a:r>
              <a:rPr lang="ru-RU" sz="2000" b="1"/>
              <a:t>тип[] имя = { список_инициализаторов }</a:t>
            </a:r>
            <a:r>
              <a:rPr lang="ru-RU" sz="2000"/>
              <a:t>;</a:t>
            </a:r>
            <a:endParaRPr lang="ru-RU" sz="2000" b="1"/>
          </a:p>
          <a:p>
            <a:pPr eaLnBrk="1" hangingPunct="1">
              <a:buFont typeface="Wingdings" pitchFamily="2" charset="2"/>
              <a:buNone/>
            </a:pPr>
            <a:r>
              <a:rPr lang="ru-RU" sz="2000" b="1"/>
              <a:t>тип[] имя = new тип [] { список_инициализаторов }</a:t>
            </a:r>
            <a:r>
              <a:rPr lang="ru-RU" sz="2000"/>
              <a:t>;</a:t>
            </a:r>
            <a:endParaRPr lang="ru-RU" sz="2000" b="1"/>
          </a:p>
          <a:p>
            <a:pPr eaLnBrk="1" hangingPunct="1">
              <a:buFont typeface="Wingdings" pitchFamily="2" charset="2"/>
              <a:buNone/>
            </a:pPr>
            <a:r>
              <a:rPr lang="ru-RU" sz="2000" b="1">
                <a:solidFill>
                  <a:srgbClr val="006600"/>
                </a:solidFill>
              </a:rPr>
              <a:t>тип[] имя = new тип [ размерность ] { список_инициализаторов }</a:t>
            </a:r>
            <a:r>
              <a:rPr lang="ru-RU" sz="2000">
                <a:solidFill>
                  <a:srgbClr val="006600"/>
                </a:solidFill>
              </a:rPr>
              <a:t>;</a:t>
            </a:r>
            <a:endParaRPr lang="ru-RU" sz="2000" b="1">
              <a:solidFill>
                <a:srgbClr val="006600"/>
              </a:solidFill>
            </a:endParaRPr>
          </a:p>
          <a:p>
            <a:pPr eaLnBrk="1" hangingPunct="1"/>
            <a:r>
              <a:rPr lang="ru-RU" sz="2000"/>
              <a:t>Примеры описаний (один пример на каждый вариант описания, соответственно):</a:t>
            </a:r>
            <a:endParaRPr lang="en-US" sz="2000"/>
          </a:p>
          <a:p>
            <a:pPr eaLnBrk="1" hangingPunct="1">
              <a:buFont typeface="Wingdings" pitchFamily="2" charset="2"/>
              <a:buNone/>
            </a:pPr>
            <a:r>
              <a:rPr lang="en-US" sz="2000"/>
              <a:t>int</a:t>
            </a:r>
            <a:r>
              <a:rPr lang="ru-RU" sz="2000"/>
              <a:t>[] </a:t>
            </a:r>
            <a:r>
              <a:rPr lang="en-US" sz="2000"/>
              <a:t>a</a:t>
            </a:r>
            <a:r>
              <a:rPr lang="ru-RU" sz="2000"/>
              <a:t>;                             //  память под элементы не выделена</a:t>
            </a:r>
            <a:endParaRPr lang="en-US" sz="2000"/>
          </a:p>
          <a:p>
            <a:pPr eaLnBrk="1" hangingPunct="1">
              <a:buFont typeface="Wingdings" pitchFamily="2" charset="2"/>
              <a:buNone/>
            </a:pPr>
            <a:r>
              <a:rPr lang="en-US" sz="2000">
                <a:solidFill>
                  <a:schemeClr val="hlink"/>
                </a:solidFill>
              </a:rPr>
              <a:t>int</a:t>
            </a:r>
            <a:r>
              <a:rPr lang="ru-RU" sz="2000">
                <a:solidFill>
                  <a:schemeClr val="hlink"/>
                </a:solidFill>
              </a:rPr>
              <a:t>[] </a:t>
            </a:r>
            <a:r>
              <a:rPr lang="en-US" sz="2000">
                <a:solidFill>
                  <a:schemeClr val="hlink"/>
                </a:solidFill>
              </a:rPr>
              <a:t>b</a:t>
            </a:r>
            <a:r>
              <a:rPr lang="ru-RU" sz="2000">
                <a:solidFill>
                  <a:schemeClr val="hlink"/>
                </a:solidFill>
              </a:rPr>
              <a:t> = </a:t>
            </a:r>
            <a:r>
              <a:rPr lang="en-US" sz="2000">
                <a:solidFill>
                  <a:schemeClr val="hlink"/>
                </a:solidFill>
              </a:rPr>
              <a:t>new int</a:t>
            </a:r>
            <a:r>
              <a:rPr lang="ru-RU" sz="2000">
                <a:solidFill>
                  <a:schemeClr val="hlink"/>
                </a:solidFill>
              </a:rPr>
              <a:t>[4];                                  //  элементы равны 0</a:t>
            </a:r>
          </a:p>
          <a:p>
            <a:pPr eaLnBrk="1" hangingPunct="1">
              <a:buFont typeface="Wingdings" pitchFamily="2" charset="2"/>
              <a:buNone/>
            </a:pPr>
            <a:r>
              <a:rPr lang="en-US" sz="2000"/>
              <a:t>int</a:t>
            </a:r>
            <a:r>
              <a:rPr lang="ru-RU" sz="2000"/>
              <a:t>[] </a:t>
            </a:r>
            <a:r>
              <a:rPr lang="en-US" sz="2000"/>
              <a:t>c</a:t>
            </a:r>
            <a:r>
              <a:rPr lang="ru-RU" sz="2000"/>
              <a:t> = { 61, 2, 5, -9 };                       //  </a:t>
            </a:r>
            <a:r>
              <a:rPr lang="en-US" sz="2000"/>
              <a:t>new</a:t>
            </a:r>
            <a:r>
              <a:rPr lang="ru-RU" sz="2000"/>
              <a:t> подразумевается</a:t>
            </a:r>
            <a:endParaRPr lang="en-US" sz="2000"/>
          </a:p>
          <a:p>
            <a:pPr eaLnBrk="1" hangingPunct="1">
              <a:buFont typeface="Wingdings" pitchFamily="2" charset="2"/>
              <a:buNone/>
            </a:pPr>
            <a:r>
              <a:rPr lang="en-US" sz="2000"/>
              <a:t>int</a:t>
            </a:r>
            <a:r>
              <a:rPr lang="ru-RU" sz="2000"/>
              <a:t>[] </a:t>
            </a:r>
            <a:r>
              <a:rPr lang="en-US" sz="2000"/>
              <a:t>d</a:t>
            </a:r>
            <a:r>
              <a:rPr lang="ru-RU" sz="2000"/>
              <a:t> = </a:t>
            </a:r>
            <a:r>
              <a:rPr lang="en-US" sz="2000"/>
              <a:t>new int</a:t>
            </a:r>
            <a:r>
              <a:rPr lang="ru-RU" sz="2000"/>
              <a:t>[] { 61, 2, 5, -9 };   // размерность вычисляется</a:t>
            </a:r>
            <a:endParaRPr lang="en-US" sz="2000"/>
          </a:p>
          <a:p>
            <a:pPr eaLnBrk="1" hangingPunct="1">
              <a:buFont typeface="Wingdings" pitchFamily="2" charset="2"/>
              <a:buNone/>
            </a:pPr>
            <a:r>
              <a:rPr lang="en-US" sz="2000">
                <a:solidFill>
                  <a:srgbClr val="006600"/>
                </a:solidFill>
              </a:rPr>
              <a:t>int</a:t>
            </a:r>
            <a:r>
              <a:rPr lang="ru-RU" sz="2000">
                <a:solidFill>
                  <a:srgbClr val="006600"/>
                </a:solidFill>
              </a:rPr>
              <a:t>[] </a:t>
            </a:r>
            <a:r>
              <a:rPr lang="en-US" sz="2000">
                <a:solidFill>
                  <a:srgbClr val="006600"/>
                </a:solidFill>
              </a:rPr>
              <a:t>e</a:t>
            </a:r>
            <a:r>
              <a:rPr lang="ru-RU" sz="2000">
                <a:solidFill>
                  <a:srgbClr val="006600"/>
                </a:solidFill>
              </a:rPr>
              <a:t> = </a:t>
            </a:r>
            <a:r>
              <a:rPr lang="en-US" sz="2000">
                <a:solidFill>
                  <a:srgbClr val="006600"/>
                </a:solidFill>
              </a:rPr>
              <a:t>new int</a:t>
            </a:r>
            <a:r>
              <a:rPr lang="ru-RU" sz="2000">
                <a:solidFill>
                  <a:srgbClr val="006600"/>
                </a:solidFill>
              </a:rPr>
              <a:t>[4] { 61, 2, 5, -9 };       // избыточное описание</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Дата 3"/>
          <p:cNvSpPr>
            <a:spLocks noGrp="1"/>
          </p:cNvSpPr>
          <p:nvPr>
            <p:ph type="dt" sz="quarter" idx="10"/>
          </p:nvPr>
        </p:nvSpPr>
        <p:spPr/>
        <p:txBody>
          <a:bodyPr/>
          <a:lstStyle/>
          <a:p>
            <a:pPr>
              <a:defRPr/>
            </a:pPr>
            <a:r>
              <a:rPr lang="en-US"/>
              <a:t>©</a:t>
            </a:r>
            <a:r>
              <a:rPr lang="ru-RU"/>
              <a:t>Павловская Т.А. (НИУ ИТМО)</a:t>
            </a:r>
          </a:p>
        </p:txBody>
      </p:sp>
      <p:sp>
        <p:nvSpPr>
          <p:cNvPr id="7" name="Номер слайда 5"/>
          <p:cNvSpPr>
            <a:spLocks noGrp="1"/>
          </p:cNvSpPr>
          <p:nvPr>
            <p:ph type="sldNum" sz="quarter" idx="12"/>
          </p:nvPr>
        </p:nvSpPr>
        <p:spPr/>
        <p:txBody>
          <a:bodyPr/>
          <a:lstStyle/>
          <a:p>
            <a:pPr>
              <a:defRPr/>
            </a:pPr>
            <a:fld id="{BDB9A76C-31E7-457B-88DA-705EE326CDBD}" type="slidenum">
              <a:rPr lang="ru-RU"/>
              <a:pPr>
                <a:defRPr/>
              </a:pPr>
              <a:t>85</a:t>
            </a:fld>
            <a:endParaRPr lang="ru-RU"/>
          </a:p>
        </p:txBody>
      </p:sp>
      <p:sp>
        <p:nvSpPr>
          <p:cNvPr id="21508" name="Rectangle 2"/>
          <p:cNvSpPr>
            <a:spLocks noGrp="1" noChangeArrowheads="1"/>
          </p:cNvSpPr>
          <p:nvPr>
            <p:ph type="title"/>
          </p:nvPr>
        </p:nvSpPr>
        <p:spPr/>
        <p:txBody>
          <a:bodyPr/>
          <a:lstStyle/>
          <a:p>
            <a:pPr eaLnBrk="1" hangingPunct="1"/>
            <a:r>
              <a:rPr lang="ru-RU"/>
              <a:t>Оператор foreach (упрощенно)</a:t>
            </a:r>
          </a:p>
        </p:txBody>
      </p:sp>
      <p:sp>
        <p:nvSpPr>
          <p:cNvPr id="21509" name="Rectangle 3"/>
          <p:cNvSpPr>
            <a:spLocks noGrp="1" noChangeArrowheads="1"/>
          </p:cNvSpPr>
          <p:nvPr>
            <p:ph type="body" idx="1"/>
          </p:nvPr>
        </p:nvSpPr>
        <p:spPr>
          <a:xfrm>
            <a:off x="468313" y="836613"/>
            <a:ext cx="7775575" cy="5472112"/>
          </a:xfrm>
        </p:spPr>
        <p:txBody>
          <a:bodyPr/>
          <a:lstStyle/>
          <a:p>
            <a:pPr eaLnBrk="1" hangingPunct="1">
              <a:lnSpc>
                <a:spcPct val="110000"/>
              </a:lnSpc>
              <a:spcAft>
                <a:spcPct val="20000"/>
              </a:spcAft>
            </a:pPr>
            <a:r>
              <a:rPr lang="ru-RU" sz="2000"/>
              <a:t>Применяется для перебора элементов массива. Синтаксис:</a:t>
            </a:r>
            <a:endParaRPr lang="ru-RU" sz="2000" b="1"/>
          </a:p>
          <a:p>
            <a:pPr eaLnBrk="1" hangingPunct="1">
              <a:lnSpc>
                <a:spcPct val="110000"/>
              </a:lnSpc>
              <a:spcBef>
                <a:spcPct val="35000"/>
              </a:spcBef>
              <a:spcAft>
                <a:spcPct val="35000"/>
              </a:spcAft>
              <a:buFont typeface="Wingdings" pitchFamily="2" charset="2"/>
              <a:buNone/>
            </a:pPr>
            <a:r>
              <a:rPr lang="ru-RU" sz="2000" b="1">
                <a:solidFill>
                  <a:srgbClr val="006600"/>
                </a:solidFill>
              </a:rPr>
              <a:t>foreach (</a:t>
            </a:r>
            <a:r>
              <a:rPr lang="ru-RU" sz="2000" b="1"/>
              <a:t> тип </a:t>
            </a:r>
            <a:r>
              <a:rPr lang="ru-RU" sz="2000" i="1"/>
              <a:t>имя</a:t>
            </a:r>
            <a:r>
              <a:rPr lang="ru-RU" sz="2000" b="1"/>
              <a:t> </a:t>
            </a:r>
            <a:r>
              <a:rPr lang="ru-RU" sz="2000" b="1">
                <a:solidFill>
                  <a:srgbClr val="006600"/>
                </a:solidFill>
              </a:rPr>
              <a:t>in</a:t>
            </a:r>
            <a:r>
              <a:rPr lang="ru-RU" sz="2000" b="1"/>
              <a:t> </a:t>
            </a:r>
            <a:r>
              <a:rPr lang="ru-RU" sz="2000"/>
              <a:t>имя_массива</a:t>
            </a:r>
            <a:r>
              <a:rPr lang="ru-RU" sz="2000" b="1"/>
              <a:t> </a:t>
            </a:r>
            <a:r>
              <a:rPr lang="ru-RU" sz="2000" b="1">
                <a:solidFill>
                  <a:srgbClr val="006600"/>
                </a:solidFill>
              </a:rPr>
              <a:t>) </a:t>
            </a:r>
            <a:r>
              <a:rPr lang="ru-RU" sz="2000" b="1"/>
              <a:t>тело_цикла</a:t>
            </a:r>
            <a:endParaRPr lang="ru-RU" sz="2000" i="1"/>
          </a:p>
          <a:p>
            <a:pPr eaLnBrk="1" hangingPunct="1">
              <a:lnSpc>
                <a:spcPct val="110000"/>
              </a:lnSpc>
              <a:spcAft>
                <a:spcPct val="20000"/>
              </a:spcAft>
            </a:pPr>
            <a:r>
              <a:rPr lang="ru-RU" sz="2000" i="1"/>
              <a:t>имя</a:t>
            </a:r>
            <a:r>
              <a:rPr lang="ru-RU" sz="2000"/>
              <a:t> задает локальную по отношению к циклу переменную, которая будет по очереди принимать все значения из массива, например:</a:t>
            </a:r>
          </a:p>
          <a:p>
            <a:pPr eaLnBrk="1" hangingPunct="1">
              <a:lnSpc>
                <a:spcPct val="110000"/>
              </a:lnSpc>
              <a:spcAft>
                <a:spcPct val="20000"/>
              </a:spcAft>
              <a:buFont typeface="Wingdings" pitchFamily="2" charset="2"/>
              <a:buNone/>
            </a:pPr>
            <a:endParaRPr lang="ru-RU" sz="2000" b="1"/>
          </a:p>
          <a:p>
            <a:pPr eaLnBrk="1" hangingPunct="1">
              <a:lnSpc>
                <a:spcPct val="110000"/>
              </a:lnSpc>
              <a:spcAft>
                <a:spcPct val="20000"/>
              </a:spcAft>
              <a:buFont typeface="Wingdings" pitchFamily="2" charset="2"/>
              <a:buNone/>
            </a:pPr>
            <a:r>
              <a:rPr lang="en-US" sz="2000"/>
              <a:t>int</a:t>
            </a:r>
            <a:r>
              <a:rPr lang="ru-RU" sz="2000"/>
              <a:t>[] </a:t>
            </a:r>
            <a:r>
              <a:rPr lang="en-US" sz="2000">
                <a:solidFill>
                  <a:schemeClr val="hlink"/>
                </a:solidFill>
              </a:rPr>
              <a:t>massiv</a:t>
            </a:r>
            <a:r>
              <a:rPr lang="ru-RU" sz="2000"/>
              <a:t> =  { 24, 50, 18, 3, 16, -7, 9, -1 };</a:t>
            </a:r>
          </a:p>
          <a:p>
            <a:pPr eaLnBrk="1" hangingPunct="1">
              <a:lnSpc>
                <a:spcPct val="110000"/>
              </a:lnSpc>
              <a:spcAft>
                <a:spcPct val="20000"/>
              </a:spcAft>
              <a:buFont typeface="Wingdings" pitchFamily="2" charset="2"/>
              <a:buNone/>
            </a:pPr>
            <a:r>
              <a:rPr lang="en-US" sz="2000"/>
              <a:t>foreach ( int </a:t>
            </a:r>
            <a:r>
              <a:rPr lang="en-US" sz="2000" b="1">
                <a:solidFill>
                  <a:schemeClr val="folHlink"/>
                </a:solidFill>
              </a:rPr>
              <a:t>x</a:t>
            </a:r>
            <a:r>
              <a:rPr lang="en-US" sz="2000"/>
              <a:t> in </a:t>
            </a:r>
            <a:r>
              <a:rPr lang="en-US" sz="2000">
                <a:solidFill>
                  <a:schemeClr val="hlink"/>
                </a:solidFill>
              </a:rPr>
              <a:t>massiv</a:t>
            </a:r>
            <a:r>
              <a:rPr lang="en-US" sz="2000"/>
              <a:t> ) Console.WriteLine( </a:t>
            </a:r>
            <a:r>
              <a:rPr lang="en-US" sz="2000" b="1">
                <a:solidFill>
                  <a:schemeClr val="folHlink"/>
                </a:solidFill>
              </a:rPr>
              <a:t>x</a:t>
            </a:r>
            <a:r>
              <a:rPr lang="en-US" sz="2000">
                <a:solidFill>
                  <a:schemeClr val="folHlink"/>
                </a:solidFill>
              </a:rPr>
              <a:t> </a:t>
            </a:r>
            <a:r>
              <a:rPr lang="en-US" sz="2000"/>
              <a:t>);</a:t>
            </a:r>
            <a:endParaRPr lang="ru-RU" sz="2000"/>
          </a:p>
        </p:txBody>
      </p:sp>
      <p:sp>
        <p:nvSpPr>
          <p:cNvPr id="21510" name="AutoShape 5"/>
          <p:cNvSpPr>
            <a:spLocks noChangeArrowheads="1"/>
          </p:cNvSpPr>
          <p:nvPr/>
        </p:nvSpPr>
        <p:spPr bwMode="auto">
          <a:xfrm flipH="1">
            <a:off x="2124075" y="4652963"/>
            <a:ext cx="1366838" cy="1008062"/>
          </a:xfrm>
          <a:prstGeom prst="curvedUpArrow">
            <a:avLst>
              <a:gd name="adj1" fmla="val 21067"/>
              <a:gd name="adj2" fmla="val 42008"/>
              <a:gd name="adj3" fmla="val 33333"/>
            </a:avLst>
          </a:prstGeom>
          <a:solidFill>
            <a:schemeClr val="accent1"/>
          </a:solidFill>
          <a:ln w="9525">
            <a:solidFill>
              <a:schemeClr val="tx1"/>
            </a:solidFill>
            <a:miter lim="800000"/>
            <a:headEnd/>
            <a:tailEnd/>
          </a:ln>
        </p:spPr>
        <p:txBody>
          <a:bodyPr wrap="none" anchor="ctr"/>
          <a:lstStyle/>
          <a:p>
            <a:endParaRPr lang="ru-RU"/>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6" name="Номер слайда 5"/>
          <p:cNvSpPr>
            <a:spLocks noGrp="1"/>
          </p:cNvSpPr>
          <p:nvPr>
            <p:ph type="sldNum" sz="quarter" idx="12"/>
          </p:nvPr>
        </p:nvSpPr>
        <p:spPr/>
        <p:txBody>
          <a:bodyPr/>
          <a:lstStyle/>
          <a:p>
            <a:pPr>
              <a:defRPr/>
            </a:pPr>
            <a:fld id="{324FF245-B847-49E6-A900-E2F3D9E5CA74}" type="slidenum">
              <a:rPr lang="ru-RU"/>
              <a:pPr>
                <a:defRPr/>
              </a:pPr>
              <a:t>86</a:t>
            </a:fld>
            <a:endParaRPr lang="ru-RU"/>
          </a:p>
        </p:txBody>
      </p:sp>
      <p:sp>
        <p:nvSpPr>
          <p:cNvPr id="23556" name="Rectangle 2"/>
          <p:cNvSpPr>
            <a:spLocks noGrp="1" noChangeArrowheads="1"/>
          </p:cNvSpPr>
          <p:nvPr>
            <p:ph type="title"/>
          </p:nvPr>
        </p:nvSpPr>
        <p:spPr>
          <a:xfrm>
            <a:off x="3779838" y="-434975"/>
            <a:ext cx="5364162" cy="954088"/>
          </a:xfrm>
        </p:spPr>
        <p:txBody>
          <a:bodyPr/>
          <a:lstStyle/>
          <a:p>
            <a:pPr eaLnBrk="1" hangingPunct="1"/>
            <a:r>
              <a:rPr lang="ru-RU"/>
              <a:t>Программа в </a:t>
            </a:r>
            <a:r>
              <a:rPr lang="en-US"/>
              <a:t>true style</a:t>
            </a:r>
            <a:r>
              <a:rPr lang="ru-RU"/>
              <a:t> </a:t>
            </a:r>
            <a:r>
              <a:rPr lang="ru-RU">
                <a:sym typeface="Wingdings" pitchFamily="2" charset="2"/>
              </a:rPr>
              <a:t></a:t>
            </a:r>
            <a:endParaRPr lang="ru-RU"/>
          </a:p>
        </p:txBody>
      </p:sp>
      <p:sp>
        <p:nvSpPr>
          <p:cNvPr id="23557" name="Rectangle 3"/>
          <p:cNvSpPr>
            <a:spLocks noGrp="1" noChangeArrowheads="1"/>
          </p:cNvSpPr>
          <p:nvPr>
            <p:ph type="body" idx="1"/>
          </p:nvPr>
        </p:nvSpPr>
        <p:spPr>
          <a:xfrm>
            <a:off x="0" y="549275"/>
            <a:ext cx="8555038" cy="5472113"/>
          </a:xfrm>
        </p:spPr>
        <p:txBody>
          <a:bodyPr/>
          <a:lstStyle/>
          <a:p>
            <a:pPr eaLnBrk="1" hangingPunct="1">
              <a:buFont typeface="Wingdings" pitchFamily="2" charset="2"/>
              <a:buNone/>
            </a:pPr>
            <a:r>
              <a:rPr lang="en-US" sz="1900"/>
              <a:t>class Mas_1</a:t>
            </a:r>
            <a:r>
              <a:rPr lang="ru-RU" sz="1900"/>
              <a:t>                  </a:t>
            </a:r>
            <a:r>
              <a:rPr lang="en-US" sz="1900"/>
              <a:t>// </a:t>
            </a:r>
            <a:r>
              <a:rPr lang="ru-RU" sz="1900"/>
              <a:t>класс для работы с 1-мерным массивом</a:t>
            </a:r>
            <a:endParaRPr lang="en-US" sz="1900"/>
          </a:p>
          <a:p>
            <a:pPr eaLnBrk="1" hangingPunct="1">
              <a:buFont typeface="Wingdings" pitchFamily="2" charset="2"/>
              <a:buNone/>
            </a:pPr>
            <a:r>
              <a:rPr lang="ru-RU" sz="1900"/>
              <a:t>{</a:t>
            </a:r>
          </a:p>
          <a:p>
            <a:pPr eaLnBrk="1" hangingPunct="1">
              <a:buFont typeface="Wingdings" pitchFamily="2" charset="2"/>
              <a:buNone/>
            </a:pPr>
            <a:r>
              <a:rPr lang="en-US" sz="1900">
                <a:solidFill>
                  <a:srgbClr val="881212"/>
                </a:solidFill>
              </a:rPr>
              <a:t>        int[] a = { 3, 12, 5, -9, 8, -4 };</a:t>
            </a:r>
            <a:r>
              <a:rPr lang="ru-RU" sz="1900">
                <a:solidFill>
                  <a:srgbClr val="881212"/>
                </a:solidFill>
              </a:rPr>
              <a:t>          </a:t>
            </a:r>
            <a:r>
              <a:rPr lang="en-US" sz="1900"/>
              <a:t>// </a:t>
            </a:r>
            <a:r>
              <a:rPr lang="ru-RU" sz="1900"/>
              <a:t>для простоты слайда</a:t>
            </a:r>
            <a:endParaRPr lang="en-US" sz="1900"/>
          </a:p>
          <a:p>
            <a:pPr eaLnBrk="1" hangingPunct="1">
              <a:buFont typeface="Wingdings" pitchFamily="2" charset="2"/>
              <a:buNone/>
            </a:pPr>
            <a:r>
              <a:rPr lang="en-US" sz="1100"/>
              <a:t>  </a:t>
            </a:r>
            <a:endParaRPr lang="ru-RU" sz="1100"/>
          </a:p>
          <a:p>
            <a:pPr eaLnBrk="1" hangingPunct="1">
              <a:buFont typeface="Wingdings" pitchFamily="2" charset="2"/>
              <a:buNone/>
            </a:pPr>
            <a:r>
              <a:rPr lang="ru-RU" sz="1900">
                <a:solidFill>
                  <a:srgbClr val="7030A0"/>
                </a:solidFill>
              </a:rPr>
              <a:t>  </a:t>
            </a:r>
            <a:r>
              <a:rPr lang="en-US" sz="1900">
                <a:solidFill>
                  <a:srgbClr val="7030A0"/>
                </a:solidFill>
              </a:rPr>
              <a:t>      public void PrintMas()    </a:t>
            </a:r>
            <a:r>
              <a:rPr lang="ru-RU" sz="1900">
                <a:solidFill>
                  <a:srgbClr val="7030A0"/>
                </a:solidFill>
              </a:rPr>
              <a:t>                             </a:t>
            </a:r>
            <a:r>
              <a:rPr lang="en-US" sz="1900">
                <a:solidFill>
                  <a:srgbClr val="7030A0"/>
                </a:solidFill>
              </a:rPr>
              <a:t>// </a:t>
            </a:r>
            <a:r>
              <a:rPr lang="ru-RU" sz="1900">
                <a:solidFill>
                  <a:srgbClr val="7030A0"/>
                </a:solidFill>
              </a:rPr>
              <a:t>вывод массива</a:t>
            </a:r>
            <a:endParaRPr lang="en-US" sz="1900">
              <a:solidFill>
                <a:srgbClr val="7030A0"/>
              </a:solidFill>
            </a:endParaRPr>
          </a:p>
          <a:p>
            <a:pPr eaLnBrk="1" hangingPunct="1">
              <a:buFont typeface="Wingdings" pitchFamily="2" charset="2"/>
              <a:buNone/>
            </a:pPr>
            <a:r>
              <a:rPr lang="ru-RU" sz="1900">
                <a:solidFill>
                  <a:srgbClr val="7030A0"/>
                </a:solidFill>
              </a:rPr>
              <a:t>        {</a:t>
            </a:r>
            <a:r>
              <a:rPr lang="en-US" sz="1900">
                <a:solidFill>
                  <a:srgbClr val="7030A0"/>
                </a:solidFill>
              </a:rPr>
              <a:t>  Console.Write("</a:t>
            </a:r>
            <a:r>
              <a:rPr lang="ru-RU" sz="1900">
                <a:solidFill>
                  <a:srgbClr val="7030A0"/>
                </a:solidFill>
              </a:rPr>
              <a:t>Массив: ");</a:t>
            </a:r>
          </a:p>
          <a:p>
            <a:pPr eaLnBrk="1" hangingPunct="1">
              <a:buFont typeface="Wingdings" pitchFamily="2" charset="2"/>
              <a:buNone/>
            </a:pPr>
            <a:r>
              <a:rPr lang="en-US" sz="1900">
                <a:solidFill>
                  <a:srgbClr val="7030A0"/>
                </a:solidFill>
              </a:rPr>
              <a:t>            foreach (int elem in a) Console.Write("  " + elem);</a:t>
            </a:r>
          </a:p>
          <a:p>
            <a:pPr eaLnBrk="1" hangingPunct="1">
              <a:buFont typeface="Wingdings" pitchFamily="2" charset="2"/>
              <a:buNone/>
            </a:pPr>
            <a:r>
              <a:rPr lang="en-US" sz="1900">
                <a:solidFill>
                  <a:srgbClr val="7030A0"/>
                </a:solidFill>
              </a:rPr>
              <a:t>            Console.WriteLine();</a:t>
            </a:r>
          </a:p>
          <a:p>
            <a:pPr eaLnBrk="1" hangingPunct="1">
              <a:buFont typeface="Wingdings" pitchFamily="2" charset="2"/>
              <a:buNone/>
            </a:pPr>
            <a:r>
              <a:rPr lang="ru-RU" sz="1900">
                <a:solidFill>
                  <a:srgbClr val="7030A0"/>
                </a:solidFill>
              </a:rPr>
              <a:t>        }</a:t>
            </a:r>
          </a:p>
          <a:p>
            <a:pPr eaLnBrk="1" hangingPunct="1">
              <a:buFont typeface="Wingdings" pitchFamily="2" charset="2"/>
              <a:buNone/>
            </a:pPr>
            <a:endParaRPr lang="ru-RU" sz="1000"/>
          </a:p>
          <a:p>
            <a:pPr eaLnBrk="1" hangingPunct="1">
              <a:buFont typeface="Wingdings" pitchFamily="2" charset="2"/>
              <a:buNone/>
            </a:pPr>
            <a:r>
              <a:rPr lang="ru-RU" sz="1900"/>
              <a:t>        </a:t>
            </a:r>
            <a:r>
              <a:rPr lang="ru-RU" sz="1900">
                <a:solidFill>
                  <a:srgbClr val="0070C0"/>
                </a:solidFill>
              </a:rPr>
              <a:t>public long SumOtr() </a:t>
            </a:r>
            <a:r>
              <a:rPr lang="en-US" sz="1900">
                <a:solidFill>
                  <a:srgbClr val="0070C0"/>
                </a:solidFill>
              </a:rPr>
              <a:t>   </a:t>
            </a:r>
            <a:r>
              <a:rPr lang="ru-RU" sz="1900">
                <a:solidFill>
                  <a:srgbClr val="0070C0"/>
                </a:solidFill>
              </a:rPr>
              <a:t>   </a:t>
            </a:r>
            <a:r>
              <a:rPr lang="en-US" sz="1900">
                <a:solidFill>
                  <a:srgbClr val="0070C0"/>
                </a:solidFill>
              </a:rPr>
              <a:t> </a:t>
            </a:r>
            <a:r>
              <a:rPr lang="ru-RU" sz="1900">
                <a:solidFill>
                  <a:srgbClr val="0070C0"/>
                </a:solidFill>
              </a:rPr>
              <a:t>// cумма отрицательных элементов</a:t>
            </a:r>
          </a:p>
          <a:p>
            <a:pPr eaLnBrk="1" hangingPunct="1">
              <a:buFont typeface="Wingdings" pitchFamily="2" charset="2"/>
              <a:buNone/>
            </a:pPr>
            <a:r>
              <a:rPr lang="ru-RU" sz="1900">
                <a:solidFill>
                  <a:srgbClr val="0070C0"/>
                </a:solidFill>
              </a:rPr>
              <a:t>        {  </a:t>
            </a:r>
          </a:p>
          <a:p>
            <a:pPr eaLnBrk="1" hangingPunct="1">
              <a:buFont typeface="Wingdings" pitchFamily="2" charset="2"/>
              <a:buNone/>
            </a:pPr>
            <a:r>
              <a:rPr lang="en-US" sz="1900">
                <a:solidFill>
                  <a:srgbClr val="0070C0"/>
                </a:solidFill>
              </a:rPr>
              <a:t>            long sum_otr = 0; </a:t>
            </a:r>
          </a:p>
          <a:p>
            <a:pPr eaLnBrk="1" hangingPunct="1">
              <a:buFont typeface="Wingdings" pitchFamily="2" charset="2"/>
              <a:buNone/>
            </a:pPr>
            <a:r>
              <a:rPr lang="en-US" sz="1900">
                <a:solidFill>
                  <a:srgbClr val="0070C0"/>
                </a:solidFill>
              </a:rPr>
              <a:t>            foreach (int elem in a)</a:t>
            </a:r>
          </a:p>
          <a:p>
            <a:pPr eaLnBrk="1" hangingPunct="1">
              <a:buFont typeface="Wingdings" pitchFamily="2" charset="2"/>
              <a:buNone/>
            </a:pPr>
            <a:r>
              <a:rPr lang="en-US" sz="1900">
                <a:solidFill>
                  <a:srgbClr val="0070C0"/>
                </a:solidFill>
              </a:rPr>
              <a:t>                if (elem &lt; 0) sum_otr += elem;</a:t>
            </a:r>
          </a:p>
          <a:p>
            <a:pPr eaLnBrk="1" hangingPunct="1">
              <a:buFont typeface="Wingdings" pitchFamily="2" charset="2"/>
              <a:buNone/>
            </a:pPr>
            <a:r>
              <a:rPr lang="en-US" sz="1900">
                <a:solidFill>
                  <a:srgbClr val="0070C0"/>
                </a:solidFill>
              </a:rPr>
              <a:t>            return sum_otr;</a:t>
            </a:r>
          </a:p>
          <a:p>
            <a:pPr eaLnBrk="1" hangingPunct="1">
              <a:buFont typeface="Wingdings" pitchFamily="2" charset="2"/>
              <a:buNone/>
            </a:pPr>
            <a:r>
              <a:rPr lang="ru-RU" sz="1900">
                <a:solidFill>
                  <a:srgbClr val="0070C0"/>
                </a:solidFill>
              </a:rPr>
              <a:t>        }</a:t>
            </a:r>
          </a:p>
          <a:p>
            <a:pPr eaLnBrk="1" hangingPunct="1">
              <a:buFont typeface="Wingdings" pitchFamily="2" charset="2"/>
              <a:buNone/>
            </a:pPr>
            <a:endParaRPr lang="ru-RU" sz="19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Содержимое 2"/>
          <p:cNvSpPr>
            <a:spLocks noGrp="1"/>
          </p:cNvSpPr>
          <p:nvPr>
            <p:ph idx="1"/>
          </p:nvPr>
        </p:nvSpPr>
        <p:spPr>
          <a:xfrm>
            <a:off x="0" y="549275"/>
            <a:ext cx="9023350" cy="6308725"/>
          </a:xfrm>
        </p:spPr>
        <p:txBody>
          <a:bodyPr/>
          <a:lstStyle/>
          <a:p>
            <a:pPr eaLnBrk="1" hangingPunct="1">
              <a:buFont typeface="Wingdings" pitchFamily="2" charset="2"/>
              <a:buNone/>
            </a:pPr>
            <a:r>
              <a:rPr lang="ru-RU" sz="1900"/>
              <a:t> public int NumOtr()                    // кол-во отрицательных элементов</a:t>
            </a:r>
          </a:p>
          <a:p>
            <a:pPr eaLnBrk="1" hangingPunct="1">
              <a:buFont typeface="Wingdings" pitchFamily="2" charset="2"/>
              <a:buNone/>
            </a:pPr>
            <a:r>
              <a:rPr lang="ru-RU" sz="1900"/>
              <a:t>        {</a:t>
            </a:r>
          </a:p>
          <a:p>
            <a:pPr eaLnBrk="1" hangingPunct="1">
              <a:buFont typeface="Wingdings" pitchFamily="2" charset="2"/>
              <a:buNone/>
            </a:pPr>
            <a:r>
              <a:rPr lang="en-US" sz="1900"/>
              <a:t>            int num_otr = 0;</a:t>
            </a:r>
          </a:p>
          <a:p>
            <a:pPr eaLnBrk="1" hangingPunct="1">
              <a:buFont typeface="Wingdings" pitchFamily="2" charset="2"/>
              <a:buNone/>
            </a:pPr>
            <a:r>
              <a:rPr lang="en-US" sz="1900"/>
              <a:t>            foreach (int elem in a)</a:t>
            </a:r>
          </a:p>
          <a:p>
            <a:pPr eaLnBrk="1" hangingPunct="1">
              <a:buFont typeface="Wingdings" pitchFamily="2" charset="2"/>
              <a:buNone/>
            </a:pPr>
            <a:r>
              <a:rPr lang="en-US" sz="1900"/>
              <a:t>                if (elem &lt; 0) ++num_otr;</a:t>
            </a:r>
          </a:p>
          <a:p>
            <a:pPr eaLnBrk="1" hangingPunct="1">
              <a:buFont typeface="Wingdings" pitchFamily="2" charset="2"/>
              <a:buNone/>
            </a:pPr>
            <a:r>
              <a:rPr lang="en-US" sz="1900"/>
              <a:t>            return num_otr;</a:t>
            </a:r>
          </a:p>
          <a:p>
            <a:pPr eaLnBrk="1" hangingPunct="1">
              <a:buFont typeface="Wingdings" pitchFamily="2" charset="2"/>
              <a:buNone/>
            </a:pPr>
            <a:r>
              <a:rPr lang="ru-RU" sz="1900"/>
              <a:t>        }</a:t>
            </a:r>
          </a:p>
          <a:p>
            <a:pPr eaLnBrk="1" hangingPunct="1">
              <a:buFont typeface="Wingdings" pitchFamily="2" charset="2"/>
              <a:buNone/>
            </a:pPr>
            <a:endParaRPr lang="ru-RU" sz="1000"/>
          </a:p>
          <a:p>
            <a:pPr eaLnBrk="1" hangingPunct="1">
              <a:buFont typeface="Wingdings" pitchFamily="2" charset="2"/>
              <a:buNone/>
            </a:pPr>
            <a:r>
              <a:rPr lang="ru-RU" sz="1900"/>
              <a:t> </a:t>
            </a:r>
            <a:r>
              <a:rPr lang="ru-RU" sz="1900">
                <a:solidFill>
                  <a:srgbClr val="0070C0"/>
                </a:solidFill>
              </a:rPr>
              <a:t>public int MaxElem()                   // максимальный элемент</a:t>
            </a:r>
          </a:p>
          <a:p>
            <a:pPr eaLnBrk="1" hangingPunct="1">
              <a:buFont typeface="Wingdings" pitchFamily="2" charset="2"/>
              <a:buNone/>
            </a:pPr>
            <a:r>
              <a:rPr lang="ru-RU" sz="1900">
                <a:solidFill>
                  <a:srgbClr val="0070C0"/>
                </a:solidFill>
              </a:rPr>
              <a:t>        {</a:t>
            </a:r>
          </a:p>
          <a:p>
            <a:pPr eaLnBrk="1" hangingPunct="1">
              <a:buFont typeface="Wingdings" pitchFamily="2" charset="2"/>
              <a:buNone/>
            </a:pPr>
            <a:r>
              <a:rPr lang="en-US" sz="1900">
                <a:solidFill>
                  <a:srgbClr val="0070C0"/>
                </a:solidFill>
              </a:rPr>
              <a:t>            int max = a[0];            </a:t>
            </a:r>
          </a:p>
          <a:p>
            <a:pPr eaLnBrk="1" hangingPunct="1">
              <a:buFont typeface="Wingdings" pitchFamily="2" charset="2"/>
              <a:buNone/>
            </a:pPr>
            <a:r>
              <a:rPr lang="en-US" sz="1900">
                <a:solidFill>
                  <a:srgbClr val="0070C0"/>
                </a:solidFill>
              </a:rPr>
              <a:t>            foreach (int elem in a) if (elem &gt; max) max = elem;</a:t>
            </a:r>
          </a:p>
          <a:p>
            <a:pPr eaLnBrk="1" hangingPunct="1">
              <a:buFont typeface="Wingdings" pitchFamily="2" charset="2"/>
              <a:buNone/>
            </a:pPr>
            <a:r>
              <a:rPr lang="en-US" sz="1900">
                <a:solidFill>
                  <a:srgbClr val="0070C0"/>
                </a:solidFill>
              </a:rPr>
              <a:t>            return max;</a:t>
            </a:r>
          </a:p>
          <a:p>
            <a:pPr eaLnBrk="1" hangingPunct="1">
              <a:buFont typeface="Wingdings" pitchFamily="2" charset="2"/>
              <a:buNone/>
            </a:pPr>
            <a:r>
              <a:rPr lang="ru-RU" sz="1900">
                <a:solidFill>
                  <a:srgbClr val="0070C0"/>
                </a:solidFill>
              </a:rPr>
              <a:t>        }</a:t>
            </a:r>
          </a:p>
          <a:p>
            <a:pPr eaLnBrk="1" hangingPunct="1">
              <a:buFont typeface="Wingdings" pitchFamily="2" charset="2"/>
              <a:buNone/>
            </a:pPr>
            <a:r>
              <a:rPr lang="ru-RU" sz="1900"/>
              <a:t>}</a:t>
            </a:r>
          </a:p>
        </p:txBody>
      </p:sp>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5" name="Номер слайда 4"/>
          <p:cNvSpPr>
            <a:spLocks noGrp="1"/>
          </p:cNvSpPr>
          <p:nvPr>
            <p:ph type="sldNum" sz="quarter" idx="12"/>
          </p:nvPr>
        </p:nvSpPr>
        <p:spPr/>
        <p:txBody>
          <a:bodyPr/>
          <a:lstStyle/>
          <a:p>
            <a:pPr>
              <a:defRPr/>
            </a:pPr>
            <a:fld id="{F76A1BB0-09B7-4A04-973B-95D8C330C91D}" type="slidenum">
              <a:rPr lang="ru-RU"/>
              <a:pPr>
                <a:defRPr/>
              </a:pPr>
              <a:t>87</a:t>
            </a:fld>
            <a:endParaRPr lang="ru-RU"/>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Содержимое 2"/>
          <p:cNvSpPr>
            <a:spLocks noGrp="1"/>
          </p:cNvSpPr>
          <p:nvPr>
            <p:ph idx="1"/>
          </p:nvPr>
        </p:nvSpPr>
        <p:spPr>
          <a:xfrm>
            <a:off x="0" y="188913"/>
            <a:ext cx="9324975" cy="5472112"/>
          </a:xfrm>
        </p:spPr>
        <p:txBody>
          <a:bodyPr/>
          <a:lstStyle/>
          <a:p>
            <a:pPr eaLnBrk="1" hangingPunct="1">
              <a:buFont typeface="Wingdings" pitchFamily="2" charset="2"/>
              <a:buNone/>
            </a:pPr>
            <a:r>
              <a:rPr lang="en-US" sz="1900"/>
              <a:t>class Program</a:t>
            </a:r>
            <a:r>
              <a:rPr lang="ru-RU" sz="1900"/>
              <a:t>                                    </a:t>
            </a:r>
            <a:r>
              <a:rPr lang="en-US" sz="1900"/>
              <a:t>// </a:t>
            </a:r>
            <a:r>
              <a:rPr lang="ru-RU" sz="1900"/>
              <a:t>класс-клиент</a:t>
            </a:r>
            <a:endParaRPr lang="en-US" sz="1900"/>
          </a:p>
          <a:p>
            <a:pPr eaLnBrk="1" hangingPunct="1">
              <a:buFont typeface="Wingdings" pitchFamily="2" charset="2"/>
              <a:buNone/>
            </a:pPr>
            <a:r>
              <a:rPr lang="ru-RU" sz="1900"/>
              <a:t>{ </a:t>
            </a:r>
            <a:r>
              <a:rPr lang="en-US" sz="1900"/>
              <a:t>  static void Main(string[] args)</a:t>
            </a:r>
          </a:p>
          <a:p>
            <a:pPr eaLnBrk="1" hangingPunct="1">
              <a:buFont typeface="Wingdings" pitchFamily="2" charset="2"/>
              <a:buNone/>
            </a:pPr>
            <a:r>
              <a:rPr lang="ru-RU" sz="1900"/>
              <a:t>    {</a:t>
            </a:r>
          </a:p>
          <a:p>
            <a:pPr eaLnBrk="1" hangingPunct="1">
              <a:buFont typeface="Wingdings" pitchFamily="2" charset="2"/>
              <a:buNone/>
            </a:pPr>
            <a:r>
              <a:rPr lang="en-US" sz="1900"/>
              <a:t>       Mas_1 mas = new Mas_1();</a:t>
            </a:r>
          </a:p>
          <a:p>
            <a:pPr eaLnBrk="1" hangingPunct="1">
              <a:buFont typeface="Wingdings" pitchFamily="2" charset="2"/>
              <a:buNone/>
            </a:pPr>
            <a:r>
              <a:rPr lang="en-US" sz="1900"/>
              <a:t>       </a:t>
            </a:r>
            <a:r>
              <a:rPr lang="en-US" sz="1900" b="1"/>
              <a:t>mas.PrintMas();</a:t>
            </a:r>
            <a:endParaRPr lang="ru-RU" sz="1900" b="1"/>
          </a:p>
          <a:p>
            <a:pPr eaLnBrk="1" hangingPunct="1">
              <a:buFont typeface="Wingdings" pitchFamily="2" charset="2"/>
              <a:buNone/>
            </a:pPr>
            <a:endParaRPr lang="en-US" sz="1000" b="1"/>
          </a:p>
          <a:p>
            <a:pPr eaLnBrk="1" hangingPunct="1">
              <a:buFont typeface="Wingdings" pitchFamily="2" charset="2"/>
              <a:buNone/>
            </a:pPr>
            <a:r>
              <a:rPr lang="en-US" sz="1900"/>
              <a:t>       </a:t>
            </a:r>
            <a:r>
              <a:rPr lang="en-US" sz="1900">
                <a:solidFill>
                  <a:srgbClr val="0070C0"/>
                </a:solidFill>
              </a:rPr>
              <a:t>long sum_otr = mas.SumOtr();</a:t>
            </a:r>
          </a:p>
          <a:p>
            <a:pPr eaLnBrk="1" hangingPunct="1">
              <a:buFont typeface="Wingdings" pitchFamily="2" charset="2"/>
              <a:buNone/>
            </a:pPr>
            <a:r>
              <a:rPr lang="en-US" sz="1900">
                <a:solidFill>
                  <a:srgbClr val="0070C0"/>
                </a:solidFill>
              </a:rPr>
              <a:t>       if (sum_otr != 0) Console.WriteLine("</a:t>
            </a:r>
            <a:r>
              <a:rPr lang="ru-RU" sz="1900">
                <a:solidFill>
                  <a:srgbClr val="0070C0"/>
                </a:solidFill>
              </a:rPr>
              <a:t>Сумма отриц. = " + </a:t>
            </a:r>
            <a:r>
              <a:rPr lang="en-US" sz="1900">
                <a:solidFill>
                  <a:srgbClr val="0070C0"/>
                </a:solidFill>
              </a:rPr>
              <a:t>sum_otr);</a:t>
            </a:r>
          </a:p>
          <a:p>
            <a:pPr eaLnBrk="1" hangingPunct="1">
              <a:buFont typeface="Wingdings" pitchFamily="2" charset="2"/>
              <a:buNone/>
            </a:pPr>
            <a:r>
              <a:rPr lang="en-US" sz="1900">
                <a:solidFill>
                  <a:srgbClr val="0070C0"/>
                </a:solidFill>
              </a:rPr>
              <a:t>       else Console.WriteLine("</a:t>
            </a:r>
            <a:r>
              <a:rPr lang="ru-RU" sz="1900">
                <a:solidFill>
                  <a:srgbClr val="0070C0"/>
                </a:solidFill>
              </a:rPr>
              <a:t>Отриц-х эл-тов нет");</a:t>
            </a:r>
          </a:p>
          <a:p>
            <a:pPr eaLnBrk="1" hangingPunct="1">
              <a:buFont typeface="Wingdings" pitchFamily="2" charset="2"/>
              <a:buNone/>
            </a:pPr>
            <a:endParaRPr lang="ru-RU" sz="1200"/>
          </a:p>
          <a:p>
            <a:pPr eaLnBrk="1" hangingPunct="1">
              <a:buFont typeface="Wingdings" pitchFamily="2" charset="2"/>
              <a:buNone/>
            </a:pPr>
            <a:r>
              <a:rPr lang="en-US" sz="1900">
                <a:solidFill>
                  <a:srgbClr val="006600"/>
                </a:solidFill>
              </a:rPr>
              <a:t>      int num_otr = mas.NumOtr();</a:t>
            </a:r>
          </a:p>
          <a:p>
            <a:pPr eaLnBrk="1" hangingPunct="1">
              <a:buFont typeface="Wingdings" pitchFamily="2" charset="2"/>
              <a:buNone/>
            </a:pPr>
            <a:r>
              <a:rPr lang="pt-BR" sz="1900">
                <a:solidFill>
                  <a:srgbClr val="006600"/>
                </a:solidFill>
              </a:rPr>
              <a:t>      if (num_otr != 0) Console.WriteLine("Кол-во отриц</a:t>
            </a:r>
            <a:r>
              <a:rPr lang="ru-RU" sz="1900">
                <a:solidFill>
                  <a:srgbClr val="006600"/>
                </a:solidFill>
              </a:rPr>
              <a:t>.</a:t>
            </a:r>
            <a:r>
              <a:rPr lang="pt-BR" sz="1900">
                <a:solidFill>
                  <a:srgbClr val="006600"/>
                </a:solidFill>
              </a:rPr>
              <a:t> = " + num_otr);</a:t>
            </a:r>
          </a:p>
          <a:p>
            <a:pPr eaLnBrk="1" hangingPunct="1">
              <a:buFont typeface="Wingdings" pitchFamily="2" charset="2"/>
              <a:buNone/>
            </a:pPr>
            <a:r>
              <a:rPr lang="en-US" sz="1900">
                <a:solidFill>
                  <a:srgbClr val="006600"/>
                </a:solidFill>
              </a:rPr>
              <a:t>      else Console.WriteLine("</a:t>
            </a:r>
            <a:r>
              <a:rPr lang="ru-RU" sz="1900">
                <a:solidFill>
                  <a:srgbClr val="006600"/>
                </a:solidFill>
              </a:rPr>
              <a:t>Отриц-х эл-тов нет");</a:t>
            </a:r>
          </a:p>
          <a:p>
            <a:pPr eaLnBrk="1" hangingPunct="1">
              <a:buFont typeface="Wingdings" pitchFamily="2" charset="2"/>
              <a:buNone/>
            </a:pPr>
            <a:r>
              <a:rPr lang="ru-RU" sz="400"/>
              <a:t>        </a:t>
            </a:r>
            <a:r>
              <a:rPr lang="ru-RU" sz="1200"/>
              <a:t>        </a:t>
            </a:r>
          </a:p>
          <a:p>
            <a:pPr eaLnBrk="1" hangingPunct="1">
              <a:buFont typeface="Wingdings" pitchFamily="2" charset="2"/>
              <a:buNone/>
            </a:pPr>
            <a:r>
              <a:rPr lang="en-US" sz="1900"/>
              <a:t>      Console.WriteLine("</a:t>
            </a:r>
            <a:r>
              <a:rPr lang="ru-RU" sz="1900"/>
              <a:t>Макс. элемент = " + </a:t>
            </a:r>
            <a:r>
              <a:rPr lang="en-US" sz="1900"/>
              <a:t>mas.MaxElem());</a:t>
            </a:r>
          </a:p>
          <a:p>
            <a:pPr eaLnBrk="1" hangingPunct="1">
              <a:buFont typeface="Wingdings" pitchFamily="2" charset="2"/>
              <a:buNone/>
            </a:pPr>
            <a:r>
              <a:rPr lang="ru-RU" sz="1900"/>
              <a:t>   }</a:t>
            </a:r>
          </a:p>
          <a:p>
            <a:pPr eaLnBrk="1" hangingPunct="1">
              <a:buFont typeface="Wingdings" pitchFamily="2" charset="2"/>
              <a:buNone/>
            </a:pPr>
            <a:r>
              <a:rPr lang="ru-RU" sz="1900"/>
              <a:t>}</a:t>
            </a:r>
          </a:p>
          <a:p>
            <a:pPr eaLnBrk="1" hangingPunct="1"/>
            <a:endParaRPr lang="ru-RU" sz="1900"/>
          </a:p>
          <a:p>
            <a:pPr eaLnBrk="1" hangingPunct="1"/>
            <a:endParaRPr lang="ru-RU" sz="1900"/>
          </a:p>
        </p:txBody>
      </p:sp>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5" name="Номер слайда 4"/>
          <p:cNvSpPr>
            <a:spLocks noGrp="1"/>
          </p:cNvSpPr>
          <p:nvPr>
            <p:ph type="sldNum" sz="quarter" idx="12"/>
          </p:nvPr>
        </p:nvSpPr>
        <p:spPr/>
        <p:txBody>
          <a:bodyPr/>
          <a:lstStyle/>
          <a:p>
            <a:pPr>
              <a:defRPr/>
            </a:pPr>
            <a:fld id="{F12BB43A-E767-4D51-ADFA-235597BB0454}" type="slidenum">
              <a:rPr lang="ru-RU"/>
              <a:pPr>
                <a:defRPr/>
              </a:pPr>
              <a:t>88</a:t>
            </a:fld>
            <a:endParaRPr lang="ru-RU"/>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p:txBody>
          <a:bodyPr/>
          <a:lstStyle/>
          <a:p>
            <a:r>
              <a:rPr lang="ru-RU"/>
              <a:t>Пример анализа задания</a:t>
            </a:r>
          </a:p>
        </p:txBody>
      </p:sp>
      <p:sp>
        <p:nvSpPr>
          <p:cNvPr id="3" name="Содержимое 2"/>
          <p:cNvSpPr>
            <a:spLocks noGrp="1"/>
          </p:cNvSpPr>
          <p:nvPr>
            <p:ph idx="1"/>
          </p:nvPr>
        </p:nvSpPr>
        <p:spPr/>
        <p:txBody>
          <a:bodyPr/>
          <a:lstStyle/>
          <a:p>
            <a:pPr marL="0" indent="0">
              <a:buFont typeface="Wingdings" pitchFamily="2" charset="2"/>
              <a:buNone/>
              <a:defRPr/>
            </a:pPr>
            <a:r>
              <a:rPr lang="ru-RU" i="1" dirty="0">
                <a:solidFill>
                  <a:srgbClr val="7030A0"/>
                </a:solidFill>
              </a:rPr>
              <a:t>Найти среднее арифметическое элементов, расположенных между минимумом и максимумом</a:t>
            </a:r>
          </a:p>
          <a:p>
            <a:pPr>
              <a:defRPr/>
            </a:pPr>
            <a:r>
              <a:rPr lang="ru-RU" dirty="0"/>
              <a:t>Варианты результата:</a:t>
            </a:r>
          </a:p>
          <a:p>
            <a:pPr lvl="1">
              <a:defRPr/>
            </a:pPr>
            <a:r>
              <a:rPr lang="ru-RU" dirty="0"/>
              <a:t>выводится среднее арифметическое</a:t>
            </a:r>
          </a:p>
          <a:p>
            <a:pPr lvl="1">
              <a:defRPr/>
            </a:pPr>
            <a:r>
              <a:rPr lang="ru-RU" dirty="0"/>
              <a:t>выводится сообщение «таких элементов нет» (мин. и макс. рядом</a:t>
            </a:r>
            <a:r>
              <a:rPr lang="en-US" dirty="0"/>
              <a:t> </a:t>
            </a:r>
            <a:r>
              <a:rPr lang="ru-RU" dirty="0"/>
              <a:t>или все элементы массива одинаковы)</a:t>
            </a:r>
          </a:p>
          <a:p>
            <a:pPr>
              <a:defRPr/>
            </a:pPr>
            <a:r>
              <a:rPr lang="ru-RU" dirty="0"/>
              <a:t>Вопрос: если макс. или мин. </a:t>
            </a:r>
            <a:r>
              <a:rPr lang="ru-RU" dirty="0" err="1"/>
              <a:t>эл-тов</a:t>
            </a:r>
            <a:r>
              <a:rPr lang="ru-RU" dirty="0"/>
              <a:t> несколько?</a:t>
            </a:r>
          </a:p>
          <a:p>
            <a:pPr>
              <a:defRPr/>
            </a:pPr>
            <a:r>
              <a:rPr lang="ru-RU" dirty="0"/>
              <a:t>Варианты тестовых данных:</a:t>
            </a:r>
          </a:p>
          <a:p>
            <a:pPr lvl="1">
              <a:defRPr/>
            </a:pPr>
            <a:r>
              <a:rPr lang="ru-RU" dirty="0"/>
              <a:t>минимум левее максимума</a:t>
            </a:r>
          </a:p>
          <a:p>
            <a:pPr lvl="1">
              <a:defRPr/>
            </a:pPr>
            <a:r>
              <a:rPr lang="ru-RU" dirty="0"/>
              <a:t>наоборот</a:t>
            </a:r>
          </a:p>
          <a:p>
            <a:pPr lvl="1">
              <a:defRPr/>
            </a:pPr>
            <a:r>
              <a:rPr lang="ru-RU" dirty="0"/>
              <a:t>рядом</a:t>
            </a:r>
          </a:p>
          <a:p>
            <a:pPr lvl="1">
              <a:defRPr/>
            </a:pPr>
            <a:r>
              <a:rPr lang="ru-RU" dirty="0"/>
              <a:t>более одного мин</a:t>
            </a:r>
            <a:r>
              <a:rPr lang="en-US" dirty="0"/>
              <a:t>/</a:t>
            </a:r>
            <a:r>
              <a:rPr lang="ru-RU" dirty="0"/>
              <a:t>макс</a:t>
            </a:r>
          </a:p>
          <a:p>
            <a:pPr lvl="1">
              <a:defRPr/>
            </a:pPr>
            <a:r>
              <a:rPr lang="ru-RU" dirty="0"/>
              <a:t>все элементы массива равны</a:t>
            </a:r>
          </a:p>
          <a:p>
            <a:pPr lvl="1">
              <a:defRPr/>
            </a:pPr>
            <a:r>
              <a:rPr lang="ru-RU" dirty="0"/>
              <a:t>все элементы отрицательные</a:t>
            </a:r>
          </a:p>
          <a:p>
            <a:pPr lvl="1">
              <a:defRPr/>
            </a:pPr>
            <a:endParaRPr lang="ru-RU" dirty="0"/>
          </a:p>
          <a:p>
            <a:pPr>
              <a:defRPr/>
            </a:pPr>
            <a:endParaRPr lang="ru-RU" dirty="0"/>
          </a:p>
        </p:txBody>
      </p:sp>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5" name="Номер слайда 4"/>
          <p:cNvSpPr>
            <a:spLocks noGrp="1"/>
          </p:cNvSpPr>
          <p:nvPr>
            <p:ph type="sldNum" sz="quarter" idx="12"/>
          </p:nvPr>
        </p:nvSpPr>
        <p:spPr/>
        <p:txBody>
          <a:bodyPr/>
          <a:lstStyle/>
          <a:p>
            <a:pPr>
              <a:defRPr/>
            </a:pPr>
            <a:fld id="{73AF7F2D-B32B-45EC-B0A0-9E155B6F30C3}" type="slidenum">
              <a:rPr lang="ru-RU" smtClean="0"/>
              <a:pPr>
                <a:defRPr/>
              </a:pPr>
              <a:t>89</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Дата 3"/>
          <p:cNvSpPr>
            <a:spLocks noGrp="1"/>
          </p:cNvSpPr>
          <p:nvPr>
            <p:ph type="dt" sz="quarter" idx="10"/>
          </p:nvPr>
        </p:nvSpPr>
        <p:spPr>
          <a:noFill/>
        </p:spPr>
        <p:txBody>
          <a:bodyPr/>
          <a:lstStyle/>
          <a:p>
            <a:r>
              <a:rPr lang="en-US" dirty="0">
                <a:solidFill>
                  <a:srgbClr val="000000"/>
                </a:solidFill>
              </a:rPr>
              <a:t>©</a:t>
            </a:r>
            <a:r>
              <a:rPr lang="ru-RU" dirty="0">
                <a:solidFill>
                  <a:srgbClr val="000000"/>
                </a:solidFill>
              </a:rPr>
              <a:t>Павловская Т.А. (НИУ ИТМО)</a:t>
            </a:r>
          </a:p>
        </p:txBody>
      </p:sp>
      <p:sp>
        <p:nvSpPr>
          <p:cNvPr id="25603" name="Номер слайда 5"/>
          <p:cNvSpPr>
            <a:spLocks noGrp="1"/>
          </p:cNvSpPr>
          <p:nvPr>
            <p:ph type="sldNum" sz="quarter" idx="12"/>
          </p:nvPr>
        </p:nvSpPr>
        <p:spPr>
          <a:noFill/>
        </p:spPr>
        <p:txBody>
          <a:bodyPr/>
          <a:lstStyle/>
          <a:p>
            <a:fld id="{9B11C680-4A4B-4414-BB9F-88006512C4EA}" type="slidenum">
              <a:rPr lang="ru-RU" smtClean="0">
                <a:solidFill>
                  <a:srgbClr val="000000"/>
                </a:solidFill>
              </a:rPr>
              <a:pPr/>
              <a:t>9</a:t>
            </a:fld>
            <a:endParaRPr lang="ru-RU">
              <a:solidFill>
                <a:srgbClr val="000000"/>
              </a:solidFill>
            </a:endParaRPr>
          </a:p>
        </p:txBody>
      </p:sp>
      <p:sp>
        <p:nvSpPr>
          <p:cNvPr id="25604" name="Rectangle 2"/>
          <p:cNvSpPr>
            <a:spLocks noGrp="1" noChangeArrowheads="1"/>
          </p:cNvSpPr>
          <p:nvPr>
            <p:ph type="body" idx="1"/>
          </p:nvPr>
        </p:nvSpPr>
        <p:spPr>
          <a:xfrm>
            <a:off x="1116013" y="908050"/>
            <a:ext cx="7272337" cy="5400675"/>
          </a:xfrm>
          <a:solidFill>
            <a:schemeClr val="accent2">
              <a:alpha val="70195"/>
            </a:schemeClr>
          </a:solidFill>
          <a:ln>
            <a:solidFill>
              <a:srgbClr val="969696"/>
            </a:solidFill>
          </a:ln>
        </p:spPr>
        <p:txBody>
          <a:bodyPr/>
          <a:lstStyle/>
          <a:p>
            <a:pPr eaLnBrk="1" hangingPunct="1">
              <a:lnSpc>
                <a:spcPct val="90000"/>
              </a:lnSpc>
              <a:buFont typeface="Wingdings" pitchFamily="2" charset="2"/>
              <a:buNone/>
            </a:pPr>
            <a:r>
              <a:rPr lang="en-US" sz="2000"/>
              <a:t>using System;</a:t>
            </a:r>
          </a:p>
          <a:p>
            <a:pPr eaLnBrk="1" hangingPunct="1">
              <a:lnSpc>
                <a:spcPct val="90000"/>
              </a:lnSpc>
              <a:buFont typeface="Wingdings" pitchFamily="2" charset="2"/>
              <a:buNone/>
            </a:pPr>
            <a:r>
              <a:rPr lang="en-US" sz="2000"/>
              <a:t>namespace A</a:t>
            </a:r>
          </a:p>
          <a:p>
            <a:pPr eaLnBrk="1" hangingPunct="1">
              <a:lnSpc>
                <a:spcPct val="90000"/>
              </a:lnSpc>
              <a:buFont typeface="Wingdings" pitchFamily="2" charset="2"/>
              <a:buNone/>
            </a:pPr>
            <a:r>
              <a:rPr lang="en-US" sz="2000"/>
              <a:t>{</a:t>
            </a:r>
          </a:p>
          <a:p>
            <a:pPr eaLnBrk="1" hangingPunct="1">
              <a:lnSpc>
                <a:spcPct val="90000"/>
              </a:lnSpc>
              <a:buFont typeface="Wingdings" pitchFamily="2" charset="2"/>
              <a:buNone/>
            </a:pPr>
            <a:r>
              <a:rPr lang="en-US" sz="2000"/>
              <a:t>    </a:t>
            </a:r>
            <a:r>
              <a:rPr lang="ru-RU" sz="2000"/>
              <a:t>   </a:t>
            </a:r>
            <a:r>
              <a:rPr lang="en-US" sz="2000" b="1"/>
              <a:t>class Class1</a:t>
            </a:r>
          </a:p>
          <a:p>
            <a:pPr eaLnBrk="1" hangingPunct="1">
              <a:lnSpc>
                <a:spcPct val="90000"/>
              </a:lnSpc>
              <a:buFont typeface="Wingdings" pitchFamily="2" charset="2"/>
              <a:buNone/>
            </a:pPr>
            <a:r>
              <a:rPr lang="en-US" sz="2000" b="1"/>
              <a:t>    </a:t>
            </a:r>
            <a:r>
              <a:rPr lang="ru-RU" sz="2000" b="1"/>
              <a:t>   </a:t>
            </a:r>
            <a:r>
              <a:rPr lang="en-US" sz="2000" b="1"/>
              <a:t>{</a:t>
            </a:r>
            <a:endParaRPr lang="ru-RU" sz="2000" b="1"/>
          </a:p>
          <a:p>
            <a:pPr eaLnBrk="1" hangingPunct="1">
              <a:lnSpc>
                <a:spcPct val="90000"/>
              </a:lnSpc>
              <a:buFont typeface="Wingdings" pitchFamily="2" charset="2"/>
              <a:buNone/>
            </a:pPr>
            <a:r>
              <a:rPr lang="ru-RU" sz="2000"/>
              <a:t>	   	  </a:t>
            </a:r>
            <a:r>
              <a:rPr lang="en-US" sz="2000"/>
              <a:t>static void Main()</a:t>
            </a:r>
          </a:p>
          <a:p>
            <a:pPr eaLnBrk="1" hangingPunct="1">
              <a:lnSpc>
                <a:spcPct val="90000"/>
              </a:lnSpc>
              <a:buFont typeface="Wingdings" pitchFamily="2" charset="2"/>
              <a:buNone/>
            </a:pPr>
            <a:r>
              <a:rPr lang="en-US" sz="2000"/>
              <a:t>        </a:t>
            </a:r>
            <a:r>
              <a:rPr lang="ru-RU" sz="2000"/>
              <a:t>    </a:t>
            </a:r>
            <a:r>
              <a:rPr lang="en-US" sz="2000"/>
              <a:t>{</a:t>
            </a:r>
            <a:endParaRPr lang="ru-RU" sz="2000"/>
          </a:p>
          <a:p>
            <a:pPr eaLnBrk="1" hangingPunct="1">
              <a:lnSpc>
                <a:spcPct val="90000"/>
              </a:lnSpc>
              <a:buFont typeface="Wingdings" pitchFamily="2" charset="2"/>
              <a:buNone/>
            </a:pPr>
            <a:r>
              <a:rPr lang="ru-RU" sz="2000"/>
              <a:t>                   </a:t>
            </a:r>
            <a:r>
              <a:rPr lang="en-US" sz="2000"/>
              <a:t>// </a:t>
            </a:r>
            <a:r>
              <a:rPr lang="ru-RU" sz="2000"/>
              <a:t>описания и операторы, например:</a:t>
            </a:r>
            <a:endParaRPr lang="en-US" sz="2000"/>
          </a:p>
          <a:p>
            <a:pPr eaLnBrk="1" hangingPunct="1">
              <a:lnSpc>
                <a:spcPct val="90000"/>
              </a:lnSpc>
              <a:buFont typeface="Wingdings" pitchFamily="2" charset="2"/>
              <a:buNone/>
            </a:pPr>
            <a:r>
              <a:rPr lang="ru-RU" sz="2000"/>
              <a:t>                   </a:t>
            </a:r>
            <a:r>
              <a:rPr lang="en-US" sz="2000">
                <a:solidFill>
                  <a:schemeClr val="hlink"/>
                </a:solidFill>
              </a:rPr>
              <a:t>Console.Write("</a:t>
            </a:r>
            <a:r>
              <a:rPr lang="ru-RU" sz="2000">
                <a:solidFill>
                  <a:schemeClr val="hlink"/>
                </a:solidFill>
              </a:rPr>
              <a:t>Превед медвед")</a:t>
            </a:r>
            <a:r>
              <a:rPr lang="en-US" sz="2000">
                <a:solidFill>
                  <a:schemeClr val="hlink"/>
                </a:solidFill>
              </a:rPr>
              <a:t>;</a:t>
            </a:r>
            <a:endParaRPr lang="ru-RU" sz="2000">
              <a:solidFill>
                <a:schemeClr val="hlink"/>
              </a:solidFill>
            </a:endParaRPr>
          </a:p>
          <a:p>
            <a:pPr eaLnBrk="1" hangingPunct="1">
              <a:lnSpc>
                <a:spcPct val="90000"/>
              </a:lnSpc>
              <a:buFont typeface="Wingdings" pitchFamily="2" charset="2"/>
              <a:buNone/>
            </a:pPr>
            <a:r>
              <a:rPr lang="ru-RU" sz="2000"/>
              <a:t>            }</a:t>
            </a:r>
          </a:p>
          <a:p>
            <a:pPr eaLnBrk="1" hangingPunct="1">
              <a:lnSpc>
                <a:spcPct val="90000"/>
              </a:lnSpc>
              <a:buFont typeface="Wingdings" pitchFamily="2" charset="2"/>
              <a:buNone/>
            </a:pPr>
            <a:endParaRPr lang="ru-RU" sz="2000"/>
          </a:p>
          <a:p>
            <a:pPr eaLnBrk="1" hangingPunct="1">
              <a:lnSpc>
                <a:spcPct val="90000"/>
              </a:lnSpc>
              <a:buFont typeface="Wingdings" pitchFamily="2" charset="2"/>
              <a:buNone/>
            </a:pPr>
            <a:r>
              <a:rPr lang="ru-RU" sz="2000"/>
              <a:t>		  </a:t>
            </a:r>
            <a:r>
              <a:rPr lang="en-US" sz="2000"/>
              <a:t>// </a:t>
            </a:r>
            <a:r>
              <a:rPr lang="ru-RU" sz="2000"/>
              <a:t>описания</a:t>
            </a:r>
            <a:endParaRPr lang="en-US" sz="2000"/>
          </a:p>
          <a:p>
            <a:pPr eaLnBrk="1" hangingPunct="1">
              <a:lnSpc>
                <a:spcPct val="90000"/>
              </a:lnSpc>
              <a:buFont typeface="Wingdings" pitchFamily="2" charset="2"/>
              <a:buNone/>
            </a:pPr>
            <a:r>
              <a:rPr lang="ru-RU" sz="2000"/>
              <a:t>       </a:t>
            </a:r>
            <a:r>
              <a:rPr lang="ru-RU" sz="2000" b="1"/>
              <a:t>}</a:t>
            </a:r>
          </a:p>
          <a:p>
            <a:pPr eaLnBrk="1" hangingPunct="1">
              <a:lnSpc>
                <a:spcPct val="90000"/>
              </a:lnSpc>
              <a:buFont typeface="Wingdings" pitchFamily="2" charset="2"/>
              <a:buNone/>
            </a:pPr>
            <a:r>
              <a:rPr lang="ru-RU" sz="2000"/>
              <a:t>}</a:t>
            </a:r>
          </a:p>
        </p:txBody>
      </p:sp>
      <p:sp>
        <p:nvSpPr>
          <p:cNvPr id="25605" name="Rectangle 3"/>
          <p:cNvSpPr>
            <a:spLocks noGrp="1" noChangeArrowheads="1"/>
          </p:cNvSpPr>
          <p:nvPr>
            <p:ph type="title"/>
          </p:nvPr>
        </p:nvSpPr>
        <p:spPr>
          <a:xfrm>
            <a:off x="250825" y="0"/>
            <a:ext cx="9063038" cy="519113"/>
          </a:xfrm>
          <a:noFill/>
        </p:spPr>
        <p:txBody>
          <a:bodyPr/>
          <a:lstStyle/>
          <a:p>
            <a:pPr eaLnBrk="1" hangingPunct="1"/>
            <a:r>
              <a:rPr lang="ru-RU"/>
              <a:t>Структура простейшей программы</a:t>
            </a:r>
            <a:r>
              <a:rPr lang="en-US"/>
              <a:t> </a:t>
            </a:r>
            <a:r>
              <a:rPr lang="ru-RU"/>
              <a:t>на С</a:t>
            </a:r>
            <a:r>
              <a:rPr lang="en-US"/>
              <a:t>#</a:t>
            </a:r>
            <a:endParaRPr lang="ru-RU"/>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6" name="Номер слайда 5"/>
          <p:cNvSpPr>
            <a:spLocks noGrp="1"/>
          </p:cNvSpPr>
          <p:nvPr>
            <p:ph type="sldNum" sz="quarter" idx="12"/>
          </p:nvPr>
        </p:nvSpPr>
        <p:spPr/>
        <p:txBody>
          <a:bodyPr/>
          <a:lstStyle/>
          <a:p>
            <a:pPr>
              <a:defRPr/>
            </a:pPr>
            <a:fld id="{1E9FC9F1-E6DE-4D53-908F-840F22DF5C0E}" type="slidenum">
              <a:rPr lang="ru-RU"/>
              <a:pPr>
                <a:defRPr/>
              </a:pPr>
              <a:t>90</a:t>
            </a:fld>
            <a:endParaRPr lang="ru-RU"/>
          </a:p>
        </p:txBody>
      </p:sp>
      <p:sp>
        <p:nvSpPr>
          <p:cNvPr id="32772" name="Rectangle 2"/>
          <p:cNvSpPr>
            <a:spLocks noGrp="1" noChangeArrowheads="1"/>
          </p:cNvSpPr>
          <p:nvPr>
            <p:ph type="title"/>
          </p:nvPr>
        </p:nvSpPr>
        <p:spPr/>
        <p:txBody>
          <a:bodyPr/>
          <a:lstStyle/>
          <a:p>
            <a:pPr eaLnBrk="1" hangingPunct="1"/>
            <a:r>
              <a:rPr lang="ru-RU"/>
              <a:t>Использование методов класса Array </a:t>
            </a:r>
          </a:p>
        </p:txBody>
      </p:sp>
      <p:sp>
        <p:nvSpPr>
          <p:cNvPr id="32773" name="Rectangle 3"/>
          <p:cNvSpPr>
            <a:spLocks noGrp="1" noChangeArrowheads="1"/>
          </p:cNvSpPr>
          <p:nvPr>
            <p:ph type="body" idx="1"/>
          </p:nvPr>
        </p:nvSpPr>
        <p:spPr>
          <a:xfrm>
            <a:off x="323850" y="836613"/>
            <a:ext cx="8555038" cy="6021387"/>
          </a:xfrm>
        </p:spPr>
        <p:txBody>
          <a:bodyPr/>
          <a:lstStyle/>
          <a:p>
            <a:pPr eaLnBrk="1" hangingPunct="1">
              <a:lnSpc>
                <a:spcPct val="80000"/>
              </a:lnSpc>
              <a:buFont typeface="Wingdings" pitchFamily="2" charset="2"/>
              <a:buNone/>
            </a:pPr>
            <a:r>
              <a:rPr lang="en-US" sz="2000"/>
              <a:t>static void Main()</a:t>
            </a:r>
          </a:p>
          <a:p>
            <a:pPr eaLnBrk="1" hangingPunct="1">
              <a:lnSpc>
                <a:spcPct val="80000"/>
              </a:lnSpc>
              <a:buFont typeface="Wingdings" pitchFamily="2" charset="2"/>
              <a:buNone/>
            </a:pPr>
            <a:r>
              <a:rPr lang="en-US" sz="2000"/>
              <a:t>        {</a:t>
            </a:r>
          </a:p>
          <a:p>
            <a:pPr eaLnBrk="1" hangingPunct="1">
              <a:lnSpc>
                <a:spcPct val="80000"/>
              </a:lnSpc>
              <a:spcAft>
                <a:spcPct val="15000"/>
              </a:spcAft>
              <a:buFont typeface="Wingdings" pitchFamily="2" charset="2"/>
              <a:buNone/>
            </a:pPr>
            <a:r>
              <a:rPr lang="en-US" sz="2000"/>
              <a:t>            int[] a =  { 24, 50, 18, 3, 16, -7, 9, -1 };</a:t>
            </a:r>
          </a:p>
          <a:p>
            <a:pPr eaLnBrk="1" hangingPunct="1">
              <a:lnSpc>
                <a:spcPct val="80000"/>
              </a:lnSpc>
              <a:spcAft>
                <a:spcPct val="15000"/>
              </a:spcAft>
              <a:buFont typeface="Wingdings" pitchFamily="2" charset="2"/>
              <a:buNone/>
            </a:pPr>
            <a:r>
              <a:rPr lang="en-US" sz="2000"/>
              <a:t>            </a:t>
            </a:r>
            <a:r>
              <a:rPr lang="en-US" sz="2000">
                <a:solidFill>
                  <a:srgbClr val="5F5F5F"/>
                </a:solidFill>
              </a:rPr>
              <a:t>PrintArray( "</a:t>
            </a:r>
            <a:r>
              <a:rPr lang="ru-RU" sz="2000">
                <a:solidFill>
                  <a:srgbClr val="5F5F5F"/>
                </a:solidFill>
              </a:rPr>
              <a:t>Исходный</a:t>
            </a:r>
            <a:r>
              <a:rPr lang="en-US" sz="2000">
                <a:solidFill>
                  <a:srgbClr val="5F5F5F"/>
                </a:solidFill>
              </a:rPr>
              <a:t> </a:t>
            </a:r>
            <a:r>
              <a:rPr lang="ru-RU" sz="2000">
                <a:solidFill>
                  <a:srgbClr val="5F5F5F"/>
                </a:solidFill>
              </a:rPr>
              <a:t>массив</a:t>
            </a:r>
            <a:r>
              <a:rPr lang="en-US" sz="2000">
                <a:solidFill>
                  <a:srgbClr val="5F5F5F"/>
                </a:solidFill>
              </a:rPr>
              <a:t>:", a );</a:t>
            </a:r>
          </a:p>
          <a:p>
            <a:pPr eaLnBrk="1" hangingPunct="1">
              <a:lnSpc>
                <a:spcPct val="80000"/>
              </a:lnSpc>
              <a:spcAft>
                <a:spcPct val="15000"/>
              </a:spcAft>
              <a:buFont typeface="Wingdings" pitchFamily="2" charset="2"/>
              <a:buNone/>
            </a:pPr>
            <a:r>
              <a:rPr lang="en-US" sz="2000"/>
              <a:t>            Console.WriteLine( </a:t>
            </a:r>
            <a:r>
              <a:rPr lang="en-US" sz="2000" b="1"/>
              <a:t>Array.IndexOf</a:t>
            </a:r>
            <a:r>
              <a:rPr lang="en-US" sz="2000"/>
              <a:t>( a, 18 ) ); </a:t>
            </a:r>
          </a:p>
          <a:p>
            <a:pPr eaLnBrk="1" hangingPunct="1">
              <a:lnSpc>
                <a:spcPct val="80000"/>
              </a:lnSpc>
              <a:spcAft>
                <a:spcPct val="15000"/>
              </a:spcAft>
              <a:buFont typeface="Wingdings" pitchFamily="2" charset="2"/>
              <a:buNone/>
            </a:pPr>
            <a:r>
              <a:rPr lang="en-US" sz="2000"/>
              <a:t>            </a:t>
            </a:r>
            <a:r>
              <a:rPr lang="en-US" sz="2000" b="1"/>
              <a:t>Array.Sort</a:t>
            </a:r>
            <a:r>
              <a:rPr lang="en-US" sz="2000"/>
              <a:t>(a);     // </a:t>
            </a:r>
            <a:r>
              <a:rPr lang="en-US" sz="2000" b="1"/>
              <a:t>Array.Sort(a, 1, 5);</a:t>
            </a:r>
            <a:endParaRPr lang="en-US" sz="2000"/>
          </a:p>
          <a:p>
            <a:pPr eaLnBrk="1" hangingPunct="1">
              <a:lnSpc>
                <a:spcPct val="80000"/>
              </a:lnSpc>
              <a:spcAft>
                <a:spcPct val="15000"/>
              </a:spcAft>
              <a:buFont typeface="Wingdings" pitchFamily="2" charset="2"/>
              <a:buNone/>
            </a:pPr>
            <a:r>
              <a:rPr lang="en-US" sz="2000"/>
              <a:t>            </a:t>
            </a:r>
            <a:r>
              <a:rPr lang="en-US" sz="2000">
                <a:solidFill>
                  <a:srgbClr val="5F5F5F"/>
                </a:solidFill>
              </a:rPr>
              <a:t>PrintArray</a:t>
            </a:r>
            <a:r>
              <a:rPr lang="ru-RU" sz="2000">
                <a:solidFill>
                  <a:srgbClr val="5F5F5F"/>
                </a:solidFill>
              </a:rPr>
              <a:t>( "Упорядоченный массив:", </a:t>
            </a:r>
            <a:r>
              <a:rPr lang="en-US" sz="2000">
                <a:solidFill>
                  <a:srgbClr val="5F5F5F"/>
                </a:solidFill>
              </a:rPr>
              <a:t>a</a:t>
            </a:r>
            <a:r>
              <a:rPr lang="ru-RU" sz="2000">
                <a:solidFill>
                  <a:srgbClr val="5F5F5F"/>
                </a:solidFill>
              </a:rPr>
              <a:t> );</a:t>
            </a:r>
            <a:endParaRPr lang="en-US" sz="2000">
              <a:solidFill>
                <a:srgbClr val="5F5F5F"/>
              </a:solidFill>
            </a:endParaRPr>
          </a:p>
          <a:p>
            <a:pPr eaLnBrk="1" hangingPunct="1">
              <a:lnSpc>
                <a:spcPct val="80000"/>
              </a:lnSpc>
              <a:spcAft>
                <a:spcPct val="15000"/>
              </a:spcAft>
              <a:buFont typeface="Wingdings" pitchFamily="2" charset="2"/>
              <a:buNone/>
            </a:pPr>
            <a:r>
              <a:rPr lang="en-US" sz="2000"/>
              <a:t>            Console.WriteLine( </a:t>
            </a:r>
            <a:r>
              <a:rPr lang="en-US" sz="2000" b="1"/>
              <a:t>Array.BinarySearch</a:t>
            </a:r>
            <a:r>
              <a:rPr lang="en-US" sz="2000"/>
              <a:t>( a, 18) );</a:t>
            </a:r>
            <a:endParaRPr lang="ru-RU" sz="2000"/>
          </a:p>
          <a:p>
            <a:pPr eaLnBrk="1" hangingPunct="1">
              <a:lnSpc>
                <a:spcPct val="80000"/>
              </a:lnSpc>
              <a:spcAft>
                <a:spcPct val="15000"/>
              </a:spcAft>
              <a:buFont typeface="Wingdings" pitchFamily="2" charset="2"/>
              <a:buNone/>
            </a:pPr>
            <a:r>
              <a:rPr lang="ru-RU" sz="2000"/>
              <a:t>           </a:t>
            </a:r>
            <a:r>
              <a:rPr lang="en-US" sz="2000"/>
              <a:t> </a:t>
            </a:r>
            <a:r>
              <a:rPr lang="en-US" sz="2000" b="1"/>
              <a:t>Array.Reverse</a:t>
            </a:r>
            <a:r>
              <a:rPr lang="en-US" sz="2000"/>
              <a:t>(a);     // </a:t>
            </a:r>
            <a:r>
              <a:rPr lang="en-US" sz="2000" b="1"/>
              <a:t>Array.Reverse</a:t>
            </a:r>
            <a:r>
              <a:rPr lang="en-US" sz="2000"/>
              <a:t>(a, 2, 4);  </a:t>
            </a:r>
            <a:endParaRPr lang="en-US" sz="2000" b="1"/>
          </a:p>
          <a:p>
            <a:pPr eaLnBrk="1" hangingPunct="1">
              <a:lnSpc>
                <a:spcPct val="80000"/>
              </a:lnSpc>
              <a:spcAft>
                <a:spcPct val="15000"/>
              </a:spcAft>
              <a:buFont typeface="Wingdings" pitchFamily="2" charset="2"/>
              <a:buNone/>
            </a:pPr>
            <a:r>
              <a:rPr lang="en-US" sz="2000"/>
              <a:t>        }</a:t>
            </a:r>
          </a:p>
          <a:p>
            <a:pPr eaLnBrk="1" hangingPunct="1">
              <a:lnSpc>
                <a:spcPct val="80000"/>
              </a:lnSpc>
              <a:spcAft>
                <a:spcPct val="15000"/>
              </a:spcAft>
              <a:buFont typeface="Wingdings" pitchFamily="2" charset="2"/>
              <a:buNone/>
            </a:pPr>
            <a:r>
              <a:rPr lang="en-US" sz="2000"/>
              <a:t>public static void PrintArray( string header, int[] a ) {</a:t>
            </a:r>
          </a:p>
          <a:p>
            <a:pPr eaLnBrk="1" hangingPunct="1">
              <a:lnSpc>
                <a:spcPct val="80000"/>
              </a:lnSpc>
              <a:spcAft>
                <a:spcPct val="15000"/>
              </a:spcAft>
              <a:buFont typeface="Wingdings" pitchFamily="2" charset="2"/>
              <a:buNone/>
            </a:pPr>
            <a:r>
              <a:rPr lang="en-US" sz="2000"/>
              <a:t>            Console.WriteLine( header );</a:t>
            </a:r>
          </a:p>
          <a:p>
            <a:pPr eaLnBrk="1" hangingPunct="1">
              <a:lnSpc>
                <a:spcPct val="80000"/>
              </a:lnSpc>
              <a:spcAft>
                <a:spcPct val="15000"/>
              </a:spcAft>
              <a:buFont typeface="Wingdings" pitchFamily="2" charset="2"/>
              <a:buNone/>
            </a:pPr>
            <a:r>
              <a:rPr lang="en-US" sz="2000"/>
              <a:t>            for ( int i = 0; i &lt; </a:t>
            </a:r>
            <a:r>
              <a:rPr lang="en-US" sz="2000" b="1">
                <a:solidFill>
                  <a:schemeClr val="hlink"/>
                </a:solidFill>
              </a:rPr>
              <a:t>a.Length</a:t>
            </a:r>
            <a:r>
              <a:rPr lang="en-US" sz="2000"/>
              <a:t>; ++i )</a:t>
            </a:r>
          </a:p>
          <a:p>
            <a:pPr eaLnBrk="1" hangingPunct="1">
              <a:lnSpc>
                <a:spcPct val="80000"/>
              </a:lnSpc>
              <a:spcAft>
                <a:spcPct val="15000"/>
              </a:spcAft>
              <a:buFont typeface="Wingdings" pitchFamily="2" charset="2"/>
              <a:buNone/>
            </a:pPr>
            <a:r>
              <a:rPr lang="en-US" sz="2000"/>
              <a:t>                Console.Write( "\t" + a[i] );</a:t>
            </a:r>
          </a:p>
          <a:p>
            <a:pPr eaLnBrk="1" hangingPunct="1">
              <a:lnSpc>
                <a:spcPct val="80000"/>
              </a:lnSpc>
              <a:spcAft>
                <a:spcPct val="15000"/>
              </a:spcAft>
              <a:buFont typeface="Wingdings" pitchFamily="2" charset="2"/>
              <a:buNone/>
            </a:pPr>
            <a:r>
              <a:rPr lang="en-US" sz="2000"/>
              <a:t>            </a:t>
            </a:r>
            <a:r>
              <a:rPr lang="ru-RU" sz="2000"/>
              <a:t>Console.WriteLine();</a:t>
            </a:r>
          </a:p>
          <a:p>
            <a:pPr eaLnBrk="1" hangingPunct="1">
              <a:lnSpc>
                <a:spcPct val="80000"/>
              </a:lnSpc>
              <a:buFont typeface="Wingdings" pitchFamily="2" charset="2"/>
              <a:buNone/>
            </a:pPr>
            <a:r>
              <a:rPr lang="ru-RU" sz="2000"/>
              <a:t>        }</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Заголовок 1"/>
          <p:cNvSpPr>
            <a:spLocks noGrp="1"/>
          </p:cNvSpPr>
          <p:nvPr>
            <p:ph type="title"/>
          </p:nvPr>
        </p:nvSpPr>
        <p:spPr/>
        <p:txBody>
          <a:bodyPr/>
          <a:lstStyle/>
          <a:p>
            <a:r>
              <a:rPr lang="ru-RU"/>
              <a:t>Что вы должны уметь найти в массиве:</a:t>
            </a:r>
          </a:p>
        </p:txBody>
      </p:sp>
      <p:sp>
        <p:nvSpPr>
          <p:cNvPr id="33795" name="Содержимое 2"/>
          <p:cNvSpPr>
            <a:spLocks noGrp="1"/>
          </p:cNvSpPr>
          <p:nvPr>
            <p:ph idx="1"/>
          </p:nvPr>
        </p:nvSpPr>
        <p:spPr/>
        <p:txBody>
          <a:bodyPr/>
          <a:lstStyle/>
          <a:p>
            <a:r>
              <a:rPr lang="ru-RU"/>
              <a:t>минимум</a:t>
            </a:r>
            <a:r>
              <a:rPr lang="en-US"/>
              <a:t>/</a:t>
            </a:r>
            <a:r>
              <a:rPr lang="ru-RU"/>
              <a:t>максимум </a:t>
            </a:r>
            <a:r>
              <a:rPr lang="en-US"/>
              <a:t>[</a:t>
            </a:r>
            <a:r>
              <a:rPr lang="ru-RU"/>
              <a:t>по модулю</a:t>
            </a:r>
            <a:r>
              <a:rPr lang="en-US"/>
              <a:t>]</a:t>
            </a:r>
            <a:endParaRPr lang="ru-RU"/>
          </a:p>
          <a:p>
            <a:r>
              <a:rPr lang="ru-RU"/>
              <a:t>номер минимума</a:t>
            </a:r>
            <a:r>
              <a:rPr lang="en-US"/>
              <a:t>/</a:t>
            </a:r>
            <a:r>
              <a:rPr lang="ru-RU"/>
              <a:t>максимума </a:t>
            </a:r>
            <a:r>
              <a:rPr lang="en-US"/>
              <a:t>[</a:t>
            </a:r>
            <a:r>
              <a:rPr lang="ru-RU"/>
              <a:t>по модулю</a:t>
            </a:r>
            <a:r>
              <a:rPr lang="en-US"/>
              <a:t>]</a:t>
            </a:r>
          </a:p>
          <a:p>
            <a:r>
              <a:rPr lang="ru-RU"/>
              <a:t>номер первого</a:t>
            </a:r>
            <a:r>
              <a:rPr lang="en-US"/>
              <a:t>/</a:t>
            </a:r>
            <a:r>
              <a:rPr lang="ru-RU"/>
              <a:t>второго</a:t>
            </a:r>
            <a:r>
              <a:rPr lang="en-US"/>
              <a:t>/</a:t>
            </a:r>
            <a:r>
              <a:rPr lang="ru-RU"/>
              <a:t>последнего положительного</a:t>
            </a:r>
            <a:r>
              <a:rPr lang="en-US"/>
              <a:t>/</a:t>
            </a:r>
            <a:r>
              <a:rPr lang="ru-RU"/>
              <a:t>отрицательного</a:t>
            </a:r>
            <a:r>
              <a:rPr lang="en-US"/>
              <a:t>/</a:t>
            </a:r>
            <a:r>
              <a:rPr lang="ru-RU"/>
              <a:t>нулевого эл-та</a:t>
            </a:r>
          </a:p>
          <a:p>
            <a:r>
              <a:rPr lang="ru-RU"/>
              <a:t>сумма</a:t>
            </a:r>
            <a:r>
              <a:rPr lang="en-US"/>
              <a:t>/</a:t>
            </a:r>
            <a:r>
              <a:rPr lang="ru-RU"/>
              <a:t>произведение</a:t>
            </a:r>
            <a:r>
              <a:rPr lang="en-US"/>
              <a:t>/</a:t>
            </a:r>
            <a:r>
              <a:rPr lang="ru-RU"/>
              <a:t>количество</a:t>
            </a:r>
            <a:r>
              <a:rPr lang="en-US"/>
              <a:t>/</a:t>
            </a:r>
            <a:r>
              <a:rPr lang="ru-RU"/>
              <a:t>сред. арифм-е положительных</a:t>
            </a:r>
            <a:r>
              <a:rPr lang="en-US"/>
              <a:t>/</a:t>
            </a:r>
            <a:r>
              <a:rPr lang="ru-RU"/>
              <a:t>отрицательных</a:t>
            </a:r>
            <a:r>
              <a:rPr lang="en-US"/>
              <a:t>/</a:t>
            </a:r>
            <a:r>
              <a:rPr lang="ru-RU"/>
              <a:t>нулевых эл-тов</a:t>
            </a:r>
          </a:p>
          <a:p>
            <a:endParaRPr lang="ru-RU"/>
          </a:p>
          <a:p>
            <a:r>
              <a:rPr lang="ru-RU"/>
              <a:t>упорядочить массив НЕ методом пузырька.</a:t>
            </a:r>
          </a:p>
          <a:p>
            <a:endParaRPr lang="ru-RU"/>
          </a:p>
          <a:p>
            <a:r>
              <a:rPr lang="ru-RU"/>
              <a:t>анализировать все возможные варианты расположения исходных данных</a:t>
            </a:r>
          </a:p>
          <a:p>
            <a:endParaRPr lang="ru-RU"/>
          </a:p>
        </p:txBody>
      </p:sp>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5" name="Номер слайда 4"/>
          <p:cNvSpPr>
            <a:spLocks noGrp="1"/>
          </p:cNvSpPr>
          <p:nvPr>
            <p:ph type="sldNum" sz="quarter" idx="12"/>
          </p:nvPr>
        </p:nvSpPr>
        <p:spPr/>
        <p:txBody>
          <a:bodyPr/>
          <a:lstStyle/>
          <a:p>
            <a:pPr>
              <a:defRPr/>
            </a:pPr>
            <a:fld id="{44F27662-B298-4E11-B88A-54FB407E664F}" type="slidenum">
              <a:rPr lang="ru-RU" smtClean="0"/>
              <a:pPr>
                <a:defRPr/>
              </a:pPr>
              <a:t>91</a:t>
            </a:fld>
            <a:endParaRPr lang="ru-RU"/>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6" name="Номер слайда 5"/>
          <p:cNvSpPr>
            <a:spLocks noGrp="1"/>
          </p:cNvSpPr>
          <p:nvPr>
            <p:ph type="sldNum" sz="quarter" idx="12"/>
          </p:nvPr>
        </p:nvSpPr>
        <p:spPr/>
        <p:txBody>
          <a:bodyPr/>
          <a:lstStyle/>
          <a:p>
            <a:pPr>
              <a:defRPr/>
            </a:pPr>
            <a:fld id="{9089DF1A-56F1-4348-BEE4-C694BD1A2CE9}" type="slidenum">
              <a:rPr lang="ru-RU"/>
              <a:pPr>
                <a:defRPr/>
              </a:pPr>
              <a:t>92</a:t>
            </a:fld>
            <a:endParaRPr lang="ru-RU"/>
          </a:p>
        </p:txBody>
      </p:sp>
      <p:sp>
        <p:nvSpPr>
          <p:cNvPr id="34820" name="Rectangle 2"/>
          <p:cNvSpPr>
            <a:spLocks noGrp="1" noChangeArrowheads="1"/>
          </p:cNvSpPr>
          <p:nvPr>
            <p:ph type="title"/>
          </p:nvPr>
        </p:nvSpPr>
        <p:spPr/>
        <p:txBody>
          <a:bodyPr/>
          <a:lstStyle/>
          <a:p>
            <a:pPr eaLnBrk="1" hangingPunct="1"/>
            <a:r>
              <a:rPr lang="ru-RU"/>
              <a:t>Прямоугольные массивы </a:t>
            </a:r>
          </a:p>
        </p:txBody>
      </p:sp>
      <p:sp>
        <p:nvSpPr>
          <p:cNvPr id="34821" name="Rectangle 3"/>
          <p:cNvSpPr>
            <a:spLocks noGrp="1" noChangeArrowheads="1"/>
          </p:cNvSpPr>
          <p:nvPr>
            <p:ph type="body" idx="1"/>
          </p:nvPr>
        </p:nvSpPr>
        <p:spPr>
          <a:xfrm>
            <a:off x="468313" y="836613"/>
            <a:ext cx="8555037" cy="5761037"/>
          </a:xfrm>
        </p:spPr>
        <p:txBody>
          <a:bodyPr/>
          <a:lstStyle/>
          <a:p>
            <a:pPr eaLnBrk="1" hangingPunct="1">
              <a:lnSpc>
                <a:spcPct val="105000"/>
              </a:lnSpc>
              <a:spcAft>
                <a:spcPct val="15000"/>
              </a:spcAft>
            </a:pPr>
            <a:r>
              <a:rPr lang="ru-RU" sz="1800" i="1"/>
              <a:t>Прямоугольный массив</a:t>
            </a:r>
            <a:r>
              <a:rPr lang="ru-RU" sz="1800"/>
              <a:t> имеет более одного измерения. Чаще всего в программах используются двумерные массивы. Варианты описания двумерного массива:</a:t>
            </a:r>
            <a:endParaRPr lang="ru-RU" sz="1800" b="1"/>
          </a:p>
          <a:p>
            <a:pPr eaLnBrk="1" hangingPunct="1">
              <a:lnSpc>
                <a:spcPct val="105000"/>
              </a:lnSpc>
              <a:spcAft>
                <a:spcPct val="15000"/>
              </a:spcAft>
              <a:buFont typeface="Wingdings" pitchFamily="2" charset="2"/>
              <a:buNone/>
            </a:pPr>
            <a:r>
              <a:rPr lang="ru-RU" sz="1800" b="1"/>
              <a:t>тип[,] имя</a:t>
            </a:r>
            <a:r>
              <a:rPr lang="ru-RU" sz="1800"/>
              <a:t>;</a:t>
            </a:r>
            <a:endParaRPr lang="ru-RU" sz="1800" b="1"/>
          </a:p>
          <a:p>
            <a:pPr eaLnBrk="1" hangingPunct="1">
              <a:lnSpc>
                <a:spcPct val="105000"/>
              </a:lnSpc>
              <a:spcAft>
                <a:spcPct val="15000"/>
              </a:spcAft>
              <a:buFont typeface="Wingdings" pitchFamily="2" charset="2"/>
              <a:buNone/>
            </a:pPr>
            <a:r>
              <a:rPr lang="ru-RU" sz="1800" b="1">
                <a:solidFill>
                  <a:schemeClr val="hlink"/>
                </a:solidFill>
              </a:rPr>
              <a:t>тип[,] имя = new тип [ разм_1</a:t>
            </a:r>
            <a:r>
              <a:rPr lang="ru-RU" sz="1800">
                <a:solidFill>
                  <a:schemeClr val="hlink"/>
                </a:solidFill>
              </a:rPr>
              <a:t>, </a:t>
            </a:r>
            <a:r>
              <a:rPr lang="ru-RU" sz="1800" b="1">
                <a:solidFill>
                  <a:schemeClr val="hlink"/>
                </a:solidFill>
              </a:rPr>
              <a:t>разм_2 ]</a:t>
            </a:r>
            <a:r>
              <a:rPr lang="ru-RU" sz="1800">
                <a:solidFill>
                  <a:schemeClr val="hlink"/>
                </a:solidFill>
              </a:rPr>
              <a:t>;</a:t>
            </a:r>
            <a:endParaRPr lang="ru-RU" sz="1800" b="1">
              <a:solidFill>
                <a:schemeClr val="hlink"/>
              </a:solidFill>
            </a:endParaRPr>
          </a:p>
          <a:p>
            <a:pPr eaLnBrk="1" hangingPunct="1">
              <a:lnSpc>
                <a:spcPct val="105000"/>
              </a:lnSpc>
              <a:spcAft>
                <a:spcPct val="15000"/>
              </a:spcAft>
              <a:buFont typeface="Wingdings" pitchFamily="2" charset="2"/>
              <a:buNone/>
            </a:pPr>
            <a:r>
              <a:rPr lang="ru-RU" sz="1800" b="1"/>
              <a:t>тип[,] имя = { список_инициализаторов }</a:t>
            </a:r>
            <a:r>
              <a:rPr lang="ru-RU" sz="1800"/>
              <a:t>;</a:t>
            </a:r>
            <a:endParaRPr lang="ru-RU" sz="1800" b="1"/>
          </a:p>
          <a:p>
            <a:pPr eaLnBrk="1" hangingPunct="1">
              <a:lnSpc>
                <a:spcPct val="105000"/>
              </a:lnSpc>
              <a:spcAft>
                <a:spcPct val="15000"/>
              </a:spcAft>
              <a:buFont typeface="Wingdings" pitchFamily="2" charset="2"/>
              <a:buNone/>
            </a:pPr>
            <a:r>
              <a:rPr lang="ru-RU" sz="1800" b="1"/>
              <a:t>тип[,] имя = new тип [,] { список_инициализаторов }</a:t>
            </a:r>
            <a:r>
              <a:rPr lang="ru-RU" sz="1800"/>
              <a:t>;</a:t>
            </a:r>
            <a:endParaRPr lang="ru-RU" sz="1800" b="1"/>
          </a:p>
          <a:p>
            <a:pPr eaLnBrk="1" hangingPunct="1">
              <a:lnSpc>
                <a:spcPct val="105000"/>
              </a:lnSpc>
              <a:spcAft>
                <a:spcPct val="15000"/>
              </a:spcAft>
              <a:buFont typeface="Wingdings" pitchFamily="2" charset="2"/>
              <a:buNone/>
            </a:pPr>
            <a:r>
              <a:rPr lang="ru-RU" sz="1800" b="1"/>
              <a:t>тип[,] имя = new тип [ разм_1,</a:t>
            </a:r>
            <a:r>
              <a:rPr lang="ru-RU" sz="1800"/>
              <a:t> </a:t>
            </a:r>
            <a:r>
              <a:rPr lang="ru-RU" sz="1800" b="1"/>
              <a:t>разм_2 ] { список_инициализаторов }</a:t>
            </a:r>
            <a:r>
              <a:rPr lang="ru-RU" sz="1800"/>
              <a:t>;</a:t>
            </a:r>
          </a:p>
          <a:p>
            <a:pPr eaLnBrk="1" hangingPunct="1">
              <a:lnSpc>
                <a:spcPct val="105000"/>
              </a:lnSpc>
              <a:spcAft>
                <a:spcPct val="15000"/>
              </a:spcAft>
            </a:pPr>
            <a:r>
              <a:rPr lang="ru-RU" sz="1800"/>
              <a:t>Примеры описаний (один пример на каждый вариант описания):</a:t>
            </a:r>
            <a:endParaRPr lang="en-US" sz="1800"/>
          </a:p>
          <a:p>
            <a:pPr eaLnBrk="1" hangingPunct="1">
              <a:lnSpc>
                <a:spcPct val="105000"/>
              </a:lnSpc>
              <a:spcAft>
                <a:spcPct val="15000"/>
              </a:spcAft>
              <a:buFont typeface="Wingdings" pitchFamily="2" charset="2"/>
              <a:buNone/>
            </a:pPr>
            <a:r>
              <a:rPr lang="en-US" sz="1800"/>
              <a:t>int</a:t>
            </a:r>
            <a:r>
              <a:rPr lang="ru-RU" sz="1800"/>
              <a:t>[,] </a:t>
            </a:r>
            <a:r>
              <a:rPr lang="en-US" sz="1800"/>
              <a:t>a</a:t>
            </a:r>
            <a:r>
              <a:rPr lang="ru-RU" sz="1800"/>
              <a:t>;                                                        // элементов нет</a:t>
            </a:r>
            <a:endParaRPr lang="en-US" sz="1800"/>
          </a:p>
          <a:p>
            <a:pPr eaLnBrk="1" hangingPunct="1">
              <a:lnSpc>
                <a:spcPct val="105000"/>
              </a:lnSpc>
              <a:spcAft>
                <a:spcPct val="15000"/>
              </a:spcAft>
              <a:buFont typeface="Wingdings" pitchFamily="2" charset="2"/>
              <a:buNone/>
            </a:pPr>
            <a:r>
              <a:rPr lang="en-US" sz="1800">
                <a:solidFill>
                  <a:schemeClr val="hlink"/>
                </a:solidFill>
              </a:rPr>
              <a:t>int</a:t>
            </a:r>
            <a:r>
              <a:rPr lang="ru-RU" sz="1800">
                <a:solidFill>
                  <a:schemeClr val="hlink"/>
                </a:solidFill>
              </a:rPr>
              <a:t>[,] </a:t>
            </a:r>
            <a:r>
              <a:rPr lang="en-US" sz="1800">
                <a:solidFill>
                  <a:schemeClr val="hlink"/>
                </a:solidFill>
              </a:rPr>
              <a:t>b</a:t>
            </a:r>
            <a:r>
              <a:rPr lang="ru-RU" sz="1800">
                <a:solidFill>
                  <a:schemeClr val="hlink"/>
                </a:solidFill>
              </a:rPr>
              <a:t> = </a:t>
            </a:r>
            <a:r>
              <a:rPr lang="en-US" sz="1800">
                <a:solidFill>
                  <a:schemeClr val="hlink"/>
                </a:solidFill>
              </a:rPr>
              <a:t>new int</a:t>
            </a:r>
            <a:r>
              <a:rPr lang="ru-RU" sz="1800">
                <a:solidFill>
                  <a:schemeClr val="hlink"/>
                </a:solidFill>
              </a:rPr>
              <a:t>[2, 3];                                 // элементы равны 0</a:t>
            </a:r>
            <a:endParaRPr lang="en-US" sz="1800">
              <a:solidFill>
                <a:schemeClr val="hlink"/>
              </a:solidFill>
            </a:endParaRPr>
          </a:p>
          <a:p>
            <a:pPr eaLnBrk="1" hangingPunct="1">
              <a:lnSpc>
                <a:spcPct val="105000"/>
              </a:lnSpc>
              <a:spcAft>
                <a:spcPct val="15000"/>
              </a:spcAft>
              <a:buFont typeface="Wingdings" pitchFamily="2" charset="2"/>
              <a:buNone/>
            </a:pPr>
            <a:r>
              <a:rPr lang="en-US" sz="1800"/>
              <a:t>int</a:t>
            </a:r>
            <a:r>
              <a:rPr lang="ru-RU" sz="1800"/>
              <a:t>[,] </a:t>
            </a:r>
            <a:r>
              <a:rPr lang="en-US" sz="1800"/>
              <a:t>c</a:t>
            </a:r>
            <a:r>
              <a:rPr lang="ru-RU" sz="1800"/>
              <a:t> = {{1, 2, 3}, {4, 5, 6}};                    // </a:t>
            </a:r>
            <a:r>
              <a:rPr lang="en-US" sz="1800"/>
              <a:t>new</a:t>
            </a:r>
            <a:r>
              <a:rPr lang="ru-RU" sz="1800"/>
              <a:t> подразумевается</a:t>
            </a:r>
            <a:endParaRPr lang="en-US" sz="1800"/>
          </a:p>
          <a:p>
            <a:pPr eaLnBrk="1" hangingPunct="1">
              <a:lnSpc>
                <a:spcPct val="105000"/>
              </a:lnSpc>
              <a:spcAft>
                <a:spcPct val="15000"/>
              </a:spcAft>
              <a:buFont typeface="Wingdings" pitchFamily="2" charset="2"/>
              <a:buNone/>
            </a:pPr>
            <a:r>
              <a:rPr lang="en-US" sz="1800"/>
              <a:t>int</a:t>
            </a:r>
            <a:r>
              <a:rPr lang="ru-RU" sz="1800"/>
              <a:t>[,] </a:t>
            </a:r>
            <a:r>
              <a:rPr lang="en-US" sz="1800"/>
              <a:t>c</a:t>
            </a:r>
            <a:r>
              <a:rPr lang="ru-RU" sz="1800"/>
              <a:t> = </a:t>
            </a:r>
            <a:r>
              <a:rPr lang="en-US" sz="1800"/>
              <a:t>new int</a:t>
            </a:r>
            <a:r>
              <a:rPr lang="ru-RU" sz="1800"/>
              <a:t>[,] {{1, 2, 3}, {4, 5, 6}};     // разм-сть вычисляется</a:t>
            </a:r>
            <a:endParaRPr lang="en-US" sz="1800"/>
          </a:p>
          <a:p>
            <a:pPr eaLnBrk="1" hangingPunct="1">
              <a:lnSpc>
                <a:spcPct val="105000"/>
              </a:lnSpc>
              <a:spcAft>
                <a:spcPct val="15000"/>
              </a:spcAft>
              <a:buFont typeface="Wingdings" pitchFamily="2" charset="2"/>
              <a:buNone/>
            </a:pPr>
            <a:r>
              <a:rPr lang="en-US" sz="1800"/>
              <a:t>int</a:t>
            </a:r>
            <a:r>
              <a:rPr lang="ru-RU" sz="1800"/>
              <a:t>[,] </a:t>
            </a:r>
            <a:r>
              <a:rPr lang="en-US" sz="1800"/>
              <a:t>d</a:t>
            </a:r>
            <a:r>
              <a:rPr lang="ru-RU" sz="1800"/>
              <a:t> = </a:t>
            </a:r>
            <a:r>
              <a:rPr lang="en-US" sz="1800"/>
              <a:t>new int</a:t>
            </a:r>
            <a:r>
              <a:rPr lang="ru-RU" sz="1800"/>
              <a:t>[2,3] {{1, 2, 3}, {4, 5, 6}}; // избыточное описание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Дата 2"/>
          <p:cNvSpPr>
            <a:spLocks noGrp="1"/>
          </p:cNvSpPr>
          <p:nvPr>
            <p:ph type="dt" sz="quarter" idx="10"/>
          </p:nvPr>
        </p:nvSpPr>
        <p:spPr/>
        <p:txBody>
          <a:bodyPr/>
          <a:lstStyle/>
          <a:p>
            <a:pPr>
              <a:defRPr/>
            </a:pPr>
            <a:r>
              <a:rPr lang="en-US"/>
              <a:t>©</a:t>
            </a:r>
            <a:r>
              <a:rPr lang="ru-RU"/>
              <a:t>Павловская Т.А. (НИУ ИТМО)</a:t>
            </a:r>
          </a:p>
        </p:txBody>
      </p:sp>
      <p:sp>
        <p:nvSpPr>
          <p:cNvPr id="45" name="Номер слайда 4"/>
          <p:cNvSpPr>
            <a:spLocks noGrp="1"/>
          </p:cNvSpPr>
          <p:nvPr>
            <p:ph type="sldNum" sz="quarter" idx="12"/>
          </p:nvPr>
        </p:nvSpPr>
        <p:spPr/>
        <p:txBody>
          <a:bodyPr/>
          <a:lstStyle/>
          <a:p>
            <a:pPr>
              <a:defRPr/>
            </a:pPr>
            <a:fld id="{2D853889-773D-48E4-B923-9F9814FF687C}" type="slidenum">
              <a:rPr lang="ru-RU"/>
              <a:pPr>
                <a:defRPr/>
              </a:pPr>
              <a:t>93</a:t>
            </a:fld>
            <a:endParaRPr lang="ru-RU"/>
          </a:p>
        </p:txBody>
      </p:sp>
      <p:sp>
        <p:nvSpPr>
          <p:cNvPr id="36868" name="Rectangle 4"/>
          <p:cNvSpPr>
            <a:spLocks noGrp="1" noChangeArrowheads="1"/>
          </p:cNvSpPr>
          <p:nvPr>
            <p:ph type="title"/>
          </p:nvPr>
        </p:nvSpPr>
        <p:spPr/>
        <p:txBody>
          <a:bodyPr/>
          <a:lstStyle/>
          <a:p>
            <a:pPr eaLnBrk="1" hangingPunct="1"/>
            <a:r>
              <a:rPr lang="ru-RU"/>
              <a:t>Пример</a:t>
            </a:r>
          </a:p>
        </p:txBody>
      </p:sp>
      <p:grpSp>
        <p:nvGrpSpPr>
          <p:cNvPr id="2" name="Group 5"/>
          <p:cNvGrpSpPr>
            <a:grpSpLocks/>
          </p:cNvGrpSpPr>
          <p:nvPr/>
        </p:nvGrpSpPr>
        <p:grpSpPr bwMode="auto">
          <a:xfrm>
            <a:off x="3779838" y="0"/>
            <a:ext cx="5159375" cy="6858000"/>
            <a:chOff x="2961" y="1134"/>
            <a:chExt cx="5220" cy="14040"/>
          </a:xfrm>
        </p:grpSpPr>
        <p:sp>
          <p:nvSpPr>
            <p:cNvPr id="36871" name="AutoShape 6"/>
            <p:cNvSpPr>
              <a:spLocks noChangeArrowheads="1"/>
            </p:cNvSpPr>
            <p:nvPr/>
          </p:nvSpPr>
          <p:spPr bwMode="auto">
            <a:xfrm>
              <a:off x="4041" y="1134"/>
              <a:ext cx="1800" cy="540"/>
            </a:xfrm>
            <a:prstGeom prst="roundRect">
              <a:avLst>
                <a:gd name="adj" fmla="val 16667"/>
              </a:avLst>
            </a:prstGeom>
            <a:solidFill>
              <a:srgbClr val="FFFFFF"/>
            </a:solidFill>
            <a:ln w="9525">
              <a:solidFill>
                <a:srgbClr val="000000"/>
              </a:solidFill>
              <a:round/>
              <a:headEnd/>
              <a:tailEnd/>
            </a:ln>
          </p:spPr>
          <p:txBody>
            <a:bodyPr/>
            <a:lstStyle/>
            <a:p>
              <a:pPr algn="ctr"/>
              <a:r>
                <a:rPr lang="ru-RU" sz="1200"/>
                <a:t>Начало</a:t>
              </a:r>
              <a:endParaRPr lang="ru-RU" sz="3600">
                <a:latin typeface="Verdana" pitchFamily="34" charset="0"/>
              </a:endParaRPr>
            </a:p>
          </p:txBody>
        </p:sp>
        <p:sp>
          <p:nvSpPr>
            <p:cNvPr id="36872" name="AutoShape 7"/>
            <p:cNvSpPr>
              <a:spLocks noChangeArrowheads="1"/>
            </p:cNvSpPr>
            <p:nvPr/>
          </p:nvSpPr>
          <p:spPr bwMode="auto">
            <a:xfrm>
              <a:off x="3141" y="2034"/>
              <a:ext cx="3420" cy="900"/>
            </a:xfrm>
            <a:prstGeom prst="parallelogram">
              <a:avLst>
                <a:gd name="adj" fmla="val 95000"/>
              </a:avLst>
            </a:prstGeom>
            <a:solidFill>
              <a:srgbClr val="FFFFFF"/>
            </a:solidFill>
            <a:ln w="9525">
              <a:solidFill>
                <a:srgbClr val="000000"/>
              </a:solidFill>
              <a:miter lim="800000"/>
              <a:headEnd/>
              <a:tailEnd/>
            </a:ln>
          </p:spPr>
          <p:txBody>
            <a:bodyPr/>
            <a:lstStyle/>
            <a:p>
              <a:pPr algn="ctr"/>
              <a:r>
                <a:rPr lang="ru-RU" sz="1600"/>
                <a:t>Ввод массива</a:t>
              </a:r>
              <a:endParaRPr lang="ru-RU" sz="4400">
                <a:latin typeface="Verdana" pitchFamily="34" charset="0"/>
              </a:endParaRPr>
            </a:p>
          </p:txBody>
        </p:sp>
        <p:sp>
          <p:nvSpPr>
            <p:cNvPr id="36873" name="Text Box 8"/>
            <p:cNvSpPr txBox="1">
              <a:spLocks noChangeArrowheads="1"/>
            </p:cNvSpPr>
            <p:nvPr/>
          </p:nvSpPr>
          <p:spPr bwMode="auto">
            <a:xfrm>
              <a:off x="3951" y="3294"/>
              <a:ext cx="1800" cy="540"/>
            </a:xfrm>
            <a:prstGeom prst="rect">
              <a:avLst/>
            </a:prstGeom>
            <a:solidFill>
              <a:srgbClr val="CCFFCC"/>
            </a:solidFill>
            <a:ln w="9525">
              <a:solidFill>
                <a:srgbClr val="000000"/>
              </a:solidFill>
              <a:miter lim="800000"/>
              <a:headEnd/>
              <a:tailEnd/>
            </a:ln>
          </p:spPr>
          <p:txBody>
            <a:bodyPr/>
            <a:lstStyle/>
            <a:p>
              <a:pPr algn="ctr"/>
              <a:r>
                <a:rPr lang="ru-RU" sz="1400" b="1"/>
                <a:t>sred = 0</a:t>
              </a:r>
              <a:endParaRPr lang="ru-RU" sz="4000" b="1">
                <a:latin typeface="Verdana" pitchFamily="34" charset="0"/>
              </a:endParaRPr>
            </a:p>
          </p:txBody>
        </p:sp>
        <p:sp>
          <p:nvSpPr>
            <p:cNvPr id="36874" name="AutoShape 9"/>
            <p:cNvSpPr>
              <a:spLocks noChangeArrowheads="1"/>
            </p:cNvSpPr>
            <p:nvPr/>
          </p:nvSpPr>
          <p:spPr bwMode="auto">
            <a:xfrm>
              <a:off x="3411" y="4194"/>
              <a:ext cx="2880" cy="720"/>
            </a:xfrm>
            <a:prstGeom prst="hexagon">
              <a:avLst>
                <a:gd name="adj" fmla="val 100000"/>
                <a:gd name="vf" fmla="val 115470"/>
              </a:avLst>
            </a:prstGeom>
            <a:solidFill>
              <a:srgbClr val="FFFFFF"/>
            </a:solidFill>
            <a:ln w="9525">
              <a:solidFill>
                <a:srgbClr val="00FFFF"/>
              </a:solidFill>
              <a:miter lim="800000"/>
              <a:headEnd/>
              <a:tailEnd/>
            </a:ln>
          </p:spPr>
          <p:txBody>
            <a:bodyPr/>
            <a:lstStyle/>
            <a:p>
              <a:pPr algn="ctr"/>
              <a:r>
                <a:rPr lang="ru-RU" sz="1600" b="1"/>
                <a:t>i = 1, m</a:t>
              </a:r>
              <a:endParaRPr lang="ru-RU" sz="4400" b="1">
                <a:latin typeface="Verdana" pitchFamily="34" charset="0"/>
              </a:endParaRPr>
            </a:p>
          </p:txBody>
        </p:sp>
        <p:sp>
          <p:nvSpPr>
            <p:cNvPr id="36875" name="AutoShape 10"/>
            <p:cNvSpPr>
              <a:spLocks noChangeArrowheads="1"/>
            </p:cNvSpPr>
            <p:nvPr/>
          </p:nvSpPr>
          <p:spPr bwMode="auto">
            <a:xfrm>
              <a:off x="3411" y="6174"/>
              <a:ext cx="2880" cy="720"/>
            </a:xfrm>
            <a:prstGeom prst="hexagon">
              <a:avLst>
                <a:gd name="adj" fmla="val 100000"/>
                <a:gd name="vf" fmla="val 115470"/>
              </a:avLst>
            </a:prstGeom>
            <a:solidFill>
              <a:srgbClr val="FFCC99"/>
            </a:solidFill>
            <a:ln w="9525">
              <a:solidFill>
                <a:srgbClr val="000000"/>
              </a:solidFill>
              <a:miter lim="800000"/>
              <a:headEnd/>
              <a:tailEnd/>
            </a:ln>
          </p:spPr>
          <p:txBody>
            <a:bodyPr/>
            <a:lstStyle/>
            <a:p>
              <a:pPr algn="ctr"/>
              <a:r>
                <a:rPr lang="ru-RU" sz="1600" b="1"/>
                <a:t>j = 1, n</a:t>
              </a:r>
              <a:endParaRPr lang="ru-RU" sz="4400" b="1">
                <a:latin typeface="Verdana" pitchFamily="34" charset="0"/>
              </a:endParaRPr>
            </a:p>
          </p:txBody>
        </p:sp>
        <p:sp>
          <p:nvSpPr>
            <p:cNvPr id="36876" name="Text Box 11"/>
            <p:cNvSpPr txBox="1">
              <a:spLocks noChangeArrowheads="1"/>
            </p:cNvSpPr>
            <p:nvPr/>
          </p:nvSpPr>
          <p:spPr bwMode="auto">
            <a:xfrm>
              <a:off x="3951" y="5274"/>
              <a:ext cx="1800" cy="540"/>
            </a:xfrm>
            <a:prstGeom prst="rect">
              <a:avLst/>
            </a:prstGeom>
            <a:solidFill>
              <a:srgbClr val="CC99FF"/>
            </a:solidFill>
            <a:ln w="9525">
              <a:solidFill>
                <a:srgbClr val="000000"/>
              </a:solidFill>
              <a:miter lim="800000"/>
              <a:headEnd/>
              <a:tailEnd/>
            </a:ln>
          </p:spPr>
          <p:txBody>
            <a:bodyPr/>
            <a:lstStyle/>
            <a:p>
              <a:pPr algn="ctr"/>
              <a:r>
                <a:rPr lang="ru-RU" sz="1400" b="1"/>
                <a:t>n_pos_el = 0</a:t>
              </a:r>
              <a:endParaRPr lang="ru-RU" sz="4000" b="1">
                <a:latin typeface="Verdana" pitchFamily="34" charset="0"/>
              </a:endParaRPr>
            </a:p>
          </p:txBody>
        </p:sp>
        <p:sp>
          <p:nvSpPr>
            <p:cNvPr id="36877" name="Text Box 12"/>
            <p:cNvSpPr txBox="1">
              <a:spLocks noChangeArrowheads="1"/>
            </p:cNvSpPr>
            <p:nvPr/>
          </p:nvSpPr>
          <p:spPr bwMode="auto">
            <a:xfrm>
              <a:off x="3861" y="7254"/>
              <a:ext cx="2160" cy="753"/>
            </a:xfrm>
            <a:prstGeom prst="rect">
              <a:avLst/>
            </a:prstGeom>
            <a:solidFill>
              <a:srgbClr val="CCFFCC"/>
            </a:solidFill>
            <a:ln w="9525">
              <a:solidFill>
                <a:srgbClr val="000000"/>
              </a:solidFill>
              <a:miter lim="800000"/>
              <a:headEnd/>
              <a:tailEnd/>
            </a:ln>
          </p:spPr>
          <p:txBody>
            <a:bodyPr/>
            <a:lstStyle/>
            <a:p>
              <a:pPr algn="ctr"/>
              <a:r>
                <a:rPr lang="ru-RU" sz="1600" b="1"/>
                <a:t>sred = sred +</a:t>
              </a:r>
              <a:r>
                <a:rPr lang="ru-RU" sz="1600" b="1">
                  <a:latin typeface="Verdana" pitchFamily="34" charset="0"/>
                </a:rPr>
                <a:t> </a:t>
              </a:r>
              <a:r>
                <a:rPr lang="ru-RU" sz="1600" b="1"/>
                <a:t>a</a:t>
              </a:r>
              <a:r>
                <a:rPr lang="ru-RU" sz="1600" b="1" baseline="-25000">
                  <a:latin typeface="Verdana" pitchFamily="34" charset="0"/>
                </a:rPr>
                <a:t>ij</a:t>
              </a:r>
              <a:endParaRPr lang="ru-RU" sz="1600" b="1">
                <a:latin typeface="Verdana" pitchFamily="34" charset="0"/>
              </a:endParaRPr>
            </a:p>
          </p:txBody>
        </p:sp>
        <p:sp>
          <p:nvSpPr>
            <p:cNvPr id="36878" name="AutoShape 13"/>
            <p:cNvSpPr>
              <a:spLocks noChangeArrowheads="1"/>
            </p:cNvSpPr>
            <p:nvPr/>
          </p:nvSpPr>
          <p:spPr bwMode="auto">
            <a:xfrm>
              <a:off x="3600" y="8190"/>
              <a:ext cx="2700" cy="1080"/>
            </a:xfrm>
            <a:prstGeom prst="diamond">
              <a:avLst/>
            </a:prstGeom>
            <a:solidFill>
              <a:srgbClr val="CC99FF"/>
            </a:solidFill>
            <a:ln w="9525">
              <a:solidFill>
                <a:srgbClr val="000000"/>
              </a:solidFill>
              <a:miter lim="800000"/>
              <a:headEnd/>
              <a:tailEnd/>
            </a:ln>
          </p:spPr>
          <p:txBody>
            <a:bodyPr/>
            <a:lstStyle/>
            <a:p>
              <a:pPr algn="ctr"/>
              <a:r>
                <a:rPr lang="ru-RU" sz="1600" b="1"/>
                <a:t>a</a:t>
              </a:r>
              <a:r>
                <a:rPr lang="ru-RU" sz="2400" b="1" baseline="-25000">
                  <a:latin typeface="Verdana" pitchFamily="34" charset="0"/>
                </a:rPr>
                <a:t>ij </a:t>
              </a:r>
              <a:r>
                <a:rPr lang="ru-RU" sz="1600" b="1"/>
                <a:t>&gt; 0</a:t>
              </a:r>
              <a:endParaRPr lang="ru-RU" sz="4400" b="1">
                <a:latin typeface="Verdana" pitchFamily="34" charset="0"/>
              </a:endParaRPr>
            </a:p>
          </p:txBody>
        </p:sp>
        <p:sp>
          <p:nvSpPr>
            <p:cNvPr id="36879" name="Text Box 14"/>
            <p:cNvSpPr txBox="1">
              <a:spLocks noChangeArrowheads="1"/>
            </p:cNvSpPr>
            <p:nvPr/>
          </p:nvSpPr>
          <p:spPr bwMode="auto">
            <a:xfrm>
              <a:off x="6741" y="8514"/>
              <a:ext cx="1440" cy="540"/>
            </a:xfrm>
            <a:prstGeom prst="rect">
              <a:avLst/>
            </a:prstGeom>
            <a:solidFill>
              <a:srgbClr val="CC99FF"/>
            </a:solidFill>
            <a:ln w="9525">
              <a:solidFill>
                <a:srgbClr val="000000"/>
              </a:solidFill>
              <a:miter lim="800000"/>
              <a:headEnd/>
              <a:tailEnd/>
            </a:ln>
          </p:spPr>
          <p:txBody>
            <a:bodyPr/>
            <a:lstStyle/>
            <a:p>
              <a:pPr algn="ctr"/>
              <a:r>
                <a:rPr lang="ru-RU" sz="1400" b="1"/>
                <a:t>inc(n_pos_el)</a:t>
              </a:r>
              <a:endParaRPr lang="ru-RU" sz="4000" b="1">
                <a:latin typeface="Verdana" pitchFamily="34" charset="0"/>
              </a:endParaRPr>
            </a:p>
          </p:txBody>
        </p:sp>
        <p:sp>
          <p:nvSpPr>
            <p:cNvPr id="36880" name="Line 15"/>
            <p:cNvSpPr>
              <a:spLocks noChangeShapeType="1"/>
            </p:cNvSpPr>
            <p:nvPr/>
          </p:nvSpPr>
          <p:spPr bwMode="auto">
            <a:xfrm>
              <a:off x="4941" y="1674"/>
              <a:ext cx="0" cy="360"/>
            </a:xfrm>
            <a:prstGeom prst="line">
              <a:avLst/>
            </a:prstGeom>
            <a:noFill/>
            <a:ln w="9525">
              <a:solidFill>
                <a:srgbClr val="000000"/>
              </a:solidFill>
              <a:round/>
              <a:headEnd/>
              <a:tailEnd type="triangle" w="med" len="med"/>
            </a:ln>
          </p:spPr>
          <p:txBody>
            <a:bodyPr/>
            <a:lstStyle/>
            <a:p>
              <a:endParaRPr lang="ru-RU"/>
            </a:p>
          </p:txBody>
        </p:sp>
        <p:sp>
          <p:nvSpPr>
            <p:cNvPr id="36881" name="Line 16"/>
            <p:cNvSpPr>
              <a:spLocks noChangeShapeType="1"/>
            </p:cNvSpPr>
            <p:nvPr/>
          </p:nvSpPr>
          <p:spPr bwMode="auto">
            <a:xfrm>
              <a:off x="4941" y="2934"/>
              <a:ext cx="0" cy="360"/>
            </a:xfrm>
            <a:prstGeom prst="line">
              <a:avLst/>
            </a:prstGeom>
            <a:noFill/>
            <a:ln w="9525">
              <a:solidFill>
                <a:srgbClr val="000000"/>
              </a:solidFill>
              <a:round/>
              <a:headEnd/>
              <a:tailEnd type="triangle" w="med" len="med"/>
            </a:ln>
          </p:spPr>
          <p:txBody>
            <a:bodyPr/>
            <a:lstStyle/>
            <a:p>
              <a:endParaRPr lang="ru-RU"/>
            </a:p>
          </p:txBody>
        </p:sp>
        <p:sp>
          <p:nvSpPr>
            <p:cNvPr id="36882" name="Line 17"/>
            <p:cNvSpPr>
              <a:spLocks noChangeShapeType="1"/>
            </p:cNvSpPr>
            <p:nvPr/>
          </p:nvSpPr>
          <p:spPr bwMode="auto">
            <a:xfrm>
              <a:off x="4941" y="3834"/>
              <a:ext cx="0" cy="360"/>
            </a:xfrm>
            <a:prstGeom prst="line">
              <a:avLst/>
            </a:prstGeom>
            <a:noFill/>
            <a:ln w="9525">
              <a:solidFill>
                <a:srgbClr val="000000"/>
              </a:solidFill>
              <a:round/>
              <a:headEnd/>
              <a:tailEnd type="triangle" w="med" len="med"/>
            </a:ln>
          </p:spPr>
          <p:txBody>
            <a:bodyPr/>
            <a:lstStyle/>
            <a:p>
              <a:endParaRPr lang="ru-RU"/>
            </a:p>
          </p:txBody>
        </p:sp>
        <p:sp>
          <p:nvSpPr>
            <p:cNvPr id="36883" name="Line 18"/>
            <p:cNvSpPr>
              <a:spLocks noChangeShapeType="1"/>
            </p:cNvSpPr>
            <p:nvPr/>
          </p:nvSpPr>
          <p:spPr bwMode="auto">
            <a:xfrm>
              <a:off x="4941" y="4914"/>
              <a:ext cx="0" cy="360"/>
            </a:xfrm>
            <a:prstGeom prst="line">
              <a:avLst/>
            </a:prstGeom>
            <a:noFill/>
            <a:ln w="9525">
              <a:solidFill>
                <a:srgbClr val="000000"/>
              </a:solidFill>
              <a:round/>
              <a:headEnd/>
              <a:tailEnd type="triangle" w="med" len="med"/>
            </a:ln>
          </p:spPr>
          <p:txBody>
            <a:bodyPr/>
            <a:lstStyle/>
            <a:p>
              <a:endParaRPr lang="ru-RU"/>
            </a:p>
          </p:txBody>
        </p:sp>
        <p:sp>
          <p:nvSpPr>
            <p:cNvPr id="36884" name="Line 19"/>
            <p:cNvSpPr>
              <a:spLocks noChangeShapeType="1"/>
            </p:cNvSpPr>
            <p:nvPr/>
          </p:nvSpPr>
          <p:spPr bwMode="auto">
            <a:xfrm>
              <a:off x="4941" y="5814"/>
              <a:ext cx="0" cy="360"/>
            </a:xfrm>
            <a:prstGeom prst="line">
              <a:avLst/>
            </a:prstGeom>
            <a:noFill/>
            <a:ln w="9525">
              <a:solidFill>
                <a:srgbClr val="000000"/>
              </a:solidFill>
              <a:round/>
              <a:headEnd/>
              <a:tailEnd type="triangle" w="med" len="med"/>
            </a:ln>
          </p:spPr>
          <p:txBody>
            <a:bodyPr/>
            <a:lstStyle/>
            <a:p>
              <a:endParaRPr lang="ru-RU"/>
            </a:p>
          </p:txBody>
        </p:sp>
        <p:sp>
          <p:nvSpPr>
            <p:cNvPr id="36885" name="Line 20"/>
            <p:cNvSpPr>
              <a:spLocks noChangeShapeType="1"/>
            </p:cNvSpPr>
            <p:nvPr/>
          </p:nvSpPr>
          <p:spPr bwMode="auto">
            <a:xfrm>
              <a:off x="4941" y="6894"/>
              <a:ext cx="0" cy="360"/>
            </a:xfrm>
            <a:prstGeom prst="line">
              <a:avLst/>
            </a:prstGeom>
            <a:noFill/>
            <a:ln w="9525">
              <a:solidFill>
                <a:srgbClr val="000000"/>
              </a:solidFill>
              <a:round/>
              <a:headEnd/>
              <a:tailEnd type="triangle" w="med" len="med"/>
            </a:ln>
          </p:spPr>
          <p:txBody>
            <a:bodyPr/>
            <a:lstStyle/>
            <a:p>
              <a:endParaRPr lang="ru-RU"/>
            </a:p>
          </p:txBody>
        </p:sp>
        <p:sp>
          <p:nvSpPr>
            <p:cNvPr id="36886" name="Line 21"/>
            <p:cNvSpPr>
              <a:spLocks noChangeShapeType="1"/>
            </p:cNvSpPr>
            <p:nvPr/>
          </p:nvSpPr>
          <p:spPr bwMode="auto">
            <a:xfrm>
              <a:off x="4941" y="7794"/>
              <a:ext cx="0" cy="360"/>
            </a:xfrm>
            <a:prstGeom prst="line">
              <a:avLst/>
            </a:prstGeom>
            <a:noFill/>
            <a:ln w="9525">
              <a:solidFill>
                <a:srgbClr val="000000"/>
              </a:solidFill>
              <a:round/>
              <a:headEnd/>
              <a:tailEnd type="triangle" w="med" len="med"/>
            </a:ln>
          </p:spPr>
          <p:txBody>
            <a:bodyPr/>
            <a:lstStyle/>
            <a:p>
              <a:endParaRPr lang="ru-RU"/>
            </a:p>
          </p:txBody>
        </p:sp>
        <p:sp>
          <p:nvSpPr>
            <p:cNvPr id="36887" name="Line 22"/>
            <p:cNvSpPr>
              <a:spLocks noChangeShapeType="1"/>
            </p:cNvSpPr>
            <p:nvPr/>
          </p:nvSpPr>
          <p:spPr bwMode="auto">
            <a:xfrm flipH="1">
              <a:off x="4941" y="9255"/>
              <a:ext cx="9" cy="519"/>
            </a:xfrm>
            <a:prstGeom prst="line">
              <a:avLst/>
            </a:prstGeom>
            <a:noFill/>
            <a:ln w="9525">
              <a:solidFill>
                <a:srgbClr val="000000"/>
              </a:solidFill>
              <a:round/>
              <a:headEnd/>
              <a:tailEnd type="triangle" w="med" len="med"/>
            </a:ln>
          </p:spPr>
          <p:txBody>
            <a:bodyPr/>
            <a:lstStyle/>
            <a:p>
              <a:endParaRPr lang="ru-RU"/>
            </a:p>
          </p:txBody>
        </p:sp>
        <p:sp>
          <p:nvSpPr>
            <p:cNvPr id="36888" name="AutoShape 23"/>
            <p:cNvSpPr>
              <a:spLocks noChangeArrowheads="1"/>
            </p:cNvSpPr>
            <p:nvPr/>
          </p:nvSpPr>
          <p:spPr bwMode="auto">
            <a:xfrm>
              <a:off x="4761" y="9774"/>
              <a:ext cx="360" cy="360"/>
            </a:xfrm>
            <a:prstGeom prst="diamond">
              <a:avLst/>
            </a:prstGeom>
            <a:solidFill>
              <a:srgbClr val="FFCC99"/>
            </a:solidFill>
            <a:ln w="9525">
              <a:solidFill>
                <a:srgbClr val="000000"/>
              </a:solidFill>
              <a:miter lim="800000"/>
              <a:headEnd/>
              <a:tailEnd/>
            </a:ln>
          </p:spPr>
          <p:txBody>
            <a:bodyPr/>
            <a:lstStyle/>
            <a:p>
              <a:endParaRPr lang="ru-RU"/>
            </a:p>
          </p:txBody>
        </p:sp>
        <p:sp>
          <p:nvSpPr>
            <p:cNvPr id="36889" name="AutoShape 24"/>
            <p:cNvSpPr>
              <a:spLocks noChangeArrowheads="1"/>
            </p:cNvSpPr>
            <p:nvPr/>
          </p:nvSpPr>
          <p:spPr bwMode="auto">
            <a:xfrm>
              <a:off x="4761" y="11754"/>
              <a:ext cx="360" cy="360"/>
            </a:xfrm>
            <a:prstGeom prst="diamond">
              <a:avLst/>
            </a:prstGeom>
            <a:solidFill>
              <a:srgbClr val="FFFFFF"/>
            </a:solidFill>
            <a:ln w="9525">
              <a:solidFill>
                <a:srgbClr val="00FFFF"/>
              </a:solidFill>
              <a:miter lim="800000"/>
              <a:headEnd/>
              <a:tailEnd/>
            </a:ln>
          </p:spPr>
          <p:txBody>
            <a:bodyPr/>
            <a:lstStyle/>
            <a:p>
              <a:endParaRPr lang="ru-RU"/>
            </a:p>
          </p:txBody>
        </p:sp>
        <p:sp>
          <p:nvSpPr>
            <p:cNvPr id="36890" name="Line 25"/>
            <p:cNvSpPr>
              <a:spLocks noChangeShapeType="1"/>
            </p:cNvSpPr>
            <p:nvPr/>
          </p:nvSpPr>
          <p:spPr bwMode="auto">
            <a:xfrm flipH="1">
              <a:off x="3141" y="9954"/>
              <a:ext cx="1620" cy="0"/>
            </a:xfrm>
            <a:prstGeom prst="line">
              <a:avLst/>
            </a:prstGeom>
            <a:noFill/>
            <a:ln w="38100">
              <a:solidFill>
                <a:srgbClr val="FFCC99"/>
              </a:solidFill>
              <a:round/>
              <a:headEnd/>
              <a:tailEnd/>
            </a:ln>
          </p:spPr>
          <p:txBody>
            <a:bodyPr/>
            <a:lstStyle/>
            <a:p>
              <a:endParaRPr lang="ru-RU"/>
            </a:p>
          </p:txBody>
        </p:sp>
        <p:sp>
          <p:nvSpPr>
            <p:cNvPr id="36891" name="Line 26"/>
            <p:cNvSpPr>
              <a:spLocks noChangeShapeType="1"/>
            </p:cNvSpPr>
            <p:nvPr/>
          </p:nvSpPr>
          <p:spPr bwMode="auto">
            <a:xfrm flipV="1">
              <a:off x="3141" y="6534"/>
              <a:ext cx="0" cy="3420"/>
            </a:xfrm>
            <a:prstGeom prst="line">
              <a:avLst/>
            </a:prstGeom>
            <a:noFill/>
            <a:ln w="38100">
              <a:solidFill>
                <a:srgbClr val="FFCC99"/>
              </a:solidFill>
              <a:round/>
              <a:headEnd/>
              <a:tailEnd/>
            </a:ln>
          </p:spPr>
          <p:txBody>
            <a:bodyPr/>
            <a:lstStyle/>
            <a:p>
              <a:endParaRPr lang="ru-RU"/>
            </a:p>
          </p:txBody>
        </p:sp>
        <p:sp>
          <p:nvSpPr>
            <p:cNvPr id="36892" name="Line 27"/>
            <p:cNvSpPr>
              <a:spLocks noChangeShapeType="1"/>
            </p:cNvSpPr>
            <p:nvPr/>
          </p:nvSpPr>
          <p:spPr bwMode="auto">
            <a:xfrm>
              <a:off x="3141" y="6534"/>
              <a:ext cx="360" cy="0"/>
            </a:xfrm>
            <a:prstGeom prst="line">
              <a:avLst/>
            </a:prstGeom>
            <a:noFill/>
            <a:ln w="38100">
              <a:solidFill>
                <a:srgbClr val="FFCC99"/>
              </a:solidFill>
              <a:round/>
              <a:headEnd/>
              <a:tailEnd type="triangle" w="med" len="med"/>
            </a:ln>
          </p:spPr>
          <p:txBody>
            <a:bodyPr/>
            <a:lstStyle/>
            <a:p>
              <a:endParaRPr lang="ru-RU"/>
            </a:p>
          </p:txBody>
        </p:sp>
        <p:sp>
          <p:nvSpPr>
            <p:cNvPr id="36893" name="Line 28"/>
            <p:cNvSpPr>
              <a:spLocks noChangeShapeType="1"/>
            </p:cNvSpPr>
            <p:nvPr/>
          </p:nvSpPr>
          <p:spPr bwMode="auto">
            <a:xfrm flipH="1">
              <a:off x="2961" y="11934"/>
              <a:ext cx="1800" cy="0"/>
            </a:xfrm>
            <a:prstGeom prst="line">
              <a:avLst/>
            </a:prstGeom>
            <a:noFill/>
            <a:ln w="31750">
              <a:solidFill>
                <a:srgbClr val="33CCCC"/>
              </a:solidFill>
              <a:round/>
              <a:headEnd/>
              <a:tailEnd/>
            </a:ln>
          </p:spPr>
          <p:txBody>
            <a:bodyPr/>
            <a:lstStyle/>
            <a:p>
              <a:endParaRPr lang="ru-RU"/>
            </a:p>
          </p:txBody>
        </p:sp>
        <p:sp>
          <p:nvSpPr>
            <p:cNvPr id="36894" name="Line 29"/>
            <p:cNvSpPr>
              <a:spLocks noChangeShapeType="1"/>
            </p:cNvSpPr>
            <p:nvPr/>
          </p:nvSpPr>
          <p:spPr bwMode="auto">
            <a:xfrm flipV="1">
              <a:off x="2961" y="4554"/>
              <a:ext cx="0" cy="7380"/>
            </a:xfrm>
            <a:prstGeom prst="line">
              <a:avLst/>
            </a:prstGeom>
            <a:noFill/>
            <a:ln w="31750">
              <a:solidFill>
                <a:srgbClr val="33CCCC"/>
              </a:solidFill>
              <a:round/>
              <a:headEnd/>
              <a:tailEnd/>
            </a:ln>
          </p:spPr>
          <p:txBody>
            <a:bodyPr/>
            <a:lstStyle/>
            <a:p>
              <a:endParaRPr lang="ru-RU"/>
            </a:p>
          </p:txBody>
        </p:sp>
        <p:sp>
          <p:nvSpPr>
            <p:cNvPr id="36895" name="Line 30"/>
            <p:cNvSpPr>
              <a:spLocks noChangeShapeType="1"/>
            </p:cNvSpPr>
            <p:nvPr/>
          </p:nvSpPr>
          <p:spPr bwMode="auto">
            <a:xfrm>
              <a:off x="2961" y="4554"/>
              <a:ext cx="540" cy="0"/>
            </a:xfrm>
            <a:prstGeom prst="line">
              <a:avLst/>
            </a:prstGeom>
            <a:noFill/>
            <a:ln w="31750">
              <a:solidFill>
                <a:srgbClr val="33CCCC"/>
              </a:solidFill>
              <a:round/>
              <a:headEnd/>
              <a:tailEnd type="triangle" w="med" len="med"/>
            </a:ln>
          </p:spPr>
          <p:txBody>
            <a:bodyPr/>
            <a:lstStyle/>
            <a:p>
              <a:endParaRPr lang="ru-RU"/>
            </a:p>
          </p:txBody>
        </p:sp>
        <p:sp>
          <p:nvSpPr>
            <p:cNvPr id="36896" name="AutoShape 31"/>
            <p:cNvSpPr>
              <a:spLocks noChangeArrowheads="1"/>
            </p:cNvSpPr>
            <p:nvPr/>
          </p:nvSpPr>
          <p:spPr bwMode="auto">
            <a:xfrm>
              <a:off x="4041" y="14634"/>
              <a:ext cx="1800" cy="540"/>
            </a:xfrm>
            <a:prstGeom prst="roundRect">
              <a:avLst>
                <a:gd name="adj" fmla="val 16667"/>
              </a:avLst>
            </a:prstGeom>
            <a:solidFill>
              <a:srgbClr val="FFFFFF"/>
            </a:solidFill>
            <a:ln w="9525">
              <a:solidFill>
                <a:srgbClr val="000000"/>
              </a:solidFill>
              <a:round/>
              <a:headEnd/>
              <a:tailEnd/>
            </a:ln>
          </p:spPr>
          <p:txBody>
            <a:bodyPr/>
            <a:lstStyle/>
            <a:p>
              <a:pPr algn="ctr"/>
              <a:r>
                <a:rPr lang="ru-RU" sz="1200"/>
                <a:t>Конец</a:t>
              </a:r>
              <a:endParaRPr lang="ru-RU" sz="3600">
                <a:latin typeface="Verdana" pitchFamily="34" charset="0"/>
              </a:endParaRPr>
            </a:p>
          </p:txBody>
        </p:sp>
        <p:sp>
          <p:nvSpPr>
            <p:cNvPr id="36897" name="Line 32"/>
            <p:cNvSpPr>
              <a:spLocks noChangeShapeType="1"/>
            </p:cNvSpPr>
            <p:nvPr/>
          </p:nvSpPr>
          <p:spPr bwMode="auto">
            <a:xfrm>
              <a:off x="6315" y="8730"/>
              <a:ext cx="360" cy="0"/>
            </a:xfrm>
            <a:prstGeom prst="line">
              <a:avLst/>
            </a:prstGeom>
            <a:noFill/>
            <a:ln w="9525">
              <a:solidFill>
                <a:srgbClr val="000000"/>
              </a:solidFill>
              <a:round/>
              <a:headEnd/>
              <a:tailEnd type="triangle" w="med" len="med"/>
            </a:ln>
          </p:spPr>
          <p:txBody>
            <a:bodyPr/>
            <a:lstStyle/>
            <a:p>
              <a:endParaRPr lang="ru-RU"/>
            </a:p>
          </p:txBody>
        </p:sp>
        <p:sp>
          <p:nvSpPr>
            <p:cNvPr id="36898" name="Line 33"/>
            <p:cNvSpPr>
              <a:spLocks noChangeShapeType="1"/>
            </p:cNvSpPr>
            <p:nvPr/>
          </p:nvSpPr>
          <p:spPr bwMode="auto">
            <a:xfrm flipH="1">
              <a:off x="4941" y="9414"/>
              <a:ext cx="2520" cy="0"/>
            </a:xfrm>
            <a:prstGeom prst="line">
              <a:avLst/>
            </a:prstGeom>
            <a:noFill/>
            <a:ln w="9525">
              <a:solidFill>
                <a:srgbClr val="000000"/>
              </a:solidFill>
              <a:round/>
              <a:headEnd/>
              <a:tailEnd type="triangle" w="med" len="med"/>
            </a:ln>
          </p:spPr>
          <p:txBody>
            <a:bodyPr/>
            <a:lstStyle/>
            <a:p>
              <a:endParaRPr lang="ru-RU"/>
            </a:p>
          </p:txBody>
        </p:sp>
        <p:sp>
          <p:nvSpPr>
            <p:cNvPr id="36899" name="Line 34"/>
            <p:cNvSpPr>
              <a:spLocks noChangeShapeType="1"/>
            </p:cNvSpPr>
            <p:nvPr/>
          </p:nvSpPr>
          <p:spPr bwMode="auto">
            <a:xfrm>
              <a:off x="7461" y="9054"/>
              <a:ext cx="0" cy="360"/>
            </a:xfrm>
            <a:prstGeom prst="line">
              <a:avLst/>
            </a:prstGeom>
            <a:noFill/>
            <a:ln w="9525">
              <a:solidFill>
                <a:srgbClr val="000000"/>
              </a:solidFill>
              <a:round/>
              <a:headEnd/>
              <a:tailEnd/>
            </a:ln>
          </p:spPr>
          <p:txBody>
            <a:bodyPr/>
            <a:lstStyle/>
            <a:p>
              <a:endParaRPr lang="ru-RU"/>
            </a:p>
          </p:txBody>
        </p:sp>
        <p:sp>
          <p:nvSpPr>
            <p:cNvPr id="36900" name="Text Box 35"/>
            <p:cNvSpPr txBox="1">
              <a:spLocks noChangeArrowheads="1"/>
            </p:cNvSpPr>
            <p:nvPr/>
          </p:nvSpPr>
          <p:spPr bwMode="auto">
            <a:xfrm>
              <a:off x="6094" y="7859"/>
              <a:ext cx="720" cy="360"/>
            </a:xfrm>
            <a:prstGeom prst="rect">
              <a:avLst/>
            </a:prstGeom>
            <a:noFill/>
            <a:ln w="9525">
              <a:noFill/>
              <a:miter lim="800000"/>
              <a:headEnd/>
              <a:tailEnd/>
            </a:ln>
          </p:spPr>
          <p:txBody>
            <a:bodyPr/>
            <a:lstStyle/>
            <a:p>
              <a:r>
                <a:rPr lang="ru-RU" sz="1600" b="1"/>
                <a:t>да</a:t>
              </a:r>
              <a:endParaRPr lang="ru-RU" sz="4400" b="1">
                <a:latin typeface="Verdana" pitchFamily="34" charset="0"/>
              </a:endParaRPr>
            </a:p>
          </p:txBody>
        </p:sp>
        <p:sp>
          <p:nvSpPr>
            <p:cNvPr id="36901" name="AutoShape 36"/>
            <p:cNvSpPr>
              <a:spLocks noChangeArrowheads="1"/>
            </p:cNvSpPr>
            <p:nvPr/>
          </p:nvSpPr>
          <p:spPr bwMode="auto">
            <a:xfrm>
              <a:off x="3321" y="10494"/>
              <a:ext cx="3420" cy="900"/>
            </a:xfrm>
            <a:prstGeom prst="parallelogram">
              <a:avLst>
                <a:gd name="adj" fmla="val 95000"/>
              </a:avLst>
            </a:prstGeom>
            <a:solidFill>
              <a:srgbClr val="CC99FF"/>
            </a:solidFill>
            <a:ln w="9525">
              <a:solidFill>
                <a:srgbClr val="000000"/>
              </a:solidFill>
              <a:miter lim="800000"/>
              <a:headEnd/>
              <a:tailEnd/>
            </a:ln>
          </p:spPr>
          <p:txBody>
            <a:bodyPr/>
            <a:lstStyle/>
            <a:p>
              <a:pPr algn="ctr"/>
              <a:r>
                <a:rPr lang="ru-RU" sz="1600" b="1"/>
                <a:t>Вывод n_pos_el</a:t>
              </a:r>
              <a:endParaRPr lang="ru-RU" sz="4400" b="1">
                <a:latin typeface="Verdana" pitchFamily="34" charset="0"/>
              </a:endParaRPr>
            </a:p>
          </p:txBody>
        </p:sp>
        <p:sp>
          <p:nvSpPr>
            <p:cNvPr id="36902" name="Line 37"/>
            <p:cNvSpPr>
              <a:spLocks noChangeShapeType="1"/>
            </p:cNvSpPr>
            <p:nvPr/>
          </p:nvSpPr>
          <p:spPr bwMode="auto">
            <a:xfrm>
              <a:off x="4941" y="11394"/>
              <a:ext cx="0" cy="360"/>
            </a:xfrm>
            <a:prstGeom prst="line">
              <a:avLst/>
            </a:prstGeom>
            <a:noFill/>
            <a:ln w="9525">
              <a:solidFill>
                <a:srgbClr val="000000"/>
              </a:solidFill>
              <a:round/>
              <a:headEnd/>
              <a:tailEnd type="triangle" w="med" len="med"/>
            </a:ln>
          </p:spPr>
          <p:txBody>
            <a:bodyPr/>
            <a:lstStyle/>
            <a:p>
              <a:endParaRPr lang="ru-RU"/>
            </a:p>
          </p:txBody>
        </p:sp>
        <p:sp>
          <p:nvSpPr>
            <p:cNvPr id="36903" name="Line 38"/>
            <p:cNvSpPr>
              <a:spLocks noChangeShapeType="1"/>
            </p:cNvSpPr>
            <p:nvPr/>
          </p:nvSpPr>
          <p:spPr bwMode="auto">
            <a:xfrm>
              <a:off x="4941" y="10134"/>
              <a:ext cx="0" cy="360"/>
            </a:xfrm>
            <a:prstGeom prst="line">
              <a:avLst/>
            </a:prstGeom>
            <a:noFill/>
            <a:ln w="9525">
              <a:solidFill>
                <a:srgbClr val="000000"/>
              </a:solidFill>
              <a:round/>
              <a:headEnd/>
              <a:tailEnd type="triangle" w="med" len="med"/>
            </a:ln>
          </p:spPr>
          <p:txBody>
            <a:bodyPr/>
            <a:lstStyle/>
            <a:p>
              <a:endParaRPr lang="ru-RU"/>
            </a:p>
          </p:txBody>
        </p:sp>
        <p:sp>
          <p:nvSpPr>
            <p:cNvPr id="36904" name="AutoShape 39"/>
            <p:cNvSpPr>
              <a:spLocks noChangeArrowheads="1"/>
            </p:cNvSpPr>
            <p:nvPr/>
          </p:nvSpPr>
          <p:spPr bwMode="auto">
            <a:xfrm>
              <a:off x="3141" y="13374"/>
              <a:ext cx="3240" cy="900"/>
            </a:xfrm>
            <a:prstGeom prst="parallelogram">
              <a:avLst>
                <a:gd name="adj" fmla="val 90000"/>
              </a:avLst>
            </a:prstGeom>
            <a:solidFill>
              <a:srgbClr val="FFFFFF"/>
            </a:solidFill>
            <a:ln w="9525">
              <a:solidFill>
                <a:srgbClr val="000000"/>
              </a:solidFill>
              <a:miter lim="800000"/>
              <a:headEnd/>
              <a:tailEnd/>
            </a:ln>
          </p:spPr>
          <p:txBody>
            <a:bodyPr/>
            <a:lstStyle/>
            <a:p>
              <a:pPr algn="ctr"/>
              <a:r>
                <a:rPr lang="ru-RU" sz="1600"/>
                <a:t>Вывод sred</a:t>
              </a:r>
              <a:endParaRPr lang="ru-RU" sz="4400">
                <a:latin typeface="Verdana" pitchFamily="34" charset="0"/>
              </a:endParaRPr>
            </a:p>
          </p:txBody>
        </p:sp>
        <p:sp>
          <p:nvSpPr>
            <p:cNvPr id="36905" name="Text Box 40"/>
            <p:cNvSpPr txBox="1">
              <a:spLocks noChangeArrowheads="1"/>
            </p:cNvSpPr>
            <p:nvPr/>
          </p:nvSpPr>
          <p:spPr bwMode="auto">
            <a:xfrm>
              <a:off x="3861" y="12474"/>
              <a:ext cx="2340" cy="540"/>
            </a:xfrm>
            <a:prstGeom prst="rect">
              <a:avLst/>
            </a:prstGeom>
            <a:solidFill>
              <a:srgbClr val="CCFFCC"/>
            </a:solidFill>
            <a:ln w="9525">
              <a:solidFill>
                <a:srgbClr val="000000"/>
              </a:solidFill>
              <a:miter lim="800000"/>
              <a:headEnd/>
              <a:tailEnd/>
            </a:ln>
          </p:spPr>
          <p:txBody>
            <a:bodyPr/>
            <a:lstStyle/>
            <a:p>
              <a:pPr algn="ctr"/>
              <a:r>
                <a:rPr lang="ru-RU" sz="1400" b="1"/>
                <a:t>sred = sred / m / n</a:t>
              </a:r>
              <a:endParaRPr lang="ru-RU" sz="4000" b="1">
                <a:latin typeface="Verdana" pitchFamily="34" charset="0"/>
              </a:endParaRPr>
            </a:p>
          </p:txBody>
        </p:sp>
        <p:sp>
          <p:nvSpPr>
            <p:cNvPr id="36906" name="Line 41"/>
            <p:cNvSpPr>
              <a:spLocks noChangeShapeType="1"/>
            </p:cNvSpPr>
            <p:nvPr/>
          </p:nvSpPr>
          <p:spPr bwMode="auto">
            <a:xfrm>
              <a:off x="4941" y="12114"/>
              <a:ext cx="0" cy="360"/>
            </a:xfrm>
            <a:prstGeom prst="line">
              <a:avLst/>
            </a:prstGeom>
            <a:noFill/>
            <a:ln w="9525">
              <a:solidFill>
                <a:srgbClr val="000000"/>
              </a:solidFill>
              <a:round/>
              <a:headEnd/>
              <a:tailEnd type="triangle" w="med" len="med"/>
            </a:ln>
          </p:spPr>
          <p:txBody>
            <a:bodyPr/>
            <a:lstStyle/>
            <a:p>
              <a:endParaRPr lang="ru-RU"/>
            </a:p>
          </p:txBody>
        </p:sp>
        <p:sp>
          <p:nvSpPr>
            <p:cNvPr id="36907" name="Line 42"/>
            <p:cNvSpPr>
              <a:spLocks noChangeShapeType="1"/>
            </p:cNvSpPr>
            <p:nvPr/>
          </p:nvSpPr>
          <p:spPr bwMode="auto">
            <a:xfrm>
              <a:off x="4941" y="13014"/>
              <a:ext cx="0" cy="360"/>
            </a:xfrm>
            <a:prstGeom prst="line">
              <a:avLst/>
            </a:prstGeom>
            <a:noFill/>
            <a:ln w="9525">
              <a:solidFill>
                <a:srgbClr val="000000"/>
              </a:solidFill>
              <a:round/>
              <a:headEnd/>
              <a:tailEnd type="triangle" w="med" len="med"/>
            </a:ln>
          </p:spPr>
          <p:txBody>
            <a:bodyPr/>
            <a:lstStyle/>
            <a:p>
              <a:endParaRPr lang="ru-RU"/>
            </a:p>
          </p:txBody>
        </p:sp>
        <p:sp>
          <p:nvSpPr>
            <p:cNvPr id="36908" name="Line 43"/>
            <p:cNvSpPr>
              <a:spLocks noChangeShapeType="1"/>
            </p:cNvSpPr>
            <p:nvPr/>
          </p:nvSpPr>
          <p:spPr bwMode="auto">
            <a:xfrm>
              <a:off x="4941" y="14274"/>
              <a:ext cx="0" cy="360"/>
            </a:xfrm>
            <a:prstGeom prst="line">
              <a:avLst/>
            </a:prstGeom>
            <a:noFill/>
            <a:ln w="9525">
              <a:solidFill>
                <a:srgbClr val="000000"/>
              </a:solidFill>
              <a:round/>
              <a:headEnd/>
              <a:tailEnd type="triangle" w="med" len="med"/>
            </a:ln>
          </p:spPr>
          <p:txBody>
            <a:bodyPr/>
            <a:lstStyle/>
            <a:p>
              <a:endParaRPr lang="ru-RU"/>
            </a:p>
          </p:txBody>
        </p:sp>
      </p:grpSp>
      <p:sp>
        <p:nvSpPr>
          <p:cNvPr id="36870" name="Rectangle 45"/>
          <p:cNvSpPr>
            <a:spLocks noChangeArrowheads="1"/>
          </p:cNvSpPr>
          <p:nvPr/>
        </p:nvSpPr>
        <p:spPr bwMode="auto">
          <a:xfrm>
            <a:off x="107950" y="1125538"/>
            <a:ext cx="3384550" cy="4154487"/>
          </a:xfrm>
          <a:prstGeom prst="rect">
            <a:avLst/>
          </a:prstGeom>
          <a:noFill/>
          <a:ln w="9525">
            <a:noFill/>
            <a:miter lim="800000"/>
            <a:headEnd/>
            <a:tailEnd/>
          </a:ln>
        </p:spPr>
        <p:txBody>
          <a:bodyPr>
            <a:spAutoFit/>
          </a:bodyPr>
          <a:lstStyle/>
          <a:p>
            <a:pPr>
              <a:spcBef>
                <a:spcPct val="20000"/>
              </a:spcBef>
              <a:spcAft>
                <a:spcPct val="10000"/>
              </a:spcAft>
              <a:buClr>
                <a:schemeClr val="folHlink"/>
              </a:buClr>
              <a:buSzPct val="75000"/>
              <a:buFont typeface="Wingdings" pitchFamily="2" charset="2"/>
              <a:buNone/>
            </a:pPr>
            <a:r>
              <a:rPr lang="ru-RU" sz="2000">
                <a:latin typeface="Verdana" pitchFamily="34" charset="0"/>
              </a:rPr>
              <a:t>Программа определяет: </a:t>
            </a:r>
          </a:p>
          <a:p>
            <a:pPr>
              <a:spcBef>
                <a:spcPct val="20000"/>
              </a:spcBef>
              <a:spcAft>
                <a:spcPct val="10000"/>
              </a:spcAft>
              <a:buClr>
                <a:schemeClr val="folHlink"/>
              </a:buClr>
              <a:buSzPct val="75000"/>
              <a:buFont typeface="Wingdings" pitchFamily="2" charset="2"/>
              <a:buChar char="n"/>
            </a:pPr>
            <a:r>
              <a:rPr lang="ru-RU" sz="2000">
                <a:latin typeface="Verdana" pitchFamily="34" charset="0"/>
              </a:rPr>
              <a:t>среднее арифметическое всех элементов;</a:t>
            </a:r>
          </a:p>
          <a:p>
            <a:pPr>
              <a:spcBef>
                <a:spcPct val="20000"/>
              </a:spcBef>
              <a:spcAft>
                <a:spcPct val="10000"/>
              </a:spcAft>
              <a:buClr>
                <a:schemeClr val="folHlink"/>
              </a:buClr>
              <a:buSzPct val="75000"/>
              <a:buFont typeface="Wingdings" pitchFamily="2" charset="2"/>
              <a:buChar char="n"/>
            </a:pPr>
            <a:r>
              <a:rPr lang="ru-RU" sz="2000">
                <a:latin typeface="Verdana" pitchFamily="34" charset="0"/>
              </a:rPr>
              <a:t>количество положительных элементов в каждой строке</a:t>
            </a:r>
          </a:p>
          <a:p>
            <a:pPr>
              <a:spcBef>
                <a:spcPct val="20000"/>
              </a:spcBef>
              <a:spcAft>
                <a:spcPct val="10000"/>
              </a:spcAft>
              <a:buClr>
                <a:schemeClr val="folHlink"/>
              </a:buClr>
              <a:buSzPct val="75000"/>
              <a:buFont typeface="Wingdings" pitchFamily="2" charset="2"/>
              <a:buChar char="n"/>
            </a:pPr>
            <a:endParaRPr lang="ru-RU" sz="2000">
              <a:latin typeface="Verdana" pitchFamily="34" charset="0"/>
            </a:endParaRPr>
          </a:p>
          <a:p>
            <a:pPr>
              <a:spcBef>
                <a:spcPct val="20000"/>
              </a:spcBef>
              <a:spcAft>
                <a:spcPct val="10000"/>
              </a:spcAft>
              <a:buClr>
                <a:schemeClr val="folHlink"/>
              </a:buClr>
              <a:buSzPct val="75000"/>
              <a:buFont typeface="Wingdings" pitchFamily="2" charset="2"/>
              <a:buNone/>
            </a:pPr>
            <a:r>
              <a:rPr lang="ru-RU" sz="2000">
                <a:latin typeface="Verdana" pitchFamily="34" charset="0"/>
              </a:rPr>
              <a:t>для целочисленной матрицы размером 3 х 4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Дата 3"/>
          <p:cNvSpPr>
            <a:spLocks noGrp="1"/>
          </p:cNvSpPr>
          <p:nvPr>
            <p:ph type="dt" sz="quarter" idx="10"/>
          </p:nvPr>
        </p:nvSpPr>
        <p:spPr/>
        <p:txBody>
          <a:bodyPr/>
          <a:lstStyle/>
          <a:p>
            <a:pPr>
              <a:defRPr/>
            </a:pPr>
            <a:r>
              <a:rPr lang="en-US"/>
              <a:t>©</a:t>
            </a:r>
            <a:r>
              <a:rPr lang="ru-RU"/>
              <a:t>Павловская Т.А. (НИУ ИТМО)</a:t>
            </a:r>
          </a:p>
        </p:txBody>
      </p:sp>
      <p:sp>
        <p:nvSpPr>
          <p:cNvPr id="34" name="Номер слайда 5"/>
          <p:cNvSpPr>
            <a:spLocks noGrp="1"/>
          </p:cNvSpPr>
          <p:nvPr>
            <p:ph type="sldNum" sz="quarter" idx="12"/>
          </p:nvPr>
        </p:nvSpPr>
        <p:spPr/>
        <p:txBody>
          <a:bodyPr/>
          <a:lstStyle/>
          <a:p>
            <a:pPr>
              <a:defRPr/>
            </a:pPr>
            <a:fld id="{6D3EC030-0FDC-4017-9A78-0663659775B5}" type="slidenum">
              <a:rPr lang="ru-RU"/>
              <a:pPr>
                <a:defRPr/>
              </a:pPr>
              <a:t>94</a:t>
            </a:fld>
            <a:endParaRPr lang="ru-RU"/>
          </a:p>
        </p:txBody>
      </p:sp>
      <p:sp>
        <p:nvSpPr>
          <p:cNvPr id="37892" name="Rectangle 2"/>
          <p:cNvSpPr>
            <a:spLocks noGrp="1" noChangeArrowheads="1"/>
          </p:cNvSpPr>
          <p:nvPr>
            <p:ph type="title"/>
          </p:nvPr>
        </p:nvSpPr>
        <p:spPr/>
        <p:txBody>
          <a:bodyPr/>
          <a:lstStyle/>
          <a:p>
            <a:pPr eaLnBrk="1" hangingPunct="1"/>
            <a:endParaRPr lang="ru-RU"/>
          </a:p>
        </p:txBody>
      </p:sp>
      <p:sp>
        <p:nvSpPr>
          <p:cNvPr id="37893" name="Rectangle 3"/>
          <p:cNvSpPr>
            <a:spLocks noGrp="1" noChangeArrowheads="1"/>
          </p:cNvSpPr>
          <p:nvPr>
            <p:ph type="body" idx="1"/>
          </p:nvPr>
        </p:nvSpPr>
        <p:spPr>
          <a:xfrm>
            <a:off x="179388" y="1989138"/>
            <a:ext cx="7092950" cy="4681537"/>
          </a:xfrm>
        </p:spPr>
        <p:txBody>
          <a:bodyPr/>
          <a:lstStyle/>
          <a:p>
            <a:pPr marL="3175" indent="20638" eaLnBrk="1" hangingPunct="1">
              <a:lnSpc>
                <a:spcPct val="90000"/>
              </a:lnSpc>
              <a:buFont typeface="Wingdings" pitchFamily="2" charset="2"/>
              <a:buNone/>
            </a:pPr>
            <a:r>
              <a:rPr lang="en-US" sz="2000"/>
              <a:t>const int m = 3, n = 4;</a:t>
            </a:r>
          </a:p>
          <a:p>
            <a:pPr marL="3175" indent="20638" eaLnBrk="1" hangingPunct="1">
              <a:lnSpc>
                <a:spcPct val="90000"/>
              </a:lnSpc>
              <a:buFont typeface="Wingdings" pitchFamily="2" charset="2"/>
              <a:buNone/>
            </a:pPr>
            <a:r>
              <a:rPr lang="en-US" sz="2000"/>
              <a:t>int[,] a = new int[m, n] {</a:t>
            </a:r>
          </a:p>
          <a:p>
            <a:pPr marL="3175" indent="20638" eaLnBrk="1" hangingPunct="1">
              <a:lnSpc>
                <a:spcPct val="90000"/>
              </a:lnSpc>
              <a:buFont typeface="Wingdings" pitchFamily="2" charset="2"/>
              <a:buNone/>
            </a:pPr>
            <a:r>
              <a:rPr lang="en-US" sz="2000"/>
              <a:t>                { 2,-2, 8, 9 }, </a:t>
            </a:r>
          </a:p>
          <a:p>
            <a:pPr marL="3175" indent="20638" eaLnBrk="1" hangingPunct="1">
              <a:lnSpc>
                <a:spcPct val="90000"/>
              </a:lnSpc>
              <a:buFont typeface="Wingdings" pitchFamily="2" charset="2"/>
              <a:buNone/>
            </a:pPr>
            <a:r>
              <a:rPr lang="en-US" sz="2000"/>
              <a:t>                {-4,-5, 6,-2 },</a:t>
            </a:r>
          </a:p>
          <a:p>
            <a:pPr marL="3175" indent="20638" eaLnBrk="1" hangingPunct="1">
              <a:lnSpc>
                <a:spcPct val="90000"/>
              </a:lnSpc>
              <a:buFont typeface="Wingdings" pitchFamily="2" charset="2"/>
              <a:buNone/>
            </a:pPr>
            <a:r>
              <a:rPr lang="en-US" sz="2000"/>
              <a:t>                { 7, 0, 1, 1 } </a:t>
            </a:r>
          </a:p>
          <a:p>
            <a:pPr marL="3175" indent="20638" eaLnBrk="1" hangingPunct="1">
              <a:lnSpc>
                <a:spcPct val="90000"/>
              </a:lnSpc>
              <a:buFont typeface="Wingdings" pitchFamily="2" charset="2"/>
              <a:buNone/>
            </a:pPr>
            <a:r>
              <a:rPr lang="en-US" sz="2000"/>
              <a:t>            };</a:t>
            </a:r>
          </a:p>
          <a:p>
            <a:pPr marL="3175" indent="20638" eaLnBrk="1" hangingPunct="1">
              <a:lnSpc>
                <a:spcPct val="90000"/>
              </a:lnSpc>
              <a:buFont typeface="Wingdings" pitchFamily="2" charset="2"/>
              <a:buNone/>
            </a:pPr>
            <a:r>
              <a:rPr lang="en-US" sz="2000"/>
              <a:t>Console.WriteLine( "Исходный массив:" );</a:t>
            </a:r>
          </a:p>
          <a:p>
            <a:pPr marL="3175" indent="20638" eaLnBrk="1" hangingPunct="1">
              <a:lnSpc>
                <a:spcPct val="90000"/>
              </a:lnSpc>
              <a:buFont typeface="Wingdings" pitchFamily="2" charset="2"/>
              <a:buNone/>
            </a:pPr>
            <a:r>
              <a:rPr lang="en-US" sz="2000"/>
              <a:t>for ( int i = 0; i &lt; m; ++i )</a:t>
            </a:r>
          </a:p>
          <a:p>
            <a:pPr marL="3175" indent="20638" eaLnBrk="1" hangingPunct="1">
              <a:lnSpc>
                <a:spcPct val="90000"/>
              </a:lnSpc>
              <a:buFont typeface="Wingdings" pitchFamily="2" charset="2"/>
              <a:buNone/>
            </a:pPr>
            <a:r>
              <a:rPr lang="en-US" sz="2000"/>
              <a:t>{   for ( int j = 0; j &lt; n; ++j )</a:t>
            </a:r>
          </a:p>
          <a:p>
            <a:pPr marL="3175" indent="20638" eaLnBrk="1" hangingPunct="1">
              <a:lnSpc>
                <a:spcPct val="90000"/>
              </a:lnSpc>
              <a:buFont typeface="Wingdings" pitchFamily="2" charset="2"/>
              <a:buNone/>
            </a:pPr>
            <a:r>
              <a:rPr lang="en-US" sz="2000"/>
              <a:t>         Console.Write( "\t" + a[i, j] );</a:t>
            </a:r>
          </a:p>
          <a:p>
            <a:pPr marL="3175" indent="20638" eaLnBrk="1" hangingPunct="1">
              <a:lnSpc>
                <a:spcPct val="90000"/>
              </a:lnSpc>
              <a:buFont typeface="Wingdings" pitchFamily="2" charset="2"/>
              <a:buNone/>
            </a:pPr>
            <a:r>
              <a:rPr lang="en-US" sz="2000"/>
              <a:t>     Console.WriteLine();</a:t>
            </a:r>
          </a:p>
          <a:p>
            <a:pPr marL="3175" indent="20638" eaLnBrk="1" hangingPunct="1">
              <a:lnSpc>
                <a:spcPct val="90000"/>
              </a:lnSpc>
              <a:buFont typeface="Wingdings" pitchFamily="2" charset="2"/>
              <a:buNone/>
            </a:pPr>
            <a:r>
              <a:rPr lang="en-US" sz="2000"/>
              <a:t>}</a:t>
            </a:r>
            <a:endParaRPr lang="ru-RU" sz="2000"/>
          </a:p>
        </p:txBody>
      </p:sp>
      <p:grpSp>
        <p:nvGrpSpPr>
          <p:cNvPr id="2" name="Group 4"/>
          <p:cNvGrpSpPr>
            <a:grpSpLocks noChangeAspect="1"/>
          </p:cNvGrpSpPr>
          <p:nvPr/>
        </p:nvGrpSpPr>
        <p:grpSpPr bwMode="auto">
          <a:xfrm>
            <a:off x="3497263" y="0"/>
            <a:ext cx="5878512" cy="4581525"/>
            <a:chOff x="2697" y="1423"/>
            <a:chExt cx="2963" cy="1957"/>
          </a:xfrm>
        </p:grpSpPr>
        <p:sp>
          <p:nvSpPr>
            <p:cNvPr id="37895" name="AutoShape 5"/>
            <p:cNvSpPr>
              <a:spLocks noChangeAspect="1" noChangeArrowheads="1"/>
            </p:cNvSpPr>
            <p:nvPr/>
          </p:nvSpPr>
          <p:spPr bwMode="auto">
            <a:xfrm>
              <a:off x="2697" y="1423"/>
              <a:ext cx="2963" cy="1957"/>
            </a:xfrm>
            <a:prstGeom prst="rect">
              <a:avLst/>
            </a:prstGeom>
            <a:noFill/>
            <a:ln w="9525">
              <a:noFill/>
              <a:miter lim="800000"/>
              <a:headEnd/>
              <a:tailEnd/>
            </a:ln>
          </p:spPr>
          <p:txBody>
            <a:bodyPr/>
            <a:lstStyle/>
            <a:p>
              <a:endParaRPr lang="ru-RU" sz="1600"/>
            </a:p>
          </p:txBody>
        </p:sp>
        <p:sp>
          <p:nvSpPr>
            <p:cNvPr id="37896" name="AutoShape 6"/>
            <p:cNvSpPr>
              <a:spLocks/>
            </p:cNvSpPr>
            <p:nvPr/>
          </p:nvSpPr>
          <p:spPr bwMode="auto">
            <a:xfrm flipH="1" flipV="1">
              <a:off x="5097" y="1847"/>
              <a:ext cx="141" cy="836"/>
            </a:xfrm>
            <a:prstGeom prst="leftBrace">
              <a:avLst>
                <a:gd name="adj1" fmla="val 49409"/>
                <a:gd name="adj2" fmla="val 50000"/>
              </a:avLst>
            </a:prstGeom>
            <a:noFill/>
            <a:ln w="9525">
              <a:solidFill>
                <a:srgbClr val="000000"/>
              </a:solidFill>
              <a:round/>
              <a:headEnd/>
              <a:tailEnd/>
            </a:ln>
          </p:spPr>
          <p:txBody>
            <a:bodyPr/>
            <a:lstStyle/>
            <a:p>
              <a:endParaRPr lang="ru-RU" sz="1600"/>
            </a:p>
          </p:txBody>
        </p:sp>
        <p:sp>
          <p:nvSpPr>
            <p:cNvPr id="37897" name="AutoShape 7"/>
            <p:cNvSpPr>
              <a:spLocks/>
            </p:cNvSpPr>
            <p:nvPr/>
          </p:nvSpPr>
          <p:spPr bwMode="auto">
            <a:xfrm rot="16200000" flipV="1">
              <a:off x="4038" y="2045"/>
              <a:ext cx="140" cy="1694"/>
            </a:xfrm>
            <a:prstGeom prst="leftBrace">
              <a:avLst>
                <a:gd name="adj1" fmla="val 100833"/>
                <a:gd name="adj2" fmla="val 50236"/>
              </a:avLst>
            </a:prstGeom>
            <a:noFill/>
            <a:ln w="9525">
              <a:solidFill>
                <a:srgbClr val="000000"/>
              </a:solidFill>
              <a:round/>
              <a:headEnd/>
              <a:tailEnd/>
            </a:ln>
          </p:spPr>
          <p:txBody>
            <a:bodyPr/>
            <a:lstStyle/>
            <a:p>
              <a:endParaRPr lang="ru-RU" sz="1600"/>
            </a:p>
          </p:txBody>
        </p:sp>
        <p:sp>
          <p:nvSpPr>
            <p:cNvPr id="37898" name="Text Box 8"/>
            <p:cNvSpPr txBox="1">
              <a:spLocks noChangeArrowheads="1"/>
            </p:cNvSpPr>
            <p:nvPr/>
          </p:nvSpPr>
          <p:spPr bwMode="auto">
            <a:xfrm>
              <a:off x="3894" y="2918"/>
              <a:ext cx="422" cy="417"/>
            </a:xfrm>
            <a:prstGeom prst="rect">
              <a:avLst/>
            </a:prstGeom>
            <a:noFill/>
            <a:ln w="9525">
              <a:noFill/>
              <a:miter lim="800000"/>
              <a:headEnd/>
              <a:tailEnd/>
            </a:ln>
          </p:spPr>
          <p:txBody>
            <a:bodyPr/>
            <a:lstStyle/>
            <a:p>
              <a:pPr algn="ctr"/>
              <a:r>
                <a:rPr lang="ru-RU" sz="2800"/>
                <a:t>n</a:t>
              </a:r>
              <a:endParaRPr lang="ru-RU" sz="3600">
                <a:latin typeface="Verdana" pitchFamily="34" charset="0"/>
              </a:endParaRPr>
            </a:p>
          </p:txBody>
        </p:sp>
        <p:sp>
          <p:nvSpPr>
            <p:cNvPr id="37899" name="Text Box 9"/>
            <p:cNvSpPr txBox="1">
              <a:spLocks noChangeArrowheads="1"/>
            </p:cNvSpPr>
            <p:nvPr/>
          </p:nvSpPr>
          <p:spPr bwMode="auto">
            <a:xfrm>
              <a:off x="5238" y="2125"/>
              <a:ext cx="422" cy="419"/>
            </a:xfrm>
            <a:prstGeom prst="rect">
              <a:avLst/>
            </a:prstGeom>
            <a:noFill/>
            <a:ln w="9525">
              <a:noFill/>
              <a:miter lim="800000"/>
              <a:headEnd/>
              <a:tailEnd/>
            </a:ln>
          </p:spPr>
          <p:txBody>
            <a:bodyPr/>
            <a:lstStyle/>
            <a:p>
              <a:r>
                <a:rPr lang="ru-RU" sz="2800"/>
                <a:t>m</a:t>
              </a:r>
              <a:endParaRPr lang="ru-RU" sz="3600">
                <a:latin typeface="Verdana" pitchFamily="34" charset="0"/>
              </a:endParaRPr>
            </a:p>
          </p:txBody>
        </p:sp>
        <p:sp>
          <p:nvSpPr>
            <p:cNvPr id="37900" name="Text Box 10"/>
            <p:cNvSpPr txBox="1">
              <a:spLocks noChangeArrowheads="1"/>
            </p:cNvSpPr>
            <p:nvPr/>
          </p:nvSpPr>
          <p:spPr bwMode="auto">
            <a:xfrm>
              <a:off x="3261" y="1847"/>
              <a:ext cx="424"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00</a:t>
              </a:r>
              <a:endParaRPr lang="ru-RU" sz="3600">
                <a:latin typeface="Verdana" pitchFamily="34" charset="0"/>
              </a:endParaRPr>
            </a:p>
          </p:txBody>
        </p:sp>
        <p:sp>
          <p:nvSpPr>
            <p:cNvPr id="37901" name="Text Box 11"/>
            <p:cNvSpPr txBox="1">
              <a:spLocks noChangeArrowheads="1"/>
            </p:cNvSpPr>
            <p:nvPr/>
          </p:nvSpPr>
          <p:spPr bwMode="auto">
            <a:xfrm>
              <a:off x="3685" y="1847"/>
              <a:ext cx="423"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01</a:t>
              </a:r>
              <a:endParaRPr lang="ru-RU" sz="3600">
                <a:latin typeface="Verdana" pitchFamily="34" charset="0"/>
              </a:endParaRPr>
            </a:p>
          </p:txBody>
        </p:sp>
        <p:sp>
          <p:nvSpPr>
            <p:cNvPr id="37902" name="Text Box 12"/>
            <p:cNvSpPr txBox="1">
              <a:spLocks noChangeArrowheads="1"/>
            </p:cNvSpPr>
            <p:nvPr/>
          </p:nvSpPr>
          <p:spPr bwMode="auto">
            <a:xfrm>
              <a:off x="4108" y="1847"/>
              <a:ext cx="424"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02</a:t>
              </a:r>
              <a:endParaRPr lang="ru-RU" sz="3600">
                <a:latin typeface="Verdana" pitchFamily="34" charset="0"/>
              </a:endParaRPr>
            </a:p>
          </p:txBody>
        </p:sp>
        <p:sp>
          <p:nvSpPr>
            <p:cNvPr id="37903" name="Text Box 13"/>
            <p:cNvSpPr txBox="1">
              <a:spLocks noChangeArrowheads="1"/>
            </p:cNvSpPr>
            <p:nvPr/>
          </p:nvSpPr>
          <p:spPr bwMode="auto">
            <a:xfrm>
              <a:off x="4532" y="1847"/>
              <a:ext cx="423"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03</a:t>
              </a:r>
              <a:endParaRPr lang="ru-RU" sz="3600">
                <a:latin typeface="Verdana" pitchFamily="34" charset="0"/>
              </a:endParaRPr>
            </a:p>
          </p:txBody>
        </p:sp>
        <p:sp>
          <p:nvSpPr>
            <p:cNvPr id="37904" name="Text Box 14"/>
            <p:cNvSpPr txBox="1">
              <a:spLocks noChangeArrowheads="1"/>
            </p:cNvSpPr>
            <p:nvPr/>
          </p:nvSpPr>
          <p:spPr bwMode="auto">
            <a:xfrm>
              <a:off x="3261" y="2125"/>
              <a:ext cx="424"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10</a:t>
              </a:r>
              <a:endParaRPr lang="ru-RU" sz="3600">
                <a:latin typeface="Verdana" pitchFamily="34" charset="0"/>
              </a:endParaRPr>
            </a:p>
          </p:txBody>
        </p:sp>
        <p:sp>
          <p:nvSpPr>
            <p:cNvPr id="37905" name="Text Box 15"/>
            <p:cNvSpPr txBox="1">
              <a:spLocks noChangeArrowheads="1"/>
            </p:cNvSpPr>
            <p:nvPr/>
          </p:nvSpPr>
          <p:spPr bwMode="auto">
            <a:xfrm>
              <a:off x="3685" y="2125"/>
              <a:ext cx="423"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11</a:t>
              </a:r>
              <a:endParaRPr lang="ru-RU" sz="3600">
                <a:latin typeface="Verdana" pitchFamily="34" charset="0"/>
              </a:endParaRPr>
            </a:p>
          </p:txBody>
        </p:sp>
        <p:sp>
          <p:nvSpPr>
            <p:cNvPr id="37906" name="Text Box 16"/>
            <p:cNvSpPr txBox="1">
              <a:spLocks noChangeArrowheads="1"/>
            </p:cNvSpPr>
            <p:nvPr/>
          </p:nvSpPr>
          <p:spPr bwMode="auto">
            <a:xfrm>
              <a:off x="4108" y="2125"/>
              <a:ext cx="424"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12</a:t>
              </a:r>
              <a:endParaRPr lang="ru-RU" sz="3600">
                <a:latin typeface="Verdana" pitchFamily="34" charset="0"/>
              </a:endParaRPr>
            </a:p>
          </p:txBody>
        </p:sp>
        <p:sp>
          <p:nvSpPr>
            <p:cNvPr id="37907" name="Text Box 17"/>
            <p:cNvSpPr txBox="1">
              <a:spLocks noChangeArrowheads="1"/>
            </p:cNvSpPr>
            <p:nvPr/>
          </p:nvSpPr>
          <p:spPr bwMode="auto">
            <a:xfrm>
              <a:off x="4532" y="2125"/>
              <a:ext cx="423"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13</a:t>
              </a:r>
              <a:endParaRPr lang="ru-RU" sz="3600">
                <a:latin typeface="Verdana" pitchFamily="34" charset="0"/>
              </a:endParaRPr>
            </a:p>
          </p:txBody>
        </p:sp>
        <p:sp>
          <p:nvSpPr>
            <p:cNvPr id="37908" name="Text Box 18"/>
            <p:cNvSpPr txBox="1">
              <a:spLocks noChangeArrowheads="1"/>
            </p:cNvSpPr>
            <p:nvPr/>
          </p:nvSpPr>
          <p:spPr bwMode="auto">
            <a:xfrm>
              <a:off x="3261" y="2404"/>
              <a:ext cx="424"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20</a:t>
              </a:r>
              <a:endParaRPr lang="ru-RU" sz="3600">
                <a:latin typeface="Verdana" pitchFamily="34" charset="0"/>
              </a:endParaRPr>
            </a:p>
          </p:txBody>
        </p:sp>
        <p:sp>
          <p:nvSpPr>
            <p:cNvPr id="37909" name="Text Box 19"/>
            <p:cNvSpPr txBox="1">
              <a:spLocks noChangeArrowheads="1"/>
            </p:cNvSpPr>
            <p:nvPr/>
          </p:nvSpPr>
          <p:spPr bwMode="auto">
            <a:xfrm>
              <a:off x="3685" y="2404"/>
              <a:ext cx="423"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ru-RU" sz="1600" baseline="-25000"/>
                <a:t>2</a:t>
              </a:r>
              <a:r>
                <a:rPr lang="en-US" sz="1600" baseline="-25000"/>
                <a:t>1</a:t>
              </a:r>
              <a:endParaRPr lang="ru-RU" sz="3600">
                <a:latin typeface="Verdana" pitchFamily="34" charset="0"/>
              </a:endParaRPr>
            </a:p>
          </p:txBody>
        </p:sp>
        <p:sp>
          <p:nvSpPr>
            <p:cNvPr id="37910" name="Text Box 20"/>
            <p:cNvSpPr txBox="1">
              <a:spLocks noChangeArrowheads="1"/>
            </p:cNvSpPr>
            <p:nvPr/>
          </p:nvSpPr>
          <p:spPr bwMode="auto">
            <a:xfrm>
              <a:off x="4108" y="2404"/>
              <a:ext cx="424"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22</a:t>
              </a:r>
              <a:endParaRPr lang="ru-RU" sz="3600">
                <a:latin typeface="Verdana" pitchFamily="34" charset="0"/>
              </a:endParaRPr>
            </a:p>
          </p:txBody>
        </p:sp>
        <p:sp>
          <p:nvSpPr>
            <p:cNvPr id="37911" name="Text Box 21"/>
            <p:cNvSpPr txBox="1">
              <a:spLocks noChangeArrowheads="1"/>
            </p:cNvSpPr>
            <p:nvPr/>
          </p:nvSpPr>
          <p:spPr bwMode="auto">
            <a:xfrm>
              <a:off x="4532" y="2404"/>
              <a:ext cx="423" cy="278"/>
            </a:xfrm>
            <a:prstGeom prst="rect">
              <a:avLst/>
            </a:prstGeom>
            <a:solidFill>
              <a:srgbClr val="FFFFFF"/>
            </a:solidFill>
            <a:ln w="9525">
              <a:solidFill>
                <a:srgbClr val="000000"/>
              </a:solidFill>
              <a:miter lim="800000"/>
              <a:headEnd/>
              <a:tailEnd/>
            </a:ln>
          </p:spPr>
          <p:txBody>
            <a:bodyPr lIns="36000" tIns="36000" rIns="36000" bIns="36000"/>
            <a:lstStyle/>
            <a:p>
              <a:pPr algn="ctr"/>
              <a:r>
                <a:rPr lang="ru-RU" sz="1200"/>
                <a:t>a</a:t>
              </a:r>
              <a:r>
                <a:rPr lang="en-US" sz="1600" baseline="-25000"/>
                <a:t>23</a:t>
              </a:r>
              <a:endParaRPr lang="ru-RU" sz="3600">
                <a:latin typeface="Verdana" pitchFamily="34" charset="0"/>
              </a:endParaRPr>
            </a:p>
          </p:txBody>
        </p:sp>
        <p:sp>
          <p:nvSpPr>
            <p:cNvPr id="37912" name="Line 22"/>
            <p:cNvSpPr>
              <a:spLocks noChangeShapeType="1"/>
            </p:cNvSpPr>
            <p:nvPr/>
          </p:nvSpPr>
          <p:spPr bwMode="auto">
            <a:xfrm>
              <a:off x="2838" y="1986"/>
              <a:ext cx="423" cy="0"/>
            </a:xfrm>
            <a:prstGeom prst="line">
              <a:avLst/>
            </a:prstGeom>
            <a:noFill/>
            <a:ln w="9525">
              <a:solidFill>
                <a:srgbClr val="000000"/>
              </a:solidFill>
              <a:round/>
              <a:headEnd/>
              <a:tailEnd type="triangle" w="med" len="med"/>
            </a:ln>
          </p:spPr>
          <p:txBody>
            <a:bodyPr/>
            <a:lstStyle/>
            <a:p>
              <a:endParaRPr lang="ru-RU"/>
            </a:p>
          </p:txBody>
        </p:sp>
        <p:sp>
          <p:nvSpPr>
            <p:cNvPr id="37913" name="Line 23"/>
            <p:cNvSpPr>
              <a:spLocks noChangeShapeType="1"/>
            </p:cNvSpPr>
            <p:nvPr/>
          </p:nvSpPr>
          <p:spPr bwMode="auto">
            <a:xfrm>
              <a:off x="2838" y="2544"/>
              <a:ext cx="423" cy="1"/>
            </a:xfrm>
            <a:prstGeom prst="line">
              <a:avLst/>
            </a:prstGeom>
            <a:noFill/>
            <a:ln w="9525">
              <a:solidFill>
                <a:srgbClr val="000000"/>
              </a:solidFill>
              <a:round/>
              <a:headEnd/>
              <a:tailEnd type="triangle" w="med" len="med"/>
            </a:ln>
          </p:spPr>
          <p:txBody>
            <a:bodyPr/>
            <a:lstStyle/>
            <a:p>
              <a:endParaRPr lang="ru-RU"/>
            </a:p>
          </p:txBody>
        </p:sp>
        <p:sp>
          <p:nvSpPr>
            <p:cNvPr id="37914" name="Line 24"/>
            <p:cNvSpPr>
              <a:spLocks noChangeShapeType="1"/>
            </p:cNvSpPr>
            <p:nvPr/>
          </p:nvSpPr>
          <p:spPr bwMode="auto">
            <a:xfrm flipH="1">
              <a:off x="3402" y="1429"/>
              <a:ext cx="1" cy="418"/>
            </a:xfrm>
            <a:prstGeom prst="line">
              <a:avLst/>
            </a:prstGeom>
            <a:noFill/>
            <a:ln w="9525">
              <a:solidFill>
                <a:srgbClr val="000000"/>
              </a:solidFill>
              <a:round/>
              <a:headEnd/>
              <a:tailEnd type="triangle" w="med" len="med"/>
            </a:ln>
          </p:spPr>
          <p:txBody>
            <a:bodyPr/>
            <a:lstStyle/>
            <a:p>
              <a:endParaRPr lang="ru-RU"/>
            </a:p>
          </p:txBody>
        </p:sp>
        <p:sp>
          <p:nvSpPr>
            <p:cNvPr id="37915" name="Line 25"/>
            <p:cNvSpPr>
              <a:spLocks noChangeShapeType="1"/>
            </p:cNvSpPr>
            <p:nvPr/>
          </p:nvSpPr>
          <p:spPr bwMode="auto">
            <a:xfrm flipH="1">
              <a:off x="4673" y="1429"/>
              <a:ext cx="2" cy="418"/>
            </a:xfrm>
            <a:prstGeom prst="line">
              <a:avLst/>
            </a:prstGeom>
            <a:noFill/>
            <a:ln w="9525">
              <a:solidFill>
                <a:srgbClr val="000000"/>
              </a:solidFill>
              <a:round/>
              <a:headEnd/>
              <a:tailEnd type="triangle" w="med" len="med"/>
            </a:ln>
          </p:spPr>
          <p:txBody>
            <a:bodyPr/>
            <a:lstStyle/>
            <a:p>
              <a:endParaRPr lang="ru-RU"/>
            </a:p>
          </p:txBody>
        </p:sp>
        <p:sp>
          <p:nvSpPr>
            <p:cNvPr id="37916" name="Text Box 26"/>
            <p:cNvSpPr txBox="1">
              <a:spLocks noChangeArrowheads="1"/>
            </p:cNvSpPr>
            <p:nvPr/>
          </p:nvSpPr>
          <p:spPr bwMode="auto">
            <a:xfrm>
              <a:off x="2838" y="1702"/>
              <a:ext cx="422" cy="418"/>
            </a:xfrm>
            <a:prstGeom prst="rect">
              <a:avLst/>
            </a:prstGeom>
            <a:noFill/>
            <a:ln w="9525">
              <a:noFill/>
              <a:miter lim="800000"/>
              <a:headEnd/>
              <a:tailEnd/>
            </a:ln>
          </p:spPr>
          <p:txBody>
            <a:bodyPr/>
            <a:lstStyle/>
            <a:p>
              <a:pPr algn="ctr"/>
              <a:r>
                <a:rPr lang="en-US" sz="2000"/>
                <a:t>0</a:t>
              </a:r>
              <a:endParaRPr lang="ru-RU" sz="2800">
                <a:latin typeface="Verdana" pitchFamily="34" charset="0"/>
              </a:endParaRPr>
            </a:p>
          </p:txBody>
        </p:sp>
        <p:sp>
          <p:nvSpPr>
            <p:cNvPr id="37917" name="Text Box 27"/>
            <p:cNvSpPr txBox="1">
              <a:spLocks noChangeArrowheads="1"/>
            </p:cNvSpPr>
            <p:nvPr/>
          </p:nvSpPr>
          <p:spPr bwMode="auto">
            <a:xfrm>
              <a:off x="2838" y="2259"/>
              <a:ext cx="421" cy="419"/>
            </a:xfrm>
            <a:prstGeom prst="rect">
              <a:avLst/>
            </a:prstGeom>
            <a:noFill/>
            <a:ln w="9525">
              <a:noFill/>
              <a:miter lim="800000"/>
              <a:headEnd/>
              <a:tailEnd/>
            </a:ln>
          </p:spPr>
          <p:txBody>
            <a:bodyPr/>
            <a:lstStyle/>
            <a:p>
              <a:r>
                <a:rPr lang="ru-RU" b="1">
                  <a:solidFill>
                    <a:schemeClr val="folHlink"/>
                  </a:solidFill>
                </a:rPr>
                <a:t>m</a:t>
              </a:r>
              <a:r>
                <a:rPr lang="en-US" b="1">
                  <a:solidFill>
                    <a:schemeClr val="folHlink"/>
                  </a:solidFill>
                </a:rPr>
                <a:t>-1</a:t>
              </a:r>
              <a:endParaRPr lang="ru-RU" sz="2400" b="1">
                <a:solidFill>
                  <a:schemeClr val="folHlink"/>
                </a:solidFill>
                <a:latin typeface="Verdana" pitchFamily="34" charset="0"/>
              </a:endParaRPr>
            </a:p>
          </p:txBody>
        </p:sp>
        <p:sp>
          <p:nvSpPr>
            <p:cNvPr id="37918" name="Text Box 28"/>
            <p:cNvSpPr txBox="1">
              <a:spLocks noChangeArrowheads="1"/>
            </p:cNvSpPr>
            <p:nvPr/>
          </p:nvSpPr>
          <p:spPr bwMode="auto">
            <a:xfrm>
              <a:off x="4673" y="1429"/>
              <a:ext cx="424" cy="417"/>
            </a:xfrm>
            <a:prstGeom prst="rect">
              <a:avLst/>
            </a:prstGeom>
            <a:noFill/>
            <a:ln w="9525">
              <a:noFill/>
              <a:miter lim="800000"/>
              <a:headEnd/>
              <a:tailEnd/>
            </a:ln>
          </p:spPr>
          <p:txBody>
            <a:bodyPr/>
            <a:lstStyle/>
            <a:p>
              <a:pPr algn="ctr"/>
              <a:r>
                <a:rPr lang="ru-RU" b="1">
                  <a:solidFill>
                    <a:schemeClr val="hlink"/>
                  </a:solidFill>
                </a:rPr>
                <a:t>n</a:t>
              </a:r>
              <a:r>
                <a:rPr lang="en-US" b="1">
                  <a:solidFill>
                    <a:schemeClr val="hlink"/>
                  </a:solidFill>
                </a:rPr>
                <a:t>-1</a:t>
              </a:r>
              <a:endParaRPr lang="ru-RU" sz="2400" b="1">
                <a:solidFill>
                  <a:schemeClr val="hlink"/>
                </a:solidFill>
                <a:latin typeface="Verdana" pitchFamily="34" charset="0"/>
              </a:endParaRPr>
            </a:p>
          </p:txBody>
        </p:sp>
        <p:sp>
          <p:nvSpPr>
            <p:cNvPr id="37919" name="Text Box 29"/>
            <p:cNvSpPr txBox="1">
              <a:spLocks noChangeArrowheads="1"/>
            </p:cNvSpPr>
            <p:nvPr/>
          </p:nvSpPr>
          <p:spPr bwMode="auto">
            <a:xfrm>
              <a:off x="3402" y="1429"/>
              <a:ext cx="422" cy="418"/>
            </a:xfrm>
            <a:prstGeom prst="rect">
              <a:avLst/>
            </a:prstGeom>
            <a:noFill/>
            <a:ln w="9525">
              <a:noFill/>
              <a:miter lim="800000"/>
              <a:headEnd/>
              <a:tailEnd/>
            </a:ln>
          </p:spPr>
          <p:txBody>
            <a:bodyPr/>
            <a:lstStyle/>
            <a:p>
              <a:pPr algn="ctr"/>
              <a:r>
                <a:rPr lang="en-US" sz="2000">
                  <a:latin typeface="Verdana" pitchFamily="34" charset="0"/>
                </a:rPr>
                <a:t>0</a:t>
              </a:r>
              <a:endParaRPr lang="ru-RU" sz="2000">
                <a:latin typeface="Verdana" pitchFamily="34" charset="0"/>
              </a:endParaRPr>
            </a:p>
          </p:txBody>
        </p:sp>
        <p:sp>
          <p:nvSpPr>
            <p:cNvPr id="37920" name="Text Box 30"/>
            <p:cNvSpPr txBox="1">
              <a:spLocks noChangeArrowheads="1"/>
            </p:cNvSpPr>
            <p:nvPr/>
          </p:nvSpPr>
          <p:spPr bwMode="auto">
            <a:xfrm>
              <a:off x="3967" y="1429"/>
              <a:ext cx="423" cy="417"/>
            </a:xfrm>
            <a:prstGeom prst="rect">
              <a:avLst/>
            </a:prstGeom>
            <a:noFill/>
            <a:ln w="9525">
              <a:noFill/>
              <a:miter lim="800000"/>
              <a:headEnd/>
              <a:tailEnd/>
            </a:ln>
          </p:spPr>
          <p:txBody>
            <a:bodyPr/>
            <a:lstStyle/>
            <a:p>
              <a:pPr algn="ctr"/>
              <a:r>
                <a:rPr lang="ru-RU" sz="1600"/>
                <a:t>...</a:t>
              </a:r>
              <a:endParaRPr lang="ru-RU" sz="3600">
                <a:latin typeface="Verdana" pitchFamily="34" charset="0"/>
              </a:endParaRPr>
            </a:p>
          </p:txBody>
        </p:sp>
        <p:sp>
          <p:nvSpPr>
            <p:cNvPr id="37921" name="Text Box 31"/>
            <p:cNvSpPr txBox="1">
              <a:spLocks noChangeArrowheads="1"/>
            </p:cNvSpPr>
            <p:nvPr/>
          </p:nvSpPr>
          <p:spPr bwMode="auto">
            <a:xfrm>
              <a:off x="2697" y="1986"/>
              <a:ext cx="422" cy="417"/>
            </a:xfrm>
            <a:prstGeom prst="rect">
              <a:avLst/>
            </a:prstGeom>
            <a:noFill/>
            <a:ln w="9525">
              <a:noFill/>
              <a:miter lim="800000"/>
              <a:headEnd/>
              <a:tailEnd/>
            </a:ln>
          </p:spPr>
          <p:txBody>
            <a:bodyPr/>
            <a:lstStyle/>
            <a:p>
              <a:pPr algn="ctr"/>
              <a:r>
                <a:rPr lang="ru-RU" sz="1600"/>
                <a:t>...</a:t>
              </a:r>
              <a:endParaRPr lang="ru-RU" sz="3600">
                <a:latin typeface="Verdana" pitchFamily="34" charset="0"/>
              </a:endParaRPr>
            </a:p>
          </p:txBody>
        </p:sp>
      </p:gr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t>©</a:t>
            </a:r>
            <a:r>
              <a:rPr lang="ru-RU"/>
              <a:t>Павловская Т.А. (НИУ ИТМО)</a:t>
            </a:r>
          </a:p>
        </p:txBody>
      </p:sp>
      <p:sp>
        <p:nvSpPr>
          <p:cNvPr id="6" name="Номер слайда 5"/>
          <p:cNvSpPr>
            <a:spLocks noGrp="1"/>
          </p:cNvSpPr>
          <p:nvPr>
            <p:ph type="sldNum" sz="quarter" idx="12"/>
          </p:nvPr>
        </p:nvSpPr>
        <p:spPr/>
        <p:txBody>
          <a:bodyPr/>
          <a:lstStyle/>
          <a:p>
            <a:pPr>
              <a:defRPr/>
            </a:pPr>
            <a:fld id="{18C4C204-3BA7-47AC-9AF9-DE6F3852718A}" type="slidenum">
              <a:rPr lang="ru-RU"/>
              <a:pPr>
                <a:defRPr/>
              </a:pPr>
              <a:t>95</a:t>
            </a:fld>
            <a:endParaRPr lang="ru-RU"/>
          </a:p>
        </p:txBody>
      </p:sp>
      <p:sp>
        <p:nvSpPr>
          <p:cNvPr id="38916" name="Rectangle 2"/>
          <p:cNvSpPr>
            <a:spLocks noGrp="1" noChangeArrowheads="1"/>
          </p:cNvSpPr>
          <p:nvPr>
            <p:ph type="body" idx="1"/>
          </p:nvPr>
        </p:nvSpPr>
        <p:spPr>
          <a:xfrm>
            <a:off x="250825" y="260350"/>
            <a:ext cx="8555038" cy="4752975"/>
          </a:xfrm>
        </p:spPr>
        <p:txBody>
          <a:bodyPr/>
          <a:lstStyle/>
          <a:p>
            <a:pPr eaLnBrk="1" hangingPunct="1">
              <a:lnSpc>
                <a:spcPct val="90000"/>
              </a:lnSpc>
              <a:buFont typeface="Wingdings" pitchFamily="2" charset="2"/>
              <a:buNone/>
            </a:pPr>
            <a:r>
              <a:rPr lang="ru-RU" sz="1800"/>
              <a:t>int nPosEl;</a:t>
            </a:r>
            <a:endParaRPr lang="en-US" sz="1800"/>
          </a:p>
          <a:p>
            <a:pPr eaLnBrk="1" hangingPunct="1">
              <a:lnSpc>
                <a:spcPct val="90000"/>
              </a:lnSpc>
              <a:buFont typeface="Wingdings" pitchFamily="2" charset="2"/>
              <a:buNone/>
            </a:pPr>
            <a:r>
              <a:rPr lang="en-US" sz="1800">
                <a:solidFill>
                  <a:schemeClr val="hlink"/>
                </a:solidFill>
              </a:rPr>
              <a:t>for ( int i = 0; i &lt; m; ++i )</a:t>
            </a:r>
          </a:p>
          <a:p>
            <a:pPr eaLnBrk="1" hangingPunct="1">
              <a:lnSpc>
                <a:spcPct val="90000"/>
              </a:lnSpc>
              <a:buFont typeface="Wingdings" pitchFamily="2" charset="2"/>
              <a:buNone/>
            </a:pPr>
            <a:r>
              <a:rPr lang="en-US" sz="1800"/>
              <a:t>{</a:t>
            </a:r>
            <a:endParaRPr lang="ru-RU" sz="1800"/>
          </a:p>
          <a:p>
            <a:pPr eaLnBrk="1" hangingPunct="1">
              <a:lnSpc>
                <a:spcPct val="90000"/>
              </a:lnSpc>
              <a:buFont typeface="Wingdings" pitchFamily="2" charset="2"/>
              <a:buNone/>
            </a:pPr>
            <a:r>
              <a:rPr lang="ru-RU" sz="1800"/>
              <a:t>      nPosEl =</a:t>
            </a:r>
            <a:r>
              <a:rPr lang="en-US" sz="1800"/>
              <a:t> 0;</a:t>
            </a:r>
          </a:p>
          <a:p>
            <a:pPr eaLnBrk="1" hangingPunct="1">
              <a:lnSpc>
                <a:spcPct val="90000"/>
              </a:lnSpc>
              <a:buFont typeface="Wingdings" pitchFamily="2" charset="2"/>
              <a:buNone/>
            </a:pPr>
            <a:r>
              <a:rPr lang="en-US" sz="1800"/>
              <a:t>      </a:t>
            </a:r>
            <a:r>
              <a:rPr lang="en-US" sz="1800">
                <a:solidFill>
                  <a:schemeClr val="hlink"/>
                </a:solidFill>
              </a:rPr>
              <a:t>for ( int j = 0; j &lt; n; ++j )</a:t>
            </a:r>
          </a:p>
          <a:p>
            <a:pPr eaLnBrk="1" hangingPunct="1">
              <a:lnSpc>
                <a:spcPct val="90000"/>
              </a:lnSpc>
              <a:buFont typeface="Wingdings" pitchFamily="2" charset="2"/>
              <a:buNone/>
            </a:pPr>
            <a:r>
              <a:rPr lang="ru-RU" sz="1800"/>
              <a:t>           </a:t>
            </a:r>
            <a:r>
              <a:rPr lang="en-US" sz="1800"/>
              <a:t>if ( a[i, j] &gt; 0 ) ++nPosEl;</a:t>
            </a:r>
          </a:p>
          <a:p>
            <a:pPr eaLnBrk="1" hangingPunct="1">
              <a:lnSpc>
                <a:spcPct val="90000"/>
              </a:lnSpc>
              <a:buFont typeface="Wingdings" pitchFamily="2" charset="2"/>
              <a:buNone/>
            </a:pPr>
            <a:r>
              <a:rPr lang="ru-RU" sz="1800"/>
              <a:t>      </a:t>
            </a:r>
            <a:r>
              <a:rPr lang="en-US" sz="1800"/>
              <a:t>Console</a:t>
            </a:r>
            <a:r>
              <a:rPr lang="ru-RU" sz="1800"/>
              <a:t>.</a:t>
            </a:r>
            <a:r>
              <a:rPr lang="en-US" sz="1800"/>
              <a:t>WriteLine</a:t>
            </a:r>
            <a:r>
              <a:rPr lang="ru-RU" sz="1800"/>
              <a:t>( "В строке {0} {1} положит-х эл</a:t>
            </a:r>
            <a:r>
              <a:rPr lang="en-US" sz="1800"/>
              <a:t>-</a:t>
            </a:r>
            <a:r>
              <a:rPr lang="ru-RU" sz="1800"/>
              <a:t>в", i, nPosEl);</a:t>
            </a:r>
          </a:p>
          <a:p>
            <a:pPr eaLnBrk="1" hangingPunct="1">
              <a:lnSpc>
                <a:spcPct val="90000"/>
              </a:lnSpc>
              <a:buFont typeface="Wingdings" pitchFamily="2" charset="2"/>
              <a:buNone/>
            </a:pPr>
            <a:r>
              <a:rPr lang="ru-RU" sz="1800"/>
              <a:t>}</a:t>
            </a:r>
          </a:p>
          <a:p>
            <a:pPr>
              <a:lnSpc>
                <a:spcPct val="90000"/>
              </a:lnSpc>
              <a:buFont typeface="Wingdings" pitchFamily="2" charset="2"/>
              <a:buNone/>
            </a:pPr>
            <a:endParaRPr lang="ru-RU" sz="1800"/>
          </a:p>
          <a:p>
            <a:pPr>
              <a:lnSpc>
                <a:spcPct val="90000"/>
              </a:lnSpc>
              <a:buFont typeface="Wingdings" pitchFamily="2" charset="2"/>
              <a:buNone/>
            </a:pPr>
            <a:r>
              <a:rPr lang="en-US" sz="1800"/>
              <a:t>double sum = 0;</a:t>
            </a:r>
            <a:endParaRPr lang="ru-RU" sz="1800"/>
          </a:p>
          <a:p>
            <a:pPr>
              <a:lnSpc>
                <a:spcPct val="90000"/>
              </a:lnSpc>
              <a:buFont typeface="Wingdings" pitchFamily="2" charset="2"/>
              <a:buNone/>
            </a:pPr>
            <a:r>
              <a:rPr lang="en-US" sz="1800">
                <a:solidFill>
                  <a:srgbClr val="006600"/>
                </a:solidFill>
              </a:rPr>
              <a:t>foreach ( int x in a ) sum += x;</a:t>
            </a:r>
            <a:r>
              <a:rPr lang="ru-RU" sz="1800">
                <a:solidFill>
                  <a:srgbClr val="006600"/>
                </a:solidFill>
              </a:rPr>
              <a:t>  </a:t>
            </a:r>
            <a:r>
              <a:rPr lang="en-US" sz="1800">
                <a:solidFill>
                  <a:srgbClr val="006600"/>
                </a:solidFill>
              </a:rPr>
              <a:t>// </a:t>
            </a:r>
            <a:r>
              <a:rPr lang="ru-RU" sz="1800">
                <a:solidFill>
                  <a:srgbClr val="006600"/>
                </a:solidFill>
              </a:rPr>
              <a:t>все элементы двумерного массива!</a:t>
            </a:r>
            <a:endParaRPr lang="en-US" sz="1800">
              <a:solidFill>
                <a:srgbClr val="006600"/>
              </a:solidFill>
            </a:endParaRPr>
          </a:p>
          <a:p>
            <a:pPr>
              <a:lnSpc>
                <a:spcPct val="90000"/>
              </a:lnSpc>
              <a:buFont typeface="Wingdings" pitchFamily="2" charset="2"/>
              <a:buNone/>
            </a:pPr>
            <a:r>
              <a:rPr lang="en-US" sz="1800"/>
              <a:t>Console</a:t>
            </a:r>
            <a:r>
              <a:rPr lang="ru-RU" sz="1800"/>
              <a:t>.</a:t>
            </a:r>
            <a:r>
              <a:rPr lang="en-US" sz="1800"/>
              <a:t>WriteLine</a:t>
            </a:r>
            <a:r>
              <a:rPr lang="ru-RU" sz="1800"/>
              <a:t>( "Среднее арифметическое всех элементов: " </a:t>
            </a:r>
          </a:p>
          <a:p>
            <a:pPr>
              <a:lnSpc>
                <a:spcPct val="90000"/>
              </a:lnSpc>
              <a:buFont typeface="Wingdings" pitchFamily="2" charset="2"/>
              <a:buNone/>
            </a:pPr>
            <a:r>
              <a:rPr lang="ru-RU" sz="1800"/>
              <a:t>                             </a:t>
            </a:r>
            <a:r>
              <a:rPr lang="en-US" sz="1800"/>
              <a:t>+ sum / m / n );</a:t>
            </a:r>
            <a:endParaRPr lang="ru-RU" sz="18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6" name="Номер слайда 5"/>
          <p:cNvSpPr>
            <a:spLocks noGrp="1"/>
          </p:cNvSpPr>
          <p:nvPr>
            <p:ph type="sldNum" sz="quarter" idx="12"/>
          </p:nvPr>
        </p:nvSpPr>
        <p:spPr/>
        <p:txBody>
          <a:bodyPr/>
          <a:lstStyle/>
          <a:p>
            <a:pPr>
              <a:defRPr/>
            </a:pPr>
            <a:fld id="{8CDCE9F9-4219-4B6F-ACC9-FE0CF84DBCB2}" type="slidenum">
              <a:rPr lang="ru-RU">
                <a:solidFill>
                  <a:srgbClr val="000000"/>
                </a:solidFill>
              </a:rPr>
              <a:pPr>
                <a:defRPr/>
              </a:pPr>
              <a:t>96</a:t>
            </a:fld>
            <a:endParaRPr lang="ru-RU">
              <a:solidFill>
                <a:srgbClr val="000000"/>
              </a:solidFill>
            </a:endParaRPr>
          </a:p>
        </p:txBody>
      </p:sp>
      <p:sp>
        <p:nvSpPr>
          <p:cNvPr id="43012" name="Rectangle 2"/>
          <p:cNvSpPr>
            <a:spLocks noGrp="1" noChangeArrowheads="1"/>
          </p:cNvSpPr>
          <p:nvPr>
            <p:ph type="title"/>
          </p:nvPr>
        </p:nvSpPr>
        <p:spPr/>
        <p:txBody>
          <a:bodyPr/>
          <a:lstStyle/>
          <a:p>
            <a:pPr eaLnBrk="1" hangingPunct="1"/>
            <a:r>
              <a:rPr lang="ru-RU"/>
              <a:t>Строки типа string </a:t>
            </a:r>
          </a:p>
        </p:txBody>
      </p:sp>
      <p:sp>
        <p:nvSpPr>
          <p:cNvPr id="43013" name="Rectangle 3"/>
          <p:cNvSpPr>
            <a:spLocks noGrp="1" noChangeArrowheads="1"/>
          </p:cNvSpPr>
          <p:nvPr>
            <p:ph type="body" idx="1"/>
          </p:nvPr>
        </p:nvSpPr>
        <p:spPr>
          <a:xfrm>
            <a:off x="120650" y="765175"/>
            <a:ext cx="9023350" cy="5543550"/>
          </a:xfrm>
        </p:spPr>
        <p:txBody>
          <a:bodyPr/>
          <a:lstStyle/>
          <a:p>
            <a:pPr marL="23813" indent="-23813" eaLnBrk="1" hangingPunct="1">
              <a:lnSpc>
                <a:spcPct val="115000"/>
              </a:lnSpc>
              <a:spcAft>
                <a:spcPct val="30000"/>
              </a:spcAft>
              <a:buFont typeface="Wingdings" pitchFamily="2" charset="2"/>
              <a:buNone/>
            </a:pPr>
            <a:r>
              <a:rPr lang="ru-RU" sz="2100"/>
              <a:t>Тип </a:t>
            </a:r>
            <a:r>
              <a:rPr lang="ru-RU" sz="2100">
                <a:solidFill>
                  <a:schemeClr val="tx2"/>
                </a:solidFill>
              </a:rPr>
              <a:t>string</a:t>
            </a:r>
            <a:r>
              <a:rPr lang="ru-RU" sz="2100"/>
              <a:t> предназначен для работы со строками символов в кодировке </a:t>
            </a:r>
            <a:r>
              <a:rPr lang="en-US" sz="2100"/>
              <a:t>Unicode</a:t>
            </a:r>
            <a:r>
              <a:rPr lang="ru-RU" sz="2100"/>
              <a:t>. Ему соответствует базовый класс </a:t>
            </a:r>
            <a:r>
              <a:rPr lang="ru-RU" sz="2100">
                <a:solidFill>
                  <a:schemeClr val="tx2"/>
                </a:solidFill>
              </a:rPr>
              <a:t>System.String</a:t>
            </a:r>
            <a:r>
              <a:rPr lang="ru-RU" sz="2100"/>
              <a:t> библиотеки .NET.</a:t>
            </a:r>
            <a:endParaRPr lang="ru-RU" sz="2100" i="1"/>
          </a:p>
          <a:p>
            <a:pPr marL="23813" indent="-23813" eaLnBrk="1" hangingPunct="1">
              <a:lnSpc>
                <a:spcPct val="115000"/>
              </a:lnSpc>
              <a:spcAft>
                <a:spcPct val="30000"/>
              </a:spcAft>
              <a:buFont typeface="Wingdings" pitchFamily="2" charset="2"/>
              <a:buNone/>
            </a:pPr>
            <a:r>
              <a:rPr lang="ru-RU" sz="2100" i="1"/>
              <a:t>Создание</a:t>
            </a:r>
            <a:r>
              <a:rPr lang="ru-RU" sz="2100"/>
              <a:t> строки:</a:t>
            </a:r>
            <a:endParaRPr lang="en-US" sz="2100"/>
          </a:p>
          <a:p>
            <a:pPr marL="23813" indent="-23813" eaLnBrk="1" hangingPunct="1">
              <a:lnSpc>
                <a:spcPct val="115000"/>
              </a:lnSpc>
              <a:spcAft>
                <a:spcPct val="30000"/>
              </a:spcAft>
              <a:buFont typeface="Wingdings" pitchFamily="2" charset="2"/>
              <a:buAutoNum type="arabicPeriod"/>
            </a:pPr>
            <a:r>
              <a:rPr lang="en-US" sz="2100">
                <a:solidFill>
                  <a:schemeClr val="tx2"/>
                </a:solidFill>
              </a:rPr>
              <a:t>string s</a:t>
            </a:r>
            <a:r>
              <a:rPr lang="ru-RU" sz="2100">
                <a:solidFill>
                  <a:schemeClr val="tx2"/>
                </a:solidFill>
              </a:rPr>
              <a:t>;</a:t>
            </a:r>
            <a:r>
              <a:rPr lang="ru-RU" sz="2100"/>
              <a:t>                                 // инициализация отложена</a:t>
            </a:r>
            <a:endParaRPr lang="en-US" sz="2100"/>
          </a:p>
          <a:p>
            <a:pPr marL="23813" indent="-23813" eaLnBrk="1" hangingPunct="1">
              <a:lnSpc>
                <a:spcPct val="115000"/>
              </a:lnSpc>
              <a:spcAft>
                <a:spcPct val="30000"/>
              </a:spcAft>
              <a:buFont typeface="Wingdings" pitchFamily="2" charset="2"/>
              <a:buAutoNum type="arabicPeriod"/>
            </a:pPr>
            <a:r>
              <a:rPr lang="en-US" sz="2100">
                <a:solidFill>
                  <a:schemeClr val="tx2"/>
                </a:solidFill>
              </a:rPr>
              <a:t>string t</a:t>
            </a:r>
            <a:r>
              <a:rPr lang="ru-RU" sz="2100">
                <a:solidFill>
                  <a:schemeClr val="tx2"/>
                </a:solidFill>
              </a:rPr>
              <a:t> = "</a:t>
            </a:r>
            <a:r>
              <a:rPr lang="en-US" sz="2100">
                <a:solidFill>
                  <a:schemeClr val="tx2"/>
                </a:solidFill>
              </a:rPr>
              <a:t>qqq</a:t>
            </a:r>
            <a:r>
              <a:rPr lang="ru-RU" sz="2100">
                <a:solidFill>
                  <a:schemeClr val="tx2"/>
                </a:solidFill>
              </a:rPr>
              <a:t>";</a:t>
            </a:r>
            <a:r>
              <a:rPr lang="ru-RU" sz="2100"/>
              <a:t>   // инициализация строковым литералом</a:t>
            </a:r>
            <a:endParaRPr lang="en-US" sz="2100"/>
          </a:p>
          <a:p>
            <a:pPr marL="23813" indent="-23813" eaLnBrk="1" hangingPunct="1">
              <a:lnSpc>
                <a:spcPct val="115000"/>
              </a:lnSpc>
              <a:spcAft>
                <a:spcPct val="30000"/>
              </a:spcAft>
              <a:buFont typeface="Wingdings" pitchFamily="2" charset="2"/>
              <a:buAutoNum type="arabicPeriod"/>
            </a:pPr>
            <a:r>
              <a:rPr lang="en-US" sz="2100">
                <a:solidFill>
                  <a:schemeClr val="tx2"/>
                </a:solidFill>
              </a:rPr>
              <a:t>string u</a:t>
            </a:r>
            <a:r>
              <a:rPr lang="ru-RU" sz="2100">
                <a:solidFill>
                  <a:schemeClr val="tx2"/>
                </a:solidFill>
              </a:rPr>
              <a:t> = </a:t>
            </a:r>
            <a:r>
              <a:rPr lang="en-US" sz="2100">
                <a:solidFill>
                  <a:schemeClr val="tx2"/>
                </a:solidFill>
              </a:rPr>
              <a:t>new string</a:t>
            </a:r>
            <a:r>
              <a:rPr lang="ru-RU" sz="2100">
                <a:solidFill>
                  <a:schemeClr val="tx2"/>
                </a:solidFill>
              </a:rPr>
              <a:t>(' ', 20);</a:t>
            </a:r>
            <a:r>
              <a:rPr lang="ru-RU" sz="2100"/>
              <a:t>            // с пом. конструктора</a:t>
            </a:r>
            <a:endParaRPr lang="en-US" sz="2100"/>
          </a:p>
          <a:p>
            <a:pPr marL="23813" indent="-23813" eaLnBrk="1" hangingPunct="1">
              <a:lnSpc>
                <a:spcPct val="115000"/>
              </a:lnSpc>
              <a:spcAft>
                <a:spcPct val="30000"/>
              </a:spcAft>
              <a:buFont typeface="Wingdings" pitchFamily="2" charset="2"/>
              <a:buAutoNum type="arabicPeriod"/>
            </a:pPr>
            <a:r>
              <a:rPr lang="en-US" sz="2100">
                <a:solidFill>
                  <a:schemeClr val="tx2"/>
                </a:solidFill>
              </a:rPr>
              <a:t>string v</a:t>
            </a:r>
            <a:r>
              <a:rPr lang="ru-RU" sz="2100">
                <a:solidFill>
                  <a:schemeClr val="tx2"/>
                </a:solidFill>
              </a:rPr>
              <a:t> = </a:t>
            </a:r>
            <a:r>
              <a:rPr lang="en-US" sz="2100">
                <a:solidFill>
                  <a:schemeClr val="tx2"/>
                </a:solidFill>
              </a:rPr>
              <a:t>new string</a:t>
            </a:r>
            <a:r>
              <a:rPr lang="ru-RU" sz="2100">
                <a:solidFill>
                  <a:schemeClr val="tx2"/>
                </a:solidFill>
              </a:rPr>
              <a:t>( </a:t>
            </a:r>
            <a:r>
              <a:rPr lang="en-US" sz="2100">
                <a:solidFill>
                  <a:schemeClr val="tx2"/>
                </a:solidFill>
              </a:rPr>
              <a:t>a</a:t>
            </a:r>
            <a:r>
              <a:rPr lang="ru-RU" sz="2100">
                <a:solidFill>
                  <a:schemeClr val="tx2"/>
                </a:solidFill>
              </a:rPr>
              <a:t> );</a:t>
            </a:r>
            <a:r>
              <a:rPr lang="ru-RU" sz="2100"/>
              <a:t> // создание из массива символов</a:t>
            </a:r>
          </a:p>
          <a:p>
            <a:pPr marL="23813" indent="-23813" eaLnBrk="1" hangingPunct="1">
              <a:lnSpc>
                <a:spcPct val="115000"/>
              </a:lnSpc>
              <a:spcAft>
                <a:spcPct val="30000"/>
              </a:spcAft>
              <a:buFont typeface="Wingdings" pitchFamily="2" charset="2"/>
              <a:buNone/>
            </a:pPr>
            <a:r>
              <a:rPr lang="ru-RU" sz="2100"/>
              <a:t>// создание массива символов:  </a:t>
            </a:r>
            <a:r>
              <a:rPr lang="en-US" sz="2100">
                <a:solidFill>
                  <a:schemeClr val="tx2"/>
                </a:solidFill>
              </a:rPr>
              <a:t>char</a:t>
            </a:r>
            <a:r>
              <a:rPr lang="ru-RU" sz="2100">
                <a:solidFill>
                  <a:schemeClr val="tx2"/>
                </a:solidFill>
              </a:rPr>
              <a:t>[] </a:t>
            </a:r>
            <a:r>
              <a:rPr lang="en-US" sz="2100">
                <a:solidFill>
                  <a:schemeClr val="tx2"/>
                </a:solidFill>
              </a:rPr>
              <a:t>a</a:t>
            </a:r>
            <a:r>
              <a:rPr lang="ru-RU" sz="2100">
                <a:solidFill>
                  <a:schemeClr val="tx2"/>
                </a:solidFill>
              </a:rPr>
              <a:t> = { '0', '0', '0' };</a:t>
            </a:r>
            <a:r>
              <a:rPr lang="ru-RU" sz="2100"/>
              <a:t>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6" name="Номер слайда 5"/>
          <p:cNvSpPr>
            <a:spLocks noGrp="1"/>
          </p:cNvSpPr>
          <p:nvPr>
            <p:ph type="sldNum" sz="quarter" idx="12"/>
          </p:nvPr>
        </p:nvSpPr>
        <p:spPr/>
        <p:txBody>
          <a:bodyPr/>
          <a:lstStyle/>
          <a:p>
            <a:pPr>
              <a:defRPr/>
            </a:pPr>
            <a:fld id="{2780381F-FB98-45F6-9D7E-9BA55D9904F8}" type="slidenum">
              <a:rPr lang="ru-RU">
                <a:solidFill>
                  <a:srgbClr val="000000"/>
                </a:solidFill>
              </a:rPr>
              <a:pPr>
                <a:defRPr/>
              </a:pPr>
              <a:t>97</a:t>
            </a:fld>
            <a:endParaRPr lang="ru-RU">
              <a:solidFill>
                <a:srgbClr val="000000"/>
              </a:solidFill>
            </a:endParaRPr>
          </a:p>
        </p:txBody>
      </p:sp>
      <p:sp>
        <p:nvSpPr>
          <p:cNvPr id="44036" name="Rectangle 2"/>
          <p:cNvSpPr>
            <a:spLocks noGrp="1" noChangeArrowheads="1"/>
          </p:cNvSpPr>
          <p:nvPr>
            <p:ph type="title"/>
          </p:nvPr>
        </p:nvSpPr>
        <p:spPr/>
        <p:txBody>
          <a:bodyPr/>
          <a:lstStyle/>
          <a:p>
            <a:pPr eaLnBrk="1" hangingPunct="1"/>
            <a:r>
              <a:rPr lang="ru-RU"/>
              <a:t>Операции для строк</a:t>
            </a:r>
          </a:p>
        </p:txBody>
      </p:sp>
      <p:sp>
        <p:nvSpPr>
          <p:cNvPr id="44037" name="Rectangle 3"/>
          <p:cNvSpPr>
            <a:spLocks noGrp="1" noChangeArrowheads="1"/>
          </p:cNvSpPr>
          <p:nvPr>
            <p:ph type="body" idx="1"/>
          </p:nvPr>
        </p:nvSpPr>
        <p:spPr/>
        <p:txBody>
          <a:bodyPr/>
          <a:lstStyle/>
          <a:p>
            <a:pPr eaLnBrk="1" hangingPunct="1"/>
            <a:r>
              <a:rPr lang="ru-RU" sz="2000"/>
              <a:t>присваивание (=);</a:t>
            </a:r>
          </a:p>
          <a:p>
            <a:pPr eaLnBrk="1" hangingPunct="1"/>
            <a:r>
              <a:rPr lang="ru-RU" sz="2000"/>
              <a:t>проверка на равенство (==);</a:t>
            </a:r>
          </a:p>
          <a:p>
            <a:pPr eaLnBrk="1" hangingPunct="1"/>
            <a:r>
              <a:rPr lang="ru-RU" sz="2000"/>
              <a:t>проверка на неравенство (!=);</a:t>
            </a:r>
          </a:p>
          <a:p>
            <a:pPr eaLnBrk="1" hangingPunct="1"/>
            <a:r>
              <a:rPr lang="ru-RU" sz="2000"/>
              <a:t>обращение по индексу ([]);</a:t>
            </a:r>
          </a:p>
          <a:p>
            <a:pPr eaLnBrk="1" hangingPunct="1"/>
            <a:r>
              <a:rPr lang="ru-RU" sz="2000"/>
              <a:t>сцепление (конкатенация) строк (+).</a:t>
            </a:r>
          </a:p>
          <a:p>
            <a:pPr eaLnBrk="1" hangingPunct="1"/>
            <a:endParaRPr lang="ru-RU" sz="2000"/>
          </a:p>
          <a:p>
            <a:pPr eaLnBrk="1" hangingPunct="1">
              <a:buClr>
                <a:schemeClr val="hlink"/>
              </a:buClr>
              <a:buFont typeface="Wingdings" pitchFamily="2" charset="2"/>
              <a:buChar char="v"/>
            </a:pPr>
            <a:r>
              <a:rPr lang="ru-RU" sz="2000"/>
              <a:t>Строки равны, если имеют одинаковое количество символов и совпадают посимвольно.</a:t>
            </a:r>
          </a:p>
          <a:p>
            <a:pPr eaLnBrk="1" hangingPunct="1">
              <a:buClr>
                <a:schemeClr val="hlink"/>
              </a:buClr>
              <a:buFont typeface="Wingdings" pitchFamily="2" charset="2"/>
              <a:buChar char="v"/>
            </a:pPr>
            <a:r>
              <a:rPr lang="ru-RU" sz="2000"/>
              <a:t>Обращаться к отдельному элементу строки по индексу можно </a:t>
            </a:r>
            <a:r>
              <a:rPr lang="ru-RU" sz="2000">
                <a:solidFill>
                  <a:schemeClr val="hlink"/>
                </a:solidFill>
              </a:rPr>
              <a:t>только для получения значения,</a:t>
            </a:r>
            <a:r>
              <a:rPr lang="ru-RU" sz="2000"/>
              <a:t> но не для его изменения. Это связано с тем, что строки типа string относятся к </a:t>
            </a:r>
            <a:r>
              <a:rPr lang="ru-RU" sz="2000">
                <a:solidFill>
                  <a:schemeClr val="hlink"/>
                </a:solidFill>
              </a:rPr>
              <a:t>неизменяемым типам данных</a:t>
            </a:r>
            <a:r>
              <a:rPr lang="ru-RU" sz="2000"/>
              <a:t>. </a:t>
            </a:r>
          </a:p>
          <a:p>
            <a:pPr eaLnBrk="1" hangingPunct="1">
              <a:buClr>
                <a:schemeClr val="hlink"/>
              </a:buClr>
              <a:buFont typeface="Wingdings" pitchFamily="2" charset="2"/>
              <a:buChar char="v"/>
            </a:pPr>
            <a:r>
              <a:rPr lang="ru-RU" sz="2000"/>
              <a:t>Методы, изменяющие содержимое строки, на самом деле создают новую копию строки. Неиспользуемые «старые» копии автоматически удаляются сборщиком мусора.</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6" name="Номер слайда 5"/>
          <p:cNvSpPr>
            <a:spLocks noGrp="1"/>
          </p:cNvSpPr>
          <p:nvPr>
            <p:ph type="sldNum" sz="quarter" idx="12"/>
          </p:nvPr>
        </p:nvSpPr>
        <p:spPr/>
        <p:txBody>
          <a:bodyPr/>
          <a:lstStyle/>
          <a:p>
            <a:pPr>
              <a:defRPr/>
            </a:pPr>
            <a:fld id="{CD898757-958B-4E95-BD57-8B4FFD7665AB}" type="slidenum">
              <a:rPr lang="ru-RU">
                <a:solidFill>
                  <a:srgbClr val="000000"/>
                </a:solidFill>
              </a:rPr>
              <a:pPr>
                <a:defRPr/>
              </a:pPr>
              <a:t>98</a:t>
            </a:fld>
            <a:endParaRPr lang="ru-RU">
              <a:solidFill>
                <a:srgbClr val="000000"/>
              </a:solidFill>
            </a:endParaRPr>
          </a:p>
        </p:txBody>
      </p:sp>
      <p:sp>
        <p:nvSpPr>
          <p:cNvPr id="49156" name="Rectangle 2"/>
          <p:cNvSpPr>
            <a:spLocks noGrp="1" noChangeArrowheads="1"/>
          </p:cNvSpPr>
          <p:nvPr>
            <p:ph type="title"/>
          </p:nvPr>
        </p:nvSpPr>
        <p:spPr/>
        <p:txBody>
          <a:bodyPr/>
          <a:lstStyle/>
          <a:p>
            <a:pPr eaLnBrk="1" hangingPunct="1"/>
            <a:r>
              <a:rPr lang="ru-RU"/>
              <a:t>Пример: разбиение текста на слова</a:t>
            </a:r>
          </a:p>
        </p:txBody>
      </p:sp>
      <p:sp>
        <p:nvSpPr>
          <p:cNvPr id="48133" name="Rectangle 3"/>
          <p:cNvSpPr>
            <a:spLocks noGrp="1" noChangeArrowheads="1"/>
          </p:cNvSpPr>
          <p:nvPr>
            <p:ph type="body" idx="1"/>
          </p:nvPr>
        </p:nvSpPr>
        <p:spPr>
          <a:xfrm>
            <a:off x="107504" y="836613"/>
            <a:ext cx="9036496" cy="5472112"/>
          </a:xfrm>
        </p:spPr>
        <p:txBody>
          <a:bodyPr/>
          <a:lstStyle/>
          <a:p>
            <a:pPr eaLnBrk="1" hangingPunct="1">
              <a:buFont typeface="Wingdings" pitchFamily="2" charset="2"/>
              <a:buNone/>
              <a:defRPr/>
            </a:pPr>
            <a:r>
              <a:rPr lang="en-US" sz="2000" noProof="1">
                <a:solidFill>
                  <a:srgbClr val="2B91AF"/>
                </a:solidFill>
              </a:rPr>
              <a:t>StreamReader inputFile = </a:t>
            </a:r>
            <a:r>
              <a:rPr lang="en-US" sz="2000" noProof="1">
                <a:solidFill>
                  <a:schemeClr val="bg1">
                    <a:lumMod val="10000"/>
                  </a:schemeClr>
                </a:solidFill>
              </a:rPr>
              <a:t>new</a:t>
            </a:r>
            <a:r>
              <a:rPr lang="en-US" sz="2000" noProof="1">
                <a:solidFill>
                  <a:srgbClr val="0000FF"/>
                </a:solidFill>
              </a:rPr>
              <a:t> </a:t>
            </a:r>
            <a:r>
              <a:rPr lang="en-US" sz="2000" noProof="1">
                <a:solidFill>
                  <a:srgbClr val="2B91AF"/>
                </a:solidFill>
              </a:rPr>
              <a:t>StreamReader(</a:t>
            </a:r>
            <a:r>
              <a:rPr lang="en-US" sz="2000" noProof="1">
                <a:solidFill>
                  <a:srgbClr val="A31515"/>
                </a:solidFill>
              </a:rPr>
              <a:t>"example.txt");</a:t>
            </a:r>
          </a:p>
          <a:p>
            <a:pPr eaLnBrk="1" hangingPunct="1">
              <a:spcAft>
                <a:spcPct val="30000"/>
              </a:spcAft>
              <a:buFont typeface="Wingdings" pitchFamily="2" charset="2"/>
              <a:buNone/>
              <a:defRPr/>
            </a:pPr>
            <a:r>
              <a:rPr lang="en-US" sz="2000" noProof="1">
                <a:solidFill>
                  <a:schemeClr val="bg1">
                    <a:lumMod val="10000"/>
                  </a:schemeClr>
                </a:solidFill>
              </a:rPr>
              <a:t>string text = inputFile.ReadToEnd();</a:t>
            </a:r>
          </a:p>
          <a:p>
            <a:pPr eaLnBrk="1" hangingPunct="1">
              <a:spcAft>
                <a:spcPct val="30000"/>
              </a:spcAft>
              <a:buFont typeface="Wingdings" pitchFamily="2" charset="2"/>
              <a:buNone/>
              <a:defRPr/>
            </a:pPr>
            <a:endParaRPr lang="ru-RU" sz="1000" noProof="1">
              <a:solidFill>
                <a:schemeClr val="bg1">
                  <a:lumMod val="10000"/>
                </a:schemeClr>
              </a:solidFill>
            </a:endParaRPr>
          </a:p>
          <a:p>
            <a:pPr eaLnBrk="1" hangingPunct="1">
              <a:spcAft>
                <a:spcPct val="30000"/>
              </a:spcAft>
              <a:buFont typeface="Wingdings" pitchFamily="2" charset="2"/>
              <a:buNone/>
              <a:defRPr/>
            </a:pPr>
            <a:r>
              <a:rPr lang="en-US" sz="2000" noProof="1">
                <a:solidFill>
                  <a:schemeClr val="bg1">
                    <a:lumMod val="10000"/>
                  </a:schemeClr>
                </a:solidFill>
              </a:rPr>
              <a:t>char[] delims = </a:t>
            </a:r>
            <a:r>
              <a:rPr lang="en-US" sz="2000" noProof="1">
                <a:solidFill>
                  <a:srgbClr val="A31515"/>
                </a:solidFill>
              </a:rPr>
              <a:t>"</a:t>
            </a:r>
            <a:r>
              <a:rPr lang="en-US" sz="2000" b="1" noProof="1">
                <a:solidFill>
                  <a:srgbClr val="A31515"/>
                </a:solidFill>
              </a:rPr>
              <a:t>.,</a:t>
            </a:r>
            <a:r>
              <a:rPr lang="en-US" sz="2000" b="1" noProof="1">
                <a:solidFill>
                  <a:srgbClr val="430909"/>
                </a:solidFill>
              </a:rPr>
              <a:t>;</a:t>
            </a:r>
            <a:r>
              <a:rPr lang="en-US" sz="2000" b="1" noProof="1">
                <a:solidFill>
                  <a:srgbClr val="A31515"/>
                </a:solidFill>
              </a:rPr>
              <a:t>:</a:t>
            </a:r>
            <a:r>
              <a:rPr lang="en-US" sz="2000" b="1" noProof="1">
                <a:solidFill>
                  <a:srgbClr val="430909"/>
                </a:solidFill>
              </a:rPr>
              <a:t>!</a:t>
            </a:r>
            <a:r>
              <a:rPr lang="en-US" sz="2000" b="1" noProof="1">
                <a:solidFill>
                  <a:srgbClr val="A31515"/>
                </a:solidFill>
              </a:rPr>
              <a:t>?</a:t>
            </a:r>
            <a:r>
              <a:rPr lang="en-US" sz="2000" b="1" noProof="1">
                <a:solidFill>
                  <a:srgbClr val="430909"/>
                </a:solidFill>
              </a:rPr>
              <a:t>\n</a:t>
            </a:r>
            <a:r>
              <a:rPr lang="en-US" sz="2000" b="1" noProof="1">
                <a:solidFill>
                  <a:srgbClr val="A31515"/>
                </a:solidFill>
              </a:rPr>
              <a:t>\xD</a:t>
            </a:r>
            <a:r>
              <a:rPr lang="en-US" sz="2000" b="1" noProof="1">
                <a:solidFill>
                  <a:srgbClr val="430909"/>
                </a:solidFill>
              </a:rPr>
              <a:t>\xA</a:t>
            </a:r>
            <a:r>
              <a:rPr lang="en-US" sz="2000" b="1" noProof="1">
                <a:solidFill>
                  <a:srgbClr val="A31515"/>
                </a:solidFill>
              </a:rPr>
              <a:t>\"</a:t>
            </a:r>
            <a:r>
              <a:rPr lang="en-US" sz="2000" noProof="1">
                <a:solidFill>
                  <a:srgbClr val="A31515"/>
                </a:solidFill>
              </a:rPr>
              <a:t> "</a:t>
            </a:r>
            <a:r>
              <a:rPr lang="en-US" sz="2000" noProof="1">
                <a:solidFill>
                  <a:schemeClr val="tx2"/>
                </a:solidFill>
              </a:rPr>
              <a:t>.ToCharArray();</a:t>
            </a:r>
          </a:p>
          <a:p>
            <a:pPr eaLnBrk="1" hangingPunct="1">
              <a:spcAft>
                <a:spcPct val="30000"/>
              </a:spcAft>
              <a:buFont typeface="Wingdings" pitchFamily="2" charset="2"/>
              <a:buNone/>
              <a:defRPr/>
            </a:pPr>
            <a:r>
              <a:rPr lang="en-US" sz="2000" noProof="1">
                <a:solidFill>
                  <a:schemeClr val="bg1">
                    <a:lumMod val="10000"/>
                  </a:schemeClr>
                </a:solidFill>
              </a:rPr>
              <a:t>string[] words = text.</a:t>
            </a:r>
            <a:r>
              <a:rPr lang="en-US" sz="2000" noProof="1">
                <a:solidFill>
                  <a:srgbClr val="0070C0"/>
                </a:solidFill>
              </a:rPr>
              <a:t>Split</a:t>
            </a:r>
            <a:r>
              <a:rPr lang="en-US" sz="2000" noProof="1">
                <a:solidFill>
                  <a:schemeClr val="bg1">
                    <a:lumMod val="10000"/>
                  </a:schemeClr>
                </a:solidFill>
              </a:rPr>
              <a:t>(delims</a:t>
            </a:r>
            <a:r>
              <a:rPr lang="en-US" sz="2000" dirty="0">
                <a:solidFill>
                  <a:schemeClr val="bg1">
                    <a:lumMod val="10000"/>
                  </a:schemeClr>
                </a:solidFill>
              </a:rPr>
              <a:t>,</a:t>
            </a:r>
          </a:p>
          <a:p>
            <a:pPr eaLnBrk="1" hangingPunct="1">
              <a:spcAft>
                <a:spcPct val="30000"/>
              </a:spcAft>
              <a:buFont typeface="Wingdings" pitchFamily="2" charset="2"/>
              <a:buNone/>
              <a:defRPr/>
            </a:pPr>
            <a:r>
              <a:rPr lang="en-US" sz="2000" dirty="0">
                <a:solidFill>
                  <a:schemeClr val="bg1">
                    <a:lumMod val="10000"/>
                  </a:schemeClr>
                </a:solidFill>
              </a:rPr>
              <a:t>                                       </a:t>
            </a:r>
            <a:r>
              <a:rPr lang="en-US" sz="2000" noProof="1">
                <a:solidFill>
                  <a:schemeClr val="bg1">
                    <a:lumMod val="10000"/>
                  </a:schemeClr>
                </a:solidFill>
              </a:rPr>
              <a:t>StringSplitOptions.RemoveEmptyEntries);</a:t>
            </a:r>
          </a:p>
          <a:p>
            <a:pPr eaLnBrk="1" hangingPunct="1">
              <a:spcAft>
                <a:spcPct val="30000"/>
              </a:spcAft>
              <a:buFont typeface="Wingdings" pitchFamily="2" charset="2"/>
              <a:buNone/>
              <a:defRPr/>
            </a:pPr>
            <a:r>
              <a:rPr lang="en-US" sz="2000" noProof="1">
                <a:solidFill>
                  <a:schemeClr val="bg1">
                    <a:lumMod val="10000"/>
                  </a:schemeClr>
                </a:solidFill>
              </a:rPr>
              <a:t>foreach (string word in words)</a:t>
            </a:r>
            <a:r>
              <a:rPr lang="en-US" sz="2000" dirty="0">
                <a:solidFill>
                  <a:srgbClr val="0000FF"/>
                </a:solidFill>
              </a:rPr>
              <a:t> </a:t>
            </a:r>
            <a:r>
              <a:rPr lang="en-US" sz="2000" noProof="1">
                <a:solidFill>
                  <a:schemeClr val="bg1">
                    <a:lumMod val="10000"/>
                  </a:schemeClr>
                </a:solidFill>
              </a:rPr>
              <a:t>Console.WriteLine(word);</a:t>
            </a:r>
            <a:endParaRPr lang="ru-RU" sz="2000" noProof="1">
              <a:solidFill>
                <a:schemeClr val="bg1">
                  <a:lumMod val="10000"/>
                </a:schemeClr>
              </a:solidFill>
            </a:endParaRPr>
          </a:p>
          <a:p>
            <a:pPr eaLnBrk="1" hangingPunct="1">
              <a:spcAft>
                <a:spcPct val="30000"/>
              </a:spcAft>
              <a:buFont typeface="Wingdings" pitchFamily="2" charset="2"/>
              <a:buNone/>
              <a:defRPr/>
            </a:pPr>
            <a:endParaRPr lang="ru-RU" sz="600" noProof="1">
              <a:solidFill>
                <a:schemeClr val="bg1">
                  <a:lumMod val="10000"/>
                </a:schemeClr>
              </a:solidFill>
            </a:endParaRPr>
          </a:p>
          <a:p>
            <a:pPr eaLnBrk="1" hangingPunct="1">
              <a:spcAft>
                <a:spcPct val="30000"/>
              </a:spcAft>
              <a:buFont typeface="Wingdings" pitchFamily="2" charset="2"/>
              <a:buNone/>
              <a:defRPr/>
            </a:pPr>
            <a:r>
              <a:rPr lang="en-US" sz="2000" dirty="0" err="1">
                <a:solidFill>
                  <a:srgbClr val="006600"/>
                </a:solidFill>
              </a:rPr>
              <a:t>Console.WriteLine</a:t>
            </a:r>
            <a:r>
              <a:rPr lang="en-US" sz="2000" dirty="0">
                <a:solidFill>
                  <a:srgbClr val="006600"/>
                </a:solidFill>
              </a:rPr>
              <a:t>("C</a:t>
            </a:r>
            <a:r>
              <a:rPr lang="ru-RU" sz="2000" dirty="0">
                <a:solidFill>
                  <a:srgbClr val="006600"/>
                </a:solidFill>
              </a:rPr>
              <a:t>лов в тексте: </a:t>
            </a:r>
            <a:r>
              <a:rPr lang="en-US" sz="2000" dirty="0">
                <a:solidFill>
                  <a:srgbClr val="006600"/>
                </a:solidFill>
              </a:rPr>
              <a:t>"</a:t>
            </a:r>
            <a:r>
              <a:rPr lang="ru-RU" sz="2000" dirty="0">
                <a:solidFill>
                  <a:srgbClr val="006600"/>
                </a:solidFill>
              </a:rPr>
              <a:t> + </a:t>
            </a:r>
            <a:r>
              <a:rPr lang="en-US" sz="2000" dirty="0" err="1">
                <a:solidFill>
                  <a:srgbClr val="006600"/>
                </a:solidFill>
              </a:rPr>
              <a:t>words.Length</a:t>
            </a:r>
            <a:r>
              <a:rPr lang="en-US" sz="2000" dirty="0">
                <a:solidFill>
                  <a:srgbClr val="006600"/>
                </a:solidFill>
              </a:rPr>
              <a:t>);</a:t>
            </a:r>
            <a:endParaRPr lang="ru-RU" sz="2000" noProof="1">
              <a:solidFill>
                <a:srgbClr val="006600"/>
              </a:solidFill>
            </a:endParaRPr>
          </a:p>
          <a:p>
            <a:pPr eaLnBrk="1" hangingPunct="1">
              <a:spcAft>
                <a:spcPct val="30000"/>
              </a:spcAft>
              <a:buFont typeface="Wingdings" pitchFamily="2" charset="2"/>
              <a:buNone/>
              <a:defRPr/>
            </a:pPr>
            <a:endParaRPr lang="ru-RU" sz="900" noProof="1">
              <a:solidFill>
                <a:srgbClr val="002060"/>
              </a:solidFill>
            </a:endParaRPr>
          </a:p>
          <a:p>
            <a:pPr eaLnBrk="1" hangingPunct="1">
              <a:spcAft>
                <a:spcPct val="30000"/>
              </a:spcAft>
              <a:buFont typeface="Wingdings" pitchFamily="2" charset="2"/>
              <a:buNone/>
              <a:defRPr/>
            </a:pPr>
            <a:r>
              <a:rPr lang="en-US" sz="2000" noProof="1">
                <a:solidFill>
                  <a:srgbClr val="002060"/>
                </a:solidFill>
              </a:rPr>
              <a:t>// </a:t>
            </a:r>
            <a:r>
              <a:rPr lang="ru-RU" sz="2000" noProof="1">
                <a:solidFill>
                  <a:srgbClr val="002060"/>
                </a:solidFill>
              </a:rPr>
              <a:t>слова, оканчивающиеся на «а»:</a:t>
            </a:r>
          </a:p>
          <a:p>
            <a:pPr eaLnBrk="1" hangingPunct="1">
              <a:spcAft>
                <a:spcPct val="30000"/>
              </a:spcAft>
              <a:buFont typeface="Wingdings" pitchFamily="2" charset="2"/>
              <a:buNone/>
              <a:defRPr/>
            </a:pPr>
            <a:r>
              <a:rPr lang="en-US" sz="2000" dirty="0" err="1">
                <a:solidFill>
                  <a:srgbClr val="002060"/>
                </a:solidFill>
              </a:rPr>
              <a:t>foreach</a:t>
            </a:r>
            <a:r>
              <a:rPr lang="en-US" sz="2000" dirty="0">
                <a:solidFill>
                  <a:srgbClr val="002060"/>
                </a:solidFill>
              </a:rPr>
              <a:t> (string word in words) </a:t>
            </a:r>
            <a:endParaRPr lang="ru-RU" sz="2000" dirty="0">
              <a:solidFill>
                <a:srgbClr val="002060"/>
              </a:solidFill>
            </a:endParaRPr>
          </a:p>
          <a:p>
            <a:pPr eaLnBrk="1" hangingPunct="1">
              <a:spcAft>
                <a:spcPct val="30000"/>
              </a:spcAft>
              <a:buFont typeface="Wingdings" pitchFamily="2" charset="2"/>
              <a:buNone/>
              <a:defRPr/>
            </a:pPr>
            <a:r>
              <a:rPr lang="ru-RU" sz="2000" dirty="0">
                <a:solidFill>
                  <a:srgbClr val="002060"/>
                </a:solidFill>
              </a:rPr>
              <a:t>     </a:t>
            </a:r>
            <a:r>
              <a:rPr lang="en-US" sz="2000" dirty="0">
                <a:solidFill>
                  <a:srgbClr val="002060"/>
                </a:solidFill>
              </a:rPr>
              <a:t>if (word[word.Length-1] == 'а') </a:t>
            </a:r>
            <a:r>
              <a:rPr lang="en-US" sz="2000" dirty="0" err="1">
                <a:solidFill>
                  <a:srgbClr val="002060"/>
                </a:solidFill>
              </a:rPr>
              <a:t>Console.WriteLine</a:t>
            </a:r>
            <a:r>
              <a:rPr lang="en-US" sz="2000" dirty="0">
                <a:solidFill>
                  <a:srgbClr val="002060"/>
                </a:solidFill>
              </a:rPr>
              <a:t>(word);</a:t>
            </a:r>
            <a:endParaRPr lang="ru-RU" sz="2000" dirty="0">
              <a:solidFill>
                <a:srgbClr val="002060"/>
              </a:solidFill>
            </a:endParaRPr>
          </a:p>
          <a:p>
            <a:pPr eaLnBrk="1" hangingPunct="1">
              <a:spcAft>
                <a:spcPct val="30000"/>
              </a:spcAft>
              <a:buFont typeface="Wingdings" pitchFamily="2" charset="2"/>
              <a:buNone/>
              <a:defRPr/>
            </a:pPr>
            <a:endParaRPr lang="en-US" sz="2000" dirty="0">
              <a:solidFill>
                <a:srgbClr val="002060"/>
              </a:solidFill>
            </a:endParaRPr>
          </a:p>
          <a:p>
            <a:pPr eaLnBrk="1" hangingPunct="1">
              <a:spcAft>
                <a:spcPct val="30000"/>
              </a:spcAft>
              <a:buFont typeface="Wingdings" pitchFamily="2" charset="2"/>
              <a:buNone/>
              <a:defRPr/>
            </a:pPr>
            <a:endParaRPr lang="ru-RU" sz="2000" dirty="0">
              <a:solidFill>
                <a:schemeClr val="bg1">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13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813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8133">
                                            <p:txEl>
                                              <p:pRg st="10" end="10"/>
                                            </p:txEl>
                                          </p:spTgt>
                                        </p:tgtEl>
                                        <p:attrNameLst>
                                          <p:attrName>style.visibility</p:attrName>
                                        </p:attrNameLst>
                                      </p:cBhvr>
                                      <p:to>
                                        <p:strVal val="visible"/>
                                      </p:to>
                                    </p:set>
                                    <p:anim calcmode="lin" valueType="num">
                                      <p:cBhvr additive="base">
                                        <p:cTn id="19" dur="500" fill="hold"/>
                                        <p:tgtEl>
                                          <p:spTgt spid="48133">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3">
                                            <p:txEl>
                                              <p:pRg st="10" end="1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8133">
                                            <p:txEl>
                                              <p:pRg st="11" end="11"/>
                                            </p:txEl>
                                          </p:spTgt>
                                        </p:tgtEl>
                                        <p:attrNameLst>
                                          <p:attrName>style.visibility</p:attrName>
                                        </p:attrNameLst>
                                      </p:cBhvr>
                                      <p:to>
                                        <p:strVal val="visible"/>
                                      </p:to>
                                    </p:set>
                                    <p:anim calcmode="lin" valueType="num">
                                      <p:cBhvr additive="base">
                                        <p:cTn id="23" dur="500" fill="hold"/>
                                        <p:tgtEl>
                                          <p:spTgt spid="48133">
                                            <p:txEl>
                                              <p:pRg st="11" end="1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8133">
                                            <p:txEl>
                                              <p:pRg st="11" end="11"/>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8133">
                                            <p:txEl>
                                              <p:pRg st="12" end="12"/>
                                            </p:txEl>
                                          </p:spTgt>
                                        </p:tgtEl>
                                        <p:attrNameLst>
                                          <p:attrName>style.visibility</p:attrName>
                                        </p:attrNameLst>
                                      </p:cBhvr>
                                      <p:to>
                                        <p:strVal val="visible"/>
                                      </p:to>
                                    </p:set>
                                    <p:anim calcmode="lin" valueType="num">
                                      <p:cBhvr additive="base">
                                        <p:cTn id="27" dur="500" fill="hold"/>
                                        <p:tgtEl>
                                          <p:spTgt spid="48133">
                                            <p:txEl>
                                              <p:pRg st="12" end="1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813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Дата 3"/>
          <p:cNvSpPr>
            <a:spLocks noGrp="1"/>
          </p:cNvSpPr>
          <p:nvPr>
            <p:ph type="dt" sz="quarter" idx="10"/>
          </p:nvPr>
        </p:nvSpPr>
        <p:spPr/>
        <p:txBody>
          <a:bodyPr/>
          <a:lstStyle/>
          <a:p>
            <a:pPr>
              <a:defRPr/>
            </a:pPr>
            <a:r>
              <a:rPr lang="en-US">
                <a:solidFill>
                  <a:srgbClr val="000000"/>
                </a:solidFill>
              </a:rPr>
              <a:t>©</a:t>
            </a:r>
            <a:r>
              <a:rPr lang="ru-RU">
                <a:solidFill>
                  <a:srgbClr val="000000"/>
                </a:solidFill>
              </a:rPr>
              <a:t>Павловская Т.А. (СПбГУ ИТМО)</a:t>
            </a:r>
          </a:p>
        </p:txBody>
      </p:sp>
      <p:sp>
        <p:nvSpPr>
          <p:cNvPr id="6" name="Номер слайда 5"/>
          <p:cNvSpPr>
            <a:spLocks noGrp="1"/>
          </p:cNvSpPr>
          <p:nvPr>
            <p:ph type="sldNum" sz="quarter" idx="12"/>
          </p:nvPr>
        </p:nvSpPr>
        <p:spPr/>
        <p:txBody>
          <a:bodyPr/>
          <a:lstStyle/>
          <a:p>
            <a:pPr>
              <a:defRPr/>
            </a:pPr>
            <a:fld id="{DFECDB4B-CAE9-44F0-A174-8145B56B49D7}" type="slidenum">
              <a:rPr lang="ru-RU">
                <a:solidFill>
                  <a:srgbClr val="000000"/>
                </a:solidFill>
              </a:rPr>
              <a:pPr>
                <a:defRPr/>
              </a:pPr>
              <a:t>99</a:t>
            </a:fld>
            <a:endParaRPr lang="ru-RU">
              <a:solidFill>
                <a:srgbClr val="000000"/>
              </a:solidFill>
            </a:endParaRPr>
          </a:p>
        </p:txBody>
      </p:sp>
      <p:sp>
        <p:nvSpPr>
          <p:cNvPr id="57348" name="Rectangle 2"/>
          <p:cNvSpPr>
            <a:spLocks noGrp="1" noChangeArrowheads="1"/>
          </p:cNvSpPr>
          <p:nvPr>
            <p:ph type="title"/>
          </p:nvPr>
        </p:nvSpPr>
        <p:spPr>
          <a:xfrm>
            <a:off x="468313" y="-66675"/>
            <a:ext cx="6551959" cy="701675"/>
          </a:xfrm>
        </p:spPr>
        <p:txBody>
          <a:bodyPr/>
          <a:lstStyle/>
          <a:p>
            <a:pPr eaLnBrk="1" hangingPunct="1"/>
            <a:r>
              <a:rPr lang="ru-RU" sz="4000" dirty="0"/>
              <a:t>Регулярные выражения</a:t>
            </a:r>
          </a:p>
        </p:txBody>
      </p:sp>
      <p:sp>
        <p:nvSpPr>
          <p:cNvPr id="84995" name="Rectangle 3"/>
          <p:cNvSpPr>
            <a:spLocks noGrp="1" noChangeArrowheads="1"/>
          </p:cNvSpPr>
          <p:nvPr>
            <p:ph type="body" idx="1"/>
          </p:nvPr>
        </p:nvSpPr>
        <p:spPr>
          <a:xfrm>
            <a:off x="468313" y="836613"/>
            <a:ext cx="8555037" cy="5761037"/>
          </a:xfrm>
        </p:spPr>
        <p:txBody>
          <a:bodyPr/>
          <a:lstStyle/>
          <a:p>
            <a:pPr marL="0" indent="0" eaLnBrk="1" hangingPunct="1">
              <a:buFont typeface="Wingdings" pitchFamily="2" charset="2"/>
              <a:buNone/>
            </a:pPr>
            <a:r>
              <a:rPr lang="ru-RU" sz="2000" dirty="0"/>
              <a:t>Регулярное выражение —</a:t>
            </a:r>
            <a:r>
              <a:rPr lang="en-US" sz="2000" dirty="0"/>
              <a:t> </a:t>
            </a:r>
            <a:r>
              <a:rPr lang="ru-RU" sz="2000" dirty="0"/>
              <a:t>шаблон (образец), по которому выполняется поиск соответствующего ему фрагмента текста. </a:t>
            </a:r>
            <a:endParaRPr lang="en-US" sz="2000" dirty="0"/>
          </a:p>
          <a:p>
            <a:pPr marL="0" indent="0" eaLnBrk="1" hangingPunct="1"/>
            <a:r>
              <a:rPr lang="ru-RU" sz="2000" dirty="0"/>
              <a:t>  тег </a:t>
            </a:r>
            <a:r>
              <a:rPr lang="en-US" sz="2000" dirty="0"/>
              <a:t>html:  </a:t>
            </a:r>
          </a:p>
          <a:p>
            <a:pPr marL="0" indent="0" eaLnBrk="1" hangingPunct="1">
              <a:buNone/>
            </a:pPr>
            <a:r>
              <a:rPr lang="ru-RU" dirty="0">
                <a:solidFill>
                  <a:srgbClr val="006600"/>
                </a:solidFill>
              </a:rPr>
              <a:t>                </a:t>
            </a:r>
            <a:r>
              <a:rPr lang="en-US" dirty="0">
                <a:solidFill>
                  <a:srgbClr val="006600"/>
                </a:solidFill>
              </a:rPr>
              <a:t>&lt;</a:t>
            </a:r>
            <a:r>
              <a:rPr lang="en-US" dirty="0">
                <a:solidFill>
                  <a:srgbClr val="7030A0"/>
                </a:solidFill>
              </a:rPr>
              <a:t>[^&gt;]</a:t>
            </a:r>
            <a:r>
              <a:rPr lang="en-US" dirty="0">
                <a:solidFill>
                  <a:srgbClr val="0070C0"/>
                </a:solidFill>
              </a:rPr>
              <a:t>+</a:t>
            </a:r>
            <a:r>
              <a:rPr lang="en-US" dirty="0">
                <a:solidFill>
                  <a:srgbClr val="006600"/>
                </a:solidFill>
              </a:rPr>
              <a:t>&gt;</a:t>
            </a:r>
            <a:endParaRPr lang="ru-RU" dirty="0">
              <a:solidFill>
                <a:srgbClr val="006600"/>
              </a:solidFill>
            </a:endParaRPr>
          </a:p>
          <a:p>
            <a:pPr eaLnBrk="1" hangingPunct="1"/>
            <a:r>
              <a:rPr lang="ru-RU" sz="2000" dirty="0"/>
              <a:t>российский номер автомобиля:</a:t>
            </a:r>
            <a:endParaRPr lang="en-US" sz="2000" dirty="0"/>
          </a:p>
          <a:p>
            <a:pPr eaLnBrk="1" hangingPunct="1">
              <a:buNone/>
            </a:pPr>
            <a:r>
              <a:rPr lang="en-US" sz="2000" dirty="0"/>
              <a:t>  </a:t>
            </a:r>
            <a:r>
              <a:rPr lang="en-US" dirty="0"/>
              <a:t>  </a:t>
            </a:r>
            <a:r>
              <a:rPr lang="ru-RU" dirty="0"/>
              <a:t>	</a:t>
            </a:r>
            <a:r>
              <a:rPr lang="en-US" dirty="0"/>
              <a:t>[A-Z]</a:t>
            </a:r>
            <a:r>
              <a:rPr lang="en-US" b="1" dirty="0">
                <a:solidFill>
                  <a:schemeClr val="hlink"/>
                </a:solidFill>
              </a:rPr>
              <a:t>\d</a:t>
            </a:r>
            <a:r>
              <a:rPr lang="en-US" dirty="0">
                <a:solidFill>
                  <a:schemeClr val="hlink"/>
                </a:solidFill>
              </a:rPr>
              <a:t>{3}</a:t>
            </a:r>
            <a:r>
              <a:rPr lang="en-US" b="1" dirty="0">
                <a:solidFill>
                  <a:srgbClr val="881212"/>
                </a:solidFill>
              </a:rPr>
              <a:t>[A-Z]</a:t>
            </a:r>
            <a:r>
              <a:rPr lang="en-US" dirty="0">
                <a:solidFill>
                  <a:srgbClr val="881212"/>
                </a:solidFill>
              </a:rPr>
              <a:t>{2}</a:t>
            </a:r>
            <a:r>
              <a:rPr lang="en-US" dirty="0"/>
              <a:t>\d\</a:t>
            </a:r>
            <a:r>
              <a:rPr lang="en-US" dirty="0" err="1"/>
              <a:t>dRUS</a:t>
            </a:r>
            <a:endParaRPr lang="ru-RU" sz="2000" dirty="0"/>
          </a:p>
          <a:p>
            <a:pPr marL="0" indent="0" eaLnBrk="1" hangingPunct="1"/>
            <a:r>
              <a:rPr lang="ru-RU" sz="2000" dirty="0"/>
              <a:t>  </a:t>
            </a:r>
            <a:r>
              <a:rPr lang="en-US" sz="2000" dirty="0"/>
              <a:t>IP-</a:t>
            </a:r>
            <a:r>
              <a:rPr lang="ru-RU" sz="2000" dirty="0"/>
              <a:t>адрес: </a:t>
            </a:r>
          </a:p>
          <a:p>
            <a:pPr marL="0" indent="0" eaLnBrk="1" hangingPunct="1">
              <a:buNone/>
            </a:pPr>
            <a:r>
              <a:rPr lang="ru-RU" dirty="0">
                <a:solidFill>
                  <a:srgbClr val="006600"/>
                </a:solidFill>
              </a:rPr>
              <a:t>       \</a:t>
            </a:r>
            <a:r>
              <a:rPr lang="ru-RU" dirty="0" err="1">
                <a:solidFill>
                  <a:srgbClr val="006600"/>
                </a:solidFill>
              </a:rPr>
              <a:t>d\d?\d?</a:t>
            </a:r>
            <a:r>
              <a:rPr lang="ru-RU" b="1" dirty="0" err="1">
                <a:solidFill>
                  <a:srgbClr val="006600"/>
                </a:solidFill>
              </a:rPr>
              <a:t>\.</a:t>
            </a:r>
            <a:r>
              <a:rPr lang="ru-RU" dirty="0" err="1">
                <a:solidFill>
                  <a:srgbClr val="006600"/>
                </a:solidFill>
              </a:rPr>
              <a:t>\d\d?\d?</a:t>
            </a:r>
            <a:r>
              <a:rPr lang="ru-RU" b="1" dirty="0" err="1">
                <a:solidFill>
                  <a:srgbClr val="006600"/>
                </a:solidFill>
              </a:rPr>
              <a:t>\.</a:t>
            </a:r>
            <a:r>
              <a:rPr lang="ru-RU" dirty="0" err="1">
                <a:solidFill>
                  <a:srgbClr val="006600"/>
                </a:solidFill>
              </a:rPr>
              <a:t>\d\d?\d?</a:t>
            </a:r>
            <a:r>
              <a:rPr lang="ru-RU" b="1" dirty="0" err="1">
                <a:solidFill>
                  <a:srgbClr val="006600"/>
                </a:solidFill>
              </a:rPr>
              <a:t>\.</a:t>
            </a:r>
            <a:r>
              <a:rPr lang="ru-RU" dirty="0" err="1">
                <a:solidFill>
                  <a:srgbClr val="006600"/>
                </a:solidFill>
              </a:rPr>
              <a:t>\d\d?\d</a:t>
            </a:r>
            <a:r>
              <a:rPr lang="ru-RU" dirty="0">
                <a:solidFill>
                  <a:srgbClr val="006600"/>
                </a:solidFill>
              </a:rPr>
              <a:t>?</a:t>
            </a:r>
            <a:endParaRPr lang="en-US" dirty="0">
              <a:solidFill>
                <a:srgbClr val="006600"/>
              </a:solidFill>
            </a:endParaRPr>
          </a:p>
          <a:p>
            <a:pPr marL="0" indent="0" eaLnBrk="1" hangingPunct="1">
              <a:spcBef>
                <a:spcPts val="1800"/>
              </a:spcBef>
              <a:buFont typeface="Wingdings" pitchFamily="2" charset="2"/>
              <a:buNone/>
            </a:pPr>
            <a:r>
              <a:rPr lang="ru-RU" sz="2000" dirty="0"/>
              <a:t>Регулярные выражения предназначены для обработки текстовой информации и обеспечивают:</a:t>
            </a:r>
          </a:p>
          <a:p>
            <a:pPr marL="0" indent="0" eaLnBrk="1" hangingPunct="1"/>
            <a:r>
              <a:rPr lang="ru-RU" sz="2000" dirty="0"/>
              <a:t>  эффективный </a:t>
            </a:r>
            <a:r>
              <a:rPr lang="ru-RU" sz="2000" b="1" dirty="0"/>
              <a:t>поиск</a:t>
            </a:r>
            <a:r>
              <a:rPr lang="ru-RU" sz="2000" dirty="0"/>
              <a:t> в тексте по заданному шаблону;</a:t>
            </a:r>
          </a:p>
          <a:p>
            <a:pPr marL="0" indent="0" eaLnBrk="1" hangingPunct="1"/>
            <a:r>
              <a:rPr lang="ru-RU" sz="2000" dirty="0"/>
              <a:t>  </a:t>
            </a:r>
            <a:r>
              <a:rPr lang="ru-RU" sz="2000" b="1" dirty="0"/>
              <a:t>редактирование</a:t>
            </a:r>
            <a:r>
              <a:rPr lang="ru-RU" sz="2000" dirty="0"/>
              <a:t>, замену и удаление подстрок;</a:t>
            </a:r>
          </a:p>
          <a:p>
            <a:pPr marL="0" indent="0" eaLnBrk="1" hangingPunct="1"/>
            <a:r>
              <a:rPr lang="ru-RU" sz="2000" dirty="0"/>
              <a:t>  формирование итоговых </a:t>
            </a:r>
            <a:r>
              <a:rPr lang="ru-RU" sz="2000" b="1" dirty="0"/>
              <a:t>отчетов</a:t>
            </a:r>
            <a:r>
              <a:rPr lang="ru-RU" sz="2000" dirty="0"/>
              <a:t> по результатам работы с текстом.</a:t>
            </a:r>
            <a:endParaRPr lang="en-US" sz="2000" dirty="0"/>
          </a:p>
        </p:txBody>
      </p:sp>
      <p:sp>
        <p:nvSpPr>
          <p:cNvPr id="7" name="Выноска-облако 6"/>
          <p:cNvSpPr/>
          <p:nvPr/>
        </p:nvSpPr>
        <p:spPr>
          <a:xfrm>
            <a:off x="6084168" y="1700808"/>
            <a:ext cx="2844824" cy="1584176"/>
          </a:xfrm>
          <a:prstGeom prst="cloudCallout">
            <a:avLst>
              <a:gd name="adj1" fmla="val -11982"/>
              <a:gd name="adj2" fmla="val 457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bg1">
                    <a:lumMod val="10000"/>
                  </a:schemeClr>
                </a:solidFill>
              </a:rPr>
              <a:t>Примеры упрощенные</a:t>
            </a:r>
          </a:p>
        </p:txBody>
      </p:sp>
    </p:spTree>
  </p:cSld>
  <p:clrMapOvr>
    <a:masterClrMapping/>
  </p:clrMapOvr>
</p:sld>
</file>

<file path=ppt/theme/theme1.xml><?xml version="1.0" encoding="utf-8"?>
<a:theme xmlns:a="http://schemas.openxmlformats.org/drawingml/2006/main" name="CNTI_06">
  <a:themeElements>
    <a:clrScheme name="CNTI_06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CNTI_06">
      <a:majorFont>
        <a:latin typeface="Verdana"/>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NTI_06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CNTI_06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CNTI_06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CNTI_06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14337</Words>
  <Application>Microsoft Office PowerPoint</Application>
  <PresentationFormat>Экран (4:3)</PresentationFormat>
  <Paragraphs>2021</Paragraphs>
  <Slides>120</Slides>
  <Notes>103</Notes>
  <HiddenSlides>0</HiddenSlides>
  <MMClips>0</MMClips>
  <ScaleCrop>false</ScaleCrop>
  <HeadingPairs>
    <vt:vector size="8" baseType="variant">
      <vt:variant>
        <vt:lpstr>Использованные шрифты</vt:lpstr>
      </vt:variant>
      <vt:variant>
        <vt:i4>9</vt:i4>
      </vt:variant>
      <vt:variant>
        <vt:lpstr>Тема</vt:lpstr>
      </vt:variant>
      <vt:variant>
        <vt:i4>1</vt:i4>
      </vt:variant>
      <vt:variant>
        <vt:lpstr>Внедренные серверы OLE</vt:lpstr>
      </vt:variant>
      <vt:variant>
        <vt:i4>1</vt:i4>
      </vt:variant>
      <vt:variant>
        <vt:lpstr>Заголовки слайдов</vt:lpstr>
      </vt:variant>
      <vt:variant>
        <vt:i4>120</vt:i4>
      </vt:variant>
    </vt:vector>
  </HeadingPairs>
  <TitlesOfParts>
    <vt:vector size="131" baseType="lpstr">
      <vt:lpstr>a_FuturaRound</vt:lpstr>
      <vt:lpstr>Arial</vt:lpstr>
      <vt:lpstr>Arial Narrow</vt:lpstr>
      <vt:lpstr>Calibri</vt:lpstr>
      <vt:lpstr>Courier New</vt:lpstr>
      <vt:lpstr>Lucida Console</vt:lpstr>
      <vt:lpstr>Times New Roman</vt:lpstr>
      <vt:lpstr>Verdana</vt:lpstr>
      <vt:lpstr>Wingdings</vt:lpstr>
      <vt:lpstr>CNTI_06</vt:lpstr>
      <vt:lpstr>CorelDRAW</vt:lpstr>
      <vt:lpstr>Основы языка С#</vt:lpstr>
      <vt:lpstr>Состав языка</vt:lpstr>
      <vt:lpstr>Константы (литералы) C#</vt:lpstr>
      <vt:lpstr>Концепция типа данных</vt:lpstr>
      <vt:lpstr>Презентация PowerPoint</vt:lpstr>
      <vt:lpstr>Хранение в памяти величин значимого и ссылочного типа</vt:lpstr>
      <vt:lpstr>Логический (булевский) и целые</vt:lpstr>
      <vt:lpstr>Остальные</vt:lpstr>
      <vt:lpstr>Структура простейшей программы на С#</vt:lpstr>
      <vt:lpstr>Переменные </vt:lpstr>
      <vt:lpstr>Общая структура программы на С#</vt:lpstr>
      <vt:lpstr>Область действия и время жизни переменных</vt:lpstr>
      <vt:lpstr>Инициализация переменных</vt:lpstr>
      <vt:lpstr>Тип результата выражения</vt:lpstr>
      <vt:lpstr>Явное преобразование типа</vt:lpstr>
      <vt:lpstr>Неявные арифметические преобразования типов в C#</vt:lpstr>
      <vt:lpstr>Вывод на консоль – 1/4</vt:lpstr>
      <vt:lpstr>Вывод на консоль – 2/4</vt:lpstr>
      <vt:lpstr>Вывод на консоль – 3/4</vt:lpstr>
      <vt:lpstr>Ввод с консоли – 2/2</vt:lpstr>
      <vt:lpstr>Пример: перевод температуры из F в С</vt:lpstr>
      <vt:lpstr>Презентация PowerPoint</vt:lpstr>
      <vt:lpstr>Блок (составной оператор)</vt:lpstr>
      <vt:lpstr>Условный оператор if</vt:lpstr>
      <vt:lpstr>Оператор выбора switch</vt:lpstr>
      <vt:lpstr>Пример: Калькулятор на четыре действия </vt:lpstr>
      <vt:lpstr> </vt:lpstr>
      <vt:lpstr>Цикл с предусловием </vt:lpstr>
      <vt:lpstr>Цикл с постусловием </vt:lpstr>
      <vt:lpstr>Пример цикла с параметром</vt:lpstr>
      <vt:lpstr>Передача управления</vt:lpstr>
      <vt:lpstr>Пример: вычисление суммы ряда</vt:lpstr>
      <vt:lpstr>Простая проверка ввода</vt:lpstr>
      <vt:lpstr>Проверка ввода с помощью цикла do-while</vt:lpstr>
      <vt:lpstr>Рекомендуемая структура обработки ошибок исходных данных</vt:lpstr>
      <vt:lpstr>Понятие «исключительная ситуация» </vt:lpstr>
      <vt:lpstr>Механизм обработки исключений</vt:lpstr>
      <vt:lpstr>Пример 1: </vt:lpstr>
      <vt:lpstr>Пример 2: проверка ввода </vt:lpstr>
      <vt:lpstr>Рекомендации по программированию – 1/2 </vt:lpstr>
      <vt:lpstr>Рекомендации по программированию – 2/2 </vt:lpstr>
      <vt:lpstr>Основы ООП</vt:lpstr>
      <vt:lpstr>Достоинства ООП </vt:lpstr>
      <vt:lpstr>Недостатки ООП </vt:lpstr>
      <vt:lpstr>Абстрагирование и инкапсуляция</vt:lpstr>
      <vt:lpstr>Наследование</vt:lpstr>
      <vt:lpstr>Полиморфизм</vt:lpstr>
      <vt:lpstr>Понятие класса</vt:lpstr>
      <vt:lpstr>Описание класса </vt:lpstr>
      <vt:lpstr>Элементы класса</vt:lpstr>
      <vt:lpstr>Описание объекта (экземпляра)</vt:lpstr>
      <vt:lpstr>Данные: поля и константы </vt:lpstr>
      <vt:lpstr>Методы </vt:lpstr>
      <vt:lpstr>Синтаксис метода</vt:lpstr>
      <vt:lpstr>Параметры методов</vt:lpstr>
      <vt:lpstr>Вызов метода </vt:lpstr>
      <vt:lpstr>Способы передачи аргументов в метод</vt:lpstr>
      <vt:lpstr>Типы параметров</vt:lpstr>
      <vt:lpstr>Передача аргумента по значению</vt:lpstr>
      <vt:lpstr>Передача аргумента по ссылке (ref, out)</vt:lpstr>
      <vt:lpstr>Пример: параметры-значения и ссылки ref</vt:lpstr>
      <vt:lpstr>Пример: выходные параметры out</vt:lpstr>
      <vt:lpstr>Summary: Правила применения параметров</vt:lpstr>
      <vt:lpstr>Ключевое слово this </vt:lpstr>
      <vt:lpstr>Использование явного this</vt:lpstr>
      <vt:lpstr>Конструкторы</vt:lpstr>
      <vt:lpstr>Конструкторы экземпляра</vt:lpstr>
      <vt:lpstr>Сквозной пример класса</vt:lpstr>
      <vt:lpstr>Свойства</vt:lpstr>
      <vt:lpstr> Пример: счетчик (свойства) </vt:lpstr>
      <vt:lpstr>Сквозной пример класса: свойства</vt:lpstr>
      <vt:lpstr>Перегрузка методов </vt:lpstr>
      <vt:lpstr>Операции класса </vt:lpstr>
      <vt:lpstr> Пример: счетчик (операция ++) </vt:lpstr>
      <vt:lpstr> Пример: счетчик (операция +) </vt:lpstr>
      <vt:lpstr>Проектирование класса</vt:lpstr>
      <vt:lpstr>Интерфейс класса </vt:lpstr>
      <vt:lpstr>Состав класса</vt:lpstr>
      <vt:lpstr>Элементы класса</vt:lpstr>
      <vt:lpstr>Типы и структуры данных</vt:lpstr>
      <vt:lpstr>Перечислимый тип данных</vt:lpstr>
      <vt:lpstr>Массивы</vt:lpstr>
      <vt:lpstr>Создание массива</vt:lpstr>
      <vt:lpstr>Одномерные массивы </vt:lpstr>
      <vt:lpstr>Оператор foreach (упрощенно)</vt:lpstr>
      <vt:lpstr>Программа в true style </vt:lpstr>
      <vt:lpstr>Презентация PowerPoint</vt:lpstr>
      <vt:lpstr>Презентация PowerPoint</vt:lpstr>
      <vt:lpstr>Пример анализа задания</vt:lpstr>
      <vt:lpstr>Использование методов класса Array </vt:lpstr>
      <vt:lpstr>Что вы должны уметь найти в массиве:</vt:lpstr>
      <vt:lpstr>Прямоугольные массивы </vt:lpstr>
      <vt:lpstr>Пример</vt:lpstr>
      <vt:lpstr>Презентация PowerPoint</vt:lpstr>
      <vt:lpstr>Презентация PowerPoint</vt:lpstr>
      <vt:lpstr>Строки типа string </vt:lpstr>
      <vt:lpstr>Операции для строк</vt:lpstr>
      <vt:lpstr>Пример: разбиение текста на слова</vt:lpstr>
      <vt:lpstr>Регулярные выражения</vt:lpstr>
      <vt:lpstr>Язык описания регулярных выражений</vt:lpstr>
      <vt:lpstr>Метасимволы - классы символов </vt:lpstr>
      <vt:lpstr>продолжение таблицы</vt:lpstr>
      <vt:lpstr>Повторители </vt:lpstr>
      <vt:lpstr>Примеры простых регулярных выражений </vt:lpstr>
      <vt:lpstr>Поддержка регулярных выражений в .NET</vt:lpstr>
      <vt:lpstr>Методы класса Regex </vt:lpstr>
      <vt:lpstr>Пример использования Regex.IsMatch</vt:lpstr>
      <vt:lpstr>Абстрактные структуры данных </vt:lpstr>
      <vt:lpstr>Контейнеры  http://msdn.microsoft.com/ru-ru/library/ybcx56wz.aspx?ppud=4</vt:lpstr>
      <vt:lpstr>Параметризованные коллекции (классы-прототипы, generics) </vt:lpstr>
      <vt:lpstr>Повторение: контейнеры и файлы</vt:lpstr>
      <vt:lpstr>Пример использования класса List</vt:lpstr>
      <vt:lpstr>Общие принципы работы с файлами </vt:lpstr>
      <vt:lpstr>Уровни обмена с внешними устройствами</vt:lpstr>
      <vt:lpstr>Доступ к файлам</vt:lpstr>
      <vt:lpstr>Пример чтения из текстового файла </vt:lpstr>
      <vt:lpstr>Построчное чтение текстового файла </vt:lpstr>
      <vt:lpstr>Чтение чисел из текстового файла – вар. 1</vt:lpstr>
      <vt:lpstr>Чтение чисел из текстового файла – вар. 2</vt:lpstr>
      <vt:lpstr>Организация справки MSDN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Повторение материала I семестра</dc:title>
  <dc:creator>Татьяна Павловская</dc:creator>
  <cp:lastModifiedBy>hp</cp:lastModifiedBy>
  <cp:revision>14</cp:revision>
  <dcterms:created xsi:type="dcterms:W3CDTF">2012-12-09T11:34:48Z</dcterms:created>
  <dcterms:modified xsi:type="dcterms:W3CDTF">2023-08-19T07:32:52Z</dcterms:modified>
</cp:coreProperties>
</file>