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1" r:id="rId3"/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6858000" cx="9144000"/>
  <p:notesSz cx="6797675" cy="9926625"/>
  <p:embeddedFontLst>
    <p:embeddedFont>
      <p:font typeface="Tahoma"/>
      <p:regular r:id="rId45"/>
      <p:bold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46" Type="http://schemas.openxmlformats.org/officeDocument/2006/relationships/font" Target="fonts/Tahoma-bold.fntdata"/><Relationship Id="rId23" Type="http://schemas.openxmlformats.org/officeDocument/2006/relationships/slide" Target="slides/slide18.xml"/><Relationship Id="rId45" Type="http://schemas.openxmlformats.org/officeDocument/2006/relationships/font" Target="fonts/Tahoma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0" name="Shape 230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9" name="Shape 289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4" name="Shape 294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0" name="Shape 300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7" name="Shape 307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3" name="Shape 313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0" name="Shape 320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6" name="Shape 326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2" name="Shape 332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8" name="Shape 338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4" name="Shape 344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9" name="Shape 239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1" name="Shape 351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8" name="Shape 358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4" name="Shape 364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0" name="Shape 370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6" name="Shape 376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3" name="Shape 383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9" name="Shape 389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6" name="Shape 396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2" name="Shape 402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8" name="Shape 408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5" name="Shape 245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4" name="Shape 414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0" name="Shape 420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6" name="Shape 426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2" name="Shape 432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9" name="Shape 439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5" name="Shape 445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1" name="Shape 451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8" name="Shape 458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4" name="Shape 464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0" name="Shape 470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2" name="Shape 252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9" name="Shape 259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5" name="Shape 265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1" name="Shape 271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7" name="Shape 277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В исследовании, проведенном на неделе “промышленности” был задан вопрос о 2466 работниках. Что для вас  самая длительная мотивация? Ответы были следущими:</a:t>
            </a:r>
          </a:p>
        </p:txBody>
      </p:sp>
      <p:sp>
        <p:nvSpPr>
          <p:cNvPr id="284" name="Shape 284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ctrTitle"/>
          </p:nvPr>
        </p:nvSpPr>
        <p:spPr>
          <a:xfrm>
            <a:off x="990600" y="1752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descr="Rectangle: Click to edit Master text styles Second level Third level Fourth level Fifth level" id="78" name="Shape 78"/>
          <p:cNvSpPr txBox="1"/>
          <p:nvPr>
            <p:ph idx="1" type="subTitle"/>
          </p:nvPr>
        </p:nvSpPr>
        <p:spPr>
          <a:xfrm>
            <a:off x="990600" y="3309938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179069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■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83819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14605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1524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1524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1524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1524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1524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9379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179069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■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83819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14605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1524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1524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1524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1524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1524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02" name="Shape 20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03" name="Shape 20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04" name="Shape 20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05" name="Shape 20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09" name="Shape 20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7526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095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120014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16256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167639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167639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167639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16764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16764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10" name="Shape 21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11" name="Shape 21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7526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095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120014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16256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167639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167639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167639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16764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16764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12" name="Shape 21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13" name="Shape 21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14" name="Shape 21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838200" y="19050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4732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194309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■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10795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154305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16002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16002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16002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16002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16002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18" name="Shape 218"/>
          <p:cNvSpPr txBox="1"/>
          <p:nvPr>
            <p:ph idx="2" type="body"/>
          </p:nvPr>
        </p:nvSpPr>
        <p:spPr>
          <a:xfrm>
            <a:off x="4800600" y="19050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4732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194309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■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10795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154305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16002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16002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16002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16002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16002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19" name="Shape 21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20" name="Shape 22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21" name="Shape 22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25" name="Shape 22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26" name="Shape 22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27" name="Shape 22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51" name="Shape 15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52" name="Shape 15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53" name="Shape 15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9379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179069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■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83819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14605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1524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1524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1524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1524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1524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57" name="Shape 15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58" name="Shape 15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59" name="Shape 15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62" name="Shape 16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63" name="Shape 16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AndObj">
  <p:cSld name="Title, Text, and Content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838200" y="19050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9379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179069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■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83819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14605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1524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1524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1524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1524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1524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67" name="Shape 167"/>
          <p:cNvSpPr txBox="1"/>
          <p:nvPr>
            <p:ph idx="2" type="body"/>
          </p:nvPr>
        </p:nvSpPr>
        <p:spPr>
          <a:xfrm>
            <a:off x="4800600" y="19050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9379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179069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■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83819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14605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1524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1524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1524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1524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1524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68" name="Shape 16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69" name="Shape 16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70" name="Shape 17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fourObj">
  <p:cSld name="Title and 4 Content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838200" y="19050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9379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179069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■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83819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14605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1524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1524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1524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1524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1524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74" name="Shape 174"/>
          <p:cNvSpPr txBox="1"/>
          <p:nvPr>
            <p:ph idx="2" type="body"/>
          </p:nvPr>
        </p:nvSpPr>
        <p:spPr>
          <a:xfrm>
            <a:off x="4800600" y="19050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9379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179069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■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83819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14605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1524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1524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1524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1524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1524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75" name="Shape 175"/>
          <p:cNvSpPr txBox="1"/>
          <p:nvPr>
            <p:ph idx="3" type="body"/>
          </p:nvPr>
        </p:nvSpPr>
        <p:spPr>
          <a:xfrm>
            <a:off x="838200" y="40386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9379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179069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■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83819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14605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1524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1524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1524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1524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1524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76" name="Shape 176"/>
          <p:cNvSpPr txBox="1"/>
          <p:nvPr>
            <p:ph idx="4" type="body"/>
          </p:nvPr>
        </p:nvSpPr>
        <p:spPr>
          <a:xfrm>
            <a:off x="4800600" y="40386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9379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179069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■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83819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14605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1524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1524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1524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1524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1524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77" name="Shape 17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78" name="Shape 17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79" name="Shape 17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 rot="5400000">
            <a:off x="4752975" y="2162175"/>
            <a:ext cx="5715000" cy="2000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 rot="5400000">
            <a:off x="676275" y="238125"/>
            <a:ext cx="5715000" cy="58483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9379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179069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■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83819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14605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1524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1524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1524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1524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1524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83" name="Shape 18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84" name="Shape 18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85" name="Shape 18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 rot="5400000">
            <a:off x="2667000" y="762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9379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179069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■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83819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14605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1524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1524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1524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1524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1524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89" name="Shape 18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90" name="Shape 19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91" name="Shape 19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94" name="Shape 19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96" name="Shape 19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97" name="Shape 19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98" name="Shape 19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" name="Shape 7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8" name="Shape 8"/>
              <p:cNvSpPr txBox="1"/>
              <p:nvPr/>
            </p:nvSpPr>
            <p:spPr>
              <a:xfrm>
                <a:off x="3352800" y="0"/>
                <a:ext cx="5791200" cy="152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9" name="Shape 9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cxnSp>
              <p:nvCxnSpPr>
                <p:cNvPr id="10" name="Shape 10"/>
                <p:cNvCxnSpPr/>
                <p:nvPr/>
              </p:nvCxnSpPr>
              <p:spPr>
                <a:xfrm>
                  <a:off x="0" y="3048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" name="Shape 11"/>
                <p:cNvCxnSpPr/>
                <p:nvPr/>
              </p:nvCxnSpPr>
              <p:spPr>
                <a:xfrm>
                  <a:off x="0" y="6096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" name="Shape 12"/>
                <p:cNvCxnSpPr/>
                <p:nvPr/>
              </p:nvCxnSpPr>
              <p:spPr>
                <a:xfrm>
                  <a:off x="0" y="9144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" name="Shape 13"/>
                <p:cNvCxnSpPr/>
                <p:nvPr/>
              </p:nvCxnSpPr>
              <p:spPr>
                <a:xfrm>
                  <a:off x="0" y="12192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" name="Shape 14"/>
                <p:cNvCxnSpPr/>
                <p:nvPr/>
              </p:nvCxnSpPr>
              <p:spPr>
                <a:xfrm>
                  <a:off x="0" y="1524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" name="Shape 15"/>
                <p:cNvCxnSpPr/>
                <p:nvPr/>
              </p:nvCxnSpPr>
              <p:spPr>
                <a:xfrm>
                  <a:off x="0" y="18288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" name="Shape 16"/>
                <p:cNvCxnSpPr/>
                <p:nvPr/>
              </p:nvCxnSpPr>
              <p:spPr>
                <a:xfrm>
                  <a:off x="0" y="21336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" name="Shape 17"/>
                <p:cNvCxnSpPr/>
                <p:nvPr/>
              </p:nvCxnSpPr>
              <p:spPr>
                <a:xfrm>
                  <a:off x="0" y="24384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" name="Shape 18"/>
                <p:cNvCxnSpPr/>
                <p:nvPr/>
              </p:nvCxnSpPr>
              <p:spPr>
                <a:xfrm>
                  <a:off x="0" y="27432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" name="Shape 19"/>
                <p:cNvCxnSpPr/>
                <p:nvPr/>
              </p:nvCxnSpPr>
              <p:spPr>
                <a:xfrm>
                  <a:off x="0" y="3048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0" name="Shape 20"/>
                <p:cNvCxnSpPr/>
                <p:nvPr/>
              </p:nvCxnSpPr>
              <p:spPr>
                <a:xfrm>
                  <a:off x="0" y="33528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1" name="Shape 21"/>
                <p:cNvCxnSpPr/>
                <p:nvPr/>
              </p:nvCxnSpPr>
              <p:spPr>
                <a:xfrm>
                  <a:off x="0" y="36576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2" name="Shape 22"/>
                <p:cNvCxnSpPr/>
                <p:nvPr/>
              </p:nvCxnSpPr>
              <p:spPr>
                <a:xfrm>
                  <a:off x="0" y="39624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" name="Shape 23"/>
                <p:cNvCxnSpPr/>
                <p:nvPr/>
              </p:nvCxnSpPr>
              <p:spPr>
                <a:xfrm>
                  <a:off x="0" y="42672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4" name="Shape 24"/>
                <p:cNvCxnSpPr/>
                <p:nvPr/>
              </p:nvCxnSpPr>
              <p:spPr>
                <a:xfrm>
                  <a:off x="0" y="4572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5" name="Shape 25"/>
                <p:cNvCxnSpPr/>
                <p:nvPr/>
              </p:nvCxnSpPr>
              <p:spPr>
                <a:xfrm>
                  <a:off x="0" y="48768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6" name="Shape 26"/>
                <p:cNvCxnSpPr/>
                <p:nvPr/>
              </p:nvCxnSpPr>
              <p:spPr>
                <a:xfrm>
                  <a:off x="0" y="51816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7" name="Shape 27"/>
                <p:cNvCxnSpPr/>
                <p:nvPr/>
              </p:nvCxnSpPr>
              <p:spPr>
                <a:xfrm>
                  <a:off x="0" y="54864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8" name="Shape 28"/>
                <p:cNvCxnSpPr/>
                <p:nvPr/>
              </p:nvCxnSpPr>
              <p:spPr>
                <a:xfrm>
                  <a:off x="0" y="57912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9" name="Shape 29"/>
                <p:cNvCxnSpPr/>
                <p:nvPr/>
              </p:nvCxnSpPr>
              <p:spPr>
                <a:xfrm>
                  <a:off x="0" y="6096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0" name="Shape 30"/>
                <p:cNvCxnSpPr/>
                <p:nvPr/>
              </p:nvCxnSpPr>
              <p:spPr>
                <a:xfrm>
                  <a:off x="0" y="64008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1" name="Shape 31"/>
                <p:cNvCxnSpPr/>
                <p:nvPr/>
              </p:nvCxnSpPr>
              <p:spPr>
                <a:xfrm>
                  <a:off x="0" y="67056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2" name="Shape 32"/>
                <p:cNvCxnSpPr/>
                <p:nvPr/>
              </p:nvCxnSpPr>
              <p:spPr>
                <a:xfrm>
                  <a:off x="304800" y="0"/>
                  <a:ext cx="0" cy="6858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3" name="Shape 33"/>
                <p:cNvCxnSpPr/>
                <p:nvPr/>
              </p:nvCxnSpPr>
              <p:spPr>
                <a:xfrm>
                  <a:off x="609600" y="0"/>
                  <a:ext cx="0" cy="6858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4" name="Shape 34"/>
                <p:cNvCxnSpPr/>
                <p:nvPr/>
              </p:nvCxnSpPr>
              <p:spPr>
                <a:xfrm>
                  <a:off x="914400" y="0"/>
                  <a:ext cx="0" cy="6858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5" name="Shape 35"/>
                <p:cNvCxnSpPr/>
                <p:nvPr/>
              </p:nvCxnSpPr>
              <p:spPr>
                <a:xfrm>
                  <a:off x="1219200" y="0"/>
                  <a:ext cx="0" cy="6858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6" name="Shape 36"/>
                <p:cNvCxnSpPr/>
                <p:nvPr/>
              </p:nvCxnSpPr>
              <p:spPr>
                <a:xfrm>
                  <a:off x="1524000" y="0"/>
                  <a:ext cx="0" cy="6858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7" name="Shape 37"/>
                <p:cNvCxnSpPr/>
                <p:nvPr/>
              </p:nvCxnSpPr>
              <p:spPr>
                <a:xfrm>
                  <a:off x="1828800" y="0"/>
                  <a:ext cx="0" cy="6858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8" name="Shape 38"/>
                <p:cNvCxnSpPr/>
                <p:nvPr/>
              </p:nvCxnSpPr>
              <p:spPr>
                <a:xfrm>
                  <a:off x="2133600" y="0"/>
                  <a:ext cx="0" cy="6858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9" name="Shape 39"/>
                <p:cNvCxnSpPr/>
                <p:nvPr/>
              </p:nvCxnSpPr>
              <p:spPr>
                <a:xfrm>
                  <a:off x="2438400" y="0"/>
                  <a:ext cx="0" cy="6858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0" name="Shape 40"/>
                <p:cNvCxnSpPr/>
                <p:nvPr/>
              </p:nvCxnSpPr>
              <p:spPr>
                <a:xfrm>
                  <a:off x="2743200" y="0"/>
                  <a:ext cx="0" cy="6858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1" name="Shape 41"/>
                <p:cNvCxnSpPr/>
                <p:nvPr/>
              </p:nvCxnSpPr>
              <p:spPr>
                <a:xfrm>
                  <a:off x="3048000" y="0"/>
                  <a:ext cx="0" cy="6858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2" name="Shape 42"/>
                <p:cNvCxnSpPr/>
                <p:nvPr/>
              </p:nvCxnSpPr>
              <p:spPr>
                <a:xfrm>
                  <a:off x="3352800" y="0"/>
                  <a:ext cx="0" cy="6858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3" name="Shape 43"/>
                <p:cNvCxnSpPr/>
                <p:nvPr/>
              </p:nvCxnSpPr>
              <p:spPr>
                <a:xfrm>
                  <a:off x="3657600" y="0"/>
                  <a:ext cx="0" cy="6858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4" name="Shape 44"/>
                <p:cNvCxnSpPr/>
                <p:nvPr/>
              </p:nvCxnSpPr>
              <p:spPr>
                <a:xfrm>
                  <a:off x="3962400" y="0"/>
                  <a:ext cx="0" cy="6858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5" name="Shape 45"/>
                <p:cNvCxnSpPr/>
                <p:nvPr/>
              </p:nvCxnSpPr>
              <p:spPr>
                <a:xfrm>
                  <a:off x="4267200" y="0"/>
                  <a:ext cx="0" cy="6858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6" name="Shape 46"/>
                <p:cNvCxnSpPr/>
                <p:nvPr/>
              </p:nvCxnSpPr>
              <p:spPr>
                <a:xfrm>
                  <a:off x="4572000" y="0"/>
                  <a:ext cx="0" cy="6858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7" name="Shape 47"/>
                <p:cNvCxnSpPr/>
                <p:nvPr/>
              </p:nvCxnSpPr>
              <p:spPr>
                <a:xfrm>
                  <a:off x="4876800" y="0"/>
                  <a:ext cx="0" cy="6858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8" name="Shape 48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9" name="Shape 49"/>
                <p:cNvCxnSpPr/>
                <p:nvPr/>
              </p:nvCxnSpPr>
              <p:spPr>
                <a:xfrm>
                  <a:off x="5486400" y="0"/>
                  <a:ext cx="0" cy="6858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0" name="Shape 50"/>
                <p:cNvCxnSpPr/>
                <p:nvPr/>
              </p:nvCxnSpPr>
              <p:spPr>
                <a:xfrm>
                  <a:off x="5791200" y="0"/>
                  <a:ext cx="0" cy="6858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1" name="Shape 51"/>
                <p:cNvCxnSpPr/>
                <p:nvPr/>
              </p:nvCxnSpPr>
              <p:spPr>
                <a:xfrm>
                  <a:off x="6096000" y="0"/>
                  <a:ext cx="0" cy="6858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2" name="Shape 52"/>
                <p:cNvCxnSpPr/>
                <p:nvPr/>
              </p:nvCxnSpPr>
              <p:spPr>
                <a:xfrm>
                  <a:off x="6400800" y="0"/>
                  <a:ext cx="0" cy="6858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3" name="Shape 53"/>
                <p:cNvCxnSpPr/>
                <p:nvPr/>
              </p:nvCxnSpPr>
              <p:spPr>
                <a:xfrm>
                  <a:off x="6705600" y="0"/>
                  <a:ext cx="0" cy="6858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4" name="Shape 54"/>
                <p:cNvCxnSpPr/>
                <p:nvPr/>
              </p:nvCxnSpPr>
              <p:spPr>
                <a:xfrm>
                  <a:off x="7010400" y="0"/>
                  <a:ext cx="0" cy="6858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5" name="Shape 55"/>
                <p:cNvCxnSpPr/>
                <p:nvPr/>
              </p:nvCxnSpPr>
              <p:spPr>
                <a:xfrm>
                  <a:off x="7315200" y="0"/>
                  <a:ext cx="0" cy="6858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6" name="Shape 56"/>
                <p:cNvCxnSpPr/>
                <p:nvPr/>
              </p:nvCxnSpPr>
              <p:spPr>
                <a:xfrm>
                  <a:off x="7620000" y="0"/>
                  <a:ext cx="0" cy="6858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7" name="Shape 57"/>
                <p:cNvCxnSpPr/>
                <p:nvPr/>
              </p:nvCxnSpPr>
              <p:spPr>
                <a:xfrm>
                  <a:off x="7924800" y="0"/>
                  <a:ext cx="0" cy="6858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8" name="Shape 58"/>
                <p:cNvCxnSpPr/>
                <p:nvPr/>
              </p:nvCxnSpPr>
              <p:spPr>
                <a:xfrm>
                  <a:off x="8229600" y="0"/>
                  <a:ext cx="0" cy="6858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9" name="Shape 59"/>
                <p:cNvCxnSpPr/>
                <p:nvPr/>
              </p:nvCxnSpPr>
              <p:spPr>
                <a:xfrm>
                  <a:off x="8534400" y="0"/>
                  <a:ext cx="0" cy="6858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0" name="Shape 60"/>
                <p:cNvCxnSpPr/>
                <p:nvPr/>
              </p:nvCxnSpPr>
              <p:spPr>
                <a:xfrm>
                  <a:off x="8839200" y="0"/>
                  <a:ext cx="0" cy="6858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cxnSp>
            <p:nvCxnSpPr>
              <p:cNvPr id="61" name="Shape 61"/>
              <p:cNvCxnSpPr/>
              <p:nvPr/>
            </p:nvCxnSpPr>
            <p:spPr>
              <a:xfrm>
                <a:off x="8839200" y="0"/>
                <a:ext cx="0" cy="23622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hlink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62" name="Shape 62"/>
            <p:cNvGrpSpPr/>
            <p:nvPr/>
          </p:nvGrpSpPr>
          <p:grpSpPr>
            <a:xfrm>
              <a:off x="4762" y="887412"/>
              <a:ext cx="6654800" cy="2851150"/>
              <a:chOff x="4762" y="887412"/>
              <a:chExt cx="6654800" cy="2851150"/>
            </a:xfrm>
          </p:grpSpPr>
          <p:cxnSp>
            <p:nvCxnSpPr>
              <p:cNvPr id="63" name="Shape 63"/>
              <p:cNvCxnSpPr/>
              <p:nvPr/>
            </p:nvCxnSpPr>
            <p:spPr>
              <a:xfrm>
                <a:off x="803275" y="887412"/>
                <a:ext cx="0" cy="285115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hlink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4" name="Shape 64"/>
              <p:cNvCxnSpPr/>
              <p:nvPr/>
            </p:nvCxnSpPr>
            <p:spPr>
              <a:xfrm rot="10800000">
                <a:off x="4762" y="3054350"/>
                <a:ext cx="5097462" cy="158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hlink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5" name="Shape 65"/>
              <p:cNvCxnSpPr/>
              <p:nvPr/>
            </p:nvCxnSpPr>
            <p:spPr>
              <a:xfrm rot="10800000">
                <a:off x="609600" y="1489075"/>
                <a:ext cx="6049962" cy="158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hlink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66" name="Shape 66"/>
              <p:cNvSpPr/>
              <p:nvPr/>
            </p:nvSpPr>
            <p:spPr>
              <a:xfrm flipH="1" rot="-5400000">
                <a:off x="675481" y="1366043"/>
                <a:ext cx="247650" cy="249237"/>
              </a:xfrm>
              <a:custGeom>
                <a:pathLst>
                  <a:path extrusionOk="0" fill="none" h="120000" w="120000">
                    <a:moveTo>
                      <a:pt x="58656" y="13"/>
                    </a:moveTo>
                    <a:cubicBezTo>
                      <a:pt x="59101" y="2"/>
                      <a:pt x="59545" y="-2"/>
                      <a:pt x="59993" y="0"/>
                    </a:cubicBezTo>
                    <a:cubicBezTo>
                      <a:pt x="93133" y="0"/>
                      <a:pt x="120000" y="26861"/>
                      <a:pt x="120000" y="60000"/>
                    </a:cubicBezTo>
                    <a:cubicBezTo>
                      <a:pt x="120000" y="93136"/>
                      <a:pt x="93133" y="120000"/>
                      <a:pt x="59993" y="120000"/>
                    </a:cubicBezTo>
                    <a:cubicBezTo>
                      <a:pt x="27344" y="120000"/>
                      <a:pt x="686" y="93902"/>
                      <a:pt x="-2" y="61266"/>
                    </a:cubicBezTo>
                  </a:path>
                  <a:path extrusionOk="0" h="120000" w="120000">
                    <a:moveTo>
                      <a:pt x="58656" y="13"/>
                    </a:moveTo>
                    <a:cubicBezTo>
                      <a:pt x="59101" y="2"/>
                      <a:pt x="59545" y="-2"/>
                      <a:pt x="59993" y="0"/>
                    </a:cubicBezTo>
                    <a:cubicBezTo>
                      <a:pt x="93133" y="0"/>
                      <a:pt x="120000" y="26861"/>
                      <a:pt x="120000" y="60000"/>
                    </a:cubicBezTo>
                    <a:cubicBezTo>
                      <a:pt x="120000" y="93136"/>
                      <a:pt x="93133" y="120000"/>
                      <a:pt x="59993" y="120000"/>
                    </a:cubicBezTo>
                    <a:cubicBezTo>
                      <a:pt x="27344" y="120000"/>
                      <a:pt x="686" y="93902"/>
                      <a:pt x="-2" y="61266"/>
                    </a:cubicBezTo>
                    <a:lnTo>
                      <a:pt x="59993" y="60000"/>
                    </a:lnTo>
                    <a:lnTo>
                      <a:pt x="58656" y="13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hlink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grpSp>
          <p:nvGrpSpPr>
            <p:cNvPr id="67" name="Shape 67"/>
            <p:cNvGrpSpPr/>
            <p:nvPr/>
          </p:nvGrpSpPr>
          <p:grpSpPr>
            <a:xfrm>
              <a:off x="2349500" y="3098800"/>
              <a:ext cx="6045200" cy="2876550"/>
              <a:chOff x="2349500" y="3098800"/>
              <a:chExt cx="6045200" cy="2876550"/>
            </a:xfrm>
          </p:grpSpPr>
          <p:cxnSp>
            <p:nvCxnSpPr>
              <p:cNvPr id="68" name="Shape 68"/>
              <p:cNvCxnSpPr/>
              <p:nvPr/>
            </p:nvCxnSpPr>
            <p:spPr>
              <a:xfrm>
                <a:off x="2349500" y="5464175"/>
                <a:ext cx="6045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hlink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9" name="Shape 69"/>
              <p:cNvCxnSpPr/>
              <p:nvPr/>
            </p:nvCxnSpPr>
            <p:spPr>
              <a:xfrm>
                <a:off x="8210550" y="3098800"/>
                <a:ext cx="0" cy="287655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hlink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70" name="Shape 70"/>
              <p:cNvSpPr/>
              <p:nvPr/>
            </p:nvSpPr>
            <p:spPr>
              <a:xfrm rot="5400000">
                <a:off x="8090693" y="5314156"/>
                <a:ext cx="247650" cy="249237"/>
              </a:xfrm>
              <a:custGeom>
                <a:pathLst>
                  <a:path extrusionOk="0" fill="none" h="120000" w="120000">
                    <a:moveTo>
                      <a:pt x="58656" y="13"/>
                    </a:moveTo>
                    <a:cubicBezTo>
                      <a:pt x="59101" y="2"/>
                      <a:pt x="59545" y="-2"/>
                      <a:pt x="59993" y="0"/>
                    </a:cubicBezTo>
                    <a:cubicBezTo>
                      <a:pt x="93133" y="0"/>
                      <a:pt x="120000" y="26861"/>
                      <a:pt x="120000" y="60000"/>
                    </a:cubicBezTo>
                    <a:cubicBezTo>
                      <a:pt x="120000" y="93136"/>
                      <a:pt x="93133" y="120000"/>
                      <a:pt x="59993" y="120000"/>
                    </a:cubicBezTo>
                    <a:cubicBezTo>
                      <a:pt x="27344" y="120000"/>
                      <a:pt x="686" y="93902"/>
                      <a:pt x="-2" y="61266"/>
                    </a:cubicBezTo>
                  </a:path>
                  <a:path extrusionOk="0" h="120000" w="120000">
                    <a:moveTo>
                      <a:pt x="58656" y="13"/>
                    </a:moveTo>
                    <a:cubicBezTo>
                      <a:pt x="59101" y="2"/>
                      <a:pt x="59545" y="-2"/>
                      <a:pt x="59993" y="0"/>
                    </a:cubicBezTo>
                    <a:cubicBezTo>
                      <a:pt x="93133" y="0"/>
                      <a:pt x="120000" y="26861"/>
                      <a:pt x="120000" y="60000"/>
                    </a:cubicBezTo>
                    <a:cubicBezTo>
                      <a:pt x="120000" y="93136"/>
                      <a:pt x="93133" y="120000"/>
                      <a:pt x="59993" y="120000"/>
                    </a:cubicBezTo>
                    <a:cubicBezTo>
                      <a:pt x="27344" y="120000"/>
                      <a:pt x="686" y="93902"/>
                      <a:pt x="-2" y="61266"/>
                    </a:cubicBezTo>
                    <a:lnTo>
                      <a:pt x="59993" y="60000"/>
                    </a:lnTo>
                    <a:lnTo>
                      <a:pt x="58656" y="13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hlink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sp>
        <p:nvSpPr>
          <p:cNvPr id="71" name="Shape 71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descr="Rectangle: Click to edit Master text styles Second level Third level Fourth level Fifth level" id="72" name="Shape 72"/>
          <p:cNvSpPr txBox="1"/>
          <p:nvPr>
            <p:ph idx="1" type="body"/>
          </p:nvPr>
        </p:nvSpPr>
        <p:spPr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9379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179069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■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83819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14605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1524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1524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1524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1524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1524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Shape 8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84" name="Shape 8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85" name="Shape 85"/>
              <p:cNvGrpSpPr/>
              <p:nvPr/>
            </p:nvGrpSpPr>
            <p:grpSpPr>
              <a:xfrm>
                <a:off x="0" y="304800"/>
                <a:ext cx="9144000" cy="6400800"/>
                <a:chOff x="0" y="304800"/>
                <a:chExt cx="9144000" cy="6400800"/>
              </a:xfrm>
            </p:grpSpPr>
            <p:cxnSp>
              <p:nvCxnSpPr>
                <p:cNvPr id="86" name="Shape 86"/>
                <p:cNvCxnSpPr/>
                <p:nvPr/>
              </p:nvCxnSpPr>
              <p:spPr>
                <a:xfrm>
                  <a:off x="0" y="3048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7" name="Shape 87"/>
                <p:cNvCxnSpPr/>
                <p:nvPr/>
              </p:nvCxnSpPr>
              <p:spPr>
                <a:xfrm>
                  <a:off x="0" y="6096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8" name="Shape 88"/>
                <p:cNvCxnSpPr/>
                <p:nvPr/>
              </p:nvCxnSpPr>
              <p:spPr>
                <a:xfrm>
                  <a:off x="0" y="9144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9" name="Shape 89"/>
                <p:cNvCxnSpPr/>
                <p:nvPr/>
              </p:nvCxnSpPr>
              <p:spPr>
                <a:xfrm>
                  <a:off x="0" y="12192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0" name="Shape 90"/>
                <p:cNvCxnSpPr/>
                <p:nvPr/>
              </p:nvCxnSpPr>
              <p:spPr>
                <a:xfrm>
                  <a:off x="0" y="1524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1" name="Shape 91"/>
                <p:cNvCxnSpPr/>
                <p:nvPr/>
              </p:nvCxnSpPr>
              <p:spPr>
                <a:xfrm>
                  <a:off x="0" y="18288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2" name="Shape 92"/>
                <p:cNvCxnSpPr/>
                <p:nvPr/>
              </p:nvCxnSpPr>
              <p:spPr>
                <a:xfrm>
                  <a:off x="0" y="21336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3" name="Shape 93"/>
                <p:cNvCxnSpPr/>
                <p:nvPr/>
              </p:nvCxnSpPr>
              <p:spPr>
                <a:xfrm>
                  <a:off x="0" y="24384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4" name="Shape 94"/>
                <p:cNvCxnSpPr/>
                <p:nvPr/>
              </p:nvCxnSpPr>
              <p:spPr>
                <a:xfrm>
                  <a:off x="0" y="27432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5" name="Shape 95"/>
                <p:cNvCxnSpPr/>
                <p:nvPr/>
              </p:nvCxnSpPr>
              <p:spPr>
                <a:xfrm>
                  <a:off x="0" y="3048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6" name="Shape 96"/>
                <p:cNvCxnSpPr/>
                <p:nvPr/>
              </p:nvCxnSpPr>
              <p:spPr>
                <a:xfrm>
                  <a:off x="0" y="33528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7" name="Shape 97"/>
                <p:cNvCxnSpPr/>
                <p:nvPr/>
              </p:nvCxnSpPr>
              <p:spPr>
                <a:xfrm>
                  <a:off x="0" y="36576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8" name="Shape 98"/>
                <p:cNvCxnSpPr/>
                <p:nvPr/>
              </p:nvCxnSpPr>
              <p:spPr>
                <a:xfrm>
                  <a:off x="0" y="39624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9" name="Shape 99"/>
                <p:cNvCxnSpPr/>
                <p:nvPr/>
              </p:nvCxnSpPr>
              <p:spPr>
                <a:xfrm>
                  <a:off x="0" y="42672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0" name="Shape 100"/>
                <p:cNvCxnSpPr/>
                <p:nvPr/>
              </p:nvCxnSpPr>
              <p:spPr>
                <a:xfrm>
                  <a:off x="0" y="4572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1" name="Shape 101"/>
                <p:cNvCxnSpPr/>
                <p:nvPr/>
              </p:nvCxnSpPr>
              <p:spPr>
                <a:xfrm>
                  <a:off x="0" y="48768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2" name="Shape 102"/>
                <p:cNvCxnSpPr/>
                <p:nvPr/>
              </p:nvCxnSpPr>
              <p:spPr>
                <a:xfrm>
                  <a:off x="0" y="51816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3" name="Shape 103"/>
                <p:cNvCxnSpPr/>
                <p:nvPr/>
              </p:nvCxnSpPr>
              <p:spPr>
                <a:xfrm>
                  <a:off x="0" y="54864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4" name="Shape 104"/>
                <p:cNvCxnSpPr/>
                <p:nvPr/>
              </p:nvCxnSpPr>
              <p:spPr>
                <a:xfrm>
                  <a:off x="0" y="57912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5" name="Shape 105"/>
                <p:cNvCxnSpPr/>
                <p:nvPr/>
              </p:nvCxnSpPr>
              <p:spPr>
                <a:xfrm>
                  <a:off x="0" y="6096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6" name="Shape 106"/>
                <p:cNvCxnSpPr/>
                <p:nvPr/>
              </p:nvCxnSpPr>
              <p:spPr>
                <a:xfrm>
                  <a:off x="0" y="64008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7" name="Shape 107"/>
                <p:cNvCxnSpPr/>
                <p:nvPr/>
              </p:nvCxnSpPr>
              <p:spPr>
                <a:xfrm>
                  <a:off x="0" y="67056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08" name="Shape 108"/>
              <p:cNvGrpSpPr/>
              <p:nvPr/>
            </p:nvGrpSpPr>
            <p:grpSpPr>
              <a:xfrm>
                <a:off x="304800" y="0"/>
                <a:ext cx="8534400" cy="6858000"/>
                <a:chOff x="304800" y="0"/>
                <a:chExt cx="8534400" cy="6858000"/>
              </a:xfrm>
            </p:grpSpPr>
            <p:cxnSp>
              <p:nvCxnSpPr>
                <p:cNvPr id="109" name="Shape 109"/>
                <p:cNvCxnSpPr/>
                <p:nvPr/>
              </p:nvCxnSpPr>
              <p:spPr>
                <a:xfrm>
                  <a:off x="304800" y="0"/>
                  <a:ext cx="0" cy="6858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0" name="Shape 110"/>
                <p:cNvCxnSpPr/>
                <p:nvPr/>
              </p:nvCxnSpPr>
              <p:spPr>
                <a:xfrm>
                  <a:off x="609600" y="0"/>
                  <a:ext cx="0" cy="6858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1" name="Shape 111"/>
                <p:cNvCxnSpPr/>
                <p:nvPr/>
              </p:nvCxnSpPr>
              <p:spPr>
                <a:xfrm>
                  <a:off x="914400" y="0"/>
                  <a:ext cx="0" cy="6858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2" name="Shape 112"/>
                <p:cNvCxnSpPr/>
                <p:nvPr/>
              </p:nvCxnSpPr>
              <p:spPr>
                <a:xfrm>
                  <a:off x="1219200" y="0"/>
                  <a:ext cx="0" cy="6858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3" name="Shape 113"/>
                <p:cNvCxnSpPr/>
                <p:nvPr/>
              </p:nvCxnSpPr>
              <p:spPr>
                <a:xfrm>
                  <a:off x="1524000" y="0"/>
                  <a:ext cx="0" cy="6858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4" name="Shape 114"/>
                <p:cNvCxnSpPr/>
                <p:nvPr/>
              </p:nvCxnSpPr>
              <p:spPr>
                <a:xfrm>
                  <a:off x="1828800" y="0"/>
                  <a:ext cx="0" cy="6858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5" name="Shape 115"/>
                <p:cNvCxnSpPr/>
                <p:nvPr/>
              </p:nvCxnSpPr>
              <p:spPr>
                <a:xfrm>
                  <a:off x="2133600" y="0"/>
                  <a:ext cx="0" cy="6858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6" name="Shape 116"/>
                <p:cNvCxnSpPr/>
                <p:nvPr/>
              </p:nvCxnSpPr>
              <p:spPr>
                <a:xfrm>
                  <a:off x="2438400" y="0"/>
                  <a:ext cx="0" cy="6858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7" name="Shape 117"/>
                <p:cNvCxnSpPr/>
                <p:nvPr/>
              </p:nvCxnSpPr>
              <p:spPr>
                <a:xfrm>
                  <a:off x="2743200" y="0"/>
                  <a:ext cx="0" cy="6858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8" name="Shape 118"/>
                <p:cNvCxnSpPr/>
                <p:nvPr/>
              </p:nvCxnSpPr>
              <p:spPr>
                <a:xfrm>
                  <a:off x="3048000" y="0"/>
                  <a:ext cx="0" cy="6858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9" name="Shape 119"/>
                <p:cNvCxnSpPr/>
                <p:nvPr/>
              </p:nvCxnSpPr>
              <p:spPr>
                <a:xfrm>
                  <a:off x="3352800" y="0"/>
                  <a:ext cx="0" cy="6858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0" name="Shape 120"/>
                <p:cNvCxnSpPr/>
                <p:nvPr/>
              </p:nvCxnSpPr>
              <p:spPr>
                <a:xfrm>
                  <a:off x="3657600" y="0"/>
                  <a:ext cx="0" cy="6858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1" name="Shape 121"/>
                <p:cNvCxnSpPr/>
                <p:nvPr/>
              </p:nvCxnSpPr>
              <p:spPr>
                <a:xfrm>
                  <a:off x="3962400" y="0"/>
                  <a:ext cx="0" cy="6858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2" name="Shape 122"/>
                <p:cNvCxnSpPr/>
                <p:nvPr/>
              </p:nvCxnSpPr>
              <p:spPr>
                <a:xfrm>
                  <a:off x="4267200" y="0"/>
                  <a:ext cx="0" cy="6858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3" name="Shape 123"/>
                <p:cNvCxnSpPr/>
                <p:nvPr/>
              </p:nvCxnSpPr>
              <p:spPr>
                <a:xfrm>
                  <a:off x="4572000" y="0"/>
                  <a:ext cx="0" cy="6858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4" name="Shape 124"/>
                <p:cNvCxnSpPr/>
                <p:nvPr/>
              </p:nvCxnSpPr>
              <p:spPr>
                <a:xfrm>
                  <a:off x="4876800" y="0"/>
                  <a:ext cx="0" cy="6858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5" name="Shape 125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6" name="Shape 126"/>
                <p:cNvCxnSpPr/>
                <p:nvPr/>
              </p:nvCxnSpPr>
              <p:spPr>
                <a:xfrm>
                  <a:off x="5486400" y="0"/>
                  <a:ext cx="0" cy="6858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7" name="Shape 127"/>
                <p:cNvCxnSpPr/>
                <p:nvPr/>
              </p:nvCxnSpPr>
              <p:spPr>
                <a:xfrm>
                  <a:off x="5791200" y="0"/>
                  <a:ext cx="0" cy="6858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8" name="Shape 128"/>
                <p:cNvCxnSpPr/>
                <p:nvPr/>
              </p:nvCxnSpPr>
              <p:spPr>
                <a:xfrm>
                  <a:off x="6096000" y="0"/>
                  <a:ext cx="0" cy="6858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9" name="Shape 129"/>
                <p:cNvCxnSpPr/>
                <p:nvPr/>
              </p:nvCxnSpPr>
              <p:spPr>
                <a:xfrm>
                  <a:off x="6400800" y="0"/>
                  <a:ext cx="0" cy="6858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0" name="Shape 130"/>
                <p:cNvCxnSpPr/>
                <p:nvPr/>
              </p:nvCxnSpPr>
              <p:spPr>
                <a:xfrm>
                  <a:off x="6705600" y="0"/>
                  <a:ext cx="0" cy="6858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1" name="Shape 131"/>
                <p:cNvCxnSpPr/>
                <p:nvPr/>
              </p:nvCxnSpPr>
              <p:spPr>
                <a:xfrm>
                  <a:off x="7010400" y="0"/>
                  <a:ext cx="0" cy="6858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2" name="Shape 132"/>
                <p:cNvCxnSpPr/>
                <p:nvPr/>
              </p:nvCxnSpPr>
              <p:spPr>
                <a:xfrm>
                  <a:off x="7315200" y="0"/>
                  <a:ext cx="0" cy="6858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3" name="Shape 133"/>
                <p:cNvCxnSpPr/>
                <p:nvPr/>
              </p:nvCxnSpPr>
              <p:spPr>
                <a:xfrm>
                  <a:off x="7620000" y="0"/>
                  <a:ext cx="0" cy="6858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4" name="Shape 134"/>
                <p:cNvCxnSpPr/>
                <p:nvPr/>
              </p:nvCxnSpPr>
              <p:spPr>
                <a:xfrm>
                  <a:off x="7924800" y="0"/>
                  <a:ext cx="0" cy="6858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5" name="Shape 135"/>
                <p:cNvCxnSpPr/>
                <p:nvPr/>
              </p:nvCxnSpPr>
              <p:spPr>
                <a:xfrm>
                  <a:off x="8229600" y="0"/>
                  <a:ext cx="0" cy="6858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6" name="Shape 136"/>
                <p:cNvCxnSpPr/>
                <p:nvPr/>
              </p:nvCxnSpPr>
              <p:spPr>
                <a:xfrm>
                  <a:off x="8534400" y="0"/>
                  <a:ext cx="0" cy="6858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7" name="Shape 137"/>
                <p:cNvCxnSpPr/>
                <p:nvPr/>
              </p:nvCxnSpPr>
              <p:spPr>
                <a:xfrm>
                  <a:off x="8839200" y="0"/>
                  <a:ext cx="0" cy="6858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sp>
          <p:nvSpPr>
            <p:cNvPr descr="60%" id="138" name="Shape 138"/>
            <p:cNvSpPr txBox="1"/>
            <p:nvPr/>
          </p:nvSpPr>
          <p:spPr>
            <a:xfrm>
              <a:off x="3352800" y="0"/>
              <a:ext cx="5791200" cy="15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cxnSp>
          <p:nvCxnSpPr>
            <p:cNvPr id="139" name="Shape 139"/>
            <p:cNvCxnSpPr/>
            <p:nvPr/>
          </p:nvCxnSpPr>
          <p:spPr>
            <a:xfrm>
              <a:off x="8839200" y="0"/>
              <a:ext cx="0" cy="2362200"/>
            </a:xfrm>
            <a:prstGeom prst="straightConnector1">
              <a:avLst/>
            </a:prstGeom>
            <a:noFill/>
            <a:ln cap="flat" cmpd="sng" w="9525">
              <a:solidFill>
                <a:schemeClr val="hlink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40" name="Shape 140"/>
            <p:cNvGrpSpPr/>
            <p:nvPr/>
          </p:nvGrpSpPr>
          <p:grpSpPr>
            <a:xfrm>
              <a:off x="414337" y="1416050"/>
              <a:ext cx="1784350" cy="2324100"/>
              <a:chOff x="152400" y="1454150"/>
              <a:chExt cx="3505200" cy="4565650"/>
            </a:xfrm>
          </p:grpSpPr>
          <p:cxnSp>
            <p:nvCxnSpPr>
              <p:cNvPr id="141" name="Shape 141"/>
              <p:cNvCxnSpPr/>
              <p:nvPr/>
            </p:nvCxnSpPr>
            <p:spPr>
              <a:xfrm rot="10800000">
                <a:off x="152400" y="1647825"/>
                <a:ext cx="3505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hlink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2" name="Shape 142"/>
              <p:cNvCxnSpPr/>
              <p:nvPr/>
            </p:nvCxnSpPr>
            <p:spPr>
              <a:xfrm>
                <a:off x="533400" y="1460500"/>
                <a:ext cx="0" cy="4559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hlink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43" name="Shape 143"/>
              <p:cNvSpPr/>
              <p:nvPr/>
            </p:nvSpPr>
            <p:spPr>
              <a:xfrm flipH="1">
                <a:off x="346075" y="1454150"/>
                <a:ext cx="377825" cy="381000"/>
              </a:xfrm>
              <a:custGeom>
                <a:pathLst>
                  <a:path extrusionOk="0" fill="none" h="120000" w="120000">
                    <a:moveTo>
                      <a:pt x="58656" y="13"/>
                    </a:moveTo>
                    <a:cubicBezTo>
                      <a:pt x="59101" y="2"/>
                      <a:pt x="59545" y="-2"/>
                      <a:pt x="59993" y="0"/>
                    </a:cubicBezTo>
                    <a:cubicBezTo>
                      <a:pt x="93133" y="0"/>
                      <a:pt x="120000" y="26861"/>
                      <a:pt x="120000" y="60000"/>
                    </a:cubicBezTo>
                    <a:cubicBezTo>
                      <a:pt x="120000" y="93136"/>
                      <a:pt x="93133" y="120000"/>
                      <a:pt x="59993" y="120000"/>
                    </a:cubicBezTo>
                    <a:cubicBezTo>
                      <a:pt x="27344" y="120000"/>
                      <a:pt x="686" y="93902"/>
                      <a:pt x="-2" y="61266"/>
                    </a:cubicBezTo>
                  </a:path>
                  <a:path extrusionOk="0" h="120000" w="120000">
                    <a:moveTo>
                      <a:pt x="58656" y="13"/>
                    </a:moveTo>
                    <a:cubicBezTo>
                      <a:pt x="59101" y="2"/>
                      <a:pt x="59545" y="-2"/>
                      <a:pt x="59993" y="0"/>
                    </a:cubicBezTo>
                    <a:cubicBezTo>
                      <a:pt x="93133" y="0"/>
                      <a:pt x="120000" y="26861"/>
                      <a:pt x="120000" y="60000"/>
                    </a:cubicBezTo>
                    <a:cubicBezTo>
                      <a:pt x="120000" y="93136"/>
                      <a:pt x="93133" y="120000"/>
                      <a:pt x="59993" y="120000"/>
                    </a:cubicBezTo>
                    <a:cubicBezTo>
                      <a:pt x="27344" y="120000"/>
                      <a:pt x="686" y="93902"/>
                      <a:pt x="-2" y="61266"/>
                    </a:cubicBezTo>
                    <a:lnTo>
                      <a:pt x="59993" y="60000"/>
                    </a:lnTo>
                    <a:lnTo>
                      <a:pt x="58656" y="13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hlink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sp>
        <p:nvSpPr>
          <p:cNvPr id="144" name="Shape 144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descr="Rectangle: Click to edit Master text styles Second level Third level Fourth level Fifth level" id="145" name="Shape 145"/>
          <p:cNvSpPr txBox="1"/>
          <p:nvPr>
            <p:ph idx="1" type="body"/>
          </p:nvPr>
        </p:nvSpPr>
        <p:spPr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9379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179069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■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83819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14605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1524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1524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1524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1524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1524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46" name="Shape 14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47" name="Shape 14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48" name="Shape 14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hyperlink" Target="http://www.youtube.com/watch?v=mKucprXVGMU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youtube.com/watch?v=CHsePQ8LJGY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7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8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0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9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youtube.com/watch?v=IBw0UoNmTyk" TargetMode="External"/><Relationship Id="rId4" Type="http://schemas.openxmlformats.org/officeDocument/2006/relationships/hyperlink" Target="https://www.youtube.com/watch?v=M5IjgsBgyMM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type="ctrTitle"/>
          </p:nvPr>
        </p:nvSpPr>
        <p:spPr>
          <a:xfrm>
            <a:off x="990600" y="1752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/>
              <a:t>Управление проектом</a:t>
            </a:r>
          </a:p>
        </p:txBody>
      </p:sp>
      <p:sp>
        <p:nvSpPr>
          <p:cNvPr descr="Rectangle: Click to edit Master text styles Second level Third level Fourth level Fifth level" id="233" name="Shape 233"/>
          <p:cNvSpPr txBox="1"/>
          <p:nvPr>
            <p:ph idx="1" type="subTitle"/>
          </p:nvPr>
        </p:nvSpPr>
        <p:spPr>
          <a:xfrm>
            <a:off x="990600" y="3309937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EM4003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Лекция #7</a:t>
            </a:r>
          </a:p>
        </p:txBody>
      </p:sp>
      <p:pic>
        <p:nvPicPr>
          <p:cNvPr descr="j0254421" id="234" name="Shape 2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19700" y="2924175"/>
            <a:ext cx="2344542" cy="2375536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Shape 235"/>
          <p:cNvSpPr txBox="1"/>
          <p:nvPr/>
        </p:nvSpPr>
        <p:spPr>
          <a:xfrm>
            <a:off x="5076825" y="6092825"/>
            <a:ext cx="338296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0" i="0" lang="en-US" sz="240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4"/>
              </a:rPr>
              <a:t>Ants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0" y="6396000"/>
            <a:ext cx="15150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Уэртас Стефан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Shape 2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5875" y="260350"/>
            <a:ext cx="4823652" cy="6398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: Click to edit Master text styles Second level Third level Fourth level Fifth level" id="296" name="Shape 296"/>
          <p:cNvSpPr txBox="1"/>
          <p:nvPr>
            <p:ph idx="1" type="body"/>
          </p:nvPr>
        </p:nvSpPr>
        <p:spPr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“</a:t>
            </a:r>
            <a:r>
              <a:rPr lang="en-US"/>
              <a:t>Разница в производительности между средней и высокопроизводительной командой не</a:t>
            </a:r>
            <a:r>
              <a:rPr b="0" i="0" lang="en-US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10%, 20% </a:t>
            </a:r>
            <a:r>
              <a:rPr lang="en-US"/>
              <a:t>или</a:t>
            </a:r>
            <a:r>
              <a:rPr b="0" i="0" lang="en-US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30%, </a:t>
            </a:r>
            <a:r>
              <a:rPr lang="en-US"/>
              <a:t>а целых</a:t>
            </a:r>
            <a:r>
              <a:rPr b="0" i="0" lang="en-US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100%, 200%, </a:t>
            </a:r>
            <a:r>
              <a:rPr lang="en-US"/>
              <a:t>даже</a:t>
            </a:r>
            <a:r>
              <a:rPr b="0" i="0" lang="en-US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500%”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Tom Peters</a:t>
            </a:r>
          </a:p>
        </p:txBody>
      </p:sp>
      <p:sp>
        <p:nvSpPr>
          <p:cNvPr id="297" name="Shape 297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/>
              <a:t>Управление командой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: Click to edit Master text styles Second level Third level Fourth level Fifth level" id="302" name="Shape 302"/>
          <p:cNvSpPr txBox="1"/>
          <p:nvPr>
            <p:ph idx="1" type="body"/>
          </p:nvPr>
        </p:nvSpPr>
        <p:spPr>
          <a:xfrm>
            <a:off x="838200" y="1905000"/>
            <a:ext cx="4886325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 sz="2400"/>
              <a:t>Совместная работа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 sz="2400"/>
              <a:t>Позитив и негатив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 sz="2400"/>
              <a:t>Подумайте</a:t>
            </a: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– Manchester United, New York Yankees, Australian Cricket Team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 sz="2400"/>
              <a:t>Избегать подгрупп</a:t>
            </a: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– </a:t>
            </a:r>
            <a:r>
              <a:rPr lang="en-US" sz="2400"/>
              <a:t>воодушевлять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 sz="2400"/>
              <a:t>Сильные и слабые стороны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 sz="2400"/>
              <a:t>Заинтересованность сторон</a:t>
            </a:r>
          </a:p>
        </p:txBody>
      </p:sp>
      <p:sp>
        <p:nvSpPr>
          <p:cNvPr id="303" name="Shape 303"/>
          <p:cNvSpPr txBox="1"/>
          <p:nvPr>
            <p:ph type="title"/>
          </p:nvPr>
        </p:nvSpPr>
        <p:spPr>
          <a:xfrm>
            <a:off x="609600" y="304800"/>
            <a:ext cx="7995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/>
              <a:t>Все дело в СОТРУДНИЧЕСТВЕ</a:t>
            </a:r>
          </a:p>
        </p:txBody>
      </p:sp>
      <p:pic>
        <p:nvPicPr>
          <p:cNvPr descr="MCj03014560000[1]" id="304" name="Shape 30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84887" y="2636837"/>
            <a:ext cx="2244725" cy="289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/>
              <a:t>Доверие</a:t>
            </a:r>
          </a:p>
        </p:txBody>
      </p:sp>
      <p:sp>
        <p:nvSpPr>
          <p:cNvPr descr="Rectangle: Click to edit Master text styles Second level Third level Fourth level Fifth level" id="310" name="Shape 310"/>
          <p:cNvSpPr txBox="1"/>
          <p:nvPr>
            <p:ph idx="1" type="body"/>
          </p:nvPr>
        </p:nvSpPr>
        <p:spPr>
          <a:xfrm>
            <a:off x="838200" y="18288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 sz="2800"/>
              <a:t>Поддержание плавного и активного взаимодействия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 sz="2800"/>
              <a:t>Компетентность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 sz="2800"/>
              <a:t>Последовательность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 sz="2800"/>
              <a:t>Открытость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 sz="2800"/>
              <a:t>Целеустремленность </a:t>
            </a: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– </a:t>
            </a:r>
            <a:r>
              <a:rPr lang="en-US" sz="2800"/>
              <a:t>общее благо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 sz="2800"/>
              <a:t>Усидчивость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 sz="2800"/>
              <a:t>Вдохновлять на лояльность и приверженность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>
            <p:ph type="title"/>
          </p:nvPr>
        </p:nvSpPr>
        <p:spPr>
          <a:xfrm>
            <a:off x="609600" y="304800"/>
            <a:ext cx="8146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/>
              <a:t>Высокие исполнители</a:t>
            </a:r>
          </a:p>
        </p:txBody>
      </p:sp>
      <p:sp>
        <p:nvSpPr>
          <p:cNvPr descr="Rectangle: Click to edit Master text styles Second level Third level Fourth level Fifth level" id="316" name="Shape 316"/>
          <p:cNvSpPr txBox="1"/>
          <p:nvPr>
            <p:ph idx="1" type="body"/>
          </p:nvPr>
        </p:nvSpPr>
        <p:spPr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609600" lvl="0" marL="609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 sz="2800"/>
              <a:t>Общая цель</a:t>
            </a:r>
          </a:p>
          <a:p>
            <a:pPr indent="-609600" lvl="0" marL="6096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 sz="2800"/>
              <a:t>Определить и использовать таланты и опыт</a:t>
            </a:r>
          </a:p>
          <a:p>
            <a:pPr indent="-609600" lvl="0" marL="6096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 sz="2800"/>
              <a:t>Сбалансировать роли</a:t>
            </a:r>
          </a:p>
          <a:p>
            <a:pPr indent="-609600" lvl="0" marL="6096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 sz="2800"/>
              <a:t>Командное решение проблем</a:t>
            </a:r>
          </a:p>
          <a:p>
            <a:pPr indent="-609600" lvl="0" marL="6096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 sz="2800"/>
              <a:t>Сколько людей столько и мнений</a:t>
            </a:r>
          </a:p>
          <a:p>
            <a:pPr indent="-609600" lvl="0" marL="6096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 sz="2800"/>
              <a:t>Риск и креативность</a:t>
            </a:r>
          </a:p>
          <a:p>
            <a:pPr indent="-609600" lvl="0" marL="6096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 sz="2800"/>
              <a:t>Устанавливать высокие стандарты</a:t>
            </a:r>
          </a:p>
          <a:p>
            <a:pPr indent="-609600" lvl="0" marL="6096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 sz="2800"/>
              <a:t>Определиться с командой</a:t>
            </a: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</p:txBody>
      </p:sp>
      <p:pic>
        <p:nvPicPr>
          <p:cNvPr descr="j0251123" id="317" name="Shape 3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84987" y="3238500"/>
            <a:ext cx="2087513" cy="2522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/>
              <a:t>Модель развития команды</a:t>
            </a:r>
          </a:p>
        </p:txBody>
      </p:sp>
      <p:pic>
        <p:nvPicPr>
          <p:cNvPr descr="gra93925_1101" id="323" name="Shape 3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550" y="1700212"/>
            <a:ext cx="7488237" cy="4919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/>
              <a:t>Модель равновесия</a:t>
            </a:r>
          </a:p>
        </p:txBody>
      </p:sp>
      <p:pic>
        <p:nvPicPr>
          <p:cNvPr descr="gra93925_1102" id="329" name="Shape 3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5200" y="1905000"/>
            <a:ext cx="75184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/>
              <a:t>Лучшие условия</a:t>
            </a:r>
          </a:p>
        </p:txBody>
      </p:sp>
      <p:sp>
        <p:nvSpPr>
          <p:cNvPr descr="Rectangle: Click to edit Master text styles Second level Third level Fourth level Fifth level" id="335" name="Shape 335"/>
          <p:cNvSpPr txBox="1"/>
          <p:nvPr>
            <p:ph idx="1" type="body"/>
          </p:nvPr>
        </p:nvSpPr>
        <p:spPr>
          <a:xfrm>
            <a:off x="838200" y="1905000"/>
            <a:ext cx="8218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609600" lvl="0" marL="609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 sz="2400"/>
              <a:t>Не более 10 человек на команду</a:t>
            </a:r>
          </a:p>
          <a:p>
            <a:pPr indent="-609600" lvl="0" marL="6096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 sz="2400"/>
              <a:t>Добровольное участие</a:t>
            </a:r>
          </a:p>
          <a:p>
            <a:pPr indent="-609600" lvl="0" marL="6096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 sz="2400"/>
              <a:t>Участие от начала и до конца</a:t>
            </a:r>
          </a:p>
          <a:p>
            <a:pPr indent="-609600" lvl="0" marL="6096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 sz="2400"/>
              <a:t>Полный рабочий день</a:t>
            </a:r>
          </a:p>
          <a:p>
            <a:pPr indent="-609600" lvl="0" marL="6096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 sz="2400"/>
              <a:t>Культура способствует сотрудничеству и доверию</a:t>
            </a:r>
          </a:p>
          <a:p>
            <a:pPr indent="-609600" lvl="0" marL="6096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 sz="2400"/>
              <a:t>Все соответствующие функциональные области представлены</a:t>
            </a:r>
          </a:p>
          <a:p>
            <a:pPr indent="-609600" lvl="0" marL="6096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 sz="2400"/>
              <a:t>Цель проекта - убеждение</a:t>
            </a:r>
          </a:p>
          <a:p>
            <a:pPr indent="-609600" lvl="0" marL="6096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 sz="2400"/>
              <a:t>Возможность живого общения между членами команды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: Click to edit Master text styles Second level Third level Fourth level Fifth level" id="340" name="Shape 340"/>
          <p:cNvSpPr txBox="1"/>
          <p:nvPr>
            <p:ph idx="1" type="body"/>
          </p:nvPr>
        </p:nvSpPr>
        <p:spPr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/>
              <a:t>Способность решать проблемы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/>
              <a:t>Доступность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/>
              <a:t>Технологическая экспертиза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/>
              <a:t>Доверие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/>
              <a:t>Политические связи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/>
              <a:t>Амбиции, инициатива и энергичность</a:t>
            </a:r>
          </a:p>
        </p:txBody>
      </p:sp>
      <p:sp>
        <p:nvSpPr>
          <p:cNvPr id="341" name="Shape 341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/>
              <a:t>Набор команды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: Click to edit Master text styles Second level Third level Fourth level Fifth level" id="346" name="Shape 346"/>
          <p:cNvSpPr txBox="1"/>
          <p:nvPr>
            <p:ph idx="1" type="body"/>
          </p:nvPr>
        </p:nvSpPr>
        <p:spPr>
          <a:xfrm>
            <a:off x="731550" y="1601475"/>
            <a:ext cx="8251200" cy="49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 sz="2800"/>
              <a:t>Первое заседание имеет решающее значение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 sz="2800"/>
              <a:t>Наличие повестки дня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 sz="2800"/>
              <a:t>Устанавливает сцену для будущих встреч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 sz="2800"/>
              <a:t>Основные правила (уважение, возможность задать любой вопрос, удовольствие)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 sz="2800"/>
              <a:t>Принятие решений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 sz="2800"/>
              <a:t>Мониторинг прогресса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 sz="2800"/>
              <a:t>Управление изменениями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 sz="2800"/>
              <a:t>Роли / отношения</a:t>
            </a:r>
          </a:p>
        </p:txBody>
      </p:sp>
      <p:sp>
        <p:nvSpPr>
          <p:cNvPr id="347" name="Shape 347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/>
              <a:t>Совещания по проекту</a:t>
            </a:r>
          </a:p>
        </p:txBody>
      </p:sp>
      <p:pic>
        <p:nvPicPr>
          <p:cNvPr descr="j0233018" id="348" name="Shape 3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01000" y="4196750"/>
            <a:ext cx="2554350" cy="2487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dilbert2003081130670" id="242" name="Shape 2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6375" y="1628775"/>
            <a:ext cx="6884045" cy="4903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: Click to edit Master text styles Second level Third level Fourth level Fifth level" id="353" name="Shape 353"/>
          <p:cNvSpPr txBox="1"/>
          <p:nvPr>
            <p:ph idx="1" type="body"/>
          </p:nvPr>
        </p:nvSpPr>
        <p:spPr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/>
              <a:t>“</a:t>
            </a:r>
            <a:r>
              <a:rPr lang="en-US"/>
              <a:t>Способы создания наивысшей ценности для клиента”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/>
              <a:t>Знать значения и разработать способ доставки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/>
              <a:t>Оттачивать понимание успеха</a:t>
            </a:r>
          </a:p>
        </p:txBody>
      </p:sp>
      <p:sp>
        <p:nvSpPr>
          <p:cNvPr id="354" name="Shape 354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/>
              <a:t>Цепочка значения</a:t>
            </a:r>
          </a:p>
        </p:txBody>
      </p:sp>
      <p:pic>
        <p:nvPicPr>
          <p:cNvPr descr="j0283453" id="355" name="Shape 3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4437" y="4941887"/>
            <a:ext cx="4176712" cy="1479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/>
              <a:t>Создание общего видения</a:t>
            </a:r>
          </a:p>
        </p:txBody>
      </p:sp>
      <p:pic>
        <p:nvPicPr>
          <p:cNvPr descr="gra93925_1104" id="361" name="Shape 36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4725" y="1905000"/>
            <a:ext cx="5567362" cy="461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/>
              <a:t>С</a:t>
            </a:r>
            <a:r>
              <a:rPr lang="en-US"/>
              <a:t>истема вознаграждений</a:t>
            </a:r>
          </a:p>
        </p:txBody>
      </p:sp>
      <p:sp>
        <p:nvSpPr>
          <p:cNvPr descr="Rectangle: Click to edit Master text styles Second level Third level Fourth level Fifth level" id="367" name="Shape 367"/>
          <p:cNvSpPr txBox="1"/>
          <p:nvPr>
            <p:ph idx="1" type="body"/>
          </p:nvPr>
        </p:nvSpPr>
        <p:spPr>
          <a:xfrm>
            <a:off x="838200" y="1905000"/>
            <a:ext cx="7772400" cy="44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 sz="2800"/>
              <a:t>Всегда сложная, но важная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 sz="2800"/>
              <a:t>Групповая или индивидуальная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 sz="2800"/>
              <a:t>Денежная или нет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 sz="2800"/>
              <a:t>Грамоты / похвальные письма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 sz="2800"/>
              <a:t>Общественное признание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 sz="2800"/>
              <a:t>Рабочие задания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 sz="2800"/>
              <a:t>Гибкость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 sz="2800"/>
              <a:t>Помнить о культуре компании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/>
              <a:t>П</a:t>
            </a:r>
            <a:r>
              <a:rPr lang="en-US"/>
              <a:t>роцесс принятия решений</a:t>
            </a:r>
          </a:p>
        </p:txBody>
      </p:sp>
      <p:sp>
        <p:nvSpPr>
          <p:cNvPr descr="Rectangle: Click to edit Master text styles Second level Third level Fourth level Fifth level" id="373" name="Shape 373"/>
          <p:cNvSpPr txBox="1"/>
          <p:nvPr>
            <p:ph idx="1" type="body"/>
          </p:nvPr>
        </p:nvSpPr>
        <p:spPr>
          <a:xfrm>
            <a:off x="731550" y="1814775"/>
            <a:ext cx="8193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6096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/>
              <a:t>Руководство по командному решению</a:t>
            </a:r>
          </a:p>
          <a:p>
            <a:pPr indent="-609600" lvl="0" marL="609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609600" lvl="0" marL="609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/>
              <a:t>Определение проблемы</a:t>
            </a:r>
          </a:p>
          <a:p>
            <a:pPr indent="-609600" lvl="0" marL="609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/>
              <a:t>Создание альтернатив</a:t>
            </a:r>
          </a:p>
          <a:p>
            <a:pPr indent="-609600" lvl="0" marL="609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/>
              <a:t>Принятие решения</a:t>
            </a:r>
          </a:p>
          <a:p>
            <a:pPr indent="-609600" lvl="0" marL="609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609600" lvl="0" marL="609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/>
              <a:t>Цель - консенсус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/>
              <a:t>Конфликты</a:t>
            </a:r>
          </a:p>
        </p:txBody>
      </p:sp>
      <p:sp>
        <p:nvSpPr>
          <p:cNvPr descr="Rectangle: Click to edit Master text styles Second level Third level Fourth level Fifth level" id="379" name="Shape 379"/>
          <p:cNvSpPr txBox="1"/>
          <p:nvPr>
            <p:ph idx="1" type="body"/>
          </p:nvPr>
        </p:nvSpPr>
        <p:spPr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/>
              <a:t>Поощряйте работоспособность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/>
              <a:t>Управляйте неработоспосо</a:t>
            </a:r>
            <a:r>
              <a:rPr lang="en-US"/>
              <a:t>бностью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•"/>
            </a:pPr>
            <a:r>
              <a:rPr lang="en-US"/>
              <a:t>Медитируйте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•"/>
            </a:pPr>
            <a:r>
              <a:rPr lang="en-US"/>
              <a:t>Рассуждайте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•"/>
            </a:pPr>
            <a:r>
              <a:rPr lang="en-US"/>
              <a:t>Контролируйте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•"/>
            </a:pPr>
            <a:r>
              <a:rPr lang="en-US"/>
              <a:t>Принимайте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•"/>
            </a:pPr>
            <a:r>
              <a:rPr lang="en-US"/>
              <a:t>Исключайте</a:t>
            </a:r>
          </a:p>
        </p:txBody>
      </p:sp>
      <p:pic>
        <p:nvPicPr>
          <p:cNvPr descr="BD06990_[1]" id="380" name="Shape 3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32362" y="3429000"/>
            <a:ext cx="3651998" cy="3110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/>
              <a:t>Обновление команды</a:t>
            </a:r>
          </a:p>
        </p:txBody>
      </p:sp>
      <p:sp>
        <p:nvSpPr>
          <p:cNvPr descr="Rectangle: Click to edit Master text styles Second level Third level Fourth level Fifth level" id="386" name="Shape 386"/>
          <p:cNvSpPr txBox="1"/>
          <p:nvPr>
            <p:ph idx="1" type="body"/>
          </p:nvPr>
        </p:nvSpPr>
        <p:spPr>
          <a:xfrm>
            <a:off x="821800" y="173272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/>
              <a:t>Команда может дрейфовать с течением времени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/>
              <a:t>Иметь знания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/>
              <a:t>Быть творческим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/>
              <a:t>Техники формирования команды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/>
              <a:t>Возродить чувство собственности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/>
              <a:t>Сообщение / Общение с обратной связью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/>
          <p:nvPr>
            <p:ph type="title"/>
          </p:nvPr>
        </p:nvSpPr>
        <p:spPr>
          <a:xfrm>
            <a:off x="470150" y="255575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/>
              <a:t>Команды виртуальных проектов</a:t>
            </a:r>
          </a:p>
        </p:txBody>
      </p:sp>
      <p:pic>
        <p:nvPicPr>
          <p:cNvPr descr="j0281126" id="392" name="Shape 39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2725" y="2276475"/>
            <a:ext cx="3351212" cy="3744912"/>
          </a:xfrm>
          <a:prstGeom prst="rect">
            <a:avLst/>
          </a:prstGeom>
          <a:noFill/>
          <a:ln>
            <a:noFill/>
          </a:ln>
        </p:spPr>
      </p:pic>
      <p:sp>
        <p:nvSpPr>
          <p:cNvPr descr="Rectangle: Click to edit Master text styles Second level Third level Fourth level Fifth level" id="393" name="Shape 393"/>
          <p:cNvSpPr txBox="1"/>
          <p:nvPr>
            <p:ph idx="1" type="body"/>
          </p:nvPr>
        </p:nvSpPr>
        <p:spPr>
          <a:xfrm>
            <a:off x="838200" y="1905000"/>
            <a:ext cx="4395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2512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•"/>
            </a:pPr>
            <a:r>
              <a:rPr lang="en-US" sz="2800"/>
              <a:t>Чаще встречается в современной мировой экономике</a:t>
            </a:r>
          </a:p>
          <a:p>
            <a:pPr indent="-32512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•"/>
            </a:pPr>
            <a:r>
              <a:rPr lang="en-US" sz="2800"/>
              <a:t>Разработка процесса</a:t>
            </a:r>
          </a:p>
          <a:p>
            <a:pPr indent="-32512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•"/>
            </a:pPr>
            <a:r>
              <a:rPr lang="en-US" sz="2800"/>
              <a:t>Развивать доверие</a:t>
            </a:r>
          </a:p>
          <a:p>
            <a:pPr indent="-32512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•"/>
            </a:pPr>
            <a:r>
              <a:rPr lang="en-US" sz="2800"/>
              <a:t>Уделить время встрече </a:t>
            </a:r>
          </a:p>
          <a:p>
            <a:pPr indent="-32512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•"/>
            </a:pPr>
            <a:r>
              <a:rPr lang="en-US" sz="2800"/>
              <a:t>Общаться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/>
              <a:t>Подводные камни</a:t>
            </a:r>
          </a:p>
        </p:txBody>
      </p:sp>
      <p:sp>
        <p:nvSpPr>
          <p:cNvPr descr="Rectangle: Click to edit Master text styles Second level Third level Fourth level Fifth level" id="399" name="Shape 399"/>
          <p:cNvSpPr txBox="1"/>
          <p:nvPr>
            <p:ph idx="1" type="body"/>
          </p:nvPr>
        </p:nvSpPr>
        <p:spPr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609600" lvl="0" marL="609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/>
              <a:t>Групповое мышление</a:t>
            </a:r>
          </a:p>
          <a:p>
            <a:pPr indent="-609600" lvl="0" marL="609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/>
              <a:t>Синдром Обхода Бюрократии</a:t>
            </a:r>
          </a:p>
          <a:p>
            <a:pPr indent="-609600" lvl="0" marL="609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/>
              <a:t>Болезнь предпринимателя</a:t>
            </a:r>
          </a:p>
          <a:p>
            <a:pPr indent="-609600" lvl="0" marL="609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/>
              <a:t>Командное увлечение</a:t>
            </a:r>
          </a:p>
          <a:p>
            <a:pPr indent="-609600" lvl="0" marL="609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/>
              <a:t>Становиться родным</a:t>
            </a:r>
          </a:p>
          <a:p>
            <a:pPr indent="-609600" lvl="0" marL="609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/>
              <a:t>Потеря фокуса</a:t>
            </a:r>
          </a:p>
          <a:p>
            <a:pPr indent="-609600" lvl="0" marL="609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/>
              <a:t>Плохое руководство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/>
              <a:t>Партнерство</a:t>
            </a:r>
          </a:p>
        </p:txBody>
      </p:sp>
      <p:sp>
        <p:nvSpPr>
          <p:cNvPr descr="Rectangle: Click to edit Master text styles Second level Third level Fourth level Fifth level" id="405" name="Shape 405"/>
          <p:cNvSpPr txBox="1"/>
          <p:nvPr>
            <p:ph idx="1" type="body"/>
          </p:nvPr>
        </p:nvSpPr>
        <p:spPr>
          <a:xfrm>
            <a:off x="830000" y="1593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8923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36666"/>
              <a:buFont typeface="Arial"/>
              <a:buNone/>
            </a:pPr>
            <a:r>
              <a:rPr lang="en-US" sz="3000"/>
              <a:t>“В мировой экономике хорошо развитая способность создавать и поддерживать плодотворное сотрудничество позволяет компаниям значительно повысить конкурентоспособность”</a:t>
            </a:r>
          </a:p>
          <a:p>
            <a:pPr indent="-18923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36666"/>
              <a:buFont typeface="Arial"/>
              <a:buNone/>
            </a:pPr>
            <a:r>
              <a:t/>
            </a:r>
            <a:endParaRPr sz="3000"/>
          </a:p>
          <a:p>
            <a:pPr indent="-18923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36666"/>
              <a:buFont typeface="Arial"/>
              <a:buNone/>
            </a:pPr>
            <a:r>
              <a:rPr lang="en-US" sz="3000"/>
              <a:t>Розабет Мосс Кантер</a:t>
            </a:r>
          </a:p>
          <a:p>
            <a:pPr indent="-18923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36666"/>
              <a:buFont typeface="Arial"/>
              <a:buNone/>
            </a:pPr>
            <a:r>
              <a:t/>
            </a:r>
            <a:endParaRPr sz="3000"/>
          </a:p>
          <a:p>
            <a:pPr indent="-18923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36666"/>
              <a:buFont typeface="Arial"/>
              <a:buNone/>
            </a:pPr>
            <a:r>
              <a:rPr lang="en-US" sz="3000"/>
              <a:t>Партнерство является долгосрочным обязательством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17333"/>
              <a:buFont typeface="Noto Sans Symbols"/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/>
              <a:t>Сегодняшние проекты</a:t>
            </a:r>
          </a:p>
        </p:txBody>
      </p:sp>
      <p:sp>
        <p:nvSpPr>
          <p:cNvPr descr="Rectangle: Click to edit Master text styles Second level Third level Fourth level Fifth level" id="411" name="Shape 411"/>
          <p:cNvSpPr txBox="1"/>
          <p:nvPr>
            <p:ph idx="1" type="body"/>
          </p:nvPr>
        </p:nvSpPr>
        <p:spPr>
          <a:xfrm>
            <a:off x="838200" y="1905000"/>
            <a:ext cx="7772400" cy="46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2512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•"/>
            </a:pPr>
            <a:r>
              <a:rPr lang="en-US" sz="2800"/>
              <a:t>Редко делаются на дому</a:t>
            </a:r>
          </a:p>
          <a:p>
            <a:pPr indent="-32512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•"/>
            </a:pPr>
            <a:r>
              <a:rPr lang="en-US" sz="2800"/>
              <a:t>Аутсорсинг широко распространен</a:t>
            </a:r>
          </a:p>
          <a:p>
            <a:pPr indent="-32512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•"/>
            </a:pPr>
            <a:r>
              <a:rPr lang="en-US" sz="2800"/>
              <a:t>Варьируется от отрасли к отрасли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45720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800"/>
              <a:t>Почему?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-32512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•"/>
            </a:pPr>
            <a:r>
              <a:rPr lang="en-US" sz="2800"/>
              <a:t>Организационное сокращение</a:t>
            </a:r>
          </a:p>
          <a:p>
            <a:pPr indent="-32512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•"/>
            </a:pPr>
            <a:r>
              <a:rPr lang="en-US" sz="2800"/>
              <a:t>Сосредоточиться на основных компетенциях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Создание команды</a:t>
            </a:r>
          </a:p>
        </p:txBody>
      </p:sp>
      <p:sp>
        <p:nvSpPr>
          <p:cNvPr descr="Rectangle: Click to edit Master text styles Second level Third level Fourth level Fifth level" id="248" name="Shape 248"/>
          <p:cNvSpPr txBox="1"/>
          <p:nvPr>
            <p:ph idx="1" type="body"/>
          </p:nvPr>
        </p:nvSpPr>
        <p:spPr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Каковы характеристики «отличной» команды?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Какие «отличные» команды вы можете привести в пример?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Запишите свои идеи и приготовьтесь к ответу.</a:t>
            </a:r>
          </a:p>
        </p:txBody>
      </p:sp>
      <p:sp>
        <p:nvSpPr>
          <p:cNvPr id="249" name="Shape 249"/>
          <p:cNvSpPr txBox="1"/>
          <p:nvPr/>
        </p:nvSpPr>
        <p:spPr>
          <a:xfrm>
            <a:off x="5651500" y="5732462"/>
            <a:ext cx="280828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0" i="0" lang="en-US" sz="240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"/>
              </a:rPr>
              <a:t>Titans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200"/>
              <a:t>Преимущества сотруднчества</a:t>
            </a:r>
          </a:p>
        </p:txBody>
      </p:sp>
      <p:sp>
        <p:nvSpPr>
          <p:cNvPr descr="Rectangle: Click to edit Master text styles Second level Third level Fourth level Fifth level" id="417" name="Shape 417"/>
          <p:cNvSpPr txBox="1"/>
          <p:nvPr>
            <p:ph idx="1" type="body"/>
          </p:nvPr>
        </p:nvSpPr>
        <p:spPr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/>
              <a:t>Снижены административные расходы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/>
              <a:t>Более эффективное использование ресурсов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/>
              <a:t>Доступ к широкому спектру ресурсов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/>
              <a:t>Улучшить связь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/>
              <a:t>Совершенствование инноваций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/>
              <a:t>Повышение производительности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/>
              <a:t>Могут возникать недостатки</a:t>
            </a:r>
          </a:p>
        </p:txBody>
      </p:sp>
      <p:sp>
        <p:nvSpPr>
          <p:cNvPr descr="Rectangle: Click to edit Master text styles Second level Third level Fourth level Fifth level" id="423" name="Shape 423"/>
          <p:cNvSpPr txBox="1"/>
          <p:nvPr>
            <p:ph idx="1" type="body"/>
          </p:nvPr>
        </p:nvSpPr>
        <p:spPr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/>
              <a:t>Плохая связь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/>
              <a:t>Дублирование работы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/>
              <a:t>Потеря контроля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/>
              <a:t>Различные приоритеты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/>
              <a:t>Конфликт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Так что будьте осторожны!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/>
          <p:nvPr>
            <p:ph type="title"/>
          </p:nvPr>
        </p:nvSpPr>
        <p:spPr>
          <a:xfrm>
            <a:off x="393600" y="239175"/>
            <a:ext cx="8750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/>
              <a:t>Рамки партнерства по проектам</a:t>
            </a:r>
          </a:p>
        </p:txBody>
      </p:sp>
      <p:pic>
        <p:nvPicPr>
          <p:cNvPr descr="gra93925_1201" id="429" name="Shape 4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2012950"/>
            <a:ext cx="7772400" cy="3897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/>
              <a:t>Сотрудничество</a:t>
            </a:r>
          </a:p>
        </p:txBody>
      </p:sp>
      <p:sp>
        <p:nvSpPr>
          <p:cNvPr descr="Rectangle: Click to edit Master text styles Second level Third level Fourth level Fifth level" id="435" name="Shape 435"/>
          <p:cNvSpPr txBox="1"/>
          <p:nvPr>
            <p:ph idx="1" type="body"/>
          </p:nvPr>
        </p:nvSpPr>
        <p:spPr>
          <a:xfrm>
            <a:off x="838200" y="1905000"/>
            <a:ext cx="8226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/>
              <a:t>Предпроектное время - медовый месяц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/>
              <a:t>Поддержание может быть более проблематичным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/>
              <a:t>мы, мы, мы, мы, мы…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/>
              <a:t>Разработка устава</a:t>
            </a:r>
          </a:p>
        </p:txBody>
      </p:sp>
      <p:pic>
        <p:nvPicPr>
          <p:cNvPr descr="gra93925_1202v2" id="436" name="Shape 4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77125" y="3860800"/>
            <a:ext cx="3653271" cy="2651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/>
              <a:t>Ведение переговоров</a:t>
            </a:r>
          </a:p>
        </p:txBody>
      </p:sp>
      <p:sp>
        <p:nvSpPr>
          <p:cNvPr descr="Rectangle: Click to edit Master text styles Second level Third level Fourth level Fifth level" id="442" name="Shape 442"/>
          <p:cNvSpPr txBox="1"/>
          <p:nvPr>
            <p:ph idx="1" type="body"/>
          </p:nvPr>
        </p:nvSpPr>
        <p:spPr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/>
              <a:t>Ключ к успешному партнерству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•"/>
            </a:pPr>
            <a:r>
              <a:rPr lang="en-US"/>
              <a:t>Отделить людей и проблемы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•"/>
            </a:pPr>
            <a:r>
              <a:rPr lang="en-US"/>
              <a:t>Сосредоточиться на интересах, а не на позициях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•"/>
            </a:pPr>
            <a:r>
              <a:rPr lang="en-US"/>
              <a:t>Изобретать варианты взаимной выгоды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•"/>
            </a:pPr>
            <a:r>
              <a:rPr lang="en-US"/>
              <a:t>Использовать объективные критерии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•"/>
            </a:pPr>
            <a:r>
              <a:rPr lang="en-US"/>
              <a:t>Не бойтесь уйти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: Click to edit Master text styles Second level Third level Fourth level Fifth level" id="447" name="Shape 447"/>
          <p:cNvSpPr txBox="1"/>
          <p:nvPr>
            <p:ph idx="1" type="body"/>
          </p:nvPr>
        </p:nvSpPr>
        <p:spPr>
          <a:xfrm>
            <a:off x="781875" y="154622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/>
              <a:t>Высшее руководство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/>
              <a:t>Различие культур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/>
              <a:t>Нет официального процесса оценки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/>
              <a:t>Нет постоянного улучшения</a:t>
            </a: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Партнерство нуждается в приверженности и работе, это не просто перенос работы на кого-то другого.</a:t>
            </a:r>
          </a:p>
        </p:txBody>
      </p:sp>
      <p:sp>
        <p:nvSpPr>
          <p:cNvPr id="448" name="Shape 448"/>
          <p:cNvSpPr txBox="1"/>
          <p:nvPr>
            <p:ph type="title"/>
          </p:nvPr>
        </p:nvSpPr>
        <p:spPr>
          <a:xfrm>
            <a:off x="781875" y="40322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/>
              <a:t>Почему сотрудничество может провалиться?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/>
              <a:t>Завершение проекта</a:t>
            </a:r>
          </a:p>
        </p:txBody>
      </p:sp>
      <p:sp>
        <p:nvSpPr>
          <p:cNvPr descr="Rectangle: Click to edit Master text styles Second level Third level Fourth level Fifth level" id="454" name="Shape 454"/>
          <p:cNvSpPr txBox="1"/>
          <p:nvPr>
            <p:ph idx="1" type="body"/>
          </p:nvPr>
        </p:nvSpPr>
        <p:spPr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/>
              <a:t>Обзор хорошего и плохого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/>
              <a:t>Оценка процесса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/>
              <a:t>Праздновать вместе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/>
              <a:t>Улучшение плана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/>
              <a:t>Учиться</a:t>
            </a:r>
          </a:p>
        </p:txBody>
      </p:sp>
      <p:pic>
        <p:nvPicPr>
          <p:cNvPr descr="j0285313" id="455" name="Shape 4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08625" y="3429000"/>
            <a:ext cx="2651651" cy="2736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/>
              <a:t>Оценка</a:t>
            </a:r>
          </a:p>
        </p:txBody>
      </p:sp>
      <p:pic>
        <p:nvPicPr>
          <p:cNvPr descr="gra93925_1203" id="461" name="Shape 46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350" y="1628775"/>
            <a:ext cx="6480175" cy="497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/>
              <a:t>Задание</a:t>
            </a:r>
          </a:p>
        </p:txBody>
      </p:sp>
      <p:sp>
        <p:nvSpPr>
          <p:cNvPr descr="Rectangle: Click to edit Master text styles Second level Third level Fourth level Fifth level" id="467" name="Shape 467"/>
          <p:cNvSpPr txBox="1"/>
          <p:nvPr>
            <p:ph idx="1" type="body"/>
          </p:nvPr>
        </p:nvSpPr>
        <p:spPr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/>
              <a:t>Прочитать главы 10, 11 и 12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/>
              <a:t>Убедитесь, что вы можете ответить на контрольные вопросы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3" name="Shape 473"/>
          <p:cNvSpPr txBox="1"/>
          <p:nvPr>
            <p:ph idx="1" type="body"/>
          </p:nvPr>
        </p:nvSpPr>
        <p:spPr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b="0" i="0" lang="en-US" sz="32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"/>
              </a:rPr>
              <a:t>Derwent Valley Mills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b="0" i="0" lang="en-US" sz="32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4"/>
              </a:rPr>
              <a:t>Derwent Valley Mills 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Команда</a:t>
            </a:r>
          </a:p>
        </p:txBody>
      </p:sp>
      <p:sp>
        <p:nvSpPr>
          <p:cNvPr descr="Rectangle: Click to edit Master text styles Second level Third level Fourth level Fifth level" id="255" name="Shape 255"/>
          <p:cNvSpPr txBox="1"/>
          <p:nvPr>
            <p:ph idx="1" type="body"/>
          </p:nvPr>
        </p:nvSpPr>
        <p:spPr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Создание команды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Размер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Время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Цель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Взаимодействие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Консенсус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Сотрудничество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Эффективность благодаря хоро</a:t>
            </a:r>
            <a:r>
              <a:rPr lang="en-US"/>
              <a:t>шему</a:t>
            </a:r>
            <a:r>
              <a:rPr b="0" i="0" lang="en-US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руководству</a:t>
            </a:r>
          </a:p>
        </p:txBody>
      </p:sp>
      <p:pic>
        <p:nvPicPr>
          <p:cNvPr descr="MCBD19903_0000[1]" id="256" name="Shape 2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7900" y="1773237"/>
            <a:ext cx="3502145" cy="3276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Быть примером</a:t>
            </a:r>
          </a:p>
        </p:txBody>
      </p:sp>
      <p:pic>
        <p:nvPicPr>
          <p:cNvPr descr="gra93925_1004" id="262" name="Shape 26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5150" y="1647825"/>
            <a:ext cx="6192837" cy="4960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Противоречивые качества</a:t>
            </a:r>
          </a:p>
        </p:txBody>
      </p:sp>
      <p:sp>
        <p:nvSpPr>
          <p:cNvPr descr="Rectangle: Click to edit Master text styles Second level Third level Fourth level Fifth level" id="268" name="Shape 268"/>
          <p:cNvSpPr txBox="1"/>
          <p:nvPr>
            <p:ph idx="1" type="body"/>
          </p:nvPr>
        </p:nvSpPr>
        <p:spPr>
          <a:xfrm>
            <a:off x="838200" y="16764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609600" lvl="0" marL="609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Вводить новшества, но поддерживать стабильность</a:t>
            </a:r>
          </a:p>
          <a:p>
            <a:pPr indent="-609600" lvl="0" marL="6096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Видеть полную картину, работая над частью проекта</a:t>
            </a:r>
          </a:p>
          <a:p>
            <a:pPr indent="-609600" lvl="0" marL="6096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Поощрять особенных, но сплачивать коллектив</a:t>
            </a:r>
          </a:p>
          <a:p>
            <a:pPr indent="-609600" lvl="0" marL="6096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Пассивный / активный стили управления</a:t>
            </a:r>
          </a:p>
          <a:p>
            <a:pPr indent="-609600" lvl="0" marL="6096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Гибкий, но устойчивый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/>
              <a:t>Особенные качества</a:t>
            </a:r>
          </a:p>
        </p:txBody>
      </p:sp>
      <p:sp>
        <p:nvSpPr>
          <p:cNvPr descr="Rectangle: Click to edit Master text styles Second level Third level Fourth level Fifth level" id="274" name="Shape 274"/>
          <p:cNvSpPr txBox="1"/>
          <p:nvPr>
            <p:ph idx="1" type="body"/>
          </p:nvPr>
        </p:nvSpPr>
        <p:spPr>
          <a:xfrm>
            <a:off x="838200" y="17526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609600" lvl="0" marL="609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 sz="2800"/>
              <a:t>Системное мышление</a:t>
            </a:r>
          </a:p>
          <a:p>
            <a:pPr indent="-609600" lvl="0" marL="6096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 sz="2800"/>
              <a:t>Личная неприкосновенность</a:t>
            </a:r>
          </a:p>
          <a:p>
            <a:pPr indent="-609600" lvl="0" marL="6096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 sz="2800"/>
              <a:t>Инициативность</a:t>
            </a:r>
          </a:p>
          <a:p>
            <a:pPr indent="-609600" lvl="0" marL="6096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 sz="2800"/>
              <a:t>Высокая устойчивость к стрессу</a:t>
            </a:r>
          </a:p>
          <a:p>
            <a:pPr indent="-609600" lvl="0" marL="6096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 sz="2800"/>
              <a:t>Общая бизнес перспектива</a:t>
            </a:r>
          </a:p>
          <a:p>
            <a:pPr indent="-609600" lvl="0" marL="6096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 sz="2800"/>
              <a:t>Общительность</a:t>
            </a:r>
          </a:p>
          <a:p>
            <a:pPr indent="-609600" lvl="0" marL="6096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 sz="2800"/>
              <a:t>Эффективное распределение времени</a:t>
            </a:r>
          </a:p>
          <a:p>
            <a:pPr indent="-609600" lvl="0" marL="6096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 sz="2800"/>
              <a:t>Умелый политик</a:t>
            </a:r>
          </a:p>
          <a:p>
            <a:pPr indent="-609600" lvl="0" marL="6096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 sz="2800"/>
              <a:t>Оптимистичность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/>
              <a:t>Обязательства</a:t>
            </a:r>
          </a:p>
        </p:txBody>
      </p:sp>
      <p:sp>
        <p:nvSpPr>
          <p:cNvPr descr="Rectangle: Click to edit Master text styles Second level Third level Fourth level Fifth level" id="280" name="Shape 280"/>
          <p:cNvSpPr txBox="1"/>
          <p:nvPr>
            <p:ph idx="1" type="body"/>
          </p:nvPr>
        </p:nvSpPr>
        <p:spPr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/>
              <a:t>Команде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/>
              <a:t>Проекту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/>
              <a:t>Компании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Noto Sans Symbols"/>
              <a:buChar char="•"/>
            </a:pPr>
            <a:r>
              <a:rPr lang="en-US"/>
              <a:t>Профессии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en-US"/>
              <a:t>С помощью видения</a:t>
            </a:r>
            <a:r>
              <a:rPr b="0" i="0" lang="en-US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/>
              <a:t>общения</a:t>
            </a:r>
            <a:r>
              <a:rPr b="0" i="0" lang="en-US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/>
              <a:t>благодарности</a:t>
            </a:r>
            <a:r>
              <a:rPr b="0" i="0" lang="en-US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/>
              <a:t>мышления</a:t>
            </a:r>
            <a:r>
              <a:rPr b="0" i="0" lang="en-US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/>
              <a:t>предоставления возможностией</a:t>
            </a:r>
            <a:r>
              <a:rPr b="0" i="0" lang="en-US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/>
              <a:t>и вознаграждений</a:t>
            </a:r>
          </a:p>
        </p:txBody>
      </p:sp>
      <p:pic>
        <p:nvPicPr>
          <p:cNvPr descr="MCj01952480000[1]" id="281" name="Shape 2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84887" y="1557337"/>
            <a:ext cx="2226621" cy="2215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Shape 2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812" y="333375"/>
            <a:ext cx="6876575" cy="6271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